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1"/>
  </p:notesMasterIdLst>
  <p:handoutMasterIdLst>
    <p:handoutMasterId r:id="rId32"/>
  </p:handoutMasterIdLst>
  <p:sldIdLst>
    <p:sldId id="276" r:id="rId2"/>
    <p:sldId id="278" r:id="rId3"/>
    <p:sldId id="299" r:id="rId4"/>
    <p:sldId id="279" r:id="rId5"/>
    <p:sldId id="280" r:id="rId6"/>
    <p:sldId id="305" r:id="rId7"/>
    <p:sldId id="297" r:id="rId8"/>
    <p:sldId id="285" r:id="rId9"/>
    <p:sldId id="281" r:id="rId10"/>
    <p:sldId id="300" r:id="rId11"/>
    <p:sldId id="282" r:id="rId12"/>
    <p:sldId id="283" r:id="rId13"/>
    <p:sldId id="284" r:id="rId14"/>
    <p:sldId id="298" r:id="rId15"/>
    <p:sldId id="301" r:id="rId16"/>
    <p:sldId id="287" r:id="rId17"/>
    <p:sldId id="302" r:id="rId18"/>
    <p:sldId id="288" r:id="rId19"/>
    <p:sldId id="292" r:id="rId20"/>
    <p:sldId id="303" r:id="rId21"/>
    <p:sldId id="294" r:id="rId22"/>
    <p:sldId id="295" r:id="rId23"/>
    <p:sldId id="296" r:id="rId24"/>
    <p:sldId id="289" r:id="rId25"/>
    <p:sldId id="304" r:id="rId26"/>
    <p:sldId id="290" r:id="rId27"/>
    <p:sldId id="286" r:id="rId28"/>
    <p:sldId id="291" r:id="rId29"/>
    <p:sldId id="293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BC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177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43.wmf"/><Relationship Id="rId7" Type="http://schemas.openxmlformats.org/officeDocument/2006/relationships/image" Target="../media/image37.wmf"/><Relationship Id="rId12" Type="http://schemas.openxmlformats.org/officeDocument/2006/relationships/image" Target="../media/image39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36.wmf"/><Relationship Id="rId11" Type="http://schemas.openxmlformats.org/officeDocument/2006/relationships/image" Target="../media/image46.wmf"/><Relationship Id="rId5" Type="http://schemas.openxmlformats.org/officeDocument/2006/relationships/image" Target="../media/image2.wmf"/><Relationship Id="rId10" Type="http://schemas.openxmlformats.org/officeDocument/2006/relationships/image" Target="../media/image45.wmf"/><Relationship Id="rId4" Type="http://schemas.openxmlformats.org/officeDocument/2006/relationships/image" Target="../media/image40.wmf"/><Relationship Id="rId9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37.wmf"/><Relationship Id="rId7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39.wmf"/><Relationship Id="rId5" Type="http://schemas.openxmlformats.org/officeDocument/2006/relationships/image" Target="../media/image44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2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1.wmf"/><Relationship Id="rId1" Type="http://schemas.openxmlformats.org/officeDocument/2006/relationships/image" Target="../media/image43.wmf"/><Relationship Id="rId6" Type="http://schemas.openxmlformats.org/officeDocument/2006/relationships/image" Target="../media/image2.wmf"/><Relationship Id="rId11" Type="http://schemas.openxmlformats.org/officeDocument/2006/relationships/image" Target="../media/image59.wmf"/><Relationship Id="rId5" Type="http://schemas.openxmlformats.org/officeDocument/2006/relationships/image" Target="../media/image54.wmf"/><Relationship Id="rId10" Type="http://schemas.openxmlformats.org/officeDocument/2006/relationships/image" Target="../media/image58.wmf"/><Relationship Id="rId4" Type="http://schemas.openxmlformats.org/officeDocument/2006/relationships/image" Target="../media/image53.wmf"/><Relationship Id="rId9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63.wmf"/><Relationship Id="rId7" Type="http://schemas.openxmlformats.org/officeDocument/2006/relationships/image" Target="../media/image64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56.wmf"/><Relationship Id="rId11" Type="http://schemas.openxmlformats.org/officeDocument/2006/relationships/image" Target="../media/image50.wmf"/><Relationship Id="rId5" Type="http://schemas.openxmlformats.org/officeDocument/2006/relationships/image" Target="../media/image43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69.wmf"/><Relationship Id="rId7" Type="http://schemas.openxmlformats.org/officeDocument/2006/relationships/image" Target="../media/image70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2.wmf"/><Relationship Id="rId9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2.wmf"/><Relationship Id="rId1" Type="http://schemas.openxmlformats.org/officeDocument/2006/relationships/image" Target="../media/image67.wmf"/><Relationship Id="rId6" Type="http://schemas.openxmlformats.org/officeDocument/2006/relationships/image" Target="../media/image58.wmf"/><Relationship Id="rId5" Type="http://schemas.openxmlformats.org/officeDocument/2006/relationships/image" Target="../media/image70.wmf"/><Relationship Id="rId10" Type="http://schemas.openxmlformats.org/officeDocument/2006/relationships/image" Target="../media/image72.wmf"/><Relationship Id="rId4" Type="http://schemas.openxmlformats.org/officeDocument/2006/relationships/image" Target="../media/image56.wmf"/><Relationship Id="rId9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2.wmf"/><Relationship Id="rId4" Type="http://schemas.openxmlformats.org/officeDocument/2006/relationships/image" Target="../media/image7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3.wmf"/><Relationship Id="rId7" Type="http://schemas.openxmlformats.org/officeDocument/2006/relationships/image" Target="../media/image78.wmf"/><Relationship Id="rId2" Type="http://schemas.openxmlformats.org/officeDocument/2006/relationships/image" Target="../media/image2.wmf"/><Relationship Id="rId1" Type="http://schemas.openxmlformats.org/officeDocument/2006/relationships/image" Target="../media/image76.wmf"/><Relationship Id="rId6" Type="http://schemas.openxmlformats.org/officeDocument/2006/relationships/image" Target="../media/image77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Relationship Id="rId9" Type="http://schemas.openxmlformats.org/officeDocument/2006/relationships/image" Target="../media/image8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83.wmf"/><Relationship Id="rId7" Type="http://schemas.openxmlformats.org/officeDocument/2006/relationships/image" Target="../media/image78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90.wmf"/><Relationship Id="rId7" Type="http://schemas.openxmlformats.org/officeDocument/2006/relationships/image" Target="../media/image79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78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Relationship Id="rId9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2.wmf"/><Relationship Id="rId1" Type="http://schemas.openxmlformats.org/officeDocument/2006/relationships/image" Target="../media/image94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image" Target="../media/image97.wmf"/><Relationship Id="rId7" Type="http://schemas.openxmlformats.org/officeDocument/2006/relationships/image" Target="../media/image101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105.wmf"/><Relationship Id="rId7" Type="http://schemas.openxmlformats.org/officeDocument/2006/relationships/image" Target="../media/image100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Relationship Id="rId9" Type="http://schemas.openxmlformats.org/officeDocument/2006/relationships/image" Target="../media/image10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1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7" Type="http://schemas.openxmlformats.org/officeDocument/2006/relationships/image" Target="../media/image118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21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4.wmf"/><Relationship Id="rId7" Type="http://schemas.openxmlformats.org/officeDocument/2006/relationships/image" Target="../media/image127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6" Type="http://schemas.openxmlformats.org/officeDocument/2006/relationships/image" Target="../media/image126.wmf"/><Relationship Id="rId5" Type="http://schemas.openxmlformats.org/officeDocument/2006/relationships/image" Target="../media/image116.wmf"/><Relationship Id="rId4" Type="http://schemas.openxmlformats.org/officeDocument/2006/relationships/image" Target="../media/image125.wmf"/><Relationship Id="rId9" Type="http://schemas.openxmlformats.org/officeDocument/2006/relationships/image" Target="../media/image129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image" Target="../media/image132.wmf"/><Relationship Id="rId7" Type="http://schemas.openxmlformats.org/officeDocument/2006/relationships/image" Target="../media/image135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28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image" Target="../media/image139.wmf"/><Relationship Id="rId7" Type="http://schemas.openxmlformats.org/officeDocument/2006/relationships/image" Target="../media/image142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41.wmf"/><Relationship Id="rId5" Type="http://schemas.openxmlformats.org/officeDocument/2006/relationships/image" Target="../media/image140.wmf"/><Relationship Id="rId4" Type="http://schemas.openxmlformats.org/officeDocument/2006/relationships/image" Target="../media/image116.wmf"/><Relationship Id="rId9" Type="http://schemas.openxmlformats.org/officeDocument/2006/relationships/image" Target="../media/image144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3" Type="http://schemas.openxmlformats.org/officeDocument/2006/relationships/image" Target="../media/image147.wmf"/><Relationship Id="rId7" Type="http://schemas.openxmlformats.org/officeDocument/2006/relationships/image" Target="../media/image150.wmf"/><Relationship Id="rId12" Type="http://schemas.openxmlformats.org/officeDocument/2006/relationships/image" Target="../media/image155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49.wmf"/><Relationship Id="rId11" Type="http://schemas.openxmlformats.org/officeDocument/2006/relationships/image" Target="../media/image154.wmf"/><Relationship Id="rId5" Type="http://schemas.openxmlformats.org/officeDocument/2006/relationships/image" Target="../media/image116.wmf"/><Relationship Id="rId10" Type="http://schemas.openxmlformats.org/officeDocument/2006/relationships/image" Target="../media/image153.wmf"/><Relationship Id="rId4" Type="http://schemas.openxmlformats.org/officeDocument/2006/relationships/image" Target="../media/image148.wmf"/><Relationship Id="rId9" Type="http://schemas.openxmlformats.org/officeDocument/2006/relationships/image" Target="../media/image15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.wmf"/><Relationship Id="rId7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9.wmf"/><Relationship Id="rId5" Type="http://schemas.openxmlformats.org/officeDocument/2006/relationships/image" Target="../media/image4.wmf"/><Relationship Id="rId10" Type="http://schemas.openxmlformats.org/officeDocument/2006/relationships/image" Target="../media/image5.wmf"/><Relationship Id="rId4" Type="http://schemas.openxmlformats.org/officeDocument/2006/relationships/image" Target="../media/image3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emf"/><Relationship Id="rId3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12.wmf"/><Relationship Id="rId6" Type="http://schemas.openxmlformats.org/officeDocument/2006/relationships/image" Target="../media/image10.wmf"/><Relationship Id="rId11" Type="http://schemas.openxmlformats.org/officeDocument/2006/relationships/image" Target="../media/image17.wmf"/><Relationship Id="rId5" Type="http://schemas.openxmlformats.org/officeDocument/2006/relationships/image" Target="../media/image9.wmf"/><Relationship Id="rId10" Type="http://schemas.openxmlformats.org/officeDocument/2006/relationships/image" Target="../media/image16.wmf"/><Relationship Id="rId4" Type="http://schemas.openxmlformats.org/officeDocument/2006/relationships/image" Target="../media/image4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3.wmf"/><Relationship Id="rId7" Type="http://schemas.openxmlformats.org/officeDocument/2006/relationships/image" Target="../media/image10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9.wmf"/><Relationship Id="rId11" Type="http://schemas.openxmlformats.org/officeDocument/2006/relationships/image" Target="../media/image18.wmf"/><Relationship Id="rId5" Type="http://schemas.openxmlformats.org/officeDocument/2006/relationships/image" Target="../media/image4.wmf"/><Relationship Id="rId10" Type="http://schemas.openxmlformats.org/officeDocument/2006/relationships/image" Target="../media/image17.wmf"/><Relationship Id="rId4" Type="http://schemas.openxmlformats.org/officeDocument/2006/relationships/image" Target="../media/image24.wmf"/><Relationship Id="rId9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25.wmf"/><Relationship Id="rId2" Type="http://schemas.openxmlformats.org/officeDocument/2006/relationships/image" Target="../media/image2.wmf"/><Relationship Id="rId1" Type="http://schemas.openxmlformats.org/officeDocument/2006/relationships/image" Target="../media/image22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2.wmf"/><Relationship Id="rId1" Type="http://schemas.openxmlformats.org/officeDocument/2006/relationships/image" Target="../media/image30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2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71B2CB9-61B7-49FB-8446-585A728E6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A57C8A1-4740-4426-BDBF-8AA5542A3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BFE9E-4FBD-4142-8483-5852489568B3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039C4-476C-432C-95FC-2BD4AE89E39A}" type="slidenum">
              <a:rPr lang="en-US"/>
              <a:pPr/>
              <a:t>10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5C656-908A-469C-89C3-D25D7CF699B7}" type="slidenum">
              <a:rPr lang="en-US"/>
              <a:pPr/>
              <a:t>11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C15D1-A365-4F93-80F1-9DB244F0C1FC}" type="slidenum">
              <a:rPr lang="en-US"/>
              <a:pPr/>
              <a:t>12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4922A-927C-4C4C-954E-6DDAAC49BAA9}" type="slidenum">
              <a:rPr lang="en-US"/>
              <a:pPr/>
              <a:t>13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C15D1-A365-4F93-80F1-9DB244F0C1FC}" type="slidenum">
              <a:rPr lang="en-US"/>
              <a:pPr/>
              <a:t>14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C15D1-A365-4F93-80F1-9DB244F0C1FC}" type="slidenum">
              <a:rPr lang="en-US"/>
              <a:pPr/>
              <a:t>15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D2BB6B-316D-4366-9A10-B2168BFA0704}" type="slidenum">
              <a:rPr lang="en-US"/>
              <a:pPr/>
              <a:t>16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D2BB6B-316D-4366-9A10-B2168BFA0704}" type="slidenum">
              <a:rPr lang="en-US"/>
              <a:pPr/>
              <a:t>17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D46AB-BA66-4FB2-B15F-CDA94F24724D}" type="slidenum">
              <a:rPr lang="en-US"/>
              <a:pPr/>
              <a:t>18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ACDAC-8466-4BBC-8309-F25C34D11EFF}" type="slidenum">
              <a:rPr lang="en-US"/>
              <a:pPr/>
              <a:t>19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D8D1E-8845-4F71-BEB9-32FDBB6B14A6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ACDAC-8466-4BBC-8309-F25C34D11EFF}" type="slidenum">
              <a:rPr lang="en-US"/>
              <a:pPr/>
              <a:t>20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60AF3-BF96-4293-842A-C24C2358688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AD46A-FFF7-4DAC-8C7C-CD01C81FF95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5BD77-E12C-4146-A814-1FB8DC70C0B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E017B-5D82-4340-AE79-4DE75FB7CE84}" type="slidenum">
              <a:rPr lang="en-US"/>
              <a:pPr/>
              <a:t>24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E017B-5D82-4340-AE79-4DE75FB7CE84}" type="slidenum">
              <a:rPr lang="en-US"/>
              <a:pPr/>
              <a:t>25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80E81D-BBCD-4BDB-9CA8-2616E461B7CF}" type="slidenum">
              <a:rPr lang="en-US"/>
              <a:pPr/>
              <a:t>26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87EDE2-7E32-4741-9BA0-E9C0AB998543}" type="slidenum">
              <a:rPr lang="en-US"/>
              <a:pPr/>
              <a:t>27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EBFE5D-FE48-4A26-8843-5C520D62C761}" type="slidenum">
              <a:rPr lang="en-US"/>
              <a:pPr/>
              <a:t>28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A6C7C-AB52-410F-8A92-C22B190D9289}" type="slidenum">
              <a:rPr lang="en-US"/>
              <a:pPr/>
              <a:t>29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D8D1E-8845-4F71-BEB9-32FDBB6B14A6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9E41B-BBE3-40CF-819B-9559D4ED4CA4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DACFB-99BD-4230-88A8-2C81BE6C9DAC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D8D1E-8845-4F71-BEB9-32FDBB6B14A6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DACFB-99BD-4230-88A8-2C81BE6C9DAC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47538-2472-4633-B632-F44F42D19B2B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039C4-476C-432C-95FC-2BD4AE89E39A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2.wmf"/><Relationship Id="rId18" Type="http://schemas.openxmlformats.org/officeDocument/2006/relationships/oleObject" Target="../embeddings/oleObject66.bin"/><Relationship Id="rId26" Type="http://schemas.openxmlformats.org/officeDocument/2006/relationships/oleObject" Target="../embeddings/oleObject70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44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37.wmf"/><Relationship Id="rId25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40.wmf"/><Relationship Id="rId24" Type="http://schemas.openxmlformats.org/officeDocument/2006/relationships/oleObject" Target="../embeddings/oleObject69.bin"/><Relationship Id="rId5" Type="http://schemas.openxmlformats.org/officeDocument/2006/relationships/image" Target="../media/image41.wmf"/><Relationship Id="rId15" Type="http://schemas.openxmlformats.org/officeDocument/2006/relationships/image" Target="../media/image36.wmf"/><Relationship Id="rId23" Type="http://schemas.openxmlformats.org/officeDocument/2006/relationships/image" Target="../media/image45.wmf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64.bin"/><Relationship Id="rId22" Type="http://schemas.openxmlformats.org/officeDocument/2006/relationships/oleObject" Target="../embeddings/oleObject68.bin"/><Relationship Id="rId27" Type="http://schemas.openxmlformats.org/officeDocument/2006/relationships/image" Target="../media/image3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7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7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46.wmf"/><Relationship Id="rId5" Type="http://schemas.openxmlformats.org/officeDocument/2006/relationships/image" Target="../media/image47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74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7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86.bin"/><Relationship Id="rId26" Type="http://schemas.openxmlformats.org/officeDocument/2006/relationships/oleObject" Target="../embeddings/oleObject90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57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89.bin"/><Relationship Id="rId5" Type="http://schemas.openxmlformats.org/officeDocument/2006/relationships/image" Target="../media/image43.wmf"/><Relationship Id="rId15" Type="http://schemas.openxmlformats.org/officeDocument/2006/relationships/image" Target="../media/image2.wmf"/><Relationship Id="rId23" Type="http://schemas.openxmlformats.org/officeDocument/2006/relationships/image" Target="../media/image58.wmf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84.bin"/><Relationship Id="rId22" Type="http://schemas.openxmlformats.org/officeDocument/2006/relationships/oleObject" Target="../embeddings/oleObject88.bin"/><Relationship Id="rId27" Type="http://schemas.openxmlformats.org/officeDocument/2006/relationships/image" Target="../media/image6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98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65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64.wmf"/><Relationship Id="rId25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7.bin"/><Relationship Id="rId20" Type="http://schemas.openxmlformats.org/officeDocument/2006/relationships/oleObject" Target="../embeddings/oleObject99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101.bin"/><Relationship Id="rId5" Type="http://schemas.openxmlformats.org/officeDocument/2006/relationships/image" Target="../media/image61.wmf"/><Relationship Id="rId15" Type="http://schemas.openxmlformats.org/officeDocument/2006/relationships/image" Target="../media/image56.wmf"/><Relationship Id="rId23" Type="http://schemas.openxmlformats.org/officeDocument/2006/relationships/image" Target="../media/image66.wmf"/><Relationship Id="rId10" Type="http://schemas.openxmlformats.org/officeDocument/2006/relationships/oleObject" Target="../embeddings/oleObject94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96.bin"/><Relationship Id="rId22" Type="http://schemas.openxmlformats.org/officeDocument/2006/relationships/oleObject" Target="../embeddings/oleObject10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109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59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2.wmf"/><Relationship Id="rId5" Type="http://schemas.openxmlformats.org/officeDocument/2006/relationships/image" Target="../media/image67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105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10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image" Target="../media/image70.wmf"/><Relationship Id="rId18" Type="http://schemas.openxmlformats.org/officeDocument/2006/relationships/oleObject" Target="../embeddings/oleObject118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71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15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7.bin"/><Relationship Id="rId20" Type="http://schemas.openxmlformats.org/officeDocument/2006/relationships/oleObject" Target="../embeddings/oleObject119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56.wmf"/><Relationship Id="rId5" Type="http://schemas.openxmlformats.org/officeDocument/2006/relationships/image" Target="../media/image67.wmf"/><Relationship Id="rId15" Type="http://schemas.openxmlformats.org/officeDocument/2006/relationships/image" Target="../media/image58.wmf"/><Relationship Id="rId23" Type="http://schemas.openxmlformats.org/officeDocument/2006/relationships/image" Target="../media/image72.wmf"/><Relationship Id="rId10" Type="http://schemas.openxmlformats.org/officeDocument/2006/relationships/oleObject" Target="../embeddings/oleObject114.bin"/><Relationship Id="rId19" Type="http://schemas.openxmlformats.org/officeDocument/2006/relationships/image" Target="../media/image51.wmf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116.bin"/><Relationship Id="rId22" Type="http://schemas.openxmlformats.org/officeDocument/2006/relationships/oleObject" Target="../embeddings/oleObject12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2.bin"/><Relationship Id="rId11" Type="http://schemas.openxmlformats.org/officeDocument/2006/relationships/image" Target="../media/image7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124.bin"/><Relationship Id="rId4" Type="http://schemas.openxmlformats.org/officeDocument/2006/relationships/oleObject" Target="../embeddings/oleObject121.bin"/><Relationship Id="rId9" Type="http://schemas.openxmlformats.org/officeDocument/2006/relationships/image" Target="../media/image7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75.wmf"/><Relationship Id="rId18" Type="http://schemas.openxmlformats.org/officeDocument/2006/relationships/oleObject" Target="../embeddings/oleObject132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80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29.bin"/><Relationship Id="rId17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1.bin"/><Relationship Id="rId20" Type="http://schemas.openxmlformats.org/officeDocument/2006/relationships/oleObject" Target="../embeddings/oleObject133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74.wmf"/><Relationship Id="rId5" Type="http://schemas.openxmlformats.org/officeDocument/2006/relationships/image" Target="../media/image76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128.bin"/><Relationship Id="rId19" Type="http://schemas.openxmlformats.org/officeDocument/2006/relationships/image" Target="../media/image79.wmf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13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image" Target="../media/image85.wmf"/><Relationship Id="rId18" Type="http://schemas.openxmlformats.org/officeDocument/2006/relationships/oleObject" Target="../embeddings/oleObject141.bin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80.wmf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138.bin"/><Relationship Id="rId17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0.bin"/><Relationship Id="rId20" Type="http://schemas.openxmlformats.org/officeDocument/2006/relationships/oleObject" Target="../embeddings/oleObject142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5" Type="http://schemas.openxmlformats.org/officeDocument/2006/relationships/image" Target="../media/image86.wmf"/><Relationship Id="rId23" Type="http://schemas.openxmlformats.org/officeDocument/2006/relationships/image" Target="../media/image87.wmf"/><Relationship Id="rId10" Type="http://schemas.openxmlformats.org/officeDocument/2006/relationships/oleObject" Target="../embeddings/oleObject137.bin"/><Relationship Id="rId19" Type="http://schemas.openxmlformats.org/officeDocument/2006/relationships/image" Target="../media/image79.wmf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83.wmf"/><Relationship Id="rId14" Type="http://schemas.openxmlformats.org/officeDocument/2006/relationships/oleObject" Target="../embeddings/oleObject139.bin"/><Relationship Id="rId22" Type="http://schemas.openxmlformats.org/officeDocument/2006/relationships/oleObject" Target="../embeddings/oleObject14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image" Target="../media/image92.wmf"/><Relationship Id="rId18" Type="http://schemas.openxmlformats.org/officeDocument/2006/relationships/oleObject" Target="../embeddings/oleObject151.bin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93.wmf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148.bin"/><Relationship Id="rId17" Type="http://schemas.openxmlformats.org/officeDocument/2006/relationships/image" Target="../media/image7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0.bin"/><Relationship Id="rId20" Type="http://schemas.openxmlformats.org/officeDocument/2006/relationships/oleObject" Target="../embeddings/oleObject15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91.wmf"/><Relationship Id="rId5" Type="http://schemas.openxmlformats.org/officeDocument/2006/relationships/image" Target="../media/image88.wmf"/><Relationship Id="rId15" Type="http://schemas.openxmlformats.org/officeDocument/2006/relationships/image" Target="../media/image78.wmf"/><Relationship Id="rId10" Type="http://schemas.openxmlformats.org/officeDocument/2006/relationships/oleObject" Target="../embeddings/oleObject147.bin"/><Relationship Id="rId19" Type="http://schemas.openxmlformats.org/officeDocument/2006/relationships/image" Target="../media/image80.wmf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14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13" Type="http://schemas.openxmlformats.org/officeDocument/2006/relationships/image" Target="../media/image75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54.bin"/><Relationship Id="rId11" Type="http://schemas.openxmlformats.org/officeDocument/2006/relationships/image" Target="../media/image74.wmf"/><Relationship Id="rId5" Type="http://schemas.openxmlformats.org/officeDocument/2006/relationships/image" Target="../media/image94.wmf"/><Relationship Id="rId10" Type="http://schemas.openxmlformats.org/officeDocument/2006/relationships/oleObject" Target="../embeddings/oleObject156.bin"/><Relationship Id="rId4" Type="http://schemas.openxmlformats.org/officeDocument/2006/relationships/oleObject" Target="../embeddings/oleObject153.bin"/><Relationship Id="rId9" Type="http://schemas.openxmlformats.org/officeDocument/2006/relationships/image" Target="../media/image7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0.bin"/><Relationship Id="rId13" Type="http://schemas.openxmlformats.org/officeDocument/2006/relationships/image" Target="../media/image99.wmf"/><Relationship Id="rId18" Type="http://schemas.openxmlformats.org/officeDocument/2006/relationships/oleObject" Target="../embeddings/oleObject165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162.bin"/><Relationship Id="rId17" Type="http://schemas.openxmlformats.org/officeDocument/2006/relationships/image" Target="../media/image10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4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59.bin"/><Relationship Id="rId11" Type="http://schemas.openxmlformats.org/officeDocument/2006/relationships/image" Target="../media/image98.wmf"/><Relationship Id="rId5" Type="http://schemas.openxmlformats.org/officeDocument/2006/relationships/image" Target="../media/image95.wmf"/><Relationship Id="rId15" Type="http://schemas.openxmlformats.org/officeDocument/2006/relationships/image" Target="../media/image100.wmf"/><Relationship Id="rId10" Type="http://schemas.openxmlformats.org/officeDocument/2006/relationships/oleObject" Target="../embeddings/oleObject161.bin"/><Relationship Id="rId19" Type="http://schemas.openxmlformats.org/officeDocument/2006/relationships/image" Target="../media/image102.wmf"/><Relationship Id="rId4" Type="http://schemas.openxmlformats.org/officeDocument/2006/relationships/oleObject" Target="../embeddings/oleObject158.bin"/><Relationship Id="rId9" Type="http://schemas.openxmlformats.org/officeDocument/2006/relationships/image" Target="../media/image97.wmf"/><Relationship Id="rId14" Type="http://schemas.openxmlformats.org/officeDocument/2006/relationships/oleObject" Target="../embeddings/oleObject16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13" Type="http://schemas.openxmlformats.org/officeDocument/2006/relationships/image" Target="../media/image107.wmf"/><Relationship Id="rId18" Type="http://schemas.openxmlformats.org/officeDocument/2006/relationships/oleObject" Target="../embeddings/oleObject173.bin"/><Relationship Id="rId3" Type="http://schemas.openxmlformats.org/officeDocument/2006/relationships/notesSlide" Target="../notesSlides/notesSlide22.xml"/><Relationship Id="rId21" Type="http://schemas.openxmlformats.org/officeDocument/2006/relationships/image" Target="../media/image102.wmf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70.bin"/><Relationship Id="rId17" Type="http://schemas.openxmlformats.org/officeDocument/2006/relationships/image" Target="../media/image10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2.bin"/><Relationship Id="rId20" Type="http://schemas.openxmlformats.org/officeDocument/2006/relationships/oleObject" Target="../embeddings/oleObject174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67.bin"/><Relationship Id="rId11" Type="http://schemas.openxmlformats.org/officeDocument/2006/relationships/image" Target="../media/image106.wmf"/><Relationship Id="rId5" Type="http://schemas.openxmlformats.org/officeDocument/2006/relationships/image" Target="../media/image103.wmf"/><Relationship Id="rId15" Type="http://schemas.openxmlformats.org/officeDocument/2006/relationships/image" Target="../media/image108.wmf"/><Relationship Id="rId10" Type="http://schemas.openxmlformats.org/officeDocument/2006/relationships/oleObject" Target="../embeddings/oleObject169.bin"/><Relationship Id="rId19" Type="http://schemas.openxmlformats.org/officeDocument/2006/relationships/image" Target="../media/image101.wmf"/><Relationship Id="rId4" Type="http://schemas.openxmlformats.org/officeDocument/2006/relationships/oleObject" Target="../embeddings/oleObject166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7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7.bin"/><Relationship Id="rId13" Type="http://schemas.openxmlformats.org/officeDocument/2006/relationships/image" Target="../media/image113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10.wmf"/><Relationship Id="rId12" Type="http://schemas.openxmlformats.org/officeDocument/2006/relationships/oleObject" Target="../embeddings/oleObject1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76.bin"/><Relationship Id="rId11" Type="http://schemas.openxmlformats.org/officeDocument/2006/relationships/image" Target="../media/image112.wmf"/><Relationship Id="rId5" Type="http://schemas.openxmlformats.org/officeDocument/2006/relationships/image" Target="../media/image109.wmf"/><Relationship Id="rId15" Type="http://schemas.openxmlformats.org/officeDocument/2006/relationships/image" Target="../media/image114.wmf"/><Relationship Id="rId10" Type="http://schemas.openxmlformats.org/officeDocument/2006/relationships/oleObject" Target="../embeddings/oleObject178.bin"/><Relationship Id="rId4" Type="http://schemas.openxmlformats.org/officeDocument/2006/relationships/oleObject" Target="../embeddings/oleObject175.bin"/><Relationship Id="rId9" Type="http://schemas.openxmlformats.org/officeDocument/2006/relationships/image" Target="../media/image111.wmf"/><Relationship Id="rId14" Type="http://schemas.openxmlformats.org/officeDocument/2006/relationships/oleObject" Target="../embeddings/oleObject18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82.bin"/><Relationship Id="rId11" Type="http://schemas.openxmlformats.org/officeDocument/2006/relationships/image" Target="../media/image118.wmf"/><Relationship Id="rId5" Type="http://schemas.openxmlformats.org/officeDocument/2006/relationships/image" Target="../media/image115.wmf"/><Relationship Id="rId10" Type="http://schemas.openxmlformats.org/officeDocument/2006/relationships/oleObject" Target="../embeddings/oleObject184.bin"/><Relationship Id="rId4" Type="http://schemas.openxmlformats.org/officeDocument/2006/relationships/oleObject" Target="../embeddings/oleObject181.bin"/><Relationship Id="rId9" Type="http://schemas.openxmlformats.org/officeDocument/2006/relationships/image" Target="../media/image11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7.bin"/><Relationship Id="rId13" Type="http://schemas.openxmlformats.org/officeDocument/2006/relationships/image" Target="../media/image116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20.wmf"/><Relationship Id="rId12" Type="http://schemas.openxmlformats.org/officeDocument/2006/relationships/oleObject" Target="../embeddings/oleObject189.bin"/><Relationship Id="rId17" Type="http://schemas.openxmlformats.org/officeDocument/2006/relationships/image" Target="../media/image1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1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86.bin"/><Relationship Id="rId11" Type="http://schemas.openxmlformats.org/officeDocument/2006/relationships/image" Target="../media/image121.wmf"/><Relationship Id="rId5" Type="http://schemas.openxmlformats.org/officeDocument/2006/relationships/image" Target="../media/image119.wmf"/><Relationship Id="rId15" Type="http://schemas.openxmlformats.org/officeDocument/2006/relationships/image" Target="../media/image117.wmf"/><Relationship Id="rId10" Type="http://schemas.openxmlformats.org/officeDocument/2006/relationships/oleObject" Target="../embeddings/oleObject188.bin"/><Relationship Id="rId4" Type="http://schemas.openxmlformats.org/officeDocument/2006/relationships/oleObject" Target="../embeddings/oleObject185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9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4.bin"/><Relationship Id="rId13" Type="http://schemas.openxmlformats.org/officeDocument/2006/relationships/image" Target="../media/image116.wmf"/><Relationship Id="rId18" Type="http://schemas.openxmlformats.org/officeDocument/2006/relationships/image" Target="../media/image127.wmf"/><Relationship Id="rId3" Type="http://schemas.openxmlformats.org/officeDocument/2006/relationships/notesSlide" Target="../notesSlides/notesSlide26.xml"/><Relationship Id="rId21" Type="http://schemas.openxmlformats.org/officeDocument/2006/relationships/oleObject" Target="../embeddings/oleObject201.bin"/><Relationship Id="rId7" Type="http://schemas.openxmlformats.org/officeDocument/2006/relationships/image" Target="../media/image123.wmf"/><Relationship Id="rId12" Type="http://schemas.openxmlformats.org/officeDocument/2006/relationships/oleObject" Target="../embeddings/oleObject196.bin"/><Relationship Id="rId17" Type="http://schemas.openxmlformats.org/officeDocument/2006/relationships/oleObject" Target="../embeddings/oleObject19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6.wmf"/><Relationship Id="rId20" Type="http://schemas.openxmlformats.org/officeDocument/2006/relationships/image" Target="../media/image128.wmf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93.bin"/><Relationship Id="rId11" Type="http://schemas.openxmlformats.org/officeDocument/2006/relationships/image" Target="../media/image125.wmf"/><Relationship Id="rId5" Type="http://schemas.openxmlformats.org/officeDocument/2006/relationships/image" Target="../media/image122.wmf"/><Relationship Id="rId15" Type="http://schemas.openxmlformats.org/officeDocument/2006/relationships/oleObject" Target="../embeddings/oleObject198.bin"/><Relationship Id="rId10" Type="http://schemas.openxmlformats.org/officeDocument/2006/relationships/oleObject" Target="../embeddings/oleObject195.bin"/><Relationship Id="rId19" Type="http://schemas.openxmlformats.org/officeDocument/2006/relationships/oleObject" Target="../embeddings/oleObject200.bin"/><Relationship Id="rId4" Type="http://schemas.openxmlformats.org/officeDocument/2006/relationships/oleObject" Target="../embeddings/oleObject192.bin"/><Relationship Id="rId9" Type="http://schemas.openxmlformats.org/officeDocument/2006/relationships/image" Target="../media/image124.wmf"/><Relationship Id="rId14" Type="http://schemas.openxmlformats.org/officeDocument/2006/relationships/oleObject" Target="../embeddings/oleObject197.bin"/><Relationship Id="rId22" Type="http://schemas.openxmlformats.org/officeDocument/2006/relationships/image" Target="../media/image129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4.bin"/><Relationship Id="rId13" Type="http://schemas.openxmlformats.org/officeDocument/2006/relationships/image" Target="../media/image133.wmf"/><Relationship Id="rId18" Type="http://schemas.openxmlformats.org/officeDocument/2006/relationships/oleObject" Target="../embeddings/oleObject209.bin"/><Relationship Id="rId3" Type="http://schemas.openxmlformats.org/officeDocument/2006/relationships/notesSlide" Target="../notesSlides/notesSlide27.xml"/><Relationship Id="rId21" Type="http://schemas.openxmlformats.org/officeDocument/2006/relationships/image" Target="../media/image136.wmf"/><Relationship Id="rId7" Type="http://schemas.openxmlformats.org/officeDocument/2006/relationships/image" Target="../media/image131.wmf"/><Relationship Id="rId12" Type="http://schemas.openxmlformats.org/officeDocument/2006/relationships/oleObject" Target="../embeddings/oleObject206.bin"/><Relationship Id="rId17" Type="http://schemas.openxmlformats.org/officeDocument/2006/relationships/image" Target="../media/image1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8.bin"/><Relationship Id="rId20" Type="http://schemas.openxmlformats.org/officeDocument/2006/relationships/oleObject" Target="../embeddings/oleObject211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03.bin"/><Relationship Id="rId11" Type="http://schemas.openxmlformats.org/officeDocument/2006/relationships/image" Target="../media/image128.wmf"/><Relationship Id="rId5" Type="http://schemas.openxmlformats.org/officeDocument/2006/relationships/image" Target="../media/image130.wmf"/><Relationship Id="rId15" Type="http://schemas.openxmlformats.org/officeDocument/2006/relationships/image" Target="../media/image134.wmf"/><Relationship Id="rId10" Type="http://schemas.openxmlformats.org/officeDocument/2006/relationships/oleObject" Target="../embeddings/oleObject205.bin"/><Relationship Id="rId19" Type="http://schemas.openxmlformats.org/officeDocument/2006/relationships/oleObject" Target="../embeddings/oleObject210.bin"/><Relationship Id="rId4" Type="http://schemas.openxmlformats.org/officeDocument/2006/relationships/oleObject" Target="../embeddings/oleObject202.bin"/><Relationship Id="rId9" Type="http://schemas.openxmlformats.org/officeDocument/2006/relationships/image" Target="../media/image132.wmf"/><Relationship Id="rId14" Type="http://schemas.openxmlformats.org/officeDocument/2006/relationships/oleObject" Target="../embeddings/oleObject20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4.bin"/><Relationship Id="rId13" Type="http://schemas.openxmlformats.org/officeDocument/2006/relationships/image" Target="../media/image140.wmf"/><Relationship Id="rId18" Type="http://schemas.openxmlformats.org/officeDocument/2006/relationships/oleObject" Target="../embeddings/oleObject219.bin"/><Relationship Id="rId3" Type="http://schemas.openxmlformats.org/officeDocument/2006/relationships/notesSlide" Target="../notesSlides/notesSlide28.xml"/><Relationship Id="rId21" Type="http://schemas.openxmlformats.org/officeDocument/2006/relationships/image" Target="../media/image144.wmf"/><Relationship Id="rId7" Type="http://schemas.openxmlformats.org/officeDocument/2006/relationships/image" Target="../media/image138.wmf"/><Relationship Id="rId12" Type="http://schemas.openxmlformats.org/officeDocument/2006/relationships/oleObject" Target="../embeddings/oleObject216.bin"/><Relationship Id="rId17" Type="http://schemas.openxmlformats.org/officeDocument/2006/relationships/image" Target="../media/image1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8.bin"/><Relationship Id="rId20" Type="http://schemas.openxmlformats.org/officeDocument/2006/relationships/oleObject" Target="../embeddings/oleObject220.bin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13.bin"/><Relationship Id="rId11" Type="http://schemas.openxmlformats.org/officeDocument/2006/relationships/image" Target="../media/image116.wmf"/><Relationship Id="rId5" Type="http://schemas.openxmlformats.org/officeDocument/2006/relationships/image" Target="../media/image137.wmf"/><Relationship Id="rId15" Type="http://schemas.openxmlformats.org/officeDocument/2006/relationships/image" Target="../media/image141.wmf"/><Relationship Id="rId10" Type="http://schemas.openxmlformats.org/officeDocument/2006/relationships/oleObject" Target="../embeddings/oleObject215.bin"/><Relationship Id="rId19" Type="http://schemas.openxmlformats.org/officeDocument/2006/relationships/image" Target="../media/image143.wmf"/><Relationship Id="rId4" Type="http://schemas.openxmlformats.org/officeDocument/2006/relationships/oleObject" Target="../embeddings/oleObject212.bin"/><Relationship Id="rId9" Type="http://schemas.openxmlformats.org/officeDocument/2006/relationships/image" Target="../media/image139.wmf"/><Relationship Id="rId14" Type="http://schemas.openxmlformats.org/officeDocument/2006/relationships/oleObject" Target="../embeddings/oleObject217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3.bin"/><Relationship Id="rId13" Type="http://schemas.openxmlformats.org/officeDocument/2006/relationships/image" Target="../media/image116.wmf"/><Relationship Id="rId18" Type="http://schemas.openxmlformats.org/officeDocument/2006/relationships/oleObject" Target="../embeddings/oleObject228.bin"/><Relationship Id="rId26" Type="http://schemas.openxmlformats.org/officeDocument/2006/relationships/image" Target="../media/image154.wmf"/><Relationship Id="rId3" Type="http://schemas.openxmlformats.org/officeDocument/2006/relationships/notesSlide" Target="../notesSlides/notesSlide29.xml"/><Relationship Id="rId21" Type="http://schemas.openxmlformats.org/officeDocument/2006/relationships/oleObject" Target="../embeddings/oleObject230.bin"/><Relationship Id="rId7" Type="http://schemas.openxmlformats.org/officeDocument/2006/relationships/image" Target="../media/image146.wmf"/><Relationship Id="rId12" Type="http://schemas.openxmlformats.org/officeDocument/2006/relationships/oleObject" Target="../embeddings/oleObject225.bin"/><Relationship Id="rId17" Type="http://schemas.openxmlformats.org/officeDocument/2006/relationships/image" Target="../media/image150.wmf"/><Relationship Id="rId25" Type="http://schemas.openxmlformats.org/officeDocument/2006/relationships/oleObject" Target="../embeddings/oleObject23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7.bin"/><Relationship Id="rId20" Type="http://schemas.openxmlformats.org/officeDocument/2006/relationships/image" Target="../media/image151.wmf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22.bin"/><Relationship Id="rId11" Type="http://schemas.openxmlformats.org/officeDocument/2006/relationships/image" Target="../media/image148.wmf"/><Relationship Id="rId24" Type="http://schemas.openxmlformats.org/officeDocument/2006/relationships/image" Target="../media/image153.wmf"/><Relationship Id="rId5" Type="http://schemas.openxmlformats.org/officeDocument/2006/relationships/image" Target="../media/image145.wmf"/><Relationship Id="rId15" Type="http://schemas.openxmlformats.org/officeDocument/2006/relationships/image" Target="../media/image149.wmf"/><Relationship Id="rId23" Type="http://schemas.openxmlformats.org/officeDocument/2006/relationships/oleObject" Target="../embeddings/oleObject231.bin"/><Relationship Id="rId28" Type="http://schemas.openxmlformats.org/officeDocument/2006/relationships/image" Target="../media/image155.wmf"/><Relationship Id="rId10" Type="http://schemas.openxmlformats.org/officeDocument/2006/relationships/oleObject" Target="../embeddings/oleObject224.bin"/><Relationship Id="rId19" Type="http://schemas.openxmlformats.org/officeDocument/2006/relationships/oleObject" Target="../embeddings/oleObject229.bin"/><Relationship Id="rId4" Type="http://schemas.openxmlformats.org/officeDocument/2006/relationships/oleObject" Target="../embeddings/oleObject221.bin"/><Relationship Id="rId9" Type="http://schemas.openxmlformats.org/officeDocument/2006/relationships/image" Target="../media/image147.wmf"/><Relationship Id="rId14" Type="http://schemas.openxmlformats.org/officeDocument/2006/relationships/oleObject" Target="../embeddings/oleObject226.bin"/><Relationship Id="rId22" Type="http://schemas.openxmlformats.org/officeDocument/2006/relationships/image" Target="../media/image152.wmf"/><Relationship Id="rId27" Type="http://schemas.openxmlformats.org/officeDocument/2006/relationships/oleObject" Target="../embeddings/oleObject23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1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3.wmf"/><Relationship Id="rId5" Type="http://schemas.openxmlformats.org/officeDocument/2006/relationships/image" Target="../media/image7.wmf"/><Relationship Id="rId15" Type="http://schemas.openxmlformats.org/officeDocument/2006/relationships/image" Target="../media/image9.wmf"/><Relationship Id="rId23" Type="http://schemas.openxmlformats.org/officeDocument/2006/relationships/image" Target="../media/image5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2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24.bin"/><Relationship Id="rId26" Type="http://schemas.openxmlformats.org/officeDocument/2006/relationships/oleObject" Target="../embeddings/oleObject28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6.wmf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29" Type="http://schemas.openxmlformats.org/officeDocument/2006/relationships/image" Target="../media/image19.e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27.bin"/><Relationship Id="rId5" Type="http://schemas.openxmlformats.org/officeDocument/2006/relationships/image" Target="../media/image12.wmf"/><Relationship Id="rId15" Type="http://schemas.openxmlformats.org/officeDocument/2006/relationships/image" Target="../media/image10.wmf"/><Relationship Id="rId23" Type="http://schemas.openxmlformats.org/officeDocument/2006/relationships/image" Target="../media/image16.wmf"/><Relationship Id="rId28" Type="http://schemas.openxmlformats.org/officeDocument/2006/relationships/oleObject" Target="../embeddings/oleObject29.bin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14.wmf"/><Relationship Id="rId31" Type="http://schemas.openxmlformats.org/officeDocument/2006/relationships/image" Target="../media/image20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18.wmf"/><Relationship Id="rId30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5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10.wmf"/><Relationship Id="rId25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28.bin"/><Relationship Id="rId5" Type="http://schemas.openxmlformats.org/officeDocument/2006/relationships/image" Target="../media/image21.wmf"/><Relationship Id="rId15" Type="http://schemas.openxmlformats.org/officeDocument/2006/relationships/image" Target="../media/image9.wmf"/><Relationship Id="rId23" Type="http://schemas.openxmlformats.org/officeDocument/2006/relationships/image" Target="../media/image17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6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.wmf"/><Relationship Id="rId5" Type="http://schemas.openxmlformats.org/officeDocument/2006/relationships/image" Target="../media/image22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32.wmf"/><Relationship Id="rId5" Type="http://schemas.openxmlformats.org/officeDocument/2006/relationships/image" Target="../media/image30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5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38.wmf"/><Relationship Id="rId5" Type="http://schemas.openxmlformats.org/officeDocument/2006/relationships/image" Target="../media/image2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5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</a:t>
            </a:r>
            <a:r>
              <a:rPr lang="en-US" sz="2400" smtClean="0">
                <a:solidFill>
                  <a:schemeClr val="bg2"/>
                </a:solidFill>
              </a:rPr>
              <a:t>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33040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5504541" y="4082142"/>
            <a:ext cx="2667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11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Gauss’s Law II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838200" y="3962400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08072" y="5416097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i="0" dirty="0">
                <a:solidFill>
                  <a:schemeClr val="bg2"/>
                </a:solidFill>
              </a:rPr>
              <a:t>Notes prepared by the EM Group University of Houston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20"/>
          <p:cNvGraphicFramePr>
            <a:graphicFrameLocks noChangeAspect="1"/>
          </p:cNvGraphicFramePr>
          <p:nvPr/>
        </p:nvGraphicFramePr>
        <p:xfrm>
          <a:off x="6032544" y="1984167"/>
          <a:ext cx="20589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4" name="Equation" r:id="rId4" imgW="1040948" imgH="380835" progId="Equation.DSMT4">
                  <p:embed/>
                </p:oleObj>
              </mc:Choice>
              <mc:Fallback>
                <p:oleObj name="Equation" r:id="rId4" imgW="1040948" imgH="380835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44" y="1984167"/>
                        <a:ext cx="20589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024834" y="4168339"/>
          <a:ext cx="20653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5" name="Equation" r:id="rId6" imgW="1104900" imgH="254000" progId="Equation.DSMT4">
                  <p:embed/>
                </p:oleObj>
              </mc:Choice>
              <mc:Fallback>
                <p:oleObj name="Equation" r:id="rId6" imgW="1104900" imgH="254000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834" y="4168339"/>
                        <a:ext cx="206533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6031862" y="2948914"/>
          <a:ext cx="20780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6" name="Equation" r:id="rId8" imgW="1143000" imgH="254000" progId="Equation.DSMT4">
                  <p:embed/>
                </p:oleObj>
              </mc:Choice>
              <mc:Fallback>
                <p:oleObj name="Equation" r:id="rId8" imgW="1143000" imgH="254000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862" y="2948914"/>
                        <a:ext cx="2078038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5538554" y="3703340"/>
            <a:ext cx="5504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2298082" y="5498035"/>
          <a:ext cx="29194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7" name="Equation" r:id="rId10" imgW="1562100" imgH="279400" progId="Equation.DSMT4">
                  <p:embed/>
                </p:oleObj>
              </mc:Choice>
              <mc:Fallback>
                <p:oleObj name="Equation" r:id="rId10" imgW="1562100" imgH="279400" progId="Equation.DSMT4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082" y="5498035"/>
                        <a:ext cx="291941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962150" y="0"/>
            <a:ext cx="5232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3676480" y="1154577"/>
            <a:ext cx="17240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>
                <a:solidFill>
                  <a:schemeClr val="bg1"/>
                </a:solidFill>
              </a:rPr>
              <a:t>(a)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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</a:rPr>
              <a:t>  &lt;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30141" y="858838"/>
            <a:ext cx="3635116" cy="4694237"/>
            <a:chOff x="430141" y="858838"/>
            <a:chExt cx="3635116" cy="4694237"/>
          </a:xfrm>
        </p:grpSpPr>
        <p:sp>
          <p:nvSpPr>
            <p:cNvPr id="237570" name="AutoShape 2"/>
            <p:cNvSpPr>
              <a:spLocks noChangeArrowheads="1"/>
            </p:cNvSpPr>
            <p:nvPr/>
          </p:nvSpPr>
          <p:spPr bwMode="auto">
            <a:xfrm>
              <a:off x="1316038" y="1936750"/>
              <a:ext cx="1330325" cy="3111500"/>
            </a:xfrm>
            <a:prstGeom prst="can">
              <a:avLst>
                <a:gd name="adj" fmla="val 24331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>
              <a:off x="2003425" y="1327150"/>
              <a:ext cx="0" cy="42259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7" name="Line 6"/>
            <p:cNvSpPr>
              <a:spLocks noChangeShapeType="1"/>
            </p:cNvSpPr>
            <p:nvPr/>
          </p:nvSpPr>
          <p:spPr bwMode="auto">
            <a:xfrm flipV="1">
              <a:off x="798513" y="3578225"/>
              <a:ext cx="1204913" cy="755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8" name="Line 7"/>
            <p:cNvSpPr>
              <a:spLocks noChangeShapeType="1"/>
            </p:cNvSpPr>
            <p:nvPr/>
          </p:nvSpPr>
          <p:spPr bwMode="auto">
            <a:xfrm>
              <a:off x="2003425" y="3578225"/>
              <a:ext cx="1641475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AutoShape 15"/>
            <p:cNvSpPr>
              <a:spLocks noChangeArrowheads="1"/>
            </p:cNvSpPr>
            <p:nvPr/>
          </p:nvSpPr>
          <p:spPr bwMode="auto">
            <a:xfrm>
              <a:off x="1614488" y="2814638"/>
              <a:ext cx="766763" cy="1536700"/>
            </a:xfrm>
            <a:prstGeom prst="can">
              <a:avLst>
                <a:gd name="adj" fmla="val 32502"/>
              </a:avLst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17"/>
            <p:cNvSpPr>
              <a:spLocks noChangeShapeType="1"/>
            </p:cNvSpPr>
            <p:nvPr/>
          </p:nvSpPr>
          <p:spPr bwMode="auto">
            <a:xfrm flipH="1">
              <a:off x="1476375" y="2047875"/>
              <a:ext cx="523875" cy="1349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6" name="Line 21"/>
            <p:cNvSpPr>
              <a:spLocks noChangeShapeType="1"/>
            </p:cNvSpPr>
            <p:nvPr/>
          </p:nvSpPr>
          <p:spPr bwMode="auto">
            <a:xfrm>
              <a:off x="2001838" y="3259445"/>
              <a:ext cx="311704" cy="4561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8" name="Oval 25"/>
            <p:cNvSpPr>
              <a:spLocks noChangeArrowheads="1"/>
            </p:cNvSpPr>
            <p:nvPr/>
          </p:nvSpPr>
          <p:spPr bwMode="auto">
            <a:xfrm>
              <a:off x="2320925" y="3260725"/>
              <a:ext cx="119063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3821838"/>
                </p:ext>
              </p:extLst>
            </p:nvPr>
          </p:nvGraphicFramePr>
          <p:xfrm>
            <a:off x="430141" y="4336506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38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141" y="4336506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649085"/>
                </p:ext>
              </p:extLst>
            </p:nvPr>
          </p:nvGraphicFramePr>
          <p:xfrm>
            <a:off x="3789032" y="3437246"/>
            <a:ext cx="2762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39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9032" y="3437246"/>
                          <a:ext cx="2762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4107973"/>
                </p:ext>
              </p:extLst>
            </p:nvPr>
          </p:nvGraphicFramePr>
          <p:xfrm>
            <a:off x="1879600" y="858838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40" name="Equation" r:id="rId16" imgW="126725" imgH="126725" progId="Equation.DSMT4">
                    <p:embed/>
                  </p:oleObj>
                </mc:Choice>
                <mc:Fallback>
                  <p:oleObj name="Equation" r:id="rId16" imgW="126725" imgH="126725" progId="Equation.DSMT4">
                    <p:embed/>
                    <p:pic>
                      <p:nvPicPr>
                        <p:cNvPr id="0" name="Picture 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9600" y="858838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340245"/>
                </p:ext>
              </p:extLst>
            </p:nvPr>
          </p:nvGraphicFramePr>
          <p:xfrm>
            <a:off x="1537956" y="1582476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41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7956" y="1582476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5260405"/>
                </p:ext>
              </p:extLst>
            </p:nvPr>
          </p:nvGraphicFramePr>
          <p:xfrm>
            <a:off x="2100263" y="2484438"/>
            <a:ext cx="300037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42" name="Equation" r:id="rId20" imgW="152268" imgH="164957" progId="Equation.DSMT4">
                    <p:embed/>
                  </p:oleObj>
                </mc:Choice>
                <mc:Fallback>
                  <p:oleObj name="Equation" r:id="rId20" imgW="152268" imgH="164957" progId="Equation.DSMT4">
                    <p:embed/>
                    <p:pic>
                      <p:nvPicPr>
                        <p:cNvPr id="0" name="Picture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0263" y="2484438"/>
                          <a:ext cx="300037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7938824"/>
                </p:ext>
              </p:extLst>
            </p:nvPr>
          </p:nvGraphicFramePr>
          <p:xfrm>
            <a:off x="1068408" y="3307968"/>
            <a:ext cx="2508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43" name="Equation" r:id="rId22" imgW="126725" imgH="177415" progId="Equation.DSMT4">
                    <p:embed/>
                  </p:oleObj>
                </mc:Choice>
                <mc:Fallback>
                  <p:oleObj name="Equation" r:id="rId22" imgW="126725" imgH="177415" progId="Equation.DSMT4">
                    <p:embed/>
                    <p:pic>
                      <p:nvPicPr>
                        <p:cNvPr id="0" name="Picture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8408" y="3307968"/>
                          <a:ext cx="2508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6958360"/>
                </p:ext>
              </p:extLst>
            </p:nvPr>
          </p:nvGraphicFramePr>
          <p:xfrm>
            <a:off x="1620838" y="4396096"/>
            <a:ext cx="2762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44" name="Equation" r:id="rId24" imgW="139579" imgH="177646" progId="Equation.DSMT4">
                    <p:embed/>
                  </p:oleObj>
                </mc:Choice>
                <mc:Fallback>
                  <p:oleObj name="Equation" r:id="rId24" imgW="139579" imgH="177646" progId="Equation.DSMT4">
                    <p:embed/>
                    <p:pic>
                      <p:nvPicPr>
                        <p:cNvPr id="0" name="Picture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0838" y="4396096"/>
                          <a:ext cx="2762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1938213"/>
                </p:ext>
              </p:extLst>
            </p:nvPr>
          </p:nvGraphicFramePr>
          <p:xfrm>
            <a:off x="2411811" y="3004521"/>
            <a:ext cx="2508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45" name="Equation" r:id="rId26" imgW="126780" imgH="164814" progId="Equation.DSMT4">
                    <p:embed/>
                  </p:oleObj>
                </mc:Choice>
                <mc:Fallback>
                  <p:oleObj name="Equation" r:id="rId26" imgW="126780" imgH="164814" progId="Equation.DSMT4">
                    <p:embed/>
                    <p:pic>
                      <p:nvPicPr>
                        <p:cNvPr id="0" name="Picture 2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811" y="3004521"/>
                          <a:ext cx="2508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Arrow Connector 10"/>
            <p:cNvCxnSpPr/>
            <p:nvPr/>
          </p:nvCxnSpPr>
          <p:spPr bwMode="auto">
            <a:xfrm>
              <a:off x="1487278" y="2919470"/>
              <a:ext cx="0" cy="135507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1962150" y="0"/>
            <a:ext cx="5232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7170" name="Object 20"/>
          <p:cNvGraphicFramePr>
            <a:graphicFrameLocks noChangeAspect="1"/>
          </p:cNvGraphicFramePr>
          <p:nvPr/>
        </p:nvGraphicFramePr>
        <p:xfrm>
          <a:off x="5314903" y="1062891"/>
          <a:ext cx="2884488" cy="392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4" imgW="1752600" imgH="2387600" progId="Equation.DSMT4">
                  <p:embed/>
                </p:oleObj>
              </mc:Choice>
              <mc:Fallback>
                <p:oleObj name="Equation" r:id="rId4" imgW="1752600" imgH="23876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03" y="1062891"/>
                        <a:ext cx="2884488" cy="392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007916" y="5132133"/>
            <a:ext cx="5504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20"/>
          <p:cNvGraphicFramePr>
            <a:graphicFrameLocks noChangeAspect="1"/>
          </p:cNvGraphicFramePr>
          <p:nvPr/>
        </p:nvGraphicFramePr>
        <p:xfrm>
          <a:off x="5585418" y="5647449"/>
          <a:ext cx="22367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6" imgW="1358310" imgH="393529" progId="Equation.DSMT4">
                  <p:embed/>
                </p:oleObj>
              </mc:Choice>
              <mc:Fallback>
                <p:oleObj name="Equation" r:id="rId6" imgW="1358310" imgH="393529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5418" y="5647449"/>
                        <a:ext cx="22367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564470" y="886133"/>
            <a:ext cx="3275692" cy="5599089"/>
            <a:chOff x="564470" y="886133"/>
            <a:chExt cx="3275692" cy="5599089"/>
          </a:xfrm>
        </p:grpSpPr>
        <p:sp>
          <p:nvSpPr>
            <p:cNvPr id="29" name="TextBox 28"/>
            <p:cNvSpPr txBox="1"/>
            <p:nvPr/>
          </p:nvSpPr>
          <p:spPr>
            <a:xfrm>
              <a:off x="859969" y="6085112"/>
              <a:ext cx="12843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Side view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38595" name="Rectangle 3"/>
            <p:cNvSpPr>
              <a:spLocks noChangeArrowheads="1"/>
            </p:cNvSpPr>
            <p:nvPr/>
          </p:nvSpPr>
          <p:spPr bwMode="auto">
            <a:xfrm>
              <a:off x="564470" y="1726067"/>
              <a:ext cx="1889125" cy="4035425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4" name="Rectangle 4" descr="70%"/>
            <p:cNvSpPr>
              <a:spLocks noChangeArrowheads="1"/>
            </p:cNvSpPr>
            <p:nvPr/>
          </p:nvSpPr>
          <p:spPr bwMode="auto">
            <a:xfrm>
              <a:off x="1151845" y="2883354"/>
              <a:ext cx="839787" cy="1889125"/>
            </a:xfrm>
            <a:prstGeom prst="rect">
              <a:avLst/>
            </a:prstGeom>
            <a:pattFill prst="pct70">
              <a:fgClr>
                <a:schemeClr val="folHlink"/>
              </a:fgClr>
              <a:bgClr>
                <a:schemeClr val="bg1"/>
              </a:bgClr>
            </a:pattFill>
            <a:ln w="28575" algn="ctr">
              <a:solidFill>
                <a:schemeClr val="bg2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Line 6"/>
            <p:cNvSpPr>
              <a:spLocks noChangeShapeType="1"/>
            </p:cNvSpPr>
            <p:nvPr/>
          </p:nvSpPr>
          <p:spPr bwMode="auto">
            <a:xfrm>
              <a:off x="1840820" y="3461204"/>
              <a:ext cx="382587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6" name="Line 7"/>
            <p:cNvSpPr>
              <a:spLocks noChangeShapeType="1"/>
            </p:cNvSpPr>
            <p:nvPr/>
          </p:nvSpPr>
          <p:spPr bwMode="auto">
            <a:xfrm>
              <a:off x="1847170" y="4540704"/>
              <a:ext cx="382587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7" name="Line 8"/>
            <p:cNvSpPr>
              <a:spLocks noChangeShapeType="1"/>
            </p:cNvSpPr>
            <p:nvPr/>
          </p:nvSpPr>
          <p:spPr bwMode="auto">
            <a:xfrm>
              <a:off x="1856695" y="4216854"/>
              <a:ext cx="382587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" name="Line 9"/>
            <p:cNvSpPr>
              <a:spLocks noChangeShapeType="1"/>
            </p:cNvSpPr>
            <p:nvPr/>
          </p:nvSpPr>
          <p:spPr bwMode="auto">
            <a:xfrm>
              <a:off x="1842407" y="3842204"/>
              <a:ext cx="382588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9" name="Line 10"/>
            <p:cNvSpPr>
              <a:spLocks noChangeShapeType="1"/>
            </p:cNvSpPr>
            <p:nvPr/>
          </p:nvSpPr>
          <p:spPr bwMode="auto">
            <a:xfrm flipH="1">
              <a:off x="937532" y="3102429"/>
              <a:ext cx="376238" cy="15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0" name="Line 11"/>
            <p:cNvSpPr>
              <a:spLocks noChangeShapeType="1"/>
            </p:cNvSpPr>
            <p:nvPr/>
          </p:nvSpPr>
          <p:spPr bwMode="auto">
            <a:xfrm flipH="1">
              <a:off x="940707" y="3426279"/>
              <a:ext cx="376238" cy="15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1" name="Line 12"/>
            <p:cNvSpPr>
              <a:spLocks noChangeShapeType="1"/>
            </p:cNvSpPr>
            <p:nvPr/>
          </p:nvSpPr>
          <p:spPr bwMode="auto">
            <a:xfrm flipH="1">
              <a:off x="926420" y="3831092"/>
              <a:ext cx="376237" cy="1587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2" name="Line 13"/>
            <p:cNvSpPr>
              <a:spLocks noChangeShapeType="1"/>
            </p:cNvSpPr>
            <p:nvPr/>
          </p:nvSpPr>
          <p:spPr bwMode="auto">
            <a:xfrm flipH="1">
              <a:off x="940707" y="4235904"/>
              <a:ext cx="376238" cy="15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3" name="Line 14"/>
            <p:cNvSpPr>
              <a:spLocks noChangeShapeType="1"/>
            </p:cNvSpPr>
            <p:nvPr/>
          </p:nvSpPr>
          <p:spPr bwMode="auto">
            <a:xfrm flipH="1">
              <a:off x="921657" y="4572454"/>
              <a:ext cx="376238" cy="15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5" name="Line 16"/>
            <p:cNvSpPr>
              <a:spLocks noChangeShapeType="1"/>
            </p:cNvSpPr>
            <p:nvPr/>
          </p:nvSpPr>
          <p:spPr bwMode="auto">
            <a:xfrm flipH="1" flipV="1">
              <a:off x="1566752" y="3264432"/>
              <a:ext cx="366713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" name="Line 21"/>
            <p:cNvSpPr>
              <a:spLocks noChangeShapeType="1"/>
            </p:cNvSpPr>
            <p:nvPr/>
          </p:nvSpPr>
          <p:spPr bwMode="auto">
            <a:xfrm>
              <a:off x="856570" y="2915104"/>
              <a:ext cx="0" cy="18827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0" name="Line 5"/>
            <p:cNvSpPr>
              <a:spLocks noChangeShapeType="1"/>
            </p:cNvSpPr>
            <p:nvPr/>
          </p:nvSpPr>
          <p:spPr bwMode="auto">
            <a:xfrm>
              <a:off x="1839232" y="3097667"/>
              <a:ext cx="382588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1" name="Oval 25"/>
            <p:cNvSpPr>
              <a:spLocks noChangeArrowheads="1"/>
            </p:cNvSpPr>
            <p:nvPr/>
          </p:nvSpPr>
          <p:spPr bwMode="auto">
            <a:xfrm>
              <a:off x="1953532" y="3210379"/>
              <a:ext cx="92075" cy="104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flipV="1">
              <a:off x="1552699" y="1317173"/>
              <a:ext cx="0" cy="416823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3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3875370"/>
                </p:ext>
              </p:extLst>
            </p:nvPr>
          </p:nvGraphicFramePr>
          <p:xfrm>
            <a:off x="1442872" y="886133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3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2872" y="886133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5338257"/>
                </p:ext>
              </p:extLst>
            </p:nvPr>
          </p:nvGraphicFramePr>
          <p:xfrm>
            <a:off x="965745" y="4887416"/>
            <a:ext cx="2762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4" name="Equation" r:id="rId10" imgW="139579" imgH="177646" progId="Equation.DSMT4">
                    <p:embed/>
                  </p:oleObj>
                </mc:Choice>
                <mc:Fallback>
                  <p:oleObj name="Equation" r:id="rId10" imgW="139579" imgH="177646" progId="Equation.DSMT4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5745" y="4887416"/>
                          <a:ext cx="2762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9812305"/>
                </p:ext>
              </p:extLst>
            </p:nvPr>
          </p:nvGraphicFramePr>
          <p:xfrm>
            <a:off x="1585923" y="3320569"/>
            <a:ext cx="300037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5" name="Equation" r:id="rId12" imgW="152268" imgH="164957" progId="Equation.DSMT4">
                    <p:embed/>
                  </p:oleObj>
                </mc:Choice>
                <mc:Fallback>
                  <p:oleObj name="Equation" r:id="rId12" imgW="152268" imgH="164957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5923" y="3320569"/>
                          <a:ext cx="300037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1774588"/>
                </p:ext>
              </p:extLst>
            </p:nvPr>
          </p:nvGraphicFramePr>
          <p:xfrm>
            <a:off x="2179799" y="3100055"/>
            <a:ext cx="2508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6" name="Equation" r:id="rId14" imgW="126780" imgH="164814" progId="Equation.DSMT4">
                    <p:embed/>
                  </p:oleObj>
                </mc:Choice>
                <mc:Fallback>
                  <p:oleObj name="Equation" r:id="rId14" imgW="126780" imgH="164814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9799" y="3100055"/>
                          <a:ext cx="2508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7852206"/>
                </p:ext>
              </p:extLst>
            </p:nvPr>
          </p:nvGraphicFramePr>
          <p:xfrm>
            <a:off x="569913" y="3482358"/>
            <a:ext cx="2508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7" name="Equation" r:id="rId16" imgW="126725" imgH="177415" progId="Equation.DSMT4">
                    <p:embed/>
                  </p:oleObj>
                </mc:Choice>
                <mc:Fallback>
                  <p:oleObj name="Equation" r:id="rId16" imgW="126725" imgH="177415" progId="Equation.DSMT4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913" y="3482358"/>
                          <a:ext cx="2508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" name="Straight Arrow Connector 4"/>
            <p:cNvCxnSpPr/>
            <p:nvPr/>
          </p:nvCxnSpPr>
          <p:spPr bwMode="auto">
            <a:xfrm flipH="1">
              <a:off x="1718631" y="2024482"/>
              <a:ext cx="1520328" cy="10382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aphicFrame>
          <p:nvGraphicFramePr>
            <p:cNvPr id="7290" name="Object 122"/>
            <p:cNvGraphicFramePr>
              <a:graphicFrameLocks noChangeAspect="1"/>
            </p:cNvGraphicFramePr>
            <p:nvPr/>
          </p:nvGraphicFramePr>
          <p:xfrm>
            <a:off x="3340099" y="1724254"/>
            <a:ext cx="500063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8" name="Equation" r:id="rId18" imgW="304560" imgH="228600" progId="Equation.DSMT4">
                    <p:embed/>
                  </p:oleObj>
                </mc:Choice>
                <mc:Fallback>
                  <p:oleObj name="Equation" r:id="rId18" imgW="304560" imgH="228600" progId="Equation.DSMT4">
                    <p:embed/>
                    <p:pic>
                      <p:nvPicPr>
                        <p:cNvPr id="0" name="Picture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0099" y="1724254"/>
                          <a:ext cx="500063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2397125" y="0"/>
            <a:ext cx="43053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907776" y="3092592"/>
            <a:ext cx="9572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633113" y="4923518"/>
            <a:ext cx="5573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476704" y="982889"/>
          <a:ext cx="207803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6" name="Equation" r:id="rId4" imgW="1143000" imgH="254000" progId="Equation.DSMT4">
                  <p:embed/>
                </p:oleObj>
              </mc:Choice>
              <mc:Fallback>
                <p:oleObj name="Equation" r:id="rId4" imgW="1143000" imgH="25400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04" y="982889"/>
                        <a:ext cx="207803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986971" y="5512480"/>
          <a:ext cx="38306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7" name="Equation" r:id="rId6" imgW="1993900" imgH="482600" progId="Equation.DSMT4">
                  <p:embed/>
                </p:oleObj>
              </mc:Choice>
              <mc:Fallback>
                <p:oleObj name="Equation" r:id="rId6" imgW="1993900" imgH="48260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971" y="5512480"/>
                        <a:ext cx="3830638" cy="92868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8199" name="Object 6"/>
          <p:cNvGraphicFramePr>
            <a:graphicFrameLocks noChangeAspect="1"/>
          </p:cNvGraphicFramePr>
          <p:nvPr/>
        </p:nvGraphicFramePr>
        <p:xfrm>
          <a:off x="1572759" y="3599543"/>
          <a:ext cx="2246312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8" name="Equation" r:id="rId8" imgW="1295280" imgH="787320" progId="Equation.DSMT4">
                  <p:embed/>
                </p:oleObj>
              </mc:Choice>
              <mc:Fallback>
                <p:oleObj name="Equation" r:id="rId8" imgW="1295280" imgH="78732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2759" y="3599543"/>
                        <a:ext cx="2246312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20"/>
          <p:cNvGraphicFramePr>
            <a:graphicFrameLocks noChangeAspect="1"/>
          </p:cNvGraphicFramePr>
          <p:nvPr/>
        </p:nvGraphicFramePr>
        <p:xfrm>
          <a:off x="492124" y="1562552"/>
          <a:ext cx="1674132" cy="699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9" name="Equation" r:id="rId10" imgW="939392" imgH="393529" progId="Equation.DSMT4">
                  <p:embed/>
                </p:oleObj>
              </mc:Choice>
              <mc:Fallback>
                <p:oleObj name="Equation" r:id="rId10" imgW="939392" imgH="393529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4" y="1562552"/>
                        <a:ext cx="1674132" cy="699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4988493" y="1005196"/>
            <a:ext cx="3579245" cy="5238442"/>
            <a:chOff x="4988493" y="1005196"/>
            <a:chExt cx="3579245" cy="5238442"/>
          </a:xfrm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>
              <a:off x="5855381" y="2045607"/>
              <a:ext cx="1330325" cy="3111500"/>
            </a:xfrm>
            <a:prstGeom prst="can">
              <a:avLst>
                <a:gd name="adj" fmla="val 24331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6542768" y="1436007"/>
              <a:ext cx="0" cy="42259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 flipV="1">
              <a:off x="5337856" y="3687082"/>
              <a:ext cx="1204913" cy="755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6542768" y="3687082"/>
              <a:ext cx="1641475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H="1">
              <a:off x="6015718" y="2156732"/>
              <a:ext cx="523875" cy="1349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6541181" y="3001403"/>
              <a:ext cx="331788" cy="650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6882040" y="3017496"/>
              <a:ext cx="119063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02" name="Object 10"/>
            <p:cNvGraphicFramePr>
              <a:graphicFrameLocks noChangeAspect="1"/>
            </p:cNvGraphicFramePr>
            <p:nvPr/>
          </p:nvGraphicFramePr>
          <p:xfrm>
            <a:off x="6130925" y="5843588"/>
            <a:ext cx="80327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0" name="Equation" r:id="rId12" imgW="380835" imgH="190417" progId="Equation.DSMT4">
                    <p:embed/>
                  </p:oleObj>
                </mc:Choice>
                <mc:Fallback>
                  <p:oleObj name="Equation" r:id="rId12" imgW="380835" imgH="190417" progId="Equation.DSMT4">
                    <p:embed/>
                    <p:pic>
                      <p:nvPicPr>
                        <p:cNvPr id="0" name="Picture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0925" y="5843588"/>
                          <a:ext cx="803275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8"/>
            <p:cNvGraphicFramePr>
              <a:graphicFrameLocks noChangeAspect="1"/>
            </p:cNvGraphicFramePr>
            <p:nvPr/>
          </p:nvGraphicFramePr>
          <p:xfrm>
            <a:off x="4988493" y="4404744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1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8493" y="4404744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8"/>
            <p:cNvGraphicFramePr>
              <a:graphicFrameLocks noChangeAspect="1"/>
            </p:cNvGraphicFramePr>
            <p:nvPr/>
          </p:nvGraphicFramePr>
          <p:xfrm>
            <a:off x="8291513" y="3505200"/>
            <a:ext cx="2762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2" name="Equation" r:id="rId16" imgW="139579" imgH="164957" progId="Equation.DSMT4">
                    <p:embed/>
                  </p:oleObj>
                </mc:Choice>
                <mc:Fallback>
                  <p:oleObj name="Equation" r:id="rId16" imgW="139579" imgH="164957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91513" y="3505200"/>
                          <a:ext cx="2762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8"/>
            <p:cNvGraphicFramePr>
              <a:graphicFrameLocks noChangeAspect="1"/>
            </p:cNvGraphicFramePr>
            <p:nvPr/>
          </p:nvGraphicFramePr>
          <p:xfrm>
            <a:off x="6421107" y="1005196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3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1107" y="1005196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8"/>
            <p:cNvGraphicFramePr>
              <a:graphicFrameLocks noChangeAspect="1"/>
            </p:cNvGraphicFramePr>
            <p:nvPr/>
          </p:nvGraphicFramePr>
          <p:xfrm>
            <a:off x="6053019" y="1729784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4" name="Equation" r:id="rId20" imgW="126835" imgH="139518" progId="Equation.DSMT4">
                    <p:embed/>
                  </p:oleObj>
                </mc:Choice>
                <mc:Fallback>
                  <p:oleObj name="Equation" r:id="rId20" imgW="126835" imgH="139518" progId="Equation.DSMT4">
                    <p:embed/>
                    <p:pic>
                      <p:nvPicPr>
                        <p:cNvPr id="0" name="Picture 1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3019" y="1729784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8"/>
            <p:cNvGraphicFramePr>
              <a:graphicFrameLocks noChangeAspect="1"/>
            </p:cNvGraphicFramePr>
            <p:nvPr/>
          </p:nvGraphicFramePr>
          <p:xfrm>
            <a:off x="6627813" y="2632188"/>
            <a:ext cx="3016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5" name="Equation" r:id="rId22" imgW="152268" imgH="164957" progId="Equation.DSMT4">
                    <p:embed/>
                  </p:oleObj>
                </mc:Choice>
                <mc:Fallback>
                  <p:oleObj name="Equation" r:id="rId22" imgW="152268" imgH="164957" progId="Equation.DSMT4">
                    <p:embed/>
                    <p:pic>
                      <p:nvPicPr>
                        <p:cNvPr id="0" name="Picture 1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7813" y="2632188"/>
                          <a:ext cx="3016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8"/>
            <p:cNvGraphicFramePr>
              <a:graphicFrameLocks noChangeAspect="1"/>
            </p:cNvGraphicFramePr>
            <p:nvPr/>
          </p:nvGraphicFramePr>
          <p:xfrm>
            <a:off x="6940171" y="3138696"/>
            <a:ext cx="250825" cy="325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6" name="Equation" r:id="rId24" imgW="126780" imgH="164814" progId="Equation.DSMT4">
                    <p:embed/>
                  </p:oleObj>
                </mc:Choice>
                <mc:Fallback>
                  <p:oleObj name="Equation" r:id="rId24" imgW="126780" imgH="164814" progId="Equation.DSMT4">
                    <p:embed/>
                    <p:pic>
                      <p:nvPicPr>
                        <p:cNvPr id="0" name="Picture 1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0171" y="3138696"/>
                          <a:ext cx="250825" cy="325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385" name="Object 193"/>
          <p:cNvGraphicFramePr>
            <a:graphicFrameLocks noChangeAspect="1"/>
          </p:cNvGraphicFramePr>
          <p:nvPr/>
        </p:nvGraphicFramePr>
        <p:xfrm>
          <a:off x="798285" y="2534559"/>
          <a:ext cx="1333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" name="Equation" r:id="rId26" imgW="774028" imgH="177646" progId="Equation.DSMT4">
                  <p:embed/>
                </p:oleObj>
              </mc:Choice>
              <mc:Fallback>
                <p:oleObj name="Equation" r:id="rId26" imgW="774028" imgH="177646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285" y="2534559"/>
                        <a:ext cx="13335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ext Box 2"/>
          <p:cNvSpPr txBox="1">
            <a:spLocks noChangeArrowheads="1"/>
          </p:cNvSpPr>
          <p:nvPr/>
        </p:nvSpPr>
        <p:spPr bwMode="auto">
          <a:xfrm>
            <a:off x="1790700" y="0"/>
            <a:ext cx="54038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9222" name="Text Box 19"/>
          <p:cNvSpPr txBox="1">
            <a:spLocks noChangeArrowheads="1"/>
          </p:cNvSpPr>
          <p:nvPr/>
        </p:nvSpPr>
        <p:spPr bwMode="auto">
          <a:xfrm>
            <a:off x="2667721" y="938915"/>
            <a:ext cx="1631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>
                <a:solidFill>
                  <a:schemeClr val="bg1"/>
                </a:solidFill>
              </a:rPr>
              <a:t>(b)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 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</a:rPr>
              <a:t> &gt;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a</a:t>
            </a:r>
          </a:p>
        </p:txBody>
      </p:sp>
      <p:graphicFrame>
        <p:nvGraphicFramePr>
          <p:cNvPr id="9218" name="Object 20"/>
          <p:cNvGraphicFramePr>
            <a:graphicFrameLocks noChangeAspect="1"/>
          </p:cNvGraphicFramePr>
          <p:nvPr/>
        </p:nvGraphicFramePr>
        <p:xfrm>
          <a:off x="5281095" y="3743898"/>
          <a:ext cx="1892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1" name="Equation" r:id="rId4" imgW="914400" imgH="393700" progId="Equation.DSMT4">
                  <p:embed/>
                </p:oleObj>
              </mc:Choice>
              <mc:Fallback>
                <p:oleObj name="Equation" r:id="rId4" imgW="914400" imgH="39370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095" y="3743898"/>
                        <a:ext cx="18923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21"/>
          <p:cNvGraphicFramePr>
            <a:graphicFrameLocks noChangeAspect="1"/>
          </p:cNvGraphicFramePr>
          <p:nvPr/>
        </p:nvGraphicFramePr>
        <p:xfrm>
          <a:off x="5025320" y="5465206"/>
          <a:ext cx="243998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2" name="Equation" r:id="rId6" imgW="1269449" imgH="393529" progId="Equation.DSMT4">
                  <p:embed/>
                </p:oleObj>
              </mc:Choice>
              <mc:Fallback>
                <p:oleObj name="Equation" r:id="rId6" imgW="1269449" imgH="393529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5320" y="5465206"/>
                        <a:ext cx="243998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221" name="Object 20"/>
          <p:cNvGraphicFramePr>
            <a:graphicFrameLocks noChangeAspect="1"/>
          </p:cNvGraphicFramePr>
          <p:nvPr/>
        </p:nvGraphicFramePr>
        <p:xfrm>
          <a:off x="4781301" y="2045717"/>
          <a:ext cx="3254375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3" name="Equation" r:id="rId8" imgW="1701800" imgH="533400" progId="Equation.DSMT4">
                  <p:embed/>
                </p:oleObj>
              </mc:Choice>
              <mc:Fallback>
                <p:oleObj name="Equation" r:id="rId8" imgW="1701800" imgH="533400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301" y="2045717"/>
                        <a:ext cx="3254375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5523464" y="5105210"/>
          <a:ext cx="134461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4" name="Equation" r:id="rId10" imgW="774028" imgH="177646" progId="Equation.DSMT4">
                  <p:embed/>
                </p:oleObj>
              </mc:Choice>
              <mc:Fallback>
                <p:oleObj name="Equation" r:id="rId10" imgW="774028" imgH="177646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3464" y="5105210"/>
                        <a:ext cx="1344613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719807" y="3415935"/>
            <a:ext cx="5573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224" name="Object 6"/>
          <p:cNvGraphicFramePr>
            <a:graphicFrameLocks noChangeAspect="1"/>
          </p:cNvGraphicFramePr>
          <p:nvPr/>
        </p:nvGraphicFramePr>
        <p:xfrm>
          <a:off x="4754339" y="1657580"/>
          <a:ext cx="20780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5" name="Equation" r:id="rId12" imgW="1143000" imgH="254000" progId="Equation.DSMT4">
                  <p:embed/>
                </p:oleObj>
              </mc:Choice>
              <mc:Fallback>
                <p:oleObj name="Equation" r:id="rId12" imgW="1143000" imgH="25400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339" y="1657580"/>
                        <a:ext cx="2078038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335417" y="1553737"/>
            <a:ext cx="3306639" cy="4764595"/>
            <a:chOff x="335417" y="1553737"/>
            <a:chExt cx="3306639" cy="4764595"/>
          </a:xfrm>
        </p:grpSpPr>
        <p:sp>
          <p:nvSpPr>
            <p:cNvPr id="240643" name="Rectangle 3"/>
            <p:cNvSpPr>
              <a:spLocks noChangeArrowheads="1"/>
            </p:cNvSpPr>
            <p:nvPr/>
          </p:nvSpPr>
          <p:spPr bwMode="auto">
            <a:xfrm>
              <a:off x="1010105" y="2244272"/>
              <a:ext cx="1352550" cy="4035425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5" name="Rectangle 4"/>
            <p:cNvSpPr>
              <a:spLocks noChangeArrowheads="1"/>
            </p:cNvSpPr>
            <p:nvPr/>
          </p:nvSpPr>
          <p:spPr bwMode="auto">
            <a:xfrm>
              <a:off x="697367" y="3169785"/>
              <a:ext cx="1938338" cy="1889125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5"/>
            <p:cNvSpPr>
              <a:spLocks noChangeShapeType="1"/>
            </p:cNvSpPr>
            <p:nvPr/>
          </p:nvSpPr>
          <p:spPr bwMode="auto">
            <a:xfrm>
              <a:off x="2605542" y="3396797"/>
              <a:ext cx="38258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7" name="Line 6"/>
            <p:cNvSpPr>
              <a:spLocks noChangeShapeType="1"/>
            </p:cNvSpPr>
            <p:nvPr/>
          </p:nvSpPr>
          <p:spPr bwMode="auto">
            <a:xfrm>
              <a:off x="2607130" y="3760335"/>
              <a:ext cx="38258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2613480" y="4839835"/>
              <a:ext cx="38258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9" name="Line 8"/>
            <p:cNvSpPr>
              <a:spLocks noChangeShapeType="1"/>
            </p:cNvSpPr>
            <p:nvPr/>
          </p:nvSpPr>
          <p:spPr bwMode="auto">
            <a:xfrm>
              <a:off x="2623005" y="4515985"/>
              <a:ext cx="38258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0" name="Line 9"/>
            <p:cNvSpPr>
              <a:spLocks noChangeShapeType="1"/>
            </p:cNvSpPr>
            <p:nvPr/>
          </p:nvSpPr>
          <p:spPr bwMode="auto">
            <a:xfrm>
              <a:off x="2608717" y="4141335"/>
              <a:ext cx="38258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1" name="Line 10"/>
            <p:cNvSpPr>
              <a:spLocks noChangeShapeType="1"/>
            </p:cNvSpPr>
            <p:nvPr/>
          </p:nvSpPr>
          <p:spPr bwMode="auto">
            <a:xfrm flipH="1">
              <a:off x="351292" y="3376160"/>
              <a:ext cx="376238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2" name="Line 11"/>
            <p:cNvSpPr>
              <a:spLocks noChangeShapeType="1"/>
            </p:cNvSpPr>
            <p:nvPr/>
          </p:nvSpPr>
          <p:spPr bwMode="auto">
            <a:xfrm flipH="1">
              <a:off x="354467" y="3700010"/>
              <a:ext cx="376238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3" name="Line 12"/>
            <p:cNvSpPr>
              <a:spLocks noChangeShapeType="1"/>
            </p:cNvSpPr>
            <p:nvPr/>
          </p:nvSpPr>
          <p:spPr bwMode="auto">
            <a:xfrm flipH="1">
              <a:off x="340180" y="4104822"/>
              <a:ext cx="376238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4" name="Line 13"/>
            <p:cNvSpPr>
              <a:spLocks noChangeShapeType="1"/>
            </p:cNvSpPr>
            <p:nvPr/>
          </p:nvSpPr>
          <p:spPr bwMode="auto">
            <a:xfrm flipH="1">
              <a:off x="354467" y="4509635"/>
              <a:ext cx="376238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5" name="Line 14"/>
            <p:cNvSpPr>
              <a:spLocks noChangeShapeType="1"/>
            </p:cNvSpPr>
            <p:nvPr/>
          </p:nvSpPr>
          <p:spPr bwMode="auto">
            <a:xfrm flipH="1">
              <a:off x="335417" y="4846185"/>
              <a:ext cx="376238" cy="15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3268500" y="3161847"/>
              <a:ext cx="0" cy="1908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1" name="Oval 26"/>
            <p:cNvSpPr>
              <a:spLocks noChangeArrowheads="1"/>
            </p:cNvSpPr>
            <p:nvPr/>
          </p:nvSpPr>
          <p:spPr bwMode="auto">
            <a:xfrm>
              <a:off x="2573792" y="3550785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Rectangle 31" descr="60%"/>
            <p:cNvSpPr>
              <a:spLocks noChangeArrowheads="1"/>
            </p:cNvSpPr>
            <p:nvPr/>
          </p:nvSpPr>
          <p:spPr bwMode="auto">
            <a:xfrm>
              <a:off x="1032330" y="3184072"/>
              <a:ext cx="1308100" cy="1841500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Line 32"/>
            <p:cNvSpPr>
              <a:spLocks noChangeShapeType="1"/>
            </p:cNvSpPr>
            <p:nvPr/>
          </p:nvSpPr>
          <p:spPr bwMode="auto">
            <a:xfrm flipH="1" flipV="1">
              <a:off x="1673394" y="1931719"/>
              <a:ext cx="2472" cy="43866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5874501"/>
                </p:ext>
              </p:extLst>
            </p:nvPr>
          </p:nvGraphicFramePr>
          <p:xfrm>
            <a:off x="1570891" y="1553737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6" name="Equation" r:id="rId14" imgW="126725" imgH="126725" progId="Equation.DSMT4">
                    <p:embed/>
                  </p:oleObj>
                </mc:Choice>
                <mc:Fallback>
                  <p:oleObj name="Equation" r:id="rId14" imgW="126725" imgH="126725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0891" y="1553737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8070839"/>
                </p:ext>
              </p:extLst>
            </p:nvPr>
          </p:nvGraphicFramePr>
          <p:xfrm>
            <a:off x="3391231" y="3848100"/>
            <a:ext cx="2508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7" name="Equation" r:id="rId16" imgW="126725" imgH="177415" progId="Equation.DSMT4">
                    <p:embed/>
                  </p:oleObj>
                </mc:Choice>
                <mc:Fallback>
                  <p:oleObj name="Equation" r:id="rId16" imgW="126725" imgH="177415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1231" y="3848100"/>
                          <a:ext cx="2508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2778479"/>
                </p:ext>
              </p:extLst>
            </p:nvPr>
          </p:nvGraphicFramePr>
          <p:xfrm>
            <a:off x="1861620" y="3676652"/>
            <a:ext cx="3016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8" name="Equation" r:id="rId18" imgW="152268" imgH="164957" progId="Equation.DSMT4">
                    <p:embed/>
                  </p:oleObj>
                </mc:Choice>
                <mc:Fallback>
                  <p:oleObj name="Equation" r:id="rId18" imgW="152268" imgH="164957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1620" y="3676652"/>
                          <a:ext cx="3016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8937696"/>
                </p:ext>
              </p:extLst>
            </p:nvPr>
          </p:nvGraphicFramePr>
          <p:xfrm>
            <a:off x="1236663" y="5172075"/>
            <a:ext cx="2762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9" name="Equation" r:id="rId20" imgW="139579" imgH="177646" progId="Equation.DSMT4">
                    <p:embed/>
                  </p:oleObj>
                </mc:Choice>
                <mc:Fallback>
                  <p:oleObj name="Equation" r:id="rId20" imgW="139579" imgH="177646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6663" y="5172075"/>
                          <a:ext cx="2762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7995789"/>
                </p:ext>
              </p:extLst>
            </p:nvPr>
          </p:nvGraphicFramePr>
          <p:xfrm>
            <a:off x="2763507" y="3410590"/>
            <a:ext cx="2508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0" name="Equation" r:id="rId22" imgW="126780" imgH="164814" progId="Equation.DSMT4">
                    <p:embed/>
                  </p:oleObj>
                </mc:Choice>
                <mc:Fallback>
                  <p:oleObj name="Equation" r:id="rId22" imgW="126780" imgH="164814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3507" y="3410590"/>
                          <a:ext cx="2508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7" name="Line 16"/>
            <p:cNvSpPr>
              <a:spLocks noChangeShapeType="1"/>
            </p:cNvSpPr>
            <p:nvPr/>
          </p:nvSpPr>
          <p:spPr bwMode="auto">
            <a:xfrm flipH="1" flipV="1">
              <a:off x="1674564" y="3611817"/>
              <a:ext cx="888947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 type="triangle" w="med" len="med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2093205" y="4693186"/>
              <a:ext cx="638978" cy="8813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aphicFrame>
          <p:nvGraphicFramePr>
            <p:cNvPr id="40" name="Object 122"/>
            <p:cNvGraphicFramePr>
              <a:graphicFrameLocks noChangeAspect="1"/>
            </p:cNvGraphicFramePr>
            <p:nvPr/>
          </p:nvGraphicFramePr>
          <p:xfrm>
            <a:off x="2774042" y="5501597"/>
            <a:ext cx="500063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1" name="Equation" r:id="rId24" imgW="304560" imgH="228600" progId="Equation.DSMT4">
                    <p:embed/>
                  </p:oleObj>
                </mc:Choice>
                <mc:Fallback>
                  <p:oleObj name="Equation" r:id="rId24" imgW="304560" imgH="228600" progId="Equation.DSMT4">
                    <p:embed/>
                    <p:pic>
                      <p:nvPicPr>
                        <p:cNvPr id="0" name="Picture 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4042" y="5501597"/>
                          <a:ext cx="500063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2397125" y="0"/>
            <a:ext cx="43053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5543" name="Object 23"/>
          <p:cNvGraphicFramePr>
            <a:graphicFrameLocks noChangeAspect="1"/>
          </p:cNvGraphicFramePr>
          <p:nvPr/>
        </p:nvGraphicFramePr>
        <p:xfrm>
          <a:off x="546781" y="4010470"/>
          <a:ext cx="3856960" cy="89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6" name="Equation" r:id="rId4" imgW="2070100" imgH="482600" progId="Equation.DSMT4">
                  <p:embed/>
                </p:oleObj>
              </mc:Choice>
              <mc:Fallback>
                <p:oleObj name="Equation" r:id="rId4" imgW="2070100" imgH="48260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81" y="4010470"/>
                        <a:ext cx="3856960" cy="898979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21"/>
          <p:cNvGraphicFramePr>
            <a:graphicFrameLocks noChangeAspect="1"/>
          </p:cNvGraphicFramePr>
          <p:nvPr/>
        </p:nvGraphicFramePr>
        <p:xfrm>
          <a:off x="910317" y="1170668"/>
          <a:ext cx="243998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7" name="Equation" r:id="rId6" imgW="1269449" imgH="990170" progId="Equation.DSMT4">
                  <p:embed/>
                </p:oleObj>
              </mc:Choice>
              <mc:Fallback>
                <p:oleObj name="Equation" r:id="rId6" imgW="1269449" imgH="99017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317" y="1170668"/>
                        <a:ext cx="2439988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26572" y="3516078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955835" y="821189"/>
            <a:ext cx="3579245" cy="4568600"/>
            <a:chOff x="4988493" y="1093332"/>
            <a:chExt cx="3579245" cy="4568600"/>
          </a:xfrm>
        </p:grpSpPr>
        <p:sp>
          <p:nvSpPr>
            <p:cNvPr id="26" name="AutoShape 2"/>
            <p:cNvSpPr>
              <a:spLocks noChangeArrowheads="1"/>
            </p:cNvSpPr>
            <p:nvPr/>
          </p:nvSpPr>
          <p:spPr bwMode="auto">
            <a:xfrm>
              <a:off x="5855381" y="2045607"/>
              <a:ext cx="1330325" cy="3111500"/>
            </a:xfrm>
            <a:prstGeom prst="can">
              <a:avLst>
                <a:gd name="adj" fmla="val 24331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>
              <a:off x="6542768" y="1436007"/>
              <a:ext cx="0" cy="42259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 flipV="1">
              <a:off x="5337856" y="3687082"/>
              <a:ext cx="1204913" cy="755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6542768" y="3687082"/>
              <a:ext cx="1641475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17"/>
            <p:cNvSpPr>
              <a:spLocks noChangeShapeType="1"/>
            </p:cNvSpPr>
            <p:nvPr/>
          </p:nvSpPr>
          <p:spPr bwMode="auto">
            <a:xfrm flipH="1">
              <a:off x="6015718" y="2156732"/>
              <a:ext cx="523875" cy="1349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6541181" y="3001403"/>
              <a:ext cx="937792" cy="2194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Oval 25"/>
            <p:cNvSpPr>
              <a:spLocks noChangeArrowheads="1"/>
            </p:cNvSpPr>
            <p:nvPr/>
          </p:nvSpPr>
          <p:spPr bwMode="auto">
            <a:xfrm>
              <a:off x="7523484" y="3169237"/>
              <a:ext cx="119063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8" name="Object 10"/>
            <p:cNvGraphicFramePr>
              <a:graphicFrameLocks noChangeAspect="1"/>
            </p:cNvGraphicFramePr>
            <p:nvPr/>
          </p:nvGraphicFramePr>
          <p:xfrm>
            <a:off x="7495701" y="2049510"/>
            <a:ext cx="80327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98" name="Equation" r:id="rId8" imgW="380835" imgH="190417" progId="Equation.DSMT4">
                    <p:embed/>
                  </p:oleObj>
                </mc:Choice>
                <mc:Fallback>
                  <p:oleObj name="Equation" r:id="rId8" imgW="380835" imgH="190417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5701" y="2049510"/>
                          <a:ext cx="803275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8"/>
            <p:cNvGraphicFramePr>
              <a:graphicFrameLocks noChangeAspect="1"/>
            </p:cNvGraphicFramePr>
            <p:nvPr/>
          </p:nvGraphicFramePr>
          <p:xfrm>
            <a:off x="4988493" y="4404744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99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8493" y="4404744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8"/>
            <p:cNvGraphicFramePr>
              <a:graphicFrameLocks noChangeAspect="1"/>
            </p:cNvGraphicFramePr>
            <p:nvPr/>
          </p:nvGraphicFramePr>
          <p:xfrm>
            <a:off x="8291513" y="3505200"/>
            <a:ext cx="2762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0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91513" y="3505200"/>
                          <a:ext cx="2762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3188904"/>
                </p:ext>
              </p:extLst>
            </p:nvPr>
          </p:nvGraphicFramePr>
          <p:xfrm>
            <a:off x="6432124" y="1093332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1" name="Equation" r:id="rId14" imgW="126725" imgH="126725" progId="Equation.DSMT4">
                    <p:embed/>
                  </p:oleObj>
                </mc:Choice>
                <mc:Fallback>
                  <p:oleObj name="Equation" r:id="rId14" imgW="126725" imgH="126725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2124" y="1093332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18"/>
            <p:cNvGraphicFramePr>
              <a:graphicFrameLocks noChangeAspect="1"/>
            </p:cNvGraphicFramePr>
            <p:nvPr/>
          </p:nvGraphicFramePr>
          <p:xfrm>
            <a:off x="6053019" y="1729784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2" name="Equation" r:id="rId16" imgW="126835" imgH="139518" progId="Equation.DSMT4">
                    <p:embed/>
                  </p:oleObj>
                </mc:Choice>
                <mc:Fallback>
                  <p:oleObj name="Equation" r:id="rId16" imgW="126835" imgH="139518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3019" y="1729784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18"/>
            <p:cNvGraphicFramePr>
              <a:graphicFrameLocks noChangeAspect="1"/>
            </p:cNvGraphicFramePr>
            <p:nvPr/>
          </p:nvGraphicFramePr>
          <p:xfrm>
            <a:off x="6627813" y="2632188"/>
            <a:ext cx="3016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3" name="Equation" r:id="rId18" imgW="152268" imgH="164957" progId="Equation.DSMT4">
                    <p:embed/>
                  </p:oleObj>
                </mc:Choice>
                <mc:Fallback>
                  <p:oleObj name="Equation" r:id="rId18" imgW="152268" imgH="164957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7813" y="2632188"/>
                          <a:ext cx="3016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18"/>
            <p:cNvGraphicFramePr>
              <a:graphicFrameLocks noChangeAspect="1"/>
            </p:cNvGraphicFramePr>
            <p:nvPr/>
          </p:nvGraphicFramePr>
          <p:xfrm>
            <a:off x="7731741" y="2961276"/>
            <a:ext cx="250825" cy="325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4" name="Equation" r:id="rId20" imgW="126780" imgH="164814" progId="Equation.DSMT4">
                    <p:embed/>
                  </p:oleObj>
                </mc:Choice>
                <mc:Fallback>
                  <p:oleObj name="Equation" r:id="rId20" imgW="126780" imgH="164814" progId="Equation.DSMT4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1741" y="2961276"/>
                          <a:ext cx="250825" cy="325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198053" y="5413329"/>
            <a:ext cx="4365170" cy="107721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u="sng" dirty="0" smtClean="0">
                <a:solidFill>
                  <a:schemeClr val="bg2"/>
                </a:solidFill>
              </a:rPr>
              <a:t>Outside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smtClean="0">
                <a:solidFill>
                  <a:schemeClr val="bg2"/>
                </a:solidFill>
              </a:rPr>
              <a:t>the cylinder, </a:t>
            </a:r>
            <a:r>
              <a:rPr lang="en-US" sz="1600" dirty="0" smtClean="0">
                <a:solidFill>
                  <a:schemeClr val="bg2"/>
                </a:solidFill>
              </a:rPr>
              <a:t>the electric field is the same as that coming from an </a:t>
            </a:r>
            <a:r>
              <a:rPr lang="en-US" sz="1600" u="sng" dirty="0" smtClean="0">
                <a:solidFill>
                  <a:schemeClr val="bg2"/>
                </a:solidFill>
              </a:rPr>
              <a:t>equivalent</a:t>
            </a:r>
            <a:r>
              <a:rPr lang="en-US" sz="1600" dirty="0" smtClean="0">
                <a:solidFill>
                  <a:schemeClr val="bg2"/>
                </a:solidFill>
              </a:rPr>
              <a:t> line charge located on the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2"/>
                </a:solidFill>
              </a:rPr>
              <a:t> axis at the center.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8385" y="5704765"/>
            <a:ext cx="2548385" cy="64633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See if you can prove this to yourself!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763069" y="6018663"/>
            <a:ext cx="6550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2397125" y="0"/>
            <a:ext cx="43053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65543" name="Object 23"/>
          <p:cNvGraphicFramePr>
            <a:graphicFrameLocks noChangeAspect="1"/>
          </p:cNvGraphicFramePr>
          <p:nvPr/>
        </p:nvGraphicFramePr>
        <p:xfrm>
          <a:off x="581714" y="3368050"/>
          <a:ext cx="375285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13" name="Equation" r:id="rId4" imgW="2070100" imgH="482600" progId="Equation.DSMT4">
                  <p:embed/>
                </p:oleObj>
              </mc:Choice>
              <mc:Fallback>
                <p:oleObj name="Equation" r:id="rId4" imgW="2070100" imgH="48260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14" y="3368050"/>
                        <a:ext cx="3752850" cy="87471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988493" y="920972"/>
            <a:ext cx="3579245" cy="4656736"/>
            <a:chOff x="4988493" y="1005196"/>
            <a:chExt cx="3579245" cy="4656736"/>
          </a:xfrm>
        </p:grpSpPr>
        <p:sp>
          <p:nvSpPr>
            <p:cNvPr id="26" name="AutoShape 2"/>
            <p:cNvSpPr>
              <a:spLocks noChangeArrowheads="1"/>
            </p:cNvSpPr>
            <p:nvPr/>
          </p:nvSpPr>
          <p:spPr bwMode="auto">
            <a:xfrm>
              <a:off x="5855381" y="2045607"/>
              <a:ext cx="1330325" cy="3111500"/>
            </a:xfrm>
            <a:prstGeom prst="can">
              <a:avLst>
                <a:gd name="adj" fmla="val 24331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>
              <a:off x="6542768" y="1436007"/>
              <a:ext cx="0" cy="42259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 flipV="1">
              <a:off x="5337856" y="3687082"/>
              <a:ext cx="1204913" cy="755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6542768" y="3687082"/>
              <a:ext cx="1641475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17"/>
            <p:cNvSpPr>
              <a:spLocks noChangeShapeType="1"/>
            </p:cNvSpPr>
            <p:nvPr/>
          </p:nvSpPr>
          <p:spPr bwMode="auto">
            <a:xfrm flipH="1">
              <a:off x="6015718" y="2156732"/>
              <a:ext cx="523875" cy="1349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6541181" y="2946973"/>
              <a:ext cx="432825" cy="829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Oval 25"/>
            <p:cNvSpPr>
              <a:spLocks noChangeArrowheads="1"/>
            </p:cNvSpPr>
            <p:nvPr/>
          </p:nvSpPr>
          <p:spPr bwMode="auto">
            <a:xfrm>
              <a:off x="7015916" y="2982076"/>
              <a:ext cx="119063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9" name="Object 18"/>
            <p:cNvGraphicFramePr>
              <a:graphicFrameLocks noChangeAspect="1"/>
            </p:cNvGraphicFramePr>
            <p:nvPr/>
          </p:nvGraphicFramePr>
          <p:xfrm>
            <a:off x="4988493" y="4404744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514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8493" y="4404744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8"/>
            <p:cNvGraphicFramePr>
              <a:graphicFrameLocks noChangeAspect="1"/>
            </p:cNvGraphicFramePr>
            <p:nvPr/>
          </p:nvGraphicFramePr>
          <p:xfrm>
            <a:off x="8291513" y="3505200"/>
            <a:ext cx="2762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515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91513" y="3505200"/>
                          <a:ext cx="2762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8"/>
            <p:cNvGraphicFramePr>
              <a:graphicFrameLocks noChangeAspect="1"/>
            </p:cNvGraphicFramePr>
            <p:nvPr/>
          </p:nvGraphicFramePr>
          <p:xfrm>
            <a:off x="6421107" y="1005196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516" name="Equation" r:id="rId10" imgW="126725" imgH="126725" progId="Equation.DSMT4">
                    <p:embed/>
                  </p:oleObj>
                </mc:Choice>
                <mc:Fallback>
                  <p:oleObj name="Equation" r:id="rId10" imgW="126725" imgH="126725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1107" y="1005196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18"/>
            <p:cNvGraphicFramePr>
              <a:graphicFrameLocks noChangeAspect="1"/>
            </p:cNvGraphicFramePr>
            <p:nvPr/>
          </p:nvGraphicFramePr>
          <p:xfrm>
            <a:off x="6053019" y="1729784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517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3019" y="1729784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18"/>
            <p:cNvGraphicFramePr>
              <a:graphicFrameLocks noChangeAspect="1"/>
            </p:cNvGraphicFramePr>
            <p:nvPr/>
          </p:nvGraphicFramePr>
          <p:xfrm>
            <a:off x="6627813" y="2479784"/>
            <a:ext cx="3016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518" name="Equation" r:id="rId14" imgW="152268" imgH="164957" progId="Equation.DSMT4">
                    <p:embed/>
                  </p:oleObj>
                </mc:Choice>
                <mc:Fallback>
                  <p:oleObj name="Equation" r:id="rId14" imgW="152268" imgH="164957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7813" y="2479784"/>
                          <a:ext cx="3016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18"/>
            <p:cNvGraphicFramePr>
              <a:graphicFrameLocks noChangeAspect="1"/>
            </p:cNvGraphicFramePr>
            <p:nvPr/>
          </p:nvGraphicFramePr>
          <p:xfrm>
            <a:off x="7288189" y="2872078"/>
            <a:ext cx="250825" cy="325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519" name="Equation" r:id="rId16" imgW="126780" imgH="164814" progId="Equation.DSMT4">
                    <p:embed/>
                  </p:oleObj>
                </mc:Choice>
                <mc:Fallback>
                  <p:oleObj name="Equation" r:id="rId16" imgW="126780" imgH="164814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8189" y="2872078"/>
                          <a:ext cx="250825" cy="325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1665027" y="1296537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Summary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00363" name="Object 7"/>
          <p:cNvGraphicFramePr>
            <a:graphicFrameLocks noChangeAspect="1"/>
          </p:cNvGraphicFramePr>
          <p:nvPr/>
        </p:nvGraphicFramePr>
        <p:xfrm>
          <a:off x="564344" y="2072555"/>
          <a:ext cx="383063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20" name="Equation" r:id="rId18" imgW="1993900" imgH="482600" progId="Equation.DSMT4">
                  <p:embed/>
                </p:oleObj>
              </mc:Choice>
              <mc:Fallback>
                <p:oleObj name="Equation" r:id="rId18" imgW="1993900" imgH="48260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44" y="2072555"/>
                        <a:ext cx="3830638" cy="9286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841786"/>
              </p:ext>
            </p:extLst>
          </p:nvPr>
        </p:nvGraphicFramePr>
        <p:xfrm>
          <a:off x="2250837" y="5636643"/>
          <a:ext cx="3913188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21" name="Equation" r:id="rId20" imgW="2159000" imgH="482600" progId="Equation.DSMT4">
                  <p:embed/>
                </p:oleObj>
              </mc:Choice>
              <mc:Fallback>
                <p:oleObj name="Equation" r:id="rId20" imgW="2159000" imgH="48260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837" y="5636643"/>
                        <a:ext cx="3913188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 bwMode="auto">
          <a:xfrm>
            <a:off x="2634018" y="4653886"/>
            <a:ext cx="0" cy="8734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770496" y="483130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609607"/>
              </p:ext>
            </p:extLst>
          </p:nvPr>
        </p:nvGraphicFramePr>
        <p:xfrm>
          <a:off x="6235283" y="5740400"/>
          <a:ext cx="21558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22" name="Equation" r:id="rId22" imgW="1346040" imgH="431640" progId="Equation.DSMT4">
                  <p:embed/>
                </p:oleObj>
              </mc:Choice>
              <mc:Fallback>
                <p:oleObj name="Equation" r:id="rId22" imgW="1346040" imgH="43164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283" y="5740400"/>
                        <a:ext cx="2155825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ext Box 2"/>
          <p:cNvSpPr txBox="1">
            <a:spLocks noChangeArrowheads="1"/>
          </p:cNvSpPr>
          <p:nvPr/>
        </p:nvSpPr>
        <p:spPr bwMode="auto">
          <a:xfrm>
            <a:off x="2717800" y="0"/>
            <a:ext cx="35877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10250" name="Text Box 25"/>
          <p:cNvSpPr txBox="1">
            <a:spLocks noChangeArrowheads="1"/>
          </p:cNvSpPr>
          <p:nvPr/>
        </p:nvSpPr>
        <p:spPr bwMode="auto">
          <a:xfrm>
            <a:off x="2093661" y="1757357"/>
            <a:ext cx="4656138" cy="3968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Find the electric field vector everywhere</a:t>
            </a:r>
          </a:p>
        </p:txBody>
      </p:sp>
      <p:sp>
        <p:nvSpPr>
          <p:cNvPr id="10252" name="Text Box 29"/>
          <p:cNvSpPr txBox="1">
            <a:spLocks noChangeArrowheads="1"/>
          </p:cNvSpPr>
          <p:nvPr/>
        </p:nvSpPr>
        <p:spPr bwMode="auto">
          <a:xfrm>
            <a:off x="1480452" y="979029"/>
            <a:ext cx="59634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Infinite </a:t>
            </a:r>
            <a:r>
              <a:rPr lang="en-US" sz="2000" b="1" dirty="0">
                <a:solidFill>
                  <a:schemeClr val="hlink"/>
                </a:solidFill>
              </a:rPr>
              <a:t>sheet of uniform surface charge density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032913" y="3046282"/>
            <a:ext cx="4364038" cy="2693466"/>
            <a:chOff x="450850" y="1864673"/>
            <a:chExt cx="4364038" cy="2693466"/>
          </a:xfrm>
        </p:grpSpPr>
        <p:sp>
          <p:nvSpPr>
            <p:cNvPr id="10258" name="Freeform 3"/>
            <p:cNvSpPr>
              <a:spLocks/>
            </p:cNvSpPr>
            <p:nvPr/>
          </p:nvSpPr>
          <p:spPr bwMode="auto">
            <a:xfrm>
              <a:off x="450850" y="2671763"/>
              <a:ext cx="4124325" cy="1585912"/>
            </a:xfrm>
            <a:custGeom>
              <a:avLst/>
              <a:gdLst>
                <a:gd name="T0" fmla="*/ 1049 w 2598"/>
                <a:gd name="T1" fmla="*/ 13 h 999"/>
                <a:gd name="T2" fmla="*/ 1179 w 2598"/>
                <a:gd name="T3" fmla="*/ 44 h 999"/>
                <a:gd name="T4" fmla="*/ 1364 w 2598"/>
                <a:gd name="T5" fmla="*/ 67 h 999"/>
                <a:gd name="T6" fmla="*/ 1479 w 2598"/>
                <a:gd name="T7" fmla="*/ 75 h 999"/>
                <a:gd name="T8" fmla="*/ 1586 w 2598"/>
                <a:gd name="T9" fmla="*/ 75 h 999"/>
                <a:gd name="T10" fmla="*/ 1740 w 2598"/>
                <a:gd name="T11" fmla="*/ 98 h 999"/>
                <a:gd name="T12" fmla="*/ 1886 w 2598"/>
                <a:gd name="T13" fmla="*/ 113 h 999"/>
                <a:gd name="T14" fmla="*/ 2039 w 2598"/>
                <a:gd name="T15" fmla="*/ 136 h 999"/>
                <a:gd name="T16" fmla="*/ 2224 w 2598"/>
                <a:gd name="T17" fmla="*/ 121 h 999"/>
                <a:gd name="T18" fmla="*/ 2370 w 2598"/>
                <a:gd name="T19" fmla="*/ 129 h 999"/>
                <a:gd name="T20" fmla="*/ 2500 w 2598"/>
                <a:gd name="T21" fmla="*/ 144 h 999"/>
                <a:gd name="T22" fmla="*/ 2592 w 2598"/>
                <a:gd name="T23" fmla="*/ 144 h 999"/>
                <a:gd name="T24" fmla="*/ 2462 w 2598"/>
                <a:gd name="T25" fmla="*/ 244 h 999"/>
                <a:gd name="T26" fmla="*/ 2339 w 2598"/>
                <a:gd name="T27" fmla="*/ 359 h 999"/>
                <a:gd name="T28" fmla="*/ 2247 w 2598"/>
                <a:gd name="T29" fmla="*/ 482 h 999"/>
                <a:gd name="T30" fmla="*/ 2101 w 2598"/>
                <a:gd name="T31" fmla="*/ 589 h 999"/>
                <a:gd name="T32" fmla="*/ 1947 w 2598"/>
                <a:gd name="T33" fmla="*/ 689 h 999"/>
                <a:gd name="T34" fmla="*/ 1855 w 2598"/>
                <a:gd name="T35" fmla="*/ 778 h 999"/>
                <a:gd name="T36" fmla="*/ 1778 w 2598"/>
                <a:gd name="T37" fmla="*/ 863 h 999"/>
                <a:gd name="T38" fmla="*/ 1684 w 2598"/>
                <a:gd name="T39" fmla="*/ 985 h 999"/>
                <a:gd name="T40" fmla="*/ 1448 w 2598"/>
                <a:gd name="T41" fmla="*/ 950 h 999"/>
                <a:gd name="T42" fmla="*/ 1256 w 2598"/>
                <a:gd name="T43" fmla="*/ 912 h 999"/>
                <a:gd name="T44" fmla="*/ 1110 w 2598"/>
                <a:gd name="T45" fmla="*/ 881 h 999"/>
                <a:gd name="T46" fmla="*/ 841 w 2598"/>
                <a:gd name="T47" fmla="*/ 858 h 999"/>
                <a:gd name="T48" fmla="*/ 642 w 2598"/>
                <a:gd name="T49" fmla="*/ 827 h 999"/>
                <a:gd name="T50" fmla="*/ 442 w 2598"/>
                <a:gd name="T51" fmla="*/ 781 h 999"/>
                <a:gd name="T52" fmla="*/ 127 w 2598"/>
                <a:gd name="T53" fmla="*/ 797 h 999"/>
                <a:gd name="T54" fmla="*/ 4 w 2598"/>
                <a:gd name="T55" fmla="*/ 797 h 999"/>
                <a:gd name="T56" fmla="*/ 150 w 2598"/>
                <a:gd name="T57" fmla="*/ 658 h 999"/>
                <a:gd name="T58" fmla="*/ 296 w 2598"/>
                <a:gd name="T59" fmla="*/ 559 h 999"/>
                <a:gd name="T60" fmla="*/ 511 w 2598"/>
                <a:gd name="T61" fmla="*/ 390 h 999"/>
                <a:gd name="T62" fmla="*/ 703 w 2598"/>
                <a:gd name="T63" fmla="*/ 228 h 999"/>
                <a:gd name="T64" fmla="*/ 880 w 2598"/>
                <a:gd name="T65" fmla="*/ 144 h 999"/>
                <a:gd name="T66" fmla="*/ 1049 w 2598"/>
                <a:gd name="T67" fmla="*/ 13 h 99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98"/>
                <a:gd name="T103" fmla="*/ 0 h 999"/>
                <a:gd name="T104" fmla="*/ 2598 w 2598"/>
                <a:gd name="T105" fmla="*/ 999 h 99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98" h="999">
                  <a:moveTo>
                    <a:pt x="1049" y="13"/>
                  </a:moveTo>
                  <a:cubicBezTo>
                    <a:pt x="1082" y="0"/>
                    <a:pt x="1127" y="35"/>
                    <a:pt x="1179" y="44"/>
                  </a:cubicBezTo>
                  <a:cubicBezTo>
                    <a:pt x="1231" y="53"/>
                    <a:pt x="1314" y="62"/>
                    <a:pt x="1364" y="67"/>
                  </a:cubicBezTo>
                  <a:cubicBezTo>
                    <a:pt x="1414" y="72"/>
                    <a:pt x="1442" y="74"/>
                    <a:pt x="1479" y="75"/>
                  </a:cubicBezTo>
                  <a:cubicBezTo>
                    <a:pt x="1516" y="76"/>
                    <a:pt x="1543" y="71"/>
                    <a:pt x="1586" y="75"/>
                  </a:cubicBezTo>
                  <a:cubicBezTo>
                    <a:pt x="1629" y="79"/>
                    <a:pt x="1690" y="92"/>
                    <a:pt x="1740" y="98"/>
                  </a:cubicBezTo>
                  <a:cubicBezTo>
                    <a:pt x="1790" y="104"/>
                    <a:pt x="1836" y="107"/>
                    <a:pt x="1886" y="113"/>
                  </a:cubicBezTo>
                  <a:cubicBezTo>
                    <a:pt x="1936" y="119"/>
                    <a:pt x="1983" y="135"/>
                    <a:pt x="2039" y="136"/>
                  </a:cubicBezTo>
                  <a:cubicBezTo>
                    <a:pt x="2095" y="137"/>
                    <a:pt x="2169" y="122"/>
                    <a:pt x="2224" y="121"/>
                  </a:cubicBezTo>
                  <a:cubicBezTo>
                    <a:pt x="2279" y="120"/>
                    <a:pt x="2324" y="125"/>
                    <a:pt x="2370" y="129"/>
                  </a:cubicBezTo>
                  <a:cubicBezTo>
                    <a:pt x="2416" y="133"/>
                    <a:pt x="2463" y="141"/>
                    <a:pt x="2500" y="144"/>
                  </a:cubicBezTo>
                  <a:cubicBezTo>
                    <a:pt x="2537" y="147"/>
                    <a:pt x="2598" y="128"/>
                    <a:pt x="2592" y="144"/>
                  </a:cubicBezTo>
                  <a:cubicBezTo>
                    <a:pt x="2586" y="160"/>
                    <a:pt x="2504" y="208"/>
                    <a:pt x="2462" y="244"/>
                  </a:cubicBezTo>
                  <a:cubicBezTo>
                    <a:pt x="2420" y="280"/>
                    <a:pt x="2375" y="319"/>
                    <a:pt x="2339" y="359"/>
                  </a:cubicBezTo>
                  <a:cubicBezTo>
                    <a:pt x="2303" y="399"/>
                    <a:pt x="2287" y="444"/>
                    <a:pt x="2247" y="482"/>
                  </a:cubicBezTo>
                  <a:cubicBezTo>
                    <a:pt x="2207" y="520"/>
                    <a:pt x="2151" y="555"/>
                    <a:pt x="2101" y="589"/>
                  </a:cubicBezTo>
                  <a:cubicBezTo>
                    <a:pt x="2051" y="623"/>
                    <a:pt x="1988" y="657"/>
                    <a:pt x="1947" y="689"/>
                  </a:cubicBezTo>
                  <a:cubicBezTo>
                    <a:pt x="1906" y="721"/>
                    <a:pt x="1883" y="749"/>
                    <a:pt x="1855" y="778"/>
                  </a:cubicBezTo>
                  <a:cubicBezTo>
                    <a:pt x="1827" y="807"/>
                    <a:pt x="1806" y="829"/>
                    <a:pt x="1778" y="863"/>
                  </a:cubicBezTo>
                  <a:cubicBezTo>
                    <a:pt x="1750" y="897"/>
                    <a:pt x="1739" y="971"/>
                    <a:pt x="1684" y="985"/>
                  </a:cubicBezTo>
                  <a:cubicBezTo>
                    <a:pt x="1629" y="999"/>
                    <a:pt x="1519" y="962"/>
                    <a:pt x="1448" y="950"/>
                  </a:cubicBezTo>
                  <a:cubicBezTo>
                    <a:pt x="1377" y="938"/>
                    <a:pt x="1312" y="923"/>
                    <a:pt x="1256" y="912"/>
                  </a:cubicBezTo>
                  <a:cubicBezTo>
                    <a:pt x="1200" y="901"/>
                    <a:pt x="1179" y="890"/>
                    <a:pt x="1110" y="881"/>
                  </a:cubicBezTo>
                  <a:cubicBezTo>
                    <a:pt x="1041" y="872"/>
                    <a:pt x="919" y="867"/>
                    <a:pt x="841" y="858"/>
                  </a:cubicBezTo>
                  <a:cubicBezTo>
                    <a:pt x="763" y="849"/>
                    <a:pt x="708" y="840"/>
                    <a:pt x="642" y="827"/>
                  </a:cubicBezTo>
                  <a:cubicBezTo>
                    <a:pt x="576" y="814"/>
                    <a:pt x="528" y="786"/>
                    <a:pt x="442" y="781"/>
                  </a:cubicBezTo>
                  <a:cubicBezTo>
                    <a:pt x="356" y="776"/>
                    <a:pt x="200" y="794"/>
                    <a:pt x="127" y="797"/>
                  </a:cubicBezTo>
                  <a:cubicBezTo>
                    <a:pt x="54" y="800"/>
                    <a:pt x="0" y="820"/>
                    <a:pt x="4" y="797"/>
                  </a:cubicBezTo>
                  <a:cubicBezTo>
                    <a:pt x="8" y="774"/>
                    <a:pt x="101" y="698"/>
                    <a:pt x="150" y="658"/>
                  </a:cubicBezTo>
                  <a:cubicBezTo>
                    <a:pt x="199" y="618"/>
                    <a:pt x="236" y="604"/>
                    <a:pt x="296" y="559"/>
                  </a:cubicBezTo>
                  <a:cubicBezTo>
                    <a:pt x="356" y="514"/>
                    <a:pt x="443" y="445"/>
                    <a:pt x="511" y="390"/>
                  </a:cubicBezTo>
                  <a:cubicBezTo>
                    <a:pt x="579" y="335"/>
                    <a:pt x="642" y="269"/>
                    <a:pt x="703" y="228"/>
                  </a:cubicBezTo>
                  <a:cubicBezTo>
                    <a:pt x="764" y="187"/>
                    <a:pt x="822" y="180"/>
                    <a:pt x="880" y="144"/>
                  </a:cubicBezTo>
                  <a:cubicBezTo>
                    <a:pt x="938" y="108"/>
                    <a:pt x="1014" y="40"/>
                    <a:pt x="1049" y="13"/>
                  </a:cubicBez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9" name="Line 6"/>
            <p:cNvSpPr>
              <a:spLocks noChangeShapeType="1"/>
            </p:cNvSpPr>
            <p:nvPr/>
          </p:nvSpPr>
          <p:spPr bwMode="auto">
            <a:xfrm>
              <a:off x="2573338" y="2257425"/>
              <a:ext cx="0" cy="11906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0" name="Line 7"/>
            <p:cNvSpPr>
              <a:spLocks noChangeShapeType="1"/>
            </p:cNvSpPr>
            <p:nvPr/>
          </p:nvSpPr>
          <p:spPr bwMode="auto">
            <a:xfrm flipV="1">
              <a:off x="1355725" y="3448050"/>
              <a:ext cx="1217613" cy="8683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1" name="Line 8"/>
            <p:cNvSpPr>
              <a:spLocks noChangeShapeType="1"/>
            </p:cNvSpPr>
            <p:nvPr/>
          </p:nvSpPr>
          <p:spPr bwMode="auto">
            <a:xfrm>
              <a:off x="2573338" y="3448050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8" name="Object 18"/>
            <p:cNvGraphicFramePr>
              <a:graphicFrameLocks noChangeAspect="1"/>
            </p:cNvGraphicFramePr>
            <p:nvPr/>
          </p:nvGraphicFramePr>
          <p:xfrm>
            <a:off x="1016994" y="4281914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2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6994" y="4281914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8"/>
            <p:cNvGraphicFramePr>
              <a:graphicFrameLocks noChangeAspect="1"/>
            </p:cNvGraphicFramePr>
            <p:nvPr/>
          </p:nvGraphicFramePr>
          <p:xfrm>
            <a:off x="4538663" y="3300413"/>
            <a:ext cx="2762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3"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8663" y="3300413"/>
                          <a:ext cx="2762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8"/>
            <p:cNvGraphicFramePr>
              <a:graphicFrameLocks noChangeAspect="1"/>
            </p:cNvGraphicFramePr>
            <p:nvPr/>
          </p:nvGraphicFramePr>
          <p:xfrm>
            <a:off x="2450461" y="1864673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4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0461" y="1864673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7" name="Object 7"/>
            <p:cNvGraphicFramePr>
              <a:graphicFrameLocks noChangeAspect="1"/>
            </p:cNvGraphicFramePr>
            <p:nvPr/>
          </p:nvGraphicFramePr>
          <p:xfrm>
            <a:off x="3111098" y="2189988"/>
            <a:ext cx="1638323" cy="446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5" name="Equation" r:id="rId10" imgW="1028700" imgH="279400" progId="Equation.DSMT4">
                    <p:embed/>
                  </p:oleObj>
                </mc:Choice>
                <mc:Fallback>
                  <p:oleObj name="Equation" r:id="rId10" imgW="1028700" imgH="279400" progId="Equation.DSMT4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1098" y="2189988"/>
                          <a:ext cx="1638323" cy="446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6092825" y="1834713"/>
            <a:ext cx="1009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Assume</a:t>
            </a:r>
          </a:p>
        </p:txBody>
      </p:sp>
      <p:graphicFrame>
        <p:nvGraphicFramePr>
          <p:cNvPr id="10242" name="Object 15"/>
          <p:cNvGraphicFramePr>
            <a:graphicFrameLocks noChangeAspect="1"/>
          </p:cNvGraphicFramePr>
          <p:nvPr/>
        </p:nvGraphicFramePr>
        <p:xfrm>
          <a:off x="5886450" y="2309376"/>
          <a:ext cx="150495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31" name="Equation" r:id="rId4" imgW="799753" imgH="253890" progId="Equation.DSMT4">
                  <p:embed/>
                </p:oleObj>
              </mc:Choice>
              <mc:Fallback>
                <p:oleObj name="Equation" r:id="rId4" imgW="799753" imgH="25389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2309376"/>
                        <a:ext cx="1504950" cy="4778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28"/>
          <p:cNvSpPr txBox="1">
            <a:spLocks noChangeArrowheads="1"/>
          </p:cNvSpPr>
          <p:nvPr/>
        </p:nvSpPr>
        <p:spPr bwMode="auto">
          <a:xfrm>
            <a:off x="3894138" y="3801626"/>
            <a:ext cx="2378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Consider first 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z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 &gt; 0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5" name="Group 30"/>
          <p:cNvGrpSpPr/>
          <p:nvPr/>
        </p:nvGrpSpPr>
        <p:grpSpPr>
          <a:xfrm>
            <a:off x="450850" y="1264161"/>
            <a:ext cx="4364038" cy="2693466"/>
            <a:chOff x="450850" y="1864673"/>
            <a:chExt cx="4364038" cy="2693466"/>
          </a:xfrm>
        </p:grpSpPr>
        <p:sp>
          <p:nvSpPr>
            <p:cNvPr id="10258" name="Freeform 3"/>
            <p:cNvSpPr>
              <a:spLocks/>
            </p:cNvSpPr>
            <p:nvPr/>
          </p:nvSpPr>
          <p:spPr bwMode="auto">
            <a:xfrm>
              <a:off x="450850" y="2671763"/>
              <a:ext cx="4124325" cy="1585912"/>
            </a:xfrm>
            <a:custGeom>
              <a:avLst/>
              <a:gdLst>
                <a:gd name="T0" fmla="*/ 1049 w 2598"/>
                <a:gd name="T1" fmla="*/ 13 h 999"/>
                <a:gd name="T2" fmla="*/ 1179 w 2598"/>
                <a:gd name="T3" fmla="*/ 44 h 999"/>
                <a:gd name="T4" fmla="*/ 1364 w 2598"/>
                <a:gd name="T5" fmla="*/ 67 h 999"/>
                <a:gd name="T6" fmla="*/ 1479 w 2598"/>
                <a:gd name="T7" fmla="*/ 75 h 999"/>
                <a:gd name="T8" fmla="*/ 1586 w 2598"/>
                <a:gd name="T9" fmla="*/ 75 h 999"/>
                <a:gd name="T10" fmla="*/ 1740 w 2598"/>
                <a:gd name="T11" fmla="*/ 98 h 999"/>
                <a:gd name="T12" fmla="*/ 1886 w 2598"/>
                <a:gd name="T13" fmla="*/ 113 h 999"/>
                <a:gd name="T14" fmla="*/ 2039 w 2598"/>
                <a:gd name="T15" fmla="*/ 136 h 999"/>
                <a:gd name="T16" fmla="*/ 2224 w 2598"/>
                <a:gd name="T17" fmla="*/ 121 h 999"/>
                <a:gd name="T18" fmla="*/ 2370 w 2598"/>
                <a:gd name="T19" fmla="*/ 129 h 999"/>
                <a:gd name="T20" fmla="*/ 2500 w 2598"/>
                <a:gd name="T21" fmla="*/ 144 h 999"/>
                <a:gd name="T22" fmla="*/ 2592 w 2598"/>
                <a:gd name="T23" fmla="*/ 144 h 999"/>
                <a:gd name="T24" fmla="*/ 2462 w 2598"/>
                <a:gd name="T25" fmla="*/ 244 h 999"/>
                <a:gd name="T26" fmla="*/ 2339 w 2598"/>
                <a:gd name="T27" fmla="*/ 359 h 999"/>
                <a:gd name="T28" fmla="*/ 2247 w 2598"/>
                <a:gd name="T29" fmla="*/ 482 h 999"/>
                <a:gd name="T30" fmla="*/ 2101 w 2598"/>
                <a:gd name="T31" fmla="*/ 589 h 999"/>
                <a:gd name="T32" fmla="*/ 1947 w 2598"/>
                <a:gd name="T33" fmla="*/ 689 h 999"/>
                <a:gd name="T34" fmla="*/ 1855 w 2598"/>
                <a:gd name="T35" fmla="*/ 778 h 999"/>
                <a:gd name="T36" fmla="*/ 1778 w 2598"/>
                <a:gd name="T37" fmla="*/ 863 h 999"/>
                <a:gd name="T38" fmla="*/ 1684 w 2598"/>
                <a:gd name="T39" fmla="*/ 985 h 999"/>
                <a:gd name="T40" fmla="*/ 1448 w 2598"/>
                <a:gd name="T41" fmla="*/ 950 h 999"/>
                <a:gd name="T42" fmla="*/ 1256 w 2598"/>
                <a:gd name="T43" fmla="*/ 912 h 999"/>
                <a:gd name="T44" fmla="*/ 1110 w 2598"/>
                <a:gd name="T45" fmla="*/ 881 h 999"/>
                <a:gd name="T46" fmla="*/ 841 w 2598"/>
                <a:gd name="T47" fmla="*/ 858 h 999"/>
                <a:gd name="T48" fmla="*/ 642 w 2598"/>
                <a:gd name="T49" fmla="*/ 827 h 999"/>
                <a:gd name="T50" fmla="*/ 442 w 2598"/>
                <a:gd name="T51" fmla="*/ 781 h 999"/>
                <a:gd name="T52" fmla="*/ 127 w 2598"/>
                <a:gd name="T53" fmla="*/ 797 h 999"/>
                <a:gd name="T54" fmla="*/ 4 w 2598"/>
                <a:gd name="T55" fmla="*/ 797 h 999"/>
                <a:gd name="T56" fmla="*/ 150 w 2598"/>
                <a:gd name="T57" fmla="*/ 658 h 999"/>
                <a:gd name="T58" fmla="*/ 296 w 2598"/>
                <a:gd name="T59" fmla="*/ 559 h 999"/>
                <a:gd name="T60" fmla="*/ 511 w 2598"/>
                <a:gd name="T61" fmla="*/ 390 h 999"/>
                <a:gd name="T62" fmla="*/ 703 w 2598"/>
                <a:gd name="T63" fmla="*/ 228 h 999"/>
                <a:gd name="T64" fmla="*/ 880 w 2598"/>
                <a:gd name="T65" fmla="*/ 144 h 999"/>
                <a:gd name="T66" fmla="*/ 1049 w 2598"/>
                <a:gd name="T67" fmla="*/ 13 h 99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98"/>
                <a:gd name="T103" fmla="*/ 0 h 999"/>
                <a:gd name="T104" fmla="*/ 2598 w 2598"/>
                <a:gd name="T105" fmla="*/ 999 h 99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98" h="999">
                  <a:moveTo>
                    <a:pt x="1049" y="13"/>
                  </a:moveTo>
                  <a:cubicBezTo>
                    <a:pt x="1082" y="0"/>
                    <a:pt x="1127" y="35"/>
                    <a:pt x="1179" y="44"/>
                  </a:cubicBezTo>
                  <a:cubicBezTo>
                    <a:pt x="1231" y="53"/>
                    <a:pt x="1314" y="62"/>
                    <a:pt x="1364" y="67"/>
                  </a:cubicBezTo>
                  <a:cubicBezTo>
                    <a:pt x="1414" y="72"/>
                    <a:pt x="1442" y="74"/>
                    <a:pt x="1479" y="75"/>
                  </a:cubicBezTo>
                  <a:cubicBezTo>
                    <a:pt x="1516" y="76"/>
                    <a:pt x="1543" y="71"/>
                    <a:pt x="1586" y="75"/>
                  </a:cubicBezTo>
                  <a:cubicBezTo>
                    <a:pt x="1629" y="79"/>
                    <a:pt x="1690" y="92"/>
                    <a:pt x="1740" y="98"/>
                  </a:cubicBezTo>
                  <a:cubicBezTo>
                    <a:pt x="1790" y="104"/>
                    <a:pt x="1836" y="107"/>
                    <a:pt x="1886" y="113"/>
                  </a:cubicBezTo>
                  <a:cubicBezTo>
                    <a:pt x="1936" y="119"/>
                    <a:pt x="1983" y="135"/>
                    <a:pt x="2039" y="136"/>
                  </a:cubicBezTo>
                  <a:cubicBezTo>
                    <a:pt x="2095" y="137"/>
                    <a:pt x="2169" y="122"/>
                    <a:pt x="2224" y="121"/>
                  </a:cubicBezTo>
                  <a:cubicBezTo>
                    <a:pt x="2279" y="120"/>
                    <a:pt x="2324" y="125"/>
                    <a:pt x="2370" y="129"/>
                  </a:cubicBezTo>
                  <a:cubicBezTo>
                    <a:pt x="2416" y="133"/>
                    <a:pt x="2463" y="141"/>
                    <a:pt x="2500" y="144"/>
                  </a:cubicBezTo>
                  <a:cubicBezTo>
                    <a:pt x="2537" y="147"/>
                    <a:pt x="2598" y="128"/>
                    <a:pt x="2592" y="144"/>
                  </a:cubicBezTo>
                  <a:cubicBezTo>
                    <a:pt x="2586" y="160"/>
                    <a:pt x="2504" y="208"/>
                    <a:pt x="2462" y="244"/>
                  </a:cubicBezTo>
                  <a:cubicBezTo>
                    <a:pt x="2420" y="280"/>
                    <a:pt x="2375" y="319"/>
                    <a:pt x="2339" y="359"/>
                  </a:cubicBezTo>
                  <a:cubicBezTo>
                    <a:pt x="2303" y="399"/>
                    <a:pt x="2287" y="444"/>
                    <a:pt x="2247" y="482"/>
                  </a:cubicBezTo>
                  <a:cubicBezTo>
                    <a:pt x="2207" y="520"/>
                    <a:pt x="2151" y="555"/>
                    <a:pt x="2101" y="589"/>
                  </a:cubicBezTo>
                  <a:cubicBezTo>
                    <a:pt x="2051" y="623"/>
                    <a:pt x="1988" y="657"/>
                    <a:pt x="1947" y="689"/>
                  </a:cubicBezTo>
                  <a:cubicBezTo>
                    <a:pt x="1906" y="721"/>
                    <a:pt x="1883" y="749"/>
                    <a:pt x="1855" y="778"/>
                  </a:cubicBezTo>
                  <a:cubicBezTo>
                    <a:pt x="1827" y="807"/>
                    <a:pt x="1806" y="829"/>
                    <a:pt x="1778" y="863"/>
                  </a:cubicBezTo>
                  <a:cubicBezTo>
                    <a:pt x="1750" y="897"/>
                    <a:pt x="1739" y="971"/>
                    <a:pt x="1684" y="985"/>
                  </a:cubicBezTo>
                  <a:cubicBezTo>
                    <a:pt x="1629" y="999"/>
                    <a:pt x="1519" y="962"/>
                    <a:pt x="1448" y="950"/>
                  </a:cubicBezTo>
                  <a:cubicBezTo>
                    <a:pt x="1377" y="938"/>
                    <a:pt x="1312" y="923"/>
                    <a:pt x="1256" y="912"/>
                  </a:cubicBezTo>
                  <a:cubicBezTo>
                    <a:pt x="1200" y="901"/>
                    <a:pt x="1179" y="890"/>
                    <a:pt x="1110" y="881"/>
                  </a:cubicBezTo>
                  <a:cubicBezTo>
                    <a:pt x="1041" y="872"/>
                    <a:pt x="919" y="867"/>
                    <a:pt x="841" y="858"/>
                  </a:cubicBezTo>
                  <a:cubicBezTo>
                    <a:pt x="763" y="849"/>
                    <a:pt x="708" y="840"/>
                    <a:pt x="642" y="827"/>
                  </a:cubicBezTo>
                  <a:cubicBezTo>
                    <a:pt x="576" y="814"/>
                    <a:pt x="528" y="786"/>
                    <a:pt x="442" y="781"/>
                  </a:cubicBezTo>
                  <a:cubicBezTo>
                    <a:pt x="356" y="776"/>
                    <a:pt x="200" y="794"/>
                    <a:pt x="127" y="797"/>
                  </a:cubicBezTo>
                  <a:cubicBezTo>
                    <a:pt x="54" y="800"/>
                    <a:pt x="0" y="820"/>
                    <a:pt x="4" y="797"/>
                  </a:cubicBezTo>
                  <a:cubicBezTo>
                    <a:pt x="8" y="774"/>
                    <a:pt x="101" y="698"/>
                    <a:pt x="150" y="658"/>
                  </a:cubicBezTo>
                  <a:cubicBezTo>
                    <a:pt x="199" y="618"/>
                    <a:pt x="236" y="604"/>
                    <a:pt x="296" y="559"/>
                  </a:cubicBezTo>
                  <a:cubicBezTo>
                    <a:pt x="356" y="514"/>
                    <a:pt x="443" y="445"/>
                    <a:pt x="511" y="390"/>
                  </a:cubicBezTo>
                  <a:cubicBezTo>
                    <a:pt x="579" y="335"/>
                    <a:pt x="642" y="269"/>
                    <a:pt x="703" y="228"/>
                  </a:cubicBezTo>
                  <a:cubicBezTo>
                    <a:pt x="764" y="187"/>
                    <a:pt x="822" y="180"/>
                    <a:pt x="880" y="144"/>
                  </a:cubicBezTo>
                  <a:cubicBezTo>
                    <a:pt x="938" y="108"/>
                    <a:pt x="1014" y="40"/>
                    <a:pt x="1049" y="13"/>
                  </a:cubicBez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9" name="Line 6"/>
            <p:cNvSpPr>
              <a:spLocks noChangeShapeType="1"/>
            </p:cNvSpPr>
            <p:nvPr/>
          </p:nvSpPr>
          <p:spPr bwMode="auto">
            <a:xfrm>
              <a:off x="2573338" y="2257425"/>
              <a:ext cx="0" cy="11906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0" name="Line 7"/>
            <p:cNvSpPr>
              <a:spLocks noChangeShapeType="1"/>
            </p:cNvSpPr>
            <p:nvPr/>
          </p:nvSpPr>
          <p:spPr bwMode="auto">
            <a:xfrm flipV="1">
              <a:off x="1355725" y="3448050"/>
              <a:ext cx="1217613" cy="8683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1" name="Line 8"/>
            <p:cNvSpPr>
              <a:spLocks noChangeShapeType="1"/>
            </p:cNvSpPr>
            <p:nvPr/>
          </p:nvSpPr>
          <p:spPr bwMode="auto">
            <a:xfrm>
              <a:off x="2573338" y="3448050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8" name="Object 18"/>
            <p:cNvGraphicFramePr>
              <a:graphicFrameLocks noChangeAspect="1"/>
            </p:cNvGraphicFramePr>
            <p:nvPr/>
          </p:nvGraphicFramePr>
          <p:xfrm>
            <a:off x="1016994" y="4281914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532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6994" y="4281914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8"/>
            <p:cNvGraphicFramePr>
              <a:graphicFrameLocks noChangeAspect="1"/>
            </p:cNvGraphicFramePr>
            <p:nvPr/>
          </p:nvGraphicFramePr>
          <p:xfrm>
            <a:off x="4538663" y="3300413"/>
            <a:ext cx="2762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533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8663" y="3300413"/>
                          <a:ext cx="2762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8"/>
            <p:cNvGraphicFramePr>
              <a:graphicFrameLocks noChangeAspect="1"/>
            </p:cNvGraphicFramePr>
            <p:nvPr/>
          </p:nvGraphicFramePr>
          <p:xfrm>
            <a:off x="2450461" y="1864673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534" name="Equation" r:id="rId10" imgW="126725" imgH="126725" progId="Equation.DSMT4">
                    <p:embed/>
                  </p:oleObj>
                </mc:Choice>
                <mc:Fallback>
                  <p:oleObj name="Equation" r:id="rId10" imgW="126725" imgH="126725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0461" y="1864673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7" name="Object 7"/>
            <p:cNvGraphicFramePr>
              <a:graphicFrameLocks noChangeAspect="1"/>
            </p:cNvGraphicFramePr>
            <p:nvPr/>
          </p:nvGraphicFramePr>
          <p:xfrm>
            <a:off x="3111098" y="2189988"/>
            <a:ext cx="1638323" cy="446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535" name="Equation" r:id="rId12" imgW="1028700" imgH="279400" progId="Equation.DSMT4">
                    <p:embed/>
                  </p:oleObj>
                </mc:Choice>
                <mc:Fallback>
                  <p:oleObj name="Equation" r:id="rId12" imgW="1028700" imgH="279400" progId="Equation.DSMT4">
                    <p:embed/>
                    <p:pic>
                      <p:nvPicPr>
                        <p:cNvPr id="0" name="Picture 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1098" y="2189988"/>
                          <a:ext cx="1638323" cy="446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017713" y="0"/>
            <a:ext cx="48339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19100" y="4162319"/>
            <a:ext cx="6502627" cy="1793544"/>
            <a:chOff x="419100" y="4162319"/>
            <a:chExt cx="6502627" cy="1793544"/>
          </a:xfrm>
        </p:grpSpPr>
        <p:graphicFrame>
          <p:nvGraphicFramePr>
            <p:cNvPr id="10243" name="Object 20"/>
            <p:cNvGraphicFramePr>
              <a:graphicFrameLocks noChangeAspect="1"/>
            </p:cNvGraphicFramePr>
            <p:nvPr/>
          </p:nvGraphicFramePr>
          <p:xfrm>
            <a:off x="4629377" y="5051895"/>
            <a:ext cx="2292350" cy="819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536" name="Equation" r:id="rId14" imgW="1066800" imgH="381000" progId="Equation.DSMT4">
                    <p:embed/>
                  </p:oleObj>
                </mc:Choice>
                <mc:Fallback>
                  <p:oleObj name="Equation" r:id="rId14" imgW="1066800" imgH="381000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9377" y="5051895"/>
                          <a:ext cx="2292350" cy="819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Group 34"/>
            <p:cNvGrpSpPr/>
            <p:nvPr/>
          </p:nvGrpSpPr>
          <p:grpSpPr>
            <a:xfrm>
              <a:off x="419100" y="4162319"/>
              <a:ext cx="4124325" cy="1793544"/>
              <a:chOff x="419100" y="4762831"/>
              <a:chExt cx="4124325" cy="1793544"/>
            </a:xfrm>
          </p:grpSpPr>
          <p:sp>
            <p:nvSpPr>
              <p:cNvPr id="10253" name="Freeform 13"/>
              <p:cNvSpPr>
                <a:spLocks/>
              </p:cNvSpPr>
              <p:nvPr/>
            </p:nvSpPr>
            <p:spPr bwMode="auto">
              <a:xfrm>
                <a:off x="419100" y="4970463"/>
                <a:ext cx="4124325" cy="1585912"/>
              </a:xfrm>
              <a:custGeom>
                <a:avLst/>
                <a:gdLst>
                  <a:gd name="T0" fmla="*/ 1049 w 2598"/>
                  <a:gd name="T1" fmla="*/ 13 h 999"/>
                  <a:gd name="T2" fmla="*/ 1179 w 2598"/>
                  <a:gd name="T3" fmla="*/ 44 h 999"/>
                  <a:gd name="T4" fmla="*/ 1364 w 2598"/>
                  <a:gd name="T5" fmla="*/ 67 h 999"/>
                  <a:gd name="T6" fmla="*/ 1479 w 2598"/>
                  <a:gd name="T7" fmla="*/ 75 h 999"/>
                  <a:gd name="T8" fmla="*/ 1586 w 2598"/>
                  <a:gd name="T9" fmla="*/ 75 h 999"/>
                  <a:gd name="T10" fmla="*/ 1740 w 2598"/>
                  <a:gd name="T11" fmla="*/ 98 h 999"/>
                  <a:gd name="T12" fmla="*/ 1886 w 2598"/>
                  <a:gd name="T13" fmla="*/ 113 h 999"/>
                  <a:gd name="T14" fmla="*/ 2039 w 2598"/>
                  <a:gd name="T15" fmla="*/ 136 h 999"/>
                  <a:gd name="T16" fmla="*/ 2224 w 2598"/>
                  <a:gd name="T17" fmla="*/ 121 h 999"/>
                  <a:gd name="T18" fmla="*/ 2370 w 2598"/>
                  <a:gd name="T19" fmla="*/ 129 h 999"/>
                  <a:gd name="T20" fmla="*/ 2500 w 2598"/>
                  <a:gd name="T21" fmla="*/ 144 h 999"/>
                  <a:gd name="T22" fmla="*/ 2592 w 2598"/>
                  <a:gd name="T23" fmla="*/ 144 h 999"/>
                  <a:gd name="T24" fmla="*/ 2462 w 2598"/>
                  <a:gd name="T25" fmla="*/ 244 h 999"/>
                  <a:gd name="T26" fmla="*/ 2339 w 2598"/>
                  <a:gd name="T27" fmla="*/ 359 h 999"/>
                  <a:gd name="T28" fmla="*/ 2247 w 2598"/>
                  <a:gd name="T29" fmla="*/ 482 h 999"/>
                  <a:gd name="T30" fmla="*/ 2101 w 2598"/>
                  <a:gd name="T31" fmla="*/ 589 h 999"/>
                  <a:gd name="T32" fmla="*/ 1947 w 2598"/>
                  <a:gd name="T33" fmla="*/ 689 h 999"/>
                  <a:gd name="T34" fmla="*/ 1855 w 2598"/>
                  <a:gd name="T35" fmla="*/ 778 h 999"/>
                  <a:gd name="T36" fmla="*/ 1778 w 2598"/>
                  <a:gd name="T37" fmla="*/ 863 h 999"/>
                  <a:gd name="T38" fmla="*/ 1684 w 2598"/>
                  <a:gd name="T39" fmla="*/ 985 h 999"/>
                  <a:gd name="T40" fmla="*/ 1448 w 2598"/>
                  <a:gd name="T41" fmla="*/ 950 h 999"/>
                  <a:gd name="T42" fmla="*/ 1256 w 2598"/>
                  <a:gd name="T43" fmla="*/ 912 h 999"/>
                  <a:gd name="T44" fmla="*/ 1110 w 2598"/>
                  <a:gd name="T45" fmla="*/ 881 h 999"/>
                  <a:gd name="T46" fmla="*/ 841 w 2598"/>
                  <a:gd name="T47" fmla="*/ 858 h 999"/>
                  <a:gd name="T48" fmla="*/ 642 w 2598"/>
                  <a:gd name="T49" fmla="*/ 827 h 999"/>
                  <a:gd name="T50" fmla="*/ 442 w 2598"/>
                  <a:gd name="T51" fmla="*/ 781 h 999"/>
                  <a:gd name="T52" fmla="*/ 127 w 2598"/>
                  <a:gd name="T53" fmla="*/ 797 h 999"/>
                  <a:gd name="T54" fmla="*/ 4 w 2598"/>
                  <a:gd name="T55" fmla="*/ 797 h 999"/>
                  <a:gd name="T56" fmla="*/ 150 w 2598"/>
                  <a:gd name="T57" fmla="*/ 658 h 999"/>
                  <a:gd name="T58" fmla="*/ 296 w 2598"/>
                  <a:gd name="T59" fmla="*/ 559 h 999"/>
                  <a:gd name="T60" fmla="*/ 511 w 2598"/>
                  <a:gd name="T61" fmla="*/ 390 h 999"/>
                  <a:gd name="T62" fmla="*/ 703 w 2598"/>
                  <a:gd name="T63" fmla="*/ 228 h 999"/>
                  <a:gd name="T64" fmla="*/ 880 w 2598"/>
                  <a:gd name="T65" fmla="*/ 144 h 999"/>
                  <a:gd name="T66" fmla="*/ 1049 w 2598"/>
                  <a:gd name="T67" fmla="*/ 13 h 99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598"/>
                  <a:gd name="T103" fmla="*/ 0 h 999"/>
                  <a:gd name="T104" fmla="*/ 2598 w 2598"/>
                  <a:gd name="T105" fmla="*/ 999 h 99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598" h="999">
                    <a:moveTo>
                      <a:pt x="1049" y="13"/>
                    </a:moveTo>
                    <a:cubicBezTo>
                      <a:pt x="1082" y="0"/>
                      <a:pt x="1127" y="35"/>
                      <a:pt x="1179" y="44"/>
                    </a:cubicBezTo>
                    <a:cubicBezTo>
                      <a:pt x="1231" y="53"/>
                      <a:pt x="1314" y="62"/>
                      <a:pt x="1364" y="67"/>
                    </a:cubicBezTo>
                    <a:cubicBezTo>
                      <a:pt x="1414" y="72"/>
                      <a:pt x="1442" y="74"/>
                      <a:pt x="1479" y="75"/>
                    </a:cubicBezTo>
                    <a:cubicBezTo>
                      <a:pt x="1516" y="76"/>
                      <a:pt x="1543" y="71"/>
                      <a:pt x="1586" y="75"/>
                    </a:cubicBezTo>
                    <a:cubicBezTo>
                      <a:pt x="1629" y="79"/>
                      <a:pt x="1690" y="92"/>
                      <a:pt x="1740" y="98"/>
                    </a:cubicBezTo>
                    <a:cubicBezTo>
                      <a:pt x="1790" y="104"/>
                      <a:pt x="1836" y="107"/>
                      <a:pt x="1886" y="113"/>
                    </a:cubicBezTo>
                    <a:cubicBezTo>
                      <a:pt x="1936" y="119"/>
                      <a:pt x="1983" y="135"/>
                      <a:pt x="2039" y="136"/>
                    </a:cubicBezTo>
                    <a:cubicBezTo>
                      <a:pt x="2095" y="137"/>
                      <a:pt x="2169" y="122"/>
                      <a:pt x="2224" y="121"/>
                    </a:cubicBezTo>
                    <a:cubicBezTo>
                      <a:pt x="2279" y="120"/>
                      <a:pt x="2324" y="125"/>
                      <a:pt x="2370" y="129"/>
                    </a:cubicBezTo>
                    <a:cubicBezTo>
                      <a:pt x="2416" y="133"/>
                      <a:pt x="2463" y="141"/>
                      <a:pt x="2500" y="144"/>
                    </a:cubicBezTo>
                    <a:cubicBezTo>
                      <a:pt x="2537" y="147"/>
                      <a:pt x="2598" y="128"/>
                      <a:pt x="2592" y="144"/>
                    </a:cubicBezTo>
                    <a:cubicBezTo>
                      <a:pt x="2586" y="160"/>
                      <a:pt x="2504" y="208"/>
                      <a:pt x="2462" y="244"/>
                    </a:cubicBezTo>
                    <a:cubicBezTo>
                      <a:pt x="2420" y="280"/>
                      <a:pt x="2375" y="319"/>
                      <a:pt x="2339" y="359"/>
                    </a:cubicBezTo>
                    <a:cubicBezTo>
                      <a:pt x="2303" y="399"/>
                      <a:pt x="2287" y="444"/>
                      <a:pt x="2247" y="482"/>
                    </a:cubicBezTo>
                    <a:cubicBezTo>
                      <a:pt x="2207" y="520"/>
                      <a:pt x="2151" y="555"/>
                      <a:pt x="2101" y="589"/>
                    </a:cubicBezTo>
                    <a:cubicBezTo>
                      <a:pt x="2051" y="623"/>
                      <a:pt x="1988" y="657"/>
                      <a:pt x="1947" y="689"/>
                    </a:cubicBezTo>
                    <a:cubicBezTo>
                      <a:pt x="1906" y="721"/>
                      <a:pt x="1883" y="749"/>
                      <a:pt x="1855" y="778"/>
                    </a:cubicBezTo>
                    <a:cubicBezTo>
                      <a:pt x="1827" y="807"/>
                      <a:pt x="1806" y="829"/>
                      <a:pt x="1778" y="863"/>
                    </a:cubicBezTo>
                    <a:cubicBezTo>
                      <a:pt x="1750" y="897"/>
                      <a:pt x="1739" y="971"/>
                      <a:pt x="1684" y="985"/>
                    </a:cubicBezTo>
                    <a:cubicBezTo>
                      <a:pt x="1629" y="999"/>
                      <a:pt x="1519" y="962"/>
                      <a:pt x="1448" y="950"/>
                    </a:cubicBezTo>
                    <a:cubicBezTo>
                      <a:pt x="1377" y="938"/>
                      <a:pt x="1312" y="923"/>
                      <a:pt x="1256" y="912"/>
                    </a:cubicBezTo>
                    <a:cubicBezTo>
                      <a:pt x="1200" y="901"/>
                      <a:pt x="1179" y="890"/>
                      <a:pt x="1110" y="881"/>
                    </a:cubicBezTo>
                    <a:cubicBezTo>
                      <a:pt x="1041" y="872"/>
                      <a:pt x="919" y="867"/>
                      <a:pt x="841" y="858"/>
                    </a:cubicBezTo>
                    <a:cubicBezTo>
                      <a:pt x="763" y="849"/>
                      <a:pt x="708" y="840"/>
                      <a:pt x="642" y="827"/>
                    </a:cubicBezTo>
                    <a:cubicBezTo>
                      <a:pt x="576" y="814"/>
                      <a:pt x="528" y="786"/>
                      <a:pt x="442" y="781"/>
                    </a:cubicBezTo>
                    <a:cubicBezTo>
                      <a:pt x="356" y="776"/>
                      <a:pt x="200" y="794"/>
                      <a:pt x="127" y="797"/>
                    </a:cubicBezTo>
                    <a:cubicBezTo>
                      <a:pt x="54" y="800"/>
                      <a:pt x="0" y="820"/>
                      <a:pt x="4" y="797"/>
                    </a:cubicBezTo>
                    <a:cubicBezTo>
                      <a:pt x="8" y="774"/>
                      <a:pt x="101" y="698"/>
                      <a:pt x="150" y="658"/>
                    </a:cubicBezTo>
                    <a:cubicBezTo>
                      <a:pt x="199" y="618"/>
                      <a:pt x="236" y="604"/>
                      <a:pt x="296" y="559"/>
                    </a:cubicBezTo>
                    <a:cubicBezTo>
                      <a:pt x="356" y="514"/>
                      <a:pt x="443" y="445"/>
                      <a:pt x="511" y="390"/>
                    </a:cubicBezTo>
                    <a:cubicBezTo>
                      <a:pt x="579" y="335"/>
                      <a:pt x="642" y="269"/>
                      <a:pt x="703" y="228"/>
                    </a:cubicBezTo>
                    <a:cubicBezTo>
                      <a:pt x="764" y="187"/>
                      <a:pt x="822" y="180"/>
                      <a:pt x="880" y="144"/>
                    </a:cubicBezTo>
                    <a:cubicBezTo>
                      <a:pt x="938" y="108"/>
                      <a:pt x="1014" y="40"/>
                      <a:pt x="1049" y="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4" name="AutoShape 16"/>
              <p:cNvSpPr>
                <a:spLocks noChangeArrowheads="1"/>
              </p:cNvSpPr>
              <p:nvPr/>
            </p:nvSpPr>
            <p:spPr bwMode="auto">
              <a:xfrm>
                <a:off x="2028825" y="5165725"/>
                <a:ext cx="719138" cy="1012825"/>
              </a:xfrm>
              <a:prstGeom prst="can">
                <a:avLst>
                  <a:gd name="adj" fmla="val 35210"/>
                </a:avLst>
              </a:prstGeom>
              <a:noFill/>
              <a:ln w="1905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5" name="Oval 17"/>
              <p:cNvSpPr>
                <a:spLocks noChangeArrowheads="1"/>
              </p:cNvSpPr>
              <p:nvPr/>
            </p:nvSpPr>
            <p:spPr bwMode="auto">
              <a:xfrm>
                <a:off x="2041525" y="5578475"/>
                <a:ext cx="682625" cy="254000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" name="Oval 22"/>
              <p:cNvSpPr>
                <a:spLocks noChangeArrowheads="1"/>
              </p:cNvSpPr>
              <p:nvPr/>
            </p:nvSpPr>
            <p:spPr bwMode="auto">
              <a:xfrm>
                <a:off x="2326888" y="5219963"/>
                <a:ext cx="119062" cy="11906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" name="Object 8"/>
              <p:cNvGraphicFramePr>
                <a:graphicFrameLocks noChangeAspect="1"/>
              </p:cNvGraphicFramePr>
              <p:nvPr/>
            </p:nvGraphicFramePr>
            <p:xfrm>
              <a:off x="2850321" y="5385748"/>
              <a:ext cx="285750" cy="3095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537" name="Equation" r:id="rId16" imgW="152268" imgH="164957" progId="Equation.DSMT4">
                      <p:embed/>
                    </p:oleObj>
                  </mc:Choice>
                  <mc:Fallback>
                    <p:oleObj name="Equation" r:id="rId16" imgW="152268" imgH="164957" progId="Equation.DSMT4">
                      <p:embed/>
                      <p:pic>
                        <p:nvPicPr>
                          <p:cNvPr id="0" name="Picture 1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50321" y="5385748"/>
                            <a:ext cx="285750" cy="3095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" name="Object 9"/>
              <p:cNvGraphicFramePr>
                <a:graphicFrameLocks noChangeAspect="1"/>
              </p:cNvGraphicFramePr>
              <p:nvPr/>
            </p:nvGraphicFramePr>
            <p:xfrm>
              <a:off x="2835654" y="5937108"/>
              <a:ext cx="261938" cy="333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538" name="Equation" r:id="rId18" imgW="139579" imgH="177646" progId="Equation.DSMT4">
                      <p:embed/>
                    </p:oleObj>
                  </mc:Choice>
                  <mc:Fallback>
                    <p:oleObj name="Equation" r:id="rId18" imgW="139579" imgH="177646" progId="Equation.DSMT4">
                      <p:embed/>
                      <p:pic>
                        <p:nvPicPr>
                          <p:cNvPr id="0" name="Picture 1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35654" y="5937108"/>
                            <a:ext cx="261938" cy="3333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" name="Object 10"/>
              <p:cNvGraphicFramePr>
                <a:graphicFrameLocks noChangeAspect="1"/>
              </p:cNvGraphicFramePr>
              <p:nvPr/>
            </p:nvGraphicFramePr>
            <p:xfrm>
              <a:off x="2479675" y="4762831"/>
              <a:ext cx="238125" cy="3095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539" name="Equation" r:id="rId20" imgW="126780" imgH="164814" progId="Equation.DSMT4">
                      <p:embed/>
                    </p:oleObj>
                  </mc:Choice>
                  <mc:Fallback>
                    <p:oleObj name="Equation" r:id="rId20" imgW="126780" imgH="164814" progId="Equation.DSMT4">
                      <p:embed/>
                      <p:pic>
                        <p:nvPicPr>
                          <p:cNvPr id="0" name="Picture 1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79675" y="4762831"/>
                            <a:ext cx="238125" cy="3095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3004457" y="5203371"/>
              <a:ext cx="1458686" cy="1306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562429" y="854302"/>
          <a:ext cx="272637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7" name="Equation" r:id="rId4" imgW="1320227" imgH="393529" progId="Equation.DSMT4">
                  <p:embed/>
                </p:oleObj>
              </mc:Choice>
              <mc:Fallback>
                <p:oleObj name="Equation" r:id="rId4" imgW="1320227" imgH="393529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29" y="854302"/>
                        <a:ext cx="2726378" cy="8112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2017713" y="0"/>
            <a:ext cx="48339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754063" y="5005388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154613" y="4532313"/>
            <a:ext cx="3087687" cy="1323975"/>
            <a:chOff x="5154613" y="4532313"/>
            <a:chExt cx="3087687" cy="1323975"/>
          </a:xfrm>
        </p:grpSpPr>
        <p:grpSp>
          <p:nvGrpSpPr>
            <p:cNvPr id="11273" name="Group 30"/>
            <p:cNvGrpSpPr>
              <a:grpSpLocks/>
            </p:cNvGrpSpPr>
            <p:nvPr/>
          </p:nvGrpSpPr>
          <p:grpSpPr bwMode="auto">
            <a:xfrm>
              <a:off x="5154613" y="4670425"/>
              <a:ext cx="3087687" cy="1185863"/>
              <a:chOff x="3247" y="2942"/>
              <a:chExt cx="1945" cy="747"/>
            </a:xfrm>
          </p:grpSpPr>
          <p:sp>
            <p:nvSpPr>
              <p:cNvPr id="11275" name="Rectangle 15"/>
              <p:cNvSpPr>
                <a:spLocks noChangeArrowheads="1"/>
              </p:cNvSpPr>
              <p:nvPr/>
            </p:nvSpPr>
            <p:spPr bwMode="auto">
              <a:xfrm>
                <a:off x="3247" y="3289"/>
                <a:ext cx="1945" cy="58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AutoShape 16"/>
              <p:cNvSpPr>
                <a:spLocks noChangeArrowheads="1"/>
              </p:cNvSpPr>
              <p:nvPr/>
            </p:nvSpPr>
            <p:spPr bwMode="auto">
              <a:xfrm>
                <a:off x="4128" y="2942"/>
                <a:ext cx="117" cy="250"/>
              </a:xfrm>
              <a:prstGeom prst="upArrow">
                <a:avLst>
                  <a:gd name="adj1" fmla="val 50000"/>
                  <a:gd name="adj2" fmla="val 53419"/>
                </a:avLst>
              </a:prstGeom>
              <a:solidFill>
                <a:srgbClr val="CBC60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AutoShape 17"/>
              <p:cNvSpPr>
                <a:spLocks noChangeArrowheads="1"/>
              </p:cNvSpPr>
              <p:nvPr/>
            </p:nvSpPr>
            <p:spPr bwMode="auto">
              <a:xfrm flipV="1">
                <a:off x="4124" y="3439"/>
                <a:ext cx="117" cy="250"/>
              </a:xfrm>
              <a:prstGeom prst="upArrow">
                <a:avLst>
                  <a:gd name="adj1" fmla="val 50000"/>
                  <a:gd name="adj2" fmla="val 53419"/>
                </a:avLst>
              </a:prstGeom>
              <a:solidFill>
                <a:srgbClr val="CBC60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Oval 28"/>
              <p:cNvSpPr>
                <a:spLocks noChangeArrowheads="1"/>
              </p:cNvSpPr>
              <p:nvPr/>
            </p:nvSpPr>
            <p:spPr bwMode="auto">
              <a:xfrm>
                <a:off x="4149" y="3055"/>
                <a:ext cx="75" cy="75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1267" name="Object 31"/>
            <p:cNvGraphicFramePr>
              <a:graphicFrameLocks noChangeAspect="1"/>
            </p:cNvGraphicFramePr>
            <p:nvPr/>
          </p:nvGraphicFramePr>
          <p:xfrm>
            <a:off x="7023100" y="4532313"/>
            <a:ext cx="35242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8" name="Equation" r:id="rId6" imgW="228600" imgH="241300" progId="Equation.DSMT4">
                    <p:embed/>
                  </p:oleObj>
                </mc:Choice>
                <mc:Fallback>
                  <p:oleObj name="Equation" r:id="rId6" imgW="228600" imgH="241300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3100" y="4532313"/>
                          <a:ext cx="352425" cy="373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8" name="Object 33"/>
            <p:cNvGraphicFramePr>
              <a:graphicFrameLocks noChangeAspect="1"/>
            </p:cNvGraphicFramePr>
            <p:nvPr/>
          </p:nvGraphicFramePr>
          <p:xfrm>
            <a:off x="7015163" y="5443538"/>
            <a:ext cx="35242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9" name="Equation" r:id="rId8" imgW="228600" imgH="241300" progId="Equation.DSMT4">
                    <p:embed/>
                  </p:oleObj>
                </mc:Choice>
                <mc:Fallback>
                  <p:oleObj name="Equation" r:id="rId8" imgW="228600" imgH="241300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5163" y="5443538"/>
                          <a:ext cx="352425" cy="373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4" name="Text Box 34"/>
          <p:cNvSpPr txBox="1">
            <a:spLocks noChangeArrowheads="1"/>
          </p:cNvSpPr>
          <p:nvPr/>
        </p:nvSpPr>
        <p:spPr bwMode="auto">
          <a:xfrm>
            <a:off x="298452" y="5796189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1717222" y="3668485"/>
            <a:ext cx="45243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185760" y="4114800"/>
          <a:ext cx="21669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Equation" r:id="rId10" imgW="1193760" imgH="241200" progId="Equation.DSMT4">
                  <p:embed/>
                </p:oleObj>
              </mc:Choice>
              <mc:Fallback>
                <p:oleObj name="Equation" r:id="rId10" imgW="1193760" imgH="241200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760" y="4114800"/>
                        <a:ext cx="21669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11066" y="4995553"/>
          <a:ext cx="1214437" cy="444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Equation" r:id="rId12" imgW="660113" imgH="241195" progId="Equation.DSMT4">
                  <p:embed/>
                </p:oleObj>
              </mc:Choice>
              <mc:Fallback>
                <p:oleObj name="Equation" r:id="rId12" imgW="660113" imgH="241195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066" y="4995553"/>
                        <a:ext cx="1214437" cy="44400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2"/>
          <p:cNvGraphicFramePr>
            <a:graphicFrameLocks noChangeAspect="1"/>
          </p:cNvGraphicFramePr>
          <p:nvPr/>
        </p:nvGraphicFramePr>
        <p:xfrm>
          <a:off x="609147" y="1918232"/>
          <a:ext cx="3037568" cy="1472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2" name="Equation" r:id="rId14" imgW="1727200" imgH="838200" progId="Equation.DSMT4">
                  <p:embed/>
                </p:oleObj>
              </mc:Choice>
              <mc:Fallback>
                <p:oleObj name="Equation" r:id="rId14" imgW="1727200" imgH="83820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47" y="1918232"/>
                        <a:ext cx="3037568" cy="1472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554371" y="1350891"/>
            <a:ext cx="4124325" cy="1793544"/>
            <a:chOff x="419100" y="4762831"/>
            <a:chExt cx="4124325" cy="1793544"/>
          </a:xfrm>
        </p:grpSpPr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419100" y="4970463"/>
              <a:ext cx="4124325" cy="1585912"/>
            </a:xfrm>
            <a:custGeom>
              <a:avLst/>
              <a:gdLst>
                <a:gd name="T0" fmla="*/ 1049 w 2598"/>
                <a:gd name="T1" fmla="*/ 13 h 999"/>
                <a:gd name="T2" fmla="*/ 1179 w 2598"/>
                <a:gd name="T3" fmla="*/ 44 h 999"/>
                <a:gd name="T4" fmla="*/ 1364 w 2598"/>
                <a:gd name="T5" fmla="*/ 67 h 999"/>
                <a:gd name="T6" fmla="*/ 1479 w 2598"/>
                <a:gd name="T7" fmla="*/ 75 h 999"/>
                <a:gd name="T8" fmla="*/ 1586 w 2598"/>
                <a:gd name="T9" fmla="*/ 75 h 999"/>
                <a:gd name="T10" fmla="*/ 1740 w 2598"/>
                <a:gd name="T11" fmla="*/ 98 h 999"/>
                <a:gd name="T12" fmla="*/ 1886 w 2598"/>
                <a:gd name="T13" fmla="*/ 113 h 999"/>
                <a:gd name="T14" fmla="*/ 2039 w 2598"/>
                <a:gd name="T15" fmla="*/ 136 h 999"/>
                <a:gd name="T16" fmla="*/ 2224 w 2598"/>
                <a:gd name="T17" fmla="*/ 121 h 999"/>
                <a:gd name="T18" fmla="*/ 2370 w 2598"/>
                <a:gd name="T19" fmla="*/ 129 h 999"/>
                <a:gd name="T20" fmla="*/ 2500 w 2598"/>
                <a:gd name="T21" fmla="*/ 144 h 999"/>
                <a:gd name="T22" fmla="*/ 2592 w 2598"/>
                <a:gd name="T23" fmla="*/ 144 h 999"/>
                <a:gd name="T24" fmla="*/ 2462 w 2598"/>
                <a:gd name="T25" fmla="*/ 244 h 999"/>
                <a:gd name="T26" fmla="*/ 2339 w 2598"/>
                <a:gd name="T27" fmla="*/ 359 h 999"/>
                <a:gd name="T28" fmla="*/ 2247 w 2598"/>
                <a:gd name="T29" fmla="*/ 482 h 999"/>
                <a:gd name="T30" fmla="*/ 2101 w 2598"/>
                <a:gd name="T31" fmla="*/ 589 h 999"/>
                <a:gd name="T32" fmla="*/ 1947 w 2598"/>
                <a:gd name="T33" fmla="*/ 689 h 999"/>
                <a:gd name="T34" fmla="*/ 1855 w 2598"/>
                <a:gd name="T35" fmla="*/ 778 h 999"/>
                <a:gd name="T36" fmla="*/ 1778 w 2598"/>
                <a:gd name="T37" fmla="*/ 863 h 999"/>
                <a:gd name="T38" fmla="*/ 1684 w 2598"/>
                <a:gd name="T39" fmla="*/ 985 h 999"/>
                <a:gd name="T40" fmla="*/ 1448 w 2598"/>
                <a:gd name="T41" fmla="*/ 950 h 999"/>
                <a:gd name="T42" fmla="*/ 1256 w 2598"/>
                <a:gd name="T43" fmla="*/ 912 h 999"/>
                <a:gd name="T44" fmla="*/ 1110 w 2598"/>
                <a:gd name="T45" fmla="*/ 881 h 999"/>
                <a:gd name="T46" fmla="*/ 841 w 2598"/>
                <a:gd name="T47" fmla="*/ 858 h 999"/>
                <a:gd name="T48" fmla="*/ 642 w 2598"/>
                <a:gd name="T49" fmla="*/ 827 h 999"/>
                <a:gd name="T50" fmla="*/ 442 w 2598"/>
                <a:gd name="T51" fmla="*/ 781 h 999"/>
                <a:gd name="T52" fmla="*/ 127 w 2598"/>
                <a:gd name="T53" fmla="*/ 797 h 999"/>
                <a:gd name="T54" fmla="*/ 4 w 2598"/>
                <a:gd name="T55" fmla="*/ 797 h 999"/>
                <a:gd name="T56" fmla="*/ 150 w 2598"/>
                <a:gd name="T57" fmla="*/ 658 h 999"/>
                <a:gd name="T58" fmla="*/ 296 w 2598"/>
                <a:gd name="T59" fmla="*/ 559 h 999"/>
                <a:gd name="T60" fmla="*/ 511 w 2598"/>
                <a:gd name="T61" fmla="*/ 390 h 999"/>
                <a:gd name="T62" fmla="*/ 703 w 2598"/>
                <a:gd name="T63" fmla="*/ 228 h 999"/>
                <a:gd name="T64" fmla="*/ 880 w 2598"/>
                <a:gd name="T65" fmla="*/ 144 h 999"/>
                <a:gd name="T66" fmla="*/ 1049 w 2598"/>
                <a:gd name="T67" fmla="*/ 13 h 99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98"/>
                <a:gd name="T103" fmla="*/ 0 h 999"/>
                <a:gd name="T104" fmla="*/ 2598 w 2598"/>
                <a:gd name="T105" fmla="*/ 999 h 99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98" h="999">
                  <a:moveTo>
                    <a:pt x="1049" y="13"/>
                  </a:moveTo>
                  <a:cubicBezTo>
                    <a:pt x="1082" y="0"/>
                    <a:pt x="1127" y="35"/>
                    <a:pt x="1179" y="44"/>
                  </a:cubicBezTo>
                  <a:cubicBezTo>
                    <a:pt x="1231" y="53"/>
                    <a:pt x="1314" y="62"/>
                    <a:pt x="1364" y="67"/>
                  </a:cubicBezTo>
                  <a:cubicBezTo>
                    <a:pt x="1414" y="72"/>
                    <a:pt x="1442" y="74"/>
                    <a:pt x="1479" y="75"/>
                  </a:cubicBezTo>
                  <a:cubicBezTo>
                    <a:pt x="1516" y="76"/>
                    <a:pt x="1543" y="71"/>
                    <a:pt x="1586" y="75"/>
                  </a:cubicBezTo>
                  <a:cubicBezTo>
                    <a:pt x="1629" y="79"/>
                    <a:pt x="1690" y="92"/>
                    <a:pt x="1740" y="98"/>
                  </a:cubicBezTo>
                  <a:cubicBezTo>
                    <a:pt x="1790" y="104"/>
                    <a:pt x="1836" y="107"/>
                    <a:pt x="1886" y="113"/>
                  </a:cubicBezTo>
                  <a:cubicBezTo>
                    <a:pt x="1936" y="119"/>
                    <a:pt x="1983" y="135"/>
                    <a:pt x="2039" y="136"/>
                  </a:cubicBezTo>
                  <a:cubicBezTo>
                    <a:pt x="2095" y="137"/>
                    <a:pt x="2169" y="122"/>
                    <a:pt x="2224" y="121"/>
                  </a:cubicBezTo>
                  <a:cubicBezTo>
                    <a:pt x="2279" y="120"/>
                    <a:pt x="2324" y="125"/>
                    <a:pt x="2370" y="129"/>
                  </a:cubicBezTo>
                  <a:cubicBezTo>
                    <a:pt x="2416" y="133"/>
                    <a:pt x="2463" y="141"/>
                    <a:pt x="2500" y="144"/>
                  </a:cubicBezTo>
                  <a:cubicBezTo>
                    <a:pt x="2537" y="147"/>
                    <a:pt x="2598" y="128"/>
                    <a:pt x="2592" y="144"/>
                  </a:cubicBezTo>
                  <a:cubicBezTo>
                    <a:pt x="2586" y="160"/>
                    <a:pt x="2504" y="208"/>
                    <a:pt x="2462" y="244"/>
                  </a:cubicBezTo>
                  <a:cubicBezTo>
                    <a:pt x="2420" y="280"/>
                    <a:pt x="2375" y="319"/>
                    <a:pt x="2339" y="359"/>
                  </a:cubicBezTo>
                  <a:cubicBezTo>
                    <a:pt x="2303" y="399"/>
                    <a:pt x="2287" y="444"/>
                    <a:pt x="2247" y="482"/>
                  </a:cubicBezTo>
                  <a:cubicBezTo>
                    <a:pt x="2207" y="520"/>
                    <a:pt x="2151" y="555"/>
                    <a:pt x="2101" y="589"/>
                  </a:cubicBezTo>
                  <a:cubicBezTo>
                    <a:pt x="2051" y="623"/>
                    <a:pt x="1988" y="657"/>
                    <a:pt x="1947" y="689"/>
                  </a:cubicBezTo>
                  <a:cubicBezTo>
                    <a:pt x="1906" y="721"/>
                    <a:pt x="1883" y="749"/>
                    <a:pt x="1855" y="778"/>
                  </a:cubicBezTo>
                  <a:cubicBezTo>
                    <a:pt x="1827" y="807"/>
                    <a:pt x="1806" y="829"/>
                    <a:pt x="1778" y="863"/>
                  </a:cubicBezTo>
                  <a:cubicBezTo>
                    <a:pt x="1750" y="897"/>
                    <a:pt x="1739" y="971"/>
                    <a:pt x="1684" y="985"/>
                  </a:cubicBezTo>
                  <a:cubicBezTo>
                    <a:pt x="1629" y="999"/>
                    <a:pt x="1519" y="962"/>
                    <a:pt x="1448" y="950"/>
                  </a:cubicBezTo>
                  <a:cubicBezTo>
                    <a:pt x="1377" y="938"/>
                    <a:pt x="1312" y="923"/>
                    <a:pt x="1256" y="912"/>
                  </a:cubicBezTo>
                  <a:cubicBezTo>
                    <a:pt x="1200" y="901"/>
                    <a:pt x="1179" y="890"/>
                    <a:pt x="1110" y="881"/>
                  </a:cubicBezTo>
                  <a:cubicBezTo>
                    <a:pt x="1041" y="872"/>
                    <a:pt x="919" y="867"/>
                    <a:pt x="841" y="858"/>
                  </a:cubicBezTo>
                  <a:cubicBezTo>
                    <a:pt x="763" y="849"/>
                    <a:pt x="708" y="840"/>
                    <a:pt x="642" y="827"/>
                  </a:cubicBezTo>
                  <a:cubicBezTo>
                    <a:pt x="576" y="814"/>
                    <a:pt x="528" y="786"/>
                    <a:pt x="442" y="781"/>
                  </a:cubicBezTo>
                  <a:cubicBezTo>
                    <a:pt x="356" y="776"/>
                    <a:pt x="200" y="794"/>
                    <a:pt x="127" y="797"/>
                  </a:cubicBezTo>
                  <a:cubicBezTo>
                    <a:pt x="54" y="800"/>
                    <a:pt x="0" y="820"/>
                    <a:pt x="4" y="797"/>
                  </a:cubicBezTo>
                  <a:cubicBezTo>
                    <a:pt x="8" y="774"/>
                    <a:pt x="101" y="698"/>
                    <a:pt x="150" y="658"/>
                  </a:cubicBezTo>
                  <a:cubicBezTo>
                    <a:pt x="199" y="618"/>
                    <a:pt x="236" y="604"/>
                    <a:pt x="296" y="559"/>
                  </a:cubicBezTo>
                  <a:cubicBezTo>
                    <a:pt x="356" y="514"/>
                    <a:pt x="443" y="445"/>
                    <a:pt x="511" y="390"/>
                  </a:cubicBezTo>
                  <a:cubicBezTo>
                    <a:pt x="579" y="335"/>
                    <a:pt x="642" y="269"/>
                    <a:pt x="703" y="228"/>
                  </a:cubicBezTo>
                  <a:cubicBezTo>
                    <a:pt x="764" y="187"/>
                    <a:pt x="822" y="180"/>
                    <a:pt x="880" y="144"/>
                  </a:cubicBezTo>
                  <a:cubicBezTo>
                    <a:pt x="938" y="108"/>
                    <a:pt x="1014" y="40"/>
                    <a:pt x="1049" y="13"/>
                  </a:cubicBez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AutoShape 16"/>
            <p:cNvSpPr>
              <a:spLocks noChangeArrowheads="1"/>
            </p:cNvSpPr>
            <p:nvPr/>
          </p:nvSpPr>
          <p:spPr bwMode="auto">
            <a:xfrm>
              <a:off x="2028825" y="5165725"/>
              <a:ext cx="719138" cy="1012825"/>
            </a:xfrm>
            <a:prstGeom prst="can">
              <a:avLst>
                <a:gd name="adj" fmla="val 35210"/>
              </a:avLst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17"/>
            <p:cNvSpPr>
              <a:spLocks noChangeArrowheads="1"/>
            </p:cNvSpPr>
            <p:nvPr/>
          </p:nvSpPr>
          <p:spPr bwMode="auto">
            <a:xfrm>
              <a:off x="2041525" y="5578475"/>
              <a:ext cx="682625" cy="254000"/>
            </a:xfrm>
            <a:prstGeom prst="ellipse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2"/>
            <p:cNvSpPr>
              <a:spLocks noChangeArrowheads="1"/>
            </p:cNvSpPr>
            <p:nvPr/>
          </p:nvSpPr>
          <p:spPr bwMode="auto">
            <a:xfrm>
              <a:off x="2326888" y="5219963"/>
              <a:ext cx="119062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" name="Object 8"/>
            <p:cNvGraphicFramePr>
              <a:graphicFrameLocks noChangeAspect="1"/>
            </p:cNvGraphicFramePr>
            <p:nvPr/>
          </p:nvGraphicFramePr>
          <p:xfrm>
            <a:off x="2850321" y="5385748"/>
            <a:ext cx="285750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43" name="Equation" r:id="rId16" imgW="152268" imgH="164957" progId="Equation.DSMT4">
                    <p:embed/>
                  </p:oleObj>
                </mc:Choice>
                <mc:Fallback>
                  <p:oleObj name="Equation" r:id="rId16" imgW="152268" imgH="164957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0321" y="5385748"/>
                          <a:ext cx="285750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9"/>
            <p:cNvGraphicFramePr>
              <a:graphicFrameLocks noChangeAspect="1"/>
            </p:cNvGraphicFramePr>
            <p:nvPr/>
          </p:nvGraphicFramePr>
          <p:xfrm>
            <a:off x="2835654" y="5937108"/>
            <a:ext cx="261938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44" name="Equation" r:id="rId18" imgW="139579" imgH="177646" progId="Equation.DSMT4">
                    <p:embed/>
                  </p:oleObj>
                </mc:Choice>
                <mc:Fallback>
                  <p:oleObj name="Equation" r:id="rId18" imgW="139579" imgH="177646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654" y="5937108"/>
                          <a:ext cx="261938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0"/>
            <p:cNvGraphicFramePr>
              <a:graphicFrameLocks noChangeAspect="1"/>
            </p:cNvGraphicFramePr>
            <p:nvPr/>
          </p:nvGraphicFramePr>
          <p:xfrm>
            <a:off x="2479675" y="4762831"/>
            <a:ext cx="238125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45" name="Equation" r:id="rId20" imgW="126780" imgH="164814" progId="Equation.DSMT4">
                    <p:embed/>
                  </p:oleObj>
                </mc:Choice>
                <mc:Fallback>
                  <p:oleObj name="Equation" r:id="rId20" imgW="126780" imgH="164814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9675" y="4762831"/>
                          <a:ext cx="238125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436" name="Object 172"/>
          <p:cNvGraphicFramePr>
            <a:graphicFrameLocks noChangeAspect="1"/>
          </p:cNvGraphicFramePr>
          <p:nvPr/>
        </p:nvGraphicFramePr>
        <p:xfrm>
          <a:off x="2169885" y="5813424"/>
          <a:ext cx="15430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6" name="Equation" r:id="rId22" imgW="850680" imgH="241200" progId="Equation.DSMT4">
                  <p:embed/>
                </p:oleObj>
              </mc:Choice>
              <mc:Fallback>
                <p:oleObj name="Equation" r:id="rId22" imgW="850680" imgH="241200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885" y="5813424"/>
                        <a:ext cx="15430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595108" y="3200878"/>
          <a:ext cx="15001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4" name="Equation" r:id="rId4" imgW="901309" imgH="241195" progId="Equation.DSMT4">
                  <p:embed/>
                </p:oleObj>
              </mc:Choice>
              <mc:Fallback>
                <p:oleObj name="Equation" r:id="rId4" imgW="901309" imgH="241195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108" y="3200878"/>
                        <a:ext cx="150018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2003425" y="0"/>
            <a:ext cx="48212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394485" y="5002912"/>
            <a:ext cx="23729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also have: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299" name="Text Box 24"/>
          <p:cNvSpPr txBox="1">
            <a:spLocks noChangeArrowheads="1"/>
          </p:cNvSpPr>
          <p:nvPr/>
        </p:nvSpPr>
        <p:spPr bwMode="auto">
          <a:xfrm>
            <a:off x="444500" y="980891"/>
            <a:ext cx="3937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the charge enclosed we have</a:t>
            </a:r>
          </a:p>
        </p:txBody>
      </p:sp>
      <p:sp>
        <p:nvSpPr>
          <p:cNvPr id="12300" name="Text Box 25"/>
          <p:cNvSpPr txBox="1">
            <a:spLocks noChangeArrowheads="1"/>
          </p:cNvSpPr>
          <p:nvPr/>
        </p:nvSpPr>
        <p:spPr bwMode="auto">
          <a:xfrm>
            <a:off x="442913" y="2183041"/>
            <a:ext cx="405450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from </a:t>
            </a:r>
            <a:r>
              <a:rPr lang="en-US" sz="2000" dirty="0" smtClean="0">
                <a:solidFill>
                  <a:schemeClr val="bg1"/>
                </a:solidFill>
              </a:rPr>
              <a:t>Gauss’s </a:t>
            </a:r>
            <a:r>
              <a:rPr lang="en-US" sz="2000" dirty="0">
                <a:solidFill>
                  <a:schemeClr val="bg1"/>
                </a:solidFill>
              </a:rPr>
              <a:t>law we have</a:t>
            </a:r>
          </a:p>
        </p:txBody>
      </p:sp>
      <p:graphicFrame>
        <p:nvGraphicFramePr>
          <p:cNvPr id="12292" name="Object 26"/>
          <p:cNvGraphicFramePr>
            <a:graphicFrameLocks noChangeAspect="1"/>
          </p:cNvGraphicFramePr>
          <p:nvPr/>
        </p:nvGraphicFramePr>
        <p:xfrm>
          <a:off x="1325212" y="1512826"/>
          <a:ext cx="20081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5" name="Equation" r:id="rId6" imgW="1206500" imgH="228600" progId="Equation.DSMT4">
                  <p:embed/>
                </p:oleObj>
              </mc:Choice>
              <mc:Fallback>
                <p:oleObj name="Equation" r:id="rId6" imgW="1206500" imgH="22860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212" y="1512826"/>
                        <a:ext cx="200818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27"/>
          <p:cNvGraphicFramePr>
            <a:graphicFrameLocks noChangeAspect="1"/>
          </p:cNvGraphicFramePr>
          <p:nvPr/>
        </p:nvGraphicFramePr>
        <p:xfrm>
          <a:off x="1432832" y="4320944"/>
          <a:ext cx="1797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6" name="Equation" r:id="rId8" imgW="1079032" imgH="393529" progId="Equation.DSMT4">
                  <p:embed/>
                </p:oleObj>
              </mc:Choice>
              <mc:Fallback>
                <p:oleObj name="Equation" r:id="rId8" imgW="1079032" imgH="393529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832" y="4320944"/>
                        <a:ext cx="17970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 Box 28"/>
          <p:cNvSpPr txBox="1">
            <a:spLocks noChangeArrowheads="1"/>
          </p:cNvSpPr>
          <p:nvPr/>
        </p:nvSpPr>
        <p:spPr bwMode="auto">
          <a:xfrm>
            <a:off x="976539" y="3999339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12294" name="Object 7"/>
          <p:cNvGraphicFramePr>
            <a:graphicFrameLocks noChangeAspect="1"/>
          </p:cNvGraphicFramePr>
          <p:nvPr/>
        </p:nvGraphicFramePr>
        <p:xfrm>
          <a:off x="2053545" y="5653309"/>
          <a:ext cx="15398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7" name="Equation" r:id="rId10" imgW="863225" imgH="482391" progId="Equation.DSMT4">
                  <p:embed/>
                </p:oleObj>
              </mc:Choice>
              <mc:Fallback>
                <p:oleObj name="Equation" r:id="rId10" imgW="863225" imgH="482391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3545" y="5653309"/>
                        <a:ext cx="15398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813241" y="5389780"/>
            <a:ext cx="129554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1674587" y="2754774"/>
          <a:ext cx="13652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8" name="Equation" r:id="rId12" imgW="787058" imgH="177723" progId="Equation.DSMT4">
                  <p:embed/>
                </p:oleObj>
              </mc:Choice>
              <mc:Fallback>
                <p:oleObj name="Equation" r:id="rId12" imgW="787058" imgH="177723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587" y="2754774"/>
                        <a:ext cx="136525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ight Arrow 22"/>
          <p:cNvSpPr/>
          <p:nvPr/>
        </p:nvSpPr>
        <p:spPr bwMode="auto">
          <a:xfrm>
            <a:off x="900752" y="3261814"/>
            <a:ext cx="423080" cy="25930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595314" y="2183405"/>
            <a:ext cx="4124325" cy="1793544"/>
            <a:chOff x="419100" y="4762831"/>
            <a:chExt cx="4124325" cy="1793544"/>
          </a:xfrm>
        </p:grpSpPr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419100" y="4970463"/>
              <a:ext cx="4124325" cy="1585912"/>
            </a:xfrm>
            <a:custGeom>
              <a:avLst/>
              <a:gdLst>
                <a:gd name="T0" fmla="*/ 1049 w 2598"/>
                <a:gd name="T1" fmla="*/ 13 h 999"/>
                <a:gd name="T2" fmla="*/ 1179 w 2598"/>
                <a:gd name="T3" fmla="*/ 44 h 999"/>
                <a:gd name="T4" fmla="*/ 1364 w 2598"/>
                <a:gd name="T5" fmla="*/ 67 h 999"/>
                <a:gd name="T6" fmla="*/ 1479 w 2598"/>
                <a:gd name="T7" fmla="*/ 75 h 999"/>
                <a:gd name="T8" fmla="*/ 1586 w 2598"/>
                <a:gd name="T9" fmla="*/ 75 h 999"/>
                <a:gd name="T10" fmla="*/ 1740 w 2598"/>
                <a:gd name="T11" fmla="*/ 98 h 999"/>
                <a:gd name="T12" fmla="*/ 1886 w 2598"/>
                <a:gd name="T13" fmla="*/ 113 h 999"/>
                <a:gd name="T14" fmla="*/ 2039 w 2598"/>
                <a:gd name="T15" fmla="*/ 136 h 999"/>
                <a:gd name="T16" fmla="*/ 2224 w 2598"/>
                <a:gd name="T17" fmla="*/ 121 h 999"/>
                <a:gd name="T18" fmla="*/ 2370 w 2598"/>
                <a:gd name="T19" fmla="*/ 129 h 999"/>
                <a:gd name="T20" fmla="*/ 2500 w 2598"/>
                <a:gd name="T21" fmla="*/ 144 h 999"/>
                <a:gd name="T22" fmla="*/ 2592 w 2598"/>
                <a:gd name="T23" fmla="*/ 144 h 999"/>
                <a:gd name="T24" fmla="*/ 2462 w 2598"/>
                <a:gd name="T25" fmla="*/ 244 h 999"/>
                <a:gd name="T26" fmla="*/ 2339 w 2598"/>
                <a:gd name="T27" fmla="*/ 359 h 999"/>
                <a:gd name="T28" fmla="*/ 2247 w 2598"/>
                <a:gd name="T29" fmla="*/ 482 h 999"/>
                <a:gd name="T30" fmla="*/ 2101 w 2598"/>
                <a:gd name="T31" fmla="*/ 589 h 999"/>
                <a:gd name="T32" fmla="*/ 1947 w 2598"/>
                <a:gd name="T33" fmla="*/ 689 h 999"/>
                <a:gd name="T34" fmla="*/ 1855 w 2598"/>
                <a:gd name="T35" fmla="*/ 778 h 999"/>
                <a:gd name="T36" fmla="*/ 1778 w 2598"/>
                <a:gd name="T37" fmla="*/ 863 h 999"/>
                <a:gd name="T38" fmla="*/ 1684 w 2598"/>
                <a:gd name="T39" fmla="*/ 985 h 999"/>
                <a:gd name="T40" fmla="*/ 1448 w 2598"/>
                <a:gd name="T41" fmla="*/ 950 h 999"/>
                <a:gd name="T42" fmla="*/ 1256 w 2598"/>
                <a:gd name="T43" fmla="*/ 912 h 999"/>
                <a:gd name="T44" fmla="*/ 1110 w 2598"/>
                <a:gd name="T45" fmla="*/ 881 h 999"/>
                <a:gd name="T46" fmla="*/ 841 w 2598"/>
                <a:gd name="T47" fmla="*/ 858 h 999"/>
                <a:gd name="T48" fmla="*/ 642 w 2598"/>
                <a:gd name="T49" fmla="*/ 827 h 999"/>
                <a:gd name="T50" fmla="*/ 442 w 2598"/>
                <a:gd name="T51" fmla="*/ 781 h 999"/>
                <a:gd name="T52" fmla="*/ 127 w 2598"/>
                <a:gd name="T53" fmla="*/ 797 h 999"/>
                <a:gd name="T54" fmla="*/ 4 w 2598"/>
                <a:gd name="T55" fmla="*/ 797 h 999"/>
                <a:gd name="T56" fmla="*/ 150 w 2598"/>
                <a:gd name="T57" fmla="*/ 658 h 999"/>
                <a:gd name="T58" fmla="*/ 296 w 2598"/>
                <a:gd name="T59" fmla="*/ 559 h 999"/>
                <a:gd name="T60" fmla="*/ 511 w 2598"/>
                <a:gd name="T61" fmla="*/ 390 h 999"/>
                <a:gd name="T62" fmla="*/ 703 w 2598"/>
                <a:gd name="T63" fmla="*/ 228 h 999"/>
                <a:gd name="T64" fmla="*/ 880 w 2598"/>
                <a:gd name="T65" fmla="*/ 144 h 999"/>
                <a:gd name="T66" fmla="*/ 1049 w 2598"/>
                <a:gd name="T67" fmla="*/ 13 h 99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98"/>
                <a:gd name="T103" fmla="*/ 0 h 999"/>
                <a:gd name="T104" fmla="*/ 2598 w 2598"/>
                <a:gd name="T105" fmla="*/ 999 h 99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98" h="999">
                  <a:moveTo>
                    <a:pt x="1049" y="13"/>
                  </a:moveTo>
                  <a:cubicBezTo>
                    <a:pt x="1082" y="0"/>
                    <a:pt x="1127" y="35"/>
                    <a:pt x="1179" y="44"/>
                  </a:cubicBezTo>
                  <a:cubicBezTo>
                    <a:pt x="1231" y="53"/>
                    <a:pt x="1314" y="62"/>
                    <a:pt x="1364" y="67"/>
                  </a:cubicBezTo>
                  <a:cubicBezTo>
                    <a:pt x="1414" y="72"/>
                    <a:pt x="1442" y="74"/>
                    <a:pt x="1479" y="75"/>
                  </a:cubicBezTo>
                  <a:cubicBezTo>
                    <a:pt x="1516" y="76"/>
                    <a:pt x="1543" y="71"/>
                    <a:pt x="1586" y="75"/>
                  </a:cubicBezTo>
                  <a:cubicBezTo>
                    <a:pt x="1629" y="79"/>
                    <a:pt x="1690" y="92"/>
                    <a:pt x="1740" y="98"/>
                  </a:cubicBezTo>
                  <a:cubicBezTo>
                    <a:pt x="1790" y="104"/>
                    <a:pt x="1836" y="107"/>
                    <a:pt x="1886" y="113"/>
                  </a:cubicBezTo>
                  <a:cubicBezTo>
                    <a:pt x="1936" y="119"/>
                    <a:pt x="1983" y="135"/>
                    <a:pt x="2039" y="136"/>
                  </a:cubicBezTo>
                  <a:cubicBezTo>
                    <a:pt x="2095" y="137"/>
                    <a:pt x="2169" y="122"/>
                    <a:pt x="2224" y="121"/>
                  </a:cubicBezTo>
                  <a:cubicBezTo>
                    <a:pt x="2279" y="120"/>
                    <a:pt x="2324" y="125"/>
                    <a:pt x="2370" y="129"/>
                  </a:cubicBezTo>
                  <a:cubicBezTo>
                    <a:pt x="2416" y="133"/>
                    <a:pt x="2463" y="141"/>
                    <a:pt x="2500" y="144"/>
                  </a:cubicBezTo>
                  <a:cubicBezTo>
                    <a:pt x="2537" y="147"/>
                    <a:pt x="2598" y="128"/>
                    <a:pt x="2592" y="144"/>
                  </a:cubicBezTo>
                  <a:cubicBezTo>
                    <a:pt x="2586" y="160"/>
                    <a:pt x="2504" y="208"/>
                    <a:pt x="2462" y="244"/>
                  </a:cubicBezTo>
                  <a:cubicBezTo>
                    <a:pt x="2420" y="280"/>
                    <a:pt x="2375" y="319"/>
                    <a:pt x="2339" y="359"/>
                  </a:cubicBezTo>
                  <a:cubicBezTo>
                    <a:pt x="2303" y="399"/>
                    <a:pt x="2287" y="444"/>
                    <a:pt x="2247" y="482"/>
                  </a:cubicBezTo>
                  <a:cubicBezTo>
                    <a:pt x="2207" y="520"/>
                    <a:pt x="2151" y="555"/>
                    <a:pt x="2101" y="589"/>
                  </a:cubicBezTo>
                  <a:cubicBezTo>
                    <a:pt x="2051" y="623"/>
                    <a:pt x="1988" y="657"/>
                    <a:pt x="1947" y="689"/>
                  </a:cubicBezTo>
                  <a:cubicBezTo>
                    <a:pt x="1906" y="721"/>
                    <a:pt x="1883" y="749"/>
                    <a:pt x="1855" y="778"/>
                  </a:cubicBezTo>
                  <a:cubicBezTo>
                    <a:pt x="1827" y="807"/>
                    <a:pt x="1806" y="829"/>
                    <a:pt x="1778" y="863"/>
                  </a:cubicBezTo>
                  <a:cubicBezTo>
                    <a:pt x="1750" y="897"/>
                    <a:pt x="1739" y="971"/>
                    <a:pt x="1684" y="985"/>
                  </a:cubicBezTo>
                  <a:cubicBezTo>
                    <a:pt x="1629" y="999"/>
                    <a:pt x="1519" y="962"/>
                    <a:pt x="1448" y="950"/>
                  </a:cubicBezTo>
                  <a:cubicBezTo>
                    <a:pt x="1377" y="938"/>
                    <a:pt x="1312" y="923"/>
                    <a:pt x="1256" y="912"/>
                  </a:cubicBezTo>
                  <a:cubicBezTo>
                    <a:pt x="1200" y="901"/>
                    <a:pt x="1179" y="890"/>
                    <a:pt x="1110" y="881"/>
                  </a:cubicBezTo>
                  <a:cubicBezTo>
                    <a:pt x="1041" y="872"/>
                    <a:pt x="919" y="867"/>
                    <a:pt x="841" y="858"/>
                  </a:cubicBezTo>
                  <a:cubicBezTo>
                    <a:pt x="763" y="849"/>
                    <a:pt x="708" y="840"/>
                    <a:pt x="642" y="827"/>
                  </a:cubicBezTo>
                  <a:cubicBezTo>
                    <a:pt x="576" y="814"/>
                    <a:pt x="528" y="786"/>
                    <a:pt x="442" y="781"/>
                  </a:cubicBezTo>
                  <a:cubicBezTo>
                    <a:pt x="356" y="776"/>
                    <a:pt x="200" y="794"/>
                    <a:pt x="127" y="797"/>
                  </a:cubicBezTo>
                  <a:cubicBezTo>
                    <a:pt x="54" y="800"/>
                    <a:pt x="0" y="820"/>
                    <a:pt x="4" y="797"/>
                  </a:cubicBezTo>
                  <a:cubicBezTo>
                    <a:pt x="8" y="774"/>
                    <a:pt x="101" y="698"/>
                    <a:pt x="150" y="658"/>
                  </a:cubicBezTo>
                  <a:cubicBezTo>
                    <a:pt x="199" y="618"/>
                    <a:pt x="236" y="604"/>
                    <a:pt x="296" y="559"/>
                  </a:cubicBezTo>
                  <a:cubicBezTo>
                    <a:pt x="356" y="514"/>
                    <a:pt x="443" y="445"/>
                    <a:pt x="511" y="390"/>
                  </a:cubicBezTo>
                  <a:cubicBezTo>
                    <a:pt x="579" y="335"/>
                    <a:pt x="642" y="269"/>
                    <a:pt x="703" y="228"/>
                  </a:cubicBezTo>
                  <a:cubicBezTo>
                    <a:pt x="764" y="187"/>
                    <a:pt x="822" y="180"/>
                    <a:pt x="880" y="144"/>
                  </a:cubicBezTo>
                  <a:cubicBezTo>
                    <a:pt x="938" y="108"/>
                    <a:pt x="1014" y="40"/>
                    <a:pt x="1049" y="13"/>
                  </a:cubicBez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AutoShape 16"/>
            <p:cNvSpPr>
              <a:spLocks noChangeArrowheads="1"/>
            </p:cNvSpPr>
            <p:nvPr/>
          </p:nvSpPr>
          <p:spPr bwMode="auto">
            <a:xfrm>
              <a:off x="2028825" y="5165725"/>
              <a:ext cx="719138" cy="1012825"/>
            </a:xfrm>
            <a:prstGeom prst="can">
              <a:avLst>
                <a:gd name="adj" fmla="val 35210"/>
              </a:avLst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7"/>
            <p:cNvSpPr>
              <a:spLocks noChangeArrowheads="1"/>
            </p:cNvSpPr>
            <p:nvPr/>
          </p:nvSpPr>
          <p:spPr bwMode="auto">
            <a:xfrm>
              <a:off x="2041525" y="5578475"/>
              <a:ext cx="682625" cy="254000"/>
            </a:xfrm>
            <a:prstGeom prst="ellipse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2"/>
            <p:cNvSpPr>
              <a:spLocks noChangeArrowheads="1"/>
            </p:cNvSpPr>
            <p:nvPr/>
          </p:nvSpPr>
          <p:spPr bwMode="auto">
            <a:xfrm>
              <a:off x="2326888" y="5219963"/>
              <a:ext cx="119062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9" name="Object 8"/>
            <p:cNvGraphicFramePr>
              <a:graphicFrameLocks noChangeAspect="1"/>
            </p:cNvGraphicFramePr>
            <p:nvPr/>
          </p:nvGraphicFramePr>
          <p:xfrm>
            <a:off x="2850321" y="5385748"/>
            <a:ext cx="285750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49" name="Equation" r:id="rId14" imgW="152268" imgH="164957" progId="Equation.DSMT4">
                    <p:embed/>
                  </p:oleObj>
                </mc:Choice>
                <mc:Fallback>
                  <p:oleObj name="Equation" r:id="rId14" imgW="152268" imgH="164957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0321" y="5385748"/>
                          <a:ext cx="285750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9"/>
            <p:cNvGraphicFramePr>
              <a:graphicFrameLocks noChangeAspect="1"/>
            </p:cNvGraphicFramePr>
            <p:nvPr/>
          </p:nvGraphicFramePr>
          <p:xfrm>
            <a:off x="2835654" y="5937108"/>
            <a:ext cx="261938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50" name="Equation" r:id="rId16" imgW="139579" imgH="177646" progId="Equation.DSMT4">
                    <p:embed/>
                  </p:oleObj>
                </mc:Choice>
                <mc:Fallback>
                  <p:oleObj name="Equation" r:id="rId16" imgW="139579" imgH="177646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654" y="5937108"/>
                          <a:ext cx="261938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0"/>
            <p:cNvGraphicFramePr>
              <a:graphicFrameLocks noChangeAspect="1"/>
            </p:cNvGraphicFramePr>
            <p:nvPr/>
          </p:nvGraphicFramePr>
          <p:xfrm>
            <a:off x="2479675" y="4762831"/>
            <a:ext cx="238125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51" name="Equation" r:id="rId18" imgW="126780" imgH="164814" progId="Equation.DSMT4">
                    <p:embed/>
                  </p:oleObj>
                </mc:Choice>
                <mc:Fallback>
                  <p:oleObj name="Equation" r:id="rId18" imgW="126780" imgH="164814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9675" y="4762831"/>
                          <a:ext cx="238125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5782741" y="5521799"/>
          <a:ext cx="1681162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2" name="Equation" r:id="rId20" imgW="952087" imgH="482391" progId="Equation.DSMT4">
                  <p:embed/>
                </p:oleObj>
              </mc:Choice>
              <mc:Fallback>
                <p:oleObj name="Equation" r:id="rId20" imgW="952087" imgH="482391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2741" y="5521799"/>
                        <a:ext cx="1681162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2593975" y="0"/>
            <a:ext cx="36020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054" name="Text Box 17"/>
          <p:cNvSpPr txBox="1">
            <a:spLocks noChangeArrowheads="1"/>
          </p:cNvSpPr>
          <p:nvPr/>
        </p:nvSpPr>
        <p:spPr bwMode="auto">
          <a:xfrm>
            <a:off x="2809093" y="848508"/>
            <a:ext cx="34708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Infinite </a:t>
            </a:r>
            <a:r>
              <a:rPr lang="en-US" sz="2000" b="1" dirty="0">
                <a:solidFill>
                  <a:schemeClr val="hlink"/>
                </a:solidFill>
              </a:rPr>
              <a:t>uniform line charge</a:t>
            </a:r>
          </a:p>
        </p:txBody>
      </p:sp>
      <p:sp>
        <p:nvSpPr>
          <p:cNvPr id="2056" name="Text Box 23"/>
          <p:cNvSpPr txBox="1">
            <a:spLocks noChangeArrowheads="1"/>
          </p:cNvSpPr>
          <p:nvPr/>
        </p:nvSpPr>
        <p:spPr bwMode="auto">
          <a:xfrm>
            <a:off x="3816682" y="2218661"/>
            <a:ext cx="3273425" cy="3968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Find the electric field vector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84733" y="1500615"/>
            <a:ext cx="4142404" cy="4652962"/>
            <a:chOff x="484733" y="1500615"/>
            <a:chExt cx="4142404" cy="4652962"/>
          </a:xfrm>
        </p:grpSpPr>
        <p:grpSp>
          <p:nvGrpSpPr>
            <p:cNvPr id="35" name="Group 34"/>
            <p:cNvGrpSpPr/>
            <p:nvPr/>
          </p:nvGrpSpPr>
          <p:grpSpPr>
            <a:xfrm>
              <a:off x="484733" y="1500615"/>
              <a:ext cx="4142404" cy="4652962"/>
              <a:chOff x="457437" y="900113"/>
              <a:chExt cx="4142404" cy="4652962"/>
            </a:xfrm>
          </p:grpSpPr>
          <p:sp>
            <p:nvSpPr>
              <p:cNvPr id="2057" name="AutoShape 2"/>
              <p:cNvSpPr>
                <a:spLocks noChangeArrowheads="1"/>
              </p:cNvSpPr>
              <p:nvPr/>
            </p:nvSpPr>
            <p:spPr bwMode="auto">
              <a:xfrm>
                <a:off x="1920876" y="1706563"/>
                <a:ext cx="141288" cy="3341687"/>
              </a:xfrm>
              <a:prstGeom prst="can">
                <a:avLst>
                  <a:gd name="adj" fmla="val 49384"/>
                </a:avLst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Line 5"/>
              <p:cNvSpPr>
                <a:spLocks noChangeShapeType="1"/>
              </p:cNvSpPr>
              <p:nvPr/>
            </p:nvSpPr>
            <p:spPr bwMode="auto">
              <a:xfrm>
                <a:off x="1992540" y="1327150"/>
                <a:ext cx="0" cy="422592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0" name="Line 6"/>
              <p:cNvSpPr>
                <a:spLocks noChangeShapeType="1"/>
              </p:cNvSpPr>
              <p:nvPr/>
            </p:nvSpPr>
            <p:spPr bwMode="auto">
              <a:xfrm flipV="1">
                <a:off x="798513" y="3578225"/>
                <a:ext cx="1204913" cy="7556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1" name="Line 7"/>
              <p:cNvSpPr>
                <a:spLocks noChangeShapeType="1"/>
              </p:cNvSpPr>
              <p:nvPr/>
            </p:nvSpPr>
            <p:spPr bwMode="auto">
              <a:xfrm>
                <a:off x="2003426" y="3578225"/>
                <a:ext cx="1668463" cy="158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2052" name="Object 18"/>
              <p:cNvGraphicFramePr>
                <a:graphicFrameLocks noChangeAspect="1"/>
              </p:cNvGraphicFramePr>
              <p:nvPr/>
            </p:nvGraphicFramePr>
            <p:xfrm>
              <a:off x="457437" y="4309210"/>
              <a:ext cx="250825" cy="276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41" name="Equation" r:id="rId4" imgW="126835" imgH="139518" progId="Equation.DSMT4">
                      <p:embed/>
                    </p:oleObj>
                  </mc:Choice>
                  <mc:Fallback>
                    <p:oleObj name="Equation" r:id="rId4" imgW="126835" imgH="139518" progId="Equation.DSMT4">
                      <p:embed/>
                      <p:pic>
                        <p:nvPicPr>
                          <p:cNvPr id="0" name="Picture 8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437" y="4309210"/>
                            <a:ext cx="250825" cy="2762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" name="Object 18"/>
              <p:cNvGraphicFramePr>
                <a:graphicFrameLocks noChangeAspect="1"/>
              </p:cNvGraphicFramePr>
              <p:nvPr/>
            </p:nvGraphicFramePr>
            <p:xfrm>
              <a:off x="3803650" y="3425825"/>
              <a:ext cx="276225" cy="3270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42" name="Equation" r:id="rId6" imgW="139579" imgH="164957" progId="Equation.DSMT4">
                      <p:embed/>
                    </p:oleObj>
                  </mc:Choice>
                  <mc:Fallback>
                    <p:oleObj name="Equation" r:id="rId6" imgW="139579" imgH="164957" progId="Equation.DSMT4">
                      <p:embed/>
                      <p:pic>
                        <p:nvPicPr>
                          <p:cNvPr id="0" name="Picture 8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03650" y="3425825"/>
                            <a:ext cx="276225" cy="3270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" name="Object 18"/>
              <p:cNvGraphicFramePr>
                <a:graphicFrameLocks noChangeAspect="1"/>
              </p:cNvGraphicFramePr>
              <p:nvPr/>
            </p:nvGraphicFramePr>
            <p:xfrm>
              <a:off x="1893888" y="900113"/>
              <a:ext cx="250825" cy="250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43" name="Equation" r:id="rId8" imgW="126725" imgH="126725" progId="Equation.DSMT4">
                      <p:embed/>
                    </p:oleObj>
                  </mc:Choice>
                  <mc:Fallback>
                    <p:oleObj name="Equation" r:id="rId8" imgW="126725" imgH="126725" progId="Equation.DSMT4">
                      <p:embed/>
                      <p:pic>
                        <p:nvPicPr>
                          <p:cNvPr id="0" name="Picture 9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93888" y="900113"/>
                            <a:ext cx="250825" cy="2508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" name="Object 18"/>
              <p:cNvGraphicFramePr>
                <a:graphicFrameLocks noChangeAspect="1"/>
              </p:cNvGraphicFramePr>
              <p:nvPr/>
            </p:nvGraphicFramePr>
            <p:xfrm>
              <a:off x="2748816" y="4804533"/>
              <a:ext cx="1851025" cy="5016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44" name="Equation" r:id="rId10" imgW="939392" imgH="253890" progId="Equation.DSMT4">
                      <p:embed/>
                    </p:oleObj>
                  </mc:Choice>
                  <mc:Fallback>
                    <p:oleObj name="Equation" r:id="rId10" imgW="939392" imgH="253890" progId="Equation.DSMT4">
                      <p:embed/>
                      <p:pic>
                        <p:nvPicPr>
                          <p:cNvPr id="0" name="Picture 9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8816" y="4804533"/>
                            <a:ext cx="1851025" cy="5016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6" name="Oval 20"/>
            <p:cNvSpPr>
              <a:spLocks noChangeArrowheads="1"/>
            </p:cNvSpPr>
            <p:nvPr/>
          </p:nvSpPr>
          <p:spPr bwMode="auto">
            <a:xfrm>
              <a:off x="2511426" y="3166383"/>
              <a:ext cx="119063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7" name="Object 18"/>
            <p:cNvGraphicFramePr>
              <a:graphicFrameLocks noChangeAspect="1"/>
            </p:cNvGraphicFramePr>
            <p:nvPr/>
          </p:nvGraphicFramePr>
          <p:xfrm>
            <a:off x="2852074" y="2925123"/>
            <a:ext cx="249237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5" name="Equation" r:id="rId12" imgW="126780" imgH="164814" progId="Equation.DSMT4">
                    <p:embed/>
                  </p:oleObj>
                </mc:Choice>
                <mc:Fallback>
                  <p:oleObj name="Equation" r:id="rId12" imgW="126780" imgH="164814" progId="Equation.DSMT4">
                    <p:embed/>
                    <p:pic>
                      <p:nvPicPr>
                        <p:cNvPr id="0" name="Picture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2074" y="2925123"/>
                          <a:ext cx="249237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2003425" y="0"/>
            <a:ext cx="48212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4930775" y="4630738"/>
          <a:ext cx="3008313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5" name="Equation" r:id="rId4" imgW="1548728" imgH="710891" progId="Equation.DSMT4">
                  <p:embed/>
                </p:oleObj>
              </mc:Choice>
              <mc:Fallback>
                <p:oleObj name="Equation" r:id="rId4" imgW="1548728" imgH="710891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4630738"/>
                        <a:ext cx="3008313" cy="138271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24"/>
          <p:cNvSpPr txBox="1">
            <a:spLocks noChangeArrowheads="1"/>
          </p:cNvSpPr>
          <p:nvPr/>
        </p:nvSpPr>
        <p:spPr bwMode="auto">
          <a:xfrm>
            <a:off x="922172" y="1185607"/>
            <a:ext cx="135325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Summary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24" name="Group 30"/>
          <p:cNvGrpSpPr/>
          <p:nvPr/>
        </p:nvGrpSpPr>
        <p:grpSpPr>
          <a:xfrm>
            <a:off x="764749" y="2014788"/>
            <a:ext cx="4364038" cy="2693466"/>
            <a:chOff x="450850" y="1864673"/>
            <a:chExt cx="4364038" cy="2693466"/>
          </a:xfrm>
        </p:grpSpPr>
        <p:sp>
          <p:nvSpPr>
            <p:cNvPr id="32" name="Freeform 3"/>
            <p:cNvSpPr>
              <a:spLocks/>
            </p:cNvSpPr>
            <p:nvPr/>
          </p:nvSpPr>
          <p:spPr bwMode="auto">
            <a:xfrm>
              <a:off x="450850" y="2671763"/>
              <a:ext cx="4124325" cy="1585912"/>
            </a:xfrm>
            <a:custGeom>
              <a:avLst/>
              <a:gdLst>
                <a:gd name="T0" fmla="*/ 1049 w 2598"/>
                <a:gd name="T1" fmla="*/ 13 h 999"/>
                <a:gd name="T2" fmla="*/ 1179 w 2598"/>
                <a:gd name="T3" fmla="*/ 44 h 999"/>
                <a:gd name="T4" fmla="*/ 1364 w 2598"/>
                <a:gd name="T5" fmla="*/ 67 h 999"/>
                <a:gd name="T6" fmla="*/ 1479 w 2598"/>
                <a:gd name="T7" fmla="*/ 75 h 999"/>
                <a:gd name="T8" fmla="*/ 1586 w 2598"/>
                <a:gd name="T9" fmla="*/ 75 h 999"/>
                <a:gd name="T10" fmla="*/ 1740 w 2598"/>
                <a:gd name="T11" fmla="*/ 98 h 999"/>
                <a:gd name="T12" fmla="*/ 1886 w 2598"/>
                <a:gd name="T13" fmla="*/ 113 h 999"/>
                <a:gd name="T14" fmla="*/ 2039 w 2598"/>
                <a:gd name="T15" fmla="*/ 136 h 999"/>
                <a:gd name="T16" fmla="*/ 2224 w 2598"/>
                <a:gd name="T17" fmla="*/ 121 h 999"/>
                <a:gd name="T18" fmla="*/ 2370 w 2598"/>
                <a:gd name="T19" fmla="*/ 129 h 999"/>
                <a:gd name="T20" fmla="*/ 2500 w 2598"/>
                <a:gd name="T21" fmla="*/ 144 h 999"/>
                <a:gd name="T22" fmla="*/ 2592 w 2598"/>
                <a:gd name="T23" fmla="*/ 144 h 999"/>
                <a:gd name="T24" fmla="*/ 2462 w 2598"/>
                <a:gd name="T25" fmla="*/ 244 h 999"/>
                <a:gd name="T26" fmla="*/ 2339 w 2598"/>
                <a:gd name="T27" fmla="*/ 359 h 999"/>
                <a:gd name="T28" fmla="*/ 2247 w 2598"/>
                <a:gd name="T29" fmla="*/ 482 h 999"/>
                <a:gd name="T30" fmla="*/ 2101 w 2598"/>
                <a:gd name="T31" fmla="*/ 589 h 999"/>
                <a:gd name="T32" fmla="*/ 1947 w 2598"/>
                <a:gd name="T33" fmla="*/ 689 h 999"/>
                <a:gd name="T34" fmla="*/ 1855 w 2598"/>
                <a:gd name="T35" fmla="*/ 778 h 999"/>
                <a:gd name="T36" fmla="*/ 1778 w 2598"/>
                <a:gd name="T37" fmla="*/ 863 h 999"/>
                <a:gd name="T38" fmla="*/ 1684 w 2598"/>
                <a:gd name="T39" fmla="*/ 985 h 999"/>
                <a:gd name="T40" fmla="*/ 1448 w 2598"/>
                <a:gd name="T41" fmla="*/ 950 h 999"/>
                <a:gd name="T42" fmla="*/ 1256 w 2598"/>
                <a:gd name="T43" fmla="*/ 912 h 999"/>
                <a:gd name="T44" fmla="*/ 1110 w 2598"/>
                <a:gd name="T45" fmla="*/ 881 h 999"/>
                <a:gd name="T46" fmla="*/ 841 w 2598"/>
                <a:gd name="T47" fmla="*/ 858 h 999"/>
                <a:gd name="T48" fmla="*/ 642 w 2598"/>
                <a:gd name="T49" fmla="*/ 827 h 999"/>
                <a:gd name="T50" fmla="*/ 442 w 2598"/>
                <a:gd name="T51" fmla="*/ 781 h 999"/>
                <a:gd name="T52" fmla="*/ 127 w 2598"/>
                <a:gd name="T53" fmla="*/ 797 h 999"/>
                <a:gd name="T54" fmla="*/ 4 w 2598"/>
                <a:gd name="T55" fmla="*/ 797 h 999"/>
                <a:gd name="T56" fmla="*/ 150 w 2598"/>
                <a:gd name="T57" fmla="*/ 658 h 999"/>
                <a:gd name="T58" fmla="*/ 296 w 2598"/>
                <a:gd name="T59" fmla="*/ 559 h 999"/>
                <a:gd name="T60" fmla="*/ 511 w 2598"/>
                <a:gd name="T61" fmla="*/ 390 h 999"/>
                <a:gd name="T62" fmla="*/ 703 w 2598"/>
                <a:gd name="T63" fmla="*/ 228 h 999"/>
                <a:gd name="T64" fmla="*/ 880 w 2598"/>
                <a:gd name="T65" fmla="*/ 144 h 999"/>
                <a:gd name="T66" fmla="*/ 1049 w 2598"/>
                <a:gd name="T67" fmla="*/ 13 h 99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98"/>
                <a:gd name="T103" fmla="*/ 0 h 999"/>
                <a:gd name="T104" fmla="*/ 2598 w 2598"/>
                <a:gd name="T105" fmla="*/ 999 h 99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98" h="999">
                  <a:moveTo>
                    <a:pt x="1049" y="13"/>
                  </a:moveTo>
                  <a:cubicBezTo>
                    <a:pt x="1082" y="0"/>
                    <a:pt x="1127" y="35"/>
                    <a:pt x="1179" y="44"/>
                  </a:cubicBezTo>
                  <a:cubicBezTo>
                    <a:pt x="1231" y="53"/>
                    <a:pt x="1314" y="62"/>
                    <a:pt x="1364" y="67"/>
                  </a:cubicBezTo>
                  <a:cubicBezTo>
                    <a:pt x="1414" y="72"/>
                    <a:pt x="1442" y="74"/>
                    <a:pt x="1479" y="75"/>
                  </a:cubicBezTo>
                  <a:cubicBezTo>
                    <a:pt x="1516" y="76"/>
                    <a:pt x="1543" y="71"/>
                    <a:pt x="1586" y="75"/>
                  </a:cubicBezTo>
                  <a:cubicBezTo>
                    <a:pt x="1629" y="79"/>
                    <a:pt x="1690" y="92"/>
                    <a:pt x="1740" y="98"/>
                  </a:cubicBezTo>
                  <a:cubicBezTo>
                    <a:pt x="1790" y="104"/>
                    <a:pt x="1836" y="107"/>
                    <a:pt x="1886" y="113"/>
                  </a:cubicBezTo>
                  <a:cubicBezTo>
                    <a:pt x="1936" y="119"/>
                    <a:pt x="1983" y="135"/>
                    <a:pt x="2039" y="136"/>
                  </a:cubicBezTo>
                  <a:cubicBezTo>
                    <a:pt x="2095" y="137"/>
                    <a:pt x="2169" y="122"/>
                    <a:pt x="2224" y="121"/>
                  </a:cubicBezTo>
                  <a:cubicBezTo>
                    <a:pt x="2279" y="120"/>
                    <a:pt x="2324" y="125"/>
                    <a:pt x="2370" y="129"/>
                  </a:cubicBezTo>
                  <a:cubicBezTo>
                    <a:pt x="2416" y="133"/>
                    <a:pt x="2463" y="141"/>
                    <a:pt x="2500" y="144"/>
                  </a:cubicBezTo>
                  <a:cubicBezTo>
                    <a:pt x="2537" y="147"/>
                    <a:pt x="2598" y="128"/>
                    <a:pt x="2592" y="144"/>
                  </a:cubicBezTo>
                  <a:cubicBezTo>
                    <a:pt x="2586" y="160"/>
                    <a:pt x="2504" y="208"/>
                    <a:pt x="2462" y="244"/>
                  </a:cubicBezTo>
                  <a:cubicBezTo>
                    <a:pt x="2420" y="280"/>
                    <a:pt x="2375" y="319"/>
                    <a:pt x="2339" y="359"/>
                  </a:cubicBezTo>
                  <a:cubicBezTo>
                    <a:pt x="2303" y="399"/>
                    <a:pt x="2287" y="444"/>
                    <a:pt x="2247" y="482"/>
                  </a:cubicBezTo>
                  <a:cubicBezTo>
                    <a:pt x="2207" y="520"/>
                    <a:pt x="2151" y="555"/>
                    <a:pt x="2101" y="589"/>
                  </a:cubicBezTo>
                  <a:cubicBezTo>
                    <a:pt x="2051" y="623"/>
                    <a:pt x="1988" y="657"/>
                    <a:pt x="1947" y="689"/>
                  </a:cubicBezTo>
                  <a:cubicBezTo>
                    <a:pt x="1906" y="721"/>
                    <a:pt x="1883" y="749"/>
                    <a:pt x="1855" y="778"/>
                  </a:cubicBezTo>
                  <a:cubicBezTo>
                    <a:pt x="1827" y="807"/>
                    <a:pt x="1806" y="829"/>
                    <a:pt x="1778" y="863"/>
                  </a:cubicBezTo>
                  <a:cubicBezTo>
                    <a:pt x="1750" y="897"/>
                    <a:pt x="1739" y="971"/>
                    <a:pt x="1684" y="985"/>
                  </a:cubicBezTo>
                  <a:cubicBezTo>
                    <a:pt x="1629" y="999"/>
                    <a:pt x="1519" y="962"/>
                    <a:pt x="1448" y="950"/>
                  </a:cubicBezTo>
                  <a:cubicBezTo>
                    <a:pt x="1377" y="938"/>
                    <a:pt x="1312" y="923"/>
                    <a:pt x="1256" y="912"/>
                  </a:cubicBezTo>
                  <a:cubicBezTo>
                    <a:pt x="1200" y="901"/>
                    <a:pt x="1179" y="890"/>
                    <a:pt x="1110" y="881"/>
                  </a:cubicBezTo>
                  <a:cubicBezTo>
                    <a:pt x="1041" y="872"/>
                    <a:pt x="919" y="867"/>
                    <a:pt x="841" y="858"/>
                  </a:cubicBezTo>
                  <a:cubicBezTo>
                    <a:pt x="763" y="849"/>
                    <a:pt x="708" y="840"/>
                    <a:pt x="642" y="827"/>
                  </a:cubicBezTo>
                  <a:cubicBezTo>
                    <a:pt x="576" y="814"/>
                    <a:pt x="528" y="786"/>
                    <a:pt x="442" y="781"/>
                  </a:cubicBezTo>
                  <a:cubicBezTo>
                    <a:pt x="356" y="776"/>
                    <a:pt x="200" y="794"/>
                    <a:pt x="127" y="797"/>
                  </a:cubicBezTo>
                  <a:cubicBezTo>
                    <a:pt x="54" y="800"/>
                    <a:pt x="0" y="820"/>
                    <a:pt x="4" y="797"/>
                  </a:cubicBezTo>
                  <a:cubicBezTo>
                    <a:pt x="8" y="774"/>
                    <a:pt x="101" y="698"/>
                    <a:pt x="150" y="658"/>
                  </a:cubicBezTo>
                  <a:cubicBezTo>
                    <a:pt x="199" y="618"/>
                    <a:pt x="236" y="604"/>
                    <a:pt x="296" y="559"/>
                  </a:cubicBezTo>
                  <a:cubicBezTo>
                    <a:pt x="356" y="514"/>
                    <a:pt x="443" y="445"/>
                    <a:pt x="511" y="390"/>
                  </a:cubicBezTo>
                  <a:cubicBezTo>
                    <a:pt x="579" y="335"/>
                    <a:pt x="642" y="269"/>
                    <a:pt x="703" y="228"/>
                  </a:cubicBezTo>
                  <a:cubicBezTo>
                    <a:pt x="764" y="187"/>
                    <a:pt x="822" y="180"/>
                    <a:pt x="880" y="144"/>
                  </a:cubicBezTo>
                  <a:cubicBezTo>
                    <a:pt x="938" y="108"/>
                    <a:pt x="1014" y="40"/>
                    <a:pt x="1049" y="13"/>
                  </a:cubicBez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2573338" y="2257425"/>
              <a:ext cx="0" cy="11906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V="1">
              <a:off x="1355725" y="3448050"/>
              <a:ext cx="1217613" cy="8683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2573338" y="3448050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6" name="Object 18"/>
            <p:cNvGraphicFramePr>
              <a:graphicFrameLocks noChangeAspect="1"/>
            </p:cNvGraphicFramePr>
            <p:nvPr/>
          </p:nvGraphicFramePr>
          <p:xfrm>
            <a:off x="1016994" y="4281914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6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6994" y="4281914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8"/>
            <p:cNvGraphicFramePr>
              <a:graphicFrameLocks noChangeAspect="1"/>
            </p:cNvGraphicFramePr>
            <p:nvPr/>
          </p:nvGraphicFramePr>
          <p:xfrm>
            <a:off x="4538663" y="3300413"/>
            <a:ext cx="2762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7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8663" y="3300413"/>
                          <a:ext cx="2762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18"/>
            <p:cNvGraphicFramePr>
              <a:graphicFrameLocks noChangeAspect="1"/>
            </p:cNvGraphicFramePr>
            <p:nvPr/>
          </p:nvGraphicFramePr>
          <p:xfrm>
            <a:off x="2450461" y="1864673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8" name="Equation" r:id="rId10" imgW="126725" imgH="126725" progId="Equation.DSMT4">
                    <p:embed/>
                  </p:oleObj>
                </mc:Choice>
                <mc:Fallback>
                  <p:oleObj name="Equation" r:id="rId10" imgW="126725" imgH="126725" progId="Equation.DSMT4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0461" y="1864673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7"/>
            <p:cNvGraphicFramePr>
              <a:graphicFrameLocks noChangeAspect="1"/>
            </p:cNvGraphicFramePr>
            <p:nvPr/>
          </p:nvGraphicFramePr>
          <p:xfrm>
            <a:off x="3111098" y="2189988"/>
            <a:ext cx="1638323" cy="446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9" name="Equation" r:id="rId12" imgW="1028700" imgH="279400" progId="Equation.DSMT4">
                    <p:embed/>
                  </p:oleObj>
                </mc:Choice>
                <mc:Fallback>
                  <p:oleObj name="Equation" r:id="rId12" imgW="1028700" imgH="279400" progId="Equation.DSMT4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1098" y="2189988"/>
                          <a:ext cx="1638323" cy="446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698936" y="0"/>
            <a:ext cx="35877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41350-7F67-4C26-8FA1-8FE587D8CA0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314781" y="3708400"/>
            <a:ext cx="3986007" cy="2603500"/>
            <a:chOff x="2089150" y="3292763"/>
            <a:chExt cx="3986007" cy="2603500"/>
          </a:xfrm>
        </p:grpSpPr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2109788" y="3506788"/>
              <a:ext cx="130195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(a)</a:t>
              </a:r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      x &gt; </a:t>
              </a:r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endParaRPr lang="en-US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2109788" y="5294313"/>
              <a:ext cx="128913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(c)</a:t>
              </a:r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      x &lt; </a:t>
              </a:r>
              <a:r>
                <a:rPr lang="en-US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lang="en-US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2089150" y="4394200"/>
              <a:ext cx="1688283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(b)</a:t>
              </a:r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      </a:t>
              </a:r>
              <a:r>
                <a:rPr lang="en-US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 &lt; </a:t>
              </a:r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 &lt; </a:t>
              </a:r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endParaRPr lang="en-US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3" name="Object 15"/>
            <p:cNvGraphicFramePr>
              <a:graphicFrameLocks noChangeAspect="1"/>
            </p:cNvGraphicFramePr>
            <p:nvPr/>
          </p:nvGraphicFramePr>
          <p:xfrm>
            <a:off x="3960607" y="3292763"/>
            <a:ext cx="2058987" cy="849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69" name="Equation" r:id="rId4" imgW="1167893" imgH="482391" progId="Equation.DSMT4">
                    <p:embed/>
                  </p:oleObj>
                </mc:Choice>
                <mc:Fallback>
                  <p:oleObj name="Equation" r:id="rId4" imgW="1167893" imgH="482391" progId="Equation.DSMT4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0607" y="3292763"/>
                          <a:ext cx="2058987" cy="849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8"/>
            <p:cNvGraphicFramePr>
              <a:graphicFrameLocks noChangeAspect="1"/>
            </p:cNvGraphicFramePr>
            <p:nvPr/>
          </p:nvGraphicFramePr>
          <p:xfrm>
            <a:off x="3946319" y="4180176"/>
            <a:ext cx="1960563" cy="808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70" name="Equation" r:id="rId6" imgW="1167893" imgH="482391" progId="Equation.DSMT4">
                    <p:embed/>
                  </p:oleObj>
                </mc:Choice>
                <mc:Fallback>
                  <p:oleObj name="Equation" r:id="rId6" imgW="1167893" imgH="482391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6319" y="4180176"/>
                          <a:ext cx="1960563" cy="808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9"/>
            <p:cNvGraphicFramePr>
              <a:graphicFrameLocks noChangeAspect="1"/>
            </p:cNvGraphicFramePr>
            <p:nvPr/>
          </p:nvGraphicFramePr>
          <p:xfrm>
            <a:off x="3954257" y="5081876"/>
            <a:ext cx="2120900" cy="814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71" name="Equation" r:id="rId8" imgW="1256755" imgH="482391" progId="Equation.DSMT4">
                    <p:embed/>
                  </p:oleObj>
                </mc:Choice>
                <mc:Fallback>
                  <p:oleObj name="Equation" r:id="rId8" imgW="1256755" imgH="482391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4257" y="5081876"/>
                          <a:ext cx="2120900" cy="814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793277" y="3160362"/>
            <a:ext cx="24497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superposition: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818202" y="1031875"/>
            <a:ext cx="7128823" cy="1598613"/>
            <a:chOff x="818202" y="1031875"/>
            <a:chExt cx="7128823" cy="1598613"/>
          </a:xfrm>
        </p:grpSpPr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V="1">
              <a:off x="2003113" y="1302069"/>
              <a:ext cx="5170487" cy="1588"/>
            </a:xfrm>
            <a:prstGeom prst="line">
              <a:avLst/>
            </a:prstGeom>
            <a:noFill/>
            <a:ln w="5715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984063" y="2422846"/>
              <a:ext cx="5181600" cy="7938"/>
            </a:xfrm>
            <a:prstGeom prst="line">
              <a:avLst/>
            </a:prstGeom>
            <a:noFill/>
            <a:ln w="5715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" name="Object 82"/>
            <p:cNvGraphicFramePr>
              <a:graphicFrameLocks noChangeAspect="1"/>
            </p:cNvGraphicFramePr>
            <p:nvPr/>
          </p:nvGraphicFramePr>
          <p:xfrm>
            <a:off x="7494588" y="1031875"/>
            <a:ext cx="452437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72" name="Equation" r:id="rId10" imgW="228600" imgH="241300" progId="Equation.DSMT4">
                    <p:embed/>
                  </p:oleObj>
                </mc:Choice>
                <mc:Fallback>
                  <p:oleObj name="Equation" r:id="rId10" imgW="228600" imgH="241300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4588" y="1031875"/>
                          <a:ext cx="452437" cy="476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83"/>
            <p:cNvGraphicFramePr>
              <a:graphicFrameLocks noChangeAspect="1"/>
            </p:cNvGraphicFramePr>
            <p:nvPr/>
          </p:nvGraphicFramePr>
          <p:xfrm>
            <a:off x="7454900" y="2152650"/>
            <a:ext cx="450850" cy="47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73" name="Equation" r:id="rId12" imgW="228600" imgH="241300" progId="Equation.DSMT4">
                    <p:embed/>
                  </p:oleObj>
                </mc:Choice>
                <mc:Fallback>
                  <p:oleObj name="Equation" r:id="rId12" imgW="228600" imgH="241300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4900" y="2152650"/>
                          <a:ext cx="450850" cy="477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4522474" y="1332232"/>
              <a:ext cx="0" cy="45250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4" name="Object 8"/>
            <p:cNvGraphicFramePr>
              <a:graphicFrameLocks noChangeAspect="1"/>
            </p:cNvGraphicFramePr>
            <p:nvPr/>
          </p:nvGraphicFramePr>
          <p:xfrm>
            <a:off x="4729495" y="1478674"/>
            <a:ext cx="238125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74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9495" y="1478674"/>
                          <a:ext cx="238125" cy="261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9" name="Object 11"/>
            <p:cNvGraphicFramePr>
              <a:graphicFrameLocks noChangeAspect="1"/>
            </p:cNvGraphicFramePr>
            <p:nvPr/>
          </p:nvGraphicFramePr>
          <p:xfrm>
            <a:off x="818202" y="1117931"/>
            <a:ext cx="66675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75" name="Equation" r:id="rId16" imgW="355138" imgH="177569" progId="Equation.DSMT4">
                    <p:embed/>
                  </p:oleObj>
                </mc:Choice>
                <mc:Fallback>
                  <p:oleObj name="Equation" r:id="rId16" imgW="355138" imgH="177569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202" y="1117931"/>
                          <a:ext cx="666750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0" name="Object 12"/>
            <p:cNvGraphicFramePr>
              <a:graphicFrameLocks noChangeAspect="1"/>
            </p:cNvGraphicFramePr>
            <p:nvPr/>
          </p:nvGraphicFramePr>
          <p:xfrm>
            <a:off x="834121" y="2212028"/>
            <a:ext cx="66675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76" name="Equation" r:id="rId18" imgW="355138" imgH="177569" progId="Equation.DSMT4">
                    <p:embed/>
                  </p:oleObj>
                </mc:Choice>
                <mc:Fallback>
                  <p:oleObj name="Equation" r:id="rId18" imgW="355138" imgH="177569" progId="Equation.DSMT4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4121" y="2212028"/>
                          <a:ext cx="666750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2028825" y="-7500"/>
            <a:ext cx="50879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081" name="Text Box 26"/>
          <p:cNvSpPr txBox="1">
            <a:spLocks noChangeArrowheads="1"/>
          </p:cNvSpPr>
          <p:nvPr/>
        </p:nvSpPr>
        <p:spPr bwMode="auto">
          <a:xfrm>
            <a:off x="957263" y="4068763"/>
            <a:ext cx="13019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(a)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      x &gt; </a:t>
            </a:r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</a:rPr>
              <a:t>h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082" name="Text Box 28"/>
          <p:cNvSpPr txBox="1">
            <a:spLocks noChangeArrowheads="1"/>
          </p:cNvSpPr>
          <p:nvPr/>
        </p:nvSpPr>
        <p:spPr bwMode="auto">
          <a:xfrm>
            <a:off x="957263" y="5856288"/>
            <a:ext cx="12891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(c)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      x &lt; </a:t>
            </a: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083" name="Text Box 29"/>
          <p:cNvSpPr txBox="1">
            <a:spLocks noChangeArrowheads="1"/>
          </p:cNvSpPr>
          <p:nvPr/>
        </p:nvSpPr>
        <p:spPr bwMode="auto">
          <a:xfrm>
            <a:off x="936625" y="4956175"/>
            <a:ext cx="168828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(b)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      </a:t>
            </a: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</a:rPr>
              <a:t> &lt;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x &lt; </a:t>
            </a:r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</a:rPr>
              <a:t>h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084" name="Text Box 32"/>
          <p:cNvSpPr txBox="1">
            <a:spLocks noChangeArrowheads="1"/>
          </p:cNvSpPr>
          <p:nvPr/>
        </p:nvSpPr>
        <p:spPr bwMode="auto">
          <a:xfrm>
            <a:off x="695511" y="918070"/>
            <a:ext cx="1231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Choose: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077" name="Object 33"/>
          <p:cNvGraphicFramePr>
            <a:graphicFrameLocks noChangeAspect="1"/>
          </p:cNvGraphicFramePr>
          <p:nvPr/>
        </p:nvGraphicFramePr>
        <p:xfrm>
          <a:off x="1990210" y="890773"/>
          <a:ext cx="26654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9" name="Equation" r:id="rId4" imgW="1346200" imgH="241300" progId="Equation.DSMT4">
                  <p:embed/>
                </p:oleObj>
              </mc:Choice>
              <mc:Fallback>
                <p:oleObj name="Equation" r:id="rId4" imgW="1346200" imgH="24130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210" y="890773"/>
                        <a:ext cx="2665412" cy="4778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41350-7F67-4C26-8FA1-8FE587D8CA0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3080" name="Object 15"/>
          <p:cNvGraphicFramePr>
            <a:graphicFrameLocks noChangeAspect="1"/>
          </p:cNvGraphicFramePr>
          <p:nvPr/>
        </p:nvGraphicFramePr>
        <p:xfrm>
          <a:off x="3118532" y="3844925"/>
          <a:ext cx="33575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0" name="Equation" r:id="rId6" imgW="1905000" imgH="482600" progId="Equation.DSMT4">
                  <p:embed/>
                </p:oleObj>
              </mc:Choice>
              <mc:Fallback>
                <p:oleObj name="Equation" r:id="rId6" imgW="1905000" imgH="4826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8532" y="3844925"/>
                        <a:ext cx="3357562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3103795" y="4751388"/>
          <a:ext cx="39830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1" name="Equation" r:id="rId8" imgW="2374900" imgH="482600" progId="Equation.DSMT4">
                  <p:embed/>
                </p:oleObj>
              </mc:Choice>
              <mc:Fallback>
                <p:oleObj name="Equation" r:id="rId8" imgW="2374900" imgH="4826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795" y="4751388"/>
                        <a:ext cx="3983038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3103793" y="5613628"/>
          <a:ext cx="33623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2" name="Equation" r:id="rId10" imgW="1993900" imgH="482600" progId="Equation.DSMT4">
                  <p:embed/>
                </p:oleObj>
              </mc:Choice>
              <mc:Fallback>
                <p:oleObj name="Equation" r:id="rId10" imgW="1993900" imgH="48260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793" y="5613628"/>
                        <a:ext cx="336232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97642" y="1855819"/>
            <a:ext cx="7103333" cy="1587498"/>
            <a:chOff x="697642" y="1924059"/>
            <a:chExt cx="7103333" cy="1587498"/>
          </a:xfrm>
        </p:grpSpPr>
        <p:sp>
          <p:nvSpPr>
            <p:cNvPr id="3091" name="Line 21"/>
            <p:cNvSpPr>
              <a:spLocks noChangeShapeType="1"/>
            </p:cNvSpPr>
            <p:nvPr/>
          </p:nvSpPr>
          <p:spPr bwMode="auto">
            <a:xfrm flipV="1">
              <a:off x="1760538" y="2182819"/>
              <a:ext cx="5170487" cy="1588"/>
            </a:xfrm>
            <a:prstGeom prst="line">
              <a:avLst/>
            </a:prstGeom>
            <a:noFill/>
            <a:ln w="5715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2" name="Line 22"/>
            <p:cNvSpPr>
              <a:spLocks noChangeShapeType="1"/>
            </p:cNvSpPr>
            <p:nvPr/>
          </p:nvSpPr>
          <p:spPr bwMode="auto">
            <a:xfrm>
              <a:off x="1741488" y="3303596"/>
              <a:ext cx="5181600" cy="7938"/>
            </a:xfrm>
            <a:prstGeom prst="line">
              <a:avLst/>
            </a:prstGeom>
            <a:noFill/>
            <a:ln w="5715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8" name="Object 82"/>
            <p:cNvGraphicFramePr>
              <a:graphicFrameLocks noChangeAspect="1"/>
            </p:cNvGraphicFramePr>
            <p:nvPr/>
          </p:nvGraphicFramePr>
          <p:xfrm>
            <a:off x="7251700" y="1924059"/>
            <a:ext cx="452437" cy="452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13" name="Equation" r:id="rId12" imgW="228600" imgH="228600" progId="Equation.DSMT4">
                    <p:embed/>
                  </p:oleObj>
                </mc:Choice>
                <mc:Fallback>
                  <p:oleObj name="Equation" r:id="rId12" imgW="228600" imgH="228600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1700" y="1924059"/>
                          <a:ext cx="452437" cy="452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83"/>
            <p:cNvGraphicFramePr>
              <a:graphicFrameLocks noChangeAspect="1"/>
            </p:cNvGraphicFramePr>
            <p:nvPr/>
          </p:nvGraphicFramePr>
          <p:xfrm>
            <a:off x="7073900" y="3033718"/>
            <a:ext cx="727075" cy="4778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14" name="Equation" r:id="rId14" imgW="368300" imgH="241300" progId="Equation.DSMT4">
                    <p:embed/>
                  </p:oleObj>
                </mc:Choice>
                <mc:Fallback>
                  <p:oleObj name="Equation" r:id="rId14" imgW="368300" imgH="241300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3900" y="3033718"/>
                          <a:ext cx="727075" cy="4778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7" name="Line 10"/>
            <p:cNvSpPr>
              <a:spLocks noChangeShapeType="1"/>
            </p:cNvSpPr>
            <p:nvPr/>
          </p:nvSpPr>
          <p:spPr bwMode="auto">
            <a:xfrm flipH="1">
              <a:off x="4279899" y="2212981"/>
              <a:ext cx="0" cy="4756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5" name="Object 8"/>
            <p:cNvGraphicFramePr>
              <a:graphicFrameLocks noChangeAspect="1"/>
            </p:cNvGraphicFramePr>
            <p:nvPr/>
          </p:nvGraphicFramePr>
          <p:xfrm>
            <a:off x="4497484" y="2338483"/>
            <a:ext cx="238125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15" name="Equation" r:id="rId16" imgW="126835" imgH="139518" progId="Equation.DSMT4">
                    <p:embed/>
                  </p:oleObj>
                </mc:Choice>
                <mc:Fallback>
                  <p:oleObj name="Equation" r:id="rId16" imgW="126835" imgH="139518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7484" y="2338483"/>
                          <a:ext cx="238125" cy="261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1"/>
            <p:cNvGraphicFramePr>
              <a:graphicFrameLocks noChangeAspect="1"/>
            </p:cNvGraphicFramePr>
            <p:nvPr/>
          </p:nvGraphicFramePr>
          <p:xfrm>
            <a:off x="709020" y="2005036"/>
            <a:ext cx="66675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16" name="Equation" r:id="rId18" imgW="355138" imgH="177569" progId="Equation.DSMT4">
                    <p:embed/>
                  </p:oleObj>
                </mc:Choice>
                <mc:Fallback>
                  <p:oleObj name="Equation" r:id="rId18" imgW="355138" imgH="177569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020" y="2005036"/>
                          <a:ext cx="666750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2"/>
            <p:cNvGraphicFramePr>
              <a:graphicFrameLocks noChangeAspect="1"/>
            </p:cNvGraphicFramePr>
            <p:nvPr/>
          </p:nvGraphicFramePr>
          <p:xfrm>
            <a:off x="697642" y="3085485"/>
            <a:ext cx="66675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17" name="Equation" r:id="rId20" imgW="355138" imgH="177569" progId="Equation.DSMT4">
                    <p:embed/>
                  </p:oleObj>
                </mc:Choice>
                <mc:Fallback>
                  <p:oleObj name="Equation" r:id="rId20" imgW="355138" imgH="177569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642" y="3085485"/>
                          <a:ext cx="666750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ext Box 2"/>
          <p:cNvSpPr txBox="1">
            <a:spLocks noChangeArrowheads="1"/>
          </p:cNvSpPr>
          <p:nvPr/>
        </p:nvSpPr>
        <p:spPr bwMode="auto">
          <a:xfrm>
            <a:off x="1898196" y="0"/>
            <a:ext cx="50879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4098" name="Object 17"/>
          <p:cNvGraphicFramePr>
            <a:graphicFrameLocks noChangeAspect="1"/>
          </p:cNvGraphicFramePr>
          <p:nvPr/>
        </p:nvGraphicFramePr>
        <p:xfrm>
          <a:off x="2096242" y="4520293"/>
          <a:ext cx="1711325" cy="1049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" name="Equation" r:id="rId4" imgW="787058" imgH="482391" progId="Equation.DSMT4">
                  <p:embed/>
                </p:oleObj>
              </mc:Choice>
              <mc:Fallback>
                <p:oleObj name="Equation" r:id="rId4" imgW="787058" imgH="482391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6242" y="4520293"/>
                        <a:ext cx="1711325" cy="104984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49"/>
          <p:cNvSpPr txBox="1">
            <a:spLocks noChangeArrowheads="1"/>
          </p:cNvSpPr>
          <p:nvPr/>
        </p:nvSpPr>
        <p:spPr bwMode="auto">
          <a:xfrm>
            <a:off x="4237783" y="4840061"/>
            <a:ext cx="11576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&lt; x &lt; </a:t>
            </a:r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h</a:t>
            </a:r>
            <a:endParaRPr lang="en-US" sz="2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103" name="Text Box 50"/>
          <p:cNvSpPr txBox="1">
            <a:spLocks noChangeArrowheads="1"/>
          </p:cNvSpPr>
          <p:nvPr/>
        </p:nvSpPr>
        <p:spPr bwMode="auto">
          <a:xfrm>
            <a:off x="2593903" y="982393"/>
            <a:ext cx="36279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hlink"/>
                </a:solidFill>
              </a:rPr>
              <a:t>Ideal parallel-plate capacitor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41350-7F67-4C26-8FA1-8FE587D8CA0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0181" name="Object 17"/>
          <p:cNvGraphicFramePr>
            <a:graphicFrameLocks noChangeAspect="1"/>
          </p:cNvGraphicFramePr>
          <p:nvPr/>
        </p:nvGraphicFramePr>
        <p:xfrm>
          <a:off x="2311406" y="5863322"/>
          <a:ext cx="13239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1" name="Equation" r:id="rId6" imgW="609600" imgH="228600" progId="Equation.DSMT4">
                  <p:embed/>
                </p:oleObj>
              </mc:Choice>
              <mc:Fallback>
                <p:oleObj name="Equation" r:id="rId6" imgW="609600" imgH="2286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6" y="5863322"/>
                        <a:ext cx="1323975" cy="4984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1228590" y="1872745"/>
            <a:ext cx="3679740" cy="1791093"/>
            <a:chOff x="2398878" y="1618631"/>
            <a:chExt cx="3679740" cy="1791093"/>
          </a:xfrm>
        </p:grpSpPr>
        <p:sp>
          <p:nvSpPr>
            <p:cNvPr id="33" name="TextBox 32"/>
            <p:cNvSpPr txBox="1"/>
            <p:nvPr/>
          </p:nvSpPr>
          <p:spPr>
            <a:xfrm>
              <a:off x="3536991" y="1618631"/>
              <a:ext cx="129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Metal plates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4099" name="Object 22"/>
            <p:cNvGraphicFramePr>
              <a:graphicFrameLocks noChangeAspect="1"/>
            </p:cNvGraphicFramePr>
            <p:nvPr/>
          </p:nvGraphicFramePr>
          <p:xfrm>
            <a:off x="5457825" y="3001735"/>
            <a:ext cx="620793" cy="4079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82" name="Equation" r:id="rId8" imgW="368300" imgH="241300" progId="Equation.DSMT4">
                    <p:embed/>
                  </p:oleObj>
                </mc:Choice>
                <mc:Fallback>
                  <p:oleObj name="Equation" r:id="rId8" imgW="368300" imgH="241300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7825" y="3001735"/>
                          <a:ext cx="620793" cy="4079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23"/>
            <p:cNvGraphicFramePr>
              <a:graphicFrameLocks noChangeAspect="1"/>
            </p:cNvGraphicFramePr>
            <p:nvPr/>
          </p:nvGraphicFramePr>
          <p:xfrm>
            <a:off x="5629275" y="2006375"/>
            <a:ext cx="3810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83" name="Equation" r:id="rId10" imgW="228600" imgH="228600" progId="Equation.DSMT4">
                    <p:embed/>
                  </p:oleObj>
                </mc:Choice>
                <mc:Fallback>
                  <p:oleObj name="Equation" r:id="rId10" imgW="228600" imgH="228600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9275" y="2006375"/>
                          <a:ext cx="3810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2" name="Line 31"/>
            <p:cNvSpPr>
              <a:spLocks noChangeShapeType="1"/>
            </p:cNvSpPr>
            <p:nvPr/>
          </p:nvSpPr>
          <p:spPr bwMode="auto">
            <a:xfrm>
              <a:off x="3241675" y="2247675"/>
              <a:ext cx="0" cy="938213"/>
            </a:xfrm>
            <a:prstGeom prst="lin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3" name="Line 32"/>
            <p:cNvSpPr>
              <a:spLocks noChangeShapeType="1"/>
            </p:cNvSpPr>
            <p:nvPr/>
          </p:nvSpPr>
          <p:spPr bwMode="auto">
            <a:xfrm>
              <a:off x="4838700" y="2244500"/>
              <a:ext cx="0" cy="944563"/>
            </a:xfrm>
            <a:prstGeom prst="lin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4" name="Line 33"/>
            <p:cNvSpPr>
              <a:spLocks noChangeShapeType="1"/>
            </p:cNvSpPr>
            <p:nvPr/>
          </p:nvSpPr>
          <p:spPr bwMode="auto">
            <a:xfrm>
              <a:off x="3563938" y="2258787"/>
              <a:ext cx="0" cy="915988"/>
            </a:xfrm>
            <a:prstGeom prst="lin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5" name="Line 34"/>
            <p:cNvSpPr>
              <a:spLocks noChangeShapeType="1"/>
            </p:cNvSpPr>
            <p:nvPr/>
          </p:nvSpPr>
          <p:spPr bwMode="auto">
            <a:xfrm>
              <a:off x="4229100" y="2254025"/>
              <a:ext cx="0" cy="933450"/>
            </a:xfrm>
            <a:prstGeom prst="lin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6" name="Line 37"/>
            <p:cNvSpPr>
              <a:spLocks noChangeShapeType="1"/>
            </p:cNvSpPr>
            <p:nvPr/>
          </p:nvSpPr>
          <p:spPr bwMode="auto">
            <a:xfrm flipH="1">
              <a:off x="3887788" y="2249262"/>
              <a:ext cx="0" cy="930275"/>
            </a:xfrm>
            <a:prstGeom prst="lin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7" name="Line 38"/>
            <p:cNvSpPr>
              <a:spLocks noChangeShapeType="1"/>
            </p:cNvSpPr>
            <p:nvPr/>
          </p:nvSpPr>
          <p:spPr bwMode="auto">
            <a:xfrm flipH="1">
              <a:off x="4529138" y="2244500"/>
              <a:ext cx="0" cy="942975"/>
            </a:xfrm>
            <a:prstGeom prst="lin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8" name="Line 39"/>
            <p:cNvSpPr>
              <a:spLocks noChangeShapeType="1"/>
            </p:cNvSpPr>
            <p:nvPr/>
          </p:nvSpPr>
          <p:spPr bwMode="auto">
            <a:xfrm flipH="1">
              <a:off x="5186363" y="2249262"/>
              <a:ext cx="1588" cy="942975"/>
            </a:xfrm>
            <a:prstGeom prst="lin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9" name="AutoShape 40"/>
            <p:cNvSpPr>
              <a:spLocks noChangeArrowheads="1"/>
            </p:cNvSpPr>
            <p:nvPr/>
          </p:nvSpPr>
          <p:spPr bwMode="auto">
            <a:xfrm flipV="1">
              <a:off x="3199761" y="2598512"/>
              <a:ext cx="88900" cy="185738"/>
            </a:xfrm>
            <a:prstGeom prst="triangle">
              <a:avLst>
                <a:gd name="adj" fmla="val 50000"/>
              </a:avLst>
            </a:prstGeom>
            <a:solidFill>
              <a:srgbClr val="DDD800"/>
            </a:solidFill>
            <a:ln w="12700">
              <a:solidFill>
                <a:srgbClr val="DDD8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AutoShape 41"/>
            <p:cNvSpPr>
              <a:spLocks noChangeArrowheads="1"/>
            </p:cNvSpPr>
            <p:nvPr/>
          </p:nvSpPr>
          <p:spPr bwMode="auto">
            <a:xfrm flipV="1">
              <a:off x="3516313" y="2598512"/>
              <a:ext cx="88900" cy="185738"/>
            </a:xfrm>
            <a:prstGeom prst="triangle">
              <a:avLst>
                <a:gd name="adj" fmla="val 50000"/>
              </a:avLst>
            </a:prstGeom>
            <a:solidFill>
              <a:srgbClr val="DDD800"/>
            </a:solidFill>
            <a:ln w="12700">
              <a:solidFill>
                <a:srgbClr val="DDD8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AutoShape 42"/>
            <p:cNvSpPr>
              <a:spLocks noChangeArrowheads="1"/>
            </p:cNvSpPr>
            <p:nvPr/>
          </p:nvSpPr>
          <p:spPr bwMode="auto">
            <a:xfrm flipV="1">
              <a:off x="3847461" y="2598512"/>
              <a:ext cx="88900" cy="185738"/>
            </a:xfrm>
            <a:prstGeom prst="triangle">
              <a:avLst>
                <a:gd name="adj" fmla="val 50000"/>
              </a:avLst>
            </a:prstGeom>
            <a:solidFill>
              <a:srgbClr val="DDD800"/>
            </a:solidFill>
            <a:ln w="12700">
              <a:solidFill>
                <a:srgbClr val="DDD8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AutoShape 43"/>
            <p:cNvSpPr>
              <a:spLocks noChangeArrowheads="1"/>
            </p:cNvSpPr>
            <p:nvPr/>
          </p:nvSpPr>
          <p:spPr bwMode="auto">
            <a:xfrm flipV="1">
              <a:off x="4178300" y="2598512"/>
              <a:ext cx="88900" cy="185738"/>
            </a:xfrm>
            <a:prstGeom prst="triangle">
              <a:avLst>
                <a:gd name="adj" fmla="val 50000"/>
              </a:avLst>
            </a:prstGeom>
            <a:solidFill>
              <a:srgbClr val="DDD800"/>
            </a:solidFill>
            <a:ln w="12700">
              <a:solidFill>
                <a:srgbClr val="DDD8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AutoShape 44"/>
            <p:cNvSpPr>
              <a:spLocks noChangeArrowheads="1"/>
            </p:cNvSpPr>
            <p:nvPr/>
          </p:nvSpPr>
          <p:spPr bwMode="auto">
            <a:xfrm flipV="1">
              <a:off x="4489450" y="2598512"/>
              <a:ext cx="88900" cy="185738"/>
            </a:xfrm>
            <a:prstGeom prst="triangle">
              <a:avLst>
                <a:gd name="adj" fmla="val 50000"/>
              </a:avLst>
            </a:prstGeom>
            <a:solidFill>
              <a:srgbClr val="DDD800"/>
            </a:solidFill>
            <a:ln w="12700">
              <a:solidFill>
                <a:srgbClr val="DDD8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AutoShape 45"/>
            <p:cNvSpPr>
              <a:spLocks noChangeArrowheads="1"/>
            </p:cNvSpPr>
            <p:nvPr/>
          </p:nvSpPr>
          <p:spPr bwMode="auto">
            <a:xfrm flipV="1">
              <a:off x="4801548" y="2598512"/>
              <a:ext cx="88900" cy="185738"/>
            </a:xfrm>
            <a:prstGeom prst="triangle">
              <a:avLst>
                <a:gd name="adj" fmla="val 50000"/>
              </a:avLst>
            </a:prstGeom>
            <a:solidFill>
              <a:srgbClr val="DDD800"/>
            </a:solidFill>
            <a:ln w="12700">
              <a:solidFill>
                <a:srgbClr val="DDD8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AutoShape 46"/>
            <p:cNvSpPr>
              <a:spLocks noChangeArrowheads="1"/>
            </p:cNvSpPr>
            <p:nvPr/>
          </p:nvSpPr>
          <p:spPr bwMode="auto">
            <a:xfrm flipV="1">
              <a:off x="5140325" y="2598512"/>
              <a:ext cx="88900" cy="185738"/>
            </a:xfrm>
            <a:prstGeom prst="triangle">
              <a:avLst>
                <a:gd name="adj" fmla="val 50000"/>
              </a:avLst>
            </a:prstGeom>
            <a:solidFill>
              <a:srgbClr val="DDD800"/>
            </a:solidFill>
            <a:ln w="12700">
              <a:solidFill>
                <a:srgbClr val="DDD8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51"/>
            <p:cNvSpPr>
              <a:spLocks noChangeShapeType="1"/>
            </p:cNvSpPr>
            <p:nvPr/>
          </p:nvSpPr>
          <p:spPr bwMode="auto">
            <a:xfrm>
              <a:off x="2779713" y="2236562"/>
              <a:ext cx="0" cy="9540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4384674" y="2245639"/>
              <a:ext cx="2268" cy="5084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5" name="Object 12"/>
            <p:cNvGraphicFramePr>
              <a:graphicFrameLocks noChangeAspect="1"/>
            </p:cNvGraphicFramePr>
            <p:nvPr/>
          </p:nvGraphicFramePr>
          <p:xfrm>
            <a:off x="2398878" y="2525926"/>
            <a:ext cx="238125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84" name="Equation" r:id="rId12" imgW="126725" imgH="177415" progId="Equation.DSMT4">
                    <p:embed/>
                  </p:oleObj>
                </mc:Choice>
                <mc:Fallback>
                  <p:oleObj name="Equation" r:id="rId12" imgW="126725" imgH="177415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8878" y="2525926"/>
                          <a:ext cx="238125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3" name="Object 7"/>
            <p:cNvGraphicFramePr>
              <a:graphicFrameLocks noChangeAspect="1"/>
            </p:cNvGraphicFramePr>
            <p:nvPr/>
          </p:nvGraphicFramePr>
          <p:xfrm>
            <a:off x="4284663" y="2822575"/>
            <a:ext cx="238125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85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4663" y="2822575"/>
                          <a:ext cx="238125" cy="261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1" name="Line 30"/>
            <p:cNvSpPr>
              <a:spLocks noChangeShapeType="1"/>
            </p:cNvSpPr>
            <p:nvPr/>
          </p:nvSpPr>
          <p:spPr bwMode="auto">
            <a:xfrm flipV="1">
              <a:off x="3059113" y="3211287"/>
              <a:ext cx="2320925" cy="4763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0" name="Line 29"/>
            <p:cNvSpPr>
              <a:spLocks noChangeShapeType="1"/>
            </p:cNvSpPr>
            <p:nvPr/>
          </p:nvSpPr>
          <p:spPr bwMode="auto">
            <a:xfrm flipV="1">
              <a:off x="3068638" y="2222275"/>
              <a:ext cx="2314575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704111" y="2481948"/>
            <a:ext cx="2982685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 metal plates support the charge, and the charge produces the electric field.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ext Box 2"/>
          <p:cNvSpPr txBox="1">
            <a:spLocks noChangeArrowheads="1"/>
          </p:cNvSpPr>
          <p:nvPr/>
        </p:nvSpPr>
        <p:spPr bwMode="auto">
          <a:xfrm>
            <a:off x="2705100" y="0"/>
            <a:ext cx="35877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391043" y="898536"/>
            <a:ext cx="621560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Infinite slab </a:t>
            </a:r>
            <a:r>
              <a:rPr lang="en-US" sz="2000" b="1" dirty="0">
                <a:solidFill>
                  <a:schemeClr val="hlink"/>
                </a:solidFill>
              </a:rPr>
              <a:t>of uniform volume </a:t>
            </a:r>
            <a:r>
              <a:rPr lang="en-US" sz="2000" b="1" dirty="0" smtClean="0">
                <a:solidFill>
                  <a:schemeClr val="hlink"/>
                </a:solidFill>
              </a:rPr>
              <a:t>charge density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13322" name="Text Box 22"/>
          <p:cNvSpPr txBox="1">
            <a:spLocks noChangeArrowheads="1"/>
          </p:cNvSpPr>
          <p:nvPr/>
        </p:nvSpPr>
        <p:spPr bwMode="auto">
          <a:xfrm>
            <a:off x="2044452" y="1734670"/>
            <a:ext cx="4656138" cy="3968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Find the electric field vector everywhere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037917" y="2724794"/>
            <a:ext cx="7221206" cy="2073963"/>
            <a:chOff x="1065213" y="1824038"/>
            <a:chExt cx="7221206" cy="2073963"/>
          </a:xfrm>
        </p:grpSpPr>
        <p:sp>
          <p:nvSpPr>
            <p:cNvPr id="13324" name="Rectangle 8" descr="90%"/>
            <p:cNvSpPr>
              <a:spLocks noChangeArrowheads="1"/>
            </p:cNvSpPr>
            <p:nvPr/>
          </p:nvSpPr>
          <p:spPr bwMode="auto">
            <a:xfrm>
              <a:off x="1700213" y="2939150"/>
              <a:ext cx="5194300" cy="93821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15" name="Object 15"/>
            <p:cNvGraphicFramePr>
              <a:graphicFrameLocks noChangeAspect="1"/>
            </p:cNvGraphicFramePr>
            <p:nvPr/>
          </p:nvGraphicFramePr>
          <p:xfrm>
            <a:off x="5230813" y="2986775"/>
            <a:ext cx="1203325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5" name="Equation" r:id="rId4" imgW="685800" imgH="241300" progId="Equation.DSMT4">
                    <p:embed/>
                  </p:oleObj>
                </mc:Choice>
                <mc:Fallback>
                  <p:oleObj name="Equation" r:id="rId4" imgW="685800" imgH="241300" progId="Equation.DSMT4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0813" y="2986775"/>
                          <a:ext cx="1203325" cy="423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7" name="Line 17"/>
            <p:cNvSpPr>
              <a:spLocks noChangeShapeType="1"/>
            </p:cNvSpPr>
            <p:nvPr/>
          </p:nvSpPr>
          <p:spPr bwMode="auto">
            <a:xfrm>
              <a:off x="1484313" y="2943913"/>
              <a:ext cx="0" cy="9540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1" name="Line 5"/>
            <p:cNvSpPr>
              <a:spLocks noChangeShapeType="1"/>
            </p:cNvSpPr>
            <p:nvPr/>
          </p:nvSpPr>
          <p:spPr bwMode="auto">
            <a:xfrm>
              <a:off x="1601788" y="3437625"/>
              <a:ext cx="624363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" name="Object 6"/>
            <p:cNvGraphicFramePr>
              <a:graphicFrameLocks noChangeAspect="1"/>
            </p:cNvGraphicFramePr>
            <p:nvPr/>
          </p:nvGraphicFramePr>
          <p:xfrm>
            <a:off x="4172259" y="1824038"/>
            <a:ext cx="238125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6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2259" y="1824038"/>
                          <a:ext cx="238125" cy="261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7"/>
            <p:cNvGraphicFramePr>
              <a:graphicFrameLocks noChangeAspect="1"/>
            </p:cNvGraphicFramePr>
            <p:nvPr/>
          </p:nvGraphicFramePr>
          <p:xfrm>
            <a:off x="8024482" y="3316905"/>
            <a:ext cx="261937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7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4482" y="3316905"/>
                          <a:ext cx="261937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8"/>
            <p:cNvGraphicFramePr>
              <a:graphicFrameLocks noChangeAspect="1"/>
            </p:cNvGraphicFramePr>
            <p:nvPr/>
          </p:nvGraphicFramePr>
          <p:xfrm>
            <a:off x="1065213" y="3251200"/>
            <a:ext cx="261937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8" name="Equation" r:id="rId10" imgW="139579" imgH="177646" progId="Equation.DSMT4">
                    <p:embed/>
                  </p:oleObj>
                </mc:Choice>
                <mc:Fallback>
                  <p:oleObj name="Equation" r:id="rId10" imgW="139579" imgH="177646" progId="Equation.DSMT4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5213" y="3251200"/>
                          <a:ext cx="261937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3" name="Line 4"/>
            <p:cNvSpPr>
              <a:spLocks noChangeShapeType="1"/>
            </p:cNvSpPr>
            <p:nvPr/>
          </p:nvSpPr>
          <p:spPr bwMode="auto">
            <a:xfrm>
              <a:off x="4287839" y="2239062"/>
              <a:ext cx="0" cy="11926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080949"/>
              </p:ext>
            </p:extLst>
          </p:nvPr>
        </p:nvGraphicFramePr>
        <p:xfrm>
          <a:off x="3657852" y="3705513"/>
          <a:ext cx="225901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2" name="Equation" r:id="rId4" imgW="1143000" imgH="508000" progId="Equation.DSMT4">
                  <p:embed/>
                </p:oleObj>
              </mc:Choice>
              <mc:Fallback>
                <p:oleObj name="Equation" r:id="rId4" imgW="1143000" imgH="508000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852" y="3705513"/>
                        <a:ext cx="2259013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1958999" y="3945905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</a:t>
            </a:r>
          </a:p>
        </p:txBody>
      </p:sp>
      <p:sp>
        <p:nvSpPr>
          <p:cNvPr id="13319" name="AutoShape 14"/>
          <p:cNvSpPr>
            <a:spLocks/>
          </p:cNvSpPr>
          <p:nvPr/>
        </p:nvSpPr>
        <p:spPr bwMode="auto">
          <a:xfrm>
            <a:off x="3302024" y="3769692"/>
            <a:ext cx="366712" cy="841375"/>
          </a:xfrm>
          <a:prstGeom prst="leftBrace">
            <a:avLst>
              <a:gd name="adj1" fmla="val 19120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133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063198"/>
              </p:ext>
            </p:extLst>
          </p:nvPr>
        </p:nvGraphicFramePr>
        <p:xfrm>
          <a:off x="3940175" y="5089525"/>
          <a:ext cx="12795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3" name="Equation" r:id="rId6" imgW="647640" imgH="253800" progId="Equation.DSMT4">
                  <p:embed/>
                </p:oleObj>
              </mc:Choice>
              <mc:Fallback>
                <p:oleObj name="Equation" r:id="rId6" imgW="647640" imgH="25380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5089525"/>
                        <a:ext cx="12795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7"/>
          <p:cNvGrpSpPr/>
          <p:nvPr/>
        </p:nvGrpSpPr>
        <p:grpSpPr>
          <a:xfrm>
            <a:off x="1078860" y="830550"/>
            <a:ext cx="7221206" cy="2089375"/>
            <a:chOff x="1065213" y="1824038"/>
            <a:chExt cx="7221206" cy="2089375"/>
          </a:xfrm>
        </p:grpSpPr>
        <p:sp>
          <p:nvSpPr>
            <p:cNvPr id="13324" name="Rectangle 8" descr="90%"/>
            <p:cNvSpPr>
              <a:spLocks noChangeArrowheads="1"/>
            </p:cNvSpPr>
            <p:nvPr/>
          </p:nvSpPr>
          <p:spPr bwMode="auto">
            <a:xfrm>
              <a:off x="1700213" y="2939150"/>
              <a:ext cx="5194300" cy="93821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15" name="Object 15"/>
            <p:cNvGraphicFramePr>
              <a:graphicFrameLocks noChangeAspect="1"/>
            </p:cNvGraphicFramePr>
            <p:nvPr/>
          </p:nvGraphicFramePr>
          <p:xfrm>
            <a:off x="5230813" y="2986775"/>
            <a:ext cx="1203325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54" name="Equation" r:id="rId8" imgW="685800" imgH="241300" progId="Equation.DSMT4">
                    <p:embed/>
                  </p:oleObj>
                </mc:Choice>
                <mc:Fallback>
                  <p:oleObj name="Equation" r:id="rId8" imgW="685800" imgH="241300" progId="Equation.DSMT4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0813" y="2986775"/>
                          <a:ext cx="1203325" cy="423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7" name="Line 17"/>
            <p:cNvSpPr>
              <a:spLocks noChangeShapeType="1"/>
            </p:cNvSpPr>
            <p:nvPr/>
          </p:nvSpPr>
          <p:spPr bwMode="auto">
            <a:xfrm>
              <a:off x="1484313" y="2943913"/>
              <a:ext cx="0" cy="9540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1" name="Line 5"/>
            <p:cNvSpPr>
              <a:spLocks noChangeShapeType="1"/>
            </p:cNvSpPr>
            <p:nvPr/>
          </p:nvSpPr>
          <p:spPr bwMode="auto">
            <a:xfrm>
              <a:off x="1601788" y="3437625"/>
              <a:ext cx="624363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AutoShape 16"/>
            <p:cNvSpPr>
              <a:spLocks noChangeArrowheads="1"/>
            </p:cNvSpPr>
            <p:nvPr/>
          </p:nvSpPr>
          <p:spPr bwMode="auto">
            <a:xfrm>
              <a:off x="2895599" y="2885168"/>
              <a:ext cx="185737" cy="396875"/>
            </a:xfrm>
            <a:prstGeom prst="upArrow">
              <a:avLst>
                <a:gd name="adj1" fmla="val 50000"/>
                <a:gd name="adj2" fmla="val 53419"/>
              </a:avLst>
            </a:prstGeom>
            <a:solidFill>
              <a:srgbClr val="CBC6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 flipV="1">
              <a:off x="2895599" y="3516538"/>
              <a:ext cx="185737" cy="396875"/>
            </a:xfrm>
            <a:prstGeom prst="upArrow">
              <a:avLst>
                <a:gd name="adj1" fmla="val 50000"/>
                <a:gd name="adj2" fmla="val 53419"/>
              </a:avLst>
            </a:prstGeom>
            <a:solidFill>
              <a:srgbClr val="CBC6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5"/>
            <p:cNvGraphicFramePr>
              <a:graphicFrameLocks noChangeAspect="1"/>
            </p:cNvGraphicFramePr>
            <p:nvPr/>
          </p:nvGraphicFramePr>
          <p:xfrm>
            <a:off x="2374674" y="2988809"/>
            <a:ext cx="301625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55" name="Equation" r:id="rId10" imgW="152334" imgH="190417" progId="Equation.DSMT4">
                    <p:embed/>
                  </p:oleObj>
                </mc:Choice>
                <mc:Fallback>
                  <p:oleObj name="Equation" r:id="rId10" imgW="152334" imgH="190417" progId="Equation.DSMT4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674" y="2988809"/>
                          <a:ext cx="301625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9" name="Oval 19"/>
            <p:cNvSpPr>
              <a:spLocks noChangeArrowheads="1"/>
            </p:cNvSpPr>
            <p:nvPr/>
          </p:nvSpPr>
          <p:spPr bwMode="auto">
            <a:xfrm>
              <a:off x="2924402" y="3107199"/>
              <a:ext cx="119062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9"/>
            <p:cNvSpPr>
              <a:spLocks noChangeArrowheads="1"/>
            </p:cNvSpPr>
            <p:nvPr/>
          </p:nvSpPr>
          <p:spPr bwMode="auto">
            <a:xfrm>
              <a:off x="2924403" y="3607943"/>
              <a:ext cx="119062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" name="Object 6"/>
            <p:cNvGraphicFramePr>
              <a:graphicFrameLocks noChangeAspect="1"/>
            </p:cNvGraphicFramePr>
            <p:nvPr/>
          </p:nvGraphicFramePr>
          <p:xfrm>
            <a:off x="4172259" y="1824038"/>
            <a:ext cx="238125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56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2259" y="1824038"/>
                          <a:ext cx="238125" cy="261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7"/>
            <p:cNvGraphicFramePr>
              <a:graphicFrameLocks noChangeAspect="1"/>
            </p:cNvGraphicFramePr>
            <p:nvPr/>
          </p:nvGraphicFramePr>
          <p:xfrm>
            <a:off x="8024482" y="3316905"/>
            <a:ext cx="261937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57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4482" y="3316905"/>
                          <a:ext cx="261937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8"/>
            <p:cNvGraphicFramePr>
              <a:graphicFrameLocks noChangeAspect="1"/>
            </p:cNvGraphicFramePr>
            <p:nvPr/>
          </p:nvGraphicFramePr>
          <p:xfrm>
            <a:off x="1065213" y="3251200"/>
            <a:ext cx="261937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58" name="Equation" r:id="rId16" imgW="139579" imgH="177646" progId="Equation.DSMT4">
                    <p:embed/>
                  </p:oleObj>
                </mc:Choice>
                <mc:Fallback>
                  <p:oleObj name="Equation" r:id="rId16" imgW="139579" imgH="177646" progId="Equation.DSMT4">
                    <p:embed/>
                    <p:pic>
                      <p:nvPicPr>
                        <p:cNvPr id="0" name="Picture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5213" y="3251200"/>
                          <a:ext cx="261937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3" name="Line 4"/>
            <p:cNvSpPr>
              <a:spLocks noChangeShapeType="1"/>
            </p:cNvSpPr>
            <p:nvPr/>
          </p:nvSpPr>
          <p:spPr bwMode="auto">
            <a:xfrm>
              <a:off x="4287839" y="2239063"/>
              <a:ext cx="0" cy="118928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187575" y="0"/>
            <a:ext cx="4395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6393" y="3955057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E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is an odd function.)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134656" y="5110676"/>
            <a:ext cx="68480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Also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0521" y="513071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symmetry)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2187575" y="0"/>
            <a:ext cx="4395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868363" y="984021"/>
            <a:ext cx="1555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chemeClr val="bg1"/>
                </a:solidFill>
              </a:rPr>
              <a:t>(a)  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u="sng" dirty="0">
                <a:solidFill>
                  <a:schemeClr val="bg1"/>
                </a:solidFill>
              </a:rPr>
              <a:t>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</a:rPr>
              <a:t>&gt;</a:t>
            </a:r>
            <a:r>
              <a:rPr lang="en-US" sz="2000" u="sng" dirty="0">
                <a:solidFill>
                  <a:schemeClr val="bg1"/>
                </a:solidFill>
              </a:rPr>
              <a:t>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d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</a:rPr>
              <a:t>/</a:t>
            </a:r>
            <a:r>
              <a:rPr lang="en-US" sz="2000" u="sng" dirty="0">
                <a:solidFill>
                  <a:schemeClr val="bg1"/>
                </a:solidFill>
              </a:rPr>
              <a:t>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1433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549833"/>
              </p:ext>
            </p:extLst>
          </p:nvPr>
        </p:nvGraphicFramePr>
        <p:xfrm>
          <a:off x="1422400" y="3198813"/>
          <a:ext cx="5321300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7" name="Equation" r:id="rId4" imgW="3073320" imgH="1320480" progId="Equation.DSMT4">
                  <p:embed/>
                </p:oleObj>
              </mc:Choice>
              <mc:Fallback>
                <p:oleObj name="Equation" r:id="rId4" imgW="3073320" imgH="132048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3198813"/>
                        <a:ext cx="5321300" cy="232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Line 19"/>
          <p:cNvSpPr>
            <a:spLocks noChangeShapeType="1"/>
          </p:cNvSpPr>
          <p:nvPr/>
        </p:nvSpPr>
        <p:spPr bwMode="auto">
          <a:xfrm flipV="1">
            <a:off x="3146626" y="4559397"/>
            <a:ext cx="542925" cy="54451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433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397275"/>
              </p:ext>
            </p:extLst>
          </p:nvPr>
        </p:nvGraphicFramePr>
        <p:xfrm>
          <a:off x="2187575" y="5807993"/>
          <a:ext cx="439737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8" name="Equation" r:id="rId6" imgW="2222500" imgH="482600" progId="Equation.DSMT4">
                  <p:embed/>
                </p:oleObj>
              </mc:Choice>
              <mc:Fallback>
                <p:oleObj name="Equation" r:id="rId6" imgW="2222500" imgH="48260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5807993"/>
                        <a:ext cx="4397375" cy="9540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924425" y="921575"/>
            <a:ext cx="3990975" cy="83099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2"/>
                </a:solidFill>
              </a:rPr>
              <a:t>Alternative choice</a:t>
            </a:r>
            <a:r>
              <a:rPr lang="en-US" sz="1200" dirty="0" smtClean="0">
                <a:solidFill>
                  <a:schemeClr val="bg2"/>
                </a:solidFill>
              </a:rPr>
              <a:t>:  </a:t>
            </a:r>
          </a:p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Another choice of Gaussian surface would be a symmetrical surface, symmetrical about </a:t>
            </a:r>
            <a:r>
              <a:rPr lang="en-US" sz="120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 = 0</a:t>
            </a:r>
            <a:r>
              <a:rPr lang="en-US" sz="1200" dirty="0" smtClean="0">
                <a:solidFill>
                  <a:schemeClr val="bg2"/>
                </a:solidFill>
              </a:rPr>
              <a:t>  </a:t>
            </a:r>
          </a:p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(as was done for the sheet of charge).</a:t>
            </a:r>
            <a:endParaRPr lang="en-US" sz="1200" dirty="0">
              <a:solidFill>
                <a:schemeClr val="bg2"/>
              </a:solidFill>
            </a:endParaRP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3605213" y="984250"/>
          <a:ext cx="2857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9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984250"/>
                        <a:ext cx="28575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36588" y="1322103"/>
            <a:ext cx="6599237" cy="2159380"/>
            <a:chOff x="636588" y="1322103"/>
            <a:chExt cx="6599237" cy="2159380"/>
          </a:xfrm>
        </p:grpSpPr>
        <p:sp>
          <p:nvSpPr>
            <p:cNvPr id="14345" name="Rectangle 6" descr="90%"/>
            <p:cNvSpPr>
              <a:spLocks noChangeArrowheads="1"/>
            </p:cNvSpPr>
            <p:nvPr/>
          </p:nvSpPr>
          <p:spPr bwMode="auto">
            <a:xfrm>
              <a:off x="1157288" y="2100263"/>
              <a:ext cx="5194300" cy="93821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8"/>
            <p:cNvSpPr>
              <a:spLocks noChangeArrowheads="1"/>
            </p:cNvSpPr>
            <p:nvPr/>
          </p:nvSpPr>
          <p:spPr bwMode="auto">
            <a:xfrm>
              <a:off x="3219450" y="1462088"/>
              <a:ext cx="1023938" cy="1047750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636588" y="2562225"/>
              <a:ext cx="659923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 flipV="1">
              <a:off x="6891338" y="2019300"/>
              <a:ext cx="0" cy="5302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1" name="Oval 16"/>
            <p:cNvSpPr>
              <a:spLocks noChangeArrowheads="1"/>
            </p:cNvSpPr>
            <p:nvPr/>
          </p:nvSpPr>
          <p:spPr bwMode="auto">
            <a:xfrm>
              <a:off x="3687763" y="1400175"/>
              <a:ext cx="104775" cy="104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0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2286056"/>
                </p:ext>
              </p:extLst>
            </p:nvPr>
          </p:nvGraphicFramePr>
          <p:xfrm>
            <a:off x="4687888" y="2605088"/>
            <a:ext cx="1201737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10" name="Equation" r:id="rId10" imgW="685800" imgH="241300" progId="Equation.DSMT4">
                    <p:embed/>
                  </p:oleObj>
                </mc:Choice>
                <mc:Fallback>
                  <p:oleObj name="Equation" r:id="rId10" imgW="685800" imgH="241300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7888" y="2605088"/>
                          <a:ext cx="1201737" cy="423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5" name="Line 24"/>
            <p:cNvSpPr>
              <a:spLocks noChangeShapeType="1"/>
            </p:cNvSpPr>
            <p:nvPr/>
          </p:nvSpPr>
          <p:spPr bwMode="auto">
            <a:xfrm>
              <a:off x="1047750" y="2087563"/>
              <a:ext cx="0" cy="9540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7" name="Rectangle 26" descr="70%"/>
            <p:cNvSpPr>
              <a:spLocks noChangeArrowheads="1"/>
            </p:cNvSpPr>
            <p:nvPr/>
          </p:nvSpPr>
          <p:spPr bwMode="auto">
            <a:xfrm>
              <a:off x="3219450" y="2120900"/>
              <a:ext cx="977900" cy="355600"/>
            </a:xfrm>
            <a:prstGeom prst="rect">
              <a:avLst/>
            </a:prstGeom>
            <a:pattFill prst="pct70">
              <a:fgClr>
                <a:schemeClr val="fol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5687050"/>
                </p:ext>
              </p:extLst>
            </p:nvPr>
          </p:nvGraphicFramePr>
          <p:xfrm>
            <a:off x="6983698" y="2178884"/>
            <a:ext cx="238125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11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3698" y="2178884"/>
                          <a:ext cx="238125" cy="261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0962161"/>
                </p:ext>
              </p:extLst>
            </p:nvPr>
          </p:nvGraphicFramePr>
          <p:xfrm>
            <a:off x="4365318" y="1322103"/>
            <a:ext cx="238125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12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5318" y="1322103"/>
                          <a:ext cx="238125" cy="261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4639950"/>
                </p:ext>
              </p:extLst>
            </p:nvPr>
          </p:nvGraphicFramePr>
          <p:xfrm>
            <a:off x="3751263" y="1516063"/>
            <a:ext cx="238125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13" name="Equation" r:id="rId15" imgW="126780" imgH="164814" progId="Equation.DSMT4">
                    <p:embed/>
                  </p:oleObj>
                </mc:Choice>
                <mc:Fallback>
                  <p:oleObj name="Equation" r:id="rId15" imgW="126780" imgH="164814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1263" y="1516063"/>
                          <a:ext cx="238125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0843491"/>
                </p:ext>
              </p:extLst>
            </p:nvPr>
          </p:nvGraphicFramePr>
          <p:xfrm>
            <a:off x="2811463" y="1628775"/>
            <a:ext cx="261937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14" name="Equation" r:id="rId17" imgW="139579" imgH="177646" progId="Equation.DSMT4">
                    <p:embed/>
                  </p:oleObj>
                </mc:Choice>
                <mc:Fallback>
                  <p:oleObj name="Equation" r:id="rId17" imgW="139579" imgH="177646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1463" y="1628775"/>
                          <a:ext cx="261937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061072"/>
                </p:ext>
              </p:extLst>
            </p:nvPr>
          </p:nvGraphicFramePr>
          <p:xfrm>
            <a:off x="641350" y="2187575"/>
            <a:ext cx="261938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15" name="Equation" r:id="rId19" imgW="139579" imgH="177646" progId="Equation.DSMT4">
                    <p:embed/>
                  </p:oleObj>
                </mc:Choice>
                <mc:Fallback>
                  <p:oleObj name="Equation" r:id="rId19" imgW="139579" imgH="177646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350" y="2187575"/>
                          <a:ext cx="261938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263063" y="2170322"/>
              <a:ext cx="9509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i="1" dirty="0" smtClean="0">
                  <a:solidFill>
                    <a:schemeClr val="bg1"/>
                  </a:solidFill>
                  <a:latin typeface="+mn-lt"/>
                </a:rPr>
                <a:t>Q</a:t>
              </a:r>
              <a:r>
                <a:rPr lang="en-US" sz="1200" dirty="0" smtClean="0">
                  <a:solidFill>
                    <a:schemeClr val="bg1"/>
                  </a:solidFill>
                </a:rPr>
                <a:t> enclosed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169273"/>
                </p:ext>
              </p:extLst>
            </p:nvPr>
          </p:nvGraphicFramePr>
          <p:xfrm>
            <a:off x="4347857" y="3108421"/>
            <a:ext cx="1684337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16" name="Equation" r:id="rId21" imgW="1143000" imgH="253800" progId="Equation.DSMT4">
                    <p:embed/>
                  </p:oleObj>
                </mc:Choice>
                <mc:Fallback>
                  <p:oleObj name="Equation" r:id="rId21" imgW="1143000" imgH="253800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7857" y="3108421"/>
                          <a:ext cx="1684337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3833870" y="2666082"/>
              <a:ext cx="429658" cy="5398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ext Box 2"/>
          <p:cNvSpPr txBox="1">
            <a:spLocks noChangeArrowheads="1"/>
          </p:cNvSpPr>
          <p:nvPr/>
        </p:nvSpPr>
        <p:spPr bwMode="auto">
          <a:xfrm>
            <a:off x="2720975" y="0"/>
            <a:ext cx="38782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5366" name="Text Box 69"/>
          <p:cNvSpPr txBox="1">
            <a:spLocks noChangeArrowheads="1"/>
          </p:cNvSpPr>
          <p:nvPr/>
        </p:nvSpPr>
        <p:spPr bwMode="auto">
          <a:xfrm>
            <a:off x="754063" y="1122363"/>
            <a:ext cx="236154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Note:</a:t>
            </a:r>
            <a:r>
              <a:rPr lang="en-US" sz="2000" dirty="0">
                <a:solidFill>
                  <a:schemeClr val="bg1"/>
                </a:solidFill>
              </a:rPr>
              <a:t>  If we define </a:t>
            </a:r>
          </a:p>
        </p:txBody>
      </p:sp>
      <p:graphicFrame>
        <p:nvGraphicFramePr>
          <p:cNvPr id="15362" name="Object 95"/>
          <p:cNvGraphicFramePr>
            <a:graphicFrameLocks noChangeAspect="1"/>
          </p:cNvGraphicFramePr>
          <p:nvPr/>
        </p:nvGraphicFramePr>
        <p:xfrm>
          <a:off x="3227388" y="1117600"/>
          <a:ext cx="1289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2" name="Equation" r:id="rId4" imgW="723586" imgH="241195" progId="Equation.DSMT4">
                  <p:embed/>
                </p:oleObj>
              </mc:Choice>
              <mc:Fallback>
                <p:oleObj name="Equation" r:id="rId4" imgW="723586" imgH="241195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1117600"/>
                        <a:ext cx="1289050" cy="4286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Text Box 100"/>
          <p:cNvSpPr txBox="1">
            <a:spLocks noChangeArrowheads="1"/>
          </p:cNvSpPr>
          <p:nvPr/>
        </p:nvSpPr>
        <p:spPr bwMode="auto">
          <a:xfrm>
            <a:off x="4806893" y="2162175"/>
            <a:ext cx="180049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(sheet formula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5376" name="Text Box 101"/>
          <p:cNvSpPr txBox="1">
            <a:spLocks noChangeArrowheads="1"/>
          </p:cNvSpPr>
          <p:nvPr/>
        </p:nvSpPr>
        <p:spPr bwMode="auto">
          <a:xfrm>
            <a:off x="1376363" y="2116200"/>
            <a:ext cx="747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 </a:t>
            </a:r>
          </a:p>
        </p:txBody>
      </p:sp>
      <p:graphicFrame>
        <p:nvGraphicFramePr>
          <p:cNvPr id="15363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701749"/>
              </p:ext>
            </p:extLst>
          </p:nvPr>
        </p:nvGraphicFramePr>
        <p:xfrm>
          <a:off x="2403475" y="1914525"/>
          <a:ext cx="22399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3" name="Equation" r:id="rId6" imgW="1257120" imgH="482400" progId="Equation.DSMT4">
                  <p:embed/>
                </p:oleObj>
              </mc:Choice>
              <mc:Fallback>
                <p:oleObj name="Equation" r:id="rId6" imgW="1257120" imgH="482400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1914525"/>
                        <a:ext cx="2239963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10"/>
          <p:cNvGraphicFramePr>
            <a:graphicFrameLocks noChangeAspect="1"/>
          </p:cNvGraphicFramePr>
          <p:nvPr/>
        </p:nvGraphicFramePr>
        <p:xfrm>
          <a:off x="3263900" y="3548063"/>
          <a:ext cx="28590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4" name="Equation" r:id="rId8" imgW="1790700" imgH="482600" progId="Equation.DSMT4">
                  <p:embed/>
                </p:oleObj>
              </mc:Choice>
              <mc:Fallback>
                <p:oleObj name="Equation" r:id="rId8" imgW="1790700" imgH="48260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548063"/>
                        <a:ext cx="285908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2" name="AutoShape 111"/>
          <p:cNvSpPr>
            <a:spLocks noChangeArrowheads="1"/>
          </p:cNvSpPr>
          <p:nvPr/>
        </p:nvSpPr>
        <p:spPr bwMode="auto">
          <a:xfrm>
            <a:off x="4021138" y="5138738"/>
            <a:ext cx="957262" cy="304800"/>
          </a:xfrm>
          <a:prstGeom prst="leftRightArrow">
            <a:avLst>
              <a:gd name="adj1" fmla="val 50000"/>
              <a:gd name="adj2" fmla="val 62812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203325" y="4360863"/>
            <a:ext cx="2009775" cy="2009775"/>
            <a:chOff x="1203325" y="4360863"/>
            <a:chExt cx="2009775" cy="2009775"/>
          </a:xfrm>
        </p:grpSpPr>
        <p:sp>
          <p:nvSpPr>
            <p:cNvPr id="242761" name="Rectangle 73"/>
            <p:cNvSpPr>
              <a:spLocks noChangeArrowheads="1"/>
            </p:cNvSpPr>
            <p:nvPr/>
          </p:nvSpPr>
          <p:spPr bwMode="auto">
            <a:xfrm>
              <a:off x="2178050" y="4502150"/>
              <a:ext cx="184150" cy="762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372" name="Rectangle 89" descr="90%"/>
            <p:cNvSpPr>
              <a:spLocks noChangeArrowheads="1"/>
            </p:cNvSpPr>
            <p:nvPr/>
          </p:nvSpPr>
          <p:spPr bwMode="auto">
            <a:xfrm>
              <a:off x="1203325" y="5043488"/>
              <a:ext cx="2009775" cy="536575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04"/>
            <p:cNvSpPr>
              <a:spLocks noChangeShapeType="1"/>
            </p:cNvSpPr>
            <p:nvPr/>
          </p:nvSpPr>
          <p:spPr bwMode="auto">
            <a:xfrm>
              <a:off x="1625600" y="5049838"/>
              <a:ext cx="0" cy="528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81" name="Rectangle 83"/>
            <p:cNvSpPr>
              <a:spLocks noChangeArrowheads="1"/>
            </p:cNvSpPr>
            <p:nvPr/>
          </p:nvSpPr>
          <p:spPr bwMode="auto">
            <a:xfrm>
              <a:off x="1811338" y="4648200"/>
              <a:ext cx="865187" cy="1303338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" name="Object 10"/>
            <p:cNvGraphicFramePr>
              <a:graphicFrameLocks noChangeAspect="1"/>
            </p:cNvGraphicFramePr>
            <p:nvPr/>
          </p:nvGraphicFramePr>
          <p:xfrm>
            <a:off x="1282795" y="5162787"/>
            <a:ext cx="261938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5" name="Equation" r:id="rId10" imgW="139579" imgH="177646" progId="Equation.DSMT4">
                    <p:embed/>
                  </p:oleObj>
                </mc:Choice>
                <mc:Fallback>
                  <p:oleObj name="Equation" r:id="rId10" imgW="139579" imgH="177646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2795" y="5162787"/>
                          <a:ext cx="261938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0"/>
            <p:cNvGraphicFramePr>
              <a:graphicFrameLocks noChangeAspect="1"/>
            </p:cNvGraphicFramePr>
            <p:nvPr/>
          </p:nvGraphicFramePr>
          <p:xfrm>
            <a:off x="2103438" y="6061075"/>
            <a:ext cx="285750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6" name="Equation" r:id="rId12" imgW="152268" imgH="164957" progId="Equation.DSMT4">
                    <p:embed/>
                  </p:oleObj>
                </mc:Choice>
                <mc:Fallback>
                  <p:oleObj name="Equation" r:id="rId12" imgW="152268" imgH="164957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3438" y="6061075"/>
                          <a:ext cx="285750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0"/>
            <p:cNvGraphicFramePr>
              <a:graphicFrameLocks noChangeAspect="1"/>
            </p:cNvGraphicFramePr>
            <p:nvPr/>
          </p:nvGraphicFramePr>
          <p:xfrm>
            <a:off x="2046288" y="5102225"/>
            <a:ext cx="42862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7" name="Equation" r:id="rId14" imgW="228600" imgH="228600" progId="Equation.DSMT4">
                    <p:embed/>
                  </p:oleObj>
                </mc:Choice>
                <mc:Fallback>
                  <p:oleObj name="Equation" r:id="rId14" imgW="228600" imgH="228600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6288" y="5102225"/>
                          <a:ext cx="428625" cy="428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0"/>
            <p:cNvGraphicFramePr>
              <a:graphicFrameLocks noChangeAspect="1"/>
            </p:cNvGraphicFramePr>
            <p:nvPr/>
          </p:nvGraphicFramePr>
          <p:xfrm>
            <a:off x="2732088" y="4360863"/>
            <a:ext cx="47625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8" name="Equation" r:id="rId16" imgW="253780" imgH="203024" progId="Equation.DSMT4">
                    <p:embed/>
                  </p:oleObj>
                </mc:Choice>
                <mc:Fallback>
                  <p:oleObj name="Equation" r:id="rId16" imgW="253780" imgH="203024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2088" y="4360863"/>
                          <a:ext cx="47625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/>
          <p:cNvGrpSpPr/>
          <p:nvPr/>
        </p:nvGrpSpPr>
        <p:grpSpPr>
          <a:xfrm>
            <a:off x="5756275" y="4659313"/>
            <a:ext cx="2080929" cy="1754543"/>
            <a:chOff x="5756275" y="4659313"/>
            <a:chExt cx="2080929" cy="1754543"/>
          </a:xfrm>
        </p:grpSpPr>
        <p:sp>
          <p:nvSpPr>
            <p:cNvPr id="15367" name="Rectangle 90" descr="90%"/>
            <p:cNvSpPr>
              <a:spLocks noChangeArrowheads="1"/>
            </p:cNvSpPr>
            <p:nvPr/>
          </p:nvSpPr>
          <p:spPr bwMode="auto">
            <a:xfrm>
              <a:off x="5756275" y="5254625"/>
              <a:ext cx="2047875" cy="4286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Rectangle 91"/>
            <p:cNvSpPr>
              <a:spLocks noChangeArrowheads="1"/>
            </p:cNvSpPr>
            <p:nvPr/>
          </p:nvSpPr>
          <p:spPr bwMode="auto">
            <a:xfrm>
              <a:off x="6367463" y="4659313"/>
              <a:ext cx="890587" cy="1303337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9"/>
            <p:cNvGraphicFramePr>
              <a:graphicFrameLocks noChangeAspect="1"/>
            </p:cNvGraphicFramePr>
            <p:nvPr/>
          </p:nvGraphicFramePr>
          <p:xfrm>
            <a:off x="7360954" y="4690684"/>
            <a:ext cx="47625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9" name="Equation" r:id="rId18" imgW="253780" imgH="203024" progId="Equation.DSMT4">
                    <p:embed/>
                  </p:oleObj>
                </mc:Choice>
                <mc:Fallback>
                  <p:oleObj name="Equation" r:id="rId18" imgW="253780" imgH="203024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0954" y="4690684"/>
                          <a:ext cx="47625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"/>
            <p:cNvGraphicFramePr>
              <a:graphicFrameLocks noChangeAspect="1"/>
            </p:cNvGraphicFramePr>
            <p:nvPr/>
          </p:nvGraphicFramePr>
          <p:xfrm>
            <a:off x="6718656" y="6104293"/>
            <a:ext cx="285750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40" name="Equation" r:id="rId19" imgW="152268" imgH="164957" progId="Equation.DSMT4">
                    <p:embed/>
                  </p:oleObj>
                </mc:Choice>
                <mc:Fallback>
                  <p:oleObj name="Equation" r:id="rId19" imgW="152268" imgH="164957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18656" y="6104293"/>
                          <a:ext cx="285750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1" name="Object 11"/>
            <p:cNvGraphicFramePr>
              <a:graphicFrameLocks noChangeAspect="1"/>
            </p:cNvGraphicFramePr>
            <p:nvPr/>
          </p:nvGraphicFramePr>
          <p:xfrm>
            <a:off x="6623050" y="5376863"/>
            <a:ext cx="452438" cy="452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41" name="Equation" r:id="rId20" imgW="241195" imgH="241195" progId="Equation.DSMT4">
                    <p:embed/>
                  </p:oleObj>
                </mc:Choice>
                <mc:Fallback>
                  <p:oleObj name="Equation" r:id="rId20" imgW="241195" imgH="241195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3050" y="5376863"/>
                          <a:ext cx="452438" cy="452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2649538" y="0"/>
            <a:ext cx="3759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809530" y="1221898"/>
            <a:ext cx="1965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chemeClr val="bg1"/>
                </a:solidFill>
              </a:rPr>
              <a:t>(b)  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u="sng" dirty="0">
                <a:solidFill>
                  <a:schemeClr val="bg1"/>
                </a:solidFill>
              </a:rPr>
              <a:t>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</a:rPr>
              <a:t>&lt;</a:t>
            </a:r>
            <a:r>
              <a:rPr lang="en-US" sz="2000" u="sng" dirty="0">
                <a:solidFill>
                  <a:schemeClr val="bg1"/>
                </a:solidFill>
              </a:rPr>
              <a:t>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u="sng" dirty="0">
                <a:solidFill>
                  <a:schemeClr val="bg1"/>
                </a:solidFill>
              </a:rPr>
              <a:t>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</a:rPr>
              <a:t>&lt;</a:t>
            </a:r>
            <a:r>
              <a:rPr lang="en-US" sz="2000" u="sng" dirty="0">
                <a:solidFill>
                  <a:schemeClr val="bg1"/>
                </a:solidFill>
              </a:rPr>
              <a:t>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d </a:t>
            </a:r>
            <a:r>
              <a:rPr lang="en-US" sz="2000" u="sng" dirty="0">
                <a:solidFill>
                  <a:schemeClr val="bg1"/>
                </a:solidFill>
              </a:rPr>
              <a:t>/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1638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614004"/>
              </p:ext>
            </p:extLst>
          </p:nvPr>
        </p:nvGraphicFramePr>
        <p:xfrm>
          <a:off x="1739900" y="4027488"/>
          <a:ext cx="42195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8" name="Equation" r:id="rId4" imgW="2184120" imgH="482400" progId="Equation.DSMT4">
                  <p:embed/>
                </p:oleObj>
              </mc:Choice>
              <mc:Fallback>
                <p:oleObj name="Equation" r:id="rId4" imgW="2184120" imgH="48240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4027488"/>
                        <a:ext cx="421957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42"/>
          <p:cNvGraphicFramePr>
            <a:graphicFrameLocks noChangeAspect="1"/>
          </p:cNvGraphicFramePr>
          <p:nvPr/>
        </p:nvGraphicFramePr>
        <p:xfrm>
          <a:off x="1879600" y="5397500"/>
          <a:ext cx="46640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9" name="Equation" r:id="rId6" imgW="2413000" imgH="482600" progId="Equation.DSMT4">
                  <p:embed/>
                </p:oleObj>
              </mc:Choice>
              <mc:Fallback>
                <p:oleObj name="Equation" r:id="rId6" imgW="2413000" imgH="48260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5397500"/>
                        <a:ext cx="4664075" cy="9334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3069771" y="3853543"/>
            <a:ext cx="533400" cy="7837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1076566" y="1209894"/>
            <a:ext cx="6909176" cy="2270285"/>
            <a:chOff x="1076566" y="1209894"/>
            <a:chExt cx="6909176" cy="2270285"/>
          </a:xfrm>
        </p:grpSpPr>
        <p:sp>
          <p:nvSpPr>
            <p:cNvPr id="16392" name="Rectangle 6" descr="90%"/>
            <p:cNvSpPr>
              <a:spLocks noChangeArrowheads="1"/>
            </p:cNvSpPr>
            <p:nvPr/>
          </p:nvSpPr>
          <p:spPr bwMode="auto">
            <a:xfrm>
              <a:off x="1530967" y="2405063"/>
              <a:ext cx="5194300" cy="106146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Rectangle 8"/>
            <p:cNvSpPr>
              <a:spLocks noChangeArrowheads="1"/>
            </p:cNvSpPr>
            <p:nvPr/>
          </p:nvSpPr>
          <p:spPr bwMode="auto">
            <a:xfrm>
              <a:off x="3580430" y="2557463"/>
              <a:ext cx="1023937" cy="388937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Line 13"/>
            <p:cNvSpPr>
              <a:spLocks noChangeShapeType="1"/>
            </p:cNvSpPr>
            <p:nvPr/>
          </p:nvSpPr>
          <p:spPr bwMode="auto">
            <a:xfrm>
              <a:off x="4105892" y="1590675"/>
              <a:ext cx="3175" cy="6937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5" name="Line 14"/>
            <p:cNvSpPr>
              <a:spLocks noChangeShapeType="1"/>
            </p:cNvSpPr>
            <p:nvPr/>
          </p:nvSpPr>
          <p:spPr bwMode="auto">
            <a:xfrm flipV="1">
              <a:off x="1978925" y="2943225"/>
              <a:ext cx="55797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1" name="Text Box 40"/>
            <p:cNvSpPr txBox="1">
              <a:spLocks noChangeArrowheads="1"/>
            </p:cNvSpPr>
            <p:nvPr/>
          </p:nvSpPr>
          <p:spPr bwMode="auto">
            <a:xfrm>
              <a:off x="4128117" y="2087563"/>
              <a:ext cx="2825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u="sng" dirty="0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graphicFrame>
          <p:nvGraphicFramePr>
            <p:cNvPr id="16388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3288208"/>
                </p:ext>
              </p:extLst>
            </p:nvPr>
          </p:nvGraphicFramePr>
          <p:xfrm>
            <a:off x="5406055" y="2486025"/>
            <a:ext cx="1203325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0" name="Equation" r:id="rId8" imgW="685800" imgH="241300" progId="Equation.DSMT4">
                    <p:embed/>
                  </p:oleObj>
                </mc:Choice>
                <mc:Fallback>
                  <p:oleObj name="Equation" r:id="rId8" imgW="685800" imgH="241300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6055" y="2486025"/>
                          <a:ext cx="1203325" cy="423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2" name="Line 44"/>
            <p:cNvSpPr>
              <a:spLocks noChangeShapeType="1"/>
            </p:cNvSpPr>
            <p:nvPr/>
          </p:nvSpPr>
          <p:spPr bwMode="auto">
            <a:xfrm>
              <a:off x="1437282" y="2393311"/>
              <a:ext cx="0" cy="10868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4" name="Rectangle 46" descr="60%"/>
            <p:cNvSpPr>
              <a:spLocks noChangeArrowheads="1"/>
            </p:cNvSpPr>
            <p:nvPr/>
          </p:nvSpPr>
          <p:spPr bwMode="auto">
            <a:xfrm>
              <a:off x="3629642" y="2603500"/>
              <a:ext cx="927100" cy="317500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Oval 39"/>
            <p:cNvSpPr>
              <a:spLocks noChangeArrowheads="1"/>
            </p:cNvSpPr>
            <p:nvPr/>
          </p:nvSpPr>
          <p:spPr bwMode="auto">
            <a:xfrm>
              <a:off x="4051155" y="2500313"/>
              <a:ext cx="104775" cy="104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1668412"/>
                </p:ext>
              </p:extLst>
            </p:nvPr>
          </p:nvGraphicFramePr>
          <p:xfrm>
            <a:off x="3994837" y="1209894"/>
            <a:ext cx="238125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1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4837" y="1209894"/>
                          <a:ext cx="238125" cy="261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5618689"/>
                </p:ext>
              </p:extLst>
            </p:nvPr>
          </p:nvGraphicFramePr>
          <p:xfrm>
            <a:off x="7723805" y="2782888"/>
            <a:ext cx="261937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2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3805" y="2782888"/>
                          <a:ext cx="261937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2376479"/>
                </p:ext>
              </p:extLst>
            </p:nvPr>
          </p:nvGraphicFramePr>
          <p:xfrm>
            <a:off x="1076566" y="2771422"/>
            <a:ext cx="261938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3" name="Equation" r:id="rId14" imgW="139579" imgH="177646" progId="Equation.DSMT4">
                    <p:embed/>
                  </p:oleObj>
                </mc:Choice>
                <mc:Fallback>
                  <p:oleObj name="Equation" r:id="rId14" imgW="139579" imgH="177646" progId="Equation.DSMT4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6566" y="2771422"/>
                          <a:ext cx="261938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1032010"/>
                </p:ext>
              </p:extLst>
            </p:nvPr>
          </p:nvGraphicFramePr>
          <p:xfrm>
            <a:off x="3151805" y="2457450"/>
            <a:ext cx="261937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4" name="Equation" r:id="rId16" imgW="139579" imgH="177646" progId="Equation.DSMT4">
                    <p:embed/>
                  </p:oleObj>
                </mc:Choice>
                <mc:Fallback>
                  <p:oleObj name="Equation" r:id="rId16" imgW="139579" imgH="177646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1805" y="2457450"/>
                          <a:ext cx="261937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5106754"/>
                </p:ext>
              </p:extLst>
            </p:nvPr>
          </p:nvGraphicFramePr>
          <p:xfrm>
            <a:off x="4721939" y="2955663"/>
            <a:ext cx="436918" cy="259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5" name="Equation" r:id="rId18" imgW="355138" imgH="177569" progId="Equation.DSMT4">
                    <p:embed/>
                  </p:oleObj>
                </mc:Choice>
                <mc:Fallback>
                  <p:oleObj name="Equation" r:id="rId18" imgW="355138" imgH="177569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1939" y="2955663"/>
                          <a:ext cx="436918" cy="259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5979018"/>
                </p:ext>
              </p:extLst>
            </p:nvPr>
          </p:nvGraphicFramePr>
          <p:xfrm>
            <a:off x="4724709" y="2466975"/>
            <a:ext cx="436562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6" name="Equation" r:id="rId20" imgW="355446" imgH="139639" progId="Equation.DSMT4">
                    <p:embed/>
                  </p:oleObj>
                </mc:Choice>
                <mc:Fallback>
                  <p:oleObj name="Equation" r:id="rId20" imgW="355446" imgH="139639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709" y="2466975"/>
                          <a:ext cx="436562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3626620" y="2610997"/>
              <a:ext cx="9509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i="1" dirty="0" smtClean="0">
                  <a:solidFill>
                    <a:schemeClr val="bg1"/>
                  </a:solidFill>
                  <a:latin typeface="+mn-lt"/>
                </a:rPr>
                <a:t>Q</a:t>
              </a:r>
              <a:r>
                <a:rPr lang="en-US" sz="1200" dirty="0" smtClean="0">
                  <a:solidFill>
                    <a:schemeClr val="bg1"/>
                  </a:solidFill>
                </a:rPr>
                <a:t> enclosed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2"/>
          <p:cNvSpPr txBox="1">
            <a:spLocks noChangeArrowheads="1"/>
          </p:cNvSpPr>
          <p:nvPr/>
        </p:nvSpPr>
        <p:spPr bwMode="auto">
          <a:xfrm>
            <a:off x="1879600" y="0"/>
            <a:ext cx="5165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9634538" y="6096000"/>
            <a:ext cx="1841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7410" name="Object 31"/>
          <p:cNvGraphicFramePr>
            <a:graphicFrameLocks noChangeAspect="1"/>
          </p:cNvGraphicFramePr>
          <p:nvPr/>
        </p:nvGraphicFramePr>
        <p:xfrm>
          <a:off x="180975" y="5715000"/>
          <a:ext cx="48180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1" name="Equation" r:id="rId4" imgW="2654300" imgH="482600" progId="Equation.DSMT4">
                  <p:embed/>
                </p:oleObj>
              </mc:Choice>
              <mc:Fallback>
                <p:oleObj name="Equation" r:id="rId4" imgW="2654300" imgH="482600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5715000"/>
                        <a:ext cx="4818063" cy="8763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3"/>
          <p:cNvGraphicFramePr>
            <a:graphicFrameLocks noChangeAspect="1"/>
          </p:cNvGraphicFramePr>
          <p:nvPr/>
        </p:nvGraphicFramePr>
        <p:xfrm>
          <a:off x="319088" y="3711575"/>
          <a:ext cx="40814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2" name="Equation" r:id="rId6" imgW="2260600" imgH="482600" progId="Equation.DSMT4">
                  <p:embed/>
                </p:oleObj>
              </mc:Choice>
              <mc:Fallback>
                <p:oleObj name="Equation" r:id="rId6" imgW="2260600" imgH="482600" progId="Equation.DSMT4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3711575"/>
                        <a:ext cx="4081462" cy="87153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38"/>
          <p:cNvSpPr txBox="1">
            <a:spLocks noChangeArrowheads="1"/>
          </p:cNvSpPr>
          <p:nvPr/>
        </p:nvSpPr>
        <p:spPr bwMode="auto">
          <a:xfrm>
            <a:off x="1604607" y="1000789"/>
            <a:ext cx="135325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Summary</a:t>
            </a:r>
          </a:p>
        </p:txBody>
      </p:sp>
      <p:graphicFrame>
        <p:nvGraphicFramePr>
          <p:cNvPr id="17412" name="Object 41"/>
          <p:cNvGraphicFramePr>
            <a:graphicFrameLocks noChangeAspect="1"/>
          </p:cNvGraphicFramePr>
          <p:nvPr/>
        </p:nvGraphicFramePr>
        <p:xfrm>
          <a:off x="230188" y="4713288"/>
          <a:ext cx="44037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3" name="Equation" r:id="rId8" imgW="2438400" imgH="482600" progId="Equation.DSMT4">
                  <p:embed/>
                </p:oleObj>
              </mc:Choice>
              <mc:Fallback>
                <p:oleObj name="Equation" r:id="rId8" imgW="2438400" imgH="482600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713288"/>
                        <a:ext cx="4403725" cy="87153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618081" y="5711002"/>
            <a:ext cx="2885705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In the second formula we had to introduce a minus sign, while in the third one we did not. </a:t>
            </a:r>
            <a:endParaRPr lang="en-US" sz="1400" dirty="0">
              <a:solidFill>
                <a:schemeClr val="bg2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31543" y="841405"/>
            <a:ext cx="7017367" cy="2040958"/>
            <a:chOff x="858838" y="745870"/>
            <a:chExt cx="7017367" cy="2040958"/>
          </a:xfrm>
        </p:grpSpPr>
        <p:sp>
          <p:nvSpPr>
            <p:cNvPr id="17419" name="Rectangle 6" descr="90%"/>
            <p:cNvSpPr>
              <a:spLocks noChangeArrowheads="1"/>
            </p:cNvSpPr>
            <p:nvPr/>
          </p:nvSpPr>
          <p:spPr bwMode="auto">
            <a:xfrm>
              <a:off x="1420813" y="1848616"/>
              <a:ext cx="5194300" cy="93821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Line 9"/>
            <p:cNvSpPr>
              <a:spLocks noChangeShapeType="1"/>
            </p:cNvSpPr>
            <p:nvPr/>
          </p:nvSpPr>
          <p:spPr bwMode="auto">
            <a:xfrm flipH="1">
              <a:off x="4011613" y="1119622"/>
              <a:ext cx="1587" cy="6492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1" name="Line 10"/>
            <p:cNvSpPr>
              <a:spLocks noChangeShapeType="1"/>
            </p:cNvSpPr>
            <p:nvPr/>
          </p:nvSpPr>
          <p:spPr bwMode="auto">
            <a:xfrm flipV="1">
              <a:off x="1733266" y="2335978"/>
              <a:ext cx="572798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413" name="Object 37"/>
            <p:cNvGraphicFramePr>
              <a:graphicFrameLocks noChangeAspect="1"/>
            </p:cNvGraphicFramePr>
            <p:nvPr/>
          </p:nvGraphicFramePr>
          <p:xfrm>
            <a:off x="5295900" y="1889891"/>
            <a:ext cx="1203325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4" name="Equation" r:id="rId10" imgW="685800" imgH="241300" progId="Equation.DSMT4">
                    <p:embed/>
                  </p:oleObj>
                </mc:Choice>
                <mc:Fallback>
                  <p:oleObj name="Equation" r:id="rId10" imgW="685800" imgH="241300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5900" y="1889891"/>
                          <a:ext cx="1203325" cy="423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5" name="Line 40"/>
            <p:cNvSpPr>
              <a:spLocks noChangeShapeType="1"/>
            </p:cNvSpPr>
            <p:nvPr/>
          </p:nvSpPr>
          <p:spPr bwMode="auto">
            <a:xfrm>
              <a:off x="1243013" y="1832741"/>
              <a:ext cx="0" cy="9540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4" name="Object 6"/>
            <p:cNvGraphicFramePr>
              <a:graphicFrameLocks noChangeAspect="1"/>
            </p:cNvGraphicFramePr>
            <p:nvPr/>
          </p:nvGraphicFramePr>
          <p:xfrm>
            <a:off x="3912951" y="745870"/>
            <a:ext cx="238125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5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2951" y="745870"/>
                          <a:ext cx="238125" cy="261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6"/>
            <p:cNvGraphicFramePr>
              <a:graphicFrameLocks noChangeAspect="1"/>
            </p:cNvGraphicFramePr>
            <p:nvPr/>
          </p:nvGraphicFramePr>
          <p:xfrm>
            <a:off x="7614267" y="2196769"/>
            <a:ext cx="261938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6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4267" y="2196769"/>
                          <a:ext cx="261938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6"/>
            <p:cNvGraphicFramePr>
              <a:graphicFrameLocks noChangeAspect="1"/>
            </p:cNvGraphicFramePr>
            <p:nvPr/>
          </p:nvGraphicFramePr>
          <p:xfrm>
            <a:off x="858838" y="2116138"/>
            <a:ext cx="261937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7" name="Equation" r:id="rId16" imgW="139579" imgH="177646" progId="Equation.DSMT4">
                    <p:embed/>
                  </p:oleObj>
                </mc:Choice>
                <mc:Fallback>
                  <p:oleObj name="Equation" r:id="rId16" imgW="139579" imgH="177646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8838" y="2116138"/>
                          <a:ext cx="261937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43"/>
          <p:cNvGrpSpPr/>
          <p:nvPr/>
        </p:nvGrpSpPr>
        <p:grpSpPr>
          <a:xfrm>
            <a:off x="5378186" y="2871806"/>
            <a:ext cx="3524586" cy="2593328"/>
            <a:chOff x="5337243" y="2967340"/>
            <a:chExt cx="3524586" cy="2593328"/>
          </a:xfrm>
        </p:grpSpPr>
        <p:sp>
          <p:nvSpPr>
            <p:cNvPr id="17426" name="Line 16"/>
            <p:cNvSpPr>
              <a:spLocks noChangeShapeType="1"/>
            </p:cNvSpPr>
            <p:nvPr/>
          </p:nvSpPr>
          <p:spPr bwMode="auto">
            <a:xfrm flipH="1">
              <a:off x="7075557" y="3020668"/>
              <a:ext cx="0" cy="2540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7" name="Line 17"/>
            <p:cNvSpPr>
              <a:spLocks noChangeShapeType="1"/>
            </p:cNvSpPr>
            <p:nvPr/>
          </p:nvSpPr>
          <p:spPr bwMode="auto">
            <a:xfrm>
              <a:off x="5492818" y="4341468"/>
              <a:ext cx="307340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8" name="Line 18"/>
            <p:cNvSpPr>
              <a:spLocks noChangeShapeType="1"/>
            </p:cNvSpPr>
            <p:nvPr/>
          </p:nvSpPr>
          <p:spPr bwMode="auto">
            <a:xfrm>
              <a:off x="7075557" y="3635031"/>
              <a:ext cx="85090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7926457" y="3641381"/>
              <a:ext cx="0" cy="7000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0" name="Line 20"/>
            <p:cNvSpPr>
              <a:spLocks noChangeShapeType="1"/>
            </p:cNvSpPr>
            <p:nvPr/>
          </p:nvSpPr>
          <p:spPr bwMode="auto">
            <a:xfrm flipV="1">
              <a:off x="6208781" y="3627093"/>
              <a:ext cx="1725614" cy="144462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5" name="Line 26"/>
            <p:cNvSpPr>
              <a:spLocks noChangeShapeType="1"/>
            </p:cNvSpPr>
            <p:nvPr/>
          </p:nvSpPr>
          <p:spPr bwMode="auto">
            <a:xfrm flipV="1">
              <a:off x="5337243" y="5059018"/>
              <a:ext cx="858838" cy="63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6" name="Line 27"/>
            <p:cNvSpPr>
              <a:spLocks noChangeShapeType="1"/>
            </p:cNvSpPr>
            <p:nvPr/>
          </p:nvSpPr>
          <p:spPr bwMode="auto">
            <a:xfrm>
              <a:off x="6202431" y="4343056"/>
              <a:ext cx="0" cy="7000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7" name="Line 28"/>
            <p:cNvSpPr>
              <a:spLocks noChangeShapeType="1"/>
            </p:cNvSpPr>
            <p:nvPr/>
          </p:nvSpPr>
          <p:spPr bwMode="auto">
            <a:xfrm>
              <a:off x="6227831" y="5055843"/>
              <a:ext cx="85090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9" name="Line 30"/>
            <p:cNvSpPr>
              <a:spLocks noChangeShapeType="1"/>
            </p:cNvSpPr>
            <p:nvPr/>
          </p:nvSpPr>
          <p:spPr bwMode="auto">
            <a:xfrm>
              <a:off x="7939157" y="3631856"/>
              <a:ext cx="858838" cy="63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8" name="Object 6"/>
            <p:cNvGraphicFramePr>
              <a:graphicFrameLocks noChangeAspect="1"/>
            </p:cNvGraphicFramePr>
            <p:nvPr/>
          </p:nvGraphicFramePr>
          <p:xfrm>
            <a:off x="8623704" y="4214676"/>
            <a:ext cx="238125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8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23704" y="4214676"/>
                          <a:ext cx="238125" cy="261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6"/>
            <p:cNvGraphicFramePr>
              <a:graphicFrameLocks noChangeAspect="1"/>
            </p:cNvGraphicFramePr>
            <p:nvPr/>
          </p:nvGraphicFramePr>
          <p:xfrm>
            <a:off x="7681867" y="4503761"/>
            <a:ext cx="504600" cy="282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9" name="Equation" r:id="rId19" imgW="317087" imgH="177569" progId="Equation.DSMT4">
                    <p:embed/>
                  </p:oleObj>
                </mc:Choice>
                <mc:Fallback>
                  <p:oleObj name="Equation" r:id="rId19" imgW="317087" imgH="177569" progId="Equation.DSMT4">
                    <p:embed/>
                    <p:pic>
                      <p:nvPicPr>
                        <p:cNvPr id="0" name="Picture 2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1867" y="4503761"/>
                          <a:ext cx="504600" cy="282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5724478"/>
                </p:ext>
              </p:extLst>
            </p:nvPr>
          </p:nvGraphicFramePr>
          <p:xfrm>
            <a:off x="6654137" y="2967340"/>
            <a:ext cx="357188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0" name="Equation" r:id="rId21" imgW="190500" imgH="228600" progId="Equation.DSMT4">
                    <p:embed/>
                  </p:oleObj>
                </mc:Choice>
                <mc:Fallback>
                  <p:oleObj name="Equation" r:id="rId21" imgW="190500" imgH="228600" progId="Equation.DSMT4">
                    <p:embed/>
                    <p:pic>
                      <p:nvPicPr>
                        <p:cNvPr id="0" name="Picture 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4137" y="2967340"/>
                          <a:ext cx="357188" cy="428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2"/>
            <p:cNvGraphicFramePr>
              <a:graphicFrameLocks noChangeAspect="1"/>
            </p:cNvGraphicFramePr>
            <p:nvPr/>
          </p:nvGraphicFramePr>
          <p:xfrm>
            <a:off x="5430696" y="4506013"/>
            <a:ext cx="646112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1" name="Equation" r:id="rId23" imgW="405872" imgH="177569" progId="Equation.DSMT4">
                    <p:embed/>
                  </p:oleObj>
                </mc:Choice>
                <mc:Fallback>
                  <p:oleObj name="Equation" r:id="rId23" imgW="405872" imgH="177569" progId="Equation.DSMT4">
                    <p:embed/>
                    <p:pic>
                      <p:nvPicPr>
                        <p:cNvPr id="0" name="Picture 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696" y="4506013"/>
                          <a:ext cx="646112" cy="282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3"/>
            <p:cNvGraphicFramePr>
              <a:graphicFrameLocks noChangeAspect="1"/>
            </p:cNvGraphicFramePr>
            <p:nvPr/>
          </p:nvGraphicFramePr>
          <p:xfrm>
            <a:off x="7213600" y="4886325"/>
            <a:ext cx="1203325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2" name="Equation" r:id="rId25" imgW="850531" imgH="253890" progId="Equation.DSMT4">
                    <p:embed/>
                  </p:oleObj>
                </mc:Choice>
                <mc:Fallback>
                  <p:oleObj name="Equation" r:id="rId25" imgW="850531" imgH="253890" progId="Equation.DSMT4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3600" y="4886325"/>
                          <a:ext cx="1203325" cy="357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1805299"/>
                </p:ext>
              </p:extLst>
            </p:nvPr>
          </p:nvGraphicFramePr>
          <p:xfrm>
            <a:off x="5817476" y="3463971"/>
            <a:ext cx="1077912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3" name="Equation" r:id="rId27" imgW="761669" imgH="253890" progId="Equation.DSMT4">
                    <p:embed/>
                  </p:oleObj>
                </mc:Choice>
                <mc:Fallback>
                  <p:oleObj name="Equation" r:id="rId27" imgW="761669" imgH="253890" progId="Equation.DSMT4">
                    <p:embed/>
                    <p:pic>
                      <p:nvPicPr>
                        <p:cNvPr id="0" name="Picture 2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7476" y="3463971"/>
                          <a:ext cx="1077912" cy="357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4948238" y="3592513"/>
            <a:ext cx="12493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/>
        </p:nvGraphicFramePr>
        <p:xfrm>
          <a:off x="6140677" y="3576411"/>
          <a:ext cx="17065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76" name="Equation" r:id="rId4" imgW="863225" imgH="253890" progId="Equation.DSMT4">
                  <p:embed/>
                </p:oleObj>
              </mc:Choice>
              <mc:Fallback>
                <p:oleObj name="Equation" r:id="rId4" imgW="863225" imgH="25389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677" y="3576411"/>
                        <a:ext cx="1706562" cy="5016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481301"/>
              </p:ext>
            </p:extLst>
          </p:nvPr>
        </p:nvGraphicFramePr>
        <p:xfrm>
          <a:off x="5445967" y="1975462"/>
          <a:ext cx="205898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77" name="Equation" r:id="rId6" imgW="1040948" imgH="380835" progId="Equation.DSMT4">
                  <p:embed/>
                </p:oleObj>
              </mc:Choice>
              <mc:Fallback>
                <p:oleObj name="Equation" r:id="rId6" imgW="1040948" imgH="380835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967" y="1975462"/>
                        <a:ext cx="2058988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8" name="Group 34"/>
          <p:cNvGrpSpPr/>
          <p:nvPr/>
        </p:nvGrpSpPr>
        <p:grpSpPr>
          <a:xfrm>
            <a:off x="457437" y="900113"/>
            <a:ext cx="3678380" cy="4652962"/>
            <a:chOff x="457437" y="900113"/>
            <a:chExt cx="3678380" cy="4652962"/>
          </a:xfrm>
        </p:grpSpPr>
        <p:sp>
          <p:nvSpPr>
            <p:cNvPr id="2057" name="AutoShape 2"/>
            <p:cNvSpPr>
              <a:spLocks noChangeArrowheads="1"/>
            </p:cNvSpPr>
            <p:nvPr/>
          </p:nvSpPr>
          <p:spPr bwMode="auto">
            <a:xfrm>
              <a:off x="1920876" y="1706563"/>
              <a:ext cx="141288" cy="3341687"/>
            </a:xfrm>
            <a:prstGeom prst="can">
              <a:avLst>
                <a:gd name="adj" fmla="val 49384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5"/>
            <p:cNvSpPr>
              <a:spLocks noChangeShapeType="1"/>
            </p:cNvSpPr>
            <p:nvPr/>
          </p:nvSpPr>
          <p:spPr bwMode="auto">
            <a:xfrm>
              <a:off x="1992409" y="1327150"/>
              <a:ext cx="0" cy="42259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0" name="Line 6"/>
            <p:cNvSpPr>
              <a:spLocks noChangeShapeType="1"/>
            </p:cNvSpPr>
            <p:nvPr/>
          </p:nvSpPr>
          <p:spPr bwMode="auto">
            <a:xfrm flipV="1">
              <a:off x="798513" y="3578225"/>
              <a:ext cx="1204913" cy="755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1" name="Line 7"/>
            <p:cNvSpPr>
              <a:spLocks noChangeShapeType="1"/>
            </p:cNvSpPr>
            <p:nvPr/>
          </p:nvSpPr>
          <p:spPr bwMode="auto">
            <a:xfrm>
              <a:off x="2003426" y="3578225"/>
              <a:ext cx="1668463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7" name="AutoShape 15"/>
            <p:cNvSpPr>
              <a:spLocks noChangeArrowheads="1"/>
            </p:cNvSpPr>
            <p:nvPr/>
          </p:nvSpPr>
          <p:spPr bwMode="auto">
            <a:xfrm>
              <a:off x="1414463" y="2571750"/>
              <a:ext cx="1157288" cy="1817687"/>
            </a:xfrm>
            <a:prstGeom prst="can">
              <a:avLst>
                <a:gd name="adj" fmla="val 39266"/>
              </a:avLst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Line 19"/>
            <p:cNvSpPr>
              <a:spLocks noChangeShapeType="1"/>
            </p:cNvSpPr>
            <p:nvPr/>
          </p:nvSpPr>
          <p:spPr bwMode="auto">
            <a:xfrm>
              <a:off x="1139825" y="2755900"/>
              <a:ext cx="0" cy="1524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9" name="Oval 20"/>
            <p:cNvSpPr>
              <a:spLocks noChangeArrowheads="1"/>
            </p:cNvSpPr>
            <p:nvPr/>
          </p:nvSpPr>
          <p:spPr bwMode="auto">
            <a:xfrm>
              <a:off x="2511426" y="3166383"/>
              <a:ext cx="119063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2050472" y="2969853"/>
              <a:ext cx="453243" cy="23054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2052" name="Object 18"/>
            <p:cNvGraphicFramePr>
              <a:graphicFrameLocks noChangeAspect="1"/>
            </p:cNvGraphicFramePr>
            <p:nvPr/>
          </p:nvGraphicFramePr>
          <p:xfrm>
            <a:off x="457437" y="4309210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78" name="Equation" r:id="rId8" imgW="126835" imgH="139518" progId="Equation.DSMT4">
                    <p:embed/>
                  </p:oleObj>
                </mc:Choice>
                <mc:Fallback>
                  <p:oleObj name="Equation" r:id="rId8" imgW="126835" imgH="139518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437" y="4309210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8"/>
            <p:cNvGraphicFramePr>
              <a:graphicFrameLocks noChangeAspect="1"/>
            </p:cNvGraphicFramePr>
            <p:nvPr/>
          </p:nvGraphicFramePr>
          <p:xfrm>
            <a:off x="3803650" y="3425825"/>
            <a:ext cx="2762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79" name="Equation" r:id="rId10" imgW="139579" imgH="164957" progId="Equation.DSMT4">
                    <p:embed/>
                  </p:oleObj>
                </mc:Choice>
                <mc:Fallback>
                  <p:oleObj name="Equation" r:id="rId10" imgW="139579" imgH="164957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3650" y="3425825"/>
                          <a:ext cx="2762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8"/>
            <p:cNvGraphicFramePr>
              <a:graphicFrameLocks noChangeAspect="1"/>
            </p:cNvGraphicFramePr>
            <p:nvPr/>
          </p:nvGraphicFramePr>
          <p:xfrm>
            <a:off x="1893888" y="900113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80" name="Equation" r:id="rId12" imgW="126725" imgH="126725" progId="Equation.DSMT4">
                    <p:embed/>
                  </p:oleObj>
                </mc:Choice>
                <mc:Fallback>
                  <p:oleObj name="Equation" r:id="rId12" imgW="126725" imgH="126725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3888" y="900113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5" name="Object 18"/>
            <p:cNvGraphicFramePr>
              <a:graphicFrameLocks noChangeAspect="1"/>
            </p:cNvGraphicFramePr>
            <p:nvPr/>
          </p:nvGraphicFramePr>
          <p:xfrm>
            <a:off x="759939" y="3306217"/>
            <a:ext cx="252412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81" name="Equation" r:id="rId14" imgW="126725" imgH="177415" progId="Equation.DSMT4">
                    <p:embed/>
                  </p:oleObj>
                </mc:Choice>
                <mc:Fallback>
                  <p:oleObj name="Equation" r:id="rId14" imgW="126725" imgH="177415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939" y="3306217"/>
                          <a:ext cx="252412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8"/>
            <p:cNvGraphicFramePr>
              <a:graphicFrameLocks noChangeAspect="1"/>
            </p:cNvGraphicFramePr>
            <p:nvPr/>
          </p:nvGraphicFramePr>
          <p:xfrm>
            <a:off x="2102491" y="3127849"/>
            <a:ext cx="300037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82" name="Equation" r:id="rId16" imgW="152268" imgH="164957" progId="Equation.DSMT4">
                    <p:embed/>
                  </p:oleObj>
                </mc:Choice>
                <mc:Fallback>
                  <p:oleObj name="Equation" r:id="rId16" imgW="152268" imgH="164957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2491" y="3127849"/>
                          <a:ext cx="300037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8"/>
            <p:cNvGraphicFramePr>
              <a:graphicFrameLocks noChangeAspect="1"/>
            </p:cNvGraphicFramePr>
            <p:nvPr/>
          </p:nvGraphicFramePr>
          <p:xfrm>
            <a:off x="2770188" y="2911475"/>
            <a:ext cx="249237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83" name="Equation" r:id="rId18" imgW="126780" imgH="164814" progId="Equation.DSMT4">
                    <p:embed/>
                  </p:oleObj>
                </mc:Choice>
                <mc:Fallback>
                  <p:oleObj name="Equation" r:id="rId18" imgW="126780" imgH="164814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0188" y="2911475"/>
                          <a:ext cx="249237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8"/>
            <p:cNvGraphicFramePr>
              <a:graphicFrameLocks noChangeAspect="1"/>
            </p:cNvGraphicFramePr>
            <p:nvPr/>
          </p:nvGraphicFramePr>
          <p:xfrm>
            <a:off x="2784475" y="4113213"/>
            <a:ext cx="2762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84" name="Equation" r:id="rId20" imgW="139579" imgH="177646" progId="Equation.DSMT4">
                    <p:embed/>
                  </p:oleObj>
                </mc:Choice>
                <mc:Fallback>
                  <p:oleObj name="Equation" r:id="rId20" imgW="139579" imgH="177646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475" y="4113213"/>
                          <a:ext cx="2762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8"/>
            <p:cNvGraphicFramePr>
              <a:graphicFrameLocks noChangeAspect="1"/>
            </p:cNvGraphicFramePr>
            <p:nvPr/>
          </p:nvGraphicFramePr>
          <p:xfrm>
            <a:off x="2284792" y="4749942"/>
            <a:ext cx="185102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85" name="Equation" r:id="rId22" imgW="939392" imgH="253890" progId="Equation.DSMT4">
                    <p:embed/>
                  </p:oleObj>
                </mc:Choice>
                <mc:Fallback>
                  <p:oleObj name="Equation" r:id="rId22" imgW="939392" imgH="253890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4792" y="4749942"/>
                          <a:ext cx="1851025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174875" y="0"/>
            <a:ext cx="48212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2193" y="5993177"/>
            <a:ext cx="665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Note:</a:t>
            </a:r>
            <a:r>
              <a:rPr lang="en-US" dirty="0" smtClean="0">
                <a:solidFill>
                  <a:schemeClr val="bg2"/>
                </a:solidFill>
              </a:rPr>
              <a:t> The Gaussian surface cannot be an infinitely tall cylinder.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2174875" y="0"/>
            <a:ext cx="48212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076" name="Line 22"/>
          <p:cNvSpPr>
            <a:spLocks noChangeShapeType="1"/>
          </p:cNvSpPr>
          <p:nvPr/>
        </p:nvSpPr>
        <p:spPr bwMode="auto">
          <a:xfrm flipV="1">
            <a:off x="7135268" y="4796619"/>
            <a:ext cx="403225" cy="6635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7" name="Line 23"/>
          <p:cNvSpPr>
            <a:spLocks noChangeShapeType="1"/>
          </p:cNvSpPr>
          <p:nvPr/>
        </p:nvSpPr>
        <p:spPr bwMode="auto">
          <a:xfrm flipV="1">
            <a:off x="7173982" y="5570372"/>
            <a:ext cx="457201" cy="711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100" name="Object 21"/>
          <p:cNvGraphicFramePr>
            <a:graphicFrameLocks noChangeAspect="1"/>
          </p:cNvGraphicFramePr>
          <p:nvPr/>
        </p:nvGraphicFramePr>
        <p:xfrm>
          <a:off x="5372668" y="3261958"/>
          <a:ext cx="3062288" cy="315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4" imgW="1574800" imgH="1625600" progId="Equation.DSMT4">
                  <p:embed/>
                </p:oleObj>
              </mc:Choice>
              <mc:Fallback>
                <p:oleObj name="Equation" r:id="rId4" imgW="1574800" imgH="1625600" progId="Equation.DSMT4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668" y="3261958"/>
                        <a:ext cx="3062288" cy="315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1" name="Object 18"/>
          <p:cNvGraphicFramePr>
            <a:graphicFrameLocks noChangeAspect="1"/>
          </p:cNvGraphicFramePr>
          <p:nvPr/>
        </p:nvGraphicFramePr>
        <p:xfrm>
          <a:off x="5805504" y="2038980"/>
          <a:ext cx="205898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Equation" r:id="rId6" imgW="1040948" imgH="380835" progId="Equation.DSMT4">
                  <p:embed/>
                </p:oleObj>
              </mc:Choice>
              <mc:Fallback>
                <p:oleObj name="Equation" r:id="rId6" imgW="1040948" imgH="380835" progId="Equation.DSMT4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504" y="2038980"/>
                        <a:ext cx="2058988" cy="7524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3299279" y="1122136"/>
          <a:ext cx="14128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" name="Equation" r:id="rId8" imgW="939392" imgH="710891" progId="Equation.DSMT4">
                  <p:embed/>
                </p:oleObj>
              </mc:Choice>
              <mc:Fallback>
                <p:oleObj name="Equation" r:id="rId8" imgW="939392" imgH="710891" progId="Equation.DSMT4">
                  <p:embed/>
                  <p:pic>
                    <p:nvPicPr>
                      <p:cNvPr id="0" name="Picture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279" y="1122136"/>
                        <a:ext cx="141287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208315" y="6106884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Side view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705469" y="2164032"/>
            <a:ext cx="196850" cy="373062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843457" y="2787920"/>
            <a:ext cx="1816100" cy="2243137"/>
          </a:xfrm>
          <a:prstGeom prst="rect">
            <a:avLst/>
          </a:prstGeom>
          <a:noFill/>
          <a:ln w="38100">
            <a:solidFill>
              <a:srgbClr val="00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>
            <a:off x="2332532" y="3041920"/>
            <a:ext cx="828675" cy="0"/>
          </a:xfrm>
          <a:prstGeom prst="line">
            <a:avLst/>
          </a:prstGeom>
          <a:noFill/>
          <a:ln w="28575">
            <a:solidFill>
              <a:srgbClr val="CBC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" name="Line 7"/>
          <p:cNvSpPr>
            <a:spLocks noChangeShapeType="1"/>
          </p:cNvSpPr>
          <p:nvPr/>
        </p:nvSpPr>
        <p:spPr bwMode="auto">
          <a:xfrm>
            <a:off x="2335707" y="3473720"/>
            <a:ext cx="828675" cy="0"/>
          </a:xfrm>
          <a:prstGeom prst="line">
            <a:avLst/>
          </a:prstGeom>
          <a:noFill/>
          <a:ln w="28575">
            <a:solidFill>
              <a:srgbClr val="CBC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4" name="Line 8"/>
          <p:cNvSpPr>
            <a:spLocks noChangeShapeType="1"/>
          </p:cNvSpPr>
          <p:nvPr/>
        </p:nvSpPr>
        <p:spPr bwMode="auto">
          <a:xfrm>
            <a:off x="2348407" y="4756420"/>
            <a:ext cx="828675" cy="0"/>
          </a:xfrm>
          <a:prstGeom prst="line">
            <a:avLst/>
          </a:prstGeom>
          <a:noFill/>
          <a:ln w="28575">
            <a:solidFill>
              <a:srgbClr val="CBC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5" name="Line 9"/>
          <p:cNvSpPr>
            <a:spLocks noChangeShapeType="1"/>
          </p:cNvSpPr>
          <p:nvPr/>
        </p:nvSpPr>
        <p:spPr bwMode="auto">
          <a:xfrm>
            <a:off x="2369044" y="4370657"/>
            <a:ext cx="828675" cy="0"/>
          </a:xfrm>
          <a:prstGeom prst="line">
            <a:avLst/>
          </a:prstGeom>
          <a:noFill/>
          <a:ln w="28575">
            <a:solidFill>
              <a:srgbClr val="CBC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6" name="Line 10"/>
          <p:cNvSpPr>
            <a:spLocks noChangeShapeType="1"/>
          </p:cNvSpPr>
          <p:nvPr/>
        </p:nvSpPr>
        <p:spPr bwMode="auto">
          <a:xfrm>
            <a:off x="2337294" y="3926157"/>
            <a:ext cx="828675" cy="0"/>
          </a:xfrm>
          <a:prstGeom prst="line">
            <a:avLst/>
          </a:prstGeom>
          <a:noFill/>
          <a:ln w="28575">
            <a:solidFill>
              <a:srgbClr val="CBC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7" name="Line 11"/>
          <p:cNvSpPr>
            <a:spLocks noChangeShapeType="1"/>
          </p:cNvSpPr>
          <p:nvPr/>
        </p:nvSpPr>
        <p:spPr bwMode="auto">
          <a:xfrm flipH="1">
            <a:off x="378319" y="3048270"/>
            <a:ext cx="814388" cy="1587"/>
          </a:xfrm>
          <a:prstGeom prst="line">
            <a:avLst/>
          </a:prstGeom>
          <a:noFill/>
          <a:ln w="28575">
            <a:solidFill>
              <a:srgbClr val="CBC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8" name="Line 12"/>
          <p:cNvSpPr>
            <a:spLocks noChangeShapeType="1"/>
          </p:cNvSpPr>
          <p:nvPr/>
        </p:nvSpPr>
        <p:spPr bwMode="auto">
          <a:xfrm flipH="1">
            <a:off x="384669" y="3432445"/>
            <a:ext cx="814388" cy="1587"/>
          </a:xfrm>
          <a:prstGeom prst="line">
            <a:avLst/>
          </a:prstGeom>
          <a:noFill/>
          <a:ln w="28575">
            <a:solidFill>
              <a:srgbClr val="CBC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9" name="Line 13"/>
          <p:cNvSpPr>
            <a:spLocks noChangeShapeType="1"/>
          </p:cNvSpPr>
          <p:nvPr/>
        </p:nvSpPr>
        <p:spPr bwMode="auto">
          <a:xfrm flipH="1">
            <a:off x="354507" y="3913457"/>
            <a:ext cx="814388" cy="1587"/>
          </a:xfrm>
          <a:prstGeom prst="line">
            <a:avLst/>
          </a:prstGeom>
          <a:noFill/>
          <a:ln w="28575">
            <a:solidFill>
              <a:srgbClr val="CBC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0" name="Line 14"/>
          <p:cNvSpPr>
            <a:spLocks noChangeShapeType="1"/>
          </p:cNvSpPr>
          <p:nvPr/>
        </p:nvSpPr>
        <p:spPr bwMode="auto">
          <a:xfrm flipH="1">
            <a:off x="386257" y="4394470"/>
            <a:ext cx="814388" cy="1587"/>
          </a:xfrm>
          <a:prstGeom prst="line">
            <a:avLst/>
          </a:prstGeom>
          <a:noFill/>
          <a:ln w="28575">
            <a:solidFill>
              <a:srgbClr val="CBC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1" name="Line 15"/>
          <p:cNvSpPr>
            <a:spLocks noChangeShapeType="1"/>
          </p:cNvSpPr>
          <p:nvPr/>
        </p:nvSpPr>
        <p:spPr bwMode="auto">
          <a:xfrm flipH="1">
            <a:off x="343394" y="4792932"/>
            <a:ext cx="814388" cy="1587"/>
          </a:xfrm>
          <a:prstGeom prst="line">
            <a:avLst/>
          </a:prstGeom>
          <a:noFill/>
          <a:ln w="28575">
            <a:solidFill>
              <a:srgbClr val="CBC6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5" name="Line 19"/>
          <p:cNvSpPr>
            <a:spLocks noChangeShapeType="1"/>
          </p:cNvSpPr>
          <p:nvPr/>
        </p:nvSpPr>
        <p:spPr bwMode="auto">
          <a:xfrm flipH="1" flipV="1">
            <a:off x="1833292" y="3303513"/>
            <a:ext cx="711605" cy="0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 type="triangl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>
            <a:off x="1466950" y="2798284"/>
            <a:ext cx="0" cy="222363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8" name="Oval 25"/>
          <p:cNvSpPr>
            <a:spLocks noChangeArrowheads="1"/>
          </p:cNvSpPr>
          <p:nvPr/>
        </p:nvSpPr>
        <p:spPr bwMode="auto">
          <a:xfrm>
            <a:off x="2599232" y="3234007"/>
            <a:ext cx="119063" cy="1190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1811976" y="1551707"/>
            <a:ext cx="0" cy="522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3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595977"/>
              </p:ext>
            </p:extLst>
          </p:nvPr>
        </p:nvGraphicFramePr>
        <p:xfrm>
          <a:off x="1689172" y="1173068"/>
          <a:ext cx="2508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Equation" r:id="rId10" imgW="126725" imgH="126725" progId="Equation.DSMT4">
                  <p:embed/>
                </p:oleObj>
              </mc:Choice>
              <mc:Fallback>
                <p:oleObj name="Equation" r:id="rId10" imgW="126725" imgH="126725" progId="Equation.DSMT4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72" y="1173068"/>
                        <a:ext cx="25082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763762"/>
              </p:ext>
            </p:extLst>
          </p:nvPr>
        </p:nvGraphicFramePr>
        <p:xfrm>
          <a:off x="1128264" y="3515209"/>
          <a:ext cx="2524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264" y="3515209"/>
                        <a:ext cx="252412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439069"/>
              </p:ext>
            </p:extLst>
          </p:nvPr>
        </p:nvGraphicFramePr>
        <p:xfrm>
          <a:off x="2050038" y="2971968"/>
          <a:ext cx="3000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" name="Equation" r:id="rId14" imgW="152268" imgH="164957" progId="Equation.DSMT4">
                  <p:embed/>
                </p:oleObj>
              </mc:Choice>
              <mc:Fallback>
                <p:oleObj name="Equation" r:id="rId14" imgW="152268" imgH="164957" progId="Equation.DSMT4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0038" y="2971968"/>
                        <a:ext cx="300037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039211"/>
              </p:ext>
            </p:extLst>
          </p:nvPr>
        </p:nvGraphicFramePr>
        <p:xfrm>
          <a:off x="2799785" y="3119315"/>
          <a:ext cx="2492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9785" y="3119315"/>
                        <a:ext cx="249237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761153"/>
              </p:ext>
            </p:extLst>
          </p:nvPr>
        </p:nvGraphicFramePr>
        <p:xfrm>
          <a:off x="2106518" y="2307206"/>
          <a:ext cx="281840" cy="393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Equation" r:id="rId18" imgW="165028" imgH="228501" progId="Equation.DSMT4">
                  <p:embed/>
                </p:oleObj>
              </mc:Choice>
              <mc:Fallback>
                <p:oleObj name="Equation" r:id="rId18" imgW="165028" imgH="228501" progId="Equation.DSMT4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518" y="2307206"/>
                        <a:ext cx="281840" cy="3937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055660"/>
              </p:ext>
            </p:extLst>
          </p:nvPr>
        </p:nvGraphicFramePr>
        <p:xfrm>
          <a:off x="2752725" y="3919538"/>
          <a:ext cx="3032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Equation" r:id="rId20" imgW="177646" imgH="228402" progId="Equation.DSMT4">
                  <p:embed/>
                </p:oleObj>
              </mc:Choice>
              <mc:Fallback>
                <p:oleObj name="Equation" r:id="rId20" imgW="177646" imgH="228402" progId="Equation.DSMT4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3919538"/>
                        <a:ext cx="3032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144500"/>
              </p:ext>
            </p:extLst>
          </p:nvPr>
        </p:nvGraphicFramePr>
        <p:xfrm>
          <a:off x="2113555" y="5136464"/>
          <a:ext cx="3032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" name="Equation" r:id="rId22" imgW="177646" imgH="228402" progId="Equation.DSMT4">
                  <p:embed/>
                </p:oleObj>
              </mc:Choice>
              <mc:Fallback>
                <p:oleObj name="Equation" r:id="rId22" imgW="177646" imgH="228402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3555" y="5136464"/>
                        <a:ext cx="3032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>
            <a:off x="2721166" y="4605051"/>
            <a:ext cx="4186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275298"/>
              </p:ext>
            </p:extLst>
          </p:nvPr>
        </p:nvGraphicFramePr>
        <p:xfrm>
          <a:off x="3327520" y="4442133"/>
          <a:ext cx="206719" cy="3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" name="Equation" r:id="rId24" imgW="126720" imgH="203040" progId="Equation.DSMT4">
                  <p:embed/>
                </p:oleObj>
              </mc:Choice>
              <mc:Fallback>
                <p:oleObj name="Equation" r:id="rId24" imgW="126720" imgH="203040" progId="Equation.DSMT4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520" y="4442133"/>
                        <a:ext cx="206719" cy="33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>
            <a:stCxn id="3080" idx="0"/>
          </p:cNvCxnSpPr>
          <p:nvPr/>
        </p:nvCxnSpPr>
        <p:spPr bwMode="auto">
          <a:xfrm>
            <a:off x="1803894" y="2164032"/>
            <a:ext cx="2872" cy="39613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" name="Rectangle 1"/>
          <p:cNvSpPr/>
          <p:nvPr/>
        </p:nvSpPr>
        <p:spPr bwMode="auto">
          <a:xfrm>
            <a:off x="1707614" y="2787267"/>
            <a:ext cx="196249" cy="2236425"/>
          </a:xfrm>
          <a:prstGeom prst="rect">
            <a:avLst/>
          </a:prstGeom>
          <a:pattFill prst="pct70">
            <a:fgClr>
              <a:srgbClr val="FFFF00"/>
            </a:fgClr>
            <a:bgClr>
              <a:schemeClr val="bg1"/>
            </a:bgClr>
          </a:patt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115124"/>
              </p:ext>
            </p:extLst>
          </p:nvPr>
        </p:nvGraphicFramePr>
        <p:xfrm>
          <a:off x="3568699" y="5600699"/>
          <a:ext cx="471377" cy="353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" name="Equation" r:id="rId26" imgW="304560" imgH="228600" progId="Equation.DSMT4">
                  <p:embed/>
                </p:oleObj>
              </mc:Choice>
              <mc:Fallback>
                <p:oleObj name="Equation" r:id="rId26" imgW="304560" imgH="228600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699" y="5600699"/>
                        <a:ext cx="471377" cy="353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H="1" flipV="1">
            <a:off x="2020186" y="4582633"/>
            <a:ext cx="1477926" cy="1127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6200000">
            <a:off x="900387" y="2531609"/>
            <a:ext cx="4186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901125"/>
              </p:ext>
            </p:extLst>
          </p:nvPr>
        </p:nvGraphicFramePr>
        <p:xfrm>
          <a:off x="773530" y="2325437"/>
          <a:ext cx="2079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Equation" r:id="rId28" imgW="207264" imgH="330954" progId="Equation.DSMT4">
                  <p:embed/>
                </p:oleObj>
              </mc:Choice>
              <mc:Fallback>
                <p:oleObj name="Equation" r:id="rId28" imgW="207264" imgH="33095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73530" y="2325437"/>
                        <a:ext cx="207963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97324"/>
              </p:ext>
            </p:extLst>
          </p:nvPr>
        </p:nvGraphicFramePr>
        <p:xfrm>
          <a:off x="704934" y="5228390"/>
          <a:ext cx="197434" cy="315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tion" r:id="rId30" imgW="126720" imgH="203040" progId="Equation.DSMT4">
                  <p:embed/>
                </p:oleObj>
              </mc:Choice>
              <mc:Fallback>
                <p:oleObj name="Equation" r:id="rId30" imgW="126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04934" y="5228390"/>
                        <a:ext cx="197434" cy="315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 rot="16200000" flipH="1" flipV="1">
            <a:off x="908408" y="5318926"/>
            <a:ext cx="4186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2006600" y="0"/>
            <a:ext cx="55356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25284" y="1019175"/>
          <a:ext cx="65563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4" imgW="3467100" imgH="406400" progId="Equation.DSMT4">
                  <p:embed/>
                </p:oleObj>
              </mc:Choice>
              <mc:Fallback>
                <p:oleObj name="Equation" r:id="rId4" imgW="3467100" imgH="4064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284" y="1019175"/>
                        <a:ext cx="65563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300113" y="2716803"/>
            <a:ext cx="11826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Hence,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818872" y="4931135"/>
            <a:ext cx="212026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09808"/>
              </p:ext>
            </p:extLst>
          </p:nvPr>
        </p:nvGraphicFramePr>
        <p:xfrm>
          <a:off x="2310833" y="5331245"/>
          <a:ext cx="2836863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6" imgW="1497950" imgH="482391" progId="Equation.DSMT4">
                  <p:embed/>
                </p:oleObj>
              </mc:Choice>
              <mc:Fallback>
                <p:oleObj name="Equation" r:id="rId6" imgW="1497950" imgH="482391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0833" y="5331245"/>
                        <a:ext cx="2836863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4103" name="Object 3"/>
          <p:cNvGraphicFramePr>
            <a:graphicFrameLocks noChangeAspect="1"/>
          </p:cNvGraphicFramePr>
          <p:nvPr/>
        </p:nvGraphicFramePr>
        <p:xfrm>
          <a:off x="1638528" y="3260952"/>
          <a:ext cx="2090737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8" imgW="1104900" imgH="685800" progId="Equation.DSMT4">
                  <p:embed/>
                </p:oleObj>
              </mc:Choice>
              <mc:Fallback>
                <p:oleObj name="Equation" r:id="rId8" imgW="1104900" imgH="6858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528" y="3260952"/>
                        <a:ext cx="2090737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927781" y="1922464"/>
          <a:ext cx="227171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0" imgW="1168400" imgH="228600" progId="Equation.DSMT4">
                  <p:embed/>
                </p:oleObj>
              </mc:Choice>
              <mc:Fallback>
                <p:oleObj name="Equation" r:id="rId10" imgW="1168400" imgH="2286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781" y="1922464"/>
                        <a:ext cx="227171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999615" y="1690424"/>
            <a:ext cx="3696682" cy="5105330"/>
            <a:chOff x="4999615" y="2003243"/>
            <a:chExt cx="3696682" cy="5105330"/>
          </a:xfrm>
        </p:grpSpPr>
        <p:sp>
          <p:nvSpPr>
            <p:cNvPr id="12" name="TextBox 11"/>
            <p:cNvSpPr txBox="1"/>
            <p:nvPr/>
          </p:nvSpPr>
          <p:spPr>
            <a:xfrm>
              <a:off x="5864536" y="6708463"/>
              <a:ext cx="12843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Side view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361690" y="2765611"/>
              <a:ext cx="196850" cy="3730625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5499678" y="3389499"/>
              <a:ext cx="1816100" cy="224313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6988753" y="3643499"/>
              <a:ext cx="828675" cy="0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6991928" y="4075299"/>
              <a:ext cx="828675" cy="0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7004628" y="5357999"/>
              <a:ext cx="828675" cy="0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7025265" y="4972236"/>
              <a:ext cx="828675" cy="0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6993515" y="4527736"/>
              <a:ext cx="828675" cy="0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H="1">
              <a:off x="5034540" y="3649849"/>
              <a:ext cx="814388" cy="1587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H="1">
              <a:off x="5040890" y="4034024"/>
              <a:ext cx="814388" cy="1587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5010728" y="4515036"/>
              <a:ext cx="814388" cy="1587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flipH="1">
              <a:off x="5042478" y="4996049"/>
              <a:ext cx="814388" cy="1587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 flipH="1">
              <a:off x="4999615" y="5394511"/>
              <a:ext cx="814388" cy="1587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flipH="1" flipV="1">
              <a:off x="6489513" y="3905092"/>
              <a:ext cx="711605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6123171" y="3399863"/>
              <a:ext cx="0" cy="22236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7255453" y="3835586"/>
              <a:ext cx="119063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6468197" y="2298030"/>
              <a:ext cx="0" cy="37777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2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3800987"/>
                </p:ext>
              </p:extLst>
            </p:nvPr>
          </p:nvGraphicFramePr>
          <p:xfrm>
            <a:off x="6369457" y="2003243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3" name="Equation" r:id="rId12" imgW="126725" imgH="126725" progId="Equation.DSMT4">
                    <p:embed/>
                  </p:oleObj>
                </mc:Choice>
                <mc:Fallback>
                  <p:oleObj name="Equation" r:id="rId12" imgW="126725" imgH="126725" progId="Equation.DSMT4">
                    <p:embed/>
                    <p:pic>
                      <p:nvPicPr>
                        <p:cNvPr id="35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9457" y="2003243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4218686"/>
                </p:ext>
              </p:extLst>
            </p:nvPr>
          </p:nvGraphicFramePr>
          <p:xfrm>
            <a:off x="5784485" y="4116788"/>
            <a:ext cx="252412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4" name="Equation" r:id="rId14" imgW="126725" imgH="177415" progId="Equation.DSMT4">
                    <p:embed/>
                  </p:oleObj>
                </mc:Choice>
                <mc:Fallback>
                  <p:oleObj name="Equation" r:id="rId14" imgW="126725" imgH="177415" progId="Equation.DSMT4">
                    <p:embed/>
                    <p:pic>
                      <p:nvPicPr>
                        <p:cNvPr id="36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4485" y="4116788"/>
                          <a:ext cx="252412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3137300"/>
                </p:ext>
              </p:extLst>
            </p:nvPr>
          </p:nvGraphicFramePr>
          <p:xfrm>
            <a:off x="6826574" y="3417136"/>
            <a:ext cx="300037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5" name="Equation" r:id="rId16" imgW="152268" imgH="164957" progId="Equation.DSMT4">
                    <p:embed/>
                  </p:oleObj>
                </mc:Choice>
                <mc:Fallback>
                  <p:oleObj name="Equation" r:id="rId16" imgW="152268" imgH="164957" progId="Equation.DSMT4">
                    <p:embed/>
                    <p:pic>
                      <p:nvPicPr>
                        <p:cNvPr id="37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6574" y="3417136"/>
                          <a:ext cx="300037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6768240"/>
                </p:ext>
              </p:extLst>
            </p:nvPr>
          </p:nvGraphicFramePr>
          <p:xfrm>
            <a:off x="7456006" y="3720894"/>
            <a:ext cx="249237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6" name="Equation" r:id="rId18" imgW="126780" imgH="164814" progId="Equation.DSMT4">
                    <p:embed/>
                  </p:oleObj>
                </mc:Choice>
                <mc:Fallback>
                  <p:oleObj name="Equation" r:id="rId18" imgW="126780" imgH="164814" progId="Equation.DSMT4">
                    <p:embed/>
                    <p:pic>
                      <p:nvPicPr>
                        <p:cNvPr id="38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6006" y="3720894"/>
                          <a:ext cx="249237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5994720"/>
                </p:ext>
              </p:extLst>
            </p:nvPr>
          </p:nvGraphicFramePr>
          <p:xfrm>
            <a:off x="7408946" y="4521117"/>
            <a:ext cx="303213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7" name="Equation" r:id="rId20" imgW="177646" imgH="228402" progId="Equation.DSMT4">
                    <p:embed/>
                  </p:oleObj>
                </mc:Choice>
                <mc:Fallback>
                  <p:oleObj name="Equation" r:id="rId20" imgW="177646" imgH="228402" progId="Equation.DSMT4">
                    <p:embed/>
                    <p:pic>
                      <p:nvPicPr>
                        <p:cNvPr id="3108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8946" y="4521117"/>
                          <a:ext cx="303213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6" name="Straight Arrow Connector 35"/>
            <p:cNvCxnSpPr/>
            <p:nvPr/>
          </p:nvCxnSpPr>
          <p:spPr bwMode="auto">
            <a:xfrm>
              <a:off x="7377387" y="5206630"/>
              <a:ext cx="41864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9389918"/>
                </p:ext>
              </p:extLst>
            </p:nvPr>
          </p:nvGraphicFramePr>
          <p:xfrm>
            <a:off x="7983741" y="5043712"/>
            <a:ext cx="206719" cy="330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8" name="Equation" r:id="rId22" imgW="126720" imgH="203040" progId="Equation.DSMT4">
                    <p:embed/>
                  </p:oleObj>
                </mc:Choice>
                <mc:Fallback>
                  <p:oleObj name="Equation" r:id="rId22" imgW="126720" imgH="203040" progId="Equation.DSMT4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3741" y="5043712"/>
                          <a:ext cx="206719" cy="330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Connector 37"/>
            <p:cNvCxnSpPr>
              <a:stCxn id="13" idx="0"/>
            </p:cNvCxnSpPr>
            <p:nvPr/>
          </p:nvCxnSpPr>
          <p:spPr bwMode="auto">
            <a:xfrm>
              <a:off x="6460115" y="2765611"/>
              <a:ext cx="2872" cy="39613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9" name="Rectangle 38"/>
            <p:cNvSpPr/>
            <p:nvPr/>
          </p:nvSpPr>
          <p:spPr bwMode="auto">
            <a:xfrm>
              <a:off x="6363835" y="3388846"/>
              <a:ext cx="196249" cy="2236425"/>
            </a:xfrm>
            <a:prstGeom prst="rect">
              <a:avLst/>
            </a:prstGeom>
            <a:pattFill prst="pct70">
              <a:fgClr>
                <a:srgbClr val="FFFF00"/>
              </a:fgClr>
              <a:bgClr>
                <a:schemeClr val="bg1"/>
              </a:bgClr>
            </a:patt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3385299"/>
                </p:ext>
              </p:extLst>
            </p:nvPr>
          </p:nvGraphicFramePr>
          <p:xfrm>
            <a:off x="8224920" y="6202278"/>
            <a:ext cx="471377" cy="353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9" name="Equation" r:id="rId24" imgW="304560" imgH="228600" progId="Equation.DSMT4">
                    <p:embed/>
                  </p:oleObj>
                </mc:Choice>
                <mc:Fallback>
                  <p:oleObj name="Equation" r:id="rId24" imgW="304560" imgH="228600" progId="Equation.DSMT4">
                    <p:embed/>
                    <p:pic>
                      <p:nvPicPr>
                        <p:cNvPr id="3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4920" y="6202278"/>
                          <a:ext cx="471377" cy="3535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1" name="Straight Arrow Connector 40"/>
            <p:cNvCxnSpPr/>
            <p:nvPr/>
          </p:nvCxnSpPr>
          <p:spPr bwMode="auto">
            <a:xfrm flipH="1" flipV="1">
              <a:off x="6676407" y="5184212"/>
              <a:ext cx="1477926" cy="11270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006600" y="0"/>
            <a:ext cx="55356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145415" name="Object 6"/>
          <p:cNvGraphicFramePr>
            <a:graphicFrameLocks noChangeAspect="1"/>
          </p:cNvGraphicFramePr>
          <p:nvPr/>
        </p:nvGraphicFramePr>
        <p:xfrm>
          <a:off x="4448672" y="2127772"/>
          <a:ext cx="3062891" cy="985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29" name="Equation" r:id="rId4" imgW="1497950" imgH="482391" progId="Equation.DSMT4">
                  <p:embed/>
                </p:oleObj>
              </mc:Choice>
              <mc:Fallback>
                <p:oleObj name="Equation" r:id="rId4" imgW="1497950" imgH="482391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672" y="2127772"/>
                        <a:ext cx="3062891" cy="98554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67861" y="1146786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Summary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62961" y="1511500"/>
            <a:ext cx="3814857" cy="4652962"/>
            <a:chOff x="484733" y="1500615"/>
            <a:chExt cx="3814857" cy="4652962"/>
          </a:xfrm>
        </p:grpSpPr>
        <p:grpSp>
          <p:nvGrpSpPr>
            <p:cNvPr id="5" name="Group 34"/>
            <p:cNvGrpSpPr/>
            <p:nvPr/>
          </p:nvGrpSpPr>
          <p:grpSpPr>
            <a:xfrm>
              <a:off x="484733" y="1500615"/>
              <a:ext cx="3814857" cy="4652962"/>
              <a:chOff x="457437" y="900113"/>
              <a:chExt cx="3814857" cy="4652962"/>
            </a:xfrm>
          </p:grpSpPr>
          <p:sp>
            <p:nvSpPr>
              <p:cNvPr id="2057" name="AutoShape 2"/>
              <p:cNvSpPr>
                <a:spLocks noChangeArrowheads="1"/>
              </p:cNvSpPr>
              <p:nvPr/>
            </p:nvSpPr>
            <p:spPr bwMode="auto">
              <a:xfrm>
                <a:off x="1920876" y="1706563"/>
                <a:ext cx="141288" cy="3341687"/>
              </a:xfrm>
              <a:prstGeom prst="can">
                <a:avLst>
                  <a:gd name="adj" fmla="val 49384"/>
                </a:avLst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Line 5"/>
              <p:cNvSpPr>
                <a:spLocks noChangeShapeType="1"/>
              </p:cNvSpPr>
              <p:nvPr/>
            </p:nvSpPr>
            <p:spPr bwMode="auto">
              <a:xfrm>
                <a:off x="2003426" y="1327150"/>
                <a:ext cx="0" cy="422592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0" name="Line 6"/>
              <p:cNvSpPr>
                <a:spLocks noChangeShapeType="1"/>
              </p:cNvSpPr>
              <p:nvPr/>
            </p:nvSpPr>
            <p:spPr bwMode="auto">
              <a:xfrm flipV="1">
                <a:off x="798513" y="3578225"/>
                <a:ext cx="1204913" cy="7556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1" name="Line 7"/>
              <p:cNvSpPr>
                <a:spLocks noChangeShapeType="1"/>
              </p:cNvSpPr>
              <p:nvPr/>
            </p:nvSpPr>
            <p:spPr bwMode="auto">
              <a:xfrm>
                <a:off x="2003426" y="3578225"/>
                <a:ext cx="1668463" cy="158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2052" name="Object 18"/>
              <p:cNvGraphicFramePr>
                <a:graphicFrameLocks noChangeAspect="1"/>
              </p:cNvGraphicFramePr>
              <p:nvPr/>
            </p:nvGraphicFramePr>
            <p:xfrm>
              <a:off x="457437" y="4309210"/>
              <a:ext cx="250825" cy="276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530" name="Equation" r:id="rId6" imgW="126835" imgH="139518" progId="Equation.DSMT4">
                      <p:embed/>
                    </p:oleObj>
                  </mc:Choice>
                  <mc:Fallback>
                    <p:oleObj name="Equation" r:id="rId6" imgW="126835" imgH="139518" progId="Equation.DSMT4">
                      <p:embed/>
                      <p:pic>
                        <p:nvPicPr>
                          <p:cNvPr id="0" name="Picture 1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437" y="4309210"/>
                            <a:ext cx="250825" cy="2762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" name="Object 18"/>
              <p:cNvGraphicFramePr>
                <a:graphicFrameLocks noChangeAspect="1"/>
              </p:cNvGraphicFramePr>
              <p:nvPr/>
            </p:nvGraphicFramePr>
            <p:xfrm>
              <a:off x="3803650" y="3425825"/>
              <a:ext cx="276225" cy="3270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531" name="Equation" r:id="rId8" imgW="139579" imgH="164957" progId="Equation.DSMT4">
                      <p:embed/>
                    </p:oleObj>
                  </mc:Choice>
                  <mc:Fallback>
                    <p:oleObj name="Equation" r:id="rId8" imgW="139579" imgH="164957" progId="Equation.DSMT4">
                      <p:embed/>
                      <p:pic>
                        <p:nvPicPr>
                          <p:cNvPr id="0" name="Picture 1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03650" y="3425825"/>
                            <a:ext cx="276225" cy="3270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" name="Object 18"/>
              <p:cNvGraphicFramePr>
                <a:graphicFrameLocks noChangeAspect="1"/>
              </p:cNvGraphicFramePr>
              <p:nvPr/>
            </p:nvGraphicFramePr>
            <p:xfrm>
              <a:off x="1893888" y="900113"/>
              <a:ext cx="250825" cy="250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532" name="Equation" r:id="rId10" imgW="126725" imgH="126725" progId="Equation.DSMT4">
                      <p:embed/>
                    </p:oleObj>
                  </mc:Choice>
                  <mc:Fallback>
                    <p:oleObj name="Equation" r:id="rId10" imgW="126725" imgH="126725" progId="Equation.DSMT4">
                      <p:embed/>
                      <p:pic>
                        <p:nvPicPr>
                          <p:cNvPr id="0" name="Picture 1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93888" y="900113"/>
                            <a:ext cx="250825" cy="2508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" name="Object 18"/>
              <p:cNvGraphicFramePr>
                <a:graphicFrameLocks noChangeAspect="1"/>
              </p:cNvGraphicFramePr>
              <p:nvPr/>
            </p:nvGraphicFramePr>
            <p:xfrm>
              <a:off x="2421269" y="4558873"/>
              <a:ext cx="1851025" cy="5016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5533" name="Equation" r:id="rId12" imgW="939392" imgH="253890" progId="Equation.DSMT4">
                      <p:embed/>
                    </p:oleObj>
                  </mc:Choice>
                  <mc:Fallback>
                    <p:oleObj name="Equation" r:id="rId12" imgW="939392" imgH="253890" progId="Equation.DSMT4">
                      <p:embed/>
                      <p:pic>
                        <p:nvPicPr>
                          <p:cNvPr id="0" name="Picture 1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21269" y="4558873"/>
                            <a:ext cx="1851025" cy="5016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6" name="Oval 20"/>
            <p:cNvSpPr>
              <a:spLocks noChangeArrowheads="1"/>
            </p:cNvSpPr>
            <p:nvPr/>
          </p:nvSpPr>
          <p:spPr bwMode="auto">
            <a:xfrm>
              <a:off x="2554970" y="3166383"/>
              <a:ext cx="119063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7" name="Object 18"/>
            <p:cNvGraphicFramePr>
              <a:graphicFrameLocks noChangeAspect="1"/>
            </p:cNvGraphicFramePr>
            <p:nvPr/>
          </p:nvGraphicFramePr>
          <p:xfrm>
            <a:off x="2775874" y="2946894"/>
            <a:ext cx="249237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534" name="Equation" r:id="rId14" imgW="126780" imgH="164814" progId="Equation.DSMT4">
                    <p:embed/>
                  </p:oleObj>
                </mc:Choice>
                <mc:Fallback>
                  <p:oleObj name="Equation" r:id="rId14" imgW="126780" imgH="164814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5874" y="2946894"/>
                          <a:ext cx="249237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Connector 20"/>
            <p:cNvCxnSpPr/>
            <p:nvPr/>
          </p:nvCxnSpPr>
          <p:spPr bwMode="auto">
            <a:xfrm flipH="1" flipV="1">
              <a:off x="2024743" y="3135087"/>
              <a:ext cx="504119" cy="813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graphicFrame>
          <p:nvGraphicFramePr>
            <p:cNvPr id="145416" name="Object 9"/>
            <p:cNvGraphicFramePr>
              <a:graphicFrameLocks noChangeAspect="1"/>
            </p:cNvGraphicFramePr>
            <p:nvPr/>
          </p:nvGraphicFramePr>
          <p:xfrm>
            <a:off x="2208439" y="2806020"/>
            <a:ext cx="298450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535" name="Equation" r:id="rId16" imgW="152268" imgH="164957" progId="Equation.DSMT4">
                    <p:embed/>
                  </p:oleObj>
                </mc:Choice>
                <mc:Fallback>
                  <p:oleObj name="Equation" r:id="rId16" imgW="152268" imgH="164957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439" y="2806020"/>
                          <a:ext cx="298450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2988" y="0"/>
            <a:ext cx="826979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 About Cylindrical Coordinates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38630" y="911721"/>
            <a:ext cx="680273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Note:</a:t>
            </a:r>
            <a:r>
              <a:rPr lang="en-US" sz="2000" dirty="0" smtClean="0">
                <a:solidFill>
                  <a:schemeClr val="bg1"/>
                </a:solidFill>
              </a:rPr>
              <a:t> In </a:t>
            </a:r>
            <a:r>
              <a:rPr lang="en-US" sz="2000" u="sng" dirty="0" smtClean="0">
                <a:solidFill>
                  <a:schemeClr val="bg1"/>
                </a:solidFill>
              </a:rPr>
              <a:t>cylindrical</a:t>
            </a:r>
            <a:r>
              <a:rPr lang="en-US" sz="2000" dirty="0" smtClean="0">
                <a:solidFill>
                  <a:schemeClr val="bg1"/>
                </a:solidFill>
              </a:rPr>
              <a:t> coordinates, the LHS is </a:t>
            </a:r>
            <a:r>
              <a:rPr lang="en-US" sz="2000" u="sng" dirty="0" smtClean="0">
                <a:solidFill>
                  <a:schemeClr val="bg1"/>
                </a:solidFill>
              </a:rPr>
              <a:t>always</a:t>
            </a:r>
            <a:r>
              <a:rPr lang="en-US" sz="2000" dirty="0" smtClean="0">
                <a:solidFill>
                  <a:schemeClr val="bg1"/>
                </a:solidFill>
              </a:rPr>
              <a:t>: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125806"/>
              </p:ext>
            </p:extLst>
          </p:nvPr>
        </p:nvGraphicFramePr>
        <p:xfrm>
          <a:off x="1411915" y="4772588"/>
          <a:ext cx="69199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5" name="Equation" r:id="rId4" imgW="3289300" imgH="393700" progId="Equation.DSMT4">
                  <p:embed/>
                </p:oleObj>
              </mc:Choice>
              <mc:Fallback>
                <p:oleObj name="Equation" r:id="rId4" imgW="3289300" imgH="3937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915" y="4772588"/>
                        <a:ext cx="691991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935925"/>
              </p:ext>
            </p:extLst>
          </p:nvPr>
        </p:nvGraphicFramePr>
        <p:xfrm>
          <a:off x="2527801" y="4123910"/>
          <a:ext cx="16430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6" name="Equation" r:id="rId6" imgW="863280" imgH="253800" progId="Equation.DSMT4">
                  <p:embed/>
                </p:oleObj>
              </mc:Choice>
              <mc:Fallback>
                <p:oleObj name="Equation" r:id="rId6" imgW="863280" imgH="2538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801" y="4123910"/>
                        <a:ext cx="16430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891674"/>
              </p:ext>
            </p:extLst>
          </p:nvPr>
        </p:nvGraphicFramePr>
        <p:xfrm>
          <a:off x="1333545" y="3400488"/>
          <a:ext cx="59451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7" name="Equation" r:id="rId8" imgW="3124200" imgH="254000" progId="Equation.DSMT4">
                  <p:embed/>
                </p:oleObj>
              </mc:Choice>
              <mc:Fallback>
                <p:oleObj name="Equation" r:id="rId8" imgW="3124200" imgH="2540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45" y="3400488"/>
                        <a:ext cx="59451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1985263" y="4216547"/>
            <a:ext cx="361741" cy="251197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864599" y="4952454"/>
            <a:ext cx="350019" cy="232775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8791" y="2885567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Assumption: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4520" name="Object 5"/>
          <p:cNvGraphicFramePr>
            <a:graphicFrameLocks noChangeAspect="1"/>
          </p:cNvGraphicFramePr>
          <p:nvPr/>
        </p:nvGraphicFramePr>
        <p:xfrm>
          <a:off x="3303588" y="1639888"/>
          <a:ext cx="237807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" name="Equation" r:id="rId10" imgW="1129810" imgH="253890" progId="Equation.DSMT4">
                  <p:embed/>
                </p:oleObj>
              </mc:Choice>
              <mc:Fallback>
                <p:oleObj name="Equation" r:id="rId10" imgW="1129810" imgH="25389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1639888"/>
                        <a:ext cx="2378075" cy="5349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56248" y="5742336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Cylindrical Gaussian surface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725599" y="5342624"/>
            <a:ext cx="0" cy="3507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075950" y="5752548"/>
            <a:ext cx="2887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  <a:latin typeface="+mj-lt"/>
              </a:rPr>
              <a:t>Since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D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  <a:sym typeface="Symbol"/>
              </a:rPr>
              <a:t></a:t>
            </a:r>
            <a:r>
              <a:rPr lang="en-US" sz="1400" dirty="0">
                <a:solidFill>
                  <a:schemeClr val="bg2"/>
                </a:solidFill>
                <a:latin typeface="+mj-lt"/>
                <a:sym typeface="Symbol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is constant on cylinder</a:t>
            </a:r>
            <a:endParaRPr lang="en-US" sz="1400" i="1" baseline="-25000" dirty="0">
              <a:solidFill>
                <a:schemeClr val="bg2"/>
              </a:solidFill>
              <a:latin typeface="+mn-lt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7278134" y="5339102"/>
            <a:ext cx="0" cy="3507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676223" y="1729647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Helpful shortcut!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5949110" y="1905918"/>
            <a:ext cx="594911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3014663" y="0"/>
            <a:ext cx="279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5" name="Text Box 36"/>
          <p:cNvSpPr txBox="1">
            <a:spLocks noChangeArrowheads="1"/>
          </p:cNvSpPr>
          <p:nvPr/>
        </p:nvSpPr>
        <p:spPr bwMode="auto">
          <a:xfrm>
            <a:off x="4680859" y="1224644"/>
            <a:ext cx="3559628" cy="707886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This example illustrates when </a:t>
            </a:r>
            <a:r>
              <a:rPr lang="en-US" sz="2000" dirty="0">
                <a:solidFill>
                  <a:schemeClr val="bg1"/>
                </a:solidFill>
              </a:rPr>
              <a:t>Gauss’s Law is </a:t>
            </a:r>
            <a:r>
              <a:rPr lang="en-US" sz="2000" u="sng" dirty="0">
                <a:solidFill>
                  <a:schemeClr val="bg1"/>
                </a:solidFill>
              </a:rPr>
              <a:t>not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useful.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122" name="Object 37"/>
          <p:cNvGraphicFramePr>
            <a:graphicFrameLocks noChangeAspect="1"/>
          </p:cNvGraphicFramePr>
          <p:nvPr/>
        </p:nvGraphicFramePr>
        <p:xfrm>
          <a:off x="5582103" y="2364921"/>
          <a:ext cx="24098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4" imgW="1117115" imgH="634725" progId="Equation.DSMT4">
                  <p:embed/>
                </p:oleObj>
              </mc:Choice>
              <mc:Fallback>
                <p:oleObj name="Equation" r:id="rId4" imgW="1117115" imgH="634725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2103" y="2364921"/>
                        <a:ext cx="240982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38"/>
          <p:cNvSpPr txBox="1">
            <a:spLocks noChangeArrowheads="1"/>
          </p:cNvSpPr>
          <p:nvPr/>
        </p:nvSpPr>
        <p:spPr bwMode="auto">
          <a:xfrm>
            <a:off x="5125948" y="4174794"/>
            <a:ext cx="389241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i="1" u="sng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dirty="0">
                <a:solidFill>
                  <a:schemeClr val="bg1"/>
                </a:solidFill>
              </a:rPr>
              <a:t> has more than one </a:t>
            </a:r>
            <a:r>
              <a:rPr lang="en-US" dirty="0" smtClean="0">
                <a:solidFill>
                  <a:schemeClr val="bg1"/>
                </a:solidFill>
              </a:rPr>
              <a:t>component</a:t>
            </a:r>
            <a:r>
              <a:rPr lang="en-US" sz="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7" name="Text Box 38"/>
          <p:cNvSpPr txBox="1">
            <a:spLocks noChangeArrowheads="1"/>
          </p:cNvSpPr>
          <p:nvPr/>
        </p:nvSpPr>
        <p:spPr bwMode="auto">
          <a:xfrm>
            <a:off x="5122086" y="4595151"/>
            <a:ext cx="335059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i="1" u="sng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dirty="0">
                <a:solidFill>
                  <a:schemeClr val="bg1"/>
                </a:solidFill>
              </a:rPr>
              <a:t> is not a function of only 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 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727088" y="6063942"/>
            <a:ext cx="331533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Finite </a:t>
            </a:r>
            <a:r>
              <a:rPr lang="en-US" sz="2000" b="1" dirty="0">
                <a:solidFill>
                  <a:schemeClr val="hlink"/>
                </a:solidFill>
              </a:rPr>
              <a:t>uniform line charge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06002" y="5331156"/>
            <a:ext cx="4095750" cy="107721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Although Gauss’s law is still </a:t>
            </a:r>
            <a:r>
              <a:rPr lang="en-US" sz="1600" u="sng" dirty="0" smtClean="0">
                <a:solidFill>
                  <a:schemeClr val="bg2"/>
                </a:solidFill>
              </a:rPr>
              <a:t>valid</a:t>
            </a:r>
            <a:r>
              <a:rPr lang="en-US" sz="1600" dirty="0" smtClean="0">
                <a:solidFill>
                  <a:schemeClr val="bg2"/>
                </a:solidFill>
              </a:rPr>
              <a:t>, it is not </a:t>
            </a:r>
            <a:r>
              <a:rPr lang="en-US" sz="1600" u="sng" dirty="0" smtClean="0">
                <a:solidFill>
                  <a:schemeClr val="bg2"/>
                </a:solidFill>
              </a:rPr>
              <a:t>useful</a:t>
            </a:r>
            <a:r>
              <a:rPr lang="en-US" sz="1600" dirty="0" smtClean="0">
                <a:solidFill>
                  <a:schemeClr val="bg2"/>
                </a:solidFill>
              </a:rPr>
              <a:t> in helping us to solve the problem. We must use Coulomb’s law.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89198" y="609269"/>
            <a:ext cx="4399342" cy="5210506"/>
            <a:chOff x="389198" y="609269"/>
            <a:chExt cx="4399342" cy="5210506"/>
          </a:xfrm>
        </p:grpSpPr>
        <p:sp>
          <p:nvSpPr>
            <p:cNvPr id="5128" name="AutoShape 3"/>
            <p:cNvSpPr>
              <a:spLocks noChangeArrowheads="1"/>
            </p:cNvSpPr>
            <p:nvPr/>
          </p:nvSpPr>
          <p:spPr bwMode="auto">
            <a:xfrm>
              <a:off x="2282825" y="2249488"/>
              <a:ext cx="269875" cy="2598737"/>
            </a:xfrm>
            <a:prstGeom prst="can">
              <a:avLst>
                <a:gd name="adj" fmla="val 43511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Line 5"/>
            <p:cNvSpPr>
              <a:spLocks noChangeShapeType="1"/>
            </p:cNvSpPr>
            <p:nvPr/>
          </p:nvSpPr>
          <p:spPr bwMode="auto">
            <a:xfrm>
              <a:off x="2395538" y="987425"/>
              <a:ext cx="1588" cy="425291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" name="Line 6"/>
            <p:cNvSpPr>
              <a:spLocks noChangeShapeType="1"/>
            </p:cNvSpPr>
            <p:nvPr/>
          </p:nvSpPr>
          <p:spPr bwMode="auto">
            <a:xfrm flipV="1">
              <a:off x="762000" y="3705225"/>
              <a:ext cx="1635125" cy="9858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" name="Line 7"/>
            <p:cNvSpPr>
              <a:spLocks noChangeShapeType="1"/>
            </p:cNvSpPr>
            <p:nvPr/>
          </p:nvSpPr>
          <p:spPr bwMode="auto">
            <a:xfrm>
              <a:off x="2397125" y="3705225"/>
              <a:ext cx="1998663" cy="47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8" name="Freeform 13"/>
            <p:cNvSpPr>
              <a:spLocks/>
            </p:cNvSpPr>
            <p:nvPr/>
          </p:nvSpPr>
          <p:spPr bwMode="auto">
            <a:xfrm>
              <a:off x="2747963" y="2362200"/>
              <a:ext cx="1041400" cy="242887"/>
            </a:xfrm>
            <a:custGeom>
              <a:avLst/>
              <a:gdLst>
                <a:gd name="T0" fmla="*/ 0 w 802"/>
                <a:gd name="T1" fmla="*/ 197 h 197"/>
                <a:gd name="T2" fmla="*/ 295 w 802"/>
                <a:gd name="T3" fmla="*/ 185 h 197"/>
                <a:gd name="T4" fmla="*/ 525 w 802"/>
                <a:gd name="T5" fmla="*/ 131 h 197"/>
                <a:gd name="T6" fmla="*/ 802 w 802"/>
                <a:gd name="T7" fmla="*/ 0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2"/>
                <a:gd name="T13" fmla="*/ 0 h 197"/>
                <a:gd name="T14" fmla="*/ 802 w 802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2" h="197">
                  <a:moveTo>
                    <a:pt x="0" y="197"/>
                  </a:moveTo>
                  <a:lnTo>
                    <a:pt x="295" y="185"/>
                  </a:lnTo>
                  <a:lnTo>
                    <a:pt x="525" y="131"/>
                  </a:lnTo>
                  <a:lnTo>
                    <a:pt x="802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9" name="Freeform 14"/>
            <p:cNvSpPr>
              <a:spLocks/>
            </p:cNvSpPr>
            <p:nvPr/>
          </p:nvSpPr>
          <p:spPr bwMode="auto">
            <a:xfrm>
              <a:off x="2795588" y="2874963"/>
              <a:ext cx="1023938" cy="95250"/>
            </a:xfrm>
            <a:custGeom>
              <a:avLst/>
              <a:gdLst>
                <a:gd name="T0" fmla="*/ 0 w 789"/>
                <a:gd name="T1" fmla="*/ 62 h 77"/>
                <a:gd name="T2" fmla="*/ 236 w 789"/>
                <a:gd name="T3" fmla="*/ 77 h 77"/>
                <a:gd name="T4" fmla="*/ 512 w 789"/>
                <a:gd name="T5" fmla="*/ 69 h 77"/>
                <a:gd name="T6" fmla="*/ 789 w 789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9"/>
                <a:gd name="T13" fmla="*/ 0 h 77"/>
                <a:gd name="T14" fmla="*/ 789 w 789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9" h="77">
                  <a:moveTo>
                    <a:pt x="0" y="62"/>
                  </a:moveTo>
                  <a:lnTo>
                    <a:pt x="236" y="77"/>
                  </a:lnTo>
                  <a:lnTo>
                    <a:pt x="512" y="69"/>
                  </a:lnTo>
                  <a:lnTo>
                    <a:pt x="789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0" name="Freeform 15"/>
            <p:cNvSpPr>
              <a:spLocks/>
            </p:cNvSpPr>
            <p:nvPr/>
          </p:nvSpPr>
          <p:spPr bwMode="auto">
            <a:xfrm>
              <a:off x="2811463" y="3298825"/>
              <a:ext cx="1057275" cy="47625"/>
            </a:xfrm>
            <a:custGeom>
              <a:avLst/>
              <a:gdLst>
                <a:gd name="T0" fmla="*/ 0 w 814"/>
                <a:gd name="T1" fmla="*/ 39 h 39"/>
                <a:gd name="T2" fmla="*/ 538 w 814"/>
                <a:gd name="T3" fmla="*/ 30 h 39"/>
                <a:gd name="T4" fmla="*/ 814 w 814"/>
                <a:gd name="T5" fmla="*/ 0 h 39"/>
                <a:gd name="T6" fmla="*/ 0 60000 65536"/>
                <a:gd name="T7" fmla="*/ 0 60000 65536"/>
                <a:gd name="T8" fmla="*/ 0 60000 65536"/>
                <a:gd name="T9" fmla="*/ 0 w 814"/>
                <a:gd name="T10" fmla="*/ 0 h 39"/>
                <a:gd name="T11" fmla="*/ 814 w 814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4" h="39">
                  <a:moveTo>
                    <a:pt x="0" y="39"/>
                  </a:moveTo>
                  <a:lnTo>
                    <a:pt x="538" y="30"/>
                  </a:lnTo>
                  <a:lnTo>
                    <a:pt x="814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1" name="Freeform 16"/>
            <p:cNvSpPr>
              <a:spLocks/>
            </p:cNvSpPr>
            <p:nvPr/>
          </p:nvSpPr>
          <p:spPr bwMode="auto">
            <a:xfrm>
              <a:off x="2862263" y="4391025"/>
              <a:ext cx="1036638" cy="285750"/>
            </a:xfrm>
            <a:custGeom>
              <a:avLst/>
              <a:gdLst>
                <a:gd name="T0" fmla="*/ 0 w 799"/>
                <a:gd name="T1" fmla="*/ 0 h 231"/>
                <a:gd name="T2" fmla="*/ 280 w 799"/>
                <a:gd name="T3" fmla="*/ 30 h 231"/>
                <a:gd name="T4" fmla="*/ 556 w 799"/>
                <a:gd name="T5" fmla="*/ 102 h 231"/>
                <a:gd name="T6" fmla="*/ 799 w 799"/>
                <a:gd name="T7" fmla="*/ 231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9"/>
                <a:gd name="T13" fmla="*/ 0 h 231"/>
                <a:gd name="T14" fmla="*/ 799 w 799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9" h="231">
                  <a:moveTo>
                    <a:pt x="0" y="0"/>
                  </a:moveTo>
                  <a:lnTo>
                    <a:pt x="280" y="30"/>
                  </a:lnTo>
                  <a:lnTo>
                    <a:pt x="556" y="102"/>
                  </a:lnTo>
                  <a:lnTo>
                    <a:pt x="799" y="231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2" name="Freeform 17"/>
            <p:cNvSpPr>
              <a:spLocks/>
            </p:cNvSpPr>
            <p:nvPr/>
          </p:nvSpPr>
          <p:spPr bwMode="auto">
            <a:xfrm>
              <a:off x="2827338" y="4746625"/>
              <a:ext cx="852488" cy="385762"/>
            </a:xfrm>
            <a:custGeom>
              <a:avLst/>
              <a:gdLst>
                <a:gd name="T0" fmla="*/ 0 w 656"/>
                <a:gd name="T1" fmla="*/ 0 h 312"/>
                <a:gd name="T2" fmla="*/ 211 w 656"/>
                <a:gd name="T3" fmla="*/ 58 h 312"/>
                <a:gd name="T4" fmla="*/ 426 w 656"/>
                <a:gd name="T5" fmla="*/ 166 h 312"/>
                <a:gd name="T6" fmla="*/ 656 w 656"/>
                <a:gd name="T7" fmla="*/ 312 h 3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6"/>
                <a:gd name="T13" fmla="*/ 0 h 312"/>
                <a:gd name="T14" fmla="*/ 656 w 656"/>
                <a:gd name="T15" fmla="*/ 312 h 3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6" h="312">
                  <a:moveTo>
                    <a:pt x="0" y="0"/>
                  </a:moveTo>
                  <a:lnTo>
                    <a:pt x="211" y="58"/>
                  </a:lnTo>
                  <a:lnTo>
                    <a:pt x="426" y="166"/>
                  </a:lnTo>
                  <a:lnTo>
                    <a:pt x="656" y="312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3" name="Freeform 18"/>
            <p:cNvSpPr>
              <a:spLocks/>
            </p:cNvSpPr>
            <p:nvPr/>
          </p:nvSpPr>
          <p:spPr bwMode="auto">
            <a:xfrm>
              <a:off x="2811463" y="4024313"/>
              <a:ext cx="1177925" cy="131762"/>
            </a:xfrm>
            <a:custGeom>
              <a:avLst/>
              <a:gdLst>
                <a:gd name="T0" fmla="*/ 0 w 907"/>
                <a:gd name="T1" fmla="*/ 0 h 106"/>
                <a:gd name="T2" fmla="*/ 292 w 907"/>
                <a:gd name="T3" fmla="*/ 8 h 106"/>
                <a:gd name="T4" fmla="*/ 599 w 907"/>
                <a:gd name="T5" fmla="*/ 39 h 106"/>
                <a:gd name="T6" fmla="*/ 907 w 907"/>
                <a:gd name="T7" fmla="*/ 106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7"/>
                <a:gd name="T13" fmla="*/ 0 h 106"/>
                <a:gd name="T14" fmla="*/ 907 w 907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7" h="106">
                  <a:moveTo>
                    <a:pt x="0" y="0"/>
                  </a:moveTo>
                  <a:lnTo>
                    <a:pt x="292" y="8"/>
                  </a:lnTo>
                  <a:lnTo>
                    <a:pt x="599" y="39"/>
                  </a:lnTo>
                  <a:lnTo>
                    <a:pt x="907" y="106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4" name="Freeform 19"/>
            <p:cNvSpPr>
              <a:spLocks/>
            </p:cNvSpPr>
            <p:nvPr/>
          </p:nvSpPr>
          <p:spPr bwMode="auto">
            <a:xfrm flipH="1">
              <a:off x="1017588" y="4737100"/>
              <a:ext cx="966788" cy="217487"/>
            </a:xfrm>
            <a:custGeom>
              <a:avLst/>
              <a:gdLst>
                <a:gd name="T0" fmla="*/ 0 w 656"/>
                <a:gd name="T1" fmla="*/ 0 h 312"/>
                <a:gd name="T2" fmla="*/ 211 w 656"/>
                <a:gd name="T3" fmla="*/ 58 h 312"/>
                <a:gd name="T4" fmla="*/ 426 w 656"/>
                <a:gd name="T5" fmla="*/ 166 h 312"/>
                <a:gd name="T6" fmla="*/ 656 w 656"/>
                <a:gd name="T7" fmla="*/ 312 h 3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6"/>
                <a:gd name="T13" fmla="*/ 0 h 312"/>
                <a:gd name="T14" fmla="*/ 656 w 656"/>
                <a:gd name="T15" fmla="*/ 312 h 3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6" h="312">
                  <a:moveTo>
                    <a:pt x="0" y="0"/>
                  </a:moveTo>
                  <a:lnTo>
                    <a:pt x="211" y="58"/>
                  </a:lnTo>
                  <a:lnTo>
                    <a:pt x="426" y="166"/>
                  </a:lnTo>
                  <a:lnTo>
                    <a:pt x="656" y="312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5" name="Freeform 20"/>
            <p:cNvSpPr>
              <a:spLocks/>
            </p:cNvSpPr>
            <p:nvPr/>
          </p:nvSpPr>
          <p:spPr bwMode="auto">
            <a:xfrm flipH="1">
              <a:off x="1017588" y="4416425"/>
              <a:ext cx="996950" cy="144462"/>
            </a:xfrm>
            <a:custGeom>
              <a:avLst/>
              <a:gdLst>
                <a:gd name="T0" fmla="*/ 0 w 808"/>
                <a:gd name="T1" fmla="*/ 0 h 206"/>
                <a:gd name="T2" fmla="*/ 280 w 808"/>
                <a:gd name="T3" fmla="*/ 30 h 206"/>
                <a:gd name="T4" fmla="*/ 556 w 808"/>
                <a:gd name="T5" fmla="*/ 102 h 206"/>
                <a:gd name="T6" fmla="*/ 808 w 808"/>
                <a:gd name="T7" fmla="*/ 206 h 2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8"/>
                <a:gd name="T13" fmla="*/ 0 h 206"/>
                <a:gd name="T14" fmla="*/ 808 w 808"/>
                <a:gd name="T15" fmla="*/ 206 h 2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8" h="206">
                  <a:moveTo>
                    <a:pt x="0" y="0"/>
                  </a:moveTo>
                  <a:lnTo>
                    <a:pt x="280" y="30"/>
                  </a:lnTo>
                  <a:lnTo>
                    <a:pt x="556" y="102"/>
                  </a:lnTo>
                  <a:lnTo>
                    <a:pt x="808" y="206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6" name="Freeform 21"/>
            <p:cNvSpPr>
              <a:spLocks/>
            </p:cNvSpPr>
            <p:nvPr/>
          </p:nvSpPr>
          <p:spPr bwMode="auto">
            <a:xfrm flipH="1">
              <a:off x="981075" y="4044950"/>
              <a:ext cx="1023938" cy="114300"/>
            </a:xfrm>
            <a:custGeom>
              <a:avLst/>
              <a:gdLst>
                <a:gd name="T0" fmla="*/ 0 w 915"/>
                <a:gd name="T1" fmla="*/ 0 h 85"/>
                <a:gd name="T2" fmla="*/ 292 w 915"/>
                <a:gd name="T3" fmla="*/ 8 h 85"/>
                <a:gd name="T4" fmla="*/ 599 w 915"/>
                <a:gd name="T5" fmla="*/ 39 h 85"/>
                <a:gd name="T6" fmla="*/ 915 w 915"/>
                <a:gd name="T7" fmla="*/ 85 h 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5"/>
                <a:gd name="T13" fmla="*/ 0 h 85"/>
                <a:gd name="T14" fmla="*/ 915 w 915"/>
                <a:gd name="T15" fmla="*/ 85 h 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5" h="85">
                  <a:moveTo>
                    <a:pt x="0" y="0"/>
                  </a:moveTo>
                  <a:lnTo>
                    <a:pt x="292" y="8"/>
                  </a:lnTo>
                  <a:lnTo>
                    <a:pt x="599" y="39"/>
                  </a:lnTo>
                  <a:lnTo>
                    <a:pt x="915" y="85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7" name="Freeform 22"/>
            <p:cNvSpPr>
              <a:spLocks/>
            </p:cNvSpPr>
            <p:nvPr/>
          </p:nvSpPr>
          <p:spPr bwMode="auto">
            <a:xfrm flipH="1">
              <a:off x="1000125" y="3614738"/>
              <a:ext cx="1020763" cy="57150"/>
            </a:xfrm>
            <a:custGeom>
              <a:avLst/>
              <a:gdLst>
                <a:gd name="T0" fmla="*/ 0 w 814"/>
                <a:gd name="T1" fmla="*/ 39 h 39"/>
                <a:gd name="T2" fmla="*/ 538 w 814"/>
                <a:gd name="T3" fmla="*/ 30 h 39"/>
                <a:gd name="T4" fmla="*/ 814 w 814"/>
                <a:gd name="T5" fmla="*/ 0 h 39"/>
                <a:gd name="T6" fmla="*/ 0 60000 65536"/>
                <a:gd name="T7" fmla="*/ 0 60000 65536"/>
                <a:gd name="T8" fmla="*/ 0 60000 65536"/>
                <a:gd name="T9" fmla="*/ 0 w 814"/>
                <a:gd name="T10" fmla="*/ 0 h 39"/>
                <a:gd name="T11" fmla="*/ 814 w 814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4" h="39">
                  <a:moveTo>
                    <a:pt x="0" y="39"/>
                  </a:moveTo>
                  <a:lnTo>
                    <a:pt x="538" y="30"/>
                  </a:lnTo>
                  <a:lnTo>
                    <a:pt x="814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8" name="Freeform 23"/>
            <p:cNvSpPr>
              <a:spLocks/>
            </p:cNvSpPr>
            <p:nvPr/>
          </p:nvSpPr>
          <p:spPr bwMode="auto">
            <a:xfrm>
              <a:off x="1052513" y="2459038"/>
              <a:ext cx="895350" cy="146050"/>
            </a:xfrm>
            <a:custGeom>
              <a:avLst/>
              <a:gdLst>
                <a:gd name="T0" fmla="*/ 690 w 690"/>
                <a:gd name="T1" fmla="*/ 119 h 119"/>
                <a:gd name="T2" fmla="*/ 409 w 690"/>
                <a:gd name="T3" fmla="*/ 103 h 119"/>
                <a:gd name="T4" fmla="*/ 245 w 690"/>
                <a:gd name="T5" fmla="*/ 63 h 119"/>
                <a:gd name="T6" fmla="*/ 0 w 69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0"/>
                <a:gd name="T13" fmla="*/ 0 h 119"/>
                <a:gd name="T14" fmla="*/ 690 w 69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0" h="119">
                  <a:moveTo>
                    <a:pt x="690" y="119"/>
                  </a:moveTo>
                  <a:lnTo>
                    <a:pt x="409" y="103"/>
                  </a:lnTo>
                  <a:lnTo>
                    <a:pt x="245" y="63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9" name="Line 24"/>
            <p:cNvSpPr>
              <a:spLocks noChangeShapeType="1"/>
            </p:cNvSpPr>
            <p:nvPr/>
          </p:nvSpPr>
          <p:spPr bwMode="auto">
            <a:xfrm>
              <a:off x="2814638" y="3702050"/>
              <a:ext cx="1277938" cy="7937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0" name="Freeform 25"/>
            <p:cNvSpPr>
              <a:spLocks/>
            </p:cNvSpPr>
            <p:nvPr/>
          </p:nvSpPr>
          <p:spPr bwMode="auto">
            <a:xfrm flipH="1">
              <a:off x="1031875" y="3282950"/>
              <a:ext cx="1020763" cy="58737"/>
            </a:xfrm>
            <a:custGeom>
              <a:avLst/>
              <a:gdLst>
                <a:gd name="T0" fmla="*/ 0 w 814"/>
                <a:gd name="T1" fmla="*/ 39 h 39"/>
                <a:gd name="T2" fmla="*/ 538 w 814"/>
                <a:gd name="T3" fmla="*/ 30 h 39"/>
                <a:gd name="T4" fmla="*/ 814 w 814"/>
                <a:gd name="T5" fmla="*/ 0 h 39"/>
                <a:gd name="T6" fmla="*/ 0 60000 65536"/>
                <a:gd name="T7" fmla="*/ 0 60000 65536"/>
                <a:gd name="T8" fmla="*/ 0 60000 65536"/>
                <a:gd name="T9" fmla="*/ 0 w 814"/>
                <a:gd name="T10" fmla="*/ 0 h 39"/>
                <a:gd name="T11" fmla="*/ 814 w 814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4" h="39">
                  <a:moveTo>
                    <a:pt x="0" y="39"/>
                  </a:moveTo>
                  <a:lnTo>
                    <a:pt x="538" y="30"/>
                  </a:lnTo>
                  <a:lnTo>
                    <a:pt x="814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1" name="Freeform 26"/>
            <p:cNvSpPr>
              <a:spLocks/>
            </p:cNvSpPr>
            <p:nvPr/>
          </p:nvSpPr>
          <p:spPr bwMode="auto">
            <a:xfrm>
              <a:off x="1047750" y="2827338"/>
              <a:ext cx="973138" cy="142875"/>
            </a:xfrm>
            <a:custGeom>
              <a:avLst/>
              <a:gdLst>
                <a:gd name="T0" fmla="*/ 750 w 750"/>
                <a:gd name="T1" fmla="*/ 108 h 115"/>
                <a:gd name="T2" fmla="*/ 530 w 750"/>
                <a:gd name="T3" fmla="*/ 115 h 115"/>
                <a:gd name="T4" fmla="*/ 330 w 750"/>
                <a:gd name="T5" fmla="*/ 92 h 115"/>
                <a:gd name="T6" fmla="*/ 0 w 750"/>
                <a:gd name="T7" fmla="*/ 0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0"/>
                <a:gd name="T13" fmla="*/ 0 h 115"/>
                <a:gd name="T14" fmla="*/ 750 w 750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0" h="115">
                  <a:moveTo>
                    <a:pt x="750" y="108"/>
                  </a:moveTo>
                  <a:lnTo>
                    <a:pt x="530" y="115"/>
                  </a:lnTo>
                  <a:lnTo>
                    <a:pt x="330" y="92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2" name="Freeform 27"/>
            <p:cNvSpPr>
              <a:spLocks/>
            </p:cNvSpPr>
            <p:nvPr/>
          </p:nvSpPr>
          <p:spPr bwMode="auto">
            <a:xfrm>
              <a:off x="2714625" y="1992313"/>
              <a:ext cx="804863" cy="390525"/>
            </a:xfrm>
            <a:custGeom>
              <a:avLst/>
              <a:gdLst>
                <a:gd name="T0" fmla="*/ 0 w 620"/>
                <a:gd name="T1" fmla="*/ 315 h 315"/>
                <a:gd name="T2" fmla="*/ 160 w 620"/>
                <a:gd name="T3" fmla="*/ 292 h 315"/>
                <a:gd name="T4" fmla="*/ 321 w 620"/>
                <a:gd name="T5" fmla="*/ 230 h 315"/>
                <a:gd name="T6" fmla="*/ 505 w 620"/>
                <a:gd name="T7" fmla="*/ 123 h 315"/>
                <a:gd name="T8" fmla="*/ 620 w 620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0"/>
                <a:gd name="T16" fmla="*/ 0 h 315"/>
                <a:gd name="T17" fmla="*/ 620 w 620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0" h="315">
                  <a:moveTo>
                    <a:pt x="0" y="315"/>
                  </a:moveTo>
                  <a:lnTo>
                    <a:pt x="160" y="292"/>
                  </a:lnTo>
                  <a:lnTo>
                    <a:pt x="321" y="230"/>
                  </a:lnTo>
                  <a:lnTo>
                    <a:pt x="505" y="123"/>
                  </a:lnTo>
                  <a:lnTo>
                    <a:pt x="620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3" name="Freeform 28"/>
            <p:cNvSpPr>
              <a:spLocks/>
            </p:cNvSpPr>
            <p:nvPr/>
          </p:nvSpPr>
          <p:spPr bwMode="auto">
            <a:xfrm flipH="1">
              <a:off x="1379538" y="1874838"/>
              <a:ext cx="682625" cy="434975"/>
            </a:xfrm>
            <a:custGeom>
              <a:avLst/>
              <a:gdLst>
                <a:gd name="T0" fmla="*/ 0 w 620"/>
                <a:gd name="T1" fmla="*/ 315 h 315"/>
                <a:gd name="T2" fmla="*/ 160 w 620"/>
                <a:gd name="T3" fmla="*/ 292 h 315"/>
                <a:gd name="T4" fmla="*/ 321 w 620"/>
                <a:gd name="T5" fmla="*/ 230 h 315"/>
                <a:gd name="T6" fmla="*/ 505 w 620"/>
                <a:gd name="T7" fmla="*/ 123 h 315"/>
                <a:gd name="T8" fmla="*/ 620 w 620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0"/>
                <a:gd name="T16" fmla="*/ 0 h 315"/>
                <a:gd name="T17" fmla="*/ 620 w 620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0" h="315">
                  <a:moveTo>
                    <a:pt x="0" y="315"/>
                  </a:moveTo>
                  <a:lnTo>
                    <a:pt x="160" y="292"/>
                  </a:lnTo>
                  <a:lnTo>
                    <a:pt x="321" y="230"/>
                  </a:lnTo>
                  <a:lnTo>
                    <a:pt x="505" y="123"/>
                  </a:lnTo>
                  <a:lnTo>
                    <a:pt x="620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4" name="Freeform 29"/>
            <p:cNvSpPr>
              <a:spLocks/>
            </p:cNvSpPr>
            <p:nvPr/>
          </p:nvSpPr>
          <p:spPr bwMode="auto">
            <a:xfrm>
              <a:off x="2819400" y="1693863"/>
              <a:ext cx="246063" cy="371475"/>
            </a:xfrm>
            <a:custGeom>
              <a:avLst/>
              <a:gdLst>
                <a:gd name="T0" fmla="*/ 0 w 620"/>
                <a:gd name="T1" fmla="*/ 315 h 315"/>
                <a:gd name="T2" fmla="*/ 160 w 620"/>
                <a:gd name="T3" fmla="*/ 292 h 315"/>
                <a:gd name="T4" fmla="*/ 321 w 620"/>
                <a:gd name="T5" fmla="*/ 230 h 315"/>
                <a:gd name="T6" fmla="*/ 505 w 620"/>
                <a:gd name="T7" fmla="*/ 123 h 315"/>
                <a:gd name="T8" fmla="*/ 620 w 620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0"/>
                <a:gd name="T16" fmla="*/ 0 h 315"/>
                <a:gd name="T17" fmla="*/ 620 w 620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0" h="315">
                  <a:moveTo>
                    <a:pt x="0" y="315"/>
                  </a:moveTo>
                  <a:lnTo>
                    <a:pt x="160" y="292"/>
                  </a:lnTo>
                  <a:lnTo>
                    <a:pt x="321" y="230"/>
                  </a:lnTo>
                  <a:lnTo>
                    <a:pt x="505" y="123"/>
                  </a:lnTo>
                  <a:lnTo>
                    <a:pt x="620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5" name="Freeform 30"/>
            <p:cNvSpPr>
              <a:spLocks/>
            </p:cNvSpPr>
            <p:nvPr/>
          </p:nvSpPr>
          <p:spPr bwMode="auto">
            <a:xfrm flipH="1" flipV="1">
              <a:off x="1500188" y="5129213"/>
              <a:ext cx="581025" cy="349250"/>
            </a:xfrm>
            <a:custGeom>
              <a:avLst/>
              <a:gdLst>
                <a:gd name="T0" fmla="*/ 0 w 620"/>
                <a:gd name="T1" fmla="*/ 315 h 315"/>
                <a:gd name="T2" fmla="*/ 160 w 620"/>
                <a:gd name="T3" fmla="*/ 292 h 315"/>
                <a:gd name="T4" fmla="*/ 321 w 620"/>
                <a:gd name="T5" fmla="*/ 230 h 315"/>
                <a:gd name="T6" fmla="*/ 505 w 620"/>
                <a:gd name="T7" fmla="*/ 123 h 315"/>
                <a:gd name="T8" fmla="*/ 620 w 620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0"/>
                <a:gd name="T16" fmla="*/ 0 h 315"/>
                <a:gd name="T17" fmla="*/ 620 w 620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0" h="315">
                  <a:moveTo>
                    <a:pt x="0" y="315"/>
                  </a:moveTo>
                  <a:lnTo>
                    <a:pt x="160" y="292"/>
                  </a:lnTo>
                  <a:lnTo>
                    <a:pt x="321" y="230"/>
                  </a:lnTo>
                  <a:lnTo>
                    <a:pt x="505" y="123"/>
                  </a:lnTo>
                  <a:lnTo>
                    <a:pt x="620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6" name="Line 31"/>
            <p:cNvSpPr>
              <a:spLocks noChangeShapeType="1"/>
            </p:cNvSpPr>
            <p:nvPr/>
          </p:nvSpPr>
          <p:spPr bwMode="auto">
            <a:xfrm>
              <a:off x="2400300" y="5222875"/>
              <a:ext cx="0" cy="596900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7" name="Line 32"/>
            <p:cNvSpPr>
              <a:spLocks noChangeShapeType="1"/>
            </p:cNvSpPr>
            <p:nvPr/>
          </p:nvSpPr>
          <p:spPr bwMode="auto">
            <a:xfrm flipH="1" flipV="1">
              <a:off x="2398713" y="1473200"/>
              <a:ext cx="3175" cy="639762"/>
            </a:xfrm>
            <a:prstGeom prst="line">
              <a:avLst/>
            </a:prstGeom>
            <a:noFill/>
            <a:ln w="28575">
              <a:solidFill>
                <a:srgbClr val="CBC6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8" name="Freeform 33"/>
            <p:cNvSpPr>
              <a:spLocks/>
            </p:cNvSpPr>
            <p:nvPr/>
          </p:nvSpPr>
          <p:spPr bwMode="auto">
            <a:xfrm flipV="1">
              <a:off x="2805113" y="5265738"/>
              <a:ext cx="414338" cy="434975"/>
            </a:xfrm>
            <a:custGeom>
              <a:avLst/>
              <a:gdLst>
                <a:gd name="T0" fmla="*/ 0 w 620"/>
                <a:gd name="T1" fmla="*/ 315 h 315"/>
                <a:gd name="T2" fmla="*/ 160 w 620"/>
                <a:gd name="T3" fmla="*/ 292 h 315"/>
                <a:gd name="T4" fmla="*/ 321 w 620"/>
                <a:gd name="T5" fmla="*/ 230 h 315"/>
                <a:gd name="T6" fmla="*/ 505 w 620"/>
                <a:gd name="T7" fmla="*/ 123 h 315"/>
                <a:gd name="T8" fmla="*/ 620 w 620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0"/>
                <a:gd name="T16" fmla="*/ 0 h 315"/>
                <a:gd name="T17" fmla="*/ 620 w 620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0" h="315">
                  <a:moveTo>
                    <a:pt x="0" y="315"/>
                  </a:moveTo>
                  <a:lnTo>
                    <a:pt x="160" y="292"/>
                  </a:lnTo>
                  <a:lnTo>
                    <a:pt x="321" y="230"/>
                  </a:lnTo>
                  <a:lnTo>
                    <a:pt x="505" y="123"/>
                  </a:lnTo>
                  <a:lnTo>
                    <a:pt x="620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9" name="Freeform 34"/>
            <p:cNvSpPr>
              <a:spLocks/>
            </p:cNvSpPr>
            <p:nvPr/>
          </p:nvSpPr>
          <p:spPr bwMode="auto">
            <a:xfrm flipH="1">
              <a:off x="1789113" y="1657350"/>
              <a:ext cx="292100" cy="323850"/>
            </a:xfrm>
            <a:custGeom>
              <a:avLst/>
              <a:gdLst>
                <a:gd name="T0" fmla="*/ 0 w 620"/>
                <a:gd name="T1" fmla="*/ 315 h 315"/>
                <a:gd name="T2" fmla="*/ 160 w 620"/>
                <a:gd name="T3" fmla="*/ 292 h 315"/>
                <a:gd name="T4" fmla="*/ 321 w 620"/>
                <a:gd name="T5" fmla="*/ 230 h 315"/>
                <a:gd name="T6" fmla="*/ 505 w 620"/>
                <a:gd name="T7" fmla="*/ 123 h 315"/>
                <a:gd name="T8" fmla="*/ 620 w 620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0"/>
                <a:gd name="T16" fmla="*/ 0 h 315"/>
                <a:gd name="T17" fmla="*/ 620 w 620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0" h="315">
                  <a:moveTo>
                    <a:pt x="0" y="315"/>
                  </a:moveTo>
                  <a:lnTo>
                    <a:pt x="160" y="292"/>
                  </a:lnTo>
                  <a:lnTo>
                    <a:pt x="321" y="230"/>
                  </a:lnTo>
                  <a:lnTo>
                    <a:pt x="505" y="123"/>
                  </a:lnTo>
                  <a:lnTo>
                    <a:pt x="620" y="0"/>
                  </a:lnTo>
                </a:path>
              </a:pathLst>
            </a:custGeom>
            <a:noFill/>
            <a:ln w="28575" cap="flat" cmpd="sng">
              <a:solidFill>
                <a:srgbClr val="CBC60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" name="Object 18"/>
            <p:cNvGraphicFramePr>
              <a:graphicFrameLocks noChangeAspect="1"/>
            </p:cNvGraphicFramePr>
            <p:nvPr/>
          </p:nvGraphicFramePr>
          <p:xfrm>
            <a:off x="389198" y="4677700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4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198" y="4677700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18"/>
            <p:cNvGraphicFramePr>
              <a:graphicFrameLocks noChangeAspect="1"/>
            </p:cNvGraphicFramePr>
            <p:nvPr/>
          </p:nvGraphicFramePr>
          <p:xfrm>
            <a:off x="4512315" y="3587419"/>
            <a:ext cx="2762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315" y="3587419"/>
                          <a:ext cx="2762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18"/>
            <p:cNvGraphicFramePr>
              <a:graphicFrameLocks noChangeAspect="1"/>
            </p:cNvGraphicFramePr>
            <p:nvPr/>
          </p:nvGraphicFramePr>
          <p:xfrm>
            <a:off x="2299957" y="609269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6" name="Equation" r:id="rId10" imgW="126725" imgH="126725" progId="Equation.DSMT4">
                    <p:embed/>
                  </p:oleObj>
                </mc:Choice>
                <mc:Fallback>
                  <p:oleObj name="Equation" r:id="rId10" imgW="126725" imgH="126725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9957" y="609269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18"/>
            <p:cNvGraphicFramePr>
              <a:graphicFrameLocks noChangeAspect="1"/>
            </p:cNvGraphicFramePr>
            <p:nvPr/>
          </p:nvGraphicFramePr>
          <p:xfrm>
            <a:off x="1747838" y="4708525"/>
            <a:ext cx="427037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7" name="Equation" r:id="rId12" imgW="215619" imgH="177569" progId="Equation.DSMT4">
                    <p:embed/>
                  </p:oleObj>
                </mc:Choice>
                <mc:Fallback>
                  <p:oleObj name="Equation" r:id="rId12" imgW="215619" imgH="177569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7838" y="4708525"/>
                          <a:ext cx="427037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8"/>
            <p:cNvGraphicFramePr>
              <a:graphicFrameLocks noChangeAspect="1"/>
            </p:cNvGraphicFramePr>
            <p:nvPr/>
          </p:nvGraphicFramePr>
          <p:xfrm>
            <a:off x="1877065" y="1964994"/>
            <a:ext cx="2508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8" name="Equation" r:id="rId14" imgW="126725" imgH="177415" progId="Equation.DSMT4">
                    <p:embed/>
                  </p:oleObj>
                </mc:Choice>
                <mc:Fallback>
                  <p:oleObj name="Equation" r:id="rId14" imgW="126725" imgH="177415" progId="Equation.DSMT4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7065" y="1964994"/>
                          <a:ext cx="2508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"/>
            <p:cNvGraphicFramePr>
              <a:graphicFrameLocks noChangeAspect="1"/>
            </p:cNvGraphicFramePr>
            <p:nvPr/>
          </p:nvGraphicFramePr>
          <p:xfrm>
            <a:off x="2733675" y="4783138"/>
            <a:ext cx="427038" cy="452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" name="Equation" r:id="rId16" imgW="215806" imgH="228501" progId="Equation.DSMT4">
                    <p:embed/>
                  </p:oleObj>
                </mc:Choice>
                <mc:Fallback>
                  <p:oleObj name="Equation" r:id="rId16" imgW="215806" imgH="228501" progId="Equation.DSMT4">
                    <p:embed/>
                    <p:pic>
                      <p:nvPicPr>
                        <p:cNvPr id="0" name="Picture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3675" y="4783138"/>
                          <a:ext cx="427038" cy="452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2798763" y="0"/>
            <a:ext cx="34163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6151" name="Text Box 19"/>
          <p:cNvSpPr txBox="1">
            <a:spLocks noChangeArrowheads="1"/>
          </p:cNvSpPr>
          <p:nvPr/>
        </p:nvSpPr>
        <p:spPr bwMode="auto">
          <a:xfrm>
            <a:off x="1275497" y="854231"/>
            <a:ext cx="68178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Infinite </a:t>
            </a:r>
            <a:r>
              <a:rPr lang="en-US" sz="2000" b="1" dirty="0">
                <a:solidFill>
                  <a:schemeClr val="hlink"/>
                </a:solidFill>
              </a:rPr>
              <a:t>cylinder of </a:t>
            </a:r>
            <a:r>
              <a:rPr lang="en-US" sz="2000" b="1" u="sng" dirty="0">
                <a:solidFill>
                  <a:schemeClr val="hlink"/>
                </a:solidFill>
              </a:rPr>
              <a:t>n</a:t>
            </a:r>
            <a:r>
              <a:rPr lang="en-US" sz="2000" b="1" u="sng" dirty="0" smtClean="0">
                <a:solidFill>
                  <a:schemeClr val="hlink"/>
                </a:solidFill>
              </a:rPr>
              <a:t>on-uniform</a:t>
            </a:r>
            <a:r>
              <a:rPr lang="en-US" sz="2000" b="1" dirty="0" smtClean="0">
                <a:solidFill>
                  <a:schemeClr val="hlink"/>
                </a:solidFill>
              </a:rPr>
              <a:t> volume </a:t>
            </a:r>
            <a:r>
              <a:rPr lang="en-US" sz="2000" b="1" dirty="0">
                <a:solidFill>
                  <a:schemeClr val="hlink"/>
                </a:solidFill>
              </a:rPr>
              <a:t>charge density</a:t>
            </a:r>
          </a:p>
        </p:txBody>
      </p:sp>
      <p:sp>
        <p:nvSpPr>
          <p:cNvPr id="6153" name="Text Box 30"/>
          <p:cNvSpPr txBox="1">
            <a:spLocks noChangeArrowheads="1"/>
          </p:cNvSpPr>
          <p:nvPr/>
        </p:nvSpPr>
        <p:spPr bwMode="auto">
          <a:xfrm>
            <a:off x="3353274" y="2012618"/>
            <a:ext cx="4656138" cy="3968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Find the electric field vector everywhere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37712-CAD5-4E1E-B60C-C75C8E24F12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285865" y="1499633"/>
            <a:ext cx="3635116" cy="4694237"/>
            <a:chOff x="416493" y="1281918"/>
            <a:chExt cx="3635116" cy="4694237"/>
          </a:xfrm>
        </p:grpSpPr>
        <p:sp>
          <p:nvSpPr>
            <p:cNvPr id="237570" name="AutoShape 2"/>
            <p:cNvSpPr>
              <a:spLocks noChangeArrowheads="1"/>
            </p:cNvSpPr>
            <p:nvPr/>
          </p:nvSpPr>
          <p:spPr bwMode="auto">
            <a:xfrm>
              <a:off x="1302390" y="2359830"/>
              <a:ext cx="1330325" cy="3111500"/>
            </a:xfrm>
            <a:prstGeom prst="can">
              <a:avLst>
                <a:gd name="adj" fmla="val 24331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>
              <a:off x="1989777" y="1750230"/>
              <a:ext cx="0" cy="42259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7" name="Line 6"/>
            <p:cNvSpPr>
              <a:spLocks noChangeShapeType="1"/>
            </p:cNvSpPr>
            <p:nvPr/>
          </p:nvSpPr>
          <p:spPr bwMode="auto">
            <a:xfrm flipV="1">
              <a:off x="784865" y="4001305"/>
              <a:ext cx="1204913" cy="755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8" name="Line 7"/>
            <p:cNvSpPr>
              <a:spLocks noChangeShapeType="1"/>
            </p:cNvSpPr>
            <p:nvPr/>
          </p:nvSpPr>
          <p:spPr bwMode="auto">
            <a:xfrm>
              <a:off x="1989777" y="4001305"/>
              <a:ext cx="1641475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Line 17"/>
            <p:cNvSpPr>
              <a:spLocks noChangeShapeType="1"/>
            </p:cNvSpPr>
            <p:nvPr/>
          </p:nvSpPr>
          <p:spPr bwMode="auto">
            <a:xfrm flipH="1">
              <a:off x="1462727" y="2470955"/>
              <a:ext cx="523875" cy="1349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8" name="Oval 25"/>
            <p:cNvSpPr>
              <a:spLocks noChangeArrowheads="1"/>
            </p:cNvSpPr>
            <p:nvPr/>
          </p:nvSpPr>
          <p:spPr bwMode="auto">
            <a:xfrm>
              <a:off x="2102557" y="3178829"/>
              <a:ext cx="119063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" name="Object 18"/>
            <p:cNvGraphicFramePr>
              <a:graphicFrameLocks noChangeAspect="1"/>
            </p:cNvGraphicFramePr>
            <p:nvPr/>
          </p:nvGraphicFramePr>
          <p:xfrm>
            <a:off x="416493" y="4759586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5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493" y="4759586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8"/>
            <p:cNvGraphicFramePr>
              <a:graphicFrameLocks noChangeAspect="1"/>
            </p:cNvGraphicFramePr>
            <p:nvPr/>
          </p:nvGraphicFramePr>
          <p:xfrm>
            <a:off x="3775384" y="3860326"/>
            <a:ext cx="2762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6"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5384" y="3860326"/>
                          <a:ext cx="2762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8"/>
            <p:cNvGraphicFramePr>
              <a:graphicFrameLocks noChangeAspect="1"/>
            </p:cNvGraphicFramePr>
            <p:nvPr/>
          </p:nvGraphicFramePr>
          <p:xfrm>
            <a:off x="1865952" y="1281918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7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5952" y="1281918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8"/>
            <p:cNvGraphicFramePr>
              <a:graphicFrameLocks noChangeAspect="1"/>
            </p:cNvGraphicFramePr>
            <p:nvPr/>
          </p:nvGraphicFramePr>
          <p:xfrm>
            <a:off x="1524308" y="2005556"/>
            <a:ext cx="2508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8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308" y="2005556"/>
                          <a:ext cx="2508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8"/>
            <p:cNvGraphicFramePr>
              <a:graphicFrameLocks noChangeAspect="1"/>
            </p:cNvGraphicFramePr>
            <p:nvPr/>
          </p:nvGraphicFramePr>
          <p:xfrm>
            <a:off x="2248038" y="3263828"/>
            <a:ext cx="25082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9" name="Equation" r:id="rId12" imgW="126780" imgH="164814" progId="Equation.DSMT4">
                    <p:embed/>
                  </p:oleObj>
                </mc:Choice>
                <mc:Fallback>
                  <p:oleObj name="Equation" r:id="rId12" imgW="126780" imgH="164814" progId="Equation.DSMT4">
                    <p:embed/>
                    <p:pic>
                      <p:nvPicPr>
                        <p:cNvPr id="0" name="Picture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8038" y="3263828"/>
                          <a:ext cx="25082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3076005" y="5607218"/>
          <a:ext cx="29194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14" imgW="1562100" imgH="279400" progId="Equation.DSMT4">
                  <p:embed/>
                </p:oleObj>
              </mc:Choice>
              <mc:Fallback>
                <p:oleObj name="Equation" r:id="rId14" imgW="1562100" imgH="2794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005" y="5607218"/>
                        <a:ext cx="291941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022437" y="3164715"/>
            <a:ext cx="2807154" cy="107721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This problem would be very difficult to solve using Coulomb’s law!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9050</TotalTime>
  <Words>617</Words>
  <Application>Microsoft Office PowerPoint</Application>
  <PresentationFormat>On-screen Show (4:3)</PresentationFormat>
  <Paragraphs>178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David Jackson</dc:creator>
  <cp:lastModifiedBy>Jackson, David R</cp:lastModifiedBy>
  <cp:revision>742</cp:revision>
  <cp:lastPrinted>1999-08-25T18:07:04Z</cp:lastPrinted>
  <dcterms:created xsi:type="dcterms:W3CDTF">1999-08-24T13:57:19Z</dcterms:created>
  <dcterms:modified xsi:type="dcterms:W3CDTF">2023-02-17T02:59:03Z</dcterms:modified>
</cp:coreProperties>
</file>