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36"/>
  </p:notesMasterIdLst>
  <p:handoutMasterIdLst>
    <p:handoutMasterId r:id="rId37"/>
  </p:handoutMasterIdLst>
  <p:sldIdLst>
    <p:sldId id="276" r:id="rId2"/>
    <p:sldId id="318" r:id="rId3"/>
    <p:sldId id="279" r:id="rId4"/>
    <p:sldId id="320" r:id="rId5"/>
    <p:sldId id="313" r:id="rId6"/>
    <p:sldId id="280" r:id="rId7"/>
    <p:sldId id="312" r:id="rId8"/>
    <p:sldId id="326" r:id="rId9"/>
    <p:sldId id="300" r:id="rId10"/>
    <p:sldId id="301" r:id="rId11"/>
    <p:sldId id="321" r:id="rId12"/>
    <p:sldId id="307" r:id="rId13"/>
    <p:sldId id="319" r:id="rId14"/>
    <p:sldId id="324" r:id="rId15"/>
    <p:sldId id="308" r:id="rId16"/>
    <p:sldId id="323" r:id="rId17"/>
    <p:sldId id="305" r:id="rId18"/>
    <p:sldId id="311" r:id="rId19"/>
    <p:sldId id="325" r:id="rId20"/>
    <p:sldId id="309" r:id="rId21"/>
    <p:sldId id="304" r:id="rId22"/>
    <p:sldId id="281" r:id="rId23"/>
    <p:sldId id="282" r:id="rId24"/>
    <p:sldId id="284" r:id="rId25"/>
    <p:sldId id="294" r:id="rId26"/>
    <p:sldId id="295" r:id="rId27"/>
    <p:sldId id="303" r:id="rId28"/>
    <p:sldId id="283" r:id="rId29"/>
    <p:sldId id="296" r:id="rId30"/>
    <p:sldId id="297" r:id="rId31"/>
    <p:sldId id="315" r:id="rId32"/>
    <p:sldId id="316" r:id="rId33"/>
    <p:sldId id="327" r:id="rId34"/>
    <p:sldId id="322"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B2B2B2"/>
    <a:srgbClr val="CCFFFF"/>
    <a:srgbClr val="FFFF66"/>
    <a:srgbClr val="FFFF00"/>
    <a:srgbClr val="66FFFF"/>
    <a:srgbClr val="FFCC00"/>
    <a:srgbClr val="0000CC"/>
    <a:srgbClr val="DDD80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snapToGrid="0">
      <p:cViewPr>
        <p:scale>
          <a:sx n="70" d="100"/>
          <a:sy n="70" d="100"/>
        </p:scale>
        <p:origin x="-917" y="-26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818"/>
    </p:cViewPr>
  </p:sorterViewPr>
  <p:notesViewPr>
    <p:cSldViewPr snapToGrid="0">
      <p:cViewPr varScale="1">
        <p:scale>
          <a:sx n="26" d="100"/>
          <a:sy n="26" d="100"/>
        </p:scale>
        <p:origin x="-1320" y="-90"/>
      </p:cViewPr>
      <p:guideLst>
        <p:guide orient="horz" pos="3024"/>
        <p:guide pos="230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e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emf"/><Relationship Id="rId5" Type="http://schemas.openxmlformats.org/officeDocument/2006/relationships/image" Target="../media/image63.wmf"/><Relationship Id="rId4"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68.wmf"/><Relationship Id="rId7" Type="http://schemas.openxmlformats.org/officeDocument/2006/relationships/image" Target="../media/image60.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10" Type="http://schemas.openxmlformats.org/officeDocument/2006/relationships/image" Target="../media/image73.wmf"/><Relationship Id="rId4" Type="http://schemas.openxmlformats.org/officeDocument/2006/relationships/image" Target="../media/image69.wmf"/><Relationship Id="rId9" Type="http://schemas.openxmlformats.org/officeDocument/2006/relationships/image" Target="../media/image7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75.wmf"/><Relationship Id="rId1"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26.wmf"/><Relationship Id="rId1" Type="http://schemas.openxmlformats.org/officeDocument/2006/relationships/image" Target="../media/image76.wmf"/><Relationship Id="rId4" Type="http://schemas.openxmlformats.org/officeDocument/2006/relationships/image" Target="../media/image78.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6.wmf"/><Relationship Id="rId1" Type="http://schemas.openxmlformats.org/officeDocument/2006/relationships/image" Target="../media/image79.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 Id="rId9" Type="http://schemas.openxmlformats.org/officeDocument/2006/relationships/image" Target="../media/image8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90.wmf"/><Relationship Id="rId2" Type="http://schemas.openxmlformats.org/officeDocument/2006/relationships/image" Target="../media/image86.wmf"/><Relationship Id="rId1" Type="http://schemas.openxmlformats.org/officeDocument/2006/relationships/image" Target="../media/image74.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60.wmf"/><Relationship Id="rId1" Type="http://schemas.openxmlformats.org/officeDocument/2006/relationships/image" Target="../media/image90.wmf"/><Relationship Id="rId5" Type="http://schemas.openxmlformats.org/officeDocument/2006/relationships/image" Target="../media/image92.wmf"/><Relationship Id="rId4" Type="http://schemas.openxmlformats.org/officeDocument/2006/relationships/image" Target="../media/image9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60.wmf"/><Relationship Id="rId1" Type="http://schemas.openxmlformats.org/officeDocument/2006/relationships/image" Target="../media/image9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2.wmf"/><Relationship Id="rId4"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72707"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72708" name="Rectangle 4"/>
          <p:cNvSpPr>
            <a:spLocks noGrp="1" noChangeArrowheads="1"/>
          </p:cNvSpPr>
          <p:nvPr>
            <p:ph type="ftr" sz="quarter" idx="2"/>
          </p:nvPr>
        </p:nvSpPr>
        <p:spPr bwMode="auto">
          <a:xfrm>
            <a:off x="0" y="9120188"/>
            <a:ext cx="3168650" cy="481012"/>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72709" name="Rectangle 5"/>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788">
              <a:defRPr sz="1300">
                <a:latin typeface="Times New Roman" pitchFamily="18" charset="0"/>
              </a:defRPr>
            </a:lvl1pPr>
          </a:lstStyle>
          <a:p>
            <a:pPr>
              <a:defRPr/>
            </a:pPr>
            <a:fld id="{4B9083CE-8319-439A-B030-BC4B3F06203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168650" cy="481013"/>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4146550" y="0"/>
            <a:ext cx="3168650" cy="481013"/>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74725" y="4560888"/>
            <a:ext cx="5365750" cy="4321175"/>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9120188"/>
            <a:ext cx="3168650" cy="481012"/>
          </a:xfrm>
          <a:prstGeom prst="rect">
            <a:avLst/>
          </a:prstGeom>
          <a:noFill/>
          <a:ln w="12700">
            <a:noFill/>
            <a:miter lim="800000"/>
            <a:headEnd type="none" w="sm" len="sm"/>
            <a:tailEnd type="none" w="sm" len="sm"/>
          </a:ln>
          <a:effectLst/>
        </p:spPr>
        <p:txBody>
          <a:bodyPr vert="horz" wrap="none" lIns="96649" tIns="48325" rIns="96649" bIns="48325"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4146550" y="9120188"/>
            <a:ext cx="3168650" cy="481012"/>
          </a:xfrm>
          <a:prstGeom prst="rect">
            <a:avLst/>
          </a:prstGeom>
          <a:noFill/>
          <a:ln w="12700">
            <a:noFill/>
            <a:miter lim="800000"/>
            <a:headEnd type="none" w="sm" len="sm"/>
            <a:tailEnd type="none" w="sm" len="sm"/>
          </a:ln>
          <a:effectLst/>
        </p:spPr>
        <p:txBody>
          <a:bodyPr vert="horz" wrap="none" lIns="96649" tIns="48325" rIns="96649" bIns="48325" numCol="1" anchor="b" anchorCtr="0" compatLnSpc="1">
            <a:prstTxWarp prst="textNoShape">
              <a:avLst/>
            </a:prstTxWarp>
          </a:bodyPr>
          <a:lstStyle>
            <a:lvl1pPr algn="r" defTabSz="966788">
              <a:defRPr sz="1300">
                <a:latin typeface="Times New Roman" pitchFamily="18" charset="0"/>
              </a:defRPr>
            </a:lvl1pPr>
          </a:lstStyle>
          <a:p>
            <a:pPr>
              <a:defRPr/>
            </a:pPr>
            <a:fld id="{86E6E18A-1545-40C4-A1A8-1C6951C9AAF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A065A0A-EB04-4643-89AA-F7956E7FD4A0}" type="slidenum">
              <a:rPr lang="en-US" smtClean="0"/>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CC21391-AE0B-438D-8DCB-94D863A76464}" type="slidenum">
              <a:rPr lang="en-US" smtClean="0"/>
              <a:pPr/>
              <a:t>10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CC21391-AE0B-438D-8DCB-94D863A76464}" type="slidenum">
              <a:rPr lang="en-US" smtClean="0"/>
              <a:pPr/>
              <a:t>11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7FD291-D4BF-480B-8BAD-A7F7C0AEEF09}" type="slidenum">
              <a:rPr lang="en-US" smtClean="0"/>
              <a:pPr/>
              <a:t>12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7FD291-D4BF-480B-8BAD-A7F7C0AEEF09}" type="slidenum">
              <a:rPr lang="en-US" smtClean="0"/>
              <a:pPr/>
              <a:t>13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7FD291-D4BF-480B-8BAD-A7F7C0AEEF09}" type="slidenum">
              <a:rPr lang="en-US" smtClean="0"/>
              <a:pPr/>
              <a:t>14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xmlns="" val="1259318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7FD291-D4BF-480B-8BAD-A7F7C0AEEF09}"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7FD291-D4BF-480B-8BAD-A7F7C0AEEF09}" type="slidenum">
              <a:rPr lang="en-US" smtClean="0"/>
              <a:pPr/>
              <a:t>16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4462010-73CC-4330-AB93-561A07D24383}" type="slidenum">
              <a:rPr lang="en-US" smtClean="0"/>
              <a:pPr/>
              <a:t>17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4462010-73CC-4330-AB93-561A07D24383}" type="slidenum">
              <a:rPr lang="en-US" smtClean="0"/>
              <a:pPr/>
              <a:t>18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4462010-73CC-4330-AB93-561A07D24383}" type="slidenum">
              <a:rPr lang="en-US" smtClean="0"/>
              <a:pPr/>
              <a:t>19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xmlns="" val="132303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A5C56A3-9186-4C0B-BBBE-00C86ACA450A}" type="slidenum">
              <a:rPr lang="en-US" smtClean="0"/>
              <a:pPr/>
              <a:t>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9F6A19B-D792-41C7-9184-9AE922194F66}" type="slidenum">
              <a:rPr lang="en-US" smtClean="0"/>
              <a:pPr/>
              <a:t>20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9F6A19B-D792-41C7-9184-9AE922194F66}" type="slidenum">
              <a:rPr lang="en-US" smtClean="0"/>
              <a:pPr/>
              <a:t>21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21918E2-2771-457B-8347-C867792AA6B0}" type="slidenum">
              <a:rPr lang="en-US" smtClean="0"/>
              <a:pPr/>
              <a:t>22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50F70A4-25CE-45E1-BC31-4B74B458260A}" type="slidenum">
              <a:rPr lang="en-US" smtClean="0"/>
              <a:pPr/>
              <a:t>23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F2F3F31-CEBA-46B3-B66A-F767ECC73393}" type="slidenum">
              <a:rPr lang="en-US" smtClean="0"/>
              <a:pPr/>
              <a:t>24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6D9C894-9E6D-49A6-BACC-8196F4F82651}" type="slidenum">
              <a:rPr lang="en-US" smtClean="0"/>
              <a:pPr/>
              <a:t>25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78F6228-041C-4E57-9185-5AF4E53963B1}" type="slidenum">
              <a:rPr lang="en-US" smtClean="0"/>
              <a:pPr/>
              <a:t>26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68543B0-6048-4934-AA97-F28098378939}" type="slidenum">
              <a:rPr lang="en-US" smtClean="0"/>
              <a:pPr/>
              <a:t>27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52B3C1C-02F0-4D8A-94DC-AAE54D3A2A8C}" type="slidenum">
              <a:rPr lang="en-US" smtClean="0"/>
              <a:pPr/>
              <a:t>28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47854CC-59CE-403C-A284-DBE8D6DEA1CA}" type="slidenum">
              <a:rPr lang="en-US" smtClean="0"/>
              <a:pPr/>
              <a:t>29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A5C56A3-9186-4C0B-BBBE-00C86ACA450A}" type="slidenum">
              <a:rPr lang="en-US" smtClean="0"/>
              <a:pPr/>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41B9E4A-86D8-4E55-BD6D-79CE2B19B514}" type="slidenum">
              <a:rPr lang="en-US" smtClean="0"/>
              <a:pPr/>
              <a:t>30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7FD291-D4BF-480B-8BAD-A7F7C0AEEF09}" type="slidenum">
              <a:rPr lang="en-US" smtClean="0"/>
              <a:pPr/>
              <a:t>31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7FD291-D4BF-480B-8BAD-A7F7C0AEEF09}" type="slidenum">
              <a:rPr lang="en-US" smtClean="0"/>
              <a:pPr/>
              <a:t>32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7FD291-D4BF-480B-8BAD-A7F7C0AEEF09}" type="slidenum">
              <a:rPr lang="en-US" smtClean="0"/>
              <a:pPr/>
              <a:t>33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7FD291-D4BF-480B-8BAD-A7F7C0AEEF09}" type="slidenum">
              <a:rPr lang="en-US" smtClean="0"/>
              <a:pPr/>
              <a:t>34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A5C56A3-9186-4C0B-BBBE-00C86ACA450A}" type="slidenum">
              <a:rPr lang="en-US" smtClean="0"/>
              <a:pPr/>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A5C56A3-9186-4C0B-BBBE-00C86ACA450A}" type="slidenum">
              <a:rPr lang="en-US" smtClean="0"/>
              <a:pPr/>
              <a:t>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A2F90DC-55D3-4855-8433-72E062C1404A}" type="slidenum">
              <a:rPr lang="en-US" smtClean="0"/>
              <a:pPr/>
              <a:t>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A2F90DC-55D3-4855-8433-72E062C1404A}" type="slidenum">
              <a:rPr lang="en-US" smtClean="0"/>
              <a:pPr/>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A5C56A3-9186-4C0B-BBBE-00C86ACA450A}"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xmlns="" val="162382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7FD291-D4BF-480B-8BAD-A7F7C0AEEF09}" type="slidenum">
              <a:rPr lang="en-US" smtClean="0"/>
              <a:pPr/>
              <a:t>9</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66565" name="Rectangle 5"/>
          <p:cNvSpPr>
            <a:spLocks noGrp="1" noChangeArrowheads="1"/>
          </p:cNvSpPr>
          <p:nvPr>
            <p:ph type="ctrTitle" sz="quarter"/>
          </p:nvPr>
        </p:nvSpPr>
        <p:spPr bwMode="auto">
          <a:xfrm>
            <a:off x="1293813" y="762000"/>
            <a:ext cx="7772400" cy="1143000"/>
          </a:xfrm>
          <a:prstGeom prst="rect">
            <a:avLst/>
          </a:prstGeom>
          <a:noFill/>
          <a:ln>
            <a:miter lim="800000"/>
            <a:headEnd/>
            <a:tailEnd/>
          </a:ln>
        </p:spPr>
        <p:txBody>
          <a:bodyPr vert="horz" wrap="square" lIns="92075" tIns="46038" rIns="92075" bIns="46038" numCol="1" anchor="b" anchorCtr="0" compatLnSpc="1">
            <a:prstTxWarp prst="textNoShape">
              <a:avLst/>
            </a:prstTxWarp>
          </a:bodyPr>
          <a:lstStyle>
            <a:lvl1pPr>
              <a:defRPr/>
            </a:lvl1pPr>
          </a:lstStyle>
          <a:p>
            <a:r>
              <a:rPr lang="en-US"/>
              <a:t>Click to edit Master title style</a:t>
            </a:r>
          </a:p>
        </p:txBody>
      </p:sp>
      <p:sp>
        <p:nvSpPr>
          <p:cNvPr id="66566" name="Rectangle 6"/>
          <p:cNvSpPr>
            <a:spLocks noGrp="1" noChangeArrowheads="1"/>
          </p:cNvSpPr>
          <p:nvPr>
            <p:ph type="subTitle" sz="quarter" idx="1"/>
          </p:nvPr>
        </p:nvSpPr>
        <p:spPr bwMode="auto">
          <a:xfrm>
            <a:off x="685800" y="3429000"/>
            <a:ext cx="6400800" cy="17526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defRPr sz="1400">
                <a:latin typeface="+mn-lt"/>
              </a:defRPr>
            </a:lvl1pPr>
          </a:lstStyle>
          <a:p>
            <a:pPr>
              <a:defRPr/>
            </a:pPr>
            <a:endParaRPr lang="en-US"/>
          </a:p>
        </p:txBody>
      </p:sp>
      <p:sp>
        <p:nvSpPr>
          <p:cNvPr id="8" name="Rectangle 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400">
                <a:latin typeface="+mn-lt"/>
              </a:defRPr>
            </a:lvl1pPr>
          </a:lstStyle>
          <a:p>
            <a:pPr>
              <a:defRPr/>
            </a:pPr>
            <a:endParaRPr lang="en-US"/>
          </a:p>
        </p:txBody>
      </p:sp>
      <p:sp>
        <p:nvSpPr>
          <p:cNvPr id="9"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C4941350-7F67-4C26-8FA1-8FE587D8CA0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C4941350-7F67-4C26-8FA1-8FE587D8CA0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C4941350-7F67-4C26-8FA1-8FE587D8CA0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C4941350-7F67-4C26-8FA1-8FE587D8CA0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C4941350-7F67-4C26-8FA1-8FE587D8CA0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C4941350-7F67-4C26-8FA1-8FE587D8CA0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C4941350-7F67-4C26-8FA1-8FE587D8CA0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C4941350-7F67-4C26-8FA1-8FE587D8CA0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C4941350-7F67-4C26-8FA1-8FE587D8CA0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C4941350-7F67-4C26-8FA1-8FE587D8CA0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C4941350-7F67-4C26-8FA1-8FE587D8CA0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9"/>
          <p:cNvSpPr>
            <a:spLocks noGrp="1" noChangeArrowheads="1"/>
          </p:cNvSpPr>
          <p:nvPr>
            <p:ph type="sldNum" sz="quarter" idx="4"/>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C4941350-7F67-4C26-8FA1-8FE587D8CA0E}"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2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41.bin"/></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2.xml"/><Relationship Id="rId7"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oleObject" Target="../embeddings/oleObject42.bin"/><Relationship Id="rId9" Type="http://schemas.openxmlformats.org/officeDocument/2006/relationships/oleObject" Target="../embeddings/oleObject4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25.xml"/><Relationship Id="rId7" Type="http://schemas.openxmlformats.org/officeDocument/2006/relationships/oleObject" Target="../embeddings/oleObject56.bin"/><Relationship Id="rId12"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55.bin"/><Relationship Id="rId11" Type="http://schemas.openxmlformats.org/officeDocument/2006/relationships/oleObject" Target="../embeddings/oleObject60.bin"/><Relationship Id="rId5" Type="http://schemas.openxmlformats.org/officeDocument/2006/relationships/oleObject" Target="../embeddings/oleObject54.bin"/><Relationship Id="rId10" Type="http://schemas.openxmlformats.org/officeDocument/2006/relationships/oleObject" Target="../embeddings/oleObject59.bin"/><Relationship Id="rId4" Type="http://schemas.openxmlformats.org/officeDocument/2006/relationships/oleObject" Target="../embeddings/oleObject53.bin"/><Relationship Id="rId9" Type="http://schemas.openxmlformats.org/officeDocument/2006/relationships/oleObject" Target="../embeddings/oleObject58.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oleObject" Target="../embeddings/oleObject71.bin"/><Relationship Id="rId3" Type="http://schemas.openxmlformats.org/officeDocument/2006/relationships/notesSlide" Target="../notesSlides/notesSlide26.xml"/><Relationship Id="rId7" Type="http://schemas.openxmlformats.org/officeDocument/2006/relationships/oleObject" Target="../embeddings/oleObject65.bin"/><Relationship Id="rId12"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64.bin"/><Relationship Id="rId11" Type="http://schemas.openxmlformats.org/officeDocument/2006/relationships/oleObject" Target="../embeddings/oleObject69.bin"/><Relationship Id="rId5" Type="http://schemas.openxmlformats.org/officeDocument/2006/relationships/oleObject" Target="../embeddings/oleObject63.bin"/><Relationship Id="rId10" Type="http://schemas.openxmlformats.org/officeDocument/2006/relationships/oleObject" Target="../embeddings/oleObject68.bin"/><Relationship Id="rId4" Type="http://schemas.openxmlformats.org/officeDocument/2006/relationships/oleObject" Target="../embeddings/oleObject62.bin"/><Relationship Id="rId9" Type="http://schemas.openxmlformats.org/officeDocument/2006/relationships/oleObject" Target="../embeddings/oleObject6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74.bin"/><Relationship Id="rId5" Type="http://schemas.openxmlformats.org/officeDocument/2006/relationships/oleObject" Target="../embeddings/oleObject73.bin"/><Relationship Id="rId4" Type="http://schemas.openxmlformats.org/officeDocument/2006/relationships/oleObject" Target="../embeddings/oleObject7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notesSlide" Target="../notesSlides/notesSlide28.xml"/><Relationship Id="rId7"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76.bin"/><Relationship Id="rId5" Type="http://schemas.openxmlformats.org/officeDocument/2006/relationships/image" Target="../media/image47.jpeg"/><Relationship Id="rId4" Type="http://schemas.openxmlformats.org/officeDocument/2006/relationships/oleObject" Target="../embeddings/oleObject7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oleObject" Target="../embeddings/oleObject87.bin"/><Relationship Id="rId3" Type="http://schemas.openxmlformats.org/officeDocument/2006/relationships/notesSlide" Target="../notesSlides/notesSlide29.xml"/><Relationship Id="rId7" Type="http://schemas.openxmlformats.org/officeDocument/2006/relationships/oleObject" Target="../embeddings/oleObject82.bin"/><Relationship Id="rId12"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81.bin"/><Relationship Id="rId11" Type="http://schemas.openxmlformats.org/officeDocument/2006/relationships/oleObject" Target="../embeddings/oleObject85.bin"/><Relationship Id="rId5" Type="http://schemas.openxmlformats.org/officeDocument/2006/relationships/oleObject" Target="../embeddings/oleObject80.bin"/><Relationship Id="rId10" Type="http://schemas.openxmlformats.org/officeDocument/2006/relationships/oleObject" Target="../embeddings/oleObject84.bin"/><Relationship Id="rId4" Type="http://schemas.openxmlformats.org/officeDocument/2006/relationships/oleObject" Target="../embeddings/oleObject79.bin"/><Relationship Id="rId9"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notesSlide" Target="../notesSlides/notesSlide30.xml"/><Relationship Id="rId7" Type="http://schemas.openxmlformats.org/officeDocument/2006/relationships/image" Target="../media/image47.jpeg"/><Relationship Id="rId12" Type="http://schemas.openxmlformats.org/officeDocument/2006/relationships/oleObject" Target="../embeddings/oleObject95.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90.bin"/><Relationship Id="rId11" Type="http://schemas.openxmlformats.org/officeDocument/2006/relationships/oleObject" Target="../embeddings/oleObject94.bin"/><Relationship Id="rId5" Type="http://schemas.openxmlformats.org/officeDocument/2006/relationships/oleObject" Target="../embeddings/oleObject89.bin"/><Relationship Id="rId10" Type="http://schemas.openxmlformats.org/officeDocument/2006/relationships/oleObject" Target="../embeddings/oleObject93.bin"/><Relationship Id="rId4" Type="http://schemas.openxmlformats.org/officeDocument/2006/relationships/oleObject" Target="../embeddings/oleObject88.bin"/><Relationship Id="rId9" Type="http://schemas.openxmlformats.org/officeDocument/2006/relationships/oleObject" Target="../embeddings/oleObject92.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notesSlide" Target="../notesSlides/notesSlide31.xml"/><Relationship Id="rId7"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98.bin"/><Relationship Id="rId5" Type="http://schemas.openxmlformats.org/officeDocument/2006/relationships/oleObject" Target="../embeddings/oleObject97.bin"/><Relationship Id="rId4" Type="http://schemas.openxmlformats.org/officeDocument/2006/relationships/oleObject" Target="../embeddings/oleObject96.bin"/><Relationship Id="rId9" Type="http://schemas.openxmlformats.org/officeDocument/2006/relationships/oleObject" Target="../embeddings/oleObject10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oleObject" Target="../embeddings/oleObject104.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103.bin"/><Relationship Id="rId5" Type="http://schemas.openxmlformats.org/officeDocument/2006/relationships/oleObject" Target="../embeddings/oleObject102.bin"/><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106.bin"/><Relationship Id="rId5" Type="http://schemas.openxmlformats.org/officeDocument/2006/relationships/oleObject" Target="../embeddings/oleObject105.bin"/><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5.xml"/><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2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018316" y="2592388"/>
            <a:ext cx="3315331" cy="830997"/>
          </a:xfrm>
          <a:prstGeom prst="rect">
            <a:avLst/>
          </a:prstGeom>
          <a:noFill/>
          <a:ln w="9525">
            <a:noFill/>
            <a:miter lim="800000"/>
            <a:headEnd/>
            <a:tailEnd/>
          </a:ln>
        </p:spPr>
        <p:txBody>
          <a:bodyPr wrap="none">
            <a:spAutoFit/>
          </a:bodyPr>
          <a:lstStyle/>
          <a:p>
            <a:pPr algn="ctr" eaLnBrk="0" hangingPunct="0"/>
            <a:r>
              <a:rPr lang="en-US" sz="2400" dirty="0">
                <a:solidFill>
                  <a:schemeClr val="bg2"/>
                </a:solidFill>
              </a:rPr>
              <a:t>Prof. David R. Jackson</a:t>
            </a:r>
          </a:p>
          <a:p>
            <a:pPr algn="ctr" eaLnBrk="0" hangingPunct="0"/>
            <a:r>
              <a:rPr lang="en-US" sz="2400" dirty="0" smtClean="0">
                <a:solidFill>
                  <a:schemeClr val="bg2"/>
                </a:solidFill>
              </a:rPr>
              <a:t>Dept. of ECE</a:t>
            </a:r>
            <a:endParaRPr lang="en-US" sz="2400" dirty="0">
              <a:solidFill>
                <a:schemeClr val="bg2"/>
              </a:solidFill>
            </a:endParaRPr>
          </a:p>
        </p:txBody>
      </p:sp>
      <p:sp>
        <p:nvSpPr>
          <p:cNvPr id="1028" name="Text Box 3"/>
          <p:cNvSpPr txBox="1">
            <a:spLocks noChangeArrowheads="1"/>
          </p:cNvSpPr>
          <p:nvPr/>
        </p:nvSpPr>
        <p:spPr bwMode="auto">
          <a:xfrm>
            <a:off x="3633039" y="1827213"/>
            <a:ext cx="1928733" cy="461665"/>
          </a:xfrm>
          <a:prstGeom prst="rect">
            <a:avLst/>
          </a:prstGeom>
          <a:noFill/>
          <a:ln w="9525">
            <a:noFill/>
            <a:miter lim="800000"/>
            <a:headEnd/>
            <a:tailEnd/>
          </a:ln>
        </p:spPr>
        <p:txBody>
          <a:bodyPr wrap="none">
            <a:spAutoFit/>
          </a:bodyPr>
          <a:lstStyle/>
          <a:p>
            <a:pPr algn="ctr" eaLnBrk="0" hangingPunct="0"/>
            <a:r>
              <a:rPr lang="en-US" sz="2400" b="1" dirty="0" smtClean="0">
                <a:solidFill>
                  <a:schemeClr val="bg2"/>
                </a:solidFill>
              </a:rPr>
              <a:t>Spring 2023</a:t>
            </a:r>
            <a:endParaRPr lang="en-US" sz="3200" dirty="0">
              <a:solidFill>
                <a:schemeClr val="bg2"/>
              </a:solidFill>
            </a:endParaRPr>
          </a:p>
        </p:txBody>
      </p:sp>
      <p:sp>
        <p:nvSpPr>
          <p:cNvPr id="1029" name="Rectangle 4"/>
          <p:cNvSpPr>
            <a:spLocks noChangeArrowheads="1"/>
          </p:cNvSpPr>
          <p:nvPr/>
        </p:nvSpPr>
        <p:spPr bwMode="auto">
          <a:xfrm>
            <a:off x="5410199" y="4757058"/>
            <a:ext cx="2797629" cy="1138773"/>
          </a:xfrm>
          <a:prstGeom prst="rect">
            <a:avLst/>
          </a:prstGeom>
          <a:noFill/>
          <a:ln w="9525">
            <a:noFill/>
            <a:miter lim="800000"/>
            <a:headEnd/>
            <a:tailEnd/>
          </a:ln>
        </p:spPr>
        <p:txBody>
          <a:bodyPr wrap="square">
            <a:spAutoFit/>
          </a:bodyPr>
          <a:lstStyle/>
          <a:p>
            <a:pPr algn="ctr" eaLnBrk="0" hangingPunct="0"/>
            <a:r>
              <a:rPr lang="en-US" sz="4000" dirty="0">
                <a:solidFill>
                  <a:schemeClr val="bg1"/>
                </a:solidFill>
              </a:rPr>
              <a:t>Notes </a:t>
            </a:r>
            <a:r>
              <a:rPr lang="en-US" sz="4000" dirty="0" smtClean="0">
                <a:solidFill>
                  <a:schemeClr val="bg1"/>
                </a:solidFill>
              </a:rPr>
              <a:t>12</a:t>
            </a:r>
          </a:p>
          <a:p>
            <a:pPr algn="ctr" eaLnBrk="0" hangingPunct="0"/>
            <a:r>
              <a:rPr lang="en-US" sz="2800" dirty="0" smtClean="0">
                <a:solidFill>
                  <a:schemeClr val="bg1"/>
                </a:solidFill>
              </a:rPr>
              <a:t>Conductors</a:t>
            </a:r>
            <a:endParaRPr lang="en-US" sz="2800" dirty="0">
              <a:solidFill>
                <a:schemeClr val="bg1"/>
              </a:solidFill>
            </a:endParaRPr>
          </a:p>
        </p:txBody>
      </p:sp>
      <p:graphicFrame>
        <p:nvGraphicFramePr>
          <p:cNvPr id="1026" name="Object 5"/>
          <p:cNvGraphicFramePr>
            <a:graphicFrameLocks noChangeAspect="1"/>
          </p:cNvGraphicFramePr>
          <p:nvPr/>
        </p:nvGraphicFramePr>
        <p:xfrm>
          <a:off x="598714" y="3984172"/>
          <a:ext cx="3657600" cy="2620963"/>
        </p:xfrm>
        <a:graphic>
          <a:graphicData uri="http://schemas.openxmlformats.org/presentationml/2006/ole">
            <p:oleObj spid="_x0000_s1056" name="Photo Editor Photo" r:id="rId4" imgW="2857899" imgH="2048161" progId="">
              <p:embed/>
            </p:oleObj>
          </a:graphicData>
        </a:graphic>
      </p:graphicFrame>
      <p:sp>
        <p:nvSpPr>
          <p:cNvPr id="174086" name="Text Box 6"/>
          <p:cNvSpPr txBox="1">
            <a:spLocks noChangeArrowheads="1"/>
          </p:cNvSpPr>
          <p:nvPr/>
        </p:nvSpPr>
        <p:spPr bwMode="auto">
          <a:xfrm>
            <a:off x="1063625" y="360363"/>
            <a:ext cx="7118350" cy="1190625"/>
          </a:xfrm>
          <a:prstGeom prst="rect">
            <a:avLst/>
          </a:prstGeom>
          <a:noFill/>
          <a:ln w="12700">
            <a:noFill/>
            <a:miter lim="800000"/>
            <a:headEnd type="none" w="sm" len="sm"/>
            <a:tailEnd type="none" w="sm" len="sm"/>
          </a:ln>
          <a:effectLst/>
        </p:spPr>
        <p:txBody>
          <a:bodyPr>
            <a:spAutoFit/>
          </a:bodyPr>
          <a:lstStyle/>
          <a:p>
            <a:pPr algn="ctr">
              <a:defRPr/>
            </a:pPr>
            <a:r>
              <a:rPr lang="en-US" sz="3600" dirty="0" err="1">
                <a:solidFill>
                  <a:srgbClr val="FF9933"/>
                </a:solidFill>
                <a:effectLst>
                  <a:outerShdw blurRad="38100" dist="38100" dir="2700000" algn="tl">
                    <a:srgbClr val="C0C0C0"/>
                  </a:outerShdw>
                </a:effectLst>
              </a:rPr>
              <a:t>ECE</a:t>
            </a:r>
            <a:r>
              <a:rPr lang="en-US" sz="3600" dirty="0">
                <a:solidFill>
                  <a:srgbClr val="FF9933"/>
                </a:solidFill>
                <a:effectLst>
                  <a:outerShdw blurRad="38100" dist="38100" dir="2700000" algn="tl">
                    <a:srgbClr val="C0C0C0"/>
                  </a:outerShdw>
                </a:effectLst>
              </a:rPr>
              <a:t> </a:t>
            </a:r>
            <a:r>
              <a:rPr lang="en-US" sz="3600" dirty="0" smtClean="0">
                <a:solidFill>
                  <a:srgbClr val="FF9933"/>
                </a:solidFill>
                <a:effectLst>
                  <a:outerShdw blurRad="38100" dist="38100" dir="2700000" algn="tl">
                    <a:srgbClr val="C0C0C0"/>
                  </a:outerShdw>
                </a:effectLst>
              </a:rPr>
              <a:t>3318 </a:t>
            </a:r>
            <a:endParaRPr lang="en-US" sz="3600" dirty="0">
              <a:solidFill>
                <a:srgbClr val="FF9933"/>
              </a:solidFill>
              <a:effectLst>
                <a:outerShdw blurRad="38100" dist="38100" dir="2700000" algn="tl">
                  <a:srgbClr val="C0C0C0"/>
                </a:outerShdw>
              </a:effectLst>
            </a:endParaRPr>
          </a:p>
          <a:p>
            <a:pPr algn="ctr">
              <a:defRPr/>
            </a:pPr>
            <a:r>
              <a:rPr lang="en-US" sz="3600" dirty="0">
                <a:solidFill>
                  <a:srgbClr val="FF9933"/>
                </a:solidFill>
                <a:effectLst>
                  <a:outerShdw blurRad="38100" dist="38100" dir="2700000" algn="tl">
                    <a:srgbClr val="C0C0C0"/>
                  </a:outerShdw>
                </a:effectLst>
              </a:rPr>
              <a:t>Applied Electricity and Magnetism</a:t>
            </a:r>
          </a:p>
        </p:txBody>
      </p:sp>
      <p:sp>
        <p:nvSpPr>
          <p:cNvPr id="7" name="Slide Number Placeholder 6"/>
          <p:cNvSpPr>
            <a:spLocks noGrp="1"/>
          </p:cNvSpPr>
          <p:nvPr>
            <p:ph type="sldNum" sz="quarter" idx="12"/>
          </p:nvPr>
        </p:nvSpPr>
        <p:spPr/>
        <p:txBody>
          <a:bodyPr/>
          <a:lstStyle/>
          <a:p>
            <a:pPr>
              <a:defRPr/>
            </a:pPr>
            <a:fld id="{C4941350-7F67-4C26-8FA1-8FE587D8CA0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22"/>
          <p:cNvSpPr txBox="1">
            <a:spLocks noChangeArrowheads="1"/>
          </p:cNvSpPr>
          <p:nvPr/>
        </p:nvSpPr>
        <p:spPr bwMode="auto">
          <a:xfrm>
            <a:off x="546925" y="918709"/>
            <a:ext cx="7953375" cy="400110"/>
          </a:xfrm>
          <a:prstGeom prst="rect">
            <a:avLst/>
          </a:prstGeom>
          <a:noFill/>
          <a:ln w="12700">
            <a:noFill/>
            <a:miter lim="800000"/>
            <a:headEnd type="none" w="sm" len="sm"/>
            <a:tailEnd type="none" w="sm" len="sm"/>
          </a:ln>
        </p:spPr>
        <p:txBody>
          <a:bodyPr>
            <a:spAutoFit/>
          </a:bodyPr>
          <a:lstStyle/>
          <a:p>
            <a:pPr algn="ctr">
              <a:spcAft>
                <a:spcPct val="25000"/>
              </a:spcAft>
            </a:pPr>
            <a:r>
              <a:rPr lang="en-US" sz="2000" dirty="0" smtClean="0">
                <a:solidFill>
                  <a:schemeClr val="hlink"/>
                </a:solidFill>
              </a:rPr>
              <a:t>Proof of Faraday cage effect</a:t>
            </a:r>
            <a:endParaRPr lang="en-US" sz="2000" dirty="0">
              <a:solidFill>
                <a:schemeClr val="hlink"/>
              </a:solidFill>
            </a:endParaRPr>
          </a:p>
        </p:txBody>
      </p:sp>
      <p:sp>
        <p:nvSpPr>
          <p:cNvPr id="28677" name="Text Box 32"/>
          <p:cNvSpPr txBox="1">
            <a:spLocks noChangeArrowheads="1"/>
          </p:cNvSpPr>
          <p:nvPr/>
        </p:nvSpPr>
        <p:spPr bwMode="auto">
          <a:xfrm>
            <a:off x="4374076" y="2603365"/>
            <a:ext cx="4410096" cy="3016210"/>
          </a:xfrm>
          <a:prstGeom prst="rect">
            <a:avLst/>
          </a:prstGeom>
          <a:noFill/>
          <a:ln w="19050">
            <a:solidFill>
              <a:schemeClr val="bg2"/>
            </a:solidFill>
            <a:miter lim="800000"/>
            <a:headEnd type="none" w="sm" len="sm"/>
            <a:tailEnd type="none" w="sm" len="sm"/>
          </a:ln>
        </p:spPr>
        <p:txBody>
          <a:bodyPr wrap="square">
            <a:spAutoFit/>
          </a:bodyPr>
          <a:lstStyle/>
          <a:p>
            <a:pPr marL="174625" indent="-174625">
              <a:spcAft>
                <a:spcPts val="1200"/>
              </a:spcAft>
              <a:buFont typeface="Wingdings" pitchFamily="2" charset="2"/>
              <a:buChar char="§"/>
            </a:pPr>
            <a:r>
              <a:rPr lang="en-US" sz="1600" dirty="0" smtClean="0">
                <a:solidFill>
                  <a:schemeClr val="bg2"/>
                </a:solidFill>
              </a:rPr>
              <a:t>The electric field is </a:t>
            </a:r>
            <a:r>
              <a:rPr lang="en-US" sz="1600" u="sng" dirty="0" smtClean="0">
                <a:solidFill>
                  <a:schemeClr val="bg2"/>
                </a:solidFill>
              </a:rPr>
              <a:t>zero</a:t>
            </a:r>
            <a:r>
              <a:rPr lang="en-US" sz="1600" dirty="0" smtClean="0">
                <a:solidFill>
                  <a:schemeClr val="bg2"/>
                </a:solidFill>
              </a:rPr>
              <a:t> inside the conductor.</a:t>
            </a:r>
          </a:p>
          <a:p>
            <a:pPr marL="174625" indent="-174625">
              <a:spcAft>
                <a:spcPts val="1200"/>
              </a:spcAft>
              <a:buFont typeface="Wingdings" pitchFamily="2" charset="2"/>
              <a:buChar char="§"/>
            </a:pPr>
            <a:r>
              <a:rPr lang="en-US" sz="1600" dirty="0" smtClean="0">
                <a:solidFill>
                  <a:schemeClr val="bg2"/>
                </a:solidFill>
              </a:rPr>
              <a:t>The potential on the </a:t>
            </a:r>
            <a:r>
              <a:rPr lang="en-US" sz="1600" u="sng" dirty="0" smtClean="0">
                <a:solidFill>
                  <a:schemeClr val="bg2"/>
                </a:solidFill>
              </a:rPr>
              <a:t>boundary</a:t>
            </a:r>
            <a:r>
              <a:rPr lang="en-US" sz="1600" dirty="0" smtClean="0">
                <a:solidFill>
                  <a:schemeClr val="bg2"/>
                </a:solidFill>
              </a:rPr>
              <a:t> of the inner hollow cavity is </a:t>
            </a:r>
            <a:r>
              <a:rPr lang="en-US" sz="1600" u="sng" dirty="0" smtClean="0">
                <a:solidFill>
                  <a:schemeClr val="bg2"/>
                </a:solidFill>
              </a:rPr>
              <a:t>constant</a:t>
            </a:r>
            <a:r>
              <a:rPr lang="en-US" sz="1600" dirty="0" smtClean="0">
                <a:solidFill>
                  <a:schemeClr val="bg2"/>
                </a:solidFill>
              </a:rPr>
              <a:t>.</a:t>
            </a:r>
            <a:endParaRPr lang="en-US" sz="1600" dirty="0">
              <a:solidFill>
                <a:schemeClr val="bg2"/>
              </a:solidFill>
            </a:endParaRPr>
          </a:p>
          <a:p>
            <a:pPr marL="228600" indent="-228600">
              <a:spcAft>
                <a:spcPts val="1200"/>
              </a:spcAft>
              <a:buFont typeface="Wingdings" pitchFamily="2" charset="2"/>
              <a:buChar char="§"/>
            </a:pPr>
            <a:r>
              <a:rPr lang="en-US" sz="1600" dirty="0" smtClean="0">
                <a:solidFill>
                  <a:schemeClr val="bg2"/>
                </a:solidFill>
              </a:rPr>
              <a:t>The </a:t>
            </a:r>
            <a:r>
              <a:rPr lang="en-US" sz="1600" u="sng" dirty="0" smtClean="0">
                <a:solidFill>
                  <a:schemeClr val="bg2"/>
                </a:solidFill>
              </a:rPr>
              <a:t>uniqueness theorem</a:t>
            </a:r>
            <a:r>
              <a:rPr lang="en-US" sz="1600" dirty="0" smtClean="0">
                <a:solidFill>
                  <a:schemeClr val="bg2"/>
                </a:solidFill>
              </a:rPr>
              <a:t> then says that the potential must be a constant throughout the hollow cavity region (see the next slide). </a:t>
            </a:r>
          </a:p>
          <a:p>
            <a:pPr marL="228600" indent="-228600">
              <a:buFont typeface="Wingdings" pitchFamily="2" charset="2"/>
              <a:buChar char="§"/>
            </a:pPr>
            <a:r>
              <a:rPr lang="en-US" sz="1600" dirty="0" smtClean="0">
                <a:solidFill>
                  <a:schemeClr val="bg2"/>
                </a:solidFill>
              </a:rPr>
              <a:t>The electric field is then zero inside the hollow cavity as it comes from the </a:t>
            </a:r>
            <a:r>
              <a:rPr lang="en-US" sz="1600" u="sng" dirty="0" smtClean="0">
                <a:solidFill>
                  <a:schemeClr val="bg2"/>
                </a:solidFill>
              </a:rPr>
              <a:t>gradient</a:t>
            </a:r>
            <a:r>
              <a:rPr lang="en-US" sz="1600" dirty="0" smtClean="0">
                <a:solidFill>
                  <a:schemeClr val="bg2"/>
                </a:solidFill>
              </a:rPr>
              <a:t> of the electric field.</a:t>
            </a:r>
            <a:endParaRPr lang="en-US" sz="1600" dirty="0">
              <a:solidFill>
                <a:schemeClr val="bg2"/>
              </a:solidFill>
            </a:endParaRPr>
          </a:p>
        </p:txBody>
      </p:sp>
      <p:sp>
        <p:nvSpPr>
          <p:cNvPr id="28696" name="Text Box 21"/>
          <p:cNvSpPr txBox="1">
            <a:spLocks noChangeArrowheads="1"/>
          </p:cNvSpPr>
          <p:nvPr/>
        </p:nvSpPr>
        <p:spPr bwMode="auto">
          <a:xfrm>
            <a:off x="3704095" y="1605814"/>
            <a:ext cx="1683474" cy="400110"/>
          </a:xfrm>
          <a:prstGeom prst="rect">
            <a:avLst/>
          </a:prstGeom>
          <a:noFill/>
          <a:ln w="12700">
            <a:noFill/>
            <a:miter lim="800000"/>
            <a:headEnd type="none" w="sm" len="sm"/>
            <a:tailEnd type="none" w="sm" len="sm"/>
          </a:ln>
        </p:spPr>
        <p:txBody>
          <a:bodyPr wrap="none">
            <a:spAutoFit/>
          </a:bodyPr>
          <a:lstStyle/>
          <a:p>
            <a:r>
              <a:rPr lang="en-US" sz="2000" dirty="0" smtClean="0">
                <a:solidFill>
                  <a:schemeClr val="bg1"/>
                </a:solidFill>
                <a:latin typeface="+mj-lt"/>
              </a:rPr>
              <a:t>Hollow cavity</a:t>
            </a:r>
            <a:endParaRPr lang="en-US" sz="2000" u="sng" dirty="0">
              <a:solidFill>
                <a:schemeClr val="bg1"/>
              </a:solidFill>
              <a:latin typeface="Times New Roman" pitchFamily="18" charset="0"/>
            </a:endParaRPr>
          </a:p>
        </p:txBody>
      </p:sp>
      <p:sp>
        <p:nvSpPr>
          <p:cNvPr id="34" name="Slide Number Placeholder 33"/>
          <p:cNvSpPr>
            <a:spLocks noGrp="1"/>
          </p:cNvSpPr>
          <p:nvPr>
            <p:ph type="sldNum" sz="quarter" idx="12"/>
          </p:nvPr>
        </p:nvSpPr>
        <p:spPr/>
        <p:txBody>
          <a:bodyPr/>
          <a:lstStyle/>
          <a:p>
            <a:pPr>
              <a:defRPr/>
            </a:pPr>
            <a:fld id="{C4941350-7F67-4C26-8FA1-8FE587D8CA0E}" type="slidenum">
              <a:rPr lang="en-US" smtClean="0"/>
              <a:pPr>
                <a:defRPr/>
              </a:pPr>
              <a:t>10</a:t>
            </a:fld>
            <a:endParaRPr lang="en-US"/>
          </a:p>
        </p:txBody>
      </p:sp>
      <p:sp>
        <p:nvSpPr>
          <p:cNvPr id="35" name="Text Box 3"/>
          <p:cNvSpPr txBox="1">
            <a:spLocks noChangeArrowheads="1"/>
          </p:cNvSpPr>
          <p:nvPr/>
        </p:nvSpPr>
        <p:spPr bwMode="auto">
          <a:xfrm>
            <a:off x="24206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Faraday Cage Effect (cont.)</a:t>
            </a:r>
            <a:endParaRPr lang="en-US" sz="4000" dirty="0">
              <a:solidFill>
                <a:srgbClr val="FF9933"/>
              </a:solidFill>
              <a:effectLst>
                <a:outerShdw blurRad="38100" dist="38100" dir="2700000" algn="tl">
                  <a:srgbClr val="C0C0C0"/>
                </a:outerShdw>
              </a:effectLst>
            </a:endParaRPr>
          </a:p>
        </p:txBody>
      </p:sp>
      <p:sp>
        <p:nvSpPr>
          <p:cNvPr id="24" name="TextBox 23"/>
          <p:cNvSpPr txBox="1"/>
          <p:nvPr/>
        </p:nvSpPr>
        <p:spPr>
          <a:xfrm>
            <a:off x="1242223" y="6209732"/>
            <a:ext cx="6515566" cy="369332"/>
          </a:xfrm>
          <a:prstGeom prst="rect">
            <a:avLst/>
          </a:prstGeom>
          <a:noFill/>
        </p:spPr>
        <p:txBody>
          <a:bodyPr wrap="none" rtlCol="0">
            <a:spAutoFit/>
          </a:bodyPr>
          <a:lstStyle/>
          <a:p>
            <a:pPr algn="ctr"/>
            <a:r>
              <a:rPr lang="en-US" b="1" dirty="0" smtClean="0">
                <a:solidFill>
                  <a:schemeClr val="bg1"/>
                </a:solidFill>
              </a:rPr>
              <a:t>Note:</a:t>
            </a:r>
            <a:r>
              <a:rPr lang="en-US" dirty="0" smtClean="0">
                <a:solidFill>
                  <a:schemeClr val="bg1"/>
                </a:solidFill>
              </a:rPr>
              <a:t> The uniqueness theorem is discussed on the next slide.</a:t>
            </a:r>
            <a:endParaRPr lang="en-US" dirty="0">
              <a:solidFill>
                <a:schemeClr val="bg1"/>
              </a:solidFill>
            </a:endParaRPr>
          </a:p>
        </p:txBody>
      </p:sp>
      <p:sp>
        <p:nvSpPr>
          <p:cNvPr id="28676" name="Text Box 8"/>
          <p:cNvSpPr txBox="1">
            <a:spLocks noChangeArrowheads="1"/>
          </p:cNvSpPr>
          <p:nvPr/>
        </p:nvSpPr>
        <p:spPr bwMode="auto">
          <a:xfrm>
            <a:off x="1460974" y="5092790"/>
            <a:ext cx="1336675" cy="3968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PEC shell</a:t>
            </a:r>
            <a:endParaRPr lang="en-US" sz="2000" i="1" dirty="0">
              <a:solidFill>
                <a:schemeClr val="bg1"/>
              </a:solidFill>
              <a:latin typeface="Times New Roman" pitchFamily="18" charset="0"/>
            </a:endParaRPr>
          </a:p>
        </p:txBody>
      </p:sp>
      <p:grpSp>
        <p:nvGrpSpPr>
          <p:cNvPr id="28" name="Group 27"/>
          <p:cNvGrpSpPr/>
          <p:nvPr/>
        </p:nvGrpSpPr>
        <p:grpSpPr>
          <a:xfrm>
            <a:off x="319088" y="1899049"/>
            <a:ext cx="3683003" cy="3195638"/>
            <a:chOff x="319088" y="1899049"/>
            <a:chExt cx="3683003" cy="3195638"/>
          </a:xfrm>
        </p:grpSpPr>
        <p:sp>
          <p:nvSpPr>
            <p:cNvPr id="28682" name="Freeform 6"/>
            <p:cNvSpPr>
              <a:spLocks/>
            </p:cNvSpPr>
            <p:nvPr/>
          </p:nvSpPr>
          <p:spPr bwMode="auto">
            <a:xfrm rot="9999373">
              <a:off x="666751" y="2159399"/>
              <a:ext cx="2881315" cy="2509838"/>
            </a:xfrm>
            <a:custGeom>
              <a:avLst/>
              <a:gdLst>
                <a:gd name="T0" fmla="*/ 115 w 1070"/>
                <a:gd name="T1" fmla="*/ 226 h 666"/>
                <a:gd name="T2" fmla="*/ 39 w 1070"/>
                <a:gd name="T3" fmla="*/ 449 h 666"/>
                <a:gd name="T4" fmla="*/ 5 w 1070"/>
                <a:gd name="T5" fmla="*/ 707 h 666"/>
                <a:gd name="T6" fmla="*/ 41 w 1070"/>
                <a:gd name="T7" fmla="*/ 1045 h 666"/>
                <a:gd name="T8" fmla="*/ 244 w 1070"/>
                <a:gd name="T9" fmla="*/ 1268 h 666"/>
                <a:gd name="T10" fmla="*/ 522 w 1070"/>
                <a:gd name="T11" fmla="*/ 1415 h 666"/>
                <a:gd name="T12" fmla="*/ 824 w 1070"/>
                <a:gd name="T13" fmla="*/ 1562 h 666"/>
                <a:gd name="T14" fmla="*/ 1058 w 1070"/>
                <a:gd name="T15" fmla="*/ 1529 h 666"/>
                <a:gd name="T16" fmla="*/ 1291 w 1070"/>
                <a:gd name="T17" fmla="*/ 1512 h 666"/>
                <a:gd name="T18" fmla="*/ 1533 w 1070"/>
                <a:gd name="T19" fmla="*/ 1363 h 666"/>
                <a:gd name="T20" fmla="*/ 1710 w 1070"/>
                <a:gd name="T21" fmla="*/ 1113 h 666"/>
                <a:gd name="T22" fmla="*/ 1766 w 1070"/>
                <a:gd name="T23" fmla="*/ 833 h 666"/>
                <a:gd name="T24" fmla="*/ 1813 w 1070"/>
                <a:gd name="T25" fmla="*/ 634 h 666"/>
                <a:gd name="T26" fmla="*/ 1779 w 1070"/>
                <a:gd name="T27" fmla="*/ 356 h 666"/>
                <a:gd name="T28" fmla="*/ 1650 w 1070"/>
                <a:gd name="T29" fmla="*/ 259 h 666"/>
                <a:gd name="T30" fmla="*/ 1547 w 1070"/>
                <a:gd name="T31" fmla="*/ 195 h 666"/>
                <a:gd name="T32" fmla="*/ 1313 w 1070"/>
                <a:gd name="T33" fmla="*/ 14 h 666"/>
                <a:gd name="T34" fmla="*/ 1069 w 1070"/>
                <a:gd name="T35" fmla="*/ 114 h 666"/>
                <a:gd name="T36" fmla="*/ 790 w 1070"/>
                <a:gd name="T37" fmla="*/ 128 h 666"/>
                <a:gd name="T38" fmla="*/ 483 w 1070"/>
                <a:gd name="T39" fmla="*/ 59 h 666"/>
                <a:gd name="T40" fmla="*/ 285 w 1070"/>
                <a:gd name="T41" fmla="*/ 81 h 666"/>
                <a:gd name="T42" fmla="*/ 115 w 1070"/>
                <a:gd name="T43" fmla="*/ 226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sp>
          <p:nvSpPr>
            <p:cNvPr id="28683" name="Freeform 7"/>
            <p:cNvSpPr>
              <a:spLocks/>
            </p:cNvSpPr>
            <p:nvPr/>
          </p:nvSpPr>
          <p:spPr bwMode="auto">
            <a:xfrm rot="9999373">
              <a:off x="873126" y="2688036"/>
              <a:ext cx="2476502" cy="1598613"/>
            </a:xfrm>
            <a:custGeom>
              <a:avLst/>
              <a:gdLst>
                <a:gd name="T0" fmla="*/ 99 w 1070"/>
                <a:gd name="T1" fmla="*/ 144 h 666"/>
                <a:gd name="T2" fmla="*/ 34 w 1070"/>
                <a:gd name="T3" fmla="*/ 286 h 666"/>
                <a:gd name="T4" fmla="*/ 4 w 1070"/>
                <a:gd name="T5" fmla="*/ 451 h 666"/>
                <a:gd name="T6" fmla="*/ 35 w 1070"/>
                <a:gd name="T7" fmla="*/ 665 h 666"/>
                <a:gd name="T8" fmla="*/ 210 w 1070"/>
                <a:gd name="T9" fmla="*/ 807 h 666"/>
                <a:gd name="T10" fmla="*/ 449 w 1070"/>
                <a:gd name="T11" fmla="*/ 901 h 666"/>
                <a:gd name="T12" fmla="*/ 709 w 1070"/>
                <a:gd name="T13" fmla="*/ 995 h 666"/>
                <a:gd name="T14" fmla="*/ 910 w 1070"/>
                <a:gd name="T15" fmla="*/ 974 h 666"/>
                <a:gd name="T16" fmla="*/ 1109 w 1070"/>
                <a:gd name="T17" fmla="*/ 963 h 666"/>
                <a:gd name="T18" fmla="*/ 1318 w 1070"/>
                <a:gd name="T19" fmla="*/ 868 h 666"/>
                <a:gd name="T20" fmla="*/ 1470 w 1070"/>
                <a:gd name="T21" fmla="*/ 709 h 666"/>
                <a:gd name="T22" fmla="*/ 1518 w 1070"/>
                <a:gd name="T23" fmla="*/ 531 h 666"/>
                <a:gd name="T24" fmla="*/ 1559 w 1070"/>
                <a:gd name="T25" fmla="*/ 404 h 666"/>
                <a:gd name="T26" fmla="*/ 1529 w 1070"/>
                <a:gd name="T27" fmla="*/ 227 h 666"/>
                <a:gd name="T28" fmla="*/ 1419 w 1070"/>
                <a:gd name="T29" fmla="*/ 165 h 666"/>
                <a:gd name="T30" fmla="*/ 1330 w 1070"/>
                <a:gd name="T31" fmla="*/ 124 h 666"/>
                <a:gd name="T32" fmla="*/ 1128 w 1070"/>
                <a:gd name="T33" fmla="*/ 9 h 666"/>
                <a:gd name="T34" fmla="*/ 919 w 1070"/>
                <a:gd name="T35" fmla="*/ 73 h 666"/>
                <a:gd name="T36" fmla="*/ 679 w 1070"/>
                <a:gd name="T37" fmla="*/ 82 h 666"/>
                <a:gd name="T38" fmla="*/ 416 w 1070"/>
                <a:gd name="T39" fmla="*/ 38 h 666"/>
                <a:gd name="T40" fmla="*/ 245 w 1070"/>
                <a:gd name="T41" fmla="*/ 51 h 666"/>
                <a:gd name="T42" fmla="*/ 99 w 1070"/>
                <a:gd name="T43" fmla="*/ 144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solidFill>
              <a:schemeClr val="tx1"/>
            </a:solidFill>
            <a:ln w="12700" cap="flat" cmpd="sng">
              <a:solidFill>
                <a:schemeClr val="bg2"/>
              </a:solidFill>
              <a:prstDash val="solid"/>
              <a:round/>
              <a:headEnd type="none" w="sm" len="sm"/>
              <a:tailEnd type="none" w="sm" len="sm"/>
            </a:ln>
          </p:spPr>
          <p:txBody>
            <a:bodyPr wrap="none"/>
            <a:lstStyle/>
            <a:p>
              <a:endParaRPr lang="en-US"/>
            </a:p>
          </p:txBody>
        </p:sp>
        <p:sp>
          <p:nvSpPr>
            <p:cNvPr id="28684" name="Text Box 9"/>
            <p:cNvSpPr txBox="1">
              <a:spLocks noChangeArrowheads="1"/>
            </p:cNvSpPr>
            <p:nvPr/>
          </p:nvSpPr>
          <p:spPr bwMode="auto">
            <a:xfrm>
              <a:off x="1543052" y="1922861"/>
              <a:ext cx="317500" cy="366713"/>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28685" name="Text Box 10"/>
            <p:cNvSpPr txBox="1">
              <a:spLocks noChangeArrowheads="1"/>
            </p:cNvSpPr>
            <p:nvPr/>
          </p:nvSpPr>
          <p:spPr bwMode="auto">
            <a:xfrm>
              <a:off x="3498854" y="2488011"/>
              <a:ext cx="317500" cy="366713"/>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28686" name="Text Box 11"/>
            <p:cNvSpPr txBox="1">
              <a:spLocks noChangeArrowheads="1"/>
            </p:cNvSpPr>
            <p:nvPr/>
          </p:nvSpPr>
          <p:spPr bwMode="auto">
            <a:xfrm>
              <a:off x="2970216" y="2057799"/>
              <a:ext cx="317500" cy="366713"/>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a:t>
              </a:r>
            </a:p>
          </p:txBody>
        </p:sp>
        <p:sp>
          <p:nvSpPr>
            <p:cNvPr id="28687" name="Text Box 12"/>
            <p:cNvSpPr txBox="1">
              <a:spLocks noChangeArrowheads="1"/>
            </p:cNvSpPr>
            <p:nvPr/>
          </p:nvSpPr>
          <p:spPr bwMode="auto">
            <a:xfrm>
              <a:off x="3657604" y="3137299"/>
              <a:ext cx="317500" cy="366713"/>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28688" name="Text Box 13"/>
            <p:cNvSpPr txBox="1">
              <a:spLocks noChangeArrowheads="1"/>
            </p:cNvSpPr>
            <p:nvPr/>
          </p:nvSpPr>
          <p:spPr bwMode="auto">
            <a:xfrm>
              <a:off x="2309815" y="1899049"/>
              <a:ext cx="317500" cy="366713"/>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28689" name="Text Box 14"/>
            <p:cNvSpPr txBox="1">
              <a:spLocks noChangeArrowheads="1"/>
            </p:cNvSpPr>
            <p:nvPr/>
          </p:nvSpPr>
          <p:spPr bwMode="auto">
            <a:xfrm>
              <a:off x="3684591" y="3813574"/>
              <a:ext cx="317500" cy="366713"/>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28690" name="Text Box 15"/>
            <p:cNvSpPr txBox="1">
              <a:spLocks noChangeArrowheads="1"/>
            </p:cNvSpPr>
            <p:nvPr/>
          </p:nvSpPr>
          <p:spPr bwMode="auto">
            <a:xfrm>
              <a:off x="709613" y="2149874"/>
              <a:ext cx="317500" cy="366713"/>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28691" name="Text Box 16"/>
            <p:cNvSpPr txBox="1">
              <a:spLocks noChangeArrowheads="1"/>
            </p:cNvSpPr>
            <p:nvPr/>
          </p:nvSpPr>
          <p:spPr bwMode="auto">
            <a:xfrm>
              <a:off x="319088" y="3443686"/>
              <a:ext cx="317500" cy="366713"/>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28692" name="Text Box 17"/>
            <p:cNvSpPr txBox="1">
              <a:spLocks noChangeArrowheads="1"/>
            </p:cNvSpPr>
            <p:nvPr/>
          </p:nvSpPr>
          <p:spPr bwMode="auto">
            <a:xfrm>
              <a:off x="417513" y="2734074"/>
              <a:ext cx="317500" cy="366713"/>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28693" name="Text Box 18"/>
            <p:cNvSpPr txBox="1">
              <a:spLocks noChangeArrowheads="1"/>
            </p:cNvSpPr>
            <p:nvPr/>
          </p:nvSpPr>
          <p:spPr bwMode="auto">
            <a:xfrm>
              <a:off x="1427164" y="4727974"/>
              <a:ext cx="317500" cy="366713"/>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28694" name="Text Box 19"/>
            <p:cNvSpPr txBox="1">
              <a:spLocks noChangeArrowheads="1"/>
            </p:cNvSpPr>
            <p:nvPr/>
          </p:nvSpPr>
          <p:spPr bwMode="auto">
            <a:xfrm>
              <a:off x="377826" y="4232674"/>
              <a:ext cx="317500" cy="366713"/>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28695" name="Text Box 20"/>
            <p:cNvSpPr txBox="1">
              <a:spLocks noChangeArrowheads="1"/>
            </p:cNvSpPr>
            <p:nvPr/>
          </p:nvSpPr>
          <p:spPr bwMode="auto">
            <a:xfrm>
              <a:off x="2014540" y="4594624"/>
              <a:ext cx="317500" cy="366713"/>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28705" name="Text Box 37"/>
            <p:cNvSpPr txBox="1">
              <a:spLocks noChangeArrowheads="1"/>
            </p:cNvSpPr>
            <p:nvPr/>
          </p:nvSpPr>
          <p:spPr bwMode="auto">
            <a:xfrm>
              <a:off x="2736853" y="4389836"/>
              <a:ext cx="317500" cy="366713"/>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25" name="TextBox 24"/>
            <p:cNvSpPr txBox="1"/>
            <p:nvPr/>
          </p:nvSpPr>
          <p:spPr>
            <a:xfrm>
              <a:off x="1242928" y="2409004"/>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aphicFrame>
          <p:nvGraphicFramePr>
            <p:cNvPr id="27" name="Object 38"/>
            <p:cNvGraphicFramePr>
              <a:graphicFrameLocks noChangeAspect="1"/>
            </p:cNvGraphicFramePr>
            <p:nvPr/>
          </p:nvGraphicFramePr>
          <p:xfrm>
            <a:off x="1429885" y="3410858"/>
            <a:ext cx="838200" cy="434975"/>
          </p:xfrm>
          <a:graphic>
            <a:graphicData uri="http://schemas.openxmlformats.org/presentationml/2006/ole">
              <p:oleObj spid="_x0000_s272415" name="Equation" r:id="rId4" imgW="393529" imgH="203112" progId="Equation.DSMT4">
                <p:embed/>
              </p:oleObj>
            </a:graphicData>
          </a:graphic>
        </p:graphicFrame>
      </p:grpSp>
      <p:sp>
        <p:nvSpPr>
          <p:cNvPr id="28699" name="Line 26"/>
          <p:cNvSpPr>
            <a:spLocks noChangeShapeType="1"/>
          </p:cNvSpPr>
          <p:nvPr/>
        </p:nvSpPr>
        <p:spPr bwMode="auto">
          <a:xfrm flipH="1">
            <a:off x="2455185" y="2124247"/>
            <a:ext cx="1327151" cy="1063625"/>
          </a:xfrm>
          <a:prstGeom prst="line">
            <a:avLst/>
          </a:prstGeom>
          <a:noFill/>
          <a:ln w="12700">
            <a:solidFill>
              <a:schemeClr val="bg2"/>
            </a:solidFill>
            <a:round/>
            <a:headEnd type="none" w="med" len="med"/>
            <a:tailEnd type="arrow" w="med" len="med"/>
          </a:ln>
        </p:spPr>
        <p:txBody>
          <a:bodyPr wrap="none"/>
          <a:lstStyle/>
          <a:p>
            <a:endParaRPr lang="en-US"/>
          </a:p>
        </p:txBody>
      </p:sp>
      <p:sp>
        <p:nvSpPr>
          <p:cNvPr id="29" name="TextBox 28"/>
          <p:cNvSpPr txBox="1"/>
          <p:nvPr/>
        </p:nvSpPr>
        <p:spPr>
          <a:xfrm>
            <a:off x="5627914" y="2155371"/>
            <a:ext cx="1826141" cy="369332"/>
          </a:xfrm>
          <a:prstGeom prst="rect">
            <a:avLst/>
          </a:prstGeom>
          <a:noFill/>
        </p:spPr>
        <p:txBody>
          <a:bodyPr wrap="none" rtlCol="0">
            <a:spAutoFit/>
          </a:bodyPr>
          <a:lstStyle/>
          <a:p>
            <a:pPr algn="ctr"/>
            <a:r>
              <a:rPr lang="en-US" dirty="0" smtClean="0">
                <a:solidFill>
                  <a:schemeClr val="bg1"/>
                </a:solidFill>
              </a:rPr>
              <a:t>Outline of proof:</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22"/>
          <p:cNvSpPr txBox="1">
            <a:spLocks noChangeArrowheads="1"/>
          </p:cNvSpPr>
          <p:nvPr/>
        </p:nvSpPr>
        <p:spPr bwMode="auto">
          <a:xfrm>
            <a:off x="546925" y="918709"/>
            <a:ext cx="7953375" cy="400110"/>
          </a:xfrm>
          <a:prstGeom prst="rect">
            <a:avLst/>
          </a:prstGeom>
          <a:noFill/>
          <a:ln w="12700">
            <a:noFill/>
            <a:miter lim="800000"/>
            <a:headEnd type="none" w="sm" len="sm"/>
            <a:tailEnd type="none" w="sm" len="sm"/>
          </a:ln>
        </p:spPr>
        <p:txBody>
          <a:bodyPr>
            <a:spAutoFit/>
          </a:bodyPr>
          <a:lstStyle/>
          <a:p>
            <a:pPr algn="ctr">
              <a:spcAft>
                <a:spcPct val="25000"/>
              </a:spcAft>
            </a:pPr>
            <a:r>
              <a:rPr lang="en-US" sz="2000" dirty="0" smtClean="0">
                <a:solidFill>
                  <a:schemeClr val="hlink"/>
                </a:solidFill>
              </a:rPr>
              <a:t>Uniqueness Theorem</a:t>
            </a:r>
            <a:endParaRPr lang="en-US" sz="2000" dirty="0">
              <a:solidFill>
                <a:schemeClr val="hlink"/>
              </a:solidFill>
            </a:endParaRPr>
          </a:p>
        </p:txBody>
      </p:sp>
      <p:sp>
        <p:nvSpPr>
          <p:cNvPr id="28696" name="Text Box 21"/>
          <p:cNvSpPr txBox="1">
            <a:spLocks noChangeArrowheads="1"/>
          </p:cNvSpPr>
          <p:nvPr/>
        </p:nvSpPr>
        <p:spPr bwMode="auto">
          <a:xfrm>
            <a:off x="5404820" y="3282865"/>
            <a:ext cx="3124573" cy="400110"/>
          </a:xfrm>
          <a:prstGeom prst="rect">
            <a:avLst/>
          </a:prstGeom>
          <a:noFill/>
          <a:ln w="12700">
            <a:noFill/>
            <a:miter lim="800000"/>
            <a:headEnd type="none" w="sm" len="sm"/>
            <a:tailEnd type="none" w="sm" len="sm"/>
          </a:ln>
        </p:spPr>
        <p:txBody>
          <a:bodyPr wrap="none">
            <a:spAutoFit/>
          </a:bodyPr>
          <a:lstStyle/>
          <a:p>
            <a:pPr algn="ctr"/>
            <a:r>
              <a:rPr lang="en-US" sz="2000" dirty="0" smtClean="0">
                <a:solidFill>
                  <a:schemeClr val="bg1"/>
                </a:solidFill>
                <a:latin typeface="+mj-lt"/>
              </a:rPr>
              <a:t>Surface </a:t>
            </a:r>
            <a:r>
              <a:rPr lang="en-US" sz="2000" i="1" dirty="0" smtClean="0">
                <a:solidFill>
                  <a:schemeClr val="bg1"/>
                </a:solidFill>
                <a:latin typeface="+mn-lt"/>
              </a:rPr>
              <a:t>S </a:t>
            </a:r>
            <a:r>
              <a:rPr lang="en-US" sz="2000" dirty="0" smtClean="0">
                <a:solidFill>
                  <a:schemeClr val="bg1"/>
                </a:solidFill>
                <a:latin typeface="Arial" pitchFamily="34" charset="0"/>
                <a:cs typeface="Arial" pitchFamily="34" charset="0"/>
              </a:rPr>
              <a:t>(closed surface)</a:t>
            </a:r>
            <a:endParaRPr lang="en-US" sz="2000" u="sng" dirty="0">
              <a:solidFill>
                <a:schemeClr val="bg1"/>
              </a:solidFill>
              <a:latin typeface="Arial" pitchFamily="34" charset="0"/>
              <a:cs typeface="Arial" pitchFamily="34" charset="0"/>
            </a:endParaRPr>
          </a:p>
        </p:txBody>
      </p:sp>
      <p:sp>
        <p:nvSpPr>
          <p:cNvPr id="34" name="Slide Number Placeholder 33"/>
          <p:cNvSpPr>
            <a:spLocks noGrp="1"/>
          </p:cNvSpPr>
          <p:nvPr>
            <p:ph type="sldNum" sz="quarter" idx="12"/>
          </p:nvPr>
        </p:nvSpPr>
        <p:spPr/>
        <p:txBody>
          <a:bodyPr/>
          <a:lstStyle/>
          <a:p>
            <a:pPr>
              <a:defRPr/>
            </a:pPr>
            <a:fld id="{C4941350-7F67-4C26-8FA1-8FE587D8CA0E}" type="slidenum">
              <a:rPr lang="en-US" smtClean="0"/>
              <a:pPr>
                <a:defRPr/>
              </a:pPr>
              <a:t>11</a:t>
            </a:fld>
            <a:endParaRPr lang="en-US"/>
          </a:p>
        </p:txBody>
      </p:sp>
      <p:sp>
        <p:nvSpPr>
          <p:cNvPr id="35" name="Text Box 3"/>
          <p:cNvSpPr txBox="1">
            <a:spLocks noChangeArrowheads="1"/>
          </p:cNvSpPr>
          <p:nvPr/>
        </p:nvSpPr>
        <p:spPr bwMode="auto">
          <a:xfrm>
            <a:off x="24206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Faraday Cage Effect (cont.)</a:t>
            </a:r>
            <a:endParaRPr lang="en-US" sz="4000" dirty="0">
              <a:solidFill>
                <a:srgbClr val="FF9933"/>
              </a:solidFill>
              <a:effectLst>
                <a:outerShdw blurRad="38100" dist="38100" dir="2700000" algn="tl">
                  <a:srgbClr val="C0C0C0"/>
                </a:outerShdw>
              </a:effectLst>
            </a:endParaRPr>
          </a:p>
        </p:txBody>
      </p:sp>
      <p:sp>
        <p:nvSpPr>
          <p:cNvPr id="28682" name="Freeform 6"/>
          <p:cNvSpPr>
            <a:spLocks/>
          </p:cNvSpPr>
          <p:nvPr/>
        </p:nvSpPr>
        <p:spPr bwMode="auto">
          <a:xfrm rot="9999373">
            <a:off x="2941865" y="3433028"/>
            <a:ext cx="2881315" cy="2509838"/>
          </a:xfrm>
          <a:custGeom>
            <a:avLst/>
            <a:gdLst>
              <a:gd name="T0" fmla="*/ 115 w 1070"/>
              <a:gd name="T1" fmla="*/ 226 h 666"/>
              <a:gd name="T2" fmla="*/ 39 w 1070"/>
              <a:gd name="T3" fmla="*/ 449 h 666"/>
              <a:gd name="T4" fmla="*/ 5 w 1070"/>
              <a:gd name="T5" fmla="*/ 707 h 666"/>
              <a:gd name="T6" fmla="*/ 41 w 1070"/>
              <a:gd name="T7" fmla="*/ 1045 h 666"/>
              <a:gd name="T8" fmla="*/ 244 w 1070"/>
              <a:gd name="T9" fmla="*/ 1268 h 666"/>
              <a:gd name="T10" fmla="*/ 522 w 1070"/>
              <a:gd name="T11" fmla="*/ 1415 h 666"/>
              <a:gd name="T12" fmla="*/ 824 w 1070"/>
              <a:gd name="T13" fmla="*/ 1562 h 666"/>
              <a:gd name="T14" fmla="*/ 1058 w 1070"/>
              <a:gd name="T15" fmla="*/ 1529 h 666"/>
              <a:gd name="T16" fmla="*/ 1291 w 1070"/>
              <a:gd name="T17" fmla="*/ 1512 h 666"/>
              <a:gd name="T18" fmla="*/ 1533 w 1070"/>
              <a:gd name="T19" fmla="*/ 1363 h 666"/>
              <a:gd name="T20" fmla="*/ 1710 w 1070"/>
              <a:gd name="T21" fmla="*/ 1113 h 666"/>
              <a:gd name="T22" fmla="*/ 1766 w 1070"/>
              <a:gd name="T23" fmla="*/ 833 h 666"/>
              <a:gd name="T24" fmla="*/ 1813 w 1070"/>
              <a:gd name="T25" fmla="*/ 634 h 666"/>
              <a:gd name="T26" fmla="*/ 1779 w 1070"/>
              <a:gd name="T27" fmla="*/ 356 h 666"/>
              <a:gd name="T28" fmla="*/ 1650 w 1070"/>
              <a:gd name="T29" fmla="*/ 259 h 666"/>
              <a:gd name="T30" fmla="*/ 1547 w 1070"/>
              <a:gd name="T31" fmla="*/ 195 h 666"/>
              <a:gd name="T32" fmla="*/ 1313 w 1070"/>
              <a:gd name="T33" fmla="*/ 14 h 666"/>
              <a:gd name="T34" fmla="*/ 1069 w 1070"/>
              <a:gd name="T35" fmla="*/ 114 h 666"/>
              <a:gd name="T36" fmla="*/ 790 w 1070"/>
              <a:gd name="T37" fmla="*/ 128 h 666"/>
              <a:gd name="T38" fmla="*/ 483 w 1070"/>
              <a:gd name="T39" fmla="*/ 59 h 666"/>
              <a:gd name="T40" fmla="*/ 285 w 1070"/>
              <a:gd name="T41" fmla="*/ 81 h 666"/>
              <a:gd name="T42" fmla="*/ 115 w 1070"/>
              <a:gd name="T43" fmla="*/ 226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noFill/>
          <a:ln w="28575" cap="flat" cmpd="sng">
            <a:solidFill>
              <a:schemeClr val="bg1">
                <a:lumMod val="60000"/>
                <a:lumOff val="40000"/>
              </a:schemeClr>
            </a:solidFill>
            <a:prstDash val="solid"/>
            <a:round/>
            <a:headEnd type="none" w="sm" len="sm"/>
            <a:tailEnd type="none" w="sm" len="sm"/>
          </a:ln>
        </p:spPr>
        <p:txBody>
          <a:bodyPr wrap="none"/>
          <a:lstStyle/>
          <a:p>
            <a:endParaRPr lang="en-US"/>
          </a:p>
        </p:txBody>
      </p:sp>
      <p:graphicFrame>
        <p:nvGraphicFramePr>
          <p:cNvPr id="27" name="Object 38"/>
          <p:cNvGraphicFramePr>
            <a:graphicFrameLocks noChangeAspect="1"/>
          </p:cNvGraphicFramePr>
          <p:nvPr/>
        </p:nvGraphicFramePr>
        <p:xfrm>
          <a:off x="3460087" y="4431352"/>
          <a:ext cx="1973263" cy="544513"/>
        </p:xfrm>
        <a:graphic>
          <a:graphicData uri="http://schemas.openxmlformats.org/presentationml/2006/ole">
            <p:oleObj spid="_x0000_s310304" name="Equation" r:id="rId4" imgW="926698" imgH="253890" progId="Equation.DSMT4">
              <p:embed/>
            </p:oleObj>
          </a:graphicData>
        </a:graphic>
      </p:graphicFrame>
      <p:sp>
        <p:nvSpPr>
          <p:cNvPr id="28" name="TextBox 27"/>
          <p:cNvSpPr txBox="1"/>
          <p:nvPr/>
        </p:nvSpPr>
        <p:spPr>
          <a:xfrm>
            <a:off x="1782674" y="1570143"/>
            <a:ext cx="5587117" cy="646331"/>
          </a:xfrm>
          <a:prstGeom prst="rect">
            <a:avLst/>
          </a:prstGeom>
          <a:noFill/>
          <a:ln w="28575">
            <a:solidFill>
              <a:schemeClr val="bg1"/>
            </a:solidFill>
          </a:ln>
        </p:spPr>
        <p:txBody>
          <a:bodyPr wrap="square" rtlCol="0">
            <a:spAutoFit/>
          </a:bodyPr>
          <a:lstStyle/>
          <a:p>
            <a:pPr algn="ctr"/>
            <a:r>
              <a:rPr lang="en-US" dirty="0" smtClean="0">
                <a:solidFill>
                  <a:schemeClr val="bg2"/>
                </a:solidFill>
              </a:rPr>
              <a:t>If </a:t>
            </a:r>
            <a:r>
              <a:rPr lang="en-US" dirty="0" smtClean="0">
                <a:solidFill>
                  <a:schemeClr val="bg2"/>
                </a:solidFill>
                <a:sym typeface="Symbol"/>
              </a:rPr>
              <a:t> </a:t>
            </a:r>
            <a:r>
              <a:rPr lang="en-US" dirty="0" smtClean="0">
                <a:solidFill>
                  <a:schemeClr val="bg2"/>
                </a:solidFill>
                <a:latin typeface="+mn-lt"/>
                <a:sym typeface="Symbol"/>
              </a:rPr>
              <a:t>= </a:t>
            </a:r>
            <a:r>
              <a:rPr lang="en-US" i="1" dirty="0" smtClean="0">
                <a:solidFill>
                  <a:schemeClr val="bg2"/>
                </a:solidFill>
                <a:latin typeface="+mn-lt"/>
                <a:sym typeface="Symbol"/>
              </a:rPr>
              <a:t>V</a:t>
            </a:r>
            <a:r>
              <a:rPr lang="en-US" baseline="-25000" dirty="0" smtClean="0">
                <a:solidFill>
                  <a:schemeClr val="bg2"/>
                </a:solidFill>
                <a:latin typeface="+mn-lt"/>
                <a:sym typeface="Symbol"/>
              </a:rPr>
              <a:t>0</a:t>
            </a:r>
            <a:r>
              <a:rPr lang="en-US" dirty="0" smtClean="0">
                <a:solidFill>
                  <a:schemeClr val="bg2"/>
                </a:solidFill>
                <a:latin typeface="+mn-lt"/>
                <a:sym typeface="Symbol"/>
              </a:rPr>
              <a:t> (</a:t>
            </a:r>
            <a:r>
              <a:rPr lang="en-US" dirty="0" smtClean="0">
                <a:solidFill>
                  <a:schemeClr val="bg2"/>
                </a:solidFill>
                <a:latin typeface="Arial" pitchFamily="34" charset="0"/>
                <a:cs typeface="Arial" pitchFamily="34" charset="0"/>
                <a:sym typeface="Symbol"/>
              </a:rPr>
              <a:t>a constant</a:t>
            </a:r>
            <a:r>
              <a:rPr lang="en-US" dirty="0" smtClean="0">
                <a:solidFill>
                  <a:schemeClr val="bg2"/>
                </a:solidFill>
                <a:latin typeface="+mn-lt"/>
                <a:sym typeface="Symbol"/>
              </a:rPr>
              <a:t>) </a:t>
            </a:r>
            <a:r>
              <a:rPr lang="en-US" dirty="0" smtClean="0">
                <a:solidFill>
                  <a:schemeClr val="bg2"/>
                </a:solidFill>
                <a:sym typeface="Symbol"/>
              </a:rPr>
              <a:t>everywhere on the </a:t>
            </a:r>
            <a:r>
              <a:rPr lang="en-US" u="sng" dirty="0" smtClean="0">
                <a:solidFill>
                  <a:schemeClr val="bg2"/>
                </a:solidFill>
                <a:sym typeface="Symbol"/>
              </a:rPr>
              <a:t>boundary</a:t>
            </a:r>
            <a:r>
              <a:rPr lang="en-US" dirty="0" smtClean="0">
                <a:solidFill>
                  <a:schemeClr val="bg2"/>
                </a:solidFill>
                <a:sym typeface="Symbol"/>
              </a:rPr>
              <a:t> </a:t>
            </a:r>
            <a:r>
              <a:rPr lang="en-US" i="1" dirty="0" smtClean="0">
                <a:solidFill>
                  <a:schemeClr val="bg2"/>
                </a:solidFill>
                <a:latin typeface="+mn-lt"/>
                <a:sym typeface="Symbol"/>
              </a:rPr>
              <a:t>S</a:t>
            </a:r>
            <a:r>
              <a:rPr lang="en-US" dirty="0" smtClean="0">
                <a:solidFill>
                  <a:schemeClr val="bg2"/>
                </a:solidFill>
                <a:sym typeface="Symbol"/>
              </a:rPr>
              <a:t>, </a:t>
            </a:r>
          </a:p>
          <a:p>
            <a:pPr algn="ctr"/>
            <a:r>
              <a:rPr lang="en-US" dirty="0" smtClean="0">
                <a:solidFill>
                  <a:schemeClr val="bg2"/>
                </a:solidFill>
                <a:sym typeface="Symbol"/>
              </a:rPr>
              <a:t>then </a:t>
            </a:r>
            <a:r>
              <a:rPr lang="en-US" dirty="0" smtClean="0">
                <a:solidFill>
                  <a:srgbClr val="000000"/>
                </a:solidFill>
                <a:sym typeface="Symbol"/>
              </a:rPr>
              <a:t></a:t>
            </a:r>
            <a:r>
              <a:rPr lang="en-US" dirty="0" smtClean="0">
                <a:solidFill>
                  <a:srgbClr val="000000"/>
                </a:solidFill>
                <a:latin typeface="+mn-lt"/>
                <a:sym typeface="Symbol"/>
              </a:rPr>
              <a:t>(</a:t>
            </a:r>
            <a:r>
              <a:rPr lang="en-US" i="1" dirty="0" err="1" smtClean="0">
                <a:solidFill>
                  <a:srgbClr val="000000"/>
                </a:solidFill>
                <a:latin typeface="+mn-lt"/>
                <a:sym typeface="Symbol"/>
              </a:rPr>
              <a:t>x</a:t>
            </a:r>
            <a:r>
              <a:rPr lang="en-US" dirty="0" err="1" smtClean="0">
                <a:solidFill>
                  <a:srgbClr val="000000"/>
                </a:solidFill>
                <a:latin typeface="+mn-lt"/>
                <a:sym typeface="Symbol"/>
              </a:rPr>
              <a:t>,</a:t>
            </a:r>
            <a:r>
              <a:rPr lang="en-US" i="1" dirty="0" err="1" smtClean="0">
                <a:solidFill>
                  <a:srgbClr val="000000"/>
                </a:solidFill>
                <a:latin typeface="+mn-lt"/>
                <a:sym typeface="Symbol"/>
              </a:rPr>
              <a:t>y</a:t>
            </a:r>
            <a:r>
              <a:rPr lang="en-US" dirty="0" err="1" smtClean="0">
                <a:solidFill>
                  <a:srgbClr val="000000"/>
                </a:solidFill>
                <a:latin typeface="+mn-lt"/>
                <a:sym typeface="Symbol"/>
              </a:rPr>
              <a:t>,</a:t>
            </a:r>
            <a:r>
              <a:rPr lang="en-US" i="1" dirty="0" err="1" smtClean="0">
                <a:solidFill>
                  <a:srgbClr val="000000"/>
                </a:solidFill>
                <a:latin typeface="+mn-lt"/>
                <a:sym typeface="Symbol"/>
              </a:rPr>
              <a:t>z</a:t>
            </a:r>
            <a:r>
              <a:rPr lang="en-US" dirty="0" smtClean="0">
                <a:solidFill>
                  <a:srgbClr val="000000"/>
                </a:solidFill>
                <a:latin typeface="+mn-lt"/>
                <a:sym typeface="Symbol"/>
              </a:rPr>
              <a:t>)</a:t>
            </a:r>
            <a:r>
              <a:rPr lang="en-US" dirty="0" smtClean="0">
                <a:solidFill>
                  <a:srgbClr val="000000"/>
                </a:solidFill>
                <a:sym typeface="Symbol"/>
              </a:rPr>
              <a:t> </a:t>
            </a:r>
            <a:r>
              <a:rPr lang="en-US" dirty="0" smtClean="0">
                <a:solidFill>
                  <a:srgbClr val="000000"/>
                </a:solidFill>
                <a:latin typeface="Times New Roman"/>
                <a:sym typeface="Symbol"/>
              </a:rPr>
              <a:t>= </a:t>
            </a:r>
            <a:r>
              <a:rPr lang="en-US" i="1" dirty="0" smtClean="0">
                <a:solidFill>
                  <a:srgbClr val="000000"/>
                </a:solidFill>
                <a:latin typeface="Times New Roman"/>
                <a:sym typeface="Symbol"/>
              </a:rPr>
              <a:t>V</a:t>
            </a:r>
            <a:r>
              <a:rPr lang="en-US" baseline="-25000" dirty="0" smtClean="0">
                <a:solidFill>
                  <a:srgbClr val="000000"/>
                </a:solidFill>
                <a:latin typeface="Times New Roman"/>
                <a:sym typeface="Symbol"/>
              </a:rPr>
              <a:t>0</a:t>
            </a:r>
            <a:r>
              <a:rPr lang="en-US" dirty="0" smtClean="0">
                <a:solidFill>
                  <a:srgbClr val="000000"/>
                </a:solidFill>
                <a:latin typeface="Times New Roman"/>
                <a:sym typeface="Symbol"/>
              </a:rPr>
              <a:t> </a:t>
            </a:r>
            <a:r>
              <a:rPr lang="en-US" dirty="0" smtClean="0">
                <a:solidFill>
                  <a:srgbClr val="000000"/>
                </a:solidFill>
                <a:latin typeface="Arial" pitchFamily="34" charset="0"/>
                <a:cs typeface="Arial" pitchFamily="34" charset="0"/>
                <a:sym typeface="Symbol"/>
              </a:rPr>
              <a:t>everywhere </a:t>
            </a:r>
            <a:r>
              <a:rPr lang="en-US" u="sng" dirty="0" smtClean="0">
                <a:solidFill>
                  <a:srgbClr val="000000"/>
                </a:solidFill>
                <a:latin typeface="Arial" pitchFamily="34" charset="0"/>
                <a:cs typeface="Arial" pitchFamily="34" charset="0"/>
                <a:sym typeface="Symbol"/>
              </a:rPr>
              <a:t>inside</a:t>
            </a:r>
            <a:r>
              <a:rPr lang="en-US" dirty="0" smtClean="0">
                <a:solidFill>
                  <a:srgbClr val="000000"/>
                </a:solidFill>
                <a:latin typeface="Arial" pitchFamily="34" charset="0"/>
                <a:cs typeface="Arial" pitchFamily="34" charset="0"/>
                <a:sym typeface="Symbol"/>
              </a:rPr>
              <a:t> the region.</a:t>
            </a:r>
            <a:r>
              <a:rPr lang="en-US" dirty="0" smtClean="0">
                <a:solidFill>
                  <a:schemeClr val="bg2"/>
                </a:solidFill>
                <a:latin typeface="Arial" pitchFamily="34" charset="0"/>
                <a:cs typeface="Arial" pitchFamily="34" charset="0"/>
                <a:sym typeface="Symbol"/>
              </a:rPr>
              <a:t>  </a:t>
            </a:r>
            <a:endParaRPr lang="en-US" dirty="0">
              <a:solidFill>
                <a:schemeClr val="bg2"/>
              </a:solidFill>
              <a:latin typeface="Arial" pitchFamily="34" charset="0"/>
              <a:cs typeface="Arial" pitchFamily="34" charset="0"/>
            </a:endParaRPr>
          </a:p>
        </p:txBody>
      </p:sp>
      <p:sp>
        <p:nvSpPr>
          <p:cNvPr id="30" name="TextBox 29"/>
          <p:cNvSpPr txBox="1"/>
          <p:nvPr/>
        </p:nvSpPr>
        <p:spPr>
          <a:xfrm>
            <a:off x="254902" y="2824600"/>
            <a:ext cx="4677884" cy="369332"/>
          </a:xfrm>
          <a:prstGeom prst="rect">
            <a:avLst/>
          </a:prstGeom>
          <a:noFill/>
        </p:spPr>
        <p:txBody>
          <a:bodyPr wrap="none" rtlCol="0">
            <a:spAutoFit/>
          </a:bodyPr>
          <a:lstStyle/>
          <a:p>
            <a:pPr algn="ctr"/>
            <a:r>
              <a:rPr lang="en-US" b="1" dirty="0" smtClean="0">
                <a:solidFill>
                  <a:schemeClr val="bg2"/>
                </a:solidFill>
                <a:sym typeface="Symbol"/>
              </a:rPr>
              <a:t>Given:</a:t>
            </a:r>
            <a:r>
              <a:rPr lang="en-US" dirty="0" smtClean="0">
                <a:solidFill>
                  <a:schemeClr val="bg2"/>
                </a:solidFill>
                <a:sym typeface="Symbol"/>
              </a:rPr>
              <a:t>   </a:t>
            </a:r>
            <a:r>
              <a:rPr lang="en-US" dirty="0" smtClean="0">
                <a:solidFill>
                  <a:schemeClr val="bg2"/>
                </a:solidFill>
                <a:latin typeface="+mn-lt"/>
                <a:sym typeface="Symbol"/>
              </a:rPr>
              <a:t>= </a:t>
            </a:r>
            <a:r>
              <a:rPr lang="en-US" i="1" dirty="0" smtClean="0">
                <a:solidFill>
                  <a:schemeClr val="bg2"/>
                </a:solidFill>
                <a:latin typeface="+mn-lt"/>
                <a:sym typeface="Symbol"/>
              </a:rPr>
              <a:t>V</a:t>
            </a:r>
            <a:r>
              <a:rPr lang="en-US" baseline="-25000" dirty="0" smtClean="0">
                <a:solidFill>
                  <a:schemeClr val="bg2"/>
                </a:solidFill>
                <a:latin typeface="+mn-lt"/>
                <a:sym typeface="Symbol"/>
              </a:rPr>
              <a:t>0</a:t>
            </a:r>
            <a:r>
              <a:rPr lang="en-US" dirty="0" smtClean="0">
                <a:solidFill>
                  <a:schemeClr val="bg2"/>
                </a:solidFill>
                <a:latin typeface="+mn-lt"/>
                <a:sym typeface="Symbol"/>
              </a:rPr>
              <a:t> (</a:t>
            </a:r>
            <a:r>
              <a:rPr lang="en-US" dirty="0" smtClean="0">
                <a:solidFill>
                  <a:schemeClr val="bg2"/>
                </a:solidFill>
                <a:latin typeface="Arial" pitchFamily="34" charset="0"/>
                <a:cs typeface="Arial" pitchFamily="34" charset="0"/>
                <a:sym typeface="Symbol"/>
              </a:rPr>
              <a:t>a constant</a:t>
            </a:r>
            <a:r>
              <a:rPr lang="en-US" dirty="0" smtClean="0">
                <a:solidFill>
                  <a:schemeClr val="bg2"/>
                </a:solidFill>
                <a:latin typeface="+mn-lt"/>
                <a:sym typeface="Symbol"/>
              </a:rPr>
              <a:t>) </a:t>
            </a:r>
            <a:r>
              <a:rPr lang="en-US" dirty="0" smtClean="0">
                <a:solidFill>
                  <a:schemeClr val="bg2"/>
                </a:solidFill>
                <a:sym typeface="Symbol"/>
              </a:rPr>
              <a:t>on the </a:t>
            </a:r>
            <a:r>
              <a:rPr lang="en-US" u="sng" dirty="0" smtClean="0">
                <a:solidFill>
                  <a:schemeClr val="bg2"/>
                </a:solidFill>
                <a:sym typeface="Symbol"/>
              </a:rPr>
              <a:t>boundary</a:t>
            </a:r>
            <a:endParaRPr lang="en-US" u="sng" dirty="0">
              <a:solidFill>
                <a:schemeClr val="bg2"/>
              </a:solidFill>
              <a:latin typeface="Arial" pitchFamily="34" charset="0"/>
              <a:cs typeface="Arial" pitchFamily="34" charset="0"/>
            </a:endParaRPr>
          </a:p>
        </p:txBody>
      </p:sp>
      <p:cxnSp>
        <p:nvCxnSpPr>
          <p:cNvPr id="32" name="Straight Arrow Connector 31"/>
          <p:cNvCxnSpPr/>
          <p:nvPr/>
        </p:nvCxnSpPr>
        <p:spPr bwMode="auto">
          <a:xfrm>
            <a:off x="1926771" y="3265714"/>
            <a:ext cx="1088572" cy="794657"/>
          </a:xfrm>
          <a:prstGeom prst="straightConnector1">
            <a:avLst/>
          </a:prstGeom>
          <a:solidFill>
            <a:schemeClr val="accent1"/>
          </a:solidFill>
          <a:ln w="12700" cap="flat" cmpd="sng" algn="ctr">
            <a:solidFill>
              <a:schemeClr val="bg2"/>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Text Box 3"/>
          <p:cNvSpPr txBox="1">
            <a:spLocks noChangeArrowheads="1"/>
          </p:cNvSpPr>
          <p:nvPr/>
        </p:nvSpPr>
        <p:spPr bwMode="auto">
          <a:xfrm>
            <a:off x="242063" y="0"/>
            <a:ext cx="8720137" cy="707886"/>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Faraday Cage: Practical Conductor</a:t>
            </a:r>
            <a:endParaRPr lang="en-US" sz="4000" dirty="0">
              <a:solidFill>
                <a:srgbClr val="FF9933"/>
              </a:solidFill>
              <a:effectLst>
                <a:outerShdw blurRad="38100" dist="38100" dir="2700000" algn="tl">
                  <a:srgbClr val="C0C0C0"/>
                </a:outerShdw>
              </a:effectLst>
            </a:endParaRPr>
          </a:p>
        </p:txBody>
      </p:sp>
      <p:sp>
        <p:nvSpPr>
          <p:cNvPr id="25604" name="Text Box 5"/>
          <p:cNvSpPr txBox="1">
            <a:spLocks noChangeArrowheads="1"/>
          </p:cNvSpPr>
          <p:nvPr/>
        </p:nvSpPr>
        <p:spPr bwMode="auto">
          <a:xfrm>
            <a:off x="1122882" y="847573"/>
            <a:ext cx="6887643" cy="707886"/>
          </a:xfrm>
          <a:prstGeom prst="rect">
            <a:avLst/>
          </a:prstGeom>
          <a:noFill/>
          <a:ln w="12700">
            <a:noFill/>
            <a:miter lim="800000"/>
            <a:headEnd type="none" w="sm" len="sm"/>
            <a:tailEnd type="none" w="sm" len="sm"/>
          </a:ln>
        </p:spPr>
        <p:txBody>
          <a:bodyPr wrap="square">
            <a:spAutoFit/>
          </a:bodyPr>
          <a:lstStyle/>
          <a:p>
            <a:r>
              <a:rPr lang="en-US" sz="2000" dirty="0" smtClean="0">
                <a:solidFill>
                  <a:schemeClr val="bg1"/>
                </a:solidFill>
              </a:rPr>
              <a:t>In </a:t>
            </a:r>
            <a:r>
              <a:rPr lang="en-US" sz="2000" u="sng" dirty="0" smtClean="0">
                <a:solidFill>
                  <a:schemeClr val="bg1"/>
                </a:solidFill>
              </a:rPr>
              <a:t>static equilibrium</a:t>
            </a:r>
            <a:r>
              <a:rPr lang="en-US" sz="2000" dirty="0" smtClean="0">
                <a:solidFill>
                  <a:schemeClr val="bg1"/>
                </a:solidFill>
              </a:rPr>
              <a:t>, the Faraday cage still works, even with a practical </a:t>
            </a:r>
            <a:r>
              <a:rPr lang="en-US" sz="2000" u="sng" dirty="0" smtClean="0">
                <a:solidFill>
                  <a:schemeClr val="bg1"/>
                </a:solidFill>
              </a:rPr>
              <a:t>good</a:t>
            </a:r>
            <a:r>
              <a:rPr lang="en-US" sz="2000" dirty="0" smtClean="0">
                <a:solidFill>
                  <a:schemeClr val="bg1"/>
                </a:solidFill>
              </a:rPr>
              <a:t> conductor (finite conductivity): </a:t>
            </a:r>
            <a:endParaRPr lang="en-US" sz="2000" i="1" dirty="0">
              <a:solidFill>
                <a:schemeClr val="bg1"/>
              </a:solidFill>
              <a:latin typeface="Times New Roman" pitchFamily="18" charset="0"/>
            </a:endParaRPr>
          </a:p>
        </p:txBody>
      </p:sp>
      <p:sp>
        <p:nvSpPr>
          <p:cNvPr id="25610" name="Text Box 18"/>
          <p:cNvSpPr txBox="1">
            <a:spLocks noChangeArrowheads="1"/>
          </p:cNvSpPr>
          <p:nvPr/>
        </p:nvSpPr>
        <p:spPr bwMode="auto">
          <a:xfrm>
            <a:off x="768921" y="5824096"/>
            <a:ext cx="5549123" cy="400110"/>
          </a:xfrm>
          <a:prstGeom prst="rect">
            <a:avLst/>
          </a:prstGeom>
          <a:noFill/>
          <a:ln w="12700">
            <a:noFill/>
            <a:miter lim="800000"/>
            <a:headEnd type="none" w="sm" len="sm"/>
            <a:tailEnd type="none" w="sm" len="sm"/>
          </a:ln>
        </p:spPr>
        <p:txBody>
          <a:bodyPr wrap="square">
            <a:spAutoFit/>
          </a:bodyPr>
          <a:lstStyle/>
          <a:p>
            <a:pPr algn="ctr"/>
            <a:r>
              <a:rPr lang="en-US" sz="2000" dirty="0" smtClean="0">
                <a:solidFill>
                  <a:schemeClr val="hlink"/>
                </a:solidFill>
              </a:rPr>
              <a:t>Conducting metal shell (finite conductivity)</a:t>
            </a:r>
            <a:endParaRPr lang="en-US" sz="2000" i="1" dirty="0">
              <a:solidFill>
                <a:schemeClr val="hlink"/>
              </a:solidFill>
              <a:latin typeface="Times New Roman" pitchFamily="18" charset="0"/>
            </a:endParaRPr>
          </a:p>
        </p:txBody>
      </p:sp>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12</a:t>
            </a:fld>
            <a:endParaRPr lang="en-US"/>
          </a:p>
        </p:txBody>
      </p:sp>
      <p:sp>
        <p:nvSpPr>
          <p:cNvPr id="29" name="TextBox 28"/>
          <p:cNvSpPr txBox="1"/>
          <p:nvPr/>
        </p:nvSpPr>
        <p:spPr>
          <a:xfrm>
            <a:off x="5510521" y="2440555"/>
            <a:ext cx="2800767" cy="369332"/>
          </a:xfrm>
          <a:prstGeom prst="rect">
            <a:avLst/>
          </a:prstGeom>
          <a:noFill/>
        </p:spPr>
        <p:txBody>
          <a:bodyPr wrap="none" rtlCol="0">
            <a:spAutoFit/>
          </a:bodyPr>
          <a:lstStyle/>
          <a:p>
            <a:r>
              <a:rPr lang="en-US" dirty="0" smtClean="0">
                <a:solidFill>
                  <a:srgbClr val="FF0000"/>
                </a:solidFill>
              </a:rPr>
              <a:t>Static electric field source</a:t>
            </a:r>
            <a:endParaRPr lang="en-US" dirty="0">
              <a:solidFill>
                <a:srgbClr val="FF0000"/>
              </a:solidFill>
            </a:endParaRPr>
          </a:p>
        </p:txBody>
      </p:sp>
      <p:graphicFrame>
        <p:nvGraphicFramePr>
          <p:cNvPr id="75779" name="Object 38"/>
          <p:cNvGraphicFramePr>
            <a:graphicFrameLocks noChangeAspect="1"/>
          </p:cNvGraphicFramePr>
          <p:nvPr/>
        </p:nvGraphicFramePr>
        <p:xfrm>
          <a:off x="6801531" y="5477545"/>
          <a:ext cx="1981200" cy="349250"/>
        </p:xfrm>
        <a:graphic>
          <a:graphicData uri="http://schemas.openxmlformats.org/presentationml/2006/ole">
            <p:oleObj spid="_x0000_s75901" name="Equation" r:id="rId4" imgW="1155700" imgH="203200" progId="Equation.DSMT4">
              <p:embed/>
            </p:oleObj>
          </a:graphicData>
        </a:graphic>
      </p:graphicFrame>
      <p:graphicFrame>
        <p:nvGraphicFramePr>
          <p:cNvPr id="75783" name="Object 7"/>
          <p:cNvGraphicFramePr>
            <a:graphicFrameLocks noChangeAspect="1"/>
          </p:cNvGraphicFramePr>
          <p:nvPr/>
        </p:nvGraphicFramePr>
        <p:xfrm>
          <a:off x="1744663" y="1778000"/>
          <a:ext cx="5268912" cy="349250"/>
        </p:xfrm>
        <a:graphic>
          <a:graphicData uri="http://schemas.openxmlformats.org/presentationml/2006/ole">
            <p:oleObj spid="_x0000_s75902" name="Equation" r:id="rId5" imgW="3073400" imgH="203200" progId="Equation.DSMT4">
              <p:embed/>
            </p:oleObj>
          </a:graphicData>
        </a:graphic>
      </p:graphicFrame>
      <p:sp>
        <p:nvSpPr>
          <p:cNvPr id="34" name="TextBox 33"/>
          <p:cNvSpPr txBox="1"/>
          <p:nvPr/>
        </p:nvSpPr>
        <p:spPr>
          <a:xfrm>
            <a:off x="6836229" y="5847584"/>
            <a:ext cx="1970314" cy="523220"/>
          </a:xfrm>
          <a:prstGeom prst="rect">
            <a:avLst/>
          </a:prstGeom>
          <a:noFill/>
        </p:spPr>
        <p:txBody>
          <a:bodyPr wrap="square" rtlCol="0">
            <a:spAutoFit/>
          </a:bodyPr>
          <a:lstStyle/>
          <a:p>
            <a:pPr algn="ctr"/>
            <a:r>
              <a:rPr lang="en-US" sz="1400" dirty="0" smtClean="0">
                <a:solidFill>
                  <a:schemeClr val="bg1"/>
                </a:solidFill>
              </a:rPr>
              <a:t>The rest of the proof works the same way.</a:t>
            </a:r>
            <a:endParaRPr lang="en-US" sz="1400" dirty="0">
              <a:solidFill>
                <a:schemeClr val="bg1"/>
              </a:solidFill>
            </a:endParaRPr>
          </a:p>
        </p:txBody>
      </p:sp>
      <p:grpSp>
        <p:nvGrpSpPr>
          <p:cNvPr id="32" name="Group 31"/>
          <p:cNvGrpSpPr/>
          <p:nvPr/>
        </p:nvGrpSpPr>
        <p:grpSpPr>
          <a:xfrm>
            <a:off x="1731299" y="2646725"/>
            <a:ext cx="3913050" cy="2909352"/>
            <a:chOff x="1731299" y="2646725"/>
            <a:chExt cx="3913050" cy="2909352"/>
          </a:xfrm>
        </p:grpSpPr>
        <p:grpSp>
          <p:nvGrpSpPr>
            <p:cNvPr id="27" name="Group 26"/>
            <p:cNvGrpSpPr/>
            <p:nvPr/>
          </p:nvGrpSpPr>
          <p:grpSpPr>
            <a:xfrm>
              <a:off x="1731299" y="2758901"/>
              <a:ext cx="2881313" cy="2797176"/>
              <a:chOff x="2823457" y="2028392"/>
              <a:chExt cx="2881313" cy="2797176"/>
            </a:xfrm>
          </p:grpSpPr>
          <p:sp>
            <p:nvSpPr>
              <p:cNvPr id="25608" name="Freeform 4"/>
              <p:cNvSpPr>
                <a:spLocks/>
              </p:cNvSpPr>
              <p:nvPr/>
            </p:nvSpPr>
            <p:spPr bwMode="auto">
              <a:xfrm rot="9999373">
                <a:off x="2823457" y="2315730"/>
                <a:ext cx="2881313" cy="2509838"/>
              </a:xfrm>
              <a:custGeom>
                <a:avLst/>
                <a:gdLst>
                  <a:gd name="T0" fmla="*/ 115 w 1070"/>
                  <a:gd name="T1" fmla="*/ 226 h 666"/>
                  <a:gd name="T2" fmla="*/ 39 w 1070"/>
                  <a:gd name="T3" fmla="*/ 449 h 666"/>
                  <a:gd name="T4" fmla="*/ 5 w 1070"/>
                  <a:gd name="T5" fmla="*/ 707 h 666"/>
                  <a:gd name="T6" fmla="*/ 41 w 1070"/>
                  <a:gd name="T7" fmla="*/ 1045 h 666"/>
                  <a:gd name="T8" fmla="*/ 244 w 1070"/>
                  <a:gd name="T9" fmla="*/ 1268 h 666"/>
                  <a:gd name="T10" fmla="*/ 522 w 1070"/>
                  <a:gd name="T11" fmla="*/ 1415 h 666"/>
                  <a:gd name="T12" fmla="*/ 824 w 1070"/>
                  <a:gd name="T13" fmla="*/ 1562 h 666"/>
                  <a:gd name="T14" fmla="*/ 1058 w 1070"/>
                  <a:gd name="T15" fmla="*/ 1529 h 666"/>
                  <a:gd name="T16" fmla="*/ 1291 w 1070"/>
                  <a:gd name="T17" fmla="*/ 1512 h 666"/>
                  <a:gd name="T18" fmla="*/ 1533 w 1070"/>
                  <a:gd name="T19" fmla="*/ 1363 h 666"/>
                  <a:gd name="T20" fmla="*/ 1710 w 1070"/>
                  <a:gd name="T21" fmla="*/ 1113 h 666"/>
                  <a:gd name="T22" fmla="*/ 1766 w 1070"/>
                  <a:gd name="T23" fmla="*/ 833 h 666"/>
                  <a:gd name="T24" fmla="*/ 1813 w 1070"/>
                  <a:gd name="T25" fmla="*/ 634 h 666"/>
                  <a:gd name="T26" fmla="*/ 1779 w 1070"/>
                  <a:gd name="T27" fmla="*/ 356 h 666"/>
                  <a:gd name="T28" fmla="*/ 1650 w 1070"/>
                  <a:gd name="T29" fmla="*/ 259 h 666"/>
                  <a:gd name="T30" fmla="*/ 1547 w 1070"/>
                  <a:gd name="T31" fmla="*/ 195 h 666"/>
                  <a:gd name="T32" fmla="*/ 1313 w 1070"/>
                  <a:gd name="T33" fmla="*/ 14 h 666"/>
                  <a:gd name="T34" fmla="*/ 1069 w 1070"/>
                  <a:gd name="T35" fmla="*/ 114 h 666"/>
                  <a:gd name="T36" fmla="*/ 790 w 1070"/>
                  <a:gd name="T37" fmla="*/ 128 h 666"/>
                  <a:gd name="T38" fmla="*/ 483 w 1070"/>
                  <a:gd name="T39" fmla="*/ 59 h 666"/>
                  <a:gd name="T40" fmla="*/ 285 w 1070"/>
                  <a:gd name="T41" fmla="*/ 81 h 666"/>
                  <a:gd name="T42" fmla="*/ 115 w 1070"/>
                  <a:gd name="T43" fmla="*/ 226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sp>
            <p:nvSpPr>
              <p:cNvPr id="25609" name="Freeform 16"/>
              <p:cNvSpPr>
                <a:spLocks/>
              </p:cNvSpPr>
              <p:nvPr/>
            </p:nvSpPr>
            <p:spPr bwMode="auto">
              <a:xfrm rot="9999373">
                <a:off x="3029832" y="2844367"/>
                <a:ext cx="2476500" cy="1598613"/>
              </a:xfrm>
              <a:custGeom>
                <a:avLst/>
                <a:gdLst>
                  <a:gd name="T0" fmla="*/ 99 w 1070"/>
                  <a:gd name="T1" fmla="*/ 144 h 666"/>
                  <a:gd name="T2" fmla="*/ 34 w 1070"/>
                  <a:gd name="T3" fmla="*/ 286 h 666"/>
                  <a:gd name="T4" fmla="*/ 4 w 1070"/>
                  <a:gd name="T5" fmla="*/ 451 h 666"/>
                  <a:gd name="T6" fmla="*/ 35 w 1070"/>
                  <a:gd name="T7" fmla="*/ 665 h 666"/>
                  <a:gd name="T8" fmla="*/ 210 w 1070"/>
                  <a:gd name="T9" fmla="*/ 807 h 666"/>
                  <a:gd name="T10" fmla="*/ 449 w 1070"/>
                  <a:gd name="T11" fmla="*/ 901 h 666"/>
                  <a:gd name="T12" fmla="*/ 709 w 1070"/>
                  <a:gd name="T13" fmla="*/ 995 h 666"/>
                  <a:gd name="T14" fmla="*/ 910 w 1070"/>
                  <a:gd name="T15" fmla="*/ 974 h 666"/>
                  <a:gd name="T16" fmla="*/ 1109 w 1070"/>
                  <a:gd name="T17" fmla="*/ 963 h 666"/>
                  <a:gd name="T18" fmla="*/ 1318 w 1070"/>
                  <a:gd name="T19" fmla="*/ 868 h 666"/>
                  <a:gd name="T20" fmla="*/ 1470 w 1070"/>
                  <a:gd name="T21" fmla="*/ 709 h 666"/>
                  <a:gd name="T22" fmla="*/ 1518 w 1070"/>
                  <a:gd name="T23" fmla="*/ 531 h 666"/>
                  <a:gd name="T24" fmla="*/ 1559 w 1070"/>
                  <a:gd name="T25" fmla="*/ 404 h 666"/>
                  <a:gd name="T26" fmla="*/ 1529 w 1070"/>
                  <a:gd name="T27" fmla="*/ 227 h 666"/>
                  <a:gd name="T28" fmla="*/ 1419 w 1070"/>
                  <a:gd name="T29" fmla="*/ 165 h 666"/>
                  <a:gd name="T30" fmla="*/ 1330 w 1070"/>
                  <a:gd name="T31" fmla="*/ 124 h 666"/>
                  <a:gd name="T32" fmla="*/ 1128 w 1070"/>
                  <a:gd name="T33" fmla="*/ 9 h 666"/>
                  <a:gd name="T34" fmla="*/ 919 w 1070"/>
                  <a:gd name="T35" fmla="*/ 73 h 666"/>
                  <a:gd name="T36" fmla="*/ 679 w 1070"/>
                  <a:gd name="T37" fmla="*/ 82 h 666"/>
                  <a:gd name="T38" fmla="*/ 416 w 1070"/>
                  <a:gd name="T39" fmla="*/ 38 h 666"/>
                  <a:gd name="T40" fmla="*/ 245 w 1070"/>
                  <a:gd name="T41" fmla="*/ 51 h 666"/>
                  <a:gd name="T42" fmla="*/ 99 w 1070"/>
                  <a:gd name="T43" fmla="*/ 144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solidFill>
                <a:schemeClr val="tx1"/>
              </a:solidFill>
              <a:ln w="12700" cap="flat" cmpd="sng">
                <a:solidFill>
                  <a:schemeClr val="bg2"/>
                </a:solidFill>
                <a:prstDash val="solid"/>
                <a:round/>
                <a:headEnd type="none" w="sm" len="sm"/>
                <a:tailEnd type="none" w="sm" len="sm"/>
              </a:ln>
            </p:spPr>
            <p:txBody>
              <a:bodyPr wrap="none"/>
              <a:lstStyle/>
              <a:p>
                <a:endParaRPr lang="en-US"/>
              </a:p>
            </p:txBody>
          </p:sp>
          <p:sp>
            <p:nvSpPr>
              <p:cNvPr id="25615" name="Text Box 23"/>
              <p:cNvSpPr txBox="1">
                <a:spLocks noChangeArrowheads="1"/>
              </p:cNvSpPr>
              <p:nvPr/>
            </p:nvSpPr>
            <p:spPr bwMode="auto">
              <a:xfrm>
                <a:off x="3621969" y="2028392"/>
                <a:ext cx="184731" cy="369332"/>
              </a:xfrm>
              <a:prstGeom prst="rect">
                <a:avLst/>
              </a:prstGeom>
              <a:noFill/>
              <a:ln w="12700">
                <a:noFill/>
                <a:miter lim="800000"/>
                <a:headEnd type="none" w="sm" len="sm"/>
                <a:tailEnd type="none" w="sm" len="sm"/>
              </a:ln>
            </p:spPr>
            <p:txBody>
              <a:bodyPr wrap="none">
                <a:spAutoFit/>
              </a:bodyPr>
              <a:lstStyle/>
              <a:p>
                <a:endParaRPr lang="en-US" dirty="0">
                  <a:solidFill>
                    <a:schemeClr val="hlink"/>
                  </a:solidFill>
                </a:endParaRPr>
              </a:p>
            </p:txBody>
          </p:sp>
        </p:grpSp>
        <p:sp>
          <p:nvSpPr>
            <p:cNvPr id="28" name="Oval 27"/>
            <p:cNvSpPr/>
            <p:nvPr/>
          </p:nvSpPr>
          <p:spPr bwMode="auto">
            <a:xfrm>
              <a:off x="5118636" y="2939319"/>
              <a:ext cx="142504" cy="142504"/>
            </a:xfrm>
            <a:prstGeom prst="ellipse">
              <a:avLst/>
            </a:prstGeom>
            <a:solidFill>
              <a:srgbClr val="FFFF00"/>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1" name="Straight Arrow Connector 30"/>
            <p:cNvCxnSpPr/>
            <p:nvPr/>
          </p:nvCxnSpPr>
          <p:spPr bwMode="auto">
            <a:xfrm flipH="1">
              <a:off x="4453767" y="3093699"/>
              <a:ext cx="629241" cy="450106"/>
            </a:xfrm>
            <a:prstGeom prst="straightConnector1">
              <a:avLst/>
            </a:prstGeom>
            <a:solidFill>
              <a:schemeClr val="accent1"/>
            </a:solidFill>
            <a:ln w="19050" cap="flat" cmpd="sng" algn="ctr">
              <a:solidFill>
                <a:srgbClr val="DDD800"/>
              </a:solidFill>
              <a:prstDash val="solid"/>
              <a:round/>
              <a:headEnd type="none" w="med" len="med"/>
              <a:tailEnd type="triangle" w="med" len="med"/>
            </a:ln>
            <a:effectLst/>
          </p:spPr>
        </p:cxnSp>
        <p:sp>
          <p:nvSpPr>
            <p:cNvPr id="33" name="Freeform 32"/>
            <p:cNvSpPr/>
            <p:nvPr/>
          </p:nvSpPr>
          <p:spPr bwMode="auto">
            <a:xfrm>
              <a:off x="3978605" y="2866088"/>
              <a:ext cx="1021278" cy="393865"/>
            </a:xfrm>
            <a:custGeom>
              <a:avLst/>
              <a:gdLst>
                <a:gd name="connsiteX0" fmla="*/ 1021278 w 1021278"/>
                <a:gd name="connsiteY0" fmla="*/ 85107 h 393865"/>
                <a:gd name="connsiteX1" fmla="*/ 629392 w 1021278"/>
                <a:gd name="connsiteY1" fmla="*/ 1979 h 393865"/>
                <a:gd name="connsiteX2" fmla="*/ 308759 w 1021278"/>
                <a:gd name="connsiteY2" fmla="*/ 73231 h 393865"/>
                <a:gd name="connsiteX3" fmla="*/ 106878 w 1021278"/>
                <a:gd name="connsiteY3" fmla="*/ 239486 h 393865"/>
                <a:gd name="connsiteX4" fmla="*/ 0 w 1021278"/>
                <a:gd name="connsiteY4" fmla="*/ 393865 h 393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278" h="393865">
                  <a:moveTo>
                    <a:pt x="1021278" y="85107"/>
                  </a:moveTo>
                  <a:cubicBezTo>
                    <a:pt x="884711" y="44532"/>
                    <a:pt x="748145" y="3958"/>
                    <a:pt x="629392" y="1979"/>
                  </a:cubicBezTo>
                  <a:cubicBezTo>
                    <a:pt x="510639" y="0"/>
                    <a:pt x="395845" y="33647"/>
                    <a:pt x="308759" y="73231"/>
                  </a:cubicBezTo>
                  <a:cubicBezTo>
                    <a:pt x="221673" y="112815"/>
                    <a:pt x="158338" y="186047"/>
                    <a:pt x="106878" y="239486"/>
                  </a:cubicBezTo>
                  <a:cubicBezTo>
                    <a:pt x="55418" y="292925"/>
                    <a:pt x="27709" y="343395"/>
                    <a:pt x="0" y="393865"/>
                  </a:cubicBez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Freeform 34"/>
            <p:cNvSpPr/>
            <p:nvPr/>
          </p:nvSpPr>
          <p:spPr bwMode="auto">
            <a:xfrm>
              <a:off x="4607997" y="3188702"/>
              <a:ext cx="682832" cy="874816"/>
            </a:xfrm>
            <a:custGeom>
              <a:avLst/>
              <a:gdLst>
                <a:gd name="connsiteX0" fmla="*/ 617517 w 688770"/>
                <a:gd name="connsiteY0" fmla="*/ 0 h 866899"/>
                <a:gd name="connsiteX1" fmla="*/ 665019 w 688770"/>
                <a:gd name="connsiteY1" fmla="*/ 380011 h 866899"/>
                <a:gd name="connsiteX2" fmla="*/ 475013 w 688770"/>
                <a:gd name="connsiteY2" fmla="*/ 736270 h 866899"/>
                <a:gd name="connsiteX3" fmla="*/ 130629 w 688770"/>
                <a:gd name="connsiteY3" fmla="*/ 843148 h 866899"/>
                <a:gd name="connsiteX4" fmla="*/ 0 w 688770"/>
                <a:gd name="connsiteY4" fmla="*/ 866899 h 866899"/>
                <a:gd name="connsiteX0" fmla="*/ 617517 w 682832"/>
                <a:gd name="connsiteY0" fmla="*/ 0 h 874816"/>
                <a:gd name="connsiteX1" fmla="*/ 665019 w 682832"/>
                <a:gd name="connsiteY1" fmla="*/ 380011 h 874816"/>
                <a:gd name="connsiteX2" fmla="*/ 510639 w 682832"/>
                <a:gd name="connsiteY2" fmla="*/ 676893 h 874816"/>
                <a:gd name="connsiteX3" fmla="*/ 130629 w 682832"/>
                <a:gd name="connsiteY3" fmla="*/ 843148 h 874816"/>
                <a:gd name="connsiteX4" fmla="*/ 0 w 682832"/>
                <a:gd name="connsiteY4" fmla="*/ 866899 h 874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832" h="874816">
                  <a:moveTo>
                    <a:pt x="617517" y="0"/>
                  </a:moveTo>
                  <a:cubicBezTo>
                    <a:pt x="653143" y="128649"/>
                    <a:pt x="682832" y="267196"/>
                    <a:pt x="665019" y="380011"/>
                  </a:cubicBezTo>
                  <a:cubicBezTo>
                    <a:pt x="647206" y="492827"/>
                    <a:pt x="599704" y="599704"/>
                    <a:pt x="510639" y="676893"/>
                  </a:cubicBezTo>
                  <a:cubicBezTo>
                    <a:pt x="421574" y="754082"/>
                    <a:pt x="215736" y="811480"/>
                    <a:pt x="130629" y="843148"/>
                  </a:cubicBezTo>
                  <a:cubicBezTo>
                    <a:pt x="45523" y="874816"/>
                    <a:pt x="25730" y="865909"/>
                    <a:pt x="0" y="866899"/>
                  </a:cubicBezTo>
                </a:path>
              </a:pathLst>
            </a:custGeom>
            <a:noFill/>
            <a:ln w="28575"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4651541" y="4134769"/>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9" name="TextBox 38"/>
            <p:cNvSpPr txBox="1"/>
            <p:nvPr/>
          </p:nvSpPr>
          <p:spPr>
            <a:xfrm>
              <a:off x="4542683" y="3562773"/>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0" name="TextBox 39"/>
            <p:cNvSpPr txBox="1"/>
            <p:nvPr/>
          </p:nvSpPr>
          <p:spPr>
            <a:xfrm>
              <a:off x="4148818" y="3121407"/>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1" name="TextBox 40"/>
            <p:cNvSpPr txBox="1"/>
            <p:nvPr/>
          </p:nvSpPr>
          <p:spPr>
            <a:xfrm>
              <a:off x="3659950" y="2905672"/>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2" name="Freeform 41"/>
            <p:cNvSpPr/>
            <p:nvPr/>
          </p:nvSpPr>
          <p:spPr bwMode="auto">
            <a:xfrm>
              <a:off x="3335358" y="2646725"/>
              <a:ext cx="1740065" cy="456870"/>
            </a:xfrm>
            <a:custGeom>
              <a:avLst/>
              <a:gdLst>
                <a:gd name="connsiteX0" fmla="*/ 1021278 w 1021278"/>
                <a:gd name="connsiteY0" fmla="*/ 85107 h 393865"/>
                <a:gd name="connsiteX1" fmla="*/ 629392 w 1021278"/>
                <a:gd name="connsiteY1" fmla="*/ 1979 h 393865"/>
                <a:gd name="connsiteX2" fmla="*/ 308759 w 1021278"/>
                <a:gd name="connsiteY2" fmla="*/ 73231 h 393865"/>
                <a:gd name="connsiteX3" fmla="*/ 106878 w 1021278"/>
                <a:gd name="connsiteY3" fmla="*/ 239486 h 393865"/>
                <a:gd name="connsiteX4" fmla="*/ 0 w 1021278"/>
                <a:gd name="connsiteY4" fmla="*/ 393865 h 393865"/>
                <a:gd name="connsiteX0" fmla="*/ 1021278 w 1021278"/>
                <a:gd name="connsiteY0" fmla="*/ 85107 h 453241"/>
                <a:gd name="connsiteX1" fmla="*/ 629392 w 1021278"/>
                <a:gd name="connsiteY1" fmla="*/ 1979 h 453241"/>
                <a:gd name="connsiteX2" fmla="*/ 308759 w 1021278"/>
                <a:gd name="connsiteY2" fmla="*/ 73231 h 453241"/>
                <a:gd name="connsiteX3" fmla="*/ 106878 w 1021278"/>
                <a:gd name="connsiteY3" fmla="*/ 239486 h 453241"/>
                <a:gd name="connsiteX4" fmla="*/ 0 w 1021278"/>
                <a:gd name="connsiteY4" fmla="*/ 453241 h 453241"/>
                <a:gd name="connsiteX0" fmla="*/ 1021278 w 1801091"/>
                <a:gd name="connsiteY0" fmla="*/ 111167 h 479301"/>
                <a:gd name="connsiteX1" fmla="*/ 1735777 w 1801091"/>
                <a:gd name="connsiteY1" fmla="*/ 267525 h 479301"/>
                <a:gd name="connsiteX2" fmla="*/ 629392 w 1801091"/>
                <a:gd name="connsiteY2" fmla="*/ 28039 h 479301"/>
                <a:gd name="connsiteX3" fmla="*/ 308759 w 1801091"/>
                <a:gd name="connsiteY3" fmla="*/ 99291 h 479301"/>
                <a:gd name="connsiteX4" fmla="*/ 106878 w 1801091"/>
                <a:gd name="connsiteY4" fmla="*/ 265546 h 479301"/>
                <a:gd name="connsiteX5" fmla="*/ 0 w 1801091"/>
                <a:gd name="connsiteY5" fmla="*/ 479301 h 479301"/>
                <a:gd name="connsiteX0" fmla="*/ 1021278 w 1801091"/>
                <a:gd name="connsiteY0" fmla="*/ 88736 h 456870"/>
                <a:gd name="connsiteX1" fmla="*/ 1735777 w 1801091"/>
                <a:gd name="connsiteY1" fmla="*/ 245094 h 456870"/>
                <a:gd name="connsiteX2" fmla="*/ 1058884 w 1801091"/>
                <a:gd name="connsiteY2" fmla="*/ 43214 h 456870"/>
                <a:gd name="connsiteX3" fmla="*/ 629392 w 1801091"/>
                <a:gd name="connsiteY3" fmla="*/ 5608 h 456870"/>
                <a:gd name="connsiteX4" fmla="*/ 308759 w 1801091"/>
                <a:gd name="connsiteY4" fmla="*/ 76860 h 456870"/>
                <a:gd name="connsiteX5" fmla="*/ 106878 w 1801091"/>
                <a:gd name="connsiteY5" fmla="*/ 243115 h 456870"/>
                <a:gd name="connsiteX6" fmla="*/ 0 w 1801091"/>
                <a:gd name="connsiteY6" fmla="*/ 456870 h 456870"/>
                <a:gd name="connsiteX0" fmla="*/ 1735777 w 1740065"/>
                <a:gd name="connsiteY0" fmla="*/ 245094 h 456870"/>
                <a:gd name="connsiteX1" fmla="*/ 1058884 w 1740065"/>
                <a:gd name="connsiteY1" fmla="*/ 43214 h 456870"/>
                <a:gd name="connsiteX2" fmla="*/ 629392 w 1740065"/>
                <a:gd name="connsiteY2" fmla="*/ 5608 h 456870"/>
                <a:gd name="connsiteX3" fmla="*/ 308759 w 1740065"/>
                <a:gd name="connsiteY3" fmla="*/ 76860 h 456870"/>
                <a:gd name="connsiteX4" fmla="*/ 106878 w 1740065"/>
                <a:gd name="connsiteY4" fmla="*/ 243115 h 456870"/>
                <a:gd name="connsiteX5" fmla="*/ 0 w 1740065"/>
                <a:gd name="connsiteY5" fmla="*/ 456870 h 45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065" h="456870">
                  <a:moveTo>
                    <a:pt x="1735777" y="245094"/>
                  </a:moveTo>
                  <a:cubicBezTo>
                    <a:pt x="1740065" y="247403"/>
                    <a:pt x="1243281" y="83128"/>
                    <a:pt x="1058884" y="43214"/>
                  </a:cubicBezTo>
                  <a:cubicBezTo>
                    <a:pt x="874487" y="3300"/>
                    <a:pt x="754413" y="0"/>
                    <a:pt x="629392" y="5608"/>
                  </a:cubicBezTo>
                  <a:cubicBezTo>
                    <a:pt x="504371" y="11216"/>
                    <a:pt x="395845" y="37276"/>
                    <a:pt x="308759" y="76860"/>
                  </a:cubicBezTo>
                  <a:cubicBezTo>
                    <a:pt x="221673" y="116444"/>
                    <a:pt x="158338" y="179780"/>
                    <a:pt x="106878" y="243115"/>
                  </a:cubicBezTo>
                  <a:cubicBezTo>
                    <a:pt x="55418" y="306450"/>
                    <a:pt x="27709" y="406400"/>
                    <a:pt x="0" y="456870"/>
                  </a:cubicBez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 name="Freeform 42"/>
            <p:cNvSpPr/>
            <p:nvPr/>
          </p:nvSpPr>
          <p:spPr bwMode="auto">
            <a:xfrm>
              <a:off x="4677269" y="3141200"/>
              <a:ext cx="738251" cy="1462644"/>
            </a:xfrm>
            <a:custGeom>
              <a:avLst/>
              <a:gdLst>
                <a:gd name="connsiteX0" fmla="*/ 617517 w 688770"/>
                <a:gd name="connsiteY0" fmla="*/ 0 h 866899"/>
                <a:gd name="connsiteX1" fmla="*/ 665019 w 688770"/>
                <a:gd name="connsiteY1" fmla="*/ 380011 h 866899"/>
                <a:gd name="connsiteX2" fmla="*/ 475013 w 688770"/>
                <a:gd name="connsiteY2" fmla="*/ 736270 h 866899"/>
                <a:gd name="connsiteX3" fmla="*/ 130629 w 688770"/>
                <a:gd name="connsiteY3" fmla="*/ 843148 h 866899"/>
                <a:gd name="connsiteX4" fmla="*/ 0 w 688770"/>
                <a:gd name="connsiteY4" fmla="*/ 866899 h 866899"/>
                <a:gd name="connsiteX0" fmla="*/ 641268 w 712521"/>
                <a:gd name="connsiteY0" fmla="*/ 0 h 858982"/>
                <a:gd name="connsiteX1" fmla="*/ 688770 w 712521"/>
                <a:gd name="connsiteY1" fmla="*/ 380011 h 858982"/>
                <a:gd name="connsiteX2" fmla="*/ 498764 w 712521"/>
                <a:gd name="connsiteY2" fmla="*/ 736270 h 858982"/>
                <a:gd name="connsiteX3" fmla="*/ 154380 w 712521"/>
                <a:gd name="connsiteY3" fmla="*/ 843148 h 858982"/>
                <a:gd name="connsiteX4" fmla="*/ 0 w 712521"/>
                <a:gd name="connsiteY4" fmla="*/ 831273 h 858982"/>
                <a:gd name="connsiteX0" fmla="*/ 641268 w 704934"/>
                <a:gd name="connsiteY0" fmla="*/ 666997 h 1525979"/>
                <a:gd name="connsiteX1" fmla="*/ 595747 w 704934"/>
                <a:gd name="connsiteY1" fmla="*/ 63335 h 1525979"/>
                <a:gd name="connsiteX2" fmla="*/ 688770 w 704934"/>
                <a:gd name="connsiteY2" fmla="*/ 1047008 h 1525979"/>
                <a:gd name="connsiteX3" fmla="*/ 498764 w 704934"/>
                <a:gd name="connsiteY3" fmla="*/ 1403267 h 1525979"/>
                <a:gd name="connsiteX4" fmla="*/ 154380 w 704934"/>
                <a:gd name="connsiteY4" fmla="*/ 1510145 h 1525979"/>
                <a:gd name="connsiteX5" fmla="*/ 0 w 704934"/>
                <a:gd name="connsiteY5" fmla="*/ 1498270 h 1525979"/>
                <a:gd name="connsiteX0" fmla="*/ 641268 w 728685"/>
                <a:gd name="connsiteY0" fmla="*/ 617517 h 1480457"/>
                <a:gd name="connsiteX1" fmla="*/ 595747 w 728685"/>
                <a:gd name="connsiteY1" fmla="*/ 13855 h 1480457"/>
                <a:gd name="connsiteX2" fmla="*/ 712521 w 728685"/>
                <a:gd name="connsiteY2" fmla="*/ 700645 h 1480457"/>
                <a:gd name="connsiteX3" fmla="*/ 498764 w 728685"/>
                <a:gd name="connsiteY3" fmla="*/ 1353787 h 1480457"/>
                <a:gd name="connsiteX4" fmla="*/ 154380 w 728685"/>
                <a:gd name="connsiteY4" fmla="*/ 1460665 h 1480457"/>
                <a:gd name="connsiteX5" fmla="*/ 0 w 728685"/>
                <a:gd name="connsiteY5" fmla="*/ 1448790 h 1480457"/>
                <a:gd name="connsiteX0" fmla="*/ 595747 w 728685"/>
                <a:gd name="connsiteY0" fmla="*/ 0 h 1466602"/>
                <a:gd name="connsiteX1" fmla="*/ 712521 w 728685"/>
                <a:gd name="connsiteY1" fmla="*/ 686790 h 1466602"/>
                <a:gd name="connsiteX2" fmla="*/ 498764 w 728685"/>
                <a:gd name="connsiteY2" fmla="*/ 1339932 h 1466602"/>
                <a:gd name="connsiteX3" fmla="*/ 154380 w 728685"/>
                <a:gd name="connsiteY3" fmla="*/ 1446810 h 1466602"/>
                <a:gd name="connsiteX4" fmla="*/ 0 w 728685"/>
                <a:gd name="connsiteY4" fmla="*/ 1434935 h 1466602"/>
                <a:gd name="connsiteX0" fmla="*/ 595747 w 728685"/>
                <a:gd name="connsiteY0" fmla="*/ 0 h 1462644"/>
                <a:gd name="connsiteX1" fmla="*/ 712521 w 728685"/>
                <a:gd name="connsiteY1" fmla="*/ 686790 h 1462644"/>
                <a:gd name="connsiteX2" fmla="*/ 631373 w 728685"/>
                <a:gd name="connsiteY2" fmla="*/ 1009402 h 1462644"/>
                <a:gd name="connsiteX3" fmla="*/ 498764 w 728685"/>
                <a:gd name="connsiteY3" fmla="*/ 1339932 h 1462644"/>
                <a:gd name="connsiteX4" fmla="*/ 154380 w 728685"/>
                <a:gd name="connsiteY4" fmla="*/ 1446810 h 1462644"/>
                <a:gd name="connsiteX5" fmla="*/ 0 w 728685"/>
                <a:gd name="connsiteY5" fmla="*/ 1434935 h 1462644"/>
                <a:gd name="connsiteX0" fmla="*/ 595747 w 738251"/>
                <a:gd name="connsiteY0" fmla="*/ 0 h 1462644"/>
                <a:gd name="connsiteX1" fmla="*/ 712521 w 738251"/>
                <a:gd name="connsiteY1" fmla="*/ 686790 h 1462644"/>
                <a:gd name="connsiteX2" fmla="*/ 702625 w 738251"/>
                <a:gd name="connsiteY2" fmla="*/ 1033153 h 1462644"/>
                <a:gd name="connsiteX3" fmla="*/ 498764 w 738251"/>
                <a:gd name="connsiteY3" fmla="*/ 1339932 h 1462644"/>
                <a:gd name="connsiteX4" fmla="*/ 154380 w 738251"/>
                <a:gd name="connsiteY4" fmla="*/ 1446810 h 1462644"/>
                <a:gd name="connsiteX5" fmla="*/ 0 w 738251"/>
                <a:gd name="connsiteY5" fmla="*/ 1434935 h 1462644"/>
                <a:gd name="connsiteX0" fmla="*/ 595747 w 738251"/>
                <a:gd name="connsiteY0" fmla="*/ 0 h 1462644"/>
                <a:gd name="connsiteX1" fmla="*/ 690749 w 738251"/>
                <a:gd name="connsiteY1" fmla="*/ 344384 h 1462644"/>
                <a:gd name="connsiteX2" fmla="*/ 712521 w 738251"/>
                <a:gd name="connsiteY2" fmla="*/ 686790 h 1462644"/>
                <a:gd name="connsiteX3" fmla="*/ 702625 w 738251"/>
                <a:gd name="connsiteY3" fmla="*/ 1033153 h 1462644"/>
                <a:gd name="connsiteX4" fmla="*/ 498764 w 738251"/>
                <a:gd name="connsiteY4" fmla="*/ 1339932 h 1462644"/>
                <a:gd name="connsiteX5" fmla="*/ 154380 w 738251"/>
                <a:gd name="connsiteY5" fmla="*/ 1446810 h 1462644"/>
                <a:gd name="connsiteX6" fmla="*/ 0 w 738251"/>
                <a:gd name="connsiteY6" fmla="*/ 1434935 h 1462644"/>
                <a:gd name="connsiteX0" fmla="*/ 595747 w 738251"/>
                <a:gd name="connsiteY0" fmla="*/ 0 h 1462644"/>
                <a:gd name="connsiteX1" fmla="*/ 678873 w 738251"/>
                <a:gd name="connsiteY1" fmla="*/ 296883 h 1462644"/>
                <a:gd name="connsiteX2" fmla="*/ 712521 w 738251"/>
                <a:gd name="connsiteY2" fmla="*/ 686790 h 1462644"/>
                <a:gd name="connsiteX3" fmla="*/ 702625 w 738251"/>
                <a:gd name="connsiteY3" fmla="*/ 1033153 h 1462644"/>
                <a:gd name="connsiteX4" fmla="*/ 498764 w 738251"/>
                <a:gd name="connsiteY4" fmla="*/ 1339932 h 1462644"/>
                <a:gd name="connsiteX5" fmla="*/ 154380 w 738251"/>
                <a:gd name="connsiteY5" fmla="*/ 1446810 h 1462644"/>
                <a:gd name="connsiteX6" fmla="*/ 0 w 738251"/>
                <a:gd name="connsiteY6" fmla="*/ 1434935 h 146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1" h="1462644">
                  <a:moveTo>
                    <a:pt x="595747" y="0"/>
                  </a:moveTo>
                  <a:cubicBezTo>
                    <a:pt x="611581" y="57397"/>
                    <a:pt x="659411" y="182418"/>
                    <a:pt x="678873" y="296883"/>
                  </a:cubicBezTo>
                  <a:cubicBezTo>
                    <a:pt x="698335" y="411348"/>
                    <a:pt x="710542" y="571995"/>
                    <a:pt x="712521" y="686790"/>
                  </a:cubicBezTo>
                  <a:cubicBezTo>
                    <a:pt x="718459" y="855024"/>
                    <a:pt x="738251" y="924296"/>
                    <a:pt x="702625" y="1033153"/>
                  </a:cubicBezTo>
                  <a:cubicBezTo>
                    <a:pt x="666999" y="1142010"/>
                    <a:pt x="590138" y="1270989"/>
                    <a:pt x="498764" y="1339932"/>
                  </a:cubicBezTo>
                  <a:cubicBezTo>
                    <a:pt x="407390" y="1408875"/>
                    <a:pt x="237507" y="1430976"/>
                    <a:pt x="154380" y="1446810"/>
                  </a:cubicBezTo>
                  <a:cubicBezTo>
                    <a:pt x="71253" y="1462644"/>
                    <a:pt x="25730" y="1433945"/>
                    <a:pt x="0" y="1434935"/>
                  </a:cubicBezTo>
                </a:path>
              </a:pathLst>
            </a:custGeom>
            <a:noFill/>
            <a:ln w="28575"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5" name="TextBox 44"/>
            <p:cNvSpPr txBox="1"/>
            <p:nvPr/>
          </p:nvSpPr>
          <p:spPr>
            <a:xfrm>
              <a:off x="5344267" y="2927443"/>
              <a:ext cx="300082" cy="369332"/>
            </a:xfrm>
            <a:prstGeom prst="rect">
              <a:avLst/>
            </a:prstGeom>
            <a:noFill/>
          </p:spPr>
          <p:txBody>
            <a:bodyPr wrap="none" rtlCol="0">
              <a:spAutoFit/>
            </a:bodyPr>
            <a:lstStyle/>
            <a:p>
              <a:r>
                <a:rPr lang="en-US" i="1" dirty="0" smtClean="0">
                  <a:solidFill>
                    <a:schemeClr val="bg2"/>
                  </a:solidFill>
                  <a:latin typeface="+mn-lt"/>
                </a:rPr>
                <a:t>q</a:t>
              </a:r>
              <a:endParaRPr lang="en-US" i="1" dirty="0">
                <a:solidFill>
                  <a:schemeClr val="bg2"/>
                </a:solidFill>
                <a:latin typeface="+mn-lt"/>
              </a:endParaRPr>
            </a:p>
          </p:txBody>
        </p:sp>
        <p:graphicFrame>
          <p:nvGraphicFramePr>
            <p:cNvPr id="75781" name="Object 38"/>
            <p:cNvGraphicFramePr>
              <a:graphicFrameLocks noChangeAspect="1"/>
            </p:cNvGraphicFramePr>
            <p:nvPr/>
          </p:nvGraphicFramePr>
          <p:xfrm>
            <a:off x="2507137" y="3334675"/>
            <a:ext cx="263525" cy="239712"/>
          </p:xfrm>
          <a:graphic>
            <a:graphicData uri="http://schemas.openxmlformats.org/presentationml/2006/ole">
              <p:oleObj spid="_x0000_s75903" name="Equation" r:id="rId6" imgW="152334" imgH="139639" progId="Equation.DSMT4">
                <p:embed/>
              </p:oleObj>
            </a:graphicData>
          </a:graphic>
        </p:graphicFrame>
        <p:graphicFrame>
          <p:nvGraphicFramePr>
            <p:cNvPr id="30" name="Object 38"/>
            <p:cNvGraphicFramePr>
              <a:graphicFrameLocks noChangeAspect="1"/>
            </p:cNvGraphicFramePr>
            <p:nvPr/>
          </p:nvGraphicFramePr>
          <p:xfrm>
            <a:off x="2670856" y="4107543"/>
            <a:ext cx="838200" cy="434975"/>
          </p:xfrm>
          <a:graphic>
            <a:graphicData uri="http://schemas.openxmlformats.org/presentationml/2006/ole">
              <p:oleObj spid="_x0000_s75904" name="Equation" r:id="rId7" imgW="393529" imgH="203112" progId="Equation.DSMT4">
                <p:embed/>
              </p:oleObj>
            </a:graphicData>
          </a:graphic>
        </p:graphicFrame>
      </p:grpSp>
      <p:cxnSp>
        <p:nvCxnSpPr>
          <p:cNvPr id="49" name="Straight Arrow Connector 48"/>
          <p:cNvCxnSpPr/>
          <p:nvPr/>
        </p:nvCxnSpPr>
        <p:spPr bwMode="auto">
          <a:xfrm flipH="1" flipV="1">
            <a:off x="4394241" y="4934374"/>
            <a:ext cx="2280063" cy="676893"/>
          </a:xfrm>
          <a:prstGeom prst="straightConnector1">
            <a:avLst/>
          </a:prstGeom>
          <a:solidFill>
            <a:schemeClr val="accent1"/>
          </a:solidFill>
          <a:ln w="12700" cap="flat" cmpd="sng" algn="ctr">
            <a:solidFill>
              <a:schemeClr val="bg2"/>
            </a:solidFill>
            <a:prstDash val="solid"/>
            <a:round/>
            <a:headEnd type="none" w="med" len="med"/>
            <a:tailEnd type="arrow" w="med" len="med"/>
          </a:ln>
          <a:effectLst/>
        </p:spPr>
      </p:cxnSp>
      <p:sp>
        <p:nvSpPr>
          <p:cNvPr id="36" name="TextBox 35"/>
          <p:cNvSpPr txBox="1"/>
          <p:nvPr/>
        </p:nvSpPr>
        <p:spPr>
          <a:xfrm>
            <a:off x="5927026" y="3689120"/>
            <a:ext cx="2514600" cy="954107"/>
          </a:xfrm>
          <a:prstGeom prst="rect">
            <a:avLst/>
          </a:prstGeom>
          <a:noFill/>
          <a:ln w="19050">
            <a:solidFill>
              <a:schemeClr val="bg2"/>
            </a:solidFill>
          </a:ln>
        </p:spPr>
        <p:txBody>
          <a:bodyPr wrap="square" rtlCol="0">
            <a:spAutoFit/>
          </a:bodyPr>
          <a:lstStyle/>
          <a:p>
            <a:pPr algn="ctr"/>
            <a:r>
              <a:rPr lang="en-US" sz="1400" b="1" dirty="0" smtClean="0">
                <a:solidFill>
                  <a:schemeClr val="bg2"/>
                </a:solidFill>
              </a:rPr>
              <a:t>Assumption:</a:t>
            </a:r>
            <a:r>
              <a:rPr lang="en-US" sz="1400" dirty="0" smtClean="0">
                <a:solidFill>
                  <a:schemeClr val="bg2"/>
                </a:solidFill>
              </a:rPr>
              <a:t> </a:t>
            </a:r>
          </a:p>
          <a:p>
            <a:pPr algn="ctr"/>
            <a:r>
              <a:rPr lang="en-US" sz="1400" dirty="0" smtClean="0">
                <a:solidFill>
                  <a:schemeClr val="bg2"/>
                </a:solidFill>
              </a:rPr>
              <a:t>It is assumed that the shell is not connected to any external wires or sources.</a:t>
            </a:r>
            <a:endParaRPr lang="en-US" sz="1400" dirty="0">
              <a:solidFill>
                <a:schemeClr val="bg2"/>
              </a:solidFill>
            </a:endParaRPr>
          </a:p>
        </p:txBody>
      </p:sp>
      <p:sp>
        <p:nvSpPr>
          <p:cNvPr id="37" name="TextBox 36"/>
          <p:cNvSpPr txBox="1"/>
          <p:nvPr/>
        </p:nvSpPr>
        <p:spPr>
          <a:xfrm>
            <a:off x="2275114" y="6259286"/>
            <a:ext cx="2217274" cy="369332"/>
          </a:xfrm>
          <a:prstGeom prst="rect">
            <a:avLst/>
          </a:prstGeom>
          <a:noFill/>
        </p:spPr>
        <p:txBody>
          <a:bodyPr wrap="none" rtlCol="0">
            <a:spAutoFit/>
          </a:bodyPr>
          <a:lstStyle/>
          <a:p>
            <a:pPr algn="ctr"/>
            <a:r>
              <a:rPr lang="en-US" dirty="0" smtClean="0">
                <a:solidFill>
                  <a:schemeClr val="bg2"/>
                </a:solidFill>
              </a:rPr>
              <a:t>At equilibrium: </a:t>
            </a:r>
            <a:r>
              <a:rPr lang="en-US" i="1" u="sng" dirty="0" smtClean="0">
                <a:solidFill>
                  <a:schemeClr val="bg2"/>
                </a:solidFill>
                <a:latin typeface="+mn-lt"/>
              </a:rPr>
              <a:t>J</a:t>
            </a:r>
            <a:r>
              <a:rPr lang="en-US" dirty="0" smtClean="0">
                <a:solidFill>
                  <a:schemeClr val="bg2"/>
                </a:solidFill>
                <a:latin typeface="+mn-lt"/>
              </a:rPr>
              <a:t> = </a:t>
            </a:r>
            <a:r>
              <a:rPr lang="en-US" u="sng" dirty="0" smtClean="0">
                <a:solidFill>
                  <a:schemeClr val="bg2"/>
                </a:solidFill>
                <a:latin typeface="+mn-lt"/>
              </a:rPr>
              <a:t>0</a:t>
            </a:r>
            <a:endParaRPr lang="en-US" u="sng" dirty="0">
              <a:solidFill>
                <a:schemeClr val="bg2"/>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Text Box 3"/>
          <p:cNvSpPr txBox="1">
            <a:spLocks noChangeArrowheads="1"/>
          </p:cNvSpPr>
          <p:nvPr/>
        </p:nvSpPr>
        <p:spPr bwMode="auto">
          <a:xfrm>
            <a:off x="1" y="0"/>
            <a:ext cx="9144000" cy="707886"/>
          </a:xfrm>
          <a:prstGeom prst="rect">
            <a:avLst/>
          </a:prstGeom>
          <a:noFill/>
          <a:ln w="12700">
            <a:noFill/>
            <a:miter lim="800000"/>
            <a:headEnd type="none" w="sm" len="sm"/>
            <a:tailEnd type="none" w="sm" len="sm"/>
          </a:ln>
          <a:effectLst/>
        </p:spPr>
        <p:txBody>
          <a:bodyPr wrap="square">
            <a:spAutoFit/>
          </a:bodyPr>
          <a:lstStyle/>
          <a:p>
            <a:pPr algn="ctr">
              <a:defRPr/>
            </a:pPr>
            <a:r>
              <a:rPr lang="en-US" sz="4000" dirty="0" smtClean="0">
                <a:solidFill>
                  <a:srgbClr val="FF9933"/>
                </a:solidFill>
                <a:effectLst>
                  <a:outerShdw blurRad="38100" dist="38100" dir="2700000" algn="tl">
                    <a:srgbClr val="C0C0C0"/>
                  </a:outerShdw>
                </a:effectLst>
              </a:rPr>
              <a:t>Faraday Cage: Note on Magnetic Field</a:t>
            </a:r>
            <a:endParaRPr lang="en-US" sz="4000" dirty="0">
              <a:solidFill>
                <a:srgbClr val="FF9933"/>
              </a:solidFill>
              <a:effectLst>
                <a:outerShdw blurRad="38100" dist="38100" dir="2700000" algn="tl">
                  <a:srgbClr val="C0C0C0"/>
                </a:outerShdw>
              </a:effectLst>
            </a:endParaRPr>
          </a:p>
        </p:txBody>
      </p:sp>
      <p:sp>
        <p:nvSpPr>
          <p:cNvPr id="25604" name="Text Box 5"/>
          <p:cNvSpPr txBox="1">
            <a:spLocks noChangeArrowheads="1"/>
          </p:cNvSpPr>
          <p:nvPr/>
        </p:nvSpPr>
        <p:spPr bwMode="auto">
          <a:xfrm>
            <a:off x="1123306" y="941964"/>
            <a:ext cx="6877050" cy="707886"/>
          </a:xfrm>
          <a:prstGeom prst="rect">
            <a:avLst/>
          </a:prstGeom>
          <a:noFill/>
          <a:ln w="19050">
            <a:solidFill>
              <a:schemeClr val="bg2"/>
            </a:solidFill>
            <a:miter lim="800000"/>
            <a:headEnd type="none" w="sm" len="sm"/>
            <a:tailEnd type="none" w="sm" len="sm"/>
          </a:ln>
        </p:spPr>
        <p:txBody>
          <a:bodyPr wrap="square">
            <a:spAutoFit/>
          </a:bodyPr>
          <a:lstStyle/>
          <a:p>
            <a:pPr algn="ctr"/>
            <a:r>
              <a:rPr lang="en-US" sz="2000" dirty="0" smtClean="0">
                <a:solidFill>
                  <a:schemeClr val="bg1"/>
                </a:solidFill>
              </a:rPr>
              <a:t>A Faraday cage made of a good conductor does </a:t>
            </a:r>
          </a:p>
          <a:p>
            <a:pPr algn="ctr"/>
            <a:r>
              <a:rPr lang="en-US" sz="2000" dirty="0" smtClean="0">
                <a:solidFill>
                  <a:schemeClr val="bg1"/>
                </a:solidFill>
              </a:rPr>
              <a:t>not block a static </a:t>
            </a:r>
            <a:r>
              <a:rPr lang="en-US" sz="2000" u="sng" dirty="0" smtClean="0">
                <a:solidFill>
                  <a:schemeClr val="bg1"/>
                </a:solidFill>
              </a:rPr>
              <a:t>magnetic</a:t>
            </a:r>
            <a:r>
              <a:rPr lang="en-US" sz="2000" dirty="0" smtClean="0">
                <a:solidFill>
                  <a:schemeClr val="bg1"/>
                </a:solidFill>
              </a:rPr>
              <a:t> field!</a:t>
            </a:r>
            <a:endParaRPr lang="en-US" sz="2000" i="1" dirty="0">
              <a:solidFill>
                <a:schemeClr val="bg1"/>
              </a:solidFill>
              <a:latin typeface="Times New Roman" pitchFamily="18" charset="0"/>
            </a:endParaRPr>
          </a:p>
        </p:txBody>
      </p:sp>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13</a:t>
            </a:fld>
            <a:endParaRPr lang="en-US"/>
          </a:p>
        </p:txBody>
      </p:sp>
      <p:sp>
        <p:nvSpPr>
          <p:cNvPr id="80" name="Text Box 5"/>
          <p:cNvSpPr txBox="1">
            <a:spLocks noChangeArrowheads="1"/>
          </p:cNvSpPr>
          <p:nvPr/>
        </p:nvSpPr>
        <p:spPr bwMode="auto">
          <a:xfrm>
            <a:off x="1231446" y="5396654"/>
            <a:ext cx="6877050" cy="923330"/>
          </a:xfrm>
          <a:prstGeom prst="rect">
            <a:avLst/>
          </a:prstGeom>
          <a:noFill/>
          <a:ln w="19050">
            <a:solidFill>
              <a:schemeClr val="bg2"/>
            </a:solidFill>
            <a:miter lim="800000"/>
            <a:headEnd type="none" w="sm" len="sm"/>
            <a:tailEnd type="none" w="sm" len="sm"/>
          </a:ln>
        </p:spPr>
        <p:txBody>
          <a:bodyPr wrap="square">
            <a:spAutoFit/>
          </a:bodyPr>
          <a:lstStyle/>
          <a:p>
            <a:pPr algn="ctr"/>
            <a:r>
              <a:rPr lang="en-US" dirty="0" smtClean="0">
                <a:solidFill>
                  <a:schemeClr val="bg1"/>
                </a:solidFill>
                <a:latin typeface="+mj-lt"/>
              </a:rPr>
              <a:t>Note: </a:t>
            </a:r>
          </a:p>
          <a:p>
            <a:pPr algn="ctr"/>
            <a:r>
              <a:rPr lang="en-US" dirty="0" smtClean="0">
                <a:solidFill>
                  <a:schemeClr val="bg1"/>
                </a:solidFill>
                <a:latin typeface="+mj-lt"/>
              </a:rPr>
              <a:t>A </a:t>
            </a:r>
            <a:r>
              <a:rPr lang="en-US" u="sng" dirty="0" smtClean="0">
                <a:solidFill>
                  <a:schemeClr val="bg1"/>
                </a:solidFill>
                <a:latin typeface="+mj-lt"/>
              </a:rPr>
              <a:t>high permeability</a:t>
            </a:r>
            <a:r>
              <a:rPr lang="en-US" i="1" dirty="0" smtClean="0">
                <a:solidFill>
                  <a:schemeClr val="bg1"/>
                </a:solidFill>
                <a:latin typeface="+mj-lt"/>
              </a:rPr>
              <a:t> </a:t>
            </a:r>
            <a:r>
              <a:rPr lang="en-US" dirty="0" smtClean="0">
                <a:solidFill>
                  <a:schemeClr val="bg1"/>
                </a:solidFill>
                <a:latin typeface="+mj-lt"/>
              </a:rPr>
              <a:t>material will act as a good shield for a static magnetic field (e.g., Mu-metal, </a:t>
            </a:r>
            <a:r>
              <a:rPr lang="en-US" i="1" dirty="0" smtClean="0">
                <a:solidFill>
                  <a:schemeClr val="bg1"/>
                </a:solidFill>
                <a:latin typeface="+mn-lt"/>
                <a:sym typeface="Symbol"/>
              </a:rPr>
              <a:t></a:t>
            </a:r>
            <a:r>
              <a:rPr lang="en-US" i="1" baseline="-25000" dirty="0" smtClean="0">
                <a:solidFill>
                  <a:schemeClr val="bg1"/>
                </a:solidFill>
                <a:latin typeface="+mn-lt"/>
                <a:sym typeface="Symbol"/>
              </a:rPr>
              <a:t>r</a:t>
            </a:r>
            <a:r>
              <a:rPr lang="en-US" dirty="0" smtClean="0">
                <a:solidFill>
                  <a:schemeClr val="bg1"/>
                </a:solidFill>
                <a:latin typeface="+mj-lt"/>
                <a:sym typeface="Symbol"/>
              </a:rPr>
              <a:t> </a:t>
            </a:r>
            <a:r>
              <a:rPr lang="en-US" dirty="0" smtClean="0">
                <a:solidFill>
                  <a:schemeClr val="bg1"/>
                </a:solidFill>
                <a:latin typeface="+mn-lt"/>
                <a:sym typeface="Symbol"/>
              </a:rPr>
              <a:t>=</a:t>
            </a:r>
            <a:r>
              <a:rPr lang="en-US" dirty="0" smtClean="0">
                <a:solidFill>
                  <a:schemeClr val="bg1"/>
                </a:solidFill>
                <a:latin typeface="+mj-lt"/>
                <a:sym typeface="Symbol"/>
              </a:rPr>
              <a:t> </a:t>
            </a:r>
            <a:r>
              <a:rPr lang="en-US" dirty="0" smtClean="0">
                <a:solidFill>
                  <a:schemeClr val="bg1"/>
                </a:solidFill>
                <a:latin typeface="+mn-lt"/>
                <a:sym typeface="Symbol"/>
              </a:rPr>
              <a:t>100,000</a:t>
            </a:r>
            <a:r>
              <a:rPr lang="en-US" dirty="0" smtClean="0">
                <a:solidFill>
                  <a:schemeClr val="bg1"/>
                </a:solidFill>
                <a:latin typeface="+mj-lt"/>
              </a:rPr>
              <a:t>).</a:t>
            </a:r>
            <a:endParaRPr lang="en-US" i="1" dirty="0">
              <a:solidFill>
                <a:schemeClr val="bg1"/>
              </a:solidFill>
              <a:latin typeface="+mj-lt"/>
            </a:endParaRPr>
          </a:p>
        </p:txBody>
      </p:sp>
      <p:grpSp>
        <p:nvGrpSpPr>
          <p:cNvPr id="21" name="Group 20"/>
          <p:cNvGrpSpPr/>
          <p:nvPr/>
        </p:nvGrpSpPr>
        <p:grpSpPr>
          <a:xfrm>
            <a:off x="1550016" y="1984533"/>
            <a:ext cx="5967413" cy="2883074"/>
            <a:chOff x="1550016" y="1984533"/>
            <a:chExt cx="5967413" cy="2883074"/>
          </a:xfrm>
        </p:grpSpPr>
        <p:grpSp>
          <p:nvGrpSpPr>
            <p:cNvPr id="3" name="Group 26"/>
            <p:cNvGrpSpPr/>
            <p:nvPr/>
          </p:nvGrpSpPr>
          <p:grpSpPr>
            <a:xfrm>
              <a:off x="1976390" y="1984533"/>
              <a:ext cx="2881313" cy="2797176"/>
              <a:chOff x="2823457" y="2028392"/>
              <a:chExt cx="2881313" cy="2797176"/>
            </a:xfrm>
          </p:grpSpPr>
          <p:sp>
            <p:nvSpPr>
              <p:cNvPr id="25608" name="Freeform 4"/>
              <p:cNvSpPr>
                <a:spLocks/>
              </p:cNvSpPr>
              <p:nvPr/>
            </p:nvSpPr>
            <p:spPr bwMode="auto">
              <a:xfrm rot="9999373">
                <a:off x="2823457" y="2315730"/>
                <a:ext cx="2881313" cy="2509838"/>
              </a:xfrm>
              <a:custGeom>
                <a:avLst/>
                <a:gdLst>
                  <a:gd name="T0" fmla="*/ 115 w 1070"/>
                  <a:gd name="T1" fmla="*/ 226 h 666"/>
                  <a:gd name="T2" fmla="*/ 39 w 1070"/>
                  <a:gd name="T3" fmla="*/ 449 h 666"/>
                  <a:gd name="T4" fmla="*/ 5 w 1070"/>
                  <a:gd name="T5" fmla="*/ 707 h 666"/>
                  <a:gd name="T6" fmla="*/ 41 w 1070"/>
                  <a:gd name="T7" fmla="*/ 1045 h 666"/>
                  <a:gd name="T8" fmla="*/ 244 w 1070"/>
                  <a:gd name="T9" fmla="*/ 1268 h 666"/>
                  <a:gd name="T10" fmla="*/ 522 w 1070"/>
                  <a:gd name="T11" fmla="*/ 1415 h 666"/>
                  <a:gd name="T12" fmla="*/ 824 w 1070"/>
                  <a:gd name="T13" fmla="*/ 1562 h 666"/>
                  <a:gd name="T14" fmla="*/ 1058 w 1070"/>
                  <a:gd name="T15" fmla="*/ 1529 h 666"/>
                  <a:gd name="T16" fmla="*/ 1291 w 1070"/>
                  <a:gd name="T17" fmla="*/ 1512 h 666"/>
                  <a:gd name="T18" fmla="*/ 1533 w 1070"/>
                  <a:gd name="T19" fmla="*/ 1363 h 666"/>
                  <a:gd name="T20" fmla="*/ 1710 w 1070"/>
                  <a:gd name="T21" fmla="*/ 1113 h 666"/>
                  <a:gd name="T22" fmla="*/ 1766 w 1070"/>
                  <a:gd name="T23" fmla="*/ 833 h 666"/>
                  <a:gd name="T24" fmla="*/ 1813 w 1070"/>
                  <a:gd name="T25" fmla="*/ 634 h 666"/>
                  <a:gd name="T26" fmla="*/ 1779 w 1070"/>
                  <a:gd name="T27" fmla="*/ 356 h 666"/>
                  <a:gd name="T28" fmla="*/ 1650 w 1070"/>
                  <a:gd name="T29" fmla="*/ 259 h 666"/>
                  <a:gd name="T30" fmla="*/ 1547 w 1070"/>
                  <a:gd name="T31" fmla="*/ 195 h 666"/>
                  <a:gd name="T32" fmla="*/ 1313 w 1070"/>
                  <a:gd name="T33" fmla="*/ 14 h 666"/>
                  <a:gd name="T34" fmla="*/ 1069 w 1070"/>
                  <a:gd name="T35" fmla="*/ 114 h 666"/>
                  <a:gd name="T36" fmla="*/ 790 w 1070"/>
                  <a:gd name="T37" fmla="*/ 128 h 666"/>
                  <a:gd name="T38" fmla="*/ 483 w 1070"/>
                  <a:gd name="T39" fmla="*/ 59 h 666"/>
                  <a:gd name="T40" fmla="*/ 285 w 1070"/>
                  <a:gd name="T41" fmla="*/ 81 h 666"/>
                  <a:gd name="T42" fmla="*/ 115 w 1070"/>
                  <a:gd name="T43" fmla="*/ 226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sp>
            <p:nvSpPr>
              <p:cNvPr id="25609" name="Freeform 16"/>
              <p:cNvSpPr>
                <a:spLocks/>
              </p:cNvSpPr>
              <p:nvPr/>
            </p:nvSpPr>
            <p:spPr bwMode="auto">
              <a:xfrm rot="9999373">
                <a:off x="3029832" y="2844367"/>
                <a:ext cx="2476500" cy="1598613"/>
              </a:xfrm>
              <a:custGeom>
                <a:avLst/>
                <a:gdLst>
                  <a:gd name="T0" fmla="*/ 99 w 1070"/>
                  <a:gd name="T1" fmla="*/ 144 h 666"/>
                  <a:gd name="T2" fmla="*/ 34 w 1070"/>
                  <a:gd name="T3" fmla="*/ 286 h 666"/>
                  <a:gd name="T4" fmla="*/ 4 w 1070"/>
                  <a:gd name="T5" fmla="*/ 451 h 666"/>
                  <a:gd name="T6" fmla="*/ 35 w 1070"/>
                  <a:gd name="T7" fmla="*/ 665 h 666"/>
                  <a:gd name="T8" fmla="*/ 210 w 1070"/>
                  <a:gd name="T9" fmla="*/ 807 h 666"/>
                  <a:gd name="T10" fmla="*/ 449 w 1070"/>
                  <a:gd name="T11" fmla="*/ 901 h 666"/>
                  <a:gd name="T12" fmla="*/ 709 w 1070"/>
                  <a:gd name="T13" fmla="*/ 995 h 666"/>
                  <a:gd name="T14" fmla="*/ 910 w 1070"/>
                  <a:gd name="T15" fmla="*/ 974 h 666"/>
                  <a:gd name="T16" fmla="*/ 1109 w 1070"/>
                  <a:gd name="T17" fmla="*/ 963 h 666"/>
                  <a:gd name="T18" fmla="*/ 1318 w 1070"/>
                  <a:gd name="T19" fmla="*/ 868 h 666"/>
                  <a:gd name="T20" fmla="*/ 1470 w 1070"/>
                  <a:gd name="T21" fmla="*/ 709 h 666"/>
                  <a:gd name="T22" fmla="*/ 1518 w 1070"/>
                  <a:gd name="T23" fmla="*/ 531 h 666"/>
                  <a:gd name="T24" fmla="*/ 1559 w 1070"/>
                  <a:gd name="T25" fmla="*/ 404 h 666"/>
                  <a:gd name="T26" fmla="*/ 1529 w 1070"/>
                  <a:gd name="T27" fmla="*/ 227 h 666"/>
                  <a:gd name="T28" fmla="*/ 1419 w 1070"/>
                  <a:gd name="T29" fmla="*/ 165 h 666"/>
                  <a:gd name="T30" fmla="*/ 1330 w 1070"/>
                  <a:gd name="T31" fmla="*/ 124 h 666"/>
                  <a:gd name="T32" fmla="*/ 1128 w 1070"/>
                  <a:gd name="T33" fmla="*/ 9 h 666"/>
                  <a:gd name="T34" fmla="*/ 919 w 1070"/>
                  <a:gd name="T35" fmla="*/ 73 h 666"/>
                  <a:gd name="T36" fmla="*/ 679 w 1070"/>
                  <a:gd name="T37" fmla="*/ 82 h 666"/>
                  <a:gd name="T38" fmla="*/ 416 w 1070"/>
                  <a:gd name="T39" fmla="*/ 38 h 666"/>
                  <a:gd name="T40" fmla="*/ 245 w 1070"/>
                  <a:gd name="T41" fmla="*/ 51 h 666"/>
                  <a:gd name="T42" fmla="*/ 99 w 1070"/>
                  <a:gd name="T43" fmla="*/ 144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solidFill>
                <a:schemeClr val="tx1"/>
              </a:solidFill>
              <a:ln w="12700" cap="flat" cmpd="sng">
                <a:solidFill>
                  <a:schemeClr val="bg2"/>
                </a:solidFill>
                <a:prstDash val="solid"/>
                <a:round/>
                <a:headEnd type="none" w="sm" len="sm"/>
                <a:tailEnd type="none" w="sm" len="sm"/>
              </a:ln>
            </p:spPr>
            <p:txBody>
              <a:bodyPr wrap="none"/>
              <a:lstStyle/>
              <a:p>
                <a:endParaRPr lang="en-US"/>
              </a:p>
            </p:txBody>
          </p:sp>
          <p:sp>
            <p:nvSpPr>
              <p:cNvPr id="25615" name="Text Box 23"/>
              <p:cNvSpPr txBox="1">
                <a:spLocks noChangeArrowheads="1"/>
              </p:cNvSpPr>
              <p:nvPr/>
            </p:nvSpPr>
            <p:spPr bwMode="auto">
              <a:xfrm>
                <a:off x="3621969" y="2028392"/>
                <a:ext cx="184731" cy="369332"/>
              </a:xfrm>
              <a:prstGeom prst="rect">
                <a:avLst/>
              </a:prstGeom>
              <a:noFill/>
              <a:ln w="12700">
                <a:noFill/>
                <a:miter lim="800000"/>
                <a:headEnd type="none" w="sm" len="sm"/>
                <a:tailEnd type="none" w="sm" len="sm"/>
              </a:ln>
            </p:spPr>
            <p:txBody>
              <a:bodyPr wrap="none">
                <a:spAutoFit/>
              </a:bodyPr>
              <a:lstStyle/>
              <a:p>
                <a:endParaRPr lang="en-US" dirty="0">
                  <a:solidFill>
                    <a:schemeClr val="hlink"/>
                  </a:solidFill>
                </a:endParaRPr>
              </a:p>
            </p:txBody>
          </p:sp>
        </p:grpSp>
        <p:graphicFrame>
          <p:nvGraphicFramePr>
            <p:cNvPr id="75781" name="Object 38"/>
            <p:cNvGraphicFramePr>
              <a:graphicFrameLocks noChangeAspect="1"/>
            </p:cNvGraphicFramePr>
            <p:nvPr/>
          </p:nvGraphicFramePr>
          <p:xfrm>
            <a:off x="3079774" y="2437476"/>
            <a:ext cx="261937" cy="239712"/>
          </p:xfrm>
          <a:graphic>
            <a:graphicData uri="http://schemas.openxmlformats.org/presentationml/2006/ole">
              <p:oleObj spid="_x0000_s234560" name="Equation" r:id="rId4" imgW="152334" imgH="139639" progId="Equation.DSMT4">
                <p:embed/>
              </p:oleObj>
            </a:graphicData>
          </a:graphic>
        </p:graphicFrame>
        <p:grpSp>
          <p:nvGrpSpPr>
            <p:cNvPr id="69" name="Group 68"/>
            <p:cNvGrpSpPr/>
            <p:nvPr/>
          </p:nvGrpSpPr>
          <p:grpSpPr>
            <a:xfrm>
              <a:off x="5607666" y="3079850"/>
              <a:ext cx="1909763" cy="849313"/>
              <a:chOff x="4895850" y="3425593"/>
              <a:chExt cx="1909763" cy="849313"/>
            </a:xfrm>
          </p:grpSpPr>
          <p:sp>
            <p:nvSpPr>
              <p:cNvPr id="63" name="Rectangle 51"/>
              <p:cNvSpPr>
                <a:spLocks noChangeArrowheads="1"/>
              </p:cNvSpPr>
              <p:nvPr/>
            </p:nvSpPr>
            <p:spPr bwMode="auto">
              <a:xfrm>
                <a:off x="5864225" y="3427181"/>
                <a:ext cx="941388" cy="847725"/>
              </a:xfrm>
              <a:prstGeom prst="rect">
                <a:avLst/>
              </a:prstGeom>
              <a:solidFill>
                <a:schemeClr val="hlink"/>
              </a:solidFill>
              <a:ln w="12700">
                <a:noFill/>
                <a:miter lim="800000"/>
                <a:headEnd type="none" w="sm" len="sm"/>
                <a:tailEnd type="none" w="sm" len="sm"/>
              </a:ln>
            </p:spPr>
            <p:txBody>
              <a:bodyPr wrap="none" anchor="ctr"/>
              <a:lstStyle/>
              <a:p>
                <a:endParaRPr lang="en-US"/>
              </a:p>
            </p:txBody>
          </p:sp>
          <p:sp>
            <p:nvSpPr>
              <p:cNvPr id="64" name="Text Box 52"/>
              <p:cNvSpPr txBox="1">
                <a:spLocks noChangeArrowheads="1"/>
              </p:cNvSpPr>
              <p:nvPr/>
            </p:nvSpPr>
            <p:spPr bwMode="auto">
              <a:xfrm>
                <a:off x="6180138" y="3658956"/>
                <a:ext cx="354013" cy="396875"/>
              </a:xfrm>
              <a:prstGeom prst="rect">
                <a:avLst/>
              </a:prstGeom>
              <a:noFill/>
              <a:ln w="12700">
                <a:noFill/>
                <a:miter lim="800000"/>
                <a:headEnd type="none" w="sm" len="sm"/>
                <a:tailEnd type="none" w="sm" len="sm"/>
              </a:ln>
            </p:spPr>
            <p:txBody>
              <a:bodyPr wrap="none">
                <a:spAutoFit/>
              </a:bodyPr>
              <a:lstStyle/>
              <a:p>
                <a:r>
                  <a:rPr lang="en-US" sz="2000" dirty="0"/>
                  <a:t>S</a:t>
                </a:r>
              </a:p>
            </p:txBody>
          </p:sp>
          <p:sp>
            <p:nvSpPr>
              <p:cNvPr id="66" name="Rectangle 54"/>
              <p:cNvSpPr>
                <a:spLocks noChangeArrowheads="1"/>
              </p:cNvSpPr>
              <p:nvPr/>
            </p:nvSpPr>
            <p:spPr bwMode="auto">
              <a:xfrm>
                <a:off x="4895850" y="3425593"/>
                <a:ext cx="979488" cy="847725"/>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67" name="Text Box 55"/>
              <p:cNvSpPr txBox="1">
                <a:spLocks noChangeArrowheads="1"/>
              </p:cNvSpPr>
              <p:nvPr/>
            </p:nvSpPr>
            <p:spPr bwMode="auto">
              <a:xfrm>
                <a:off x="5180013" y="3668481"/>
                <a:ext cx="368300" cy="396875"/>
              </a:xfrm>
              <a:prstGeom prst="rect">
                <a:avLst/>
              </a:prstGeom>
              <a:noFill/>
              <a:ln w="12700">
                <a:noFill/>
                <a:miter lim="800000"/>
                <a:headEnd type="none" w="sm" len="sm"/>
                <a:tailEnd type="none" w="sm" len="sm"/>
              </a:ln>
            </p:spPr>
            <p:txBody>
              <a:bodyPr wrap="none">
                <a:spAutoFit/>
              </a:bodyPr>
              <a:lstStyle/>
              <a:p>
                <a:r>
                  <a:rPr lang="en-US" sz="2000" dirty="0"/>
                  <a:t>N</a:t>
                </a:r>
              </a:p>
            </p:txBody>
          </p:sp>
        </p:grpSp>
        <p:cxnSp>
          <p:nvCxnSpPr>
            <p:cNvPr id="71" name="Straight Arrow Connector 70"/>
            <p:cNvCxnSpPr/>
            <p:nvPr/>
          </p:nvCxnSpPr>
          <p:spPr bwMode="auto">
            <a:xfrm flipH="1">
              <a:off x="1550016" y="3530932"/>
              <a:ext cx="3867150" cy="0"/>
            </a:xfrm>
            <a:prstGeom prst="straightConnector1">
              <a:avLst/>
            </a:prstGeom>
            <a:solidFill>
              <a:schemeClr val="accent1"/>
            </a:solidFill>
            <a:ln w="19050" cap="flat" cmpd="sng" algn="ctr">
              <a:solidFill>
                <a:schemeClr val="bg1"/>
              </a:solidFill>
              <a:prstDash val="solid"/>
              <a:round/>
              <a:headEnd type="none" w="med" len="med"/>
              <a:tailEnd type="triangle" w="med" len="med"/>
            </a:ln>
            <a:effectLst/>
          </p:spPr>
        </p:cxnSp>
        <p:sp>
          <p:nvSpPr>
            <p:cNvPr id="72" name="Freeform 71"/>
            <p:cNvSpPr/>
            <p:nvPr/>
          </p:nvSpPr>
          <p:spPr bwMode="auto">
            <a:xfrm>
              <a:off x="2007216" y="2216482"/>
              <a:ext cx="3429000" cy="1108075"/>
            </a:xfrm>
            <a:custGeom>
              <a:avLst/>
              <a:gdLst>
                <a:gd name="connsiteX0" fmla="*/ 3557588 w 3557588"/>
                <a:gd name="connsiteY0" fmla="*/ 1304925 h 1304925"/>
                <a:gd name="connsiteX1" fmla="*/ 2671763 w 3557588"/>
                <a:gd name="connsiteY1" fmla="*/ 1257300 h 1304925"/>
                <a:gd name="connsiteX2" fmla="*/ 1795463 w 3557588"/>
                <a:gd name="connsiteY2" fmla="*/ 1171575 h 1304925"/>
                <a:gd name="connsiteX3" fmla="*/ 814388 w 3557588"/>
                <a:gd name="connsiteY3" fmla="*/ 828675 h 1304925"/>
                <a:gd name="connsiteX4" fmla="*/ 128588 w 3557588"/>
                <a:gd name="connsiteY4" fmla="*/ 209550 h 1304925"/>
                <a:gd name="connsiteX5" fmla="*/ 42863 w 3557588"/>
                <a:gd name="connsiteY5" fmla="*/ 0 h 1304925"/>
                <a:gd name="connsiteX0" fmla="*/ 3429000 w 3429000"/>
                <a:gd name="connsiteY0" fmla="*/ 1095375 h 1095375"/>
                <a:gd name="connsiteX1" fmla="*/ 2543175 w 3429000"/>
                <a:gd name="connsiteY1" fmla="*/ 1047750 h 1095375"/>
                <a:gd name="connsiteX2" fmla="*/ 1666875 w 3429000"/>
                <a:gd name="connsiteY2" fmla="*/ 962025 h 1095375"/>
                <a:gd name="connsiteX3" fmla="*/ 685800 w 3429000"/>
                <a:gd name="connsiteY3" fmla="*/ 619125 h 1095375"/>
                <a:gd name="connsiteX4" fmla="*/ 0 w 3429000"/>
                <a:gd name="connsiteY4" fmla="*/ 0 h 1095375"/>
                <a:gd name="connsiteX0" fmla="*/ 3429000 w 3429000"/>
                <a:gd name="connsiteY0" fmla="*/ 1095375 h 1108075"/>
                <a:gd name="connsiteX1" fmla="*/ 2543175 w 3429000"/>
                <a:gd name="connsiteY1" fmla="*/ 1085850 h 1108075"/>
                <a:gd name="connsiteX2" fmla="*/ 1666875 w 3429000"/>
                <a:gd name="connsiteY2" fmla="*/ 962025 h 1108075"/>
                <a:gd name="connsiteX3" fmla="*/ 685800 w 3429000"/>
                <a:gd name="connsiteY3" fmla="*/ 619125 h 1108075"/>
                <a:gd name="connsiteX4" fmla="*/ 0 w 3429000"/>
                <a:gd name="connsiteY4" fmla="*/ 0 h 110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1108075">
                  <a:moveTo>
                    <a:pt x="3429000" y="1095375"/>
                  </a:moveTo>
                  <a:cubicBezTo>
                    <a:pt x="3132931" y="1082675"/>
                    <a:pt x="2836862" y="1108075"/>
                    <a:pt x="2543175" y="1085850"/>
                  </a:cubicBezTo>
                  <a:cubicBezTo>
                    <a:pt x="2249488" y="1063625"/>
                    <a:pt x="1976438" y="1039813"/>
                    <a:pt x="1666875" y="962025"/>
                  </a:cubicBezTo>
                  <a:cubicBezTo>
                    <a:pt x="1357313" y="884238"/>
                    <a:pt x="963612" y="779462"/>
                    <a:pt x="685800" y="619125"/>
                  </a:cubicBezTo>
                  <a:cubicBezTo>
                    <a:pt x="407988" y="458788"/>
                    <a:pt x="128588" y="138113"/>
                    <a:pt x="0" y="0"/>
                  </a:cubicBezTo>
                </a:path>
              </a:pathLst>
            </a:custGeom>
            <a:noFill/>
            <a:ln w="19050" cap="flat" cmpd="sng" algn="ctr">
              <a:solidFill>
                <a:schemeClr val="bg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8" name="Freeform 77"/>
            <p:cNvSpPr/>
            <p:nvPr/>
          </p:nvSpPr>
          <p:spPr bwMode="auto">
            <a:xfrm flipV="1">
              <a:off x="2035791" y="3759532"/>
              <a:ext cx="3429000" cy="1108075"/>
            </a:xfrm>
            <a:custGeom>
              <a:avLst/>
              <a:gdLst>
                <a:gd name="connsiteX0" fmla="*/ 3557588 w 3557588"/>
                <a:gd name="connsiteY0" fmla="*/ 1304925 h 1304925"/>
                <a:gd name="connsiteX1" fmla="*/ 2671763 w 3557588"/>
                <a:gd name="connsiteY1" fmla="*/ 1257300 h 1304925"/>
                <a:gd name="connsiteX2" fmla="*/ 1795463 w 3557588"/>
                <a:gd name="connsiteY2" fmla="*/ 1171575 h 1304925"/>
                <a:gd name="connsiteX3" fmla="*/ 814388 w 3557588"/>
                <a:gd name="connsiteY3" fmla="*/ 828675 h 1304925"/>
                <a:gd name="connsiteX4" fmla="*/ 128588 w 3557588"/>
                <a:gd name="connsiteY4" fmla="*/ 209550 h 1304925"/>
                <a:gd name="connsiteX5" fmla="*/ 42863 w 3557588"/>
                <a:gd name="connsiteY5" fmla="*/ 0 h 1304925"/>
                <a:gd name="connsiteX0" fmla="*/ 3429000 w 3429000"/>
                <a:gd name="connsiteY0" fmla="*/ 1095375 h 1095375"/>
                <a:gd name="connsiteX1" fmla="*/ 2543175 w 3429000"/>
                <a:gd name="connsiteY1" fmla="*/ 1047750 h 1095375"/>
                <a:gd name="connsiteX2" fmla="*/ 1666875 w 3429000"/>
                <a:gd name="connsiteY2" fmla="*/ 962025 h 1095375"/>
                <a:gd name="connsiteX3" fmla="*/ 685800 w 3429000"/>
                <a:gd name="connsiteY3" fmla="*/ 619125 h 1095375"/>
                <a:gd name="connsiteX4" fmla="*/ 0 w 3429000"/>
                <a:gd name="connsiteY4" fmla="*/ 0 h 1095375"/>
                <a:gd name="connsiteX0" fmla="*/ 3429000 w 3429000"/>
                <a:gd name="connsiteY0" fmla="*/ 1095375 h 1108075"/>
                <a:gd name="connsiteX1" fmla="*/ 2543175 w 3429000"/>
                <a:gd name="connsiteY1" fmla="*/ 1085850 h 1108075"/>
                <a:gd name="connsiteX2" fmla="*/ 1666875 w 3429000"/>
                <a:gd name="connsiteY2" fmla="*/ 962025 h 1108075"/>
                <a:gd name="connsiteX3" fmla="*/ 685800 w 3429000"/>
                <a:gd name="connsiteY3" fmla="*/ 619125 h 1108075"/>
                <a:gd name="connsiteX4" fmla="*/ 0 w 3429000"/>
                <a:gd name="connsiteY4" fmla="*/ 0 h 110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1108075">
                  <a:moveTo>
                    <a:pt x="3429000" y="1095375"/>
                  </a:moveTo>
                  <a:cubicBezTo>
                    <a:pt x="3132931" y="1082675"/>
                    <a:pt x="2836862" y="1108075"/>
                    <a:pt x="2543175" y="1085850"/>
                  </a:cubicBezTo>
                  <a:cubicBezTo>
                    <a:pt x="2249488" y="1063625"/>
                    <a:pt x="1976438" y="1039813"/>
                    <a:pt x="1666875" y="962025"/>
                  </a:cubicBezTo>
                  <a:cubicBezTo>
                    <a:pt x="1357313" y="884238"/>
                    <a:pt x="963612" y="779462"/>
                    <a:pt x="685800" y="619125"/>
                  </a:cubicBezTo>
                  <a:cubicBezTo>
                    <a:pt x="407988" y="458788"/>
                    <a:pt x="128588" y="138113"/>
                    <a:pt x="0" y="0"/>
                  </a:cubicBezTo>
                </a:path>
              </a:pathLst>
            </a:custGeom>
            <a:noFill/>
            <a:ln w="19050" cap="flat" cmpd="sng" algn="ctr">
              <a:solidFill>
                <a:schemeClr val="bg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234501" name="Object 38"/>
            <p:cNvGraphicFramePr>
              <a:graphicFrameLocks noChangeAspect="1"/>
            </p:cNvGraphicFramePr>
            <p:nvPr/>
          </p:nvGraphicFramePr>
          <p:xfrm>
            <a:off x="2393097" y="3642341"/>
            <a:ext cx="725488" cy="350838"/>
          </p:xfrm>
          <a:graphic>
            <a:graphicData uri="http://schemas.openxmlformats.org/presentationml/2006/ole">
              <p:oleObj spid="_x0000_s234561" name="Equation" r:id="rId5" imgW="418918" imgH="203112" progId="Equation.DSMT4">
                <p:embed/>
              </p:oleObj>
            </a:graphicData>
          </a:graphic>
        </p:graphicFrame>
      </p:grpSp>
      <p:sp>
        <p:nvSpPr>
          <p:cNvPr id="2" name="TextBox 1"/>
          <p:cNvSpPr txBox="1"/>
          <p:nvPr/>
        </p:nvSpPr>
        <p:spPr>
          <a:xfrm>
            <a:off x="4427622" y="2153653"/>
            <a:ext cx="2480166" cy="369332"/>
          </a:xfrm>
          <a:prstGeom prst="rect">
            <a:avLst/>
          </a:prstGeom>
          <a:noFill/>
        </p:spPr>
        <p:txBody>
          <a:bodyPr wrap="none" rtlCol="0">
            <a:spAutoFit/>
          </a:bodyPr>
          <a:lstStyle/>
          <a:p>
            <a:r>
              <a:rPr lang="en-US" dirty="0" smtClean="0">
                <a:solidFill>
                  <a:schemeClr val="bg2"/>
                </a:solidFill>
              </a:rPr>
              <a:t>Copper (nonmagnetic)</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Text Box 3"/>
          <p:cNvSpPr txBox="1">
            <a:spLocks noChangeArrowheads="1"/>
          </p:cNvSpPr>
          <p:nvPr/>
        </p:nvSpPr>
        <p:spPr bwMode="auto">
          <a:xfrm>
            <a:off x="1" y="0"/>
            <a:ext cx="9144000" cy="707886"/>
          </a:xfrm>
          <a:prstGeom prst="rect">
            <a:avLst/>
          </a:prstGeom>
          <a:noFill/>
          <a:ln w="12700">
            <a:noFill/>
            <a:miter lim="800000"/>
            <a:headEnd type="none" w="sm" len="sm"/>
            <a:tailEnd type="none" w="sm" len="sm"/>
          </a:ln>
          <a:effectLst/>
        </p:spPr>
        <p:txBody>
          <a:bodyPr wrap="square">
            <a:spAutoFit/>
          </a:bodyPr>
          <a:lstStyle/>
          <a:p>
            <a:pPr algn="ctr">
              <a:defRPr/>
            </a:pPr>
            <a:r>
              <a:rPr lang="en-US" sz="4000" dirty="0" smtClean="0">
                <a:solidFill>
                  <a:srgbClr val="FF9933"/>
                </a:solidFill>
                <a:effectLst>
                  <a:outerShdw blurRad="38100" dist="38100" dir="2700000" algn="tl">
                    <a:srgbClr val="C0C0C0"/>
                  </a:outerShdw>
                </a:effectLst>
              </a:rPr>
              <a:t>Faraday Cage: Note on Magnetic Field</a:t>
            </a:r>
            <a:endParaRPr lang="en-US" sz="4000" dirty="0">
              <a:solidFill>
                <a:srgbClr val="FF9933"/>
              </a:solidFill>
              <a:effectLst>
                <a:outerShdw blurRad="38100" dist="38100" dir="2700000" algn="tl">
                  <a:srgbClr val="C0C0C0"/>
                </a:outerShdw>
              </a:effectLst>
            </a:endParaRPr>
          </a:p>
        </p:txBody>
      </p:sp>
      <p:sp>
        <p:nvSpPr>
          <p:cNvPr id="25604" name="Text Box 5"/>
          <p:cNvSpPr txBox="1">
            <a:spLocks noChangeArrowheads="1"/>
          </p:cNvSpPr>
          <p:nvPr/>
        </p:nvSpPr>
        <p:spPr bwMode="auto">
          <a:xfrm>
            <a:off x="297457" y="6387121"/>
            <a:ext cx="8449937" cy="307777"/>
          </a:xfrm>
          <a:prstGeom prst="rect">
            <a:avLst/>
          </a:prstGeom>
          <a:noFill/>
          <a:ln w="12700">
            <a:noFill/>
            <a:miter lim="800000"/>
            <a:headEnd type="none" w="sm" len="sm"/>
            <a:tailEnd type="none" w="sm" len="sm"/>
          </a:ln>
        </p:spPr>
        <p:txBody>
          <a:bodyPr wrap="square">
            <a:spAutoFit/>
          </a:bodyPr>
          <a:lstStyle/>
          <a:p>
            <a:pPr algn="ctr"/>
            <a:r>
              <a:rPr lang="en-US" sz="1400" dirty="0" smtClean="0">
                <a:solidFill>
                  <a:schemeClr val="bg1"/>
                </a:solidFill>
              </a:rPr>
              <a:t>A Faraday cage made of a  </a:t>
            </a:r>
            <a:r>
              <a:rPr lang="en-US" sz="1400" u="sng" dirty="0">
                <a:solidFill>
                  <a:schemeClr val="bg1"/>
                </a:solidFill>
              </a:rPr>
              <a:t>high permeability</a:t>
            </a:r>
            <a:r>
              <a:rPr lang="en-US" sz="1400" i="1" dirty="0">
                <a:solidFill>
                  <a:schemeClr val="bg1"/>
                </a:solidFill>
              </a:rPr>
              <a:t> </a:t>
            </a:r>
            <a:r>
              <a:rPr lang="en-US" sz="1400" dirty="0">
                <a:solidFill>
                  <a:schemeClr val="bg1"/>
                </a:solidFill>
              </a:rPr>
              <a:t>material will act as a good shield for a static magnetic </a:t>
            </a:r>
            <a:r>
              <a:rPr lang="en-US" sz="1400" dirty="0" smtClean="0">
                <a:solidFill>
                  <a:schemeClr val="bg1"/>
                </a:solidFill>
              </a:rPr>
              <a:t>field. </a:t>
            </a:r>
            <a:endParaRPr lang="en-US" sz="1400" i="1" dirty="0">
              <a:solidFill>
                <a:schemeClr val="bg1"/>
              </a:solidFill>
              <a:latin typeface="Times New Roman" pitchFamily="18" charset="0"/>
            </a:endParaRPr>
          </a:p>
        </p:txBody>
      </p:sp>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14</a:t>
            </a:fld>
            <a:endParaRPr lang="en-US"/>
          </a:p>
        </p:txBody>
      </p:sp>
      <p:sp>
        <p:nvSpPr>
          <p:cNvPr id="9" name="TextBox 8"/>
          <p:cNvSpPr txBox="1"/>
          <p:nvPr/>
        </p:nvSpPr>
        <p:spPr>
          <a:xfrm>
            <a:off x="2405825" y="848017"/>
            <a:ext cx="3353282" cy="400110"/>
          </a:xfrm>
          <a:prstGeom prst="rect">
            <a:avLst/>
          </a:prstGeom>
          <a:noFill/>
        </p:spPr>
        <p:txBody>
          <a:bodyPr wrap="square" rtlCol="0">
            <a:spAutoFit/>
          </a:bodyPr>
          <a:lstStyle/>
          <a:p>
            <a:pPr algn="ctr"/>
            <a:r>
              <a:rPr lang="en-US" sz="2000" dirty="0" smtClean="0">
                <a:solidFill>
                  <a:schemeClr val="bg1"/>
                </a:solidFill>
              </a:rPr>
              <a:t>High permeability shield</a:t>
            </a:r>
            <a:endParaRPr lang="en-US" sz="2000" dirty="0">
              <a:solidFill>
                <a:schemeClr val="bg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xmlns="" val="2875018536"/>
              </p:ext>
            </p:extLst>
          </p:nvPr>
        </p:nvGraphicFramePr>
        <p:xfrm>
          <a:off x="5533678" y="855984"/>
          <a:ext cx="900172" cy="383052"/>
        </p:xfrm>
        <a:graphic>
          <a:graphicData uri="http://schemas.openxmlformats.org/presentationml/2006/ole">
            <p:oleObj spid="_x0000_s345171" name="Equation" r:id="rId4" imgW="596641" imgH="253890" progId="Equation.DSMT4">
              <p:embed/>
            </p:oleObj>
          </a:graphicData>
        </a:graphic>
      </p:graphicFrame>
      <p:grpSp>
        <p:nvGrpSpPr>
          <p:cNvPr id="13" name="Group 12"/>
          <p:cNvGrpSpPr/>
          <p:nvPr/>
        </p:nvGrpSpPr>
        <p:grpSpPr>
          <a:xfrm>
            <a:off x="1965373" y="1589464"/>
            <a:ext cx="5541039" cy="4421245"/>
            <a:chOff x="1965373" y="1834647"/>
            <a:chExt cx="5541039" cy="4421245"/>
          </a:xfrm>
        </p:grpSpPr>
        <p:grpSp>
          <p:nvGrpSpPr>
            <p:cNvPr id="3" name="Group 26"/>
            <p:cNvGrpSpPr/>
            <p:nvPr/>
          </p:nvGrpSpPr>
          <p:grpSpPr>
            <a:xfrm>
              <a:off x="1965373" y="2524362"/>
              <a:ext cx="2881313" cy="2797176"/>
              <a:chOff x="2823457" y="2028392"/>
              <a:chExt cx="2881313" cy="2797176"/>
            </a:xfrm>
          </p:grpSpPr>
          <p:sp>
            <p:nvSpPr>
              <p:cNvPr id="25608" name="Freeform 4"/>
              <p:cNvSpPr>
                <a:spLocks/>
              </p:cNvSpPr>
              <p:nvPr/>
            </p:nvSpPr>
            <p:spPr bwMode="auto">
              <a:xfrm rot="9999373">
                <a:off x="2823457" y="2315730"/>
                <a:ext cx="2881313" cy="2509838"/>
              </a:xfrm>
              <a:custGeom>
                <a:avLst/>
                <a:gdLst>
                  <a:gd name="T0" fmla="*/ 115 w 1070"/>
                  <a:gd name="T1" fmla="*/ 226 h 666"/>
                  <a:gd name="T2" fmla="*/ 39 w 1070"/>
                  <a:gd name="T3" fmla="*/ 449 h 666"/>
                  <a:gd name="T4" fmla="*/ 5 w 1070"/>
                  <a:gd name="T5" fmla="*/ 707 h 666"/>
                  <a:gd name="T6" fmla="*/ 41 w 1070"/>
                  <a:gd name="T7" fmla="*/ 1045 h 666"/>
                  <a:gd name="T8" fmla="*/ 244 w 1070"/>
                  <a:gd name="T9" fmla="*/ 1268 h 666"/>
                  <a:gd name="T10" fmla="*/ 522 w 1070"/>
                  <a:gd name="T11" fmla="*/ 1415 h 666"/>
                  <a:gd name="T12" fmla="*/ 824 w 1070"/>
                  <a:gd name="T13" fmla="*/ 1562 h 666"/>
                  <a:gd name="T14" fmla="*/ 1058 w 1070"/>
                  <a:gd name="T15" fmla="*/ 1529 h 666"/>
                  <a:gd name="T16" fmla="*/ 1291 w 1070"/>
                  <a:gd name="T17" fmla="*/ 1512 h 666"/>
                  <a:gd name="T18" fmla="*/ 1533 w 1070"/>
                  <a:gd name="T19" fmla="*/ 1363 h 666"/>
                  <a:gd name="T20" fmla="*/ 1710 w 1070"/>
                  <a:gd name="T21" fmla="*/ 1113 h 666"/>
                  <a:gd name="T22" fmla="*/ 1766 w 1070"/>
                  <a:gd name="T23" fmla="*/ 833 h 666"/>
                  <a:gd name="T24" fmla="*/ 1813 w 1070"/>
                  <a:gd name="T25" fmla="*/ 634 h 666"/>
                  <a:gd name="T26" fmla="*/ 1779 w 1070"/>
                  <a:gd name="T27" fmla="*/ 356 h 666"/>
                  <a:gd name="T28" fmla="*/ 1650 w 1070"/>
                  <a:gd name="T29" fmla="*/ 259 h 666"/>
                  <a:gd name="T30" fmla="*/ 1547 w 1070"/>
                  <a:gd name="T31" fmla="*/ 195 h 666"/>
                  <a:gd name="T32" fmla="*/ 1313 w 1070"/>
                  <a:gd name="T33" fmla="*/ 14 h 666"/>
                  <a:gd name="T34" fmla="*/ 1069 w 1070"/>
                  <a:gd name="T35" fmla="*/ 114 h 666"/>
                  <a:gd name="T36" fmla="*/ 790 w 1070"/>
                  <a:gd name="T37" fmla="*/ 128 h 666"/>
                  <a:gd name="T38" fmla="*/ 483 w 1070"/>
                  <a:gd name="T39" fmla="*/ 59 h 666"/>
                  <a:gd name="T40" fmla="*/ 285 w 1070"/>
                  <a:gd name="T41" fmla="*/ 81 h 666"/>
                  <a:gd name="T42" fmla="*/ 115 w 1070"/>
                  <a:gd name="T43" fmla="*/ 226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solidFill>
                <a:srgbClr val="B2B2B2"/>
              </a:solidFill>
              <a:ln w="12700" cap="flat" cmpd="sng">
                <a:solidFill>
                  <a:schemeClr val="bg2"/>
                </a:solidFill>
                <a:prstDash val="solid"/>
                <a:round/>
                <a:headEnd type="none" w="sm" len="sm"/>
                <a:tailEnd type="none" w="sm" len="sm"/>
              </a:ln>
            </p:spPr>
            <p:txBody>
              <a:bodyPr wrap="none"/>
              <a:lstStyle/>
              <a:p>
                <a:endParaRPr lang="en-US"/>
              </a:p>
            </p:txBody>
          </p:sp>
          <p:sp>
            <p:nvSpPr>
              <p:cNvPr id="25609" name="Freeform 16"/>
              <p:cNvSpPr>
                <a:spLocks/>
              </p:cNvSpPr>
              <p:nvPr/>
            </p:nvSpPr>
            <p:spPr bwMode="auto">
              <a:xfrm rot="9999373">
                <a:off x="3029832" y="2844367"/>
                <a:ext cx="2476500" cy="1598613"/>
              </a:xfrm>
              <a:custGeom>
                <a:avLst/>
                <a:gdLst>
                  <a:gd name="T0" fmla="*/ 99 w 1070"/>
                  <a:gd name="T1" fmla="*/ 144 h 666"/>
                  <a:gd name="T2" fmla="*/ 34 w 1070"/>
                  <a:gd name="T3" fmla="*/ 286 h 666"/>
                  <a:gd name="T4" fmla="*/ 4 w 1070"/>
                  <a:gd name="T5" fmla="*/ 451 h 666"/>
                  <a:gd name="T6" fmla="*/ 35 w 1070"/>
                  <a:gd name="T7" fmla="*/ 665 h 666"/>
                  <a:gd name="T8" fmla="*/ 210 w 1070"/>
                  <a:gd name="T9" fmla="*/ 807 h 666"/>
                  <a:gd name="T10" fmla="*/ 449 w 1070"/>
                  <a:gd name="T11" fmla="*/ 901 h 666"/>
                  <a:gd name="T12" fmla="*/ 709 w 1070"/>
                  <a:gd name="T13" fmla="*/ 995 h 666"/>
                  <a:gd name="T14" fmla="*/ 910 w 1070"/>
                  <a:gd name="T15" fmla="*/ 974 h 666"/>
                  <a:gd name="T16" fmla="*/ 1109 w 1070"/>
                  <a:gd name="T17" fmla="*/ 963 h 666"/>
                  <a:gd name="T18" fmla="*/ 1318 w 1070"/>
                  <a:gd name="T19" fmla="*/ 868 h 666"/>
                  <a:gd name="T20" fmla="*/ 1470 w 1070"/>
                  <a:gd name="T21" fmla="*/ 709 h 666"/>
                  <a:gd name="T22" fmla="*/ 1518 w 1070"/>
                  <a:gd name="T23" fmla="*/ 531 h 666"/>
                  <a:gd name="T24" fmla="*/ 1559 w 1070"/>
                  <a:gd name="T25" fmla="*/ 404 h 666"/>
                  <a:gd name="T26" fmla="*/ 1529 w 1070"/>
                  <a:gd name="T27" fmla="*/ 227 h 666"/>
                  <a:gd name="T28" fmla="*/ 1419 w 1070"/>
                  <a:gd name="T29" fmla="*/ 165 h 666"/>
                  <a:gd name="T30" fmla="*/ 1330 w 1070"/>
                  <a:gd name="T31" fmla="*/ 124 h 666"/>
                  <a:gd name="T32" fmla="*/ 1128 w 1070"/>
                  <a:gd name="T33" fmla="*/ 9 h 666"/>
                  <a:gd name="T34" fmla="*/ 919 w 1070"/>
                  <a:gd name="T35" fmla="*/ 73 h 666"/>
                  <a:gd name="T36" fmla="*/ 679 w 1070"/>
                  <a:gd name="T37" fmla="*/ 82 h 666"/>
                  <a:gd name="T38" fmla="*/ 416 w 1070"/>
                  <a:gd name="T39" fmla="*/ 38 h 666"/>
                  <a:gd name="T40" fmla="*/ 245 w 1070"/>
                  <a:gd name="T41" fmla="*/ 51 h 666"/>
                  <a:gd name="T42" fmla="*/ 99 w 1070"/>
                  <a:gd name="T43" fmla="*/ 144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solidFill>
                <a:schemeClr val="tx1"/>
              </a:solidFill>
              <a:ln w="12700" cap="flat" cmpd="sng">
                <a:solidFill>
                  <a:schemeClr val="bg2"/>
                </a:solidFill>
                <a:prstDash val="solid"/>
                <a:round/>
                <a:headEnd type="none" w="sm" len="sm"/>
                <a:tailEnd type="none" w="sm" len="sm"/>
              </a:ln>
            </p:spPr>
            <p:txBody>
              <a:bodyPr wrap="none"/>
              <a:lstStyle/>
              <a:p>
                <a:endParaRPr lang="en-US"/>
              </a:p>
            </p:txBody>
          </p:sp>
          <p:sp>
            <p:nvSpPr>
              <p:cNvPr id="25615" name="Text Box 23"/>
              <p:cNvSpPr txBox="1">
                <a:spLocks noChangeArrowheads="1"/>
              </p:cNvSpPr>
              <p:nvPr/>
            </p:nvSpPr>
            <p:spPr bwMode="auto">
              <a:xfrm>
                <a:off x="3621969" y="2028392"/>
                <a:ext cx="184731" cy="369332"/>
              </a:xfrm>
              <a:prstGeom prst="rect">
                <a:avLst/>
              </a:prstGeom>
              <a:noFill/>
              <a:ln w="12700">
                <a:noFill/>
                <a:miter lim="800000"/>
                <a:headEnd type="none" w="sm" len="sm"/>
                <a:tailEnd type="none" w="sm" len="sm"/>
              </a:ln>
            </p:spPr>
            <p:txBody>
              <a:bodyPr wrap="none">
                <a:spAutoFit/>
              </a:bodyPr>
              <a:lstStyle/>
              <a:p>
                <a:endParaRPr lang="en-US" dirty="0">
                  <a:solidFill>
                    <a:schemeClr val="hlink"/>
                  </a:solidFill>
                </a:endParaRPr>
              </a:p>
            </p:txBody>
          </p:sp>
        </p:grpSp>
        <p:graphicFrame>
          <p:nvGraphicFramePr>
            <p:cNvPr id="75781" name="Object 38"/>
            <p:cNvGraphicFramePr>
              <a:graphicFrameLocks noChangeAspect="1"/>
            </p:cNvGraphicFramePr>
            <p:nvPr>
              <p:extLst>
                <p:ext uri="{D42A27DB-BD31-4B8C-83A1-F6EECF244321}">
                  <p14:modId xmlns:p14="http://schemas.microsoft.com/office/powerpoint/2010/main" xmlns="" val="570356324"/>
                </p:ext>
              </p:extLst>
            </p:nvPr>
          </p:nvGraphicFramePr>
          <p:xfrm>
            <a:off x="2784368" y="2950992"/>
            <a:ext cx="830262" cy="392112"/>
          </p:xfrm>
          <a:graphic>
            <a:graphicData uri="http://schemas.openxmlformats.org/presentationml/2006/ole">
              <p:oleObj spid="_x0000_s345172" name="Equation" r:id="rId5" imgW="482391" imgH="228501" progId="Equation.DSMT4">
                <p:embed/>
              </p:oleObj>
            </a:graphicData>
          </a:graphic>
        </p:graphicFrame>
        <p:grpSp>
          <p:nvGrpSpPr>
            <p:cNvPr id="69" name="Group 68"/>
            <p:cNvGrpSpPr/>
            <p:nvPr/>
          </p:nvGrpSpPr>
          <p:grpSpPr>
            <a:xfrm>
              <a:off x="5596649" y="3619679"/>
              <a:ext cx="1909763" cy="849313"/>
              <a:chOff x="4895850" y="3425593"/>
              <a:chExt cx="1909763" cy="849313"/>
            </a:xfrm>
          </p:grpSpPr>
          <p:sp>
            <p:nvSpPr>
              <p:cNvPr id="63" name="Rectangle 51"/>
              <p:cNvSpPr>
                <a:spLocks noChangeArrowheads="1"/>
              </p:cNvSpPr>
              <p:nvPr/>
            </p:nvSpPr>
            <p:spPr bwMode="auto">
              <a:xfrm>
                <a:off x="5864225" y="3427181"/>
                <a:ext cx="941388" cy="847725"/>
              </a:xfrm>
              <a:prstGeom prst="rect">
                <a:avLst/>
              </a:prstGeom>
              <a:solidFill>
                <a:schemeClr val="hlink"/>
              </a:solidFill>
              <a:ln w="12700">
                <a:noFill/>
                <a:miter lim="800000"/>
                <a:headEnd type="none" w="sm" len="sm"/>
                <a:tailEnd type="none" w="sm" len="sm"/>
              </a:ln>
            </p:spPr>
            <p:txBody>
              <a:bodyPr wrap="none" anchor="ctr"/>
              <a:lstStyle/>
              <a:p>
                <a:endParaRPr lang="en-US"/>
              </a:p>
            </p:txBody>
          </p:sp>
          <p:sp>
            <p:nvSpPr>
              <p:cNvPr id="64" name="Text Box 52"/>
              <p:cNvSpPr txBox="1">
                <a:spLocks noChangeArrowheads="1"/>
              </p:cNvSpPr>
              <p:nvPr/>
            </p:nvSpPr>
            <p:spPr bwMode="auto">
              <a:xfrm>
                <a:off x="6180138" y="3658956"/>
                <a:ext cx="354013" cy="396875"/>
              </a:xfrm>
              <a:prstGeom prst="rect">
                <a:avLst/>
              </a:prstGeom>
              <a:noFill/>
              <a:ln w="12700">
                <a:noFill/>
                <a:miter lim="800000"/>
                <a:headEnd type="none" w="sm" len="sm"/>
                <a:tailEnd type="none" w="sm" len="sm"/>
              </a:ln>
            </p:spPr>
            <p:txBody>
              <a:bodyPr wrap="none">
                <a:spAutoFit/>
              </a:bodyPr>
              <a:lstStyle/>
              <a:p>
                <a:r>
                  <a:rPr lang="en-US" sz="2000" dirty="0"/>
                  <a:t>S</a:t>
                </a:r>
              </a:p>
            </p:txBody>
          </p:sp>
          <p:sp>
            <p:nvSpPr>
              <p:cNvPr id="66" name="Rectangle 54"/>
              <p:cNvSpPr>
                <a:spLocks noChangeArrowheads="1"/>
              </p:cNvSpPr>
              <p:nvPr/>
            </p:nvSpPr>
            <p:spPr bwMode="auto">
              <a:xfrm>
                <a:off x="4895850" y="3425593"/>
                <a:ext cx="979488" cy="847725"/>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67" name="Text Box 55"/>
              <p:cNvSpPr txBox="1">
                <a:spLocks noChangeArrowheads="1"/>
              </p:cNvSpPr>
              <p:nvPr/>
            </p:nvSpPr>
            <p:spPr bwMode="auto">
              <a:xfrm>
                <a:off x="5180013" y="3668481"/>
                <a:ext cx="368300" cy="396875"/>
              </a:xfrm>
              <a:prstGeom prst="rect">
                <a:avLst/>
              </a:prstGeom>
              <a:noFill/>
              <a:ln w="12700">
                <a:noFill/>
                <a:miter lim="800000"/>
                <a:headEnd type="none" w="sm" len="sm"/>
                <a:tailEnd type="none" w="sm" len="sm"/>
              </a:ln>
            </p:spPr>
            <p:txBody>
              <a:bodyPr wrap="none">
                <a:spAutoFit/>
              </a:bodyPr>
              <a:lstStyle/>
              <a:p>
                <a:r>
                  <a:rPr lang="en-US" sz="2000" dirty="0"/>
                  <a:t>N</a:t>
                </a:r>
              </a:p>
            </p:txBody>
          </p:sp>
        </p:grpSp>
        <p:cxnSp>
          <p:nvCxnSpPr>
            <p:cNvPr id="71" name="Straight Arrow Connector 70"/>
            <p:cNvCxnSpPr/>
            <p:nvPr/>
          </p:nvCxnSpPr>
          <p:spPr bwMode="auto">
            <a:xfrm flipH="1">
              <a:off x="4865843" y="4070761"/>
              <a:ext cx="749628" cy="0"/>
            </a:xfrm>
            <a:prstGeom prst="straightConnector1">
              <a:avLst/>
            </a:prstGeom>
            <a:solidFill>
              <a:schemeClr val="accent1"/>
            </a:solidFill>
            <a:ln w="19050" cap="flat" cmpd="sng" algn="ctr">
              <a:solidFill>
                <a:schemeClr val="bg1"/>
              </a:solidFill>
              <a:prstDash val="solid"/>
              <a:round/>
              <a:headEnd type="none" w="med" len="med"/>
              <a:tailEnd type="triangle" w="med" len="med"/>
            </a:ln>
            <a:effectLst/>
          </p:spPr>
        </p:cxnSp>
        <p:graphicFrame>
          <p:nvGraphicFramePr>
            <p:cNvPr id="234501" name="Object 38"/>
            <p:cNvGraphicFramePr>
              <a:graphicFrameLocks noChangeAspect="1"/>
            </p:cNvGraphicFramePr>
            <p:nvPr>
              <p:extLst>
                <p:ext uri="{D42A27DB-BD31-4B8C-83A1-F6EECF244321}">
                  <p14:modId xmlns:p14="http://schemas.microsoft.com/office/powerpoint/2010/main" xmlns="" val="1885616851"/>
                </p:ext>
              </p:extLst>
            </p:nvPr>
          </p:nvGraphicFramePr>
          <p:xfrm>
            <a:off x="3043285" y="3895342"/>
            <a:ext cx="725488" cy="350838"/>
          </p:xfrm>
          <a:graphic>
            <a:graphicData uri="http://schemas.openxmlformats.org/presentationml/2006/ole">
              <p:oleObj spid="_x0000_s345173" name="Equation" r:id="rId6" imgW="418918" imgH="203112" progId="Equation.DSMT4">
                <p:embed/>
              </p:oleObj>
            </a:graphicData>
          </a:graphic>
        </p:graphicFrame>
        <p:sp>
          <p:nvSpPr>
            <p:cNvPr id="6" name="Freeform 5"/>
            <p:cNvSpPr/>
            <p:nvPr/>
          </p:nvSpPr>
          <p:spPr bwMode="auto">
            <a:xfrm>
              <a:off x="4748271" y="3506600"/>
              <a:ext cx="848298" cy="390925"/>
            </a:xfrm>
            <a:custGeom>
              <a:avLst/>
              <a:gdLst>
                <a:gd name="connsiteX0" fmla="*/ 826265 w 826265"/>
                <a:gd name="connsiteY0" fmla="*/ 349306 h 371974"/>
                <a:gd name="connsiteX1" fmla="*/ 727113 w 826265"/>
                <a:gd name="connsiteY1" fmla="*/ 360323 h 371974"/>
                <a:gd name="connsiteX2" fmla="*/ 528809 w 826265"/>
                <a:gd name="connsiteY2" fmla="*/ 206087 h 371974"/>
                <a:gd name="connsiteX3" fmla="*/ 253388 w 826265"/>
                <a:gd name="connsiteY3" fmla="*/ 18800 h 371974"/>
                <a:gd name="connsiteX4" fmla="*/ 110168 w 826265"/>
                <a:gd name="connsiteY4" fmla="*/ 7783 h 371974"/>
                <a:gd name="connsiteX5" fmla="*/ 0 w 826265"/>
                <a:gd name="connsiteY5" fmla="*/ 29817 h 371974"/>
                <a:gd name="connsiteX0" fmla="*/ 837282 w 837282"/>
                <a:gd name="connsiteY0" fmla="*/ 371340 h 383000"/>
                <a:gd name="connsiteX1" fmla="*/ 727113 w 837282"/>
                <a:gd name="connsiteY1" fmla="*/ 360323 h 383000"/>
                <a:gd name="connsiteX2" fmla="*/ 528809 w 837282"/>
                <a:gd name="connsiteY2" fmla="*/ 206087 h 383000"/>
                <a:gd name="connsiteX3" fmla="*/ 253388 w 837282"/>
                <a:gd name="connsiteY3" fmla="*/ 18800 h 383000"/>
                <a:gd name="connsiteX4" fmla="*/ 110168 w 837282"/>
                <a:gd name="connsiteY4" fmla="*/ 7783 h 383000"/>
                <a:gd name="connsiteX5" fmla="*/ 0 w 837282"/>
                <a:gd name="connsiteY5" fmla="*/ 29817 h 383000"/>
                <a:gd name="connsiteX0" fmla="*/ 848298 w 848298"/>
                <a:gd name="connsiteY0" fmla="*/ 382357 h 390925"/>
                <a:gd name="connsiteX1" fmla="*/ 727113 w 848298"/>
                <a:gd name="connsiteY1" fmla="*/ 360323 h 390925"/>
                <a:gd name="connsiteX2" fmla="*/ 528809 w 848298"/>
                <a:gd name="connsiteY2" fmla="*/ 206087 h 390925"/>
                <a:gd name="connsiteX3" fmla="*/ 253388 w 848298"/>
                <a:gd name="connsiteY3" fmla="*/ 18800 h 390925"/>
                <a:gd name="connsiteX4" fmla="*/ 110168 w 848298"/>
                <a:gd name="connsiteY4" fmla="*/ 7783 h 390925"/>
                <a:gd name="connsiteX5" fmla="*/ 0 w 848298"/>
                <a:gd name="connsiteY5" fmla="*/ 29817 h 3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298" h="390925">
                  <a:moveTo>
                    <a:pt x="848298" y="382357"/>
                  </a:moveTo>
                  <a:cubicBezTo>
                    <a:pt x="823510" y="399800"/>
                    <a:pt x="780361" y="389701"/>
                    <a:pt x="727113" y="360323"/>
                  </a:cubicBezTo>
                  <a:cubicBezTo>
                    <a:pt x="673865" y="330945"/>
                    <a:pt x="607763" y="263007"/>
                    <a:pt x="528809" y="206087"/>
                  </a:cubicBezTo>
                  <a:cubicBezTo>
                    <a:pt x="449855" y="149167"/>
                    <a:pt x="323161" y="51851"/>
                    <a:pt x="253388" y="18800"/>
                  </a:cubicBezTo>
                  <a:cubicBezTo>
                    <a:pt x="183615" y="-14251"/>
                    <a:pt x="152399" y="5947"/>
                    <a:pt x="110168" y="7783"/>
                  </a:cubicBezTo>
                  <a:cubicBezTo>
                    <a:pt x="67937" y="9619"/>
                    <a:pt x="33968" y="19718"/>
                    <a:pt x="0" y="29817"/>
                  </a:cubicBezTo>
                </a:path>
              </a:pathLst>
            </a:custGeom>
            <a:noFill/>
            <a:ln w="19050" cap="flat" cmpd="sng" algn="ctr">
              <a:solidFill>
                <a:schemeClr val="bg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6" name="Freeform 25"/>
            <p:cNvSpPr/>
            <p:nvPr/>
          </p:nvSpPr>
          <p:spPr bwMode="auto">
            <a:xfrm flipV="1">
              <a:off x="4831227" y="4198578"/>
              <a:ext cx="848298" cy="390925"/>
            </a:xfrm>
            <a:custGeom>
              <a:avLst/>
              <a:gdLst>
                <a:gd name="connsiteX0" fmla="*/ 826265 w 826265"/>
                <a:gd name="connsiteY0" fmla="*/ 349306 h 371974"/>
                <a:gd name="connsiteX1" fmla="*/ 727113 w 826265"/>
                <a:gd name="connsiteY1" fmla="*/ 360323 h 371974"/>
                <a:gd name="connsiteX2" fmla="*/ 528809 w 826265"/>
                <a:gd name="connsiteY2" fmla="*/ 206087 h 371974"/>
                <a:gd name="connsiteX3" fmla="*/ 253388 w 826265"/>
                <a:gd name="connsiteY3" fmla="*/ 18800 h 371974"/>
                <a:gd name="connsiteX4" fmla="*/ 110168 w 826265"/>
                <a:gd name="connsiteY4" fmla="*/ 7783 h 371974"/>
                <a:gd name="connsiteX5" fmla="*/ 0 w 826265"/>
                <a:gd name="connsiteY5" fmla="*/ 29817 h 371974"/>
                <a:gd name="connsiteX0" fmla="*/ 837282 w 837282"/>
                <a:gd name="connsiteY0" fmla="*/ 371340 h 383000"/>
                <a:gd name="connsiteX1" fmla="*/ 727113 w 837282"/>
                <a:gd name="connsiteY1" fmla="*/ 360323 h 383000"/>
                <a:gd name="connsiteX2" fmla="*/ 528809 w 837282"/>
                <a:gd name="connsiteY2" fmla="*/ 206087 h 383000"/>
                <a:gd name="connsiteX3" fmla="*/ 253388 w 837282"/>
                <a:gd name="connsiteY3" fmla="*/ 18800 h 383000"/>
                <a:gd name="connsiteX4" fmla="*/ 110168 w 837282"/>
                <a:gd name="connsiteY4" fmla="*/ 7783 h 383000"/>
                <a:gd name="connsiteX5" fmla="*/ 0 w 837282"/>
                <a:gd name="connsiteY5" fmla="*/ 29817 h 383000"/>
                <a:gd name="connsiteX0" fmla="*/ 848298 w 848298"/>
                <a:gd name="connsiteY0" fmla="*/ 382357 h 390925"/>
                <a:gd name="connsiteX1" fmla="*/ 727113 w 848298"/>
                <a:gd name="connsiteY1" fmla="*/ 360323 h 390925"/>
                <a:gd name="connsiteX2" fmla="*/ 528809 w 848298"/>
                <a:gd name="connsiteY2" fmla="*/ 206087 h 390925"/>
                <a:gd name="connsiteX3" fmla="*/ 253388 w 848298"/>
                <a:gd name="connsiteY3" fmla="*/ 18800 h 390925"/>
                <a:gd name="connsiteX4" fmla="*/ 110168 w 848298"/>
                <a:gd name="connsiteY4" fmla="*/ 7783 h 390925"/>
                <a:gd name="connsiteX5" fmla="*/ 0 w 848298"/>
                <a:gd name="connsiteY5" fmla="*/ 29817 h 3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298" h="390925">
                  <a:moveTo>
                    <a:pt x="848298" y="382357"/>
                  </a:moveTo>
                  <a:cubicBezTo>
                    <a:pt x="823510" y="399800"/>
                    <a:pt x="780361" y="389701"/>
                    <a:pt x="727113" y="360323"/>
                  </a:cubicBezTo>
                  <a:cubicBezTo>
                    <a:pt x="673865" y="330945"/>
                    <a:pt x="607763" y="263007"/>
                    <a:pt x="528809" y="206087"/>
                  </a:cubicBezTo>
                  <a:cubicBezTo>
                    <a:pt x="449855" y="149167"/>
                    <a:pt x="323161" y="51851"/>
                    <a:pt x="253388" y="18800"/>
                  </a:cubicBezTo>
                  <a:cubicBezTo>
                    <a:pt x="183615" y="-14251"/>
                    <a:pt x="152399" y="5947"/>
                    <a:pt x="110168" y="7783"/>
                  </a:cubicBezTo>
                  <a:cubicBezTo>
                    <a:pt x="67937" y="9619"/>
                    <a:pt x="33968" y="19718"/>
                    <a:pt x="0" y="29817"/>
                  </a:cubicBezTo>
                </a:path>
              </a:pathLst>
            </a:custGeom>
            <a:noFill/>
            <a:ln w="19050" cap="flat" cmpd="sng" algn="ctr">
              <a:solidFill>
                <a:schemeClr val="bg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Freeform 7"/>
            <p:cNvSpPr/>
            <p:nvPr/>
          </p:nvSpPr>
          <p:spPr bwMode="auto">
            <a:xfrm>
              <a:off x="4140683" y="2697527"/>
              <a:ext cx="1466904" cy="1040892"/>
            </a:xfrm>
            <a:custGeom>
              <a:avLst/>
              <a:gdLst>
                <a:gd name="connsiteX0" fmla="*/ 1455887 w 1455887"/>
                <a:gd name="connsiteY0" fmla="*/ 933399 h 965201"/>
                <a:gd name="connsiteX1" fmla="*/ 1356735 w 1455887"/>
                <a:gd name="connsiteY1" fmla="*/ 933399 h 965201"/>
                <a:gd name="connsiteX2" fmla="*/ 1202499 w 1455887"/>
                <a:gd name="connsiteY2" fmla="*/ 602893 h 965201"/>
                <a:gd name="connsiteX3" fmla="*/ 871993 w 1455887"/>
                <a:gd name="connsiteY3" fmla="*/ 74084 h 965201"/>
                <a:gd name="connsiteX4" fmla="*/ 166913 w 1455887"/>
                <a:gd name="connsiteY4" fmla="*/ 18999 h 965201"/>
                <a:gd name="connsiteX5" fmla="*/ 23694 w 1455887"/>
                <a:gd name="connsiteY5" fmla="*/ 217303 h 965201"/>
                <a:gd name="connsiteX6" fmla="*/ 1660 w 1455887"/>
                <a:gd name="connsiteY6" fmla="*/ 283404 h 965201"/>
                <a:gd name="connsiteX0" fmla="*/ 1466904 w 1466904"/>
                <a:gd name="connsiteY0" fmla="*/ 977467 h 992182"/>
                <a:gd name="connsiteX1" fmla="*/ 1356735 w 1466904"/>
                <a:gd name="connsiteY1" fmla="*/ 933399 h 992182"/>
                <a:gd name="connsiteX2" fmla="*/ 1202499 w 1466904"/>
                <a:gd name="connsiteY2" fmla="*/ 602893 h 992182"/>
                <a:gd name="connsiteX3" fmla="*/ 871993 w 1466904"/>
                <a:gd name="connsiteY3" fmla="*/ 74084 h 992182"/>
                <a:gd name="connsiteX4" fmla="*/ 166913 w 1466904"/>
                <a:gd name="connsiteY4" fmla="*/ 18999 h 992182"/>
                <a:gd name="connsiteX5" fmla="*/ 23694 w 1466904"/>
                <a:gd name="connsiteY5" fmla="*/ 217303 h 992182"/>
                <a:gd name="connsiteX6" fmla="*/ 1660 w 1466904"/>
                <a:gd name="connsiteY6" fmla="*/ 283404 h 992182"/>
                <a:gd name="connsiteX0" fmla="*/ 1466904 w 1466904"/>
                <a:gd name="connsiteY0" fmla="*/ 995726 h 1010441"/>
                <a:gd name="connsiteX1" fmla="*/ 1356735 w 1466904"/>
                <a:gd name="connsiteY1" fmla="*/ 951658 h 1010441"/>
                <a:gd name="connsiteX2" fmla="*/ 1202499 w 1466904"/>
                <a:gd name="connsiteY2" fmla="*/ 621152 h 1010441"/>
                <a:gd name="connsiteX3" fmla="*/ 871993 w 1466904"/>
                <a:gd name="connsiteY3" fmla="*/ 92343 h 1010441"/>
                <a:gd name="connsiteX4" fmla="*/ 541486 w 1466904"/>
                <a:gd name="connsiteY4" fmla="*/ 4207 h 1010441"/>
                <a:gd name="connsiteX5" fmla="*/ 166913 w 1466904"/>
                <a:gd name="connsiteY5" fmla="*/ 37258 h 1010441"/>
                <a:gd name="connsiteX6" fmla="*/ 23694 w 1466904"/>
                <a:gd name="connsiteY6" fmla="*/ 235562 h 1010441"/>
                <a:gd name="connsiteX7" fmla="*/ 1660 w 1466904"/>
                <a:gd name="connsiteY7" fmla="*/ 301663 h 1010441"/>
                <a:gd name="connsiteX0" fmla="*/ 1466904 w 1466904"/>
                <a:gd name="connsiteY0" fmla="*/ 1026177 h 1040892"/>
                <a:gd name="connsiteX1" fmla="*/ 1356735 w 1466904"/>
                <a:gd name="connsiteY1" fmla="*/ 982109 h 1040892"/>
                <a:gd name="connsiteX2" fmla="*/ 1202499 w 1466904"/>
                <a:gd name="connsiteY2" fmla="*/ 651603 h 1040892"/>
                <a:gd name="connsiteX3" fmla="*/ 871993 w 1466904"/>
                <a:gd name="connsiteY3" fmla="*/ 122794 h 1040892"/>
                <a:gd name="connsiteX4" fmla="*/ 541486 w 1466904"/>
                <a:gd name="connsiteY4" fmla="*/ 1607 h 1040892"/>
                <a:gd name="connsiteX5" fmla="*/ 166913 w 1466904"/>
                <a:gd name="connsiteY5" fmla="*/ 67709 h 1040892"/>
                <a:gd name="connsiteX6" fmla="*/ 23694 w 1466904"/>
                <a:gd name="connsiteY6" fmla="*/ 266013 h 1040892"/>
                <a:gd name="connsiteX7" fmla="*/ 1660 w 1466904"/>
                <a:gd name="connsiteY7" fmla="*/ 332114 h 104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6904" h="1040892">
                  <a:moveTo>
                    <a:pt x="1466904" y="1026177"/>
                  </a:moveTo>
                  <a:cubicBezTo>
                    <a:pt x="1438443" y="1053719"/>
                    <a:pt x="1400802" y="1044538"/>
                    <a:pt x="1356735" y="982109"/>
                  </a:cubicBezTo>
                  <a:cubicBezTo>
                    <a:pt x="1312668" y="919680"/>
                    <a:pt x="1283289" y="794822"/>
                    <a:pt x="1202499" y="651603"/>
                  </a:cubicBezTo>
                  <a:cubicBezTo>
                    <a:pt x="1121709" y="508384"/>
                    <a:pt x="982162" y="231127"/>
                    <a:pt x="871993" y="122794"/>
                  </a:cubicBezTo>
                  <a:cubicBezTo>
                    <a:pt x="761824" y="14461"/>
                    <a:pt x="658999" y="10788"/>
                    <a:pt x="541486" y="1607"/>
                  </a:cubicBezTo>
                  <a:cubicBezTo>
                    <a:pt x="423973" y="-7574"/>
                    <a:pt x="253212" y="23641"/>
                    <a:pt x="166913" y="67709"/>
                  </a:cubicBezTo>
                  <a:cubicBezTo>
                    <a:pt x="80614" y="111777"/>
                    <a:pt x="51236" y="221946"/>
                    <a:pt x="23694" y="266013"/>
                  </a:cubicBezTo>
                  <a:cubicBezTo>
                    <a:pt x="-3848" y="310080"/>
                    <a:pt x="-1094" y="321097"/>
                    <a:pt x="1660" y="332114"/>
                  </a:cubicBezTo>
                </a:path>
              </a:pathLst>
            </a:custGeom>
            <a:noFill/>
            <a:ln w="19050" cap="flat" cmpd="sng" algn="ctr">
              <a:solidFill>
                <a:schemeClr val="bg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8" name="Freeform 27"/>
            <p:cNvSpPr/>
            <p:nvPr/>
          </p:nvSpPr>
          <p:spPr bwMode="auto">
            <a:xfrm flipV="1">
              <a:off x="4148567" y="4407117"/>
              <a:ext cx="1466904" cy="1040892"/>
            </a:xfrm>
            <a:custGeom>
              <a:avLst/>
              <a:gdLst>
                <a:gd name="connsiteX0" fmla="*/ 1455887 w 1455887"/>
                <a:gd name="connsiteY0" fmla="*/ 933399 h 965201"/>
                <a:gd name="connsiteX1" fmla="*/ 1356735 w 1455887"/>
                <a:gd name="connsiteY1" fmla="*/ 933399 h 965201"/>
                <a:gd name="connsiteX2" fmla="*/ 1202499 w 1455887"/>
                <a:gd name="connsiteY2" fmla="*/ 602893 h 965201"/>
                <a:gd name="connsiteX3" fmla="*/ 871993 w 1455887"/>
                <a:gd name="connsiteY3" fmla="*/ 74084 h 965201"/>
                <a:gd name="connsiteX4" fmla="*/ 166913 w 1455887"/>
                <a:gd name="connsiteY4" fmla="*/ 18999 h 965201"/>
                <a:gd name="connsiteX5" fmla="*/ 23694 w 1455887"/>
                <a:gd name="connsiteY5" fmla="*/ 217303 h 965201"/>
                <a:gd name="connsiteX6" fmla="*/ 1660 w 1455887"/>
                <a:gd name="connsiteY6" fmla="*/ 283404 h 965201"/>
                <a:gd name="connsiteX0" fmla="*/ 1466904 w 1466904"/>
                <a:gd name="connsiteY0" fmla="*/ 977467 h 992182"/>
                <a:gd name="connsiteX1" fmla="*/ 1356735 w 1466904"/>
                <a:gd name="connsiteY1" fmla="*/ 933399 h 992182"/>
                <a:gd name="connsiteX2" fmla="*/ 1202499 w 1466904"/>
                <a:gd name="connsiteY2" fmla="*/ 602893 h 992182"/>
                <a:gd name="connsiteX3" fmla="*/ 871993 w 1466904"/>
                <a:gd name="connsiteY3" fmla="*/ 74084 h 992182"/>
                <a:gd name="connsiteX4" fmla="*/ 166913 w 1466904"/>
                <a:gd name="connsiteY4" fmla="*/ 18999 h 992182"/>
                <a:gd name="connsiteX5" fmla="*/ 23694 w 1466904"/>
                <a:gd name="connsiteY5" fmla="*/ 217303 h 992182"/>
                <a:gd name="connsiteX6" fmla="*/ 1660 w 1466904"/>
                <a:gd name="connsiteY6" fmla="*/ 283404 h 992182"/>
                <a:gd name="connsiteX0" fmla="*/ 1466904 w 1466904"/>
                <a:gd name="connsiteY0" fmla="*/ 995726 h 1010441"/>
                <a:gd name="connsiteX1" fmla="*/ 1356735 w 1466904"/>
                <a:gd name="connsiteY1" fmla="*/ 951658 h 1010441"/>
                <a:gd name="connsiteX2" fmla="*/ 1202499 w 1466904"/>
                <a:gd name="connsiteY2" fmla="*/ 621152 h 1010441"/>
                <a:gd name="connsiteX3" fmla="*/ 871993 w 1466904"/>
                <a:gd name="connsiteY3" fmla="*/ 92343 h 1010441"/>
                <a:gd name="connsiteX4" fmla="*/ 541486 w 1466904"/>
                <a:gd name="connsiteY4" fmla="*/ 4207 h 1010441"/>
                <a:gd name="connsiteX5" fmla="*/ 166913 w 1466904"/>
                <a:gd name="connsiteY5" fmla="*/ 37258 h 1010441"/>
                <a:gd name="connsiteX6" fmla="*/ 23694 w 1466904"/>
                <a:gd name="connsiteY6" fmla="*/ 235562 h 1010441"/>
                <a:gd name="connsiteX7" fmla="*/ 1660 w 1466904"/>
                <a:gd name="connsiteY7" fmla="*/ 301663 h 1010441"/>
                <a:gd name="connsiteX0" fmla="*/ 1466904 w 1466904"/>
                <a:gd name="connsiteY0" fmla="*/ 1026177 h 1040892"/>
                <a:gd name="connsiteX1" fmla="*/ 1356735 w 1466904"/>
                <a:gd name="connsiteY1" fmla="*/ 982109 h 1040892"/>
                <a:gd name="connsiteX2" fmla="*/ 1202499 w 1466904"/>
                <a:gd name="connsiteY2" fmla="*/ 651603 h 1040892"/>
                <a:gd name="connsiteX3" fmla="*/ 871993 w 1466904"/>
                <a:gd name="connsiteY3" fmla="*/ 122794 h 1040892"/>
                <a:gd name="connsiteX4" fmla="*/ 541486 w 1466904"/>
                <a:gd name="connsiteY4" fmla="*/ 1607 h 1040892"/>
                <a:gd name="connsiteX5" fmla="*/ 166913 w 1466904"/>
                <a:gd name="connsiteY5" fmla="*/ 67709 h 1040892"/>
                <a:gd name="connsiteX6" fmla="*/ 23694 w 1466904"/>
                <a:gd name="connsiteY6" fmla="*/ 266013 h 1040892"/>
                <a:gd name="connsiteX7" fmla="*/ 1660 w 1466904"/>
                <a:gd name="connsiteY7" fmla="*/ 332114 h 104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6904" h="1040892">
                  <a:moveTo>
                    <a:pt x="1466904" y="1026177"/>
                  </a:moveTo>
                  <a:cubicBezTo>
                    <a:pt x="1438443" y="1053719"/>
                    <a:pt x="1400802" y="1044538"/>
                    <a:pt x="1356735" y="982109"/>
                  </a:cubicBezTo>
                  <a:cubicBezTo>
                    <a:pt x="1312668" y="919680"/>
                    <a:pt x="1283289" y="794822"/>
                    <a:pt x="1202499" y="651603"/>
                  </a:cubicBezTo>
                  <a:cubicBezTo>
                    <a:pt x="1121709" y="508384"/>
                    <a:pt x="982162" y="231127"/>
                    <a:pt x="871993" y="122794"/>
                  </a:cubicBezTo>
                  <a:cubicBezTo>
                    <a:pt x="761824" y="14461"/>
                    <a:pt x="658999" y="10788"/>
                    <a:pt x="541486" y="1607"/>
                  </a:cubicBezTo>
                  <a:cubicBezTo>
                    <a:pt x="423973" y="-7574"/>
                    <a:pt x="253212" y="23641"/>
                    <a:pt x="166913" y="67709"/>
                  </a:cubicBezTo>
                  <a:cubicBezTo>
                    <a:pt x="80614" y="111777"/>
                    <a:pt x="51236" y="221946"/>
                    <a:pt x="23694" y="266013"/>
                  </a:cubicBezTo>
                  <a:cubicBezTo>
                    <a:pt x="-3848" y="310080"/>
                    <a:pt x="-1094" y="321097"/>
                    <a:pt x="1660" y="332114"/>
                  </a:cubicBezTo>
                </a:path>
              </a:pathLst>
            </a:custGeom>
            <a:noFill/>
            <a:ln w="19050" cap="flat" cmpd="sng" algn="ctr">
              <a:solidFill>
                <a:schemeClr val="bg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Freeform 11"/>
            <p:cNvSpPr/>
            <p:nvPr/>
          </p:nvSpPr>
          <p:spPr bwMode="auto">
            <a:xfrm>
              <a:off x="2338205" y="1834647"/>
              <a:ext cx="3285635" cy="1789903"/>
            </a:xfrm>
            <a:custGeom>
              <a:avLst/>
              <a:gdLst>
                <a:gd name="connsiteX0" fmla="*/ 3285884 w 3294052"/>
                <a:gd name="connsiteY0" fmla="*/ 1687650 h 1687650"/>
                <a:gd name="connsiteX1" fmla="*/ 3219783 w 3294052"/>
                <a:gd name="connsiteY1" fmla="*/ 993588 h 1687650"/>
                <a:gd name="connsiteX2" fmla="*/ 2746058 w 3294052"/>
                <a:gd name="connsiteY2" fmla="*/ 156306 h 1687650"/>
                <a:gd name="connsiteX3" fmla="*/ 1479118 w 3294052"/>
                <a:gd name="connsiteY3" fmla="*/ 13086 h 1687650"/>
                <a:gd name="connsiteX4" fmla="*/ 168111 w 3294052"/>
                <a:gd name="connsiteY4" fmla="*/ 332575 h 1687650"/>
                <a:gd name="connsiteX5" fmla="*/ 13875 w 3294052"/>
                <a:gd name="connsiteY5" fmla="*/ 993588 h 1687650"/>
                <a:gd name="connsiteX6" fmla="*/ 135060 w 3294052"/>
                <a:gd name="connsiteY6" fmla="*/ 1224942 h 1687650"/>
                <a:gd name="connsiteX0" fmla="*/ 3280396 w 3288564"/>
                <a:gd name="connsiteY0" fmla="*/ 1789771 h 1789771"/>
                <a:gd name="connsiteX1" fmla="*/ 3214295 w 3288564"/>
                <a:gd name="connsiteY1" fmla="*/ 1095709 h 1789771"/>
                <a:gd name="connsiteX2" fmla="*/ 2740570 w 3288564"/>
                <a:gd name="connsiteY2" fmla="*/ 258427 h 1789771"/>
                <a:gd name="connsiteX3" fmla="*/ 1363461 w 3288564"/>
                <a:gd name="connsiteY3" fmla="*/ 5038 h 1789771"/>
                <a:gd name="connsiteX4" fmla="*/ 162623 w 3288564"/>
                <a:gd name="connsiteY4" fmla="*/ 434696 h 1789771"/>
                <a:gd name="connsiteX5" fmla="*/ 8387 w 3288564"/>
                <a:gd name="connsiteY5" fmla="*/ 1095709 h 1789771"/>
                <a:gd name="connsiteX6" fmla="*/ 129572 w 3288564"/>
                <a:gd name="connsiteY6" fmla="*/ 1327063 h 1789771"/>
                <a:gd name="connsiteX0" fmla="*/ 3280396 w 3286009"/>
                <a:gd name="connsiteY0" fmla="*/ 1785184 h 1785184"/>
                <a:gd name="connsiteX1" fmla="*/ 3214295 w 3286009"/>
                <a:gd name="connsiteY1" fmla="*/ 1091122 h 1785184"/>
                <a:gd name="connsiteX2" fmla="*/ 2817688 w 3286009"/>
                <a:gd name="connsiteY2" fmla="*/ 364009 h 1785184"/>
                <a:gd name="connsiteX3" fmla="*/ 1363461 w 3286009"/>
                <a:gd name="connsiteY3" fmla="*/ 451 h 1785184"/>
                <a:gd name="connsiteX4" fmla="*/ 162623 w 3286009"/>
                <a:gd name="connsiteY4" fmla="*/ 430109 h 1785184"/>
                <a:gd name="connsiteX5" fmla="*/ 8387 w 3286009"/>
                <a:gd name="connsiteY5" fmla="*/ 1091122 h 1785184"/>
                <a:gd name="connsiteX6" fmla="*/ 129572 w 3286009"/>
                <a:gd name="connsiteY6" fmla="*/ 1322476 h 1785184"/>
                <a:gd name="connsiteX0" fmla="*/ 3280396 w 3289907"/>
                <a:gd name="connsiteY0" fmla="*/ 1789771 h 1789771"/>
                <a:gd name="connsiteX1" fmla="*/ 3214295 w 3289907"/>
                <a:gd name="connsiteY1" fmla="*/ 1095709 h 1789771"/>
                <a:gd name="connsiteX2" fmla="*/ 2707519 w 3289907"/>
                <a:gd name="connsiteY2" fmla="*/ 258427 h 1789771"/>
                <a:gd name="connsiteX3" fmla="*/ 1363461 w 3289907"/>
                <a:gd name="connsiteY3" fmla="*/ 5038 h 1789771"/>
                <a:gd name="connsiteX4" fmla="*/ 162623 w 3289907"/>
                <a:gd name="connsiteY4" fmla="*/ 434696 h 1789771"/>
                <a:gd name="connsiteX5" fmla="*/ 8387 w 3289907"/>
                <a:gd name="connsiteY5" fmla="*/ 1095709 h 1789771"/>
                <a:gd name="connsiteX6" fmla="*/ 129572 w 3289907"/>
                <a:gd name="connsiteY6" fmla="*/ 1327063 h 1789771"/>
                <a:gd name="connsiteX0" fmla="*/ 3280396 w 3285107"/>
                <a:gd name="connsiteY0" fmla="*/ 1789836 h 1789836"/>
                <a:gd name="connsiteX1" fmla="*/ 3192261 w 3285107"/>
                <a:gd name="connsiteY1" fmla="*/ 1106791 h 1789836"/>
                <a:gd name="connsiteX2" fmla="*/ 2707519 w 3285107"/>
                <a:gd name="connsiteY2" fmla="*/ 258492 h 1789836"/>
                <a:gd name="connsiteX3" fmla="*/ 1363461 w 3285107"/>
                <a:gd name="connsiteY3" fmla="*/ 5103 h 1789836"/>
                <a:gd name="connsiteX4" fmla="*/ 162623 w 3285107"/>
                <a:gd name="connsiteY4" fmla="*/ 434761 h 1789836"/>
                <a:gd name="connsiteX5" fmla="*/ 8387 w 3285107"/>
                <a:gd name="connsiteY5" fmla="*/ 1095774 h 1789836"/>
                <a:gd name="connsiteX6" fmla="*/ 129572 w 3285107"/>
                <a:gd name="connsiteY6" fmla="*/ 1327128 h 1789836"/>
                <a:gd name="connsiteX0" fmla="*/ 3280396 w 3282596"/>
                <a:gd name="connsiteY0" fmla="*/ 1789836 h 1789836"/>
                <a:gd name="connsiteX1" fmla="*/ 3192261 w 3282596"/>
                <a:gd name="connsiteY1" fmla="*/ 1106791 h 1789836"/>
                <a:gd name="connsiteX2" fmla="*/ 2707519 w 3282596"/>
                <a:gd name="connsiteY2" fmla="*/ 258492 h 1789836"/>
                <a:gd name="connsiteX3" fmla="*/ 1363461 w 3282596"/>
                <a:gd name="connsiteY3" fmla="*/ 5103 h 1789836"/>
                <a:gd name="connsiteX4" fmla="*/ 162623 w 3282596"/>
                <a:gd name="connsiteY4" fmla="*/ 434761 h 1789836"/>
                <a:gd name="connsiteX5" fmla="*/ 8387 w 3282596"/>
                <a:gd name="connsiteY5" fmla="*/ 1095774 h 1789836"/>
                <a:gd name="connsiteX6" fmla="*/ 129572 w 3282596"/>
                <a:gd name="connsiteY6" fmla="*/ 1327128 h 1789836"/>
                <a:gd name="connsiteX0" fmla="*/ 3280396 w 3285635"/>
                <a:gd name="connsiteY0" fmla="*/ 1789903 h 1789903"/>
                <a:gd name="connsiteX1" fmla="*/ 3225312 w 3285635"/>
                <a:gd name="connsiteY1" fmla="*/ 1117875 h 1789903"/>
                <a:gd name="connsiteX2" fmla="*/ 2707519 w 3285635"/>
                <a:gd name="connsiteY2" fmla="*/ 258559 h 1789903"/>
                <a:gd name="connsiteX3" fmla="*/ 1363461 w 3285635"/>
                <a:gd name="connsiteY3" fmla="*/ 5170 h 1789903"/>
                <a:gd name="connsiteX4" fmla="*/ 162623 w 3285635"/>
                <a:gd name="connsiteY4" fmla="*/ 434828 h 1789903"/>
                <a:gd name="connsiteX5" fmla="*/ 8387 w 3285635"/>
                <a:gd name="connsiteY5" fmla="*/ 1095841 h 1789903"/>
                <a:gd name="connsiteX6" fmla="*/ 129572 w 3285635"/>
                <a:gd name="connsiteY6" fmla="*/ 1327195 h 17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5635" h="1789903">
                  <a:moveTo>
                    <a:pt x="3280396" y="1789903"/>
                  </a:moveTo>
                  <a:cubicBezTo>
                    <a:pt x="3292331" y="1570484"/>
                    <a:pt x="3287740" y="1417167"/>
                    <a:pt x="3225312" y="1117875"/>
                  </a:cubicBezTo>
                  <a:cubicBezTo>
                    <a:pt x="3162884" y="818583"/>
                    <a:pt x="3017827" y="444010"/>
                    <a:pt x="2707519" y="258559"/>
                  </a:cubicBezTo>
                  <a:cubicBezTo>
                    <a:pt x="2397211" y="73108"/>
                    <a:pt x="1787610" y="-24208"/>
                    <a:pt x="1363461" y="5170"/>
                  </a:cubicBezTo>
                  <a:cubicBezTo>
                    <a:pt x="939312" y="34548"/>
                    <a:pt x="388469" y="253050"/>
                    <a:pt x="162623" y="434828"/>
                  </a:cubicBezTo>
                  <a:cubicBezTo>
                    <a:pt x="-63223" y="616606"/>
                    <a:pt x="13895" y="947113"/>
                    <a:pt x="8387" y="1095841"/>
                  </a:cubicBezTo>
                  <a:cubicBezTo>
                    <a:pt x="2879" y="1244569"/>
                    <a:pt x="66225" y="1285882"/>
                    <a:pt x="129572" y="1327195"/>
                  </a:cubicBezTo>
                </a:path>
              </a:pathLst>
            </a:custGeom>
            <a:noFill/>
            <a:ln w="19050" cap="flat" cmpd="sng" algn="ctr">
              <a:solidFill>
                <a:schemeClr val="bg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Freeform 32"/>
            <p:cNvSpPr/>
            <p:nvPr/>
          </p:nvSpPr>
          <p:spPr bwMode="auto">
            <a:xfrm flipV="1">
              <a:off x="2433894" y="4464415"/>
              <a:ext cx="3173694" cy="1791477"/>
            </a:xfrm>
            <a:custGeom>
              <a:avLst/>
              <a:gdLst>
                <a:gd name="connsiteX0" fmla="*/ 3285884 w 3294052"/>
                <a:gd name="connsiteY0" fmla="*/ 1687650 h 1687650"/>
                <a:gd name="connsiteX1" fmla="*/ 3219783 w 3294052"/>
                <a:gd name="connsiteY1" fmla="*/ 993588 h 1687650"/>
                <a:gd name="connsiteX2" fmla="*/ 2746058 w 3294052"/>
                <a:gd name="connsiteY2" fmla="*/ 156306 h 1687650"/>
                <a:gd name="connsiteX3" fmla="*/ 1479118 w 3294052"/>
                <a:gd name="connsiteY3" fmla="*/ 13086 h 1687650"/>
                <a:gd name="connsiteX4" fmla="*/ 168111 w 3294052"/>
                <a:gd name="connsiteY4" fmla="*/ 332575 h 1687650"/>
                <a:gd name="connsiteX5" fmla="*/ 13875 w 3294052"/>
                <a:gd name="connsiteY5" fmla="*/ 993588 h 1687650"/>
                <a:gd name="connsiteX6" fmla="*/ 135060 w 3294052"/>
                <a:gd name="connsiteY6" fmla="*/ 1224942 h 1687650"/>
                <a:gd name="connsiteX0" fmla="*/ 3280396 w 3288564"/>
                <a:gd name="connsiteY0" fmla="*/ 1789771 h 1789771"/>
                <a:gd name="connsiteX1" fmla="*/ 3214295 w 3288564"/>
                <a:gd name="connsiteY1" fmla="*/ 1095709 h 1789771"/>
                <a:gd name="connsiteX2" fmla="*/ 2740570 w 3288564"/>
                <a:gd name="connsiteY2" fmla="*/ 258427 h 1789771"/>
                <a:gd name="connsiteX3" fmla="*/ 1363461 w 3288564"/>
                <a:gd name="connsiteY3" fmla="*/ 5038 h 1789771"/>
                <a:gd name="connsiteX4" fmla="*/ 162623 w 3288564"/>
                <a:gd name="connsiteY4" fmla="*/ 434696 h 1789771"/>
                <a:gd name="connsiteX5" fmla="*/ 8387 w 3288564"/>
                <a:gd name="connsiteY5" fmla="*/ 1095709 h 1789771"/>
                <a:gd name="connsiteX6" fmla="*/ 129572 w 3288564"/>
                <a:gd name="connsiteY6" fmla="*/ 1327063 h 1789771"/>
                <a:gd name="connsiteX0" fmla="*/ 3280396 w 3286009"/>
                <a:gd name="connsiteY0" fmla="*/ 1785184 h 1785184"/>
                <a:gd name="connsiteX1" fmla="*/ 3214295 w 3286009"/>
                <a:gd name="connsiteY1" fmla="*/ 1091122 h 1785184"/>
                <a:gd name="connsiteX2" fmla="*/ 2817688 w 3286009"/>
                <a:gd name="connsiteY2" fmla="*/ 364009 h 1785184"/>
                <a:gd name="connsiteX3" fmla="*/ 1363461 w 3286009"/>
                <a:gd name="connsiteY3" fmla="*/ 451 h 1785184"/>
                <a:gd name="connsiteX4" fmla="*/ 162623 w 3286009"/>
                <a:gd name="connsiteY4" fmla="*/ 430109 h 1785184"/>
                <a:gd name="connsiteX5" fmla="*/ 8387 w 3286009"/>
                <a:gd name="connsiteY5" fmla="*/ 1091122 h 1785184"/>
                <a:gd name="connsiteX6" fmla="*/ 129572 w 3286009"/>
                <a:gd name="connsiteY6" fmla="*/ 1322476 h 1785184"/>
                <a:gd name="connsiteX0" fmla="*/ 3280396 w 3289907"/>
                <a:gd name="connsiteY0" fmla="*/ 1789771 h 1789771"/>
                <a:gd name="connsiteX1" fmla="*/ 3214295 w 3289907"/>
                <a:gd name="connsiteY1" fmla="*/ 1095709 h 1789771"/>
                <a:gd name="connsiteX2" fmla="*/ 2707519 w 3289907"/>
                <a:gd name="connsiteY2" fmla="*/ 258427 h 1789771"/>
                <a:gd name="connsiteX3" fmla="*/ 1363461 w 3289907"/>
                <a:gd name="connsiteY3" fmla="*/ 5038 h 1789771"/>
                <a:gd name="connsiteX4" fmla="*/ 162623 w 3289907"/>
                <a:gd name="connsiteY4" fmla="*/ 434696 h 1789771"/>
                <a:gd name="connsiteX5" fmla="*/ 8387 w 3289907"/>
                <a:gd name="connsiteY5" fmla="*/ 1095709 h 1789771"/>
                <a:gd name="connsiteX6" fmla="*/ 129572 w 3289907"/>
                <a:gd name="connsiteY6" fmla="*/ 1327063 h 1789771"/>
                <a:gd name="connsiteX0" fmla="*/ 3280396 w 3285107"/>
                <a:gd name="connsiteY0" fmla="*/ 1789836 h 1789836"/>
                <a:gd name="connsiteX1" fmla="*/ 3192261 w 3285107"/>
                <a:gd name="connsiteY1" fmla="*/ 1106791 h 1789836"/>
                <a:gd name="connsiteX2" fmla="*/ 2707519 w 3285107"/>
                <a:gd name="connsiteY2" fmla="*/ 258492 h 1789836"/>
                <a:gd name="connsiteX3" fmla="*/ 1363461 w 3285107"/>
                <a:gd name="connsiteY3" fmla="*/ 5103 h 1789836"/>
                <a:gd name="connsiteX4" fmla="*/ 162623 w 3285107"/>
                <a:gd name="connsiteY4" fmla="*/ 434761 h 1789836"/>
                <a:gd name="connsiteX5" fmla="*/ 8387 w 3285107"/>
                <a:gd name="connsiteY5" fmla="*/ 1095774 h 1789836"/>
                <a:gd name="connsiteX6" fmla="*/ 129572 w 3285107"/>
                <a:gd name="connsiteY6" fmla="*/ 1327128 h 1789836"/>
                <a:gd name="connsiteX0" fmla="*/ 3280396 w 3282596"/>
                <a:gd name="connsiteY0" fmla="*/ 1789836 h 1789836"/>
                <a:gd name="connsiteX1" fmla="*/ 3192261 w 3282596"/>
                <a:gd name="connsiteY1" fmla="*/ 1106791 h 1789836"/>
                <a:gd name="connsiteX2" fmla="*/ 2707519 w 3282596"/>
                <a:gd name="connsiteY2" fmla="*/ 258492 h 1789836"/>
                <a:gd name="connsiteX3" fmla="*/ 1363461 w 3282596"/>
                <a:gd name="connsiteY3" fmla="*/ 5103 h 1789836"/>
                <a:gd name="connsiteX4" fmla="*/ 162623 w 3282596"/>
                <a:gd name="connsiteY4" fmla="*/ 434761 h 1789836"/>
                <a:gd name="connsiteX5" fmla="*/ 8387 w 3282596"/>
                <a:gd name="connsiteY5" fmla="*/ 1095774 h 1789836"/>
                <a:gd name="connsiteX6" fmla="*/ 129572 w 3282596"/>
                <a:gd name="connsiteY6" fmla="*/ 1327128 h 1789836"/>
                <a:gd name="connsiteX0" fmla="*/ 3280396 w 3285635"/>
                <a:gd name="connsiteY0" fmla="*/ 1789903 h 1789903"/>
                <a:gd name="connsiteX1" fmla="*/ 3225312 w 3285635"/>
                <a:gd name="connsiteY1" fmla="*/ 1117875 h 1789903"/>
                <a:gd name="connsiteX2" fmla="*/ 2707519 w 3285635"/>
                <a:gd name="connsiteY2" fmla="*/ 258559 h 1789903"/>
                <a:gd name="connsiteX3" fmla="*/ 1363461 w 3285635"/>
                <a:gd name="connsiteY3" fmla="*/ 5170 h 1789903"/>
                <a:gd name="connsiteX4" fmla="*/ 162623 w 3285635"/>
                <a:gd name="connsiteY4" fmla="*/ 434828 h 1789903"/>
                <a:gd name="connsiteX5" fmla="*/ 8387 w 3285635"/>
                <a:gd name="connsiteY5" fmla="*/ 1095841 h 1789903"/>
                <a:gd name="connsiteX6" fmla="*/ 129572 w 3285635"/>
                <a:gd name="connsiteY6" fmla="*/ 1327195 h 1789903"/>
                <a:gd name="connsiteX0" fmla="*/ 3276892 w 3282131"/>
                <a:gd name="connsiteY0" fmla="*/ 1789903 h 1789903"/>
                <a:gd name="connsiteX1" fmla="*/ 3221808 w 3282131"/>
                <a:gd name="connsiteY1" fmla="*/ 1117875 h 1789903"/>
                <a:gd name="connsiteX2" fmla="*/ 2704015 w 3282131"/>
                <a:gd name="connsiteY2" fmla="*/ 258559 h 1789903"/>
                <a:gd name="connsiteX3" fmla="*/ 1359957 w 3282131"/>
                <a:gd name="connsiteY3" fmla="*/ 5170 h 1789903"/>
                <a:gd name="connsiteX4" fmla="*/ 159119 w 3282131"/>
                <a:gd name="connsiteY4" fmla="*/ 434828 h 1789903"/>
                <a:gd name="connsiteX5" fmla="*/ 4883 w 3282131"/>
                <a:gd name="connsiteY5" fmla="*/ 1095841 h 1789903"/>
                <a:gd name="connsiteX6" fmla="*/ 70984 w 3282131"/>
                <a:gd name="connsiteY6" fmla="*/ 1294144 h 1789903"/>
                <a:gd name="connsiteX0" fmla="*/ 3276892 w 3282131"/>
                <a:gd name="connsiteY0" fmla="*/ 1789903 h 1789903"/>
                <a:gd name="connsiteX1" fmla="*/ 3221808 w 3282131"/>
                <a:gd name="connsiteY1" fmla="*/ 1117875 h 1789903"/>
                <a:gd name="connsiteX2" fmla="*/ 2704015 w 3282131"/>
                <a:gd name="connsiteY2" fmla="*/ 258559 h 1789903"/>
                <a:gd name="connsiteX3" fmla="*/ 1359957 w 3282131"/>
                <a:gd name="connsiteY3" fmla="*/ 5170 h 1789903"/>
                <a:gd name="connsiteX4" fmla="*/ 159119 w 3282131"/>
                <a:gd name="connsiteY4" fmla="*/ 434828 h 1789903"/>
                <a:gd name="connsiteX5" fmla="*/ 4883 w 3282131"/>
                <a:gd name="connsiteY5" fmla="*/ 1095841 h 1789903"/>
                <a:gd name="connsiteX6" fmla="*/ 70984 w 3282131"/>
                <a:gd name="connsiteY6" fmla="*/ 1294144 h 1789903"/>
                <a:gd name="connsiteX0" fmla="*/ 3236906 w 3242145"/>
                <a:gd name="connsiteY0" fmla="*/ 1789903 h 1789903"/>
                <a:gd name="connsiteX1" fmla="*/ 3181822 w 3242145"/>
                <a:gd name="connsiteY1" fmla="*/ 1117875 h 1789903"/>
                <a:gd name="connsiteX2" fmla="*/ 2664029 w 3242145"/>
                <a:gd name="connsiteY2" fmla="*/ 258559 h 1789903"/>
                <a:gd name="connsiteX3" fmla="*/ 1319971 w 3242145"/>
                <a:gd name="connsiteY3" fmla="*/ 5170 h 1789903"/>
                <a:gd name="connsiteX4" fmla="*/ 119133 w 3242145"/>
                <a:gd name="connsiteY4" fmla="*/ 434828 h 1789903"/>
                <a:gd name="connsiteX5" fmla="*/ 30998 w 3242145"/>
                <a:gd name="connsiteY5" fmla="*/ 1294144 h 1789903"/>
                <a:gd name="connsiteX0" fmla="*/ 3187395 w 3192634"/>
                <a:gd name="connsiteY0" fmla="*/ 1789903 h 1789903"/>
                <a:gd name="connsiteX1" fmla="*/ 3132311 w 3192634"/>
                <a:gd name="connsiteY1" fmla="*/ 1117875 h 1789903"/>
                <a:gd name="connsiteX2" fmla="*/ 2614518 w 3192634"/>
                <a:gd name="connsiteY2" fmla="*/ 258559 h 1789903"/>
                <a:gd name="connsiteX3" fmla="*/ 1270460 w 3192634"/>
                <a:gd name="connsiteY3" fmla="*/ 5170 h 1789903"/>
                <a:gd name="connsiteX4" fmla="*/ 69622 w 3192634"/>
                <a:gd name="connsiteY4" fmla="*/ 434828 h 1789903"/>
                <a:gd name="connsiteX5" fmla="*/ 124706 w 3192634"/>
                <a:gd name="connsiteY5" fmla="*/ 1073806 h 1789903"/>
                <a:gd name="connsiteX0" fmla="*/ 3218983 w 3224222"/>
                <a:gd name="connsiteY0" fmla="*/ 1789903 h 1789903"/>
                <a:gd name="connsiteX1" fmla="*/ 3163899 w 3224222"/>
                <a:gd name="connsiteY1" fmla="*/ 1117875 h 1789903"/>
                <a:gd name="connsiteX2" fmla="*/ 2646106 w 3224222"/>
                <a:gd name="connsiteY2" fmla="*/ 258559 h 1789903"/>
                <a:gd name="connsiteX3" fmla="*/ 1302048 w 3224222"/>
                <a:gd name="connsiteY3" fmla="*/ 5170 h 1789903"/>
                <a:gd name="connsiteX4" fmla="*/ 101210 w 3224222"/>
                <a:gd name="connsiteY4" fmla="*/ 434828 h 1789903"/>
                <a:gd name="connsiteX5" fmla="*/ 73395 w 3224222"/>
                <a:gd name="connsiteY5" fmla="*/ 800969 h 1789903"/>
                <a:gd name="connsiteX6" fmla="*/ 156294 w 3224222"/>
                <a:gd name="connsiteY6" fmla="*/ 1073806 h 1789903"/>
                <a:gd name="connsiteX0" fmla="*/ 3168455 w 3173694"/>
                <a:gd name="connsiteY0" fmla="*/ 1791477 h 1791477"/>
                <a:gd name="connsiteX1" fmla="*/ 3113371 w 3173694"/>
                <a:gd name="connsiteY1" fmla="*/ 1119449 h 1791477"/>
                <a:gd name="connsiteX2" fmla="*/ 2595578 w 3173694"/>
                <a:gd name="connsiteY2" fmla="*/ 260133 h 1791477"/>
                <a:gd name="connsiteX3" fmla="*/ 1251520 w 3173694"/>
                <a:gd name="connsiteY3" fmla="*/ 6744 h 1791477"/>
                <a:gd name="connsiteX4" fmla="*/ 138817 w 3173694"/>
                <a:gd name="connsiteY4" fmla="*/ 469453 h 1791477"/>
                <a:gd name="connsiteX5" fmla="*/ 22867 w 3173694"/>
                <a:gd name="connsiteY5" fmla="*/ 802543 h 1791477"/>
                <a:gd name="connsiteX6" fmla="*/ 105766 w 3173694"/>
                <a:gd name="connsiteY6" fmla="*/ 1075380 h 17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694" h="1791477">
                  <a:moveTo>
                    <a:pt x="3168455" y="1791477"/>
                  </a:moveTo>
                  <a:cubicBezTo>
                    <a:pt x="3180390" y="1572058"/>
                    <a:pt x="3175799" y="1418741"/>
                    <a:pt x="3113371" y="1119449"/>
                  </a:cubicBezTo>
                  <a:cubicBezTo>
                    <a:pt x="3050943" y="820157"/>
                    <a:pt x="2905886" y="445584"/>
                    <a:pt x="2595578" y="260133"/>
                  </a:cubicBezTo>
                  <a:cubicBezTo>
                    <a:pt x="2285270" y="74682"/>
                    <a:pt x="1660980" y="-28143"/>
                    <a:pt x="1251520" y="6744"/>
                  </a:cubicBezTo>
                  <a:cubicBezTo>
                    <a:pt x="842060" y="41631"/>
                    <a:pt x="343592" y="336820"/>
                    <a:pt x="138817" y="469453"/>
                  </a:cubicBezTo>
                  <a:cubicBezTo>
                    <a:pt x="-65958" y="602086"/>
                    <a:pt x="13686" y="696047"/>
                    <a:pt x="22867" y="802543"/>
                  </a:cubicBezTo>
                  <a:cubicBezTo>
                    <a:pt x="32048" y="909039"/>
                    <a:pt x="91949" y="1029907"/>
                    <a:pt x="105766" y="1075380"/>
                  </a:cubicBezTo>
                </a:path>
              </a:pathLst>
            </a:custGeom>
            <a:noFill/>
            <a:ln w="19050" cap="flat" cmpd="sng" algn="ctr">
              <a:solidFill>
                <a:schemeClr val="bg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xmlns="" val="386906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Text Box 3"/>
          <p:cNvSpPr txBox="1">
            <a:spLocks noChangeArrowheads="1"/>
          </p:cNvSpPr>
          <p:nvPr/>
        </p:nvSpPr>
        <p:spPr bwMode="auto">
          <a:xfrm>
            <a:off x="242063" y="0"/>
            <a:ext cx="8720137" cy="707886"/>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High-Frequency Shielding</a:t>
            </a:r>
            <a:endParaRPr lang="en-US" sz="4000" dirty="0">
              <a:solidFill>
                <a:srgbClr val="FF9933"/>
              </a:solidFill>
              <a:effectLst>
                <a:outerShdw blurRad="38100" dist="38100" dir="2700000" algn="tl">
                  <a:srgbClr val="C0C0C0"/>
                </a:outerShdw>
              </a:effectLst>
            </a:endParaRPr>
          </a:p>
        </p:txBody>
      </p:sp>
      <p:sp>
        <p:nvSpPr>
          <p:cNvPr id="25604" name="Text Box 5"/>
          <p:cNvSpPr txBox="1">
            <a:spLocks noChangeArrowheads="1"/>
          </p:cNvSpPr>
          <p:nvPr/>
        </p:nvSpPr>
        <p:spPr bwMode="auto">
          <a:xfrm>
            <a:off x="1061481" y="905185"/>
            <a:ext cx="6828311" cy="707886"/>
          </a:xfrm>
          <a:prstGeom prst="rect">
            <a:avLst/>
          </a:prstGeom>
          <a:noFill/>
          <a:ln w="19050">
            <a:solidFill>
              <a:schemeClr val="bg2"/>
            </a:solidFill>
            <a:miter lim="800000"/>
            <a:headEnd type="none" w="sm" len="sm"/>
            <a:tailEnd type="none" w="sm" len="sm"/>
          </a:ln>
        </p:spPr>
        <p:txBody>
          <a:bodyPr wrap="square">
            <a:spAutoFit/>
          </a:bodyPr>
          <a:lstStyle/>
          <a:p>
            <a:pPr algn="ctr"/>
            <a:r>
              <a:rPr lang="en-US" sz="2000" dirty="0" smtClean="0">
                <a:solidFill>
                  <a:schemeClr val="bg1"/>
                </a:solidFill>
              </a:rPr>
              <a:t>At </a:t>
            </a:r>
            <a:r>
              <a:rPr lang="en-US" sz="2000" u="sng" dirty="0" smtClean="0">
                <a:solidFill>
                  <a:schemeClr val="bg1"/>
                </a:solidFill>
              </a:rPr>
              <a:t>high frequencies</a:t>
            </a:r>
            <a:r>
              <a:rPr lang="en-US" sz="2000" dirty="0" smtClean="0">
                <a:solidFill>
                  <a:schemeClr val="bg1"/>
                </a:solidFill>
              </a:rPr>
              <a:t>, both electric and magnetic fields are blocked by the </a:t>
            </a:r>
            <a:r>
              <a:rPr lang="en-US" sz="2000" u="sng" dirty="0" smtClean="0">
                <a:solidFill>
                  <a:schemeClr val="bg1"/>
                </a:solidFill>
              </a:rPr>
              <a:t>skin effect</a:t>
            </a:r>
            <a:r>
              <a:rPr lang="en-US" sz="2000" dirty="0" smtClean="0">
                <a:solidFill>
                  <a:schemeClr val="bg1"/>
                </a:solidFill>
              </a:rPr>
              <a:t>.</a:t>
            </a:r>
            <a:endParaRPr lang="en-US" sz="2000" i="1" dirty="0">
              <a:solidFill>
                <a:schemeClr val="bg1"/>
              </a:solidFill>
              <a:latin typeface="Times New Roman" pitchFamily="18" charset="0"/>
            </a:endParaRPr>
          </a:p>
        </p:txBody>
      </p:sp>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15</a:t>
            </a:fld>
            <a:endParaRPr lang="en-US"/>
          </a:p>
        </p:txBody>
      </p:sp>
      <p:sp>
        <p:nvSpPr>
          <p:cNvPr id="29" name="TextBox 28"/>
          <p:cNvSpPr txBox="1"/>
          <p:nvPr/>
        </p:nvSpPr>
        <p:spPr>
          <a:xfrm>
            <a:off x="5010144" y="3687918"/>
            <a:ext cx="2813591" cy="369332"/>
          </a:xfrm>
          <a:prstGeom prst="rect">
            <a:avLst/>
          </a:prstGeom>
          <a:noFill/>
        </p:spPr>
        <p:txBody>
          <a:bodyPr wrap="none" rtlCol="0">
            <a:spAutoFit/>
          </a:bodyPr>
          <a:lstStyle/>
          <a:p>
            <a:r>
              <a:rPr lang="en-US" dirty="0" smtClean="0">
                <a:solidFill>
                  <a:schemeClr val="bg2"/>
                </a:solidFill>
              </a:rPr>
              <a:t>Radiating antenna source</a:t>
            </a:r>
            <a:endParaRPr lang="en-US" dirty="0">
              <a:solidFill>
                <a:schemeClr val="bg2"/>
              </a:solidFill>
            </a:endParaRPr>
          </a:p>
        </p:txBody>
      </p:sp>
      <p:cxnSp>
        <p:nvCxnSpPr>
          <p:cNvPr id="15" name="Straight Arrow Connector 14"/>
          <p:cNvCxnSpPr/>
          <p:nvPr/>
        </p:nvCxnSpPr>
        <p:spPr bwMode="auto">
          <a:xfrm flipH="1" flipV="1">
            <a:off x="6293923" y="2055423"/>
            <a:ext cx="178130" cy="415637"/>
          </a:xfrm>
          <a:prstGeom prst="straightConnector1">
            <a:avLst/>
          </a:prstGeom>
          <a:solidFill>
            <a:schemeClr val="accent1"/>
          </a:solidFill>
          <a:ln w="38100" cap="flat" cmpd="sng" algn="ctr">
            <a:solidFill>
              <a:srgbClr val="0000CC"/>
            </a:solidFill>
            <a:prstDash val="solid"/>
            <a:round/>
            <a:headEnd type="none" w="med" len="med"/>
            <a:tailEnd type="triangle" w="med" len="med"/>
          </a:ln>
          <a:effectLst/>
        </p:spPr>
      </p:cxnSp>
      <p:sp>
        <p:nvSpPr>
          <p:cNvPr id="17" name="Freeform 16"/>
          <p:cNvSpPr/>
          <p:nvPr/>
        </p:nvSpPr>
        <p:spPr bwMode="auto">
          <a:xfrm rot="21202640">
            <a:off x="5597237" y="1948547"/>
            <a:ext cx="791688" cy="1175657"/>
          </a:xfrm>
          <a:custGeom>
            <a:avLst/>
            <a:gdLst>
              <a:gd name="connsiteX0" fmla="*/ 67293 w 791688"/>
              <a:gd name="connsiteY0" fmla="*/ 0 h 1175657"/>
              <a:gd name="connsiteX1" fmla="*/ 7917 w 791688"/>
              <a:gd name="connsiteY1" fmla="*/ 285007 h 1175657"/>
              <a:gd name="connsiteX2" fmla="*/ 114795 w 791688"/>
              <a:gd name="connsiteY2" fmla="*/ 736270 h 1175657"/>
              <a:gd name="connsiteX3" fmla="*/ 387927 w 791688"/>
              <a:gd name="connsiteY3" fmla="*/ 1045028 h 1175657"/>
              <a:gd name="connsiteX4" fmla="*/ 482930 w 791688"/>
              <a:gd name="connsiteY4" fmla="*/ 1092529 h 1175657"/>
              <a:gd name="connsiteX5" fmla="*/ 791688 w 791688"/>
              <a:gd name="connsiteY5" fmla="*/ 1175657 h 1175657"/>
              <a:gd name="connsiteX0" fmla="*/ 67293 w 791688"/>
              <a:gd name="connsiteY0" fmla="*/ 0 h 1175657"/>
              <a:gd name="connsiteX1" fmla="*/ 7917 w 791688"/>
              <a:gd name="connsiteY1" fmla="*/ 285007 h 1175657"/>
              <a:gd name="connsiteX2" fmla="*/ 114795 w 791688"/>
              <a:gd name="connsiteY2" fmla="*/ 736270 h 1175657"/>
              <a:gd name="connsiteX3" fmla="*/ 387927 w 791688"/>
              <a:gd name="connsiteY3" fmla="*/ 1045028 h 1175657"/>
              <a:gd name="connsiteX4" fmla="*/ 566057 w 791688"/>
              <a:gd name="connsiteY4" fmla="*/ 1128155 h 1175657"/>
              <a:gd name="connsiteX5" fmla="*/ 791688 w 791688"/>
              <a:gd name="connsiteY5" fmla="*/ 1175657 h 1175657"/>
              <a:gd name="connsiteX0" fmla="*/ 67293 w 791688"/>
              <a:gd name="connsiteY0" fmla="*/ 0 h 1175657"/>
              <a:gd name="connsiteX1" fmla="*/ 7917 w 791688"/>
              <a:gd name="connsiteY1" fmla="*/ 285007 h 1175657"/>
              <a:gd name="connsiteX2" fmla="*/ 114795 w 791688"/>
              <a:gd name="connsiteY2" fmla="*/ 736270 h 1175657"/>
              <a:gd name="connsiteX3" fmla="*/ 316675 w 791688"/>
              <a:gd name="connsiteY3" fmla="*/ 997527 h 1175657"/>
              <a:gd name="connsiteX4" fmla="*/ 566057 w 791688"/>
              <a:gd name="connsiteY4" fmla="*/ 1128155 h 1175657"/>
              <a:gd name="connsiteX5" fmla="*/ 791688 w 791688"/>
              <a:gd name="connsiteY5" fmla="*/ 1175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688" h="1175657">
                <a:moveTo>
                  <a:pt x="67293" y="0"/>
                </a:moveTo>
                <a:cubicBezTo>
                  <a:pt x="33646" y="81147"/>
                  <a:pt x="0" y="162295"/>
                  <a:pt x="7917" y="285007"/>
                </a:cubicBezTo>
                <a:cubicBezTo>
                  <a:pt x="15834" y="407719"/>
                  <a:pt x="63335" y="617517"/>
                  <a:pt x="114795" y="736270"/>
                </a:cubicBezTo>
                <a:cubicBezTo>
                  <a:pt x="166255" y="855023"/>
                  <a:pt x="241465" y="932213"/>
                  <a:pt x="316675" y="997527"/>
                </a:cubicBezTo>
                <a:cubicBezTo>
                  <a:pt x="391885" y="1062841"/>
                  <a:pt x="486888" y="1098467"/>
                  <a:pt x="566057" y="1128155"/>
                </a:cubicBezTo>
                <a:cubicBezTo>
                  <a:pt x="645226" y="1157843"/>
                  <a:pt x="670955" y="1144978"/>
                  <a:pt x="791688" y="1175657"/>
                </a:cubicBezTo>
              </a:path>
            </a:pathLst>
          </a:custGeom>
          <a:no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Freeform 17"/>
          <p:cNvSpPr/>
          <p:nvPr/>
        </p:nvSpPr>
        <p:spPr bwMode="auto">
          <a:xfrm>
            <a:off x="4928260" y="1948546"/>
            <a:ext cx="1256805" cy="1446811"/>
          </a:xfrm>
          <a:custGeom>
            <a:avLst/>
            <a:gdLst>
              <a:gd name="connsiteX0" fmla="*/ 67293 w 791688"/>
              <a:gd name="connsiteY0" fmla="*/ 0 h 1175657"/>
              <a:gd name="connsiteX1" fmla="*/ 7917 w 791688"/>
              <a:gd name="connsiteY1" fmla="*/ 285007 h 1175657"/>
              <a:gd name="connsiteX2" fmla="*/ 114795 w 791688"/>
              <a:gd name="connsiteY2" fmla="*/ 736270 h 1175657"/>
              <a:gd name="connsiteX3" fmla="*/ 387927 w 791688"/>
              <a:gd name="connsiteY3" fmla="*/ 1045028 h 1175657"/>
              <a:gd name="connsiteX4" fmla="*/ 482930 w 791688"/>
              <a:gd name="connsiteY4" fmla="*/ 1092529 h 1175657"/>
              <a:gd name="connsiteX5" fmla="*/ 791688 w 791688"/>
              <a:gd name="connsiteY5" fmla="*/ 1175657 h 1175657"/>
              <a:gd name="connsiteX0" fmla="*/ 67293 w 791688"/>
              <a:gd name="connsiteY0" fmla="*/ 0 h 1175657"/>
              <a:gd name="connsiteX1" fmla="*/ 7917 w 791688"/>
              <a:gd name="connsiteY1" fmla="*/ 285007 h 1175657"/>
              <a:gd name="connsiteX2" fmla="*/ 114795 w 791688"/>
              <a:gd name="connsiteY2" fmla="*/ 736270 h 1175657"/>
              <a:gd name="connsiteX3" fmla="*/ 387927 w 791688"/>
              <a:gd name="connsiteY3" fmla="*/ 1045028 h 1175657"/>
              <a:gd name="connsiteX4" fmla="*/ 566057 w 791688"/>
              <a:gd name="connsiteY4" fmla="*/ 1128155 h 1175657"/>
              <a:gd name="connsiteX5" fmla="*/ 791688 w 791688"/>
              <a:gd name="connsiteY5" fmla="*/ 1175657 h 1175657"/>
              <a:gd name="connsiteX0" fmla="*/ 67293 w 791688"/>
              <a:gd name="connsiteY0" fmla="*/ 0 h 1175657"/>
              <a:gd name="connsiteX1" fmla="*/ 7917 w 791688"/>
              <a:gd name="connsiteY1" fmla="*/ 285007 h 1175657"/>
              <a:gd name="connsiteX2" fmla="*/ 114795 w 791688"/>
              <a:gd name="connsiteY2" fmla="*/ 736270 h 1175657"/>
              <a:gd name="connsiteX3" fmla="*/ 316675 w 791688"/>
              <a:gd name="connsiteY3" fmla="*/ 997527 h 1175657"/>
              <a:gd name="connsiteX4" fmla="*/ 566057 w 791688"/>
              <a:gd name="connsiteY4" fmla="*/ 1128155 h 1175657"/>
              <a:gd name="connsiteX5" fmla="*/ 791688 w 791688"/>
              <a:gd name="connsiteY5" fmla="*/ 1175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688" h="1175657">
                <a:moveTo>
                  <a:pt x="67293" y="0"/>
                </a:moveTo>
                <a:cubicBezTo>
                  <a:pt x="33646" y="81147"/>
                  <a:pt x="0" y="162295"/>
                  <a:pt x="7917" y="285007"/>
                </a:cubicBezTo>
                <a:cubicBezTo>
                  <a:pt x="15834" y="407719"/>
                  <a:pt x="63335" y="617517"/>
                  <a:pt x="114795" y="736270"/>
                </a:cubicBezTo>
                <a:cubicBezTo>
                  <a:pt x="166255" y="855023"/>
                  <a:pt x="241465" y="932213"/>
                  <a:pt x="316675" y="997527"/>
                </a:cubicBezTo>
                <a:cubicBezTo>
                  <a:pt x="391885" y="1062841"/>
                  <a:pt x="486888" y="1098467"/>
                  <a:pt x="566057" y="1128155"/>
                </a:cubicBezTo>
                <a:cubicBezTo>
                  <a:pt x="645226" y="1157843"/>
                  <a:pt x="670955" y="1144978"/>
                  <a:pt x="791688" y="1175657"/>
                </a:cubicBezTo>
              </a:path>
            </a:pathLst>
          </a:custGeom>
          <a:no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Freeform 18"/>
          <p:cNvSpPr/>
          <p:nvPr/>
        </p:nvSpPr>
        <p:spPr bwMode="auto">
          <a:xfrm rot="21286569">
            <a:off x="6058395" y="2079174"/>
            <a:ext cx="306779" cy="627414"/>
          </a:xfrm>
          <a:custGeom>
            <a:avLst/>
            <a:gdLst>
              <a:gd name="connsiteX0" fmla="*/ 67293 w 791688"/>
              <a:gd name="connsiteY0" fmla="*/ 0 h 1175657"/>
              <a:gd name="connsiteX1" fmla="*/ 7917 w 791688"/>
              <a:gd name="connsiteY1" fmla="*/ 285007 h 1175657"/>
              <a:gd name="connsiteX2" fmla="*/ 114795 w 791688"/>
              <a:gd name="connsiteY2" fmla="*/ 736270 h 1175657"/>
              <a:gd name="connsiteX3" fmla="*/ 387927 w 791688"/>
              <a:gd name="connsiteY3" fmla="*/ 1045028 h 1175657"/>
              <a:gd name="connsiteX4" fmla="*/ 482930 w 791688"/>
              <a:gd name="connsiteY4" fmla="*/ 1092529 h 1175657"/>
              <a:gd name="connsiteX5" fmla="*/ 791688 w 791688"/>
              <a:gd name="connsiteY5" fmla="*/ 1175657 h 1175657"/>
              <a:gd name="connsiteX0" fmla="*/ 67293 w 791688"/>
              <a:gd name="connsiteY0" fmla="*/ 0 h 1175657"/>
              <a:gd name="connsiteX1" fmla="*/ 7917 w 791688"/>
              <a:gd name="connsiteY1" fmla="*/ 285007 h 1175657"/>
              <a:gd name="connsiteX2" fmla="*/ 114795 w 791688"/>
              <a:gd name="connsiteY2" fmla="*/ 736270 h 1175657"/>
              <a:gd name="connsiteX3" fmla="*/ 387927 w 791688"/>
              <a:gd name="connsiteY3" fmla="*/ 1045028 h 1175657"/>
              <a:gd name="connsiteX4" fmla="*/ 566057 w 791688"/>
              <a:gd name="connsiteY4" fmla="*/ 1128155 h 1175657"/>
              <a:gd name="connsiteX5" fmla="*/ 791688 w 791688"/>
              <a:gd name="connsiteY5" fmla="*/ 1175657 h 1175657"/>
              <a:gd name="connsiteX0" fmla="*/ 67293 w 791688"/>
              <a:gd name="connsiteY0" fmla="*/ 0 h 1175657"/>
              <a:gd name="connsiteX1" fmla="*/ 7917 w 791688"/>
              <a:gd name="connsiteY1" fmla="*/ 285007 h 1175657"/>
              <a:gd name="connsiteX2" fmla="*/ 114795 w 791688"/>
              <a:gd name="connsiteY2" fmla="*/ 736270 h 1175657"/>
              <a:gd name="connsiteX3" fmla="*/ 316675 w 791688"/>
              <a:gd name="connsiteY3" fmla="*/ 997527 h 1175657"/>
              <a:gd name="connsiteX4" fmla="*/ 566057 w 791688"/>
              <a:gd name="connsiteY4" fmla="*/ 1128155 h 1175657"/>
              <a:gd name="connsiteX5" fmla="*/ 791688 w 791688"/>
              <a:gd name="connsiteY5" fmla="*/ 1175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688" h="1175657">
                <a:moveTo>
                  <a:pt x="67293" y="0"/>
                </a:moveTo>
                <a:cubicBezTo>
                  <a:pt x="33646" y="81147"/>
                  <a:pt x="0" y="162295"/>
                  <a:pt x="7917" y="285007"/>
                </a:cubicBezTo>
                <a:cubicBezTo>
                  <a:pt x="15834" y="407719"/>
                  <a:pt x="63335" y="617517"/>
                  <a:pt x="114795" y="736270"/>
                </a:cubicBezTo>
                <a:cubicBezTo>
                  <a:pt x="166255" y="855023"/>
                  <a:pt x="241465" y="932213"/>
                  <a:pt x="316675" y="997527"/>
                </a:cubicBezTo>
                <a:cubicBezTo>
                  <a:pt x="391885" y="1062841"/>
                  <a:pt x="486888" y="1098467"/>
                  <a:pt x="566057" y="1128155"/>
                </a:cubicBezTo>
                <a:cubicBezTo>
                  <a:pt x="645226" y="1157843"/>
                  <a:pt x="670955" y="1144978"/>
                  <a:pt x="791688" y="1175657"/>
                </a:cubicBezTo>
              </a:path>
            </a:pathLst>
          </a:custGeom>
          <a:no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508594" y="6306685"/>
            <a:ext cx="6194966" cy="369332"/>
          </a:xfrm>
          <a:prstGeom prst="rect">
            <a:avLst/>
          </a:prstGeom>
          <a:noFill/>
        </p:spPr>
        <p:txBody>
          <a:bodyPr wrap="none" rtlCol="0">
            <a:spAutoFit/>
          </a:bodyPr>
          <a:lstStyle/>
          <a:p>
            <a:pPr algn="ctr"/>
            <a:r>
              <a:rPr lang="en-US" dirty="0" smtClean="0">
                <a:solidFill>
                  <a:schemeClr val="bg2"/>
                </a:solidFill>
              </a:rPr>
              <a:t>This situation is discussed in ECE 3317 (skin-depth effect).</a:t>
            </a:r>
            <a:endParaRPr lang="en-US" dirty="0">
              <a:solidFill>
                <a:schemeClr val="bg2"/>
              </a:solidFill>
            </a:endParaRPr>
          </a:p>
        </p:txBody>
      </p:sp>
      <p:graphicFrame>
        <p:nvGraphicFramePr>
          <p:cNvPr id="93186" name="Object 2"/>
          <p:cNvGraphicFramePr>
            <a:graphicFrameLocks noChangeAspect="1"/>
          </p:cNvGraphicFramePr>
          <p:nvPr>
            <p:extLst>
              <p:ext uri="{D42A27DB-BD31-4B8C-83A1-F6EECF244321}">
                <p14:modId xmlns:p14="http://schemas.microsoft.com/office/powerpoint/2010/main" xmlns="" val="571303725"/>
              </p:ext>
            </p:extLst>
          </p:nvPr>
        </p:nvGraphicFramePr>
        <p:xfrm>
          <a:off x="6246979" y="4685016"/>
          <a:ext cx="1198563" cy="808038"/>
        </p:xfrm>
        <a:graphic>
          <a:graphicData uri="http://schemas.openxmlformats.org/presentationml/2006/ole">
            <p:oleObj spid="_x0000_s93305" name="Equation" r:id="rId4" imgW="698500" imgH="469900" progId="Equation.DSMT4">
              <p:embed/>
            </p:oleObj>
          </a:graphicData>
        </a:graphic>
      </p:graphicFrame>
      <p:sp>
        <p:nvSpPr>
          <p:cNvPr id="23" name="TextBox 22"/>
          <p:cNvSpPr txBox="1"/>
          <p:nvPr/>
        </p:nvSpPr>
        <p:spPr>
          <a:xfrm>
            <a:off x="6264322" y="4255018"/>
            <a:ext cx="1338828" cy="369332"/>
          </a:xfrm>
          <a:prstGeom prst="rect">
            <a:avLst/>
          </a:prstGeom>
          <a:noFill/>
        </p:spPr>
        <p:txBody>
          <a:bodyPr wrap="none" rtlCol="0">
            <a:spAutoFit/>
          </a:bodyPr>
          <a:lstStyle/>
          <a:p>
            <a:r>
              <a:rPr lang="en-US" dirty="0" smtClean="0">
                <a:solidFill>
                  <a:schemeClr val="bg1"/>
                </a:solidFill>
              </a:rPr>
              <a:t>Skin depth:</a:t>
            </a:r>
            <a:endParaRPr lang="en-US" dirty="0">
              <a:solidFill>
                <a:schemeClr val="bg1"/>
              </a:solidFill>
            </a:endParaRPr>
          </a:p>
        </p:txBody>
      </p:sp>
      <p:sp>
        <p:nvSpPr>
          <p:cNvPr id="26" name="TextBox 25"/>
          <p:cNvSpPr txBox="1"/>
          <p:nvPr/>
        </p:nvSpPr>
        <p:spPr>
          <a:xfrm>
            <a:off x="409434" y="5854890"/>
            <a:ext cx="8317983" cy="338554"/>
          </a:xfrm>
          <a:prstGeom prst="rect">
            <a:avLst/>
          </a:prstGeom>
          <a:noFill/>
        </p:spPr>
        <p:txBody>
          <a:bodyPr wrap="none" rtlCol="0">
            <a:spAutoFit/>
          </a:bodyPr>
          <a:lstStyle/>
          <a:p>
            <a:pPr algn="ctr"/>
            <a:r>
              <a:rPr lang="en-US" sz="1600" dirty="0" smtClean="0">
                <a:solidFill>
                  <a:schemeClr val="bg2"/>
                </a:solidFill>
              </a:rPr>
              <a:t>To be a good shield, the thickness of the shield should be large compared to a skin depth.</a:t>
            </a:r>
            <a:endParaRPr lang="en-US" sz="1600" dirty="0">
              <a:solidFill>
                <a:schemeClr val="bg2"/>
              </a:solidFill>
            </a:endParaRPr>
          </a:p>
        </p:txBody>
      </p:sp>
      <p:grpSp>
        <p:nvGrpSpPr>
          <p:cNvPr id="28" name="Group 27"/>
          <p:cNvGrpSpPr/>
          <p:nvPr/>
        </p:nvGrpSpPr>
        <p:grpSpPr>
          <a:xfrm>
            <a:off x="1462372" y="1991414"/>
            <a:ext cx="2881313" cy="3476927"/>
            <a:chOff x="1462372" y="1871668"/>
            <a:chExt cx="2881313" cy="3476927"/>
          </a:xfrm>
        </p:grpSpPr>
        <p:sp>
          <p:nvSpPr>
            <p:cNvPr id="25610" name="Text Box 18"/>
            <p:cNvSpPr txBox="1">
              <a:spLocks noChangeArrowheads="1"/>
            </p:cNvSpPr>
            <p:nvPr/>
          </p:nvSpPr>
          <p:spPr bwMode="auto">
            <a:xfrm>
              <a:off x="1779691" y="4948485"/>
              <a:ext cx="2268434" cy="400110"/>
            </a:xfrm>
            <a:prstGeom prst="rect">
              <a:avLst/>
            </a:prstGeom>
            <a:noFill/>
            <a:ln w="12700">
              <a:noFill/>
              <a:miter lim="800000"/>
              <a:headEnd type="none" w="sm" len="sm"/>
              <a:tailEnd type="none" w="sm" len="sm"/>
            </a:ln>
          </p:spPr>
          <p:txBody>
            <a:bodyPr wrap="square">
              <a:spAutoFit/>
            </a:bodyPr>
            <a:lstStyle/>
            <a:p>
              <a:pPr algn="ctr"/>
              <a:r>
                <a:rPr lang="en-US" sz="2000" dirty="0" smtClean="0">
                  <a:solidFill>
                    <a:schemeClr val="hlink"/>
                  </a:solidFill>
                </a:rPr>
                <a:t>Thickness &gt;&gt; </a:t>
              </a:r>
              <a:r>
                <a:rPr lang="en-US" sz="2000" i="1" dirty="0" smtClean="0">
                  <a:solidFill>
                    <a:schemeClr val="hlink"/>
                  </a:solidFill>
                  <a:sym typeface="Symbol"/>
                </a:rPr>
                <a:t></a:t>
              </a:r>
              <a:endParaRPr lang="en-US" sz="2000" i="1" dirty="0">
                <a:solidFill>
                  <a:schemeClr val="hlink"/>
                </a:solidFill>
                <a:latin typeface="Times New Roman" pitchFamily="18" charset="0"/>
              </a:endParaRPr>
            </a:p>
          </p:txBody>
        </p:sp>
        <p:sp>
          <p:nvSpPr>
            <p:cNvPr id="25608" name="Freeform 4"/>
            <p:cNvSpPr>
              <a:spLocks/>
            </p:cNvSpPr>
            <p:nvPr/>
          </p:nvSpPr>
          <p:spPr bwMode="auto">
            <a:xfrm rot="9999373">
              <a:off x="1462372" y="2159006"/>
              <a:ext cx="2881313" cy="2509838"/>
            </a:xfrm>
            <a:custGeom>
              <a:avLst/>
              <a:gdLst>
                <a:gd name="T0" fmla="*/ 115 w 1070"/>
                <a:gd name="T1" fmla="*/ 226 h 666"/>
                <a:gd name="T2" fmla="*/ 39 w 1070"/>
                <a:gd name="T3" fmla="*/ 449 h 666"/>
                <a:gd name="T4" fmla="*/ 5 w 1070"/>
                <a:gd name="T5" fmla="*/ 707 h 666"/>
                <a:gd name="T6" fmla="*/ 41 w 1070"/>
                <a:gd name="T7" fmla="*/ 1045 h 666"/>
                <a:gd name="T8" fmla="*/ 244 w 1070"/>
                <a:gd name="T9" fmla="*/ 1268 h 666"/>
                <a:gd name="T10" fmla="*/ 522 w 1070"/>
                <a:gd name="T11" fmla="*/ 1415 h 666"/>
                <a:gd name="T12" fmla="*/ 824 w 1070"/>
                <a:gd name="T13" fmla="*/ 1562 h 666"/>
                <a:gd name="T14" fmla="*/ 1058 w 1070"/>
                <a:gd name="T15" fmla="*/ 1529 h 666"/>
                <a:gd name="T16" fmla="*/ 1291 w 1070"/>
                <a:gd name="T17" fmla="*/ 1512 h 666"/>
                <a:gd name="T18" fmla="*/ 1533 w 1070"/>
                <a:gd name="T19" fmla="*/ 1363 h 666"/>
                <a:gd name="T20" fmla="*/ 1710 w 1070"/>
                <a:gd name="T21" fmla="*/ 1113 h 666"/>
                <a:gd name="T22" fmla="*/ 1766 w 1070"/>
                <a:gd name="T23" fmla="*/ 833 h 666"/>
                <a:gd name="T24" fmla="*/ 1813 w 1070"/>
                <a:gd name="T25" fmla="*/ 634 h 666"/>
                <a:gd name="T26" fmla="*/ 1779 w 1070"/>
                <a:gd name="T27" fmla="*/ 356 h 666"/>
                <a:gd name="T28" fmla="*/ 1650 w 1070"/>
                <a:gd name="T29" fmla="*/ 259 h 666"/>
                <a:gd name="T30" fmla="*/ 1547 w 1070"/>
                <a:gd name="T31" fmla="*/ 195 h 666"/>
                <a:gd name="T32" fmla="*/ 1313 w 1070"/>
                <a:gd name="T33" fmla="*/ 14 h 666"/>
                <a:gd name="T34" fmla="*/ 1069 w 1070"/>
                <a:gd name="T35" fmla="*/ 114 h 666"/>
                <a:gd name="T36" fmla="*/ 790 w 1070"/>
                <a:gd name="T37" fmla="*/ 128 h 666"/>
                <a:gd name="T38" fmla="*/ 483 w 1070"/>
                <a:gd name="T39" fmla="*/ 59 h 666"/>
                <a:gd name="T40" fmla="*/ 285 w 1070"/>
                <a:gd name="T41" fmla="*/ 81 h 666"/>
                <a:gd name="T42" fmla="*/ 115 w 1070"/>
                <a:gd name="T43" fmla="*/ 226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sp>
          <p:nvSpPr>
            <p:cNvPr id="25609" name="Freeform 16"/>
            <p:cNvSpPr>
              <a:spLocks/>
            </p:cNvSpPr>
            <p:nvPr/>
          </p:nvSpPr>
          <p:spPr bwMode="auto">
            <a:xfrm rot="9999373">
              <a:off x="1668747" y="2687643"/>
              <a:ext cx="2476500" cy="1598613"/>
            </a:xfrm>
            <a:custGeom>
              <a:avLst/>
              <a:gdLst>
                <a:gd name="T0" fmla="*/ 99 w 1070"/>
                <a:gd name="T1" fmla="*/ 144 h 666"/>
                <a:gd name="T2" fmla="*/ 34 w 1070"/>
                <a:gd name="T3" fmla="*/ 286 h 666"/>
                <a:gd name="T4" fmla="*/ 4 w 1070"/>
                <a:gd name="T5" fmla="*/ 451 h 666"/>
                <a:gd name="T6" fmla="*/ 35 w 1070"/>
                <a:gd name="T7" fmla="*/ 665 h 666"/>
                <a:gd name="T8" fmla="*/ 210 w 1070"/>
                <a:gd name="T9" fmla="*/ 807 h 666"/>
                <a:gd name="T10" fmla="*/ 449 w 1070"/>
                <a:gd name="T11" fmla="*/ 901 h 666"/>
                <a:gd name="T12" fmla="*/ 709 w 1070"/>
                <a:gd name="T13" fmla="*/ 995 h 666"/>
                <a:gd name="T14" fmla="*/ 910 w 1070"/>
                <a:gd name="T15" fmla="*/ 974 h 666"/>
                <a:gd name="T16" fmla="*/ 1109 w 1070"/>
                <a:gd name="T17" fmla="*/ 963 h 666"/>
                <a:gd name="T18" fmla="*/ 1318 w 1070"/>
                <a:gd name="T19" fmla="*/ 868 h 666"/>
                <a:gd name="T20" fmla="*/ 1470 w 1070"/>
                <a:gd name="T21" fmla="*/ 709 h 666"/>
                <a:gd name="T22" fmla="*/ 1518 w 1070"/>
                <a:gd name="T23" fmla="*/ 531 h 666"/>
                <a:gd name="T24" fmla="*/ 1559 w 1070"/>
                <a:gd name="T25" fmla="*/ 404 h 666"/>
                <a:gd name="T26" fmla="*/ 1529 w 1070"/>
                <a:gd name="T27" fmla="*/ 227 h 666"/>
                <a:gd name="T28" fmla="*/ 1419 w 1070"/>
                <a:gd name="T29" fmla="*/ 165 h 666"/>
                <a:gd name="T30" fmla="*/ 1330 w 1070"/>
                <a:gd name="T31" fmla="*/ 124 h 666"/>
                <a:gd name="T32" fmla="*/ 1128 w 1070"/>
                <a:gd name="T33" fmla="*/ 9 h 666"/>
                <a:gd name="T34" fmla="*/ 919 w 1070"/>
                <a:gd name="T35" fmla="*/ 73 h 666"/>
                <a:gd name="T36" fmla="*/ 679 w 1070"/>
                <a:gd name="T37" fmla="*/ 82 h 666"/>
                <a:gd name="T38" fmla="*/ 416 w 1070"/>
                <a:gd name="T39" fmla="*/ 38 h 666"/>
                <a:gd name="T40" fmla="*/ 245 w 1070"/>
                <a:gd name="T41" fmla="*/ 51 h 666"/>
                <a:gd name="T42" fmla="*/ 99 w 1070"/>
                <a:gd name="T43" fmla="*/ 144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solidFill>
              <a:schemeClr val="tx1"/>
            </a:solidFill>
            <a:ln w="12700" cap="flat" cmpd="sng">
              <a:solidFill>
                <a:schemeClr val="bg2"/>
              </a:solidFill>
              <a:prstDash val="solid"/>
              <a:round/>
              <a:headEnd type="none" w="sm" len="sm"/>
              <a:tailEnd type="none" w="sm" len="sm"/>
            </a:ln>
          </p:spPr>
          <p:txBody>
            <a:bodyPr wrap="none"/>
            <a:lstStyle/>
            <a:p>
              <a:endParaRPr lang="en-US"/>
            </a:p>
          </p:txBody>
        </p:sp>
        <p:sp>
          <p:nvSpPr>
            <p:cNvPr id="25615" name="Text Box 23"/>
            <p:cNvSpPr txBox="1">
              <a:spLocks noChangeArrowheads="1"/>
            </p:cNvSpPr>
            <p:nvPr/>
          </p:nvSpPr>
          <p:spPr bwMode="auto">
            <a:xfrm>
              <a:off x="2260884" y="1871668"/>
              <a:ext cx="184731" cy="369332"/>
            </a:xfrm>
            <a:prstGeom prst="rect">
              <a:avLst/>
            </a:prstGeom>
            <a:noFill/>
            <a:ln w="12700">
              <a:noFill/>
              <a:miter lim="800000"/>
              <a:headEnd type="none" w="sm" len="sm"/>
              <a:tailEnd type="none" w="sm" len="sm"/>
            </a:ln>
          </p:spPr>
          <p:txBody>
            <a:bodyPr wrap="none">
              <a:spAutoFit/>
            </a:bodyPr>
            <a:lstStyle/>
            <a:p>
              <a:endParaRPr lang="en-US" dirty="0">
                <a:solidFill>
                  <a:schemeClr val="hlink"/>
                </a:solidFill>
              </a:endParaRPr>
            </a:p>
          </p:txBody>
        </p:sp>
        <p:graphicFrame>
          <p:nvGraphicFramePr>
            <p:cNvPr id="24" name="Object 38"/>
            <p:cNvGraphicFramePr>
              <a:graphicFrameLocks noChangeAspect="1"/>
            </p:cNvGraphicFramePr>
            <p:nvPr/>
          </p:nvGraphicFramePr>
          <p:xfrm>
            <a:off x="2347913" y="2451100"/>
            <a:ext cx="263525" cy="241300"/>
          </p:xfrm>
          <a:graphic>
            <a:graphicData uri="http://schemas.openxmlformats.org/presentationml/2006/ole">
              <p:oleObj spid="_x0000_s93306" name="Equation" r:id="rId5" imgW="152334" imgH="139639" progId="Equation.DSMT4">
                <p:embed/>
              </p:oleObj>
            </a:graphicData>
          </a:graphic>
        </p:graphicFrame>
        <p:graphicFrame>
          <p:nvGraphicFramePr>
            <p:cNvPr id="93187" name="Object 38"/>
            <p:cNvGraphicFramePr>
              <a:graphicFrameLocks noChangeAspect="1"/>
            </p:cNvGraphicFramePr>
            <p:nvPr/>
          </p:nvGraphicFramePr>
          <p:xfrm>
            <a:off x="2524078" y="3000423"/>
            <a:ext cx="681038" cy="350838"/>
          </p:xfrm>
          <a:graphic>
            <a:graphicData uri="http://schemas.openxmlformats.org/presentationml/2006/ole">
              <p:oleObj spid="_x0000_s93307" name="Equation" r:id="rId6" imgW="393529" imgH="203112" progId="Equation.DSMT4">
                <p:embed/>
              </p:oleObj>
            </a:graphicData>
          </a:graphic>
        </p:graphicFrame>
        <p:graphicFrame>
          <p:nvGraphicFramePr>
            <p:cNvPr id="93188" name="Object 38"/>
            <p:cNvGraphicFramePr>
              <a:graphicFrameLocks noChangeAspect="1"/>
            </p:cNvGraphicFramePr>
            <p:nvPr/>
          </p:nvGraphicFramePr>
          <p:xfrm>
            <a:off x="2533650" y="3508375"/>
            <a:ext cx="723900" cy="350838"/>
          </p:xfrm>
          <a:graphic>
            <a:graphicData uri="http://schemas.openxmlformats.org/presentationml/2006/ole">
              <p:oleObj spid="_x0000_s93308" name="Equation" r:id="rId7" imgW="418918" imgH="203112" progId="Equation.DSMT4">
                <p:embed/>
              </p:oleObj>
            </a:graphicData>
          </a:graphic>
        </p:graphicFrame>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Text Box 3"/>
          <p:cNvSpPr txBox="1">
            <a:spLocks noChangeArrowheads="1"/>
          </p:cNvSpPr>
          <p:nvPr/>
        </p:nvSpPr>
        <p:spPr bwMode="auto">
          <a:xfrm>
            <a:off x="242063" y="0"/>
            <a:ext cx="8720137" cy="707886"/>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Summary on Shielding</a:t>
            </a:r>
            <a:endParaRPr lang="en-US" sz="4000" dirty="0">
              <a:solidFill>
                <a:srgbClr val="FF9933"/>
              </a:solidFill>
              <a:effectLst>
                <a:outerShdw blurRad="38100" dist="38100" dir="2700000" algn="tl">
                  <a:srgbClr val="C0C0C0"/>
                </a:outerShdw>
              </a:effectLst>
            </a:endParaRPr>
          </a:p>
        </p:txBody>
      </p:sp>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16</a:t>
            </a:fld>
            <a:endParaRPr lang="en-US"/>
          </a:p>
        </p:txBody>
      </p:sp>
      <p:sp>
        <p:nvSpPr>
          <p:cNvPr id="27" name="TextBox 26"/>
          <p:cNvSpPr txBox="1"/>
          <p:nvPr/>
        </p:nvSpPr>
        <p:spPr>
          <a:xfrm>
            <a:off x="533399" y="1676401"/>
            <a:ext cx="8338458" cy="1661993"/>
          </a:xfrm>
          <a:prstGeom prst="rect">
            <a:avLst/>
          </a:prstGeom>
          <a:noFill/>
        </p:spPr>
        <p:txBody>
          <a:bodyPr wrap="square" rtlCol="0">
            <a:spAutoFit/>
          </a:bodyPr>
          <a:lstStyle/>
          <a:p>
            <a:pPr>
              <a:spcAft>
                <a:spcPts val="1200"/>
              </a:spcAft>
              <a:buFont typeface="Wingdings" pitchFamily="2" charset="2"/>
              <a:buChar char="v"/>
            </a:pPr>
            <a:r>
              <a:rPr lang="en-US" dirty="0" smtClean="0">
                <a:solidFill>
                  <a:schemeClr val="bg1"/>
                </a:solidFill>
              </a:rPr>
              <a:t> A good conductor (</a:t>
            </a:r>
            <a:r>
              <a:rPr lang="en-US" i="1" dirty="0" smtClean="0">
                <a:solidFill>
                  <a:schemeClr val="bg1"/>
                </a:solidFill>
                <a:latin typeface="+mn-lt"/>
                <a:sym typeface="Symbol"/>
              </a:rPr>
              <a:t></a:t>
            </a:r>
            <a:r>
              <a:rPr lang="en-US" dirty="0" smtClean="0">
                <a:solidFill>
                  <a:schemeClr val="bg1"/>
                </a:solidFill>
                <a:latin typeface="+mn-lt"/>
                <a:sym typeface="Symbol"/>
              </a:rPr>
              <a:t>  &gt;&gt; 1</a:t>
            </a:r>
            <a:r>
              <a:rPr lang="en-US" dirty="0" smtClean="0">
                <a:solidFill>
                  <a:schemeClr val="bg1"/>
                </a:solidFill>
                <a:sym typeface="Symbol"/>
              </a:rPr>
              <a:t>) </a:t>
            </a:r>
            <a:r>
              <a:rPr lang="en-US" dirty="0" smtClean="0">
                <a:solidFill>
                  <a:schemeClr val="bg1"/>
                </a:solidFill>
              </a:rPr>
              <a:t>will block all high-frequency signals (skin effect).</a:t>
            </a:r>
          </a:p>
          <a:p>
            <a:pPr>
              <a:spcAft>
                <a:spcPts val="1200"/>
              </a:spcAft>
              <a:buFont typeface="Wingdings" pitchFamily="2" charset="2"/>
              <a:buChar char="v"/>
            </a:pPr>
            <a:r>
              <a:rPr lang="en-US" dirty="0" smtClean="0">
                <a:solidFill>
                  <a:schemeClr val="bg1"/>
                </a:solidFill>
              </a:rPr>
              <a:t> In statics, a good conductor will block the electric field (Faraday Cage effect).</a:t>
            </a:r>
          </a:p>
          <a:p>
            <a:pPr>
              <a:spcAft>
                <a:spcPts val="1200"/>
              </a:spcAft>
              <a:buFont typeface="Wingdings" pitchFamily="2" charset="2"/>
              <a:buChar char="v"/>
            </a:pPr>
            <a:r>
              <a:rPr lang="en-US" dirty="0" smtClean="0">
                <a:solidFill>
                  <a:schemeClr val="bg1"/>
                </a:solidFill>
              </a:rPr>
              <a:t> In statics, a good conductor will </a:t>
            </a:r>
            <a:r>
              <a:rPr lang="en-US" dirty="0">
                <a:solidFill>
                  <a:schemeClr val="bg1"/>
                </a:solidFill>
              </a:rPr>
              <a:t>not </a:t>
            </a:r>
            <a:r>
              <a:rPr lang="en-US" dirty="0" smtClean="0">
                <a:solidFill>
                  <a:schemeClr val="bg1"/>
                </a:solidFill>
              </a:rPr>
              <a:t>necessarily block the magnetic field.</a:t>
            </a:r>
          </a:p>
          <a:p>
            <a:pPr>
              <a:spcAft>
                <a:spcPts val="1200"/>
              </a:spcAft>
              <a:buFont typeface="Wingdings" pitchFamily="2" charset="2"/>
              <a:buChar char="v"/>
            </a:pPr>
            <a:r>
              <a:rPr lang="en-US" dirty="0" smtClean="0">
                <a:solidFill>
                  <a:schemeClr val="bg1"/>
                </a:solidFill>
              </a:rPr>
              <a:t> In statics, a high-permeability material (</a:t>
            </a:r>
            <a:r>
              <a:rPr lang="en-US" i="1" dirty="0" smtClean="0">
                <a:solidFill>
                  <a:schemeClr val="bg1"/>
                </a:solidFill>
                <a:latin typeface="+mn-lt"/>
                <a:sym typeface="Symbol"/>
              </a:rPr>
              <a:t></a:t>
            </a:r>
            <a:r>
              <a:rPr lang="en-US" i="1" baseline="-25000" dirty="0" smtClean="0">
                <a:solidFill>
                  <a:schemeClr val="bg1"/>
                </a:solidFill>
                <a:latin typeface="+mn-lt"/>
                <a:sym typeface="Symbol"/>
              </a:rPr>
              <a:t>r</a:t>
            </a:r>
            <a:r>
              <a:rPr lang="en-US" dirty="0" smtClean="0">
                <a:solidFill>
                  <a:schemeClr val="bg1"/>
                </a:solidFill>
                <a:latin typeface="+mn-lt"/>
                <a:sym typeface="Symbol"/>
              </a:rPr>
              <a:t>  &gt;&gt; 1</a:t>
            </a:r>
            <a:r>
              <a:rPr lang="en-US" dirty="0" smtClean="0">
                <a:solidFill>
                  <a:schemeClr val="bg1"/>
                </a:solidFill>
                <a:sym typeface="Symbol"/>
              </a:rPr>
              <a:t>) </a:t>
            </a:r>
            <a:r>
              <a:rPr lang="en-US" dirty="0" smtClean="0">
                <a:solidFill>
                  <a:schemeClr val="bg1"/>
                </a:solidFill>
              </a:rPr>
              <a:t>will block the magnetic field.</a:t>
            </a:r>
          </a:p>
        </p:txBody>
      </p:sp>
      <p:sp>
        <p:nvSpPr>
          <p:cNvPr id="28" name="TextBox 27"/>
          <p:cNvSpPr txBox="1"/>
          <p:nvPr/>
        </p:nvSpPr>
        <p:spPr>
          <a:xfrm>
            <a:off x="1062185" y="1023257"/>
            <a:ext cx="6551986" cy="400110"/>
          </a:xfrm>
          <a:prstGeom prst="rect">
            <a:avLst/>
          </a:prstGeom>
          <a:noFill/>
        </p:spPr>
        <p:txBody>
          <a:bodyPr wrap="none" rtlCol="0">
            <a:spAutoFit/>
          </a:bodyPr>
          <a:lstStyle/>
          <a:p>
            <a:pPr algn="ctr"/>
            <a:r>
              <a:rPr lang="en-US" sz="2000" dirty="0" smtClean="0">
                <a:solidFill>
                  <a:srgbClr val="FF0000"/>
                </a:solidFill>
              </a:rPr>
              <a:t>When will a closed metal shield be an effective shield? </a:t>
            </a:r>
            <a:endParaRPr lang="en-US" sz="2000" dirty="0">
              <a:solidFill>
                <a:srgbClr val="FF0000"/>
              </a:solidFill>
            </a:endParaRPr>
          </a:p>
        </p:txBody>
      </p:sp>
      <p:grpSp>
        <p:nvGrpSpPr>
          <p:cNvPr id="31" name="Group 26"/>
          <p:cNvGrpSpPr/>
          <p:nvPr/>
        </p:nvGrpSpPr>
        <p:grpSpPr>
          <a:xfrm>
            <a:off x="1889304" y="3541191"/>
            <a:ext cx="2881313" cy="2797176"/>
            <a:chOff x="2823457" y="2028392"/>
            <a:chExt cx="2881313" cy="2797176"/>
          </a:xfrm>
        </p:grpSpPr>
        <p:sp>
          <p:nvSpPr>
            <p:cNvPr id="32" name="Freeform 4"/>
            <p:cNvSpPr>
              <a:spLocks/>
            </p:cNvSpPr>
            <p:nvPr/>
          </p:nvSpPr>
          <p:spPr bwMode="auto">
            <a:xfrm rot="9999373">
              <a:off x="2823457" y="2315730"/>
              <a:ext cx="2881313" cy="2509838"/>
            </a:xfrm>
            <a:custGeom>
              <a:avLst/>
              <a:gdLst>
                <a:gd name="T0" fmla="*/ 115 w 1070"/>
                <a:gd name="T1" fmla="*/ 226 h 666"/>
                <a:gd name="T2" fmla="*/ 39 w 1070"/>
                <a:gd name="T3" fmla="*/ 449 h 666"/>
                <a:gd name="T4" fmla="*/ 5 w 1070"/>
                <a:gd name="T5" fmla="*/ 707 h 666"/>
                <a:gd name="T6" fmla="*/ 41 w 1070"/>
                <a:gd name="T7" fmla="*/ 1045 h 666"/>
                <a:gd name="T8" fmla="*/ 244 w 1070"/>
                <a:gd name="T9" fmla="*/ 1268 h 666"/>
                <a:gd name="T10" fmla="*/ 522 w 1070"/>
                <a:gd name="T11" fmla="*/ 1415 h 666"/>
                <a:gd name="T12" fmla="*/ 824 w 1070"/>
                <a:gd name="T13" fmla="*/ 1562 h 666"/>
                <a:gd name="T14" fmla="*/ 1058 w 1070"/>
                <a:gd name="T15" fmla="*/ 1529 h 666"/>
                <a:gd name="T16" fmla="*/ 1291 w 1070"/>
                <a:gd name="T17" fmla="*/ 1512 h 666"/>
                <a:gd name="T18" fmla="*/ 1533 w 1070"/>
                <a:gd name="T19" fmla="*/ 1363 h 666"/>
                <a:gd name="T20" fmla="*/ 1710 w 1070"/>
                <a:gd name="T21" fmla="*/ 1113 h 666"/>
                <a:gd name="T22" fmla="*/ 1766 w 1070"/>
                <a:gd name="T23" fmla="*/ 833 h 666"/>
                <a:gd name="T24" fmla="*/ 1813 w 1070"/>
                <a:gd name="T25" fmla="*/ 634 h 666"/>
                <a:gd name="T26" fmla="*/ 1779 w 1070"/>
                <a:gd name="T27" fmla="*/ 356 h 666"/>
                <a:gd name="T28" fmla="*/ 1650 w 1070"/>
                <a:gd name="T29" fmla="*/ 259 h 666"/>
                <a:gd name="T30" fmla="*/ 1547 w 1070"/>
                <a:gd name="T31" fmla="*/ 195 h 666"/>
                <a:gd name="T32" fmla="*/ 1313 w 1070"/>
                <a:gd name="T33" fmla="*/ 14 h 666"/>
                <a:gd name="T34" fmla="*/ 1069 w 1070"/>
                <a:gd name="T35" fmla="*/ 114 h 666"/>
                <a:gd name="T36" fmla="*/ 790 w 1070"/>
                <a:gd name="T37" fmla="*/ 128 h 666"/>
                <a:gd name="T38" fmla="*/ 483 w 1070"/>
                <a:gd name="T39" fmla="*/ 59 h 666"/>
                <a:gd name="T40" fmla="*/ 285 w 1070"/>
                <a:gd name="T41" fmla="*/ 81 h 666"/>
                <a:gd name="T42" fmla="*/ 115 w 1070"/>
                <a:gd name="T43" fmla="*/ 226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sp>
          <p:nvSpPr>
            <p:cNvPr id="33" name="Freeform 16"/>
            <p:cNvSpPr>
              <a:spLocks/>
            </p:cNvSpPr>
            <p:nvPr/>
          </p:nvSpPr>
          <p:spPr bwMode="auto">
            <a:xfrm rot="9999373">
              <a:off x="3029832" y="2844367"/>
              <a:ext cx="2476500" cy="1598613"/>
            </a:xfrm>
            <a:custGeom>
              <a:avLst/>
              <a:gdLst>
                <a:gd name="T0" fmla="*/ 99 w 1070"/>
                <a:gd name="T1" fmla="*/ 144 h 666"/>
                <a:gd name="T2" fmla="*/ 34 w 1070"/>
                <a:gd name="T3" fmla="*/ 286 h 666"/>
                <a:gd name="T4" fmla="*/ 4 w 1070"/>
                <a:gd name="T5" fmla="*/ 451 h 666"/>
                <a:gd name="T6" fmla="*/ 35 w 1070"/>
                <a:gd name="T7" fmla="*/ 665 h 666"/>
                <a:gd name="T8" fmla="*/ 210 w 1070"/>
                <a:gd name="T9" fmla="*/ 807 h 666"/>
                <a:gd name="T10" fmla="*/ 449 w 1070"/>
                <a:gd name="T11" fmla="*/ 901 h 666"/>
                <a:gd name="T12" fmla="*/ 709 w 1070"/>
                <a:gd name="T13" fmla="*/ 995 h 666"/>
                <a:gd name="T14" fmla="*/ 910 w 1070"/>
                <a:gd name="T15" fmla="*/ 974 h 666"/>
                <a:gd name="T16" fmla="*/ 1109 w 1070"/>
                <a:gd name="T17" fmla="*/ 963 h 666"/>
                <a:gd name="T18" fmla="*/ 1318 w 1070"/>
                <a:gd name="T19" fmla="*/ 868 h 666"/>
                <a:gd name="T20" fmla="*/ 1470 w 1070"/>
                <a:gd name="T21" fmla="*/ 709 h 666"/>
                <a:gd name="T22" fmla="*/ 1518 w 1070"/>
                <a:gd name="T23" fmla="*/ 531 h 666"/>
                <a:gd name="T24" fmla="*/ 1559 w 1070"/>
                <a:gd name="T25" fmla="*/ 404 h 666"/>
                <a:gd name="T26" fmla="*/ 1529 w 1070"/>
                <a:gd name="T27" fmla="*/ 227 h 666"/>
                <a:gd name="T28" fmla="*/ 1419 w 1070"/>
                <a:gd name="T29" fmla="*/ 165 h 666"/>
                <a:gd name="T30" fmla="*/ 1330 w 1070"/>
                <a:gd name="T31" fmla="*/ 124 h 666"/>
                <a:gd name="T32" fmla="*/ 1128 w 1070"/>
                <a:gd name="T33" fmla="*/ 9 h 666"/>
                <a:gd name="T34" fmla="*/ 919 w 1070"/>
                <a:gd name="T35" fmla="*/ 73 h 666"/>
                <a:gd name="T36" fmla="*/ 679 w 1070"/>
                <a:gd name="T37" fmla="*/ 82 h 666"/>
                <a:gd name="T38" fmla="*/ 416 w 1070"/>
                <a:gd name="T39" fmla="*/ 38 h 666"/>
                <a:gd name="T40" fmla="*/ 245 w 1070"/>
                <a:gd name="T41" fmla="*/ 51 h 666"/>
                <a:gd name="T42" fmla="*/ 99 w 1070"/>
                <a:gd name="T43" fmla="*/ 144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solidFill>
              <a:schemeClr val="tx1"/>
            </a:solidFill>
            <a:ln w="12700" cap="flat" cmpd="sng">
              <a:solidFill>
                <a:schemeClr val="bg2"/>
              </a:solidFill>
              <a:prstDash val="solid"/>
              <a:round/>
              <a:headEnd type="none" w="sm" len="sm"/>
              <a:tailEnd type="none" w="sm" len="sm"/>
            </a:ln>
          </p:spPr>
          <p:txBody>
            <a:bodyPr wrap="none"/>
            <a:lstStyle/>
            <a:p>
              <a:endParaRPr lang="en-US"/>
            </a:p>
          </p:txBody>
        </p:sp>
        <p:sp>
          <p:nvSpPr>
            <p:cNvPr id="34" name="Text Box 23"/>
            <p:cNvSpPr txBox="1">
              <a:spLocks noChangeArrowheads="1"/>
            </p:cNvSpPr>
            <p:nvPr/>
          </p:nvSpPr>
          <p:spPr bwMode="auto">
            <a:xfrm>
              <a:off x="3621969" y="2028392"/>
              <a:ext cx="184731" cy="369332"/>
            </a:xfrm>
            <a:prstGeom prst="rect">
              <a:avLst/>
            </a:prstGeom>
            <a:noFill/>
            <a:ln w="12700">
              <a:noFill/>
              <a:miter lim="800000"/>
              <a:headEnd type="none" w="sm" len="sm"/>
              <a:tailEnd type="none" w="sm" len="sm"/>
            </a:ln>
          </p:spPr>
          <p:txBody>
            <a:bodyPr wrap="none">
              <a:spAutoFit/>
            </a:bodyPr>
            <a:lstStyle/>
            <a:p>
              <a:endParaRPr lang="en-US" dirty="0">
                <a:solidFill>
                  <a:schemeClr val="hlink"/>
                </a:solidFill>
              </a:endParaRPr>
            </a:p>
          </p:txBody>
        </p:sp>
      </p:grpSp>
      <p:graphicFrame>
        <p:nvGraphicFramePr>
          <p:cNvPr id="35" name="Object 38"/>
          <p:cNvGraphicFramePr>
            <a:graphicFrameLocks noChangeAspect="1"/>
          </p:cNvGraphicFramePr>
          <p:nvPr/>
        </p:nvGraphicFramePr>
        <p:xfrm>
          <a:off x="2840038" y="3951288"/>
          <a:ext cx="588962" cy="393700"/>
        </p:xfrm>
        <a:graphic>
          <a:graphicData uri="http://schemas.openxmlformats.org/presentationml/2006/ole">
            <p:oleObj spid="_x0000_s344101" name="Equation" r:id="rId4" imgW="342751" imgH="228501" progId="Equation.DSMT4">
              <p:embed/>
            </p:oleObj>
          </a:graphicData>
        </a:graphic>
      </p:graphicFrame>
      <p:sp>
        <p:nvSpPr>
          <p:cNvPr id="45" name="TextBox 44"/>
          <p:cNvSpPr txBox="1"/>
          <p:nvPr/>
        </p:nvSpPr>
        <p:spPr>
          <a:xfrm>
            <a:off x="5029201" y="5627915"/>
            <a:ext cx="2005677" cy="369332"/>
          </a:xfrm>
          <a:prstGeom prst="rect">
            <a:avLst/>
          </a:prstGeom>
          <a:noFill/>
        </p:spPr>
        <p:txBody>
          <a:bodyPr wrap="none" rtlCol="0">
            <a:spAutoFit/>
          </a:bodyPr>
          <a:lstStyle/>
          <a:p>
            <a:r>
              <a:rPr lang="en-US" dirty="0" smtClean="0">
                <a:solidFill>
                  <a:schemeClr val="bg2"/>
                </a:solidFill>
              </a:rPr>
              <a:t>Conductive shield</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4"/>
          <p:cNvSpPr txBox="1">
            <a:spLocks noChangeArrowheads="1"/>
          </p:cNvSpPr>
          <p:nvPr/>
        </p:nvSpPr>
        <p:spPr bwMode="auto">
          <a:xfrm>
            <a:off x="3202832" y="880940"/>
            <a:ext cx="2543175" cy="400050"/>
          </a:xfrm>
          <a:prstGeom prst="rect">
            <a:avLst/>
          </a:prstGeom>
          <a:noFill/>
          <a:ln w="12700">
            <a:noFill/>
            <a:miter lim="800000"/>
            <a:headEnd type="none" w="sm" len="sm"/>
            <a:tailEnd type="none" w="sm" len="sm"/>
          </a:ln>
        </p:spPr>
        <p:txBody>
          <a:bodyPr wrap="none">
            <a:spAutoFit/>
          </a:bodyPr>
          <a:lstStyle/>
          <a:p>
            <a:pPr algn="ctr"/>
            <a:r>
              <a:rPr lang="en-US" sz="2000" dirty="0">
                <a:solidFill>
                  <a:schemeClr val="bg1"/>
                </a:solidFill>
              </a:rPr>
              <a:t>Faraday-cage effect</a:t>
            </a:r>
          </a:p>
        </p:txBody>
      </p:sp>
      <p:sp>
        <p:nvSpPr>
          <p:cNvPr id="26628" name="TextBox 24"/>
          <p:cNvSpPr txBox="1">
            <a:spLocks noChangeArrowheads="1"/>
          </p:cNvSpPr>
          <p:nvPr/>
        </p:nvSpPr>
        <p:spPr bwMode="auto">
          <a:xfrm>
            <a:off x="2646363" y="5608638"/>
            <a:ext cx="3952364" cy="400110"/>
          </a:xfrm>
          <a:prstGeom prst="rect">
            <a:avLst/>
          </a:prstGeom>
          <a:noFill/>
          <a:ln w="9525">
            <a:noFill/>
            <a:miter lim="800000"/>
            <a:headEnd/>
            <a:tailEnd/>
          </a:ln>
        </p:spPr>
        <p:txBody>
          <a:bodyPr wrap="none">
            <a:spAutoFit/>
          </a:bodyPr>
          <a:lstStyle/>
          <a:p>
            <a:pPr algn="ctr"/>
            <a:r>
              <a:rPr lang="en-US" sz="2000" dirty="0" smtClean="0">
                <a:solidFill>
                  <a:schemeClr val="bg2"/>
                </a:solidFill>
              </a:rPr>
              <a:t>They are safe </a:t>
            </a:r>
            <a:r>
              <a:rPr lang="en-US" sz="2000" dirty="0">
                <a:solidFill>
                  <a:schemeClr val="bg2"/>
                </a:solidFill>
              </a:rPr>
              <a:t>from the Tesla coil!</a:t>
            </a:r>
          </a:p>
        </p:txBody>
      </p:sp>
      <p:sp>
        <p:nvSpPr>
          <p:cNvPr id="7" name="Slide Number Placeholder 6"/>
          <p:cNvSpPr>
            <a:spLocks noGrp="1"/>
          </p:cNvSpPr>
          <p:nvPr>
            <p:ph type="sldNum" sz="quarter" idx="12"/>
          </p:nvPr>
        </p:nvSpPr>
        <p:spPr/>
        <p:txBody>
          <a:bodyPr/>
          <a:lstStyle/>
          <a:p>
            <a:pPr>
              <a:defRPr/>
            </a:pPr>
            <a:fld id="{C4941350-7F67-4C26-8FA1-8FE587D8CA0E}" type="slidenum">
              <a:rPr lang="en-US" smtClean="0"/>
              <a:pPr>
                <a:defRPr/>
              </a:pPr>
              <a:t>17</a:t>
            </a:fld>
            <a:endParaRPr lang="en-US"/>
          </a:p>
        </p:txBody>
      </p:sp>
      <p:sp>
        <p:nvSpPr>
          <p:cNvPr id="9" name="Text Box 3"/>
          <p:cNvSpPr txBox="1">
            <a:spLocks noChangeArrowheads="1"/>
          </p:cNvSpPr>
          <p:nvPr/>
        </p:nvSpPr>
        <p:spPr bwMode="auto">
          <a:xfrm>
            <a:off x="24206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Faraday Cage Effect (cont.)</a:t>
            </a:r>
            <a:endParaRPr lang="en-US" sz="4000" dirty="0">
              <a:solidFill>
                <a:srgbClr val="FF9933"/>
              </a:solidFill>
              <a:effectLst>
                <a:outerShdw blurRad="38100" dist="38100" dir="2700000" algn="tl">
                  <a:srgbClr val="C0C0C0"/>
                </a:outerShdw>
              </a:effectLst>
            </a:endParaRPr>
          </a:p>
        </p:txBody>
      </p:sp>
      <p:pic>
        <p:nvPicPr>
          <p:cNvPr id="2" name="Picture 1"/>
          <p:cNvPicPr>
            <a:picLocks noChangeAspect="1"/>
          </p:cNvPicPr>
          <p:nvPr/>
        </p:nvPicPr>
        <p:blipFill>
          <a:blip r:embed="rId3" cstate="print"/>
          <a:stretch>
            <a:fillRect/>
          </a:stretch>
        </p:blipFill>
        <p:spPr>
          <a:xfrm>
            <a:off x="235017" y="1675799"/>
            <a:ext cx="4053840" cy="3482340"/>
          </a:xfrm>
          <a:prstGeom prst="rect">
            <a:avLst/>
          </a:prstGeom>
        </p:spPr>
      </p:pic>
      <p:pic>
        <p:nvPicPr>
          <p:cNvPr id="3" name="Picture 2"/>
          <p:cNvPicPr>
            <a:picLocks noChangeAspect="1"/>
          </p:cNvPicPr>
          <p:nvPr/>
        </p:nvPicPr>
        <p:blipFill>
          <a:blip r:embed="rId4" cstate="print"/>
          <a:stretch>
            <a:fillRect/>
          </a:stretch>
        </p:blipFill>
        <p:spPr>
          <a:xfrm>
            <a:off x="4547934" y="1666514"/>
            <a:ext cx="4427821" cy="350106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4"/>
          <p:cNvSpPr txBox="1">
            <a:spLocks noChangeArrowheads="1"/>
          </p:cNvSpPr>
          <p:nvPr/>
        </p:nvSpPr>
        <p:spPr bwMode="auto">
          <a:xfrm>
            <a:off x="3297836" y="884373"/>
            <a:ext cx="2543175" cy="400050"/>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Faraday-cage effect</a:t>
            </a:r>
          </a:p>
        </p:txBody>
      </p:sp>
      <p:sp>
        <p:nvSpPr>
          <p:cNvPr id="26628" name="TextBox 24"/>
          <p:cNvSpPr txBox="1">
            <a:spLocks noChangeArrowheads="1"/>
          </p:cNvSpPr>
          <p:nvPr/>
        </p:nvSpPr>
        <p:spPr bwMode="auto">
          <a:xfrm>
            <a:off x="1981346" y="5608638"/>
            <a:ext cx="5338706" cy="400110"/>
          </a:xfrm>
          <a:prstGeom prst="rect">
            <a:avLst/>
          </a:prstGeom>
          <a:noFill/>
          <a:ln w="9525">
            <a:noFill/>
            <a:miter lim="800000"/>
            <a:headEnd/>
            <a:tailEnd/>
          </a:ln>
        </p:spPr>
        <p:txBody>
          <a:bodyPr wrap="none">
            <a:spAutoFit/>
          </a:bodyPr>
          <a:lstStyle/>
          <a:p>
            <a:pPr algn="ctr"/>
            <a:r>
              <a:rPr lang="en-US" sz="2000" dirty="0" smtClean="0">
                <a:solidFill>
                  <a:schemeClr val="bg2"/>
                </a:solidFill>
              </a:rPr>
              <a:t>She is </a:t>
            </a:r>
            <a:r>
              <a:rPr lang="en-US" sz="2000" dirty="0">
                <a:solidFill>
                  <a:schemeClr val="bg2"/>
                </a:solidFill>
              </a:rPr>
              <a:t>safe from the </a:t>
            </a:r>
            <a:r>
              <a:rPr lang="en-US" sz="2000" dirty="0" smtClean="0">
                <a:solidFill>
                  <a:schemeClr val="bg2"/>
                </a:solidFill>
              </a:rPr>
              <a:t>Van de </a:t>
            </a:r>
            <a:r>
              <a:rPr lang="en-US" sz="2000" dirty="0" err="1" smtClean="0">
                <a:solidFill>
                  <a:schemeClr val="bg2"/>
                </a:solidFill>
              </a:rPr>
              <a:t>Graaff</a:t>
            </a:r>
            <a:r>
              <a:rPr lang="en-US" sz="2000" dirty="0" smtClean="0">
                <a:solidFill>
                  <a:schemeClr val="bg2"/>
                </a:solidFill>
              </a:rPr>
              <a:t> generator!</a:t>
            </a:r>
            <a:endParaRPr lang="en-US" sz="2000" dirty="0">
              <a:solidFill>
                <a:schemeClr val="bg2"/>
              </a:solidFill>
            </a:endParaRPr>
          </a:p>
        </p:txBody>
      </p:sp>
      <p:sp>
        <p:nvSpPr>
          <p:cNvPr id="7" name="Slide Number Placeholder 6"/>
          <p:cNvSpPr>
            <a:spLocks noGrp="1"/>
          </p:cNvSpPr>
          <p:nvPr>
            <p:ph type="sldNum" sz="quarter" idx="12"/>
          </p:nvPr>
        </p:nvSpPr>
        <p:spPr/>
        <p:txBody>
          <a:bodyPr/>
          <a:lstStyle/>
          <a:p>
            <a:pPr>
              <a:defRPr/>
            </a:pPr>
            <a:fld id="{C4941350-7F67-4C26-8FA1-8FE587D8CA0E}" type="slidenum">
              <a:rPr lang="en-US" smtClean="0"/>
              <a:pPr>
                <a:defRPr/>
              </a:pPr>
              <a:t>18</a:t>
            </a:fld>
            <a:endParaRPr lang="en-US"/>
          </a:p>
        </p:txBody>
      </p:sp>
      <p:pic>
        <p:nvPicPr>
          <p:cNvPr id="143362" name="Picture 2" descr="Christine Southworth rehearsing Zap!"/>
          <p:cNvPicPr>
            <a:picLocks noChangeAspect="1" noChangeArrowheads="1"/>
          </p:cNvPicPr>
          <p:nvPr/>
        </p:nvPicPr>
        <p:blipFill>
          <a:blip r:embed="rId3" cstate="print"/>
          <a:srcRect/>
          <a:stretch>
            <a:fillRect/>
          </a:stretch>
        </p:blipFill>
        <p:spPr bwMode="auto">
          <a:xfrm>
            <a:off x="2125683" y="1461901"/>
            <a:ext cx="4898552" cy="3673914"/>
          </a:xfrm>
          <a:prstGeom prst="rect">
            <a:avLst/>
          </a:prstGeom>
          <a:noFill/>
        </p:spPr>
      </p:pic>
      <p:sp>
        <p:nvSpPr>
          <p:cNvPr id="9" name="TextBox 8"/>
          <p:cNvSpPr txBox="1"/>
          <p:nvPr/>
        </p:nvSpPr>
        <p:spPr>
          <a:xfrm>
            <a:off x="3281184" y="6151418"/>
            <a:ext cx="2890535" cy="369332"/>
          </a:xfrm>
          <a:prstGeom prst="rect">
            <a:avLst/>
          </a:prstGeom>
          <a:noFill/>
        </p:spPr>
        <p:txBody>
          <a:bodyPr wrap="none" rtlCol="0">
            <a:spAutoFit/>
          </a:bodyPr>
          <a:lstStyle/>
          <a:p>
            <a:r>
              <a:rPr lang="en-US" dirty="0" smtClean="0">
                <a:solidFill>
                  <a:schemeClr val="bg1"/>
                </a:solidFill>
              </a:rPr>
              <a:t>(Boston Science Museum)</a:t>
            </a:r>
            <a:endParaRPr lang="en-US" dirty="0">
              <a:solidFill>
                <a:schemeClr val="bg1"/>
              </a:solidFill>
            </a:endParaRPr>
          </a:p>
        </p:txBody>
      </p:sp>
      <p:sp>
        <p:nvSpPr>
          <p:cNvPr id="8" name="Text Box 3"/>
          <p:cNvSpPr txBox="1">
            <a:spLocks noChangeArrowheads="1"/>
          </p:cNvSpPr>
          <p:nvPr/>
        </p:nvSpPr>
        <p:spPr bwMode="auto">
          <a:xfrm>
            <a:off x="24206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Faraday Cage Effect (cont.)</a:t>
            </a:r>
            <a:endParaRPr lang="en-US" sz="40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4"/>
          <p:cNvSpPr txBox="1">
            <a:spLocks noChangeArrowheads="1"/>
          </p:cNvSpPr>
          <p:nvPr/>
        </p:nvSpPr>
        <p:spPr bwMode="auto">
          <a:xfrm>
            <a:off x="2592756" y="886340"/>
            <a:ext cx="4201791" cy="400110"/>
          </a:xfrm>
          <a:prstGeom prst="rect">
            <a:avLst/>
          </a:prstGeom>
          <a:noFill/>
          <a:ln w="12700">
            <a:noFill/>
            <a:miter lim="800000"/>
            <a:headEnd type="none" w="sm" len="sm"/>
            <a:tailEnd type="none" w="sm" len="sm"/>
          </a:ln>
        </p:spPr>
        <p:txBody>
          <a:bodyPr wrap="none">
            <a:spAutoFit/>
          </a:bodyPr>
          <a:lstStyle/>
          <a:p>
            <a:r>
              <a:rPr lang="en-US" sz="2000" dirty="0" smtClean="0">
                <a:solidFill>
                  <a:schemeClr val="bg1"/>
                </a:solidFill>
              </a:rPr>
              <a:t>The importance of being insulated:</a:t>
            </a:r>
            <a:endParaRPr lang="en-US" sz="2000" dirty="0">
              <a:solidFill>
                <a:schemeClr val="bg1"/>
              </a:solidFill>
            </a:endParaRPr>
          </a:p>
        </p:txBody>
      </p:sp>
      <p:sp>
        <p:nvSpPr>
          <p:cNvPr id="26628" name="TextBox 24"/>
          <p:cNvSpPr txBox="1">
            <a:spLocks noChangeArrowheads="1"/>
          </p:cNvSpPr>
          <p:nvPr/>
        </p:nvSpPr>
        <p:spPr bwMode="auto">
          <a:xfrm>
            <a:off x="2779744" y="5785866"/>
            <a:ext cx="3517310" cy="400110"/>
          </a:xfrm>
          <a:prstGeom prst="rect">
            <a:avLst/>
          </a:prstGeom>
          <a:noFill/>
          <a:ln w="9525">
            <a:noFill/>
            <a:miter lim="800000"/>
            <a:headEnd/>
            <a:tailEnd/>
          </a:ln>
        </p:spPr>
        <p:txBody>
          <a:bodyPr wrap="none">
            <a:spAutoFit/>
          </a:bodyPr>
          <a:lstStyle/>
          <a:p>
            <a:pPr algn="ctr"/>
            <a:r>
              <a:rPr lang="en-US" sz="2000" dirty="0" smtClean="0">
                <a:solidFill>
                  <a:schemeClr val="bg2"/>
                </a:solidFill>
              </a:rPr>
              <a:t>She is insulated from ground!</a:t>
            </a:r>
            <a:endParaRPr lang="en-US" sz="2000" dirty="0">
              <a:solidFill>
                <a:schemeClr val="bg2"/>
              </a:solidFill>
            </a:endParaRPr>
          </a:p>
        </p:txBody>
      </p:sp>
      <p:sp>
        <p:nvSpPr>
          <p:cNvPr id="7" name="Slide Number Placeholder 6"/>
          <p:cNvSpPr>
            <a:spLocks noGrp="1"/>
          </p:cNvSpPr>
          <p:nvPr>
            <p:ph type="sldNum" sz="quarter" idx="12"/>
          </p:nvPr>
        </p:nvSpPr>
        <p:spPr/>
        <p:txBody>
          <a:bodyPr/>
          <a:lstStyle/>
          <a:p>
            <a:pPr>
              <a:defRPr/>
            </a:pPr>
            <a:fld id="{C4941350-7F67-4C26-8FA1-8FE587D8CA0E}" type="slidenum">
              <a:rPr lang="en-US" smtClean="0"/>
              <a:pPr>
                <a:defRPr/>
              </a:pPr>
              <a:t>19</a:t>
            </a:fld>
            <a:endParaRPr lang="en-US"/>
          </a:p>
        </p:txBody>
      </p:sp>
      <p:sp>
        <p:nvSpPr>
          <p:cNvPr id="9" name="TextBox 8"/>
          <p:cNvSpPr txBox="1"/>
          <p:nvPr/>
        </p:nvSpPr>
        <p:spPr>
          <a:xfrm>
            <a:off x="3081574" y="6208010"/>
            <a:ext cx="2890535" cy="369332"/>
          </a:xfrm>
          <a:prstGeom prst="rect">
            <a:avLst/>
          </a:prstGeom>
          <a:noFill/>
        </p:spPr>
        <p:txBody>
          <a:bodyPr wrap="none" rtlCol="0">
            <a:spAutoFit/>
          </a:bodyPr>
          <a:lstStyle/>
          <a:p>
            <a:pPr algn="ctr"/>
            <a:r>
              <a:rPr lang="en-US" dirty="0" smtClean="0">
                <a:solidFill>
                  <a:schemeClr val="bg1"/>
                </a:solidFill>
              </a:rPr>
              <a:t>(Boston Science Museum)</a:t>
            </a:r>
            <a:endParaRPr lang="en-US" dirty="0">
              <a:solidFill>
                <a:schemeClr val="bg1"/>
              </a:solidFill>
            </a:endParaRPr>
          </a:p>
        </p:txBody>
      </p:sp>
      <p:sp>
        <p:nvSpPr>
          <p:cNvPr id="8" name="Text Box 3"/>
          <p:cNvSpPr txBox="1">
            <a:spLocks noChangeArrowheads="1"/>
          </p:cNvSpPr>
          <p:nvPr/>
        </p:nvSpPr>
        <p:spPr bwMode="auto">
          <a:xfrm>
            <a:off x="24206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Faraday Cage Effect (cont.)</a:t>
            </a:r>
            <a:endParaRPr lang="en-US" sz="4000" dirty="0">
              <a:solidFill>
                <a:srgbClr val="FF9933"/>
              </a:solidFill>
              <a:effectLst>
                <a:outerShdw blurRad="38100" dist="38100" dir="2700000" algn="tl">
                  <a:srgbClr val="C0C0C0"/>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2063" y="1718631"/>
            <a:ext cx="2765321" cy="36870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64051" y="1874139"/>
            <a:ext cx="2482927" cy="331056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08691" y="1674564"/>
            <a:ext cx="2765321" cy="3687095"/>
          </a:xfrm>
          <a:prstGeom prst="rect">
            <a:avLst/>
          </a:prstGeom>
        </p:spPr>
      </p:pic>
    </p:spTree>
    <p:extLst>
      <p:ext uri="{BB962C8B-B14F-4D97-AF65-F5344CB8AC3E}">
        <p14:creationId xmlns:p14="http://schemas.microsoft.com/office/powerpoint/2010/main" xmlns="" val="3198318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24206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Conductors</a:t>
            </a:r>
            <a:endParaRPr lang="en-US" sz="4000" dirty="0">
              <a:solidFill>
                <a:srgbClr val="FF9933"/>
              </a:solidFill>
              <a:effectLst>
                <a:outerShdw blurRad="38100" dist="38100" dir="2700000" algn="tl">
                  <a:srgbClr val="C0C0C0"/>
                </a:outerShdw>
              </a:effectLst>
            </a:endParaRPr>
          </a:p>
        </p:txBody>
      </p:sp>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2</a:t>
            </a:fld>
            <a:endParaRPr lang="en-US"/>
          </a:p>
        </p:txBody>
      </p:sp>
      <p:graphicFrame>
        <p:nvGraphicFramePr>
          <p:cNvPr id="30" name="Object 47"/>
          <p:cNvGraphicFramePr>
            <a:graphicFrameLocks noChangeAspect="1"/>
          </p:cNvGraphicFramePr>
          <p:nvPr/>
        </p:nvGraphicFramePr>
        <p:xfrm>
          <a:off x="1678674" y="1126333"/>
          <a:ext cx="1305778" cy="554562"/>
        </p:xfrm>
        <a:graphic>
          <a:graphicData uri="http://schemas.openxmlformats.org/presentationml/2006/ole">
            <p:oleObj spid="_x0000_s185412" name="Equation" r:id="rId4" imgW="507780" imgH="215806" progId="Equation.DSMT4">
              <p:embed/>
            </p:oleObj>
          </a:graphicData>
        </a:graphic>
      </p:graphicFrame>
      <p:sp>
        <p:nvSpPr>
          <p:cNvPr id="31" name="Text Box 67"/>
          <p:cNvSpPr txBox="1">
            <a:spLocks noChangeArrowheads="1"/>
          </p:cNvSpPr>
          <p:nvPr/>
        </p:nvSpPr>
        <p:spPr bwMode="auto">
          <a:xfrm>
            <a:off x="3827189" y="760061"/>
            <a:ext cx="1616981" cy="461665"/>
          </a:xfrm>
          <a:prstGeom prst="rect">
            <a:avLst/>
          </a:prstGeom>
          <a:noFill/>
          <a:ln w="12700">
            <a:noFill/>
            <a:miter lim="800000"/>
            <a:headEnd type="none" w="sm" len="sm"/>
            <a:tailEnd type="none" w="sm" len="sm"/>
          </a:ln>
        </p:spPr>
        <p:txBody>
          <a:bodyPr wrap="none">
            <a:spAutoFit/>
          </a:bodyPr>
          <a:lstStyle/>
          <a:p>
            <a:r>
              <a:rPr lang="en-US" sz="2400" dirty="0" smtClean="0">
                <a:solidFill>
                  <a:srgbClr val="FF0000"/>
                </a:solidFill>
              </a:rPr>
              <a:t>Ohm’s law</a:t>
            </a:r>
            <a:endParaRPr lang="en-US" sz="2400" dirty="0">
              <a:solidFill>
                <a:srgbClr val="FF0000"/>
              </a:solidFill>
            </a:endParaRPr>
          </a:p>
        </p:txBody>
      </p:sp>
      <p:sp>
        <p:nvSpPr>
          <p:cNvPr id="32" name="TextBox 31"/>
          <p:cNvSpPr txBox="1"/>
          <p:nvPr/>
        </p:nvSpPr>
        <p:spPr>
          <a:xfrm>
            <a:off x="285750" y="3912050"/>
            <a:ext cx="4314001" cy="723275"/>
          </a:xfrm>
          <a:prstGeom prst="rect">
            <a:avLst/>
          </a:prstGeom>
          <a:noFill/>
        </p:spPr>
        <p:txBody>
          <a:bodyPr wrap="none" rtlCol="0">
            <a:spAutoFit/>
          </a:bodyPr>
          <a:lstStyle/>
          <a:p>
            <a:pPr>
              <a:spcAft>
                <a:spcPts val="600"/>
              </a:spcAft>
            </a:pPr>
            <a:r>
              <a:rPr lang="en-US" dirty="0" smtClean="0">
                <a:solidFill>
                  <a:schemeClr val="bg1"/>
                </a:solidFill>
              </a:rPr>
              <a:t>Good electric conductors: </a:t>
            </a:r>
            <a:r>
              <a:rPr lang="en-US" i="1" dirty="0" smtClean="0">
                <a:solidFill>
                  <a:schemeClr val="bg1"/>
                </a:solidFill>
                <a:latin typeface="+mn-lt"/>
                <a:sym typeface="Symbol"/>
              </a:rPr>
              <a:t></a:t>
            </a:r>
            <a:r>
              <a:rPr lang="en-US" dirty="0" smtClean="0">
                <a:solidFill>
                  <a:schemeClr val="bg1"/>
                </a:solidFill>
                <a:latin typeface="+mn-lt"/>
                <a:sym typeface="Symbol"/>
              </a:rPr>
              <a:t>  &gt;&gt; 1</a:t>
            </a:r>
            <a:r>
              <a:rPr lang="en-US" dirty="0" smtClean="0">
                <a:solidFill>
                  <a:schemeClr val="bg1"/>
                </a:solidFill>
                <a:latin typeface="+mn-lt"/>
              </a:rPr>
              <a:t> </a:t>
            </a:r>
          </a:p>
          <a:p>
            <a:r>
              <a:rPr lang="en-US" dirty="0" smtClean="0">
                <a:solidFill>
                  <a:schemeClr val="bg1"/>
                </a:solidFill>
              </a:rPr>
              <a:t>Perfect electric conductor (PEC): </a:t>
            </a:r>
            <a:r>
              <a:rPr lang="en-US" i="1" dirty="0" smtClean="0">
                <a:solidFill>
                  <a:schemeClr val="bg1"/>
                </a:solidFill>
                <a:latin typeface="+mn-lt"/>
                <a:sym typeface="Symbol"/>
              </a:rPr>
              <a:t></a:t>
            </a:r>
            <a:r>
              <a:rPr lang="en-US" dirty="0" smtClean="0">
                <a:solidFill>
                  <a:schemeClr val="bg1"/>
                </a:solidFill>
                <a:latin typeface="+mn-lt"/>
                <a:sym typeface="Symbol"/>
              </a:rPr>
              <a:t>  </a:t>
            </a:r>
            <a:r>
              <a:rPr lang="en-US" dirty="0" smtClean="0">
                <a:solidFill>
                  <a:schemeClr val="bg1"/>
                </a:solidFill>
                <a:latin typeface="+mn-lt"/>
              </a:rPr>
              <a:t> </a:t>
            </a:r>
            <a:endParaRPr lang="en-US" dirty="0">
              <a:solidFill>
                <a:schemeClr val="bg1"/>
              </a:solidFill>
              <a:latin typeface="+mn-lt"/>
            </a:endParaRPr>
          </a:p>
        </p:txBody>
      </p:sp>
      <p:graphicFrame>
        <p:nvGraphicFramePr>
          <p:cNvPr id="33" name="Table 32"/>
          <p:cNvGraphicFramePr>
            <a:graphicFrameLocks noGrp="1"/>
          </p:cNvGraphicFramePr>
          <p:nvPr/>
        </p:nvGraphicFramePr>
        <p:xfrm>
          <a:off x="4702628" y="1520356"/>
          <a:ext cx="3965926" cy="4393652"/>
        </p:xfrm>
        <a:graphic>
          <a:graphicData uri="http://schemas.openxmlformats.org/drawingml/2006/table">
            <a:tbl>
              <a:tblPr firstRow="1" bandRow="1">
                <a:tableStyleId>{5C22544A-7EE6-4342-B048-85BDC9FD1C3A}</a:tableStyleId>
              </a:tblPr>
              <a:tblGrid>
                <a:gridCol w="1982963">
                  <a:extLst>
                    <a:ext uri="{9D8B030D-6E8A-4147-A177-3AD203B41FA5}">
                      <a16:colId xmlns:a16="http://schemas.microsoft.com/office/drawing/2014/main" xmlns="" val="20000"/>
                    </a:ext>
                  </a:extLst>
                </a:gridCol>
                <a:gridCol w="1982963">
                  <a:extLst>
                    <a:ext uri="{9D8B030D-6E8A-4147-A177-3AD203B41FA5}">
                      <a16:colId xmlns:a16="http://schemas.microsoft.com/office/drawing/2014/main" xmlns="" val="20001"/>
                    </a:ext>
                  </a:extLst>
                </a:gridCol>
              </a:tblGrid>
              <a:tr h="370292">
                <a:tc>
                  <a:txBody>
                    <a:bodyPr/>
                    <a:lstStyle/>
                    <a:p>
                      <a:pPr algn="ctr"/>
                      <a:r>
                        <a:rPr lang="en-US" b="0" dirty="0" smtClean="0">
                          <a:solidFill>
                            <a:schemeClr val="bg2"/>
                          </a:solidFill>
                          <a:latin typeface="+mj-lt"/>
                        </a:rPr>
                        <a:t>Material</a:t>
                      </a:r>
                      <a:endParaRPr lang="en-US" b="0" dirty="0">
                        <a:solidFill>
                          <a:schemeClr val="bg2"/>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b="0" i="1" dirty="0" smtClean="0">
                          <a:solidFill>
                            <a:schemeClr val="bg2"/>
                          </a:solidFill>
                          <a:sym typeface="Symbol"/>
                        </a:rPr>
                        <a:t>  </a:t>
                      </a:r>
                      <a:r>
                        <a:rPr lang="en-US" b="0" i="0" dirty="0" smtClean="0">
                          <a:solidFill>
                            <a:schemeClr val="bg2"/>
                          </a:solidFill>
                          <a:sym typeface="Symbol"/>
                        </a:rPr>
                        <a:t>[S/m]</a:t>
                      </a:r>
                      <a:endParaRPr lang="en-US" b="0" i="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0"/>
                  </a:ext>
                </a:extLst>
              </a:tr>
              <a:tr h="274320">
                <a:tc>
                  <a:txBody>
                    <a:bodyPr/>
                    <a:lstStyle/>
                    <a:p>
                      <a:pPr algn="ctr"/>
                      <a:r>
                        <a:rPr lang="en-US" sz="1600" b="0" dirty="0" smtClean="0">
                          <a:solidFill>
                            <a:schemeClr val="bg2"/>
                          </a:solidFill>
                          <a:latin typeface="+mj-lt"/>
                        </a:rPr>
                        <a:t>Silver</a:t>
                      </a:r>
                      <a:endParaRPr lang="en-US" sz="1600" b="0" dirty="0">
                        <a:solidFill>
                          <a:schemeClr val="bg2"/>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2"/>
                          </a:solidFill>
                        </a:rPr>
                        <a:t>6.3</a:t>
                      </a:r>
                      <a:r>
                        <a:rPr lang="en-US" sz="1600" b="0" dirty="0" smtClean="0">
                          <a:solidFill>
                            <a:schemeClr val="bg2"/>
                          </a:solidFill>
                          <a:sym typeface="Symbol"/>
                        </a:rPr>
                        <a:t>10</a:t>
                      </a:r>
                      <a:r>
                        <a:rPr lang="en-US" sz="1600" b="0" baseline="30000" dirty="0" smtClean="0">
                          <a:solidFill>
                            <a:schemeClr val="bg2"/>
                          </a:solidFill>
                          <a:sym typeface="Symbol"/>
                        </a:rPr>
                        <a:t>7</a:t>
                      </a:r>
                      <a:endParaRPr lang="en-US" sz="1600" b="0" baseline="30000" dirty="0" smtClean="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1"/>
                  </a:ext>
                </a:extLst>
              </a:tr>
              <a:tr h="274320">
                <a:tc>
                  <a:txBody>
                    <a:bodyPr/>
                    <a:lstStyle/>
                    <a:p>
                      <a:pPr algn="ctr"/>
                      <a:r>
                        <a:rPr lang="en-US" sz="1600" b="0" dirty="0" smtClean="0">
                          <a:solidFill>
                            <a:schemeClr val="bg2"/>
                          </a:solidFill>
                          <a:latin typeface="+mj-lt"/>
                        </a:rPr>
                        <a:t>Copper</a:t>
                      </a:r>
                      <a:endParaRPr lang="en-US" sz="1600" b="0" dirty="0">
                        <a:solidFill>
                          <a:schemeClr val="bg2"/>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2"/>
                          </a:solidFill>
                        </a:rPr>
                        <a:t>6.0</a:t>
                      </a:r>
                      <a:r>
                        <a:rPr lang="en-US" sz="1600" b="0" dirty="0" smtClean="0">
                          <a:solidFill>
                            <a:schemeClr val="bg2"/>
                          </a:solidFill>
                          <a:sym typeface="Symbol"/>
                        </a:rPr>
                        <a:t>10</a:t>
                      </a:r>
                      <a:r>
                        <a:rPr lang="en-US" sz="1600" b="0" baseline="30000" dirty="0" smtClean="0">
                          <a:solidFill>
                            <a:schemeClr val="bg2"/>
                          </a:solidFill>
                          <a:sym typeface="Symbol"/>
                        </a:rPr>
                        <a:t>7</a:t>
                      </a:r>
                      <a:endParaRPr lang="en-US" sz="1600" b="0" baseline="30000" dirty="0" smtClean="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2"/>
                  </a:ext>
                </a:extLst>
              </a:tr>
              <a:tr h="274320">
                <a:tc>
                  <a:txBody>
                    <a:bodyPr/>
                    <a:lstStyle/>
                    <a:p>
                      <a:pPr algn="ctr"/>
                      <a:r>
                        <a:rPr lang="en-US" sz="1600" dirty="0" smtClean="0">
                          <a:solidFill>
                            <a:schemeClr val="bg2"/>
                          </a:solidFill>
                          <a:latin typeface="+mj-lt"/>
                        </a:rPr>
                        <a:t>Copper (annealed)</a:t>
                      </a:r>
                      <a:endParaRPr lang="en-US" sz="1600" dirty="0">
                        <a:solidFill>
                          <a:schemeClr val="bg2"/>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b="0" dirty="0" smtClean="0">
                          <a:solidFill>
                            <a:schemeClr val="bg2"/>
                          </a:solidFill>
                        </a:rPr>
                        <a:t>5.8</a:t>
                      </a:r>
                      <a:r>
                        <a:rPr lang="en-US" sz="1600" b="0" dirty="0" smtClean="0">
                          <a:solidFill>
                            <a:schemeClr val="bg2"/>
                          </a:solidFill>
                          <a:sym typeface="Symbol"/>
                        </a:rPr>
                        <a:t>10</a:t>
                      </a:r>
                      <a:r>
                        <a:rPr lang="en-US" sz="1600" b="0" baseline="30000" dirty="0" smtClean="0">
                          <a:solidFill>
                            <a:schemeClr val="bg2"/>
                          </a:solidFill>
                          <a:sym typeface="Symbol"/>
                        </a:rPr>
                        <a:t>7</a:t>
                      </a:r>
                      <a:endParaRPr lang="en-US" sz="1600" b="0" baseline="300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3"/>
                  </a:ext>
                </a:extLst>
              </a:tr>
              <a:tr h="274320">
                <a:tc>
                  <a:txBody>
                    <a:bodyPr/>
                    <a:lstStyle/>
                    <a:p>
                      <a:pPr algn="ctr"/>
                      <a:r>
                        <a:rPr lang="en-US" sz="1600" dirty="0" smtClean="0">
                          <a:solidFill>
                            <a:schemeClr val="bg2"/>
                          </a:solidFill>
                          <a:latin typeface="+mj-lt"/>
                        </a:rPr>
                        <a:t>Gold</a:t>
                      </a:r>
                      <a:endParaRPr lang="en-US" sz="1600" dirty="0">
                        <a:solidFill>
                          <a:schemeClr val="bg2"/>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2"/>
                          </a:solidFill>
                        </a:rPr>
                        <a:t>4.1</a:t>
                      </a:r>
                      <a:r>
                        <a:rPr lang="en-US" sz="1600" b="0" dirty="0" smtClean="0">
                          <a:solidFill>
                            <a:schemeClr val="bg2"/>
                          </a:solidFill>
                          <a:sym typeface="Symbol"/>
                        </a:rPr>
                        <a:t>10</a:t>
                      </a:r>
                      <a:r>
                        <a:rPr lang="en-US" sz="1600" b="0" baseline="30000" dirty="0" smtClean="0">
                          <a:solidFill>
                            <a:schemeClr val="bg2"/>
                          </a:solidFill>
                          <a:sym typeface="Symbol"/>
                        </a:rPr>
                        <a:t>7</a:t>
                      </a:r>
                      <a:endParaRPr lang="en-US" sz="1600" b="0" baseline="30000" dirty="0" smtClean="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4"/>
                  </a:ext>
                </a:extLst>
              </a:tr>
              <a:tr h="274320">
                <a:tc>
                  <a:txBody>
                    <a:bodyPr/>
                    <a:lstStyle/>
                    <a:p>
                      <a:pPr algn="ctr"/>
                      <a:r>
                        <a:rPr lang="en-US" sz="1600" dirty="0" smtClean="0">
                          <a:solidFill>
                            <a:schemeClr val="bg2"/>
                          </a:solidFill>
                          <a:latin typeface="+mj-lt"/>
                        </a:rPr>
                        <a:t>Aluminum</a:t>
                      </a:r>
                      <a:endParaRPr lang="en-US" sz="1600" dirty="0">
                        <a:solidFill>
                          <a:schemeClr val="bg2"/>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2"/>
                          </a:solidFill>
                        </a:rPr>
                        <a:t>3.5</a:t>
                      </a:r>
                      <a:r>
                        <a:rPr lang="en-US" sz="1600" b="0" dirty="0" smtClean="0">
                          <a:solidFill>
                            <a:schemeClr val="bg2"/>
                          </a:solidFill>
                          <a:sym typeface="Symbol"/>
                        </a:rPr>
                        <a:t>10</a:t>
                      </a:r>
                      <a:r>
                        <a:rPr lang="en-US" sz="1600" b="0" baseline="30000" dirty="0" smtClean="0">
                          <a:solidFill>
                            <a:schemeClr val="bg2"/>
                          </a:solidFill>
                          <a:sym typeface="Symbol"/>
                        </a:rPr>
                        <a:t>7</a:t>
                      </a:r>
                      <a:endParaRPr lang="en-US" sz="1600" b="0" baseline="30000" dirty="0" smtClean="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5"/>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Zinc</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2"/>
                          </a:solidFill>
                        </a:rPr>
                        <a:t>1.7</a:t>
                      </a:r>
                      <a:r>
                        <a:rPr lang="en-US" sz="1600" b="0" dirty="0" smtClean="0">
                          <a:solidFill>
                            <a:schemeClr val="bg2"/>
                          </a:solidFill>
                          <a:sym typeface="Symbol"/>
                        </a:rPr>
                        <a:t>10</a:t>
                      </a:r>
                      <a:r>
                        <a:rPr lang="en-US" sz="1600" b="0" baseline="30000" dirty="0" smtClean="0">
                          <a:solidFill>
                            <a:schemeClr val="bg2"/>
                          </a:solidFill>
                          <a:sym typeface="Symbol"/>
                        </a:rPr>
                        <a:t>7</a:t>
                      </a:r>
                      <a:endParaRPr lang="en-US" sz="1600" b="0" baseline="30000" dirty="0" smtClean="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6"/>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Brass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2"/>
                          </a:solidFill>
                        </a:rPr>
                        <a:t>1.6</a:t>
                      </a:r>
                      <a:r>
                        <a:rPr lang="en-US" sz="1600" b="0" dirty="0" smtClean="0">
                          <a:solidFill>
                            <a:schemeClr val="bg2"/>
                          </a:solidFill>
                          <a:sym typeface="Symbol"/>
                        </a:rPr>
                        <a:t>10</a:t>
                      </a:r>
                      <a:r>
                        <a:rPr lang="en-US" sz="1600" b="0" baseline="30000" dirty="0" smtClean="0">
                          <a:solidFill>
                            <a:schemeClr val="bg2"/>
                          </a:solidFill>
                          <a:sym typeface="Symbol"/>
                        </a:rPr>
                        <a:t>7</a:t>
                      </a:r>
                      <a:endParaRPr lang="en-US" sz="1600" b="0" baseline="30000" dirty="0" smtClean="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7"/>
                  </a:ext>
                </a:extLst>
              </a:tr>
              <a:tr h="274320">
                <a:tc>
                  <a:txBody>
                    <a:bodyPr/>
                    <a:lstStyle/>
                    <a:p>
                      <a:pPr algn="ctr"/>
                      <a:r>
                        <a:rPr lang="en-US" sz="1600" dirty="0" smtClean="0">
                          <a:solidFill>
                            <a:schemeClr val="bg2"/>
                          </a:solidFill>
                          <a:latin typeface="+mj-lt"/>
                        </a:rPr>
                        <a:t>Nickel</a:t>
                      </a:r>
                      <a:endParaRPr lang="en-US" sz="1600" dirty="0">
                        <a:solidFill>
                          <a:schemeClr val="bg2"/>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2"/>
                          </a:solidFill>
                        </a:rPr>
                        <a:t>1.4</a:t>
                      </a:r>
                      <a:r>
                        <a:rPr lang="en-US" sz="1600" b="0" dirty="0" smtClean="0">
                          <a:solidFill>
                            <a:schemeClr val="bg2"/>
                          </a:solidFill>
                          <a:sym typeface="Symbol"/>
                        </a:rPr>
                        <a:t>10</a:t>
                      </a:r>
                      <a:r>
                        <a:rPr lang="en-US" sz="1600" b="0" baseline="30000" dirty="0" smtClean="0">
                          <a:solidFill>
                            <a:schemeClr val="bg2"/>
                          </a:solidFill>
                          <a:sym typeface="Symbol"/>
                        </a:rPr>
                        <a:t>7</a:t>
                      </a:r>
                      <a:endParaRPr lang="en-US" sz="1600" b="0" baseline="30000" dirty="0" smtClean="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8"/>
                  </a:ext>
                </a:extLst>
              </a:tr>
              <a:tr h="274320">
                <a:tc>
                  <a:txBody>
                    <a:bodyPr/>
                    <a:lstStyle/>
                    <a:p>
                      <a:pPr algn="ctr"/>
                      <a:r>
                        <a:rPr lang="en-US" sz="1600" dirty="0" smtClean="0">
                          <a:solidFill>
                            <a:schemeClr val="bg2"/>
                          </a:solidFill>
                          <a:latin typeface="+mj-lt"/>
                        </a:rPr>
                        <a:t>Iron</a:t>
                      </a:r>
                      <a:endParaRPr lang="en-US" sz="1600" dirty="0">
                        <a:solidFill>
                          <a:schemeClr val="bg2"/>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b="0" dirty="0" smtClean="0">
                          <a:solidFill>
                            <a:schemeClr val="bg2"/>
                          </a:solidFill>
                        </a:rPr>
                        <a:t>1.0</a:t>
                      </a:r>
                      <a:r>
                        <a:rPr lang="en-US" sz="1600" b="0" dirty="0" smtClean="0">
                          <a:solidFill>
                            <a:schemeClr val="bg2"/>
                          </a:solidFill>
                          <a:sym typeface="Symbol"/>
                        </a:rPr>
                        <a:t>10</a:t>
                      </a:r>
                      <a:r>
                        <a:rPr lang="en-US" sz="1600" b="0" baseline="30000" dirty="0" smtClean="0">
                          <a:solidFill>
                            <a:schemeClr val="bg2"/>
                          </a:solidFill>
                          <a:sym typeface="Symbol"/>
                        </a:rPr>
                        <a:t>7</a:t>
                      </a:r>
                      <a:endParaRPr lang="en-US" sz="1600" b="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9"/>
                  </a:ext>
                </a:extLst>
              </a:tr>
              <a:tr h="274320">
                <a:tc>
                  <a:txBody>
                    <a:bodyPr/>
                    <a:lstStyle/>
                    <a:p>
                      <a:pPr algn="ctr"/>
                      <a:r>
                        <a:rPr lang="en-US" sz="1600" dirty="0" smtClean="0">
                          <a:solidFill>
                            <a:schemeClr val="bg2"/>
                          </a:solidFill>
                          <a:latin typeface="+mj-lt"/>
                        </a:rPr>
                        <a:t>Tin</a:t>
                      </a:r>
                      <a:endParaRPr lang="en-US" sz="1600" dirty="0">
                        <a:solidFill>
                          <a:schemeClr val="bg2"/>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b="0" dirty="0" smtClean="0">
                          <a:solidFill>
                            <a:schemeClr val="bg2"/>
                          </a:solidFill>
                        </a:rPr>
                        <a:t>9.2</a:t>
                      </a:r>
                      <a:r>
                        <a:rPr lang="en-US" sz="1600" b="0" dirty="0" smtClean="0">
                          <a:solidFill>
                            <a:schemeClr val="bg2"/>
                          </a:solidFill>
                          <a:sym typeface="Symbol"/>
                        </a:rPr>
                        <a:t>10</a:t>
                      </a:r>
                      <a:r>
                        <a:rPr lang="en-US" sz="1600" b="0" baseline="30000" dirty="0" smtClean="0">
                          <a:solidFill>
                            <a:schemeClr val="bg2"/>
                          </a:solidFill>
                          <a:sym typeface="Symbol"/>
                        </a:rPr>
                        <a:t>6</a:t>
                      </a:r>
                      <a:endParaRPr lang="en-US" sz="1600" b="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10"/>
                  </a:ext>
                </a:extLst>
              </a:tr>
              <a:tr h="274320">
                <a:tc>
                  <a:txBody>
                    <a:bodyPr/>
                    <a:lstStyle/>
                    <a:p>
                      <a:pPr algn="ctr"/>
                      <a:r>
                        <a:rPr lang="en-US" sz="1600" dirty="0" smtClean="0">
                          <a:solidFill>
                            <a:schemeClr val="bg2"/>
                          </a:solidFill>
                          <a:latin typeface="+mj-lt"/>
                        </a:rPr>
                        <a:t>Steel (carbon)</a:t>
                      </a:r>
                      <a:endParaRPr lang="en-US" sz="1600" dirty="0">
                        <a:solidFill>
                          <a:schemeClr val="bg2"/>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2"/>
                          </a:solidFill>
                        </a:rPr>
                        <a:t>7.0</a:t>
                      </a:r>
                      <a:r>
                        <a:rPr lang="en-US" sz="1600" b="0" dirty="0" smtClean="0">
                          <a:solidFill>
                            <a:schemeClr val="bg2"/>
                          </a:solidFill>
                          <a:sym typeface="Symbol"/>
                        </a:rPr>
                        <a:t>10</a:t>
                      </a:r>
                      <a:r>
                        <a:rPr lang="en-US" sz="1600" b="0" baseline="30000" dirty="0" smtClean="0">
                          <a:solidFill>
                            <a:schemeClr val="bg2"/>
                          </a:solidFill>
                          <a:sym typeface="Symbol"/>
                        </a:rPr>
                        <a:t>6</a:t>
                      </a:r>
                      <a:endParaRPr lang="en-US" sz="1600" b="0" dirty="0" smtClean="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11"/>
                  </a:ext>
                </a:extLst>
              </a:tr>
              <a:tr h="274320">
                <a:tc>
                  <a:txBody>
                    <a:bodyPr/>
                    <a:lstStyle/>
                    <a:p>
                      <a:pPr algn="ctr"/>
                      <a:r>
                        <a:rPr lang="en-US" sz="1600" dirty="0" smtClean="0">
                          <a:solidFill>
                            <a:schemeClr val="bg2"/>
                          </a:solidFill>
                          <a:latin typeface="+mj-lt"/>
                        </a:rPr>
                        <a:t>Steel (stainless)</a:t>
                      </a:r>
                      <a:endParaRPr lang="en-US" sz="1600" dirty="0">
                        <a:solidFill>
                          <a:schemeClr val="bg2"/>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2"/>
                          </a:solidFill>
                        </a:rPr>
                        <a:t>1.5</a:t>
                      </a:r>
                      <a:r>
                        <a:rPr lang="en-US" sz="1600" b="0" dirty="0" smtClean="0">
                          <a:solidFill>
                            <a:schemeClr val="bg2"/>
                          </a:solidFill>
                          <a:sym typeface="Symbol"/>
                        </a:rPr>
                        <a:t>10</a:t>
                      </a:r>
                      <a:r>
                        <a:rPr lang="en-US" sz="1600" b="0" baseline="30000" dirty="0" smtClean="0">
                          <a:solidFill>
                            <a:schemeClr val="bg2"/>
                          </a:solidFill>
                          <a:sym typeface="Symbol"/>
                        </a:rPr>
                        <a:t>6</a:t>
                      </a:r>
                      <a:endParaRPr lang="en-US" sz="1600" b="0" dirty="0" smtClean="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35" name="TextBox 34"/>
          <p:cNvSpPr txBox="1"/>
          <p:nvPr/>
        </p:nvSpPr>
        <p:spPr>
          <a:xfrm>
            <a:off x="492614" y="5094348"/>
            <a:ext cx="3744685" cy="1077218"/>
          </a:xfrm>
          <a:prstGeom prst="rect">
            <a:avLst/>
          </a:prstGeom>
          <a:noFill/>
          <a:ln w="19050">
            <a:solidFill>
              <a:schemeClr val="bg2"/>
            </a:solidFill>
          </a:ln>
        </p:spPr>
        <p:txBody>
          <a:bodyPr wrap="square" rtlCol="0">
            <a:spAutoFit/>
          </a:bodyPr>
          <a:lstStyle/>
          <a:p>
            <a:pPr algn="ctr"/>
            <a:r>
              <a:rPr lang="en-US" sz="1600" b="1" dirty="0" smtClean="0">
                <a:solidFill>
                  <a:schemeClr val="bg2"/>
                </a:solidFill>
              </a:rPr>
              <a:t>Note:</a:t>
            </a:r>
            <a:r>
              <a:rPr lang="en-US" sz="1600" dirty="0" smtClean="0">
                <a:solidFill>
                  <a:schemeClr val="bg2"/>
                </a:solidFill>
              </a:rPr>
              <a:t> </a:t>
            </a:r>
          </a:p>
          <a:p>
            <a:pPr algn="ctr"/>
            <a:r>
              <a:rPr lang="en-US" sz="1600" dirty="0" smtClean="0">
                <a:solidFill>
                  <a:schemeClr val="bg2"/>
                </a:solidFill>
              </a:rPr>
              <a:t>Many of the properties derived for PECs hold very accurately for </a:t>
            </a:r>
          </a:p>
          <a:p>
            <a:pPr algn="ctr"/>
            <a:r>
              <a:rPr lang="en-US" sz="1600" u="sng" dirty="0" smtClean="0">
                <a:solidFill>
                  <a:schemeClr val="bg2"/>
                </a:solidFill>
              </a:rPr>
              <a:t>good</a:t>
            </a:r>
            <a:r>
              <a:rPr lang="en-US" sz="1600" dirty="0" smtClean="0">
                <a:solidFill>
                  <a:schemeClr val="bg2"/>
                </a:solidFill>
              </a:rPr>
              <a:t> conductors.</a:t>
            </a:r>
            <a:endParaRPr lang="en-US" sz="1600" dirty="0">
              <a:solidFill>
                <a:schemeClr val="bg2"/>
              </a:solidFill>
            </a:endParaRPr>
          </a:p>
        </p:txBody>
      </p:sp>
      <p:sp>
        <p:nvSpPr>
          <p:cNvPr id="12" name="Rectangle 11"/>
          <p:cNvSpPr/>
          <p:nvPr/>
        </p:nvSpPr>
        <p:spPr>
          <a:xfrm>
            <a:off x="4201886" y="6262201"/>
            <a:ext cx="4572000" cy="276999"/>
          </a:xfrm>
          <a:prstGeom prst="rect">
            <a:avLst/>
          </a:prstGeom>
        </p:spPr>
        <p:txBody>
          <a:bodyPr>
            <a:spAutoFit/>
          </a:bodyPr>
          <a:lstStyle/>
          <a:p>
            <a:r>
              <a:rPr lang="en-US" sz="1200" dirty="0" smtClean="0">
                <a:solidFill>
                  <a:schemeClr val="bg2"/>
                </a:solidFill>
              </a:rPr>
              <a:t>http://en.wikipedia.org/wiki/Electrical_resistivity_and_conductivity</a:t>
            </a:r>
            <a:endParaRPr lang="en-US" sz="1200" dirty="0">
              <a:solidFill>
                <a:schemeClr val="bg2"/>
              </a:solidFill>
            </a:endParaRPr>
          </a:p>
        </p:txBody>
      </p:sp>
      <p:grpSp>
        <p:nvGrpSpPr>
          <p:cNvPr id="15" name="Group 14"/>
          <p:cNvGrpSpPr/>
          <p:nvPr/>
        </p:nvGrpSpPr>
        <p:grpSpPr>
          <a:xfrm>
            <a:off x="750888" y="2029959"/>
            <a:ext cx="2881312" cy="1587500"/>
            <a:chOff x="750888" y="2029959"/>
            <a:chExt cx="2881312" cy="1587500"/>
          </a:xfrm>
        </p:grpSpPr>
        <p:sp>
          <p:nvSpPr>
            <p:cNvPr id="5130" name="Freeform 45"/>
            <p:cNvSpPr>
              <a:spLocks/>
            </p:cNvSpPr>
            <p:nvPr/>
          </p:nvSpPr>
          <p:spPr bwMode="auto">
            <a:xfrm rot="9999373">
              <a:off x="750888" y="2029959"/>
              <a:ext cx="2881312" cy="1587500"/>
            </a:xfrm>
            <a:custGeom>
              <a:avLst/>
              <a:gdLst>
                <a:gd name="T0" fmla="*/ 183111 w 1070"/>
                <a:gd name="T1" fmla="*/ 226445 h 666"/>
                <a:gd name="T2" fmla="*/ 61935 w 1070"/>
                <a:gd name="T3" fmla="*/ 450507 h 666"/>
                <a:gd name="T4" fmla="*/ 8078 w 1070"/>
                <a:gd name="T5" fmla="*/ 710323 h 666"/>
                <a:gd name="T6" fmla="*/ 64628 w 1070"/>
                <a:gd name="T7" fmla="*/ 1048799 h 666"/>
                <a:gd name="T8" fmla="*/ 387765 w 1070"/>
                <a:gd name="T9" fmla="*/ 1272860 h 666"/>
                <a:gd name="T10" fmla="*/ 829387 w 1070"/>
                <a:gd name="T11" fmla="*/ 1420646 h 666"/>
                <a:gd name="T12" fmla="*/ 1308708 w 1070"/>
                <a:gd name="T13" fmla="*/ 1568431 h 666"/>
                <a:gd name="T14" fmla="*/ 1680316 w 1070"/>
                <a:gd name="T15" fmla="*/ 1535060 h 666"/>
                <a:gd name="T16" fmla="*/ 2049232 w 1070"/>
                <a:gd name="T17" fmla="*/ 1518375 h 666"/>
                <a:gd name="T18" fmla="*/ 2434304 w 1070"/>
                <a:gd name="T19" fmla="*/ 1368206 h 666"/>
                <a:gd name="T20" fmla="*/ 2714357 w 1070"/>
                <a:gd name="T21" fmla="*/ 1117924 h 666"/>
                <a:gd name="T22" fmla="*/ 2803220 w 1070"/>
                <a:gd name="T23" fmla="*/ 836655 h 666"/>
                <a:gd name="T24" fmla="*/ 2878619 w 1070"/>
                <a:gd name="T25" fmla="*/ 636430 h 666"/>
                <a:gd name="T26" fmla="*/ 2824763 w 1070"/>
                <a:gd name="T27" fmla="*/ 357545 h 666"/>
                <a:gd name="T28" fmla="*/ 2620108 w 1070"/>
                <a:gd name="T29" fmla="*/ 259816 h 666"/>
                <a:gd name="T30" fmla="*/ 2455847 w 1070"/>
                <a:gd name="T31" fmla="*/ 195458 h 666"/>
                <a:gd name="T32" fmla="*/ 2084238 w 1070"/>
                <a:gd name="T33" fmla="*/ 14302 h 666"/>
                <a:gd name="T34" fmla="*/ 1696473 w 1070"/>
                <a:gd name="T35" fmla="*/ 114414 h 666"/>
                <a:gd name="T36" fmla="*/ 1254852 w 1070"/>
                <a:gd name="T37" fmla="*/ 128716 h 666"/>
                <a:gd name="T38" fmla="*/ 767452 w 1070"/>
                <a:gd name="T39" fmla="*/ 59591 h 666"/>
                <a:gd name="T40" fmla="*/ 452393 w 1070"/>
                <a:gd name="T41" fmla="*/ 81044 h 666"/>
                <a:gd name="T42" fmla="*/ 183111 w 1070"/>
                <a:gd name="T43" fmla="*/ 226445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graphicFrame>
          <p:nvGraphicFramePr>
            <p:cNvPr id="185353" name="Object 47"/>
            <p:cNvGraphicFramePr>
              <a:graphicFrameLocks noChangeAspect="1"/>
            </p:cNvGraphicFramePr>
            <p:nvPr/>
          </p:nvGraphicFramePr>
          <p:xfrm>
            <a:off x="1965325" y="2649538"/>
            <a:ext cx="314325" cy="288925"/>
          </p:xfrm>
          <a:graphic>
            <a:graphicData uri="http://schemas.openxmlformats.org/presentationml/2006/ole">
              <p:oleObj spid="_x0000_s185413" name="Equation" r:id="rId5" imgW="152334" imgH="139639" progId="Equation.DSMT4">
                <p:embed/>
              </p:oleObj>
            </a:graphicData>
          </a:graphic>
        </p:graphicFrame>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4"/>
          <p:cNvSpPr txBox="1">
            <a:spLocks noChangeArrowheads="1"/>
          </p:cNvSpPr>
          <p:nvPr/>
        </p:nvSpPr>
        <p:spPr bwMode="auto">
          <a:xfrm>
            <a:off x="2379868" y="3431455"/>
            <a:ext cx="4127810" cy="553998"/>
          </a:xfrm>
          <a:prstGeom prst="rect">
            <a:avLst/>
          </a:prstGeom>
          <a:noFill/>
          <a:ln w="12700">
            <a:noFill/>
            <a:miter lim="800000"/>
            <a:headEnd type="none" w="sm" len="sm"/>
            <a:tailEnd type="none" w="sm" len="sm"/>
          </a:ln>
        </p:spPr>
        <p:txBody>
          <a:bodyPr wrap="square">
            <a:spAutoFit/>
          </a:bodyPr>
          <a:lstStyle/>
          <a:p>
            <a:pPr algn="ctr"/>
            <a:r>
              <a:rPr lang="en-US" sz="1600" dirty="0" smtClean="0">
                <a:solidFill>
                  <a:schemeClr val="bg1"/>
                </a:solidFill>
              </a:rPr>
              <a:t>1) Occupants are pretty safe</a:t>
            </a:r>
          </a:p>
          <a:p>
            <a:pPr algn="ctr"/>
            <a:r>
              <a:rPr lang="en-US" sz="1400" dirty="0" smtClean="0">
                <a:solidFill>
                  <a:schemeClr val="bg2"/>
                </a:solidFill>
              </a:rPr>
              <a:t>(but let the charge dissipate before you get out!)</a:t>
            </a:r>
            <a:endParaRPr lang="en-US" sz="1400" dirty="0">
              <a:solidFill>
                <a:schemeClr val="bg2"/>
              </a:solidFill>
            </a:endParaRPr>
          </a:p>
        </p:txBody>
      </p:sp>
      <p:sp>
        <p:nvSpPr>
          <p:cNvPr id="8" name="Slide Number Placeholder 7"/>
          <p:cNvSpPr>
            <a:spLocks noGrp="1"/>
          </p:cNvSpPr>
          <p:nvPr>
            <p:ph type="sldNum" sz="quarter" idx="12"/>
          </p:nvPr>
        </p:nvSpPr>
        <p:spPr/>
        <p:txBody>
          <a:bodyPr/>
          <a:lstStyle/>
          <a:p>
            <a:pPr>
              <a:defRPr/>
            </a:pPr>
            <a:fld id="{C4941350-7F67-4C26-8FA1-8FE587D8CA0E}" type="slidenum">
              <a:rPr lang="en-US" smtClean="0"/>
              <a:pPr>
                <a:defRPr/>
              </a:pPr>
              <a:t>20</a:t>
            </a:fld>
            <a:endParaRPr lang="en-US"/>
          </a:p>
        </p:txBody>
      </p:sp>
      <p:sp>
        <p:nvSpPr>
          <p:cNvPr id="22" name="Line 14"/>
          <p:cNvSpPr>
            <a:spLocks noChangeShapeType="1"/>
          </p:cNvSpPr>
          <p:nvPr/>
        </p:nvSpPr>
        <p:spPr bwMode="auto">
          <a:xfrm>
            <a:off x="1814287" y="5659314"/>
            <a:ext cx="5715000" cy="0"/>
          </a:xfrm>
          <a:prstGeom prst="line">
            <a:avLst/>
          </a:prstGeom>
          <a:noFill/>
          <a:ln w="28575">
            <a:solidFill>
              <a:srgbClr val="33CC33"/>
            </a:solidFill>
            <a:round/>
            <a:headEnd type="none" w="sm" len="sm"/>
            <a:tailEnd type="none" w="sm" len="sm"/>
          </a:ln>
        </p:spPr>
        <p:txBody>
          <a:bodyPr wrap="none"/>
          <a:lstStyle/>
          <a:p>
            <a:endParaRPr lang="en-US"/>
          </a:p>
        </p:txBody>
      </p:sp>
      <p:sp>
        <p:nvSpPr>
          <p:cNvPr id="33" name="Text Box 61"/>
          <p:cNvSpPr txBox="1">
            <a:spLocks noChangeArrowheads="1"/>
          </p:cNvSpPr>
          <p:nvPr/>
        </p:nvSpPr>
        <p:spPr bwMode="auto">
          <a:xfrm>
            <a:off x="6205312" y="5786314"/>
            <a:ext cx="892175" cy="396875"/>
          </a:xfrm>
          <a:prstGeom prst="rect">
            <a:avLst/>
          </a:prstGeom>
          <a:noFill/>
          <a:ln w="12700">
            <a:noFill/>
            <a:miter lim="800000"/>
            <a:headEnd type="none" w="sm" len="sm"/>
            <a:tailEnd type="none" w="sm" len="sm"/>
          </a:ln>
        </p:spPr>
        <p:txBody>
          <a:bodyPr>
            <a:spAutoFit/>
          </a:bodyPr>
          <a:lstStyle/>
          <a:p>
            <a:r>
              <a:rPr lang="en-US" sz="2000">
                <a:solidFill>
                  <a:schemeClr val="bg2"/>
                </a:solidFill>
              </a:rPr>
              <a:t>Earth</a:t>
            </a:r>
            <a:endParaRPr lang="en-US" sz="2000" i="1">
              <a:solidFill>
                <a:schemeClr val="bg2"/>
              </a:solidFill>
              <a:latin typeface="Times New Roman" pitchFamily="18" charset="0"/>
            </a:endParaRPr>
          </a:p>
        </p:txBody>
      </p:sp>
      <p:sp>
        <p:nvSpPr>
          <p:cNvPr id="11" name="Rectangle 60"/>
          <p:cNvSpPr>
            <a:spLocks noChangeArrowheads="1"/>
          </p:cNvSpPr>
          <p:nvPr/>
        </p:nvSpPr>
        <p:spPr bwMode="auto">
          <a:xfrm>
            <a:off x="368135" y="5621214"/>
            <a:ext cx="8372103" cy="661987"/>
          </a:xfrm>
          <a:prstGeom prst="rect">
            <a:avLst/>
          </a:prstGeom>
          <a:blipFill>
            <a:blip r:embed="rId3" cstate="print"/>
            <a:tile tx="0" ty="0" sx="100000" sy="100000" flip="none" algn="tl"/>
          </a:blipFill>
          <a:ln w="12700">
            <a:solidFill>
              <a:schemeClr val="tx1"/>
            </a:solidFill>
            <a:miter lim="800000"/>
            <a:headEnd type="none" w="sm" len="sm"/>
            <a:tailEnd type="none" w="sm" len="sm"/>
          </a:ln>
        </p:spPr>
        <p:txBody>
          <a:bodyPr wrap="none" anchor="ctr"/>
          <a:lstStyle/>
          <a:p>
            <a:endParaRPr lang="en-US"/>
          </a:p>
        </p:txBody>
      </p:sp>
      <p:grpSp>
        <p:nvGrpSpPr>
          <p:cNvPr id="82" name="Group 81"/>
          <p:cNvGrpSpPr/>
          <p:nvPr/>
        </p:nvGrpSpPr>
        <p:grpSpPr>
          <a:xfrm>
            <a:off x="411380" y="1187586"/>
            <a:ext cx="3517900" cy="3760787"/>
            <a:chOff x="1587005" y="878836"/>
            <a:chExt cx="3517900" cy="3760787"/>
          </a:xfrm>
        </p:grpSpPr>
        <p:sp>
          <p:nvSpPr>
            <p:cNvPr id="59" name="AutoShape 8"/>
            <p:cNvSpPr>
              <a:spLocks noChangeArrowheads="1"/>
            </p:cNvSpPr>
            <p:nvPr/>
          </p:nvSpPr>
          <p:spPr bwMode="auto">
            <a:xfrm>
              <a:off x="3009405" y="1985323"/>
              <a:ext cx="4953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60" name="AutoShape 15"/>
            <p:cNvSpPr>
              <a:spLocks noChangeArrowheads="1"/>
            </p:cNvSpPr>
            <p:nvPr/>
          </p:nvSpPr>
          <p:spPr bwMode="auto">
            <a:xfrm rot="2704873">
              <a:off x="2867837" y="2372192"/>
              <a:ext cx="277812"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61" name="AutoShape 16"/>
            <p:cNvSpPr>
              <a:spLocks noChangeArrowheads="1"/>
            </p:cNvSpPr>
            <p:nvPr/>
          </p:nvSpPr>
          <p:spPr bwMode="auto">
            <a:xfrm rot="17869493">
              <a:off x="3676155" y="2180586"/>
              <a:ext cx="23495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62" name="AutoShape 18"/>
            <p:cNvSpPr>
              <a:spLocks noChangeArrowheads="1"/>
            </p:cNvSpPr>
            <p:nvPr/>
          </p:nvSpPr>
          <p:spPr bwMode="auto">
            <a:xfrm rot="5175220">
              <a:off x="2335512" y="2768567"/>
              <a:ext cx="176212"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63" name="AutoShape 19"/>
            <p:cNvSpPr>
              <a:spLocks noChangeArrowheads="1"/>
            </p:cNvSpPr>
            <p:nvPr/>
          </p:nvSpPr>
          <p:spPr bwMode="auto">
            <a:xfrm rot="1045514">
              <a:off x="3187205" y="2721923"/>
              <a:ext cx="4191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67" name="Freeform 26"/>
            <p:cNvSpPr>
              <a:spLocks/>
            </p:cNvSpPr>
            <p:nvPr/>
          </p:nvSpPr>
          <p:spPr bwMode="auto">
            <a:xfrm>
              <a:off x="3269755" y="4068123"/>
              <a:ext cx="107950" cy="571500"/>
            </a:xfrm>
            <a:custGeom>
              <a:avLst/>
              <a:gdLst>
                <a:gd name="T0" fmla="*/ 2147483647 w 68"/>
                <a:gd name="T1" fmla="*/ 2147483647 h 360"/>
                <a:gd name="T2" fmla="*/ 2147483647 w 68"/>
                <a:gd name="T3" fmla="*/ 2147483647 h 360"/>
                <a:gd name="T4" fmla="*/ 2147483647 w 68"/>
                <a:gd name="T5" fmla="*/ 2147483647 h 360"/>
                <a:gd name="T6" fmla="*/ 2147483647 w 68"/>
                <a:gd name="T7" fmla="*/ 2147483647 h 360"/>
                <a:gd name="T8" fmla="*/ 2147483647 w 68"/>
                <a:gd name="T9" fmla="*/ 2147483647 h 360"/>
                <a:gd name="T10" fmla="*/ 2147483647 w 68"/>
                <a:gd name="T11" fmla="*/ 2147483647 h 360"/>
                <a:gd name="T12" fmla="*/ 2147483647 w 68"/>
                <a:gd name="T13" fmla="*/ 2147483647 h 360"/>
                <a:gd name="T14" fmla="*/ 2147483647 w 68"/>
                <a:gd name="T15" fmla="*/ 0 h 36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360"/>
                <a:gd name="T26" fmla="*/ 68 w 6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360">
                  <a:moveTo>
                    <a:pt x="52" y="360"/>
                  </a:moveTo>
                  <a:cubicBezTo>
                    <a:pt x="30" y="343"/>
                    <a:pt x="8" y="327"/>
                    <a:pt x="4" y="312"/>
                  </a:cubicBezTo>
                  <a:cubicBezTo>
                    <a:pt x="0" y="297"/>
                    <a:pt x="19" y="285"/>
                    <a:pt x="28" y="272"/>
                  </a:cubicBezTo>
                  <a:cubicBezTo>
                    <a:pt x="37" y="259"/>
                    <a:pt x="56" y="252"/>
                    <a:pt x="60" y="232"/>
                  </a:cubicBezTo>
                  <a:cubicBezTo>
                    <a:pt x="64" y="212"/>
                    <a:pt x="60" y="175"/>
                    <a:pt x="52" y="152"/>
                  </a:cubicBezTo>
                  <a:cubicBezTo>
                    <a:pt x="44" y="129"/>
                    <a:pt x="15" y="115"/>
                    <a:pt x="12" y="96"/>
                  </a:cubicBezTo>
                  <a:cubicBezTo>
                    <a:pt x="9" y="77"/>
                    <a:pt x="27" y="56"/>
                    <a:pt x="36" y="40"/>
                  </a:cubicBezTo>
                  <a:cubicBezTo>
                    <a:pt x="45" y="24"/>
                    <a:pt x="56" y="12"/>
                    <a:pt x="68" y="0"/>
                  </a:cubicBezTo>
                </a:path>
              </a:pathLst>
            </a:custGeom>
            <a:noFill/>
            <a:ln w="38100" cap="flat" cmpd="sng">
              <a:solidFill>
                <a:schemeClr val="folHlink"/>
              </a:solidFill>
              <a:prstDash val="solid"/>
              <a:round/>
              <a:headEnd type="none" w="sm" len="sm"/>
              <a:tailEnd type="none" w="sm" len="sm"/>
            </a:ln>
          </p:spPr>
          <p:txBody>
            <a:bodyPr wrap="none"/>
            <a:lstStyle/>
            <a:p>
              <a:endParaRPr lang="en-US"/>
            </a:p>
          </p:txBody>
        </p:sp>
        <p:sp>
          <p:nvSpPr>
            <p:cNvPr id="69" name="AutoShape 29"/>
            <p:cNvSpPr>
              <a:spLocks noChangeArrowheads="1"/>
            </p:cNvSpPr>
            <p:nvPr/>
          </p:nvSpPr>
          <p:spPr bwMode="auto">
            <a:xfrm rot="1045514">
              <a:off x="3203080" y="3261673"/>
              <a:ext cx="293688" cy="873125"/>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grpSp>
          <p:nvGrpSpPr>
            <p:cNvPr id="70" name="Group 31"/>
            <p:cNvGrpSpPr>
              <a:grpSpLocks/>
            </p:cNvGrpSpPr>
            <p:nvPr/>
          </p:nvGrpSpPr>
          <p:grpSpPr bwMode="auto">
            <a:xfrm>
              <a:off x="1587005" y="878836"/>
              <a:ext cx="3517900" cy="1250950"/>
              <a:chOff x="1672" y="615"/>
              <a:chExt cx="2216" cy="788"/>
            </a:xfrm>
          </p:grpSpPr>
          <p:sp>
            <p:nvSpPr>
              <p:cNvPr id="71"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latin typeface="Arial" charset="0"/>
                </a:endParaRPr>
              </a:p>
            </p:txBody>
          </p:sp>
          <p:sp>
            <p:nvSpPr>
              <p:cNvPr id="72" name="Text Box 33"/>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73" name="Text Box 34"/>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74" name="Text Box 35"/>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75" name="Text Box 36"/>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76" name="Text Box 37"/>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77" name="Text Box 38"/>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grpSp>
      <p:sp>
        <p:nvSpPr>
          <p:cNvPr id="83" name="TextBox 82"/>
          <p:cNvSpPr txBox="1"/>
          <p:nvPr/>
        </p:nvSpPr>
        <p:spPr>
          <a:xfrm>
            <a:off x="4122493" y="5783283"/>
            <a:ext cx="736099" cy="369332"/>
          </a:xfrm>
          <a:prstGeom prst="rect">
            <a:avLst/>
          </a:prstGeom>
          <a:solidFill>
            <a:schemeClr val="tx1"/>
          </a:solidFill>
        </p:spPr>
        <p:txBody>
          <a:bodyPr wrap="none" rtlCol="0">
            <a:spAutoFit/>
          </a:bodyPr>
          <a:lstStyle/>
          <a:p>
            <a:r>
              <a:rPr lang="en-US" dirty="0" smtClean="0">
                <a:solidFill>
                  <a:schemeClr val="bg2"/>
                </a:solidFill>
              </a:rPr>
              <a:t>Earth</a:t>
            </a:r>
            <a:endParaRPr lang="en-US" dirty="0">
              <a:solidFill>
                <a:schemeClr val="bg2"/>
              </a:solidFill>
            </a:endParaRPr>
          </a:p>
        </p:txBody>
      </p:sp>
      <p:grpSp>
        <p:nvGrpSpPr>
          <p:cNvPr id="86" name="Group 85"/>
          <p:cNvGrpSpPr/>
          <p:nvPr/>
        </p:nvGrpSpPr>
        <p:grpSpPr>
          <a:xfrm>
            <a:off x="5412350" y="829346"/>
            <a:ext cx="3517900" cy="3760787"/>
            <a:chOff x="1587005" y="878836"/>
            <a:chExt cx="3517900" cy="3760787"/>
          </a:xfrm>
        </p:grpSpPr>
        <p:sp>
          <p:nvSpPr>
            <p:cNvPr id="87" name="AutoShape 8"/>
            <p:cNvSpPr>
              <a:spLocks noChangeArrowheads="1"/>
            </p:cNvSpPr>
            <p:nvPr/>
          </p:nvSpPr>
          <p:spPr bwMode="auto">
            <a:xfrm>
              <a:off x="3009405" y="1985323"/>
              <a:ext cx="4953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88" name="AutoShape 15"/>
            <p:cNvSpPr>
              <a:spLocks noChangeArrowheads="1"/>
            </p:cNvSpPr>
            <p:nvPr/>
          </p:nvSpPr>
          <p:spPr bwMode="auto">
            <a:xfrm rot="2704873">
              <a:off x="2891587" y="2431567"/>
              <a:ext cx="277812"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89" name="AutoShape 16"/>
            <p:cNvSpPr>
              <a:spLocks noChangeArrowheads="1"/>
            </p:cNvSpPr>
            <p:nvPr/>
          </p:nvSpPr>
          <p:spPr bwMode="auto">
            <a:xfrm rot="17869493">
              <a:off x="3640530" y="2180586"/>
              <a:ext cx="23495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90" name="AutoShape 18"/>
            <p:cNvSpPr>
              <a:spLocks noChangeArrowheads="1"/>
            </p:cNvSpPr>
            <p:nvPr/>
          </p:nvSpPr>
          <p:spPr bwMode="auto">
            <a:xfrm rot="5175220">
              <a:off x="2383012" y="2839817"/>
              <a:ext cx="176212"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91" name="AutoShape 19"/>
            <p:cNvSpPr>
              <a:spLocks noChangeArrowheads="1"/>
            </p:cNvSpPr>
            <p:nvPr/>
          </p:nvSpPr>
          <p:spPr bwMode="auto">
            <a:xfrm rot="1045514">
              <a:off x="3187205" y="2721923"/>
              <a:ext cx="4191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92" name="Freeform 26"/>
            <p:cNvSpPr>
              <a:spLocks/>
            </p:cNvSpPr>
            <p:nvPr/>
          </p:nvSpPr>
          <p:spPr bwMode="auto">
            <a:xfrm>
              <a:off x="3269755" y="4068123"/>
              <a:ext cx="107950" cy="571500"/>
            </a:xfrm>
            <a:custGeom>
              <a:avLst/>
              <a:gdLst>
                <a:gd name="T0" fmla="*/ 2147483647 w 68"/>
                <a:gd name="T1" fmla="*/ 2147483647 h 360"/>
                <a:gd name="T2" fmla="*/ 2147483647 w 68"/>
                <a:gd name="T3" fmla="*/ 2147483647 h 360"/>
                <a:gd name="T4" fmla="*/ 2147483647 w 68"/>
                <a:gd name="T5" fmla="*/ 2147483647 h 360"/>
                <a:gd name="T6" fmla="*/ 2147483647 w 68"/>
                <a:gd name="T7" fmla="*/ 2147483647 h 360"/>
                <a:gd name="T8" fmla="*/ 2147483647 w 68"/>
                <a:gd name="T9" fmla="*/ 2147483647 h 360"/>
                <a:gd name="T10" fmla="*/ 2147483647 w 68"/>
                <a:gd name="T11" fmla="*/ 2147483647 h 360"/>
                <a:gd name="T12" fmla="*/ 2147483647 w 68"/>
                <a:gd name="T13" fmla="*/ 2147483647 h 360"/>
                <a:gd name="T14" fmla="*/ 2147483647 w 68"/>
                <a:gd name="T15" fmla="*/ 0 h 36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360"/>
                <a:gd name="T26" fmla="*/ 68 w 6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360">
                  <a:moveTo>
                    <a:pt x="52" y="360"/>
                  </a:moveTo>
                  <a:cubicBezTo>
                    <a:pt x="30" y="343"/>
                    <a:pt x="8" y="327"/>
                    <a:pt x="4" y="312"/>
                  </a:cubicBezTo>
                  <a:cubicBezTo>
                    <a:pt x="0" y="297"/>
                    <a:pt x="19" y="285"/>
                    <a:pt x="28" y="272"/>
                  </a:cubicBezTo>
                  <a:cubicBezTo>
                    <a:pt x="37" y="259"/>
                    <a:pt x="56" y="252"/>
                    <a:pt x="60" y="232"/>
                  </a:cubicBezTo>
                  <a:cubicBezTo>
                    <a:pt x="64" y="212"/>
                    <a:pt x="60" y="175"/>
                    <a:pt x="52" y="152"/>
                  </a:cubicBezTo>
                  <a:cubicBezTo>
                    <a:pt x="44" y="129"/>
                    <a:pt x="15" y="115"/>
                    <a:pt x="12" y="96"/>
                  </a:cubicBezTo>
                  <a:cubicBezTo>
                    <a:pt x="9" y="77"/>
                    <a:pt x="27" y="56"/>
                    <a:pt x="36" y="40"/>
                  </a:cubicBezTo>
                  <a:cubicBezTo>
                    <a:pt x="45" y="24"/>
                    <a:pt x="56" y="12"/>
                    <a:pt x="68" y="0"/>
                  </a:cubicBezTo>
                </a:path>
              </a:pathLst>
            </a:custGeom>
            <a:noFill/>
            <a:ln w="38100" cap="flat" cmpd="sng">
              <a:solidFill>
                <a:schemeClr val="folHlink"/>
              </a:solidFill>
              <a:prstDash val="solid"/>
              <a:round/>
              <a:headEnd type="none" w="sm" len="sm"/>
              <a:tailEnd type="none" w="sm" len="sm"/>
            </a:ln>
          </p:spPr>
          <p:txBody>
            <a:bodyPr wrap="none"/>
            <a:lstStyle/>
            <a:p>
              <a:endParaRPr lang="en-US"/>
            </a:p>
          </p:txBody>
        </p:sp>
        <p:sp>
          <p:nvSpPr>
            <p:cNvPr id="93" name="AutoShape 29"/>
            <p:cNvSpPr>
              <a:spLocks noChangeArrowheads="1"/>
            </p:cNvSpPr>
            <p:nvPr/>
          </p:nvSpPr>
          <p:spPr bwMode="auto">
            <a:xfrm rot="1045514">
              <a:off x="3203080" y="3261673"/>
              <a:ext cx="293688" cy="873125"/>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grpSp>
          <p:nvGrpSpPr>
            <p:cNvPr id="94" name="Group 31"/>
            <p:cNvGrpSpPr>
              <a:grpSpLocks/>
            </p:cNvGrpSpPr>
            <p:nvPr/>
          </p:nvGrpSpPr>
          <p:grpSpPr bwMode="auto">
            <a:xfrm>
              <a:off x="1587005" y="878836"/>
              <a:ext cx="3517900" cy="1250950"/>
              <a:chOff x="1672" y="615"/>
              <a:chExt cx="2216" cy="788"/>
            </a:xfrm>
          </p:grpSpPr>
          <p:sp>
            <p:nvSpPr>
              <p:cNvPr id="95"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latin typeface="Arial" charset="0"/>
                </a:endParaRPr>
              </a:p>
            </p:txBody>
          </p:sp>
          <p:sp>
            <p:nvSpPr>
              <p:cNvPr id="96" name="Text Box 33"/>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97" name="Text Box 34"/>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_ _ _</a:t>
                </a:r>
              </a:p>
            </p:txBody>
          </p:sp>
          <p:sp>
            <p:nvSpPr>
              <p:cNvPr id="98" name="Text Box 35"/>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_ _ _</a:t>
                </a:r>
              </a:p>
            </p:txBody>
          </p:sp>
          <p:sp>
            <p:nvSpPr>
              <p:cNvPr id="99" name="Text Box 36"/>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100" name="Text Box 37"/>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101" name="Text Box 38"/>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grpSp>
      <p:sp>
        <p:nvSpPr>
          <p:cNvPr id="102" name="Text Box 34"/>
          <p:cNvSpPr txBox="1">
            <a:spLocks noChangeArrowheads="1"/>
          </p:cNvSpPr>
          <p:nvPr/>
        </p:nvSpPr>
        <p:spPr bwMode="auto">
          <a:xfrm>
            <a:off x="5489216" y="4153871"/>
            <a:ext cx="3132263" cy="338554"/>
          </a:xfrm>
          <a:prstGeom prst="rect">
            <a:avLst/>
          </a:prstGeom>
          <a:noFill/>
          <a:ln w="12700">
            <a:noFill/>
            <a:miter lim="800000"/>
            <a:headEnd type="none" w="sm" len="sm"/>
            <a:tailEnd type="none" w="sm" len="sm"/>
          </a:ln>
        </p:spPr>
        <p:txBody>
          <a:bodyPr wrap="square">
            <a:spAutoFit/>
          </a:bodyPr>
          <a:lstStyle/>
          <a:p>
            <a:r>
              <a:rPr lang="en-US" sz="1600" dirty="0" smtClean="0">
                <a:solidFill>
                  <a:schemeClr val="bg1"/>
                </a:solidFill>
              </a:rPr>
              <a:t>2) Occupants are not very safe</a:t>
            </a:r>
            <a:endParaRPr lang="en-US" sz="1600" dirty="0">
              <a:solidFill>
                <a:schemeClr val="bg1"/>
              </a:solidFill>
            </a:endParaRPr>
          </a:p>
        </p:txBody>
      </p:sp>
      <p:sp>
        <p:nvSpPr>
          <p:cNvPr id="44" name="Text Box 3"/>
          <p:cNvSpPr txBox="1">
            <a:spLocks noChangeArrowheads="1"/>
          </p:cNvSpPr>
          <p:nvPr/>
        </p:nvSpPr>
        <p:spPr bwMode="auto">
          <a:xfrm>
            <a:off x="24206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Faraday Cage Effect (cont.)</a:t>
            </a:r>
            <a:endParaRPr lang="en-US" sz="4000" dirty="0">
              <a:solidFill>
                <a:srgbClr val="FF9933"/>
              </a:solidFill>
              <a:effectLst>
                <a:outerShdw blurRad="38100" dist="38100" dir="2700000" algn="tl">
                  <a:srgbClr val="C0C0C0"/>
                </a:outerShdw>
              </a:effectLst>
            </a:endParaRPr>
          </a:p>
        </p:txBody>
      </p:sp>
      <p:pic>
        <p:nvPicPr>
          <p:cNvPr id="361473" name="Picture 1"/>
          <p:cNvPicPr>
            <a:picLocks noChangeAspect="1" noChangeArrowheads="1"/>
          </p:cNvPicPr>
          <p:nvPr/>
        </p:nvPicPr>
        <p:blipFill>
          <a:blip r:embed="rId4" cstate="print"/>
          <a:srcRect/>
          <a:stretch>
            <a:fillRect/>
          </a:stretch>
        </p:blipFill>
        <p:spPr bwMode="auto">
          <a:xfrm>
            <a:off x="966788" y="4411889"/>
            <a:ext cx="2484437" cy="1668463"/>
          </a:xfrm>
          <a:prstGeom prst="rect">
            <a:avLst/>
          </a:prstGeom>
          <a:noFill/>
          <a:ln w="9525">
            <a:noFill/>
            <a:miter lim="800000"/>
            <a:headEnd/>
            <a:tailEnd/>
          </a:ln>
          <a:effectLst/>
        </p:spPr>
      </p:pic>
      <p:pic>
        <p:nvPicPr>
          <p:cNvPr id="361474" name="Picture 2"/>
          <p:cNvPicPr>
            <a:picLocks noChangeAspect="1" noChangeArrowheads="1"/>
          </p:cNvPicPr>
          <p:nvPr/>
        </p:nvPicPr>
        <p:blipFill>
          <a:blip r:embed="rId5" cstate="print"/>
          <a:srcRect/>
          <a:stretch>
            <a:fillRect/>
          </a:stretch>
        </p:blipFill>
        <p:spPr bwMode="auto">
          <a:xfrm>
            <a:off x="5924324" y="4545466"/>
            <a:ext cx="2041525" cy="1531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4"/>
          <p:cNvSpPr txBox="1">
            <a:spLocks noChangeArrowheads="1"/>
          </p:cNvSpPr>
          <p:nvPr/>
        </p:nvSpPr>
        <p:spPr bwMode="auto">
          <a:xfrm>
            <a:off x="2676752" y="705077"/>
            <a:ext cx="3764172" cy="400110"/>
          </a:xfrm>
          <a:prstGeom prst="rect">
            <a:avLst/>
          </a:prstGeom>
          <a:noFill/>
          <a:ln w="12700">
            <a:noFill/>
            <a:miter lim="800000"/>
            <a:headEnd type="none" w="sm" len="sm"/>
            <a:tailEnd type="none" w="sm" len="sm"/>
          </a:ln>
        </p:spPr>
        <p:txBody>
          <a:bodyPr wrap="none">
            <a:spAutoFit/>
          </a:bodyPr>
          <a:lstStyle/>
          <a:p>
            <a:r>
              <a:rPr lang="en-US" sz="2000" dirty="0" smtClean="0">
                <a:solidFill>
                  <a:schemeClr val="bg1"/>
                </a:solidFill>
              </a:rPr>
              <a:t>Faraday Cage Shielded Room</a:t>
            </a:r>
            <a:endParaRPr lang="en-US" sz="2000" dirty="0">
              <a:solidFill>
                <a:schemeClr val="bg1"/>
              </a:solidFill>
            </a:endParaRPr>
          </a:p>
        </p:txBody>
      </p:sp>
      <p:sp>
        <p:nvSpPr>
          <p:cNvPr id="8" name="Slide Number Placeholder 7"/>
          <p:cNvSpPr>
            <a:spLocks noGrp="1"/>
          </p:cNvSpPr>
          <p:nvPr>
            <p:ph type="sldNum" sz="quarter" idx="12"/>
          </p:nvPr>
        </p:nvSpPr>
        <p:spPr/>
        <p:txBody>
          <a:bodyPr/>
          <a:lstStyle/>
          <a:p>
            <a:pPr>
              <a:defRPr/>
            </a:pPr>
            <a:fld id="{C4941350-7F67-4C26-8FA1-8FE587D8CA0E}" type="slidenum">
              <a:rPr lang="en-US" smtClean="0"/>
              <a:pPr>
                <a:defRPr/>
              </a:pPr>
              <a:t>21</a:t>
            </a:fld>
            <a:endParaRPr lang="en-US"/>
          </a:p>
        </p:txBody>
      </p:sp>
      <p:sp>
        <p:nvSpPr>
          <p:cNvPr id="9" name="Text Box 3"/>
          <p:cNvSpPr txBox="1">
            <a:spLocks noChangeArrowheads="1"/>
          </p:cNvSpPr>
          <p:nvPr/>
        </p:nvSpPr>
        <p:spPr bwMode="auto">
          <a:xfrm>
            <a:off x="24206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Faraday Cage Effect (cont.)</a:t>
            </a:r>
            <a:endParaRPr lang="en-US" sz="4000" dirty="0">
              <a:solidFill>
                <a:srgbClr val="FF9933"/>
              </a:solidFill>
              <a:effectLst>
                <a:outerShdw blurRad="38100" dist="38100" dir="2700000" algn="tl">
                  <a:srgbClr val="C0C0C0"/>
                </a:outerShdw>
              </a:effectLst>
            </a:endParaRPr>
          </a:p>
        </p:txBody>
      </p:sp>
      <p:sp>
        <p:nvSpPr>
          <p:cNvPr id="10" name="Rectangle 9"/>
          <p:cNvSpPr/>
          <p:nvPr/>
        </p:nvSpPr>
        <p:spPr>
          <a:xfrm>
            <a:off x="206826" y="1311139"/>
            <a:ext cx="8512629" cy="4832092"/>
          </a:xfrm>
          <a:prstGeom prst="rect">
            <a:avLst/>
          </a:prstGeom>
        </p:spPr>
        <p:txBody>
          <a:bodyPr wrap="square">
            <a:spAutoFit/>
          </a:bodyPr>
          <a:lstStyle/>
          <a:p>
            <a:pPr>
              <a:spcAft>
                <a:spcPts val="600"/>
              </a:spcAft>
            </a:pPr>
            <a:r>
              <a:rPr lang="en-US" sz="1400" b="1" dirty="0" smtClean="0">
                <a:solidFill>
                  <a:schemeClr val="bg2"/>
                </a:solidFill>
              </a:rPr>
              <a:t>Self-standing modular Faraday cage</a:t>
            </a:r>
            <a:r>
              <a:rPr lang="en-US" sz="1400" dirty="0" smtClean="0">
                <a:solidFill>
                  <a:schemeClr val="bg2"/>
                </a:solidFill>
              </a:rPr>
              <a:t/>
            </a:r>
            <a:br>
              <a:rPr lang="en-US" sz="1400" dirty="0" smtClean="0">
                <a:solidFill>
                  <a:schemeClr val="bg2"/>
                </a:solidFill>
              </a:rPr>
            </a:br>
            <a:r>
              <a:rPr lang="en-US" sz="1400" dirty="0" smtClean="0">
                <a:solidFill>
                  <a:schemeClr val="bg2"/>
                </a:solidFill>
              </a:rPr>
              <a:t>Superior screening of RF/LF/HF signals, e.g. for R&amp;D, TEMPEST and Testing purposes. The modular Faraday cage is designed to meet or even exceed the vast majority of shielding requirements. The system is constructed of shielded modular panels, available in either standard-sized or custom-designed panels to meet exact specifications in government, industry, research and development, university or hospital use. The system is completely self-standing (independent of the host building). The modular panels can be shipped and assembled by the customer or under supervision of our engineers, anywhere in the world.</a:t>
            </a:r>
            <a:br>
              <a:rPr lang="en-US" sz="1400" dirty="0" smtClean="0">
                <a:solidFill>
                  <a:schemeClr val="bg2"/>
                </a:solidFill>
              </a:rPr>
            </a:br>
            <a:r>
              <a:rPr lang="en-US" sz="1400" dirty="0" smtClean="0">
                <a:solidFill>
                  <a:schemeClr val="bg2"/>
                </a:solidFill>
              </a:rPr>
              <a:t/>
            </a:r>
            <a:br>
              <a:rPr lang="en-US" sz="1400" dirty="0" smtClean="0">
                <a:solidFill>
                  <a:schemeClr val="bg2"/>
                </a:solidFill>
              </a:rPr>
            </a:br>
            <a:r>
              <a:rPr lang="en-US" sz="1400" b="1" dirty="0" smtClean="0">
                <a:solidFill>
                  <a:schemeClr val="bg2"/>
                </a:solidFill>
              </a:rPr>
              <a:t>Applications</a:t>
            </a:r>
            <a:r>
              <a:rPr lang="en-US" sz="1400" dirty="0" smtClean="0">
                <a:solidFill>
                  <a:schemeClr val="bg2"/>
                </a:solidFill>
              </a:rPr>
              <a:t/>
            </a:r>
            <a:br>
              <a:rPr lang="en-US" sz="1400" dirty="0" smtClean="0">
                <a:solidFill>
                  <a:schemeClr val="bg2"/>
                </a:solidFill>
              </a:rPr>
            </a:br>
            <a:r>
              <a:rPr lang="en-US" sz="1400" dirty="0" smtClean="0">
                <a:solidFill>
                  <a:schemeClr val="bg2"/>
                </a:solidFill>
              </a:rPr>
              <a:t>RF/LF/HF test and measurements</a:t>
            </a:r>
            <a:br>
              <a:rPr lang="en-US" sz="1400" dirty="0" smtClean="0">
                <a:solidFill>
                  <a:schemeClr val="bg2"/>
                </a:solidFill>
              </a:rPr>
            </a:br>
            <a:r>
              <a:rPr lang="en-US" sz="1400" dirty="0" smtClean="0">
                <a:solidFill>
                  <a:schemeClr val="bg2"/>
                </a:solidFill>
              </a:rPr>
              <a:t>EMC test labs</a:t>
            </a:r>
            <a:br>
              <a:rPr lang="en-US" sz="1400" dirty="0" smtClean="0">
                <a:solidFill>
                  <a:schemeClr val="bg2"/>
                </a:solidFill>
              </a:rPr>
            </a:br>
            <a:r>
              <a:rPr lang="en-US" sz="1400" dirty="0" smtClean="0">
                <a:solidFill>
                  <a:schemeClr val="bg2"/>
                </a:solidFill>
              </a:rPr>
              <a:t>Wireless product testing</a:t>
            </a:r>
            <a:br>
              <a:rPr lang="en-US" sz="1400" dirty="0" smtClean="0">
                <a:solidFill>
                  <a:schemeClr val="bg2"/>
                </a:solidFill>
              </a:rPr>
            </a:br>
            <a:r>
              <a:rPr lang="en-US" sz="1400" dirty="0" smtClean="0">
                <a:solidFill>
                  <a:schemeClr val="bg2"/>
                </a:solidFill>
              </a:rPr>
              <a:t>EMI/RFI shielded server rooms</a:t>
            </a:r>
            <a:br>
              <a:rPr lang="en-US" sz="1400" dirty="0" smtClean="0">
                <a:solidFill>
                  <a:schemeClr val="bg2"/>
                </a:solidFill>
              </a:rPr>
            </a:br>
            <a:r>
              <a:rPr lang="en-US" sz="1400" dirty="0" smtClean="0">
                <a:solidFill>
                  <a:schemeClr val="bg2"/>
                </a:solidFill>
              </a:rPr>
              <a:t>TEMPEST / Sensitive information protection</a:t>
            </a:r>
            <a:br>
              <a:rPr lang="en-US" sz="1400" dirty="0" smtClean="0">
                <a:solidFill>
                  <a:schemeClr val="bg2"/>
                </a:solidFill>
              </a:rPr>
            </a:br>
            <a:r>
              <a:rPr lang="en-US" sz="1400" dirty="0" smtClean="0">
                <a:solidFill>
                  <a:schemeClr val="bg2"/>
                </a:solidFill>
              </a:rPr>
              <a:t>HEMP &amp; EMP protection</a:t>
            </a:r>
            <a:br>
              <a:rPr lang="en-US" sz="1400" dirty="0" smtClean="0">
                <a:solidFill>
                  <a:schemeClr val="bg2"/>
                </a:solidFill>
              </a:rPr>
            </a:br>
            <a:r>
              <a:rPr lang="en-US" sz="1400" dirty="0" smtClean="0">
                <a:solidFill>
                  <a:schemeClr val="bg2"/>
                </a:solidFill>
              </a:rPr>
              <a:t>Neuroscience laboratories</a:t>
            </a:r>
            <a:br>
              <a:rPr lang="en-US" sz="1400" dirty="0" smtClean="0">
                <a:solidFill>
                  <a:schemeClr val="bg2"/>
                </a:solidFill>
              </a:rPr>
            </a:br>
            <a:r>
              <a:rPr lang="en-US" sz="1400" dirty="0" smtClean="0">
                <a:solidFill>
                  <a:schemeClr val="bg2"/>
                </a:solidFill>
              </a:rPr>
              <a:t>Cellular communication devices</a:t>
            </a:r>
            <a:br>
              <a:rPr lang="en-US" sz="1400" dirty="0" smtClean="0">
                <a:solidFill>
                  <a:schemeClr val="bg2"/>
                </a:solidFill>
              </a:rPr>
            </a:br>
            <a:r>
              <a:rPr lang="en-US" sz="1400" dirty="0" smtClean="0">
                <a:solidFill>
                  <a:schemeClr val="bg2"/>
                </a:solidFill>
              </a:rPr>
              <a:t>Immunity &amp; emission test chambers</a:t>
            </a:r>
            <a:br>
              <a:rPr lang="en-US" sz="1400" dirty="0" smtClean="0">
                <a:solidFill>
                  <a:schemeClr val="bg2"/>
                </a:solidFill>
              </a:rPr>
            </a:br>
            <a:r>
              <a:rPr lang="en-US" sz="1400" dirty="0" smtClean="0">
                <a:solidFill>
                  <a:schemeClr val="bg2"/>
                </a:solidFill>
              </a:rPr>
              <a:t>Anechoic chambers</a:t>
            </a:r>
            <a:br>
              <a:rPr lang="en-US" sz="1400" dirty="0" smtClean="0">
                <a:solidFill>
                  <a:schemeClr val="bg2"/>
                </a:solidFill>
              </a:rPr>
            </a:br>
            <a:r>
              <a:rPr lang="en-US" sz="1400" dirty="0" smtClean="0">
                <a:solidFill>
                  <a:schemeClr val="bg2"/>
                </a:solidFill>
              </a:rPr>
              <a:t>MRI rooms</a:t>
            </a:r>
            <a:br>
              <a:rPr lang="en-US" sz="1400" dirty="0" smtClean="0">
                <a:solidFill>
                  <a:schemeClr val="bg2"/>
                </a:solidFill>
              </a:rPr>
            </a:br>
            <a:r>
              <a:rPr lang="en-US" sz="1400" dirty="0" smtClean="0">
                <a:solidFill>
                  <a:schemeClr val="bg2"/>
                </a:solidFill>
              </a:rPr>
              <a:t>Neurology lab</a:t>
            </a:r>
            <a:br>
              <a:rPr lang="en-US" sz="1400" dirty="0" smtClean="0">
                <a:solidFill>
                  <a:schemeClr val="bg2"/>
                </a:solidFill>
              </a:rPr>
            </a:br>
            <a:r>
              <a:rPr lang="en-US" sz="1400" dirty="0" smtClean="0">
                <a:solidFill>
                  <a:schemeClr val="bg2"/>
                </a:solidFill>
              </a:rPr>
              <a:t>etc...</a:t>
            </a:r>
            <a:endParaRPr lang="en-US" sz="1400" dirty="0">
              <a:solidFill>
                <a:schemeClr val="bg2"/>
              </a:solidFill>
            </a:endParaRPr>
          </a:p>
        </p:txBody>
      </p:sp>
      <p:sp>
        <p:nvSpPr>
          <p:cNvPr id="11" name="Rectangle 10"/>
          <p:cNvSpPr/>
          <p:nvPr/>
        </p:nvSpPr>
        <p:spPr>
          <a:xfrm>
            <a:off x="729343" y="6532873"/>
            <a:ext cx="7870371" cy="276999"/>
          </a:xfrm>
          <a:prstGeom prst="rect">
            <a:avLst/>
          </a:prstGeom>
        </p:spPr>
        <p:txBody>
          <a:bodyPr wrap="square">
            <a:spAutoFit/>
          </a:bodyPr>
          <a:lstStyle/>
          <a:p>
            <a:r>
              <a:rPr lang="en-US" sz="1200" dirty="0" smtClean="0">
                <a:solidFill>
                  <a:schemeClr val="bg2"/>
                </a:solidFill>
              </a:rPr>
              <a:t>http://www.directindustry.com/prod/holland-shielding-systems-bv/faraday-cages-modular-35048-1031291.html</a:t>
            </a:r>
            <a:endParaRPr lang="en-US" sz="1200" dirty="0">
              <a:solidFill>
                <a:schemeClr val="bg2"/>
              </a:solidFill>
            </a:endParaRPr>
          </a:p>
        </p:txBody>
      </p:sp>
      <p:pic>
        <p:nvPicPr>
          <p:cNvPr id="2" name="Picture 1"/>
          <p:cNvPicPr>
            <a:picLocks noChangeAspect="1"/>
          </p:cNvPicPr>
          <p:nvPr/>
        </p:nvPicPr>
        <p:blipFill>
          <a:blip r:embed="rId3" cstate="print"/>
          <a:stretch>
            <a:fillRect/>
          </a:stretch>
        </p:blipFill>
        <p:spPr>
          <a:xfrm>
            <a:off x="3805589" y="3025943"/>
            <a:ext cx="5166360" cy="3429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Text Box 3"/>
          <p:cNvSpPr txBox="1">
            <a:spLocks noChangeArrowheads="1"/>
          </p:cNvSpPr>
          <p:nvPr/>
        </p:nvSpPr>
        <p:spPr bwMode="auto">
          <a:xfrm>
            <a:off x="701675" y="28575"/>
            <a:ext cx="7848600" cy="701675"/>
          </a:xfrm>
          <a:prstGeom prst="rect">
            <a:avLst/>
          </a:prstGeom>
          <a:noFill/>
          <a:ln w="12700">
            <a:noFill/>
            <a:miter lim="800000"/>
            <a:headEnd type="none" w="sm" len="sm"/>
            <a:tailEnd type="none" w="sm" len="sm"/>
          </a:ln>
          <a:effectLst/>
        </p:spPr>
        <p:txBody>
          <a:bodyPr>
            <a:spAutoFit/>
          </a:bodyPr>
          <a:lstStyle/>
          <a:p>
            <a:pPr algn="ctr">
              <a:defRPr/>
            </a:pPr>
            <a:r>
              <a:rPr lang="en-US" sz="4000">
                <a:solidFill>
                  <a:srgbClr val="FF9933"/>
                </a:solidFill>
                <a:effectLst>
                  <a:outerShdw blurRad="38100" dist="38100" dir="2700000" algn="tl">
                    <a:srgbClr val="C0C0C0"/>
                  </a:outerShdw>
                </a:effectLst>
              </a:rPr>
              <a:t>Shielding and Grounding</a:t>
            </a:r>
          </a:p>
        </p:txBody>
      </p:sp>
      <p:sp>
        <p:nvSpPr>
          <p:cNvPr id="29705" name="Text Box 27"/>
          <p:cNvSpPr txBox="1">
            <a:spLocks noChangeArrowheads="1"/>
          </p:cNvSpPr>
          <p:nvPr/>
        </p:nvSpPr>
        <p:spPr bwMode="auto">
          <a:xfrm>
            <a:off x="332008" y="1495425"/>
            <a:ext cx="2700338" cy="707886"/>
          </a:xfrm>
          <a:prstGeom prst="rect">
            <a:avLst/>
          </a:prstGeom>
          <a:noFill/>
          <a:ln w="12700">
            <a:noFill/>
            <a:miter lim="800000"/>
            <a:headEnd type="none" w="sm" len="sm"/>
            <a:tailEnd type="none" w="sm" len="sm"/>
          </a:ln>
        </p:spPr>
        <p:txBody>
          <a:bodyPr>
            <a:spAutoFit/>
          </a:bodyPr>
          <a:lstStyle/>
          <a:p>
            <a:pPr algn="ctr"/>
            <a:r>
              <a:rPr lang="en-US" sz="2000" dirty="0" smtClean="0">
                <a:solidFill>
                  <a:schemeClr val="bg1"/>
                </a:solidFill>
              </a:rPr>
              <a:t>Start with Spherical </a:t>
            </a:r>
            <a:r>
              <a:rPr lang="en-US" sz="2000" dirty="0">
                <a:solidFill>
                  <a:schemeClr val="bg1"/>
                </a:solidFill>
              </a:rPr>
              <a:t>PEC shell</a:t>
            </a:r>
            <a:endParaRPr lang="en-US" sz="2000" i="1" dirty="0">
              <a:solidFill>
                <a:schemeClr val="bg1"/>
              </a:solidFill>
              <a:latin typeface="Times New Roman" pitchFamily="18" charset="0"/>
            </a:endParaRPr>
          </a:p>
        </p:txBody>
      </p:sp>
      <p:sp>
        <p:nvSpPr>
          <p:cNvPr id="29706" name="Text Box 28"/>
          <p:cNvSpPr txBox="1">
            <a:spLocks noChangeArrowheads="1"/>
          </p:cNvSpPr>
          <p:nvPr/>
        </p:nvSpPr>
        <p:spPr bwMode="auto">
          <a:xfrm>
            <a:off x="5794375" y="1482725"/>
            <a:ext cx="2700338" cy="3968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Neutral (no charge)</a:t>
            </a:r>
            <a:endParaRPr lang="en-US" sz="2000" i="1" dirty="0">
              <a:solidFill>
                <a:schemeClr val="bg1"/>
              </a:solidFill>
              <a:latin typeface="Times New Roman" pitchFamily="18" charset="0"/>
            </a:endParaRPr>
          </a:p>
        </p:txBody>
      </p:sp>
      <p:sp>
        <p:nvSpPr>
          <p:cNvPr id="29711" name="Text Box 33"/>
          <p:cNvSpPr txBox="1">
            <a:spLocks noChangeArrowheads="1"/>
          </p:cNvSpPr>
          <p:nvPr/>
        </p:nvSpPr>
        <p:spPr bwMode="auto">
          <a:xfrm>
            <a:off x="350152" y="3354388"/>
            <a:ext cx="2700338" cy="1006475"/>
          </a:xfrm>
          <a:prstGeom prst="rect">
            <a:avLst/>
          </a:prstGeom>
          <a:noFill/>
          <a:ln w="12700">
            <a:noFill/>
            <a:miter lim="800000"/>
            <a:headEnd type="none" w="sm" len="sm"/>
            <a:tailEnd type="none" w="sm" len="sm"/>
          </a:ln>
        </p:spPr>
        <p:txBody>
          <a:bodyPr>
            <a:spAutoFit/>
          </a:bodyPr>
          <a:lstStyle/>
          <a:p>
            <a:pPr algn="ctr"/>
            <a:r>
              <a:rPr lang="en-US" sz="2000" dirty="0">
                <a:solidFill>
                  <a:schemeClr val="bg1"/>
                </a:solidFill>
              </a:rPr>
              <a:t>Drill hole and </a:t>
            </a:r>
          </a:p>
          <a:p>
            <a:pPr algn="ctr"/>
            <a:r>
              <a:rPr lang="en-US" sz="2000" dirty="0">
                <a:solidFill>
                  <a:schemeClr val="bg1"/>
                </a:solidFill>
              </a:rPr>
              <a:t>insert point charge, then solder hole.</a:t>
            </a:r>
            <a:endParaRPr lang="en-US" sz="2000" i="1" dirty="0">
              <a:solidFill>
                <a:schemeClr val="bg1"/>
              </a:solidFill>
              <a:latin typeface="Times New Roman" pitchFamily="18" charset="0"/>
            </a:endParaRPr>
          </a:p>
        </p:txBody>
      </p:sp>
      <p:sp>
        <p:nvSpPr>
          <p:cNvPr id="29712" name="Text Box 34"/>
          <p:cNvSpPr txBox="1">
            <a:spLocks noChangeArrowheads="1"/>
          </p:cNvSpPr>
          <p:nvPr/>
        </p:nvSpPr>
        <p:spPr bwMode="auto">
          <a:xfrm>
            <a:off x="5735638" y="5759001"/>
            <a:ext cx="3084512" cy="396875"/>
          </a:xfrm>
          <a:prstGeom prst="rect">
            <a:avLst/>
          </a:prstGeom>
          <a:noFill/>
          <a:ln w="12700">
            <a:noFill/>
            <a:miter lim="800000"/>
            <a:headEnd type="none" w="sm" len="sm"/>
            <a:tailEnd type="none" w="sm" len="sm"/>
          </a:ln>
        </p:spPr>
        <p:txBody>
          <a:bodyPr>
            <a:spAutoFit/>
          </a:bodyPr>
          <a:lstStyle/>
          <a:p>
            <a:pPr algn="ctr"/>
            <a:r>
              <a:rPr lang="en-US" sz="2000" dirty="0">
                <a:solidFill>
                  <a:schemeClr val="bg1"/>
                </a:solidFill>
              </a:rPr>
              <a:t>Neutral shell  (no charge)</a:t>
            </a:r>
            <a:endParaRPr lang="en-US" sz="2000" i="1" dirty="0">
              <a:solidFill>
                <a:schemeClr val="bg1"/>
              </a:solidFill>
              <a:latin typeface="Times New Roman" pitchFamily="18" charset="0"/>
            </a:endParaRPr>
          </a:p>
        </p:txBody>
      </p:sp>
      <p:sp>
        <p:nvSpPr>
          <p:cNvPr id="29713" name="Text Box 35"/>
          <p:cNvSpPr txBox="1">
            <a:spLocks noChangeArrowheads="1"/>
          </p:cNvSpPr>
          <p:nvPr/>
        </p:nvSpPr>
        <p:spPr bwMode="auto">
          <a:xfrm>
            <a:off x="1978524" y="5474364"/>
            <a:ext cx="1065212" cy="457200"/>
          </a:xfrm>
          <a:prstGeom prst="rect">
            <a:avLst/>
          </a:prstGeom>
          <a:solidFill>
            <a:srgbClr val="FFCCFF"/>
          </a:solidFill>
          <a:ln w="12700">
            <a:noFill/>
            <a:miter lim="800000"/>
            <a:headEnd type="none" w="sm" len="sm"/>
            <a:tailEnd type="none" w="sm" len="sm"/>
          </a:ln>
        </p:spPr>
        <p:txBody>
          <a:bodyPr>
            <a:spAutoFit/>
          </a:bodyPr>
          <a:lstStyle/>
          <a:p>
            <a:r>
              <a:rPr lang="en-US" sz="2000" dirty="0">
                <a:solidFill>
                  <a:schemeClr val="bg2"/>
                </a:solidFill>
              </a:rPr>
              <a:t>Find </a:t>
            </a:r>
            <a:r>
              <a:rPr lang="en-US" sz="2400" i="1" u="sng" dirty="0">
                <a:solidFill>
                  <a:schemeClr val="bg2"/>
                </a:solidFill>
                <a:latin typeface="Times New Roman" pitchFamily="18" charset="0"/>
              </a:rPr>
              <a:t>E</a:t>
            </a:r>
            <a:r>
              <a:rPr lang="en-US" sz="2000" dirty="0">
                <a:solidFill>
                  <a:schemeClr val="bg2"/>
                </a:solidFill>
              </a:rPr>
              <a:t>:</a:t>
            </a:r>
            <a:endParaRPr lang="en-US" sz="2000" i="1" dirty="0">
              <a:solidFill>
                <a:schemeClr val="bg2"/>
              </a:solidFill>
              <a:latin typeface="Times New Roman" pitchFamily="18" charset="0"/>
            </a:endParaRPr>
          </a:p>
        </p:txBody>
      </p:sp>
      <p:sp>
        <p:nvSpPr>
          <p:cNvPr id="26" name="Slide Number Placeholder 25"/>
          <p:cNvSpPr>
            <a:spLocks noGrp="1"/>
          </p:cNvSpPr>
          <p:nvPr>
            <p:ph type="sldNum" sz="quarter" idx="12"/>
          </p:nvPr>
        </p:nvSpPr>
        <p:spPr/>
        <p:txBody>
          <a:bodyPr/>
          <a:lstStyle/>
          <a:p>
            <a:pPr>
              <a:defRPr/>
            </a:pPr>
            <a:fld id="{C4941350-7F67-4C26-8FA1-8FE587D8CA0E}" type="slidenum">
              <a:rPr lang="en-US" smtClean="0"/>
              <a:pPr>
                <a:defRPr/>
              </a:pPr>
              <a:t>22</a:t>
            </a:fld>
            <a:endParaRPr lang="en-US"/>
          </a:p>
        </p:txBody>
      </p:sp>
      <p:grpSp>
        <p:nvGrpSpPr>
          <p:cNvPr id="41" name="Group 40"/>
          <p:cNvGrpSpPr/>
          <p:nvPr/>
        </p:nvGrpSpPr>
        <p:grpSpPr>
          <a:xfrm>
            <a:off x="3500438" y="896938"/>
            <a:ext cx="2106967" cy="1682750"/>
            <a:chOff x="3500438" y="896938"/>
            <a:chExt cx="2106967" cy="1682750"/>
          </a:xfrm>
        </p:grpSpPr>
        <p:sp>
          <p:nvSpPr>
            <p:cNvPr id="29699" name="AutoShape 19"/>
            <p:cNvSpPr>
              <a:spLocks noChangeArrowheads="1"/>
            </p:cNvSpPr>
            <p:nvPr/>
          </p:nvSpPr>
          <p:spPr bwMode="auto">
            <a:xfrm>
              <a:off x="3500438" y="896938"/>
              <a:ext cx="1743075" cy="1682750"/>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29707" name="Line 29"/>
            <p:cNvSpPr>
              <a:spLocks noChangeShapeType="1"/>
            </p:cNvSpPr>
            <p:nvPr/>
          </p:nvSpPr>
          <p:spPr bwMode="auto">
            <a:xfrm flipV="1">
              <a:off x="4333875" y="1358900"/>
              <a:ext cx="177800" cy="412750"/>
            </a:xfrm>
            <a:prstGeom prst="line">
              <a:avLst/>
            </a:prstGeom>
            <a:noFill/>
            <a:ln w="12700">
              <a:solidFill>
                <a:schemeClr val="bg2"/>
              </a:solidFill>
              <a:round/>
              <a:headEnd type="none" w="sm" len="sm"/>
              <a:tailEnd type="triangle" w="med" len="med"/>
            </a:ln>
          </p:spPr>
          <p:txBody>
            <a:bodyPr wrap="none"/>
            <a:lstStyle/>
            <a:p>
              <a:endParaRPr lang="en-US"/>
            </a:p>
          </p:txBody>
        </p:sp>
        <p:sp>
          <p:nvSpPr>
            <p:cNvPr id="29709" name="Line 31"/>
            <p:cNvSpPr>
              <a:spLocks noChangeShapeType="1"/>
            </p:cNvSpPr>
            <p:nvPr/>
          </p:nvSpPr>
          <p:spPr bwMode="auto">
            <a:xfrm flipV="1">
              <a:off x="4327525" y="1558925"/>
              <a:ext cx="908050" cy="212725"/>
            </a:xfrm>
            <a:prstGeom prst="line">
              <a:avLst/>
            </a:prstGeom>
            <a:noFill/>
            <a:ln w="12700">
              <a:solidFill>
                <a:schemeClr val="bg2"/>
              </a:solidFill>
              <a:round/>
              <a:headEnd type="none" w="sm" len="sm"/>
              <a:tailEnd type="triangle" w="med" len="med"/>
            </a:ln>
          </p:spPr>
          <p:txBody>
            <a:bodyPr wrap="none"/>
            <a:lstStyle/>
            <a:p>
              <a:endParaRPr lang="en-US"/>
            </a:p>
          </p:txBody>
        </p:sp>
        <p:graphicFrame>
          <p:nvGraphicFramePr>
            <p:cNvPr id="238593" name="Object 38"/>
            <p:cNvGraphicFramePr>
              <a:graphicFrameLocks noChangeAspect="1"/>
            </p:cNvGraphicFramePr>
            <p:nvPr/>
          </p:nvGraphicFramePr>
          <p:xfrm>
            <a:off x="5388330" y="1371221"/>
            <a:ext cx="219075" cy="306388"/>
          </p:xfrm>
          <a:graphic>
            <a:graphicData uri="http://schemas.openxmlformats.org/presentationml/2006/ole">
              <p:oleObj spid="_x0000_s238773" name="Equation" r:id="rId4" imgW="126725" imgH="177415" progId="Equation.DSMT4">
                <p:embed/>
              </p:oleObj>
            </a:graphicData>
          </a:graphic>
        </p:graphicFrame>
        <p:graphicFrame>
          <p:nvGraphicFramePr>
            <p:cNvPr id="238594" name="Object 38"/>
            <p:cNvGraphicFramePr>
              <a:graphicFrameLocks noChangeAspect="1"/>
            </p:cNvGraphicFramePr>
            <p:nvPr/>
          </p:nvGraphicFramePr>
          <p:xfrm>
            <a:off x="4475163" y="1023938"/>
            <a:ext cx="219075" cy="241300"/>
          </p:xfrm>
          <a:graphic>
            <a:graphicData uri="http://schemas.openxmlformats.org/presentationml/2006/ole">
              <p:oleObj spid="_x0000_s238774" name="Equation" r:id="rId5" imgW="126835" imgH="139518" progId="Equation.DSMT4">
                <p:embed/>
              </p:oleObj>
            </a:graphicData>
          </a:graphic>
        </p:graphicFrame>
        <p:sp>
          <p:nvSpPr>
            <p:cNvPr id="36" name="TextBox 35"/>
            <p:cNvSpPr txBox="1"/>
            <p:nvPr/>
          </p:nvSpPr>
          <p:spPr>
            <a:xfrm>
              <a:off x="4116755" y="2171497"/>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pSp>
      <p:grpSp>
        <p:nvGrpSpPr>
          <p:cNvPr id="40" name="Group 39"/>
          <p:cNvGrpSpPr/>
          <p:nvPr/>
        </p:nvGrpSpPr>
        <p:grpSpPr>
          <a:xfrm>
            <a:off x="3529013" y="2743200"/>
            <a:ext cx="1743075" cy="1941513"/>
            <a:chOff x="3529013" y="2743200"/>
            <a:chExt cx="1743075" cy="1941513"/>
          </a:xfrm>
        </p:grpSpPr>
        <p:sp>
          <p:nvSpPr>
            <p:cNvPr id="29700" name="AutoShape 20"/>
            <p:cNvSpPr>
              <a:spLocks noChangeArrowheads="1"/>
            </p:cNvSpPr>
            <p:nvPr/>
          </p:nvSpPr>
          <p:spPr bwMode="auto">
            <a:xfrm>
              <a:off x="3529013" y="3001963"/>
              <a:ext cx="1743075" cy="1682750"/>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29701" name="Rectangle 21"/>
            <p:cNvSpPr>
              <a:spLocks noChangeArrowheads="1"/>
            </p:cNvSpPr>
            <p:nvPr/>
          </p:nvSpPr>
          <p:spPr bwMode="auto">
            <a:xfrm>
              <a:off x="4354513" y="2874963"/>
              <a:ext cx="73025" cy="63500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29702" name="Line 23"/>
            <p:cNvSpPr>
              <a:spLocks noChangeShapeType="1"/>
            </p:cNvSpPr>
            <p:nvPr/>
          </p:nvSpPr>
          <p:spPr bwMode="auto">
            <a:xfrm flipV="1">
              <a:off x="4389438" y="2743200"/>
              <a:ext cx="0" cy="1022350"/>
            </a:xfrm>
            <a:prstGeom prst="line">
              <a:avLst/>
            </a:prstGeom>
            <a:noFill/>
            <a:ln w="12700">
              <a:solidFill>
                <a:schemeClr val="bg2"/>
              </a:solidFill>
              <a:prstDash val="dash"/>
              <a:round/>
              <a:headEnd type="none" w="sm" len="sm"/>
              <a:tailEnd/>
            </a:ln>
          </p:spPr>
          <p:txBody>
            <a:bodyPr wrap="none"/>
            <a:lstStyle/>
            <a:p>
              <a:endParaRPr lang="en-US"/>
            </a:p>
          </p:txBody>
        </p:sp>
        <p:sp>
          <p:nvSpPr>
            <p:cNvPr id="29703" name="Line 24"/>
            <p:cNvSpPr>
              <a:spLocks noChangeShapeType="1"/>
            </p:cNvSpPr>
            <p:nvPr/>
          </p:nvSpPr>
          <p:spPr bwMode="auto">
            <a:xfrm flipH="1">
              <a:off x="4389438" y="3236913"/>
              <a:ext cx="0" cy="311150"/>
            </a:xfrm>
            <a:prstGeom prst="line">
              <a:avLst/>
            </a:prstGeom>
            <a:noFill/>
            <a:ln w="12700">
              <a:solidFill>
                <a:schemeClr val="bg2"/>
              </a:solidFill>
              <a:round/>
              <a:headEnd type="none" w="sm" len="sm"/>
              <a:tailEnd type="triangle" w="med" len="med"/>
            </a:ln>
          </p:spPr>
          <p:txBody>
            <a:bodyPr wrap="none"/>
            <a:lstStyle/>
            <a:p>
              <a:endParaRPr lang="en-US"/>
            </a:p>
          </p:txBody>
        </p:sp>
        <p:sp>
          <p:nvSpPr>
            <p:cNvPr id="29714" name="Oval 36"/>
            <p:cNvSpPr>
              <a:spLocks noChangeArrowheads="1"/>
            </p:cNvSpPr>
            <p:nvPr/>
          </p:nvSpPr>
          <p:spPr bwMode="auto">
            <a:xfrm>
              <a:off x="4333875" y="3783013"/>
              <a:ext cx="122238" cy="120650"/>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graphicFrame>
          <p:nvGraphicFramePr>
            <p:cNvPr id="238595" name="Object 38"/>
            <p:cNvGraphicFramePr>
              <a:graphicFrameLocks noChangeAspect="1"/>
            </p:cNvGraphicFramePr>
            <p:nvPr/>
          </p:nvGraphicFramePr>
          <p:xfrm>
            <a:off x="4530440" y="3539746"/>
            <a:ext cx="219075" cy="285750"/>
          </p:xfrm>
          <a:graphic>
            <a:graphicData uri="http://schemas.openxmlformats.org/presentationml/2006/ole">
              <p:oleObj spid="_x0000_s238775" name="Equation" r:id="rId6" imgW="126780" imgH="164814" progId="Equation.DSMT4">
                <p:embed/>
              </p:oleObj>
            </a:graphicData>
          </a:graphic>
        </p:graphicFrame>
        <p:sp>
          <p:nvSpPr>
            <p:cNvPr id="37" name="TextBox 36"/>
            <p:cNvSpPr txBox="1"/>
            <p:nvPr/>
          </p:nvSpPr>
          <p:spPr>
            <a:xfrm>
              <a:off x="4079150" y="4295201"/>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pSp>
      <p:grpSp>
        <p:nvGrpSpPr>
          <p:cNvPr id="39" name="Group 38"/>
          <p:cNvGrpSpPr/>
          <p:nvPr/>
        </p:nvGrpSpPr>
        <p:grpSpPr>
          <a:xfrm>
            <a:off x="3552825" y="4946650"/>
            <a:ext cx="2042852" cy="1682750"/>
            <a:chOff x="3552825" y="4946650"/>
            <a:chExt cx="2042852" cy="1682750"/>
          </a:xfrm>
        </p:grpSpPr>
        <p:sp>
          <p:nvSpPr>
            <p:cNvPr id="29715" name="AutoShape 22"/>
            <p:cNvSpPr>
              <a:spLocks noChangeArrowheads="1"/>
            </p:cNvSpPr>
            <p:nvPr/>
          </p:nvSpPr>
          <p:spPr bwMode="auto">
            <a:xfrm>
              <a:off x="3552825" y="4946650"/>
              <a:ext cx="1743075" cy="1682750"/>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29717" name="Line 37"/>
            <p:cNvSpPr>
              <a:spLocks noChangeShapeType="1"/>
            </p:cNvSpPr>
            <p:nvPr/>
          </p:nvSpPr>
          <p:spPr bwMode="auto">
            <a:xfrm flipV="1">
              <a:off x="4432300" y="5407025"/>
              <a:ext cx="152400" cy="387350"/>
            </a:xfrm>
            <a:prstGeom prst="line">
              <a:avLst/>
            </a:prstGeom>
            <a:noFill/>
            <a:ln w="12700">
              <a:solidFill>
                <a:schemeClr val="bg2"/>
              </a:solidFill>
              <a:round/>
              <a:headEnd type="none" w="sm" len="sm"/>
              <a:tailEnd type="triangle" w="med" len="med"/>
            </a:ln>
          </p:spPr>
          <p:txBody>
            <a:bodyPr wrap="none"/>
            <a:lstStyle/>
            <a:p>
              <a:endParaRPr lang="en-US"/>
            </a:p>
          </p:txBody>
        </p:sp>
        <p:sp>
          <p:nvSpPr>
            <p:cNvPr id="29718" name="Line 38"/>
            <p:cNvSpPr>
              <a:spLocks noChangeShapeType="1"/>
            </p:cNvSpPr>
            <p:nvPr/>
          </p:nvSpPr>
          <p:spPr bwMode="auto">
            <a:xfrm flipV="1">
              <a:off x="4427538" y="5580063"/>
              <a:ext cx="792162" cy="212725"/>
            </a:xfrm>
            <a:prstGeom prst="line">
              <a:avLst/>
            </a:prstGeom>
            <a:noFill/>
            <a:ln w="12700">
              <a:solidFill>
                <a:schemeClr val="bg2"/>
              </a:solidFill>
              <a:round/>
              <a:headEnd type="none" w="sm" len="sm"/>
              <a:tailEnd type="triangle" w="med" len="med"/>
            </a:ln>
          </p:spPr>
          <p:txBody>
            <a:bodyPr wrap="none"/>
            <a:lstStyle/>
            <a:p>
              <a:endParaRPr lang="en-US"/>
            </a:p>
          </p:txBody>
        </p:sp>
        <p:sp>
          <p:nvSpPr>
            <p:cNvPr id="29721" name="Oval 17"/>
            <p:cNvSpPr>
              <a:spLocks noChangeArrowheads="1"/>
            </p:cNvSpPr>
            <p:nvPr/>
          </p:nvSpPr>
          <p:spPr bwMode="auto">
            <a:xfrm>
              <a:off x="4365625" y="5726113"/>
              <a:ext cx="122238" cy="120650"/>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graphicFrame>
          <p:nvGraphicFramePr>
            <p:cNvPr id="238596" name="Object 38"/>
            <p:cNvGraphicFramePr>
              <a:graphicFrameLocks noChangeAspect="1"/>
            </p:cNvGraphicFramePr>
            <p:nvPr/>
          </p:nvGraphicFramePr>
          <p:xfrm>
            <a:off x="4096271" y="5562268"/>
            <a:ext cx="219075" cy="285750"/>
          </p:xfrm>
          <a:graphic>
            <a:graphicData uri="http://schemas.openxmlformats.org/presentationml/2006/ole">
              <p:oleObj spid="_x0000_s238776" name="Equation" r:id="rId7" imgW="126780" imgH="164814" progId="Equation.DSMT4">
                <p:embed/>
              </p:oleObj>
            </a:graphicData>
          </a:graphic>
        </p:graphicFrame>
        <p:graphicFrame>
          <p:nvGraphicFramePr>
            <p:cNvPr id="238597" name="Object 38"/>
            <p:cNvGraphicFramePr>
              <a:graphicFrameLocks noChangeAspect="1"/>
            </p:cNvGraphicFramePr>
            <p:nvPr/>
          </p:nvGraphicFramePr>
          <p:xfrm>
            <a:off x="4586620" y="5052302"/>
            <a:ext cx="219075" cy="241300"/>
          </p:xfrm>
          <a:graphic>
            <a:graphicData uri="http://schemas.openxmlformats.org/presentationml/2006/ole">
              <p:oleObj spid="_x0000_s238777" name="Equation" r:id="rId8" imgW="126835" imgH="139518" progId="Equation.DSMT4">
                <p:embed/>
              </p:oleObj>
            </a:graphicData>
          </a:graphic>
        </p:graphicFrame>
        <p:graphicFrame>
          <p:nvGraphicFramePr>
            <p:cNvPr id="238598" name="Object 38"/>
            <p:cNvGraphicFramePr>
              <a:graphicFrameLocks noChangeAspect="1"/>
            </p:cNvGraphicFramePr>
            <p:nvPr/>
          </p:nvGraphicFramePr>
          <p:xfrm>
            <a:off x="5376602" y="5345373"/>
            <a:ext cx="219075" cy="306388"/>
          </p:xfrm>
          <a:graphic>
            <a:graphicData uri="http://schemas.openxmlformats.org/presentationml/2006/ole">
              <p:oleObj spid="_x0000_s238778" name="Equation" r:id="rId9" imgW="126725" imgH="177415" progId="Equation.DSMT4">
                <p:embed/>
              </p:oleObj>
            </a:graphicData>
          </a:graphic>
        </p:graphicFrame>
        <p:sp>
          <p:nvSpPr>
            <p:cNvPr id="38" name="TextBox 37"/>
            <p:cNvSpPr txBox="1"/>
            <p:nvPr/>
          </p:nvSpPr>
          <p:spPr>
            <a:xfrm>
              <a:off x="4174151" y="6219004"/>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pSp>
      <p:sp>
        <p:nvSpPr>
          <p:cNvPr id="2" name="TextBox 1"/>
          <p:cNvSpPr txBox="1"/>
          <p:nvPr/>
        </p:nvSpPr>
        <p:spPr>
          <a:xfrm>
            <a:off x="6121400" y="2915325"/>
            <a:ext cx="2577947" cy="2031325"/>
          </a:xfrm>
          <a:prstGeom prst="rect">
            <a:avLst/>
          </a:prstGeom>
          <a:noFill/>
          <a:ln w="19050">
            <a:solidFill>
              <a:schemeClr val="bg2"/>
            </a:solidFill>
          </a:ln>
        </p:spPr>
        <p:txBody>
          <a:bodyPr wrap="square" rtlCol="0">
            <a:spAutoFit/>
          </a:bodyPr>
          <a:lstStyle/>
          <a:p>
            <a:pPr algn="ctr"/>
            <a:r>
              <a:rPr lang="en-US" b="1" dirty="0" smtClean="0">
                <a:solidFill>
                  <a:schemeClr val="bg2"/>
                </a:solidFill>
              </a:rPr>
              <a:t>Note: </a:t>
            </a:r>
          </a:p>
          <a:p>
            <a:pPr algn="ctr"/>
            <a:r>
              <a:rPr lang="en-US" dirty="0" smtClean="0">
                <a:solidFill>
                  <a:schemeClr val="bg2"/>
                </a:solidFill>
              </a:rPr>
              <a:t>The principles illustrated here apply to any shape cavity, but for modelling purposes it is simplest to use a spherical cavity.</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14"/>
          <p:cNvSpPr txBox="1">
            <a:spLocks noChangeArrowheads="1"/>
          </p:cNvSpPr>
          <p:nvPr/>
        </p:nvSpPr>
        <p:spPr bwMode="auto">
          <a:xfrm>
            <a:off x="875250" y="1131699"/>
            <a:ext cx="1335087"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(a)</a:t>
            </a:r>
            <a:r>
              <a:rPr lang="en-US" sz="2000" i="1" dirty="0">
                <a:solidFill>
                  <a:schemeClr val="bg2"/>
                </a:solidFill>
                <a:latin typeface="Times New Roman" pitchFamily="18" charset="0"/>
              </a:rPr>
              <a:t>     r &lt; a</a:t>
            </a:r>
          </a:p>
        </p:txBody>
      </p:sp>
      <p:sp>
        <p:nvSpPr>
          <p:cNvPr id="7174" name="Text Box 16"/>
          <p:cNvSpPr txBox="1">
            <a:spLocks noChangeArrowheads="1"/>
          </p:cNvSpPr>
          <p:nvPr/>
        </p:nvSpPr>
        <p:spPr bwMode="auto">
          <a:xfrm>
            <a:off x="877888" y="4863965"/>
            <a:ext cx="1320800"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(c)</a:t>
            </a:r>
            <a:r>
              <a:rPr lang="en-US" sz="2000" i="1">
                <a:solidFill>
                  <a:schemeClr val="bg2"/>
                </a:solidFill>
                <a:latin typeface="Times New Roman" pitchFamily="18" charset="0"/>
              </a:rPr>
              <a:t>     r &gt; b</a:t>
            </a:r>
          </a:p>
        </p:txBody>
      </p:sp>
      <p:sp>
        <p:nvSpPr>
          <p:cNvPr id="7175" name="Text Box 17"/>
          <p:cNvSpPr txBox="1">
            <a:spLocks noChangeArrowheads="1"/>
          </p:cNvSpPr>
          <p:nvPr/>
        </p:nvSpPr>
        <p:spPr bwMode="auto">
          <a:xfrm>
            <a:off x="849004" y="3735982"/>
            <a:ext cx="1760538"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(b)</a:t>
            </a:r>
            <a:r>
              <a:rPr lang="en-US" sz="2000" i="1" dirty="0">
                <a:solidFill>
                  <a:schemeClr val="bg2"/>
                </a:solidFill>
                <a:latin typeface="Times New Roman" pitchFamily="18" charset="0"/>
              </a:rPr>
              <a:t>     a &lt; r &lt; b</a:t>
            </a:r>
          </a:p>
        </p:txBody>
      </p:sp>
      <p:graphicFrame>
        <p:nvGraphicFramePr>
          <p:cNvPr id="7170" name="Object 45"/>
          <p:cNvGraphicFramePr>
            <a:graphicFrameLocks noChangeAspect="1"/>
          </p:cNvGraphicFramePr>
          <p:nvPr/>
        </p:nvGraphicFramePr>
        <p:xfrm>
          <a:off x="2703513" y="1046494"/>
          <a:ext cx="2008187" cy="2252662"/>
        </p:xfrm>
        <a:graphic>
          <a:graphicData uri="http://schemas.openxmlformats.org/presentationml/2006/ole">
            <p:oleObj spid="_x0000_s7260" name="Equation" r:id="rId4" imgW="1040948" imgH="1167893" progId="Equation.DSMT4">
              <p:embed/>
            </p:oleObj>
          </a:graphicData>
        </a:graphic>
      </p:graphicFrame>
      <p:graphicFrame>
        <p:nvGraphicFramePr>
          <p:cNvPr id="7171" name="Object 46"/>
          <p:cNvGraphicFramePr>
            <a:graphicFrameLocks noChangeAspect="1"/>
          </p:cNvGraphicFramePr>
          <p:nvPr/>
        </p:nvGraphicFramePr>
        <p:xfrm>
          <a:off x="2936629" y="3731095"/>
          <a:ext cx="847725" cy="465137"/>
        </p:xfrm>
        <a:graphic>
          <a:graphicData uri="http://schemas.openxmlformats.org/presentationml/2006/ole">
            <p:oleObj spid="_x0000_s7261" name="Equation" r:id="rId5" imgW="393359" imgH="215713" progId="Equation.DSMT4">
              <p:embed/>
            </p:oleObj>
          </a:graphicData>
        </a:graphic>
      </p:graphicFrame>
      <p:graphicFrame>
        <p:nvGraphicFramePr>
          <p:cNvPr id="7172" name="Object 48"/>
          <p:cNvGraphicFramePr>
            <a:graphicFrameLocks noChangeAspect="1"/>
          </p:cNvGraphicFramePr>
          <p:nvPr/>
        </p:nvGraphicFramePr>
        <p:xfrm>
          <a:off x="2879725" y="4805228"/>
          <a:ext cx="2130425" cy="1671637"/>
        </p:xfrm>
        <a:graphic>
          <a:graphicData uri="http://schemas.openxmlformats.org/presentationml/2006/ole">
            <p:oleObj spid="_x0000_s7262" name="Equation" r:id="rId6" imgW="1002865" imgH="787058" progId="Equation.DSMT4">
              <p:embed/>
            </p:oleObj>
          </a:graphicData>
        </a:graphic>
      </p:graphicFrame>
      <p:sp>
        <p:nvSpPr>
          <p:cNvPr id="7176" name="Text Box 58"/>
          <p:cNvSpPr txBox="1">
            <a:spLocks noChangeArrowheads="1"/>
          </p:cNvSpPr>
          <p:nvPr/>
        </p:nvSpPr>
        <p:spPr bwMode="auto">
          <a:xfrm>
            <a:off x="6581775" y="4300538"/>
            <a:ext cx="1612900" cy="396875"/>
          </a:xfrm>
          <a:prstGeom prst="rect">
            <a:avLst/>
          </a:prstGeom>
          <a:noFill/>
          <a:ln w="12700">
            <a:noFill/>
            <a:miter lim="800000"/>
            <a:headEnd type="none" w="sm" len="sm"/>
            <a:tailEnd type="none" w="sm" len="sm"/>
          </a:ln>
        </p:spPr>
        <p:txBody>
          <a:bodyPr>
            <a:spAutoFit/>
          </a:bodyPr>
          <a:lstStyle/>
          <a:p>
            <a:r>
              <a:rPr lang="en-US" sz="2000">
                <a:solidFill>
                  <a:schemeClr val="bg1"/>
                </a:solidFill>
              </a:rPr>
              <a:t>Neutral shell</a:t>
            </a:r>
            <a:endParaRPr lang="en-US" sz="2000" i="1">
              <a:solidFill>
                <a:schemeClr val="bg1"/>
              </a:solidFill>
              <a:latin typeface="Times New Roman" pitchFamily="18" charset="0"/>
            </a:endParaRPr>
          </a:p>
        </p:txBody>
      </p:sp>
      <p:sp>
        <p:nvSpPr>
          <p:cNvPr id="7177" name="Text Box 60"/>
          <p:cNvSpPr txBox="1">
            <a:spLocks noChangeArrowheads="1"/>
          </p:cNvSpPr>
          <p:nvPr/>
        </p:nvSpPr>
        <p:spPr bwMode="auto">
          <a:xfrm>
            <a:off x="3958342" y="3770720"/>
            <a:ext cx="876300" cy="396875"/>
          </a:xfrm>
          <a:prstGeom prst="rect">
            <a:avLst/>
          </a:prstGeom>
          <a:noFill/>
          <a:ln w="12700">
            <a:noFill/>
            <a:miter lim="800000"/>
            <a:headEnd type="none" w="sm" len="sm"/>
            <a:tailEnd type="none" w="sm" len="sm"/>
          </a:ln>
        </p:spPr>
        <p:txBody>
          <a:bodyPr wrap="none">
            <a:spAutoFit/>
          </a:bodyPr>
          <a:lstStyle/>
          <a:p>
            <a:r>
              <a:rPr lang="en-US" sz="2000" dirty="0">
                <a:solidFill>
                  <a:schemeClr val="bg2"/>
                </a:solidFill>
              </a:rPr>
              <a:t>(PEC)</a:t>
            </a:r>
          </a:p>
        </p:txBody>
      </p:sp>
      <p:sp>
        <p:nvSpPr>
          <p:cNvPr id="238653" name="Text Box 61"/>
          <p:cNvSpPr txBox="1">
            <a:spLocks noChangeArrowheads="1"/>
          </p:cNvSpPr>
          <p:nvPr/>
        </p:nvSpPr>
        <p:spPr bwMode="auto">
          <a:xfrm>
            <a:off x="24206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Shielding and Grounding (cont.)</a:t>
            </a:r>
          </a:p>
        </p:txBody>
      </p:sp>
      <p:sp>
        <p:nvSpPr>
          <p:cNvPr id="19" name="Slide Number Placeholder 18"/>
          <p:cNvSpPr>
            <a:spLocks noGrp="1"/>
          </p:cNvSpPr>
          <p:nvPr>
            <p:ph type="sldNum" sz="quarter" idx="12"/>
          </p:nvPr>
        </p:nvSpPr>
        <p:spPr/>
        <p:txBody>
          <a:bodyPr/>
          <a:lstStyle/>
          <a:p>
            <a:pPr>
              <a:defRPr/>
            </a:pPr>
            <a:fld id="{C4941350-7F67-4C26-8FA1-8FE587D8CA0E}" type="slidenum">
              <a:rPr lang="en-US" smtClean="0"/>
              <a:pPr>
                <a:defRPr/>
              </a:pPr>
              <a:t>23</a:t>
            </a:fld>
            <a:endParaRPr lang="en-US"/>
          </a:p>
        </p:txBody>
      </p:sp>
      <p:grpSp>
        <p:nvGrpSpPr>
          <p:cNvPr id="21" name="Group 20"/>
          <p:cNvGrpSpPr/>
          <p:nvPr/>
        </p:nvGrpSpPr>
        <p:grpSpPr>
          <a:xfrm>
            <a:off x="6469063" y="2468563"/>
            <a:ext cx="2184401" cy="1682750"/>
            <a:chOff x="6469063" y="2468563"/>
            <a:chExt cx="2184401" cy="1682750"/>
          </a:xfrm>
        </p:grpSpPr>
        <p:sp>
          <p:nvSpPr>
            <p:cNvPr id="7180" name="AutoShape 52"/>
            <p:cNvSpPr>
              <a:spLocks noChangeArrowheads="1"/>
            </p:cNvSpPr>
            <p:nvPr/>
          </p:nvSpPr>
          <p:spPr bwMode="auto">
            <a:xfrm>
              <a:off x="6469063" y="2468563"/>
              <a:ext cx="1743075" cy="1682750"/>
            </a:xfrm>
            <a:custGeom>
              <a:avLst/>
              <a:gdLst>
                <a:gd name="T0" fmla="*/ 28 w 21600"/>
                <a:gd name="T1" fmla="*/ 0 h 21600"/>
                <a:gd name="T2" fmla="*/ 8 w 21600"/>
                <a:gd name="T3" fmla="*/ 8 h 21600"/>
                <a:gd name="T4" fmla="*/ 0 w 21600"/>
                <a:gd name="T5" fmla="*/ 26 h 21600"/>
                <a:gd name="T6" fmla="*/ 8 w 21600"/>
                <a:gd name="T7" fmla="*/ 44 h 21600"/>
                <a:gd name="T8" fmla="*/ 28 w 21600"/>
                <a:gd name="T9" fmla="*/ 52 h 21600"/>
                <a:gd name="T10" fmla="*/ 48 w 21600"/>
                <a:gd name="T11" fmla="*/ 44 h 21600"/>
                <a:gd name="T12" fmla="*/ 56 w 21600"/>
                <a:gd name="T13" fmla="*/ 26 h 21600"/>
                <a:gd name="T14" fmla="*/ 48 w 21600"/>
                <a:gd name="T15" fmla="*/ 8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58 h 21600"/>
                <a:gd name="T26" fmla="*/ 18433 w 21600"/>
                <a:gd name="T27" fmla="*/ 1844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7181" name="Line 54"/>
            <p:cNvSpPr>
              <a:spLocks noChangeShapeType="1"/>
            </p:cNvSpPr>
            <p:nvPr/>
          </p:nvSpPr>
          <p:spPr bwMode="auto">
            <a:xfrm flipV="1">
              <a:off x="7348538" y="2922588"/>
              <a:ext cx="163513" cy="393700"/>
            </a:xfrm>
            <a:prstGeom prst="line">
              <a:avLst/>
            </a:prstGeom>
            <a:noFill/>
            <a:ln w="12700">
              <a:solidFill>
                <a:schemeClr val="bg2"/>
              </a:solidFill>
              <a:round/>
              <a:headEnd type="none" w="sm" len="sm"/>
              <a:tailEnd type="triangle" w="med" len="med"/>
            </a:ln>
          </p:spPr>
          <p:txBody>
            <a:bodyPr wrap="none"/>
            <a:lstStyle/>
            <a:p>
              <a:endParaRPr lang="en-US"/>
            </a:p>
          </p:txBody>
        </p:sp>
        <p:sp>
          <p:nvSpPr>
            <p:cNvPr id="7182" name="Line 55"/>
            <p:cNvSpPr>
              <a:spLocks noChangeShapeType="1"/>
            </p:cNvSpPr>
            <p:nvPr/>
          </p:nvSpPr>
          <p:spPr bwMode="auto">
            <a:xfrm flipV="1">
              <a:off x="7343776" y="3116263"/>
              <a:ext cx="827088" cy="198438"/>
            </a:xfrm>
            <a:prstGeom prst="line">
              <a:avLst/>
            </a:prstGeom>
            <a:noFill/>
            <a:ln w="12700">
              <a:solidFill>
                <a:schemeClr val="bg2"/>
              </a:solidFill>
              <a:round/>
              <a:headEnd type="none" w="sm" len="sm"/>
              <a:tailEnd type="triangle" w="med" len="med"/>
            </a:ln>
          </p:spPr>
          <p:txBody>
            <a:bodyPr wrap="none"/>
            <a:lstStyle/>
            <a:p>
              <a:endParaRPr lang="en-US"/>
            </a:p>
          </p:txBody>
        </p:sp>
        <p:sp>
          <p:nvSpPr>
            <p:cNvPr id="7183" name="Text Box 56"/>
            <p:cNvSpPr txBox="1">
              <a:spLocks noChangeArrowheads="1"/>
            </p:cNvSpPr>
            <p:nvPr/>
          </p:nvSpPr>
          <p:spPr bwMode="auto">
            <a:xfrm>
              <a:off x="7546976" y="2584451"/>
              <a:ext cx="263525" cy="396875"/>
            </a:xfrm>
            <a:prstGeom prst="rect">
              <a:avLst/>
            </a:prstGeom>
            <a:noFill/>
            <a:ln w="12700">
              <a:noFill/>
              <a:miter lim="800000"/>
              <a:headEnd type="none" w="sm" len="sm"/>
              <a:tailEnd type="none" w="sm" len="sm"/>
            </a:ln>
          </p:spPr>
          <p:txBody>
            <a:bodyPr>
              <a:spAutoFit/>
            </a:bodyPr>
            <a:lstStyle/>
            <a:p>
              <a:pPr>
                <a:spcBef>
                  <a:spcPct val="50000"/>
                </a:spcBef>
              </a:pPr>
              <a:r>
                <a:rPr lang="en-US" sz="2000" i="1">
                  <a:solidFill>
                    <a:schemeClr val="bg2"/>
                  </a:solidFill>
                  <a:latin typeface="Times New Roman" pitchFamily="18" charset="0"/>
                </a:rPr>
                <a:t>a</a:t>
              </a:r>
            </a:p>
          </p:txBody>
        </p:sp>
        <p:sp>
          <p:nvSpPr>
            <p:cNvPr id="7184" name="Text Box 57"/>
            <p:cNvSpPr txBox="1">
              <a:spLocks noChangeArrowheads="1"/>
            </p:cNvSpPr>
            <p:nvPr/>
          </p:nvSpPr>
          <p:spPr bwMode="auto">
            <a:xfrm>
              <a:off x="8220076" y="2716213"/>
              <a:ext cx="433388" cy="396875"/>
            </a:xfrm>
            <a:prstGeom prst="rect">
              <a:avLst/>
            </a:prstGeom>
            <a:noFill/>
            <a:ln w="12700">
              <a:noFill/>
              <a:miter lim="800000"/>
              <a:headEnd type="none" w="sm" len="sm"/>
              <a:tailEnd type="none" w="sm" len="sm"/>
            </a:ln>
          </p:spPr>
          <p:txBody>
            <a:bodyPr>
              <a:spAutoFit/>
            </a:bodyPr>
            <a:lstStyle/>
            <a:p>
              <a:pPr>
                <a:spcBef>
                  <a:spcPct val="50000"/>
                </a:spcBef>
              </a:pPr>
              <a:r>
                <a:rPr lang="en-US" sz="2000" i="1" dirty="0">
                  <a:solidFill>
                    <a:schemeClr val="bg2"/>
                  </a:solidFill>
                  <a:latin typeface="Times New Roman" pitchFamily="18" charset="0"/>
                </a:rPr>
                <a:t>b</a:t>
              </a:r>
            </a:p>
          </p:txBody>
        </p:sp>
        <p:sp>
          <p:nvSpPr>
            <p:cNvPr id="7185" name="Text Box 53"/>
            <p:cNvSpPr txBox="1">
              <a:spLocks noChangeArrowheads="1"/>
            </p:cNvSpPr>
            <p:nvPr/>
          </p:nvSpPr>
          <p:spPr bwMode="auto">
            <a:xfrm>
              <a:off x="6956426" y="2955926"/>
              <a:ext cx="433388" cy="396875"/>
            </a:xfrm>
            <a:prstGeom prst="rect">
              <a:avLst/>
            </a:prstGeom>
            <a:noFill/>
            <a:ln w="12700">
              <a:noFill/>
              <a:miter lim="800000"/>
              <a:headEnd type="none" w="sm" len="sm"/>
              <a:tailEnd type="none" w="sm" len="sm"/>
            </a:ln>
          </p:spPr>
          <p:txBody>
            <a:bodyPr>
              <a:spAutoFit/>
            </a:bodyPr>
            <a:lstStyle/>
            <a:p>
              <a:pPr>
                <a:spcBef>
                  <a:spcPct val="50000"/>
                </a:spcBef>
              </a:pPr>
              <a:r>
                <a:rPr lang="en-US" sz="2000" i="1">
                  <a:solidFill>
                    <a:schemeClr val="bg2"/>
                  </a:solidFill>
                  <a:latin typeface="Times New Roman" pitchFamily="18" charset="0"/>
                </a:rPr>
                <a:t>q</a:t>
              </a:r>
            </a:p>
          </p:txBody>
        </p:sp>
        <p:sp>
          <p:nvSpPr>
            <p:cNvPr id="7186" name="Oval 51"/>
            <p:cNvSpPr>
              <a:spLocks noChangeArrowheads="1"/>
            </p:cNvSpPr>
            <p:nvPr/>
          </p:nvSpPr>
          <p:spPr bwMode="auto">
            <a:xfrm>
              <a:off x="7296151" y="3243263"/>
              <a:ext cx="122238" cy="120650"/>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20" name="TextBox 19"/>
            <p:cNvSpPr txBox="1"/>
            <p:nvPr/>
          </p:nvSpPr>
          <p:spPr>
            <a:xfrm>
              <a:off x="7097460" y="3739040"/>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61"/>
          <p:cNvGraphicFramePr>
            <a:graphicFrameLocks noChangeAspect="1"/>
          </p:cNvGraphicFramePr>
          <p:nvPr>
            <p:extLst>
              <p:ext uri="{D42A27DB-BD31-4B8C-83A1-F6EECF244321}">
                <p14:modId xmlns:p14="http://schemas.microsoft.com/office/powerpoint/2010/main" xmlns="" val="2709445457"/>
              </p:ext>
            </p:extLst>
          </p:nvPr>
        </p:nvGraphicFramePr>
        <p:xfrm>
          <a:off x="2514612" y="3968772"/>
          <a:ext cx="1890093" cy="908427"/>
        </p:xfrm>
        <a:graphic>
          <a:graphicData uri="http://schemas.openxmlformats.org/presentationml/2006/ole">
            <p:oleObj spid="_x0000_s8254" name="Equation" r:id="rId4" imgW="1002865" imgH="482391" progId="Equation.DSMT4">
              <p:embed/>
            </p:oleObj>
          </a:graphicData>
        </a:graphic>
      </p:graphicFrame>
      <p:sp>
        <p:nvSpPr>
          <p:cNvPr id="8207" name="Text Box 63"/>
          <p:cNvSpPr txBox="1">
            <a:spLocks noChangeArrowheads="1"/>
          </p:cNvSpPr>
          <p:nvPr/>
        </p:nvSpPr>
        <p:spPr bwMode="auto">
          <a:xfrm>
            <a:off x="4531913" y="4284113"/>
            <a:ext cx="1862138" cy="396875"/>
          </a:xfrm>
          <a:prstGeom prst="rect">
            <a:avLst/>
          </a:prstGeom>
          <a:noFill/>
          <a:ln w="12700">
            <a:noFill/>
            <a:miter lim="800000"/>
            <a:headEnd type="none" w="sm" len="sm"/>
            <a:tailEnd type="none" w="sm" len="sm"/>
          </a:ln>
        </p:spPr>
        <p:txBody>
          <a:bodyPr wrap="none">
            <a:spAutoFit/>
          </a:bodyPr>
          <a:lstStyle/>
          <a:p>
            <a:r>
              <a:rPr lang="en-US" sz="2000" dirty="0">
                <a:solidFill>
                  <a:schemeClr val="bg2"/>
                </a:solidFill>
              </a:rPr>
              <a:t>(outside metal)</a:t>
            </a:r>
            <a:endParaRPr lang="en-US" sz="2000" i="1" dirty="0">
              <a:solidFill>
                <a:schemeClr val="bg2"/>
              </a:solidFill>
              <a:latin typeface="Times New Roman" pitchFamily="18" charset="0"/>
            </a:endParaRPr>
          </a:p>
        </p:txBody>
      </p:sp>
      <p:sp>
        <p:nvSpPr>
          <p:cNvPr id="8208" name="Text Box 64"/>
          <p:cNvSpPr txBox="1">
            <a:spLocks noChangeArrowheads="1"/>
          </p:cNvSpPr>
          <p:nvPr/>
        </p:nvSpPr>
        <p:spPr bwMode="auto">
          <a:xfrm>
            <a:off x="1014213" y="5132738"/>
            <a:ext cx="7021474" cy="707886"/>
          </a:xfrm>
          <a:prstGeom prst="rect">
            <a:avLst/>
          </a:prstGeom>
          <a:solidFill>
            <a:srgbClr val="FFFF99"/>
          </a:solidFill>
          <a:ln w="12700">
            <a:noFill/>
            <a:miter lim="800000"/>
            <a:headEnd type="none" w="sm" len="sm"/>
            <a:tailEnd type="none" w="sm" len="sm"/>
          </a:ln>
        </p:spPr>
        <p:txBody>
          <a:bodyPr wrap="none">
            <a:spAutoFit/>
          </a:bodyPr>
          <a:lstStyle/>
          <a:p>
            <a:pPr algn="ctr"/>
            <a:r>
              <a:rPr lang="en-US" sz="2000" dirty="0">
                <a:solidFill>
                  <a:schemeClr val="bg2"/>
                </a:solidFill>
              </a:rPr>
              <a:t>The neutral metal shell does not block the static electric </a:t>
            </a:r>
            <a:r>
              <a:rPr lang="en-US" sz="2000" dirty="0" smtClean="0">
                <a:solidFill>
                  <a:schemeClr val="bg2"/>
                </a:solidFill>
              </a:rPr>
              <a:t>field</a:t>
            </a:r>
          </a:p>
          <a:p>
            <a:pPr algn="ctr"/>
            <a:r>
              <a:rPr lang="en-US" sz="2000" dirty="0" smtClean="0">
                <a:solidFill>
                  <a:schemeClr val="bg2"/>
                </a:solidFill>
              </a:rPr>
              <a:t> </a:t>
            </a:r>
            <a:r>
              <a:rPr lang="en-US" sz="2000" u="sng" dirty="0" smtClean="0">
                <a:solidFill>
                  <a:schemeClr val="bg2"/>
                </a:solidFill>
              </a:rPr>
              <a:t>coming from the inside</a:t>
            </a:r>
            <a:r>
              <a:rPr lang="en-US" sz="2000" dirty="0" smtClean="0">
                <a:solidFill>
                  <a:schemeClr val="bg2"/>
                </a:solidFill>
              </a:rPr>
              <a:t> !</a:t>
            </a:r>
            <a:endParaRPr lang="en-US" sz="2000" i="1" dirty="0">
              <a:solidFill>
                <a:schemeClr val="bg2"/>
              </a:solidFill>
              <a:latin typeface="Times New Roman" pitchFamily="18" charset="0"/>
            </a:endParaRPr>
          </a:p>
        </p:txBody>
      </p:sp>
      <p:sp>
        <p:nvSpPr>
          <p:cNvPr id="240706" name="Text Box 66"/>
          <p:cNvSpPr txBox="1">
            <a:spLocks noChangeArrowheads="1"/>
          </p:cNvSpPr>
          <p:nvPr/>
        </p:nvSpPr>
        <p:spPr bwMode="auto">
          <a:xfrm>
            <a:off x="230188"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Shielding and Grounding (cont.)</a:t>
            </a:r>
          </a:p>
        </p:txBody>
      </p:sp>
      <p:sp>
        <p:nvSpPr>
          <p:cNvPr id="26" name="Slide Number Placeholder 25"/>
          <p:cNvSpPr>
            <a:spLocks noGrp="1"/>
          </p:cNvSpPr>
          <p:nvPr>
            <p:ph type="sldNum" sz="quarter" idx="12"/>
          </p:nvPr>
        </p:nvSpPr>
        <p:spPr/>
        <p:txBody>
          <a:bodyPr/>
          <a:lstStyle/>
          <a:p>
            <a:pPr>
              <a:defRPr/>
            </a:pPr>
            <a:fld id="{C4941350-7F67-4C26-8FA1-8FE587D8CA0E}" type="slidenum">
              <a:rPr lang="en-US" smtClean="0"/>
              <a:pPr>
                <a:defRPr/>
              </a:pPr>
              <a:t>24</a:t>
            </a:fld>
            <a:endParaRPr lang="en-US"/>
          </a:p>
        </p:txBody>
      </p:sp>
      <p:sp>
        <p:nvSpPr>
          <p:cNvPr id="28" name="TextBox 27"/>
          <p:cNvSpPr txBox="1"/>
          <p:nvPr/>
        </p:nvSpPr>
        <p:spPr>
          <a:xfrm>
            <a:off x="732823" y="6139291"/>
            <a:ext cx="7857727" cy="584775"/>
          </a:xfrm>
          <a:prstGeom prst="rect">
            <a:avLst/>
          </a:prstGeom>
          <a:noFill/>
        </p:spPr>
        <p:txBody>
          <a:bodyPr wrap="square" rtlCol="0">
            <a:spAutoFit/>
          </a:bodyPr>
          <a:lstStyle/>
          <a:p>
            <a:pPr algn="ctr"/>
            <a:r>
              <a:rPr lang="en-US" sz="1600" dirty="0" smtClean="0">
                <a:solidFill>
                  <a:schemeClr val="bg2"/>
                </a:solidFill>
              </a:rPr>
              <a:t>(The shell would be a good shield for </a:t>
            </a:r>
            <a:r>
              <a:rPr lang="en-US" sz="1600" u="sng" dirty="0" smtClean="0">
                <a:solidFill>
                  <a:schemeClr val="bg2"/>
                </a:solidFill>
              </a:rPr>
              <a:t>high-frequenc</a:t>
            </a:r>
            <a:r>
              <a:rPr lang="en-US" sz="1600" dirty="0" smtClean="0">
                <a:solidFill>
                  <a:schemeClr val="bg2"/>
                </a:solidFill>
              </a:rPr>
              <a:t>y fields coming from the inside, however, due to the skin-depth effect.)</a:t>
            </a:r>
            <a:endParaRPr lang="en-US" sz="1600" dirty="0">
              <a:solidFill>
                <a:schemeClr val="bg2"/>
              </a:solidFill>
            </a:endParaRPr>
          </a:p>
        </p:txBody>
      </p:sp>
      <p:grpSp>
        <p:nvGrpSpPr>
          <p:cNvPr id="33" name="Group 32"/>
          <p:cNvGrpSpPr/>
          <p:nvPr/>
        </p:nvGrpSpPr>
        <p:grpSpPr>
          <a:xfrm>
            <a:off x="2646363" y="961881"/>
            <a:ext cx="4273571" cy="2868612"/>
            <a:chOff x="2646363" y="961881"/>
            <a:chExt cx="4273571" cy="2868612"/>
          </a:xfrm>
        </p:grpSpPr>
        <p:sp>
          <p:nvSpPr>
            <p:cNvPr id="8195" name="Oval 8"/>
            <p:cNvSpPr>
              <a:spLocks noChangeArrowheads="1"/>
            </p:cNvSpPr>
            <p:nvPr/>
          </p:nvSpPr>
          <p:spPr bwMode="auto">
            <a:xfrm>
              <a:off x="4160838" y="2339831"/>
              <a:ext cx="122237" cy="120650"/>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8196" name="AutoShape 9"/>
            <p:cNvSpPr>
              <a:spLocks noChangeArrowheads="1"/>
            </p:cNvSpPr>
            <p:nvPr/>
          </p:nvSpPr>
          <p:spPr bwMode="auto">
            <a:xfrm>
              <a:off x="3348038" y="1560368"/>
              <a:ext cx="1743075" cy="1682750"/>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8197" name="Line 11"/>
            <p:cNvSpPr>
              <a:spLocks noChangeShapeType="1"/>
            </p:cNvSpPr>
            <p:nvPr/>
          </p:nvSpPr>
          <p:spPr bwMode="auto">
            <a:xfrm flipH="1">
              <a:off x="4221163" y="3285981"/>
              <a:ext cx="3175" cy="544512"/>
            </a:xfrm>
            <a:prstGeom prst="line">
              <a:avLst/>
            </a:prstGeom>
            <a:noFill/>
            <a:ln w="38100">
              <a:solidFill>
                <a:srgbClr val="DDD800"/>
              </a:solidFill>
              <a:round/>
              <a:headEnd type="none" w="sm" len="sm"/>
              <a:tailEnd type="triangle" w="med" len="med"/>
            </a:ln>
          </p:spPr>
          <p:txBody>
            <a:bodyPr wrap="none"/>
            <a:lstStyle/>
            <a:p>
              <a:endParaRPr lang="en-US"/>
            </a:p>
          </p:txBody>
        </p:sp>
        <p:sp>
          <p:nvSpPr>
            <p:cNvPr id="8198" name="Line 12"/>
            <p:cNvSpPr>
              <a:spLocks noChangeShapeType="1"/>
            </p:cNvSpPr>
            <p:nvPr/>
          </p:nvSpPr>
          <p:spPr bwMode="auto">
            <a:xfrm flipH="1" flipV="1">
              <a:off x="4210050" y="961881"/>
              <a:ext cx="3175" cy="566737"/>
            </a:xfrm>
            <a:prstGeom prst="line">
              <a:avLst/>
            </a:prstGeom>
            <a:noFill/>
            <a:ln w="38100">
              <a:solidFill>
                <a:srgbClr val="DDD800"/>
              </a:solidFill>
              <a:round/>
              <a:headEnd type="none" w="sm" len="sm"/>
              <a:tailEnd type="triangle" w="med" len="med"/>
            </a:ln>
          </p:spPr>
          <p:txBody>
            <a:bodyPr wrap="none"/>
            <a:lstStyle/>
            <a:p>
              <a:endParaRPr lang="en-US"/>
            </a:p>
          </p:txBody>
        </p:sp>
        <p:sp>
          <p:nvSpPr>
            <p:cNvPr id="8199" name="Line 13"/>
            <p:cNvSpPr>
              <a:spLocks noChangeShapeType="1"/>
            </p:cNvSpPr>
            <p:nvPr/>
          </p:nvSpPr>
          <p:spPr bwMode="auto">
            <a:xfrm rot="8047814">
              <a:off x="3342481" y="1221437"/>
              <a:ext cx="22225" cy="592138"/>
            </a:xfrm>
            <a:prstGeom prst="line">
              <a:avLst/>
            </a:prstGeom>
            <a:noFill/>
            <a:ln w="38100">
              <a:solidFill>
                <a:srgbClr val="DDD800"/>
              </a:solidFill>
              <a:round/>
              <a:headEnd type="none" w="sm" len="sm"/>
              <a:tailEnd type="triangle" w="med" len="med"/>
            </a:ln>
          </p:spPr>
          <p:txBody>
            <a:bodyPr wrap="none"/>
            <a:lstStyle/>
            <a:p>
              <a:endParaRPr lang="en-US"/>
            </a:p>
          </p:txBody>
        </p:sp>
        <p:sp>
          <p:nvSpPr>
            <p:cNvPr id="8200" name="Line 14"/>
            <p:cNvSpPr>
              <a:spLocks noChangeShapeType="1"/>
            </p:cNvSpPr>
            <p:nvPr/>
          </p:nvSpPr>
          <p:spPr bwMode="auto">
            <a:xfrm rot="8047814" flipV="1">
              <a:off x="5050632" y="2972449"/>
              <a:ext cx="1588" cy="606425"/>
            </a:xfrm>
            <a:prstGeom prst="line">
              <a:avLst/>
            </a:prstGeom>
            <a:noFill/>
            <a:ln w="38100">
              <a:solidFill>
                <a:srgbClr val="DDD800"/>
              </a:solidFill>
              <a:round/>
              <a:headEnd type="none" w="sm" len="sm"/>
              <a:tailEnd type="triangle" w="med" len="med"/>
            </a:ln>
          </p:spPr>
          <p:txBody>
            <a:bodyPr wrap="none"/>
            <a:lstStyle/>
            <a:p>
              <a:endParaRPr lang="en-US"/>
            </a:p>
          </p:txBody>
        </p:sp>
        <p:sp>
          <p:nvSpPr>
            <p:cNvPr id="8201" name="Line 15"/>
            <p:cNvSpPr>
              <a:spLocks noChangeShapeType="1"/>
            </p:cNvSpPr>
            <p:nvPr/>
          </p:nvSpPr>
          <p:spPr bwMode="auto">
            <a:xfrm rot="2320550" flipV="1">
              <a:off x="5019675" y="1190481"/>
              <a:ext cx="19050" cy="606425"/>
            </a:xfrm>
            <a:prstGeom prst="line">
              <a:avLst/>
            </a:prstGeom>
            <a:noFill/>
            <a:ln w="38100">
              <a:solidFill>
                <a:srgbClr val="DDD800"/>
              </a:solidFill>
              <a:round/>
              <a:headEnd type="none" w="sm" len="sm"/>
              <a:tailEnd type="triangle" w="med" len="med"/>
            </a:ln>
          </p:spPr>
          <p:txBody>
            <a:bodyPr wrap="none"/>
            <a:lstStyle/>
            <a:p>
              <a:endParaRPr lang="en-US"/>
            </a:p>
          </p:txBody>
        </p:sp>
        <p:sp>
          <p:nvSpPr>
            <p:cNvPr id="8202" name="Line 16"/>
            <p:cNvSpPr>
              <a:spLocks noChangeShapeType="1"/>
            </p:cNvSpPr>
            <p:nvPr/>
          </p:nvSpPr>
          <p:spPr bwMode="auto">
            <a:xfrm rot="2320550" flipH="1">
              <a:off x="3417888" y="3017693"/>
              <a:ext cx="9525" cy="581025"/>
            </a:xfrm>
            <a:prstGeom prst="line">
              <a:avLst/>
            </a:prstGeom>
            <a:noFill/>
            <a:ln w="38100">
              <a:solidFill>
                <a:srgbClr val="DDD800"/>
              </a:solidFill>
              <a:round/>
              <a:headEnd type="none" w="sm" len="sm"/>
              <a:tailEnd type="triangle" w="med" len="med"/>
            </a:ln>
          </p:spPr>
          <p:txBody>
            <a:bodyPr wrap="none"/>
            <a:lstStyle/>
            <a:p>
              <a:endParaRPr lang="en-US"/>
            </a:p>
          </p:txBody>
        </p:sp>
        <p:sp>
          <p:nvSpPr>
            <p:cNvPr id="8203" name="Line 17"/>
            <p:cNvSpPr>
              <a:spLocks noChangeShapeType="1"/>
            </p:cNvSpPr>
            <p:nvPr/>
          </p:nvSpPr>
          <p:spPr bwMode="auto">
            <a:xfrm rot="5400000" flipV="1">
              <a:off x="5445919" y="2085037"/>
              <a:ext cx="1588" cy="615950"/>
            </a:xfrm>
            <a:prstGeom prst="line">
              <a:avLst/>
            </a:prstGeom>
            <a:noFill/>
            <a:ln w="38100">
              <a:solidFill>
                <a:srgbClr val="DDD800"/>
              </a:solidFill>
              <a:round/>
              <a:headEnd type="none" w="sm" len="sm"/>
              <a:tailEnd type="triangle" w="med" len="med"/>
            </a:ln>
          </p:spPr>
          <p:txBody>
            <a:bodyPr wrap="none"/>
            <a:lstStyle/>
            <a:p>
              <a:endParaRPr lang="en-US"/>
            </a:p>
          </p:txBody>
        </p:sp>
        <p:sp>
          <p:nvSpPr>
            <p:cNvPr id="8204" name="Line 18"/>
            <p:cNvSpPr>
              <a:spLocks noChangeShapeType="1"/>
            </p:cNvSpPr>
            <p:nvPr/>
          </p:nvSpPr>
          <p:spPr bwMode="auto">
            <a:xfrm rot="5400000">
              <a:off x="2973388" y="2047731"/>
              <a:ext cx="0" cy="654050"/>
            </a:xfrm>
            <a:prstGeom prst="line">
              <a:avLst/>
            </a:prstGeom>
            <a:noFill/>
            <a:ln w="38100">
              <a:solidFill>
                <a:srgbClr val="DDD800"/>
              </a:solidFill>
              <a:round/>
              <a:headEnd type="none" w="sm" len="sm"/>
              <a:tailEnd type="triangle" w="med" len="med"/>
            </a:ln>
          </p:spPr>
          <p:txBody>
            <a:bodyPr wrap="none"/>
            <a:lstStyle/>
            <a:p>
              <a:endParaRPr lang="en-US"/>
            </a:p>
          </p:txBody>
        </p:sp>
        <p:grpSp>
          <p:nvGrpSpPr>
            <p:cNvPr id="8205" name="Group 19"/>
            <p:cNvGrpSpPr>
              <a:grpSpLocks/>
            </p:cNvGrpSpPr>
            <p:nvPr/>
          </p:nvGrpSpPr>
          <p:grpSpPr bwMode="auto">
            <a:xfrm>
              <a:off x="3846513" y="1971531"/>
              <a:ext cx="755650" cy="777875"/>
              <a:chOff x="3494" y="1926"/>
              <a:chExt cx="1927" cy="1950"/>
            </a:xfrm>
          </p:grpSpPr>
          <p:sp>
            <p:nvSpPr>
              <p:cNvPr id="8210" name="Line 20"/>
              <p:cNvSpPr>
                <a:spLocks noChangeShapeType="1"/>
              </p:cNvSpPr>
              <p:nvPr/>
            </p:nvSpPr>
            <p:spPr bwMode="auto">
              <a:xfrm>
                <a:off x="4464" y="3226"/>
                <a:ext cx="6" cy="650"/>
              </a:xfrm>
              <a:prstGeom prst="line">
                <a:avLst/>
              </a:prstGeom>
              <a:noFill/>
              <a:ln w="38100">
                <a:solidFill>
                  <a:srgbClr val="DDD800"/>
                </a:solidFill>
                <a:round/>
                <a:headEnd type="none" w="sm" len="sm"/>
                <a:tailEnd type="triangle" w="med" len="med"/>
              </a:ln>
            </p:spPr>
            <p:txBody>
              <a:bodyPr wrap="none"/>
              <a:lstStyle/>
              <a:p>
                <a:endParaRPr lang="en-US"/>
              </a:p>
            </p:txBody>
          </p:sp>
          <p:sp>
            <p:nvSpPr>
              <p:cNvPr id="8211" name="Line 21"/>
              <p:cNvSpPr>
                <a:spLocks noChangeShapeType="1"/>
              </p:cNvSpPr>
              <p:nvPr/>
            </p:nvSpPr>
            <p:spPr bwMode="auto">
              <a:xfrm flipH="1" flipV="1">
                <a:off x="4463" y="1926"/>
                <a:ext cx="2" cy="725"/>
              </a:xfrm>
              <a:prstGeom prst="line">
                <a:avLst/>
              </a:prstGeom>
              <a:noFill/>
              <a:ln w="38100">
                <a:solidFill>
                  <a:srgbClr val="DDD800"/>
                </a:solidFill>
                <a:round/>
                <a:headEnd type="none" w="sm" len="sm"/>
                <a:tailEnd type="triangle" w="med" len="med"/>
              </a:ln>
            </p:spPr>
            <p:txBody>
              <a:bodyPr wrap="none"/>
              <a:lstStyle/>
              <a:p>
                <a:endParaRPr lang="en-US"/>
              </a:p>
            </p:txBody>
          </p:sp>
          <p:sp>
            <p:nvSpPr>
              <p:cNvPr id="8212" name="Line 22"/>
              <p:cNvSpPr>
                <a:spLocks noChangeShapeType="1"/>
              </p:cNvSpPr>
              <p:nvPr/>
            </p:nvSpPr>
            <p:spPr bwMode="auto">
              <a:xfrm rot="8047814">
                <a:off x="4016" y="2271"/>
                <a:ext cx="10" cy="601"/>
              </a:xfrm>
              <a:prstGeom prst="line">
                <a:avLst/>
              </a:prstGeom>
              <a:noFill/>
              <a:ln w="38100">
                <a:solidFill>
                  <a:srgbClr val="DDD800"/>
                </a:solidFill>
                <a:round/>
                <a:headEnd type="none" w="sm" len="sm"/>
                <a:tailEnd type="triangle" w="med" len="med"/>
              </a:ln>
            </p:spPr>
            <p:txBody>
              <a:bodyPr wrap="none"/>
              <a:lstStyle/>
              <a:p>
                <a:endParaRPr lang="en-US"/>
              </a:p>
            </p:txBody>
          </p:sp>
          <p:sp>
            <p:nvSpPr>
              <p:cNvPr id="8213" name="Line 23"/>
              <p:cNvSpPr>
                <a:spLocks noChangeShapeType="1"/>
              </p:cNvSpPr>
              <p:nvPr/>
            </p:nvSpPr>
            <p:spPr bwMode="auto">
              <a:xfrm rot="8047814" flipV="1">
                <a:off x="4865" y="3105"/>
                <a:ext cx="10" cy="669"/>
              </a:xfrm>
              <a:prstGeom prst="line">
                <a:avLst/>
              </a:prstGeom>
              <a:noFill/>
              <a:ln w="38100">
                <a:solidFill>
                  <a:srgbClr val="DDD800"/>
                </a:solidFill>
                <a:round/>
                <a:headEnd type="none" w="sm" len="sm"/>
                <a:tailEnd type="triangle" w="med" len="med"/>
              </a:ln>
            </p:spPr>
            <p:txBody>
              <a:bodyPr wrap="none"/>
              <a:lstStyle/>
              <a:p>
                <a:endParaRPr lang="en-US"/>
              </a:p>
            </p:txBody>
          </p:sp>
          <p:sp>
            <p:nvSpPr>
              <p:cNvPr id="8214" name="Line 24"/>
              <p:cNvSpPr>
                <a:spLocks noChangeShapeType="1"/>
              </p:cNvSpPr>
              <p:nvPr/>
            </p:nvSpPr>
            <p:spPr bwMode="auto">
              <a:xfrm rot="2320550" flipV="1">
                <a:off x="4872" y="2218"/>
                <a:ext cx="23" cy="676"/>
              </a:xfrm>
              <a:prstGeom prst="line">
                <a:avLst/>
              </a:prstGeom>
              <a:noFill/>
              <a:ln w="38100">
                <a:solidFill>
                  <a:srgbClr val="DDD800"/>
                </a:solidFill>
                <a:round/>
                <a:headEnd type="none" w="sm" len="sm"/>
                <a:tailEnd type="triangle" w="med" len="med"/>
              </a:ln>
            </p:spPr>
            <p:txBody>
              <a:bodyPr wrap="none"/>
              <a:lstStyle/>
              <a:p>
                <a:endParaRPr lang="en-US"/>
              </a:p>
            </p:txBody>
          </p:sp>
          <p:sp>
            <p:nvSpPr>
              <p:cNvPr id="8215" name="Line 25"/>
              <p:cNvSpPr>
                <a:spLocks noChangeShapeType="1"/>
              </p:cNvSpPr>
              <p:nvPr/>
            </p:nvSpPr>
            <p:spPr bwMode="auto">
              <a:xfrm rot="2320550" flipH="1">
                <a:off x="4071" y="3152"/>
                <a:ext cx="9" cy="633"/>
              </a:xfrm>
              <a:prstGeom prst="line">
                <a:avLst/>
              </a:prstGeom>
              <a:noFill/>
              <a:ln w="38100">
                <a:solidFill>
                  <a:srgbClr val="DDD800"/>
                </a:solidFill>
                <a:round/>
                <a:headEnd type="none" w="sm" len="sm"/>
                <a:tailEnd type="triangle" w="med" len="med"/>
              </a:ln>
            </p:spPr>
            <p:txBody>
              <a:bodyPr wrap="none"/>
              <a:lstStyle/>
              <a:p>
                <a:endParaRPr lang="en-US"/>
              </a:p>
            </p:txBody>
          </p:sp>
          <p:sp>
            <p:nvSpPr>
              <p:cNvPr id="8216" name="Line 26"/>
              <p:cNvSpPr>
                <a:spLocks noChangeShapeType="1"/>
              </p:cNvSpPr>
              <p:nvPr/>
            </p:nvSpPr>
            <p:spPr bwMode="auto">
              <a:xfrm rot="5400000" flipV="1">
                <a:off x="5069" y="2651"/>
                <a:ext cx="0" cy="704"/>
              </a:xfrm>
              <a:prstGeom prst="line">
                <a:avLst/>
              </a:prstGeom>
              <a:noFill/>
              <a:ln w="38100">
                <a:solidFill>
                  <a:srgbClr val="DDD800"/>
                </a:solidFill>
                <a:round/>
                <a:headEnd type="none" w="sm" len="sm"/>
                <a:tailEnd type="triangle" w="med" len="med"/>
              </a:ln>
            </p:spPr>
            <p:txBody>
              <a:bodyPr wrap="none"/>
              <a:lstStyle/>
              <a:p>
                <a:endParaRPr lang="en-US"/>
              </a:p>
            </p:txBody>
          </p:sp>
          <p:sp>
            <p:nvSpPr>
              <p:cNvPr id="8217" name="Line 27"/>
              <p:cNvSpPr>
                <a:spLocks noChangeShapeType="1"/>
              </p:cNvSpPr>
              <p:nvPr/>
            </p:nvSpPr>
            <p:spPr bwMode="auto">
              <a:xfrm rot="5400000">
                <a:off x="3858" y="2635"/>
                <a:ext cx="0" cy="727"/>
              </a:xfrm>
              <a:prstGeom prst="line">
                <a:avLst/>
              </a:prstGeom>
              <a:noFill/>
              <a:ln w="38100">
                <a:solidFill>
                  <a:srgbClr val="DDD800"/>
                </a:solidFill>
                <a:round/>
                <a:headEnd type="none" w="sm" len="sm"/>
                <a:tailEnd type="triangle" w="med" len="med"/>
              </a:ln>
            </p:spPr>
            <p:txBody>
              <a:bodyPr wrap="none"/>
              <a:lstStyle/>
              <a:p>
                <a:endParaRPr lang="en-US"/>
              </a:p>
            </p:txBody>
          </p:sp>
        </p:grpSp>
        <p:sp>
          <p:nvSpPr>
            <p:cNvPr id="29" name="Text Box 60"/>
            <p:cNvSpPr txBox="1">
              <a:spLocks noChangeArrowheads="1"/>
            </p:cNvSpPr>
            <p:nvPr/>
          </p:nvSpPr>
          <p:spPr bwMode="auto">
            <a:xfrm>
              <a:off x="5322909" y="1643764"/>
              <a:ext cx="1597025"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Neutral shell</a:t>
              </a:r>
            </a:p>
          </p:txBody>
        </p:sp>
        <p:graphicFrame>
          <p:nvGraphicFramePr>
            <p:cNvPr id="2" name="Object 38"/>
            <p:cNvGraphicFramePr>
              <a:graphicFrameLocks noChangeAspect="1"/>
            </p:cNvGraphicFramePr>
            <p:nvPr/>
          </p:nvGraphicFramePr>
          <p:xfrm>
            <a:off x="4391689" y="2145400"/>
            <a:ext cx="219075" cy="285750"/>
          </p:xfrm>
          <a:graphic>
            <a:graphicData uri="http://schemas.openxmlformats.org/presentationml/2006/ole">
              <p:oleObj spid="_x0000_s8255" name="Equation" r:id="rId5" imgW="126780" imgH="164814" progId="Equation.DSMT4">
                <p:embed/>
              </p:oleObj>
            </a:graphicData>
          </a:graphic>
        </p:graphicFrame>
        <p:sp>
          <p:nvSpPr>
            <p:cNvPr id="32" name="TextBox 31"/>
            <p:cNvSpPr txBox="1"/>
            <p:nvPr/>
          </p:nvSpPr>
          <p:spPr>
            <a:xfrm>
              <a:off x="3974249" y="2824640"/>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7"/>
          <p:cNvSpPr txBox="1">
            <a:spLocks noChangeArrowheads="1"/>
          </p:cNvSpPr>
          <p:nvPr/>
        </p:nvSpPr>
        <p:spPr bwMode="auto">
          <a:xfrm>
            <a:off x="628980" y="1177554"/>
            <a:ext cx="1662113" cy="396875"/>
          </a:xfrm>
          <a:prstGeom prst="rect">
            <a:avLst/>
          </a:prstGeom>
          <a:solidFill>
            <a:srgbClr val="FFCCFF"/>
          </a:solidFill>
          <a:ln w="12700">
            <a:noFill/>
            <a:miter lim="800000"/>
            <a:headEnd type="none" w="sm" len="sm"/>
            <a:tailEnd type="none" w="sm" len="sm"/>
          </a:ln>
        </p:spPr>
        <p:txBody>
          <a:bodyPr>
            <a:spAutoFit/>
          </a:bodyPr>
          <a:lstStyle/>
          <a:p>
            <a:pPr algn="ctr"/>
            <a:r>
              <a:rPr lang="en-US" sz="2000" dirty="0">
                <a:solidFill>
                  <a:schemeClr val="bg2"/>
                </a:solidFill>
              </a:rPr>
              <a:t>Find </a:t>
            </a:r>
            <a:r>
              <a:rPr lang="en-US" sz="2000" i="1" dirty="0">
                <a:solidFill>
                  <a:schemeClr val="bg2"/>
                </a:solidFill>
                <a:latin typeface="Times New Roman" pitchFamily="18" charset="0"/>
              </a:rPr>
              <a:t>Q</a:t>
            </a:r>
            <a:r>
              <a:rPr lang="en-US" sz="2000" i="1" baseline="-25000" dirty="0">
                <a:solidFill>
                  <a:schemeClr val="bg2"/>
                </a:solidFill>
                <a:latin typeface="Times New Roman" pitchFamily="18" charset="0"/>
              </a:rPr>
              <a:t>A</a:t>
            </a:r>
            <a:r>
              <a:rPr lang="en-US" sz="2000" dirty="0">
                <a:solidFill>
                  <a:schemeClr val="bg2"/>
                </a:solidFill>
              </a:rPr>
              <a:t>, </a:t>
            </a:r>
            <a:r>
              <a:rPr lang="en-US" sz="2000" i="1" dirty="0">
                <a:solidFill>
                  <a:schemeClr val="bg2"/>
                </a:solidFill>
                <a:latin typeface="Times New Roman" pitchFamily="18" charset="0"/>
              </a:rPr>
              <a:t>Q</a:t>
            </a:r>
            <a:r>
              <a:rPr lang="en-US" sz="2000" i="1" baseline="-25000" dirty="0">
                <a:solidFill>
                  <a:schemeClr val="bg2"/>
                </a:solidFill>
                <a:latin typeface="Times New Roman" pitchFamily="18" charset="0"/>
              </a:rPr>
              <a:t>B</a:t>
            </a:r>
            <a:r>
              <a:rPr lang="en-US" sz="2000" dirty="0">
                <a:solidFill>
                  <a:schemeClr val="bg2"/>
                </a:solidFill>
              </a:rPr>
              <a:t>:</a:t>
            </a:r>
            <a:endParaRPr lang="en-US" sz="2000" i="1" dirty="0">
              <a:solidFill>
                <a:schemeClr val="bg2"/>
              </a:solidFill>
              <a:latin typeface="Times New Roman" pitchFamily="18" charset="0"/>
            </a:endParaRPr>
          </a:p>
        </p:txBody>
      </p:sp>
      <p:sp>
        <p:nvSpPr>
          <p:cNvPr id="9222" name="Text Box 60"/>
          <p:cNvSpPr txBox="1">
            <a:spLocks noChangeArrowheads="1"/>
          </p:cNvSpPr>
          <p:nvPr/>
        </p:nvSpPr>
        <p:spPr bwMode="auto">
          <a:xfrm>
            <a:off x="4123501" y="5360741"/>
            <a:ext cx="1681871" cy="400110"/>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Neutral </a:t>
            </a:r>
            <a:r>
              <a:rPr lang="en-US" sz="2000" dirty="0" smtClean="0">
                <a:solidFill>
                  <a:schemeClr val="bg1"/>
                </a:solidFill>
              </a:rPr>
              <a:t>shell:</a:t>
            </a:r>
            <a:endParaRPr lang="en-US" sz="2000" dirty="0">
              <a:solidFill>
                <a:schemeClr val="bg1"/>
              </a:solidFill>
            </a:endParaRPr>
          </a:p>
        </p:txBody>
      </p:sp>
      <p:sp>
        <p:nvSpPr>
          <p:cNvPr id="250946" name="Text Box 66"/>
          <p:cNvSpPr txBox="1">
            <a:spLocks noChangeArrowheads="1"/>
          </p:cNvSpPr>
          <p:nvPr/>
        </p:nvSpPr>
        <p:spPr bwMode="auto">
          <a:xfrm>
            <a:off x="21831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Shielding and Grounding (cont.)</a:t>
            </a:r>
          </a:p>
        </p:txBody>
      </p:sp>
      <p:graphicFrame>
        <p:nvGraphicFramePr>
          <p:cNvPr id="9218" name="Object 67"/>
          <p:cNvGraphicFramePr>
            <a:graphicFrameLocks noChangeAspect="1"/>
          </p:cNvGraphicFramePr>
          <p:nvPr/>
        </p:nvGraphicFramePr>
        <p:xfrm>
          <a:off x="5845028" y="5362224"/>
          <a:ext cx="1149535" cy="422278"/>
        </p:xfrm>
        <a:graphic>
          <a:graphicData uri="http://schemas.openxmlformats.org/presentationml/2006/ole">
            <p:oleObj spid="_x0000_s9436" name="Equation" r:id="rId4" imgW="622030" imgH="228501" progId="Equation.DSMT4">
              <p:embed/>
            </p:oleObj>
          </a:graphicData>
        </a:graphic>
      </p:graphicFrame>
      <p:sp>
        <p:nvSpPr>
          <p:cNvPr id="61" name="Slide Number Placeholder 60"/>
          <p:cNvSpPr>
            <a:spLocks noGrp="1"/>
          </p:cNvSpPr>
          <p:nvPr>
            <p:ph type="sldNum" sz="quarter" idx="12"/>
          </p:nvPr>
        </p:nvSpPr>
        <p:spPr/>
        <p:txBody>
          <a:bodyPr/>
          <a:lstStyle/>
          <a:p>
            <a:pPr>
              <a:defRPr/>
            </a:pPr>
            <a:fld id="{C4941350-7F67-4C26-8FA1-8FE587D8CA0E}" type="slidenum">
              <a:rPr lang="en-US" smtClean="0"/>
              <a:pPr>
                <a:defRPr/>
              </a:pPr>
              <a:t>25</a:t>
            </a:fld>
            <a:endParaRPr lang="en-US"/>
          </a:p>
        </p:txBody>
      </p:sp>
      <p:sp>
        <p:nvSpPr>
          <p:cNvPr id="62" name="Text Box 60"/>
          <p:cNvSpPr txBox="1">
            <a:spLocks noChangeArrowheads="1"/>
          </p:cNvSpPr>
          <p:nvPr/>
        </p:nvSpPr>
        <p:spPr bwMode="auto">
          <a:xfrm>
            <a:off x="4632161" y="3838721"/>
            <a:ext cx="1597025"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Neutral shell</a:t>
            </a:r>
          </a:p>
        </p:txBody>
      </p:sp>
      <p:grpSp>
        <p:nvGrpSpPr>
          <p:cNvPr id="73" name="Group 72"/>
          <p:cNvGrpSpPr/>
          <p:nvPr/>
        </p:nvGrpSpPr>
        <p:grpSpPr>
          <a:xfrm>
            <a:off x="1404938" y="4186238"/>
            <a:ext cx="2366962" cy="2379662"/>
            <a:chOff x="1404938" y="4186238"/>
            <a:chExt cx="2366962" cy="2379662"/>
          </a:xfrm>
        </p:grpSpPr>
        <p:sp>
          <p:nvSpPr>
            <p:cNvPr id="9248" name="Oval 3"/>
            <p:cNvSpPr>
              <a:spLocks noChangeArrowheads="1"/>
            </p:cNvSpPr>
            <p:nvPr/>
          </p:nvSpPr>
          <p:spPr bwMode="auto">
            <a:xfrm>
              <a:off x="2520950" y="5305425"/>
              <a:ext cx="122238" cy="120650"/>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9249" name="AutoShape 5"/>
            <p:cNvSpPr>
              <a:spLocks noChangeArrowheads="1"/>
            </p:cNvSpPr>
            <p:nvPr/>
          </p:nvSpPr>
          <p:spPr bwMode="auto">
            <a:xfrm>
              <a:off x="1708150" y="4525963"/>
              <a:ext cx="1743075" cy="1682750"/>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9251" name="Text Box 28"/>
            <p:cNvSpPr txBox="1">
              <a:spLocks noChangeArrowheads="1"/>
            </p:cNvSpPr>
            <p:nvPr/>
          </p:nvSpPr>
          <p:spPr bwMode="auto">
            <a:xfrm>
              <a:off x="2471738" y="4845050"/>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52" name="Text Box 29"/>
            <p:cNvSpPr txBox="1">
              <a:spLocks noChangeArrowheads="1"/>
            </p:cNvSpPr>
            <p:nvPr/>
          </p:nvSpPr>
          <p:spPr bwMode="auto">
            <a:xfrm>
              <a:off x="2441575" y="5461000"/>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53" name="Text Box 30"/>
            <p:cNvSpPr txBox="1">
              <a:spLocks noChangeArrowheads="1"/>
            </p:cNvSpPr>
            <p:nvPr/>
          </p:nvSpPr>
          <p:spPr bwMode="auto">
            <a:xfrm>
              <a:off x="2814638" y="5162550"/>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54" name="Text Box 31"/>
            <p:cNvSpPr txBox="1">
              <a:spLocks noChangeArrowheads="1"/>
            </p:cNvSpPr>
            <p:nvPr/>
          </p:nvSpPr>
          <p:spPr bwMode="auto">
            <a:xfrm>
              <a:off x="2136775" y="5154613"/>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55" name="Text Box 32"/>
            <p:cNvSpPr txBox="1">
              <a:spLocks noChangeArrowheads="1"/>
            </p:cNvSpPr>
            <p:nvPr/>
          </p:nvSpPr>
          <p:spPr bwMode="auto">
            <a:xfrm>
              <a:off x="2219325" y="5367338"/>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56" name="Text Box 33"/>
            <p:cNvSpPr txBox="1">
              <a:spLocks noChangeArrowheads="1"/>
            </p:cNvSpPr>
            <p:nvPr/>
          </p:nvSpPr>
          <p:spPr bwMode="auto">
            <a:xfrm>
              <a:off x="2724150" y="4922838"/>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57" name="Text Box 34"/>
            <p:cNvSpPr txBox="1">
              <a:spLocks noChangeArrowheads="1"/>
            </p:cNvSpPr>
            <p:nvPr/>
          </p:nvSpPr>
          <p:spPr bwMode="auto">
            <a:xfrm>
              <a:off x="2217738" y="4965700"/>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58" name="Text Box 35"/>
            <p:cNvSpPr txBox="1">
              <a:spLocks noChangeArrowheads="1"/>
            </p:cNvSpPr>
            <p:nvPr/>
          </p:nvSpPr>
          <p:spPr bwMode="auto">
            <a:xfrm>
              <a:off x="2679700" y="5381625"/>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59" name="Text Box 36"/>
            <p:cNvSpPr txBox="1">
              <a:spLocks noChangeArrowheads="1"/>
            </p:cNvSpPr>
            <p:nvPr/>
          </p:nvSpPr>
          <p:spPr bwMode="auto">
            <a:xfrm>
              <a:off x="2447925" y="4186238"/>
              <a:ext cx="31750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60" name="Text Box 37"/>
            <p:cNvSpPr txBox="1">
              <a:spLocks noChangeArrowheads="1"/>
            </p:cNvSpPr>
            <p:nvPr/>
          </p:nvSpPr>
          <p:spPr bwMode="auto">
            <a:xfrm>
              <a:off x="1404938" y="5130800"/>
              <a:ext cx="31750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61" name="Text Box 38"/>
            <p:cNvSpPr txBox="1">
              <a:spLocks noChangeArrowheads="1"/>
            </p:cNvSpPr>
            <p:nvPr/>
          </p:nvSpPr>
          <p:spPr bwMode="auto">
            <a:xfrm>
              <a:off x="2446338" y="6199188"/>
              <a:ext cx="31750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62" name="Text Box 39"/>
            <p:cNvSpPr txBox="1">
              <a:spLocks noChangeArrowheads="1"/>
            </p:cNvSpPr>
            <p:nvPr/>
          </p:nvSpPr>
          <p:spPr bwMode="auto">
            <a:xfrm>
              <a:off x="3454400" y="5094288"/>
              <a:ext cx="31750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63" name="Text Box 40"/>
            <p:cNvSpPr txBox="1">
              <a:spLocks noChangeArrowheads="1"/>
            </p:cNvSpPr>
            <p:nvPr/>
          </p:nvSpPr>
          <p:spPr bwMode="auto">
            <a:xfrm>
              <a:off x="3130550" y="4467225"/>
              <a:ext cx="31750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64" name="Text Box 41"/>
            <p:cNvSpPr txBox="1">
              <a:spLocks noChangeArrowheads="1"/>
            </p:cNvSpPr>
            <p:nvPr/>
          </p:nvSpPr>
          <p:spPr bwMode="auto">
            <a:xfrm flipV="1">
              <a:off x="3148013" y="5876925"/>
              <a:ext cx="317500" cy="366713"/>
            </a:xfrm>
            <a:prstGeom prst="rect">
              <a:avLst/>
            </a:prstGeom>
            <a:noFill/>
            <a:ln w="12700">
              <a:noFill/>
              <a:miter lim="800000"/>
              <a:headEnd type="none" w="sm" len="sm"/>
              <a:tailEnd type="none" w="sm" len="sm"/>
            </a:ln>
          </p:spPr>
          <p:txBody>
            <a:bodyPr>
              <a:spAutoFit/>
            </a:bodyPr>
            <a:lstStyle/>
            <a:p>
              <a:r>
                <a:rPr lang="en-US">
                  <a:solidFill>
                    <a:schemeClr val="bg2"/>
                  </a:solidFill>
                </a:rPr>
                <a:t>+</a:t>
              </a:r>
            </a:p>
          </p:txBody>
        </p:sp>
        <p:sp>
          <p:nvSpPr>
            <p:cNvPr id="9265" name="Text Box 42"/>
            <p:cNvSpPr txBox="1">
              <a:spLocks noChangeArrowheads="1"/>
            </p:cNvSpPr>
            <p:nvPr/>
          </p:nvSpPr>
          <p:spPr bwMode="auto">
            <a:xfrm>
              <a:off x="1703388" y="5942013"/>
              <a:ext cx="31750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66" name="Text Box 43"/>
            <p:cNvSpPr txBox="1">
              <a:spLocks noChangeArrowheads="1"/>
            </p:cNvSpPr>
            <p:nvPr/>
          </p:nvSpPr>
          <p:spPr bwMode="auto">
            <a:xfrm>
              <a:off x="1685925" y="4438650"/>
              <a:ext cx="31750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67" name="Text Box 44"/>
            <p:cNvSpPr txBox="1">
              <a:spLocks noChangeArrowheads="1"/>
            </p:cNvSpPr>
            <p:nvPr/>
          </p:nvSpPr>
          <p:spPr bwMode="auto">
            <a:xfrm>
              <a:off x="1458913" y="4748213"/>
              <a:ext cx="31750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68" name="Text Box 45"/>
            <p:cNvSpPr txBox="1">
              <a:spLocks noChangeArrowheads="1"/>
            </p:cNvSpPr>
            <p:nvPr/>
          </p:nvSpPr>
          <p:spPr bwMode="auto">
            <a:xfrm>
              <a:off x="2051050" y="4241800"/>
              <a:ext cx="31750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69" name="Text Box 46"/>
            <p:cNvSpPr txBox="1">
              <a:spLocks noChangeArrowheads="1"/>
            </p:cNvSpPr>
            <p:nvPr/>
          </p:nvSpPr>
          <p:spPr bwMode="auto">
            <a:xfrm>
              <a:off x="2836863" y="6089650"/>
              <a:ext cx="31750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70" name="Text Box 47"/>
            <p:cNvSpPr txBox="1">
              <a:spLocks noChangeArrowheads="1"/>
            </p:cNvSpPr>
            <p:nvPr/>
          </p:nvSpPr>
          <p:spPr bwMode="auto">
            <a:xfrm>
              <a:off x="2817813" y="4252913"/>
              <a:ext cx="31750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71" name="Text Box 48"/>
            <p:cNvSpPr txBox="1">
              <a:spLocks noChangeArrowheads="1"/>
            </p:cNvSpPr>
            <p:nvPr/>
          </p:nvSpPr>
          <p:spPr bwMode="auto">
            <a:xfrm>
              <a:off x="3362325" y="5540375"/>
              <a:ext cx="31750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72" name="Text Box 49"/>
            <p:cNvSpPr txBox="1">
              <a:spLocks noChangeArrowheads="1"/>
            </p:cNvSpPr>
            <p:nvPr/>
          </p:nvSpPr>
          <p:spPr bwMode="auto">
            <a:xfrm>
              <a:off x="3319463" y="4741863"/>
              <a:ext cx="31750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73" name="Text Box 50"/>
            <p:cNvSpPr txBox="1">
              <a:spLocks noChangeArrowheads="1"/>
            </p:cNvSpPr>
            <p:nvPr/>
          </p:nvSpPr>
          <p:spPr bwMode="auto">
            <a:xfrm>
              <a:off x="2081213" y="6126163"/>
              <a:ext cx="31750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274" name="Text Box 51"/>
            <p:cNvSpPr txBox="1">
              <a:spLocks noChangeArrowheads="1"/>
            </p:cNvSpPr>
            <p:nvPr/>
          </p:nvSpPr>
          <p:spPr bwMode="auto">
            <a:xfrm>
              <a:off x="1503363" y="5594350"/>
              <a:ext cx="31750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graphicFrame>
          <p:nvGraphicFramePr>
            <p:cNvPr id="4" name="Object 38"/>
            <p:cNvGraphicFramePr>
              <a:graphicFrameLocks noChangeAspect="1"/>
            </p:cNvGraphicFramePr>
            <p:nvPr/>
          </p:nvGraphicFramePr>
          <p:xfrm>
            <a:off x="2660366" y="5135942"/>
            <a:ext cx="219075" cy="285750"/>
          </p:xfrm>
          <a:graphic>
            <a:graphicData uri="http://schemas.openxmlformats.org/presentationml/2006/ole">
              <p:oleObj spid="_x0000_s9437" name="Equation" r:id="rId5" imgW="126780" imgH="164814" progId="Equation.DSMT4">
                <p:embed/>
              </p:oleObj>
            </a:graphicData>
          </a:graphic>
        </p:graphicFrame>
        <p:graphicFrame>
          <p:nvGraphicFramePr>
            <p:cNvPr id="9223" name="Object 38"/>
            <p:cNvGraphicFramePr>
              <a:graphicFrameLocks noChangeAspect="1"/>
            </p:cNvGraphicFramePr>
            <p:nvPr/>
          </p:nvGraphicFramePr>
          <p:xfrm>
            <a:off x="1885168" y="5272687"/>
            <a:ext cx="230234" cy="259536"/>
          </p:xfrm>
          <a:graphic>
            <a:graphicData uri="http://schemas.openxmlformats.org/presentationml/2006/ole">
              <p:oleObj spid="_x0000_s9438" name="Equation" r:id="rId6" imgW="203112" imgH="228501" progId="Equation.DSMT4">
                <p:embed/>
              </p:oleObj>
            </a:graphicData>
          </a:graphic>
        </p:graphicFrame>
        <p:graphicFrame>
          <p:nvGraphicFramePr>
            <p:cNvPr id="5" name="Object 38"/>
            <p:cNvGraphicFramePr>
              <a:graphicFrameLocks noChangeAspect="1"/>
            </p:cNvGraphicFramePr>
            <p:nvPr/>
          </p:nvGraphicFramePr>
          <p:xfrm>
            <a:off x="3484395" y="5807904"/>
            <a:ext cx="230188" cy="258762"/>
          </p:xfrm>
          <a:graphic>
            <a:graphicData uri="http://schemas.openxmlformats.org/presentationml/2006/ole">
              <p:oleObj spid="_x0000_s9439" name="Equation" r:id="rId7" imgW="203112" imgH="228501" progId="Equation.DSMT4">
                <p:embed/>
              </p:oleObj>
            </a:graphicData>
          </a:graphic>
        </p:graphicFrame>
        <p:sp>
          <p:nvSpPr>
            <p:cNvPr id="72" name="TextBox 71"/>
            <p:cNvSpPr txBox="1"/>
            <p:nvPr/>
          </p:nvSpPr>
          <p:spPr>
            <a:xfrm>
              <a:off x="2287955" y="5805347"/>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pSp>
      <p:grpSp>
        <p:nvGrpSpPr>
          <p:cNvPr id="8" name="Group 7"/>
          <p:cNvGrpSpPr/>
          <p:nvPr/>
        </p:nvGrpSpPr>
        <p:grpSpPr>
          <a:xfrm>
            <a:off x="2700338" y="1100138"/>
            <a:ext cx="4201615" cy="2960686"/>
            <a:chOff x="2700338" y="1100138"/>
            <a:chExt cx="4201615" cy="2960686"/>
          </a:xfrm>
        </p:grpSpPr>
        <p:sp>
          <p:nvSpPr>
            <p:cNvPr id="9224" name="Oval 8"/>
            <p:cNvSpPr>
              <a:spLocks noChangeArrowheads="1"/>
            </p:cNvSpPr>
            <p:nvPr/>
          </p:nvSpPr>
          <p:spPr bwMode="auto">
            <a:xfrm>
              <a:off x="4187063" y="2622487"/>
              <a:ext cx="122237" cy="120650"/>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9225" name="AutoShape 9"/>
            <p:cNvSpPr>
              <a:spLocks noChangeArrowheads="1"/>
            </p:cNvSpPr>
            <p:nvPr/>
          </p:nvSpPr>
          <p:spPr bwMode="auto">
            <a:xfrm>
              <a:off x="3376613" y="1819275"/>
              <a:ext cx="1743075" cy="1682749"/>
            </a:xfrm>
            <a:custGeom>
              <a:avLst/>
              <a:gdLst>
                <a:gd name="T0" fmla="*/ 28 w 21600"/>
                <a:gd name="T1" fmla="*/ 0 h 21600"/>
                <a:gd name="T2" fmla="*/ 8 w 21600"/>
                <a:gd name="T3" fmla="*/ 8 h 21600"/>
                <a:gd name="T4" fmla="*/ 0 w 21600"/>
                <a:gd name="T5" fmla="*/ 26 h 21600"/>
                <a:gd name="T6" fmla="*/ 8 w 21600"/>
                <a:gd name="T7" fmla="*/ 44 h 21600"/>
                <a:gd name="T8" fmla="*/ 28 w 21600"/>
                <a:gd name="T9" fmla="*/ 52 h 21600"/>
                <a:gd name="T10" fmla="*/ 48 w 21600"/>
                <a:gd name="T11" fmla="*/ 44 h 21600"/>
                <a:gd name="T12" fmla="*/ 56 w 21600"/>
                <a:gd name="T13" fmla="*/ 26 h 21600"/>
                <a:gd name="T14" fmla="*/ 48 w 21600"/>
                <a:gd name="T15" fmla="*/ 8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58 h 21600"/>
                <a:gd name="T26" fmla="*/ 18433 w 21600"/>
                <a:gd name="T27" fmla="*/ 1844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9227" name="Line 11"/>
            <p:cNvSpPr>
              <a:spLocks noChangeShapeType="1"/>
            </p:cNvSpPr>
            <p:nvPr/>
          </p:nvSpPr>
          <p:spPr bwMode="auto">
            <a:xfrm flipH="1">
              <a:off x="4249738" y="3516312"/>
              <a:ext cx="3175" cy="544512"/>
            </a:xfrm>
            <a:prstGeom prst="line">
              <a:avLst/>
            </a:prstGeom>
            <a:noFill/>
            <a:ln w="38100">
              <a:solidFill>
                <a:srgbClr val="DDD800"/>
              </a:solidFill>
              <a:round/>
              <a:headEnd type="none" w="sm" len="sm"/>
              <a:tailEnd type="triangle" w="med" len="med"/>
            </a:ln>
          </p:spPr>
          <p:txBody>
            <a:bodyPr wrap="none"/>
            <a:lstStyle/>
            <a:p>
              <a:endParaRPr lang="en-US"/>
            </a:p>
          </p:txBody>
        </p:sp>
        <p:sp>
          <p:nvSpPr>
            <p:cNvPr id="9228" name="Line 12"/>
            <p:cNvSpPr>
              <a:spLocks noChangeShapeType="1"/>
            </p:cNvSpPr>
            <p:nvPr/>
          </p:nvSpPr>
          <p:spPr bwMode="auto">
            <a:xfrm flipH="1" flipV="1">
              <a:off x="4238625" y="1100138"/>
              <a:ext cx="3175" cy="687387"/>
            </a:xfrm>
            <a:prstGeom prst="line">
              <a:avLst/>
            </a:prstGeom>
            <a:noFill/>
            <a:ln w="38100">
              <a:solidFill>
                <a:srgbClr val="DDD800"/>
              </a:solidFill>
              <a:round/>
              <a:headEnd type="none" w="sm" len="sm"/>
              <a:tailEnd type="triangle" w="med" len="med"/>
            </a:ln>
          </p:spPr>
          <p:txBody>
            <a:bodyPr wrap="none"/>
            <a:lstStyle/>
            <a:p>
              <a:endParaRPr lang="en-US"/>
            </a:p>
          </p:txBody>
        </p:sp>
        <p:sp>
          <p:nvSpPr>
            <p:cNvPr id="9229" name="Line 13"/>
            <p:cNvSpPr>
              <a:spLocks noChangeShapeType="1"/>
            </p:cNvSpPr>
            <p:nvPr/>
          </p:nvSpPr>
          <p:spPr bwMode="auto">
            <a:xfrm rot="8047814">
              <a:off x="3397250" y="1530350"/>
              <a:ext cx="22225" cy="592137"/>
            </a:xfrm>
            <a:prstGeom prst="line">
              <a:avLst/>
            </a:prstGeom>
            <a:noFill/>
            <a:ln w="38100">
              <a:solidFill>
                <a:srgbClr val="DDD800"/>
              </a:solidFill>
              <a:round/>
              <a:headEnd type="none" w="sm" len="sm"/>
              <a:tailEnd type="triangle" w="med" len="med"/>
            </a:ln>
          </p:spPr>
          <p:txBody>
            <a:bodyPr wrap="none"/>
            <a:lstStyle/>
            <a:p>
              <a:endParaRPr lang="en-US"/>
            </a:p>
          </p:txBody>
        </p:sp>
        <p:sp>
          <p:nvSpPr>
            <p:cNvPr id="9230" name="Line 14"/>
            <p:cNvSpPr>
              <a:spLocks noChangeShapeType="1"/>
            </p:cNvSpPr>
            <p:nvPr/>
          </p:nvSpPr>
          <p:spPr bwMode="auto">
            <a:xfrm rot="8047814" flipV="1">
              <a:off x="5064125" y="3228974"/>
              <a:ext cx="1587" cy="606425"/>
            </a:xfrm>
            <a:prstGeom prst="line">
              <a:avLst/>
            </a:prstGeom>
            <a:noFill/>
            <a:ln w="38100">
              <a:solidFill>
                <a:srgbClr val="DDD800"/>
              </a:solidFill>
              <a:round/>
              <a:headEnd type="none" w="sm" len="sm"/>
              <a:tailEnd type="triangle" w="med" len="med"/>
            </a:ln>
          </p:spPr>
          <p:txBody>
            <a:bodyPr wrap="none"/>
            <a:lstStyle/>
            <a:p>
              <a:endParaRPr lang="en-US"/>
            </a:p>
          </p:txBody>
        </p:sp>
        <p:sp>
          <p:nvSpPr>
            <p:cNvPr id="9231" name="Line 15"/>
            <p:cNvSpPr>
              <a:spLocks noChangeShapeType="1"/>
            </p:cNvSpPr>
            <p:nvPr/>
          </p:nvSpPr>
          <p:spPr bwMode="auto">
            <a:xfrm rot="2320550" flipV="1">
              <a:off x="5048250" y="1449388"/>
              <a:ext cx="19050" cy="606425"/>
            </a:xfrm>
            <a:prstGeom prst="line">
              <a:avLst/>
            </a:prstGeom>
            <a:noFill/>
            <a:ln w="38100">
              <a:solidFill>
                <a:srgbClr val="DDD800"/>
              </a:solidFill>
              <a:round/>
              <a:headEnd type="none" w="sm" len="sm"/>
              <a:tailEnd type="triangle" w="med" len="med"/>
            </a:ln>
          </p:spPr>
          <p:txBody>
            <a:bodyPr wrap="none"/>
            <a:lstStyle/>
            <a:p>
              <a:endParaRPr lang="en-US"/>
            </a:p>
          </p:txBody>
        </p:sp>
        <p:sp>
          <p:nvSpPr>
            <p:cNvPr id="9232" name="Line 16"/>
            <p:cNvSpPr>
              <a:spLocks noChangeShapeType="1"/>
            </p:cNvSpPr>
            <p:nvPr/>
          </p:nvSpPr>
          <p:spPr bwMode="auto">
            <a:xfrm rot="2320550" flipH="1">
              <a:off x="3484563" y="3251199"/>
              <a:ext cx="9525" cy="581025"/>
            </a:xfrm>
            <a:prstGeom prst="line">
              <a:avLst/>
            </a:prstGeom>
            <a:noFill/>
            <a:ln w="38100">
              <a:solidFill>
                <a:srgbClr val="DDD800"/>
              </a:solidFill>
              <a:round/>
              <a:headEnd type="none" w="sm" len="sm"/>
              <a:tailEnd type="triangle" w="med" len="med"/>
            </a:ln>
          </p:spPr>
          <p:txBody>
            <a:bodyPr wrap="none"/>
            <a:lstStyle/>
            <a:p>
              <a:endParaRPr lang="en-US"/>
            </a:p>
          </p:txBody>
        </p:sp>
        <p:sp>
          <p:nvSpPr>
            <p:cNvPr id="9233" name="Line 17"/>
            <p:cNvSpPr>
              <a:spLocks noChangeShapeType="1"/>
            </p:cNvSpPr>
            <p:nvPr/>
          </p:nvSpPr>
          <p:spPr bwMode="auto">
            <a:xfrm rot="5400000" flipV="1">
              <a:off x="5443538" y="2336800"/>
              <a:ext cx="1587" cy="630237"/>
            </a:xfrm>
            <a:prstGeom prst="line">
              <a:avLst/>
            </a:prstGeom>
            <a:noFill/>
            <a:ln w="38100">
              <a:solidFill>
                <a:srgbClr val="DDD800"/>
              </a:solidFill>
              <a:round/>
              <a:headEnd type="none" w="sm" len="sm"/>
              <a:tailEnd type="triangle" w="med" len="med"/>
            </a:ln>
          </p:spPr>
          <p:txBody>
            <a:bodyPr wrap="none"/>
            <a:lstStyle/>
            <a:p>
              <a:endParaRPr lang="en-US"/>
            </a:p>
          </p:txBody>
        </p:sp>
        <p:sp>
          <p:nvSpPr>
            <p:cNvPr id="9234" name="Line 18"/>
            <p:cNvSpPr>
              <a:spLocks noChangeShapeType="1"/>
            </p:cNvSpPr>
            <p:nvPr/>
          </p:nvSpPr>
          <p:spPr bwMode="auto">
            <a:xfrm rot="5400000">
              <a:off x="3027363" y="2306637"/>
              <a:ext cx="0" cy="654050"/>
            </a:xfrm>
            <a:prstGeom prst="line">
              <a:avLst/>
            </a:prstGeom>
            <a:noFill/>
            <a:ln w="38100">
              <a:solidFill>
                <a:srgbClr val="DDD800"/>
              </a:solidFill>
              <a:round/>
              <a:headEnd type="none" w="sm" len="sm"/>
              <a:tailEnd type="triangle" w="med" len="med"/>
            </a:ln>
          </p:spPr>
          <p:txBody>
            <a:bodyPr wrap="none"/>
            <a:lstStyle/>
            <a:p>
              <a:endParaRPr lang="en-US"/>
            </a:p>
          </p:txBody>
        </p:sp>
        <p:grpSp>
          <p:nvGrpSpPr>
            <p:cNvPr id="9235" name="Group 19"/>
            <p:cNvGrpSpPr>
              <a:grpSpLocks/>
            </p:cNvGrpSpPr>
            <p:nvPr/>
          </p:nvGrpSpPr>
          <p:grpSpPr bwMode="auto">
            <a:xfrm>
              <a:off x="3863213" y="2266062"/>
              <a:ext cx="755650" cy="777875"/>
              <a:chOff x="3494" y="1926"/>
              <a:chExt cx="1927" cy="1950"/>
            </a:xfrm>
          </p:grpSpPr>
          <p:sp>
            <p:nvSpPr>
              <p:cNvPr id="9240" name="Line 20"/>
              <p:cNvSpPr>
                <a:spLocks noChangeShapeType="1"/>
              </p:cNvSpPr>
              <p:nvPr/>
            </p:nvSpPr>
            <p:spPr bwMode="auto">
              <a:xfrm>
                <a:off x="4464" y="3226"/>
                <a:ext cx="6" cy="650"/>
              </a:xfrm>
              <a:prstGeom prst="line">
                <a:avLst/>
              </a:prstGeom>
              <a:noFill/>
              <a:ln w="38100">
                <a:solidFill>
                  <a:srgbClr val="DDD800"/>
                </a:solidFill>
                <a:round/>
                <a:headEnd type="none" w="sm" len="sm"/>
                <a:tailEnd type="triangle" w="sm" len="sm"/>
              </a:ln>
            </p:spPr>
            <p:txBody>
              <a:bodyPr wrap="none"/>
              <a:lstStyle/>
              <a:p>
                <a:endParaRPr lang="en-US"/>
              </a:p>
            </p:txBody>
          </p:sp>
          <p:sp>
            <p:nvSpPr>
              <p:cNvPr id="9241" name="Line 21"/>
              <p:cNvSpPr>
                <a:spLocks noChangeShapeType="1"/>
              </p:cNvSpPr>
              <p:nvPr/>
            </p:nvSpPr>
            <p:spPr bwMode="auto">
              <a:xfrm flipH="1" flipV="1">
                <a:off x="4463" y="1926"/>
                <a:ext cx="2" cy="725"/>
              </a:xfrm>
              <a:prstGeom prst="line">
                <a:avLst/>
              </a:prstGeom>
              <a:noFill/>
              <a:ln w="38100">
                <a:solidFill>
                  <a:srgbClr val="DDD800"/>
                </a:solidFill>
                <a:round/>
                <a:headEnd type="none" w="sm" len="sm"/>
                <a:tailEnd type="triangle" w="sm" len="sm"/>
              </a:ln>
            </p:spPr>
            <p:txBody>
              <a:bodyPr wrap="none"/>
              <a:lstStyle/>
              <a:p>
                <a:endParaRPr lang="en-US"/>
              </a:p>
            </p:txBody>
          </p:sp>
          <p:sp>
            <p:nvSpPr>
              <p:cNvPr id="9242" name="Line 22"/>
              <p:cNvSpPr>
                <a:spLocks noChangeShapeType="1"/>
              </p:cNvSpPr>
              <p:nvPr/>
            </p:nvSpPr>
            <p:spPr bwMode="auto">
              <a:xfrm rot="8047814">
                <a:off x="4016" y="2271"/>
                <a:ext cx="10" cy="601"/>
              </a:xfrm>
              <a:prstGeom prst="line">
                <a:avLst/>
              </a:prstGeom>
              <a:noFill/>
              <a:ln w="38100">
                <a:solidFill>
                  <a:srgbClr val="DDD800"/>
                </a:solidFill>
                <a:round/>
                <a:headEnd type="none" w="sm" len="sm"/>
                <a:tailEnd type="triangle" w="sm" len="sm"/>
              </a:ln>
            </p:spPr>
            <p:txBody>
              <a:bodyPr wrap="none"/>
              <a:lstStyle/>
              <a:p>
                <a:endParaRPr lang="en-US"/>
              </a:p>
            </p:txBody>
          </p:sp>
          <p:sp>
            <p:nvSpPr>
              <p:cNvPr id="9243" name="Line 23"/>
              <p:cNvSpPr>
                <a:spLocks noChangeShapeType="1"/>
              </p:cNvSpPr>
              <p:nvPr/>
            </p:nvSpPr>
            <p:spPr bwMode="auto">
              <a:xfrm rot="8047814" flipV="1">
                <a:off x="4865" y="3105"/>
                <a:ext cx="10" cy="669"/>
              </a:xfrm>
              <a:prstGeom prst="line">
                <a:avLst/>
              </a:prstGeom>
              <a:noFill/>
              <a:ln w="38100">
                <a:solidFill>
                  <a:srgbClr val="DDD800"/>
                </a:solidFill>
                <a:round/>
                <a:headEnd type="none" w="sm" len="sm"/>
                <a:tailEnd type="triangle" w="sm" len="sm"/>
              </a:ln>
            </p:spPr>
            <p:txBody>
              <a:bodyPr wrap="none"/>
              <a:lstStyle/>
              <a:p>
                <a:endParaRPr lang="en-US"/>
              </a:p>
            </p:txBody>
          </p:sp>
          <p:sp>
            <p:nvSpPr>
              <p:cNvPr id="9244" name="Line 24"/>
              <p:cNvSpPr>
                <a:spLocks noChangeShapeType="1"/>
              </p:cNvSpPr>
              <p:nvPr/>
            </p:nvSpPr>
            <p:spPr bwMode="auto">
              <a:xfrm rot="2320550" flipV="1">
                <a:off x="4872" y="2218"/>
                <a:ext cx="23" cy="676"/>
              </a:xfrm>
              <a:prstGeom prst="line">
                <a:avLst/>
              </a:prstGeom>
              <a:noFill/>
              <a:ln w="38100">
                <a:solidFill>
                  <a:srgbClr val="DDD800"/>
                </a:solidFill>
                <a:round/>
                <a:headEnd type="none" w="sm" len="sm"/>
                <a:tailEnd type="triangle" w="sm" len="sm"/>
              </a:ln>
            </p:spPr>
            <p:txBody>
              <a:bodyPr wrap="none"/>
              <a:lstStyle/>
              <a:p>
                <a:endParaRPr lang="en-US"/>
              </a:p>
            </p:txBody>
          </p:sp>
          <p:sp>
            <p:nvSpPr>
              <p:cNvPr id="9245" name="Line 25"/>
              <p:cNvSpPr>
                <a:spLocks noChangeShapeType="1"/>
              </p:cNvSpPr>
              <p:nvPr/>
            </p:nvSpPr>
            <p:spPr bwMode="auto">
              <a:xfrm rot="2320550" flipH="1">
                <a:off x="4071" y="3152"/>
                <a:ext cx="9" cy="633"/>
              </a:xfrm>
              <a:prstGeom prst="line">
                <a:avLst/>
              </a:prstGeom>
              <a:noFill/>
              <a:ln w="38100">
                <a:solidFill>
                  <a:srgbClr val="DDD800"/>
                </a:solidFill>
                <a:round/>
                <a:headEnd type="none" w="sm" len="sm"/>
                <a:tailEnd type="triangle" w="sm" len="sm"/>
              </a:ln>
            </p:spPr>
            <p:txBody>
              <a:bodyPr wrap="none"/>
              <a:lstStyle/>
              <a:p>
                <a:endParaRPr lang="en-US"/>
              </a:p>
            </p:txBody>
          </p:sp>
          <p:sp>
            <p:nvSpPr>
              <p:cNvPr id="9246" name="Line 26"/>
              <p:cNvSpPr>
                <a:spLocks noChangeShapeType="1"/>
              </p:cNvSpPr>
              <p:nvPr/>
            </p:nvSpPr>
            <p:spPr bwMode="auto">
              <a:xfrm rot="5400000" flipV="1">
                <a:off x="5069" y="2651"/>
                <a:ext cx="0" cy="704"/>
              </a:xfrm>
              <a:prstGeom prst="line">
                <a:avLst/>
              </a:prstGeom>
              <a:noFill/>
              <a:ln w="38100">
                <a:solidFill>
                  <a:srgbClr val="DDD800"/>
                </a:solidFill>
                <a:round/>
                <a:headEnd type="none" w="sm" len="sm"/>
                <a:tailEnd type="triangle" w="sm" len="sm"/>
              </a:ln>
            </p:spPr>
            <p:txBody>
              <a:bodyPr wrap="none"/>
              <a:lstStyle/>
              <a:p>
                <a:endParaRPr lang="en-US"/>
              </a:p>
            </p:txBody>
          </p:sp>
          <p:sp>
            <p:nvSpPr>
              <p:cNvPr id="9247" name="Line 27"/>
              <p:cNvSpPr>
                <a:spLocks noChangeShapeType="1"/>
              </p:cNvSpPr>
              <p:nvPr/>
            </p:nvSpPr>
            <p:spPr bwMode="auto">
              <a:xfrm rot="5400000">
                <a:off x="3858" y="2635"/>
                <a:ext cx="0" cy="727"/>
              </a:xfrm>
              <a:prstGeom prst="line">
                <a:avLst/>
              </a:prstGeom>
              <a:noFill/>
              <a:ln w="38100">
                <a:solidFill>
                  <a:srgbClr val="DDD800"/>
                </a:solidFill>
                <a:round/>
                <a:headEnd type="none" w="sm" len="sm"/>
                <a:tailEnd type="triangle" w="sm" len="sm"/>
              </a:ln>
            </p:spPr>
            <p:txBody>
              <a:bodyPr wrap="none"/>
              <a:lstStyle/>
              <a:p>
                <a:endParaRPr lang="en-US"/>
              </a:p>
            </p:txBody>
          </p:sp>
        </p:grpSp>
        <p:sp>
          <p:nvSpPr>
            <p:cNvPr id="9238" name="Line 56"/>
            <p:cNvSpPr>
              <a:spLocks noChangeShapeType="1"/>
            </p:cNvSpPr>
            <p:nvPr/>
          </p:nvSpPr>
          <p:spPr bwMode="auto">
            <a:xfrm flipH="1">
              <a:off x="4489450" y="1895475"/>
              <a:ext cx="1296987" cy="342900"/>
            </a:xfrm>
            <a:prstGeom prst="line">
              <a:avLst/>
            </a:prstGeom>
            <a:noFill/>
            <a:ln w="12700">
              <a:solidFill>
                <a:schemeClr val="bg2"/>
              </a:solidFill>
              <a:round/>
              <a:headEnd type="none" w="med" len="med"/>
              <a:tailEnd type="arrow" w="med" len="med"/>
            </a:ln>
          </p:spPr>
          <p:txBody>
            <a:bodyPr wrap="none"/>
            <a:lstStyle/>
            <a:p>
              <a:endParaRPr lang="en-US"/>
            </a:p>
          </p:txBody>
        </p:sp>
        <p:sp>
          <p:nvSpPr>
            <p:cNvPr id="9239" name="Line 57"/>
            <p:cNvSpPr>
              <a:spLocks noChangeShapeType="1"/>
            </p:cNvSpPr>
            <p:nvPr/>
          </p:nvSpPr>
          <p:spPr bwMode="auto">
            <a:xfrm flipH="1">
              <a:off x="5029200" y="2689225"/>
              <a:ext cx="1390650" cy="377825"/>
            </a:xfrm>
            <a:prstGeom prst="line">
              <a:avLst/>
            </a:prstGeom>
            <a:noFill/>
            <a:ln w="12700">
              <a:solidFill>
                <a:schemeClr val="bg2"/>
              </a:solidFill>
              <a:round/>
              <a:headEnd type="none" w="med" len="med"/>
              <a:tailEnd type="arrow" w="med" len="med"/>
            </a:ln>
          </p:spPr>
          <p:txBody>
            <a:bodyPr wrap="none"/>
            <a:lstStyle/>
            <a:p>
              <a:endParaRPr lang="en-US"/>
            </a:p>
          </p:txBody>
        </p:sp>
        <p:graphicFrame>
          <p:nvGraphicFramePr>
            <p:cNvPr id="2" name="Object 38"/>
            <p:cNvGraphicFramePr>
              <a:graphicFrameLocks noChangeAspect="1"/>
            </p:cNvGraphicFramePr>
            <p:nvPr>
              <p:extLst>
                <p:ext uri="{D42A27DB-BD31-4B8C-83A1-F6EECF244321}">
                  <p14:modId xmlns:p14="http://schemas.microsoft.com/office/powerpoint/2010/main" xmlns="" val="3435223904"/>
                </p:ext>
              </p:extLst>
            </p:nvPr>
          </p:nvGraphicFramePr>
          <p:xfrm>
            <a:off x="4432632" y="2418355"/>
            <a:ext cx="219075" cy="285750"/>
          </p:xfrm>
          <a:graphic>
            <a:graphicData uri="http://schemas.openxmlformats.org/presentationml/2006/ole">
              <p:oleObj spid="_x0000_s9440" name="Equation" r:id="rId8" imgW="126780" imgH="164814" progId="Equation.DSMT4">
                <p:embed/>
              </p:oleObj>
            </a:graphicData>
          </a:graphic>
        </p:graphicFrame>
        <p:graphicFrame>
          <p:nvGraphicFramePr>
            <p:cNvPr id="3" name="Object 38"/>
            <p:cNvGraphicFramePr>
              <a:graphicFrameLocks noChangeAspect="1"/>
            </p:cNvGraphicFramePr>
            <p:nvPr>
              <p:extLst>
                <p:ext uri="{D42A27DB-BD31-4B8C-83A1-F6EECF244321}">
                  <p14:modId xmlns:p14="http://schemas.microsoft.com/office/powerpoint/2010/main" xmlns="" val="1384709882"/>
                </p:ext>
              </p:extLst>
            </p:nvPr>
          </p:nvGraphicFramePr>
          <p:xfrm>
            <a:off x="5881688" y="1628775"/>
            <a:ext cx="349250" cy="393700"/>
          </p:xfrm>
          <a:graphic>
            <a:graphicData uri="http://schemas.openxmlformats.org/presentationml/2006/ole">
              <p:oleObj spid="_x0000_s9441" name="Equation" r:id="rId9" imgW="203112" imgH="228501" progId="Equation.DSMT4">
                <p:embed/>
              </p:oleObj>
            </a:graphicData>
          </a:graphic>
        </p:graphicFrame>
        <p:graphicFrame>
          <p:nvGraphicFramePr>
            <p:cNvPr id="9221" name="Object 38"/>
            <p:cNvGraphicFramePr>
              <a:graphicFrameLocks noChangeAspect="1"/>
            </p:cNvGraphicFramePr>
            <p:nvPr>
              <p:extLst>
                <p:ext uri="{D42A27DB-BD31-4B8C-83A1-F6EECF244321}">
                  <p14:modId xmlns:p14="http://schemas.microsoft.com/office/powerpoint/2010/main" xmlns="" val="174680075"/>
                </p:ext>
              </p:extLst>
            </p:nvPr>
          </p:nvGraphicFramePr>
          <p:xfrm>
            <a:off x="6552703" y="2436267"/>
            <a:ext cx="349250" cy="393700"/>
          </p:xfrm>
          <a:graphic>
            <a:graphicData uri="http://schemas.openxmlformats.org/presentationml/2006/ole">
              <p:oleObj spid="_x0000_s9442" name="Equation" r:id="rId10" imgW="203112" imgH="228501" progId="Equation.DSMT4">
                <p:embed/>
              </p:oleObj>
            </a:graphicData>
          </a:graphic>
        </p:graphicFrame>
        <p:sp>
          <p:nvSpPr>
            <p:cNvPr id="71" name="TextBox 70"/>
            <p:cNvSpPr txBox="1"/>
            <p:nvPr/>
          </p:nvSpPr>
          <p:spPr>
            <a:xfrm>
              <a:off x="3962376" y="3109648"/>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3761215647"/>
                </p:ext>
              </p:extLst>
            </p:nvPr>
          </p:nvGraphicFramePr>
          <p:xfrm>
            <a:off x="4215481" y="1987383"/>
            <a:ext cx="230187" cy="258763"/>
          </p:xfrm>
          <a:graphic>
            <a:graphicData uri="http://schemas.openxmlformats.org/presentationml/2006/ole">
              <p:oleObj spid="_x0000_s9443" name="Equation" r:id="rId11" imgW="230293" imgH="259211" progId="Equation.DSMT4">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1627938947"/>
                </p:ext>
              </p:extLst>
            </p:nvPr>
          </p:nvGraphicFramePr>
          <p:xfrm>
            <a:off x="4744871" y="2949909"/>
            <a:ext cx="230187" cy="258763"/>
          </p:xfrm>
          <a:graphic>
            <a:graphicData uri="http://schemas.openxmlformats.org/presentationml/2006/ole">
              <p:oleObj spid="_x0000_s9444" name="Equation" r:id="rId12" imgW="230293" imgH="259211" progId="Equation.DSMT4">
                <p:embed/>
              </p:oleObj>
            </a:graphicData>
          </a:graphic>
        </p:graphicFrame>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59"/>
          <p:cNvGraphicFramePr>
            <a:graphicFrameLocks noChangeAspect="1"/>
          </p:cNvGraphicFramePr>
          <p:nvPr/>
        </p:nvGraphicFramePr>
        <p:xfrm>
          <a:off x="6075600" y="1119188"/>
          <a:ext cx="2047875" cy="733425"/>
        </p:xfrm>
        <a:graphic>
          <a:graphicData uri="http://schemas.openxmlformats.org/presentationml/2006/ole">
            <p:oleObj spid="_x0000_s10583" name="Equation" r:id="rId4" imgW="1066800" imgH="381000" progId="Equation.DSMT4">
              <p:embed/>
            </p:oleObj>
          </a:graphicData>
        </a:graphic>
      </p:graphicFrame>
      <p:sp>
        <p:nvSpPr>
          <p:cNvPr id="10244" name="Text Box 60"/>
          <p:cNvSpPr txBox="1">
            <a:spLocks noChangeArrowheads="1"/>
          </p:cNvSpPr>
          <p:nvPr/>
        </p:nvSpPr>
        <p:spPr bwMode="auto">
          <a:xfrm>
            <a:off x="6644377" y="5879517"/>
            <a:ext cx="1722437" cy="396875"/>
          </a:xfrm>
          <a:prstGeom prst="rect">
            <a:avLst/>
          </a:prstGeom>
          <a:noFill/>
          <a:ln w="12700">
            <a:noFill/>
            <a:miter lim="800000"/>
            <a:headEnd type="none" w="sm" len="sm"/>
            <a:tailEnd type="none" w="sm" len="sm"/>
          </a:ln>
        </p:spPr>
        <p:txBody>
          <a:bodyPr wrap="none">
            <a:spAutoFit/>
          </a:bodyPr>
          <a:lstStyle/>
          <a:p>
            <a:r>
              <a:rPr lang="en-US" sz="2000" dirty="0">
                <a:solidFill>
                  <a:schemeClr val="bg2"/>
                </a:solidFill>
              </a:rPr>
              <a:t>(neutral shell)</a:t>
            </a:r>
          </a:p>
        </p:txBody>
      </p:sp>
      <p:sp>
        <p:nvSpPr>
          <p:cNvPr id="10246" name="AutoShape 65"/>
          <p:cNvSpPr>
            <a:spLocks noChangeArrowheads="1"/>
          </p:cNvSpPr>
          <p:nvPr/>
        </p:nvSpPr>
        <p:spPr bwMode="auto">
          <a:xfrm>
            <a:off x="4980671" y="2125687"/>
            <a:ext cx="849312" cy="229494"/>
          </a:xfrm>
          <a:prstGeom prst="rightArrow">
            <a:avLst>
              <a:gd name="adj1" fmla="val 50000"/>
              <a:gd name="adj2" fmla="val 133750"/>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10247" name="Line 66"/>
          <p:cNvSpPr>
            <a:spLocks noChangeShapeType="1"/>
          </p:cNvSpPr>
          <p:nvPr/>
        </p:nvSpPr>
        <p:spPr bwMode="auto">
          <a:xfrm flipV="1">
            <a:off x="5995498" y="1904727"/>
            <a:ext cx="488950" cy="703263"/>
          </a:xfrm>
          <a:prstGeom prst="line">
            <a:avLst/>
          </a:prstGeom>
          <a:noFill/>
          <a:ln w="12700">
            <a:solidFill>
              <a:schemeClr val="hlink"/>
            </a:solidFill>
            <a:round/>
            <a:headEnd type="none" w="sm" len="sm"/>
            <a:tailEnd type="none" w="sm" len="sm"/>
          </a:ln>
        </p:spPr>
        <p:txBody>
          <a:bodyPr wrap="none"/>
          <a:lstStyle/>
          <a:p>
            <a:endParaRPr lang="en-US"/>
          </a:p>
        </p:txBody>
      </p:sp>
      <p:sp>
        <p:nvSpPr>
          <p:cNvPr id="10248" name="Text Box 67"/>
          <p:cNvSpPr txBox="1">
            <a:spLocks noChangeArrowheads="1"/>
          </p:cNvSpPr>
          <p:nvPr/>
        </p:nvSpPr>
        <p:spPr bwMode="auto">
          <a:xfrm>
            <a:off x="5936151" y="3194516"/>
            <a:ext cx="452438"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so</a:t>
            </a:r>
          </a:p>
        </p:txBody>
      </p:sp>
      <p:sp>
        <p:nvSpPr>
          <p:cNvPr id="10249" name="Text Box 69"/>
          <p:cNvSpPr txBox="1">
            <a:spLocks noChangeArrowheads="1"/>
          </p:cNvSpPr>
          <p:nvPr/>
        </p:nvSpPr>
        <p:spPr bwMode="auto">
          <a:xfrm>
            <a:off x="4254775" y="4488696"/>
            <a:ext cx="919163"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Hence</a:t>
            </a:r>
          </a:p>
        </p:txBody>
      </p:sp>
      <p:sp>
        <p:nvSpPr>
          <p:cNvPr id="10251" name="Text Box 71"/>
          <p:cNvSpPr txBox="1">
            <a:spLocks noChangeArrowheads="1"/>
          </p:cNvSpPr>
          <p:nvPr/>
        </p:nvSpPr>
        <p:spPr bwMode="auto">
          <a:xfrm>
            <a:off x="494805" y="3854937"/>
            <a:ext cx="3324225" cy="646331"/>
          </a:xfrm>
          <a:prstGeom prst="rect">
            <a:avLst/>
          </a:prstGeom>
          <a:noFill/>
          <a:ln w="12700">
            <a:noFill/>
            <a:miter lim="800000"/>
            <a:headEnd type="none" w="sm" len="sm"/>
            <a:tailEnd type="none" w="sm" len="sm"/>
          </a:ln>
        </p:spPr>
        <p:txBody>
          <a:bodyPr wrap="square">
            <a:spAutoFit/>
          </a:bodyPr>
          <a:lstStyle/>
          <a:p>
            <a:pPr algn="ctr"/>
            <a:r>
              <a:rPr lang="en-US" dirty="0">
                <a:solidFill>
                  <a:schemeClr val="bg1"/>
                </a:solidFill>
              </a:rPr>
              <a:t>A Gaussian surface is chosen </a:t>
            </a:r>
            <a:r>
              <a:rPr lang="en-US" u="sng" dirty="0">
                <a:solidFill>
                  <a:schemeClr val="bg1"/>
                </a:solidFill>
              </a:rPr>
              <a:t>inside</a:t>
            </a:r>
            <a:r>
              <a:rPr lang="en-US" dirty="0">
                <a:solidFill>
                  <a:schemeClr val="bg1"/>
                </a:solidFill>
              </a:rPr>
              <a:t> the metal shell.</a:t>
            </a:r>
          </a:p>
        </p:txBody>
      </p:sp>
      <p:sp>
        <p:nvSpPr>
          <p:cNvPr id="251977" name="Text Box 73"/>
          <p:cNvSpPr txBox="1">
            <a:spLocks noChangeArrowheads="1"/>
          </p:cNvSpPr>
          <p:nvPr/>
        </p:nvSpPr>
        <p:spPr bwMode="auto">
          <a:xfrm>
            <a:off x="230188"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Shielding and Grounding (cont.)</a:t>
            </a:r>
          </a:p>
        </p:txBody>
      </p:sp>
      <p:sp>
        <p:nvSpPr>
          <p:cNvPr id="44" name="Slide Number Placeholder 43"/>
          <p:cNvSpPr>
            <a:spLocks noGrp="1"/>
          </p:cNvSpPr>
          <p:nvPr>
            <p:ph type="sldNum" sz="quarter" idx="12"/>
          </p:nvPr>
        </p:nvSpPr>
        <p:spPr/>
        <p:txBody>
          <a:bodyPr/>
          <a:lstStyle/>
          <a:p>
            <a:pPr>
              <a:defRPr/>
            </a:pPr>
            <a:fld id="{C4941350-7F67-4C26-8FA1-8FE587D8CA0E}" type="slidenum">
              <a:rPr lang="en-US" smtClean="0"/>
              <a:pPr>
                <a:defRPr/>
              </a:pPr>
              <a:t>26</a:t>
            </a:fld>
            <a:endParaRPr lang="en-US"/>
          </a:p>
        </p:txBody>
      </p:sp>
      <p:graphicFrame>
        <p:nvGraphicFramePr>
          <p:cNvPr id="10284" name="Object 59"/>
          <p:cNvGraphicFramePr>
            <a:graphicFrameLocks noChangeAspect="1"/>
          </p:cNvGraphicFramePr>
          <p:nvPr/>
        </p:nvGraphicFramePr>
        <p:xfrm>
          <a:off x="5291849" y="4956559"/>
          <a:ext cx="1047750" cy="439738"/>
        </p:xfrm>
        <a:graphic>
          <a:graphicData uri="http://schemas.openxmlformats.org/presentationml/2006/ole">
            <p:oleObj spid="_x0000_s10584" name="Equation" r:id="rId5" imgW="545863" imgH="228501" progId="Equation.DSMT4">
              <p:embed/>
            </p:oleObj>
          </a:graphicData>
        </a:graphic>
      </p:graphicFrame>
      <p:graphicFrame>
        <p:nvGraphicFramePr>
          <p:cNvPr id="10285" name="Object 45"/>
          <p:cNvGraphicFramePr>
            <a:graphicFrameLocks noChangeAspect="1"/>
          </p:cNvGraphicFramePr>
          <p:nvPr/>
        </p:nvGraphicFramePr>
        <p:xfrm>
          <a:off x="5334403" y="5845654"/>
          <a:ext cx="1047750" cy="439738"/>
        </p:xfrm>
        <a:graphic>
          <a:graphicData uri="http://schemas.openxmlformats.org/presentationml/2006/ole">
            <p:oleObj spid="_x0000_s10585" name="Equation" r:id="rId6" imgW="545863" imgH="228501" progId="Equation.DSMT4">
              <p:embed/>
            </p:oleObj>
          </a:graphicData>
        </a:graphic>
      </p:graphicFrame>
      <p:sp>
        <p:nvSpPr>
          <p:cNvPr id="46" name="Text Box 69"/>
          <p:cNvSpPr txBox="1">
            <a:spLocks noChangeArrowheads="1"/>
          </p:cNvSpPr>
          <p:nvPr/>
        </p:nvSpPr>
        <p:spPr bwMode="auto">
          <a:xfrm>
            <a:off x="2837149" y="5845644"/>
            <a:ext cx="2302425" cy="400110"/>
          </a:xfrm>
          <a:prstGeom prst="rect">
            <a:avLst/>
          </a:prstGeom>
          <a:noFill/>
          <a:ln w="12700">
            <a:noFill/>
            <a:miter lim="800000"/>
            <a:headEnd type="none" w="sm" len="sm"/>
            <a:tailEnd type="none" w="sm" len="sm"/>
          </a:ln>
        </p:spPr>
        <p:txBody>
          <a:bodyPr wrap="none">
            <a:spAutoFit/>
          </a:bodyPr>
          <a:lstStyle/>
          <a:p>
            <a:r>
              <a:rPr lang="en-US" sz="2000" dirty="0" smtClean="0">
                <a:solidFill>
                  <a:schemeClr val="bg1"/>
                </a:solidFill>
              </a:rPr>
              <a:t>We then also have</a:t>
            </a:r>
            <a:endParaRPr lang="en-US" sz="2000" dirty="0">
              <a:solidFill>
                <a:schemeClr val="bg1"/>
              </a:solidFill>
            </a:endParaRPr>
          </a:p>
        </p:txBody>
      </p:sp>
      <p:graphicFrame>
        <p:nvGraphicFramePr>
          <p:cNvPr id="10286" name="Object 59"/>
          <p:cNvGraphicFramePr>
            <a:graphicFrameLocks noChangeAspect="1"/>
          </p:cNvGraphicFramePr>
          <p:nvPr/>
        </p:nvGraphicFramePr>
        <p:xfrm>
          <a:off x="6084366" y="1983316"/>
          <a:ext cx="2049462" cy="536575"/>
        </p:xfrm>
        <a:graphic>
          <a:graphicData uri="http://schemas.openxmlformats.org/presentationml/2006/ole">
            <p:oleObj spid="_x0000_s10586" name="Equation" r:id="rId7" imgW="1066800" imgH="279400" progId="Equation.DSMT4">
              <p:embed/>
            </p:oleObj>
          </a:graphicData>
        </a:graphic>
      </p:graphicFrame>
      <p:graphicFrame>
        <p:nvGraphicFramePr>
          <p:cNvPr id="10287" name="Object 59"/>
          <p:cNvGraphicFramePr>
            <a:graphicFrameLocks noChangeAspect="1"/>
          </p:cNvGraphicFramePr>
          <p:nvPr/>
        </p:nvGraphicFramePr>
        <p:xfrm>
          <a:off x="6621646" y="3198309"/>
          <a:ext cx="1049338" cy="438150"/>
        </p:xfrm>
        <a:graphic>
          <a:graphicData uri="http://schemas.openxmlformats.org/presentationml/2006/ole">
            <p:oleObj spid="_x0000_s10587" name="Equation" r:id="rId8" imgW="545863" imgH="228501" progId="Equation.DSMT4">
              <p:embed/>
            </p:oleObj>
          </a:graphicData>
        </a:graphic>
      </p:graphicFrame>
      <p:graphicFrame>
        <p:nvGraphicFramePr>
          <p:cNvPr id="10288" name="Object 59"/>
          <p:cNvGraphicFramePr>
            <a:graphicFrameLocks noChangeAspect="1"/>
          </p:cNvGraphicFramePr>
          <p:nvPr/>
        </p:nvGraphicFramePr>
        <p:xfrm>
          <a:off x="6923515" y="3862359"/>
          <a:ext cx="1268413" cy="438150"/>
        </p:xfrm>
        <a:graphic>
          <a:graphicData uri="http://schemas.openxmlformats.org/presentationml/2006/ole">
            <p:oleObj spid="_x0000_s10588" name="Equation" r:id="rId9" imgW="660400" imgH="228600" progId="Equation.DSMT4">
              <p:embed/>
            </p:oleObj>
          </a:graphicData>
        </a:graphic>
      </p:graphicFrame>
      <p:sp>
        <p:nvSpPr>
          <p:cNvPr id="52" name="Text Box 67"/>
          <p:cNvSpPr txBox="1">
            <a:spLocks noChangeArrowheads="1"/>
          </p:cNvSpPr>
          <p:nvPr/>
        </p:nvSpPr>
        <p:spPr bwMode="auto">
          <a:xfrm>
            <a:off x="6375161" y="3873161"/>
            <a:ext cx="412292" cy="400110"/>
          </a:xfrm>
          <a:prstGeom prst="rect">
            <a:avLst/>
          </a:prstGeom>
          <a:noFill/>
          <a:ln w="12700">
            <a:noFill/>
            <a:miter lim="800000"/>
            <a:headEnd type="none" w="sm" len="sm"/>
            <a:tailEnd type="none" w="sm" len="sm"/>
          </a:ln>
        </p:spPr>
        <p:txBody>
          <a:bodyPr wrap="none">
            <a:spAutoFit/>
          </a:bodyPr>
          <a:lstStyle/>
          <a:p>
            <a:r>
              <a:rPr lang="en-US" sz="2000" dirty="0" smtClean="0">
                <a:solidFill>
                  <a:schemeClr val="bg1"/>
                </a:solidFill>
              </a:rPr>
              <a:t>or</a:t>
            </a:r>
            <a:endParaRPr lang="en-US" sz="2000" dirty="0">
              <a:solidFill>
                <a:schemeClr val="bg1"/>
              </a:solidFill>
            </a:endParaRPr>
          </a:p>
        </p:txBody>
      </p:sp>
      <p:grpSp>
        <p:nvGrpSpPr>
          <p:cNvPr id="58" name="Group 57"/>
          <p:cNvGrpSpPr/>
          <p:nvPr/>
        </p:nvGrpSpPr>
        <p:grpSpPr>
          <a:xfrm>
            <a:off x="494781" y="1155700"/>
            <a:ext cx="2796117" cy="2589839"/>
            <a:chOff x="494781" y="1155700"/>
            <a:chExt cx="2796117" cy="2589839"/>
          </a:xfrm>
        </p:grpSpPr>
        <p:sp>
          <p:nvSpPr>
            <p:cNvPr id="10253" name="Oval 3"/>
            <p:cNvSpPr>
              <a:spLocks noChangeArrowheads="1"/>
            </p:cNvSpPr>
            <p:nvPr/>
          </p:nvSpPr>
          <p:spPr bwMode="auto">
            <a:xfrm>
              <a:off x="1966636" y="2274888"/>
              <a:ext cx="122207" cy="120650"/>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10254" name="AutoShape 5"/>
            <p:cNvSpPr>
              <a:spLocks noChangeArrowheads="1"/>
            </p:cNvSpPr>
            <p:nvPr/>
          </p:nvSpPr>
          <p:spPr bwMode="auto">
            <a:xfrm>
              <a:off x="1164924" y="1484539"/>
              <a:ext cx="1742643" cy="1682750"/>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10256" name="Text Box 28"/>
            <p:cNvSpPr txBox="1">
              <a:spLocks noChangeArrowheads="1"/>
            </p:cNvSpPr>
            <p:nvPr/>
          </p:nvSpPr>
          <p:spPr bwMode="auto">
            <a:xfrm>
              <a:off x="1917436" y="1814513"/>
              <a:ext cx="260285"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57" name="Text Box 29"/>
            <p:cNvSpPr txBox="1">
              <a:spLocks noChangeArrowheads="1"/>
            </p:cNvSpPr>
            <p:nvPr/>
          </p:nvSpPr>
          <p:spPr bwMode="auto">
            <a:xfrm>
              <a:off x="1887281" y="2430463"/>
              <a:ext cx="260285"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58" name="Text Box 30"/>
            <p:cNvSpPr txBox="1">
              <a:spLocks noChangeArrowheads="1"/>
            </p:cNvSpPr>
            <p:nvPr/>
          </p:nvSpPr>
          <p:spPr bwMode="auto">
            <a:xfrm>
              <a:off x="2260251" y="2132013"/>
              <a:ext cx="260285"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59" name="Text Box 31"/>
            <p:cNvSpPr txBox="1">
              <a:spLocks noChangeArrowheads="1"/>
            </p:cNvSpPr>
            <p:nvPr/>
          </p:nvSpPr>
          <p:spPr bwMode="auto">
            <a:xfrm>
              <a:off x="1582557" y="2124075"/>
              <a:ext cx="260285"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60" name="Text Box 32"/>
            <p:cNvSpPr txBox="1">
              <a:spLocks noChangeArrowheads="1"/>
            </p:cNvSpPr>
            <p:nvPr/>
          </p:nvSpPr>
          <p:spPr bwMode="auto">
            <a:xfrm>
              <a:off x="1665086" y="2336800"/>
              <a:ext cx="260285"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61" name="Text Box 33"/>
            <p:cNvSpPr txBox="1">
              <a:spLocks noChangeArrowheads="1"/>
            </p:cNvSpPr>
            <p:nvPr/>
          </p:nvSpPr>
          <p:spPr bwMode="auto">
            <a:xfrm>
              <a:off x="2169786" y="1892300"/>
              <a:ext cx="260285"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62" name="Text Box 34"/>
            <p:cNvSpPr txBox="1">
              <a:spLocks noChangeArrowheads="1"/>
            </p:cNvSpPr>
            <p:nvPr/>
          </p:nvSpPr>
          <p:spPr bwMode="auto">
            <a:xfrm>
              <a:off x="1663499" y="1935163"/>
              <a:ext cx="260285"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63" name="Text Box 35"/>
            <p:cNvSpPr txBox="1">
              <a:spLocks noChangeArrowheads="1"/>
            </p:cNvSpPr>
            <p:nvPr/>
          </p:nvSpPr>
          <p:spPr bwMode="auto">
            <a:xfrm>
              <a:off x="2125347" y="2351088"/>
              <a:ext cx="260285" cy="366712"/>
            </a:xfrm>
            <a:prstGeom prst="rect">
              <a:avLst/>
            </a:prstGeom>
            <a:noFill/>
            <a:ln w="12700">
              <a:noFill/>
              <a:miter lim="800000"/>
              <a:headEnd type="none" w="sm" len="sm"/>
              <a:tailEnd type="none" w="sm" len="sm"/>
            </a:ln>
          </p:spPr>
          <p:txBody>
            <a:bodyPr wrap="none">
              <a:spAutoFit/>
            </a:bodyPr>
            <a:lstStyle/>
            <a:p>
              <a:r>
                <a:rPr lang="en-US" dirty="0">
                  <a:solidFill>
                    <a:schemeClr val="bg2"/>
                  </a:solidFill>
                </a:rPr>
                <a:t>-</a:t>
              </a:r>
            </a:p>
          </p:txBody>
        </p:sp>
        <p:sp>
          <p:nvSpPr>
            <p:cNvPr id="10264" name="Text Box 36"/>
            <p:cNvSpPr txBox="1">
              <a:spLocks noChangeArrowheads="1"/>
            </p:cNvSpPr>
            <p:nvPr/>
          </p:nvSpPr>
          <p:spPr bwMode="auto">
            <a:xfrm>
              <a:off x="1893629" y="1155700"/>
              <a:ext cx="317421"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65" name="Text Box 37"/>
            <p:cNvSpPr txBox="1">
              <a:spLocks noChangeArrowheads="1"/>
            </p:cNvSpPr>
            <p:nvPr/>
          </p:nvSpPr>
          <p:spPr bwMode="auto">
            <a:xfrm>
              <a:off x="850900" y="2100263"/>
              <a:ext cx="317421"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66" name="Text Box 38"/>
            <p:cNvSpPr txBox="1">
              <a:spLocks noChangeArrowheads="1"/>
            </p:cNvSpPr>
            <p:nvPr/>
          </p:nvSpPr>
          <p:spPr bwMode="auto">
            <a:xfrm>
              <a:off x="1892042" y="3168650"/>
              <a:ext cx="317421"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67" name="Text Box 39"/>
            <p:cNvSpPr txBox="1">
              <a:spLocks noChangeArrowheads="1"/>
            </p:cNvSpPr>
            <p:nvPr/>
          </p:nvSpPr>
          <p:spPr bwMode="auto">
            <a:xfrm>
              <a:off x="2899855" y="2063750"/>
              <a:ext cx="317421"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68" name="Text Box 40"/>
            <p:cNvSpPr txBox="1">
              <a:spLocks noChangeArrowheads="1"/>
            </p:cNvSpPr>
            <p:nvPr/>
          </p:nvSpPr>
          <p:spPr bwMode="auto">
            <a:xfrm>
              <a:off x="2576085" y="1436688"/>
              <a:ext cx="317421"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69" name="Text Box 41"/>
            <p:cNvSpPr txBox="1">
              <a:spLocks noChangeArrowheads="1"/>
            </p:cNvSpPr>
            <p:nvPr/>
          </p:nvSpPr>
          <p:spPr bwMode="auto">
            <a:xfrm flipV="1">
              <a:off x="2593543" y="2846388"/>
              <a:ext cx="317421" cy="366712"/>
            </a:xfrm>
            <a:prstGeom prst="rect">
              <a:avLst/>
            </a:prstGeom>
            <a:noFill/>
            <a:ln w="12700">
              <a:noFill/>
              <a:miter lim="800000"/>
              <a:headEnd type="none" w="sm" len="sm"/>
              <a:tailEnd type="none" w="sm" len="sm"/>
            </a:ln>
          </p:spPr>
          <p:txBody>
            <a:bodyPr>
              <a:spAutoFit/>
            </a:bodyPr>
            <a:lstStyle/>
            <a:p>
              <a:r>
                <a:rPr lang="en-US">
                  <a:solidFill>
                    <a:schemeClr val="bg2"/>
                  </a:solidFill>
                </a:rPr>
                <a:t>+</a:t>
              </a:r>
            </a:p>
          </p:txBody>
        </p:sp>
        <p:sp>
          <p:nvSpPr>
            <p:cNvPr id="10270" name="Text Box 42"/>
            <p:cNvSpPr txBox="1">
              <a:spLocks noChangeArrowheads="1"/>
            </p:cNvSpPr>
            <p:nvPr/>
          </p:nvSpPr>
          <p:spPr bwMode="auto">
            <a:xfrm>
              <a:off x="1149276" y="2911475"/>
              <a:ext cx="317421"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71" name="Text Box 43"/>
            <p:cNvSpPr txBox="1">
              <a:spLocks noChangeArrowheads="1"/>
            </p:cNvSpPr>
            <p:nvPr/>
          </p:nvSpPr>
          <p:spPr bwMode="auto">
            <a:xfrm>
              <a:off x="1131818" y="1408113"/>
              <a:ext cx="317421"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72" name="Text Box 44"/>
            <p:cNvSpPr txBox="1">
              <a:spLocks noChangeArrowheads="1"/>
            </p:cNvSpPr>
            <p:nvPr/>
          </p:nvSpPr>
          <p:spPr bwMode="auto">
            <a:xfrm>
              <a:off x="904862" y="1717675"/>
              <a:ext cx="317421"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73" name="Text Box 45"/>
            <p:cNvSpPr txBox="1">
              <a:spLocks noChangeArrowheads="1"/>
            </p:cNvSpPr>
            <p:nvPr/>
          </p:nvSpPr>
          <p:spPr bwMode="auto">
            <a:xfrm>
              <a:off x="1496853" y="1211263"/>
              <a:ext cx="317421"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74" name="Text Box 46"/>
            <p:cNvSpPr txBox="1">
              <a:spLocks noChangeArrowheads="1"/>
            </p:cNvSpPr>
            <p:nvPr/>
          </p:nvSpPr>
          <p:spPr bwMode="auto">
            <a:xfrm>
              <a:off x="2282470" y="3059113"/>
              <a:ext cx="317421"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75" name="Text Box 47"/>
            <p:cNvSpPr txBox="1">
              <a:spLocks noChangeArrowheads="1"/>
            </p:cNvSpPr>
            <p:nvPr/>
          </p:nvSpPr>
          <p:spPr bwMode="auto">
            <a:xfrm>
              <a:off x="2263425" y="1222375"/>
              <a:ext cx="317421"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76" name="Text Box 48"/>
            <p:cNvSpPr txBox="1">
              <a:spLocks noChangeArrowheads="1"/>
            </p:cNvSpPr>
            <p:nvPr/>
          </p:nvSpPr>
          <p:spPr bwMode="auto">
            <a:xfrm>
              <a:off x="2807803" y="2509838"/>
              <a:ext cx="317421"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77" name="Text Box 49"/>
            <p:cNvSpPr txBox="1">
              <a:spLocks noChangeArrowheads="1"/>
            </p:cNvSpPr>
            <p:nvPr/>
          </p:nvSpPr>
          <p:spPr bwMode="auto">
            <a:xfrm>
              <a:off x="2764950" y="1711325"/>
              <a:ext cx="317421" cy="366713"/>
            </a:xfrm>
            <a:prstGeom prst="rect">
              <a:avLst/>
            </a:prstGeom>
            <a:noFill/>
            <a:ln w="12700">
              <a:noFill/>
              <a:miter lim="800000"/>
              <a:headEnd type="none" w="sm" len="sm"/>
              <a:tailEnd type="none" w="sm" len="sm"/>
            </a:ln>
          </p:spPr>
          <p:txBody>
            <a:bodyPr wrap="none">
              <a:spAutoFit/>
            </a:bodyPr>
            <a:lstStyle/>
            <a:p>
              <a:r>
                <a:rPr lang="en-US" dirty="0">
                  <a:solidFill>
                    <a:schemeClr val="bg2"/>
                  </a:solidFill>
                </a:rPr>
                <a:t>+</a:t>
              </a:r>
            </a:p>
          </p:txBody>
        </p:sp>
        <p:sp>
          <p:nvSpPr>
            <p:cNvPr id="10278" name="Text Box 50"/>
            <p:cNvSpPr txBox="1">
              <a:spLocks noChangeArrowheads="1"/>
            </p:cNvSpPr>
            <p:nvPr/>
          </p:nvSpPr>
          <p:spPr bwMode="auto">
            <a:xfrm>
              <a:off x="1527007" y="3095625"/>
              <a:ext cx="317421"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79" name="Text Box 51"/>
            <p:cNvSpPr txBox="1">
              <a:spLocks noChangeArrowheads="1"/>
            </p:cNvSpPr>
            <p:nvPr/>
          </p:nvSpPr>
          <p:spPr bwMode="auto">
            <a:xfrm>
              <a:off x="949301" y="2563813"/>
              <a:ext cx="317421"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82" name="Oval 63"/>
            <p:cNvSpPr>
              <a:spLocks noChangeArrowheads="1"/>
            </p:cNvSpPr>
            <p:nvPr/>
          </p:nvSpPr>
          <p:spPr bwMode="auto">
            <a:xfrm>
              <a:off x="1346749" y="1666194"/>
              <a:ext cx="1342022" cy="1342354"/>
            </a:xfrm>
            <a:prstGeom prst="ellipse">
              <a:avLst/>
            </a:prstGeom>
            <a:noFill/>
            <a:ln w="38100">
              <a:solidFill>
                <a:srgbClr val="FF0000"/>
              </a:solidFill>
              <a:prstDash val="dash"/>
              <a:round/>
              <a:headEnd type="none" w="sm" len="sm"/>
              <a:tailEnd type="none" w="sm" len="sm"/>
            </a:ln>
          </p:spPr>
          <p:txBody>
            <a:bodyPr wrap="none" anchor="ctr"/>
            <a:lstStyle/>
            <a:p>
              <a:pPr algn="ctr"/>
              <a:endParaRPr lang="en-US">
                <a:solidFill>
                  <a:schemeClr val="bg2"/>
                </a:solidFill>
              </a:endParaRPr>
            </a:p>
          </p:txBody>
        </p:sp>
        <p:cxnSp>
          <p:nvCxnSpPr>
            <p:cNvPr id="50" name="Straight Arrow Connector 49"/>
            <p:cNvCxnSpPr/>
            <p:nvPr/>
          </p:nvCxnSpPr>
          <p:spPr bwMode="auto">
            <a:xfrm flipH="1" flipV="1">
              <a:off x="2524125" y="2867025"/>
              <a:ext cx="161925" cy="485775"/>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aphicFrame>
          <p:nvGraphicFramePr>
            <p:cNvPr id="10289" name="Object 38"/>
            <p:cNvGraphicFramePr>
              <a:graphicFrameLocks noChangeAspect="1"/>
            </p:cNvGraphicFramePr>
            <p:nvPr/>
          </p:nvGraphicFramePr>
          <p:xfrm>
            <a:off x="2155826" y="2114549"/>
            <a:ext cx="188648" cy="246063"/>
          </p:xfrm>
          <a:graphic>
            <a:graphicData uri="http://schemas.openxmlformats.org/presentationml/2006/ole">
              <p:oleObj spid="_x0000_s10589" name="Equation" r:id="rId10" imgW="126780" imgH="164814" progId="Equation.DSMT4">
                <p:embed/>
              </p:oleObj>
            </a:graphicData>
          </a:graphic>
        </p:graphicFrame>
        <p:graphicFrame>
          <p:nvGraphicFramePr>
            <p:cNvPr id="53" name="Object 38"/>
            <p:cNvGraphicFramePr>
              <a:graphicFrameLocks noChangeAspect="1"/>
            </p:cNvGraphicFramePr>
            <p:nvPr/>
          </p:nvGraphicFramePr>
          <p:xfrm>
            <a:off x="3017669" y="2321754"/>
            <a:ext cx="273229" cy="307146"/>
          </p:xfrm>
          <a:graphic>
            <a:graphicData uri="http://schemas.openxmlformats.org/presentationml/2006/ole">
              <p:oleObj spid="_x0000_s10590" name="Equation" r:id="rId11" imgW="203112" imgH="228501" progId="Equation.DSMT4">
                <p:embed/>
              </p:oleObj>
            </a:graphicData>
          </a:graphic>
        </p:graphicFrame>
        <p:graphicFrame>
          <p:nvGraphicFramePr>
            <p:cNvPr id="10291" name="Object 51"/>
            <p:cNvGraphicFramePr>
              <a:graphicFrameLocks noChangeAspect="1"/>
            </p:cNvGraphicFramePr>
            <p:nvPr/>
          </p:nvGraphicFramePr>
          <p:xfrm>
            <a:off x="1394669" y="2373268"/>
            <a:ext cx="273050" cy="306387"/>
          </p:xfrm>
          <a:graphic>
            <a:graphicData uri="http://schemas.openxmlformats.org/presentationml/2006/ole">
              <p:oleObj spid="_x0000_s10591" name="Equation" r:id="rId12" imgW="203112" imgH="228501" progId="Equation.DSMT4">
                <p:embed/>
              </p:oleObj>
            </a:graphicData>
          </a:graphic>
        </p:graphicFrame>
        <p:graphicFrame>
          <p:nvGraphicFramePr>
            <p:cNvPr id="10292" name="Object 52"/>
            <p:cNvGraphicFramePr>
              <a:graphicFrameLocks noChangeAspect="1"/>
            </p:cNvGraphicFramePr>
            <p:nvPr/>
          </p:nvGraphicFramePr>
          <p:xfrm>
            <a:off x="2645662" y="3364923"/>
            <a:ext cx="299418" cy="380616"/>
          </p:xfrm>
          <a:graphic>
            <a:graphicData uri="http://schemas.openxmlformats.org/presentationml/2006/ole">
              <p:oleObj spid="_x0000_s10592" name="Equation" r:id="rId13" imgW="139579" imgH="177646" progId="Equation.DSMT4">
                <p:embed/>
              </p:oleObj>
            </a:graphicData>
          </a:graphic>
        </p:graphicFrame>
        <p:sp>
          <p:nvSpPr>
            <p:cNvPr id="57" name="TextBox 56"/>
            <p:cNvSpPr txBox="1"/>
            <p:nvPr/>
          </p:nvSpPr>
          <p:spPr>
            <a:xfrm>
              <a:off x="494781" y="1447102"/>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pSp>
      <p:sp>
        <p:nvSpPr>
          <p:cNvPr id="54" name="TextBox 53"/>
          <p:cNvSpPr txBox="1"/>
          <p:nvPr/>
        </p:nvSpPr>
        <p:spPr>
          <a:xfrm>
            <a:off x="3954478" y="2731324"/>
            <a:ext cx="2941831" cy="276999"/>
          </a:xfrm>
          <a:prstGeom prst="rect">
            <a:avLst/>
          </a:prstGeom>
          <a:noFill/>
        </p:spPr>
        <p:txBody>
          <a:bodyPr wrap="none" rtlCol="0">
            <a:spAutoFit/>
          </a:bodyPr>
          <a:lstStyle/>
          <a:p>
            <a:pPr algn="ctr"/>
            <a:r>
              <a:rPr lang="en-US" sz="1200" dirty="0" smtClean="0">
                <a:solidFill>
                  <a:schemeClr val="bg1"/>
                </a:solidFill>
              </a:rPr>
              <a:t>The electric field is zero inside of a PEC.</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0"/>
          <p:cNvSpPr txBox="1">
            <a:spLocks noChangeArrowheads="1"/>
          </p:cNvSpPr>
          <p:nvPr/>
        </p:nvSpPr>
        <p:spPr bwMode="auto">
          <a:xfrm>
            <a:off x="1614478" y="4489450"/>
            <a:ext cx="5625258" cy="400110"/>
          </a:xfrm>
          <a:prstGeom prst="rect">
            <a:avLst/>
          </a:prstGeom>
          <a:noFill/>
          <a:ln w="12700">
            <a:noFill/>
            <a:miter lim="800000"/>
            <a:headEnd type="none" w="sm" len="sm"/>
            <a:tailEnd type="none" w="sm" len="sm"/>
          </a:ln>
        </p:spPr>
        <p:txBody>
          <a:bodyPr wrap="none">
            <a:spAutoFit/>
          </a:bodyPr>
          <a:lstStyle/>
          <a:p>
            <a:pPr algn="ctr"/>
            <a:r>
              <a:rPr lang="en-US" sz="2000" dirty="0">
                <a:solidFill>
                  <a:schemeClr val="bg1"/>
                </a:solidFill>
              </a:rPr>
              <a:t>Flux picture showing </a:t>
            </a:r>
            <a:r>
              <a:rPr lang="en-US" sz="2000" dirty="0" smtClean="0">
                <a:solidFill>
                  <a:schemeClr val="bg1"/>
                </a:solidFill>
              </a:rPr>
              <a:t>the charge </a:t>
            </a:r>
            <a:r>
              <a:rPr lang="en-US" sz="2000" dirty="0">
                <a:solidFill>
                  <a:schemeClr val="bg1"/>
                </a:solidFill>
              </a:rPr>
              <a:t>on </a:t>
            </a:r>
            <a:r>
              <a:rPr lang="en-US" sz="2000" dirty="0" smtClean="0">
                <a:solidFill>
                  <a:schemeClr val="bg1"/>
                </a:solidFill>
              </a:rPr>
              <a:t>the surfaces</a:t>
            </a:r>
            <a:endParaRPr lang="en-US" sz="2000" dirty="0">
              <a:solidFill>
                <a:schemeClr val="bg1"/>
              </a:solidFill>
            </a:endParaRPr>
          </a:p>
        </p:txBody>
      </p:sp>
      <p:sp>
        <p:nvSpPr>
          <p:cNvPr id="250946" name="Text Box 66"/>
          <p:cNvSpPr txBox="1">
            <a:spLocks noChangeArrowheads="1"/>
          </p:cNvSpPr>
          <p:nvPr/>
        </p:nvSpPr>
        <p:spPr bwMode="auto">
          <a:xfrm>
            <a:off x="230188"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Shielding and Grounding (cont.)</a:t>
            </a:r>
          </a:p>
        </p:txBody>
      </p:sp>
      <p:sp>
        <p:nvSpPr>
          <p:cNvPr id="30725" name="TextBox 128"/>
          <p:cNvSpPr txBox="1">
            <a:spLocks noChangeArrowheads="1"/>
          </p:cNvSpPr>
          <p:nvPr/>
        </p:nvSpPr>
        <p:spPr bwMode="auto">
          <a:xfrm>
            <a:off x="1308100" y="5549900"/>
            <a:ext cx="6494463" cy="923925"/>
          </a:xfrm>
          <a:prstGeom prst="rect">
            <a:avLst/>
          </a:prstGeom>
          <a:noFill/>
          <a:ln w="9525">
            <a:noFill/>
            <a:miter lim="800000"/>
            <a:headEnd/>
            <a:tailEnd/>
          </a:ln>
        </p:spPr>
        <p:txBody>
          <a:bodyPr wrap="none">
            <a:spAutoFit/>
          </a:bodyPr>
          <a:lstStyle/>
          <a:p>
            <a:pPr algn="ctr"/>
            <a:r>
              <a:rPr lang="en-US" b="1" dirty="0">
                <a:solidFill>
                  <a:schemeClr val="bg2"/>
                </a:solidFill>
              </a:rPr>
              <a:t>Note</a:t>
            </a:r>
            <a:r>
              <a:rPr lang="en-US" dirty="0">
                <a:solidFill>
                  <a:schemeClr val="bg2"/>
                </a:solidFill>
              </a:rPr>
              <a:t>: Flux lines go from positive charges to negative charges.</a:t>
            </a:r>
          </a:p>
          <a:p>
            <a:pPr algn="ctr"/>
            <a:endParaRPr lang="en-US" dirty="0">
              <a:solidFill>
                <a:schemeClr val="bg2"/>
              </a:solidFill>
            </a:endParaRPr>
          </a:p>
          <a:p>
            <a:pPr algn="ctr"/>
            <a:r>
              <a:rPr lang="en-US" dirty="0">
                <a:solidFill>
                  <a:schemeClr val="bg2"/>
                </a:solidFill>
              </a:rPr>
              <a:t>(Also, they go from higher potential to lower potential.)</a:t>
            </a:r>
          </a:p>
        </p:txBody>
      </p:sp>
      <p:sp>
        <p:nvSpPr>
          <p:cNvPr id="53" name="Slide Number Placeholder 52"/>
          <p:cNvSpPr>
            <a:spLocks noGrp="1"/>
          </p:cNvSpPr>
          <p:nvPr>
            <p:ph type="sldNum" sz="quarter" idx="12"/>
          </p:nvPr>
        </p:nvSpPr>
        <p:spPr/>
        <p:txBody>
          <a:bodyPr/>
          <a:lstStyle/>
          <a:p>
            <a:pPr>
              <a:defRPr/>
            </a:pPr>
            <a:fld id="{C4941350-7F67-4C26-8FA1-8FE587D8CA0E}" type="slidenum">
              <a:rPr lang="en-US" smtClean="0"/>
              <a:pPr>
                <a:defRPr/>
              </a:pPr>
              <a:t>27</a:t>
            </a:fld>
            <a:endParaRPr lang="en-US"/>
          </a:p>
        </p:txBody>
      </p:sp>
      <p:grpSp>
        <p:nvGrpSpPr>
          <p:cNvPr id="59" name="Group 58"/>
          <p:cNvGrpSpPr/>
          <p:nvPr/>
        </p:nvGrpSpPr>
        <p:grpSpPr>
          <a:xfrm>
            <a:off x="2823463" y="1054725"/>
            <a:ext cx="3113086" cy="2998788"/>
            <a:chOff x="2823463" y="1054725"/>
            <a:chExt cx="3113086" cy="2998788"/>
          </a:xfrm>
        </p:grpSpPr>
        <p:sp>
          <p:nvSpPr>
            <p:cNvPr id="30726" name="Oval 8"/>
            <p:cNvSpPr>
              <a:spLocks noChangeArrowheads="1"/>
            </p:cNvSpPr>
            <p:nvPr/>
          </p:nvSpPr>
          <p:spPr bwMode="auto">
            <a:xfrm>
              <a:off x="4312926" y="2595135"/>
              <a:ext cx="122269" cy="120593"/>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30727" name="AutoShape 9"/>
            <p:cNvSpPr>
              <a:spLocks noChangeArrowheads="1"/>
            </p:cNvSpPr>
            <p:nvPr/>
          </p:nvSpPr>
          <p:spPr bwMode="auto">
            <a:xfrm>
              <a:off x="3499914" y="1816037"/>
              <a:ext cx="1743529" cy="1681962"/>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30729" name="Line 11"/>
            <p:cNvSpPr>
              <a:spLocks noChangeShapeType="1"/>
            </p:cNvSpPr>
            <p:nvPr/>
          </p:nvSpPr>
          <p:spPr bwMode="auto">
            <a:xfrm flipH="1">
              <a:off x="4373266" y="3509256"/>
              <a:ext cx="3176" cy="544257"/>
            </a:xfrm>
            <a:prstGeom prst="line">
              <a:avLst/>
            </a:prstGeom>
            <a:noFill/>
            <a:ln w="38100">
              <a:solidFill>
                <a:srgbClr val="DDD800"/>
              </a:solidFill>
              <a:round/>
              <a:headEnd type="none" w="sm" len="sm"/>
              <a:tailEnd type="triangle" w="med" len="med"/>
            </a:ln>
          </p:spPr>
          <p:txBody>
            <a:bodyPr wrap="none"/>
            <a:lstStyle/>
            <a:p>
              <a:endParaRPr lang="en-US"/>
            </a:p>
          </p:txBody>
        </p:sp>
        <p:sp>
          <p:nvSpPr>
            <p:cNvPr id="30730" name="Line 12"/>
            <p:cNvSpPr>
              <a:spLocks noChangeShapeType="1"/>
            </p:cNvSpPr>
            <p:nvPr/>
          </p:nvSpPr>
          <p:spPr bwMode="auto">
            <a:xfrm flipH="1" flipV="1">
              <a:off x="4372786" y="1054725"/>
              <a:ext cx="3176" cy="687065"/>
            </a:xfrm>
            <a:prstGeom prst="line">
              <a:avLst/>
            </a:prstGeom>
            <a:noFill/>
            <a:ln w="38100">
              <a:solidFill>
                <a:srgbClr val="DDD800"/>
              </a:solidFill>
              <a:round/>
              <a:headEnd type="none" w="sm" len="sm"/>
              <a:tailEnd type="triangle" w="med" len="med"/>
            </a:ln>
          </p:spPr>
          <p:txBody>
            <a:bodyPr wrap="none"/>
            <a:lstStyle/>
            <a:p>
              <a:endParaRPr lang="en-US"/>
            </a:p>
          </p:txBody>
        </p:sp>
        <p:sp>
          <p:nvSpPr>
            <p:cNvPr id="30731" name="Line 13"/>
            <p:cNvSpPr>
              <a:spLocks noChangeShapeType="1"/>
            </p:cNvSpPr>
            <p:nvPr/>
          </p:nvSpPr>
          <p:spPr bwMode="auto">
            <a:xfrm rot="8047814">
              <a:off x="3478021" y="1548288"/>
              <a:ext cx="22215" cy="592291"/>
            </a:xfrm>
            <a:prstGeom prst="line">
              <a:avLst/>
            </a:prstGeom>
            <a:noFill/>
            <a:ln w="38100">
              <a:solidFill>
                <a:srgbClr val="DDD800"/>
              </a:solidFill>
              <a:round/>
              <a:headEnd type="none" w="sm" len="sm"/>
              <a:tailEnd type="triangle" w="med" len="med"/>
            </a:ln>
          </p:spPr>
          <p:txBody>
            <a:bodyPr wrap="none"/>
            <a:lstStyle/>
            <a:p>
              <a:endParaRPr lang="en-US"/>
            </a:p>
          </p:txBody>
        </p:sp>
        <p:sp>
          <p:nvSpPr>
            <p:cNvPr id="30732" name="Line 14"/>
            <p:cNvSpPr>
              <a:spLocks noChangeShapeType="1"/>
            </p:cNvSpPr>
            <p:nvPr/>
          </p:nvSpPr>
          <p:spPr bwMode="auto">
            <a:xfrm rot="8047814" flipV="1">
              <a:off x="5185319" y="3211204"/>
              <a:ext cx="1586" cy="606583"/>
            </a:xfrm>
            <a:prstGeom prst="line">
              <a:avLst/>
            </a:prstGeom>
            <a:noFill/>
            <a:ln w="38100">
              <a:solidFill>
                <a:srgbClr val="DDD800"/>
              </a:solidFill>
              <a:round/>
              <a:headEnd type="none" w="sm" len="sm"/>
              <a:tailEnd type="triangle" w="med" len="med"/>
            </a:ln>
          </p:spPr>
          <p:txBody>
            <a:bodyPr wrap="none"/>
            <a:lstStyle/>
            <a:p>
              <a:endParaRPr lang="en-US"/>
            </a:p>
          </p:txBody>
        </p:sp>
        <p:sp>
          <p:nvSpPr>
            <p:cNvPr id="30733" name="Line 15"/>
            <p:cNvSpPr>
              <a:spLocks noChangeShapeType="1"/>
            </p:cNvSpPr>
            <p:nvPr/>
          </p:nvSpPr>
          <p:spPr bwMode="auto">
            <a:xfrm rot="2320550" flipV="1">
              <a:off x="5214529" y="1488836"/>
              <a:ext cx="19055" cy="606141"/>
            </a:xfrm>
            <a:prstGeom prst="line">
              <a:avLst/>
            </a:prstGeom>
            <a:noFill/>
            <a:ln w="38100">
              <a:solidFill>
                <a:srgbClr val="DDD800"/>
              </a:solidFill>
              <a:round/>
              <a:headEnd type="none" w="sm" len="sm"/>
              <a:tailEnd type="triangle" w="med" len="med"/>
            </a:ln>
          </p:spPr>
          <p:txBody>
            <a:bodyPr wrap="none"/>
            <a:lstStyle/>
            <a:p>
              <a:endParaRPr lang="en-US"/>
            </a:p>
          </p:txBody>
        </p:sp>
        <p:sp>
          <p:nvSpPr>
            <p:cNvPr id="30734" name="Line 16"/>
            <p:cNvSpPr>
              <a:spLocks noChangeShapeType="1"/>
            </p:cNvSpPr>
            <p:nvPr/>
          </p:nvSpPr>
          <p:spPr bwMode="auto">
            <a:xfrm rot="2320550" flipH="1">
              <a:off x="3586621" y="3236664"/>
              <a:ext cx="9527" cy="580753"/>
            </a:xfrm>
            <a:prstGeom prst="line">
              <a:avLst/>
            </a:prstGeom>
            <a:noFill/>
            <a:ln w="38100">
              <a:solidFill>
                <a:srgbClr val="DDD800"/>
              </a:solidFill>
              <a:round/>
              <a:headEnd type="none" w="sm" len="sm"/>
              <a:tailEnd type="triangle" w="med" len="med"/>
            </a:ln>
          </p:spPr>
          <p:txBody>
            <a:bodyPr wrap="none"/>
            <a:lstStyle/>
            <a:p>
              <a:endParaRPr lang="en-US"/>
            </a:p>
          </p:txBody>
        </p:sp>
        <p:sp>
          <p:nvSpPr>
            <p:cNvPr id="30735" name="Line 17"/>
            <p:cNvSpPr>
              <a:spLocks noChangeShapeType="1"/>
            </p:cNvSpPr>
            <p:nvPr/>
          </p:nvSpPr>
          <p:spPr bwMode="auto">
            <a:xfrm rot="5400000" flipV="1">
              <a:off x="5620556" y="2322462"/>
              <a:ext cx="1586" cy="630401"/>
            </a:xfrm>
            <a:prstGeom prst="line">
              <a:avLst/>
            </a:prstGeom>
            <a:noFill/>
            <a:ln w="38100">
              <a:solidFill>
                <a:srgbClr val="DDD800"/>
              </a:solidFill>
              <a:round/>
              <a:headEnd type="none" w="sm" len="sm"/>
              <a:tailEnd type="triangle" w="med" len="med"/>
            </a:ln>
          </p:spPr>
          <p:txBody>
            <a:bodyPr wrap="none"/>
            <a:lstStyle/>
            <a:p>
              <a:endParaRPr lang="en-US"/>
            </a:p>
          </p:txBody>
        </p:sp>
        <p:sp>
          <p:nvSpPr>
            <p:cNvPr id="30736" name="Line 18"/>
            <p:cNvSpPr>
              <a:spLocks noChangeShapeType="1"/>
            </p:cNvSpPr>
            <p:nvPr/>
          </p:nvSpPr>
          <p:spPr bwMode="auto">
            <a:xfrm rot="5400000">
              <a:off x="3150573" y="2334818"/>
              <a:ext cx="0" cy="654220"/>
            </a:xfrm>
            <a:prstGeom prst="line">
              <a:avLst/>
            </a:prstGeom>
            <a:noFill/>
            <a:ln w="38100">
              <a:solidFill>
                <a:srgbClr val="DDD800"/>
              </a:solidFill>
              <a:round/>
              <a:headEnd type="none" w="sm" len="sm"/>
              <a:tailEnd type="triangle" w="med" len="med"/>
            </a:ln>
          </p:spPr>
          <p:txBody>
            <a:bodyPr wrap="none"/>
            <a:lstStyle/>
            <a:p>
              <a:endParaRPr lang="en-US"/>
            </a:p>
          </p:txBody>
        </p:sp>
        <p:grpSp>
          <p:nvGrpSpPr>
            <p:cNvPr id="30737" name="Group 19"/>
            <p:cNvGrpSpPr>
              <a:grpSpLocks/>
            </p:cNvGrpSpPr>
            <p:nvPr/>
          </p:nvGrpSpPr>
          <p:grpSpPr bwMode="auto">
            <a:xfrm>
              <a:off x="3998519" y="2227008"/>
              <a:ext cx="755847" cy="777511"/>
              <a:chOff x="3494" y="1926"/>
              <a:chExt cx="1927" cy="1950"/>
            </a:xfrm>
          </p:grpSpPr>
          <p:sp>
            <p:nvSpPr>
              <p:cNvPr id="30765" name="Line 20"/>
              <p:cNvSpPr>
                <a:spLocks noChangeShapeType="1"/>
              </p:cNvSpPr>
              <p:nvPr/>
            </p:nvSpPr>
            <p:spPr bwMode="auto">
              <a:xfrm>
                <a:off x="4464" y="3226"/>
                <a:ext cx="6" cy="650"/>
              </a:xfrm>
              <a:prstGeom prst="line">
                <a:avLst/>
              </a:prstGeom>
              <a:noFill/>
              <a:ln w="38100">
                <a:solidFill>
                  <a:srgbClr val="DDD800"/>
                </a:solidFill>
                <a:round/>
                <a:headEnd type="none" w="sm" len="sm"/>
                <a:tailEnd type="triangle" w="sm" len="sm"/>
              </a:ln>
            </p:spPr>
            <p:txBody>
              <a:bodyPr wrap="none"/>
              <a:lstStyle/>
              <a:p>
                <a:endParaRPr lang="en-US"/>
              </a:p>
            </p:txBody>
          </p:sp>
          <p:sp>
            <p:nvSpPr>
              <p:cNvPr id="30766" name="Line 21"/>
              <p:cNvSpPr>
                <a:spLocks noChangeShapeType="1"/>
              </p:cNvSpPr>
              <p:nvPr/>
            </p:nvSpPr>
            <p:spPr bwMode="auto">
              <a:xfrm flipH="1" flipV="1">
                <a:off x="4463" y="1926"/>
                <a:ext cx="2" cy="725"/>
              </a:xfrm>
              <a:prstGeom prst="line">
                <a:avLst/>
              </a:prstGeom>
              <a:noFill/>
              <a:ln w="38100">
                <a:solidFill>
                  <a:srgbClr val="DDD800"/>
                </a:solidFill>
                <a:round/>
                <a:headEnd type="none" w="sm" len="sm"/>
                <a:tailEnd type="triangle" w="sm" len="sm"/>
              </a:ln>
            </p:spPr>
            <p:txBody>
              <a:bodyPr wrap="none"/>
              <a:lstStyle/>
              <a:p>
                <a:endParaRPr lang="en-US"/>
              </a:p>
            </p:txBody>
          </p:sp>
          <p:sp>
            <p:nvSpPr>
              <p:cNvPr id="30767" name="Line 22"/>
              <p:cNvSpPr>
                <a:spLocks noChangeShapeType="1"/>
              </p:cNvSpPr>
              <p:nvPr/>
            </p:nvSpPr>
            <p:spPr bwMode="auto">
              <a:xfrm rot="8047814">
                <a:off x="4016" y="2271"/>
                <a:ext cx="10" cy="601"/>
              </a:xfrm>
              <a:prstGeom prst="line">
                <a:avLst/>
              </a:prstGeom>
              <a:noFill/>
              <a:ln w="38100">
                <a:solidFill>
                  <a:srgbClr val="DDD800"/>
                </a:solidFill>
                <a:round/>
                <a:headEnd type="none" w="sm" len="sm"/>
                <a:tailEnd type="triangle" w="sm" len="sm"/>
              </a:ln>
            </p:spPr>
            <p:txBody>
              <a:bodyPr wrap="none"/>
              <a:lstStyle/>
              <a:p>
                <a:endParaRPr lang="en-US"/>
              </a:p>
            </p:txBody>
          </p:sp>
          <p:sp>
            <p:nvSpPr>
              <p:cNvPr id="30768" name="Line 23"/>
              <p:cNvSpPr>
                <a:spLocks noChangeShapeType="1"/>
              </p:cNvSpPr>
              <p:nvPr/>
            </p:nvSpPr>
            <p:spPr bwMode="auto">
              <a:xfrm rot="8047814" flipV="1">
                <a:off x="4865" y="3105"/>
                <a:ext cx="10" cy="669"/>
              </a:xfrm>
              <a:prstGeom prst="line">
                <a:avLst/>
              </a:prstGeom>
              <a:noFill/>
              <a:ln w="38100">
                <a:solidFill>
                  <a:srgbClr val="DDD800"/>
                </a:solidFill>
                <a:round/>
                <a:headEnd type="none" w="sm" len="sm"/>
                <a:tailEnd type="triangle" w="sm" len="sm"/>
              </a:ln>
            </p:spPr>
            <p:txBody>
              <a:bodyPr wrap="none"/>
              <a:lstStyle/>
              <a:p>
                <a:endParaRPr lang="en-US"/>
              </a:p>
            </p:txBody>
          </p:sp>
          <p:sp>
            <p:nvSpPr>
              <p:cNvPr id="30769" name="Line 24"/>
              <p:cNvSpPr>
                <a:spLocks noChangeShapeType="1"/>
              </p:cNvSpPr>
              <p:nvPr/>
            </p:nvSpPr>
            <p:spPr bwMode="auto">
              <a:xfrm rot="2320550" flipV="1">
                <a:off x="4872" y="2218"/>
                <a:ext cx="23" cy="676"/>
              </a:xfrm>
              <a:prstGeom prst="line">
                <a:avLst/>
              </a:prstGeom>
              <a:noFill/>
              <a:ln w="38100">
                <a:solidFill>
                  <a:srgbClr val="DDD800"/>
                </a:solidFill>
                <a:round/>
                <a:headEnd type="none" w="sm" len="sm"/>
                <a:tailEnd type="triangle" w="sm" len="sm"/>
              </a:ln>
            </p:spPr>
            <p:txBody>
              <a:bodyPr wrap="none"/>
              <a:lstStyle/>
              <a:p>
                <a:endParaRPr lang="en-US"/>
              </a:p>
            </p:txBody>
          </p:sp>
          <p:sp>
            <p:nvSpPr>
              <p:cNvPr id="30770" name="Line 25"/>
              <p:cNvSpPr>
                <a:spLocks noChangeShapeType="1"/>
              </p:cNvSpPr>
              <p:nvPr/>
            </p:nvSpPr>
            <p:spPr bwMode="auto">
              <a:xfrm rot="2320550" flipH="1">
                <a:off x="4071" y="3152"/>
                <a:ext cx="9" cy="633"/>
              </a:xfrm>
              <a:prstGeom prst="line">
                <a:avLst/>
              </a:prstGeom>
              <a:noFill/>
              <a:ln w="38100">
                <a:solidFill>
                  <a:srgbClr val="DDD800"/>
                </a:solidFill>
                <a:round/>
                <a:headEnd type="none" w="sm" len="sm"/>
                <a:tailEnd type="triangle" w="sm" len="sm"/>
              </a:ln>
            </p:spPr>
            <p:txBody>
              <a:bodyPr wrap="none"/>
              <a:lstStyle/>
              <a:p>
                <a:endParaRPr lang="en-US"/>
              </a:p>
            </p:txBody>
          </p:sp>
          <p:sp>
            <p:nvSpPr>
              <p:cNvPr id="30771" name="Line 26"/>
              <p:cNvSpPr>
                <a:spLocks noChangeShapeType="1"/>
              </p:cNvSpPr>
              <p:nvPr/>
            </p:nvSpPr>
            <p:spPr bwMode="auto">
              <a:xfrm rot="5400000" flipV="1">
                <a:off x="5069" y="2651"/>
                <a:ext cx="0" cy="704"/>
              </a:xfrm>
              <a:prstGeom prst="line">
                <a:avLst/>
              </a:prstGeom>
              <a:noFill/>
              <a:ln w="38100">
                <a:solidFill>
                  <a:srgbClr val="DDD800"/>
                </a:solidFill>
                <a:round/>
                <a:headEnd type="none" w="sm" len="sm"/>
                <a:tailEnd type="triangle" w="sm" len="sm"/>
              </a:ln>
            </p:spPr>
            <p:txBody>
              <a:bodyPr wrap="none"/>
              <a:lstStyle/>
              <a:p>
                <a:endParaRPr lang="en-US"/>
              </a:p>
            </p:txBody>
          </p:sp>
          <p:sp>
            <p:nvSpPr>
              <p:cNvPr id="30772" name="Line 27"/>
              <p:cNvSpPr>
                <a:spLocks noChangeShapeType="1"/>
              </p:cNvSpPr>
              <p:nvPr/>
            </p:nvSpPr>
            <p:spPr bwMode="auto">
              <a:xfrm rot="5400000">
                <a:off x="3858" y="2635"/>
                <a:ext cx="0" cy="727"/>
              </a:xfrm>
              <a:prstGeom prst="line">
                <a:avLst/>
              </a:prstGeom>
              <a:noFill/>
              <a:ln w="38100">
                <a:solidFill>
                  <a:srgbClr val="DDD800"/>
                </a:solidFill>
                <a:round/>
                <a:headEnd type="none" w="sm" len="sm"/>
                <a:tailEnd type="triangle" w="sm" len="sm"/>
              </a:ln>
            </p:spPr>
            <p:txBody>
              <a:bodyPr wrap="none"/>
              <a:lstStyle/>
              <a:p>
                <a:endParaRPr lang="en-US"/>
              </a:p>
            </p:txBody>
          </p:sp>
        </p:grpSp>
        <p:sp>
          <p:nvSpPr>
            <p:cNvPr id="30741" name="Text Box 28"/>
            <p:cNvSpPr txBox="1">
              <a:spLocks noChangeArrowheads="1"/>
            </p:cNvSpPr>
            <p:nvPr/>
          </p:nvSpPr>
          <p:spPr bwMode="auto">
            <a:xfrm>
              <a:off x="4252767" y="2119469"/>
              <a:ext cx="260418"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42" name="Text Box 29"/>
            <p:cNvSpPr txBox="1">
              <a:spLocks noChangeArrowheads="1"/>
            </p:cNvSpPr>
            <p:nvPr/>
          </p:nvSpPr>
          <p:spPr bwMode="auto">
            <a:xfrm>
              <a:off x="4265141" y="2820155"/>
              <a:ext cx="260418"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43" name="Text Box 30"/>
            <p:cNvSpPr txBox="1">
              <a:spLocks noChangeArrowheads="1"/>
            </p:cNvSpPr>
            <p:nvPr/>
          </p:nvSpPr>
          <p:spPr bwMode="auto">
            <a:xfrm>
              <a:off x="4638300" y="2458077"/>
              <a:ext cx="260418"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44" name="Text Box 31"/>
            <p:cNvSpPr txBox="1">
              <a:spLocks noChangeArrowheads="1"/>
            </p:cNvSpPr>
            <p:nvPr/>
          </p:nvSpPr>
          <p:spPr bwMode="auto">
            <a:xfrm>
              <a:off x="3885811" y="2460771"/>
              <a:ext cx="260418"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45" name="Text Box 32"/>
            <p:cNvSpPr txBox="1">
              <a:spLocks noChangeArrowheads="1"/>
            </p:cNvSpPr>
            <p:nvPr/>
          </p:nvSpPr>
          <p:spPr bwMode="auto">
            <a:xfrm>
              <a:off x="4010925" y="2737164"/>
              <a:ext cx="260418"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46" name="Text Box 33"/>
            <p:cNvSpPr txBox="1">
              <a:spLocks noChangeArrowheads="1"/>
            </p:cNvSpPr>
            <p:nvPr/>
          </p:nvSpPr>
          <p:spPr bwMode="auto">
            <a:xfrm>
              <a:off x="4483975" y="2197220"/>
              <a:ext cx="260418" cy="366541"/>
            </a:xfrm>
            <a:prstGeom prst="rect">
              <a:avLst/>
            </a:prstGeom>
            <a:noFill/>
            <a:ln w="12700">
              <a:noFill/>
              <a:miter lim="800000"/>
              <a:headEnd type="none" w="sm" len="sm"/>
              <a:tailEnd type="none" w="sm" len="sm"/>
            </a:ln>
          </p:spPr>
          <p:txBody>
            <a:bodyPr wrap="none">
              <a:spAutoFit/>
            </a:bodyPr>
            <a:lstStyle/>
            <a:p>
              <a:r>
                <a:rPr lang="en-US" dirty="0">
                  <a:solidFill>
                    <a:schemeClr val="bg2"/>
                  </a:solidFill>
                </a:rPr>
                <a:t>-</a:t>
              </a:r>
            </a:p>
          </p:txBody>
        </p:sp>
        <p:sp>
          <p:nvSpPr>
            <p:cNvPr id="30747" name="Text Box 34"/>
            <p:cNvSpPr txBox="1">
              <a:spLocks noChangeArrowheads="1"/>
            </p:cNvSpPr>
            <p:nvPr/>
          </p:nvSpPr>
          <p:spPr bwMode="auto">
            <a:xfrm>
              <a:off x="3988066" y="2208179"/>
              <a:ext cx="260418"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48" name="Text Box 35"/>
            <p:cNvSpPr txBox="1">
              <a:spLocks noChangeArrowheads="1"/>
            </p:cNvSpPr>
            <p:nvPr/>
          </p:nvSpPr>
          <p:spPr bwMode="auto">
            <a:xfrm>
              <a:off x="4513963" y="2719561"/>
              <a:ext cx="260418"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49" name="Text Box 36"/>
            <p:cNvSpPr txBox="1">
              <a:spLocks noChangeArrowheads="1"/>
            </p:cNvSpPr>
            <p:nvPr/>
          </p:nvSpPr>
          <p:spPr bwMode="auto">
            <a:xfrm>
              <a:off x="4218313" y="1535361"/>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50" name="Text Box 37"/>
            <p:cNvSpPr txBox="1">
              <a:spLocks noChangeArrowheads="1"/>
            </p:cNvSpPr>
            <p:nvPr/>
          </p:nvSpPr>
          <p:spPr bwMode="auto">
            <a:xfrm>
              <a:off x="3175054" y="2479482"/>
              <a:ext cx="317583"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51" name="Text Box 38"/>
            <p:cNvSpPr txBox="1">
              <a:spLocks noChangeArrowheads="1"/>
            </p:cNvSpPr>
            <p:nvPr/>
          </p:nvSpPr>
          <p:spPr bwMode="auto">
            <a:xfrm>
              <a:off x="4216725" y="3547369"/>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52" name="Text Box 39"/>
            <p:cNvSpPr txBox="1">
              <a:spLocks noChangeArrowheads="1"/>
            </p:cNvSpPr>
            <p:nvPr/>
          </p:nvSpPr>
          <p:spPr bwMode="auto">
            <a:xfrm>
              <a:off x="5225050" y="2442986"/>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53" name="Text Box 40"/>
            <p:cNvSpPr txBox="1">
              <a:spLocks noChangeArrowheads="1"/>
            </p:cNvSpPr>
            <p:nvPr/>
          </p:nvSpPr>
          <p:spPr bwMode="auto">
            <a:xfrm>
              <a:off x="4901116" y="1816217"/>
              <a:ext cx="317583"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54" name="Text Box 41"/>
            <p:cNvSpPr txBox="1">
              <a:spLocks noChangeArrowheads="1"/>
            </p:cNvSpPr>
            <p:nvPr/>
          </p:nvSpPr>
          <p:spPr bwMode="auto">
            <a:xfrm flipV="1">
              <a:off x="4918583" y="3225258"/>
              <a:ext cx="317583" cy="366540"/>
            </a:xfrm>
            <a:prstGeom prst="rect">
              <a:avLst/>
            </a:prstGeom>
            <a:noFill/>
            <a:ln w="12700">
              <a:noFill/>
              <a:miter lim="800000"/>
              <a:headEnd type="none" w="sm" len="sm"/>
              <a:tailEnd type="none" w="sm" len="sm"/>
            </a:ln>
          </p:spPr>
          <p:txBody>
            <a:bodyPr>
              <a:spAutoFit/>
            </a:bodyPr>
            <a:lstStyle/>
            <a:p>
              <a:r>
                <a:rPr lang="en-US">
                  <a:solidFill>
                    <a:schemeClr val="bg2"/>
                  </a:solidFill>
                </a:rPr>
                <a:t>+</a:t>
              </a:r>
            </a:p>
          </p:txBody>
        </p:sp>
        <p:sp>
          <p:nvSpPr>
            <p:cNvPr id="30755" name="Text Box 42"/>
            <p:cNvSpPr txBox="1">
              <a:spLocks noChangeArrowheads="1"/>
            </p:cNvSpPr>
            <p:nvPr/>
          </p:nvSpPr>
          <p:spPr bwMode="auto">
            <a:xfrm>
              <a:off x="3473582" y="3290314"/>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56" name="Text Box 43"/>
            <p:cNvSpPr txBox="1">
              <a:spLocks noChangeArrowheads="1"/>
            </p:cNvSpPr>
            <p:nvPr/>
          </p:nvSpPr>
          <p:spPr bwMode="auto">
            <a:xfrm>
              <a:off x="3456115" y="1787656"/>
              <a:ext cx="317583"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57" name="Text Box 44"/>
            <p:cNvSpPr txBox="1">
              <a:spLocks noChangeArrowheads="1"/>
            </p:cNvSpPr>
            <p:nvPr/>
          </p:nvSpPr>
          <p:spPr bwMode="auto">
            <a:xfrm>
              <a:off x="3229043" y="2097073"/>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58" name="Text Box 45"/>
            <p:cNvSpPr txBox="1">
              <a:spLocks noChangeArrowheads="1"/>
            </p:cNvSpPr>
            <p:nvPr/>
          </p:nvSpPr>
          <p:spPr bwMode="auto">
            <a:xfrm>
              <a:off x="3821335" y="1590898"/>
              <a:ext cx="317583"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59" name="Text Box 46"/>
            <p:cNvSpPr txBox="1">
              <a:spLocks noChangeArrowheads="1"/>
            </p:cNvSpPr>
            <p:nvPr/>
          </p:nvSpPr>
          <p:spPr bwMode="auto">
            <a:xfrm>
              <a:off x="4607352" y="3437883"/>
              <a:ext cx="317583"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60" name="Text Box 47"/>
            <p:cNvSpPr txBox="1">
              <a:spLocks noChangeArrowheads="1"/>
            </p:cNvSpPr>
            <p:nvPr/>
          </p:nvSpPr>
          <p:spPr bwMode="auto">
            <a:xfrm>
              <a:off x="4588297" y="1602005"/>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61" name="Text Box 48"/>
            <p:cNvSpPr txBox="1">
              <a:spLocks noChangeArrowheads="1"/>
            </p:cNvSpPr>
            <p:nvPr/>
          </p:nvSpPr>
          <p:spPr bwMode="auto">
            <a:xfrm>
              <a:off x="5132951" y="2888865"/>
              <a:ext cx="317583" cy="366540"/>
            </a:xfrm>
            <a:prstGeom prst="rect">
              <a:avLst/>
            </a:prstGeom>
            <a:noFill/>
            <a:ln w="12700">
              <a:noFill/>
              <a:miter lim="800000"/>
              <a:headEnd type="none" w="sm" len="sm"/>
              <a:tailEnd type="none" w="sm" len="sm"/>
            </a:ln>
          </p:spPr>
          <p:txBody>
            <a:bodyPr wrap="none">
              <a:spAutoFit/>
            </a:bodyPr>
            <a:lstStyle/>
            <a:p>
              <a:r>
                <a:rPr lang="en-US" dirty="0">
                  <a:solidFill>
                    <a:schemeClr val="bg2"/>
                  </a:solidFill>
                </a:rPr>
                <a:t>+</a:t>
              </a:r>
            </a:p>
          </p:txBody>
        </p:sp>
        <p:sp>
          <p:nvSpPr>
            <p:cNvPr id="30762" name="Text Box 49"/>
            <p:cNvSpPr txBox="1">
              <a:spLocks noChangeArrowheads="1"/>
            </p:cNvSpPr>
            <p:nvPr/>
          </p:nvSpPr>
          <p:spPr bwMode="auto">
            <a:xfrm>
              <a:off x="5090077" y="2090726"/>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63" name="Text Box 50"/>
            <p:cNvSpPr txBox="1">
              <a:spLocks noChangeArrowheads="1"/>
            </p:cNvSpPr>
            <p:nvPr/>
          </p:nvSpPr>
          <p:spPr bwMode="auto">
            <a:xfrm>
              <a:off x="3851505" y="3474378"/>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0764" name="Text Box 51"/>
            <p:cNvSpPr txBox="1">
              <a:spLocks noChangeArrowheads="1"/>
            </p:cNvSpPr>
            <p:nvPr/>
          </p:nvSpPr>
          <p:spPr bwMode="auto">
            <a:xfrm>
              <a:off x="3273505" y="2942815"/>
              <a:ext cx="317583"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graphicFrame>
          <p:nvGraphicFramePr>
            <p:cNvPr id="54" name="Object 38"/>
            <p:cNvGraphicFramePr>
              <a:graphicFrameLocks noChangeAspect="1"/>
            </p:cNvGraphicFramePr>
            <p:nvPr/>
          </p:nvGraphicFramePr>
          <p:xfrm>
            <a:off x="4776225" y="2770157"/>
            <a:ext cx="320675" cy="246063"/>
          </p:xfrm>
          <a:graphic>
            <a:graphicData uri="http://schemas.openxmlformats.org/presentationml/2006/ole">
              <p:oleObj spid="_x0000_s259163" name="Equation" r:id="rId4" imgW="215619" imgH="164885" progId="Equation.DSMT4">
                <p:embed/>
              </p:oleObj>
            </a:graphicData>
          </a:graphic>
        </p:graphicFrame>
        <p:graphicFrame>
          <p:nvGraphicFramePr>
            <p:cNvPr id="55" name="Object 38"/>
            <p:cNvGraphicFramePr>
              <a:graphicFrameLocks noChangeAspect="1"/>
            </p:cNvGraphicFramePr>
            <p:nvPr/>
          </p:nvGraphicFramePr>
          <p:xfrm>
            <a:off x="5295223" y="1945822"/>
            <a:ext cx="322262" cy="265113"/>
          </p:xfrm>
          <a:graphic>
            <a:graphicData uri="http://schemas.openxmlformats.org/presentationml/2006/ole">
              <p:oleObj spid="_x0000_s259164" name="Equation" r:id="rId5" imgW="215619" imgH="177569" progId="Equation.DSMT4">
                <p:embed/>
              </p:oleObj>
            </a:graphicData>
          </a:graphic>
        </p:graphicFrame>
        <p:graphicFrame>
          <p:nvGraphicFramePr>
            <p:cNvPr id="259075" name="Object 38"/>
            <p:cNvGraphicFramePr>
              <a:graphicFrameLocks noChangeAspect="1"/>
            </p:cNvGraphicFramePr>
            <p:nvPr/>
          </p:nvGraphicFramePr>
          <p:xfrm>
            <a:off x="4447906" y="2465538"/>
            <a:ext cx="188912" cy="246063"/>
          </p:xfrm>
          <a:graphic>
            <a:graphicData uri="http://schemas.openxmlformats.org/presentationml/2006/ole">
              <p:oleObj spid="_x0000_s259165" name="Equation" r:id="rId6" imgW="126780" imgH="164814" progId="Equation.DSMT4">
                <p:embed/>
              </p:oleObj>
            </a:graphicData>
          </a:graphic>
        </p:graphicFrame>
        <p:sp>
          <p:nvSpPr>
            <p:cNvPr id="58" name="TextBox 57"/>
            <p:cNvSpPr txBox="1"/>
            <p:nvPr/>
          </p:nvSpPr>
          <p:spPr>
            <a:xfrm>
              <a:off x="3843622" y="1910240"/>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14"/>
          <p:cNvSpPr>
            <a:spLocks noChangeArrowheads="1"/>
          </p:cNvSpPr>
          <p:nvPr/>
        </p:nvSpPr>
        <p:spPr bwMode="auto">
          <a:xfrm>
            <a:off x="5370513" y="985838"/>
            <a:ext cx="2306637" cy="768350"/>
          </a:xfrm>
          <a:prstGeom prst="rect">
            <a:avLst/>
          </a:prstGeom>
          <a:solidFill>
            <a:schemeClr val="accent1">
              <a:lumMod val="20000"/>
              <a:lumOff val="80000"/>
            </a:schemeClr>
          </a:solidFill>
          <a:ln w="12700">
            <a:solidFill>
              <a:schemeClr val="tx1"/>
            </a:solidFill>
            <a:miter lim="800000"/>
            <a:headEnd type="none" w="sm" len="sm"/>
            <a:tailEnd type="none" w="sm" len="sm"/>
          </a:ln>
        </p:spPr>
        <p:txBody>
          <a:bodyPr wrap="none" anchor="ctr"/>
          <a:lstStyle/>
          <a:p>
            <a:endParaRPr lang="en-US"/>
          </a:p>
        </p:txBody>
      </p:sp>
      <p:sp>
        <p:nvSpPr>
          <p:cNvPr id="11269" name="Text Box 2"/>
          <p:cNvSpPr txBox="1">
            <a:spLocks noChangeArrowheads="1"/>
          </p:cNvSpPr>
          <p:nvPr/>
        </p:nvSpPr>
        <p:spPr bwMode="auto">
          <a:xfrm>
            <a:off x="212725" y="1017588"/>
            <a:ext cx="4229100" cy="519112"/>
          </a:xfrm>
          <a:prstGeom prst="rect">
            <a:avLst/>
          </a:prstGeom>
          <a:noFill/>
          <a:ln w="12700">
            <a:noFill/>
            <a:miter lim="800000"/>
            <a:headEnd type="none" w="sm" len="sm"/>
            <a:tailEnd type="none" w="sm" len="sm"/>
          </a:ln>
        </p:spPr>
        <p:txBody>
          <a:bodyPr>
            <a:spAutoFit/>
          </a:bodyPr>
          <a:lstStyle/>
          <a:p>
            <a:pPr algn="ctr"/>
            <a:r>
              <a:rPr lang="en-US" sz="2800">
                <a:solidFill>
                  <a:schemeClr val="bg1"/>
                </a:solidFill>
              </a:rPr>
              <a:t>Next, </a:t>
            </a:r>
            <a:r>
              <a:rPr lang="en-US" sz="2800">
                <a:solidFill>
                  <a:schemeClr val="hlink"/>
                </a:solidFill>
              </a:rPr>
              <a:t>“ground”</a:t>
            </a:r>
            <a:r>
              <a:rPr lang="en-US" sz="2800">
                <a:solidFill>
                  <a:schemeClr val="bg1"/>
                </a:solidFill>
              </a:rPr>
              <a:t> the shell:</a:t>
            </a:r>
          </a:p>
        </p:txBody>
      </p:sp>
      <p:sp>
        <p:nvSpPr>
          <p:cNvPr id="11297" name="Text Box 124"/>
          <p:cNvSpPr txBox="1">
            <a:spLocks noChangeArrowheads="1"/>
          </p:cNvSpPr>
          <p:nvPr/>
        </p:nvSpPr>
        <p:spPr bwMode="auto">
          <a:xfrm>
            <a:off x="6116315" y="2764048"/>
            <a:ext cx="860425" cy="396875"/>
          </a:xfrm>
          <a:prstGeom prst="rect">
            <a:avLst/>
          </a:prstGeom>
          <a:noFill/>
          <a:ln w="12700">
            <a:noFill/>
            <a:miter lim="800000"/>
            <a:headEnd type="none" w="sm" len="sm"/>
            <a:tailEnd type="none" w="sm" len="sm"/>
          </a:ln>
        </p:spPr>
        <p:txBody>
          <a:bodyPr wrap="none">
            <a:spAutoFit/>
          </a:bodyPr>
          <a:lstStyle/>
          <a:p>
            <a:r>
              <a:rPr lang="en-US" sz="2000" dirty="0">
                <a:solidFill>
                  <a:srgbClr val="FF0000"/>
                </a:solidFill>
              </a:rPr>
              <a:t>Proof:</a:t>
            </a:r>
          </a:p>
        </p:txBody>
      </p:sp>
      <p:sp>
        <p:nvSpPr>
          <p:cNvPr id="11299" name="Text Box 128"/>
          <p:cNvSpPr txBox="1">
            <a:spLocks noChangeArrowheads="1"/>
          </p:cNvSpPr>
          <p:nvPr/>
        </p:nvSpPr>
        <p:spPr bwMode="auto">
          <a:xfrm>
            <a:off x="3929743" y="3293835"/>
            <a:ext cx="4953000" cy="830997"/>
          </a:xfrm>
          <a:prstGeom prst="rect">
            <a:avLst/>
          </a:prstGeom>
          <a:noFill/>
          <a:ln w="19050">
            <a:solidFill>
              <a:schemeClr val="bg2"/>
            </a:solidFill>
            <a:miter lim="800000"/>
            <a:headEnd type="none" w="sm" len="sm"/>
            <a:tailEnd type="none" w="sm" len="sm"/>
          </a:ln>
        </p:spPr>
        <p:txBody>
          <a:bodyPr wrap="square">
            <a:spAutoFit/>
          </a:bodyPr>
          <a:lstStyle/>
          <a:p>
            <a:pPr algn="ctr"/>
            <a:r>
              <a:rPr lang="en-US" sz="1600" dirty="0" smtClean="0">
                <a:solidFill>
                  <a:schemeClr val="bg2"/>
                </a:solidFill>
              </a:rPr>
              <a:t>We can invoke the uniqueness theorem, considering the outside of the shell, the wire, the earth, and infinity to form the boundary </a:t>
            </a:r>
            <a:r>
              <a:rPr lang="en-US" sz="1600" i="1" dirty="0" smtClean="0">
                <a:solidFill>
                  <a:schemeClr val="bg2"/>
                </a:solidFill>
                <a:latin typeface="+mn-lt"/>
              </a:rPr>
              <a:t>S</a:t>
            </a:r>
            <a:r>
              <a:rPr lang="en-US" sz="1600" dirty="0" smtClean="0">
                <a:solidFill>
                  <a:schemeClr val="bg2"/>
                </a:solidFill>
              </a:rPr>
              <a:t> of our region. </a:t>
            </a:r>
            <a:endParaRPr lang="en-US" sz="1600" dirty="0">
              <a:solidFill>
                <a:schemeClr val="bg2"/>
              </a:solidFill>
            </a:endParaRPr>
          </a:p>
        </p:txBody>
      </p:sp>
      <p:sp>
        <p:nvSpPr>
          <p:cNvPr id="239747" name="Text Box 131"/>
          <p:cNvSpPr txBox="1">
            <a:spLocks noChangeArrowheads="1"/>
          </p:cNvSpPr>
          <p:nvPr/>
        </p:nvSpPr>
        <p:spPr bwMode="auto">
          <a:xfrm>
            <a:off x="315913" y="85725"/>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a:solidFill>
                  <a:srgbClr val="FF9933"/>
                </a:solidFill>
                <a:effectLst>
                  <a:outerShdw blurRad="38100" dist="38100" dir="2700000" algn="tl">
                    <a:srgbClr val="C0C0C0"/>
                  </a:outerShdw>
                </a:effectLst>
              </a:rPr>
              <a:t>Shielding and Grounding (cont.)</a:t>
            </a:r>
          </a:p>
        </p:txBody>
      </p:sp>
      <p:sp>
        <p:nvSpPr>
          <p:cNvPr id="40" name="Slide Number Placeholder 39"/>
          <p:cNvSpPr>
            <a:spLocks noGrp="1"/>
          </p:cNvSpPr>
          <p:nvPr>
            <p:ph type="sldNum" sz="quarter" idx="12"/>
          </p:nvPr>
        </p:nvSpPr>
        <p:spPr/>
        <p:txBody>
          <a:bodyPr/>
          <a:lstStyle/>
          <a:p>
            <a:pPr>
              <a:defRPr/>
            </a:pPr>
            <a:fld id="{C4941350-7F67-4C26-8FA1-8FE587D8CA0E}" type="slidenum">
              <a:rPr lang="en-US" smtClean="0"/>
              <a:pPr>
                <a:defRPr/>
              </a:pPr>
              <a:t>28</a:t>
            </a:fld>
            <a:endParaRPr lang="en-US"/>
          </a:p>
        </p:txBody>
      </p:sp>
      <p:graphicFrame>
        <p:nvGraphicFramePr>
          <p:cNvPr id="257025" name="Object 38"/>
          <p:cNvGraphicFramePr>
            <a:graphicFrameLocks noChangeAspect="1"/>
          </p:cNvGraphicFramePr>
          <p:nvPr/>
        </p:nvGraphicFramePr>
        <p:xfrm>
          <a:off x="5574598" y="1168730"/>
          <a:ext cx="1867403" cy="434439"/>
        </p:xfrm>
        <a:graphic>
          <a:graphicData uri="http://schemas.openxmlformats.org/presentationml/2006/ole">
            <p:oleObj spid="_x0000_s257145" name="Equation" r:id="rId4" imgW="876300" imgH="203200" progId="Equation.DSMT4">
              <p:embed/>
            </p:oleObj>
          </a:graphicData>
        </a:graphic>
      </p:graphicFrame>
      <p:sp>
        <p:nvSpPr>
          <p:cNvPr id="11298" name="Text Box 125"/>
          <p:cNvSpPr txBox="1">
            <a:spLocks noChangeArrowheads="1"/>
          </p:cNvSpPr>
          <p:nvPr/>
        </p:nvSpPr>
        <p:spPr bwMode="auto">
          <a:xfrm>
            <a:off x="185738" y="6291263"/>
            <a:ext cx="4883325" cy="400110"/>
          </a:xfrm>
          <a:prstGeom prst="rect">
            <a:avLst/>
          </a:prstGeom>
          <a:noFill/>
          <a:ln w="12700">
            <a:noFill/>
            <a:miter lim="800000"/>
            <a:headEnd type="none" w="sm" len="sm"/>
            <a:tailEnd type="none" w="sm" len="sm"/>
          </a:ln>
        </p:spPr>
        <p:txBody>
          <a:bodyPr wrap="none">
            <a:spAutoFit/>
          </a:bodyPr>
          <a:lstStyle/>
          <a:p>
            <a:pPr algn="ctr"/>
            <a:r>
              <a:rPr lang="en-US" sz="2000" dirty="0">
                <a:solidFill>
                  <a:schemeClr val="bg1"/>
                </a:solidFill>
              </a:rPr>
              <a:t>The earth is modeled as </a:t>
            </a:r>
            <a:r>
              <a:rPr lang="en-US" sz="2000" dirty="0" smtClean="0">
                <a:solidFill>
                  <a:schemeClr val="bg1"/>
                </a:solidFill>
              </a:rPr>
              <a:t>a big conductor. </a:t>
            </a:r>
            <a:endParaRPr lang="en-US" sz="2000" dirty="0">
              <a:solidFill>
                <a:schemeClr val="bg1"/>
              </a:solidFill>
            </a:endParaRPr>
          </a:p>
        </p:txBody>
      </p:sp>
      <p:grpSp>
        <p:nvGrpSpPr>
          <p:cNvPr id="35" name="Group 34"/>
          <p:cNvGrpSpPr/>
          <p:nvPr/>
        </p:nvGrpSpPr>
        <p:grpSpPr>
          <a:xfrm>
            <a:off x="265113" y="1717675"/>
            <a:ext cx="4491037" cy="4349750"/>
            <a:chOff x="265113" y="1717675"/>
            <a:chExt cx="4491037" cy="4349750"/>
          </a:xfrm>
        </p:grpSpPr>
        <p:sp>
          <p:nvSpPr>
            <p:cNvPr id="11267" name="Rectangle 126"/>
            <p:cNvSpPr>
              <a:spLocks noChangeArrowheads="1"/>
            </p:cNvSpPr>
            <p:nvPr/>
          </p:nvSpPr>
          <p:spPr bwMode="auto">
            <a:xfrm>
              <a:off x="265113" y="5405438"/>
              <a:ext cx="4491037" cy="661987"/>
            </a:xfrm>
            <a:prstGeom prst="rect">
              <a:avLst/>
            </a:prstGeom>
            <a:blipFill>
              <a:blip r:embed="rId5" cstate="prin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11270" name="Oval 3"/>
            <p:cNvSpPr>
              <a:spLocks noChangeArrowheads="1"/>
            </p:cNvSpPr>
            <p:nvPr/>
          </p:nvSpPr>
          <p:spPr bwMode="auto">
            <a:xfrm>
              <a:off x="1933575" y="2497138"/>
              <a:ext cx="122238" cy="120650"/>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11271" name="AutoShape 7"/>
            <p:cNvSpPr>
              <a:spLocks noChangeArrowheads="1"/>
            </p:cNvSpPr>
            <p:nvPr/>
          </p:nvSpPr>
          <p:spPr bwMode="auto">
            <a:xfrm>
              <a:off x="1120775" y="1717675"/>
              <a:ext cx="1743075" cy="1682750"/>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11273" name="Text Box 58"/>
            <p:cNvSpPr txBox="1">
              <a:spLocks noChangeArrowheads="1"/>
            </p:cNvSpPr>
            <p:nvPr/>
          </p:nvSpPr>
          <p:spPr bwMode="auto">
            <a:xfrm>
              <a:off x="1884363" y="2036763"/>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274" name="Text Box 59"/>
            <p:cNvSpPr txBox="1">
              <a:spLocks noChangeArrowheads="1"/>
            </p:cNvSpPr>
            <p:nvPr/>
          </p:nvSpPr>
          <p:spPr bwMode="auto">
            <a:xfrm>
              <a:off x="1854200" y="2652713"/>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275" name="Text Box 60"/>
            <p:cNvSpPr txBox="1">
              <a:spLocks noChangeArrowheads="1"/>
            </p:cNvSpPr>
            <p:nvPr/>
          </p:nvSpPr>
          <p:spPr bwMode="auto">
            <a:xfrm>
              <a:off x="2227263" y="2354263"/>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276" name="Text Box 61"/>
            <p:cNvSpPr txBox="1">
              <a:spLocks noChangeArrowheads="1"/>
            </p:cNvSpPr>
            <p:nvPr/>
          </p:nvSpPr>
          <p:spPr bwMode="auto">
            <a:xfrm>
              <a:off x="1549400" y="2346325"/>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277" name="Text Box 62"/>
            <p:cNvSpPr txBox="1">
              <a:spLocks noChangeArrowheads="1"/>
            </p:cNvSpPr>
            <p:nvPr/>
          </p:nvSpPr>
          <p:spPr bwMode="auto">
            <a:xfrm>
              <a:off x="1631950" y="2559050"/>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278" name="Text Box 63"/>
            <p:cNvSpPr txBox="1">
              <a:spLocks noChangeArrowheads="1"/>
            </p:cNvSpPr>
            <p:nvPr/>
          </p:nvSpPr>
          <p:spPr bwMode="auto">
            <a:xfrm>
              <a:off x="2136775" y="2114550"/>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279" name="Text Box 64"/>
            <p:cNvSpPr txBox="1">
              <a:spLocks noChangeArrowheads="1"/>
            </p:cNvSpPr>
            <p:nvPr/>
          </p:nvSpPr>
          <p:spPr bwMode="auto">
            <a:xfrm>
              <a:off x="1630363" y="2157413"/>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280" name="Text Box 65"/>
            <p:cNvSpPr txBox="1">
              <a:spLocks noChangeArrowheads="1"/>
            </p:cNvSpPr>
            <p:nvPr/>
          </p:nvSpPr>
          <p:spPr bwMode="auto">
            <a:xfrm>
              <a:off x="2092325" y="2573338"/>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282" name="Line 96"/>
            <p:cNvSpPr>
              <a:spLocks noChangeShapeType="1"/>
            </p:cNvSpPr>
            <p:nvPr/>
          </p:nvSpPr>
          <p:spPr bwMode="auto">
            <a:xfrm>
              <a:off x="2012950" y="3402013"/>
              <a:ext cx="0" cy="2120900"/>
            </a:xfrm>
            <a:prstGeom prst="line">
              <a:avLst/>
            </a:prstGeom>
            <a:noFill/>
            <a:ln w="38100">
              <a:solidFill>
                <a:srgbClr val="FF9933"/>
              </a:solidFill>
              <a:round/>
              <a:headEnd type="none" w="sm" len="sm"/>
              <a:tailEnd type="none" w="sm" len="sm"/>
            </a:ln>
          </p:spPr>
          <p:txBody>
            <a:bodyPr wrap="none"/>
            <a:lstStyle/>
            <a:p>
              <a:endParaRPr lang="en-US"/>
            </a:p>
          </p:txBody>
        </p:sp>
        <p:sp>
          <p:nvSpPr>
            <p:cNvPr id="11284" name="Line 98"/>
            <p:cNvSpPr>
              <a:spLocks noChangeShapeType="1"/>
            </p:cNvSpPr>
            <p:nvPr/>
          </p:nvSpPr>
          <p:spPr bwMode="auto">
            <a:xfrm>
              <a:off x="1670050" y="5521325"/>
              <a:ext cx="658813" cy="0"/>
            </a:xfrm>
            <a:prstGeom prst="line">
              <a:avLst/>
            </a:prstGeom>
            <a:noFill/>
            <a:ln w="19050">
              <a:solidFill>
                <a:schemeClr val="bg2"/>
              </a:solidFill>
              <a:round/>
              <a:headEnd type="none" w="sm" len="sm"/>
              <a:tailEnd type="none" w="sm" len="sm"/>
            </a:ln>
          </p:spPr>
          <p:txBody>
            <a:bodyPr wrap="none"/>
            <a:lstStyle/>
            <a:p>
              <a:endParaRPr lang="en-US"/>
            </a:p>
          </p:txBody>
        </p:sp>
        <p:sp>
          <p:nvSpPr>
            <p:cNvPr id="11285" name="Line 99"/>
            <p:cNvSpPr>
              <a:spLocks noChangeShapeType="1"/>
            </p:cNvSpPr>
            <p:nvPr/>
          </p:nvSpPr>
          <p:spPr bwMode="auto">
            <a:xfrm>
              <a:off x="1773238" y="5599113"/>
              <a:ext cx="487362" cy="0"/>
            </a:xfrm>
            <a:prstGeom prst="line">
              <a:avLst/>
            </a:prstGeom>
            <a:noFill/>
            <a:ln w="19050">
              <a:solidFill>
                <a:schemeClr val="bg2"/>
              </a:solidFill>
              <a:round/>
              <a:headEnd type="none" w="sm" len="sm"/>
              <a:tailEnd type="none" w="sm" len="sm"/>
            </a:ln>
          </p:spPr>
          <p:txBody>
            <a:bodyPr wrap="none"/>
            <a:lstStyle/>
            <a:p>
              <a:endParaRPr lang="en-US"/>
            </a:p>
          </p:txBody>
        </p:sp>
        <p:sp>
          <p:nvSpPr>
            <p:cNvPr id="11286" name="Line 100"/>
            <p:cNvSpPr>
              <a:spLocks noChangeShapeType="1"/>
            </p:cNvSpPr>
            <p:nvPr/>
          </p:nvSpPr>
          <p:spPr bwMode="auto">
            <a:xfrm flipV="1">
              <a:off x="1885950" y="5670550"/>
              <a:ext cx="266700" cy="0"/>
            </a:xfrm>
            <a:prstGeom prst="line">
              <a:avLst/>
            </a:prstGeom>
            <a:noFill/>
            <a:ln w="19050">
              <a:solidFill>
                <a:schemeClr val="bg2"/>
              </a:solidFill>
              <a:round/>
              <a:headEnd type="none" w="sm" len="sm"/>
              <a:tailEnd type="none" w="sm" len="sm"/>
            </a:ln>
          </p:spPr>
          <p:txBody>
            <a:bodyPr wrap="none"/>
            <a:lstStyle/>
            <a:p>
              <a:endParaRPr lang="en-US"/>
            </a:p>
          </p:txBody>
        </p:sp>
        <p:sp>
          <p:nvSpPr>
            <p:cNvPr id="11288" name="Text Box 111"/>
            <p:cNvSpPr txBox="1">
              <a:spLocks noChangeArrowheads="1"/>
            </p:cNvSpPr>
            <p:nvPr/>
          </p:nvSpPr>
          <p:spPr bwMode="auto">
            <a:xfrm>
              <a:off x="592138" y="4083050"/>
              <a:ext cx="1263650" cy="396875"/>
            </a:xfrm>
            <a:prstGeom prst="rect">
              <a:avLst/>
            </a:prstGeom>
            <a:noFill/>
            <a:ln w="12700">
              <a:noFill/>
              <a:miter lim="800000"/>
              <a:headEnd type="none" w="sm" len="sm"/>
              <a:tailEnd type="none" w="sm" len="sm"/>
            </a:ln>
          </p:spPr>
          <p:txBody>
            <a:bodyPr>
              <a:spAutoFit/>
            </a:bodyPr>
            <a:lstStyle/>
            <a:p>
              <a:r>
                <a:rPr lang="en-US" sz="2000">
                  <a:solidFill>
                    <a:schemeClr val="bg2"/>
                  </a:solidFill>
                </a:rPr>
                <a:t>PEC wire</a:t>
              </a:r>
              <a:endParaRPr lang="en-US" sz="2000" i="1">
                <a:solidFill>
                  <a:schemeClr val="bg2"/>
                </a:solidFill>
                <a:latin typeface="Times New Roman" pitchFamily="18" charset="0"/>
              </a:endParaRPr>
            </a:p>
          </p:txBody>
        </p:sp>
        <p:sp>
          <p:nvSpPr>
            <p:cNvPr id="11289" name="Text Box 112"/>
            <p:cNvSpPr txBox="1">
              <a:spLocks noChangeArrowheads="1"/>
            </p:cNvSpPr>
            <p:nvPr/>
          </p:nvSpPr>
          <p:spPr bwMode="auto">
            <a:xfrm>
              <a:off x="3106739" y="5580063"/>
              <a:ext cx="893762" cy="338554"/>
            </a:xfrm>
            <a:prstGeom prst="rect">
              <a:avLst/>
            </a:prstGeom>
            <a:solidFill>
              <a:schemeClr val="tx1"/>
            </a:solidFill>
            <a:ln w="12700">
              <a:noFill/>
              <a:miter lim="800000"/>
              <a:headEnd type="none" w="sm" len="sm"/>
              <a:tailEnd type="none" w="sm" len="sm"/>
            </a:ln>
          </p:spPr>
          <p:txBody>
            <a:bodyPr wrap="square">
              <a:spAutoFit/>
            </a:bodyPr>
            <a:lstStyle/>
            <a:p>
              <a:pPr algn="ctr"/>
              <a:r>
                <a:rPr lang="en-US" sz="1600" dirty="0">
                  <a:solidFill>
                    <a:schemeClr val="bg2"/>
                  </a:solidFill>
                </a:rPr>
                <a:t>Earth</a:t>
              </a:r>
              <a:endParaRPr lang="en-US" sz="1600" i="1" dirty="0">
                <a:solidFill>
                  <a:schemeClr val="bg2"/>
                </a:solidFill>
                <a:latin typeface="Times New Roman" pitchFamily="18" charset="0"/>
              </a:endParaRPr>
            </a:p>
          </p:txBody>
        </p:sp>
        <p:sp>
          <p:nvSpPr>
            <p:cNvPr id="32" name="TextBox 31"/>
            <p:cNvSpPr txBox="1"/>
            <p:nvPr/>
          </p:nvSpPr>
          <p:spPr>
            <a:xfrm>
              <a:off x="1706064" y="1779612"/>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aphicFrame>
          <p:nvGraphicFramePr>
            <p:cNvPr id="257026" name="Object 38"/>
            <p:cNvGraphicFramePr>
              <a:graphicFrameLocks noChangeAspect="1"/>
            </p:cNvGraphicFramePr>
            <p:nvPr/>
          </p:nvGraphicFramePr>
          <p:xfrm>
            <a:off x="2442256" y="3846286"/>
            <a:ext cx="838200" cy="434975"/>
          </p:xfrm>
          <a:graphic>
            <a:graphicData uri="http://schemas.openxmlformats.org/presentationml/2006/ole">
              <p:oleObj spid="_x0000_s257146" name="Equation" r:id="rId6" imgW="393529" imgH="203112" progId="Equation.DSMT4">
                <p:embed/>
              </p:oleObj>
            </a:graphicData>
          </a:graphic>
        </p:graphicFrame>
        <p:graphicFrame>
          <p:nvGraphicFramePr>
            <p:cNvPr id="257027" name="Object 38"/>
            <p:cNvGraphicFramePr>
              <a:graphicFrameLocks noChangeAspect="1"/>
            </p:cNvGraphicFramePr>
            <p:nvPr/>
          </p:nvGraphicFramePr>
          <p:xfrm>
            <a:off x="2950256" y="1810658"/>
            <a:ext cx="358775" cy="382588"/>
          </p:xfrm>
          <a:graphic>
            <a:graphicData uri="http://schemas.openxmlformats.org/presentationml/2006/ole">
              <p:oleObj spid="_x0000_s257147" name="Equation" r:id="rId7" imgW="215806" imgH="228501" progId="Equation.DSMT4">
                <p:embed/>
              </p:oleObj>
            </a:graphicData>
          </a:graphic>
        </p:graphicFrame>
        <p:graphicFrame>
          <p:nvGraphicFramePr>
            <p:cNvPr id="257028" name="Object 38"/>
            <p:cNvGraphicFramePr>
              <a:graphicFrameLocks noChangeAspect="1"/>
            </p:cNvGraphicFramePr>
            <p:nvPr/>
          </p:nvGraphicFramePr>
          <p:xfrm>
            <a:off x="2175557" y="2908982"/>
            <a:ext cx="360362" cy="277812"/>
          </p:xfrm>
          <a:graphic>
            <a:graphicData uri="http://schemas.openxmlformats.org/presentationml/2006/ole">
              <p:oleObj spid="_x0000_s257148" name="Equation" r:id="rId8" imgW="215619" imgH="164885" progId="Equation.DSMT4">
                <p:embed/>
              </p:oleObj>
            </a:graphicData>
          </a:graphic>
        </p:graphicFrame>
      </p:grpSp>
      <p:sp>
        <p:nvSpPr>
          <p:cNvPr id="2" name="TextBox 1"/>
          <p:cNvSpPr txBox="1"/>
          <p:nvPr/>
        </p:nvSpPr>
        <p:spPr>
          <a:xfrm>
            <a:off x="4548918" y="4479925"/>
            <a:ext cx="3918761" cy="584775"/>
          </a:xfrm>
          <a:prstGeom prst="rect">
            <a:avLst/>
          </a:prstGeom>
          <a:noFill/>
          <a:ln w="19050">
            <a:solidFill>
              <a:schemeClr val="bg2"/>
            </a:solidFill>
          </a:ln>
        </p:spPr>
        <p:txBody>
          <a:bodyPr wrap="square" rtlCol="0">
            <a:spAutoFit/>
          </a:bodyPr>
          <a:lstStyle/>
          <a:p>
            <a:pPr algn="ctr"/>
            <a:r>
              <a:rPr lang="en-US" sz="1600" b="1" dirty="0" smtClean="0">
                <a:solidFill>
                  <a:schemeClr val="bg1"/>
                </a:solidFill>
              </a:rPr>
              <a:t>Note</a:t>
            </a:r>
            <a:r>
              <a:rPr lang="en-US" sz="1600" dirty="0" smtClean="0">
                <a:solidFill>
                  <a:schemeClr val="bg1"/>
                </a:solidFill>
              </a:rPr>
              <a:t>: Grounding has not affected the charge on the </a:t>
            </a:r>
            <a:r>
              <a:rPr lang="en-US" sz="1600" u="sng" dirty="0" smtClean="0">
                <a:solidFill>
                  <a:schemeClr val="bg1"/>
                </a:solidFill>
              </a:rPr>
              <a:t>inner</a:t>
            </a:r>
            <a:r>
              <a:rPr lang="en-US" sz="1600" dirty="0" smtClean="0">
                <a:solidFill>
                  <a:schemeClr val="bg1"/>
                </a:solidFill>
              </a:rPr>
              <a:t> surface of the shell.</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2"/>
          <p:cNvSpPr txBox="1">
            <a:spLocks noChangeArrowheads="1"/>
          </p:cNvSpPr>
          <p:nvPr/>
        </p:nvSpPr>
        <p:spPr bwMode="auto">
          <a:xfrm>
            <a:off x="169223" y="838076"/>
            <a:ext cx="4229100" cy="457200"/>
          </a:xfrm>
          <a:prstGeom prst="rect">
            <a:avLst/>
          </a:prstGeom>
          <a:noFill/>
          <a:ln w="12700">
            <a:noFill/>
            <a:miter lim="800000"/>
            <a:headEnd type="none" w="sm" len="sm"/>
            <a:tailEnd type="none" w="sm" len="sm"/>
          </a:ln>
        </p:spPr>
        <p:txBody>
          <a:bodyPr>
            <a:spAutoFit/>
          </a:bodyPr>
          <a:lstStyle/>
          <a:p>
            <a:pPr algn="ctr"/>
            <a:r>
              <a:rPr lang="en-US" sz="2400" dirty="0">
                <a:solidFill>
                  <a:schemeClr val="bg1"/>
                </a:solidFill>
              </a:rPr>
              <a:t>Charge on outer surface:</a:t>
            </a:r>
          </a:p>
        </p:txBody>
      </p:sp>
      <p:graphicFrame>
        <p:nvGraphicFramePr>
          <p:cNvPr id="12290" name="Object 21"/>
          <p:cNvGraphicFramePr>
            <a:graphicFrameLocks noChangeAspect="1"/>
          </p:cNvGraphicFramePr>
          <p:nvPr/>
        </p:nvGraphicFramePr>
        <p:xfrm>
          <a:off x="5484776" y="1970664"/>
          <a:ext cx="2185987" cy="800100"/>
        </p:xfrm>
        <a:graphic>
          <a:graphicData uri="http://schemas.openxmlformats.org/presentationml/2006/ole">
            <p:oleObj spid="_x0000_s12560" name="Equation" r:id="rId4" imgW="1040948" imgH="380835" progId="Equation.DSMT4">
              <p:embed/>
            </p:oleObj>
          </a:graphicData>
        </a:graphic>
      </p:graphicFrame>
      <p:sp>
        <p:nvSpPr>
          <p:cNvPr id="12311" name="Line 28"/>
          <p:cNvSpPr>
            <a:spLocks noChangeShapeType="1"/>
          </p:cNvSpPr>
          <p:nvPr/>
        </p:nvSpPr>
        <p:spPr bwMode="auto">
          <a:xfrm flipV="1">
            <a:off x="5736052" y="1943864"/>
            <a:ext cx="304800" cy="684212"/>
          </a:xfrm>
          <a:prstGeom prst="line">
            <a:avLst/>
          </a:prstGeom>
          <a:noFill/>
          <a:ln w="12700">
            <a:solidFill>
              <a:schemeClr val="hlink"/>
            </a:solidFill>
            <a:round/>
            <a:headEnd type="none" w="sm" len="sm"/>
            <a:tailEnd type="none" w="sm" len="sm"/>
          </a:ln>
        </p:spPr>
        <p:txBody>
          <a:bodyPr wrap="none"/>
          <a:lstStyle/>
          <a:p>
            <a:r>
              <a:rPr lang="en-US" dirty="0" smtClean="0"/>
              <a:t>0</a:t>
            </a:r>
            <a:endParaRPr lang="en-US" dirty="0"/>
          </a:p>
        </p:txBody>
      </p:sp>
      <p:sp>
        <p:nvSpPr>
          <p:cNvPr id="12313" name="Text Box 30"/>
          <p:cNvSpPr txBox="1">
            <a:spLocks noChangeArrowheads="1"/>
          </p:cNvSpPr>
          <p:nvPr/>
        </p:nvSpPr>
        <p:spPr bwMode="auto">
          <a:xfrm>
            <a:off x="4696341" y="4565691"/>
            <a:ext cx="1000125" cy="3968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Hence</a:t>
            </a:r>
            <a:endParaRPr lang="en-US" sz="2000" i="1" dirty="0">
              <a:solidFill>
                <a:schemeClr val="bg1"/>
              </a:solidFill>
              <a:latin typeface="Times New Roman" pitchFamily="18" charset="0"/>
            </a:endParaRPr>
          </a:p>
        </p:txBody>
      </p:sp>
      <p:sp>
        <p:nvSpPr>
          <p:cNvPr id="252965" name="Text Box 37"/>
          <p:cNvSpPr txBox="1">
            <a:spLocks noChangeArrowheads="1"/>
          </p:cNvSpPr>
          <p:nvPr/>
        </p:nvSpPr>
        <p:spPr bwMode="auto">
          <a:xfrm>
            <a:off x="42386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Shielding and Grounding (cont.)</a:t>
            </a:r>
          </a:p>
        </p:txBody>
      </p:sp>
      <p:sp>
        <p:nvSpPr>
          <p:cNvPr id="32" name="Slide Number Placeholder 31"/>
          <p:cNvSpPr>
            <a:spLocks noGrp="1"/>
          </p:cNvSpPr>
          <p:nvPr>
            <p:ph type="sldNum" sz="quarter" idx="12"/>
          </p:nvPr>
        </p:nvSpPr>
        <p:spPr/>
        <p:txBody>
          <a:bodyPr/>
          <a:lstStyle/>
          <a:p>
            <a:pPr>
              <a:defRPr/>
            </a:pPr>
            <a:fld id="{C4941350-7F67-4C26-8FA1-8FE587D8CA0E}" type="slidenum">
              <a:rPr lang="en-US" smtClean="0"/>
              <a:pPr>
                <a:defRPr/>
              </a:pPr>
              <a:t>29</a:t>
            </a:fld>
            <a:endParaRPr lang="en-US"/>
          </a:p>
        </p:txBody>
      </p:sp>
      <p:sp>
        <p:nvSpPr>
          <p:cNvPr id="34" name="Right Arrow 33"/>
          <p:cNvSpPr/>
          <p:nvPr/>
        </p:nvSpPr>
        <p:spPr bwMode="auto">
          <a:xfrm>
            <a:off x="4850821" y="2137559"/>
            <a:ext cx="421821" cy="247032"/>
          </a:xfrm>
          <a:prstGeom prst="rightArrow">
            <a:avLst>
              <a:gd name="adj1" fmla="val 50000"/>
              <a:gd name="adj2" fmla="val 57317"/>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5" name="Object 38"/>
          <p:cNvGraphicFramePr>
            <a:graphicFrameLocks noChangeAspect="1"/>
          </p:cNvGraphicFramePr>
          <p:nvPr/>
        </p:nvGraphicFramePr>
        <p:xfrm>
          <a:off x="5622805" y="1239650"/>
          <a:ext cx="1866900" cy="434975"/>
        </p:xfrm>
        <a:graphic>
          <a:graphicData uri="http://schemas.openxmlformats.org/presentationml/2006/ole">
            <p:oleObj spid="_x0000_s12561" name="Equation" r:id="rId5" imgW="876300" imgH="203200" progId="Equation.DSMT4">
              <p:embed/>
            </p:oleObj>
          </a:graphicData>
        </a:graphic>
      </p:graphicFrame>
      <p:graphicFrame>
        <p:nvGraphicFramePr>
          <p:cNvPr id="6" name="Object 21"/>
          <p:cNvGraphicFramePr>
            <a:graphicFrameLocks noChangeAspect="1"/>
          </p:cNvGraphicFramePr>
          <p:nvPr/>
        </p:nvGraphicFramePr>
        <p:xfrm>
          <a:off x="6132472" y="2901351"/>
          <a:ext cx="1146175" cy="479425"/>
        </p:xfrm>
        <a:graphic>
          <a:graphicData uri="http://schemas.openxmlformats.org/presentationml/2006/ole">
            <p:oleObj spid="_x0000_s12562" name="Equation" r:id="rId6" imgW="545863" imgH="228501" progId="Equation.DSMT4">
              <p:embed/>
            </p:oleObj>
          </a:graphicData>
        </a:graphic>
      </p:graphicFrame>
      <p:graphicFrame>
        <p:nvGraphicFramePr>
          <p:cNvPr id="7" name="Object 21"/>
          <p:cNvGraphicFramePr>
            <a:graphicFrameLocks noChangeAspect="1"/>
          </p:cNvGraphicFramePr>
          <p:nvPr>
            <p:extLst>
              <p:ext uri="{D42A27DB-BD31-4B8C-83A1-F6EECF244321}">
                <p14:modId xmlns:p14="http://schemas.microsoft.com/office/powerpoint/2010/main" xmlns="" val="2096197382"/>
              </p:ext>
            </p:extLst>
          </p:nvPr>
        </p:nvGraphicFramePr>
        <p:xfrm>
          <a:off x="6483350" y="3584575"/>
          <a:ext cx="2319338" cy="531813"/>
        </p:xfrm>
        <a:graphic>
          <a:graphicData uri="http://schemas.openxmlformats.org/presentationml/2006/ole">
            <p:oleObj spid="_x0000_s12563" name="Equation" r:id="rId7" imgW="1104900" imgH="254000" progId="Equation.DSMT4">
              <p:embed/>
            </p:oleObj>
          </a:graphicData>
        </a:graphic>
      </p:graphicFrame>
      <p:sp>
        <p:nvSpPr>
          <p:cNvPr id="41" name="Right Arrow 40"/>
          <p:cNvSpPr/>
          <p:nvPr/>
        </p:nvSpPr>
        <p:spPr bwMode="auto">
          <a:xfrm>
            <a:off x="5490109" y="2990603"/>
            <a:ext cx="421821" cy="247032"/>
          </a:xfrm>
          <a:prstGeom prst="rightArrow">
            <a:avLst>
              <a:gd name="adj1" fmla="val 50000"/>
              <a:gd name="adj2" fmla="val 57317"/>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Right Arrow 41"/>
          <p:cNvSpPr/>
          <p:nvPr/>
        </p:nvSpPr>
        <p:spPr bwMode="auto">
          <a:xfrm>
            <a:off x="5903078" y="3740498"/>
            <a:ext cx="421821" cy="247032"/>
          </a:xfrm>
          <a:prstGeom prst="rightArrow">
            <a:avLst>
              <a:gd name="adj1" fmla="val 50000"/>
              <a:gd name="adj2" fmla="val 57317"/>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8" name="Object 21"/>
          <p:cNvGraphicFramePr>
            <a:graphicFrameLocks noChangeAspect="1"/>
          </p:cNvGraphicFramePr>
          <p:nvPr/>
        </p:nvGraphicFramePr>
        <p:xfrm>
          <a:off x="5676488" y="4984688"/>
          <a:ext cx="987425" cy="504825"/>
        </p:xfrm>
        <a:graphic>
          <a:graphicData uri="http://schemas.openxmlformats.org/presentationml/2006/ole">
            <p:oleObj spid="_x0000_s12564" name="Equation" r:id="rId8" imgW="469696" imgH="241195" progId="Equation.DSMT4">
              <p:embed/>
            </p:oleObj>
          </a:graphicData>
        </a:graphic>
      </p:graphicFrame>
      <p:grpSp>
        <p:nvGrpSpPr>
          <p:cNvPr id="45" name="Group 44"/>
          <p:cNvGrpSpPr/>
          <p:nvPr/>
        </p:nvGrpSpPr>
        <p:grpSpPr>
          <a:xfrm>
            <a:off x="423863" y="1543530"/>
            <a:ext cx="3565525" cy="4659312"/>
            <a:chOff x="423863" y="1543530"/>
            <a:chExt cx="3565525" cy="4659312"/>
          </a:xfrm>
        </p:grpSpPr>
        <p:sp>
          <p:nvSpPr>
            <p:cNvPr id="12292" name="Rectangle 36"/>
            <p:cNvSpPr>
              <a:spLocks noChangeArrowheads="1"/>
            </p:cNvSpPr>
            <p:nvPr/>
          </p:nvSpPr>
          <p:spPr bwMode="auto">
            <a:xfrm>
              <a:off x="423863" y="5685317"/>
              <a:ext cx="3101975" cy="517525"/>
            </a:xfrm>
            <a:prstGeom prst="rect">
              <a:avLst/>
            </a:prstGeom>
            <a:blipFill>
              <a:blip r:embed="rId9" cstate="prin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12294" name="Oval 3"/>
            <p:cNvSpPr>
              <a:spLocks noChangeArrowheads="1"/>
            </p:cNvSpPr>
            <p:nvPr/>
          </p:nvSpPr>
          <p:spPr bwMode="auto">
            <a:xfrm>
              <a:off x="1933575" y="2762730"/>
              <a:ext cx="122238" cy="120650"/>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12295" name="AutoShape 4"/>
            <p:cNvSpPr>
              <a:spLocks noChangeArrowheads="1"/>
            </p:cNvSpPr>
            <p:nvPr/>
          </p:nvSpPr>
          <p:spPr bwMode="auto">
            <a:xfrm>
              <a:off x="1120775" y="1983267"/>
              <a:ext cx="1743075" cy="1682750"/>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12297" name="Text Box 6"/>
            <p:cNvSpPr txBox="1">
              <a:spLocks noChangeArrowheads="1"/>
            </p:cNvSpPr>
            <p:nvPr/>
          </p:nvSpPr>
          <p:spPr bwMode="auto">
            <a:xfrm>
              <a:off x="1884363" y="2302355"/>
              <a:ext cx="260350" cy="366712"/>
            </a:xfrm>
            <a:prstGeom prst="rect">
              <a:avLst/>
            </a:prstGeom>
            <a:noFill/>
            <a:ln w="12700">
              <a:noFill/>
              <a:miter lim="800000"/>
              <a:headEnd type="none" w="sm" len="sm"/>
              <a:tailEnd type="none" w="sm" len="sm"/>
            </a:ln>
          </p:spPr>
          <p:txBody>
            <a:bodyPr wrap="none">
              <a:spAutoFit/>
            </a:bodyPr>
            <a:lstStyle/>
            <a:p>
              <a:r>
                <a:rPr lang="en-US" dirty="0">
                  <a:solidFill>
                    <a:schemeClr val="bg2"/>
                  </a:solidFill>
                </a:rPr>
                <a:t>-</a:t>
              </a:r>
            </a:p>
          </p:txBody>
        </p:sp>
        <p:sp>
          <p:nvSpPr>
            <p:cNvPr id="12298" name="Text Box 7"/>
            <p:cNvSpPr txBox="1">
              <a:spLocks noChangeArrowheads="1"/>
            </p:cNvSpPr>
            <p:nvPr/>
          </p:nvSpPr>
          <p:spPr bwMode="auto">
            <a:xfrm>
              <a:off x="1854200" y="2972735"/>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2299" name="Text Box 8"/>
            <p:cNvSpPr txBox="1">
              <a:spLocks noChangeArrowheads="1"/>
            </p:cNvSpPr>
            <p:nvPr/>
          </p:nvSpPr>
          <p:spPr bwMode="auto">
            <a:xfrm>
              <a:off x="2227263" y="2619855"/>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2300" name="Text Box 9"/>
            <p:cNvSpPr txBox="1">
              <a:spLocks noChangeArrowheads="1"/>
            </p:cNvSpPr>
            <p:nvPr/>
          </p:nvSpPr>
          <p:spPr bwMode="auto">
            <a:xfrm>
              <a:off x="1549400" y="2611917"/>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2301" name="Text Box 10"/>
            <p:cNvSpPr txBox="1">
              <a:spLocks noChangeArrowheads="1"/>
            </p:cNvSpPr>
            <p:nvPr/>
          </p:nvSpPr>
          <p:spPr bwMode="auto">
            <a:xfrm>
              <a:off x="1631950" y="2824642"/>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2302" name="Text Box 11"/>
            <p:cNvSpPr txBox="1">
              <a:spLocks noChangeArrowheads="1"/>
            </p:cNvSpPr>
            <p:nvPr/>
          </p:nvSpPr>
          <p:spPr bwMode="auto">
            <a:xfrm>
              <a:off x="2136775" y="2380142"/>
              <a:ext cx="260350" cy="366713"/>
            </a:xfrm>
            <a:prstGeom prst="rect">
              <a:avLst/>
            </a:prstGeom>
            <a:noFill/>
            <a:ln w="12700">
              <a:noFill/>
              <a:miter lim="800000"/>
              <a:headEnd type="none" w="sm" len="sm"/>
              <a:tailEnd type="none" w="sm" len="sm"/>
            </a:ln>
          </p:spPr>
          <p:txBody>
            <a:bodyPr wrap="none">
              <a:spAutoFit/>
            </a:bodyPr>
            <a:lstStyle/>
            <a:p>
              <a:r>
                <a:rPr lang="en-US" dirty="0">
                  <a:solidFill>
                    <a:schemeClr val="bg2"/>
                  </a:solidFill>
                </a:rPr>
                <a:t>-</a:t>
              </a:r>
            </a:p>
          </p:txBody>
        </p:sp>
        <p:sp>
          <p:nvSpPr>
            <p:cNvPr id="12303" name="Text Box 12"/>
            <p:cNvSpPr txBox="1">
              <a:spLocks noChangeArrowheads="1"/>
            </p:cNvSpPr>
            <p:nvPr/>
          </p:nvSpPr>
          <p:spPr bwMode="auto">
            <a:xfrm>
              <a:off x="1630363" y="2423005"/>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2304" name="Text Box 13"/>
            <p:cNvSpPr txBox="1">
              <a:spLocks noChangeArrowheads="1"/>
            </p:cNvSpPr>
            <p:nvPr/>
          </p:nvSpPr>
          <p:spPr bwMode="auto">
            <a:xfrm>
              <a:off x="2092325" y="2838930"/>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2306" name="Line 16"/>
            <p:cNvSpPr>
              <a:spLocks noChangeShapeType="1"/>
            </p:cNvSpPr>
            <p:nvPr/>
          </p:nvSpPr>
          <p:spPr bwMode="auto">
            <a:xfrm>
              <a:off x="2012950" y="3667605"/>
              <a:ext cx="0" cy="2120900"/>
            </a:xfrm>
            <a:prstGeom prst="line">
              <a:avLst/>
            </a:prstGeom>
            <a:noFill/>
            <a:ln w="38100">
              <a:solidFill>
                <a:srgbClr val="FF9933"/>
              </a:solidFill>
              <a:round/>
              <a:headEnd type="none" w="sm" len="sm"/>
              <a:tailEnd type="none" w="sm" len="sm"/>
            </a:ln>
          </p:spPr>
          <p:txBody>
            <a:bodyPr wrap="none"/>
            <a:lstStyle/>
            <a:p>
              <a:endParaRPr lang="en-US"/>
            </a:p>
          </p:txBody>
        </p:sp>
        <p:sp>
          <p:nvSpPr>
            <p:cNvPr id="12308" name="Line 18"/>
            <p:cNvSpPr>
              <a:spLocks noChangeShapeType="1"/>
            </p:cNvSpPr>
            <p:nvPr/>
          </p:nvSpPr>
          <p:spPr bwMode="auto">
            <a:xfrm>
              <a:off x="1670050" y="5786917"/>
              <a:ext cx="658813" cy="0"/>
            </a:xfrm>
            <a:prstGeom prst="line">
              <a:avLst/>
            </a:prstGeom>
            <a:noFill/>
            <a:ln w="19050">
              <a:solidFill>
                <a:schemeClr val="bg2"/>
              </a:solidFill>
              <a:round/>
              <a:headEnd type="none" w="sm" len="sm"/>
              <a:tailEnd type="none" w="sm" len="sm"/>
            </a:ln>
          </p:spPr>
          <p:txBody>
            <a:bodyPr wrap="none"/>
            <a:lstStyle/>
            <a:p>
              <a:endParaRPr lang="en-US"/>
            </a:p>
          </p:txBody>
        </p:sp>
        <p:sp>
          <p:nvSpPr>
            <p:cNvPr id="12309" name="Line 19"/>
            <p:cNvSpPr>
              <a:spLocks noChangeShapeType="1"/>
            </p:cNvSpPr>
            <p:nvPr/>
          </p:nvSpPr>
          <p:spPr bwMode="auto">
            <a:xfrm>
              <a:off x="1773238" y="5864705"/>
              <a:ext cx="487362" cy="0"/>
            </a:xfrm>
            <a:prstGeom prst="line">
              <a:avLst/>
            </a:prstGeom>
            <a:noFill/>
            <a:ln w="19050">
              <a:solidFill>
                <a:schemeClr val="bg2"/>
              </a:solidFill>
              <a:round/>
              <a:headEnd type="none" w="sm" len="sm"/>
              <a:tailEnd type="none" w="sm" len="sm"/>
            </a:ln>
          </p:spPr>
          <p:txBody>
            <a:bodyPr wrap="none"/>
            <a:lstStyle/>
            <a:p>
              <a:endParaRPr lang="en-US"/>
            </a:p>
          </p:txBody>
        </p:sp>
        <p:sp>
          <p:nvSpPr>
            <p:cNvPr id="12310" name="Line 20"/>
            <p:cNvSpPr>
              <a:spLocks noChangeShapeType="1"/>
            </p:cNvSpPr>
            <p:nvPr/>
          </p:nvSpPr>
          <p:spPr bwMode="auto">
            <a:xfrm flipV="1">
              <a:off x="1885950" y="5936142"/>
              <a:ext cx="266700" cy="0"/>
            </a:xfrm>
            <a:prstGeom prst="line">
              <a:avLst/>
            </a:prstGeom>
            <a:noFill/>
            <a:ln w="19050">
              <a:solidFill>
                <a:schemeClr val="bg2"/>
              </a:solidFill>
              <a:round/>
              <a:headEnd type="none" w="sm" len="sm"/>
              <a:tailEnd type="none" w="sm" len="sm"/>
            </a:ln>
          </p:spPr>
          <p:txBody>
            <a:bodyPr wrap="none"/>
            <a:lstStyle/>
            <a:p>
              <a:endParaRPr lang="en-US"/>
            </a:p>
          </p:txBody>
        </p:sp>
        <p:sp>
          <p:nvSpPr>
            <p:cNvPr id="12312" name="Text Box 29"/>
            <p:cNvSpPr txBox="1">
              <a:spLocks noChangeArrowheads="1"/>
            </p:cNvSpPr>
            <p:nvPr/>
          </p:nvSpPr>
          <p:spPr bwMode="auto">
            <a:xfrm>
              <a:off x="576000" y="4361342"/>
              <a:ext cx="1454686" cy="400110"/>
            </a:xfrm>
            <a:prstGeom prst="rect">
              <a:avLst/>
            </a:prstGeom>
            <a:noFill/>
            <a:ln w="12700">
              <a:noFill/>
              <a:miter lim="800000"/>
              <a:headEnd type="none" w="sm" len="sm"/>
              <a:tailEnd type="none" w="sm" len="sm"/>
            </a:ln>
          </p:spPr>
          <p:txBody>
            <a:bodyPr wrap="square">
              <a:spAutoFit/>
            </a:bodyPr>
            <a:lstStyle/>
            <a:p>
              <a:pPr algn="ctr"/>
              <a:r>
                <a:rPr lang="en-US" sz="2000" dirty="0">
                  <a:solidFill>
                    <a:schemeClr val="bg2"/>
                  </a:solidFill>
                </a:rPr>
                <a:t>PEC </a:t>
              </a:r>
              <a:r>
                <a:rPr lang="en-US" sz="2000" dirty="0" smtClean="0">
                  <a:solidFill>
                    <a:schemeClr val="bg2"/>
                  </a:solidFill>
                </a:rPr>
                <a:t>wire</a:t>
              </a:r>
              <a:endParaRPr lang="en-US" sz="2000" i="1" dirty="0">
                <a:solidFill>
                  <a:schemeClr val="bg2"/>
                </a:solidFill>
                <a:latin typeface="Times New Roman" pitchFamily="18" charset="0"/>
              </a:endParaRPr>
            </a:p>
          </p:txBody>
        </p:sp>
        <p:sp>
          <p:nvSpPr>
            <p:cNvPr id="12315" name="Oval 32"/>
            <p:cNvSpPr>
              <a:spLocks noChangeArrowheads="1"/>
            </p:cNvSpPr>
            <p:nvPr/>
          </p:nvSpPr>
          <p:spPr bwMode="auto">
            <a:xfrm>
              <a:off x="900113" y="1710217"/>
              <a:ext cx="2200275" cy="2200275"/>
            </a:xfrm>
            <a:prstGeom prst="ellipse">
              <a:avLst/>
            </a:prstGeom>
            <a:noFill/>
            <a:ln w="38100">
              <a:solidFill>
                <a:schemeClr val="bg2"/>
              </a:solidFill>
              <a:prstDash val="dash"/>
              <a:round/>
              <a:headEnd type="none" w="sm" len="sm"/>
              <a:tailEnd type="none" w="sm" len="sm"/>
            </a:ln>
          </p:spPr>
          <p:txBody>
            <a:bodyPr wrap="none" anchor="ctr"/>
            <a:lstStyle/>
            <a:p>
              <a:endParaRPr lang="en-US"/>
            </a:p>
          </p:txBody>
        </p:sp>
        <p:sp>
          <p:nvSpPr>
            <p:cNvPr id="12316" name="Line 33"/>
            <p:cNvSpPr>
              <a:spLocks noChangeShapeType="1"/>
            </p:cNvSpPr>
            <p:nvPr/>
          </p:nvSpPr>
          <p:spPr bwMode="auto">
            <a:xfrm flipH="1">
              <a:off x="2809875" y="2022955"/>
              <a:ext cx="606425" cy="549275"/>
            </a:xfrm>
            <a:prstGeom prst="line">
              <a:avLst/>
            </a:prstGeom>
            <a:noFill/>
            <a:ln w="12700">
              <a:solidFill>
                <a:schemeClr val="bg2"/>
              </a:solidFill>
              <a:round/>
              <a:headEnd type="none" w="med" len="med"/>
              <a:tailEnd type="arrow" w="med" len="med"/>
            </a:ln>
          </p:spPr>
          <p:txBody>
            <a:bodyPr wrap="none"/>
            <a:lstStyle/>
            <a:p>
              <a:endParaRPr lang="en-US"/>
            </a:p>
          </p:txBody>
        </p:sp>
        <p:sp>
          <p:nvSpPr>
            <p:cNvPr id="12318" name="Text Box 35"/>
            <p:cNvSpPr txBox="1">
              <a:spLocks noChangeArrowheads="1"/>
            </p:cNvSpPr>
            <p:nvPr/>
          </p:nvSpPr>
          <p:spPr bwMode="auto">
            <a:xfrm>
              <a:off x="2584451" y="5791680"/>
              <a:ext cx="730250" cy="307777"/>
            </a:xfrm>
            <a:prstGeom prst="rect">
              <a:avLst/>
            </a:prstGeom>
            <a:solidFill>
              <a:schemeClr val="tx1"/>
            </a:solidFill>
            <a:ln w="12700">
              <a:noFill/>
              <a:miter lim="800000"/>
              <a:headEnd type="none" w="sm" len="sm"/>
              <a:tailEnd type="none" w="sm" len="sm"/>
            </a:ln>
          </p:spPr>
          <p:txBody>
            <a:bodyPr wrap="square">
              <a:spAutoFit/>
            </a:bodyPr>
            <a:lstStyle/>
            <a:p>
              <a:pPr algn="ctr"/>
              <a:r>
                <a:rPr lang="en-US" sz="1400" dirty="0">
                  <a:solidFill>
                    <a:schemeClr val="bg2"/>
                  </a:solidFill>
                </a:rPr>
                <a:t>Earth</a:t>
              </a:r>
              <a:endParaRPr lang="en-US" sz="1400" i="1" dirty="0">
                <a:solidFill>
                  <a:schemeClr val="bg2"/>
                </a:solidFill>
                <a:latin typeface="Times New Roman" pitchFamily="18" charset="0"/>
              </a:endParaRPr>
            </a:p>
          </p:txBody>
        </p:sp>
        <p:graphicFrame>
          <p:nvGraphicFramePr>
            <p:cNvPr id="12291" name="Object 38"/>
            <p:cNvGraphicFramePr>
              <a:graphicFrameLocks noChangeAspect="1"/>
            </p:cNvGraphicFramePr>
            <p:nvPr/>
          </p:nvGraphicFramePr>
          <p:xfrm>
            <a:off x="3479800" y="1543530"/>
            <a:ext cx="509588" cy="538162"/>
          </p:xfrm>
          <a:graphic>
            <a:graphicData uri="http://schemas.openxmlformats.org/presentationml/2006/ole">
              <p:oleObj spid="_x0000_s12565" name="Equation" r:id="rId10" imgW="228600" imgH="241300" progId="Equation.DSMT4">
                <p:embed/>
              </p:oleObj>
            </a:graphicData>
          </a:graphic>
        </p:graphicFrame>
        <p:graphicFrame>
          <p:nvGraphicFramePr>
            <p:cNvPr id="2" name="Object 38"/>
            <p:cNvGraphicFramePr>
              <a:graphicFrameLocks noChangeAspect="1"/>
            </p:cNvGraphicFramePr>
            <p:nvPr/>
          </p:nvGraphicFramePr>
          <p:xfrm>
            <a:off x="1646835" y="3263900"/>
            <a:ext cx="322263" cy="246063"/>
          </p:xfrm>
          <a:graphic>
            <a:graphicData uri="http://schemas.openxmlformats.org/presentationml/2006/ole">
              <p:oleObj spid="_x0000_s12566" name="Equation" r:id="rId11" imgW="215619" imgH="164885" progId="Equation.DSMT4">
                <p:embed/>
              </p:oleObj>
            </a:graphicData>
          </a:graphic>
        </p:graphicFrame>
        <p:graphicFrame>
          <p:nvGraphicFramePr>
            <p:cNvPr id="3" name="Object 38"/>
            <p:cNvGraphicFramePr>
              <a:graphicFrameLocks noChangeAspect="1"/>
            </p:cNvGraphicFramePr>
            <p:nvPr/>
          </p:nvGraphicFramePr>
          <p:xfrm>
            <a:off x="2082326" y="2610468"/>
            <a:ext cx="188912" cy="246063"/>
          </p:xfrm>
          <a:graphic>
            <a:graphicData uri="http://schemas.openxmlformats.org/presentationml/2006/ole">
              <p:oleObj spid="_x0000_s12567" name="Equation" r:id="rId12" imgW="126780" imgH="164814" progId="Equation.DSMT4">
                <p:embed/>
              </p:oleObj>
            </a:graphicData>
          </a:graphic>
        </p:graphicFrame>
        <p:graphicFrame>
          <p:nvGraphicFramePr>
            <p:cNvPr id="4" name="Object 38"/>
            <p:cNvGraphicFramePr>
              <a:graphicFrameLocks noChangeAspect="1"/>
            </p:cNvGraphicFramePr>
            <p:nvPr/>
          </p:nvGraphicFramePr>
          <p:xfrm>
            <a:off x="2773362" y="3705225"/>
            <a:ext cx="314221" cy="400574"/>
          </p:xfrm>
          <a:graphic>
            <a:graphicData uri="http://schemas.openxmlformats.org/presentationml/2006/ole">
              <p:oleObj spid="_x0000_s12568" name="Equation" r:id="rId13" imgW="139579" imgH="177646" progId="Equation.DSMT4">
                <p:embed/>
              </p:oleObj>
            </a:graphicData>
          </a:graphic>
        </p:graphicFrame>
        <p:sp>
          <p:nvSpPr>
            <p:cNvPr id="44" name="TextBox 43"/>
            <p:cNvSpPr txBox="1"/>
            <p:nvPr/>
          </p:nvSpPr>
          <p:spPr>
            <a:xfrm>
              <a:off x="1694188" y="2040868"/>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3139" y="2274430"/>
            <a:ext cx="2881312" cy="1587500"/>
            <a:chOff x="723139" y="2274430"/>
            <a:chExt cx="2881312" cy="1587500"/>
          </a:xfrm>
        </p:grpSpPr>
        <p:sp>
          <p:nvSpPr>
            <p:cNvPr id="5130" name="Freeform 45"/>
            <p:cNvSpPr>
              <a:spLocks/>
            </p:cNvSpPr>
            <p:nvPr/>
          </p:nvSpPr>
          <p:spPr bwMode="auto">
            <a:xfrm rot="9999373">
              <a:off x="723139" y="2274430"/>
              <a:ext cx="2881312" cy="1587500"/>
            </a:xfrm>
            <a:custGeom>
              <a:avLst/>
              <a:gdLst>
                <a:gd name="T0" fmla="*/ 183111 w 1070"/>
                <a:gd name="T1" fmla="*/ 226445 h 666"/>
                <a:gd name="T2" fmla="*/ 61935 w 1070"/>
                <a:gd name="T3" fmla="*/ 450507 h 666"/>
                <a:gd name="T4" fmla="*/ 8078 w 1070"/>
                <a:gd name="T5" fmla="*/ 710323 h 666"/>
                <a:gd name="T6" fmla="*/ 64628 w 1070"/>
                <a:gd name="T7" fmla="*/ 1048799 h 666"/>
                <a:gd name="T8" fmla="*/ 387765 w 1070"/>
                <a:gd name="T9" fmla="*/ 1272860 h 666"/>
                <a:gd name="T10" fmla="*/ 829387 w 1070"/>
                <a:gd name="T11" fmla="*/ 1420646 h 666"/>
                <a:gd name="T12" fmla="*/ 1308708 w 1070"/>
                <a:gd name="T13" fmla="*/ 1568431 h 666"/>
                <a:gd name="T14" fmla="*/ 1680316 w 1070"/>
                <a:gd name="T15" fmla="*/ 1535060 h 666"/>
                <a:gd name="T16" fmla="*/ 2049232 w 1070"/>
                <a:gd name="T17" fmla="*/ 1518375 h 666"/>
                <a:gd name="T18" fmla="*/ 2434304 w 1070"/>
                <a:gd name="T19" fmla="*/ 1368206 h 666"/>
                <a:gd name="T20" fmla="*/ 2714357 w 1070"/>
                <a:gd name="T21" fmla="*/ 1117924 h 666"/>
                <a:gd name="T22" fmla="*/ 2803220 w 1070"/>
                <a:gd name="T23" fmla="*/ 836655 h 666"/>
                <a:gd name="T24" fmla="*/ 2878619 w 1070"/>
                <a:gd name="T25" fmla="*/ 636430 h 666"/>
                <a:gd name="T26" fmla="*/ 2824763 w 1070"/>
                <a:gd name="T27" fmla="*/ 357545 h 666"/>
                <a:gd name="T28" fmla="*/ 2620108 w 1070"/>
                <a:gd name="T29" fmla="*/ 259816 h 666"/>
                <a:gd name="T30" fmla="*/ 2455847 w 1070"/>
                <a:gd name="T31" fmla="*/ 195458 h 666"/>
                <a:gd name="T32" fmla="*/ 2084238 w 1070"/>
                <a:gd name="T33" fmla="*/ 14302 h 666"/>
                <a:gd name="T34" fmla="*/ 1696473 w 1070"/>
                <a:gd name="T35" fmla="*/ 114414 h 666"/>
                <a:gd name="T36" fmla="*/ 1254852 w 1070"/>
                <a:gd name="T37" fmla="*/ 128716 h 666"/>
                <a:gd name="T38" fmla="*/ 767452 w 1070"/>
                <a:gd name="T39" fmla="*/ 59591 h 666"/>
                <a:gd name="T40" fmla="*/ 452393 w 1070"/>
                <a:gd name="T41" fmla="*/ 81044 h 666"/>
                <a:gd name="T42" fmla="*/ 183111 w 1070"/>
                <a:gd name="T43" fmla="*/ 226445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sp>
          <p:nvSpPr>
            <p:cNvPr id="5131" name="Text Box 46"/>
            <p:cNvSpPr txBox="1">
              <a:spLocks noChangeArrowheads="1"/>
            </p:cNvSpPr>
            <p:nvPr/>
          </p:nvSpPr>
          <p:spPr bwMode="auto">
            <a:xfrm>
              <a:off x="1553840" y="2881274"/>
              <a:ext cx="1216025" cy="457200"/>
            </a:xfrm>
            <a:prstGeom prst="rect">
              <a:avLst/>
            </a:prstGeom>
            <a:noFill/>
            <a:ln w="12700">
              <a:noFill/>
              <a:miter lim="800000"/>
              <a:headEnd type="none" w="sm" len="sm"/>
              <a:tailEnd type="none" w="sm" len="sm"/>
            </a:ln>
          </p:spPr>
          <p:txBody>
            <a:bodyPr>
              <a:spAutoFit/>
            </a:bodyPr>
            <a:lstStyle/>
            <a:p>
              <a:pPr algn="ctr"/>
              <a:r>
                <a:rPr lang="en-US" sz="2400" dirty="0" smtClean="0">
                  <a:solidFill>
                    <a:schemeClr val="bg2"/>
                  </a:solidFill>
                  <a:latin typeface="Arial" pitchFamily="34" charset="0"/>
                  <a:cs typeface="Arial" pitchFamily="34" charset="0"/>
                  <a:sym typeface="Symbol" pitchFamily="18" charset="2"/>
                </a:rPr>
                <a:t>PEC</a:t>
              </a:r>
              <a:endParaRPr lang="en-US" sz="2400" dirty="0">
                <a:solidFill>
                  <a:schemeClr val="bg2"/>
                </a:solidFill>
                <a:latin typeface="Arial" pitchFamily="34" charset="0"/>
                <a:cs typeface="Arial" pitchFamily="34" charset="0"/>
              </a:endParaRPr>
            </a:p>
          </p:txBody>
        </p:sp>
      </p:grpSp>
      <p:graphicFrame>
        <p:nvGraphicFramePr>
          <p:cNvPr id="5122" name="Object 47"/>
          <p:cNvGraphicFramePr>
            <a:graphicFrameLocks noChangeAspect="1"/>
          </p:cNvGraphicFramePr>
          <p:nvPr/>
        </p:nvGraphicFramePr>
        <p:xfrm>
          <a:off x="5739666" y="2166635"/>
          <a:ext cx="1054100" cy="447675"/>
        </p:xfrm>
        <a:graphic>
          <a:graphicData uri="http://schemas.openxmlformats.org/presentationml/2006/ole">
            <p:oleObj spid="_x0000_s5245" name="Equation" r:id="rId4" imgW="507780" imgH="215806" progId="Equation.DSMT4">
              <p:embed/>
            </p:oleObj>
          </a:graphicData>
        </a:graphic>
      </p:graphicFrame>
      <p:sp>
        <p:nvSpPr>
          <p:cNvPr id="5139" name="Text Box 59"/>
          <p:cNvSpPr txBox="1">
            <a:spLocks noChangeArrowheads="1"/>
          </p:cNvSpPr>
          <p:nvPr/>
        </p:nvSpPr>
        <p:spPr bwMode="auto">
          <a:xfrm>
            <a:off x="4737835" y="4637187"/>
            <a:ext cx="811212" cy="3968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PEC:</a:t>
            </a:r>
            <a:endParaRPr lang="en-US" sz="2000" i="1" dirty="0">
              <a:solidFill>
                <a:schemeClr val="bg1"/>
              </a:solidFill>
              <a:latin typeface="Times New Roman" pitchFamily="18" charset="0"/>
            </a:endParaRPr>
          </a:p>
        </p:txBody>
      </p:sp>
      <p:sp>
        <p:nvSpPr>
          <p:cNvPr id="5143" name="Text Box 67"/>
          <p:cNvSpPr txBox="1">
            <a:spLocks noChangeArrowheads="1"/>
          </p:cNvSpPr>
          <p:nvPr/>
        </p:nvSpPr>
        <p:spPr bwMode="auto">
          <a:xfrm>
            <a:off x="5543028" y="1712442"/>
            <a:ext cx="1448025" cy="400110"/>
          </a:xfrm>
          <a:prstGeom prst="rect">
            <a:avLst/>
          </a:prstGeom>
          <a:noFill/>
          <a:ln w="12700">
            <a:noFill/>
            <a:miter lim="800000"/>
            <a:headEnd type="none" w="sm" len="sm"/>
            <a:tailEnd type="none" w="sm" len="sm"/>
          </a:ln>
        </p:spPr>
        <p:txBody>
          <a:bodyPr wrap="none">
            <a:spAutoFit/>
          </a:bodyPr>
          <a:lstStyle/>
          <a:p>
            <a:r>
              <a:rPr lang="en-US" sz="2000" dirty="0" smtClean="0">
                <a:solidFill>
                  <a:schemeClr val="bg1"/>
                </a:solidFill>
              </a:rPr>
              <a:t>Ohm’s law:</a:t>
            </a:r>
            <a:endParaRPr lang="en-US" sz="2000" dirty="0">
              <a:solidFill>
                <a:schemeClr val="bg1"/>
              </a:solidFill>
            </a:endParaRPr>
          </a:p>
        </p:txBody>
      </p:sp>
      <p:graphicFrame>
        <p:nvGraphicFramePr>
          <p:cNvPr id="5126" name="Object 68"/>
          <p:cNvGraphicFramePr>
            <a:graphicFrameLocks noChangeAspect="1"/>
          </p:cNvGraphicFramePr>
          <p:nvPr/>
        </p:nvGraphicFramePr>
        <p:xfrm>
          <a:off x="5757456" y="4730397"/>
          <a:ext cx="911912" cy="270644"/>
        </p:xfrm>
        <a:graphic>
          <a:graphicData uri="http://schemas.openxmlformats.org/presentationml/2006/ole">
            <p:oleObj spid="_x0000_s5246" name="Equation" r:id="rId5" imgW="469900" imgH="139700" progId="Equation.DSMT4">
              <p:embed/>
            </p:oleObj>
          </a:graphicData>
        </a:graphic>
      </p:graphicFrame>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3</a:t>
            </a:fld>
            <a:endParaRPr lang="en-US"/>
          </a:p>
        </p:txBody>
      </p:sp>
      <p:graphicFrame>
        <p:nvGraphicFramePr>
          <p:cNvPr id="2" name="Object 47"/>
          <p:cNvGraphicFramePr>
            <a:graphicFrameLocks noChangeAspect="1"/>
          </p:cNvGraphicFramePr>
          <p:nvPr/>
        </p:nvGraphicFramePr>
        <p:xfrm>
          <a:off x="5601878" y="3369226"/>
          <a:ext cx="1265237" cy="447675"/>
        </p:xfrm>
        <a:graphic>
          <a:graphicData uri="http://schemas.openxmlformats.org/presentationml/2006/ole">
            <p:oleObj spid="_x0000_s5247" name="Equation" r:id="rId6" imgW="609336" imgH="215806" progId="Equation.DSMT4">
              <p:embed/>
            </p:oleObj>
          </a:graphicData>
        </a:graphic>
      </p:graphicFrame>
      <p:sp>
        <p:nvSpPr>
          <p:cNvPr id="28" name="TextBox 27"/>
          <p:cNvSpPr txBox="1"/>
          <p:nvPr/>
        </p:nvSpPr>
        <p:spPr>
          <a:xfrm>
            <a:off x="5082813" y="2857910"/>
            <a:ext cx="412292" cy="400110"/>
          </a:xfrm>
          <a:prstGeom prst="rect">
            <a:avLst/>
          </a:prstGeom>
          <a:noFill/>
        </p:spPr>
        <p:txBody>
          <a:bodyPr wrap="none" rtlCol="0">
            <a:spAutoFit/>
          </a:bodyPr>
          <a:lstStyle/>
          <a:p>
            <a:r>
              <a:rPr lang="en-US" sz="2000" dirty="0" smtClean="0">
                <a:solidFill>
                  <a:schemeClr val="bg1"/>
                </a:solidFill>
              </a:rPr>
              <a:t>or</a:t>
            </a:r>
            <a:endParaRPr lang="en-US" sz="2000" dirty="0">
              <a:solidFill>
                <a:schemeClr val="bg1"/>
              </a:solidFill>
            </a:endParaRPr>
          </a:p>
        </p:txBody>
      </p:sp>
      <p:sp>
        <p:nvSpPr>
          <p:cNvPr id="30" name="Text Box 4"/>
          <p:cNvSpPr txBox="1">
            <a:spLocks noChangeArrowheads="1"/>
          </p:cNvSpPr>
          <p:nvPr/>
        </p:nvSpPr>
        <p:spPr bwMode="auto">
          <a:xfrm>
            <a:off x="242064"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Perfect Electric </a:t>
            </a:r>
            <a:r>
              <a:rPr lang="en-US" sz="4000" dirty="0" smtClean="0">
                <a:solidFill>
                  <a:srgbClr val="FF9933"/>
                </a:solidFill>
                <a:effectLst>
                  <a:outerShdw blurRad="38100" dist="38100" dir="2700000" algn="tl">
                    <a:srgbClr val="C0C0C0"/>
                  </a:outerShdw>
                </a:effectLst>
              </a:rPr>
              <a:t>Conductors</a:t>
            </a:r>
            <a:endParaRPr lang="en-US" sz="4000" dirty="0">
              <a:solidFill>
                <a:srgbClr val="FF9933"/>
              </a:solidFill>
              <a:effectLst>
                <a:outerShdw blurRad="38100" dist="38100" dir="2700000" algn="tl">
                  <a:srgbClr val="C0C0C0"/>
                </a:outerShdw>
              </a:effectLst>
            </a:endParaRPr>
          </a:p>
        </p:txBody>
      </p:sp>
      <p:sp>
        <p:nvSpPr>
          <p:cNvPr id="32" name="TextBox 31"/>
          <p:cNvSpPr txBox="1"/>
          <p:nvPr/>
        </p:nvSpPr>
        <p:spPr>
          <a:xfrm>
            <a:off x="990853" y="882319"/>
            <a:ext cx="7185237" cy="400110"/>
          </a:xfrm>
          <a:prstGeom prst="rect">
            <a:avLst/>
          </a:prstGeom>
          <a:solidFill>
            <a:srgbClr val="CCFFFF"/>
          </a:solidFill>
        </p:spPr>
        <p:txBody>
          <a:bodyPr wrap="none" rtlCol="0">
            <a:spAutoFit/>
          </a:bodyPr>
          <a:lstStyle/>
          <a:p>
            <a:pPr algn="ctr"/>
            <a:r>
              <a:rPr lang="en-US" sz="2000" b="1" dirty="0" smtClean="0">
                <a:solidFill>
                  <a:schemeClr val="bg2"/>
                </a:solidFill>
              </a:rPr>
              <a:t>Inside a perfect conductor, the electric field must be zero.</a:t>
            </a:r>
            <a:endParaRPr lang="en-US" sz="2000" b="1" dirty="0">
              <a:solidFill>
                <a:schemeClr val="bg2"/>
              </a:solidFill>
            </a:endParaRPr>
          </a:p>
        </p:txBody>
      </p:sp>
      <p:graphicFrame>
        <p:nvGraphicFramePr>
          <p:cNvPr id="3" name="Object 68"/>
          <p:cNvGraphicFramePr>
            <a:graphicFrameLocks noChangeAspect="1"/>
          </p:cNvGraphicFramePr>
          <p:nvPr/>
        </p:nvGraphicFramePr>
        <p:xfrm>
          <a:off x="5744521" y="5453185"/>
          <a:ext cx="963100" cy="429000"/>
        </p:xfrm>
        <a:graphic>
          <a:graphicData uri="http://schemas.openxmlformats.org/presentationml/2006/ole">
            <p:oleObj spid="_x0000_s5248" name="Equation" r:id="rId7" imgW="457002" imgH="203112" progId="Equation.DSMT4">
              <p:embed/>
            </p:oleObj>
          </a:graphicData>
        </a:graphic>
      </p:graphicFrame>
      <p:sp>
        <p:nvSpPr>
          <p:cNvPr id="33" name="Right Arrow 32"/>
          <p:cNvSpPr/>
          <p:nvPr/>
        </p:nvSpPr>
        <p:spPr bwMode="auto">
          <a:xfrm>
            <a:off x="4954137" y="5486400"/>
            <a:ext cx="491320" cy="313899"/>
          </a:xfrm>
          <a:prstGeom prst="rightArrow">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TextBox 3"/>
          <p:cNvSpPr txBox="1"/>
          <p:nvPr/>
        </p:nvSpPr>
        <p:spPr>
          <a:xfrm>
            <a:off x="770021" y="4764505"/>
            <a:ext cx="2707105" cy="1200329"/>
          </a:xfrm>
          <a:prstGeom prst="rect">
            <a:avLst/>
          </a:prstGeom>
          <a:noFill/>
          <a:ln w="19050">
            <a:solidFill>
              <a:schemeClr val="bg1"/>
            </a:solidFill>
          </a:ln>
        </p:spPr>
        <p:txBody>
          <a:bodyPr wrap="square" rtlCol="0">
            <a:spAutoFit/>
          </a:bodyPr>
          <a:lstStyle/>
          <a:p>
            <a:pPr algn="ctr"/>
            <a:r>
              <a:rPr lang="en-US" b="1" dirty="0" smtClean="0">
                <a:solidFill>
                  <a:schemeClr val="bg2"/>
                </a:solidFill>
              </a:rPr>
              <a:t>Note:</a:t>
            </a:r>
            <a:r>
              <a:rPr lang="en-US" dirty="0" smtClean="0">
                <a:solidFill>
                  <a:schemeClr val="bg2"/>
                </a:solidFill>
              </a:rPr>
              <a:t> </a:t>
            </a:r>
          </a:p>
          <a:p>
            <a:pPr algn="ctr"/>
            <a:r>
              <a:rPr lang="en-US" dirty="0" smtClean="0">
                <a:solidFill>
                  <a:schemeClr val="bg2"/>
                </a:solidFill>
              </a:rPr>
              <a:t>We assume that the current density cannot go to infinity.</a:t>
            </a:r>
            <a:endParaRPr lang="en-US" dirty="0">
              <a:solidFill>
                <a:schemeClr val="bg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2"/>
          <p:cNvSpPr txBox="1">
            <a:spLocks noChangeArrowheads="1"/>
          </p:cNvSpPr>
          <p:nvPr/>
        </p:nvSpPr>
        <p:spPr bwMode="auto">
          <a:xfrm>
            <a:off x="197182" y="1141341"/>
            <a:ext cx="5049838" cy="457200"/>
          </a:xfrm>
          <a:prstGeom prst="rect">
            <a:avLst/>
          </a:prstGeom>
          <a:noFill/>
          <a:ln w="12700">
            <a:noFill/>
            <a:miter lim="800000"/>
            <a:headEnd type="none" w="sm" len="sm"/>
            <a:tailEnd type="none" w="sm" len="sm"/>
          </a:ln>
        </p:spPr>
        <p:txBody>
          <a:bodyPr>
            <a:spAutoFit/>
          </a:bodyPr>
          <a:lstStyle/>
          <a:p>
            <a:pPr algn="ctr"/>
            <a:r>
              <a:rPr lang="en-US" sz="2400" dirty="0">
                <a:solidFill>
                  <a:schemeClr val="bg1"/>
                </a:solidFill>
              </a:rPr>
              <a:t>Charge on outer surface (cont.):</a:t>
            </a:r>
          </a:p>
        </p:txBody>
      </p:sp>
      <p:sp>
        <p:nvSpPr>
          <p:cNvPr id="13317" name="Text Box 29"/>
          <p:cNvSpPr txBox="1">
            <a:spLocks noChangeArrowheads="1"/>
          </p:cNvSpPr>
          <p:nvPr/>
        </p:nvSpPr>
        <p:spPr bwMode="auto">
          <a:xfrm>
            <a:off x="571500" y="6107113"/>
            <a:ext cx="7248525" cy="400110"/>
          </a:xfrm>
          <a:prstGeom prst="rect">
            <a:avLst/>
          </a:prstGeom>
          <a:noFill/>
          <a:ln w="12700">
            <a:noFill/>
            <a:miter lim="800000"/>
            <a:headEnd type="none" w="sm" len="sm"/>
            <a:tailEnd type="none" w="sm" len="sm"/>
          </a:ln>
        </p:spPr>
        <p:txBody>
          <a:bodyPr wrap="square">
            <a:spAutoFit/>
          </a:bodyPr>
          <a:lstStyle/>
          <a:p>
            <a:pPr algn="ctr"/>
            <a:r>
              <a:rPr lang="en-US" sz="2000" dirty="0">
                <a:solidFill>
                  <a:schemeClr val="bg1"/>
                </a:solidFill>
              </a:rPr>
              <a:t>The charge </a:t>
            </a:r>
            <a:r>
              <a:rPr lang="en-US" sz="2000" i="1" dirty="0">
                <a:solidFill>
                  <a:schemeClr val="bg1"/>
                </a:solidFill>
                <a:latin typeface="Times New Roman" pitchFamily="18" charset="0"/>
              </a:rPr>
              <a:t>q</a:t>
            </a:r>
            <a:r>
              <a:rPr lang="en-US" sz="2000" dirty="0">
                <a:solidFill>
                  <a:schemeClr val="bg1"/>
                </a:solidFill>
              </a:rPr>
              <a:t> on the outer surface has </a:t>
            </a:r>
            <a:r>
              <a:rPr lang="en-US" sz="2000" u="sng" dirty="0">
                <a:solidFill>
                  <a:schemeClr val="bg1"/>
                </a:solidFill>
              </a:rPr>
              <a:t>flowed down to ground</a:t>
            </a:r>
            <a:r>
              <a:rPr lang="en-US" sz="2000" dirty="0">
                <a:solidFill>
                  <a:schemeClr val="bg1"/>
                </a:solidFill>
              </a:rPr>
              <a:t>.</a:t>
            </a:r>
            <a:endParaRPr lang="en-US" sz="2000" i="1" dirty="0">
              <a:solidFill>
                <a:schemeClr val="bg1"/>
              </a:solidFill>
              <a:latin typeface="Times New Roman" pitchFamily="18" charset="0"/>
            </a:endParaRPr>
          </a:p>
        </p:txBody>
      </p:sp>
      <p:sp>
        <p:nvSpPr>
          <p:cNvPr id="13345" name="Text Box 64"/>
          <p:cNvSpPr txBox="1">
            <a:spLocks noChangeArrowheads="1"/>
          </p:cNvSpPr>
          <p:nvPr/>
        </p:nvSpPr>
        <p:spPr bwMode="auto">
          <a:xfrm>
            <a:off x="321620" y="5388498"/>
            <a:ext cx="3619902" cy="400110"/>
          </a:xfrm>
          <a:prstGeom prst="rect">
            <a:avLst/>
          </a:prstGeom>
          <a:noFill/>
          <a:ln w="12700">
            <a:noFill/>
            <a:miter lim="800000"/>
            <a:headEnd type="none" w="sm" len="sm"/>
            <a:tailEnd type="none" w="sm" len="sm"/>
          </a:ln>
        </p:spPr>
        <p:txBody>
          <a:bodyPr wrap="none">
            <a:spAutoFit/>
          </a:bodyPr>
          <a:lstStyle/>
          <a:p>
            <a:pPr algn="ctr"/>
            <a:r>
              <a:rPr lang="en-US" sz="2000" dirty="0" smtClean="0">
                <a:solidFill>
                  <a:srgbClr val="FF0000"/>
                </a:solidFill>
              </a:rPr>
              <a:t>Neutral shell before </a:t>
            </a:r>
            <a:r>
              <a:rPr lang="en-US" sz="2000" dirty="0">
                <a:solidFill>
                  <a:srgbClr val="FF0000"/>
                </a:solidFill>
              </a:rPr>
              <a:t>grounding</a:t>
            </a:r>
          </a:p>
        </p:txBody>
      </p:sp>
      <p:sp>
        <p:nvSpPr>
          <p:cNvPr id="254020" name="Text Box 68"/>
          <p:cNvSpPr txBox="1">
            <a:spLocks noChangeArrowheads="1"/>
          </p:cNvSpPr>
          <p:nvPr/>
        </p:nvSpPr>
        <p:spPr bwMode="auto">
          <a:xfrm>
            <a:off x="42386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Shielding and Grounding (cont.)</a:t>
            </a:r>
          </a:p>
        </p:txBody>
      </p:sp>
      <p:sp>
        <p:nvSpPr>
          <p:cNvPr id="60" name="Slide Number Placeholder 59"/>
          <p:cNvSpPr>
            <a:spLocks noGrp="1"/>
          </p:cNvSpPr>
          <p:nvPr>
            <p:ph type="sldNum" sz="quarter" idx="12"/>
          </p:nvPr>
        </p:nvSpPr>
        <p:spPr/>
        <p:txBody>
          <a:bodyPr/>
          <a:lstStyle/>
          <a:p>
            <a:pPr>
              <a:defRPr/>
            </a:pPr>
            <a:fld id="{C4941350-7F67-4C26-8FA1-8FE587D8CA0E}" type="slidenum">
              <a:rPr lang="en-US" smtClean="0"/>
              <a:pPr>
                <a:defRPr/>
              </a:pPr>
              <a:t>30</a:t>
            </a:fld>
            <a:endParaRPr lang="en-US"/>
          </a:p>
        </p:txBody>
      </p:sp>
      <p:grpSp>
        <p:nvGrpSpPr>
          <p:cNvPr id="129" name="Group 128"/>
          <p:cNvGrpSpPr/>
          <p:nvPr/>
        </p:nvGrpSpPr>
        <p:grpSpPr>
          <a:xfrm>
            <a:off x="495899" y="2087878"/>
            <a:ext cx="3113086" cy="2998788"/>
            <a:chOff x="495899" y="2087878"/>
            <a:chExt cx="3113086" cy="2998788"/>
          </a:xfrm>
        </p:grpSpPr>
        <p:sp>
          <p:nvSpPr>
            <p:cNvPr id="82" name="Oval 8"/>
            <p:cNvSpPr>
              <a:spLocks noChangeArrowheads="1"/>
            </p:cNvSpPr>
            <p:nvPr/>
          </p:nvSpPr>
          <p:spPr bwMode="auto">
            <a:xfrm>
              <a:off x="1985362" y="3628288"/>
              <a:ext cx="122269" cy="120593"/>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83" name="AutoShape 9"/>
            <p:cNvSpPr>
              <a:spLocks noChangeArrowheads="1"/>
            </p:cNvSpPr>
            <p:nvPr/>
          </p:nvSpPr>
          <p:spPr bwMode="auto">
            <a:xfrm>
              <a:off x="1172350" y="2849190"/>
              <a:ext cx="1743529" cy="1681962"/>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84" name="Line 11"/>
            <p:cNvSpPr>
              <a:spLocks noChangeShapeType="1"/>
            </p:cNvSpPr>
            <p:nvPr/>
          </p:nvSpPr>
          <p:spPr bwMode="auto">
            <a:xfrm flipH="1">
              <a:off x="2045702" y="4542409"/>
              <a:ext cx="3176" cy="544257"/>
            </a:xfrm>
            <a:prstGeom prst="line">
              <a:avLst/>
            </a:prstGeom>
            <a:noFill/>
            <a:ln w="38100">
              <a:solidFill>
                <a:srgbClr val="DDD800"/>
              </a:solidFill>
              <a:round/>
              <a:headEnd type="none" w="sm" len="sm"/>
              <a:tailEnd type="triangle" w="med" len="med"/>
            </a:ln>
          </p:spPr>
          <p:txBody>
            <a:bodyPr wrap="none"/>
            <a:lstStyle/>
            <a:p>
              <a:endParaRPr lang="en-US"/>
            </a:p>
          </p:txBody>
        </p:sp>
        <p:sp>
          <p:nvSpPr>
            <p:cNvPr id="85" name="Line 12"/>
            <p:cNvSpPr>
              <a:spLocks noChangeShapeType="1"/>
            </p:cNvSpPr>
            <p:nvPr/>
          </p:nvSpPr>
          <p:spPr bwMode="auto">
            <a:xfrm flipH="1" flipV="1">
              <a:off x="2045222" y="2087878"/>
              <a:ext cx="3176" cy="687065"/>
            </a:xfrm>
            <a:prstGeom prst="line">
              <a:avLst/>
            </a:prstGeom>
            <a:noFill/>
            <a:ln w="38100">
              <a:solidFill>
                <a:srgbClr val="DDD800"/>
              </a:solidFill>
              <a:round/>
              <a:headEnd type="none" w="sm" len="sm"/>
              <a:tailEnd type="triangle" w="med" len="med"/>
            </a:ln>
          </p:spPr>
          <p:txBody>
            <a:bodyPr wrap="none"/>
            <a:lstStyle/>
            <a:p>
              <a:endParaRPr lang="en-US"/>
            </a:p>
          </p:txBody>
        </p:sp>
        <p:sp>
          <p:nvSpPr>
            <p:cNvPr id="86" name="Line 13"/>
            <p:cNvSpPr>
              <a:spLocks noChangeShapeType="1"/>
            </p:cNvSpPr>
            <p:nvPr/>
          </p:nvSpPr>
          <p:spPr bwMode="auto">
            <a:xfrm rot="8047814">
              <a:off x="1150457" y="2581441"/>
              <a:ext cx="22215" cy="592291"/>
            </a:xfrm>
            <a:prstGeom prst="line">
              <a:avLst/>
            </a:prstGeom>
            <a:noFill/>
            <a:ln w="38100">
              <a:solidFill>
                <a:srgbClr val="DDD800"/>
              </a:solidFill>
              <a:round/>
              <a:headEnd type="none" w="sm" len="sm"/>
              <a:tailEnd type="triangle" w="med" len="med"/>
            </a:ln>
          </p:spPr>
          <p:txBody>
            <a:bodyPr wrap="none"/>
            <a:lstStyle/>
            <a:p>
              <a:endParaRPr lang="en-US"/>
            </a:p>
          </p:txBody>
        </p:sp>
        <p:sp>
          <p:nvSpPr>
            <p:cNvPr id="87" name="Line 14"/>
            <p:cNvSpPr>
              <a:spLocks noChangeShapeType="1"/>
            </p:cNvSpPr>
            <p:nvPr/>
          </p:nvSpPr>
          <p:spPr bwMode="auto">
            <a:xfrm rot="8047814" flipV="1">
              <a:off x="2857755" y="4244357"/>
              <a:ext cx="1586" cy="606583"/>
            </a:xfrm>
            <a:prstGeom prst="line">
              <a:avLst/>
            </a:prstGeom>
            <a:noFill/>
            <a:ln w="38100">
              <a:solidFill>
                <a:srgbClr val="DDD800"/>
              </a:solidFill>
              <a:round/>
              <a:headEnd type="none" w="sm" len="sm"/>
              <a:tailEnd type="triangle" w="med" len="med"/>
            </a:ln>
          </p:spPr>
          <p:txBody>
            <a:bodyPr wrap="none"/>
            <a:lstStyle/>
            <a:p>
              <a:endParaRPr lang="en-US"/>
            </a:p>
          </p:txBody>
        </p:sp>
        <p:sp>
          <p:nvSpPr>
            <p:cNvPr id="88" name="Line 15"/>
            <p:cNvSpPr>
              <a:spLocks noChangeShapeType="1"/>
            </p:cNvSpPr>
            <p:nvPr/>
          </p:nvSpPr>
          <p:spPr bwMode="auto">
            <a:xfrm rot="2320550" flipV="1">
              <a:off x="2886965" y="2521989"/>
              <a:ext cx="19055" cy="606141"/>
            </a:xfrm>
            <a:prstGeom prst="line">
              <a:avLst/>
            </a:prstGeom>
            <a:noFill/>
            <a:ln w="38100">
              <a:solidFill>
                <a:srgbClr val="DDD800"/>
              </a:solidFill>
              <a:round/>
              <a:headEnd type="none" w="sm" len="sm"/>
              <a:tailEnd type="triangle" w="med" len="med"/>
            </a:ln>
          </p:spPr>
          <p:txBody>
            <a:bodyPr wrap="none"/>
            <a:lstStyle/>
            <a:p>
              <a:endParaRPr lang="en-US"/>
            </a:p>
          </p:txBody>
        </p:sp>
        <p:sp>
          <p:nvSpPr>
            <p:cNvPr id="89" name="Line 16"/>
            <p:cNvSpPr>
              <a:spLocks noChangeShapeType="1"/>
            </p:cNvSpPr>
            <p:nvPr/>
          </p:nvSpPr>
          <p:spPr bwMode="auto">
            <a:xfrm rot="2320550" flipH="1">
              <a:off x="1259057" y="4269817"/>
              <a:ext cx="9527" cy="580753"/>
            </a:xfrm>
            <a:prstGeom prst="line">
              <a:avLst/>
            </a:prstGeom>
            <a:noFill/>
            <a:ln w="38100">
              <a:solidFill>
                <a:srgbClr val="DDD800"/>
              </a:solidFill>
              <a:round/>
              <a:headEnd type="none" w="sm" len="sm"/>
              <a:tailEnd type="triangle" w="med" len="med"/>
            </a:ln>
          </p:spPr>
          <p:txBody>
            <a:bodyPr wrap="none"/>
            <a:lstStyle/>
            <a:p>
              <a:endParaRPr lang="en-US"/>
            </a:p>
          </p:txBody>
        </p:sp>
        <p:sp>
          <p:nvSpPr>
            <p:cNvPr id="90" name="Line 17"/>
            <p:cNvSpPr>
              <a:spLocks noChangeShapeType="1"/>
            </p:cNvSpPr>
            <p:nvPr/>
          </p:nvSpPr>
          <p:spPr bwMode="auto">
            <a:xfrm rot="5400000" flipV="1">
              <a:off x="3292992" y="3355615"/>
              <a:ext cx="1586" cy="630401"/>
            </a:xfrm>
            <a:prstGeom prst="line">
              <a:avLst/>
            </a:prstGeom>
            <a:noFill/>
            <a:ln w="38100">
              <a:solidFill>
                <a:srgbClr val="DDD800"/>
              </a:solidFill>
              <a:round/>
              <a:headEnd type="none" w="sm" len="sm"/>
              <a:tailEnd type="triangle" w="med" len="med"/>
            </a:ln>
          </p:spPr>
          <p:txBody>
            <a:bodyPr wrap="none"/>
            <a:lstStyle/>
            <a:p>
              <a:endParaRPr lang="en-US"/>
            </a:p>
          </p:txBody>
        </p:sp>
        <p:sp>
          <p:nvSpPr>
            <p:cNvPr id="91" name="Line 18"/>
            <p:cNvSpPr>
              <a:spLocks noChangeShapeType="1"/>
            </p:cNvSpPr>
            <p:nvPr/>
          </p:nvSpPr>
          <p:spPr bwMode="auto">
            <a:xfrm rot="5400000">
              <a:off x="823009" y="3367971"/>
              <a:ext cx="0" cy="654220"/>
            </a:xfrm>
            <a:prstGeom prst="line">
              <a:avLst/>
            </a:prstGeom>
            <a:noFill/>
            <a:ln w="38100">
              <a:solidFill>
                <a:srgbClr val="DDD800"/>
              </a:solidFill>
              <a:round/>
              <a:headEnd type="none" w="sm" len="sm"/>
              <a:tailEnd type="triangle" w="med" len="med"/>
            </a:ln>
          </p:spPr>
          <p:txBody>
            <a:bodyPr wrap="none"/>
            <a:lstStyle/>
            <a:p>
              <a:endParaRPr lang="en-US"/>
            </a:p>
          </p:txBody>
        </p:sp>
        <p:grpSp>
          <p:nvGrpSpPr>
            <p:cNvPr id="92" name="Group 19"/>
            <p:cNvGrpSpPr>
              <a:grpSpLocks/>
            </p:cNvGrpSpPr>
            <p:nvPr/>
          </p:nvGrpSpPr>
          <p:grpSpPr bwMode="auto">
            <a:xfrm>
              <a:off x="1670955" y="3260161"/>
              <a:ext cx="755847" cy="777511"/>
              <a:chOff x="3494" y="1926"/>
              <a:chExt cx="1927" cy="1950"/>
            </a:xfrm>
          </p:grpSpPr>
          <p:sp>
            <p:nvSpPr>
              <p:cNvPr id="120" name="Line 20"/>
              <p:cNvSpPr>
                <a:spLocks noChangeShapeType="1"/>
              </p:cNvSpPr>
              <p:nvPr/>
            </p:nvSpPr>
            <p:spPr bwMode="auto">
              <a:xfrm>
                <a:off x="4464" y="3226"/>
                <a:ext cx="6" cy="650"/>
              </a:xfrm>
              <a:prstGeom prst="line">
                <a:avLst/>
              </a:prstGeom>
              <a:noFill/>
              <a:ln w="38100">
                <a:solidFill>
                  <a:srgbClr val="DDD800"/>
                </a:solidFill>
                <a:round/>
                <a:headEnd type="none" w="sm" len="sm"/>
                <a:tailEnd type="triangle" w="sm" len="sm"/>
              </a:ln>
            </p:spPr>
            <p:txBody>
              <a:bodyPr wrap="none"/>
              <a:lstStyle/>
              <a:p>
                <a:endParaRPr lang="en-US"/>
              </a:p>
            </p:txBody>
          </p:sp>
          <p:sp>
            <p:nvSpPr>
              <p:cNvPr id="121" name="Line 21"/>
              <p:cNvSpPr>
                <a:spLocks noChangeShapeType="1"/>
              </p:cNvSpPr>
              <p:nvPr/>
            </p:nvSpPr>
            <p:spPr bwMode="auto">
              <a:xfrm flipH="1" flipV="1">
                <a:off x="4463" y="1926"/>
                <a:ext cx="2" cy="725"/>
              </a:xfrm>
              <a:prstGeom prst="line">
                <a:avLst/>
              </a:prstGeom>
              <a:noFill/>
              <a:ln w="38100">
                <a:solidFill>
                  <a:srgbClr val="DDD800"/>
                </a:solidFill>
                <a:round/>
                <a:headEnd type="none" w="sm" len="sm"/>
                <a:tailEnd type="triangle" w="sm" len="sm"/>
              </a:ln>
            </p:spPr>
            <p:txBody>
              <a:bodyPr wrap="none"/>
              <a:lstStyle/>
              <a:p>
                <a:endParaRPr lang="en-US"/>
              </a:p>
            </p:txBody>
          </p:sp>
          <p:sp>
            <p:nvSpPr>
              <p:cNvPr id="122" name="Line 22"/>
              <p:cNvSpPr>
                <a:spLocks noChangeShapeType="1"/>
              </p:cNvSpPr>
              <p:nvPr/>
            </p:nvSpPr>
            <p:spPr bwMode="auto">
              <a:xfrm rot="8047814">
                <a:off x="4016" y="2271"/>
                <a:ext cx="10" cy="601"/>
              </a:xfrm>
              <a:prstGeom prst="line">
                <a:avLst/>
              </a:prstGeom>
              <a:noFill/>
              <a:ln w="38100">
                <a:solidFill>
                  <a:srgbClr val="DDD800"/>
                </a:solidFill>
                <a:round/>
                <a:headEnd type="none" w="sm" len="sm"/>
                <a:tailEnd type="triangle" w="sm" len="sm"/>
              </a:ln>
            </p:spPr>
            <p:txBody>
              <a:bodyPr wrap="none"/>
              <a:lstStyle/>
              <a:p>
                <a:endParaRPr lang="en-US"/>
              </a:p>
            </p:txBody>
          </p:sp>
          <p:sp>
            <p:nvSpPr>
              <p:cNvPr id="123" name="Line 23"/>
              <p:cNvSpPr>
                <a:spLocks noChangeShapeType="1"/>
              </p:cNvSpPr>
              <p:nvPr/>
            </p:nvSpPr>
            <p:spPr bwMode="auto">
              <a:xfrm rot="8047814" flipV="1">
                <a:off x="4865" y="3105"/>
                <a:ext cx="10" cy="669"/>
              </a:xfrm>
              <a:prstGeom prst="line">
                <a:avLst/>
              </a:prstGeom>
              <a:noFill/>
              <a:ln w="38100">
                <a:solidFill>
                  <a:srgbClr val="DDD800"/>
                </a:solidFill>
                <a:round/>
                <a:headEnd type="none" w="sm" len="sm"/>
                <a:tailEnd type="triangle" w="sm" len="sm"/>
              </a:ln>
            </p:spPr>
            <p:txBody>
              <a:bodyPr wrap="none"/>
              <a:lstStyle/>
              <a:p>
                <a:endParaRPr lang="en-US"/>
              </a:p>
            </p:txBody>
          </p:sp>
          <p:sp>
            <p:nvSpPr>
              <p:cNvPr id="124" name="Line 24"/>
              <p:cNvSpPr>
                <a:spLocks noChangeShapeType="1"/>
              </p:cNvSpPr>
              <p:nvPr/>
            </p:nvSpPr>
            <p:spPr bwMode="auto">
              <a:xfrm rot="2320550" flipV="1">
                <a:off x="4872" y="2218"/>
                <a:ext cx="23" cy="676"/>
              </a:xfrm>
              <a:prstGeom prst="line">
                <a:avLst/>
              </a:prstGeom>
              <a:noFill/>
              <a:ln w="38100">
                <a:solidFill>
                  <a:srgbClr val="DDD800"/>
                </a:solidFill>
                <a:round/>
                <a:headEnd type="none" w="sm" len="sm"/>
                <a:tailEnd type="triangle" w="sm" len="sm"/>
              </a:ln>
            </p:spPr>
            <p:txBody>
              <a:bodyPr wrap="none"/>
              <a:lstStyle/>
              <a:p>
                <a:endParaRPr lang="en-US"/>
              </a:p>
            </p:txBody>
          </p:sp>
          <p:sp>
            <p:nvSpPr>
              <p:cNvPr id="125" name="Line 25"/>
              <p:cNvSpPr>
                <a:spLocks noChangeShapeType="1"/>
              </p:cNvSpPr>
              <p:nvPr/>
            </p:nvSpPr>
            <p:spPr bwMode="auto">
              <a:xfrm rot="2320550" flipH="1">
                <a:off x="4071" y="3152"/>
                <a:ext cx="9" cy="633"/>
              </a:xfrm>
              <a:prstGeom prst="line">
                <a:avLst/>
              </a:prstGeom>
              <a:noFill/>
              <a:ln w="38100">
                <a:solidFill>
                  <a:srgbClr val="DDD800"/>
                </a:solidFill>
                <a:round/>
                <a:headEnd type="none" w="sm" len="sm"/>
                <a:tailEnd type="triangle" w="sm" len="sm"/>
              </a:ln>
            </p:spPr>
            <p:txBody>
              <a:bodyPr wrap="none"/>
              <a:lstStyle/>
              <a:p>
                <a:endParaRPr lang="en-US"/>
              </a:p>
            </p:txBody>
          </p:sp>
          <p:sp>
            <p:nvSpPr>
              <p:cNvPr id="126" name="Line 26"/>
              <p:cNvSpPr>
                <a:spLocks noChangeShapeType="1"/>
              </p:cNvSpPr>
              <p:nvPr/>
            </p:nvSpPr>
            <p:spPr bwMode="auto">
              <a:xfrm rot="5400000" flipV="1">
                <a:off x="5069" y="2651"/>
                <a:ext cx="0" cy="704"/>
              </a:xfrm>
              <a:prstGeom prst="line">
                <a:avLst/>
              </a:prstGeom>
              <a:noFill/>
              <a:ln w="38100">
                <a:solidFill>
                  <a:srgbClr val="DDD800"/>
                </a:solidFill>
                <a:round/>
                <a:headEnd type="none" w="sm" len="sm"/>
                <a:tailEnd type="triangle" w="sm" len="sm"/>
              </a:ln>
            </p:spPr>
            <p:txBody>
              <a:bodyPr wrap="none"/>
              <a:lstStyle/>
              <a:p>
                <a:endParaRPr lang="en-US"/>
              </a:p>
            </p:txBody>
          </p:sp>
          <p:sp>
            <p:nvSpPr>
              <p:cNvPr id="127" name="Line 27"/>
              <p:cNvSpPr>
                <a:spLocks noChangeShapeType="1"/>
              </p:cNvSpPr>
              <p:nvPr/>
            </p:nvSpPr>
            <p:spPr bwMode="auto">
              <a:xfrm rot="5400000">
                <a:off x="3858" y="2635"/>
                <a:ext cx="0" cy="727"/>
              </a:xfrm>
              <a:prstGeom prst="line">
                <a:avLst/>
              </a:prstGeom>
              <a:noFill/>
              <a:ln w="38100">
                <a:solidFill>
                  <a:srgbClr val="DDD800"/>
                </a:solidFill>
                <a:round/>
                <a:headEnd type="none" w="sm" len="sm"/>
                <a:tailEnd type="triangle" w="sm" len="sm"/>
              </a:ln>
            </p:spPr>
            <p:txBody>
              <a:bodyPr wrap="none"/>
              <a:lstStyle/>
              <a:p>
                <a:endParaRPr lang="en-US"/>
              </a:p>
            </p:txBody>
          </p:sp>
        </p:grpSp>
        <p:sp>
          <p:nvSpPr>
            <p:cNvPr id="93" name="Text Box 28"/>
            <p:cNvSpPr txBox="1">
              <a:spLocks noChangeArrowheads="1"/>
            </p:cNvSpPr>
            <p:nvPr/>
          </p:nvSpPr>
          <p:spPr bwMode="auto">
            <a:xfrm>
              <a:off x="1925203" y="3152622"/>
              <a:ext cx="260418"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4" name="Text Box 29"/>
            <p:cNvSpPr txBox="1">
              <a:spLocks noChangeArrowheads="1"/>
            </p:cNvSpPr>
            <p:nvPr/>
          </p:nvSpPr>
          <p:spPr bwMode="auto">
            <a:xfrm>
              <a:off x="1937577" y="3853308"/>
              <a:ext cx="260418"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5" name="Text Box 30"/>
            <p:cNvSpPr txBox="1">
              <a:spLocks noChangeArrowheads="1"/>
            </p:cNvSpPr>
            <p:nvPr/>
          </p:nvSpPr>
          <p:spPr bwMode="auto">
            <a:xfrm>
              <a:off x="2310736" y="3491230"/>
              <a:ext cx="260418"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6" name="Text Box 31"/>
            <p:cNvSpPr txBox="1">
              <a:spLocks noChangeArrowheads="1"/>
            </p:cNvSpPr>
            <p:nvPr/>
          </p:nvSpPr>
          <p:spPr bwMode="auto">
            <a:xfrm>
              <a:off x="1558247" y="3493924"/>
              <a:ext cx="260418"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7" name="Text Box 32"/>
            <p:cNvSpPr txBox="1">
              <a:spLocks noChangeArrowheads="1"/>
            </p:cNvSpPr>
            <p:nvPr/>
          </p:nvSpPr>
          <p:spPr bwMode="auto">
            <a:xfrm>
              <a:off x="1683361" y="3770317"/>
              <a:ext cx="260418"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98" name="Text Box 33"/>
            <p:cNvSpPr txBox="1">
              <a:spLocks noChangeArrowheads="1"/>
            </p:cNvSpPr>
            <p:nvPr/>
          </p:nvSpPr>
          <p:spPr bwMode="auto">
            <a:xfrm>
              <a:off x="2156411" y="3230373"/>
              <a:ext cx="260418" cy="366541"/>
            </a:xfrm>
            <a:prstGeom prst="rect">
              <a:avLst/>
            </a:prstGeom>
            <a:noFill/>
            <a:ln w="12700">
              <a:noFill/>
              <a:miter lim="800000"/>
              <a:headEnd type="none" w="sm" len="sm"/>
              <a:tailEnd type="none" w="sm" len="sm"/>
            </a:ln>
          </p:spPr>
          <p:txBody>
            <a:bodyPr wrap="none">
              <a:spAutoFit/>
            </a:bodyPr>
            <a:lstStyle/>
            <a:p>
              <a:r>
                <a:rPr lang="en-US" dirty="0">
                  <a:solidFill>
                    <a:schemeClr val="bg2"/>
                  </a:solidFill>
                </a:rPr>
                <a:t>-</a:t>
              </a:r>
            </a:p>
          </p:txBody>
        </p:sp>
        <p:sp>
          <p:nvSpPr>
            <p:cNvPr id="99" name="Text Box 34"/>
            <p:cNvSpPr txBox="1">
              <a:spLocks noChangeArrowheads="1"/>
            </p:cNvSpPr>
            <p:nvPr/>
          </p:nvSpPr>
          <p:spPr bwMode="auto">
            <a:xfrm>
              <a:off x="1660502" y="3241332"/>
              <a:ext cx="260418"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0" name="Text Box 35"/>
            <p:cNvSpPr txBox="1">
              <a:spLocks noChangeArrowheads="1"/>
            </p:cNvSpPr>
            <p:nvPr/>
          </p:nvSpPr>
          <p:spPr bwMode="auto">
            <a:xfrm>
              <a:off x="2186399" y="3752714"/>
              <a:ext cx="260418"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1" name="Text Box 36"/>
            <p:cNvSpPr txBox="1">
              <a:spLocks noChangeArrowheads="1"/>
            </p:cNvSpPr>
            <p:nvPr/>
          </p:nvSpPr>
          <p:spPr bwMode="auto">
            <a:xfrm>
              <a:off x="1890749" y="2568514"/>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2" name="Text Box 37"/>
            <p:cNvSpPr txBox="1">
              <a:spLocks noChangeArrowheads="1"/>
            </p:cNvSpPr>
            <p:nvPr/>
          </p:nvSpPr>
          <p:spPr bwMode="auto">
            <a:xfrm>
              <a:off x="847490" y="3512635"/>
              <a:ext cx="317583"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3" name="Text Box 38"/>
            <p:cNvSpPr txBox="1">
              <a:spLocks noChangeArrowheads="1"/>
            </p:cNvSpPr>
            <p:nvPr/>
          </p:nvSpPr>
          <p:spPr bwMode="auto">
            <a:xfrm>
              <a:off x="1889161" y="4580522"/>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4" name="Text Box 39"/>
            <p:cNvSpPr txBox="1">
              <a:spLocks noChangeArrowheads="1"/>
            </p:cNvSpPr>
            <p:nvPr/>
          </p:nvSpPr>
          <p:spPr bwMode="auto">
            <a:xfrm>
              <a:off x="2897486" y="3476139"/>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5" name="Text Box 40"/>
            <p:cNvSpPr txBox="1">
              <a:spLocks noChangeArrowheads="1"/>
            </p:cNvSpPr>
            <p:nvPr/>
          </p:nvSpPr>
          <p:spPr bwMode="auto">
            <a:xfrm>
              <a:off x="2573552" y="2849370"/>
              <a:ext cx="317583"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6" name="Text Box 41"/>
            <p:cNvSpPr txBox="1">
              <a:spLocks noChangeArrowheads="1"/>
            </p:cNvSpPr>
            <p:nvPr/>
          </p:nvSpPr>
          <p:spPr bwMode="auto">
            <a:xfrm flipV="1">
              <a:off x="2591019" y="4258411"/>
              <a:ext cx="317583" cy="366540"/>
            </a:xfrm>
            <a:prstGeom prst="rect">
              <a:avLst/>
            </a:prstGeom>
            <a:noFill/>
            <a:ln w="12700">
              <a:noFill/>
              <a:miter lim="800000"/>
              <a:headEnd type="none" w="sm" len="sm"/>
              <a:tailEnd type="none" w="sm" len="sm"/>
            </a:ln>
          </p:spPr>
          <p:txBody>
            <a:bodyPr>
              <a:spAutoFit/>
            </a:bodyPr>
            <a:lstStyle/>
            <a:p>
              <a:r>
                <a:rPr lang="en-US">
                  <a:solidFill>
                    <a:schemeClr val="bg2"/>
                  </a:solidFill>
                </a:rPr>
                <a:t>+</a:t>
              </a:r>
            </a:p>
          </p:txBody>
        </p:sp>
        <p:sp>
          <p:nvSpPr>
            <p:cNvPr id="107" name="Text Box 42"/>
            <p:cNvSpPr txBox="1">
              <a:spLocks noChangeArrowheads="1"/>
            </p:cNvSpPr>
            <p:nvPr/>
          </p:nvSpPr>
          <p:spPr bwMode="auto">
            <a:xfrm>
              <a:off x="1146018" y="4323467"/>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8" name="Text Box 43"/>
            <p:cNvSpPr txBox="1">
              <a:spLocks noChangeArrowheads="1"/>
            </p:cNvSpPr>
            <p:nvPr/>
          </p:nvSpPr>
          <p:spPr bwMode="auto">
            <a:xfrm>
              <a:off x="1128551" y="2820809"/>
              <a:ext cx="317583"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09" name="Text Box 44"/>
            <p:cNvSpPr txBox="1">
              <a:spLocks noChangeArrowheads="1"/>
            </p:cNvSpPr>
            <p:nvPr/>
          </p:nvSpPr>
          <p:spPr bwMode="auto">
            <a:xfrm>
              <a:off x="901479" y="3130226"/>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0" name="Text Box 45"/>
            <p:cNvSpPr txBox="1">
              <a:spLocks noChangeArrowheads="1"/>
            </p:cNvSpPr>
            <p:nvPr/>
          </p:nvSpPr>
          <p:spPr bwMode="auto">
            <a:xfrm>
              <a:off x="1493771" y="2624051"/>
              <a:ext cx="317583"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1" name="Text Box 46"/>
            <p:cNvSpPr txBox="1">
              <a:spLocks noChangeArrowheads="1"/>
            </p:cNvSpPr>
            <p:nvPr/>
          </p:nvSpPr>
          <p:spPr bwMode="auto">
            <a:xfrm>
              <a:off x="2279788" y="4471036"/>
              <a:ext cx="317583"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2" name="Text Box 47"/>
            <p:cNvSpPr txBox="1">
              <a:spLocks noChangeArrowheads="1"/>
            </p:cNvSpPr>
            <p:nvPr/>
          </p:nvSpPr>
          <p:spPr bwMode="auto">
            <a:xfrm>
              <a:off x="2260733" y="2635158"/>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3" name="Text Box 48"/>
            <p:cNvSpPr txBox="1">
              <a:spLocks noChangeArrowheads="1"/>
            </p:cNvSpPr>
            <p:nvPr/>
          </p:nvSpPr>
          <p:spPr bwMode="auto">
            <a:xfrm>
              <a:off x="2805387" y="3922018"/>
              <a:ext cx="317583" cy="366540"/>
            </a:xfrm>
            <a:prstGeom prst="rect">
              <a:avLst/>
            </a:prstGeom>
            <a:noFill/>
            <a:ln w="12700">
              <a:noFill/>
              <a:miter lim="800000"/>
              <a:headEnd type="none" w="sm" len="sm"/>
              <a:tailEnd type="none" w="sm" len="sm"/>
            </a:ln>
          </p:spPr>
          <p:txBody>
            <a:bodyPr wrap="none">
              <a:spAutoFit/>
            </a:bodyPr>
            <a:lstStyle/>
            <a:p>
              <a:r>
                <a:rPr lang="en-US" dirty="0">
                  <a:solidFill>
                    <a:schemeClr val="bg2"/>
                  </a:solidFill>
                </a:rPr>
                <a:t>+</a:t>
              </a:r>
            </a:p>
          </p:txBody>
        </p:sp>
        <p:sp>
          <p:nvSpPr>
            <p:cNvPr id="114" name="Text Box 49"/>
            <p:cNvSpPr txBox="1">
              <a:spLocks noChangeArrowheads="1"/>
            </p:cNvSpPr>
            <p:nvPr/>
          </p:nvSpPr>
          <p:spPr bwMode="auto">
            <a:xfrm>
              <a:off x="2762513" y="3123879"/>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5" name="Text Box 50"/>
            <p:cNvSpPr txBox="1">
              <a:spLocks noChangeArrowheads="1"/>
            </p:cNvSpPr>
            <p:nvPr/>
          </p:nvSpPr>
          <p:spPr bwMode="auto">
            <a:xfrm>
              <a:off x="1523941" y="4507531"/>
              <a:ext cx="317583" cy="366541"/>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16" name="Text Box 51"/>
            <p:cNvSpPr txBox="1">
              <a:spLocks noChangeArrowheads="1"/>
            </p:cNvSpPr>
            <p:nvPr/>
          </p:nvSpPr>
          <p:spPr bwMode="auto">
            <a:xfrm>
              <a:off x="945941" y="3975968"/>
              <a:ext cx="317583" cy="366540"/>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graphicFrame>
          <p:nvGraphicFramePr>
            <p:cNvPr id="117" name="Object 38"/>
            <p:cNvGraphicFramePr>
              <a:graphicFrameLocks noChangeAspect="1"/>
            </p:cNvGraphicFramePr>
            <p:nvPr/>
          </p:nvGraphicFramePr>
          <p:xfrm>
            <a:off x="2405117" y="3901284"/>
            <a:ext cx="320675" cy="246063"/>
          </p:xfrm>
          <a:graphic>
            <a:graphicData uri="http://schemas.openxmlformats.org/presentationml/2006/ole">
              <p:oleObj spid="_x0000_s13558" name="Equation" r:id="rId4" imgW="215619" imgH="164885" progId="Equation.DSMT4">
                <p:embed/>
              </p:oleObj>
            </a:graphicData>
          </a:graphic>
        </p:graphicFrame>
        <p:graphicFrame>
          <p:nvGraphicFramePr>
            <p:cNvPr id="118" name="Object 38"/>
            <p:cNvGraphicFramePr>
              <a:graphicFrameLocks noChangeAspect="1"/>
            </p:cNvGraphicFramePr>
            <p:nvPr/>
          </p:nvGraphicFramePr>
          <p:xfrm>
            <a:off x="2947763" y="2968399"/>
            <a:ext cx="319088" cy="265112"/>
          </p:xfrm>
          <a:graphic>
            <a:graphicData uri="http://schemas.openxmlformats.org/presentationml/2006/ole">
              <p:oleObj spid="_x0000_s13559" name="Equation" r:id="rId5" imgW="215619" imgH="177569" progId="Equation.DSMT4">
                <p:embed/>
              </p:oleObj>
            </a:graphicData>
          </a:graphic>
        </p:graphicFrame>
        <p:graphicFrame>
          <p:nvGraphicFramePr>
            <p:cNvPr id="119" name="Object 38"/>
            <p:cNvGraphicFramePr>
              <a:graphicFrameLocks noChangeAspect="1"/>
            </p:cNvGraphicFramePr>
            <p:nvPr/>
          </p:nvGraphicFramePr>
          <p:xfrm>
            <a:off x="2120342" y="3498691"/>
            <a:ext cx="188912" cy="246063"/>
          </p:xfrm>
          <a:graphic>
            <a:graphicData uri="http://schemas.openxmlformats.org/presentationml/2006/ole">
              <p:oleObj spid="_x0000_s13560" name="Equation" r:id="rId6" imgW="126780" imgH="164814" progId="Equation.DSMT4">
                <p:embed/>
              </p:oleObj>
            </a:graphicData>
          </a:graphic>
        </p:graphicFrame>
        <p:sp>
          <p:nvSpPr>
            <p:cNvPr id="128" name="TextBox 127"/>
            <p:cNvSpPr txBox="1"/>
            <p:nvPr/>
          </p:nvSpPr>
          <p:spPr>
            <a:xfrm>
              <a:off x="1765440" y="2884018"/>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pSp>
      <p:grpSp>
        <p:nvGrpSpPr>
          <p:cNvPr id="131" name="Group 130"/>
          <p:cNvGrpSpPr/>
          <p:nvPr/>
        </p:nvGrpSpPr>
        <p:grpSpPr>
          <a:xfrm>
            <a:off x="5091113" y="875635"/>
            <a:ext cx="3670750" cy="4897946"/>
            <a:chOff x="5091113" y="875635"/>
            <a:chExt cx="3670750" cy="4897946"/>
          </a:xfrm>
        </p:grpSpPr>
        <p:sp>
          <p:nvSpPr>
            <p:cNvPr id="13315" name="Rectangle 67"/>
            <p:cNvSpPr>
              <a:spLocks noChangeArrowheads="1"/>
            </p:cNvSpPr>
            <p:nvPr/>
          </p:nvSpPr>
          <p:spPr bwMode="auto">
            <a:xfrm>
              <a:off x="5091113" y="4654836"/>
              <a:ext cx="3097212" cy="595313"/>
            </a:xfrm>
            <a:prstGeom prst="rect">
              <a:avLst/>
            </a:prstGeom>
            <a:blipFill>
              <a:blip r:embed="rId7" cstate="prin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13319" name="AutoShape 4"/>
            <p:cNvSpPr>
              <a:spLocks noChangeArrowheads="1"/>
            </p:cNvSpPr>
            <p:nvPr/>
          </p:nvSpPr>
          <p:spPr bwMode="auto">
            <a:xfrm>
              <a:off x="5775325" y="933736"/>
              <a:ext cx="1743075" cy="1682750"/>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13330" name="Line 16"/>
            <p:cNvSpPr>
              <a:spLocks noChangeShapeType="1"/>
            </p:cNvSpPr>
            <p:nvPr/>
          </p:nvSpPr>
          <p:spPr bwMode="auto">
            <a:xfrm>
              <a:off x="6667500" y="2618074"/>
              <a:ext cx="0" cy="2120900"/>
            </a:xfrm>
            <a:prstGeom prst="line">
              <a:avLst/>
            </a:prstGeom>
            <a:noFill/>
            <a:ln w="38100">
              <a:solidFill>
                <a:srgbClr val="FF9933"/>
              </a:solidFill>
              <a:round/>
              <a:headEnd type="none" w="sm" len="sm"/>
              <a:tailEnd type="none" w="sm" len="sm"/>
            </a:ln>
          </p:spPr>
          <p:txBody>
            <a:bodyPr wrap="none"/>
            <a:lstStyle/>
            <a:p>
              <a:endParaRPr lang="en-US"/>
            </a:p>
          </p:txBody>
        </p:sp>
        <p:sp>
          <p:nvSpPr>
            <p:cNvPr id="13332" name="Line 18"/>
            <p:cNvSpPr>
              <a:spLocks noChangeShapeType="1"/>
            </p:cNvSpPr>
            <p:nvPr/>
          </p:nvSpPr>
          <p:spPr bwMode="auto">
            <a:xfrm>
              <a:off x="6324600" y="4737386"/>
              <a:ext cx="658813" cy="0"/>
            </a:xfrm>
            <a:prstGeom prst="line">
              <a:avLst/>
            </a:prstGeom>
            <a:noFill/>
            <a:ln w="19050">
              <a:solidFill>
                <a:schemeClr val="bg2"/>
              </a:solidFill>
              <a:round/>
              <a:headEnd type="none" w="sm" len="sm"/>
              <a:tailEnd type="none" w="sm" len="sm"/>
            </a:ln>
          </p:spPr>
          <p:txBody>
            <a:bodyPr wrap="none"/>
            <a:lstStyle/>
            <a:p>
              <a:endParaRPr lang="en-US"/>
            </a:p>
          </p:txBody>
        </p:sp>
        <p:sp>
          <p:nvSpPr>
            <p:cNvPr id="13333" name="Line 19"/>
            <p:cNvSpPr>
              <a:spLocks noChangeShapeType="1"/>
            </p:cNvSpPr>
            <p:nvPr/>
          </p:nvSpPr>
          <p:spPr bwMode="auto">
            <a:xfrm>
              <a:off x="6427788" y="4815174"/>
              <a:ext cx="487362" cy="0"/>
            </a:xfrm>
            <a:prstGeom prst="line">
              <a:avLst/>
            </a:prstGeom>
            <a:noFill/>
            <a:ln w="19050">
              <a:solidFill>
                <a:schemeClr val="bg2"/>
              </a:solidFill>
              <a:round/>
              <a:headEnd type="none" w="sm" len="sm"/>
              <a:tailEnd type="none" w="sm" len="sm"/>
            </a:ln>
          </p:spPr>
          <p:txBody>
            <a:bodyPr wrap="none"/>
            <a:lstStyle/>
            <a:p>
              <a:endParaRPr lang="en-US"/>
            </a:p>
          </p:txBody>
        </p:sp>
        <p:sp>
          <p:nvSpPr>
            <p:cNvPr id="13334" name="Line 20"/>
            <p:cNvSpPr>
              <a:spLocks noChangeShapeType="1"/>
            </p:cNvSpPr>
            <p:nvPr/>
          </p:nvSpPr>
          <p:spPr bwMode="auto">
            <a:xfrm flipV="1">
              <a:off x="6540500" y="4886611"/>
              <a:ext cx="266700" cy="0"/>
            </a:xfrm>
            <a:prstGeom prst="line">
              <a:avLst/>
            </a:prstGeom>
            <a:noFill/>
            <a:ln w="19050">
              <a:solidFill>
                <a:schemeClr val="bg2"/>
              </a:solidFill>
              <a:round/>
              <a:headEnd type="none" w="sm" len="sm"/>
              <a:tailEnd type="none" w="sm" len="sm"/>
            </a:ln>
          </p:spPr>
          <p:txBody>
            <a:bodyPr wrap="none"/>
            <a:lstStyle/>
            <a:p>
              <a:endParaRPr lang="en-US"/>
            </a:p>
          </p:txBody>
        </p:sp>
        <p:sp>
          <p:nvSpPr>
            <p:cNvPr id="13335" name="Text Box 22"/>
            <p:cNvSpPr txBox="1">
              <a:spLocks noChangeArrowheads="1"/>
            </p:cNvSpPr>
            <p:nvPr/>
          </p:nvSpPr>
          <p:spPr bwMode="auto">
            <a:xfrm>
              <a:off x="6669088" y="3769011"/>
              <a:ext cx="31750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3336" name="Text Box 23"/>
            <p:cNvSpPr txBox="1">
              <a:spLocks noChangeArrowheads="1"/>
            </p:cNvSpPr>
            <p:nvPr/>
          </p:nvSpPr>
          <p:spPr bwMode="auto">
            <a:xfrm>
              <a:off x="6673850" y="2800636"/>
              <a:ext cx="31750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3337" name="Text Box 24"/>
            <p:cNvSpPr txBox="1">
              <a:spLocks noChangeArrowheads="1"/>
            </p:cNvSpPr>
            <p:nvPr/>
          </p:nvSpPr>
          <p:spPr bwMode="auto">
            <a:xfrm>
              <a:off x="6667500" y="3135599"/>
              <a:ext cx="31750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3338" name="Text Box 25"/>
            <p:cNvSpPr txBox="1">
              <a:spLocks noChangeArrowheads="1"/>
            </p:cNvSpPr>
            <p:nvPr/>
          </p:nvSpPr>
          <p:spPr bwMode="auto">
            <a:xfrm>
              <a:off x="6675438" y="3430874"/>
              <a:ext cx="317500" cy="366712"/>
            </a:xfrm>
            <a:prstGeom prst="rect">
              <a:avLst/>
            </a:prstGeom>
            <a:noFill/>
            <a:ln w="12700">
              <a:noFill/>
              <a:miter lim="800000"/>
              <a:headEnd type="none" w="sm" len="sm"/>
              <a:tailEnd type="none" w="sm" len="sm"/>
            </a:ln>
          </p:spPr>
          <p:txBody>
            <a:bodyPr>
              <a:spAutoFit/>
            </a:bodyPr>
            <a:lstStyle/>
            <a:p>
              <a:r>
                <a:rPr lang="en-US">
                  <a:solidFill>
                    <a:schemeClr val="bg2"/>
                  </a:solidFill>
                </a:rPr>
                <a:t>+</a:t>
              </a:r>
            </a:p>
          </p:txBody>
        </p:sp>
        <p:sp>
          <p:nvSpPr>
            <p:cNvPr id="13339" name="Line 26"/>
            <p:cNvSpPr>
              <a:spLocks noChangeShapeType="1"/>
            </p:cNvSpPr>
            <p:nvPr/>
          </p:nvSpPr>
          <p:spPr bwMode="auto">
            <a:xfrm>
              <a:off x="6811963" y="4181761"/>
              <a:ext cx="0" cy="268288"/>
            </a:xfrm>
            <a:prstGeom prst="line">
              <a:avLst/>
            </a:prstGeom>
            <a:noFill/>
            <a:ln w="28575">
              <a:solidFill>
                <a:schemeClr val="bg2"/>
              </a:solidFill>
              <a:round/>
              <a:headEnd type="none" w="sm" len="sm"/>
              <a:tailEnd type="triangle" w="med" len="med"/>
            </a:ln>
          </p:spPr>
          <p:txBody>
            <a:bodyPr wrap="none"/>
            <a:lstStyle/>
            <a:p>
              <a:endParaRPr lang="en-US"/>
            </a:p>
          </p:txBody>
        </p:sp>
        <p:sp>
          <p:nvSpPr>
            <p:cNvPr id="13340" name="Text Box 28"/>
            <p:cNvSpPr txBox="1">
              <a:spLocks noChangeArrowheads="1"/>
            </p:cNvSpPr>
            <p:nvPr/>
          </p:nvSpPr>
          <p:spPr bwMode="auto">
            <a:xfrm>
              <a:off x="5141913" y="3284824"/>
              <a:ext cx="1357312" cy="396875"/>
            </a:xfrm>
            <a:prstGeom prst="rect">
              <a:avLst/>
            </a:prstGeom>
            <a:noFill/>
            <a:ln w="12700">
              <a:noFill/>
              <a:miter lim="800000"/>
              <a:headEnd type="none" w="sm" len="sm"/>
              <a:tailEnd type="none" w="sm" len="sm"/>
            </a:ln>
          </p:spPr>
          <p:txBody>
            <a:bodyPr>
              <a:spAutoFit/>
            </a:bodyPr>
            <a:lstStyle/>
            <a:p>
              <a:r>
                <a:rPr lang="en-US" sz="2000">
                  <a:solidFill>
                    <a:schemeClr val="bg2"/>
                  </a:solidFill>
                </a:rPr>
                <a:t>PEC wire</a:t>
              </a:r>
              <a:endParaRPr lang="en-US" sz="2000" i="1">
                <a:solidFill>
                  <a:schemeClr val="bg2"/>
                </a:solidFill>
                <a:latin typeface="Times New Roman" pitchFamily="18" charset="0"/>
              </a:endParaRPr>
            </a:p>
          </p:txBody>
        </p:sp>
        <p:sp>
          <p:nvSpPr>
            <p:cNvPr id="13341" name="Line 32"/>
            <p:cNvSpPr>
              <a:spLocks noChangeShapeType="1"/>
            </p:cNvSpPr>
            <p:nvPr/>
          </p:nvSpPr>
          <p:spPr bwMode="auto">
            <a:xfrm flipH="1">
              <a:off x="7464425" y="1248061"/>
              <a:ext cx="358775" cy="274638"/>
            </a:xfrm>
            <a:prstGeom prst="line">
              <a:avLst/>
            </a:prstGeom>
            <a:noFill/>
            <a:ln w="12700">
              <a:solidFill>
                <a:schemeClr val="bg2"/>
              </a:solidFill>
              <a:round/>
              <a:headEnd type="none" w="med" len="med"/>
              <a:tailEnd type="arrow" w="med" len="med"/>
            </a:ln>
          </p:spPr>
          <p:txBody>
            <a:bodyPr wrap="none"/>
            <a:lstStyle/>
            <a:p>
              <a:endParaRPr lang="en-US"/>
            </a:p>
          </p:txBody>
        </p:sp>
        <p:sp>
          <p:nvSpPr>
            <p:cNvPr id="13342" name="Text Box 34"/>
            <p:cNvSpPr txBox="1">
              <a:spLocks noChangeArrowheads="1"/>
            </p:cNvSpPr>
            <p:nvPr/>
          </p:nvSpPr>
          <p:spPr bwMode="auto">
            <a:xfrm>
              <a:off x="7286626" y="4775486"/>
              <a:ext cx="742950" cy="307777"/>
            </a:xfrm>
            <a:prstGeom prst="rect">
              <a:avLst/>
            </a:prstGeom>
            <a:solidFill>
              <a:schemeClr val="tx1"/>
            </a:solidFill>
            <a:ln w="12700">
              <a:noFill/>
              <a:miter lim="800000"/>
              <a:headEnd type="none" w="sm" len="sm"/>
              <a:tailEnd type="none" w="sm" len="sm"/>
            </a:ln>
          </p:spPr>
          <p:txBody>
            <a:bodyPr wrap="square">
              <a:spAutoFit/>
            </a:bodyPr>
            <a:lstStyle/>
            <a:p>
              <a:pPr algn="ctr"/>
              <a:r>
                <a:rPr lang="en-US" sz="1400" dirty="0">
                  <a:solidFill>
                    <a:schemeClr val="bg2"/>
                  </a:solidFill>
                </a:rPr>
                <a:t>Earth</a:t>
              </a:r>
              <a:endParaRPr lang="en-US" sz="1400" i="1" dirty="0">
                <a:solidFill>
                  <a:schemeClr val="bg2"/>
                </a:solidFill>
                <a:latin typeface="Times New Roman" pitchFamily="18" charset="0"/>
              </a:endParaRPr>
            </a:p>
          </p:txBody>
        </p:sp>
        <p:sp>
          <p:nvSpPr>
            <p:cNvPr id="13346" name="Text Box 65"/>
            <p:cNvSpPr txBox="1">
              <a:spLocks noChangeArrowheads="1"/>
            </p:cNvSpPr>
            <p:nvPr/>
          </p:nvSpPr>
          <p:spPr bwMode="auto">
            <a:xfrm>
              <a:off x="5750665" y="5376706"/>
              <a:ext cx="1919288" cy="396875"/>
            </a:xfrm>
            <a:prstGeom prst="rect">
              <a:avLst/>
            </a:prstGeom>
            <a:noFill/>
            <a:ln w="12700">
              <a:noFill/>
              <a:miter lim="800000"/>
              <a:headEnd type="none" w="sm" len="sm"/>
              <a:tailEnd type="none" w="sm" len="sm"/>
            </a:ln>
          </p:spPr>
          <p:txBody>
            <a:bodyPr wrap="none">
              <a:spAutoFit/>
            </a:bodyPr>
            <a:lstStyle/>
            <a:p>
              <a:r>
                <a:rPr lang="en-US" sz="2000" dirty="0">
                  <a:solidFill>
                    <a:srgbClr val="FF0000"/>
                  </a:solidFill>
                </a:rPr>
                <a:t>After grounding</a:t>
              </a:r>
            </a:p>
          </p:txBody>
        </p:sp>
        <p:graphicFrame>
          <p:nvGraphicFramePr>
            <p:cNvPr id="13314" name="Object 70"/>
            <p:cNvGraphicFramePr>
              <a:graphicFrameLocks noChangeAspect="1"/>
            </p:cNvGraphicFramePr>
            <p:nvPr/>
          </p:nvGraphicFramePr>
          <p:xfrm>
            <a:off x="7881607" y="875635"/>
            <a:ext cx="880256" cy="452131"/>
          </p:xfrm>
          <a:graphic>
            <a:graphicData uri="http://schemas.openxmlformats.org/presentationml/2006/ole">
              <p:oleObj spid="_x0000_s13561" name="Equation" r:id="rId8" imgW="469696" imgH="241195" progId="Equation.DSMT4">
                <p:embed/>
              </p:oleObj>
            </a:graphicData>
          </a:graphic>
        </p:graphicFrame>
        <p:grpSp>
          <p:nvGrpSpPr>
            <p:cNvPr id="61" name="Group 49"/>
            <p:cNvGrpSpPr>
              <a:grpSpLocks/>
            </p:cNvGrpSpPr>
            <p:nvPr/>
          </p:nvGrpSpPr>
          <p:grpSpPr bwMode="auto">
            <a:xfrm>
              <a:off x="6287532" y="1360867"/>
              <a:ext cx="755650" cy="789043"/>
              <a:chOff x="3494" y="1958"/>
              <a:chExt cx="1927" cy="1978"/>
            </a:xfrm>
          </p:grpSpPr>
          <p:sp>
            <p:nvSpPr>
              <p:cNvPr id="62" name="Line 50"/>
              <p:cNvSpPr>
                <a:spLocks noChangeShapeType="1"/>
              </p:cNvSpPr>
              <p:nvPr/>
            </p:nvSpPr>
            <p:spPr bwMode="auto">
              <a:xfrm>
                <a:off x="4463" y="3185"/>
                <a:ext cx="7" cy="751"/>
              </a:xfrm>
              <a:prstGeom prst="line">
                <a:avLst/>
              </a:prstGeom>
              <a:noFill/>
              <a:ln w="38100">
                <a:solidFill>
                  <a:srgbClr val="DDD800"/>
                </a:solidFill>
                <a:round/>
                <a:headEnd type="none" w="sm" len="sm"/>
                <a:tailEnd type="triangle" w="med" len="med"/>
              </a:ln>
            </p:spPr>
            <p:txBody>
              <a:bodyPr wrap="none"/>
              <a:lstStyle/>
              <a:p>
                <a:endParaRPr lang="en-US"/>
              </a:p>
            </p:txBody>
          </p:sp>
          <p:sp>
            <p:nvSpPr>
              <p:cNvPr id="63" name="Line 51"/>
              <p:cNvSpPr>
                <a:spLocks noChangeShapeType="1"/>
              </p:cNvSpPr>
              <p:nvPr/>
            </p:nvSpPr>
            <p:spPr bwMode="auto">
              <a:xfrm flipH="1" flipV="1">
                <a:off x="4431" y="1958"/>
                <a:ext cx="2" cy="725"/>
              </a:xfrm>
              <a:prstGeom prst="line">
                <a:avLst/>
              </a:prstGeom>
              <a:noFill/>
              <a:ln w="38100">
                <a:solidFill>
                  <a:srgbClr val="DDD800"/>
                </a:solidFill>
                <a:round/>
                <a:headEnd type="none" w="sm" len="sm"/>
                <a:tailEnd type="triangle" w="med" len="med"/>
              </a:ln>
            </p:spPr>
            <p:txBody>
              <a:bodyPr wrap="none"/>
              <a:lstStyle/>
              <a:p>
                <a:endParaRPr lang="en-US"/>
              </a:p>
            </p:txBody>
          </p:sp>
          <p:sp>
            <p:nvSpPr>
              <p:cNvPr id="64" name="Line 52"/>
              <p:cNvSpPr>
                <a:spLocks noChangeShapeType="1"/>
              </p:cNvSpPr>
              <p:nvPr/>
            </p:nvSpPr>
            <p:spPr bwMode="auto">
              <a:xfrm rot="8047814">
                <a:off x="4016" y="2271"/>
                <a:ext cx="10" cy="601"/>
              </a:xfrm>
              <a:prstGeom prst="line">
                <a:avLst/>
              </a:prstGeom>
              <a:noFill/>
              <a:ln w="38100">
                <a:solidFill>
                  <a:srgbClr val="DDD800"/>
                </a:solidFill>
                <a:round/>
                <a:headEnd type="none" w="sm" len="sm"/>
                <a:tailEnd type="triangle" w="med" len="med"/>
              </a:ln>
            </p:spPr>
            <p:txBody>
              <a:bodyPr wrap="none"/>
              <a:lstStyle/>
              <a:p>
                <a:endParaRPr lang="en-US"/>
              </a:p>
            </p:txBody>
          </p:sp>
          <p:sp>
            <p:nvSpPr>
              <p:cNvPr id="65" name="Line 53"/>
              <p:cNvSpPr>
                <a:spLocks noChangeShapeType="1"/>
              </p:cNvSpPr>
              <p:nvPr/>
            </p:nvSpPr>
            <p:spPr bwMode="auto">
              <a:xfrm rot="8047814" flipV="1">
                <a:off x="4865" y="3105"/>
                <a:ext cx="10" cy="669"/>
              </a:xfrm>
              <a:prstGeom prst="line">
                <a:avLst/>
              </a:prstGeom>
              <a:noFill/>
              <a:ln w="38100">
                <a:solidFill>
                  <a:srgbClr val="DDD800"/>
                </a:solidFill>
                <a:round/>
                <a:headEnd type="none" w="sm" len="sm"/>
                <a:tailEnd type="triangle" w="med" len="med"/>
              </a:ln>
            </p:spPr>
            <p:txBody>
              <a:bodyPr wrap="none"/>
              <a:lstStyle/>
              <a:p>
                <a:endParaRPr lang="en-US"/>
              </a:p>
            </p:txBody>
          </p:sp>
          <p:sp>
            <p:nvSpPr>
              <p:cNvPr id="66" name="Line 54"/>
              <p:cNvSpPr>
                <a:spLocks noChangeShapeType="1"/>
              </p:cNvSpPr>
              <p:nvPr/>
            </p:nvSpPr>
            <p:spPr bwMode="auto">
              <a:xfrm rot="2320550" flipV="1">
                <a:off x="4872" y="2218"/>
                <a:ext cx="23" cy="676"/>
              </a:xfrm>
              <a:prstGeom prst="line">
                <a:avLst/>
              </a:prstGeom>
              <a:noFill/>
              <a:ln w="38100">
                <a:solidFill>
                  <a:srgbClr val="DDD800"/>
                </a:solidFill>
                <a:round/>
                <a:headEnd type="none" w="sm" len="sm"/>
                <a:tailEnd type="triangle" w="med" len="med"/>
              </a:ln>
            </p:spPr>
            <p:txBody>
              <a:bodyPr wrap="none"/>
              <a:lstStyle/>
              <a:p>
                <a:endParaRPr lang="en-US"/>
              </a:p>
            </p:txBody>
          </p:sp>
          <p:sp>
            <p:nvSpPr>
              <p:cNvPr id="67" name="Line 55"/>
              <p:cNvSpPr>
                <a:spLocks noChangeShapeType="1"/>
              </p:cNvSpPr>
              <p:nvPr/>
            </p:nvSpPr>
            <p:spPr bwMode="auto">
              <a:xfrm rot="2320550" flipH="1">
                <a:off x="3990" y="3120"/>
                <a:ext cx="9" cy="633"/>
              </a:xfrm>
              <a:prstGeom prst="line">
                <a:avLst/>
              </a:prstGeom>
              <a:noFill/>
              <a:ln w="38100">
                <a:solidFill>
                  <a:srgbClr val="DDD800"/>
                </a:solidFill>
                <a:round/>
                <a:headEnd type="none" w="sm" len="sm"/>
                <a:tailEnd type="triangle" w="med" len="med"/>
              </a:ln>
            </p:spPr>
            <p:txBody>
              <a:bodyPr wrap="none"/>
              <a:lstStyle/>
              <a:p>
                <a:endParaRPr lang="en-US"/>
              </a:p>
            </p:txBody>
          </p:sp>
          <p:sp>
            <p:nvSpPr>
              <p:cNvPr id="68" name="Line 56"/>
              <p:cNvSpPr>
                <a:spLocks noChangeShapeType="1"/>
              </p:cNvSpPr>
              <p:nvPr/>
            </p:nvSpPr>
            <p:spPr bwMode="auto">
              <a:xfrm rot="5400000" flipV="1">
                <a:off x="5069" y="2651"/>
                <a:ext cx="0" cy="704"/>
              </a:xfrm>
              <a:prstGeom prst="line">
                <a:avLst/>
              </a:prstGeom>
              <a:noFill/>
              <a:ln w="38100">
                <a:solidFill>
                  <a:srgbClr val="DDD800"/>
                </a:solidFill>
                <a:round/>
                <a:headEnd type="none" w="sm" len="sm"/>
                <a:tailEnd type="triangle" w="med" len="med"/>
              </a:ln>
            </p:spPr>
            <p:txBody>
              <a:bodyPr wrap="none"/>
              <a:lstStyle/>
              <a:p>
                <a:endParaRPr lang="en-US"/>
              </a:p>
            </p:txBody>
          </p:sp>
          <p:sp>
            <p:nvSpPr>
              <p:cNvPr id="69" name="Line 57"/>
              <p:cNvSpPr>
                <a:spLocks noChangeShapeType="1"/>
              </p:cNvSpPr>
              <p:nvPr/>
            </p:nvSpPr>
            <p:spPr bwMode="auto">
              <a:xfrm rot="5400000">
                <a:off x="3858" y="2635"/>
                <a:ext cx="0" cy="727"/>
              </a:xfrm>
              <a:prstGeom prst="line">
                <a:avLst/>
              </a:prstGeom>
              <a:noFill/>
              <a:ln w="38100">
                <a:solidFill>
                  <a:srgbClr val="DDD800"/>
                </a:solidFill>
                <a:round/>
                <a:headEnd type="none" w="sm" len="sm"/>
                <a:tailEnd type="triangle" w="med" len="med"/>
              </a:ln>
            </p:spPr>
            <p:txBody>
              <a:bodyPr wrap="none"/>
              <a:lstStyle/>
              <a:p>
                <a:endParaRPr lang="en-US"/>
              </a:p>
            </p:txBody>
          </p:sp>
        </p:grpSp>
        <p:sp>
          <p:nvSpPr>
            <p:cNvPr id="13318" name="Oval 3"/>
            <p:cNvSpPr>
              <a:spLocks noChangeArrowheads="1"/>
            </p:cNvSpPr>
            <p:nvPr/>
          </p:nvSpPr>
          <p:spPr bwMode="auto">
            <a:xfrm>
              <a:off x="6588125" y="1713199"/>
              <a:ext cx="122238" cy="120650"/>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13321" name="Text Box 6"/>
            <p:cNvSpPr txBox="1">
              <a:spLocks noChangeArrowheads="1"/>
            </p:cNvSpPr>
            <p:nvPr/>
          </p:nvSpPr>
          <p:spPr bwMode="auto">
            <a:xfrm>
              <a:off x="6538913" y="1252824"/>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3322" name="Text Box 7"/>
            <p:cNvSpPr txBox="1">
              <a:spLocks noChangeArrowheads="1"/>
            </p:cNvSpPr>
            <p:nvPr/>
          </p:nvSpPr>
          <p:spPr bwMode="auto">
            <a:xfrm>
              <a:off x="6508750" y="1868774"/>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3323" name="Text Box 8"/>
            <p:cNvSpPr txBox="1">
              <a:spLocks noChangeArrowheads="1"/>
            </p:cNvSpPr>
            <p:nvPr/>
          </p:nvSpPr>
          <p:spPr bwMode="auto">
            <a:xfrm>
              <a:off x="6881813" y="1570324"/>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3324" name="Text Box 9"/>
            <p:cNvSpPr txBox="1">
              <a:spLocks noChangeArrowheads="1"/>
            </p:cNvSpPr>
            <p:nvPr/>
          </p:nvSpPr>
          <p:spPr bwMode="auto">
            <a:xfrm>
              <a:off x="6203950" y="1562386"/>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3325" name="Text Box 10"/>
            <p:cNvSpPr txBox="1">
              <a:spLocks noChangeArrowheads="1"/>
            </p:cNvSpPr>
            <p:nvPr/>
          </p:nvSpPr>
          <p:spPr bwMode="auto">
            <a:xfrm>
              <a:off x="6286500" y="1775111"/>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3326" name="Text Box 11"/>
            <p:cNvSpPr txBox="1">
              <a:spLocks noChangeArrowheads="1"/>
            </p:cNvSpPr>
            <p:nvPr/>
          </p:nvSpPr>
          <p:spPr bwMode="auto">
            <a:xfrm>
              <a:off x="6791325" y="1330611"/>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3327" name="Text Box 12"/>
            <p:cNvSpPr txBox="1">
              <a:spLocks noChangeArrowheads="1"/>
            </p:cNvSpPr>
            <p:nvPr/>
          </p:nvSpPr>
          <p:spPr bwMode="auto">
            <a:xfrm>
              <a:off x="6284913" y="1373474"/>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13328" name="Text Box 13"/>
            <p:cNvSpPr txBox="1">
              <a:spLocks noChangeArrowheads="1"/>
            </p:cNvSpPr>
            <p:nvPr/>
          </p:nvSpPr>
          <p:spPr bwMode="auto">
            <a:xfrm>
              <a:off x="6746875" y="1789399"/>
              <a:ext cx="260350" cy="366712"/>
            </a:xfrm>
            <a:prstGeom prst="rect">
              <a:avLst/>
            </a:prstGeom>
            <a:noFill/>
            <a:ln w="12700">
              <a:noFill/>
              <a:miter lim="800000"/>
              <a:headEnd type="none" w="sm" len="sm"/>
              <a:tailEnd type="none" w="sm" len="sm"/>
            </a:ln>
          </p:spPr>
          <p:txBody>
            <a:bodyPr wrap="none">
              <a:spAutoFit/>
            </a:bodyPr>
            <a:lstStyle/>
            <a:p>
              <a:r>
                <a:rPr lang="en-US" dirty="0">
                  <a:solidFill>
                    <a:schemeClr val="bg2"/>
                  </a:solidFill>
                </a:rPr>
                <a:t>-</a:t>
              </a:r>
            </a:p>
          </p:txBody>
        </p:sp>
        <p:graphicFrame>
          <p:nvGraphicFramePr>
            <p:cNvPr id="76" name="Object 21"/>
            <p:cNvGraphicFramePr>
              <a:graphicFrameLocks noChangeAspect="1"/>
            </p:cNvGraphicFramePr>
            <p:nvPr/>
          </p:nvGraphicFramePr>
          <p:xfrm>
            <a:off x="6996256" y="3334987"/>
            <a:ext cx="218321" cy="281998"/>
          </p:xfrm>
          <a:graphic>
            <a:graphicData uri="http://schemas.openxmlformats.org/presentationml/2006/ole">
              <p:oleObj spid="_x0000_s13562" name="Equation" r:id="rId9" imgW="126780" imgH="164814" progId="Equation.DSMT4">
                <p:embed/>
              </p:oleObj>
            </a:graphicData>
          </a:graphic>
        </p:graphicFrame>
        <p:graphicFrame>
          <p:nvGraphicFramePr>
            <p:cNvPr id="77" name="Object 21"/>
            <p:cNvGraphicFramePr>
              <a:graphicFrameLocks noChangeAspect="1"/>
            </p:cNvGraphicFramePr>
            <p:nvPr/>
          </p:nvGraphicFramePr>
          <p:xfrm>
            <a:off x="5910035" y="1919988"/>
            <a:ext cx="368300" cy="280987"/>
          </p:xfrm>
          <a:graphic>
            <a:graphicData uri="http://schemas.openxmlformats.org/presentationml/2006/ole">
              <p:oleObj spid="_x0000_s13563" name="Equation" r:id="rId10" imgW="215619" imgH="164885" progId="Equation.DSMT4">
                <p:embed/>
              </p:oleObj>
            </a:graphicData>
          </a:graphic>
        </p:graphicFrame>
        <p:graphicFrame>
          <p:nvGraphicFramePr>
            <p:cNvPr id="6" name="Object 21"/>
            <p:cNvGraphicFramePr>
              <a:graphicFrameLocks noChangeAspect="1"/>
            </p:cNvGraphicFramePr>
            <p:nvPr/>
          </p:nvGraphicFramePr>
          <p:xfrm>
            <a:off x="6649748" y="1457057"/>
            <a:ext cx="219075" cy="280987"/>
          </p:xfrm>
          <a:graphic>
            <a:graphicData uri="http://schemas.openxmlformats.org/presentationml/2006/ole">
              <p:oleObj spid="_x0000_s13564" name="Equation" r:id="rId11" imgW="126780" imgH="164814" progId="Equation.DSMT4">
                <p:embed/>
              </p:oleObj>
            </a:graphicData>
          </a:graphic>
        </p:graphicFrame>
        <p:graphicFrame>
          <p:nvGraphicFramePr>
            <p:cNvPr id="7" name="Object 21"/>
            <p:cNvGraphicFramePr>
              <a:graphicFrameLocks noChangeAspect="1"/>
            </p:cNvGraphicFramePr>
            <p:nvPr/>
          </p:nvGraphicFramePr>
          <p:xfrm>
            <a:off x="7571467" y="2814720"/>
            <a:ext cx="712561" cy="362940"/>
          </p:xfrm>
          <a:graphic>
            <a:graphicData uri="http://schemas.openxmlformats.org/presentationml/2006/ole">
              <p:oleObj spid="_x0000_s13565" name="Equation" r:id="rId12" imgW="393529" imgH="203112" progId="Equation.DSMT4">
                <p:embed/>
              </p:oleObj>
            </a:graphicData>
          </a:graphic>
        </p:graphicFrame>
        <p:sp>
          <p:nvSpPr>
            <p:cNvPr id="130" name="TextBox 129"/>
            <p:cNvSpPr txBox="1"/>
            <p:nvPr/>
          </p:nvSpPr>
          <p:spPr>
            <a:xfrm>
              <a:off x="6384941" y="995840"/>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31</a:t>
            </a:fld>
            <a:endParaRPr lang="en-US"/>
          </a:p>
        </p:txBody>
      </p:sp>
      <p:sp>
        <p:nvSpPr>
          <p:cNvPr id="34" name="Text Box 3"/>
          <p:cNvSpPr txBox="1">
            <a:spLocks noChangeArrowheads="1"/>
          </p:cNvSpPr>
          <p:nvPr/>
        </p:nvSpPr>
        <p:spPr bwMode="auto">
          <a:xfrm>
            <a:off x="242063" y="0"/>
            <a:ext cx="8720137" cy="584775"/>
          </a:xfrm>
          <a:prstGeom prst="rect">
            <a:avLst/>
          </a:prstGeom>
          <a:noFill/>
          <a:ln w="12700">
            <a:noFill/>
            <a:miter lim="800000"/>
            <a:headEnd type="none" w="sm" len="sm"/>
            <a:tailEnd type="none" w="sm" len="sm"/>
          </a:ln>
          <a:effectLst/>
        </p:spPr>
        <p:txBody>
          <a:bodyPr>
            <a:spAutoFit/>
          </a:bodyPr>
          <a:lstStyle/>
          <a:p>
            <a:pPr algn="ctr">
              <a:defRPr/>
            </a:pPr>
            <a:r>
              <a:rPr lang="en-US" sz="3200" dirty="0" smtClean="0">
                <a:solidFill>
                  <a:srgbClr val="FF9933"/>
                </a:solidFill>
                <a:effectLst>
                  <a:outerShdw blurRad="38100" dist="38100" dir="2700000" algn="tl">
                    <a:srgbClr val="C0C0C0"/>
                  </a:outerShdw>
                </a:effectLst>
              </a:rPr>
              <a:t>Summary of Shielding &amp; Grounding in Statics</a:t>
            </a:r>
            <a:endParaRPr lang="en-US" sz="3200" dirty="0">
              <a:solidFill>
                <a:srgbClr val="FF9933"/>
              </a:solidFill>
              <a:effectLst>
                <a:outerShdw blurRad="38100" dist="38100" dir="2700000" algn="tl">
                  <a:srgbClr val="C0C0C0"/>
                </a:outerShdw>
              </a:effectLst>
            </a:endParaRPr>
          </a:p>
        </p:txBody>
      </p:sp>
      <p:sp>
        <p:nvSpPr>
          <p:cNvPr id="36" name="TextBox 35"/>
          <p:cNvSpPr txBox="1"/>
          <p:nvPr/>
        </p:nvSpPr>
        <p:spPr>
          <a:xfrm>
            <a:off x="4875488" y="2062341"/>
            <a:ext cx="3400290" cy="584775"/>
          </a:xfrm>
          <a:prstGeom prst="rect">
            <a:avLst/>
          </a:prstGeom>
          <a:noFill/>
        </p:spPr>
        <p:txBody>
          <a:bodyPr wrap="none" rtlCol="0">
            <a:spAutoFit/>
          </a:bodyPr>
          <a:lstStyle/>
          <a:p>
            <a:pPr algn="ctr"/>
            <a:r>
              <a:rPr lang="en-US" sz="1600" dirty="0" smtClean="0">
                <a:solidFill>
                  <a:schemeClr val="bg1"/>
                </a:solidFill>
              </a:rPr>
              <a:t>There is no static field on the inside</a:t>
            </a:r>
          </a:p>
          <a:p>
            <a:pPr algn="ctr"/>
            <a:r>
              <a:rPr lang="en-US" sz="1600" dirty="0" smtClean="0">
                <a:solidFill>
                  <a:schemeClr val="bg1"/>
                </a:solidFill>
              </a:rPr>
              <a:t>(does </a:t>
            </a:r>
            <a:r>
              <a:rPr lang="en-US" sz="1600" u="sng" dirty="0" smtClean="0">
                <a:solidFill>
                  <a:schemeClr val="bg1"/>
                </a:solidFill>
              </a:rPr>
              <a:t>not</a:t>
            </a:r>
            <a:r>
              <a:rPr lang="en-US" sz="1600" dirty="0" smtClean="0">
                <a:solidFill>
                  <a:schemeClr val="bg1"/>
                </a:solidFill>
              </a:rPr>
              <a:t> require grounding).</a:t>
            </a:r>
            <a:endParaRPr lang="en-US" sz="1600" dirty="0">
              <a:solidFill>
                <a:schemeClr val="bg1"/>
              </a:solidFill>
            </a:endParaRPr>
          </a:p>
        </p:txBody>
      </p:sp>
      <p:sp>
        <p:nvSpPr>
          <p:cNvPr id="44" name="TextBox 43"/>
          <p:cNvSpPr txBox="1"/>
          <p:nvPr/>
        </p:nvSpPr>
        <p:spPr>
          <a:xfrm>
            <a:off x="3857517" y="4421571"/>
            <a:ext cx="4134576" cy="584775"/>
          </a:xfrm>
          <a:prstGeom prst="rect">
            <a:avLst/>
          </a:prstGeom>
          <a:noFill/>
        </p:spPr>
        <p:txBody>
          <a:bodyPr wrap="square" rtlCol="0">
            <a:spAutoFit/>
          </a:bodyPr>
          <a:lstStyle/>
          <a:p>
            <a:pPr algn="ctr"/>
            <a:r>
              <a:rPr lang="en-US" sz="1600" dirty="0" smtClean="0">
                <a:solidFill>
                  <a:schemeClr val="bg1"/>
                </a:solidFill>
              </a:rPr>
              <a:t>An ungrounded shield does not block the static electric field of an </a:t>
            </a:r>
            <a:r>
              <a:rPr lang="en-US" sz="1600" u="sng" dirty="0" smtClean="0">
                <a:solidFill>
                  <a:schemeClr val="bg1"/>
                </a:solidFill>
              </a:rPr>
              <a:t>inside</a:t>
            </a:r>
            <a:r>
              <a:rPr lang="en-US" sz="1600" i="1" dirty="0" smtClean="0">
                <a:solidFill>
                  <a:schemeClr val="bg1"/>
                </a:solidFill>
              </a:rPr>
              <a:t> </a:t>
            </a:r>
            <a:r>
              <a:rPr lang="en-US" sz="1600" dirty="0" smtClean="0">
                <a:solidFill>
                  <a:schemeClr val="bg1"/>
                </a:solidFill>
              </a:rPr>
              <a:t>source.</a:t>
            </a:r>
            <a:endParaRPr lang="en-US" sz="1600" dirty="0">
              <a:solidFill>
                <a:schemeClr val="bg1"/>
              </a:solidFill>
            </a:endParaRPr>
          </a:p>
        </p:txBody>
      </p:sp>
      <p:sp>
        <p:nvSpPr>
          <p:cNvPr id="94" name="TextBox 93"/>
          <p:cNvSpPr txBox="1"/>
          <p:nvPr/>
        </p:nvSpPr>
        <p:spPr>
          <a:xfrm>
            <a:off x="4787723" y="1657592"/>
            <a:ext cx="3318216" cy="369332"/>
          </a:xfrm>
          <a:prstGeom prst="rect">
            <a:avLst/>
          </a:prstGeom>
          <a:noFill/>
        </p:spPr>
        <p:txBody>
          <a:bodyPr wrap="none" rtlCol="0">
            <a:spAutoFit/>
          </a:bodyPr>
          <a:lstStyle/>
          <a:p>
            <a:r>
              <a:rPr lang="en-US" dirty="0" smtClean="0">
                <a:solidFill>
                  <a:schemeClr val="bg2"/>
                </a:solidFill>
              </a:rPr>
              <a:t>Effect # 1: Faraday cage effect</a:t>
            </a:r>
            <a:endParaRPr lang="en-US" dirty="0">
              <a:solidFill>
                <a:schemeClr val="bg2"/>
              </a:solidFill>
            </a:endParaRPr>
          </a:p>
        </p:txBody>
      </p:sp>
      <p:sp>
        <p:nvSpPr>
          <p:cNvPr id="95" name="TextBox 94"/>
          <p:cNvSpPr txBox="1"/>
          <p:nvPr/>
        </p:nvSpPr>
        <p:spPr>
          <a:xfrm>
            <a:off x="4019800" y="3998018"/>
            <a:ext cx="3566041" cy="369332"/>
          </a:xfrm>
          <a:prstGeom prst="rect">
            <a:avLst/>
          </a:prstGeom>
          <a:noFill/>
        </p:spPr>
        <p:txBody>
          <a:bodyPr wrap="none" rtlCol="0">
            <a:spAutoFit/>
          </a:bodyPr>
          <a:lstStyle/>
          <a:p>
            <a:r>
              <a:rPr lang="en-US" dirty="0" smtClean="0">
                <a:solidFill>
                  <a:schemeClr val="bg2"/>
                </a:solidFill>
              </a:rPr>
              <a:t>Effect # 2: Static field penetration</a:t>
            </a:r>
            <a:endParaRPr lang="en-US" dirty="0">
              <a:solidFill>
                <a:schemeClr val="bg2"/>
              </a:solidFill>
            </a:endParaRPr>
          </a:p>
        </p:txBody>
      </p:sp>
      <p:grpSp>
        <p:nvGrpSpPr>
          <p:cNvPr id="74" name="Group 73"/>
          <p:cNvGrpSpPr/>
          <p:nvPr/>
        </p:nvGrpSpPr>
        <p:grpSpPr>
          <a:xfrm>
            <a:off x="368133" y="1038514"/>
            <a:ext cx="3811981" cy="2435933"/>
            <a:chOff x="8074850" y="1427439"/>
            <a:chExt cx="5061717" cy="3234540"/>
          </a:xfrm>
        </p:grpSpPr>
        <p:grpSp>
          <p:nvGrpSpPr>
            <p:cNvPr id="13" name="Group 26"/>
            <p:cNvGrpSpPr/>
            <p:nvPr/>
          </p:nvGrpSpPr>
          <p:grpSpPr>
            <a:xfrm>
              <a:off x="9275346" y="1539615"/>
              <a:ext cx="2881313" cy="2797176"/>
              <a:chOff x="2823457" y="2028392"/>
              <a:chExt cx="2881313" cy="2797176"/>
            </a:xfrm>
          </p:grpSpPr>
          <p:sp>
            <p:nvSpPr>
              <p:cNvPr id="39" name="Freeform 4"/>
              <p:cNvSpPr>
                <a:spLocks/>
              </p:cNvSpPr>
              <p:nvPr/>
            </p:nvSpPr>
            <p:spPr bwMode="auto">
              <a:xfrm rot="9999373">
                <a:off x="2823457" y="2315730"/>
                <a:ext cx="2881313" cy="2509838"/>
              </a:xfrm>
              <a:custGeom>
                <a:avLst/>
                <a:gdLst>
                  <a:gd name="T0" fmla="*/ 115 w 1070"/>
                  <a:gd name="T1" fmla="*/ 226 h 666"/>
                  <a:gd name="T2" fmla="*/ 39 w 1070"/>
                  <a:gd name="T3" fmla="*/ 449 h 666"/>
                  <a:gd name="T4" fmla="*/ 5 w 1070"/>
                  <a:gd name="T5" fmla="*/ 707 h 666"/>
                  <a:gd name="T6" fmla="*/ 41 w 1070"/>
                  <a:gd name="T7" fmla="*/ 1045 h 666"/>
                  <a:gd name="T8" fmla="*/ 244 w 1070"/>
                  <a:gd name="T9" fmla="*/ 1268 h 666"/>
                  <a:gd name="T10" fmla="*/ 522 w 1070"/>
                  <a:gd name="T11" fmla="*/ 1415 h 666"/>
                  <a:gd name="T12" fmla="*/ 824 w 1070"/>
                  <a:gd name="T13" fmla="*/ 1562 h 666"/>
                  <a:gd name="T14" fmla="*/ 1058 w 1070"/>
                  <a:gd name="T15" fmla="*/ 1529 h 666"/>
                  <a:gd name="T16" fmla="*/ 1291 w 1070"/>
                  <a:gd name="T17" fmla="*/ 1512 h 666"/>
                  <a:gd name="T18" fmla="*/ 1533 w 1070"/>
                  <a:gd name="T19" fmla="*/ 1363 h 666"/>
                  <a:gd name="T20" fmla="*/ 1710 w 1070"/>
                  <a:gd name="T21" fmla="*/ 1113 h 666"/>
                  <a:gd name="T22" fmla="*/ 1766 w 1070"/>
                  <a:gd name="T23" fmla="*/ 833 h 666"/>
                  <a:gd name="T24" fmla="*/ 1813 w 1070"/>
                  <a:gd name="T25" fmla="*/ 634 h 666"/>
                  <a:gd name="T26" fmla="*/ 1779 w 1070"/>
                  <a:gd name="T27" fmla="*/ 356 h 666"/>
                  <a:gd name="T28" fmla="*/ 1650 w 1070"/>
                  <a:gd name="T29" fmla="*/ 259 h 666"/>
                  <a:gd name="T30" fmla="*/ 1547 w 1070"/>
                  <a:gd name="T31" fmla="*/ 195 h 666"/>
                  <a:gd name="T32" fmla="*/ 1313 w 1070"/>
                  <a:gd name="T33" fmla="*/ 14 h 666"/>
                  <a:gd name="T34" fmla="*/ 1069 w 1070"/>
                  <a:gd name="T35" fmla="*/ 114 h 666"/>
                  <a:gd name="T36" fmla="*/ 790 w 1070"/>
                  <a:gd name="T37" fmla="*/ 128 h 666"/>
                  <a:gd name="T38" fmla="*/ 483 w 1070"/>
                  <a:gd name="T39" fmla="*/ 59 h 666"/>
                  <a:gd name="T40" fmla="*/ 285 w 1070"/>
                  <a:gd name="T41" fmla="*/ 81 h 666"/>
                  <a:gd name="T42" fmla="*/ 115 w 1070"/>
                  <a:gd name="T43" fmla="*/ 226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sp>
            <p:nvSpPr>
              <p:cNvPr id="40" name="Freeform 16"/>
              <p:cNvSpPr>
                <a:spLocks/>
              </p:cNvSpPr>
              <p:nvPr/>
            </p:nvSpPr>
            <p:spPr bwMode="auto">
              <a:xfrm rot="9999373">
                <a:off x="3029832" y="2844367"/>
                <a:ext cx="2476500" cy="1598613"/>
              </a:xfrm>
              <a:custGeom>
                <a:avLst/>
                <a:gdLst>
                  <a:gd name="T0" fmla="*/ 99 w 1070"/>
                  <a:gd name="T1" fmla="*/ 144 h 666"/>
                  <a:gd name="T2" fmla="*/ 34 w 1070"/>
                  <a:gd name="T3" fmla="*/ 286 h 666"/>
                  <a:gd name="T4" fmla="*/ 4 w 1070"/>
                  <a:gd name="T5" fmla="*/ 451 h 666"/>
                  <a:gd name="T6" fmla="*/ 35 w 1070"/>
                  <a:gd name="T7" fmla="*/ 665 h 666"/>
                  <a:gd name="T8" fmla="*/ 210 w 1070"/>
                  <a:gd name="T9" fmla="*/ 807 h 666"/>
                  <a:gd name="T10" fmla="*/ 449 w 1070"/>
                  <a:gd name="T11" fmla="*/ 901 h 666"/>
                  <a:gd name="T12" fmla="*/ 709 w 1070"/>
                  <a:gd name="T13" fmla="*/ 995 h 666"/>
                  <a:gd name="T14" fmla="*/ 910 w 1070"/>
                  <a:gd name="T15" fmla="*/ 974 h 666"/>
                  <a:gd name="T16" fmla="*/ 1109 w 1070"/>
                  <a:gd name="T17" fmla="*/ 963 h 666"/>
                  <a:gd name="T18" fmla="*/ 1318 w 1070"/>
                  <a:gd name="T19" fmla="*/ 868 h 666"/>
                  <a:gd name="T20" fmla="*/ 1470 w 1070"/>
                  <a:gd name="T21" fmla="*/ 709 h 666"/>
                  <a:gd name="T22" fmla="*/ 1518 w 1070"/>
                  <a:gd name="T23" fmla="*/ 531 h 666"/>
                  <a:gd name="T24" fmla="*/ 1559 w 1070"/>
                  <a:gd name="T25" fmla="*/ 404 h 666"/>
                  <a:gd name="T26" fmla="*/ 1529 w 1070"/>
                  <a:gd name="T27" fmla="*/ 227 h 666"/>
                  <a:gd name="T28" fmla="*/ 1419 w 1070"/>
                  <a:gd name="T29" fmla="*/ 165 h 666"/>
                  <a:gd name="T30" fmla="*/ 1330 w 1070"/>
                  <a:gd name="T31" fmla="*/ 124 h 666"/>
                  <a:gd name="T32" fmla="*/ 1128 w 1070"/>
                  <a:gd name="T33" fmla="*/ 9 h 666"/>
                  <a:gd name="T34" fmla="*/ 919 w 1070"/>
                  <a:gd name="T35" fmla="*/ 73 h 666"/>
                  <a:gd name="T36" fmla="*/ 679 w 1070"/>
                  <a:gd name="T37" fmla="*/ 82 h 666"/>
                  <a:gd name="T38" fmla="*/ 416 w 1070"/>
                  <a:gd name="T39" fmla="*/ 38 h 666"/>
                  <a:gd name="T40" fmla="*/ 245 w 1070"/>
                  <a:gd name="T41" fmla="*/ 51 h 666"/>
                  <a:gd name="T42" fmla="*/ 99 w 1070"/>
                  <a:gd name="T43" fmla="*/ 144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solidFill>
                <a:schemeClr val="tx1"/>
              </a:solidFill>
              <a:ln w="12700" cap="flat" cmpd="sng">
                <a:solidFill>
                  <a:schemeClr val="bg2"/>
                </a:solidFill>
                <a:prstDash val="solid"/>
                <a:round/>
                <a:headEnd type="none" w="sm" len="sm"/>
                <a:tailEnd type="none" w="sm" len="sm"/>
              </a:ln>
            </p:spPr>
            <p:txBody>
              <a:bodyPr wrap="none"/>
              <a:lstStyle/>
              <a:p>
                <a:endParaRPr lang="en-US"/>
              </a:p>
            </p:txBody>
          </p:sp>
          <p:sp>
            <p:nvSpPr>
              <p:cNvPr id="41" name="Text Box 23"/>
              <p:cNvSpPr txBox="1">
                <a:spLocks noChangeArrowheads="1"/>
              </p:cNvSpPr>
              <p:nvPr/>
            </p:nvSpPr>
            <p:spPr bwMode="auto">
              <a:xfrm>
                <a:off x="3621969" y="2028392"/>
                <a:ext cx="184731" cy="369332"/>
              </a:xfrm>
              <a:prstGeom prst="rect">
                <a:avLst/>
              </a:prstGeom>
              <a:noFill/>
              <a:ln w="12700">
                <a:noFill/>
                <a:miter lim="800000"/>
                <a:headEnd type="none" w="sm" len="sm"/>
                <a:tailEnd type="none" w="sm" len="sm"/>
              </a:ln>
            </p:spPr>
            <p:txBody>
              <a:bodyPr wrap="none">
                <a:spAutoFit/>
              </a:bodyPr>
              <a:lstStyle/>
              <a:p>
                <a:endParaRPr lang="en-US" dirty="0">
                  <a:solidFill>
                    <a:schemeClr val="hlink"/>
                  </a:solidFill>
                </a:endParaRPr>
              </a:p>
            </p:txBody>
          </p:sp>
        </p:grpSp>
        <p:sp>
          <p:nvSpPr>
            <p:cNvPr id="14" name="Oval 13"/>
            <p:cNvSpPr/>
            <p:nvPr/>
          </p:nvSpPr>
          <p:spPr bwMode="auto">
            <a:xfrm>
              <a:off x="12662683" y="1720033"/>
              <a:ext cx="142504" cy="142504"/>
            </a:xfrm>
            <a:prstGeom prst="ellipse">
              <a:avLst/>
            </a:prstGeom>
            <a:solidFill>
              <a:srgbClr val="FFFF00"/>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5" name="Straight Arrow Connector 14"/>
            <p:cNvCxnSpPr/>
            <p:nvPr/>
          </p:nvCxnSpPr>
          <p:spPr bwMode="auto">
            <a:xfrm flipH="1">
              <a:off x="11997814" y="1874413"/>
              <a:ext cx="629241" cy="450106"/>
            </a:xfrm>
            <a:prstGeom prst="straightConnector1">
              <a:avLst/>
            </a:prstGeom>
            <a:solidFill>
              <a:schemeClr val="accent1"/>
            </a:solidFill>
            <a:ln w="19050" cap="flat" cmpd="sng" algn="ctr">
              <a:solidFill>
                <a:srgbClr val="DDD800"/>
              </a:solidFill>
              <a:prstDash val="solid"/>
              <a:round/>
              <a:headEnd type="none" w="med" len="med"/>
              <a:tailEnd type="triangle" w="med" len="med"/>
            </a:ln>
            <a:effectLst/>
          </p:spPr>
        </p:cxnSp>
        <p:sp>
          <p:nvSpPr>
            <p:cNvPr id="16" name="Freeform 15"/>
            <p:cNvSpPr/>
            <p:nvPr/>
          </p:nvSpPr>
          <p:spPr bwMode="auto">
            <a:xfrm>
              <a:off x="11522652" y="1646802"/>
              <a:ext cx="1021278" cy="393865"/>
            </a:xfrm>
            <a:custGeom>
              <a:avLst/>
              <a:gdLst>
                <a:gd name="connsiteX0" fmla="*/ 1021278 w 1021278"/>
                <a:gd name="connsiteY0" fmla="*/ 85107 h 393865"/>
                <a:gd name="connsiteX1" fmla="*/ 629392 w 1021278"/>
                <a:gd name="connsiteY1" fmla="*/ 1979 h 393865"/>
                <a:gd name="connsiteX2" fmla="*/ 308759 w 1021278"/>
                <a:gd name="connsiteY2" fmla="*/ 73231 h 393865"/>
                <a:gd name="connsiteX3" fmla="*/ 106878 w 1021278"/>
                <a:gd name="connsiteY3" fmla="*/ 239486 h 393865"/>
                <a:gd name="connsiteX4" fmla="*/ 0 w 1021278"/>
                <a:gd name="connsiteY4" fmla="*/ 393865 h 393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278" h="393865">
                  <a:moveTo>
                    <a:pt x="1021278" y="85107"/>
                  </a:moveTo>
                  <a:cubicBezTo>
                    <a:pt x="884711" y="44532"/>
                    <a:pt x="748145" y="3958"/>
                    <a:pt x="629392" y="1979"/>
                  </a:cubicBezTo>
                  <a:cubicBezTo>
                    <a:pt x="510639" y="0"/>
                    <a:pt x="395845" y="33647"/>
                    <a:pt x="308759" y="73231"/>
                  </a:cubicBezTo>
                  <a:cubicBezTo>
                    <a:pt x="221673" y="112815"/>
                    <a:pt x="158338" y="186047"/>
                    <a:pt x="106878" y="239486"/>
                  </a:cubicBezTo>
                  <a:cubicBezTo>
                    <a:pt x="55418" y="292925"/>
                    <a:pt x="27709" y="343395"/>
                    <a:pt x="0" y="393865"/>
                  </a:cubicBez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Freeform 16"/>
            <p:cNvSpPr/>
            <p:nvPr/>
          </p:nvSpPr>
          <p:spPr bwMode="auto">
            <a:xfrm>
              <a:off x="12152044" y="1969416"/>
              <a:ext cx="682832" cy="874816"/>
            </a:xfrm>
            <a:custGeom>
              <a:avLst/>
              <a:gdLst>
                <a:gd name="connsiteX0" fmla="*/ 617517 w 688770"/>
                <a:gd name="connsiteY0" fmla="*/ 0 h 866899"/>
                <a:gd name="connsiteX1" fmla="*/ 665019 w 688770"/>
                <a:gd name="connsiteY1" fmla="*/ 380011 h 866899"/>
                <a:gd name="connsiteX2" fmla="*/ 475013 w 688770"/>
                <a:gd name="connsiteY2" fmla="*/ 736270 h 866899"/>
                <a:gd name="connsiteX3" fmla="*/ 130629 w 688770"/>
                <a:gd name="connsiteY3" fmla="*/ 843148 h 866899"/>
                <a:gd name="connsiteX4" fmla="*/ 0 w 688770"/>
                <a:gd name="connsiteY4" fmla="*/ 866899 h 866899"/>
                <a:gd name="connsiteX0" fmla="*/ 617517 w 682832"/>
                <a:gd name="connsiteY0" fmla="*/ 0 h 874816"/>
                <a:gd name="connsiteX1" fmla="*/ 665019 w 682832"/>
                <a:gd name="connsiteY1" fmla="*/ 380011 h 874816"/>
                <a:gd name="connsiteX2" fmla="*/ 510639 w 682832"/>
                <a:gd name="connsiteY2" fmla="*/ 676893 h 874816"/>
                <a:gd name="connsiteX3" fmla="*/ 130629 w 682832"/>
                <a:gd name="connsiteY3" fmla="*/ 843148 h 874816"/>
                <a:gd name="connsiteX4" fmla="*/ 0 w 682832"/>
                <a:gd name="connsiteY4" fmla="*/ 866899 h 874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832" h="874816">
                  <a:moveTo>
                    <a:pt x="617517" y="0"/>
                  </a:moveTo>
                  <a:cubicBezTo>
                    <a:pt x="653143" y="128649"/>
                    <a:pt x="682832" y="267196"/>
                    <a:pt x="665019" y="380011"/>
                  </a:cubicBezTo>
                  <a:cubicBezTo>
                    <a:pt x="647206" y="492827"/>
                    <a:pt x="599704" y="599704"/>
                    <a:pt x="510639" y="676893"/>
                  </a:cubicBezTo>
                  <a:cubicBezTo>
                    <a:pt x="421574" y="754082"/>
                    <a:pt x="215736" y="811480"/>
                    <a:pt x="130629" y="843148"/>
                  </a:cubicBezTo>
                  <a:cubicBezTo>
                    <a:pt x="45523" y="874816"/>
                    <a:pt x="25730" y="865909"/>
                    <a:pt x="0" y="866899"/>
                  </a:cubicBezTo>
                </a:path>
              </a:pathLst>
            </a:custGeom>
            <a:noFill/>
            <a:ln w="28575"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2195588" y="2915483"/>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19" name="TextBox 18"/>
            <p:cNvSpPr txBox="1"/>
            <p:nvPr/>
          </p:nvSpPr>
          <p:spPr>
            <a:xfrm>
              <a:off x="12086730" y="2343487"/>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0" name="TextBox 19"/>
            <p:cNvSpPr txBox="1"/>
            <p:nvPr/>
          </p:nvSpPr>
          <p:spPr>
            <a:xfrm>
              <a:off x="11692865" y="1902121"/>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1" name="TextBox 20"/>
            <p:cNvSpPr txBox="1"/>
            <p:nvPr/>
          </p:nvSpPr>
          <p:spPr>
            <a:xfrm>
              <a:off x="11203997" y="1686386"/>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2" name="Freeform 21"/>
            <p:cNvSpPr/>
            <p:nvPr/>
          </p:nvSpPr>
          <p:spPr bwMode="auto">
            <a:xfrm>
              <a:off x="10879405" y="1427439"/>
              <a:ext cx="1740065" cy="456870"/>
            </a:xfrm>
            <a:custGeom>
              <a:avLst/>
              <a:gdLst>
                <a:gd name="connsiteX0" fmla="*/ 1021278 w 1021278"/>
                <a:gd name="connsiteY0" fmla="*/ 85107 h 393865"/>
                <a:gd name="connsiteX1" fmla="*/ 629392 w 1021278"/>
                <a:gd name="connsiteY1" fmla="*/ 1979 h 393865"/>
                <a:gd name="connsiteX2" fmla="*/ 308759 w 1021278"/>
                <a:gd name="connsiteY2" fmla="*/ 73231 h 393865"/>
                <a:gd name="connsiteX3" fmla="*/ 106878 w 1021278"/>
                <a:gd name="connsiteY3" fmla="*/ 239486 h 393865"/>
                <a:gd name="connsiteX4" fmla="*/ 0 w 1021278"/>
                <a:gd name="connsiteY4" fmla="*/ 393865 h 393865"/>
                <a:gd name="connsiteX0" fmla="*/ 1021278 w 1021278"/>
                <a:gd name="connsiteY0" fmla="*/ 85107 h 453241"/>
                <a:gd name="connsiteX1" fmla="*/ 629392 w 1021278"/>
                <a:gd name="connsiteY1" fmla="*/ 1979 h 453241"/>
                <a:gd name="connsiteX2" fmla="*/ 308759 w 1021278"/>
                <a:gd name="connsiteY2" fmla="*/ 73231 h 453241"/>
                <a:gd name="connsiteX3" fmla="*/ 106878 w 1021278"/>
                <a:gd name="connsiteY3" fmla="*/ 239486 h 453241"/>
                <a:gd name="connsiteX4" fmla="*/ 0 w 1021278"/>
                <a:gd name="connsiteY4" fmla="*/ 453241 h 453241"/>
                <a:gd name="connsiteX0" fmla="*/ 1021278 w 1801091"/>
                <a:gd name="connsiteY0" fmla="*/ 111167 h 479301"/>
                <a:gd name="connsiteX1" fmla="*/ 1735777 w 1801091"/>
                <a:gd name="connsiteY1" fmla="*/ 267525 h 479301"/>
                <a:gd name="connsiteX2" fmla="*/ 629392 w 1801091"/>
                <a:gd name="connsiteY2" fmla="*/ 28039 h 479301"/>
                <a:gd name="connsiteX3" fmla="*/ 308759 w 1801091"/>
                <a:gd name="connsiteY3" fmla="*/ 99291 h 479301"/>
                <a:gd name="connsiteX4" fmla="*/ 106878 w 1801091"/>
                <a:gd name="connsiteY4" fmla="*/ 265546 h 479301"/>
                <a:gd name="connsiteX5" fmla="*/ 0 w 1801091"/>
                <a:gd name="connsiteY5" fmla="*/ 479301 h 479301"/>
                <a:gd name="connsiteX0" fmla="*/ 1021278 w 1801091"/>
                <a:gd name="connsiteY0" fmla="*/ 88736 h 456870"/>
                <a:gd name="connsiteX1" fmla="*/ 1735777 w 1801091"/>
                <a:gd name="connsiteY1" fmla="*/ 245094 h 456870"/>
                <a:gd name="connsiteX2" fmla="*/ 1058884 w 1801091"/>
                <a:gd name="connsiteY2" fmla="*/ 43214 h 456870"/>
                <a:gd name="connsiteX3" fmla="*/ 629392 w 1801091"/>
                <a:gd name="connsiteY3" fmla="*/ 5608 h 456870"/>
                <a:gd name="connsiteX4" fmla="*/ 308759 w 1801091"/>
                <a:gd name="connsiteY4" fmla="*/ 76860 h 456870"/>
                <a:gd name="connsiteX5" fmla="*/ 106878 w 1801091"/>
                <a:gd name="connsiteY5" fmla="*/ 243115 h 456870"/>
                <a:gd name="connsiteX6" fmla="*/ 0 w 1801091"/>
                <a:gd name="connsiteY6" fmla="*/ 456870 h 456870"/>
                <a:gd name="connsiteX0" fmla="*/ 1735777 w 1740065"/>
                <a:gd name="connsiteY0" fmla="*/ 245094 h 456870"/>
                <a:gd name="connsiteX1" fmla="*/ 1058884 w 1740065"/>
                <a:gd name="connsiteY1" fmla="*/ 43214 h 456870"/>
                <a:gd name="connsiteX2" fmla="*/ 629392 w 1740065"/>
                <a:gd name="connsiteY2" fmla="*/ 5608 h 456870"/>
                <a:gd name="connsiteX3" fmla="*/ 308759 w 1740065"/>
                <a:gd name="connsiteY3" fmla="*/ 76860 h 456870"/>
                <a:gd name="connsiteX4" fmla="*/ 106878 w 1740065"/>
                <a:gd name="connsiteY4" fmla="*/ 243115 h 456870"/>
                <a:gd name="connsiteX5" fmla="*/ 0 w 1740065"/>
                <a:gd name="connsiteY5" fmla="*/ 456870 h 45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065" h="456870">
                  <a:moveTo>
                    <a:pt x="1735777" y="245094"/>
                  </a:moveTo>
                  <a:cubicBezTo>
                    <a:pt x="1740065" y="247403"/>
                    <a:pt x="1243281" y="83128"/>
                    <a:pt x="1058884" y="43214"/>
                  </a:cubicBezTo>
                  <a:cubicBezTo>
                    <a:pt x="874487" y="3300"/>
                    <a:pt x="754413" y="0"/>
                    <a:pt x="629392" y="5608"/>
                  </a:cubicBezTo>
                  <a:cubicBezTo>
                    <a:pt x="504371" y="11216"/>
                    <a:pt x="395845" y="37276"/>
                    <a:pt x="308759" y="76860"/>
                  </a:cubicBezTo>
                  <a:cubicBezTo>
                    <a:pt x="221673" y="116444"/>
                    <a:pt x="158338" y="179780"/>
                    <a:pt x="106878" y="243115"/>
                  </a:cubicBezTo>
                  <a:cubicBezTo>
                    <a:pt x="55418" y="306450"/>
                    <a:pt x="27709" y="406400"/>
                    <a:pt x="0" y="456870"/>
                  </a:cubicBez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Freeform 22"/>
            <p:cNvSpPr/>
            <p:nvPr/>
          </p:nvSpPr>
          <p:spPr bwMode="auto">
            <a:xfrm>
              <a:off x="12221316" y="1921914"/>
              <a:ext cx="738251" cy="1462644"/>
            </a:xfrm>
            <a:custGeom>
              <a:avLst/>
              <a:gdLst>
                <a:gd name="connsiteX0" fmla="*/ 617517 w 688770"/>
                <a:gd name="connsiteY0" fmla="*/ 0 h 866899"/>
                <a:gd name="connsiteX1" fmla="*/ 665019 w 688770"/>
                <a:gd name="connsiteY1" fmla="*/ 380011 h 866899"/>
                <a:gd name="connsiteX2" fmla="*/ 475013 w 688770"/>
                <a:gd name="connsiteY2" fmla="*/ 736270 h 866899"/>
                <a:gd name="connsiteX3" fmla="*/ 130629 w 688770"/>
                <a:gd name="connsiteY3" fmla="*/ 843148 h 866899"/>
                <a:gd name="connsiteX4" fmla="*/ 0 w 688770"/>
                <a:gd name="connsiteY4" fmla="*/ 866899 h 866899"/>
                <a:gd name="connsiteX0" fmla="*/ 641268 w 712521"/>
                <a:gd name="connsiteY0" fmla="*/ 0 h 858982"/>
                <a:gd name="connsiteX1" fmla="*/ 688770 w 712521"/>
                <a:gd name="connsiteY1" fmla="*/ 380011 h 858982"/>
                <a:gd name="connsiteX2" fmla="*/ 498764 w 712521"/>
                <a:gd name="connsiteY2" fmla="*/ 736270 h 858982"/>
                <a:gd name="connsiteX3" fmla="*/ 154380 w 712521"/>
                <a:gd name="connsiteY3" fmla="*/ 843148 h 858982"/>
                <a:gd name="connsiteX4" fmla="*/ 0 w 712521"/>
                <a:gd name="connsiteY4" fmla="*/ 831273 h 858982"/>
                <a:gd name="connsiteX0" fmla="*/ 641268 w 704934"/>
                <a:gd name="connsiteY0" fmla="*/ 666997 h 1525979"/>
                <a:gd name="connsiteX1" fmla="*/ 595747 w 704934"/>
                <a:gd name="connsiteY1" fmla="*/ 63335 h 1525979"/>
                <a:gd name="connsiteX2" fmla="*/ 688770 w 704934"/>
                <a:gd name="connsiteY2" fmla="*/ 1047008 h 1525979"/>
                <a:gd name="connsiteX3" fmla="*/ 498764 w 704934"/>
                <a:gd name="connsiteY3" fmla="*/ 1403267 h 1525979"/>
                <a:gd name="connsiteX4" fmla="*/ 154380 w 704934"/>
                <a:gd name="connsiteY4" fmla="*/ 1510145 h 1525979"/>
                <a:gd name="connsiteX5" fmla="*/ 0 w 704934"/>
                <a:gd name="connsiteY5" fmla="*/ 1498270 h 1525979"/>
                <a:gd name="connsiteX0" fmla="*/ 641268 w 728685"/>
                <a:gd name="connsiteY0" fmla="*/ 617517 h 1480457"/>
                <a:gd name="connsiteX1" fmla="*/ 595747 w 728685"/>
                <a:gd name="connsiteY1" fmla="*/ 13855 h 1480457"/>
                <a:gd name="connsiteX2" fmla="*/ 712521 w 728685"/>
                <a:gd name="connsiteY2" fmla="*/ 700645 h 1480457"/>
                <a:gd name="connsiteX3" fmla="*/ 498764 w 728685"/>
                <a:gd name="connsiteY3" fmla="*/ 1353787 h 1480457"/>
                <a:gd name="connsiteX4" fmla="*/ 154380 w 728685"/>
                <a:gd name="connsiteY4" fmla="*/ 1460665 h 1480457"/>
                <a:gd name="connsiteX5" fmla="*/ 0 w 728685"/>
                <a:gd name="connsiteY5" fmla="*/ 1448790 h 1480457"/>
                <a:gd name="connsiteX0" fmla="*/ 595747 w 728685"/>
                <a:gd name="connsiteY0" fmla="*/ 0 h 1466602"/>
                <a:gd name="connsiteX1" fmla="*/ 712521 w 728685"/>
                <a:gd name="connsiteY1" fmla="*/ 686790 h 1466602"/>
                <a:gd name="connsiteX2" fmla="*/ 498764 w 728685"/>
                <a:gd name="connsiteY2" fmla="*/ 1339932 h 1466602"/>
                <a:gd name="connsiteX3" fmla="*/ 154380 w 728685"/>
                <a:gd name="connsiteY3" fmla="*/ 1446810 h 1466602"/>
                <a:gd name="connsiteX4" fmla="*/ 0 w 728685"/>
                <a:gd name="connsiteY4" fmla="*/ 1434935 h 1466602"/>
                <a:gd name="connsiteX0" fmla="*/ 595747 w 728685"/>
                <a:gd name="connsiteY0" fmla="*/ 0 h 1462644"/>
                <a:gd name="connsiteX1" fmla="*/ 712521 w 728685"/>
                <a:gd name="connsiteY1" fmla="*/ 686790 h 1462644"/>
                <a:gd name="connsiteX2" fmla="*/ 631373 w 728685"/>
                <a:gd name="connsiteY2" fmla="*/ 1009402 h 1462644"/>
                <a:gd name="connsiteX3" fmla="*/ 498764 w 728685"/>
                <a:gd name="connsiteY3" fmla="*/ 1339932 h 1462644"/>
                <a:gd name="connsiteX4" fmla="*/ 154380 w 728685"/>
                <a:gd name="connsiteY4" fmla="*/ 1446810 h 1462644"/>
                <a:gd name="connsiteX5" fmla="*/ 0 w 728685"/>
                <a:gd name="connsiteY5" fmla="*/ 1434935 h 1462644"/>
                <a:gd name="connsiteX0" fmla="*/ 595747 w 738251"/>
                <a:gd name="connsiteY0" fmla="*/ 0 h 1462644"/>
                <a:gd name="connsiteX1" fmla="*/ 712521 w 738251"/>
                <a:gd name="connsiteY1" fmla="*/ 686790 h 1462644"/>
                <a:gd name="connsiteX2" fmla="*/ 702625 w 738251"/>
                <a:gd name="connsiteY2" fmla="*/ 1033153 h 1462644"/>
                <a:gd name="connsiteX3" fmla="*/ 498764 w 738251"/>
                <a:gd name="connsiteY3" fmla="*/ 1339932 h 1462644"/>
                <a:gd name="connsiteX4" fmla="*/ 154380 w 738251"/>
                <a:gd name="connsiteY4" fmla="*/ 1446810 h 1462644"/>
                <a:gd name="connsiteX5" fmla="*/ 0 w 738251"/>
                <a:gd name="connsiteY5" fmla="*/ 1434935 h 1462644"/>
                <a:gd name="connsiteX0" fmla="*/ 595747 w 738251"/>
                <a:gd name="connsiteY0" fmla="*/ 0 h 1462644"/>
                <a:gd name="connsiteX1" fmla="*/ 690749 w 738251"/>
                <a:gd name="connsiteY1" fmla="*/ 344384 h 1462644"/>
                <a:gd name="connsiteX2" fmla="*/ 712521 w 738251"/>
                <a:gd name="connsiteY2" fmla="*/ 686790 h 1462644"/>
                <a:gd name="connsiteX3" fmla="*/ 702625 w 738251"/>
                <a:gd name="connsiteY3" fmla="*/ 1033153 h 1462644"/>
                <a:gd name="connsiteX4" fmla="*/ 498764 w 738251"/>
                <a:gd name="connsiteY4" fmla="*/ 1339932 h 1462644"/>
                <a:gd name="connsiteX5" fmla="*/ 154380 w 738251"/>
                <a:gd name="connsiteY5" fmla="*/ 1446810 h 1462644"/>
                <a:gd name="connsiteX6" fmla="*/ 0 w 738251"/>
                <a:gd name="connsiteY6" fmla="*/ 1434935 h 1462644"/>
                <a:gd name="connsiteX0" fmla="*/ 595747 w 738251"/>
                <a:gd name="connsiteY0" fmla="*/ 0 h 1462644"/>
                <a:gd name="connsiteX1" fmla="*/ 678873 w 738251"/>
                <a:gd name="connsiteY1" fmla="*/ 296883 h 1462644"/>
                <a:gd name="connsiteX2" fmla="*/ 712521 w 738251"/>
                <a:gd name="connsiteY2" fmla="*/ 686790 h 1462644"/>
                <a:gd name="connsiteX3" fmla="*/ 702625 w 738251"/>
                <a:gd name="connsiteY3" fmla="*/ 1033153 h 1462644"/>
                <a:gd name="connsiteX4" fmla="*/ 498764 w 738251"/>
                <a:gd name="connsiteY4" fmla="*/ 1339932 h 1462644"/>
                <a:gd name="connsiteX5" fmla="*/ 154380 w 738251"/>
                <a:gd name="connsiteY5" fmla="*/ 1446810 h 1462644"/>
                <a:gd name="connsiteX6" fmla="*/ 0 w 738251"/>
                <a:gd name="connsiteY6" fmla="*/ 1434935 h 146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1" h="1462644">
                  <a:moveTo>
                    <a:pt x="595747" y="0"/>
                  </a:moveTo>
                  <a:cubicBezTo>
                    <a:pt x="611581" y="57397"/>
                    <a:pt x="659411" y="182418"/>
                    <a:pt x="678873" y="296883"/>
                  </a:cubicBezTo>
                  <a:cubicBezTo>
                    <a:pt x="698335" y="411348"/>
                    <a:pt x="710542" y="571995"/>
                    <a:pt x="712521" y="686790"/>
                  </a:cubicBezTo>
                  <a:cubicBezTo>
                    <a:pt x="718459" y="855024"/>
                    <a:pt x="738251" y="924296"/>
                    <a:pt x="702625" y="1033153"/>
                  </a:cubicBezTo>
                  <a:cubicBezTo>
                    <a:pt x="666999" y="1142010"/>
                    <a:pt x="590138" y="1270989"/>
                    <a:pt x="498764" y="1339932"/>
                  </a:cubicBezTo>
                  <a:cubicBezTo>
                    <a:pt x="407390" y="1408875"/>
                    <a:pt x="237507" y="1430976"/>
                    <a:pt x="154380" y="1446810"/>
                  </a:cubicBezTo>
                  <a:cubicBezTo>
                    <a:pt x="71253" y="1462644"/>
                    <a:pt x="25730" y="1433945"/>
                    <a:pt x="0" y="1434935"/>
                  </a:cubicBezTo>
                </a:path>
              </a:pathLst>
            </a:custGeom>
            <a:noFill/>
            <a:ln w="28575"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9028833" y="2266298"/>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7" name="TextBox 26"/>
            <p:cNvSpPr txBox="1"/>
            <p:nvPr/>
          </p:nvSpPr>
          <p:spPr>
            <a:xfrm>
              <a:off x="11356397" y="1838786"/>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8991228" y="2751207"/>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9" name="TextBox 28"/>
            <p:cNvSpPr txBox="1"/>
            <p:nvPr/>
          </p:nvSpPr>
          <p:spPr>
            <a:xfrm>
              <a:off x="9026853" y="3380599"/>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0" name="TextBox 29"/>
            <p:cNvSpPr txBox="1"/>
            <p:nvPr/>
          </p:nvSpPr>
          <p:spPr>
            <a:xfrm>
              <a:off x="9133732" y="3938739"/>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1" name="TextBox 30"/>
            <p:cNvSpPr txBox="1"/>
            <p:nvPr/>
          </p:nvSpPr>
          <p:spPr>
            <a:xfrm>
              <a:off x="9739374" y="4271249"/>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cxnSp>
          <p:nvCxnSpPr>
            <p:cNvPr id="32" name="Straight Arrow Connector 31"/>
            <p:cNvCxnSpPr/>
            <p:nvPr/>
          </p:nvCxnSpPr>
          <p:spPr bwMode="auto">
            <a:xfrm flipH="1">
              <a:off x="8860749" y="4211873"/>
              <a:ext cx="629241" cy="450106"/>
            </a:xfrm>
            <a:prstGeom prst="straightConnector1">
              <a:avLst/>
            </a:prstGeom>
            <a:solidFill>
              <a:schemeClr val="accent1"/>
            </a:solidFill>
            <a:ln w="19050" cap="flat" cmpd="sng" algn="ctr">
              <a:solidFill>
                <a:srgbClr val="DDD800"/>
              </a:solidFill>
              <a:prstDash val="solid"/>
              <a:round/>
              <a:headEnd type="none" w="med" len="med"/>
              <a:tailEnd type="triangle" w="med" len="med"/>
            </a:ln>
            <a:effectLst/>
          </p:spPr>
        </p:cxnSp>
        <p:sp>
          <p:nvSpPr>
            <p:cNvPr id="33" name="Freeform 32"/>
            <p:cNvSpPr/>
            <p:nvPr/>
          </p:nvSpPr>
          <p:spPr bwMode="auto">
            <a:xfrm rot="502382">
              <a:off x="8074850" y="1751701"/>
              <a:ext cx="1514433" cy="408050"/>
            </a:xfrm>
            <a:custGeom>
              <a:avLst/>
              <a:gdLst>
                <a:gd name="connsiteX0" fmla="*/ 1021278 w 1021278"/>
                <a:gd name="connsiteY0" fmla="*/ 85107 h 393865"/>
                <a:gd name="connsiteX1" fmla="*/ 629392 w 1021278"/>
                <a:gd name="connsiteY1" fmla="*/ 1979 h 393865"/>
                <a:gd name="connsiteX2" fmla="*/ 308759 w 1021278"/>
                <a:gd name="connsiteY2" fmla="*/ 73231 h 393865"/>
                <a:gd name="connsiteX3" fmla="*/ 106878 w 1021278"/>
                <a:gd name="connsiteY3" fmla="*/ 239486 h 393865"/>
                <a:gd name="connsiteX4" fmla="*/ 0 w 1021278"/>
                <a:gd name="connsiteY4" fmla="*/ 393865 h 393865"/>
                <a:gd name="connsiteX0" fmla="*/ 1021278 w 1021278"/>
                <a:gd name="connsiteY0" fmla="*/ 85107 h 453241"/>
                <a:gd name="connsiteX1" fmla="*/ 629392 w 1021278"/>
                <a:gd name="connsiteY1" fmla="*/ 1979 h 453241"/>
                <a:gd name="connsiteX2" fmla="*/ 308759 w 1021278"/>
                <a:gd name="connsiteY2" fmla="*/ 73231 h 453241"/>
                <a:gd name="connsiteX3" fmla="*/ 106878 w 1021278"/>
                <a:gd name="connsiteY3" fmla="*/ 239486 h 453241"/>
                <a:gd name="connsiteX4" fmla="*/ 0 w 1021278"/>
                <a:gd name="connsiteY4" fmla="*/ 453241 h 453241"/>
                <a:gd name="connsiteX0" fmla="*/ 1021278 w 1801091"/>
                <a:gd name="connsiteY0" fmla="*/ 111167 h 479301"/>
                <a:gd name="connsiteX1" fmla="*/ 1735777 w 1801091"/>
                <a:gd name="connsiteY1" fmla="*/ 267525 h 479301"/>
                <a:gd name="connsiteX2" fmla="*/ 629392 w 1801091"/>
                <a:gd name="connsiteY2" fmla="*/ 28039 h 479301"/>
                <a:gd name="connsiteX3" fmla="*/ 308759 w 1801091"/>
                <a:gd name="connsiteY3" fmla="*/ 99291 h 479301"/>
                <a:gd name="connsiteX4" fmla="*/ 106878 w 1801091"/>
                <a:gd name="connsiteY4" fmla="*/ 265546 h 479301"/>
                <a:gd name="connsiteX5" fmla="*/ 0 w 1801091"/>
                <a:gd name="connsiteY5" fmla="*/ 479301 h 479301"/>
                <a:gd name="connsiteX0" fmla="*/ 1021278 w 1801091"/>
                <a:gd name="connsiteY0" fmla="*/ 88736 h 456870"/>
                <a:gd name="connsiteX1" fmla="*/ 1735777 w 1801091"/>
                <a:gd name="connsiteY1" fmla="*/ 245094 h 456870"/>
                <a:gd name="connsiteX2" fmla="*/ 1058884 w 1801091"/>
                <a:gd name="connsiteY2" fmla="*/ 43214 h 456870"/>
                <a:gd name="connsiteX3" fmla="*/ 629392 w 1801091"/>
                <a:gd name="connsiteY3" fmla="*/ 5608 h 456870"/>
                <a:gd name="connsiteX4" fmla="*/ 308759 w 1801091"/>
                <a:gd name="connsiteY4" fmla="*/ 76860 h 456870"/>
                <a:gd name="connsiteX5" fmla="*/ 106878 w 1801091"/>
                <a:gd name="connsiteY5" fmla="*/ 243115 h 456870"/>
                <a:gd name="connsiteX6" fmla="*/ 0 w 1801091"/>
                <a:gd name="connsiteY6" fmla="*/ 456870 h 456870"/>
                <a:gd name="connsiteX0" fmla="*/ 1735777 w 1740065"/>
                <a:gd name="connsiteY0" fmla="*/ 245094 h 456870"/>
                <a:gd name="connsiteX1" fmla="*/ 1058884 w 1740065"/>
                <a:gd name="connsiteY1" fmla="*/ 43214 h 456870"/>
                <a:gd name="connsiteX2" fmla="*/ 629392 w 1740065"/>
                <a:gd name="connsiteY2" fmla="*/ 5608 h 456870"/>
                <a:gd name="connsiteX3" fmla="*/ 308759 w 1740065"/>
                <a:gd name="connsiteY3" fmla="*/ 76860 h 456870"/>
                <a:gd name="connsiteX4" fmla="*/ 106878 w 1740065"/>
                <a:gd name="connsiteY4" fmla="*/ 243115 h 456870"/>
                <a:gd name="connsiteX5" fmla="*/ 0 w 1740065"/>
                <a:gd name="connsiteY5" fmla="*/ 456870 h 456870"/>
                <a:gd name="connsiteX0" fmla="*/ 1735777 w 1740065"/>
                <a:gd name="connsiteY0" fmla="*/ 328221 h 539997"/>
                <a:gd name="connsiteX1" fmla="*/ 1058884 w 1740065"/>
                <a:gd name="connsiteY1" fmla="*/ 126341 h 539997"/>
                <a:gd name="connsiteX2" fmla="*/ 593766 w 1740065"/>
                <a:gd name="connsiteY2" fmla="*/ 5608 h 539997"/>
                <a:gd name="connsiteX3" fmla="*/ 308759 w 1740065"/>
                <a:gd name="connsiteY3" fmla="*/ 159987 h 539997"/>
                <a:gd name="connsiteX4" fmla="*/ 106878 w 1740065"/>
                <a:gd name="connsiteY4" fmla="*/ 326242 h 539997"/>
                <a:gd name="connsiteX5" fmla="*/ 0 w 1740065"/>
                <a:gd name="connsiteY5" fmla="*/ 539997 h 539997"/>
                <a:gd name="connsiteX0" fmla="*/ 1735777 w 1740065"/>
                <a:gd name="connsiteY0" fmla="*/ 459180 h 670956"/>
                <a:gd name="connsiteX1" fmla="*/ 1058884 w 1740065"/>
                <a:gd name="connsiteY1" fmla="*/ 257300 h 670956"/>
                <a:gd name="connsiteX2" fmla="*/ 593766 w 1740065"/>
                <a:gd name="connsiteY2" fmla="*/ 136567 h 670956"/>
                <a:gd name="connsiteX3" fmla="*/ 225632 w 1740065"/>
                <a:gd name="connsiteY3" fmla="*/ 53439 h 670956"/>
                <a:gd name="connsiteX4" fmla="*/ 106878 w 1740065"/>
                <a:gd name="connsiteY4" fmla="*/ 457201 h 670956"/>
                <a:gd name="connsiteX5" fmla="*/ 0 w 1740065"/>
                <a:gd name="connsiteY5" fmla="*/ 670956 h 670956"/>
                <a:gd name="connsiteX0" fmla="*/ 1809008 w 1813296"/>
                <a:gd name="connsiteY0" fmla="*/ 627412 h 839188"/>
                <a:gd name="connsiteX1" fmla="*/ 1132115 w 1813296"/>
                <a:gd name="connsiteY1" fmla="*/ 425532 h 839188"/>
                <a:gd name="connsiteX2" fmla="*/ 666997 w 1813296"/>
                <a:gd name="connsiteY2" fmla="*/ 304799 h 839188"/>
                <a:gd name="connsiteX3" fmla="*/ 298863 w 1813296"/>
                <a:gd name="connsiteY3" fmla="*/ 221671 h 839188"/>
                <a:gd name="connsiteX4" fmla="*/ 37605 w 1813296"/>
                <a:gd name="connsiteY4" fmla="*/ 102919 h 839188"/>
                <a:gd name="connsiteX5" fmla="*/ 73231 w 1813296"/>
                <a:gd name="connsiteY5" fmla="*/ 839188 h 839188"/>
                <a:gd name="connsiteX0" fmla="*/ 1771403 w 1775691"/>
                <a:gd name="connsiteY0" fmla="*/ 627412 h 629721"/>
                <a:gd name="connsiteX1" fmla="*/ 1094510 w 1775691"/>
                <a:gd name="connsiteY1" fmla="*/ 425532 h 629721"/>
                <a:gd name="connsiteX2" fmla="*/ 629392 w 1775691"/>
                <a:gd name="connsiteY2" fmla="*/ 304799 h 629721"/>
                <a:gd name="connsiteX3" fmla="*/ 261258 w 1775691"/>
                <a:gd name="connsiteY3" fmla="*/ 221671 h 629721"/>
                <a:gd name="connsiteX4" fmla="*/ 0 w 1775691"/>
                <a:gd name="connsiteY4" fmla="*/ 102919 h 629721"/>
                <a:gd name="connsiteX0" fmla="*/ 1510145 w 1514433"/>
                <a:gd name="connsiteY0" fmla="*/ 405741 h 408050"/>
                <a:gd name="connsiteX1" fmla="*/ 833252 w 1514433"/>
                <a:gd name="connsiteY1" fmla="*/ 203861 h 408050"/>
                <a:gd name="connsiteX2" fmla="*/ 368134 w 1514433"/>
                <a:gd name="connsiteY2" fmla="*/ 83128 h 408050"/>
                <a:gd name="connsiteX3" fmla="*/ 0 w 1514433"/>
                <a:gd name="connsiteY3" fmla="*/ 0 h 408050"/>
              </a:gdLst>
              <a:ahLst/>
              <a:cxnLst>
                <a:cxn ang="0">
                  <a:pos x="connsiteX0" y="connsiteY0"/>
                </a:cxn>
                <a:cxn ang="0">
                  <a:pos x="connsiteX1" y="connsiteY1"/>
                </a:cxn>
                <a:cxn ang="0">
                  <a:pos x="connsiteX2" y="connsiteY2"/>
                </a:cxn>
                <a:cxn ang="0">
                  <a:pos x="connsiteX3" y="connsiteY3"/>
                </a:cxn>
              </a:cxnLst>
              <a:rect l="l" t="t" r="r" b="b"/>
              <a:pathLst>
                <a:path w="1514433" h="408050">
                  <a:moveTo>
                    <a:pt x="1510145" y="405741"/>
                  </a:moveTo>
                  <a:cubicBezTo>
                    <a:pt x="1514433" y="408050"/>
                    <a:pt x="1023587" y="257630"/>
                    <a:pt x="833252" y="203861"/>
                  </a:cubicBezTo>
                  <a:cubicBezTo>
                    <a:pt x="642917" y="150092"/>
                    <a:pt x="507009" y="117105"/>
                    <a:pt x="368134" y="83128"/>
                  </a:cubicBezTo>
                  <a:cubicBezTo>
                    <a:pt x="229259" y="49151"/>
                    <a:pt x="104899" y="33647"/>
                    <a:pt x="0" y="0"/>
                  </a:cubicBez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Freeform 34"/>
            <p:cNvSpPr/>
            <p:nvPr/>
          </p:nvSpPr>
          <p:spPr bwMode="auto">
            <a:xfrm rot="20210401">
              <a:off x="8114433" y="3032256"/>
              <a:ext cx="1140361" cy="408050"/>
            </a:xfrm>
            <a:custGeom>
              <a:avLst/>
              <a:gdLst>
                <a:gd name="connsiteX0" fmla="*/ 1021278 w 1021278"/>
                <a:gd name="connsiteY0" fmla="*/ 85107 h 393865"/>
                <a:gd name="connsiteX1" fmla="*/ 629392 w 1021278"/>
                <a:gd name="connsiteY1" fmla="*/ 1979 h 393865"/>
                <a:gd name="connsiteX2" fmla="*/ 308759 w 1021278"/>
                <a:gd name="connsiteY2" fmla="*/ 73231 h 393865"/>
                <a:gd name="connsiteX3" fmla="*/ 106878 w 1021278"/>
                <a:gd name="connsiteY3" fmla="*/ 239486 h 393865"/>
                <a:gd name="connsiteX4" fmla="*/ 0 w 1021278"/>
                <a:gd name="connsiteY4" fmla="*/ 393865 h 393865"/>
                <a:gd name="connsiteX0" fmla="*/ 1021278 w 1021278"/>
                <a:gd name="connsiteY0" fmla="*/ 85107 h 453241"/>
                <a:gd name="connsiteX1" fmla="*/ 629392 w 1021278"/>
                <a:gd name="connsiteY1" fmla="*/ 1979 h 453241"/>
                <a:gd name="connsiteX2" fmla="*/ 308759 w 1021278"/>
                <a:gd name="connsiteY2" fmla="*/ 73231 h 453241"/>
                <a:gd name="connsiteX3" fmla="*/ 106878 w 1021278"/>
                <a:gd name="connsiteY3" fmla="*/ 239486 h 453241"/>
                <a:gd name="connsiteX4" fmla="*/ 0 w 1021278"/>
                <a:gd name="connsiteY4" fmla="*/ 453241 h 453241"/>
                <a:gd name="connsiteX0" fmla="*/ 1021278 w 1801091"/>
                <a:gd name="connsiteY0" fmla="*/ 111167 h 479301"/>
                <a:gd name="connsiteX1" fmla="*/ 1735777 w 1801091"/>
                <a:gd name="connsiteY1" fmla="*/ 267525 h 479301"/>
                <a:gd name="connsiteX2" fmla="*/ 629392 w 1801091"/>
                <a:gd name="connsiteY2" fmla="*/ 28039 h 479301"/>
                <a:gd name="connsiteX3" fmla="*/ 308759 w 1801091"/>
                <a:gd name="connsiteY3" fmla="*/ 99291 h 479301"/>
                <a:gd name="connsiteX4" fmla="*/ 106878 w 1801091"/>
                <a:gd name="connsiteY4" fmla="*/ 265546 h 479301"/>
                <a:gd name="connsiteX5" fmla="*/ 0 w 1801091"/>
                <a:gd name="connsiteY5" fmla="*/ 479301 h 479301"/>
                <a:gd name="connsiteX0" fmla="*/ 1021278 w 1801091"/>
                <a:gd name="connsiteY0" fmla="*/ 88736 h 456870"/>
                <a:gd name="connsiteX1" fmla="*/ 1735777 w 1801091"/>
                <a:gd name="connsiteY1" fmla="*/ 245094 h 456870"/>
                <a:gd name="connsiteX2" fmla="*/ 1058884 w 1801091"/>
                <a:gd name="connsiteY2" fmla="*/ 43214 h 456870"/>
                <a:gd name="connsiteX3" fmla="*/ 629392 w 1801091"/>
                <a:gd name="connsiteY3" fmla="*/ 5608 h 456870"/>
                <a:gd name="connsiteX4" fmla="*/ 308759 w 1801091"/>
                <a:gd name="connsiteY4" fmla="*/ 76860 h 456870"/>
                <a:gd name="connsiteX5" fmla="*/ 106878 w 1801091"/>
                <a:gd name="connsiteY5" fmla="*/ 243115 h 456870"/>
                <a:gd name="connsiteX6" fmla="*/ 0 w 1801091"/>
                <a:gd name="connsiteY6" fmla="*/ 456870 h 456870"/>
                <a:gd name="connsiteX0" fmla="*/ 1735777 w 1740065"/>
                <a:gd name="connsiteY0" fmla="*/ 245094 h 456870"/>
                <a:gd name="connsiteX1" fmla="*/ 1058884 w 1740065"/>
                <a:gd name="connsiteY1" fmla="*/ 43214 h 456870"/>
                <a:gd name="connsiteX2" fmla="*/ 629392 w 1740065"/>
                <a:gd name="connsiteY2" fmla="*/ 5608 h 456870"/>
                <a:gd name="connsiteX3" fmla="*/ 308759 w 1740065"/>
                <a:gd name="connsiteY3" fmla="*/ 76860 h 456870"/>
                <a:gd name="connsiteX4" fmla="*/ 106878 w 1740065"/>
                <a:gd name="connsiteY4" fmla="*/ 243115 h 456870"/>
                <a:gd name="connsiteX5" fmla="*/ 0 w 1740065"/>
                <a:gd name="connsiteY5" fmla="*/ 456870 h 456870"/>
                <a:gd name="connsiteX0" fmla="*/ 1735777 w 1740065"/>
                <a:gd name="connsiteY0" fmla="*/ 328221 h 539997"/>
                <a:gd name="connsiteX1" fmla="*/ 1058884 w 1740065"/>
                <a:gd name="connsiteY1" fmla="*/ 126341 h 539997"/>
                <a:gd name="connsiteX2" fmla="*/ 593766 w 1740065"/>
                <a:gd name="connsiteY2" fmla="*/ 5608 h 539997"/>
                <a:gd name="connsiteX3" fmla="*/ 308759 w 1740065"/>
                <a:gd name="connsiteY3" fmla="*/ 159987 h 539997"/>
                <a:gd name="connsiteX4" fmla="*/ 106878 w 1740065"/>
                <a:gd name="connsiteY4" fmla="*/ 326242 h 539997"/>
                <a:gd name="connsiteX5" fmla="*/ 0 w 1740065"/>
                <a:gd name="connsiteY5" fmla="*/ 539997 h 539997"/>
                <a:gd name="connsiteX0" fmla="*/ 1735777 w 1740065"/>
                <a:gd name="connsiteY0" fmla="*/ 459180 h 670956"/>
                <a:gd name="connsiteX1" fmla="*/ 1058884 w 1740065"/>
                <a:gd name="connsiteY1" fmla="*/ 257300 h 670956"/>
                <a:gd name="connsiteX2" fmla="*/ 593766 w 1740065"/>
                <a:gd name="connsiteY2" fmla="*/ 136567 h 670956"/>
                <a:gd name="connsiteX3" fmla="*/ 225632 w 1740065"/>
                <a:gd name="connsiteY3" fmla="*/ 53439 h 670956"/>
                <a:gd name="connsiteX4" fmla="*/ 106878 w 1740065"/>
                <a:gd name="connsiteY4" fmla="*/ 457201 h 670956"/>
                <a:gd name="connsiteX5" fmla="*/ 0 w 1740065"/>
                <a:gd name="connsiteY5" fmla="*/ 670956 h 670956"/>
                <a:gd name="connsiteX0" fmla="*/ 1809008 w 1813296"/>
                <a:gd name="connsiteY0" fmla="*/ 627412 h 839188"/>
                <a:gd name="connsiteX1" fmla="*/ 1132115 w 1813296"/>
                <a:gd name="connsiteY1" fmla="*/ 425532 h 839188"/>
                <a:gd name="connsiteX2" fmla="*/ 666997 w 1813296"/>
                <a:gd name="connsiteY2" fmla="*/ 304799 h 839188"/>
                <a:gd name="connsiteX3" fmla="*/ 298863 w 1813296"/>
                <a:gd name="connsiteY3" fmla="*/ 221671 h 839188"/>
                <a:gd name="connsiteX4" fmla="*/ 37605 w 1813296"/>
                <a:gd name="connsiteY4" fmla="*/ 102919 h 839188"/>
                <a:gd name="connsiteX5" fmla="*/ 73231 w 1813296"/>
                <a:gd name="connsiteY5" fmla="*/ 839188 h 839188"/>
                <a:gd name="connsiteX0" fmla="*/ 1771403 w 1775691"/>
                <a:gd name="connsiteY0" fmla="*/ 627412 h 629721"/>
                <a:gd name="connsiteX1" fmla="*/ 1094510 w 1775691"/>
                <a:gd name="connsiteY1" fmla="*/ 425532 h 629721"/>
                <a:gd name="connsiteX2" fmla="*/ 629392 w 1775691"/>
                <a:gd name="connsiteY2" fmla="*/ 304799 h 629721"/>
                <a:gd name="connsiteX3" fmla="*/ 261258 w 1775691"/>
                <a:gd name="connsiteY3" fmla="*/ 221671 h 629721"/>
                <a:gd name="connsiteX4" fmla="*/ 0 w 1775691"/>
                <a:gd name="connsiteY4" fmla="*/ 102919 h 629721"/>
                <a:gd name="connsiteX0" fmla="*/ 1510145 w 1514433"/>
                <a:gd name="connsiteY0" fmla="*/ 405741 h 408050"/>
                <a:gd name="connsiteX1" fmla="*/ 833252 w 1514433"/>
                <a:gd name="connsiteY1" fmla="*/ 203861 h 408050"/>
                <a:gd name="connsiteX2" fmla="*/ 368134 w 1514433"/>
                <a:gd name="connsiteY2" fmla="*/ 83128 h 408050"/>
                <a:gd name="connsiteX3" fmla="*/ 0 w 1514433"/>
                <a:gd name="connsiteY3" fmla="*/ 0 h 408050"/>
              </a:gdLst>
              <a:ahLst/>
              <a:cxnLst>
                <a:cxn ang="0">
                  <a:pos x="connsiteX0" y="connsiteY0"/>
                </a:cxn>
                <a:cxn ang="0">
                  <a:pos x="connsiteX1" y="connsiteY1"/>
                </a:cxn>
                <a:cxn ang="0">
                  <a:pos x="connsiteX2" y="connsiteY2"/>
                </a:cxn>
                <a:cxn ang="0">
                  <a:pos x="connsiteX3" y="connsiteY3"/>
                </a:cxn>
              </a:cxnLst>
              <a:rect l="l" t="t" r="r" b="b"/>
              <a:pathLst>
                <a:path w="1514433" h="408050">
                  <a:moveTo>
                    <a:pt x="1510145" y="405741"/>
                  </a:moveTo>
                  <a:cubicBezTo>
                    <a:pt x="1514433" y="408050"/>
                    <a:pt x="1023587" y="257630"/>
                    <a:pt x="833252" y="203861"/>
                  </a:cubicBezTo>
                  <a:cubicBezTo>
                    <a:pt x="642917" y="150092"/>
                    <a:pt x="507009" y="117105"/>
                    <a:pt x="368134" y="83128"/>
                  </a:cubicBezTo>
                  <a:cubicBezTo>
                    <a:pt x="229259" y="49151"/>
                    <a:pt x="104899" y="33647"/>
                    <a:pt x="0" y="0"/>
                  </a:cubicBez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9830016" y="2032007"/>
              <a:ext cx="736900" cy="408680"/>
            </a:xfrm>
            <a:prstGeom prst="rect">
              <a:avLst/>
            </a:prstGeom>
            <a:noFill/>
          </p:spPr>
          <p:txBody>
            <a:bodyPr wrap="none" rtlCol="0">
              <a:spAutoFit/>
            </a:bodyPr>
            <a:lstStyle/>
            <a:p>
              <a:pPr algn="ctr"/>
              <a:r>
                <a:rPr lang="en-US" sz="1400" dirty="0" smtClean="0">
                  <a:solidFill>
                    <a:schemeClr val="bg2"/>
                  </a:solidFill>
                  <a:latin typeface="+mj-lt"/>
                </a:rPr>
                <a:t>PEC</a:t>
              </a:r>
              <a:endParaRPr lang="en-US" sz="1400" dirty="0">
                <a:solidFill>
                  <a:schemeClr val="bg2"/>
                </a:solidFill>
                <a:latin typeface="+mj-lt"/>
              </a:endParaRPr>
            </a:p>
          </p:txBody>
        </p:sp>
        <p:graphicFrame>
          <p:nvGraphicFramePr>
            <p:cNvPr id="72" name="Object 21"/>
            <p:cNvGraphicFramePr>
              <a:graphicFrameLocks noChangeAspect="1"/>
            </p:cNvGraphicFramePr>
            <p:nvPr/>
          </p:nvGraphicFramePr>
          <p:xfrm>
            <a:off x="10300290" y="2965275"/>
            <a:ext cx="867562" cy="441888"/>
          </p:xfrm>
          <a:graphic>
            <a:graphicData uri="http://schemas.openxmlformats.org/presentationml/2006/ole">
              <p:oleObj spid="_x0000_s267446" name="Equation" r:id="rId4" imgW="393529" imgH="203112" progId="Equation.DSMT4">
                <p:embed/>
              </p:oleObj>
            </a:graphicData>
          </a:graphic>
        </p:graphicFrame>
        <p:graphicFrame>
          <p:nvGraphicFramePr>
            <p:cNvPr id="73" name="Object 38"/>
            <p:cNvGraphicFramePr>
              <a:graphicFrameLocks noChangeAspect="1"/>
            </p:cNvGraphicFramePr>
            <p:nvPr/>
          </p:nvGraphicFramePr>
          <p:xfrm>
            <a:off x="12947919" y="1648386"/>
            <a:ext cx="188648" cy="246063"/>
          </p:xfrm>
          <a:graphic>
            <a:graphicData uri="http://schemas.openxmlformats.org/presentationml/2006/ole">
              <p:oleObj spid="_x0000_s267447" name="Equation" r:id="rId5" imgW="126780" imgH="164814" progId="Equation.DSMT4">
                <p:embed/>
              </p:oleObj>
            </a:graphicData>
          </a:graphic>
        </p:graphicFrame>
      </p:grpSp>
      <p:grpSp>
        <p:nvGrpSpPr>
          <p:cNvPr id="126" name="Group 125"/>
          <p:cNvGrpSpPr/>
          <p:nvPr/>
        </p:nvGrpSpPr>
        <p:grpSpPr>
          <a:xfrm>
            <a:off x="745280" y="3902089"/>
            <a:ext cx="3378268" cy="2645242"/>
            <a:chOff x="745280" y="3902089"/>
            <a:chExt cx="3378268" cy="2645242"/>
          </a:xfrm>
        </p:grpSpPr>
        <p:sp>
          <p:nvSpPr>
            <p:cNvPr id="76" name="Oval 8"/>
            <p:cNvSpPr>
              <a:spLocks noChangeArrowheads="1"/>
            </p:cNvSpPr>
            <p:nvPr/>
          </p:nvSpPr>
          <p:spPr bwMode="auto">
            <a:xfrm>
              <a:off x="2059141" y="5260890"/>
              <a:ext cx="107854" cy="106376"/>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solidFill>
                  <a:srgbClr val="FF0000"/>
                </a:solidFill>
              </a:endParaRPr>
            </a:p>
          </p:txBody>
        </p:sp>
        <p:sp>
          <p:nvSpPr>
            <p:cNvPr id="77" name="AutoShape 9"/>
            <p:cNvSpPr>
              <a:spLocks noChangeArrowheads="1"/>
            </p:cNvSpPr>
            <p:nvPr/>
          </p:nvSpPr>
          <p:spPr bwMode="auto">
            <a:xfrm>
              <a:off x="1341980" y="4573645"/>
              <a:ext cx="1537974" cy="1483665"/>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solidFill>
                  <a:srgbClr val="FF0000"/>
                </a:solidFill>
              </a:endParaRPr>
            </a:p>
          </p:txBody>
        </p:sp>
        <p:sp>
          <p:nvSpPr>
            <p:cNvPr id="78" name="Line 11"/>
            <p:cNvSpPr>
              <a:spLocks noChangeShapeType="1"/>
            </p:cNvSpPr>
            <p:nvPr/>
          </p:nvSpPr>
          <p:spPr bwMode="auto">
            <a:xfrm flipH="1">
              <a:off x="2112367" y="6067240"/>
              <a:ext cx="2802" cy="480091"/>
            </a:xfrm>
            <a:prstGeom prst="line">
              <a:avLst/>
            </a:prstGeom>
            <a:noFill/>
            <a:ln w="38100">
              <a:solidFill>
                <a:srgbClr val="DDD800"/>
              </a:solidFill>
              <a:round/>
              <a:headEnd type="none" w="sm" len="sm"/>
              <a:tailEnd type="triangle" w="med" len="med"/>
            </a:ln>
          </p:spPr>
          <p:txBody>
            <a:bodyPr wrap="none"/>
            <a:lstStyle/>
            <a:p>
              <a:endParaRPr lang="en-US">
                <a:solidFill>
                  <a:srgbClr val="FF0000"/>
                </a:solidFill>
              </a:endParaRPr>
            </a:p>
          </p:txBody>
        </p:sp>
        <p:sp>
          <p:nvSpPr>
            <p:cNvPr id="79" name="Line 12"/>
            <p:cNvSpPr>
              <a:spLocks noChangeShapeType="1"/>
            </p:cNvSpPr>
            <p:nvPr/>
          </p:nvSpPr>
          <p:spPr bwMode="auto">
            <a:xfrm flipH="1" flipV="1">
              <a:off x="2111944" y="3902089"/>
              <a:ext cx="2802" cy="606063"/>
            </a:xfrm>
            <a:prstGeom prst="line">
              <a:avLst/>
            </a:prstGeom>
            <a:noFill/>
            <a:ln w="38100">
              <a:solidFill>
                <a:srgbClr val="DDD800"/>
              </a:solidFill>
              <a:round/>
              <a:headEnd type="none" w="sm" len="sm"/>
              <a:tailEnd type="triangle" w="med" len="med"/>
            </a:ln>
          </p:spPr>
          <p:txBody>
            <a:bodyPr wrap="none"/>
            <a:lstStyle/>
            <a:p>
              <a:endParaRPr lang="en-US">
                <a:solidFill>
                  <a:srgbClr val="FF0000"/>
                </a:solidFill>
              </a:endParaRPr>
            </a:p>
          </p:txBody>
        </p:sp>
        <p:sp>
          <p:nvSpPr>
            <p:cNvPr id="80" name="Line 13"/>
            <p:cNvSpPr>
              <a:spLocks noChangeShapeType="1"/>
            </p:cNvSpPr>
            <p:nvPr/>
          </p:nvSpPr>
          <p:spPr bwMode="auto">
            <a:xfrm rot="8047814">
              <a:off x="1322668" y="4337463"/>
              <a:ext cx="19596" cy="522462"/>
            </a:xfrm>
            <a:prstGeom prst="line">
              <a:avLst/>
            </a:prstGeom>
            <a:noFill/>
            <a:ln w="38100">
              <a:solidFill>
                <a:srgbClr val="DDD800"/>
              </a:solidFill>
              <a:round/>
              <a:headEnd type="none" w="sm" len="sm"/>
              <a:tailEnd type="triangle" w="med" len="med"/>
            </a:ln>
          </p:spPr>
          <p:txBody>
            <a:bodyPr wrap="none"/>
            <a:lstStyle/>
            <a:p>
              <a:endParaRPr lang="en-US">
                <a:solidFill>
                  <a:srgbClr val="FF0000"/>
                </a:solidFill>
              </a:endParaRPr>
            </a:p>
          </p:txBody>
        </p:sp>
        <p:sp>
          <p:nvSpPr>
            <p:cNvPr id="81" name="Line 14"/>
            <p:cNvSpPr>
              <a:spLocks noChangeShapeType="1"/>
            </p:cNvSpPr>
            <p:nvPr/>
          </p:nvSpPr>
          <p:spPr bwMode="auto">
            <a:xfrm rot="8047814" flipV="1">
              <a:off x="2828682" y="5804327"/>
              <a:ext cx="1399" cy="535069"/>
            </a:xfrm>
            <a:prstGeom prst="line">
              <a:avLst/>
            </a:prstGeom>
            <a:noFill/>
            <a:ln w="38100">
              <a:solidFill>
                <a:srgbClr val="DDD800"/>
              </a:solidFill>
              <a:round/>
              <a:headEnd type="none" w="sm" len="sm"/>
              <a:tailEnd type="triangle" w="med" len="med"/>
            </a:ln>
          </p:spPr>
          <p:txBody>
            <a:bodyPr wrap="none"/>
            <a:lstStyle/>
            <a:p>
              <a:endParaRPr lang="en-US">
                <a:solidFill>
                  <a:srgbClr val="FF0000"/>
                </a:solidFill>
              </a:endParaRPr>
            </a:p>
          </p:txBody>
        </p:sp>
        <p:sp>
          <p:nvSpPr>
            <p:cNvPr id="82" name="Line 15"/>
            <p:cNvSpPr>
              <a:spLocks noChangeShapeType="1"/>
            </p:cNvSpPr>
            <p:nvPr/>
          </p:nvSpPr>
          <p:spPr bwMode="auto">
            <a:xfrm rot="2320550" flipV="1">
              <a:off x="2854448" y="4285020"/>
              <a:ext cx="16808" cy="534679"/>
            </a:xfrm>
            <a:prstGeom prst="line">
              <a:avLst/>
            </a:prstGeom>
            <a:noFill/>
            <a:ln w="38100">
              <a:solidFill>
                <a:srgbClr val="DDD800"/>
              </a:solidFill>
              <a:round/>
              <a:headEnd type="none" w="sm" len="sm"/>
              <a:tailEnd type="triangle" w="med" len="med"/>
            </a:ln>
          </p:spPr>
          <p:txBody>
            <a:bodyPr wrap="none"/>
            <a:lstStyle/>
            <a:p>
              <a:endParaRPr lang="en-US">
                <a:solidFill>
                  <a:srgbClr val="FF0000"/>
                </a:solidFill>
              </a:endParaRPr>
            </a:p>
          </p:txBody>
        </p:sp>
        <p:sp>
          <p:nvSpPr>
            <p:cNvPr id="83" name="Line 16"/>
            <p:cNvSpPr>
              <a:spLocks noChangeShapeType="1"/>
            </p:cNvSpPr>
            <p:nvPr/>
          </p:nvSpPr>
          <p:spPr bwMode="auto">
            <a:xfrm rot="2320550" flipH="1">
              <a:off x="1418465" y="5826785"/>
              <a:ext cx="8404" cy="512284"/>
            </a:xfrm>
            <a:prstGeom prst="line">
              <a:avLst/>
            </a:prstGeom>
            <a:noFill/>
            <a:ln w="38100">
              <a:solidFill>
                <a:srgbClr val="DDD800"/>
              </a:solidFill>
              <a:round/>
              <a:headEnd type="none" w="sm" len="sm"/>
              <a:tailEnd type="triangle" w="med" len="med"/>
            </a:ln>
          </p:spPr>
          <p:txBody>
            <a:bodyPr wrap="none"/>
            <a:lstStyle/>
            <a:p>
              <a:endParaRPr lang="en-US">
                <a:solidFill>
                  <a:srgbClr val="FF0000"/>
                </a:solidFill>
              </a:endParaRPr>
            </a:p>
          </p:txBody>
        </p:sp>
        <p:sp>
          <p:nvSpPr>
            <p:cNvPr id="84" name="Line 17"/>
            <p:cNvSpPr>
              <a:spLocks noChangeShapeType="1"/>
            </p:cNvSpPr>
            <p:nvPr/>
          </p:nvSpPr>
          <p:spPr bwMode="auto">
            <a:xfrm rot="5400000" flipV="1">
              <a:off x="3212606" y="5020364"/>
              <a:ext cx="1399" cy="556079"/>
            </a:xfrm>
            <a:prstGeom prst="line">
              <a:avLst/>
            </a:prstGeom>
            <a:noFill/>
            <a:ln w="38100">
              <a:solidFill>
                <a:srgbClr val="DDD800"/>
              </a:solidFill>
              <a:round/>
              <a:headEnd type="none" w="sm" len="sm"/>
              <a:tailEnd type="triangle" w="med" len="med"/>
            </a:ln>
          </p:spPr>
          <p:txBody>
            <a:bodyPr wrap="none"/>
            <a:lstStyle/>
            <a:p>
              <a:endParaRPr lang="en-US">
                <a:solidFill>
                  <a:srgbClr val="FF0000"/>
                </a:solidFill>
              </a:endParaRPr>
            </a:p>
          </p:txBody>
        </p:sp>
        <p:sp>
          <p:nvSpPr>
            <p:cNvPr id="85" name="Line 18"/>
            <p:cNvSpPr>
              <a:spLocks noChangeShapeType="1"/>
            </p:cNvSpPr>
            <p:nvPr/>
          </p:nvSpPr>
          <p:spPr bwMode="auto">
            <a:xfrm rot="5400000">
              <a:off x="1033825" y="5031264"/>
              <a:ext cx="0" cy="577090"/>
            </a:xfrm>
            <a:prstGeom prst="line">
              <a:avLst/>
            </a:prstGeom>
            <a:noFill/>
            <a:ln w="38100">
              <a:solidFill>
                <a:srgbClr val="DDD800"/>
              </a:solidFill>
              <a:round/>
              <a:headEnd type="none" w="sm" len="sm"/>
              <a:tailEnd type="triangle" w="med" len="med"/>
            </a:ln>
          </p:spPr>
          <p:txBody>
            <a:bodyPr wrap="none"/>
            <a:lstStyle/>
            <a:p>
              <a:endParaRPr lang="en-US">
                <a:solidFill>
                  <a:srgbClr val="FF0000"/>
                </a:solidFill>
              </a:endParaRPr>
            </a:p>
          </p:txBody>
        </p:sp>
        <p:grpSp>
          <p:nvGrpSpPr>
            <p:cNvPr id="86" name="Group 19"/>
            <p:cNvGrpSpPr>
              <a:grpSpLocks/>
            </p:cNvGrpSpPr>
            <p:nvPr/>
          </p:nvGrpSpPr>
          <p:grpSpPr bwMode="auto">
            <a:xfrm>
              <a:off x="1781801" y="4936164"/>
              <a:ext cx="666736" cy="685845"/>
              <a:chOff x="3494" y="1926"/>
              <a:chExt cx="1927" cy="1950"/>
            </a:xfrm>
          </p:grpSpPr>
          <p:sp>
            <p:nvSpPr>
              <p:cNvPr id="117" name="Line 20"/>
              <p:cNvSpPr>
                <a:spLocks noChangeShapeType="1"/>
              </p:cNvSpPr>
              <p:nvPr/>
            </p:nvSpPr>
            <p:spPr bwMode="auto">
              <a:xfrm>
                <a:off x="4464" y="3226"/>
                <a:ext cx="6" cy="650"/>
              </a:xfrm>
              <a:prstGeom prst="line">
                <a:avLst/>
              </a:prstGeom>
              <a:noFill/>
              <a:ln w="38100">
                <a:solidFill>
                  <a:srgbClr val="DDD800"/>
                </a:solidFill>
                <a:round/>
                <a:headEnd type="none" w="sm" len="sm"/>
                <a:tailEnd type="triangle" w="sm" len="sm"/>
              </a:ln>
            </p:spPr>
            <p:txBody>
              <a:bodyPr wrap="none"/>
              <a:lstStyle/>
              <a:p>
                <a:endParaRPr lang="en-US">
                  <a:solidFill>
                    <a:srgbClr val="FF0000"/>
                  </a:solidFill>
                </a:endParaRPr>
              </a:p>
            </p:txBody>
          </p:sp>
          <p:sp>
            <p:nvSpPr>
              <p:cNvPr id="118" name="Line 21"/>
              <p:cNvSpPr>
                <a:spLocks noChangeShapeType="1"/>
              </p:cNvSpPr>
              <p:nvPr/>
            </p:nvSpPr>
            <p:spPr bwMode="auto">
              <a:xfrm flipH="1" flipV="1">
                <a:off x="4463" y="1926"/>
                <a:ext cx="2" cy="725"/>
              </a:xfrm>
              <a:prstGeom prst="line">
                <a:avLst/>
              </a:prstGeom>
              <a:noFill/>
              <a:ln w="38100">
                <a:solidFill>
                  <a:srgbClr val="DDD800"/>
                </a:solidFill>
                <a:round/>
                <a:headEnd type="none" w="sm" len="sm"/>
                <a:tailEnd type="triangle" w="sm" len="sm"/>
              </a:ln>
            </p:spPr>
            <p:txBody>
              <a:bodyPr wrap="none"/>
              <a:lstStyle/>
              <a:p>
                <a:endParaRPr lang="en-US">
                  <a:solidFill>
                    <a:srgbClr val="FF0000"/>
                  </a:solidFill>
                </a:endParaRPr>
              </a:p>
            </p:txBody>
          </p:sp>
          <p:sp>
            <p:nvSpPr>
              <p:cNvPr id="119" name="Line 22"/>
              <p:cNvSpPr>
                <a:spLocks noChangeShapeType="1"/>
              </p:cNvSpPr>
              <p:nvPr/>
            </p:nvSpPr>
            <p:spPr bwMode="auto">
              <a:xfrm rot="8047814">
                <a:off x="4016" y="2271"/>
                <a:ext cx="10" cy="601"/>
              </a:xfrm>
              <a:prstGeom prst="line">
                <a:avLst/>
              </a:prstGeom>
              <a:noFill/>
              <a:ln w="38100">
                <a:solidFill>
                  <a:srgbClr val="DDD800"/>
                </a:solidFill>
                <a:round/>
                <a:headEnd type="none" w="sm" len="sm"/>
                <a:tailEnd type="triangle" w="sm" len="sm"/>
              </a:ln>
            </p:spPr>
            <p:txBody>
              <a:bodyPr wrap="none"/>
              <a:lstStyle/>
              <a:p>
                <a:endParaRPr lang="en-US">
                  <a:solidFill>
                    <a:srgbClr val="FF0000"/>
                  </a:solidFill>
                </a:endParaRPr>
              </a:p>
            </p:txBody>
          </p:sp>
          <p:sp>
            <p:nvSpPr>
              <p:cNvPr id="120" name="Line 23"/>
              <p:cNvSpPr>
                <a:spLocks noChangeShapeType="1"/>
              </p:cNvSpPr>
              <p:nvPr/>
            </p:nvSpPr>
            <p:spPr bwMode="auto">
              <a:xfrm rot="8047814" flipV="1">
                <a:off x="4865" y="3105"/>
                <a:ext cx="10" cy="669"/>
              </a:xfrm>
              <a:prstGeom prst="line">
                <a:avLst/>
              </a:prstGeom>
              <a:noFill/>
              <a:ln w="38100">
                <a:solidFill>
                  <a:srgbClr val="DDD800"/>
                </a:solidFill>
                <a:round/>
                <a:headEnd type="none" w="sm" len="sm"/>
                <a:tailEnd type="triangle" w="sm" len="sm"/>
              </a:ln>
            </p:spPr>
            <p:txBody>
              <a:bodyPr wrap="none"/>
              <a:lstStyle/>
              <a:p>
                <a:endParaRPr lang="en-US">
                  <a:solidFill>
                    <a:srgbClr val="FF0000"/>
                  </a:solidFill>
                </a:endParaRPr>
              </a:p>
            </p:txBody>
          </p:sp>
          <p:sp>
            <p:nvSpPr>
              <p:cNvPr id="121" name="Line 24"/>
              <p:cNvSpPr>
                <a:spLocks noChangeShapeType="1"/>
              </p:cNvSpPr>
              <p:nvPr/>
            </p:nvSpPr>
            <p:spPr bwMode="auto">
              <a:xfrm rot="2320550" flipV="1">
                <a:off x="4872" y="2218"/>
                <a:ext cx="23" cy="676"/>
              </a:xfrm>
              <a:prstGeom prst="line">
                <a:avLst/>
              </a:prstGeom>
              <a:noFill/>
              <a:ln w="38100">
                <a:solidFill>
                  <a:srgbClr val="DDD800"/>
                </a:solidFill>
                <a:round/>
                <a:headEnd type="none" w="sm" len="sm"/>
                <a:tailEnd type="triangle" w="sm" len="sm"/>
              </a:ln>
            </p:spPr>
            <p:txBody>
              <a:bodyPr wrap="none"/>
              <a:lstStyle/>
              <a:p>
                <a:endParaRPr lang="en-US">
                  <a:solidFill>
                    <a:srgbClr val="FF0000"/>
                  </a:solidFill>
                </a:endParaRPr>
              </a:p>
            </p:txBody>
          </p:sp>
          <p:sp>
            <p:nvSpPr>
              <p:cNvPr id="122" name="Line 25"/>
              <p:cNvSpPr>
                <a:spLocks noChangeShapeType="1"/>
              </p:cNvSpPr>
              <p:nvPr/>
            </p:nvSpPr>
            <p:spPr bwMode="auto">
              <a:xfrm rot="2320550" flipH="1">
                <a:off x="4071" y="3152"/>
                <a:ext cx="9" cy="633"/>
              </a:xfrm>
              <a:prstGeom prst="line">
                <a:avLst/>
              </a:prstGeom>
              <a:noFill/>
              <a:ln w="38100">
                <a:solidFill>
                  <a:srgbClr val="DDD800"/>
                </a:solidFill>
                <a:round/>
                <a:headEnd type="none" w="sm" len="sm"/>
                <a:tailEnd type="triangle" w="sm" len="sm"/>
              </a:ln>
            </p:spPr>
            <p:txBody>
              <a:bodyPr wrap="none"/>
              <a:lstStyle/>
              <a:p>
                <a:endParaRPr lang="en-US">
                  <a:solidFill>
                    <a:srgbClr val="FF0000"/>
                  </a:solidFill>
                </a:endParaRPr>
              </a:p>
            </p:txBody>
          </p:sp>
          <p:sp>
            <p:nvSpPr>
              <p:cNvPr id="123" name="Line 26"/>
              <p:cNvSpPr>
                <a:spLocks noChangeShapeType="1"/>
              </p:cNvSpPr>
              <p:nvPr/>
            </p:nvSpPr>
            <p:spPr bwMode="auto">
              <a:xfrm rot="5400000" flipV="1">
                <a:off x="5069" y="2651"/>
                <a:ext cx="0" cy="704"/>
              </a:xfrm>
              <a:prstGeom prst="line">
                <a:avLst/>
              </a:prstGeom>
              <a:noFill/>
              <a:ln w="38100">
                <a:solidFill>
                  <a:srgbClr val="DDD800"/>
                </a:solidFill>
                <a:round/>
                <a:headEnd type="none" w="sm" len="sm"/>
                <a:tailEnd type="triangle" w="sm" len="sm"/>
              </a:ln>
            </p:spPr>
            <p:txBody>
              <a:bodyPr wrap="none"/>
              <a:lstStyle/>
              <a:p>
                <a:endParaRPr lang="en-US">
                  <a:solidFill>
                    <a:srgbClr val="FF0000"/>
                  </a:solidFill>
                </a:endParaRPr>
              </a:p>
            </p:txBody>
          </p:sp>
          <p:sp>
            <p:nvSpPr>
              <p:cNvPr id="124" name="Line 27"/>
              <p:cNvSpPr>
                <a:spLocks noChangeShapeType="1"/>
              </p:cNvSpPr>
              <p:nvPr/>
            </p:nvSpPr>
            <p:spPr bwMode="auto">
              <a:xfrm rot="5400000">
                <a:off x="3858" y="2635"/>
                <a:ext cx="0" cy="727"/>
              </a:xfrm>
              <a:prstGeom prst="line">
                <a:avLst/>
              </a:prstGeom>
              <a:noFill/>
              <a:ln w="38100">
                <a:solidFill>
                  <a:srgbClr val="DDD800"/>
                </a:solidFill>
                <a:round/>
                <a:headEnd type="none" w="sm" len="sm"/>
                <a:tailEnd type="triangle" w="sm" len="sm"/>
              </a:ln>
            </p:spPr>
            <p:txBody>
              <a:bodyPr wrap="none"/>
              <a:lstStyle/>
              <a:p>
                <a:endParaRPr lang="en-US">
                  <a:solidFill>
                    <a:srgbClr val="FF0000"/>
                  </a:solidFill>
                </a:endParaRPr>
              </a:p>
            </p:txBody>
          </p:sp>
        </p:grpSp>
        <p:sp>
          <p:nvSpPr>
            <p:cNvPr id="87" name="Text Box 28"/>
            <p:cNvSpPr txBox="1">
              <a:spLocks noChangeArrowheads="1"/>
            </p:cNvSpPr>
            <p:nvPr/>
          </p:nvSpPr>
          <p:spPr bwMode="auto">
            <a:xfrm>
              <a:off x="2006074" y="4841304"/>
              <a:ext cx="261610"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88" name="Text Box 29"/>
            <p:cNvSpPr txBox="1">
              <a:spLocks noChangeArrowheads="1"/>
            </p:cNvSpPr>
            <p:nvPr/>
          </p:nvSpPr>
          <p:spPr bwMode="auto">
            <a:xfrm>
              <a:off x="2016990" y="5459381"/>
              <a:ext cx="261610"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89" name="Text Box 30"/>
            <p:cNvSpPr txBox="1">
              <a:spLocks noChangeArrowheads="1"/>
            </p:cNvSpPr>
            <p:nvPr/>
          </p:nvSpPr>
          <p:spPr bwMode="auto">
            <a:xfrm>
              <a:off x="2346155" y="5139991"/>
              <a:ext cx="261610"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90" name="Text Box 31"/>
            <p:cNvSpPr txBox="1">
              <a:spLocks noChangeArrowheads="1"/>
            </p:cNvSpPr>
            <p:nvPr/>
          </p:nvSpPr>
          <p:spPr bwMode="auto">
            <a:xfrm>
              <a:off x="1682381" y="5142367"/>
              <a:ext cx="261610"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91" name="Text Box 32"/>
            <p:cNvSpPr txBox="1">
              <a:spLocks noChangeArrowheads="1"/>
            </p:cNvSpPr>
            <p:nvPr/>
          </p:nvSpPr>
          <p:spPr bwMode="auto">
            <a:xfrm>
              <a:off x="1792745" y="5386175"/>
              <a:ext cx="261610"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92" name="Text Box 33"/>
            <p:cNvSpPr txBox="1">
              <a:spLocks noChangeArrowheads="1"/>
            </p:cNvSpPr>
            <p:nvPr/>
          </p:nvSpPr>
          <p:spPr bwMode="auto">
            <a:xfrm>
              <a:off x="2210024" y="4909888"/>
              <a:ext cx="261610" cy="36933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93" name="Text Box 34"/>
            <p:cNvSpPr txBox="1">
              <a:spLocks noChangeArrowheads="1"/>
            </p:cNvSpPr>
            <p:nvPr/>
          </p:nvSpPr>
          <p:spPr bwMode="auto">
            <a:xfrm>
              <a:off x="1772581" y="4919555"/>
              <a:ext cx="261610"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96" name="Text Box 35"/>
            <p:cNvSpPr txBox="1">
              <a:spLocks noChangeArrowheads="1"/>
            </p:cNvSpPr>
            <p:nvPr/>
          </p:nvSpPr>
          <p:spPr bwMode="auto">
            <a:xfrm>
              <a:off x="2236476" y="5370647"/>
              <a:ext cx="261610"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97" name="Text Box 36"/>
            <p:cNvSpPr txBox="1">
              <a:spLocks noChangeArrowheads="1"/>
            </p:cNvSpPr>
            <p:nvPr/>
          </p:nvSpPr>
          <p:spPr bwMode="auto">
            <a:xfrm>
              <a:off x="1975682" y="4326060"/>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98" name="Text Box 37"/>
            <p:cNvSpPr txBox="1">
              <a:spLocks noChangeArrowheads="1"/>
            </p:cNvSpPr>
            <p:nvPr/>
          </p:nvSpPr>
          <p:spPr bwMode="auto">
            <a:xfrm>
              <a:off x="1055420" y="5158872"/>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99" name="Text Box 38"/>
            <p:cNvSpPr txBox="1">
              <a:spLocks noChangeArrowheads="1"/>
            </p:cNvSpPr>
            <p:nvPr/>
          </p:nvSpPr>
          <p:spPr bwMode="auto">
            <a:xfrm>
              <a:off x="1974282" y="6100860"/>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100" name="Text Box 39"/>
            <p:cNvSpPr txBox="1">
              <a:spLocks noChangeArrowheads="1"/>
            </p:cNvSpPr>
            <p:nvPr/>
          </p:nvSpPr>
          <p:spPr bwMode="auto">
            <a:xfrm>
              <a:off x="2863729" y="5126679"/>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101" name="Text Box 40"/>
            <p:cNvSpPr txBox="1">
              <a:spLocks noChangeArrowheads="1"/>
            </p:cNvSpPr>
            <p:nvPr/>
          </p:nvSpPr>
          <p:spPr bwMode="auto">
            <a:xfrm>
              <a:off x="2577986" y="4573804"/>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102" name="Text Box 41"/>
            <p:cNvSpPr txBox="1">
              <a:spLocks noChangeArrowheads="1"/>
            </p:cNvSpPr>
            <p:nvPr/>
          </p:nvSpPr>
          <p:spPr bwMode="auto">
            <a:xfrm flipV="1">
              <a:off x="2593393" y="5816724"/>
              <a:ext cx="280141" cy="369332"/>
            </a:xfrm>
            <a:prstGeom prst="rect">
              <a:avLst/>
            </a:prstGeom>
            <a:noFill/>
            <a:ln w="12700">
              <a:noFill/>
              <a:miter lim="800000"/>
              <a:headEnd type="none" w="sm" len="sm"/>
              <a:tailEnd type="none" w="sm" len="sm"/>
            </a:ln>
          </p:spPr>
          <p:txBody>
            <a:bodyPr>
              <a:spAutoFit/>
            </a:bodyPr>
            <a:lstStyle/>
            <a:p>
              <a:r>
                <a:rPr lang="en-US">
                  <a:solidFill>
                    <a:srgbClr val="FF0000"/>
                  </a:solidFill>
                </a:rPr>
                <a:t>+</a:t>
              </a:r>
            </a:p>
          </p:txBody>
        </p:sp>
        <p:sp>
          <p:nvSpPr>
            <p:cNvPr id="103" name="Text Box 42"/>
            <p:cNvSpPr txBox="1">
              <a:spLocks noChangeArrowheads="1"/>
            </p:cNvSpPr>
            <p:nvPr/>
          </p:nvSpPr>
          <p:spPr bwMode="auto">
            <a:xfrm>
              <a:off x="1318752" y="5874110"/>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104" name="Text Box 43"/>
            <p:cNvSpPr txBox="1">
              <a:spLocks noChangeArrowheads="1"/>
            </p:cNvSpPr>
            <p:nvPr/>
          </p:nvSpPr>
          <p:spPr bwMode="auto">
            <a:xfrm>
              <a:off x="1303345" y="4548610"/>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105" name="Text Box 44"/>
            <p:cNvSpPr txBox="1">
              <a:spLocks noChangeArrowheads="1"/>
            </p:cNvSpPr>
            <p:nvPr/>
          </p:nvSpPr>
          <p:spPr bwMode="auto">
            <a:xfrm>
              <a:off x="1103044" y="4821548"/>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106" name="Text Box 45"/>
            <p:cNvSpPr txBox="1">
              <a:spLocks noChangeArrowheads="1"/>
            </p:cNvSpPr>
            <p:nvPr/>
          </p:nvSpPr>
          <p:spPr bwMode="auto">
            <a:xfrm>
              <a:off x="1625507" y="4375049"/>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107" name="Text Box 46"/>
            <p:cNvSpPr txBox="1">
              <a:spLocks noChangeArrowheads="1"/>
            </p:cNvSpPr>
            <p:nvPr/>
          </p:nvSpPr>
          <p:spPr bwMode="auto">
            <a:xfrm>
              <a:off x="2318855" y="6004281"/>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108" name="Text Box 47"/>
            <p:cNvSpPr txBox="1">
              <a:spLocks noChangeArrowheads="1"/>
            </p:cNvSpPr>
            <p:nvPr/>
          </p:nvSpPr>
          <p:spPr bwMode="auto">
            <a:xfrm>
              <a:off x="2302047" y="4384847"/>
              <a:ext cx="319318" cy="36933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109" name="Text Box 48"/>
            <p:cNvSpPr txBox="1">
              <a:spLocks noChangeArrowheads="1"/>
            </p:cNvSpPr>
            <p:nvPr/>
          </p:nvSpPr>
          <p:spPr bwMode="auto">
            <a:xfrm>
              <a:off x="2782488" y="5519991"/>
              <a:ext cx="319318" cy="36933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110" name="Text Box 49"/>
            <p:cNvSpPr txBox="1">
              <a:spLocks noChangeArrowheads="1"/>
            </p:cNvSpPr>
            <p:nvPr/>
          </p:nvSpPr>
          <p:spPr bwMode="auto">
            <a:xfrm>
              <a:off x="2744669" y="4815949"/>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111" name="Text Box 50"/>
            <p:cNvSpPr txBox="1">
              <a:spLocks noChangeArrowheads="1"/>
            </p:cNvSpPr>
            <p:nvPr/>
          </p:nvSpPr>
          <p:spPr bwMode="auto">
            <a:xfrm>
              <a:off x="1652120" y="6036474"/>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sp>
          <p:nvSpPr>
            <p:cNvPr id="112" name="Text Box 51"/>
            <p:cNvSpPr txBox="1">
              <a:spLocks noChangeArrowheads="1"/>
            </p:cNvSpPr>
            <p:nvPr/>
          </p:nvSpPr>
          <p:spPr bwMode="auto">
            <a:xfrm>
              <a:off x="1142264" y="5567580"/>
              <a:ext cx="319318" cy="369332"/>
            </a:xfrm>
            <a:prstGeom prst="rect">
              <a:avLst/>
            </a:prstGeom>
            <a:noFill/>
            <a:ln w="12700">
              <a:noFill/>
              <a:miter lim="800000"/>
              <a:headEnd type="none" w="sm" len="sm"/>
              <a:tailEnd type="none" w="sm" len="sm"/>
            </a:ln>
          </p:spPr>
          <p:txBody>
            <a:bodyPr wrap="none">
              <a:spAutoFit/>
            </a:bodyPr>
            <a:lstStyle/>
            <a:p>
              <a:r>
                <a:rPr lang="en-US">
                  <a:solidFill>
                    <a:srgbClr val="FF0000"/>
                  </a:solidFill>
                </a:rPr>
                <a:t>+</a:t>
              </a:r>
            </a:p>
          </p:txBody>
        </p:sp>
        <p:graphicFrame>
          <p:nvGraphicFramePr>
            <p:cNvPr id="113" name="Object 38"/>
            <p:cNvGraphicFramePr>
              <a:graphicFrameLocks noChangeAspect="1"/>
            </p:cNvGraphicFramePr>
            <p:nvPr/>
          </p:nvGraphicFramePr>
          <p:xfrm>
            <a:off x="2452464" y="5491480"/>
            <a:ext cx="282869" cy="217053"/>
          </p:xfrm>
          <a:graphic>
            <a:graphicData uri="http://schemas.openxmlformats.org/presentationml/2006/ole">
              <p:oleObj spid="_x0000_s267448" name="Equation" r:id="rId6" imgW="215619" imgH="164885" progId="Equation.DSMT4">
                <p:embed/>
              </p:oleObj>
            </a:graphicData>
          </a:graphic>
        </p:graphicFrame>
        <p:graphicFrame>
          <p:nvGraphicFramePr>
            <p:cNvPr id="114" name="Object 38"/>
            <p:cNvGraphicFramePr>
              <a:graphicFrameLocks noChangeAspect="1"/>
            </p:cNvGraphicFramePr>
            <p:nvPr/>
          </p:nvGraphicFramePr>
          <p:xfrm>
            <a:off x="2905127" y="4668838"/>
            <a:ext cx="284163" cy="233362"/>
          </p:xfrm>
          <a:graphic>
            <a:graphicData uri="http://schemas.openxmlformats.org/presentationml/2006/ole">
              <p:oleObj spid="_x0000_s267449" name="Equation" r:id="rId7" imgW="215619" imgH="177569" progId="Equation.DSMT4">
                <p:embed/>
              </p:oleObj>
            </a:graphicData>
          </a:graphic>
        </p:graphicFrame>
        <p:graphicFrame>
          <p:nvGraphicFramePr>
            <p:cNvPr id="115" name="Object 38"/>
            <p:cNvGraphicFramePr>
              <a:graphicFrameLocks noChangeAspect="1"/>
            </p:cNvGraphicFramePr>
            <p:nvPr/>
          </p:nvGraphicFramePr>
          <p:xfrm>
            <a:off x="2178207" y="5146572"/>
            <a:ext cx="166640" cy="217053"/>
          </p:xfrm>
          <a:graphic>
            <a:graphicData uri="http://schemas.openxmlformats.org/presentationml/2006/ole">
              <p:oleObj spid="_x0000_s267450" name="Equation" r:id="rId8" imgW="126780" imgH="164814" progId="Equation.DSMT4">
                <p:embed/>
              </p:oleObj>
            </a:graphicData>
          </a:graphic>
        </p:graphicFrame>
        <p:sp>
          <p:nvSpPr>
            <p:cNvPr id="116" name="TextBox 115"/>
            <p:cNvSpPr txBox="1"/>
            <p:nvPr/>
          </p:nvSpPr>
          <p:spPr>
            <a:xfrm>
              <a:off x="1854351" y="4604367"/>
              <a:ext cx="554960" cy="307777"/>
            </a:xfrm>
            <a:prstGeom prst="rect">
              <a:avLst/>
            </a:prstGeom>
            <a:noFill/>
          </p:spPr>
          <p:txBody>
            <a:bodyPr wrap="none" rtlCol="0">
              <a:spAutoFit/>
            </a:bodyPr>
            <a:lstStyle/>
            <a:p>
              <a:pPr algn="ctr"/>
              <a:r>
                <a:rPr lang="en-US" sz="1400" dirty="0" smtClean="0">
                  <a:solidFill>
                    <a:schemeClr val="bg2"/>
                  </a:solidFill>
                  <a:latin typeface="+mj-lt"/>
                </a:rPr>
                <a:t>PEC</a:t>
              </a:r>
              <a:endParaRPr lang="en-US" sz="1400" dirty="0">
                <a:solidFill>
                  <a:schemeClr val="bg2"/>
                </a:solidFill>
                <a:latin typeface="+mj-lt"/>
              </a:endParaRPr>
            </a:p>
          </p:txBody>
        </p:sp>
        <p:graphicFrame>
          <p:nvGraphicFramePr>
            <p:cNvPr id="125" name="Object 21"/>
            <p:cNvGraphicFramePr>
              <a:graphicFrameLocks noChangeAspect="1"/>
            </p:cNvGraphicFramePr>
            <p:nvPr/>
          </p:nvGraphicFramePr>
          <p:xfrm>
            <a:off x="3419670" y="5697899"/>
            <a:ext cx="703878" cy="358517"/>
          </p:xfrm>
          <a:graphic>
            <a:graphicData uri="http://schemas.openxmlformats.org/presentationml/2006/ole">
              <p:oleObj spid="_x0000_s267451" name="Equation" r:id="rId9" imgW="393529" imgH="203112" progId="Equation.DSMT4">
                <p:embed/>
              </p:oleObj>
            </a:graphicData>
          </a:graphic>
        </p:graphicFrame>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32</a:t>
            </a:fld>
            <a:endParaRPr lang="en-US"/>
          </a:p>
        </p:txBody>
      </p:sp>
      <p:sp>
        <p:nvSpPr>
          <p:cNvPr id="44" name="TextBox 43"/>
          <p:cNvSpPr txBox="1"/>
          <p:nvPr/>
        </p:nvSpPr>
        <p:spPr>
          <a:xfrm>
            <a:off x="2369190" y="3216408"/>
            <a:ext cx="6597394" cy="584775"/>
          </a:xfrm>
          <a:prstGeom prst="rect">
            <a:avLst/>
          </a:prstGeom>
          <a:noFill/>
        </p:spPr>
        <p:txBody>
          <a:bodyPr wrap="square" rtlCol="0">
            <a:spAutoFit/>
          </a:bodyPr>
          <a:lstStyle/>
          <a:p>
            <a:pPr algn="ctr"/>
            <a:r>
              <a:rPr lang="en-US" sz="1600" dirty="0" smtClean="0">
                <a:solidFill>
                  <a:schemeClr val="bg1"/>
                </a:solidFill>
              </a:rPr>
              <a:t>A </a:t>
            </a:r>
            <a:r>
              <a:rPr lang="en-US" sz="1600" u="sng" dirty="0" smtClean="0">
                <a:solidFill>
                  <a:schemeClr val="bg1"/>
                </a:solidFill>
              </a:rPr>
              <a:t>grounded</a:t>
            </a:r>
            <a:r>
              <a:rPr lang="en-US" sz="1600" dirty="0" smtClean="0">
                <a:solidFill>
                  <a:schemeClr val="bg1"/>
                </a:solidFill>
              </a:rPr>
              <a:t> shield removes the static electric field in the exterior region</a:t>
            </a:r>
          </a:p>
          <a:p>
            <a:pPr algn="ctr"/>
            <a:r>
              <a:rPr lang="en-US" sz="1600" dirty="0" smtClean="0">
                <a:solidFill>
                  <a:schemeClr val="bg1"/>
                </a:solidFill>
              </a:rPr>
              <a:t> and removes static charge buildup from the outer surface.</a:t>
            </a:r>
            <a:endParaRPr lang="en-US" sz="1600" dirty="0">
              <a:solidFill>
                <a:schemeClr val="bg1"/>
              </a:solidFill>
            </a:endParaRPr>
          </a:p>
        </p:txBody>
      </p:sp>
      <p:sp>
        <p:nvSpPr>
          <p:cNvPr id="37" name="TextBox 36"/>
          <p:cNvSpPr txBox="1"/>
          <p:nvPr/>
        </p:nvSpPr>
        <p:spPr>
          <a:xfrm>
            <a:off x="4750133" y="2775607"/>
            <a:ext cx="2360583" cy="369332"/>
          </a:xfrm>
          <a:prstGeom prst="rect">
            <a:avLst/>
          </a:prstGeom>
          <a:noFill/>
        </p:spPr>
        <p:txBody>
          <a:bodyPr wrap="none" rtlCol="0">
            <a:spAutoFit/>
          </a:bodyPr>
          <a:lstStyle/>
          <a:p>
            <a:r>
              <a:rPr lang="en-US" dirty="0" smtClean="0">
                <a:solidFill>
                  <a:schemeClr val="bg2"/>
                </a:solidFill>
              </a:rPr>
              <a:t>Effect # 3: Grounding</a:t>
            </a:r>
            <a:endParaRPr lang="en-US" dirty="0">
              <a:solidFill>
                <a:schemeClr val="bg2"/>
              </a:solidFill>
            </a:endParaRPr>
          </a:p>
        </p:txBody>
      </p:sp>
      <p:sp>
        <p:nvSpPr>
          <p:cNvPr id="36" name="TextBox 35"/>
          <p:cNvSpPr txBox="1"/>
          <p:nvPr/>
        </p:nvSpPr>
        <p:spPr>
          <a:xfrm>
            <a:off x="3111317" y="3872652"/>
            <a:ext cx="5281684" cy="307777"/>
          </a:xfrm>
          <a:prstGeom prst="rect">
            <a:avLst/>
          </a:prstGeom>
          <a:noFill/>
        </p:spPr>
        <p:txBody>
          <a:bodyPr wrap="square" rtlCol="0">
            <a:spAutoFit/>
          </a:bodyPr>
          <a:lstStyle/>
          <a:p>
            <a:pPr algn="ctr"/>
            <a:r>
              <a:rPr lang="en-US" sz="1400" dirty="0" smtClean="0">
                <a:solidFill>
                  <a:schemeClr val="bg2"/>
                </a:solidFill>
              </a:rPr>
              <a:t>(This assumes that there are no charges in the outside region.)</a:t>
            </a:r>
            <a:endParaRPr lang="en-US" sz="1400" dirty="0">
              <a:solidFill>
                <a:schemeClr val="bg2"/>
              </a:solidFill>
            </a:endParaRPr>
          </a:p>
        </p:txBody>
      </p:sp>
      <p:sp>
        <p:nvSpPr>
          <p:cNvPr id="51" name="Rectangle 67"/>
          <p:cNvSpPr>
            <a:spLocks noChangeArrowheads="1"/>
          </p:cNvSpPr>
          <p:nvPr/>
        </p:nvSpPr>
        <p:spPr bwMode="auto">
          <a:xfrm>
            <a:off x="446286" y="4820558"/>
            <a:ext cx="3097212" cy="595313"/>
          </a:xfrm>
          <a:prstGeom prst="rect">
            <a:avLst/>
          </a:prstGeom>
          <a:blipFill>
            <a:blip r:embed="rId4" cstate="prin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58" name="AutoShape 4"/>
          <p:cNvSpPr>
            <a:spLocks noChangeArrowheads="1"/>
          </p:cNvSpPr>
          <p:nvPr/>
        </p:nvSpPr>
        <p:spPr bwMode="auto">
          <a:xfrm>
            <a:off x="1130498" y="1099458"/>
            <a:ext cx="1743075" cy="1682750"/>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60" name="Line 16"/>
          <p:cNvSpPr>
            <a:spLocks noChangeShapeType="1"/>
          </p:cNvSpPr>
          <p:nvPr/>
        </p:nvSpPr>
        <p:spPr bwMode="auto">
          <a:xfrm>
            <a:off x="2022673" y="2783796"/>
            <a:ext cx="0" cy="2120900"/>
          </a:xfrm>
          <a:prstGeom prst="line">
            <a:avLst/>
          </a:prstGeom>
          <a:noFill/>
          <a:ln w="38100">
            <a:solidFill>
              <a:srgbClr val="FF9933"/>
            </a:solidFill>
            <a:round/>
            <a:headEnd type="none" w="sm" len="sm"/>
            <a:tailEnd type="none" w="sm" len="sm"/>
          </a:ln>
        </p:spPr>
        <p:txBody>
          <a:bodyPr wrap="none"/>
          <a:lstStyle/>
          <a:p>
            <a:endParaRPr lang="en-US"/>
          </a:p>
        </p:txBody>
      </p:sp>
      <p:sp>
        <p:nvSpPr>
          <p:cNvPr id="61" name="Line 18"/>
          <p:cNvSpPr>
            <a:spLocks noChangeShapeType="1"/>
          </p:cNvSpPr>
          <p:nvPr/>
        </p:nvSpPr>
        <p:spPr bwMode="auto">
          <a:xfrm>
            <a:off x="1679773" y="4903108"/>
            <a:ext cx="658813" cy="0"/>
          </a:xfrm>
          <a:prstGeom prst="line">
            <a:avLst/>
          </a:prstGeom>
          <a:noFill/>
          <a:ln w="19050">
            <a:solidFill>
              <a:schemeClr val="bg2"/>
            </a:solidFill>
            <a:round/>
            <a:headEnd type="none" w="sm" len="sm"/>
            <a:tailEnd type="none" w="sm" len="sm"/>
          </a:ln>
        </p:spPr>
        <p:txBody>
          <a:bodyPr wrap="none"/>
          <a:lstStyle/>
          <a:p>
            <a:endParaRPr lang="en-US"/>
          </a:p>
        </p:txBody>
      </p:sp>
      <p:sp>
        <p:nvSpPr>
          <p:cNvPr id="62" name="Line 19"/>
          <p:cNvSpPr>
            <a:spLocks noChangeShapeType="1"/>
          </p:cNvSpPr>
          <p:nvPr/>
        </p:nvSpPr>
        <p:spPr bwMode="auto">
          <a:xfrm>
            <a:off x="1782961" y="4980896"/>
            <a:ext cx="487362" cy="0"/>
          </a:xfrm>
          <a:prstGeom prst="line">
            <a:avLst/>
          </a:prstGeom>
          <a:noFill/>
          <a:ln w="19050">
            <a:solidFill>
              <a:schemeClr val="bg2"/>
            </a:solidFill>
            <a:round/>
            <a:headEnd type="none" w="sm" len="sm"/>
            <a:tailEnd type="none" w="sm" len="sm"/>
          </a:ln>
        </p:spPr>
        <p:txBody>
          <a:bodyPr wrap="none"/>
          <a:lstStyle/>
          <a:p>
            <a:endParaRPr lang="en-US"/>
          </a:p>
        </p:txBody>
      </p:sp>
      <p:sp>
        <p:nvSpPr>
          <p:cNvPr id="63" name="Line 20"/>
          <p:cNvSpPr>
            <a:spLocks noChangeShapeType="1"/>
          </p:cNvSpPr>
          <p:nvPr/>
        </p:nvSpPr>
        <p:spPr bwMode="auto">
          <a:xfrm flipV="1">
            <a:off x="1895673" y="5052333"/>
            <a:ext cx="266700" cy="0"/>
          </a:xfrm>
          <a:prstGeom prst="line">
            <a:avLst/>
          </a:prstGeom>
          <a:noFill/>
          <a:ln w="19050">
            <a:solidFill>
              <a:schemeClr val="bg2"/>
            </a:solidFill>
            <a:round/>
            <a:headEnd type="none" w="sm" len="sm"/>
            <a:tailEnd type="none" w="sm" len="sm"/>
          </a:ln>
        </p:spPr>
        <p:txBody>
          <a:bodyPr wrap="none"/>
          <a:lstStyle/>
          <a:p>
            <a:endParaRPr lang="en-US"/>
          </a:p>
        </p:txBody>
      </p:sp>
      <p:sp>
        <p:nvSpPr>
          <p:cNvPr id="69" name="Text Box 28"/>
          <p:cNvSpPr txBox="1">
            <a:spLocks noChangeArrowheads="1"/>
          </p:cNvSpPr>
          <p:nvPr/>
        </p:nvSpPr>
        <p:spPr bwMode="auto">
          <a:xfrm>
            <a:off x="279366" y="3450546"/>
            <a:ext cx="1700260" cy="338554"/>
          </a:xfrm>
          <a:prstGeom prst="rect">
            <a:avLst/>
          </a:prstGeom>
          <a:noFill/>
          <a:ln w="12700">
            <a:noFill/>
            <a:miter lim="800000"/>
            <a:headEnd type="none" w="sm" len="sm"/>
            <a:tailEnd type="none" w="sm" len="sm"/>
          </a:ln>
        </p:spPr>
        <p:txBody>
          <a:bodyPr wrap="square">
            <a:spAutoFit/>
          </a:bodyPr>
          <a:lstStyle/>
          <a:p>
            <a:r>
              <a:rPr lang="en-US" sz="1600" dirty="0" smtClean="0">
                <a:solidFill>
                  <a:schemeClr val="bg2"/>
                </a:solidFill>
              </a:rPr>
              <a:t>Conducting </a:t>
            </a:r>
            <a:r>
              <a:rPr lang="en-US" sz="1600" dirty="0">
                <a:solidFill>
                  <a:schemeClr val="bg2"/>
                </a:solidFill>
              </a:rPr>
              <a:t>wire</a:t>
            </a:r>
            <a:endParaRPr lang="en-US" sz="1600" i="1" dirty="0">
              <a:solidFill>
                <a:schemeClr val="bg2"/>
              </a:solidFill>
              <a:latin typeface="Times New Roman" pitchFamily="18" charset="0"/>
            </a:endParaRPr>
          </a:p>
        </p:txBody>
      </p:sp>
      <p:sp>
        <p:nvSpPr>
          <p:cNvPr id="71" name="Text Box 34"/>
          <p:cNvSpPr txBox="1">
            <a:spLocks noChangeArrowheads="1"/>
          </p:cNvSpPr>
          <p:nvPr/>
        </p:nvSpPr>
        <p:spPr bwMode="auto">
          <a:xfrm>
            <a:off x="2641799" y="4941208"/>
            <a:ext cx="742950" cy="307777"/>
          </a:xfrm>
          <a:prstGeom prst="rect">
            <a:avLst/>
          </a:prstGeom>
          <a:solidFill>
            <a:schemeClr val="tx1"/>
          </a:solidFill>
          <a:ln w="12700">
            <a:noFill/>
            <a:miter lim="800000"/>
            <a:headEnd type="none" w="sm" len="sm"/>
            <a:tailEnd type="none" w="sm" len="sm"/>
          </a:ln>
        </p:spPr>
        <p:txBody>
          <a:bodyPr wrap="square">
            <a:spAutoFit/>
          </a:bodyPr>
          <a:lstStyle/>
          <a:p>
            <a:pPr algn="ctr"/>
            <a:r>
              <a:rPr lang="en-US" sz="1400" dirty="0">
                <a:solidFill>
                  <a:schemeClr val="bg2"/>
                </a:solidFill>
              </a:rPr>
              <a:t>Earth</a:t>
            </a:r>
            <a:endParaRPr lang="en-US" sz="1400" i="1" dirty="0">
              <a:solidFill>
                <a:schemeClr val="bg2"/>
              </a:solidFill>
              <a:latin typeface="Times New Roman" pitchFamily="18" charset="0"/>
            </a:endParaRPr>
          </a:p>
        </p:txBody>
      </p:sp>
      <p:grpSp>
        <p:nvGrpSpPr>
          <p:cNvPr id="3" name="Group 49"/>
          <p:cNvGrpSpPr>
            <a:grpSpLocks/>
          </p:cNvGrpSpPr>
          <p:nvPr/>
        </p:nvGrpSpPr>
        <p:grpSpPr bwMode="auto">
          <a:xfrm>
            <a:off x="1642705" y="1526589"/>
            <a:ext cx="755650" cy="789043"/>
            <a:chOff x="3494" y="1958"/>
            <a:chExt cx="1927" cy="1978"/>
          </a:xfrm>
        </p:grpSpPr>
        <p:sp>
          <p:nvSpPr>
            <p:cNvPr id="86" name="Line 50"/>
            <p:cNvSpPr>
              <a:spLocks noChangeShapeType="1"/>
            </p:cNvSpPr>
            <p:nvPr/>
          </p:nvSpPr>
          <p:spPr bwMode="auto">
            <a:xfrm>
              <a:off x="4463" y="3185"/>
              <a:ext cx="7" cy="751"/>
            </a:xfrm>
            <a:prstGeom prst="line">
              <a:avLst/>
            </a:prstGeom>
            <a:noFill/>
            <a:ln w="38100">
              <a:solidFill>
                <a:srgbClr val="DDD800"/>
              </a:solidFill>
              <a:round/>
              <a:headEnd type="none" w="sm" len="sm"/>
              <a:tailEnd type="triangle" w="med" len="med"/>
            </a:ln>
          </p:spPr>
          <p:txBody>
            <a:bodyPr wrap="none"/>
            <a:lstStyle/>
            <a:p>
              <a:endParaRPr lang="en-US"/>
            </a:p>
          </p:txBody>
        </p:sp>
        <p:sp>
          <p:nvSpPr>
            <p:cNvPr id="87" name="Line 51"/>
            <p:cNvSpPr>
              <a:spLocks noChangeShapeType="1"/>
            </p:cNvSpPr>
            <p:nvPr/>
          </p:nvSpPr>
          <p:spPr bwMode="auto">
            <a:xfrm flipH="1" flipV="1">
              <a:off x="4431" y="1958"/>
              <a:ext cx="2" cy="725"/>
            </a:xfrm>
            <a:prstGeom prst="line">
              <a:avLst/>
            </a:prstGeom>
            <a:noFill/>
            <a:ln w="38100">
              <a:solidFill>
                <a:srgbClr val="DDD800"/>
              </a:solidFill>
              <a:round/>
              <a:headEnd type="none" w="sm" len="sm"/>
              <a:tailEnd type="triangle" w="med" len="med"/>
            </a:ln>
          </p:spPr>
          <p:txBody>
            <a:bodyPr wrap="none"/>
            <a:lstStyle/>
            <a:p>
              <a:endParaRPr lang="en-US"/>
            </a:p>
          </p:txBody>
        </p:sp>
        <p:sp>
          <p:nvSpPr>
            <p:cNvPr id="88" name="Line 52"/>
            <p:cNvSpPr>
              <a:spLocks noChangeShapeType="1"/>
            </p:cNvSpPr>
            <p:nvPr/>
          </p:nvSpPr>
          <p:spPr bwMode="auto">
            <a:xfrm rot="8047814">
              <a:off x="4016" y="2271"/>
              <a:ext cx="10" cy="601"/>
            </a:xfrm>
            <a:prstGeom prst="line">
              <a:avLst/>
            </a:prstGeom>
            <a:noFill/>
            <a:ln w="38100">
              <a:solidFill>
                <a:srgbClr val="DDD800"/>
              </a:solidFill>
              <a:round/>
              <a:headEnd type="none" w="sm" len="sm"/>
              <a:tailEnd type="triangle" w="med" len="med"/>
            </a:ln>
          </p:spPr>
          <p:txBody>
            <a:bodyPr wrap="none"/>
            <a:lstStyle/>
            <a:p>
              <a:endParaRPr lang="en-US"/>
            </a:p>
          </p:txBody>
        </p:sp>
        <p:sp>
          <p:nvSpPr>
            <p:cNvPr id="89" name="Line 53"/>
            <p:cNvSpPr>
              <a:spLocks noChangeShapeType="1"/>
            </p:cNvSpPr>
            <p:nvPr/>
          </p:nvSpPr>
          <p:spPr bwMode="auto">
            <a:xfrm rot="8047814" flipV="1">
              <a:off x="4865" y="3105"/>
              <a:ext cx="10" cy="669"/>
            </a:xfrm>
            <a:prstGeom prst="line">
              <a:avLst/>
            </a:prstGeom>
            <a:noFill/>
            <a:ln w="38100">
              <a:solidFill>
                <a:srgbClr val="DDD800"/>
              </a:solidFill>
              <a:round/>
              <a:headEnd type="none" w="sm" len="sm"/>
              <a:tailEnd type="triangle" w="med" len="med"/>
            </a:ln>
          </p:spPr>
          <p:txBody>
            <a:bodyPr wrap="none"/>
            <a:lstStyle/>
            <a:p>
              <a:endParaRPr lang="en-US"/>
            </a:p>
          </p:txBody>
        </p:sp>
        <p:sp>
          <p:nvSpPr>
            <p:cNvPr id="90" name="Line 54"/>
            <p:cNvSpPr>
              <a:spLocks noChangeShapeType="1"/>
            </p:cNvSpPr>
            <p:nvPr/>
          </p:nvSpPr>
          <p:spPr bwMode="auto">
            <a:xfrm rot="2320550" flipV="1">
              <a:off x="4872" y="2218"/>
              <a:ext cx="23" cy="676"/>
            </a:xfrm>
            <a:prstGeom prst="line">
              <a:avLst/>
            </a:prstGeom>
            <a:noFill/>
            <a:ln w="38100">
              <a:solidFill>
                <a:srgbClr val="DDD800"/>
              </a:solidFill>
              <a:round/>
              <a:headEnd type="none" w="sm" len="sm"/>
              <a:tailEnd type="triangle" w="med" len="med"/>
            </a:ln>
          </p:spPr>
          <p:txBody>
            <a:bodyPr wrap="none"/>
            <a:lstStyle/>
            <a:p>
              <a:endParaRPr lang="en-US"/>
            </a:p>
          </p:txBody>
        </p:sp>
        <p:sp>
          <p:nvSpPr>
            <p:cNvPr id="91" name="Line 55"/>
            <p:cNvSpPr>
              <a:spLocks noChangeShapeType="1"/>
            </p:cNvSpPr>
            <p:nvPr/>
          </p:nvSpPr>
          <p:spPr bwMode="auto">
            <a:xfrm rot="2320550" flipH="1">
              <a:off x="3990" y="3120"/>
              <a:ext cx="9" cy="633"/>
            </a:xfrm>
            <a:prstGeom prst="line">
              <a:avLst/>
            </a:prstGeom>
            <a:noFill/>
            <a:ln w="38100">
              <a:solidFill>
                <a:srgbClr val="DDD800"/>
              </a:solidFill>
              <a:round/>
              <a:headEnd type="none" w="sm" len="sm"/>
              <a:tailEnd type="triangle" w="med" len="med"/>
            </a:ln>
          </p:spPr>
          <p:txBody>
            <a:bodyPr wrap="none"/>
            <a:lstStyle/>
            <a:p>
              <a:endParaRPr lang="en-US"/>
            </a:p>
          </p:txBody>
        </p:sp>
        <p:sp>
          <p:nvSpPr>
            <p:cNvPr id="92" name="Line 56"/>
            <p:cNvSpPr>
              <a:spLocks noChangeShapeType="1"/>
            </p:cNvSpPr>
            <p:nvPr/>
          </p:nvSpPr>
          <p:spPr bwMode="auto">
            <a:xfrm rot="5400000" flipV="1">
              <a:off x="5069" y="2651"/>
              <a:ext cx="0" cy="704"/>
            </a:xfrm>
            <a:prstGeom prst="line">
              <a:avLst/>
            </a:prstGeom>
            <a:noFill/>
            <a:ln w="38100">
              <a:solidFill>
                <a:srgbClr val="DDD800"/>
              </a:solidFill>
              <a:round/>
              <a:headEnd type="none" w="sm" len="sm"/>
              <a:tailEnd type="triangle" w="med" len="med"/>
            </a:ln>
          </p:spPr>
          <p:txBody>
            <a:bodyPr wrap="none"/>
            <a:lstStyle/>
            <a:p>
              <a:endParaRPr lang="en-US"/>
            </a:p>
          </p:txBody>
        </p:sp>
        <p:sp>
          <p:nvSpPr>
            <p:cNvPr id="93" name="Line 57"/>
            <p:cNvSpPr>
              <a:spLocks noChangeShapeType="1"/>
            </p:cNvSpPr>
            <p:nvPr/>
          </p:nvSpPr>
          <p:spPr bwMode="auto">
            <a:xfrm rot="5400000">
              <a:off x="3858" y="2635"/>
              <a:ext cx="0" cy="727"/>
            </a:xfrm>
            <a:prstGeom prst="line">
              <a:avLst/>
            </a:prstGeom>
            <a:noFill/>
            <a:ln w="38100">
              <a:solidFill>
                <a:srgbClr val="DDD800"/>
              </a:solidFill>
              <a:round/>
              <a:headEnd type="none" w="sm" len="sm"/>
              <a:tailEnd type="triangle" w="med" len="med"/>
            </a:ln>
          </p:spPr>
          <p:txBody>
            <a:bodyPr wrap="none"/>
            <a:lstStyle/>
            <a:p>
              <a:endParaRPr lang="en-US"/>
            </a:p>
          </p:txBody>
        </p:sp>
      </p:grpSp>
      <p:sp>
        <p:nvSpPr>
          <p:cNvPr id="76" name="Oval 3"/>
          <p:cNvSpPr>
            <a:spLocks noChangeArrowheads="1"/>
          </p:cNvSpPr>
          <p:nvPr/>
        </p:nvSpPr>
        <p:spPr bwMode="auto">
          <a:xfrm>
            <a:off x="1943298" y="1878921"/>
            <a:ext cx="122238" cy="120650"/>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77" name="Text Box 6"/>
          <p:cNvSpPr txBox="1">
            <a:spLocks noChangeArrowheads="1"/>
          </p:cNvSpPr>
          <p:nvPr/>
        </p:nvSpPr>
        <p:spPr bwMode="auto">
          <a:xfrm>
            <a:off x="1894086" y="1418546"/>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78" name="Text Box 7"/>
          <p:cNvSpPr txBox="1">
            <a:spLocks noChangeArrowheads="1"/>
          </p:cNvSpPr>
          <p:nvPr/>
        </p:nvSpPr>
        <p:spPr bwMode="auto">
          <a:xfrm>
            <a:off x="1863923" y="2034496"/>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79" name="Text Box 8"/>
          <p:cNvSpPr txBox="1">
            <a:spLocks noChangeArrowheads="1"/>
          </p:cNvSpPr>
          <p:nvPr/>
        </p:nvSpPr>
        <p:spPr bwMode="auto">
          <a:xfrm>
            <a:off x="2236986" y="1736046"/>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80" name="Text Box 9"/>
          <p:cNvSpPr txBox="1">
            <a:spLocks noChangeArrowheads="1"/>
          </p:cNvSpPr>
          <p:nvPr/>
        </p:nvSpPr>
        <p:spPr bwMode="auto">
          <a:xfrm>
            <a:off x="1559123" y="1728108"/>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81" name="Text Box 10"/>
          <p:cNvSpPr txBox="1">
            <a:spLocks noChangeArrowheads="1"/>
          </p:cNvSpPr>
          <p:nvPr/>
        </p:nvSpPr>
        <p:spPr bwMode="auto">
          <a:xfrm>
            <a:off x="1641673" y="1940833"/>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82" name="Text Box 11"/>
          <p:cNvSpPr txBox="1">
            <a:spLocks noChangeArrowheads="1"/>
          </p:cNvSpPr>
          <p:nvPr/>
        </p:nvSpPr>
        <p:spPr bwMode="auto">
          <a:xfrm>
            <a:off x="2146498" y="1496333"/>
            <a:ext cx="260350"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83" name="Text Box 12"/>
          <p:cNvSpPr txBox="1">
            <a:spLocks noChangeArrowheads="1"/>
          </p:cNvSpPr>
          <p:nvPr/>
        </p:nvSpPr>
        <p:spPr bwMode="auto">
          <a:xfrm>
            <a:off x="1640086" y="1539196"/>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84" name="Text Box 13"/>
          <p:cNvSpPr txBox="1">
            <a:spLocks noChangeArrowheads="1"/>
          </p:cNvSpPr>
          <p:nvPr/>
        </p:nvSpPr>
        <p:spPr bwMode="auto">
          <a:xfrm>
            <a:off x="2102048" y="1955121"/>
            <a:ext cx="26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a:t>
            </a:r>
          </a:p>
        </p:txBody>
      </p:sp>
      <p:sp>
        <p:nvSpPr>
          <p:cNvPr id="39" name="TextBox 38"/>
          <p:cNvSpPr txBox="1"/>
          <p:nvPr/>
        </p:nvSpPr>
        <p:spPr>
          <a:xfrm>
            <a:off x="1716364" y="1162094"/>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aphicFrame>
        <p:nvGraphicFramePr>
          <p:cNvPr id="41" name="Object 21"/>
          <p:cNvGraphicFramePr>
            <a:graphicFrameLocks noChangeAspect="1"/>
          </p:cNvGraphicFramePr>
          <p:nvPr/>
        </p:nvGraphicFramePr>
        <p:xfrm>
          <a:off x="3111317" y="2232285"/>
          <a:ext cx="653361" cy="332786"/>
        </p:xfrm>
        <a:graphic>
          <a:graphicData uri="http://schemas.openxmlformats.org/presentationml/2006/ole">
            <p:oleObj spid="_x0000_s268351" name="Equation" r:id="rId5" imgW="393529" imgH="203112" progId="Equation.DSMT4">
              <p:embed/>
            </p:oleObj>
          </a:graphicData>
        </a:graphic>
      </p:graphicFrame>
      <p:graphicFrame>
        <p:nvGraphicFramePr>
          <p:cNvPr id="42" name="Object 38"/>
          <p:cNvGraphicFramePr>
            <a:graphicFrameLocks noChangeAspect="1"/>
          </p:cNvGraphicFramePr>
          <p:nvPr/>
        </p:nvGraphicFramePr>
        <p:xfrm>
          <a:off x="2117255" y="1738354"/>
          <a:ext cx="166640" cy="217053"/>
        </p:xfrm>
        <a:graphic>
          <a:graphicData uri="http://schemas.openxmlformats.org/presentationml/2006/ole">
            <p:oleObj spid="_x0000_s268352" name="Equation" r:id="rId6" imgW="126780" imgH="164814" progId="Equation.DSMT4">
              <p:embed/>
            </p:oleObj>
          </a:graphicData>
        </a:graphic>
      </p:graphicFrame>
      <p:sp>
        <p:nvSpPr>
          <p:cNvPr id="40" name="Text Box 3"/>
          <p:cNvSpPr txBox="1">
            <a:spLocks noChangeArrowheads="1"/>
          </p:cNvSpPr>
          <p:nvPr/>
        </p:nvSpPr>
        <p:spPr bwMode="auto">
          <a:xfrm>
            <a:off x="0" y="0"/>
            <a:ext cx="9143999" cy="523220"/>
          </a:xfrm>
          <a:prstGeom prst="rect">
            <a:avLst/>
          </a:prstGeom>
          <a:noFill/>
          <a:ln w="12700">
            <a:noFill/>
            <a:miter lim="800000"/>
            <a:headEnd type="none" w="sm" len="sm"/>
            <a:tailEnd type="none" w="sm" len="sm"/>
          </a:ln>
          <a:effectLst/>
        </p:spPr>
        <p:txBody>
          <a:bodyPr wrap="square">
            <a:spAutoFit/>
          </a:bodyPr>
          <a:lstStyle/>
          <a:p>
            <a:pPr algn="ctr">
              <a:defRPr/>
            </a:pPr>
            <a:r>
              <a:rPr lang="en-US" sz="2800" dirty="0" smtClean="0">
                <a:solidFill>
                  <a:srgbClr val="FF9933"/>
                </a:solidFill>
                <a:effectLst>
                  <a:outerShdw blurRad="38100" dist="38100" dir="2700000" algn="tl">
                    <a:srgbClr val="C0C0C0"/>
                  </a:outerShdw>
                </a:effectLst>
              </a:rPr>
              <a:t>Summary of Shielding &amp; Grounding in Statics (cont.)</a:t>
            </a:r>
            <a:endParaRPr lang="en-US" sz="2800" dirty="0">
              <a:solidFill>
                <a:srgbClr val="FF9933"/>
              </a:solidFill>
              <a:effectLst>
                <a:outerShdw blurRad="38100" dist="38100" dir="2700000" algn="tl">
                  <a:srgbClr val="C0C0C0"/>
                </a:outerShdw>
              </a:effectLst>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519117009"/>
              </p:ext>
            </p:extLst>
          </p:nvPr>
        </p:nvGraphicFramePr>
        <p:xfrm>
          <a:off x="2857500" y="1070393"/>
          <a:ext cx="679784" cy="349078"/>
        </p:xfrm>
        <a:graphic>
          <a:graphicData uri="http://schemas.openxmlformats.org/presentationml/2006/ole">
            <p:oleObj spid="_x0000_s268353" name="Equation" r:id="rId7" imgW="469696" imgH="241195"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33</a:t>
            </a:fld>
            <a:endParaRPr lang="en-US"/>
          </a:p>
        </p:txBody>
      </p:sp>
      <p:sp>
        <p:nvSpPr>
          <p:cNvPr id="44" name="TextBox 43"/>
          <p:cNvSpPr txBox="1"/>
          <p:nvPr/>
        </p:nvSpPr>
        <p:spPr>
          <a:xfrm>
            <a:off x="2369190" y="3216408"/>
            <a:ext cx="6597394" cy="338554"/>
          </a:xfrm>
          <a:prstGeom prst="rect">
            <a:avLst/>
          </a:prstGeom>
          <a:noFill/>
        </p:spPr>
        <p:txBody>
          <a:bodyPr wrap="square" rtlCol="0">
            <a:spAutoFit/>
          </a:bodyPr>
          <a:lstStyle/>
          <a:p>
            <a:pPr algn="ctr"/>
            <a:r>
              <a:rPr lang="en-US" sz="1600" dirty="0" smtClean="0">
                <a:solidFill>
                  <a:schemeClr val="bg1"/>
                </a:solidFill>
              </a:rPr>
              <a:t>A </a:t>
            </a:r>
            <a:r>
              <a:rPr lang="en-US" sz="1600" u="sng" dirty="0" smtClean="0">
                <a:solidFill>
                  <a:schemeClr val="bg1"/>
                </a:solidFill>
              </a:rPr>
              <a:t>grounded</a:t>
            </a:r>
            <a:r>
              <a:rPr lang="en-US" sz="1600" dirty="0" smtClean="0">
                <a:solidFill>
                  <a:schemeClr val="bg1"/>
                </a:solidFill>
              </a:rPr>
              <a:t> hollow Faraday cage has no static field anywhere.</a:t>
            </a:r>
            <a:endParaRPr lang="en-US" sz="1600" dirty="0">
              <a:solidFill>
                <a:schemeClr val="bg1"/>
              </a:solidFill>
            </a:endParaRPr>
          </a:p>
        </p:txBody>
      </p:sp>
      <p:sp>
        <p:nvSpPr>
          <p:cNvPr id="37" name="TextBox 36"/>
          <p:cNvSpPr txBox="1"/>
          <p:nvPr/>
        </p:nvSpPr>
        <p:spPr>
          <a:xfrm>
            <a:off x="4821226" y="2100693"/>
            <a:ext cx="2749471" cy="723275"/>
          </a:xfrm>
          <a:prstGeom prst="rect">
            <a:avLst/>
          </a:prstGeom>
          <a:noFill/>
        </p:spPr>
        <p:txBody>
          <a:bodyPr wrap="none" rtlCol="0">
            <a:spAutoFit/>
          </a:bodyPr>
          <a:lstStyle/>
          <a:p>
            <a:pPr algn="ctr">
              <a:spcAft>
                <a:spcPts val="600"/>
              </a:spcAft>
            </a:pPr>
            <a:r>
              <a:rPr lang="en-US" dirty="0" smtClean="0">
                <a:solidFill>
                  <a:schemeClr val="bg2"/>
                </a:solidFill>
              </a:rPr>
              <a:t>Grounded Faraday cage</a:t>
            </a:r>
          </a:p>
          <a:p>
            <a:pPr algn="ctr">
              <a:spcAft>
                <a:spcPts val="600"/>
              </a:spcAft>
            </a:pPr>
            <a:r>
              <a:rPr lang="en-US" dirty="0" smtClean="0">
                <a:solidFill>
                  <a:schemeClr val="bg2"/>
                </a:solidFill>
              </a:rPr>
              <a:t> (effect #1 + effect #3)</a:t>
            </a:r>
            <a:endParaRPr lang="en-US" dirty="0">
              <a:solidFill>
                <a:schemeClr val="bg2"/>
              </a:solidFill>
            </a:endParaRPr>
          </a:p>
        </p:txBody>
      </p:sp>
      <p:sp>
        <p:nvSpPr>
          <p:cNvPr id="51" name="Rectangle 67"/>
          <p:cNvSpPr>
            <a:spLocks noChangeArrowheads="1"/>
          </p:cNvSpPr>
          <p:nvPr/>
        </p:nvSpPr>
        <p:spPr bwMode="auto">
          <a:xfrm>
            <a:off x="446286" y="4820558"/>
            <a:ext cx="3097212" cy="595313"/>
          </a:xfrm>
          <a:prstGeom prst="rect">
            <a:avLst/>
          </a:prstGeom>
          <a:blipFill>
            <a:blip r:embed="rId4" cstate="prin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58" name="AutoShape 4"/>
          <p:cNvSpPr>
            <a:spLocks noChangeArrowheads="1"/>
          </p:cNvSpPr>
          <p:nvPr/>
        </p:nvSpPr>
        <p:spPr bwMode="auto">
          <a:xfrm>
            <a:off x="1130498" y="1099458"/>
            <a:ext cx="1743075" cy="1682750"/>
          </a:xfrm>
          <a:custGeom>
            <a:avLst/>
            <a:gdLst>
              <a:gd name="T0" fmla="*/ 70331296 w 21600"/>
              <a:gd name="T1" fmla="*/ 0 h 21600"/>
              <a:gd name="T2" fmla="*/ 20597899 w 21600"/>
              <a:gd name="T3" fmla="*/ 19196903 h 21600"/>
              <a:gd name="T4" fmla="*/ 0 w 21600"/>
              <a:gd name="T5" fmla="*/ 65547393 h 21600"/>
              <a:gd name="T6" fmla="*/ 20597899 w 21600"/>
              <a:gd name="T7" fmla="*/ 111897888 h 21600"/>
              <a:gd name="T8" fmla="*/ 70331296 w 21600"/>
              <a:gd name="T9" fmla="*/ 131094786 h 21600"/>
              <a:gd name="T10" fmla="*/ 120064617 w 21600"/>
              <a:gd name="T11" fmla="*/ 111897888 h 21600"/>
              <a:gd name="T12" fmla="*/ 140662511 w 21600"/>
              <a:gd name="T13" fmla="*/ 65547393 h 21600"/>
              <a:gd name="T14" fmla="*/ 120064617 w 21600"/>
              <a:gd name="T15" fmla="*/ 191969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CC66"/>
              </a:gs>
              <a:gs pos="100000">
                <a:srgbClr val="C9A150"/>
              </a:gs>
            </a:gsLst>
            <a:path path="rect">
              <a:fillToRect l="50000" t="50000" r="50000" b="50000"/>
            </a:path>
          </a:gradFill>
          <a:ln w="12700">
            <a:solidFill>
              <a:schemeClr val="bg2"/>
            </a:solidFill>
            <a:round/>
            <a:headEnd type="none" w="sm" len="sm"/>
            <a:tailEnd type="none" w="sm" len="sm"/>
          </a:ln>
        </p:spPr>
        <p:txBody>
          <a:bodyPr wrap="none"/>
          <a:lstStyle/>
          <a:p>
            <a:endParaRPr lang="en-US"/>
          </a:p>
        </p:txBody>
      </p:sp>
      <p:sp>
        <p:nvSpPr>
          <p:cNvPr id="60" name="Line 16"/>
          <p:cNvSpPr>
            <a:spLocks noChangeShapeType="1"/>
          </p:cNvSpPr>
          <p:nvPr/>
        </p:nvSpPr>
        <p:spPr bwMode="auto">
          <a:xfrm>
            <a:off x="2022673" y="2783796"/>
            <a:ext cx="0" cy="2120900"/>
          </a:xfrm>
          <a:prstGeom prst="line">
            <a:avLst/>
          </a:prstGeom>
          <a:noFill/>
          <a:ln w="38100">
            <a:solidFill>
              <a:srgbClr val="FF9933"/>
            </a:solidFill>
            <a:round/>
            <a:headEnd type="none" w="sm" len="sm"/>
            <a:tailEnd type="none" w="sm" len="sm"/>
          </a:ln>
        </p:spPr>
        <p:txBody>
          <a:bodyPr wrap="none"/>
          <a:lstStyle/>
          <a:p>
            <a:endParaRPr lang="en-US"/>
          </a:p>
        </p:txBody>
      </p:sp>
      <p:sp>
        <p:nvSpPr>
          <p:cNvPr id="61" name="Line 18"/>
          <p:cNvSpPr>
            <a:spLocks noChangeShapeType="1"/>
          </p:cNvSpPr>
          <p:nvPr/>
        </p:nvSpPr>
        <p:spPr bwMode="auto">
          <a:xfrm>
            <a:off x="1679773" y="4903108"/>
            <a:ext cx="658813" cy="0"/>
          </a:xfrm>
          <a:prstGeom prst="line">
            <a:avLst/>
          </a:prstGeom>
          <a:noFill/>
          <a:ln w="19050">
            <a:solidFill>
              <a:schemeClr val="bg2"/>
            </a:solidFill>
            <a:round/>
            <a:headEnd type="none" w="sm" len="sm"/>
            <a:tailEnd type="none" w="sm" len="sm"/>
          </a:ln>
        </p:spPr>
        <p:txBody>
          <a:bodyPr wrap="none"/>
          <a:lstStyle/>
          <a:p>
            <a:endParaRPr lang="en-US"/>
          </a:p>
        </p:txBody>
      </p:sp>
      <p:sp>
        <p:nvSpPr>
          <p:cNvPr id="62" name="Line 19"/>
          <p:cNvSpPr>
            <a:spLocks noChangeShapeType="1"/>
          </p:cNvSpPr>
          <p:nvPr/>
        </p:nvSpPr>
        <p:spPr bwMode="auto">
          <a:xfrm>
            <a:off x="1782961" y="4980896"/>
            <a:ext cx="487362" cy="0"/>
          </a:xfrm>
          <a:prstGeom prst="line">
            <a:avLst/>
          </a:prstGeom>
          <a:noFill/>
          <a:ln w="19050">
            <a:solidFill>
              <a:schemeClr val="bg2"/>
            </a:solidFill>
            <a:round/>
            <a:headEnd type="none" w="sm" len="sm"/>
            <a:tailEnd type="none" w="sm" len="sm"/>
          </a:ln>
        </p:spPr>
        <p:txBody>
          <a:bodyPr wrap="none"/>
          <a:lstStyle/>
          <a:p>
            <a:endParaRPr lang="en-US"/>
          </a:p>
        </p:txBody>
      </p:sp>
      <p:sp>
        <p:nvSpPr>
          <p:cNvPr id="63" name="Line 20"/>
          <p:cNvSpPr>
            <a:spLocks noChangeShapeType="1"/>
          </p:cNvSpPr>
          <p:nvPr/>
        </p:nvSpPr>
        <p:spPr bwMode="auto">
          <a:xfrm flipV="1">
            <a:off x="1895673" y="5052333"/>
            <a:ext cx="266700" cy="0"/>
          </a:xfrm>
          <a:prstGeom prst="line">
            <a:avLst/>
          </a:prstGeom>
          <a:noFill/>
          <a:ln w="19050">
            <a:solidFill>
              <a:schemeClr val="bg2"/>
            </a:solidFill>
            <a:round/>
            <a:headEnd type="none" w="sm" len="sm"/>
            <a:tailEnd type="none" w="sm" len="sm"/>
          </a:ln>
        </p:spPr>
        <p:txBody>
          <a:bodyPr wrap="none"/>
          <a:lstStyle/>
          <a:p>
            <a:endParaRPr lang="en-US"/>
          </a:p>
        </p:txBody>
      </p:sp>
      <p:sp>
        <p:nvSpPr>
          <p:cNvPr id="69" name="Text Box 28"/>
          <p:cNvSpPr txBox="1">
            <a:spLocks noChangeArrowheads="1"/>
          </p:cNvSpPr>
          <p:nvPr/>
        </p:nvSpPr>
        <p:spPr bwMode="auto">
          <a:xfrm>
            <a:off x="279366" y="3450546"/>
            <a:ext cx="1700260" cy="338554"/>
          </a:xfrm>
          <a:prstGeom prst="rect">
            <a:avLst/>
          </a:prstGeom>
          <a:noFill/>
          <a:ln w="12700">
            <a:noFill/>
            <a:miter lim="800000"/>
            <a:headEnd type="none" w="sm" len="sm"/>
            <a:tailEnd type="none" w="sm" len="sm"/>
          </a:ln>
        </p:spPr>
        <p:txBody>
          <a:bodyPr wrap="square">
            <a:spAutoFit/>
          </a:bodyPr>
          <a:lstStyle/>
          <a:p>
            <a:r>
              <a:rPr lang="en-US" sz="1600" dirty="0" smtClean="0">
                <a:solidFill>
                  <a:schemeClr val="bg2"/>
                </a:solidFill>
              </a:rPr>
              <a:t>Conducting </a:t>
            </a:r>
            <a:r>
              <a:rPr lang="en-US" sz="1600" dirty="0">
                <a:solidFill>
                  <a:schemeClr val="bg2"/>
                </a:solidFill>
              </a:rPr>
              <a:t>wire</a:t>
            </a:r>
            <a:endParaRPr lang="en-US" sz="1600" i="1" dirty="0">
              <a:solidFill>
                <a:schemeClr val="bg2"/>
              </a:solidFill>
              <a:latin typeface="Times New Roman" pitchFamily="18" charset="0"/>
            </a:endParaRPr>
          </a:p>
        </p:txBody>
      </p:sp>
      <p:sp>
        <p:nvSpPr>
          <p:cNvPr id="71" name="Text Box 34"/>
          <p:cNvSpPr txBox="1">
            <a:spLocks noChangeArrowheads="1"/>
          </p:cNvSpPr>
          <p:nvPr/>
        </p:nvSpPr>
        <p:spPr bwMode="auto">
          <a:xfrm>
            <a:off x="2641799" y="4941208"/>
            <a:ext cx="742950" cy="307777"/>
          </a:xfrm>
          <a:prstGeom prst="rect">
            <a:avLst/>
          </a:prstGeom>
          <a:solidFill>
            <a:schemeClr val="tx1"/>
          </a:solidFill>
          <a:ln w="12700">
            <a:noFill/>
            <a:miter lim="800000"/>
            <a:headEnd type="none" w="sm" len="sm"/>
            <a:tailEnd type="none" w="sm" len="sm"/>
          </a:ln>
        </p:spPr>
        <p:txBody>
          <a:bodyPr wrap="square">
            <a:spAutoFit/>
          </a:bodyPr>
          <a:lstStyle/>
          <a:p>
            <a:pPr algn="ctr"/>
            <a:r>
              <a:rPr lang="en-US" sz="1400" dirty="0">
                <a:solidFill>
                  <a:schemeClr val="bg2"/>
                </a:solidFill>
              </a:rPr>
              <a:t>Earth</a:t>
            </a:r>
            <a:endParaRPr lang="en-US" sz="1400" i="1" dirty="0">
              <a:solidFill>
                <a:schemeClr val="bg2"/>
              </a:solidFill>
              <a:latin typeface="Times New Roman" pitchFamily="18" charset="0"/>
            </a:endParaRPr>
          </a:p>
        </p:txBody>
      </p:sp>
      <p:sp>
        <p:nvSpPr>
          <p:cNvPr id="39" name="TextBox 38"/>
          <p:cNvSpPr txBox="1"/>
          <p:nvPr/>
        </p:nvSpPr>
        <p:spPr>
          <a:xfrm>
            <a:off x="1716364" y="1162094"/>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aphicFrame>
        <p:nvGraphicFramePr>
          <p:cNvPr id="41" name="Object 21"/>
          <p:cNvGraphicFramePr>
            <a:graphicFrameLocks noChangeAspect="1"/>
          </p:cNvGraphicFramePr>
          <p:nvPr/>
        </p:nvGraphicFramePr>
        <p:xfrm>
          <a:off x="3035117" y="2297599"/>
          <a:ext cx="653361" cy="332786"/>
        </p:xfrm>
        <a:graphic>
          <a:graphicData uri="http://schemas.openxmlformats.org/presentationml/2006/ole">
            <p:oleObj spid="_x0000_s388102" name="Equation" r:id="rId5" imgW="393529" imgH="203112" progId="Equation.DSMT4">
              <p:embed/>
            </p:oleObj>
          </a:graphicData>
        </a:graphic>
      </p:graphicFrame>
      <p:sp>
        <p:nvSpPr>
          <p:cNvPr id="40" name="Text Box 3"/>
          <p:cNvSpPr txBox="1">
            <a:spLocks noChangeArrowheads="1"/>
          </p:cNvSpPr>
          <p:nvPr/>
        </p:nvSpPr>
        <p:spPr bwMode="auto">
          <a:xfrm>
            <a:off x="0" y="0"/>
            <a:ext cx="9143999" cy="523220"/>
          </a:xfrm>
          <a:prstGeom prst="rect">
            <a:avLst/>
          </a:prstGeom>
          <a:noFill/>
          <a:ln w="12700">
            <a:noFill/>
            <a:miter lim="800000"/>
            <a:headEnd type="none" w="sm" len="sm"/>
            <a:tailEnd type="none" w="sm" len="sm"/>
          </a:ln>
          <a:effectLst/>
        </p:spPr>
        <p:txBody>
          <a:bodyPr wrap="square">
            <a:spAutoFit/>
          </a:bodyPr>
          <a:lstStyle/>
          <a:p>
            <a:pPr algn="ctr">
              <a:defRPr/>
            </a:pPr>
            <a:r>
              <a:rPr lang="en-US" sz="2800" dirty="0" smtClean="0">
                <a:solidFill>
                  <a:srgbClr val="FF9933"/>
                </a:solidFill>
                <a:effectLst>
                  <a:outerShdw blurRad="38100" dist="38100" dir="2700000" algn="tl">
                    <a:srgbClr val="C0C0C0"/>
                  </a:outerShdw>
                </a:effectLst>
              </a:rPr>
              <a:t>Summary of Shielding &amp; Grounding in Statics (cont.)</a:t>
            </a:r>
            <a:endParaRPr lang="en-US" sz="2800" dirty="0">
              <a:solidFill>
                <a:srgbClr val="FF9933"/>
              </a:solidFill>
              <a:effectLst>
                <a:outerShdw blurRad="38100" dist="38100" dir="2700000" algn="tl">
                  <a:srgbClr val="C0C0C0"/>
                </a:outerShdw>
              </a:effectLst>
            </a:endParaRPr>
          </a:p>
        </p:txBody>
      </p:sp>
      <p:graphicFrame>
        <p:nvGraphicFramePr>
          <p:cNvPr id="388101" name="Object 60"/>
          <p:cNvGraphicFramePr>
            <a:graphicFrameLocks noChangeAspect="1"/>
          </p:cNvGraphicFramePr>
          <p:nvPr/>
        </p:nvGraphicFramePr>
        <p:xfrm>
          <a:off x="1694542" y="1765300"/>
          <a:ext cx="647700" cy="330200"/>
        </p:xfrm>
        <a:graphic>
          <a:graphicData uri="http://schemas.openxmlformats.org/presentationml/2006/ole">
            <p:oleObj spid="_x0000_s388103" name="Equation" r:id="rId6" imgW="393529" imgH="203112"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34</a:t>
            </a:fld>
            <a:endParaRPr lang="en-US"/>
          </a:p>
        </p:txBody>
      </p:sp>
      <p:sp>
        <p:nvSpPr>
          <p:cNvPr id="38" name="Text Box 3"/>
          <p:cNvSpPr txBox="1">
            <a:spLocks noChangeArrowheads="1"/>
          </p:cNvSpPr>
          <p:nvPr/>
        </p:nvSpPr>
        <p:spPr bwMode="auto">
          <a:xfrm>
            <a:off x="242063" y="0"/>
            <a:ext cx="8720137" cy="707886"/>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Comments on Grounding* </a:t>
            </a:r>
            <a:endParaRPr lang="en-US" sz="4000" dirty="0">
              <a:solidFill>
                <a:srgbClr val="FF9933"/>
              </a:solidFill>
              <a:effectLst>
                <a:outerShdw blurRad="38100" dist="38100" dir="2700000" algn="tl">
                  <a:srgbClr val="C0C0C0"/>
                </a:outerShdw>
              </a:effectLst>
            </a:endParaRPr>
          </a:p>
        </p:txBody>
      </p:sp>
      <p:sp>
        <p:nvSpPr>
          <p:cNvPr id="40" name="TextBox 39"/>
          <p:cNvSpPr txBox="1"/>
          <p:nvPr/>
        </p:nvSpPr>
        <p:spPr>
          <a:xfrm>
            <a:off x="642256" y="1817916"/>
            <a:ext cx="8501744" cy="1692771"/>
          </a:xfrm>
          <a:prstGeom prst="rect">
            <a:avLst/>
          </a:prstGeom>
          <a:noFill/>
        </p:spPr>
        <p:txBody>
          <a:bodyPr wrap="square" rtlCol="0">
            <a:spAutoFit/>
          </a:bodyPr>
          <a:lstStyle/>
          <a:p>
            <a:pPr>
              <a:spcAft>
                <a:spcPts val="1200"/>
              </a:spcAft>
              <a:buFont typeface="Wingdings" pitchFamily="2" charset="2"/>
              <a:buChar char="v"/>
            </a:pPr>
            <a:r>
              <a:rPr lang="en-US" dirty="0" smtClean="0">
                <a:solidFill>
                  <a:schemeClr val="bg1"/>
                </a:solidFill>
              </a:rPr>
              <a:t> </a:t>
            </a:r>
            <a:r>
              <a:rPr lang="en-US" sz="2000" dirty="0" smtClean="0">
                <a:solidFill>
                  <a:schemeClr val="bg1"/>
                </a:solidFill>
              </a:rPr>
              <a:t>Grounding removes </a:t>
            </a:r>
            <a:r>
              <a:rPr lang="en-US" sz="2000" u="sng" dirty="0" smtClean="0">
                <a:solidFill>
                  <a:schemeClr val="bg1"/>
                </a:solidFill>
              </a:rPr>
              <a:t>static charge build up on objects</a:t>
            </a:r>
            <a:r>
              <a:rPr lang="en-US" sz="2000" dirty="0" smtClean="0">
                <a:solidFill>
                  <a:schemeClr val="bg1"/>
                </a:solidFill>
              </a:rPr>
              <a:t>.</a:t>
            </a:r>
          </a:p>
          <a:p>
            <a:pPr lvl="1">
              <a:spcAft>
                <a:spcPts val="1200"/>
              </a:spcAft>
              <a:buFont typeface="Wingdings" pitchFamily="2" charset="2"/>
              <a:buChar char="§"/>
            </a:pPr>
            <a:r>
              <a:rPr lang="en-US" dirty="0" smtClean="0">
                <a:solidFill>
                  <a:schemeClr val="bg1"/>
                </a:solidFill>
              </a:rPr>
              <a:t> Grounding removes electric fields produced from any static charge build up.</a:t>
            </a:r>
          </a:p>
          <a:p>
            <a:pPr lvl="1">
              <a:spcAft>
                <a:spcPts val="1200"/>
              </a:spcAft>
              <a:buFont typeface="Wingdings" pitchFamily="2" charset="2"/>
              <a:buChar char="§"/>
            </a:pPr>
            <a:r>
              <a:rPr lang="en-US" dirty="0" smtClean="0">
                <a:solidFill>
                  <a:schemeClr val="bg1"/>
                </a:solidFill>
              </a:rPr>
              <a:t> This is good for safety (e.g., when operating in explosive environments.)</a:t>
            </a:r>
          </a:p>
          <a:p>
            <a:pPr lvl="1">
              <a:spcAft>
                <a:spcPts val="1200"/>
              </a:spcAft>
              <a:buFont typeface="Wingdings" pitchFamily="2" charset="2"/>
              <a:buChar char="§"/>
            </a:pPr>
            <a:r>
              <a:rPr lang="en-US" dirty="0" smtClean="0">
                <a:solidFill>
                  <a:schemeClr val="bg1"/>
                </a:solidFill>
              </a:rPr>
              <a:t> This is good for reducing noise in sensitive measurements. </a:t>
            </a:r>
          </a:p>
        </p:txBody>
      </p:sp>
      <p:sp>
        <p:nvSpPr>
          <p:cNvPr id="5" name="TextBox 4"/>
          <p:cNvSpPr txBox="1"/>
          <p:nvPr/>
        </p:nvSpPr>
        <p:spPr>
          <a:xfrm>
            <a:off x="653142" y="4611269"/>
            <a:ext cx="8501744" cy="707886"/>
          </a:xfrm>
          <a:prstGeom prst="rect">
            <a:avLst/>
          </a:prstGeom>
          <a:noFill/>
        </p:spPr>
        <p:txBody>
          <a:bodyPr wrap="square" rtlCol="0">
            <a:spAutoFit/>
          </a:bodyPr>
          <a:lstStyle/>
          <a:p>
            <a:pPr marL="347663" indent="-347663">
              <a:spcBef>
                <a:spcPts val="1800"/>
              </a:spcBef>
              <a:spcAft>
                <a:spcPts val="0"/>
              </a:spcAft>
              <a:buFont typeface="Wingdings" pitchFamily="2" charset="2"/>
              <a:buChar char="v"/>
            </a:pPr>
            <a:r>
              <a:rPr lang="en-US" sz="2000" dirty="0" smtClean="0">
                <a:solidFill>
                  <a:schemeClr val="bg1"/>
                </a:solidFill>
              </a:rPr>
              <a:t>Grounding is good for the </a:t>
            </a:r>
            <a:r>
              <a:rPr lang="en-US" sz="2000" u="sng" dirty="0" smtClean="0">
                <a:solidFill>
                  <a:schemeClr val="bg1"/>
                </a:solidFill>
              </a:rPr>
              <a:t>safety of AC equipment</a:t>
            </a:r>
            <a:r>
              <a:rPr lang="en-US" sz="2000" dirty="0" smtClean="0">
                <a:solidFill>
                  <a:schemeClr val="bg1"/>
                </a:solidFill>
              </a:rPr>
              <a:t> (preventing shocks from the AC line voltage). </a:t>
            </a:r>
            <a:endParaRPr lang="en-US" sz="2000" dirty="0">
              <a:solidFill>
                <a:schemeClr val="bg1"/>
              </a:solidFill>
            </a:endParaRPr>
          </a:p>
        </p:txBody>
      </p:sp>
      <p:sp>
        <p:nvSpPr>
          <p:cNvPr id="6" name="TextBox 5"/>
          <p:cNvSpPr txBox="1"/>
          <p:nvPr/>
        </p:nvSpPr>
        <p:spPr>
          <a:xfrm>
            <a:off x="424542" y="1284514"/>
            <a:ext cx="1544012" cy="369332"/>
          </a:xfrm>
          <a:prstGeom prst="rect">
            <a:avLst/>
          </a:prstGeom>
          <a:noFill/>
        </p:spPr>
        <p:txBody>
          <a:bodyPr wrap="none" rtlCol="0">
            <a:spAutoFit/>
          </a:bodyPr>
          <a:lstStyle/>
          <a:p>
            <a:r>
              <a:rPr lang="en-US" b="1" dirty="0" smtClean="0">
                <a:solidFill>
                  <a:srgbClr val="FF0000"/>
                </a:solidFill>
              </a:rPr>
              <a:t>Static Fields</a:t>
            </a:r>
            <a:endParaRPr lang="en-US" b="1" dirty="0">
              <a:solidFill>
                <a:srgbClr val="FF0000"/>
              </a:solidFill>
            </a:endParaRPr>
          </a:p>
        </p:txBody>
      </p:sp>
      <p:sp>
        <p:nvSpPr>
          <p:cNvPr id="7" name="TextBox 6"/>
          <p:cNvSpPr txBox="1"/>
          <p:nvPr/>
        </p:nvSpPr>
        <p:spPr>
          <a:xfrm>
            <a:off x="533400" y="4125685"/>
            <a:ext cx="2505814" cy="369332"/>
          </a:xfrm>
          <a:prstGeom prst="rect">
            <a:avLst/>
          </a:prstGeom>
          <a:noFill/>
        </p:spPr>
        <p:txBody>
          <a:bodyPr wrap="none" rtlCol="0">
            <a:spAutoFit/>
          </a:bodyPr>
          <a:lstStyle/>
          <a:p>
            <a:r>
              <a:rPr lang="en-US" b="1" dirty="0" smtClean="0">
                <a:solidFill>
                  <a:srgbClr val="FF0000"/>
                </a:solidFill>
              </a:rPr>
              <a:t>Power line frequency</a:t>
            </a:r>
            <a:endParaRPr lang="en-US" b="1" dirty="0">
              <a:solidFill>
                <a:srgbClr val="FF0000"/>
              </a:solidFill>
            </a:endParaRPr>
          </a:p>
        </p:txBody>
      </p:sp>
      <p:sp>
        <p:nvSpPr>
          <p:cNvPr id="2" name="TextBox 1"/>
          <p:cNvSpPr txBox="1"/>
          <p:nvPr/>
        </p:nvSpPr>
        <p:spPr>
          <a:xfrm>
            <a:off x="2227082" y="6139934"/>
            <a:ext cx="4544834" cy="369332"/>
          </a:xfrm>
          <a:prstGeom prst="rect">
            <a:avLst/>
          </a:prstGeom>
          <a:noFill/>
        </p:spPr>
        <p:txBody>
          <a:bodyPr wrap="none" rtlCol="0">
            <a:spAutoFit/>
          </a:bodyPr>
          <a:lstStyle/>
          <a:p>
            <a:pPr algn="ctr"/>
            <a:r>
              <a:rPr lang="en-US" dirty="0" smtClean="0">
                <a:solidFill>
                  <a:schemeClr val="bg2"/>
                </a:solidFill>
              </a:rPr>
              <a:t>*This topic was also discussed </a:t>
            </a:r>
            <a:r>
              <a:rPr lang="en-US" dirty="0">
                <a:solidFill>
                  <a:schemeClr val="bg2"/>
                </a:solidFill>
              </a:rPr>
              <a:t>in Notes 5</a:t>
            </a:r>
            <a:r>
              <a:rPr lang="en-US" dirty="0" smtClean="0">
                <a:solidFill>
                  <a:schemeClr val="bg2"/>
                </a:solidFill>
              </a:rPr>
              <a:t>. </a:t>
            </a:r>
            <a:endParaRPr lang="en-US" dirty="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50"/>
          <p:cNvSpPr>
            <a:spLocks noChangeArrowheads="1"/>
          </p:cNvSpPr>
          <p:nvPr/>
        </p:nvSpPr>
        <p:spPr bwMode="auto">
          <a:xfrm>
            <a:off x="6302929" y="4787357"/>
            <a:ext cx="1878013" cy="639764"/>
          </a:xfrm>
          <a:prstGeom prst="rect">
            <a:avLst/>
          </a:prstGeom>
          <a:solidFill>
            <a:srgbClr val="CCFFFF"/>
          </a:solidFill>
          <a:ln w="12700">
            <a:solidFill>
              <a:schemeClr val="tx1"/>
            </a:solidFill>
            <a:miter lim="800000"/>
            <a:headEnd type="none" w="sm" len="sm"/>
            <a:tailEnd type="none" w="sm" len="sm"/>
          </a:ln>
        </p:spPr>
        <p:txBody>
          <a:bodyPr wrap="none" anchor="ctr"/>
          <a:lstStyle/>
          <a:p>
            <a:endParaRPr lang="en-US"/>
          </a:p>
        </p:txBody>
      </p:sp>
      <p:graphicFrame>
        <p:nvGraphicFramePr>
          <p:cNvPr id="5123" name="Object 58"/>
          <p:cNvGraphicFramePr>
            <a:graphicFrameLocks noChangeAspect="1"/>
          </p:cNvGraphicFramePr>
          <p:nvPr/>
        </p:nvGraphicFramePr>
        <p:xfrm>
          <a:off x="5594495" y="3271308"/>
          <a:ext cx="2351087" cy="1104900"/>
        </p:xfrm>
        <a:graphic>
          <a:graphicData uri="http://schemas.openxmlformats.org/presentationml/2006/ole">
            <p:oleObj spid="_x0000_s266395" name="Equation" r:id="rId4" imgW="1054100" imgH="495300" progId="Equation.DSMT4">
              <p:embed/>
            </p:oleObj>
          </a:graphicData>
        </a:graphic>
      </p:graphicFrame>
      <p:sp>
        <p:nvSpPr>
          <p:cNvPr id="5140" name="Text Box 60"/>
          <p:cNvSpPr txBox="1">
            <a:spLocks noChangeArrowheads="1"/>
          </p:cNvSpPr>
          <p:nvPr/>
        </p:nvSpPr>
        <p:spPr bwMode="auto">
          <a:xfrm>
            <a:off x="4863203" y="2715989"/>
            <a:ext cx="1128163" cy="400110"/>
          </a:xfrm>
          <a:prstGeom prst="rect">
            <a:avLst/>
          </a:prstGeom>
          <a:noFill/>
          <a:ln w="12700">
            <a:noFill/>
            <a:miter lim="800000"/>
            <a:headEnd type="none" w="sm" len="sm"/>
            <a:tailEnd type="none" w="sm" len="sm"/>
          </a:ln>
        </p:spPr>
        <p:txBody>
          <a:bodyPr wrap="square">
            <a:spAutoFit/>
          </a:bodyPr>
          <a:lstStyle/>
          <a:p>
            <a:r>
              <a:rPr lang="en-US" sz="2000" dirty="0" smtClean="0">
                <a:solidFill>
                  <a:schemeClr val="bg1"/>
                </a:solidFill>
              </a:rPr>
              <a:t>Hence </a:t>
            </a:r>
            <a:endParaRPr lang="en-US" sz="2000" i="1" dirty="0">
              <a:solidFill>
                <a:schemeClr val="bg1"/>
              </a:solidFill>
              <a:latin typeface="Times New Roman" pitchFamily="18" charset="0"/>
            </a:endParaRPr>
          </a:p>
        </p:txBody>
      </p:sp>
      <p:sp>
        <p:nvSpPr>
          <p:cNvPr id="5141" name="Line 61"/>
          <p:cNvSpPr>
            <a:spLocks noChangeShapeType="1"/>
          </p:cNvSpPr>
          <p:nvPr/>
        </p:nvSpPr>
        <p:spPr bwMode="auto">
          <a:xfrm flipV="1">
            <a:off x="6610495" y="3445933"/>
            <a:ext cx="304800" cy="684212"/>
          </a:xfrm>
          <a:prstGeom prst="line">
            <a:avLst/>
          </a:prstGeom>
          <a:noFill/>
          <a:ln w="12700">
            <a:solidFill>
              <a:schemeClr val="hlink"/>
            </a:solidFill>
            <a:round/>
            <a:headEnd type="none" w="sm" len="sm"/>
            <a:tailEnd type="none" w="sm" len="sm"/>
          </a:ln>
        </p:spPr>
        <p:txBody>
          <a:bodyPr wrap="none"/>
          <a:lstStyle/>
          <a:p>
            <a:endParaRPr lang="en-US"/>
          </a:p>
        </p:txBody>
      </p:sp>
      <p:graphicFrame>
        <p:nvGraphicFramePr>
          <p:cNvPr id="5124" name="Object 64"/>
          <p:cNvGraphicFramePr>
            <a:graphicFrameLocks noChangeAspect="1"/>
          </p:cNvGraphicFramePr>
          <p:nvPr>
            <p:extLst>
              <p:ext uri="{D42A27DB-BD31-4B8C-83A1-F6EECF244321}">
                <p14:modId xmlns:p14="http://schemas.microsoft.com/office/powerpoint/2010/main" xmlns="" val="1264058333"/>
              </p:ext>
            </p:extLst>
          </p:nvPr>
        </p:nvGraphicFramePr>
        <p:xfrm>
          <a:off x="6388653" y="4930005"/>
          <a:ext cx="1611313" cy="319087"/>
        </p:xfrm>
        <a:graphic>
          <a:graphicData uri="http://schemas.openxmlformats.org/presentationml/2006/ole">
            <p:oleObj spid="_x0000_s266396" name="Equation" r:id="rId5" imgW="901309" imgH="177723" progId="Equation.DSMT4">
              <p:embed/>
            </p:oleObj>
          </a:graphicData>
        </a:graphic>
      </p:graphicFrame>
      <p:graphicFrame>
        <p:nvGraphicFramePr>
          <p:cNvPr id="5125" name="Object 65"/>
          <p:cNvGraphicFramePr>
            <a:graphicFrameLocks noChangeAspect="1"/>
          </p:cNvGraphicFramePr>
          <p:nvPr/>
        </p:nvGraphicFramePr>
        <p:xfrm>
          <a:off x="6324384" y="1821439"/>
          <a:ext cx="819150" cy="465138"/>
        </p:xfrm>
        <a:graphic>
          <a:graphicData uri="http://schemas.openxmlformats.org/presentationml/2006/ole">
            <p:oleObj spid="_x0000_s266397" name="Equation" r:id="rId6" imgW="380835" imgH="215806" progId="Equation.DSMT4">
              <p:embed/>
            </p:oleObj>
          </a:graphicData>
        </a:graphic>
      </p:graphicFrame>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4</a:t>
            </a:fld>
            <a:endParaRPr lang="en-US"/>
          </a:p>
        </p:txBody>
      </p:sp>
      <p:sp>
        <p:nvSpPr>
          <p:cNvPr id="30" name="Text Box 4"/>
          <p:cNvSpPr txBox="1">
            <a:spLocks noChangeArrowheads="1"/>
          </p:cNvSpPr>
          <p:nvPr/>
        </p:nvSpPr>
        <p:spPr bwMode="auto">
          <a:xfrm>
            <a:off x="242064"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Perfect Electric </a:t>
            </a:r>
            <a:r>
              <a:rPr lang="en-US" sz="4000" dirty="0" smtClean="0">
                <a:solidFill>
                  <a:srgbClr val="FF9933"/>
                </a:solidFill>
                <a:effectLst>
                  <a:outerShdw blurRad="38100" dist="38100" dir="2700000" algn="tl">
                    <a:srgbClr val="C0C0C0"/>
                  </a:outerShdw>
                </a:effectLst>
              </a:rPr>
              <a:t>Conductors (cont.)</a:t>
            </a:r>
            <a:endParaRPr lang="en-US" sz="4000" dirty="0">
              <a:solidFill>
                <a:srgbClr val="FF9933"/>
              </a:solidFill>
              <a:effectLst>
                <a:outerShdw blurRad="38100" dist="38100" dir="2700000" algn="tl">
                  <a:srgbClr val="C0C0C0"/>
                </a:outerShdw>
              </a:effectLst>
            </a:endParaRPr>
          </a:p>
        </p:txBody>
      </p:sp>
      <p:sp>
        <p:nvSpPr>
          <p:cNvPr id="31" name="AutoShape 69"/>
          <p:cNvSpPr>
            <a:spLocks noChangeArrowheads="1"/>
          </p:cNvSpPr>
          <p:nvPr/>
        </p:nvSpPr>
        <p:spPr bwMode="auto">
          <a:xfrm>
            <a:off x="5474028" y="4964023"/>
            <a:ext cx="522287" cy="246063"/>
          </a:xfrm>
          <a:prstGeom prst="rightArrow">
            <a:avLst>
              <a:gd name="adj1" fmla="val 50000"/>
              <a:gd name="adj2" fmla="val 53064"/>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32" name="TextBox 31"/>
          <p:cNvSpPr txBox="1"/>
          <p:nvPr/>
        </p:nvSpPr>
        <p:spPr>
          <a:xfrm>
            <a:off x="544526" y="909615"/>
            <a:ext cx="8214365" cy="400110"/>
          </a:xfrm>
          <a:prstGeom prst="rect">
            <a:avLst/>
          </a:prstGeom>
          <a:solidFill>
            <a:srgbClr val="CCFFFF"/>
          </a:solidFill>
        </p:spPr>
        <p:txBody>
          <a:bodyPr wrap="none" rtlCol="0">
            <a:spAutoFit/>
          </a:bodyPr>
          <a:lstStyle/>
          <a:p>
            <a:pPr algn="ctr"/>
            <a:r>
              <a:rPr lang="en-US" sz="2000" b="1" dirty="0" smtClean="0">
                <a:solidFill>
                  <a:schemeClr val="bg2"/>
                </a:solidFill>
              </a:rPr>
              <a:t>Inside and on a perfect conductor, the potential must be constant.</a:t>
            </a:r>
            <a:endParaRPr lang="en-US" sz="2000" b="1" dirty="0">
              <a:solidFill>
                <a:schemeClr val="bg2"/>
              </a:solidFill>
            </a:endParaRPr>
          </a:p>
        </p:txBody>
      </p:sp>
      <p:grpSp>
        <p:nvGrpSpPr>
          <p:cNvPr id="35" name="Group 34"/>
          <p:cNvGrpSpPr/>
          <p:nvPr/>
        </p:nvGrpSpPr>
        <p:grpSpPr>
          <a:xfrm>
            <a:off x="830546" y="2042301"/>
            <a:ext cx="2881313" cy="1984375"/>
            <a:chOff x="674135" y="2150585"/>
            <a:chExt cx="2881313" cy="1984375"/>
          </a:xfrm>
        </p:grpSpPr>
        <p:sp>
          <p:nvSpPr>
            <p:cNvPr id="5132" name="Freeform 51"/>
            <p:cNvSpPr>
              <a:spLocks/>
            </p:cNvSpPr>
            <p:nvPr/>
          </p:nvSpPr>
          <p:spPr bwMode="auto">
            <a:xfrm rot="9999373">
              <a:off x="674135" y="2547460"/>
              <a:ext cx="2881313" cy="1587500"/>
            </a:xfrm>
            <a:custGeom>
              <a:avLst/>
              <a:gdLst>
                <a:gd name="T0" fmla="*/ 183111 w 1070"/>
                <a:gd name="T1" fmla="*/ 226445 h 666"/>
                <a:gd name="T2" fmla="*/ 61935 w 1070"/>
                <a:gd name="T3" fmla="*/ 450507 h 666"/>
                <a:gd name="T4" fmla="*/ 8078 w 1070"/>
                <a:gd name="T5" fmla="*/ 710323 h 666"/>
                <a:gd name="T6" fmla="*/ 64628 w 1070"/>
                <a:gd name="T7" fmla="*/ 1048799 h 666"/>
                <a:gd name="T8" fmla="*/ 387765 w 1070"/>
                <a:gd name="T9" fmla="*/ 1272860 h 666"/>
                <a:gd name="T10" fmla="*/ 829387 w 1070"/>
                <a:gd name="T11" fmla="*/ 1420646 h 666"/>
                <a:gd name="T12" fmla="*/ 1308708 w 1070"/>
                <a:gd name="T13" fmla="*/ 1568431 h 666"/>
                <a:gd name="T14" fmla="*/ 1680317 w 1070"/>
                <a:gd name="T15" fmla="*/ 1535060 h 666"/>
                <a:gd name="T16" fmla="*/ 2049233 w 1070"/>
                <a:gd name="T17" fmla="*/ 1518375 h 666"/>
                <a:gd name="T18" fmla="*/ 2434305 w 1070"/>
                <a:gd name="T19" fmla="*/ 1368206 h 666"/>
                <a:gd name="T20" fmla="*/ 2714358 w 1070"/>
                <a:gd name="T21" fmla="*/ 1117924 h 666"/>
                <a:gd name="T22" fmla="*/ 2803221 w 1070"/>
                <a:gd name="T23" fmla="*/ 836655 h 666"/>
                <a:gd name="T24" fmla="*/ 2878620 w 1070"/>
                <a:gd name="T25" fmla="*/ 636430 h 666"/>
                <a:gd name="T26" fmla="*/ 2824764 w 1070"/>
                <a:gd name="T27" fmla="*/ 357545 h 666"/>
                <a:gd name="T28" fmla="*/ 2620109 w 1070"/>
                <a:gd name="T29" fmla="*/ 259816 h 666"/>
                <a:gd name="T30" fmla="*/ 2455848 w 1070"/>
                <a:gd name="T31" fmla="*/ 195458 h 666"/>
                <a:gd name="T32" fmla="*/ 2084239 w 1070"/>
                <a:gd name="T33" fmla="*/ 14302 h 666"/>
                <a:gd name="T34" fmla="*/ 1696474 w 1070"/>
                <a:gd name="T35" fmla="*/ 114414 h 666"/>
                <a:gd name="T36" fmla="*/ 1254852 w 1070"/>
                <a:gd name="T37" fmla="*/ 128716 h 666"/>
                <a:gd name="T38" fmla="*/ 767453 w 1070"/>
                <a:gd name="T39" fmla="*/ 59591 h 666"/>
                <a:gd name="T40" fmla="*/ 452393 w 1070"/>
                <a:gd name="T41" fmla="*/ 81044 h 666"/>
                <a:gd name="T42" fmla="*/ 183111 w 1070"/>
                <a:gd name="T43" fmla="*/ 226445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sp>
          <p:nvSpPr>
            <p:cNvPr id="5133" name="Freeform 52"/>
            <p:cNvSpPr>
              <a:spLocks/>
            </p:cNvSpPr>
            <p:nvPr/>
          </p:nvSpPr>
          <p:spPr bwMode="auto">
            <a:xfrm>
              <a:off x="1275798" y="2606198"/>
              <a:ext cx="1157287" cy="511175"/>
            </a:xfrm>
            <a:custGeom>
              <a:avLst/>
              <a:gdLst>
                <a:gd name="T0" fmla="*/ 0 w 729"/>
                <a:gd name="T1" fmla="*/ 220663 h 322"/>
                <a:gd name="T2" fmla="*/ 328612 w 729"/>
                <a:gd name="T3" fmla="*/ 463550 h 322"/>
                <a:gd name="T4" fmla="*/ 706437 w 729"/>
                <a:gd name="T5" fmla="*/ 476250 h 322"/>
                <a:gd name="T6" fmla="*/ 1023937 w 729"/>
                <a:gd name="T7" fmla="*/ 257175 h 322"/>
                <a:gd name="T8" fmla="*/ 1157287 w 729"/>
                <a:gd name="T9" fmla="*/ 0 h 322"/>
                <a:gd name="T10" fmla="*/ 0 60000 65536"/>
                <a:gd name="T11" fmla="*/ 0 60000 65536"/>
                <a:gd name="T12" fmla="*/ 0 60000 65536"/>
                <a:gd name="T13" fmla="*/ 0 60000 65536"/>
                <a:gd name="T14" fmla="*/ 0 60000 65536"/>
                <a:gd name="T15" fmla="*/ 0 w 729"/>
                <a:gd name="T16" fmla="*/ 0 h 322"/>
                <a:gd name="T17" fmla="*/ 729 w 729"/>
                <a:gd name="T18" fmla="*/ 322 h 322"/>
              </a:gdLst>
              <a:ahLst/>
              <a:cxnLst>
                <a:cxn ang="T10">
                  <a:pos x="T0" y="T1"/>
                </a:cxn>
                <a:cxn ang="T11">
                  <a:pos x="T2" y="T3"/>
                </a:cxn>
                <a:cxn ang="T12">
                  <a:pos x="T4" y="T5"/>
                </a:cxn>
                <a:cxn ang="T13">
                  <a:pos x="T6" y="T7"/>
                </a:cxn>
                <a:cxn ang="T14">
                  <a:pos x="T8" y="T9"/>
                </a:cxn>
              </a:cxnLst>
              <a:rect l="T15" t="T16" r="T17" b="T18"/>
              <a:pathLst>
                <a:path w="729" h="322">
                  <a:moveTo>
                    <a:pt x="0" y="139"/>
                  </a:moveTo>
                  <a:cubicBezTo>
                    <a:pt x="35" y="165"/>
                    <a:pt x="133" y="265"/>
                    <a:pt x="207" y="292"/>
                  </a:cubicBezTo>
                  <a:cubicBezTo>
                    <a:pt x="281" y="319"/>
                    <a:pt x="372" y="322"/>
                    <a:pt x="445" y="300"/>
                  </a:cubicBezTo>
                  <a:cubicBezTo>
                    <a:pt x="518" y="278"/>
                    <a:pt x="598" y="212"/>
                    <a:pt x="645" y="162"/>
                  </a:cubicBezTo>
                  <a:cubicBezTo>
                    <a:pt x="692" y="112"/>
                    <a:pt x="712" y="34"/>
                    <a:pt x="729" y="0"/>
                  </a:cubicBezTo>
                </a:path>
              </a:pathLst>
            </a:custGeom>
            <a:noFill/>
            <a:ln w="38100" cap="flat" cmpd="sng">
              <a:solidFill>
                <a:schemeClr val="bg2"/>
              </a:solidFill>
              <a:prstDash val="solid"/>
              <a:round/>
              <a:headEnd type="none" w="sm" len="sm"/>
              <a:tailEnd type="none" w="sm" len="sm"/>
            </a:ln>
          </p:spPr>
          <p:txBody>
            <a:bodyPr wrap="none"/>
            <a:lstStyle/>
            <a:p>
              <a:endParaRPr lang="en-US"/>
            </a:p>
          </p:txBody>
        </p:sp>
        <p:sp>
          <p:nvSpPr>
            <p:cNvPr id="5134" name="Line 53"/>
            <p:cNvSpPr>
              <a:spLocks noChangeShapeType="1"/>
            </p:cNvSpPr>
            <p:nvPr/>
          </p:nvSpPr>
          <p:spPr bwMode="auto">
            <a:xfrm flipV="1">
              <a:off x="1969535" y="2906973"/>
              <a:ext cx="282345" cy="186587"/>
            </a:xfrm>
            <a:prstGeom prst="line">
              <a:avLst/>
            </a:prstGeom>
            <a:noFill/>
            <a:ln w="38100">
              <a:solidFill>
                <a:schemeClr val="bg2"/>
              </a:solidFill>
              <a:round/>
              <a:headEnd type="none" w="sm" len="sm"/>
              <a:tailEnd type="triangle" w="lg" len="med"/>
            </a:ln>
          </p:spPr>
          <p:txBody>
            <a:bodyPr wrap="none"/>
            <a:lstStyle/>
            <a:p>
              <a:endParaRPr lang="en-US"/>
            </a:p>
          </p:txBody>
        </p:sp>
        <p:sp>
          <p:nvSpPr>
            <p:cNvPr id="5135" name="Oval 54"/>
            <p:cNvSpPr>
              <a:spLocks noChangeArrowheads="1"/>
            </p:cNvSpPr>
            <p:nvPr/>
          </p:nvSpPr>
          <p:spPr bwMode="auto">
            <a:xfrm>
              <a:off x="2383873" y="2556985"/>
              <a:ext cx="84137" cy="95250"/>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sp>
          <p:nvSpPr>
            <p:cNvPr id="5136" name="Oval 55"/>
            <p:cNvSpPr>
              <a:spLocks noChangeArrowheads="1"/>
            </p:cNvSpPr>
            <p:nvPr/>
          </p:nvSpPr>
          <p:spPr bwMode="auto">
            <a:xfrm>
              <a:off x="1244048" y="2782410"/>
              <a:ext cx="84137" cy="95250"/>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sp>
          <p:nvSpPr>
            <p:cNvPr id="5137" name="Text Box 56"/>
            <p:cNvSpPr txBox="1">
              <a:spLocks noChangeArrowheads="1"/>
            </p:cNvSpPr>
            <p:nvPr/>
          </p:nvSpPr>
          <p:spPr bwMode="auto">
            <a:xfrm>
              <a:off x="1097998" y="2352198"/>
              <a:ext cx="323850" cy="366712"/>
            </a:xfrm>
            <a:prstGeom prst="rect">
              <a:avLst/>
            </a:prstGeom>
            <a:noFill/>
            <a:ln w="12700">
              <a:noFill/>
              <a:miter lim="800000"/>
              <a:headEnd type="none" w="sm" len="sm"/>
              <a:tailEnd type="none" w="sm" len="sm"/>
            </a:ln>
          </p:spPr>
          <p:txBody>
            <a:bodyPr wrap="none">
              <a:spAutoFit/>
            </a:bodyPr>
            <a:lstStyle/>
            <a:p>
              <a:r>
                <a:rPr lang="en-US" i="1" u="sng">
                  <a:solidFill>
                    <a:schemeClr val="bg2"/>
                  </a:solidFill>
                  <a:latin typeface="Times New Roman" pitchFamily="18" charset="0"/>
                </a:rPr>
                <a:t>A</a:t>
              </a:r>
            </a:p>
          </p:txBody>
        </p:sp>
        <p:sp>
          <p:nvSpPr>
            <p:cNvPr id="5138" name="Text Box 57"/>
            <p:cNvSpPr txBox="1">
              <a:spLocks noChangeArrowheads="1"/>
            </p:cNvSpPr>
            <p:nvPr/>
          </p:nvSpPr>
          <p:spPr bwMode="auto">
            <a:xfrm>
              <a:off x="2299735" y="2150585"/>
              <a:ext cx="323850" cy="366713"/>
            </a:xfrm>
            <a:prstGeom prst="rect">
              <a:avLst/>
            </a:prstGeom>
            <a:noFill/>
            <a:ln w="12700">
              <a:noFill/>
              <a:miter lim="800000"/>
              <a:headEnd type="none" w="sm" len="sm"/>
              <a:tailEnd type="none" w="sm" len="sm"/>
            </a:ln>
          </p:spPr>
          <p:txBody>
            <a:bodyPr wrap="none">
              <a:spAutoFit/>
            </a:bodyPr>
            <a:lstStyle/>
            <a:p>
              <a:r>
                <a:rPr lang="en-US" i="1" u="sng">
                  <a:solidFill>
                    <a:schemeClr val="bg2"/>
                  </a:solidFill>
                  <a:latin typeface="Times New Roman" pitchFamily="18" charset="0"/>
                </a:rPr>
                <a:t>B</a:t>
              </a:r>
            </a:p>
          </p:txBody>
        </p:sp>
        <p:sp>
          <p:nvSpPr>
            <p:cNvPr id="33" name="Text Box 46"/>
            <p:cNvSpPr txBox="1">
              <a:spLocks noChangeArrowheads="1"/>
            </p:cNvSpPr>
            <p:nvPr/>
          </p:nvSpPr>
          <p:spPr bwMode="auto">
            <a:xfrm>
              <a:off x="1155812" y="3502860"/>
              <a:ext cx="744239" cy="400110"/>
            </a:xfrm>
            <a:prstGeom prst="rect">
              <a:avLst/>
            </a:prstGeom>
            <a:noFill/>
            <a:ln w="12700">
              <a:noFill/>
              <a:miter lim="800000"/>
              <a:headEnd type="none" w="sm" len="sm"/>
              <a:tailEnd type="none" w="sm" len="sm"/>
            </a:ln>
          </p:spPr>
          <p:txBody>
            <a:bodyPr wrap="square">
              <a:spAutoFit/>
            </a:bodyPr>
            <a:lstStyle/>
            <a:p>
              <a:pPr algn="ctr"/>
              <a:r>
                <a:rPr lang="en-US" sz="2000" dirty="0" smtClean="0">
                  <a:solidFill>
                    <a:schemeClr val="bg2"/>
                  </a:solidFill>
                  <a:latin typeface="Arial" pitchFamily="34" charset="0"/>
                  <a:cs typeface="Arial" pitchFamily="34" charset="0"/>
                  <a:sym typeface="Symbol" pitchFamily="18" charset="2"/>
                </a:rPr>
                <a:t>PEC</a:t>
              </a:r>
              <a:endParaRPr lang="en-US" sz="2000" dirty="0">
                <a:solidFill>
                  <a:schemeClr val="bg2"/>
                </a:solidFill>
                <a:latin typeface="Arial" pitchFamily="34" charset="0"/>
                <a:cs typeface="Arial" pitchFamily="34" charset="0"/>
              </a:endParaRPr>
            </a:p>
          </p:txBody>
        </p:sp>
        <p:graphicFrame>
          <p:nvGraphicFramePr>
            <p:cNvPr id="266248" name="Object 64"/>
            <p:cNvGraphicFramePr>
              <a:graphicFrameLocks noChangeAspect="1"/>
            </p:cNvGraphicFramePr>
            <p:nvPr/>
          </p:nvGraphicFramePr>
          <p:xfrm>
            <a:off x="2259250" y="3197747"/>
            <a:ext cx="1157287" cy="455613"/>
          </p:xfrm>
          <a:graphic>
            <a:graphicData uri="http://schemas.openxmlformats.org/presentationml/2006/ole">
              <p:oleObj spid="_x0000_s266398" name="Equation" r:id="rId7" imgW="647419" imgH="253890" progId="Equation.DSMT4">
                <p:embed/>
              </p:oleObj>
            </a:graphicData>
          </a:graphic>
        </p:graphicFrame>
        <p:graphicFrame>
          <p:nvGraphicFramePr>
            <p:cNvPr id="266249" name="Object 64"/>
            <p:cNvGraphicFramePr>
              <a:graphicFrameLocks noChangeAspect="1"/>
            </p:cNvGraphicFramePr>
            <p:nvPr/>
          </p:nvGraphicFramePr>
          <p:xfrm>
            <a:off x="2497896" y="2749148"/>
            <a:ext cx="273050" cy="319087"/>
          </p:xfrm>
          <a:graphic>
            <a:graphicData uri="http://schemas.openxmlformats.org/presentationml/2006/ole">
              <p:oleObj spid="_x0000_s266399" name="Equation" r:id="rId8" imgW="152202" imgH="177569" progId="Equation.DSMT4">
                <p:embed/>
              </p:oleObj>
            </a:graphicData>
          </a:graphic>
        </p:graphicFrame>
      </p:grpSp>
      <p:sp>
        <p:nvSpPr>
          <p:cNvPr id="23" name="TextBox 22"/>
          <p:cNvSpPr txBox="1"/>
          <p:nvPr/>
        </p:nvSpPr>
        <p:spPr>
          <a:xfrm>
            <a:off x="397041" y="4969041"/>
            <a:ext cx="4379496" cy="1477328"/>
          </a:xfrm>
          <a:prstGeom prst="rect">
            <a:avLst/>
          </a:prstGeom>
          <a:noFill/>
          <a:ln w="19050">
            <a:solidFill>
              <a:schemeClr val="bg1"/>
            </a:solidFill>
          </a:ln>
        </p:spPr>
        <p:txBody>
          <a:bodyPr wrap="square" rtlCol="0">
            <a:spAutoFit/>
          </a:bodyPr>
          <a:lstStyle/>
          <a:p>
            <a:pPr algn="ctr"/>
            <a:r>
              <a:rPr lang="en-US" b="1" dirty="0" smtClean="0">
                <a:solidFill>
                  <a:schemeClr val="bg2"/>
                </a:solidFill>
              </a:rPr>
              <a:t>Note:</a:t>
            </a:r>
            <a:r>
              <a:rPr lang="en-US" dirty="0" smtClean="0">
                <a:solidFill>
                  <a:schemeClr val="bg2"/>
                </a:solidFill>
              </a:rPr>
              <a:t> </a:t>
            </a:r>
          </a:p>
          <a:p>
            <a:pPr algn="ctr"/>
            <a:r>
              <a:rPr lang="en-US" dirty="0" smtClean="0">
                <a:solidFill>
                  <a:schemeClr val="bg2"/>
                </a:solidFill>
              </a:rPr>
              <a:t>The voltage drop integral is independent of the path, so we can choose a path that stays inside the conductor (where the electric field is zero).</a:t>
            </a:r>
            <a:endParaRPr lang="en-US"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5</a:t>
            </a:fld>
            <a:endParaRPr lang="en-US"/>
          </a:p>
        </p:txBody>
      </p:sp>
      <p:sp>
        <p:nvSpPr>
          <p:cNvPr id="31" name="TextBox 30"/>
          <p:cNvSpPr txBox="1"/>
          <p:nvPr/>
        </p:nvSpPr>
        <p:spPr>
          <a:xfrm>
            <a:off x="116111" y="732193"/>
            <a:ext cx="9005992" cy="400110"/>
          </a:xfrm>
          <a:prstGeom prst="rect">
            <a:avLst/>
          </a:prstGeom>
          <a:solidFill>
            <a:srgbClr val="CCFFFF"/>
          </a:solidFill>
        </p:spPr>
        <p:txBody>
          <a:bodyPr wrap="none" rtlCol="0">
            <a:spAutoFit/>
          </a:bodyPr>
          <a:lstStyle/>
          <a:p>
            <a:pPr algn="ctr"/>
            <a:r>
              <a:rPr lang="en-US" sz="2000" b="1" dirty="0" smtClean="0">
                <a:solidFill>
                  <a:schemeClr val="bg2"/>
                </a:solidFill>
              </a:rPr>
              <a:t>Electric lines of flux must enter or leave a conductor </a:t>
            </a:r>
            <a:r>
              <a:rPr lang="en-US" sz="2000" b="1" u="sng" dirty="0" smtClean="0">
                <a:solidFill>
                  <a:schemeClr val="bg2"/>
                </a:solidFill>
              </a:rPr>
              <a:t>perpendicular</a:t>
            </a:r>
            <a:r>
              <a:rPr lang="en-US" sz="2000" b="1" dirty="0" smtClean="0">
                <a:solidFill>
                  <a:schemeClr val="bg2"/>
                </a:solidFill>
              </a:rPr>
              <a:t> to it. </a:t>
            </a:r>
            <a:endParaRPr lang="en-US" sz="2000" b="1" dirty="0">
              <a:solidFill>
                <a:schemeClr val="bg2"/>
              </a:solidFill>
            </a:endParaRPr>
          </a:p>
        </p:txBody>
      </p:sp>
      <p:graphicFrame>
        <p:nvGraphicFramePr>
          <p:cNvPr id="139272" name="Object 58"/>
          <p:cNvGraphicFramePr>
            <a:graphicFrameLocks noChangeAspect="1"/>
          </p:cNvGraphicFramePr>
          <p:nvPr/>
        </p:nvGraphicFramePr>
        <p:xfrm>
          <a:off x="6008048" y="2391178"/>
          <a:ext cx="2528888" cy="795337"/>
        </p:xfrm>
        <a:graphic>
          <a:graphicData uri="http://schemas.openxmlformats.org/presentationml/2006/ole">
            <p:oleObj spid="_x0000_s139392" name="Equation" r:id="rId4" imgW="1574117" imgH="495085" progId="Equation.DSMT4">
              <p:embed/>
            </p:oleObj>
          </a:graphicData>
        </a:graphic>
      </p:graphicFrame>
      <p:sp>
        <p:nvSpPr>
          <p:cNvPr id="48" name="TextBox 47"/>
          <p:cNvSpPr txBox="1"/>
          <p:nvPr/>
        </p:nvSpPr>
        <p:spPr>
          <a:xfrm>
            <a:off x="6134511" y="1960313"/>
            <a:ext cx="2172390" cy="369332"/>
          </a:xfrm>
          <a:prstGeom prst="rect">
            <a:avLst/>
          </a:prstGeom>
          <a:noFill/>
        </p:spPr>
        <p:txBody>
          <a:bodyPr wrap="none" rtlCol="0">
            <a:spAutoFit/>
          </a:bodyPr>
          <a:lstStyle/>
          <a:p>
            <a:r>
              <a:rPr lang="en-US" dirty="0" smtClean="0">
                <a:solidFill>
                  <a:schemeClr val="bg1"/>
                </a:solidFill>
              </a:rPr>
              <a:t>On surface of PEC:</a:t>
            </a:r>
            <a:endParaRPr lang="en-US" dirty="0">
              <a:solidFill>
                <a:schemeClr val="bg1"/>
              </a:solidFill>
            </a:endParaRPr>
          </a:p>
        </p:txBody>
      </p:sp>
      <p:sp>
        <p:nvSpPr>
          <p:cNvPr id="50" name="TextBox 49"/>
          <p:cNvSpPr txBox="1"/>
          <p:nvPr/>
        </p:nvSpPr>
        <p:spPr>
          <a:xfrm>
            <a:off x="2035932" y="1345228"/>
            <a:ext cx="4860626" cy="369332"/>
          </a:xfrm>
          <a:prstGeom prst="rect">
            <a:avLst/>
          </a:prstGeom>
          <a:solidFill>
            <a:srgbClr val="FFFF99"/>
          </a:solidFill>
        </p:spPr>
        <p:txBody>
          <a:bodyPr wrap="none" rtlCol="0">
            <a:spAutoFit/>
          </a:bodyPr>
          <a:lstStyle/>
          <a:p>
            <a:pPr algn="ctr"/>
            <a:r>
              <a:rPr lang="en-US" dirty="0" smtClean="0">
                <a:solidFill>
                  <a:schemeClr val="bg2"/>
                </a:solidFill>
                <a:latin typeface="Arial" pitchFamily="34" charset="0"/>
                <a:cs typeface="Arial" pitchFamily="34" charset="0"/>
              </a:rPr>
              <a:t>In other words: </a:t>
            </a:r>
            <a:r>
              <a:rPr lang="en-US" i="1" u="sng" dirty="0" smtClean="0">
                <a:solidFill>
                  <a:schemeClr val="bg2"/>
                </a:solidFill>
                <a:latin typeface="+mn-lt"/>
              </a:rPr>
              <a:t>E</a:t>
            </a:r>
            <a:r>
              <a:rPr lang="en-US" i="1" baseline="-25000" dirty="0" smtClean="0">
                <a:solidFill>
                  <a:schemeClr val="bg2"/>
                </a:solidFill>
                <a:latin typeface="+mn-lt"/>
              </a:rPr>
              <a:t>t</a:t>
            </a:r>
            <a:r>
              <a:rPr lang="en-US" i="1" dirty="0" smtClean="0">
                <a:solidFill>
                  <a:schemeClr val="bg2"/>
                </a:solidFill>
                <a:latin typeface="+mn-lt"/>
              </a:rPr>
              <a:t> </a:t>
            </a:r>
            <a:r>
              <a:rPr lang="en-US" dirty="0" smtClean="0">
                <a:solidFill>
                  <a:schemeClr val="bg2"/>
                </a:solidFill>
                <a:latin typeface="+mn-lt"/>
              </a:rPr>
              <a:t>=</a:t>
            </a:r>
            <a:r>
              <a:rPr lang="en-US" dirty="0" smtClean="0">
                <a:solidFill>
                  <a:schemeClr val="bg2"/>
                </a:solidFill>
              </a:rPr>
              <a:t> tangential electric field </a:t>
            </a:r>
            <a:r>
              <a:rPr lang="en-US" dirty="0" smtClean="0">
                <a:solidFill>
                  <a:schemeClr val="bg2"/>
                </a:solidFill>
                <a:latin typeface="+mn-lt"/>
              </a:rPr>
              <a:t>= </a:t>
            </a:r>
            <a:r>
              <a:rPr lang="en-US" u="sng" dirty="0" smtClean="0">
                <a:solidFill>
                  <a:schemeClr val="bg2"/>
                </a:solidFill>
                <a:latin typeface="+mn-lt"/>
              </a:rPr>
              <a:t>0</a:t>
            </a:r>
            <a:endParaRPr lang="en-US" u="sng" dirty="0">
              <a:solidFill>
                <a:schemeClr val="bg2"/>
              </a:solidFill>
              <a:latin typeface="+mn-lt"/>
            </a:endParaRPr>
          </a:p>
        </p:txBody>
      </p:sp>
      <p:sp>
        <p:nvSpPr>
          <p:cNvPr id="32" name="TextBox 31"/>
          <p:cNvSpPr txBox="1"/>
          <p:nvPr/>
        </p:nvSpPr>
        <p:spPr>
          <a:xfrm>
            <a:off x="530497" y="5625152"/>
            <a:ext cx="4140200" cy="584775"/>
          </a:xfrm>
          <a:prstGeom prst="rect">
            <a:avLst/>
          </a:prstGeom>
          <a:noFill/>
          <a:ln w="19050">
            <a:solidFill>
              <a:schemeClr val="bg2"/>
            </a:solidFill>
          </a:ln>
        </p:spPr>
        <p:txBody>
          <a:bodyPr wrap="square" rtlCol="0">
            <a:spAutoFit/>
          </a:bodyPr>
          <a:lstStyle/>
          <a:p>
            <a:pPr algn="ctr"/>
            <a:r>
              <a:rPr lang="en-US" sz="1600" dirty="0" smtClean="0">
                <a:solidFill>
                  <a:schemeClr val="bg2"/>
                </a:solidFill>
              </a:rPr>
              <a:t>We choose a small path </a:t>
            </a:r>
            <a:r>
              <a:rPr lang="en-US" sz="1600" dirty="0" smtClean="0">
                <a:solidFill>
                  <a:schemeClr val="bg2"/>
                </a:solidFill>
                <a:sym typeface="Symbol"/>
              </a:rPr>
              <a:t></a:t>
            </a:r>
            <a:r>
              <a:rPr lang="en-US" sz="1600" i="1" u="sng" dirty="0" smtClean="0">
                <a:solidFill>
                  <a:schemeClr val="bg2"/>
                </a:solidFill>
                <a:latin typeface="+mn-lt"/>
                <a:sym typeface="Symbol"/>
              </a:rPr>
              <a:t>r</a:t>
            </a:r>
            <a:r>
              <a:rPr lang="en-US" sz="1600" dirty="0" smtClean="0">
                <a:solidFill>
                  <a:schemeClr val="bg2"/>
                </a:solidFill>
                <a:sym typeface="Symbol"/>
              </a:rPr>
              <a:t> </a:t>
            </a:r>
            <a:r>
              <a:rPr lang="en-US" sz="1600" dirty="0" smtClean="0">
                <a:solidFill>
                  <a:schemeClr val="bg2"/>
                </a:solidFill>
              </a:rPr>
              <a:t>in a</a:t>
            </a:r>
          </a:p>
          <a:p>
            <a:pPr algn="ctr"/>
            <a:r>
              <a:rPr lang="en-US" sz="1600" dirty="0" smtClean="0">
                <a:solidFill>
                  <a:schemeClr val="bg2"/>
                </a:solidFill>
              </a:rPr>
              <a:t> tangential direction along the surface.</a:t>
            </a:r>
            <a:endParaRPr lang="en-US" sz="1600" dirty="0">
              <a:solidFill>
                <a:schemeClr val="bg2"/>
              </a:solidFill>
            </a:endParaRPr>
          </a:p>
        </p:txBody>
      </p:sp>
      <p:sp>
        <p:nvSpPr>
          <p:cNvPr id="24" name="Text Box 4"/>
          <p:cNvSpPr txBox="1">
            <a:spLocks noChangeArrowheads="1"/>
          </p:cNvSpPr>
          <p:nvPr/>
        </p:nvSpPr>
        <p:spPr bwMode="auto">
          <a:xfrm>
            <a:off x="242064"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Perfect Electric Conductors (cont.)</a:t>
            </a:r>
          </a:p>
        </p:txBody>
      </p:sp>
      <p:sp>
        <p:nvSpPr>
          <p:cNvPr id="26" name="TextBox 25"/>
          <p:cNvSpPr txBox="1"/>
          <p:nvPr/>
        </p:nvSpPr>
        <p:spPr>
          <a:xfrm>
            <a:off x="5557037" y="3328649"/>
            <a:ext cx="3457575" cy="584775"/>
          </a:xfrm>
          <a:prstGeom prst="rect">
            <a:avLst/>
          </a:prstGeom>
          <a:noFill/>
        </p:spPr>
        <p:txBody>
          <a:bodyPr wrap="square" rtlCol="0">
            <a:spAutoFit/>
          </a:bodyPr>
          <a:lstStyle/>
          <a:p>
            <a:pPr algn="ctr"/>
            <a:r>
              <a:rPr lang="en-US" sz="1600" dirty="0" smtClean="0">
                <a:solidFill>
                  <a:schemeClr val="bg1"/>
                </a:solidFill>
              </a:rPr>
              <a:t>Hence, </a:t>
            </a:r>
            <a:r>
              <a:rPr lang="en-US" sz="1600" i="1" u="sng" dirty="0" smtClean="0">
                <a:solidFill>
                  <a:schemeClr val="bg1"/>
                </a:solidFill>
                <a:latin typeface="+mn-lt"/>
              </a:rPr>
              <a:t>E</a:t>
            </a:r>
            <a:r>
              <a:rPr lang="en-US" sz="1600" dirty="0" smtClean="0">
                <a:solidFill>
                  <a:schemeClr val="bg1"/>
                </a:solidFill>
              </a:rPr>
              <a:t> is perpendicular to </a:t>
            </a:r>
            <a:r>
              <a:rPr lang="en-US" sz="1600" dirty="0" smtClean="0">
                <a:solidFill>
                  <a:schemeClr val="bg1"/>
                </a:solidFill>
                <a:latin typeface="+mn-lt"/>
                <a:sym typeface="Symbol"/>
              </a:rPr>
              <a:t></a:t>
            </a:r>
            <a:r>
              <a:rPr lang="en-US" sz="1600" i="1" u="sng" dirty="0" smtClean="0">
                <a:solidFill>
                  <a:schemeClr val="bg1"/>
                </a:solidFill>
                <a:latin typeface="+mn-lt"/>
                <a:sym typeface="Symbol"/>
              </a:rPr>
              <a:t>r</a:t>
            </a:r>
            <a:r>
              <a:rPr lang="en-US" sz="1600" dirty="0" smtClean="0">
                <a:solidFill>
                  <a:schemeClr val="bg1"/>
                </a:solidFill>
                <a:latin typeface="+mn-lt"/>
                <a:sym typeface="Symbol"/>
              </a:rPr>
              <a:t> </a:t>
            </a:r>
            <a:r>
              <a:rPr lang="en-US" sz="1600" dirty="0" smtClean="0">
                <a:solidFill>
                  <a:schemeClr val="bg1"/>
                </a:solidFill>
                <a:sym typeface="Symbol"/>
              </a:rPr>
              <a:t>for any small </a:t>
            </a:r>
            <a:r>
              <a:rPr lang="en-US" sz="1600" dirty="0" smtClean="0">
                <a:solidFill>
                  <a:schemeClr val="bg1"/>
                </a:solidFill>
                <a:latin typeface="+mn-lt"/>
                <a:sym typeface="Symbol"/>
              </a:rPr>
              <a:t></a:t>
            </a:r>
            <a:r>
              <a:rPr lang="en-US" sz="1600" i="1" u="sng" dirty="0" smtClean="0">
                <a:solidFill>
                  <a:schemeClr val="bg1"/>
                </a:solidFill>
                <a:latin typeface="+mn-lt"/>
                <a:sym typeface="Symbol"/>
              </a:rPr>
              <a:t>r</a:t>
            </a:r>
            <a:r>
              <a:rPr lang="en-US" sz="1600" dirty="0" smtClean="0">
                <a:solidFill>
                  <a:schemeClr val="bg1"/>
                </a:solidFill>
                <a:latin typeface="+mn-lt"/>
                <a:sym typeface="Symbol"/>
              </a:rPr>
              <a:t>  </a:t>
            </a:r>
            <a:r>
              <a:rPr lang="en-US" sz="1600" dirty="0" smtClean="0">
                <a:solidFill>
                  <a:schemeClr val="bg1"/>
                </a:solidFill>
                <a:sym typeface="Symbol"/>
              </a:rPr>
              <a:t>along the surface.</a:t>
            </a:r>
            <a:r>
              <a:rPr lang="en-US" sz="1600" dirty="0" smtClean="0">
                <a:solidFill>
                  <a:schemeClr val="bg1"/>
                </a:solidFill>
              </a:rPr>
              <a:t> </a:t>
            </a:r>
            <a:endParaRPr lang="en-US" sz="1600" dirty="0">
              <a:solidFill>
                <a:schemeClr val="bg1"/>
              </a:solidFill>
            </a:endParaRPr>
          </a:p>
        </p:txBody>
      </p:sp>
      <p:grpSp>
        <p:nvGrpSpPr>
          <p:cNvPr id="28" name="Group 27"/>
          <p:cNvGrpSpPr/>
          <p:nvPr/>
        </p:nvGrpSpPr>
        <p:grpSpPr>
          <a:xfrm>
            <a:off x="5781167" y="4480006"/>
            <a:ext cx="2881313" cy="1982350"/>
            <a:chOff x="5781167" y="4480006"/>
            <a:chExt cx="2881313" cy="1982350"/>
          </a:xfrm>
        </p:grpSpPr>
        <p:sp>
          <p:nvSpPr>
            <p:cNvPr id="33" name="Freeform 51"/>
            <p:cNvSpPr>
              <a:spLocks/>
            </p:cNvSpPr>
            <p:nvPr/>
          </p:nvSpPr>
          <p:spPr bwMode="auto">
            <a:xfrm rot="9999373">
              <a:off x="5781167" y="4874856"/>
              <a:ext cx="2881313" cy="1587500"/>
            </a:xfrm>
            <a:custGeom>
              <a:avLst/>
              <a:gdLst>
                <a:gd name="T0" fmla="*/ 183111 w 1070"/>
                <a:gd name="T1" fmla="*/ 226445 h 666"/>
                <a:gd name="T2" fmla="*/ 61935 w 1070"/>
                <a:gd name="T3" fmla="*/ 450507 h 666"/>
                <a:gd name="T4" fmla="*/ 8078 w 1070"/>
                <a:gd name="T5" fmla="*/ 710323 h 666"/>
                <a:gd name="T6" fmla="*/ 64628 w 1070"/>
                <a:gd name="T7" fmla="*/ 1048799 h 666"/>
                <a:gd name="T8" fmla="*/ 387765 w 1070"/>
                <a:gd name="T9" fmla="*/ 1272860 h 666"/>
                <a:gd name="T10" fmla="*/ 829387 w 1070"/>
                <a:gd name="T11" fmla="*/ 1420646 h 666"/>
                <a:gd name="T12" fmla="*/ 1308708 w 1070"/>
                <a:gd name="T13" fmla="*/ 1568431 h 666"/>
                <a:gd name="T14" fmla="*/ 1680317 w 1070"/>
                <a:gd name="T15" fmla="*/ 1535060 h 666"/>
                <a:gd name="T16" fmla="*/ 2049233 w 1070"/>
                <a:gd name="T17" fmla="*/ 1518375 h 666"/>
                <a:gd name="T18" fmla="*/ 2434305 w 1070"/>
                <a:gd name="T19" fmla="*/ 1368206 h 666"/>
                <a:gd name="T20" fmla="*/ 2714358 w 1070"/>
                <a:gd name="T21" fmla="*/ 1117924 h 666"/>
                <a:gd name="T22" fmla="*/ 2803221 w 1070"/>
                <a:gd name="T23" fmla="*/ 836655 h 666"/>
                <a:gd name="T24" fmla="*/ 2878620 w 1070"/>
                <a:gd name="T25" fmla="*/ 636430 h 666"/>
                <a:gd name="T26" fmla="*/ 2824764 w 1070"/>
                <a:gd name="T27" fmla="*/ 357545 h 666"/>
                <a:gd name="T28" fmla="*/ 2620109 w 1070"/>
                <a:gd name="T29" fmla="*/ 259816 h 666"/>
                <a:gd name="T30" fmla="*/ 2455848 w 1070"/>
                <a:gd name="T31" fmla="*/ 195458 h 666"/>
                <a:gd name="T32" fmla="*/ 2084239 w 1070"/>
                <a:gd name="T33" fmla="*/ 14302 h 666"/>
                <a:gd name="T34" fmla="*/ 1696474 w 1070"/>
                <a:gd name="T35" fmla="*/ 114414 h 666"/>
                <a:gd name="T36" fmla="*/ 1254852 w 1070"/>
                <a:gd name="T37" fmla="*/ 128716 h 666"/>
                <a:gd name="T38" fmla="*/ 767453 w 1070"/>
                <a:gd name="T39" fmla="*/ 59591 h 666"/>
                <a:gd name="T40" fmla="*/ 452393 w 1070"/>
                <a:gd name="T41" fmla="*/ 81044 h 666"/>
                <a:gd name="T42" fmla="*/ 183111 w 1070"/>
                <a:gd name="T43" fmla="*/ 226445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sp>
          <p:nvSpPr>
            <p:cNvPr id="41" name="TextBox 40"/>
            <p:cNvSpPr txBox="1"/>
            <p:nvPr/>
          </p:nvSpPr>
          <p:spPr>
            <a:xfrm>
              <a:off x="6802692" y="5637931"/>
              <a:ext cx="659155" cy="369332"/>
            </a:xfrm>
            <a:prstGeom prst="rect">
              <a:avLst/>
            </a:prstGeom>
            <a:noFill/>
          </p:spPr>
          <p:txBody>
            <a:bodyPr wrap="none" rtlCol="0">
              <a:spAutoFit/>
            </a:bodyPr>
            <a:lstStyle/>
            <a:p>
              <a:r>
                <a:rPr lang="en-US" dirty="0" smtClean="0">
                  <a:solidFill>
                    <a:schemeClr val="bg2"/>
                  </a:solidFill>
                </a:rPr>
                <a:t>PEC</a:t>
              </a:r>
              <a:endParaRPr lang="en-US" dirty="0">
                <a:solidFill>
                  <a:schemeClr val="bg2"/>
                </a:solidFill>
              </a:endParaRPr>
            </a:p>
          </p:txBody>
        </p:sp>
        <p:graphicFrame>
          <p:nvGraphicFramePr>
            <p:cNvPr id="139273" name="Object 9"/>
            <p:cNvGraphicFramePr>
              <a:graphicFrameLocks noChangeAspect="1"/>
            </p:cNvGraphicFramePr>
            <p:nvPr/>
          </p:nvGraphicFramePr>
          <p:xfrm>
            <a:off x="7458075" y="4964113"/>
            <a:ext cx="304800" cy="273050"/>
          </p:xfrm>
          <a:graphic>
            <a:graphicData uri="http://schemas.openxmlformats.org/presentationml/2006/ole">
              <p:oleObj spid="_x0000_s139393" name="Equation" r:id="rId5" imgW="228501" imgH="203112" progId="Equation.DSMT4">
                <p:embed/>
              </p:oleObj>
            </a:graphicData>
          </a:graphic>
        </p:graphicFrame>
        <p:cxnSp>
          <p:nvCxnSpPr>
            <p:cNvPr id="21" name="Straight Arrow Connector 20"/>
            <p:cNvCxnSpPr>
              <a:stCxn id="37" idx="2"/>
              <a:endCxn id="36" idx="6"/>
            </p:cNvCxnSpPr>
            <p:nvPr/>
          </p:nvCxnSpPr>
          <p:spPr bwMode="auto">
            <a:xfrm>
              <a:off x="7426690" y="4871442"/>
              <a:ext cx="362102" cy="24939"/>
            </a:xfrm>
            <a:prstGeom prst="straightConnector1">
              <a:avLst/>
            </a:prstGeom>
            <a:solidFill>
              <a:schemeClr val="accent1"/>
            </a:solidFill>
            <a:ln w="12700" cap="flat" cmpd="sng" algn="ctr">
              <a:solidFill>
                <a:schemeClr val="bg2"/>
              </a:solidFill>
              <a:prstDash val="solid"/>
              <a:round/>
              <a:headEnd type="none" w="med" len="med"/>
              <a:tailEnd type="none" w="med" len="med"/>
            </a:ln>
            <a:effectLst/>
          </p:spPr>
        </p:cxnSp>
        <p:sp>
          <p:nvSpPr>
            <p:cNvPr id="37" name="Oval 55"/>
            <p:cNvSpPr>
              <a:spLocks noChangeArrowheads="1"/>
            </p:cNvSpPr>
            <p:nvPr/>
          </p:nvSpPr>
          <p:spPr bwMode="auto">
            <a:xfrm>
              <a:off x="7426690" y="4823817"/>
              <a:ext cx="84137" cy="95250"/>
            </a:xfrm>
            <a:prstGeom prst="ellipse">
              <a:avLst/>
            </a:prstGeom>
            <a:solidFill>
              <a:schemeClr val="accent1">
                <a:lumMod val="60000"/>
                <a:lumOff val="40000"/>
              </a:schemeClr>
            </a:solidFill>
            <a:ln w="12700">
              <a:solidFill>
                <a:schemeClr val="bg2"/>
              </a:solidFill>
              <a:round/>
              <a:headEnd type="none" w="sm" len="sm"/>
              <a:tailEnd type="none" w="sm" len="sm"/>
            </a:ln>
          </p:spPr>
          <p:txBody>
            <a:bodyPr wrap="none" anchor="ctr"/>
            <a:lstStyle/>
            <a:p>
              <a:endParaRPr lang="en-US"/>
            </a:p>
          </p:txBody>
        </p:sp>
        <p:sp>
          <p:nvSpPr>
            <p:cNvPr id="36" name="Oval 54"/>
            <p:cNvSpPr>
              <a:spLocks noChangeArrowheads="1"/>
            </p:cNvSpPr>
            <p:nvPr/>
          </p:nvSpPr>
          <p:spPr bwMode="auto">
            <a:xfrm>
              <a:off x="7704655" y="4848756"/>
              <a:ext cx="84137" cy="95250"/>
            </a:xfrm>
            <a:prstGeom prst="ellipse">
              <a:avLst/>
            </a:prstGeom>
            <a:solidFill>
              <a:schemeClr val="accent1">
                <a:lumMod val="60000"/>
                <a:lumOff val="40000"/>
              </a:schemeClr>
            </a:solidFill>
            <a:ln w="12700">
              <a:solidFill>
                <a:schemeClr val="bg2"/>
              </a:solidFill>
              <a:round/>
              <a:headEnd type="none" w="sm" len="sm"/>
              <a:tailEnd type="none" w="sm" len="sm"/>
            </a:ln>
          </p:spPr>
          <p:txBody>
            <a:bodyPr wrap="none" anchor="ctr"/>
            <a:lstStyle/>
            <a:p>
              <a:endParaRPr lang="en-US"/>
            </a:p>
          </p:txBody>
        </p:sp>
        <p:graphicFrame>
          <p:nvGraphicFramePr>
            <p:cNvPr id="27" name="Object 38"/>
            <p:cNvGraphicFramePr>
              <a:graphicFrameLocks noChangeAspect="1"/>
            </p:cNvGraphicFramePr>
            <p:nvPr/>
          </p:nvGraphicFramePr>
          <p:xfrm>
            <a:off x="7173006" y="4480006"/>
            <a:ext cx="225321" cy="302217"/>
          </p:xfrm>
          <a:graphic>
            <a:graphicData uri="http://schemas.openxmlformats.org/presentationml/2006/ole">
              <p:oleObj spid="_x0000_s139394" name="Equation" r:id="rId6" imgW="152268" imgH="203024" progId="Equation.DSMT4">
                <p:embed/>
              </p:oleObj>
            </a:graphicData>
          </a:graphic>
        </p:graphicFrame>
        <p:graphicFrame>
          <p:nvGraphicFramePr>
            <p:cNvPr id="139275" name="Object 11"/>
            <p:cNvGraphicFramePr>
              <a:graphicFrameLocks noChangeAspect="1"/>
            </p:cNvGraphicFramePr>
            <p:nvPr/>
          </p:nvGraphicFramePr>
          <p:xfrm>
            <a:off x="7811614" y="4549197"/>
            <a:ext cx="225425" cy="301625"/>
          </p:xfrm>
          <a:graphic>
            <a:graphicData uri="http://schemas.openxmlformats.org/presentationml/2006/ole">
              <p:oleObj spid="_x0000_s139395" name="Equation" r:id="rId7" imgW="152268" imgH="203024" progId="Equation.DSMT4">
                <p:embed/>
              </p:oleObj>
            </a:graphicData>
          </a:graphic>
        </p:graphicFrame>
        <p:cxnSp>
          <p:nvCxnSpPr>
            <p:cNvPr id="23" name="Straight Arrow Connector 22"/>
            <p:cNvCxnSpPr/>
            <p:nvPr/>
          </p:nvCxnSpPr>
          <p:spPr bwMode="auto">
            <a:xfrm>
              <a:off x="7498505" y="4870358"/>
              <a:ext cx="175670" cy="18701"/>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grpSp>
      <p:cxnSp>
        <p:nvCxnSpPr>
          <p:cNvPr id="35" name="Straight Arrow Connector 34"/>
          <p:cNvCxnSpPr/>
          <p:nvPr/>
        </p:nvCxnSpPr>
        <p:spPr bwMode="auto">
          <a:xfrm flipV="1">
            <a:off x="4788568" y="4987899"/>
            <a:ext cx="2609236" cy="955701"/>
          </a:xfrm>
          <a:prstGeom prst="straightConnector1">
            <a:avLst/>
          </a:prstGeom>
          <a:solidFill>
            <a:schemeClr val="accent1"/>
          </a:solidFill>
          <a:ln w="12700" cap="flat" cmpd="sng" algn="ctr">
            <a:solidFill>
              <a:schemeClr val="bg2"/>
            </a:solidFill>
            <a:prstDash val="solid"/>
            <a:round/>
            <a:headEnd type="none" w="sm" len="sm"/>
            <a:tailEnd type="arrow"/>
          </a:ln>
          <a:effectLst/>
        </p:spPr>
      </p:cxnSp>
      <p:pic>
        <p:nvPicPr>
          <p:cNvPr id="2" name="Picture 1"/>
          <p:cNvPicPr>
            <a:picLocks noChangeAspect="1"/>
          </p:cNvPicPr>
          <p:nvPr/>
        </p:nvPicPr>
        <p:blipFill>
          <a:blip r:embed="rId8" cstate="print"/>
          <a:stretch>
            <a:fillRect/>
          </a:stretch>
        </p:blipFill>
        <p:spPr>
          <a:xfrm>
            <a:off x="558265" y="2110940"/>
            <a:ext cx="4297680" cy="29489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Text Box 4"/>
          <p:cNvSpPr txBox="1">
            <a:spLocks noChangeArrowheads="1"/>
          </p:cNvSpPr>
          <p:nvPr/>
        </p:nvSpPr>
        <p:spPr bwMode="auto">
          <a:xfrm>
            <a:off x="242064"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Perfect Electric Conductors (cont.)</a:t>
            </a:r>
          </a:p>
        </p:txBody>
      </p:sp>
      <p:sp>
        <p:nvSpPr>
          <p:cNvPr id="6150" name="Text Box 16"/>
          <p:cNvSpPr txBox="1">
            <a:spLocks noChangeArrowheads="1"/>
          </p:cNvSpPr>
          <p:nvPr/>
        </p:nvSpPr>
        <p:spPr bwMode="auto">
          <a:xfrm>
            <a:off x="3256061" y="940650"/>
            <a:ext cx="2569401" cy="400110"/>
          </a:xfrm>
          <a:prstGeom prst="rect">
            <a:avLst/>
          </a:prstGeom>
          <a:solidFill>
            <a:srgbClr val="CCFFFF"/>
          </a:solidFill>
          <a:ln w="12700">
            <a:noFill/>
            <a:miter lim="800000"/>
            <a:headEnd type="none" w="sm" len="sm"/>
            <a:tailEnd type="none" w="sm" len="sm"/>
          </a:ln>
        </p:spPr>
        <p:txBody>
          <a:bodyPr wrap="square">
            <a:spAutoFit/>
          </a:bodyPr>
          <a:lstStyle/>
          <a:p>
            <a:pPr algn="ctr"/>
            <a:r>
              <a:rPr lang="en-US" sz="2000" b="1" dirty="0">
                <a:solidFill>
                  <a:schemeClr val="bg2"/>
                </a:solidFill>
              </a:rPr>
              <a:t>Inside </a:t>
            </a:r>
            <a:r>
              <a:rPr lang="en-US" sz="2000" b="1" dirty="0" smtClean="0">
                <a:solidFill>
                  <a:schemeClr val="bg2"/>
                </a:solidFill>
              </a:rPr>
              <a:t>a PEC  </a:t>
            </a:r>
            <a:r>
              <a:rPr lang="en-US" sz="2000" b="1" i="1" dirty="0" smtClean="0">
                <a:solidFill>
                  <a:schemeClr val="bg2"/>
                </a:solidFill>
                <a:latin typeface="Times New Roman" pitchFamily="18" charset="0"/>
                <a:sym typeface="Symbol" pitchFamily="18" charset="2"/>
              </a:rPr>
              <a:t></a:t>
            </a:r>
            <a:r>
              <a:rPr lang="en-US" sz="2000" b="1" i="1" baseline="-25000" dirty="0" smtClean="0">
                <a:solidFill>
                  <a:schemeClr val="bg2"/>
                </a:solidFill>
                <a:latin typeface="Times New Roman" pitchFamily="18" charset="0"/>
              </a:rPr>
              <a:t>v </a:t>
            </a:r>
            <a:r>
              <a:rPr lang="en-US" sz="2000" b="1" i="1" dirty="0" smtClean="0">
                <a:solidFill>
                  <a:schemeClr val="bg2"/>
                </a:solidFill>
                <a:latin typeface="Times New Roman" pitchFamily="18" charset="0"/>
              </a:rPr>
              <a:t>= </a:t>
            </a:r>
            <a:r>
              <a:rPr lang="en-US" sz="2000" b="1" dirty="0" smtClean="0">
                <a:solidFill>
                  <a:schemeClr val="bg2"/>
                </a:solidFill>
                <a:latin typeface="Times New Roman" pitchFamily="18" charset="0"/>
              </a:rPr>
              <a:t>0</a:t>
            </a:r>
            <a:endParaRPr lang="en-US" sz="2000" b="1" i="1" dirty="0">
              <a:solidFill>
                <a:schemeClr val="bg2"/>
              </a:solidFill>
              <a:latin typeface="Times New Roman" pitchFamily="18" charset="0"/>
            </a:endParaRPr>
          </a:p>
        </p:txBody>
      </p:sp>
      <p:sp>
        <p:nvSpPr>
          <p:cNvPr id="6151" name="Text Box 17"/>
          <p:cNvSpPr txBox="1">
            <a:spLocks noChangeArrowheads="1"/>
          </p:cNvSpPr>
          <p:nvPr/>
        </p:nvSpPr>
        <p:spPr bwMode="auto">
          <a:xfrm>
            <a:off x="394277" y="1678029"/>
            <a:ext cx="5870575" cy="3968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Proof:</a:t>
            </a:r>
            <a:r>
              <a:rPr lang="en-US" sz="2000" dirty="0">
                <a:solidFill>
                  <a:schemeClr val="bg2"/>
                </a:solidFill>
              </a:rPr>
              <a:t>  </a:t>
            </a:r>
            <a:r>
              <a:rPr lang="en-US" sz="2000" u="sng" dirty="0">
                <a:solidFill>
                  <a:schemeClr val="bg2"/>
                </a:solidFill>
              </a:rPr>
              <a:t>Assume</a:t>
            </a:r>
            <a:r>
              <a:rPr lang="en-US" sz="2000" dirty="0">
                <a:solidFill>
                  <a:schemeClr val="bg2"/>
                </a:solidFill>
              </a:rPr>
              <a:t> a point inside where </a:t>
            </a:r>
            <a:r>
              <a:rPr lang="en-US" sz="2000" i="1" dirty="0">
                <a:solidFill>
                  <a:schemeClr val="bg2"/>
                </a:solidFill>
                <a:latin typeface="Times New Roman" pitchFamily="18" charset="0"/>
                <a:sym typeface="Symbol" pitchFamily="18" charset="2"/>
              </a:rPr>
              <a:t></a:t>
            </a:r>
            <a:r>
              <a:rPr lang="en-US" sz="2000" i="1" baseline="-25000" dirty="0">
                <a:solidFill>
                  <a:schemeClr val="bg2"/>
                </a:solidFill>
                <a:latin typeface="Times New Roman" pitchFamily="18" charset="0"/>
              </a:rPr>
              <a:t>v </a:t>
            </a:r>
            <a:r>
              <a:rPr lang="en-US" sz="2000" i="1" dirty="0">
                <a:solidFill>
                  <a:schemeClr val="bg2"/>
                </a:solidFill>
                <a:latin typeface="Times New Roman" pitchFamily="18" charset="0"/>
              </a:rPr>
              <a:t>&gt; </a:t>
            </a:r>
            <a:r>
              <a:rPr lang="en-US" sz="2000" dirty="0">
                <a:solidFill>
                  <a:schemeClr val="bg2"/>
                </a:solidFill>
                <a:latin typeface="Times New Roman" pitchFamily="18" charset="0"/>
              </a:rPr>
              <a:t>0</a:t>
            </a:r>
            <a:r>
              <a:rPr lang="en-US" sz="2000" dirty="0">
                <a:solidFill>
                  <a:schemeClr val="bg2"/>
                </a:solidFill>
              </a:rPr>
              <a:t> </a:t>
            </a:r>
          </a:p>
        </p:txBody>
      </p:sp>
      <p:sp>
        <p:nvSpPr>
          <p:cNvPr id="6156" name="Rectangle 24"/>
          <p:cNvSpPr>
            <a:spLocks noChangeArrowheads="1"/>
          </p:cNvSpPr>
          <p:nvPr/>
        </p:nvSpPr>
        <p:spPr bwMode="auto">
          <a:xfrm>
            <a:off x="4866390" y="2381725"/>
            <a:ext cx="3741738" cy="769441"/>
          </a:xfrm>
          <a:prstGeom prst="rect">
            <a:avLst/>
          </a:prstGeom>
          <a:noFill/>
          <a:ln w="12700">
            <a:noFill/>
            <a:miter lim="800000"/>
            <a:headEnd type="none" w="sm" len="sm"/>
            <a:tailEnd type="none" w="sm" len="sm"/>
          </a:ln>
        </p:spPr>
        <p:txBody>
          <a:bodyPr wrap="square">
            <a:spAutoFit/>
          </a:bodyPr>
          <a:lstStyle/>
          <a:p>
            <a:pPr algn="ctr"/>
            <a:r>
              <a:rPr lang="en-US" sz="2400" i="1" dirty="0">
                <a:solidFill>
                  <a:schemeClr val="bg1"/>
                </a:solidFill>
                <a:latin typeface="Times New Roman" pitchFamily="18" charset="0"/>
                <a:sym typeface="Symbol" pitchFamily="18" charset="2"/>
              </a:rPr>
              <a:t></a:t>
            </a:r>
            <a:r>
              <a:rPr lang="en-US" sz="2400" i="1" baseline="-25000" dirty="0">
                <a:solidFill>
                  <a:schemeClr val="bg1"/>
                </a:solidFill>
                <a:latin typeface="Times New Roman" pitchFamily="18" charset="0"/>
              </a:rPr>
              <a:t>v</a:t>
            </a:r>
            <a:r>
              <a:rPr lang="en-US" sz="2000" i="1" baseline="-25000" dirty="0">
                <a:solidFill>
                  <a:schemeClr val="bg1"/>
                </a:solidFill>
                <a:latin typeface="Times New Roman" pitchFamily="18" charset="0"/>
              </a:rPr>
              <a:t>  </a:t>
            </a:r>
            <a:r>
              <a:rPr lang="en-US" sz="2000" i="1" dirty="0">
                <a:solidFill>
                  <a:schemeClr val="bg1"/>
                </a:solidFill>
                <a:latin typeface="Times New Roman" pitchFamily="18" charset="0"/>
              </a:rPr>
              <a:t>&gt; </a:t>
            </a:r>
            <a:r>
              <a:rPr lang="en-US" sz="2000" dirty="0">
                <a:solidFill>
                  <a:schemeClr val="bg1"/>
                </a:solidFill>
                <a:latin typeface="Times New Roman" pitchFamily="18" charset="0"/>
              </a:rPr>
              <a:t>0</a:t>
            </a:r>
            <a:r>
              <a:rPr lang="en-US" sz="2000" dirty="0">
                <a:solidFill>
                  <a:schemeClr val="bg1"/>
                </a:solidFill>
              </a:rPr>
              <a:t> inside small </a:t>
            </a:r>
            <a:r>
              <a:rPr lang="en-US" sz="2000" dirty="0" smtClean="0">
                <a:solidFill>
                  <a:schemeClr val="bg1"/>
                </a:solidFill>
              </a:rPr>
              <a:t>volume</a:t>
            </a:r>
          </a:p>
          <a:p>
            <a:pPr algn="ctr"/>
            <a:r>
              <a:rPr lang="en-US" sz="2000" dirty="0" smtClean="0">
                <a:solidFill>
                  <a:schemeClr val="bg1"/>
                </a:solidFill>
              </a:rPr>
              <a:t> </a:t>
            </a:r>
            <a:r>
              <a:rPr lang="en-US" sz="1600" dirty="0" smtClean="0">
                <a:solidFill>
                  <a:schemeClr val="bg1"/>
                </a:solidFill>
                <a:latin typeface="+mj-lt"/>
              </a:rPr>
              <a:t>(since </a:t>
            </a:r>
            <a:r>
              <a:rPr lang="en-US" sz="1600" i="1" dirty="0" smtClean="0">
                <a:solidFill>
                  <a:srgbClr val="0000FF"/>
                </a:solidFill>
                <a:latin typeface="+mj-lt"/>
                <a:sym typeface="Symbol" pitchFamily="18" charset="2"/>
              </a:rPr>
              <a:t></a:t>
            </a:r>
            <a:r>
              <a:rPr lang="en-US" sz="1600" i="1" baseline="-25000" dirty="0" smtClean="0">
                <a:solidFill>
                  <a:srgbClr val="0000FF"/>
                </a:solidFill>
                <a:latin typeface="+mn-lt"/>
              </a:rPr>
              <a:t>v</a:t>
            </a:r>
            <a:r>
              <a:rPr lang="en-US" sz="1600" i="1" baseline="-25000" dirty="0" smtClean="0">
                <a:solidFill>
                  <a:srgbClr val="0000FF"/>
                </a:solidFill>
                <a:latin typeface="+mj-lt"/>
              </a:rPr>
              <a:t> </a:t>
            </a:r>
            <a:r>
              <a:rPr lang="en-US" sz="1600" dirty="0" smtClean="0">
                <a:solidFill>
                  <a:srgbClr val="0000FF"/>
                </a:solidFill>
                <a:latin typeface="+mj-lt"/>
              </a:rPr>
              <a:t>is a continuous function).</a:t>
            </a:r>
            <a:r>
              <a:rPr lang="en-US" sz="1600" dirty="0" smtClean="0">
                <a:solidFill>
                  <a:schemeClr val="bg1"/>
                </a:solidFill>
                <a:latin typeface="+mj-lt"/>
              </a:rPr>
              <a:t> </a:t>
            </a:r>
            <a:endParaRPr lang="en-US" sz="1600" baseline="-25000" dirty="0">
              <a:solidFill>
                <a:schemeClr val="bg1"/>
              </a:solidFill>
              <a:latin typeface="+mj-lt"/>
            </a:endParaRPr>
          </a:p>
        </p:txBody>
      </p:sp>
      <p:graphicFrame>
        <p:nvGraphicFramePr>
          <p:cNvPr id="6146" name="Object 25"/>
          <p:cNvGraphicFramePr>
            <a:graphicFrameLocks noChangeAspect="1"/>
          </p:cNvGraphicFramePr>
          <p:nvPr/>
        </p:nvGraphicFramePr>
        <p:xfrm>
          <a:off x="4437042" y="4529756"/>
          <a:ext cx="2293938" cy="819150"/>
        </p:xfrm>
        <a:graphic>
          <a:graphicData uri="http://schemas.openxmlformats.org/presentationml/2006/ole">
            <p:oleObj spid="_x0000_s6266" name="Equation" r:id="rId4" imgW="1066800" imgH="381000" progId="Equation.DSMT4">
              <p:embed/>
            </p:oleObj>
          </a:graphicData>
        </a:graphic>
      </p:graphicFrame>
      <p:sp>
        <p:nvSpPr>
          <p:cNvPr id="6157" name="Text Box 26"/>
          <p:cNvSpPr txBox="1">
            <a:spLocks noChangeArrowheads="1"/>
          </p:cNvSpPr>
          <p:nvPr/>
        </p:nvSpPr>
        <p:spPr bwMode="auto">
          <a:xfrm>
            <a:off x="6620388" y="5884411"/>
            <a:ext cx="1889125" cy="3968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Contradiction !</a:t>
            </a:r>
            <a:endParaRPr lang="en-US" sz="2000" i="1" dirty="0">
              <a:solidFill>
                <a:schemeClr val="bg1"/>
              </a:solidFill>
              <a:latin typeface="Times New Roman" pitchFamily="18" charset="0"/>
            </a:endParaRPr>
          </a:p>
        </p:txBody>
      </p:sp>
      <p:sp>
        <p:nvSpPr>
          <p:cNvPr id="6158" name="Line 18"/>
          <p:cNvSpPr>
            <a:spLocks noChangeShapeType="1"/>
          </p:cNvSpPr>
          <p:nvPr/>
        </p:nvSpPr>
        <p:spPr bwMode="auto">
          <a:xfrm flipV="1">
            <a:off x="4722868" y="4474710"/>
            <a:ext cx="304800" cy="684213"/>
          </a:xfrm>
          <a:prstGeom prst="line">
            <a:avLst/>
          </a:prstGeom>
          <a:noFill/>
          <a:ln w="12700">
            <a:solidFill>
              <a:schemeClr val="hlink"/>
            </a:solidFill>
            <a:round/>
            <a:headEnd type="none" w="sm" len="sm"/>
            <a:tailEnd type="none" w="sm" len="sm"/>
          </a:ln>
        </p:spPr>
        <p:txBody>
          <a:bodyPr wrap="none"/>
          <a:lstStyle/>
          <a:p>
            <a:endParaRPr lang="en-US"/>
          </a:p>
        </p:txBody>
      </p:sp>
      <p:sp>
        <p:nvSpPr>
          <p:cNvPr id="24" name="Slide Number Placeholder 23"/>
          <p:cNvSpPr>
            <a:spLocks noGrp="1"/>
          </p:cNvSpPr>
          <p:nvPr>
            <p:ph type="sldNum" sz="quarter" idx="12"/>
          </p:nvPr>
        </p:nvSpPr>
        <p:spPr/>
        <p:txBody>
          <a:bodyPr/>
          <a:lstStyle/>
          <a:p>
            <a:pPr>
              <a:defRPr/>
            </a:pPr>
            <a:fld id="{C4941350-7F67-4C26-8FA1-8FE587D8CA0E}" type="slidenum">
              <a:rPr lang="en-US" smtClean="0"/>
              <a:pPr>
                <a:defRPr/>
              </a:pPr>
              <a:t>6</a:t>
            </a:fld>
            <a:endParaRPr lang="en-US"/>
          </a:p>
        </p:txBody>
      </p:sp>
      <p:graphicFrame>
        <p:nvGraphicFramePr>
          <p:cNvPr id="6147" name="Object 25"/>
          <p:cNvGraphicFramePr>
            <a:graphicFrameLocks noChangeAspect="1"/>
          </p:cNvGraphicFramePr>
          <p:nvPr/>
        </p:nvGraphicFramePr>
        <p:xfrm>
          <a:off x="6116638" y="3254375"/>
          <a:ext cx="1206500" cy="361950"/>
        </p:xfrm>
        <a:graphic>
          <a:graphicData uri="http://schemas.openxmlformats.org/presentationml/2006/ole">
            <p:oleObj spid="_x0000_s6267" name="Equation" r:id="rId5" imgW="761669" imgH="228501" progId="Equation.DSMT4">
              <p:embed/>
            </p:oleObj>
          </a:graphicData>
        </a:graphic>
      </p:graphicFrame>
      <p:graphicFrame>
        <p:nvGraphicFramePr>
          <p:cNvPr id="6148" name="Object 25"/>
          <p:cNvGraphicFramePr>
            <a:graphicFrameLocks noChangeAspect="1"/>
          </p:cNvGraphicFramePr>
          <p:nvPr/>
        </p:nvGraphicFramePr>
        <p:xfrm>
          <a:off x="4844885" y="5855628"/>
          <a:ext cx="1638300" cy="490537"/>
        </p:xfrm>
        <a:graphic>
          <a:graphicData uri="http://schemas.openxmlformats.org/presentationml/2006/ole">
            <p:oleObj spid="_x0000_s6268" name="Equation" r:id="rId6" imgW="761669" imgH="228501" progId="Equation.DSMT4">
              <p:embed/>
            </p:oleObj>
          </a:graphicData>
        </a:graphic>
      </p:graphicFrame>
      <p:sp>
        <p:nvSpPr>
          <p:cNvPr id="27" name="TextBox 26"/>
          <p:cNvSpPr txBox="1"/>
          <p:nvPr/>
        </p:nvSpPr>
        <p:spPr>
          <a:xfrm>
            <a:off x="3781123" y="5876518"/>
            <a:ext cx="1068779" cy="400110"/>
          </a:xfrm>
          <a:prstGeom prst="rect">
            <a:avLst/>
          </a:prstGeom>
          <a:noFill/>
        </p:spPr>
        <p:txBody>
          <a:bodyPr wrap="square" rtlCol="0">
            <a:spAutoFit/>
          </a:bodyPr>
          <a:lstStyle/>
          <a:p>
            <a:r>
              <a:rPr lang="en-US" sz="2000" dirty="0" smtClean="0">
                <a:solidFill>
                  <a:schemeClr val="bg1"/>
                </a:solidFill>
              </a:rPr>
              <a:t>Hence</a:t>
            </a:r>
            <a:endParaRPr lang="en-US" sz="2000" dirty="0">
              <a:solidFill>
                <a:schemeClr val="bg1"/>
              </a:solidFill>
            </a:endParaRPr>
          </a:p>
        </p:txBody>
      </p:sp>
      <p:grpSp>
        <p:nvGrpSpPr>
          <p:cNvPr id="31" name="Group 30"/>
          <p:cNvGrpSpPr/>
          <p:nvPr/>
        </p:nvGrpSpPr>
        <p:grpSpPr>
          <a:xfrm>
            <a:off x="714375" y="3051175"/>
            <a:ext cx="2881313" cy="2509838"/>
            <a:chOff x="714375" y="3051175"/>
            <a:chExt cx="2881313" cy="2509838"/>
          </a:xfrm>
        </p:grpSpPr>
        <p:sp>
          <p:nvSpPr>
            <p:cNvPr id="6149" name="Freeform 8"/>
            <p:cNvSpPr>
              <a:spLocks/>
            </p:cNvSpPr>
            <p:nvPr/>
          </p:nvSpPr>
          <p:spPr bwMode="auto">
            <a:xfrm rot="9999373">
              <a:off x="714375" y="3051175"/>
              <a:ext cx="2881313" cy="2509838"/>
            </a:xfrm>
            <a:custGeom>
              <a:avLst/>
              <a:gdLst>
                <a:gd name="T0" fmla="*/ 183111 w 1070"/>
                <a:gd name="T1" fmla="*/ 358010 h 666"/>
                <a:gd name="T2" fmla="*/ 61935 w 1070"/>
                <a:gd name="T3" fmla="*/ 712251 h 666"/>
                <a:gd name="T4" fmla="*/ 8078 w 1070"/>
                <a:gd name="T5" fmla="*/ 1123021 h 666"/>
                <a:gd name="T6" fmla="*/ 64628 w 1070"/>
                <a:gd name="T7" fmla="*/ 1658151 h 666"/>
                <a:gd name="T8" fmla="*/ 387765 w 1070"/>
                <a:gd name="T9" fmla="*/ 2012393 h 666"/>
                <a:gd name="T10" fmla="*/ 829387 w 1070"/>
                <a:gd name="T11" fmla="*/ 2246041 h 666"/>
                <a:gd name="T12" fmla="*/ 1308708 w 1070"/>
                <a:gd name="T13" fmla="*/ 2479690 h 666"/>
                <a:gd name="T14" fmla="*/ 1680317 w 1070"/>
                <a:gd name="T15" fmla="*/ 2426930 h 666"/>
                <a:gd name="T16" fmla="*/ 2049233 w 1070"/>
                <a:gd name="T17" fmla="*/ 2400551 h 666"/>
                <a:gd name="T18" fmla="*/ 2434305 w 1070"/>
                <a:gd name="T19" fmla="*/ 2163134 h 666"/>
                <a:gd name="T20" fmla="*/ 2714358 w 1070"/>
                <a:gd name="T21" fmla="*/ 1767438 h 666"/>
                <a:gd name="T22" fmla="*/ 2803221 w 1070"/>
                <a:gd name="T23" fmla="*/ 1322752 h 666"/>
                <a:gd name="T24" fmla="*/ 2878620 w 1070"/>
                <a:gd name="T25" fmla="*/ 1006196 h 666"/>
                <a:gd name="T26" fmla="*/ 2824764 w 1070"/>
                <a:gd name="T27" fmla="*/ 565279 h 666"/>
                <a:gd name="T28" fmla="*/ 2620109 w 1070"/>
                <a:gd name="T29" fmla="*/ 410769 h 666"/>
                <a:gd name="T30" fmla="*/ 2455848 w 1070"/>
                <a:gd name="T31" fmla="*/ 309019 h 666"/>
                <a:gd name="T32" fmla="*/ 2084239 w 1070"/>
                <a:gd name="T33" fmla="*/ 22611 h 666"/>
                <a:gd name="T34" fmla="*/ 1696474 w 1070"/>
                <a:gd name="T35" fmla="*/ 180889 h 666"/>
                <a:gd name="T36" fmla="*/ 1254852 w 1070"/>
                <a:gd name="T37" fmla="*/ 203500 h 666"/>
                <a:gd name="T38" fmla="*/ 767453 w 1070"/>
                <a:gd name="T39" fmla="*/ 94213 h 666"/>
                <a:gd name="T40" fmla="*/ 452393 w 1070"/>
                <a:gd name="T41" fmla="*/ 128130 h 666"/>
                <a:gd name="T42" fmla="*/ 183111 w 1070"/>
                <a:gd name="T43" fmla="*/ 358010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sp>
          <p:nvSpPr>
            <p:cNvPr id="6154" name="Oval 22" descr="5%"/>
            <p:cNvSpPr>
              <a:spLocks noChangeArrowheads="1"/>
            </p:cNvSpPr>
            <p:nvPr/>
          </p:nvSpPr>
          <p:spPr bwMode="auto">
            <a:xfrm>
              <a:off x="1865313" y="3890963"/>
              <a:ext cx="950912" cy="974725"/>
            </a:xfrm>
            <a:prstGeom prst="ellipse">
              <a:avLst/>
            </a:prstGeom>
            <a:noFill/>
            <a:ln w="28575">
              <a:solidFill>
                <a:schemeClr val="bg2"/>
              </a:solidFill>
              <a:prstDash val="dash"/>
              <a:round/>
              <a:headEnd type="none" w="sm" len="sm"/>
              <a:tailEnd type="none" w="sm" len="sm"/>
            </a:ln>
          </p:spPr>
          <p:txBody>
            <a:bodyPr wrap="none" anchor="ctr"/>
            <a:lstStyle/>
            <a:p>
              <a:endParaRPr lang="en-US"/>
            </a:p>
          </p:txBody>
        </p:sp>
        <p:sp>
          <p:nvSpPr>
            <p:cNvPr id="6159" name="Oval 27"/>
            <p:cNvSpPr>
              <a:spLocks noChangeArrowheads="1"/>
            </p:cNvSpPr>
            <p:nvPr/>
          </p:nvSpPr>
          <p:spPr bwMode="auto">
            <a:xfrm>
              <a:off x="2317750" y="4332288"/>
              <a:ext cx="92075" cy="92075"/>
            </a:xfrm>
            <a:prstGeom prst="ellipse">
              <a:avLst/>
            </a:prstGeom>
            <a:solidFill>
              <a:schemeClr val="accent1"/>
            </a:solidFill>
            <a:ln w="12700">
              <a:solidFill>
                <a:schemeClr val="bg2"/>
              </a:solidFill>
              <a:round/>
              <a:headEnd type="none" w="sm" len="sm"/>
              <a:tailEnd type="none" w="sm" len="sm"/>
            </a:ln>
          </p:spPr>
          <p:txBody>
            <a:bodyPr wrap="none" anchor="ctr"/>
            <a:lstStyle/>
            <a:p>
              <a:endParaRPr lang="en-US"/>
            </a:p>
          </p:txBody>
        </p:sp>
        <p:sp>
          <p:nvSpPr>
            <p:cNvPr id="6160" name="Text Box 29"/>
            <p:cNvSpPr txBox="1">
              <a:spLocks noChangeArrowheads="1"/>
            </p:cNvSpPr>
            <p:nvPr/>
          </p:nvSpPr>
          <p:spPr bwMode="auto">
            <a:xfrm>
              <a:off x="2112963" y="3978275"/>
              <a:ext cx="317500" cy="366713"/>
            </a:xfrm>
            <a:prstGeom prst="rect">
              <a:avLst/>
            </a:prstGeom>
            <a:noFill/>
            <a:ln w="12700">
              <a:noFill/>
              <a:miter lim="800000"/>
              <a:headEnd type="none" w="sm" len="sm"/>
              <a:tailEnd type="none" w="sm" len="sm"/>
            </a:ln>
          </p:spPr>
          <p:txBody>
            <a:bodyPr wrap="none">
              <a:spAutoFit/>
            </a:bodyPr>
            <a:lstStyle/>
            <a:p>
              <a:r>
                <a:rPr lang="en-US" b="1">
                  <a:solidFill>
                    <a:schemeClr val="hlink"/>
                  </a:solidFill>
                </a:rPr>
                <a:t>+</a:t>
              </a:r>
            </a:p>
          </p:txBody>
        </p:sp>
        <p:sp>
          <p:nvSpPr>
            <p:cNvPr id="6161" name="Text Box 34"/>
            <p:cNvSpPr txBox="1">
              <a:spLocks noChangeArrowheads="1"/>
            </p:cNvSpPr>
            <p:nvPr/>
          </p:nvSpPr>
          <p:spPr bwMode="auto">
            <a:xfrm>
              <a:off x="2315936" y="4002541"/>
              <a:ext cx="317500" cy="366712"/>
            </a:xfrm>
            <a:prstGeom prst="rect">
              <a:avLst/>
            </a:prstGeom>
            <a:noFill/>
            <a:ln w="12700">
              <a:noFill/>
              <a:miter lim="800000"/>
              <a:headEnd type="none" w="sm" len="sm"/>
              <a:tailEnd type="none" w="sm" len="sm"/>
            </a:ln>
          </p:spPr>
          <p:txBody>
            <a:bodyPr wrap="none">
              <a:spAutoFit/>
            </a:bodyPr>
            <a:lstStyle/>
            <a:p>
              <a:r>
                <a:rPr lang="en-US" b="1" dirty="0">
                  <a:solidFill>
                    <a:schemeClr val="hlink"/>
                  </a:solidFill>
                </a:rPr>
                <a:t>+</a:t>
              </a:r>
            </a:p>
          </p:txBody>
        </p:sp>
        <p:sp>
          <p:nvSpPr>
            <p:cNvPr id="6162" name="Text Box 35"/>
            <p:cNvSpPr txBox="1">
              <a:spLocks noChangeArrowheads="1"/>
            </p:cNvSpPr>
            <p:nvPr/>
          </p:nvSpPr>
          <p:spPr bwMode="auto">
            <a:xfrm>
              <a:off x="2403475" y="4349750"/>
              <a:ext cx="317500" cy="366713"/>
            </a:xfrm>
            <a:prstGeom prst="rect">
              <a:avLst/>
            </a:prstGeom>
            <a:noFill/>
            <a:ln w="12700">
              <a:noFill/>
              <a:miter lim="800000"/>
              <a:headEnd type="none" w="sm" len="sm"/>
              <a:tailEnd type="none" w="sm" len="sm"/>
            </a:ln>
          </p:spPr>
          <p:txBody>
            <a:bodyPr wrap="none">
              <a:spAutoFit/>
            </a:bodyPr>
            <a:lstStyle/>
            <a:p>
              <a:r>
                <a:rPr lang="en-US" b="1">
                  <a:solidFill>
                    <a:schemeClr val="hlink"/>
                  </a:solidFill>
                </a:rPr>
                <a:t>+</a:t>
              </a:r>
            </a:p>
          </p:txBody>
        </p:sp>
        <p:sp>
          <p:nvSpPr>
            <p:cNvPr id="6163" name="Text Box 36"/>
            <p:cNvSpPr txBox="1">
              <a:spLocks noChangeArrowheads="1"/>
            </p:cNvSpPr>
            <p:nvPr/>
          </p:nvSpPr>
          <p:spPr bwMode="auto">
            <a:xfrm>
              <a:off x="2000250" y="4303713"/>
              <a:ext cx="317500" cy="366712"/>
            </a:xfrm>
            <a:prstGeom prst="rect">
              <a:avLst/>
            </a:prstGeom>
            <a:noFill/>
            <a:ln w="12700">
              <a:noFill/>
              <a:miter lim="800000"/>
              <a:headEnd type="none" w="sm" len="sm"/>
              <a:tailEnd type="none" w="sm" len="sm"/>
            </a:ln>
          </p:spPr>
          <p:txBody>
            <a:bodyPr wrap="none">
              <a:spAutoFit/>
            </a:bodyPr>
            <a:lstStyle/>
            <a:p>
              <a:r>
                <a:rPr lang="en-US" b="1">
                  <a:solidFill>
                    <a:schemeClr val="hlink"/>
                  </a:solidFill>
                </a:rPr>
                <a:t>+</a:t>
              </a:r>
            </a:p>
          </p:txBody>
        </p:sp>
        <p:sp>
          <p:nvSpPr>
            <p:cNvPr id="6164" name="Text Box 37"/>
            <p:cNvSpPr txBox="1">
              <a:spLocks noChangeArrowheads="1"/>
            </p:cNvSpPr>
            <p:nvPr/>
          </p:nvSpPr>
          <p:spPr bwMode="auto">
            <a:xfrm>
              <a:off x="2173288" y="4422775"/>
              <a:ext cx="317500" cy="366713"/>
            </a:xfrm>
            <a:prstGeom prst="rect">
              <a:avLst/>
            </a:prstGeom>
            <a:noFill/>
            <a:ln w="12700">
              <a:noFill/>
              <a:miter lim="800000"/>
              <a:headEnd type="none" w="sm" len="sm"/>
              <a:tailEnd type="none" w="sm" len="sm"/>
            </a:ln>
          </p:spPr>
          <p:txBody>
            <a:bodyPr wrap="none">
              <a:spAutoFit/>
            </a:bodyPr>
            <a:lstStyle/>
            <a:p>
              <a:r>
                <a:rPr lang="en-US" b="1">
                  <a:solidFill>
                    <a:schemeClr val="hlink"/>
                  </a:solidFill>
                </a:rPr>
                <a:t>+</a:t>
              </a:r>
            </a:p>
          </p:txBody>
        </p:sp>
        <p:sp>
          <p:nvSpPr>
            <p:cNvPr id="6165" name="Text Box 38"/>
            <p:cNvSpPr txBox="1">
              <a:spLocks noChangeArrowheads="1"/>
            </p:cNvSpPr>
            <p:nvPr/>
          </p:nvSpPr>
          <p:spPr bwMode="auto">
            <a:xfrm>
              <a:off x="1947863" y="4103688"/>
              <a:ext cx="317500" cy="366712"/>
            </a:xfrm>
            <a:prstGeom prst="rect">
              <a:avLst/>
            </a:prstGeom>
            <a:noFill/>
            <a:ln w="12700">
              <a:noFill/>
              <a:miter lim="800000"/>
              <a:headEnd type="none" w="sm" len="sm"/>
              <a:tailEnd type="none" w="sm" len="sm"/>
            </a:ln>
          </p:spPr>
          <p:txBody>
            <a:bodyPr wrap="none">
              <a:spAutoFit/>
            </a:bodyPr>
            <a:lstStyle/>
            <a:p>
              <a:r>
                <a:rPr lang="en-US" b="1">
                  <a:solidFill>
                    <a:schemeClr val="hlink"/>
                  </a:solidFill>
                </a:rPr>
                <a:t>+</a:t>
              </a:r>
            </a:p>
          </p:txBody>
        </p:sp>
        <p:sp>
          <p:nvSpPr>
            <p:cNvPr id="6166" name="Text Box 39"/>
            <p:cNvSpPr txBox="1">
              <a:spLocks noChangeArrowheads="1"/>
            </p:cNvSpPr>
            <p:nvPr/>
          </p:nvSpPr>
          <p:spPr bwMode="auto">
            <a:xfrm>
              <a:off x="2457450" y="4176713"/>
              <a:ext cx="317500" cy="366712"/>
            </a:xfrm>
            <a:prstGeom prst="rect">
              <a:avLst/>
            </a:prstGeom>
            <a:noFill/>
            <a:ln w="12700">
              <a:noFill/>
              <a:miter lim="800000"/>
              <a:headEnd type="none" w="sm" len="sm"/>
              <a:tailEnd type="none" w="sm" len="sm"/>
            </a:ln>
          </p:spPr>
          <p:txBody>
            <a:bodyPr wrap="none">
              <a:spAutoFit/>
            </a:bodyPr>
            <a:lstStyle/>
            <a:p>
              <a:r>
                <a:rPr lang="en-US" b="1">
                  <a:solidFill>
                    <a:schemeClr val="hlink"/>
                  </a:solidFill>
                </a:rPr>
                <a:t>+</a:t>
              </a:r>
            </a:p>
          </p:txBody>
        </p:sp>
        <p:sp>
          <p:nvSpPr>
            <p:cNvPr id="28" name="Text Box 46"/>
            <p:cNvSpPr txBox="1">
              <a:spLocks noChangeArrowheads="1"/>
            </p:cNvSpPr>
            <p:nvPr/>
          </p:nvSpPr>
          <p:spPr bwMode="auto">
            <a:xfrm>
              <a:off x="1231850" y="4929853"/>
              <a:ext cx="775080" cy="369332"/>
            </a:xfrm>
            <a:prstGeom prst="rect">
              <a:avLst/>
            </a:prstGeom>
            <a:noFill/>
            <a:ln w="12700">
              <a:noFill/>
              <a:miter lim="800000"/>
              <a:headEnd type="none" w="sm" len="sm"/>
              <a:tailEnd type="none" w="sm" len="sm"/>
            </a:ln>
          </p:spPr>
          <p:txBody>
            <a:bodyPr wrap="square">
              <a:spAutoFit/>
            </a:bodyPr>
            <a:lstStyle/>
            <a:p>
              <a:pPr algn="ctr"/>
              <a:r>
                <a:rPr lang="en-US" dirty="0" smtClean="0">
                  <a:solidFill>
                    <a:schemeClr val="bg2"/>
                  </a:solidFill>
                  <a:latin typeface="Arial" pitchFamily="34" charset="0"/>
                  <a:cs typeface="Arial" pitchFamily="34" charset="0"/>
                  <a:sym typeface="Symbol" pitchFamily="18" charset="2"/>
                </a:rPr>
                <a:t>PEC</a:t>
              </a:r>
              <a:endParaRPr lang="en-US" dirty="0">
                <a:solidFill>
                  <a:schemeClr val="bg2"/>
                </a:solidFill>
                <a:latin typeface="Arial" pitchFamily="34" charset="0"/>
                <a:cs typeface="Arial" pitchFamily="34" charset="0"/>
              </a:endParaRPr>
            </a:p>
          </p:txBody>
        </p:sp>
        <p:graphicFrame>
          <p:nvGraphicFramePr>
            <p:cNvPr id="30" name="Object 64"/>
            <p:cNvGraphicFramePr>
              <a:graphicFrameLocks noChangeAspect="1"/>
            </p:cNvGraphicFramePr>
            <p:nvPr>
              <p:extLst>
                <p:ext uri="{D42A27DB-BD31-4B8C-83A1-F6EECF244321}">
                  <p14:modId xmlns:p14="http://schemas.microsoft.com/office/powerpoint/2010/main" xmlns="" val="3857827613"/>
                </p:ext>
              </p:extLst>
            </p:nvPr>
          </p:nvGraphicFramePr>
          <p:xfrm>
            <a:off x="1674059" y="3641725"/>
            <a:ext cx="250825" cy="319088"/>
          </p:xfrm>
          <a:graphic>
            <a:graphicData uri="http://schemas.openxmlformats.org/presentationml/2006/ole">
              <p:oleObj spid="_x0000_s6269" name="Equation" r:id="rId7" imgW="139579" imgH="177646" progId="Equation.DSMT4">
                <p:embed/>
              </p:oleObj>
            </a:graphicData>
          </a:graphic>
        </p:graphicFrame>
      </p:grpSp>
      <p:sp>
        <p:nvSpPr>
          <p:cNvPr id="6167" name="Line 40"/>
          <p:cNvSpPr>
            <a:spLocks noChangeShapeType="1"/>
          </p:cNvSpPr>
          <p:nvPr/>
        </p:nvSpPr>
        <p:spPr bwMode="auto">
          <a:xfrm flipH="1">
            <a:off x="2624447" y="2956956"/>
            <a:ext cx="2446316" cy="1520041"/>
          </a:xfrm>
          <a:prstGeom prst="line">
            <a:avLst/>
          </a:prstGeom>
          <a:noFill/>
          <a:ln w="12700">
            <a:solidFill>
              <a:schemeClr val="bg2"/>
            </a:solidFill>
            <a:round/>
            <a:headEnd type="none" w="med" len="med"/>
            <a:tailEnd type="arrow" w="med" len="med"/>
          </a:ln>
        </p:spPr>
        <p:txBody>
          <a:bodyPr wrap="none"/>
          <a:lstStyle/>
          <a:p>
            <a:endParaRPr lang="en-US"/>
          </a:p>
        </p:txBody>
      </p:sp>
      <p:cxnSp>
        <p:nvCxnSpPr>
          <p:cNvPr id="26" name="Straight Arrow Connector 25"/>
          <p:cNvCxnSpPr/>
          <p:nvPr/>
        </p:nvCxnSpPr>
        <p:spPr bwMode="auto">
          <a:xfrm flipH="1">
            <a:off x="2396506" y="2127662"/>
            <a:ext cx="1692563" cy="2201264"/>
          </a:xfrm>
          <a:prstGeom prst="straightConnector1">
            <a:avLst/>
          </a:prstGeom>
          <a:solidFill>
            <a:schemeClr val="accent1"/>
          </a:solidFill>
          <a:ln w="12700" cap="flat" cmpd="sng" algn="ctr">
            <a:solidFill>
              <a:schemeClr val="bg2"/>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Text Box 4"/>
          <p:cNvSpPr txBox="1">
            <a:spLocks noChangeArrowheads="1"/>
          </p:cNvSpPr>
          <p:nvPr/>
        </p:nvSpPr>
        <p:spPr bwMode="auto">
          <a:xfrm>
            <a:off x="242064"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Perfect Electric Conductors (cont.)</a:t>
            </a:r>
          </a:p>
        </p:txBody>
      </p:sp>
      <p:sp>
        <p:nvSpPr>
          <p:cNvPr id="24" name="Slide Number Placeholder 23"/>
          <p:cNvSpPr>
            <a:spLocks noGrp="1"/>
          </p:cNvSpPr>
          <p:nvPr>
            <p:ph type="sldNum" sz="quarter" idx="12"/>
          </p:nvPr>
        </p:nvSpPr>
        <p:spPr/>
        <p:txBody>
          <a:bodyPr/>
          <a:lstStyle/>
          <a:p>
            <a:pPr>
              <a:defRPr/>
            </a:pPr>
            <a:fld id="{C4941350-7F67-4C26-8FA1-8FE587D8CA0E}" type="slidenum">
              <a:rPr lang="en-US" smtClean="0"/>
              <a:pPr>
                <a:defRPr/>
              </a:pPr>
              <a:t>7</a:t>
            </a:fld>
            <a:endParaRPr lang="en-US"/>
          </a:p>
        </p:txBody>
      </p:sp>
      <p:sp>
        <p:nvSpPr>
          <p:cNvPr id="28" name="Text Box 21"/>
          <p:cNvSpPr txBox="1">
            <a:spLocks noChangeArrowheads="1"/>
          </p:cNvSpPr>
          <p:nvPr/>
        </p:nvSpPr>
        <p:spPr bwMode="auto">
          <a:xfrm>
            <a:off x="2050424" y="893548"/>
            <a:ext cx="5219700" cy="400110"/>
          </a:xfrm>
          <a:prstGeom prst="rect">
            <a:avLst/>
          </a:prstGeom>
          <a:solidFill>
            <a:srgbClr val="FFFF99"/>
          </a:solidFill>
          <a:ln w="12700">
            <a:noFill/>
            <a:miter lim="800000"/>
            <a:headEnd type="none" w="sm" len="sm"/>
            <a:tailEnd type="none" w="sm" len="sm"/>
          </a:ln>
        </p:spPr>
        <p:txBody>
          <a:bodyPr wrap="square">
            <a:spAutoFit/>
          </a:bodyPr>
          <a:lstStyle/>
          <a:p>
            <a:pPr algn="ctr">
              <a:defRPr/>
            </a:pPr>
            <a:r>
              <a:rPr lang="en-US" sz="2000" dirty="0">
                <a:solidFill>
                  <a:schemeClr val="bg2"/>
                </a:solidFill>
              </a:rPr>
              <a:t>Only </a:t>
            </a:r>
            <a:r>
              <a:rPr lang="en-US" sz="2000" i="1" dirty="0">
                <a:solidFill>
                  <a:schemeClr val="bg2"/>
                </a:solidFill>
                <a:sym typeface="Symbol" pitchFamily="18" charset="2"/>
              </a:rPr>
              <a:t></a:t>
            </a:r>
            <a:r>
              <a:rPr lang="en-US" sz="2000" i="1" baseline="-25000" dirty="0">
                <a:solidFill>
                  <a:schemeClr val="bg2"/>
                </a:solidFill>
                <a:latin typeface="+mn-lt"/>
                <a:sym typeface="Symbol" pitchFamily="18" charset="2"/>
              </a:rPr>
              <a:t>s</a:t>
            </a:r>
            <a:r>
              <a:rPr lang="en-US" sz="2000" dirty="0">
                <a:solidFill>
                  <a:schemeClr val="bg2"/>
                </a:solidFill>
                <a:sym typeface="Symbol" pitchFamily="18" charset="2"/>
              </a:rPr>
              <a:t> on the </a:t>
            </a:r>
            <a:r>
              <a:rPr lang="en-US" sz="2000" u="sng" dirty="0">
                <a:solidFill>
                  <a:schemeClr val="bg2"/>
                </a:solidFill>
                <a:sym typeface="Symbol" pitchFamily="18" charset="2"/>
              </a:rPr>
              <a:t>surface</a:t>
            </a:r>
            <a:r>
              <a:rPr lang="en-US" sz="2000" dirty="0">
                <a:solidFill>
                  <a:schemeClr val="bg2"/>
                </a:solidFill>
                <a:sym typeface="Symbol" pitchFamily="18" charset="2"/>
              </a:rPr>
              <a:t> is </a:t>
            </a:r>
            <a:r>
              <a:rPr lang="en-US" sz="2000" dirty="0" smtClean="0">
                <a:solidFill>
                  <a:schemeClr val="bg2"/>
                </a:solidFill>
                <a:sym typeface="Symbol" pitchFamily="18" charset="2"/>
              </a:rPr>
              <a:t>allowed for a PEC.</a:t>
            </a:r>
            <a:endParaRPr lang="en-US" sz="2000" i="1" dirty="0">
              <a:solidFill>
                <a:schemeClr val="bg2"/>
              </a:solidFill>
              <a:latin typeface="Times New Roman" pitchFamily="18" charset="0"/>
            </a:endParaRPr>
          </a:p>
        </p:txBody>
      </p:sp>
      <p:sp>
        <p:nvSpPr>
          <p:cNvPr id="10" name="Rectangle 9"/>
          <p:cNvSpPr/>
          <p:nvPr/>
        </p:nvSpPr>
        <p:spPr>
          <a:xfrm>
            <a:off x="2654187" y="6291638"/>
            <a:ext cx="4314001" cy="369332"/>
          </a:xfrm>
          <a:prstGeom prst="rect">
            <a:avLst/>
          </a:prstGeom>
        </p:spPr>
        <p:txBody>
          <a:bodyPr wrap="none">
            <a:spAutoFit/>
          </a:bodyPr>
          <a:lstStyle/>
          <a:p>
            <a:pPr algn="ctr"/>
            <a:r>
              <a:rPr lang="en-US" i="0" dirty="0" smtClean="0">
                <a:solidFill>
                  <a:schemeClr val="bg2"/>
                </a:solidFill>
              </a:rPr>
              <a:t>http://en.wikipedia.org/wiki/Electrostatics</a:t>
            </a:r>
            <a:endParaRPr lang="en-US" i="0" dirty="0">
              <a:solidFill>
                <a:schemeClr val="bg2"/>
              </a:solidFill>
            </a:endParaRPr>
          </a:p>
        </p:txBody>
      </p:sp>
      <p:pic>
        <p:nvPicPr>
          <p:cNvPr id="2" name="Picture 1"/>
          <p:cNvPicPr>
            <a:picLocks noChangeAspect="1"/>
          </p:cNvPicPr>
          <p:nvPr/>
        </p:nvPicPr>
        <p:blipFill>
          <a:blip r:embed="rId3" cstate="print"/>
          <a:stretch>
            <a:fillRect/>
          </a:stretch>
        </p:blipFill>
        <p:spPr>
          <a:xfrm>
            <a:off x="1298007" y="1564907"/>
            <a:ext cx="6499860" cy="44500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4825388" y="2104222"/>
            <a:ext cx="4054207" cy="3095739"/>
          </a:xfrm>
          <a:prstGeom prst="rect">
            <a:avLst/>
          </a:prstGeom>
          <a:solidFill>
            <a:srgbClr val="CCFFFF"/>
          </a:solidFill>
          <a:ln w="38100" cap="flat"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8</a:t>
            </a:fld>
            <a:endParaRPr lang="en-US"/>
          </a:p>
        </p:txBody>
      </p:sp>
      <p:sp>
        <p:nvSpPr>
          <p:cNvPr id="30" name="Text Box 4"/>
          <p:cNvSpPr txBox="1">
            <a:spLocks noChangeArrowheads="1"/>
          </p:cNvSpPr>
          <p:nvPr/>
        </p:nvSpPr>
        <p:spPr bwMode="auto">
          <a:xfrm>
            <a:off x="242064"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Properties of Conductors</a:t>
            </a:r>
            <a:endParaRPr lang="en-US" sz="4000" dirty="0">
              <a:solidFill>
                <a:srgbClr val="FF9933"/>
              </a:solidFill>
              <a:effectLst>
                <a:outerShdw blurRad="38100" dist="38100" dir="2700000" algn="tl">
                  <a:srgbClr val="C0C0C0"/>
                </a:outerShdw>
              </a:effectLst>
            </a:endParaRPr>
          </a:p>
        </p:txBody>
      </p:sp>
      <p:sp>
        <p:nvSpPr>
          <p:cNvPr id="32" name="TextBox 31"/>
          <p:cNvSpPr txBox="1"/>
          <p:nvPr/>
        </p:nvSpPr>
        <p:spPr>
          <a:xfrm>
            <a:off x="2509453" y="937403"/>
            <a:ext cx="4015843" cy="400110"/>
          </a:xfrm>
          <a:prstGeom prst="rect">
            <a:avLst/>
          </a:prstGeom>
          <a:solidFill>
            <a:srgbClr val="CCFFFF"/>
          </a:solidFill>
        </p:spPr>
        <p:txBody>
          <a:bodyPr wrap="none" rtlCol="0">
            <a:spAutoFit/>
          </a:bodyPr>
          <a:lstStyle/>
          <a:p>
            <a:pPr algn="ctr"/>
            <a:r>
              <a:rPr lang="en-US" sz="2000" b="1" dirty="0" smtClean="0">
                <a:solidFill>
                  <a:schemeClr val="bg2"/>
                </a:solidFill>
              </a:rPr>
              <a:t>Summary of Properties for PEC</a:t>
            </a:r>
            <a:endParaRPr lang="en-US" sz="2000" b="1" dirty="0">
              <a:solidFill>
                <a:schemeClr val="bg2"/>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2552339089"/>
              </p:ext>
            </p:extLst>
          </p:nvPr>
        </p:nvGraphicFramePr>
        <p:xfrm>
          <a:off x="5080900" y="2346593"/>
          <a:ext cx="1635949" cy="374249"/>
        </p:xfrm>
        <a:graphic>
          <a:graphicData uri="http://schemas.openxmlformats.org/presentationml/2006/ole">
            <p:oleObj spid="_x0000_s346170" name="Equation" r:id="rId4" imgW="888614" imgH="203112" progId="Equation.DSMT4">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734928940"/>
              </p:ext>
            </p:extLst>
          </p:nvPr>
        </p:nvGraphicFramePr>
        <p:xfrm>
          <a:off x="5094536" y="3040980"/>
          <a:ext cx="3603893" cy="341197"/>
        </p:xfrm>
        <a:graphic>
          <a:graphicData uri="http://schemas.openxmlformats.org/presentationml/2006/ole">
            <p:oleObj spid="_x0000_s346171" name="Equation" r:id="rId5" imgW="2146300" imgH="203200" progId="Equation.DSMT4">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1816571401"/>
              </p:ext>
            </p:extLst>
          </p:nvPr>
        </p:nvGraphicFramePr>
        <p:xfrm>
          <a:off x="5113338" y="3675063"/>
          <a:ext cx="1649412" cy="412750"/>
        </p:xfrm>
        <a:graphic>
          <a:graphicData uri="http://schemas.openxmlformats.org/presentationml/2006/ole">
            <p:oleObj spid="_x0000_s346172" name="Equation" r:id="rId6" imgW="914400" imgH="228600" progId="Equation.DSMT4">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664303827"/>
              </p:ext>
            </p:extLst>
          </p:nvPr>
        </p:nvGraphicFramePr>
        <p:xfrm>
          <a:off x="5083059" y="4468650"/>
          <a:ext cx="3033077" cy="351661"/>
        </p:xfrm>
        <a:graphic>
          <a:graphicData uri="http://schemas.openxmlformats.org/presentationml/2006/ole">
            <p:oleObj spid="_x0000_s346173" name="Equation" r:id="rId7" imgW="1752600" imgH="203200" progId="Equation.DSMT4">
              <p:embed/>
            </p:oleObj>
          </a:graphicData>
        </a:graphic>
      </p:graphicFrame>
      <p:grpSp>
        <p:nvGrpSpPr>
          <p:cNvPr id="13" name="Group 12"/>
          <p:cNvGrpSpPr/>
          <p:nvPr/>
        </p:nvGrpSpPr>
        <p:grpSpPr>
          <a:xfrm>
            <a:off x="198304" y="1929705"/>
            <a:ext cx="4263527" cy="3466007"/>
            <a:chOff x="198304" y="1929705"/>
            <a:chExt cx="4263527" cy="3466007"/>
          </a:xfrm>
        </p:grpSpPr>
        <p:sp>
          <p:nvSpPr>
            <p:cNvPr id="17" name="Freeform 45"/>
            <p:cNvSpPr>
              <a:spLocks/>
            </p:cNvSpPr>
            <p:nvPr/>
          </p:nvSpPr>
          <p:spPr bwMode="auto">
            <a:xfrm rot="9999373">
              <a:off x="750101" y="2821795"/>
              <a:ext cx="2881312" cy="1587500"/>
            </a:xfrm>
            <a:custGeom>
              <a:avLst/>
              <a:gdLst>
                <a:gd name="T0" fmla="*/ 183111 w 1070"/>
                <a:gd name="T1" fmla="*/ 226445 h 666"/>
                <a:gd name="T2" fmla="*/ 61935 w 1070"/>
                <a:gd name="T3" fmla="*/ 450507 h 666"/>
                <a:gd name="T4" fmla="*/ 8078 w 1070"/>
                <a:gd name="T5" fmla="*/ 710323 h 666"/>
                <a:gd name="T6" fmla="*/ 64628 w 1070"/>
                <a:gd name="T7" fmla="*/ 1048799 h 666"/>
                <a:gd name="T8" fmla="*/ 387765 w 1070"/>
                <a:gd name="T9" fmla="*/ 1272860 h 666"/>
                <a:gd name="T10" fmla="*/ 829387 w 1070"/>
                <a:gd name="T11" fmla="*/ 1420646 h 666"/>
                <a:gd name="T12" fmla="*/ 1308708 w 1070"/>
                <a:gd name="T13" fmla="*/ 1568431 h 666"/>
                <a:gd name="T14" fmla="*/ 1680316 w 1070"/>
                <a:gd name="T15" fmla="*/ 1535060 h 666"/>
                <a:gd name="T16" fmla="*/ 2049232 w 1070"/>
                <a:gd name="T17" fmla="*/ 1518375 h 666"/>
                <a:gd name="T18" fmla="*/ 2434304 w 1070"/>
                <a:gd name="T19" fmla="*/ 1368206 h 666"/>
                <a:gd name="T20" fmla="*/ 2714357 w 1070"/>
                <a:gd name="T21" fmla="*/ 1117924 h 666"/>
                <a:gd name="T22" fmla="*/ 2803220 w 1070"/>
                <a:gd name="T23" fmla="*/ 836655 h 666"/>
                <a:gd name="T24" fmla="*/ 2878619 w 1070"/>
                <a:gd name="T25" fmla="*/ 636430 h 666"/>
                <a:gd name="T26" fmla="*/ 2824763 w 1070"/>
                <a:gd name="T27" fmla="*/ 357545 h 666"/>
                <a:gd name="T28" fmla="*/ 2620108 w 1070"/>
                <a:gd name="T29" fmla="*/ 259816 h 666"/>
                <a:gd name="T30" fmla="*/ 2455847 w 1070"/>
                <a:gd name="T31" fmla="*/ 195458 h 666"/>
                <a:gd name="T32" fmla="*/ 2084238 w 1070"/>
                <a:gd name="T33" fmla="*/ 14302 h 666"/>
                <a:gd name="T34" fmla="*/ 1696473 w 1070"/>
                <a:gd name="T35" fmla="*/ 114414 h 666"/>
                <a:gd name="T36" fmla="*/ 1254852 w 1070"/>
                <a:gd name="T37" fmla="*/ 128716 h 666"/>
                <a:gd name="T38" fmla="*/ 767452 w 1070"/>
                <a:gd name="T39" fmla="*/ 59591 h 666"/>
                <a:gd name="T40" fmla="*/ 452393 w 1070"/>
                <a:gd name="T41" fmla="*/ 81044 h 666"/>
                <a:gd name="T42" fmla="*/ 183111 w 1070"/>
                <a:gd name="T43" fmla="*/ 226445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sp>
          <p:nvSpPr>
            <p:cNvPr id="18" name="Text Box 46"/>
            <p:cNvSpPr txBox="1">
              <a:spLocks noChangeArrowheads="1"/>
            </p:cNvSpPr>
            <p:nvPr/>
          </p:nvSpPr>
          <p:spPr bwMode="auto">
            <a:xfrm>
              <a:off x="1517745" y="3400518"/>
              <a:ext cx="1216025" cy="457200"/>
            </a:xfrm>
            <a:prstGeom prst="rect">
              <a:avLst/>
            </a:prstGeom>
            <a:noFill/>
            <a:ln w="12700">
              <a:noFill/>
              <a:miter lim="800000"/>
              <a:headEnd type="none" w="sm" len="sm"/>
              <a:tailEnd type="none" w="sm" len="sm"/>
            </a:ln>
          </p:spPr>
          <p:txBody>
            <a:bodyPr>
              <a:spAutoFit/>
            </a:bodyPr>
            <a:lstStyle/>
            <a:p>
              <a:pPr algn="ctr"/>
              <a:r>
                <a:rPr lang="en-US" sz="2400" dirty="0" smtClean="0">
                  <a:solidFill>
                    <a:schemeClr val="bg2"/>
                  </a:solidFill>
                  <a:latin typeface="Arial" pitchFamily="34" charset="0"/>
                  <a:cs typeface="Arial" pitchFamily="34" charset="0"/>
                  <a:sym typeface="Symbol" pitchFamily="18" charset="2"/>
                </a:rPr>
                <a:t>PEC</a:t>
              </a:r>
              <a:endParaRPr lang="en-US" sz="2400" dirty="0">
                <a:solidFill>
                  <a:schemeClr val="bg2"/>
                </a:solidFill>
                <a:latin typeface="Arial" pitchFamily="34" charset="0"/>
                <a:cs typeface="Arial" pitchFamily="34" charset="0"/>
              </a:endParaRPr>
            </a:p>
          </p:txBody>
        </p:sp>
        <p:sp>
          <p:nvSpPr>
            <p:cNvPr id="23" name="Freeform 22"/>
            <p:cNvSpPr/>
            <p:nvPr/>
          </p:nvSpPr>
          <p:spPr bwMode="auto">
            <a:xfrm rot="2765909">
              <a:off x="620091" y="2339404"/>
              <a:ext cx="1142038" cy="322639"/>
            </a:xfrm>
            <a:custGeom>
              <a:avLst/>
              <a:gdLst>
                <a:gd name="connsiteX0" fmla="*/ 1021278 w 1021278"/>
                <a:gd name="connsiteY0" fmla="*/ 85107 h 393865"/>
                <a:gd name="connsiteX1" fmla="*/ 629392 w 1021278"/>
                <a:gd name="connsiteY1" fmla="*/ 1979 h 393865"/>
                <a:gd name="connsiteX2" fmla="*/ 308759 w 1021278"/>
                <a:gd name="connsiteY2" fmla="*/ 73231 h 393865"/>
                <a:gd name="connsiteX3" fmla="*/ 106878 w 1021278"/>
                <a:gd name="connsiteY3" fmla="*/ 239486 h 393865"/>
                <a:gd name="connsiteX4" fmla="*/ 0 w 1021278"/>
                <a:gd name="connsiteY4" fmla="*/ 393865 h 393865"/>
                <a:gd name="connsiteX0" fmla="*/ 1021278 w 1021278"/>
                <a:gd name="connsiteY0" fmla="*/ 85107 h 453241"/>
                <a:gd name="connsiteX1" fmla="*/ 629392 w 1021278"/>
                <a:gd name="connsiteY1" fmla="*/ 1979 h 453241"/>
                <a:gd name="connsiteX2" fmla="*/ 308759 w 1021278"/>
                <a:gd name="connsiteY2" fmla="*/ 73231 h 453241"/>
                <a:gd name="connsiteX3" fmla="*/ 106878 w 1021278"/>
                <a:gd name="connsiteY3" fmla="*/ 239486 h 453241"/>
                <a:gd name="connsiteX4" fmla="*/ 0 w 1021278"/>
                <a:gd name="connsiteY4" fmla="*/ 453241 h 453241"/>
                <a:gd name="connsiteX0" fmla="*/ 1021278 w 1801091"/>
                <a:gd name="connsiteY0" fmla="*/ 111167 h 479301"/>
                <a:gd name="connsiteX1" fmla="*/ 1735777 w 1801091"/>
                <a:gd name="connsiteY1" fmla="*/ 267525 h 479301"/>
                <a:gd name="connsiteX2" fmla="*/ 629392 w 1801091"/>
                <a:gd name="connsiteY2" fmla="*/ 28039 h 479301"/>
                <a:gd name="connsiteX3" fmla="*/ 308759 w 1801091"/>
                <a:gd name="connsiteY3" fmla="*/ 99291 h 479301"/>
                <a:gd name="connsiteX4" fmla="*/ 106878 w 1801091"/>
                <a:gd name="connsiteY4" fmla="*/ 265546 h 479301"/>
                <a:gd name="connsiteX5" fmla="*/ 0 w 1801091"/>
                <a:gd name="connsiteY5" fmla="*/ 479301 h 479301"/>
                <a:gd name="connsiteX0" fmla="*/ 1021278 w 1801091"/>
                <a:gd name="connsiteY0" fmla="*/ 88736 h 456870"/>
                <a:gd name="connsiteX1" fmla="*/ 1735777 w 1801091"/>
                <a:gd name="connsiteY1" fmla="*/ 245094 h 456870"/>
                <a:gd name="connsiteX2" fmla="*/ 1058884 w 1801091"/>
                <a:gd name="connsiteY2" fmla="*/ 43214 h 456870"/>
                <a:gd name="connsiteX3" fmla="*/ 629392 w 1801091"/>
                <a:gd name="connsiteY3" fmla="*/ 5608 h 456870"/>
                <a:gd name="connsiteX4" fmla="*/ 308759 w 1801091"/>
                <a:gd name="connsiteY4" fmla="*/ 76860 h 456870"/>
                <a:gd name="connsiteX5" fmla="*/ 106878 w 1801091"/>
                <a:gd name="connsiteY5" fmla="*/ 243115 h 456870"/>
                <a:gd name="connsiteX6" fmla="*/ 0 w 1801091"/>
                <a:gd name="connsiteY6" fmla="*/ 456870 h 456870"/>
                <a:gd name="connsiteX0" fmla="*/ 1735777 w 1740065"/>
                <a:gd name="connsiteY0" fmla="*/ 245094 h 456870"/>
                <a:gd name="connsiteX1" fmla="*/ 1058884 w 1740065"/>
                <a:gd name="connsiteY1" fmla="*/ 43214 h 456870"/>
                <a:gd name="connsiteX2" fmla="*/ 629392 w 1740065"/>
                <a:gd name="connsiteY2" fmla="*/ 5608 h 456870"/>
                <a:gd name="connsiteX3" fmla="*/ 308759 w 1740065"/>
                <a:gd name="connsiteY3" fmla="*/ 76860 h 456870"/>
                <a:gd name="connsiteX4" fmla="*/ 106878 w 1740065"/>
                <a:gd name="connsiteY4" fmla="*/ 243115 h 456870"/>
                <a:gd name="connsiteX5" fmla="*/ 0 w 1740065"/>
                <a:gd name="connsiteY5" fmla="*/ 456870 h 456870"/>
                <a:gd name="connsiteX0" fmla="*/ 1735777 w 1740065"/>
                <a:gd name="connsiteY0" fmla="*/ 328221 h 539997"/>
                <a:gd name="connsiteX1" fmla="*/ 1058884 w 1740065"/>
                <a:gd name="connsiteY1" fmla="*/ 126341 h 539997"/>
                <a:gd name="connsiteX2" fmla="*/ 593766 w 1740065"/>
                <a:gd name="connsiteY2" fmla="*/ 5608 h 539997"/>
                <a:gd name="connsiteX3" fmla="*/ 308759 w 1740065"/>
                <a:gd name="connsiteY3" fmla="*/ 159987 h 539997"/>
                <a:gd name="connsiteX4" fmla="*/ 106878 w 1740065"/>
                <a:gd name="connsiteY4" fmla="*/ 326242 h 539997"/>
                <a:gd name="connsiteX5" fmla="*/ 0 w 1740065"/>
                <a:gd name="connsiteY5" fmla="*/ 539997 h 539997"/>
                <a:gd name="connsiteX0" fmla="*/ 1735777 w 1740065"/>
                <a:gd name="connsiteY0" fmla="*/ 459180 h 670956"/>
                <a:gd name="connsiteX1" fmla="*/ 1058884 w 1740065"/>
                <a:gd name="connsiteY1" fmla="*/ 257300 h 670956"/>
                <a:gd name="connsiteX2" fmla="*/ 593766 w 1740065"/>
                <a:gd name="connsiteY2" fmla="*/ 136567 h 670956"/>
                <a:gd name="connsiteX3" fmla="*/ 225632 w 1740065"/>
                <a:gd name="connsiteY3" fmla="*/ 53439 h 670956"/>
                <a:gd name="connsiteX4" fmla="*/ 106878 w 1740065"/>
                <a:gd name="connsiteY4" fmla="*/ 457201 h 670956"/>
                <a:gd name="connsiteX5" fmla="*/ 0 w 1740065"/>
                <a:gd name="connsiteY5" fmla="*/ 670956 h 670956"/>
                <a:gd name="connsiteX0" fmla="*/ 1809008 w 1813296"/>
                <a:gd name="connsiteY0" fmla="*/ 627412 h 839188"/>
                <a:gd name="connsiteX1" fmla="*/ 1132115 w 1813296"/>
                <a:gd name="connsiteY1" fmla="*/ 425532 h 839188"/>
                <a:gd name="connsiteX2" fmla="*/ 666997 w 1813296"/>
                <a:gd name="connsiteY2" fmla="*/ 304799 h 839188"/>
                <a:gd name="connsiteX3" fmla="*/ 298863 w 1813296"/>
                <a:gd name="connsiteY3" fmla="*/ 221671 h 839188"/>
                <a:gd name="connsiteX4" fmla="*/ 37605 w 1813296"/>
                <a:gd name="connsiteY4" fmla="*/ 102919 h 839188"/>
                <a:gd name="connsiteX5" fmla="*/ 73231 w 1813296"/>
                <a:gd name="connsiteY5" fmla="*/ 839188 h 839188"/>
                <a:gd name="connsiteX0" fmla="*/ 1771403 w 1775691"/>
                <a:gd name="connsiteY0" fmla="*/ 627412 h 629721"/>
                <a:gd name="connsiteX1" fmla="*/ 1094510 w 1775691"/>
                <a:gd name="connsiteY1" fmla="*/ 425532 h 629721"/>
                <a:gd name="connsiteX2" fmla="*/ 629392 w 1775691"/>
                <a:gd name="connsiteY2" fmla="*/ 304799 h 629721"/>
                <a:gd name="connsiteX3" fmla="*/ 261258 w 1775691"/>
                <a:gd name="connsiteY3" fmla="*/ 221671 h 629721"/>
                <a:gd name="connsiteX4" fmla="*/ 0 w 1775691"/>
                <a:gd name="connsiteY4" fmla="*/ 102919 h 629721"/>
                <a:gd name="connsiteX0" fmla="*/ 1510145 w 1514433"/>
                <a:gd name="connsiteY0" fmla="*/ 405741 h 408050"/>
                <a:gd name="connsiteX1" fmla="*/ 833252 w 1514433"/>
                <a:gd name="connsiteY1" fmla="*/ 203861 h 408050"/>
                <a:gd name="connsiteX2" fmla="*/ 368134 w 1514433"/>
                <a:gd name="connsiteY2" fmla="*/ 83128 h 408050"/>
                <a:gd name="connsiteX3" fmla="*/ 0 w 1514433"/>
                <a:gd name="connsiteY3" fmla="*/ 0 h 408050"/>
                <a:gd name="connsiteX0" fmla="*/ 1142011 w 1142038"/>
                <a:gd name="connsiteY0" fmla="*/ 322613 h 322639"/>
                <a:gd name="connsiteX1" fmla="*/ 465118 w 1142038"/>
                <a:gd name="connsiteY1" fmla="*/ 120733 h 322639"/>
                <a:gd name="connsiteX2" fmla="*/ 0 w 1142038"/>
                <a:gd name="connsiteY2" fmla="*/ 0 h 322639"/>
              </a:gdLst>
              <a:ahLst/>
              <a:cxnLst>
                <a:cxn ang="0">
                  <a:pos x="connsiteX0" y="connsiteY0"/>
                </a:cxn>
                <a:cxn ang="0">
                  <a:pos x="connsiteX1" y="connsiteY1"/>
                </a:cxn>
                <a:cxn ang="0">
                  <a:pos x="connsiteX2" y="connsiteY2"/>
                </a:cxn>
              </a:cxnLst>
              <a:rect l="l" t="t" r="r" b="b"/>
              <a:pathLst>
                <a:path w="1142038" h="322639">
                  <a:moveTo>
                    <a:pt x="1142011" y="322613"/>
                  </a:moveTo>
                  <a:cubicBezTo>
                    <a:pt x="1146299" y="324922"/>
                    <a:pt x="655453" y="174502"/>
                    <a:pt x="465118" y="120733"/>
                  </a:cubicBezTo>
                  <a:cubicBezTo>
                    <a:pt x="274783" y="66964"/>
                    <a:pt x="138875" y="33977"/>
                    <a:pt x="0" y="0"/>
                  </a:cubicBez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4" name="Freeform 23"/>
            <p:cNvSpPr/>
            <p:nvPr/>
          </p:nvSpPr>
          <p:spPr bwMode="auto">
            <a:xfrm rot="2765909" flipH="1" flipV="1">
              <a:off x="2021637" y="4663373"/>
              <a:ext cx="1142038" cy="322639"/>
            </a:xfrm>
            <a:custGeom>
              <a:avLst/>
              <a:gdLst>
                <a:gd name="connsiteX0" fmla="*/ 1021278 w 1021278"/>
                <a:gd name="connsiteY0" fmla="*/ 85107 h 393865"/>
                <a:gd name="connsiteX1" fmla="*/ 629392 w 1021278"/>
                <a:gd name="connsiteY1" fmla="*/ 1979 h 393865"/>
                <a:gd name="connsiteX2" fmla="*/ 308759 w 1021278"/>
                <a:gd name="connsiteY2" fmla="*/ 73231 h 393865"/>
                <a:gd name="connsiteX3" fmla="*/ 106878 w 1021278"/>
                <a:gd name="connsiteY3" fmla="*/ 239486 h 393865"/>
                <a:gd name="connsiteX4" fmla="*/ 0 w 1021278"/>
                <a:gd name="connsiteY4" fmla="*/ 393865 h 393865"/>
                <a:gd name="connsiteX0" fmla="*/ 1021278 w 1021278"/>
                <a:gd name="connsiteY0" fmla="*/ 85107 h 453241"/>
                <a:gd name="connsiteX1" fmla="*/ 629392 w 1021278"/>
                <a:gd name="connsiteY1" fmla="*/ 1979 h 453241"/>
                <a:gd name="connsiteX2" fmla="*/ 308759 w 1021278"/>
                <a:gd name="connsiteY2" fmla="*/ 73231 h 453241"/>
                <a:gd name="connsiteX3" fmla="*/ 106878 w 1021278"/>
                <a:gd name="connsiteY3" fmla="*/ 239486 h 453241"/>
                <a:gd name="connsiteX4" fmla="*/ 0 w 1021278"/>
                <a:gd name="connsiteY4" fmla="*/ 453241 h 453241"/>
                <a:gd name="connsiteX0" fmla="*/ 1021278 w 1801091"/>
                <a:gd name="connsiteY0" fmla="*/ 111167 h 479301"/>
                <a:gd name="connsiteX1" fmla="*/ 1735777 w 1801091"/>
                <a:gd name="connsiteY1" fmla="*/ 267525 h 479301"/>
                <a:gd name="connsiteX2" fmla="*/ 629392 w 1801091"/>
                <a:gd name="connsiteY2" fmla="*/ 28039 h 479301"/>
                <a:gd name="connsiteX3" fmla="*/ 308759 w 1801091"/>
                <a:gd name="connsiteY3" fmla="*/ 99291 h 479301"/>
                <a:gd name="connsiteX4" fmla="*/ 106878 w 1801091"/>
                <a:gd name="connsiteY4" fmla="*/ 265546 h 479301"/>
                <a:gd name="connsiteX5" fmla="*/ 0 w 1801091"/>
                <a:gd name="connsiteY5" fmla="*/ 479301 h 479301"/>
                <a:gd name="connsiteX0" fmla="*/ 1021278 w 1801091"/>
                <a:gd name="connsiteY0" fmla="*/ 88736 h 456870"/>
                <a:gd name="connsiteX1" fmla="*/ 1735777 w 1801091"/>
                <a:gd name="connsiteY1" fmla="*/ 245094 h 456870"/>
                <a:gd name="connsiteX2" fmla="*/ 1058884 w 1801091"/>
                <a:gd name="connsiteY2" fmla="*/ 43214 h 456870"/>
                <a:gd name="connsiteX3" fmla="*/ 629392 w 1801091"/>
                <a:gd name="connsiteY3" fmla="*/ 5608 h 456870"/>
                <a:gd name="connsiteX4" fmla="*/ 308759 w 1801091"/>
                <a:gd name="connsiteY4" fmla="*/ 76860 h 456870"/>
                <a:gd name="connsiteX5" fmla="*/ 106878 w 1801091"/>
                <a:gd name="connsiteY5" fmla="*/ 243115 h 456870"/>
                <a:gd name="connsiteX6" fmla="*/ 0 w 1801091"/>
                <a:gd name="connsiteY6" fmla="*/ 456870 h 456870"/>
                <a:gd name="connsiteX0" fmla="*/ 1735777 w 1740065"/>
                <a:gd name="connsiteY0" fmla="*/ 245094 h 456870"/>
                <a:gd name="connsiteX1" fmla="*/ 1058884 w 1740065"/>
                <a:gd name="connsiteY1" fmla="*/ 43214 h 456870"/>
                <a:gd name="connsiteX2" fmla="*/ 629392 w 1740065"/>
                <a:gd name="connsiteY2" fmla="*/ 5608 h 456870"/>
                <a:gd name="connsiteX3" fmla="*/ 308759 w 1740065"/>
                <a:gd name="connsiteY3" fmla="*/ 76860 h 456870"/>
                <a:gd name="connsiteX4" fmla="*/ 106878 w 1740065"/>
                <a:gd name="connsiteY4" fmla="*/ 243115 h 456870"/>
                <a:gd name="connsiteX5" fmla="*/ 0 w 1740065"/>
                <a:gd name="connsiteY5" fmla="*/ 456870 h 456870"/>
                <a:gd name="connsiteX0" fmla="*/ 1735777 w 1740065"/>
                <a:gd name="connsiteY0" fmla="*/ 328221 h 539997"/>
                <a:gd name="connsiteX1" fmla="*/ 1058884 w 1740065"/>
                <a:gd name="connsiteY1" fmla="*/ 126341 h 539997"/>
                <a:gd name="connsiteX2" fmla="*/ 593766 w 1740065"/>
                <a:gd name="connsiteY2" fmla="*/ 5608 h 539997"/>
                <a:gd name="connsiteX3" fmla="*/ 308759 w 1740065"/>
                <a:gd name="connsiteY3" fmla="*/ 159987 h 539997"/>
                <a:gd name="connsiteX4" fmla="*/ 106878 w 1740065"/>
                <a:gd name="connsiteY4" fmla="*/ 326242 h 539997"/>
                <a:gd name="connsiteX5" fmla="*/ 0 w 1740065"/>
                <a:gd name="connsiteY5" fmla="*/ 539997 h 539997"/>
                <a:gd name="connsiteX0" fmla="*/ 1735777 w 1740065"/>
                <a:gd name="connsiteY0" fmla="*/ 459180 h 670956"/>
                <a:gd name="connsiteX1" fmla="*/ 1058884 w 1740065"/>
                <a:gd name="connsiteY1" fmla="*/ 257300 h 670956"/>
                <a:gd name="connsiteX2" fmla="*/ 593766 w 1740065"/>
                <a:gd name="connsiteY2" fmla="*/ 136567 h 670956"/>
                <a:gd name="connsiteX3" fmla="*/ 225632 w 1740065"/>
                <a:gd name="connsiteY3" fmla="*/ 53439 h 670956"/>
                <a:gd name="connsiteX4" fmla="*/ 106878 w 1740065"/>
                <a:gd name="connsiteY4" fmla="*/ 457201 h 670956"/>
                <a:gd name="connsiteX5" fmla="*/ 0 w 1740065"/>
                <a:gd name="connsiteY5" fmla="*/ 670956 h 670956"/>
                <a:gd name="connsiteX0" fmla="*/ 1809008 w 1813296"/>
                <a:gd name="connsiteY0" fmla="*/ 627412 h 839188"/>
                <a:gd name="connsiteX1" fmla="*/ 1132115 w 1813296"/>
                <a:gd name="connsiteY1" fmla="*/ 425532 h 839188"/>
                <a:gd name="connsiteX2" fmla="*/ 666997 w 1813296"/>
                <a:gd name="connsiteY2" fmla="*/ 304799 h 839188"/>
                <a:gd name="connsiteX3" fmla="*/ 298863 w 1813296"/>
                <a:gd name="connsiteY3" fmla="*/ 221671 h 839188"/>
                <a:gd name="connsiteX4" fmla="*/ 37605 w 1813296"/>
                <a:gd name="connsiteY4" fmla="*/ 102919 h 839188"/>
                <a:gd name="connsiteX5" fmla="*/ 73231 w 1813296"/>
                <a:gd name="connsiteY5" fmla="*/ 839188 h 839188"/>
                <a:gd name="connsiteX0" fmla="*/ 1771403 w 1775691"/>
                <a:gd name="connsiteY0" fmla="*/ 627412 h 629721"/>
                <a:gd name="connsiteX1" fmla="*/ 1094510 w 1775691"/>
                <a:gd name="connsiteY1" fmla="*/ 425532 h 629721"/>
                <a:gd name="connsiteX2" fmla="*/ 629392 w 1775691"/>
                <a:gd name="connsiteY2" fmla="*/ 304799 h 629721"/>
                <a:gd name="connsiteX3" fmla="*/ 261258 w 1775691"/>
                <a:gd name="connsiteY3" fmla="*/ 221671 h 629721"/>
                <a:gd name="connsiteX4" fmla="*/ 0 w 1775691"/>
                <a:gd name="connsiteY4" fmla="*/ 102919 h 629721"/>
                <a:gd name="connsiteX0" fmla="*/ 1510145 w 1514433"/>
                <a:gd name="connsiteY0" fmla="*/ 405741 h 408050"/>
                <a:gd name="connsiteX1" fmla="*/ 833252 w 1514433"/>
                <a:gd name="connsiteY1" fmla="*/ 203861 h 408050"/>
                <a:gd name="connsiteX2" fmla="*/ 368134 w 1514433"/>
                <a:gd name="connsiteY2" fmla="*/ 83128 h 408050"/>
                <a:gd name="connsiteX3" fmla="*/ 0 w 1514433"/>
                <a:gd name="connsiteY3" fmla="*/ 0 h 408050"/>
                <a:gd name="connsiteX0" fmla="*/ 1142011 w 1142038"/>
                <a:gd name="connsiteY0" fmla="*/ 322613 h 322639"/>
                <a:gd name="connsiteX1" fmla="*/ 465118 w 1142038"/>
                <a:gd name="connsiteY1" fmla="*/ 120733 h 322639"/>
                <a:gd name="connsiteX2" fmla="*/ 0 w 1142038"/>
                <a:gd name="connsiteY2" fmla="*/ 0 h 322639"/>
              </a:gdLst>
              <a:ahLst/>
              <a:cxnLst>
                <a:cxn ang="0">
                  <a:pos x="connsiteX0" y="connsiteY0"/>
                </a:cxn>
                <a:cxn ang="0">
                  <a:pos x="connsiteX1" y="connsiteY1"/>
                </a:cxn>
                <a:cxn ang="0">
                  <a:pos x="connsiteX2" y="connsiteY2"/>
                </a:cxn>
              </a:cxnLst>
              <a:rect l="l" t="t" r="r" b="b"/>
              <a:pathLst>
                <a:path w="1142038" h="322639">
                  <a:moveTo>
                    <a:pt x="1142011" y="322613"/>
                  </a:moveTo>
                  <a:cubicBezTo>
                    <a:pt x="1146299" y="324922"/>
                    <a:pt x="655453" y="174502"/>
                    <a:pt x="465118" y="120733"/>
                  </a:cubicBezTo>
                  <a:cubicBezTo>
                    <a:pt x="274783" y="66964"/>
                    <a:pt x="138875" y="33977"/>
                    <a:pt x="0" y="0"/>
                  </a:cubicBez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Freeform 8"/>
            <p:cNvSpPr/>
            <p:nvPr/>
          </p:nvSpPr>
          <p:spPr bwMode="auto">
            <a:xfrm>
              <a:off x="2710149" y="1994053"/>
              <a:ext cx="154237" cy="870333"/>
            </a:xfrm>
            <a:custGeom>
              <a:avLst/>
              <a:gdLst>
                <a:gd name="connsiteX0" fmla="*/ 0 w 154237"/>
                <a:gd name="connsiteY0" fmla="*/ 870333 h 870333"/>
                <a:gd name="connsiteX1" fmla="*/ 88135 w 154237"/>
                <a:gd name="connsiteY1" fmla="*/ 440675 h 870333"/>
                <a:gd name="connsiteX2" fmla="*/ 154237 w 154237"/>
                <a:gd name="connsiteY2" fmla="*/ 0 h 870333"/>
                <a:gd name="connsiteX3" fmla="*/ 154237 w 154237"/>
                <a:gd name="connsiteY3" fmla="*/ 0 h 870333"/>
              </a:gdLst>
              <a:ahLst/>
              <a:cxnLst>
                <a:cxn ang="0">
                  <a:pos x="connsiteX0" y="connsiteY0"/>
                </a:cxn>
                <a:cxn ang="0">
                  <a:pos x="connsiteX1" y="connsiteY1"/>
                </a:cxn>
                <a:cxn ang="0">
                  <a:pos x="connsiteX2" y="connsiteY2"/>
                </a:cxn>
                <a:cxn ang="0">
                  <a:pos x="connsiteX3" y="connsiteY3"/>
                </a:cxn>
              </a:cxnLst>
              <a:rect l="l" t="t" r="r" b="b"/>
              <a:pathLst>
                <a:path w="154237" h="870333">
                  <a:moveTo>
                    <a:pt x="0" y="870333"/>
                  </a:moveTo>
                  <a:lnTo>
                    <a:pt x="88135" y="440675"/>
                  </a:lnTo>
                  <a:lnTo>
                    <a:pt x="154237" y="0"/>
                  </a:lnTo>
                  <a:lnTo>
                    <a:pt x="154237" y="0"/>
                  </a:ln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endParaRPr lang="en-US"/>
            </a:p>
          </p:txBody>
        </p:sp>
        <p:sp>
          <p:nvSpPr>
            <p:cNvPr id="10" name="Freeform 9"/>
            <p:cNvSpPr/>
            <p:nvPr/>
          </p:nvSpPr>
          <p:spPr bwMode="auto">
            <a:xfrm>
              <a:off x="1178805" y="4417764"/>
              <a:ext cx="143219" cy="936434"/>
            </a:xfrm>
            <a:custGeom>
              <a:avLst/>
              <a:gdLst>
                <a:gd name="connsiteX0" fmla="*/ 143219 w 143219"/>
                <a:gd name="connsiteY0" fmla="*/ 0 h 936434"/>
                <a:gd name="connsiteX1" fmla="*/ 66101 w 143219"/>
                <a:gd name="connsiteY1" fmla="*/ 440675 h 936434"/>
                <a:gd name="connsiteX2" fmla="*/ 0 w 143219"/>
                <a:gd name="connsiteY2" fmla="*/ 936434 h 936434"/>
              </a:gdLst>
              <a:ahLst/>
              <a:cxnLst>
                <a:cxn ang="0">
                  <a:pos x="connsiteX0" y="connsiteY0"/>
                </a:cxn>
                <a:cxn ang="0">
                  <a:pos x="connsiteX1" y="connsiteY1"/>
                </a:cxn>
                <a:cxn ang="0">
                  <a:pos x="connsiteX2" y="connsiteY2"/>
                </a:cxn>
              </a:cxnLst>
              <a:rect l="l" t="t" r="r" b="b"/>
              <a:pathLst>
                <a:path w="143219" h="936434">
                  <a:moveTo>
                    <a:pt x="143219" y="0"/>
                  </a:moveTo>
                  <a:lnTo>
                    <a:pt x="66101" y="440675"/>
                  </a:lnTo>
                  <a:lnTo>
                    <a:pt x="0" y="936434"/>
                  </a:ln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endParaRPr lang="en-US"/>
            </a:p>
          </p:txBody>
        </p:sp>
        <p:sp>
          <p:nvSpPr>
            <p:cNvPr id="11" name="Freeform 10"/>
            <p:cNvSpPr/>
            <p:nvPr/>
          </p:nvSpPr>
          <p:spPr bwMode="auto">
            <a:xfrm>
              <a:off x="3558448" y="2787267"/>
              <a:ext cx="903383" cy="385591"/>
            </a:xfrm>
            <a:custGeom>
              <a:avLst/>
              <a:gdLst>
                <a:gd name="connsiteX0" fmla="*/ 0 w 903383"/>
                <a:gd name="connsiteY0" fmla="*/ 385591 h 385591"/>
                <a:gd name="connsiteX1" fmla="*/ 385591 w 903383"/>
                <a:gd name="connsiteY1" fmla="*/ 319490 h 385591"/>
                <a:gd name="connsiteX2" fmla="*/ 903383 w 903383"/>
                <a:gd name="connsiteY2" fmla="*/ 0 h 385591"/>
                <a:gd name="connsiteX0" fmla="*/ 0 w 903383"/>
                <a:gd name="connsiteY0" fmla="*/ 385591 h 385591"/>
                <a:gd name="connsiteX1" fmla="*/ 495760 w 903383"/>
                <a:gd name="connsiteY1" fmla="*/ 209321 h 385591"/>
                <a:gd name="connsiteX2" fmla="*/ 903383 w 903383"/>
                <a:gd name="connsiteY2" fmla="*/ 0 h 385591"/>
              </a:gdLst>
              <a:ahLst/>
              <a:cxnLst>
                <a:cxn ang="0">
                  <a:pos x="connsiteX0" y="connsiteY0"/>
                </a:cxn>
                <a:cxn ang="0">
                  <a:pos x="connsiteX1" y="connsiteY1"/>
                </a:cxn>
                <a:cxn ang="0">
                  <a:pos x="connsiteX2" y="connsiteY2"/>
                </a:cxn>
              </a:cxnLst>
              <a:rect l="l" t="t" r="r" b="b"/>
              <a:pathLst>
                <a:path w="903383" h="385591">
                  <a:moveTo>
                    <a:pt x="0" y="385591"/>
                  </a:moveTo>
                  <a:lnTo>
                    <a:pt x="495760" y="209321"/>
                  </a:lnTo>
                  <a:lnTo>
                    <a:pt x="903383" y="0"/>
                  </a:ln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endParaRPr lang="en-US"/>
            </a:p>
          </p:txBody>
        </p:sp>
        <p:sp>
          <p:nvSpPr>
            <p:cNvPr id="29" name="Freeform 28"/>
            <p:cNvSpPr/>
            <p:nvPr/>
          </p:nvSpPr>
          <p:spPr bwMode="auto">
            <a:xfrm flipV="1">
              <a:off x="3556612" y="3887118"/>
              <a:ext cx="903383" cy="385591"/>
            </a:xfrm>
            <a:custGeom>
              <a:avLst/>
              <a:gdLst>
                <a:gd name="connsiteX0" fmla="*/ 0 w 903383"/>
                <a:gd name="connsiteY0" fmla="*/ 385591 h 385591"/>
                <a:gd name="connsiteX1" fmla="*/ 385591 w 903383"/>
                <a:gd name="connsiteY1" fmla="*/ 319490 h 385591"/>
                <a:gd name="connsiteX2" fmla="*/ 903383 w 903383"/>
                <a:gd name="connsiteY2" fmla="*/ 0 h 385591"/>
                <a:gd name="connsiteX0" fmla="*/ 0 w 903383"/>
                <a:gd name="connsiteY0" fmla="*/ 385591 h 385591"/>
                <a:gd name="connsiteX1" fmla="*/ 495760 w 903383"/>
                <a:gd name="connsiteY1" fmla="*/ 209321 h 385591"/>
                <a:gd name="connsiteX2" fmla="*/ 903383 w 903383"/>
                <a:gd name="connsiteY2" fmla="*/ 0 h 385591"/>
              </a:gdLst>
              <a:ahLst/>
              <a:cxnLst>
                <a:cxn ang="0">
                  <a:pos x="connsiteX0" y="connsiteY0"/>
                </a:cxn>
                <a:cxn ang="0">
                  <a:pos x="connsiteX1" y="connsiteY1"/>
                </a:cxn>
                <a:cxn ang="0">
                  <a:pos x="connsiteX2" y="connsiteY2"/>
                </a:cxn>
              </a:cxnLst>
              <a:rect l="l" t="t" r="r" b="b"/>
              <a:pathLst>
                <a:path w="903383" h="385591">
                  <a:moveTo>
                    <a:pt x="0" y="385591"/>
                  </a:moveTo>
                  <a:lnTo>
                    <a:pt x="495760" y="209321"/>
                  </a:lnTo>
                  <a:lnTo>
                    <a:pt x="903383" y="0"/>
                  </a:ln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endParaRPr lang="en-US"/>
            </a:p>
          </p:txBody>
        </p:sp>
        <p:sp>
          <p:nvSpPr>
            <p:cNvPr id="12" name="Freeform 11"/>
            <p:cNvSpPr/>
            <p:nvPr/>
          </p:nvSpPr>
          <p:spPr bwMode="auto">
            <a:xfrm>
              <a:off x="198304" y="3844887"/>
              <a:ext cx="649995" cy="11017"/>
            </a:xfrm>
            <a:custGeom>
              <a:avLst/>
              <a:gdLst>
                <a:gd name="connsiteX0" fmla="*/ 649995 w 649995"/>
                <a:gd name="connsiteY0" fmla="*/ 11017 h 11017"/>
                <a:gd name="connsiteX1" fmla="*/ 418641 w 649995"/>
                <a:gd name="connsiteY1" fmla="*/ 0 h 11017"/>
                <a:gd name="connsiteX2" fmla="*/ 0 w 649995"/>
                <a:gd name="connsiteY2" fmla="*/ 0 h 11017"/>
              </a:gdLst>
              <a:ahLst/>
              <a:cxnLst>
                <a:cxn ang="0">
                  <a:pos x="connsiteX0" y="connsiteY0"/>
                </a:cxn>
                <a:cxn ang="0">
                  <a:pos x="connsiteX1" y="connsiteY1"/>
                </a:cxn>
                <a:cxn ang="0">
                  <a:pos x="connsiteX2" y="connsiteY2"/>
                </a:cxn>
              </a:cxnLst>
              <a:rect l="l" t="t" r="r" b="b"/>
              <a:pathLst>
                <a:path w="649995" h="11017">
                  <a:moveTo>
                    <a:pt x="649995" y="11017"/>
                  </a:moveTo>
                  <a:lnTo>
                    <a:pt x="418641" y="0"/>
                  </a:lnTo>
                  <a:lnTo>
                    <a:pt x="0" y="0"/>
                  </a:ln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endParaRPr lang="en-US"/>
            </a:p>
          </p:txBody>
        </p:sp>
        <p:sp>
          <p:nvSpPr>
            <p:cNvPr id="31" name="TextBox 30"/>
            <p:cNvSpPr txBox="1"/>
            <p:nvPr/>
          </p:nvSpPr>
          <p:spPr>
            <a:xfrm>
              <a:off x="2557783" y="2608106"/>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4" name="TextBox 33"/>
            <p:cNvSpPr txBox="1"/>
            <p:nvPr/>
          </p:nvSpPr>
          <p:spPr>
            <a:xfrm>
              <a:off x="3448313" y="2958809"/>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5" name="TextBox 34"/>
            <p:cNvSpPr txBox="1"/>
            <p:nvPr/>
          </p:nvSpPr>
          <p:spPr>
            <a:xfrm>
              <a:off x="1289008" y="2771523"/>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6" name="TextBox 35"/>
            <p:cNvSpPr txBox="1"/>
            <p:nvPr/>
          </p:nvSpPr>
          <p:spPr>
            <a:xfrm>
              <a:off x="627996" y="3663889"/>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7" name="TextBox 36"/>
            <p:cNvSpPr txBox="1"/>
            <p:nvPr/>
          </p:nvSpPr>
          <p:spPr>
            <a:xfrm>
              <a:off x="1156805" y="4269817"/>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8" name="TextBox 37"/>
            <p:cNvSpPr txBox="1"/>
            <p:nvPr/>
          </p:nvSpPr>
          <p:spPr>
            <a:xfrm>
              <a:off x="3448313" y="3718973"/>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9" name="TextBox 38"/>
            <p:cNvSpPr txBox="1"/>
            <p:nvPr/>
          </p:nvSpPr>
          <p:spPr>
            <a:xfrm>
              <a:off x="2170357" y="4126598"/>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0" name="TextBox 39"/>
            <p:cNvSpPr txBox="1"/>
            <p:nvPr/>
          </p:nvSpPr>
          <p:spPr>
            <a:xfrm>
              <a:off x="1950019" y="2551185"/>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1" name="TextBox 40"/>
            <p:cNvSpPr txBox="1"/>
            <p:nvPr/>
          </p:nvSpPr>
          <p:spPr>
            <a:xfrm>
              <a:off x="3117808" y="2617287"/>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2" name="TextBox 41"/>
            <p:cNvSpPr txBox="1"/>
            <p:nvPr/>
          </p:nvSpPr>
          <p:spPr>
            <a:xfrm>
              <a:off x="2941538" y="4049480"/>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3" name="TextBox 42"/>
            <p:cNvSpPr txBox="1"/>
            <p:nvPr/>
          </p:nvSpPr>
          <p:spPr>
            <a:xfrm>
              <a:off x="771215" y="3079996"/>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4" name="TextBox 43"/>
            <p:cNvSpPr txBox="1"/>
            <p:nvPr/>
          </p:nvSpPr>
          <p:spPr>
            <a:xfrm>
              <a:off x="661045" y="4181682"/>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5" name="TextBox 44"/>
            <p:cNvSpPr txBox="1"/>
            <p:nvPr/>
          </p:nvSpPr>
          <p:spPr>
            <a:xfrm>
              <a:off x="1630530" y="4479137"/>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grpSp>
    </p:spTree>
    <p:extLst>
      <p:ext uri="{BB962C8B-B14F-4D97-AF65-F5344CB8AC3E}">
        <p14:creationId xmlns:p14="http://schemas.microsoft.com/office/powerpoint/2010/main" xmlns="" val="1069993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Text Box 3"/>
          <p:cNvSpPr txBox="1">
            <a:spLocks noChangeArrowheads="1"/>
          </p:cNvSpPr>
          <p:nvPr/>
        </p:nvSpPr>
        <p:spPr bwMode="auto">
          <a:xfrm>
            <a:off x="242063" y="0"/>
            <a:ext cx="8720137"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Faraday Cage Effect</a:t>
            </a:r>
            <a:endParaRPr lang="en-US" sz="4000" dirty="0">
              <a:solidFill>
                <a:srgbClr val="FF9933"/>
              </a:solidFill>
              <a:effectLst>
                <a:outerShdw blurRad="38100" dist="38100" dir="2700000" algn="tl">
                  <a:srgbClr val="C0C0C0"/>
                </a:outerShdw>
              </a:effectLst>
            </a:endParaRPr>
          </a:p>
        </p:txBody>
      </p:sp>
      <p:sp>
        <p:nvSpPr>
          <p:cNvPr id="25604" name="Text Box 5"/>
          <p:cNvSpPr txBox="1">
            <a:spLocks noChangeArrowheads="1"/>
          </p:cNvSpPr>
          <p:nvPr/>
        </p:nvSpPr>
        <p:spPr bwMode="auto">
          <a:xfrm>
            <a:off x="2059321" y="952856"/>
            <a:ext cx="5089525" cy="1246495"/>
          </a:xfrm>
          <a:prstGeom prst="rect">
            <a:avLst/>
          </a:prstGeom>
          <a:solidFill>
            <a:srgbClr val="CCFFFF"/>
          </a:solidFill>
          <a:ln w="38100">
            <a:solidFill>
              <a:srgbClr val="FF0000"/>
            </a:solidFill>
            <a:miter lim="800000"/>
            <a:headEnd type="none" w="sm" len="sm"/>
            <a:tailEnd type="none" w="sm" len="sm"/>
          </a:ln>
        </p:spPr>
        <p:txBody>
          <a:bodyPr wrap="square">
            <a:spAutoFit/>
          </a:bodyPr>
          <a:lstStyle/>
          <a:p>
            <a:pPr>
              <a:spcAft>
                <a:spcPts val="600"/>
              </a:spcAft>
            </a:pPr>
            <a:r>
              <a:rPr lang="en-US" sz="2000" b="1" dirty="0">
                <a:solidFill>
                  <a:schemeClr val="bg2"/>
                </a:solidFill>
              </a:rPr>
              <a:t>Inside of a hollow PEC </a:t>
            </a:r>
            <a:r>
              <a:rPr lang="en-US" sz="2000" b="1" dirty="0" smtClean="0">
                <a:solidFill>
                  <a:schemeClr val="bg2"/>
                </a:solidFill>
              </a:rPr>
              <a:t>shell in statics:</a:t>
            </a:r>
          </a:p>
          <a:p>
            <a:pPr marL="228600">
              <a:lnSpc>
                <a:spcPct val="150000"/>
              </a:lnSpc>
              <a:buFont typeface="Wingdings" pitchFamily="2" charset="2"/>
              <a:buChar char="Ø"/>
            </a:pPr>
            <a:r>
              <a:rPr lang="en-US" sz="2000" dirty="0" smtClean="0">
                <a:solidFill>
                  <a:schemeClr val="bg2"/>
                </a:solidFill>
              </a:rPr>
              <a:t> </a:t>
            </a:r>
            <a:r>
              <a:rPr lang="en-US" sz="2000" dirty="0">
                <a:solidFill>
                  <a:schemeClr val="bg2"/>
                </a:solidFill>
              </a:rPr>
              <a:t>T</a:t>
            </a:r>
            <a:r>
              <a:rPr lang="en-US" sz="2000" dirty="0" smtClean="0">
                <a:solidFill>
                  <a:schemeClr val="bg2"/>
                </a:solidFill>
              </a:rPr>
              <a:t>here </a:t>
            </a:r>
            <a:r>
              <a:rPr lang="en-US" sz="2000" dirty="0">
                <a:solidFill>
                  <a:schemeClr val="bg2"/>
                </a:solidFill>
              </a:rPr>
              <a:t>is no electric field</a:t>
            </a:r>
            <a:r>
              <a:rPr lang="en-US" sz="2000" dirty="0" smtClean="0">
                <a:solidFill>
                  <a:schemeClr val="bg2"/>
                </a:solidFill>
              </a:rPr>
              <a:t>.</a:t>
            </a:r>
          </a:p>
          <a:p>
            <a:pPr marL="228600">
              <a:buFont typeface="Wingdings" pitchFamily="2" charset="2"/>
              <a:buChar char="Ø"/>
            </a:pPr>
            <a:r>
              <a:rPr lang="en-US" sz="2000" dirty="0" smtClean="0">
                <a:solidFill>
                  <a:schemeClr val="bg2"/>
                </a:solidFill>
              </a:rPr>
              <a:t> There is no </a:t>
            </a:r>
            <a:r>
              <a:rPr lang="en-US" sz="2000" i="1" dirty="0" smtClean="0">
                <a:solidFill>
                  <a:schemeClr val="bg2"/>
                </a:solidFill>
                <a:sym typeface="Symbol" pitchFamily="18" charset="2"/>
              </a:rPr>
              <a:t></a:t>
            </a:r>
            <a:r>
              <a:rPr lang="en-US" sz="2000" i="1" baseline="-25000" dirty="0" smtClean="0">
                <a:solidFill>
                  <a:schemeClr val="bg2"/>
                </a:solidFill>
                <a:latin typeface="Times New Roman" pitchFamily="18" charset="0"/>
                <a:sym typeface="Symbol" pitchFamily="18" charset="2"/>
              </a:rPr>
              <a:t>s</a:t>
            </a:r>
            <a:r>
              <a:rPr lang="en-US" sz="2000" dirty="0" smtClean="0">
                <a:solidFill>
                  <a:schemeClr val="bg2"/>
                </a:solidFill>
                <a:sym typeface="Symbol" pitchFamily="18" charset="2"/>
              </a:rPr>
              <a:t> on the inner surface.</a:t>
            </a:r>
            <a:endParaRPr lang="en-US" sz="2000" i="1" dirty="0" smtClean="0">
              <a:solidFill>
                <a:schemeClr val="bg2"/>
              </a:solidFill>
              <a:latin typeface="Times New Roman" pitchFamily="18" charset="0"/>
            </a:endParaRPr>
          </a:p>
        </p:txBody>
      </p:sp>
      <p:sp>
        <p:nvSpPr>
          <p:cNvPr id="25" name="Slide Number Placeholder 24"/>
          <p:cNvSpPr>
            <a:spLocks noGrp="1"/>
          </p:cNvSpPr>
          <p:nvPr>
            <p:ph type="sldNum" sz="quarter" idx="12"/>
          </p:nvPr>
        </p:nvSpPr>
        <p:spPr/>
        <p:txBody>
          <a:bodyPr/>
          <a:lstStyle/>
          <a:p>
            <a:pPr>
              <a:defRPr/>
            </a:pPr>
            <a:fld id="{C4941350-7F67-4C26-8FA1-8FE587D8CA0E}" type="slidenum">
              <a:rPr lang="en-US" smtClean="0"/>
              <a:pPr>
                <a:defRPr/>
              </a:pPr>
              <a:t>9</a:t>
            </a:fld>
            <a:endParaRPr lang="en-US"/>
          </a:p>
        </p:txBody>
      </p:sp>
      <p:sp>
        <p:nvSpPr>
          <p:cNvPr id="37" name="TextBox 36"/>
          <p:cNvSpPr txBox="1"/>
          <p:nvPr/>
        </p:nvSpPr>
        <p:spPr>
          <a:xfrm>
            <a:off x="6018900" y="2761020"/>
            <a:ext cx="2800767" cy="369332"/>
          </a:xfrm>
          <a:prstGeom prst="rect">
            <a:avLst/>
          </a:prstGeom>
          <a:noFill/>
        </p:spPr>
        <p:txBody>
          <a:bodyPr wrap="none" rtlCol="0">
            <a:spAutoFit/>
          </a:bodyPr>
          <a:lstStyle/>
          <a:p>
            <a:r>
              <a:rPr lang="en-US" dirty="0" smtClean="0">
                <a:solidFill>
                  <a:srgbClr val="FF0000"/>
                </a:solidFill>
              </a:rPr>
              <a:t>Static electric field source</a:t>
            </a:r>
            <a:endParaRPr lang="en-US" dirty="0">
              <a:solidFill>
                <a:srgbClr val="FF0000"/>
              </a:solidFill>
            </a:endParaRPr>
          </a:p>
        </p:txBody>
      </p:sp>
      <p:sp>
        <p:nvSpPr>
          <p:cNvPr id="38" name="TextBox 37"/>
          <p:cNvSpPr txBox="1"/>
          <p:nvPr/>
        </p:nvSpPr>
        <p:spPr>
          <a:xfrm>
            <a:off x="3802165" y="6026914"/>
            <a:ext cx="4493538" cy="369332"/>
          </a:xfrm>
          <a:prstGeom prst="rect">
            <a:avLst/>
          </a:prstGeom>
          <a:noFill/>
        </p:spPr>
        <p:txBody>
          <a:bodyPr wrap="none" rtlCol="0">
            <a:spAutoFit/>
          </a:bodyPr>
          <a:lstStyle/>
          <a:p>
            <a:r>
              <a:rPr lang="en-US" dirty="0" smtClean="0">
                <a:solidFill>
                  <a:schemeClr val="bg1"/>
                </a:solidFill>
              </a:rPr>
              <a:t>This is a shielded region (no electric field).</a:t>
            </a:r>
            <a:endParaRPr lang="en-US" dirty="0">
              <a:solidFill>
                <a:schemeClr val="bg1"/>
              </a:solidFill>
            </a:endParaRPr>
          </a:p>
        </p:txBody>
      </p:sp>
      <p:sp>
        <p:nvSpPr>
          <p:cNvPr id="70" name="TextBox 69"/>
          <p:cNvSpPr txBox="1"/>
          <p:nvPr/>
        </p:nvSpPr>
        <p:spPr>
          <a:xfrm>
            <a:off x="5852046" y="4571147"/>
            <a:ext cx="2781300" cy="923330"/>
          </a:xfrm>
          <a:prstGeom prst="rect">
            <a:avLst/>
          </a:prstGeom>
          <a:noFill/>
          <a:ln w="19050">
            <a:solidFill>
              <a:schemeClr val="bg2"/>
            </a:solidFill>
          </a:ln>
        </p:spPr>
        <p:txBody>
          <a:bodyPr wrap="square" rtlCol="0">
            <a:spAutoFit/>
          </a:bodyPr>
          <a:lstStyle/>
          <a:p>
            <a:pPr algn="ctr"/>
            <a:r>
              <a:rPr lang="en-US" b="1" dirty="0" smtClean="0">
                <a:solidFill>
                  <a:schemeClr val="bg2"/>
                </a:solidFill>
              </a:rPr>
              <a:t>Note:</a:t>
            </a:r>
            <a:r>
              <a:rPr lang="en-US" dirty="0" smtClean="0">
                <a:solidFill>
                  <a:schemeClr val="bg2"/>
                </a:solidFill>
              </a:rPr>
              <a:t> </a:t>
            </a:r>
          </a:p>
          <a:p>
            <a:pPr algn="ctr"/>
            <a:r>
              <a:rPr lang="en-US" dirty="0" smtClean="0">
                <a:solidFill>
                  <a:schemeClr val="bg2"/>
                </a:solidFill>
              </a:rPr>
              <a:t>The Faraday cage does </a:t>
            </a:r>
            <a:r>
              <a:rPr lang="en-US" u="sng" dirty="0" smtClean="0">
                <a:solidFill>
                  <a:schemeClr val="bg2"/>
                </a:solidFill>
              </a:rPr>
              <a:t>not</a:t>
            </a:r>
            <a:r>
              <a:rPr lang="en-US" dirty="0" smtClean="0">
                <a:solidFill>
                  <a:schemeClr val="bg2"/>
                </a:solidFill>
              </a:rPr>
              <a:t> have to be grounded.</a:t>
            </a:r>
            <a:endParaRPr lang="en-US" dirty="0">
              <a:solidFill>
                <a:schemeClr val="bg2"/>
              </a:solidFill>
            </a:endParaRPr>
          </a:p>
        </p:txBody>
      </p:sp>
      <p:grpSp>
        <p:nvGrpSpPr>
          <p:cNvPr id="69" name="Group 68"/>
          <p:cNvGrpSpPr/>
          <p:nvPr/>
        </p:nvGrpSpPr>
        <p:grpSpPr>
          <a:xfrm>
            <a:off x="854653" y="2650597"/>
            <a:ext cx="5065921" cy="3234540"/>
            <a:chOff x="854653" y="2650597"/>
            <a:chExt cx="5065921" cy="3234540"/>
          </a:xfrm>
        </p:grpSpPr>
        <p:grpSp>
          <p:nvGrpSpPr>
            <p:cNvPr id="40" name="Group 26"/>
            <p:cNvGrpSpPr/>
            <p:nvPr/>
          </p:nvGrpSpPr>
          <p:grpSpPr>
            <a:xfrm>
              <a:off x="2055149" y="2762773"/>
              <a:ext cx="2881313" cy="2797176"/>
              <a:chOff x="2823457" y="2028392"/>
              <a:chExt cx="2881313" cy="2797176"/>
            </a:xfrm>
          </p:grpSpPr>
          <p:sp>
            <p:nvSpPr>
              <p:cNvPr id="61" name="Freeform 4"/>
              <p:cNvSpPr>
                <a:spLocks/>
              </p:cNvSpPr>
              <p:nvPr/>
            </p:nvSpPr>
            <p:spPr bwMode="auto">
              <a:xfrm rot="9999373">
                <a:off x="2823457" y="2315730"/>
                <a:ext cx="2881313" cy="2509838"/>
              </a:xfrm>
              <a:custGeom>
                <a:avLst/>
                <a:gdLst>
                  <a:gd name="T0" fmla="*/ 115 w 1070"/>
                  <a:gd name="T1" fmla="*/ 226 h 666"/>
                  <a:gd name="T2" fmla="*/ 39 w 1070"/>
                  <a:gd name="T3" fmla="*/ 449 h 666"/>
                  <a:gd name="T4" fmla="*/ 5 w 1070"/>
                  <a:gd name="T5" fmla="*/ 707 h 666"/>
                  <a:gd name="T6" fmla="*/ 41 w 1070"/>
                  <a:gd name="T7" fmla="*/ 1045 h 666"/>
                  <a:gd name="T8" fmla="*/ 244 w 1070"/>
                  <a:gd name="T9" fmla="*/ 1268 h 666"/>
                  <a:gd name="T10" fmla="*/ 522 w 1070"/>
                  <a:gd name="T11" fmla="*/ 1415 h 666"/>
                  <a:gd name="T12" fmla="*/ 824 w 1070"/>
                  <a:gd name="T13" fmla="*/ 1562 h 666"/>
                  <a:gd name="T14" fmla="*/ 1058 w 1070"/>
                  <a:gd name="T15" fmla="*/ 1529 h 666"/>
                  <a:gd name="T16" fmla="*/ 1291 w 1070"/>
                  <a:gd name="T17" fmla="*/ 1512 h 666"/>
                  <a:gd name="T18" fmla="*/ 1533 w 1070"/>
                  <a:gd name="T19" fmla="*/ 1363 h 666"/>
                  <a:gd name="T20" fmla="*/ 1710 w 1070"/>
                  <a:gd name="T21" fmla="*/ 1113 h 666"/>
                  <a:gd name="T22" fmla="*/ 1766 w 1070"/>
                  <a:gd name="T23" fmla="*/ 833 h 666"/>
                  <a:gd name="T24" fmla="*/ 1813 w 1070"/>
                  <a:gd name="T25" fmla="*/ 634 h 666"/>
                  <a:gd name="T26" fmla="*/ 1779 w 1070"/>
                  <a:gd name="T27" fmla="*/ 356 h 666"/>
                  <a:gd name="T28" fmla="*/ 1650 w 1070"/>
                  <a:gd name="T29" fmla="*/ 259 h 666"/>
                  <a:gd name="T30" fmla="*/ 1547 w 1070"/>
                  <a:gd name="T31" fmla="*/ 195 h 666"/>
                  <a:gd name="T32" fmla="*/ 1313 w 1070"/>
                  <a:gd name="T33" fmla="*/ 14 h 666"/>
                  <a:gd name="T34" fmla="*/ 1069 w 1070"/>
                  <a:gd name="T35" fmla="*/ 114 h 666"/>
                  <a:gd name="T36" fmla="*/ 790 w 1070"/>
                  <a:gd name="T37" fmla="*/ 128 h 666"/>
                  <a:gd name="T38" fmla="*/ 483 w 1070"/>
                  <a:gd name="T39" fmla="*/ 59 h 666"/>
                  <a:gd name="T40" fmla="*/ 285 w 1070"/>
                  <a:gd name="T41" fmla="*/ 81 h 666"/>
                  <a:gd name="T42" fmla="*/ 115 w 1070"/>
                  <a:gd name="T43" fmla="*/ 226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gradFill rotWithShape="1">
                <a:gsLst>
                  <a:gs pos="0">
                    <a:srgbClr val="FFCC66"/>
                  </a:gs>
                  <a:gs pos="100000">
                    <a:srgbClr val="C9A150"/>
                  </a:gs>
                </a:gsLst>
                <a:path path="rect">
                  <a:fillToRect l="50000" t="50000" r="50000" b="50000"/>
                </a:path>
              </a:gradFill>
              <a:ln w="12700" cap="flat" cmpd="sng">
                <a:solidFill>
                  <a:schemeClr val="bg2"/>
                </a:solidFill>
                <a:prstDash val="solid"/>
                <a:round/>
                <a:headEnd type="none" w="sm" len="sm"/>
                <a:tailEnd type="none" w="sm" len="sm"/>
              </a:ln>
            </p:spPr>
            <p:txBody>
              <a:bodyPr wrap="none"/>
              <a:lstStyle/>
              <a:p>
                <a:endParaRPr lang="en-US"/>
              </a:p>
            </p:txBody>
          </p:sp>
          <p:sp>
            <p:nvSpPr>
              <p:cNvPr id="62" name="Freeform 16"/>
              <p:cNvSpPr>
                <a:spLocks/>
              </p:cNvSpPr>
              <p:nvPr/>
            </p:nvSpPr>
            <p:spPr bwMode="auto">
              <a:xfrm rot="9999373">
                <a:off x="3029832" y="2844367"/>
                <a:ext cx="2476500" cy="1598613"/>
              </a:xfrm>
              <a:custGeom>
                <a:avLst/>
                <a:gdLst>
                  <a:gd name="T0" fmla="*/ 99 w 1070"/>
                  <a:gd name="T1" fmla="*/ 144 h 666"/>
                  <a:gd name="T2" fmla="*/ 34 w 1070"/>
                  <a:gd name="T3" fmla="*/ 286 h 666"/>
                  <a:gd name="T4" fmla="*/ 4 w 1070"/>
                  <a:gd name="T5" fmla="*/ 451 h 666"/>
                  <a:gd name="T6" fmla="*/ 35 w 1070"/>
                  <a:gd name="T7" fmla="*/ 665 h 666"/>
                  <a:gd name="T8" fmla="*/ 210 w 1070"/>
                  <a:gd name="T9" fmla="*/ 807 h 666"/>
                  <a:gd name="T10" fmla="*/ 449 w 1070"/>
                  <a:gd name="T11" fmla="*/ 901 h 666"/>
                  <a:gd name="T12" fmla="*/ 709 w 1070"/>
                  <a:gd name="T13" fmla="*/ 995 h 666"/>
                  <a:gd name="T14" fmla="*/ 910 w 1070"/>
                  <a:gd name="T15" fmla="*/ 974 h 666"/>
                  <a:gd name="T16" fmla="*/ 1109 w 1070"/>
                  <a:gd name="T17" fmla="*/ 963 h 666"/>
                  <a:gd name="T18" fmla="*/ 1318 w 1070"/>
                  <a:gd name="T19" fmla="*/ 868 h 666"/>
                  <a:gd name="T20" fmla="*/ 1470 w 1070"/>
                  <a:gd name="T21" fmla="*/ 709 h 666"/>
                  <a:gd name="T22" fmla="*/ 1518 w 1070"/>
                  <a:gd name="T23" fmla="*/ 531 h 666"/>
                  <a:gd name="T24" fmla="*/ 1559 w 1070"/>
                  <a:gd name="T25" fmla="*/ 404 h 666"/>
                  <a:gd name="T26" fmla="*/ 1529 w 1070"/>
                  <a:gd name="T27" fmla="*/ 227 h 666"/>
                  <a:gd name="T28" fmla="*/ 1419 w 1070"/>
                  <a:gd name="T29" fmla="*/ 165 h 666"/>
                  <a:gd name="T30" fmla="*/ 1330 w 1070"/>
                  <a:gd name="T31" fmla="*/ 124 h 666"/>
                  <a:gd name="T32" fmla="*/ 1128 w 1070"/>
                  <a:gd name="T33" fmla="*/ 9 h 666"/>
                  <a:gd name="T34" fmla="*/ 919 w 1070"/>
                  <a:gd name="T35" fmla="*/ 73 h 666"/>
                  <a:gd name="T36" fmla="*/ 679 w 1070"/>
                  <a:gd name="T37" fmla="*/ 82 h 666"/>
                  <a:gd name="T38" fmla="*/ 416 w 1070"/>
                  <a:gd name="T39" fmla="*/ 38 h 666"/>
                  <a:gd name="T40" fmla="*/ 245 w 1070"/>
                  <a:gd name="T41" fmla="*/ 51 h 666"/>
                  <a:gd name="T42" fmla="*/ 99 w 1070"/>
                  <a:gd name="T43" fmla="*/ 144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solidFill>
                <a:schemeClr val="tx1"/>
              </a:solidFill>
              <a:ln w="12700" cap="flat" cmpd="sng">
                <a:solidFill>
                  <a:schemeClr val="bg2"/>
                </a:solidFill>
                <a:prstDash val="solid"/>
                <a:round/>
                <a:headEnd type="none" w="sm" len="sm"/>
                <a:tailEnd type="none" w="sm" len="sm"/>
              </a:ln>
            </p:spPr>
            <p:txBody>
              <a:bodyPr wrap="none"/>
              <a:lstStyle/>
              <a:p>
                <a:endParaRPr lang="en-US"/>
              </a:p>
            </p:txBody>
          </p:sp>
          <p:sp>
            <p:nvSpPr>
              <p:cNvPr id="63" name="Text Box 23"/>
              <p:cNvSpPr txBox="1">
                <a:spLocks noChangeArrowheads="1"/>
              </p:cNvSpPr>
              <p:nvPr/>
            </p:nvSpPr>
            <p:spPr bwMode="auto">
              <a:xfrm>
                <a:off x="3621969" y="2028392"/>
                <a:ext cx="184731" cy="369332"/>
              </a:xfrm>
              <a:prstGeom prst="rect">
                <a:avLst/>
              </a:prstGeom>
              <a:noFill/>
              <a:ln w="12700">
                <a:noFill/>
                <a:miter lim="800000"/>
                <a:headEnd type="none" w="sm" len="sm"/>
                <a:tailEnd type="none" w="sm" len="sm"/>
              </a:ln>
            </p:spPr>
            <p:txBody>
              <a:bodyPr wrap="none">
                <a:spAutoFit/>
              </a:bodyPr>
              <a:lstStyle/>
              <a:p>
                <a:endParaRPr lang="en-US" dirty="0">
                  <a:solidFill>
                    <a:schemeClr val="hlink"/>
                  </a:solidFill>
                </a:endParaRPr>
              </a:p>
            </p:txBody>
          </p:sp>
        </p:grpSp>
        <p:sp>
          <p:nvSpPr>
            <p:cNvPr id="41" name="Oval 40"/>
            <p:cNvSpPr/>
            <p:nvPr/>
          </p:nvSpPr>
          <p:spPr bwMode="auto">
            <a:xfrm>
              <a:off x="5442486" y="2943191"/>
              <a:ext cx="142504" cy="142504"/>
            </a:xfrm>
            <a:prstGeom prst="ellipse">
              <a:avLst/>
            </a:prstGeom>
            <a:solidFill>
              <a:srgbClr val="FFFF00"/>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2" name="Straight Arrow Connector 41"/>
            <p:cNvCxnSpPr/>
            <p:nvPr/>
          </p:nvCxnSpPr>
          <p:spPr bwMode="auto">
            <a:xfrm flipH="1">
              <a:off x="4777617" y="3097571"/>
              <a:ext cx="629241" cy="450106"/>
            </a:xfrm>
            <a:prstGeom prst="straightConnector1">
              <a:avLst/>
            </a:prstGeom>
            <a:solidFill>
              <a:schemeClr val="accent1"/>
            </a:solidFill>
            <a:ln w="19050" cap="flat" cmpd="sng" algn="ctr">
              <a:solidFill>
                <a:srgbClr val="DDD800"/>
              </a:solidFill>
              <a:prstDash val="solid"/>
              <a:round/>
              <a:headEnd type="none" w="med" len="med"/>
              <a:tailEnd type="triangle" w="med" len="med"/>
            </a:ln>
            <a:effectLst/>
          </p:spPr>
        </p:cxnSp>
        <p:sp>
          <p:nvSpPr>
            <p:cNvPr id="43" name="Freeform 42"/>
            <p:cNvSpPr/>
            <p:nvPr/>
          </p:nvSpPr>
          <p:spPr bwMode="auto">
            <a:xfrm>
              <a:off x="4302455" y="2869960"/>
              <a:ext cx="1021278" cy="393865"/>
            </a:xfrm>
            <a:custGeom>
              <a:avLst/>
              <a:gdLst>
                <a:gd name="connsiteX0" fmla="*/ 1021278 w 1021278"/>
                <a:gd name="connsiteY0" fmla="*/ 85107 h 393865"/>
                <a:gd name="connsiteX1" fmla="*/ 629392 w 1021278"/>
                <a:gd name="connsiteY1" fmla="*/ 1979 h 393865"/>
                <a:gd name="connsiteX2" fmla="*/ 308759 w 1021278"/>
                <a:gd name="connsiteY2" fmla="*/ 73231 h 393865"/>
                <a:gd name="connsiteX3" fmla="*/ 106878 w 1021278"/>
                <a:gd name="connsiteY3" fmla="*/ 239486 h 393865"/>
                <a:gd name="connsiteX4" fmla="*/ 0 w 1021278"/>
                <a:gd name="connsiteY4" fmla="*/ 393865 h 393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278" h="393865">
                  <a:moveTo>
                    <a:pt x="1021278" y="85107"/>
                  </a:moveTo>
                  <a:cubicBezTo>
                    <a:pt x="884711" y="44532"/>
                    <a:pt x="748145" y="3958"/>
                    <a:pt x="629392" y="1979"/>
                  </a:cubicBezTo>
                  <a:cubicBezTo>
                    <a:pt x="510639" y="0"/>
                    <a:pt x="395845" y="33647"/>
                    <a:pt x="308759" y="73231"/>
                  </a:cubicBezTo>
                  <a:cubicBezTo>
                    <a:pt x="221673" y="112815"/>
                    <a:pt x="158338" y="186047"/>
                    <a:pt x="106878" y="239486"/>
                  </a:cubicBezTo>
                  <a:cubicBezTo>
                    <a:pt x="55418" y="292925"/>
                    <a:pt x="27709" y="343395"/>
                    <a:pt x="0" y="393865"/>
                  </a:cubicBez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4" name="Freeform 43"/>
            <p:cNvSpPr/>
            <p:nvPr/>
          </p:nvSpPr>
          <p:spPr bwMode="auto">
            <a:xfrm>
              <a:off x="4931847" y="3192574"/>
              <a:ext cx="682832" cy="874816"/>
            </a:xfrm>
            <a:custGeom>
              <a:avLst/>
              <a:gdLst>
                <a:gd name="connsiteX0" fmla="*/ 617517 w 688770"/>
                <a:gd name="connsiteY0" fmla="*/ 0 h 866899"/>
                <a:gd name="connsiteX1" fmla="*/ 665019 w 688770"/>
                <a:gd name="connsiteY1" fmla="*/ 380011 h 866899"/>
                <a:gd name="connsiteX2" fmla="*/ 475013 w 688770"/>
                <a:gd name="connsiteY2" fmla="*/ 736270 h 866899"/>
                <a:gd name="connsiteX3" fmla="*/ 130629 w 688770"/>
                <a:gd name="connsiteY3" fmla="*/ 843148 h 866899"/>
                <a:gd name="connsiteX4" fmla="*/ 0 w 688770"/>
                <a:gd name="connsiteY4" fmla="*/ 866899 h 866899"/>
                <a:gd name="connsiteX0" fmla="*/ 617517 w 682832"/>
                <a:gd name="connsiteY0" fmla="*/ 0 h 874816"/>
                <a:gd name="connsiteX1" fmla="*/ 665019 w 682832"/>
                <a:gd name="connsiteY1" fmla="*/ 380011 h 874816"/>
                <a:gd name="connsiteX2" fmla="*/ 510639 w 682832"/>
                <a:gd name="connsiteY2" fmla="*/ 676893 h 874816"/>
                <a:gd name="connsiteX3" fmla="*/ 130629 w 682832"/>
                <a:gd name="connsiteY3" fmla="*/ 843148 h 874816"/>
                <a:gd name="connsiteX4" fmla="*/ 0 w 682832"/>
                <a:gd name="connsiteY4" fmla="*/ 866899 h 874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832" h="874816">
                  <a:moveTo>
                    <a:pt x="617517" y="0"/>
                  </a:moveTo>
                  <a:cubicBezTo>
                    <a:pt x="653143" y="128649"/>
                    <a:pt x="682832" y="267196"/>
                    <a:pt x="665019" y="380011"/>
                  </a:cubicBezTo>
                  <a:cubicBezTo>
                    <a:pt x="647206" y="492827"/>
                    <a:pt x="599704" y="599704"/>
                    <a:pt x="510639" y="676893"/>
                  </a:cubicBezTo>
                  <a:cubicBezTo>
                    <a:pt x="421574" y="754082"/>
                    <a:pt x="215736" y="811480"/>
                    <a:pt x="130629" y="843148"/>
                  </a:cubicBezTo>
                  <a:cubicBezTo>
                    <a:pt x="45523" y="874816"/>
                    <a:pt x="25730" y="865909"/>
                    <a:pt x="0" y="866899"/>
                  </a:cubicBezTo>
                </a:path>
              </a:pathLst>
            </a:custGeom>
            <a:noFill/>
            <a:ln w="28575"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5" name="TextBox 44"/>
            <p:cNvSpPr txBox="1"/>
            <p:nvPr/>
          </p:nvSpPr>
          <p:spPr>
            <a:xfrm>
              <a:off x="4975391" y="4138641"/>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6" name="TextBox 45"/>
            <p:cNvSpPr txBox="1"/>
            <p:nvPr/>
          </p:nvSpPr>
          <p:spPr>
            <a:xfrm>
              <a:off x="4866533" y="3566645"/>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7" name="TextBox 46"/>
            <p:cNvSpPr txBox="1"/>
            <p:nvPr/>
          </p:nvSpPr>
          <p:spPr>
            <a:xfrm>
              <a:off x="4472668" y="3125279"/>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8" name="TextBox 47"/>
            <p:cNvSpPr txBox="1"/>
            <p:nvPr/>
          </p:nvSpPr>
          <p:spPr>
            <a:xfrm>
              <a:off x="3983800" y="2909544"/>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9" name="Freeform 48"/>
            <p:cNvSpPr/>
            <p:nvPr/>
          </p:nvSpPr>
          <p:spPr bwMode="auto">
            <a:xfrm>
              <a:off x="3659208" y="2650597"/>
              <a:ext cx="1740065" cy="456870"/>
            </a:xfrm>
            <a:custGeom>
              <a:avLst/>
              <a:gdLst>
                <a:gd name="connsiteX0" fmla="*/ 1021278 w 1021278"/>
                <a:gd name="connsiteY0" fmla="*/ 85107 h 393865"/>
                <a:gd name="connsiteX1" fmla="*/ 629392 w 1021278"/>
                <a:gd name="connsiteY1" fmla="*/ 1979 h 393865"/>
                <a:gd name="connsiteX2" fmla="*/ 308759 w 1021278"/>
                <a:gd name="connsiteY2" fmla="*/ 73231 h 393865"/>
                <a:gd name="connsiteX3" fmla="*/ 106878 w 1021278"/>
                <a:gd name="connsiteY3" fmla="*/ 239486 h 393865"/>
                <a:gd name="connsiteX4" fmla="*/ 0 w 1021278"/>
                <a:gd name="connsiteY4" fmla="*/ 393865 h 393865"/>
                <a:gd name="connsiteX0" fmla="*/ 1021278 w 1021278"/>
                <a:gd name="connsiteY0" fmla="*/ 85107 h 453241"/>
                <a:gd name="connsiteX1" fmla="*/ 629392 w 1021278"/>
                <a:gd name="connsiteY1" fmla="*/ 1979 h 453241"/>
                <a:gd name="connsiteX2" fmla="*/ 308759 w 1021278"/>
                <a:gd name="connsiteY2" fmla="*/ 73231 h 453241"/>
                <a:gd name="connsiteX3" fmla="*/ 106878 w 1021278"/>
                <a:gd name="connsiteY3" fmla="*/ 239486 h 453241"/>
                <a:gd name="connsiteX4" fmla="*/ 0 w 1021278"/>
                <a:gd name="connsiteY4" fmla="*/ 453241 h 453241"/>
                <a:gd name="connsiteX0" fmla="*/ 1021278 w 1801091"/>
                <a:gd name="connsiteY0" fmla="*/ 111167 h 479301"/>
                <a:gd name="connsiteX1" fmla="*/ 1735777 w 1801091"/>
                <a:gd name="connsiteY1" fmla="*/ 267525 h 479301"/>
                <a:gd name="connsiteX2" fmla="*/ 629392 w 1801091"/>
                <a:gd name="connsiteY2" fmla="*/ 28039 h 479301"/>
                <a:gd name="connsiteX3" fmla="*/ 308759 w 1801091"/>
                <a:gd name="connsiteY3" fmla="*/ 99291 h 479301"/>
                <a:gd name="connsiteX4" fmla="*/ 106878 w 1801091"/>
                <a:gd name="connsiteY4" fmla="*/ 265546 h 479301"/>
                <a:gd name="connsiteX5" fmla="*/ 0 w 1801091"/>
                <a:gd name="connsiteY5" fmla="*/ 479301 h 479301"/>
                <a:gd name="connsiteX0" fmla="*/ 1021278 w 1801091"/>
                <a:gd name="connsiteY0" fmla="*/ 88736 h 456870"/>
                <a:gd name="connsiteX1" fmla="*/ 1735777 w 1801091"/>
                <a:gd name="connsiteY1" fmla="*/ 245094 h 456870"/>
                <a:gd name="connsiteX2" fmla="*/ 1058884 w 1801091"/>
                <a:gd name="connsiteY2" fmla="*/ 43214 h 456870"/>
                <a:gd name="connsiteX3" fmla="*/ 629392 w 1801091"/>
                <a:gd name="connsiteY3" fmla="*/ 5608 h 456870"/>
                <a:gd name="connsiteX4" fmla="*/ 308759 w 1801091"/>
                <a:gd name="connsiteY4" fmla="*/ 76860 h 456870"/>
                <a:gd name="connsiteX5" fmla="*/ 106878 w 1801091"/>
                <a:gd name="connsiteY5" fmla="*/ 243115 h 456870"/>
                <a:gd name="connsiteX6" fmla="*/ 0 w 1801091"/>
                <a:gd name="connsiteY6" fmla="*/ 456870 h 456870"/>
                <a:gd name="connsiteX0" fmla="*/ 1735777 w 1740065"/>
                <a:gd name="connsiteY0" fmla="*/ 245094 h 456870"/>
                <a:gd name="connsiteX1" fmla="*/ 1058884 w 1740065"/>
                <a:gd name="connsiteY1" fmla="*/ 43214 h 456870"/>
                <a:gd name="connsiteX2" fmla="*/ 629392 w 1740065"/>
                <a:gd name="connsiteY2" fmla="*/ 5608 h 456870"/>
                <a:gd name="connsiteX3" fmla="*/ 308759 w 1740065"/>
                <a:gd name="connsiteY3" fmla="*/ 76860 h 456870"/>
                <a:gd name="connsiteX4" fmla="*/ 106878 w 1740065"/>
                <a:gd name="connsiteY4" fmla="*/ 243115 h 456870"/>
                <a:gd name="connsiteX5" fmla="*/ 0 w 1740065"/>
                <a:gd name="connsiteY5" fmla="*/ 456870 h 45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065" h="456870">
                  <a:moveTo>
                    <a:pt x="1735777" y="245094"/>
                  </a:moveTo>
                  <a:cubicBezTo>
                    <a:pt x="1740065" y="247403"/>
                    <a:pt x="1243281" y="83128"/>
                    <a:pt x="1058884" y="43214"/>
                  </a:cubicBezTo>
                  <a:cubicBezTo>
                    <a:pt x="874487" y="3300"/>
                    <a:pt x="754413" y="0"/>
                    <a:pt x="629392" y="5608"/>
                  </a:cubicBezTo>
                  <a:cubicBezTo>
                    <a:pt x="504371" y="11216"/>
                    <a:pt x="395845" y="37276"/>
                    <a:pt x="308759" y="76860"/>
                  </a:cubicBezTo>
                  <a:cubicBezTo>
                    <a:pt x="221673" y="116444"/>
                    <a:pt x="158338" y="179780"/>
                    <a:pt x="106878" y="243115"/>
                  </a:cubicBezTo>
                  <a:cubicBezTo>
                    <a:pt x="55418" y="306450"/>
                    <a:pt x="27709" y="406400"/>
                    <a:pt x="0" y="456870"/>
                  </a:cubicBez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0" name="Freeform 49"/>
            <p:cNvSpPr/>
            <p:nvPr/>
          </p:nvSpPr>
          <p:spPr bwMode="auto">
            <a:xfrm>
              <a:off x="5001119" y="3145072"/>
              <a:ext cx="738251" cy="1462644"/>
            </a:xfrm>
            <a:custGeom>
              <a:avLst/>
              <a:gdLst>
                <a:gd name="connsiteX0" fmla="*/ 617517 w 688770"/>
                <a:gd name="connsiteY0" fmla="*/ 0 h 866899"/>
                <a:gd name="connsiteX1" fmla="*/ 665019 w 688770"/>
                <a:gd name="connsiteY1" fmla="*/ 380011 h 866899"/>
                <a:gd name="connsiteX2" fmla="*/ 475013 w 688770"/>
                <a:gd name="connsiteY2" fmla="*/ 736270 h 866899"/>
                <a:gd name="connsiteX3" fmla="*/ 130629 w 688770"/>
                <a:gd name="connsiteY3" fmla="*/ 843148 h 866899"/>
                <a:gd name="connsiteX4" fmla="*/ 0 w 688770"/>
                <a:gd name="connsiteY4" fmla="*/ 866899 h 866899"/>
                <a:gd name="connsiteX0" fmla="*/ 641268 w 712521"/>
                <a:gd name="connsiteY0" fmla="*/ 0 h 858982"/>
                <a:gd name="connsiteX1" fmla="*/ 688770 w 712521"/>
                <a:gd name="connsiteY1" fmla="*/ 380011 h 858982"/>
                <a:gd name="connsiteX2" fmla="*/ 498764 w 712521"/>
                <a:gd name="connsiteY2" fmla="*/ 736270 h 858982"/>
                <a:gd name="connsiteX3" fmla="*/ 154380 w 712521"/>
                <a:gd name="connsiteY3" fmla="*/ 843148 h 858982"/>
                <a:gd name="connsiteX4" fmla="*/ 0 w 712521"/>
                <a:gd name="connsiteY4" fmla="*/ 831273 h 858982"/>
                <a:gd name="connsiteX0" fmla="*/ 641268 w 704934"/>
                <a:gd name="connsiteY0" fmla="*/ 666997 h 1525979"/>
                <a:gd name="connsiteX1" fmla="*/ 595747 w 704934"/>
                <a:gd name="connsiteY1" fmla="*/ 63335 h 1525979"/>
                <a:gd name="connsiteX2" fmla="*/ 688770 w 704934"/>
                <a:gd name="connsiteY2" fmla="*/ 1047008 h 1525979"/>
                <a:gd name="connsiteX3" fmla="*/ 498764 w 704934"/>
                <a:gd name="connsiteY3" fmla="*/ 1403267 h 1525979"/>
                <a:gd name="connsiteX4" fmla="*/ 154380 w 704934"/>
                <a:gd name="connsiteY4" fmla="*/ 1510145 h 1525979"/>
                <a:gd name="connsiteX5" fmla="*/ 0 w 704934"/>
                <a:gd name="connsiteY5" fmla="*/ 1498270 h 1525979"/>
                <a:gd name="connsiteX0" fmla="*/ 641268 w 728685"/>
                <a:gd name="connsiteY0" fmla="*/ 617517 h 1480457"/>
                <a:gd name="connsiteX1" fmla="*/ 595747 w 728685"/>
                <a:gd name="connsiteY1" fmla="*/ 13855 h 1480457"/>
                <a:gd name="connsiteX2" fmla="*/ 712521 w 728685"/>
                <a:gd name="connsiteY2" fmla="*/ 700645 h 1480457"/>
                <a:gd name="connsiteX3" fmla="*/ 498764 w 728685"/>
                <a:gd name="connsiteY3" fmla="*/ 1353787 h 1480457"/>
                <a:gd name="connsiteX4" fmla="*/ 154380 w 728685"/>
                <a:gd name="connsiteY4" fmla="*/ 1460665 h 1480457"/>
                <a:gd name="connsiteX5" fmla="*/ 0 w 728685"/>
                <a:gd name="connsiteY5" fmla="*/ 1448790 h 1480457"/>
                <a:gd name="connsiteX0" fmla="*/ 595747 w 728685"/>
                <a:gd name="connsiteY0" fmla="*/ 0 h 1466602"/>
                <a:gd name="connsiteX1" fmla="*/ 712521 w 728685"/>
                <a:gd name="connsiteY1" fmla="*/ 686790 h 1466602"/>
                <a:gd name="connsiteX2" fmla="*/ 498764 w 728685"/>
                <a:gd name="connsiteY2" fmla="*/ 1339932 h 1466602"/>
                <a:gd name="connsiteX3" fmla="*/ 154380 w 728685"/>
                <a:gd name="connsiteY3" fmla="*/ 1446810 h 1466602"/>
                <a:gd name="connsiteX4" fmla="*/ 0 w 728685"/>
                <a:gd name="connsiteY4" fmla="*/ 1434935 h 1466602"/>
                <a:gd name="connsiteX0" fmla="*/ 595747 w 728685"/>
                <a:gd name="connsiteY0" fmla="*/ 0 h 1462644"/>
                <a:gd name="connsiteX1" fmla="*/ 712521 w 728685"/>
                <a:gd name="connsiteY1" fmla="*/ 686790 h 1462644"/>
                <a:gd name="connsiteX2" fmla="*/ 631373 w 728685"/>
                <a:gd name="connsiteY2" fmla="*/ 1009402 h 1462644"/>
                <a:gd name="connsiteX3" fmla="*/ 498764 w 728685"/>
                <a:gd name="connsiteY3" fmla="*/ 1339932 h 1462644"/>
                <a:gd name="connsiteX4" fmla="*/ 154380 w 728685"/>
                <a:gd name="connsiteY4" fmla="*/ 1446810 h 1462644"/>
                <a:gd name="connsiteX5" fmla="*/ 0 w 728685"/>
                <a:gd name="connsiteY5" fmla="*/ 1434935 h 1462644"/>
                <a:gd name="connsiteX0" fmla="*/ 595747 w 738251"/>
                <a:gd name="connsiteY0" fmla="*/ 0 h 1462644"/>
                <a:gd name="connsiteX1" fmla="*/ 712521 w 738251"/>
                <a:gd name="connsiteY1" fmla="*/ 686790 h 1462644"/>
                <a:gd name="connsiteX2" fmla="*/ 702625 w 738251"/>
                <a:gd name="connsiteY2" fmla="*/ 1033153 h 1462644"/>
                <a:gd name="connsiteX3" fmla="*/ 498764 w 738251"/>
                <a:gd name="connsiteY3" fmla="*/ 1339932 h 1462644"/>
                <a:gd name="connsiteX4" fmla="*/ 154380 w 738251"/>
                <a:gd name="connsiteY4" fmla="*/ 1446810 h 1462644"/>
                <a:gd name="connsiteX5" fmla="*/ 0 w 738251"/>
                <a:gd name="connsiteY5" fmla="*/ 1434935 h 1462644"/>
                <a:gd name="connsiteX0" fmla="*/ 595747 w 738251"/>
                <a:gd name="connsiteY0" fmla="*/ 0 h 1462644"/>
                <a:gd name="connsiteX1" fmla="*/ 690749 w 738251"/>
                <a:gd name="connsiteY1" fmla="*/ 344384 h 1462644"/>
                <a:gd name="connsiteX2" fmla="*/ 712521 w 738251"/>
                <a:gd name="connsiteY2" fmla="*/ 686790 h 1462644"/>
                <a:gd name="connsiteX3" fmla="*/ 702625 w 738251"/>
                <a:gd name="connsiteY3" fmla="*/ 1033153 h 1462644"/>
                <a:gd name="connsiteX4" fmla="*/ 498764 w 738251"/>
                <a:gd name="connsiteY4" fmla="*/ 1339932 h 1462644"/>
                <a:gd name="connsiteX5" fmla="*/ 154380 w 738251"/>
                <a:gd name="connsiteY5" fmla="*/ 1446810 h 1462644"/>
                <a:gd name="connsiteX6" fmla="*/ 0 w 738251"/>
                <a:gd name="connsiteY6" fmla="*/ 1434935 h 1462644"/>
                <a:gd name="connsiteX0" fmla="*/ 595747 w 738251"/>
                <a:gd name="connsiteY0" fmla="*/ 0 h 1462644"/>
                <a:gd name="connsiteX1" fmla="*/ 678873 w 738251"/>
                <a:gd name="connsiteY1" fmla="*/ 296883 h 1462644"/>
                <a:gd name="connsiteX2" fmla="*/ 712521 w 738251"/>
                <a:gd name="connsiteY2" fmla="*/ 686790 h 1462644"/>
                <a:gd name="connsiteX3" fmla="*/ 702625 w 738251"/>
                <a:gd name="connsiteY3" fmla="*/ 1033153 h 1462644"/>
                <a:gd name="connsiteX4" fmla="*/ 498764 w 738251"/>
                <a:gd name="connsiteY4" fmla="*/ 1339932 h 1462644"/>
                <a:gd name="connsiteX5" fmla="*/ 154380 w 738251"/>
                <a:gd name="connsiteY5" fmla="*/ 1446810 h 1462644"/>
                <a:gd name="connsiteX6" fmla="*/ 0 w 738251"/>
                <a:gd name="connsiteY6" fmla="*/ 1434935 h 146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1" h="1462644">
                  <a:moveTo>
                    <a:pt x="595747" y="0"/>
                  </a:moveTo>
                  <a:cubicBezTo>
                    <a:pt x="611581" y="57397"/>
                    <a:pt x="659411" y="182418"/>
                    <a:pt x="678873" y="296883"/>
                  </a:cubicBezTo>
                  <a:cubicBezTo>
                    <a:pt x="698335" y="411348"/>
                    <a:pt x="710542" y="571995"/>
                    <a:pt x="712521" y="686790"/>
                  </a:cubicBezTo>
                  <a:cubicBezTo>
                    <a:pt x="718459" y="855024"/>
                    <a:pt x="738251" y="924296"/>
                    <a:pt x="702625" y="1033153"/>
                  </a:cubicBezTo>
                  <a:cubicBezTo>
                    <a:pt x="666999" y="1142010"/>
                    <a:pt x="590138" y="1270989"/>
                    <a:pt x="498764" y="1339932"/>
                  </a:cubicBezTo>
                  <a:cubicBezTo>
                    <a:pt x="407390" y="1408875"/>
                    <a:pt x="237507" y="1430976"/>
                    <a:pt x="154380" y="1446810"/>
                  </a:cubicBezTo>
                  <a:cubicBezTo>
                    <a:pt x="71253" y="1462644"/>
                    <a:pt x="25730" y="1433945"/>
                    <a:pt x="0" y="1434935"/>
                  </a:cubicBezTo>
                </a:path>
              </a:pathLst>
            </a:custGeom>
            <a:noFill/>
            <a:ln w="28575"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5620492" y="2940840"/>
              <a:ext cx="300082" cy="369332"/>
            </a:xfrm>
            <a:prstGeom prst="rect">
              <a:avLst/>
            </a:prstGeom>
            <a:noFill/>
          </p:spPr>
          <p:txBody>
            <a:bodyPr wrap="none" rtlCol="0">
              <a:spAutoFit/>
            </a:bodyPr>
            <a:lstStyle/>
            <a:p>
              <a:r>
                <a:rPr lang="en-US" i="1" dirty="0" smtClean="0">
                  <a:solidFill>
                    <a:schemeClr val="bg2"/>
                  </a:solidFill>
                  <a:latin typeface="+mn-lt"/>
                </a:rPr>
                <a:t>q</a:t>
              </a:r>
              <a:endParaRPr lang="en-US" i="1" dirty="0">
                <a:solidFill>
                  <a:schemeClr val="bg2"/>
                </a:solidFill>
                <a:latin typeface="+mn-lt"/>
              </a:endParaRPr>
            </a:p>
          </p:txBody>
        </p:sp>
        <p:sp>
          <p:nvSpPr>
            <p:cNvPr id="52" name="TextBox 51"/>
            <p:cNvSpPr txBox="1"/>
            <p:nvPr/>
          </p:nvSpPr>
          <p:spPr>
            <a:xfrm>
              <a:off x="1808636" y="3489456"/>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53" name="TextBox 52"/>
            <p:cNvSpPr txBox="1"/>
            <p:nvPr/>
          </p:nvSpPr>
          <p:spPr>
            <a:xfrm>
              <a:off x="4136200" y="3061944"/>
              <a:ext cx="261610"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54" name="TextBox 53"/>
            <p:cNvSpPr txBox="1"/>
            <p:nvPr/>
          </p:nvSpPr>
          <p:spPr>
            <a:xfrm>
              <a:off x="1771031" y="3974365"/>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55" name="TextBox 54"/>
            <p:cNvSpPr txBox="1"/>
            <p:nvPr/>
          </p:nvSpPr>
          <p:spPr>
            <a:xfrm>
              <a:off x="1806656" y="4603757"/>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56" name="TextBox 55"/>
            <p:cNvSpPr txBox="1"/>
            <p:nvPr/>
          </p:nvSpPr>
          <p:spPr>
            <a:xfrm>
              <a:off x="1913535" y="5161897"/>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57" name="TextBox 56"/>
            <p:cNvSpPr txBox="1"/>
            <p:nvPr/>
          </p:nvSpPr>
          <p:spPr>
            <a:xfrm>
              <a:off x="2519177" y="5494407"/>
              <a:ext cx="3193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cxnSp>
          <p:nvCxnSpPr>
            <p:cNvPr id="58" name="Straight Arrow Connector 57"/>
            <p:cNvCxnSpPr/>
            <p:nvPr/>
          </p:nvCxnSpPr>
          <p:spPr bwMode="auto">
            <a:xfrm flipH="1">
              <a:off x="1640552" y="5435031"/>
              <a:ext cx="629241" cy="450106"/>
            </a:xfrm>
            <a:prstGeom prst="straightConnector1">
              <a:avLst/>
            </a:prstGeom>
            <a:solidFill>
              <a:schemeClr val="accent1"/>
            </a:solidFill>
            <a:ln w="19050" cap="flat" cmpd="sng" algn="ctr">
              <a:solidFill>
                <a:srgbClr val="DDD800"/>
              </a:solidFill>
              <a:prstDash val="solid"/>
              <a:round/>
              <a:headEnd type="none" w="med" len="med"/>
              <a:tailEnd type="triangle" w="med" len="med"/>
            </a:ln>
            <a:effectLst/>
          </p:spPr>
        </p:cxnSp>
        <p:sp>
          <p:nvSpPr>
            <p:cNvPr id="59" name="Freeform 58"/>
            <p:cNvSpPr/>
            <p:nvPr/>
          </p:nvSpPr>
          <p:spPr bwMode="auto">
            <a:xfrm rot="502382">
              <a:off x="854653" y="2974859"/>
              <a:ext cx="1514433" cy="408050"/>
            </a:xfrm>
            <a:custGeom>
              <a:avLst/>
              <a:gdLst>
                <a:gd name="connsiteX0" fmla="*/ 1021278 w 1021278"/>
                <a:gd name="connsiteY0" fmla="*/ 85107 h 393865"/>
                <a:gd name="connsiteX1" fmla="*/ 629392 w 1021278"/>
                <a:gd name="connsiteY1" fmla="*/ 1979 h 393865"/>
                <a:gd name="connsiteX2" fmla="*/ 308759 w 1021278"/>
                <a:gd name="connsiteY2" fmla="*/ 73231 h 393865"/>
                <a:gd name="connsiteX3" fmla="*/ 106878 w 1021278"/>
                <a:gd name="connsiteY3" fmla="*/ 239486 h 393865"/>
                <a:gd name="connsiteX4" fmla="*/ 0 w 1021278"/>
                <a:gd name="connsiteY4" fmla="*/ 393865 h 393865"/>
                <a:gd name="connsiteX0" fmla="*/ 1021278 w 1021278"/>
                <a:gd name="connsiteY0" fmla="*/ 85107 h 453241"/>
                <a:gd name="connsiteX1" fmla="*/ 629392 w 1021278"/>
                <a:gd name="connsiteY1" fmla="*/ 1979 h 453241"/>
                <a:gd name="connsiteX2" fmla="*/ 308759 w 1021278"/>
                <a:gd name="connsiteY2" fmla="*/ 73231 h 453241"/>
                <a:gd name="connsiteX3" fmla="*/ 106878 w 1021278"/>
                <a:gd name="connsiteY3" fmla="*/ 239486 h 453241"/>
                <a:gd name="connsiteX4" fmla="*/ 0 w 1021278"/>
                <a:gd name="connsiteY4" fmla="*/ 453241 h 453241"/>
                <a:gd name="connsiteX0" fmla="*/ 1021278 w 1801091"/>
                <a:gd name="connsiteY0" fmla="*/ 111167 h 479301"/>
                <a:gd name="connsiteX1" fmla="*/ 1735777 w 1801091"/>
                <a:gd name="connsiteY1" fmla="*/ 267525 h 479301"/>
                <a:gd name="connsiteX2" fmla="*/ 629392 w 1801091"/>
                <a:gd name="connsiteY2" fmla="*/ 28039 h 479301"/>
                <a:gd name="connsiteX3" fmla="*/ 308759 w 1801091"/>
                <a:gd name="connsiteY3" fmla="*/ 99291 h 479301"/>
                <a:gd name="connsiteX4" fmla="*/ 106878 w 1801091"/>
                <a:gd name="connsiteY4" fmla="*/ 265546 h 479301"/>
                <a:gd name="connsiteX5" fmla="*/ 0 w 1801091"/>
                <a:gd name="connsiteY5" fmla="*/ 479301 h 479301"/>
                <a:gd name="connsiteX0" fmla="*/ 1021278 w 1801091"/>
                <a:gd name="connsiteY0" fmla="*/ 88736 h 456870"/>
                <a:gd name="connsiteX1" fmla="*/ 1735777 w 1801091"/>
                <a:gd name="connsiteY1" fmla="*/ 245094 h 456870"/>
                <a:gd name="connsiteX2" fmla="*/ 1058884 w 1801091"/>
                <a:gd name="connsiteY2" fmla="*/ 43214 h 456870"/>
                <a:gd name="connsiteX3" fmla="*/ 629392 w 1801091"/>
                <a:gd name="connsiteY3" fmla="*/ 5608 h 456870"/>
                <a:gd name="connsiteX4" fmla="*/ 308759 w 1801091"/>
                <a:gd name="connsiteY4" fmla="*/ 76860 h 456870"/>
                <a:gd name="connsiteX5" fmla="*/ 106878 w 1801091"/>
                <a:gd name="connsiteY5" fmla="*/ 243115 h 456870"/>
                <a:gd name="connsiteX6" fmla="*/ 0 w 1801091"/>
                <a:gd name="connsiteY6" fmla="*/ 456870 h 456870"/>
                <a:gd name="connsiteX0" fmla="*/ 1735777 w 1740065"/>
                <a:gd name="connsiteY0" fmla="*/ 245094 h 456870"/>
                <a:gd name="connsiteX1" fmla="*/ 1058884 w 1740065"/>
                <a:gd name="connsiteY1" fmla="*/ 43214 h 456870"/>
                <a:gd name="connsiteX2" fmla="*/ 629392 w 1740065"/>
                <a:gd name="connsiteY2" fmla="*/ 5608 h 456870"/>
                <a:gd name="connsiteX3" fmla="*/ 308759 w 1740065"/>
                <a:gd name="connsiteY3" fmla="*/ 76860 h 456870"/>
                <a:gd name="connsiteX4" fmla="*/ 106878 w 1740065"/>
                <a:gd name="connsiteY4" fmla="*/ 243115 h 456870"/>
                <a:gd name="connsiteX5" fmla="*/ 0 w 1740065"/>
                <a:gd name="connsiteY5" fmla="*/ 456870 h 456870"/>
                <a:gd name="connsiteX0" fmla="*/ 1735777 w 1740065"/>
                <a:gd name="connsiteY0" fmla="*/ 328221 h 539997"/>
                <a:gd name="connsiteX1" fmla="*/ 1058884 w 1740065"/>
                <a:gd name="connsiteY1" fmla="*/ 126341 h 539997"/>
                <a:gd name="connsiteX2" fmla="*/ 593766 w 1740065"/>
                <a:gd name="connsiteY2" fmla="*/ 5608 h 539997"/>
                <a:gd name="connsiteX3" fmla="*/ 308759 w 1740065"/>
                <a:gd name="connsiteY3" fmla="*/ 159987 h 539997"/>
                <a:gd name="connsiteX4" fmla="*/ 106878 w 1740065"/>
                <a:gd name="connsiteY4" fmla="*/ 326242 h 539997"/>
                <a:gd name="connsiteX5" fmla="*/ 0 w 1740065"/>
                <a:gd name="connsiteY5" fmla="*/ 539997 h 539997"/>
                <a:gd name="connsiteX0" fmla="*/ 1735777 w 1740065"/>
                <a:gd name="connsiteY0" fmla="*/ 459180 h 670956"/>
                <a:gd name="connsiteX1" fmla="*/ 1058884 w 1740065"/>
                <a:gd name="connsiteY1" fmla="*/ 257300 h 670956"/>
                <a:gd name="connsiteX2" fmla="*/ 593766 w 1740065"/>
                <a:gd name="connsiteY2" fmla="*/ 136567 h 670956"/>
                <a:gd name="connsiteX3" fmla="*/ 225632 w 1740065"/>
                <a:gd name="connsiteY3" fmla="*/ 53439 h 670956"/>
                <a:gd name="connsiteX4" fmla="*/ 106878 w 1740065"/>
                <a:gd name="connsiteY4" fmla="*/ 457201 h 670956"/>
                <a:gd name="connsiteX5" fmla="*/ 0 w 1740065"/>
                <a:gd name="connsiteY5" fmla="*/ 670956 h 670956"/>
                <a:gd name="connsiteX0" fmla="*/ 1809008 w 1813296"/>
                <a:gd name="connsiteY0" fmla="*/ 627412 h 839188"/>
                <a:gd name="connsiteX1" fmla="*/ 1132115 w 1813296"/>
                <a:gd name="connsiteY1" fmla="*/ 425532 h 839188"/>
                <a:gd name="connsiteX2" fmla="*/ 666997 w 1813296"/>
                <a:gd name="connsiteY2" fmla="*/ 304799 h 839188"/>
                <a:gd name="connsiteX3" fmla="*/ 298863 w 1813296"/>
                <a:gd name="connsiteY3" fmla="*/ 221671 h 839188"/>
                <a:gd name="connsiteX4" fmla="*/ 37605 w 1813296"/>
                <a:gd name="connsiteY4" fmla="*/ 102919 h 839188"/>
                <a:gd name="connsiteX5" fmla="*/ 73231 w 1813296"/>
                <a:gd name="connsiteY5" fmla="*/ 839188 h 839188"/>
                <a:gd name="connsiteX0" fmla="*/ 1771403 w 1775691"/>
                <a:gd name="connsiteY0" fmla="*/ 627412 h 629721"/>
                <a:gd name="connsiteX1" fmla="*/ 1094510 w 1775691"/>
                <a:gd name="connsiteY1" fmla="*/ 425532 h 629721"/>
                <a:gd name="connsiteX2" fmla="*/ 629392 w 1775691"/>
                <a:gd name="connsiteY2" fmla="*/ 304799 h 629721"/>
                <a:gd name="connsiteX3" fmla="*/ 261258 w 1775691"/>
                <a:gd name="connsiteY3" fmla="*/ 221671 h 629721"/>
                <a:gd name="connsiteX4" fmla="*/ 0 w 1775691"/>
                <a:gd name="connsiteY4" fmla="*/ 102919 h 629721"/>
                <a:gd name="connsiteX0" fmla="*/ 1510145 w 1514433"/>
                <a:gd name="connsiteY0" fmla="*/ 405741 h 408050"/>
                <a:gd name="connsiteX1" fmla="*/ 833252 w 1514433"/>
                <a:gd name="connsiteY1" fmla="*/ 203861 h 408050"/>
                <a:gd name="connsiteX2" fmla="*/ 368134 w 1514433"/>
                <a:gd name="connsiteY2" fmla="*/ 83128 h 408050"/>
                <a:gd name="connsiteX3" fmla="*/ 0 w 1514433"/>
                <a:gd name="connsiteY3" fmla="*/ 0 h 408050"/>
              </a:gdLst>
              <a:ahLst/>
              <a:cxnLst>
                <a:cxn ang="0">
                  <a:pos x="connsiteX0" y="connsiteY0"/>
                </a:cxn>
                <a:cxn ang="0">
                  <a:pos x="connsiteX1" y="connsiteY1"/>
                </a:cxn>
                <a:cxn ang="0">
                  <a:pos x="connsiteX2" y="connsiteY2"/>
                </a:cxn>
                <a:cxn ang="0">
                  <a:pos x="connsiteX3" y="connsiteY3"/>
                </a:cxn>
              </a:cxnLst>
              <a:rect l="l" t="t" r="r" b="b"/>
              <a:pathLst>
                <a:path w="1514433" h="408050">
                  <a:moveTo>
                    <a:pt x="1510145" y="405741"/>
                  </a:moveTo>
                  <a:cubicBezTo>
                    <a:pt x="1514433" y="408050"/>
                    <a:pt x="1023587" y="257630"/>
                    <a:pt x="833252" y="203861"/>
                  </a:cubicBezTo>
                  <a:cubicBezTo>
                    <a:pt x="642917" y="150092"/>
                    <a:pt x="507009" y="117105"/>
                    <a:pt x="368134" y="83128"/>
                  </a:cubicBezTo>
                  <a:cubicBezTo>
                    <a:pt x="229259" y="49151"/>
                    <a:pt x="104899" y="33647"/>
                    <a:pt x="0" y="0"/>
                  </a:cubicBez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0" name="Freeform 59"/>
            <p:cNvSpPr/>
            <p:nvPr/>
          </p:nvSpPr>
          <p:spPr bwMode="auto">
            <a:xfrm rot="20210401">
              <a:off x="894236" y="4255414"/>
              <a:ext cx="1140361" cy="408050"/>
            </a:xfrm>
            <a:custGeom>
              <a:avLst/>
              <a:gdLst>
                <a:gd name="connsiteX0" fmla="*/ 1021278 w 1021278"/>
                <a:gd name="connsiteY0" fmla="*/ 85107 h 393865"/>
                <a:gd name="connsiteX1" fmla="*/ 629392 w 1021278"/>
                <a:gd name="connsiteY1" fmla="*/ 1979 h 393865"/>
                <a:gd name="connsiteX2" fmla="*/ 308759 w 1021278"/>
                <a:gd name="connsiteY2" fmla="*/ 73231 h 393865"/>
                <a:gd name="connsiteX3" fmla="*/ 106878 w 1021278"/>
                <a:gd name="connsiteY3" fmla="*/ 239486 h 393865"/>
                <a:gd name="connsiteX4" fmla="*/ 0 w 1021278"/>
                <a:gd name="connsiteY4" fmla="*/ 393865 h 393865"/>
                <a:gd name="connsiteX0" fmla="*/ 1021278 w 1021278"/>
                <a:gd name="connsiteY0" fmla="*/ 85107 h 453241"/>
                <a:gd name="connsiteX1" fmla="*/ 629392 w 1021278"/>
                <a:gd name="connsiteY1" fmla="*/ 1979 h 453241"/>
                <a:gd name="connsiteX2" fmla="*/ 308759 w 1021278"/>
                <a:gd name="connsiteY2" fmla="*/ 73231 h 453241"/>
                <a:gd name="connsiteX3" fmla="*/ 106878 w 1021278"/>
                <a:gd name="connsiteY3" fmla="*/ 239486 h 453241"/>
                <a:gd name="connsiteX4" fmla="*/ 0 w 1021278"/>
                <a:gd name="connsiteY4" fmla="*/ 453241 h 453241"/>
                <a:gd name="connsiteX0" fmla="*/ 1021278 w 1801091"/>
                <a:gd name="connsiteY0" fmla="*/ 111167 h 479301"/>
                <a:gd name="connsiteX1" fmla="*/ 1735777 w 1801091"/>
                <a:gd name="connsiteY1" fmla="*/ 267525 h 479301"/>
                <a:gd name="connsiteX2" fmla="*/ 629392 w 1801091"/>
                <a:gd name="connsiteY2" fmla="*/ 28039 h 479301"/>
                <a:gd name="connsiteX3" fmla="*/ 308759 w 1801091"/>
                <a:gd name="connsiteY3" fmla="*/ 99291 h 479301"/>
                <a:gd name="connsiteX4" fmla="*/ 106878 w 1801091"/>
                <a:gd name="connsiteY4" fmla="*/ 265546 h 479301"/>
                <a:gd name="connsiteX5" fmla="*/ 0 w 1801091"/>
                <a:gd name="connsiteY5" fmla="*/ 479301 h 479301"/>
                <a:gd name="connsiteX0" fmla="*/ 1021278 w 1801091"/>
                <a:gd name="connsiteY0" fmla="*/ 88736 h 456870"/>
                <a:gd name="connsiteX1" fmla="*/ 1735777 w 1801091"/>
                <a:gd name="connsiteY1" fmla="*/ 245094 h 456870"/>
                <a:gd name="connsiteX2" fmla="*/ 1058884 w 1801091"/>
                <a:gd name="connsiteY2" fmla="*/ 43214 h 456870"/>
                <a:gd name="connsiteX3" fmla="*/ 629392 w 1801091"/>
                <a:gd name="connsiteY3" fmla="*/ 5608 h 456870"/>
                <a:gd name="connsiteX4" fmla="*/ 308759 w 1801091"/>
                <a:gd name="connsiteY4" fmla="*/ 76860 h 456870"/>
                <a:gd name="connsiteX5" fmla="*/ 106878 w 1801091"/>
                <a:gd name="connsiteY5" fmla="*/ 243115 h 456870"/>
                <a:gd name="connsiteX6" fmla="*/ 0 w 1801091"/>
                <a:gd name="connsiteY6" fmla="*/ 456870 h 456870"/>
                <a:gd name="connsiteX0" fmla="*/ 1735777 w 1740065"/>
                <a:gd name="connsiteY0" fmla="*/ 245094 h 456870"/>
                <a:gd name="connsiteX1" fmla="*/ 1058884 w 1740065"/>
                <a:gd name="connsiteY1" fmla="*/ 43214 h 456870"/>
                <a:gd name="connsiteX2" fmla="*/ 629392 w 1740065"/>
                <a:gd name="connsiteY2" fmla="*/ 5608 h 456870"/>
                <a:gd name="connsiteX3" fmla="*/ 308759 w 1740065"/>
                <a:gd name="connsiteY3" fmla="*/ 76860 h 456870"/>
                <a:gd name="connsiteX4" fmla="*/ 106878 w 1740065"/>
                <a:gd name="connsiteY4" fmla="*/ 243115 h 456870"/>
                <a:gd name="connsiteX5" fmla="*/ 0 w 1740065"/>
                <a:gd name="connsiteY5" fmla="*/ 456870 h 456870"/>
                <a:gd name="connsiteX0" fmla="*/ 1735777 w 1740065"/>
                <a:gd name="connsiteY0" fmla="*/ 328221 h 539997"/>
                <a:gd name="connsiteX1" fmla="*/ 1058884 w 1740065"/>
                <a:gd name="connsiteY1" fmla="*/ 126341 h 539997"/>
                <a:gd name="connsiteX2" fmla="*/ 593766 w 1740065"/>
                <a:gd name="connsiteY2" fmla="*/ 5608 h 539997"/>
                <a:gd name="connsiteX3" fmla="*/ 308759 w 1740065"/>
                <a:gd name="connsiteY3" fmla="*/ 159987 h 539997"/>
                <a:gd name="connsiteX4" fmla="*/ 106878 w 1740065"/>
                <a:gd name="connsiteY4" fmla="*/ 326242 h 539997"/>
                <a:gd name="connsiteX5" fmla="*/ 0 w 1740065"/>
                <a:gd name="connsiteY5" fmla="*/ 539997 h 539997"/>
                <a:gd name="connsiteX0" fmla="*/ 1735777 w 1740065"/>
                <a:gd name="connsiteY0" fmla="*/ 459180 h 670956"/>
                <a:gd name="connsiteX1" fmla="*/ 1058884 w 1740065"/>
                <a:gd name="connsiteY1" fmla="*/ 257300 h 670956"/>
                <a:gd name="connsiteX2" fmla="*/ 593766 w 1740065"/>
                <a:gd name="connsiteY2" fmla="*/ 136567 h 670956"/>
                <a:gd name="connsiteX3" fmla="*/ 225632 w 1740065"/>
                <a:gd name="connsiteY3" fmla="*/ 53439 h 670956"/>
                <a:gd name="connsiteX4" fmla="*/ 106878 w 1740065"/>
                <a:gd name="connsiteY4" fmla="*/ 457201 h 670956"/>
                <a:gd name="connsiteX5" fmla="*/ 0 w 1740065"/>
                <a:gd name="connsiteY5" fmla="*/ 670956 h 670956"/>
                <a:gd name="connsiteX0" fmla="*/ 1809008 w 1813296"/>
                <a:gd name="connsiteY0" fmla="*/ 627412 h 839188"/>
                <a:gd name="connsiteX1" fmla="*/ 1132115 w 1813296"/>
                <a:gd name="connsiteY1" fmla="*/ 425532 h 839188"/>
                <a:gd name="connsiteX2" fmla="*/ 666997 w 1813296"/>
                <a:gd name="connsiteY2" fmla="*/ 304799 h 839188"/>
                <a:gd name="connsiteX3" fmla="*/ 298863 w 1813296"/>
                <a:gd name="connsiteY3" fmla="*/ 221671 h 839188"/>
                <a:gd name="connsiteX4" fmla="*/ 37605 w 1813296"/>
                <a:gd name="connsiteY4" fmla="*/ 102919 h 839188"/>
                <a:gd name="connsiteX5" fmla="*/ 73231 w 1813296"/>
                <a:gd name="connsiteY5" fmla="*/ 839188 h 839188"/>
                <a:gd name="connsiteX0" fmla="*/ 1771403 w 1775691"/>
                <a:gd name="connsiteY0" fmla="*/ 627412 h 629721"/>
                <a:gd name="connsiteX1" fmla="*/ 1094510 w 1775691"/>
                <a:gd name="connsiteY1" fmla="*/ 425532 h 629721"/>
                <a:gd name="connsiteX2" fmla="*/ 629392 w 1775691"/>
                <a:gd name="connsiteY2" fmla="*/ 304799 h 629721"/>
                <a:gd name="connsiteX3" fmla="*/ 261258 w 1775691"/>
                <a:gd name="connsiteY3" fmla="*/ 221671 h 629721"/>
                <a:gd name="connsiteX4" fmla="*/ 0 w 1775691"/>
                <a:gd name="connsiteY4" fmla="*/ 102919 h 629721"/>
                <a:gd name="connsiteX0" fmla="*/ 1510145 w 1514433"/>
                <a:gd name="connsiteY0" fmla="*/ 405741 h 408050"/>
                <a:gd name="connsiteX1" fmla="*/ 833252 w 1514433"/>
                <a:gd name="connsiteY1" fmla="*/ 203861 h 408050"/>
                <a:gd name="connsiteX2" fmla="*/ 368134 w 1514433"/>
                <a:gd name="connsiteY2" fmla="*/ 83128 h 408050"/>
                <a:gd name="connsiteX3" fmla="*/ 0 w 1514433"/>
                <a:gd name="connsiteY3" fmla="*/ 0 h 408050"/>
              </a:gdLst>
              <a:ahLst/>
              <a:cxnLst>
                <a:cxn ang="0">
                  <a:pos x="connsiteX0" y="connsiteY0"/>
                </a:cxn>
                <a:cxn ang="0">
                  <a:pos x="connsiteX1" y="connsiteY1"/>
                </a:cxn>
                <a:cxn ang="0">
                  <a:pos x="connsiteX2" y="connsiteY2"/>
                </a:cxn>
                <a:cxn ang="0">
                  <a:pos x="connsiteX3" y="connsiteY3"/>
                </a:cxn>
              </a:cxnLst>
              <a:rect l="l" t="t" r="r" b="b"/>
              <a:pathLst>
                <a:path w="1514433" h="408050">
                  <a:moveTo>
                    <a:pt x="1510145" y="405741"/>
                  </a:moveTo>
                  <a:cubicBezTo>
                    <a:pt x="1514433" y="408050"/>
                    <a:pt x="1023587" y="257630"/>
                    <a:pt x="833252" y="203861"/>
                  </a:cubicBezTo>
                  <a:cubicBezTo>
                    <a:pt x="642917" y="150092"/>
                    <a:pt x="507009" y="117105"/>
                    <a:pt x="368134" y="83128"/>
                  </a:cubicBezTo>
                  <a:cubicBezTo>
                    <a:pt x="229259" y="49151"/>
                    <a:pt x="104899" y="33647"/>
                    <a:pt x="0" y="0"/>
                  </a:cubicBezTo>
                </a:path>
              </a:pathLst>
            </a:custGeom>
            <a:noFill/>
            <a:ln w="19050" cap="flat" cmpd="sng" algn="ctr">
              <a:solidFill>
                <a:srgbClr val="DDD8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7" name="TextBox 66"/>
            <p:cNvSpPr txBox="1"/>
            <p:nvPr/>
          </p:nvSpPr>
          <p:spPr>
            <a:xfrm>
              <a:off x="1458067" y="3683790"/>
              <a:ext cx="370614" cy="369332"/>
            </a:xfrm>
            <a:prstGeom prst="rect">
              <a:avLst/>
            </a:prstGeom>
            <a:noFill/>
          </p:spPr>
          <p:txBody>
            <a:bodyPr wrap="none" rtlCol="0">
              <a:spAutoFit/>
            </a:bodyPr>
            <a:lstStyle/>
            <a:p>
              <a:r>
                <a:rPr lang="en-US" i="1" dirty="0" smtClean="0">
                  <a:solidFill>
                    <a:schemeClr val="bg2"/>
                  </a:solidFill>
                  <a:latin typeface="+mn-lt"/>
                  <a:sym typeface="Symbol"/>
                </a:rPr>
                <a:t></a:t>
              </a:r>
              <a:r>
                <a:rPr lang="en-US" i="1" baseline="-25000" dirty="0" smtClean="0">
                  <a:solidFill>
                    <a:schemeClr val="bg2"/>
                  </a:solidFill>
                  <a:latin typeface="+mn-lt"/>
                  <a:sym typeface="Symbol"/>
                </a:rPr>
                <a:t>s</a:t>
              </a:r>
              <a:endParaRPr lang="en-US" i="1" baseline="-25000" dirty="0">
                <a:solidFill>
                  <a:schemeClr val="bg2"/>
                </a:solidFill>
                <a:latin typeface="+mn-lt"/>
              </a:endParaRPr>
            </a:p>
          </p:txBody>
        </p:sp>
        <p:sp>
          <p:nvSpPr>
            <p:cNvPr id="68" name="TextBox 67"/>
            <p:cNvSpPr txBox="1"/>
            <p:nvPr/>
          </p:nvSpPr>
          <p:spPr>
            <a:xfrm>
              <a:off x="2675943" y="3255165"/>
              <a:ext cx="604653" cy="338554"/>
            </a:xfrm>
            <a:prstGeom prst="rect">
              <a:avLst/>
            </a:prstGeom>
            <a:noFill/>
          </p:spPr>
          <p:txBody>
            <a:bodyPr wrap="none" rtlCol="0">
              <a:spAutoFit/>
            </a:bodyPr>
            <a:lstStyle/>
            <a:p>
              <a:pPr algn="ctr"/>
              <a:r>
                <a:rPr lang="en-US" sz="1600" dirty="0" smtClean="0">
                  <a:solidFill>
                    <a:schemeClr val="bg2"/>
                  </a:solidFill>
                  <a:latin typeface="+mj-lt"/>
                </a:rPr>
                <a:t>PEC</a:t>
              </a:r>
              <a:endParaRPr lang="en-US" sz="1600" dirty="0">
                <a:solidFill>
                  <a:schemeClr val="bg2"/>
                </a:solidFill>
                <a:latin typeface="+mj-lt"/>
              </a:endParaRPr>
            </a:p>
          </p:txBody>
        </p:sp>
        <p:graphicFrame>
          <p:nvGraphicFramePr>
            <p:cNvPr id="39" name="Object 38"/>
            <p:cNvGraphicFramePr>
              <a:graphicFrameLocks noChangeAspect="1"/>
            </p:cNvGraphicFramePr>
            <p:nvPr/>
          </p:nvGraphicFramePr>
          <p:xfrm>
            <a:off x="3051856" y="4129315"/>
            <a:ext cx="838200" cy="434975"/>
          </p:xfrm>
          <a:graphic>
            <a:graphicData uri="http://schemas.openxmlformats.org/presentationml/2006/ole">
              <p:oleObj spid="_x0000_s274463" name="Equation" r:id="rId4" imgW="393529" imgH="203112" progId="Equation.DSMT4">
                <p:embed/>
              </p:oleObj>
            </a:graphicData>
          </a:graphic>
        </p:graphicFrame>
      </p:grpSp>
      <p:cxnSp>
        <p:nvCxnSpPr>
          <p:cNvPr id="65" name="Straight Arrow Connector 64"/>
          <p:cNvCxnSpPr/>
          <p:nvPr/>
        </p:nvCxnSpPr>
        <p:spPr bwMode="auto">
          <a:xfrm flipH="1" flipV="1">
            <a:off x="2988860" y="4681183"/>
            <a:ext cx="777922" cy="1296536"/>
          </a:xfrm>
          <a:prstGeom prst="straightConnector1">
            <a:avLst/>
          </a:prstGeom>
          <a:solidFill>
            <a:schemeClr val="accent1"/>
          </a:solidFill>
          <a:ln w="12700" cap="flat" cmpd="sng" algn="ctr">
            <a:solidFill>
              <a:schemeClr val="bg2"/>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11004</TotalTime>
  <Words>1902</Words>
  <Application>Microsoft Office PowerPoint</Application>
  <PresentationFormat>On-screen Show (4:3)</PresentationFormat>
  <Paragraphs>564</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Soaring</vt:lpstr>
      <vt:lpstr>Photo Editor Photo</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UH ECE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Jackson, David R</dc:creator>
  <cp:lastModifiedBy>Anonymous</cp:lastModifiedBy>
  <cp:revision>919</cp:revision>
  <cp:lastPrinted>1999-08-25T18:07:04Z</cp:lastPrinted>
  <dcterms:created xsi:type="dcterms:W3CDTF">1999-08-24T13:57:19Z</dcterms:created>
  <dcterms:modified xsi:type="dcterms:W3CDTF">2023-02-22T16:30:23Z</dcterms:modified>
</cp:coreProperties>
</file>