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2"/>
  </p:notesMasterIdLst>
  <p:handoutMasterIdLst>
    <p:handoutMasterId r:id="rId33"/>
  </p:handoutMasterIdLst>
  <p:sldIdLst>
    <p:sldId id="276" r:id="rId2"/>
    <p:sldId id="290" r:id="rId3"/>
    <p:sldId id="308" r:id="rId4"/>
    <p:sldId id="278" r:id="rId5"/>
    <p:sldId id="291" r:id="rId6"/>
    <p:sldId id="312" r:id="rId7"/>
    <p:sldId id="305" r:id="rId8"/>
    <p:sldId id="292" r:id="rId9"/>
    <p:sldId id="280" r:id="rId10"/>
    <p:sldId id="281" r:id="rId11"/>
    <p:sldId id="288" r:id="rId12"/>
    <p:sldId id="289" r:id="rId13"/>
    <p:sldId id="282" r:id="rId14"/>
    <p:sldId id="283" r:id="rId15"/>
    <p:sldId id="306" r:id="rId16"/>
    <p:sldId id="279" r:id="rId17"/>
    <p:sldId id="309" r:id="rId18"/>
    <p:sldId id="310" r:id="rId19"/>
    <p:sldId id="293" r:id="rId20"/>
    <p:sldId id="286" r:id="rId21"/>
    <p:sldId id="285" r:id="rId22"/>
    <p:sldId id="295" r:id="rId23"/>
    <p:sldId id="299" r:id="rId24"/>
    <p:sldId id="300" r:id="rId25"/>
    <p:sldId id="307" r:id="rId26"/>
    <p:sldId id="302" r:id="rId27"/>
    <p:sldId id="301" r:id="rId28"/>
    <p:sldId id="296" r:id="rId29"/>
    <p:sldId id="297" r:id="rId30"/>
    <p:sldId id="298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66"/>
    <a:srgbClr val="D1D1D1"/>
    <a:srgbClr val="F0F0F0"/>
    <a:srgbClr val="DCDCDC"/>
    <a:srgbClr val="33CC33"/>
    <a:srgbClr val="FF9933"/>
    <a:srgbClr val="0000CC"/>
    <a:srgbClr val="6699F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177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3.wmf"/><Relationship Id="rId7" Type="http://schemas.openxmlformats.org/officeDocument/2006/relationships/image" Target="../media/image66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3.wmf"/><Relationship Id="rId9" Type="http://schemas.openxmlformats.org/officeDocument/2006/relationships/image" Target="../media/image68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71.wmf"/><Relationship Id="rId7" Type="http://schemas.openxmlformats.org/officeDocument/2006/relationships/image" Target="../media/image66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3.wmf"/><Relationship Id="rId9" Type="http://schemas.openxmlformats.org/officeDocument/2006/relationships/image" Target="../media/image6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19.wmf"/><Relationship Id="rId1" Type="http://schemas.openxmlformats.org/officeDocument/2006/relationships/image" Target="../media/image72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8.wmf"/><Relationship Id="rId7" Type="http://schemas.openxmlformats.org/officeDocument/2006/relationships/image" Target="../media/image81.wmf"/><Relationship Id="rId12" Type="http://schemas.openxmlformats.org/officeDocument/2006/relationships/image" Target="../media/image86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3.wmf"/><Relationship Id="rId10" Type="http://schemas.openxmlformats.org/officeDocument/2006/relationships/image" Target="../media/image84.wmf"/><Relationship Id="rId4" Type="http://schemas.openxmlformats.org/officeDocument/2006/relationships/image" Target="../media/image79.wmf"/><Relationship Id="rId9" Type="http://schemas.openxmlformats.org/officeDocument/2006/relationships/image" Target="../media/image8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7" Type="http://schemas.openxmlformats.org/officeDocument/2006/relationships/image" Target="../media/image92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7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4" Type="http://schemas.openxmlformats.org/officeDocument/2006/relationships/image" Target="../media/image96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4.wmf"/><Relationship Id="rId1" Type="http://schemas.openxmlformats.org/officeDocument/2006/relationships/image" Target="../media/image93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0.wmf"/><Relationship Id="rId1" Type="http://schemas.openxmlformats.org/officeDocument/2006/relationships/image" Target="../media/image97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98.wmf"/><Relationship Id="rId5" Type="http://schemas.openxmlformats.org/officeDocument/2006/relationships/image" Target="../media/image90.wmf"/><Relationship Id="rId4" Type="http://schemas.openxmlformats.org/officeDocument/2006/relationships/image" Target="../media/image10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13.wmf"/><Relationship Id="rId9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5" Type="http://schemas.openxmlformats.org/officeDocument/2006/relationships/image" Target="../media/image98.wmf"/><Relationship Id="rId4" Type="http://schemas.openxmlformats.org/officeDocument/2006/relationships/image" Target="../media/image9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8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2.wmf"/><Relationship Id="rId7" Type="http://schemas.openxmlformats.org/officeDocument/2006/relationships/image" Target="../media/image35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.wmf"/><Relationship Id="rId9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1B70E317-91AA-4DFC-8894-A2C5BCA12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3ABB974-A6A1-44EB-A6EF-2E9C1454B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820BD0-A7AD-4D2C-9969-487824AFED0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51E1E-1B44-4D73-B894-20649E904F6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0F0ACB-2003-419F-9CF0-360CA72F26F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909987-9FFD-45B5-846A-6A6A7147B4E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543BAC-39E7-4D49-BFC5-3CCE5E85B9C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038B61-8CAB-463E-A2C3-5E75AF70896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5E5F9-3ED3-47A3-92CE-91CB038EE85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3B4FF7-DA41-4E48-AD85-ED52EB86F96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3B4FF7-DA41-4E48-AD85-ED52EB86F96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3B4FF7-DA41-4E48-AD85-ED52EB86F96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67467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0C987E-504E-4E4D-A5F8-4C084F241A4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3BE8B-E2C5-46DD-A083-766950C28E2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3E7D5-87C0-4565-8E9F-94DCF97D7D0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9F2C21-3F7D-480A-8427-850AABB6A0D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C65F1F-06E6-4EF4-89A0-1D7B6F42A7D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8C9A87-91B3-40A1-9E99-772F84D9DEC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FBDEE6-3D91-4F37-B692-6E12E1F8AF5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99312A-DF13-4983-B683-4AD40B81FB5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99312A-DF13-4983-B683-4AD40B81FB5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1E13AA-2537-43E4-AF1F-7F433B8B03D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A6F94-0CB5-4183-A38D-F0B812BD14E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345F04-64D4-469C-82FF-135CABE7BEE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3BE8B-E2C5-46DD-A083-766950C28E2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1C8B2C-A305-4C5F-9752-26CAF1D2563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46A1A-DF54-4AD5-BE71-F13D9411042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607C8-9395-4AA7-82B1-B91FBB8C44F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607C8-9395-4AA7-82B1-B91FBB8C44F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B6A5FB-B6DB-4BBC-8215-292905FC63D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BB489A-A886-4C9B-836F-6F422B8A7E2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F71D37-B299-469F-AB24-D3FC8649B41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5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5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4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5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6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5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65.bin"/><Relationship Id="rId9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9.bin"/><Relationship Id="rId5" Type="http://schemas.openxmlformats.org/officeDocument/2006/relationships/image" Target="../media/image58.wmf"/><Relationship Id="rId4" Type="http://schemas.openxmlformats.org/officeDocument/2006/relationships/oleObject" Target="../embeddings/oleObject6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60.wmf"/><Relationship Id="rId4" Type="http://schemas.openxmlformats.org/officeDocument/2006/relationships/oleObject" Target="../embeddings/oleObject7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78.bin"/><Relationship Id="rId3" Type="http://schemas.openxmlformats.org/officeDocument/2006/relationships/notesSlide" Target="../notesSlides/notesSlide20.xml"/><Relationship Id="rId21" Type="http://schemas.openxmlformats.org/officeDocument/2006/relationships/image" Target="../media/image68.wmf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75.bin"/><Relationship Id="rId17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7.bin"/><Relationship Id="rId20" Type="http://schemas.openxmlformats.org/officeDocument/2006/relationships/oleObject" Target="../embeddings/oleObject79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3.wmf"/><Relationship Id="rId5" Type="http://schemas.openxmlformats.org/officeDocument/2006/relationships/image" Target="../media/image61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74.bin"/><Relationship Id="rId19" Type="http://schemas.openxmlformats.org/officeDocument/2006/relationships/image" Target="../media/image67.wmf"/><Relationship Id="rId4" Type="http://schemas.openxmlformats.org/officeDocument/2006/relationships/oleObject" Target="../embeddings/oleObject71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7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87.bin"/><Relationship Id="rId3" Type="http://schemas.openxmlformats.org/officeDocument/2006/relationships/notesSlide" Target="../notesSlides/notesSlide21.xml"/><Relationship Id="rId21" Type="http://schemas.openxmlformats.org/officeDocument/2006/relationships/image" Target="../media/image68.wmf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6.bin"/><Relationship Id="rId20" Type="http://schemas.openxmlformats.org/officeDocument/2006/relationships/oleObject" Target="../embeddings/oleObject88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3.wmf"/><Relationship Id="rId5" Type="http://schemas.openxmlformats.org/officeDocument/2006/relationships/image" Target="../media/image69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83.bin"/><Relationship Id="rId19" Type="http://schemas.openxmlformats.org/officeDocument/2006/relationships/image" Target="../media/image67.wmf"/><Relationship Id="rId4" Type="http://schemas.openxmlformats.org/officeDocument/2006/relationships/oleObject" Target="../embeddings/oleObject80.bin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8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image" Target="../media/image75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0.bin"/><Relationship Id="rId11" Type="http://schemas.openxmlformats.org/officeDocument/2006/relationships/image" Target="../media/image74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92.bin"/><Relationship Id="rId4" Type="http://schemas.openxmlformats.org/officeDocument/2006/relationships/oleObject" Target="../embeddings/oleObject89.bin"/><Relationship Id="rId9" Type="http://schemas.openxmlformats.org/officeDocument/2006/relationships/image" Target="../media/image7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image" Target="../media/image3.wmf"/><Relationship Id="rId18" Type="http://schemas.openxmlformats.org/officeDocument/2006/relationships/oleObject" Target="../embeddings/oleObject101.bin"/><Relationship Id="rId26" Type="http://schemas.openxmlformats.org/officeDocument/2006/relationships/oleObject" Target="../embeddings/oleObject105.bin"/><Relationship Id="rId3" Type="http://schemas.openxmlformats.org/officeDocument/2006/relationships/notesSlide" Target="../notesSlides/notesSlide23.xml"/><Relationship Id="rId21" Type="http://schemas.openxmlformats.org/officeDocument/2006/relationships/image" Target="../media/image83.wmf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98.bin"/><Relationship Id="rId17" Type="http://schemas.openxmlformats.org/officeDocument/2006/relationships/image" Target="../media/image81.wmf"/><Relationship Id="rId25" Type="http://schemas.openxmlformats.org/officeDocument/2006/relationships/image" Target="../media/image8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0.bin"/><Relationship Id="rId20" Type="http://schemas.openxmlformats.org/officeDocument/2006/relationships/oleObject" Target="../embeddings/oleObject102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79.wmf"/><Relationship Id="rId24" Type="http://schemas.openxmlformats.org/officeDocument/2006/relationships/oleObject" Target="../embeddings/oleObject104.bin"/><Relationship Id="rId5" Type="http://schemas.openxmlformats.org/officeDocument/2006/relationships/image" Target="../media/image76.wmf"/><Relationship Id="rId15" Type="http://schemas.openxmlformats.org/officeDocument/2006/relationships/image" Target="../media/image80.wmf"/><Relationship Id="rId23" Type="http://schemas.openxmlformats.org/officeDocument/2006/relationships/image" Target="../media/image84.wmf"/><Relationship Id="rId10" Type="http://schemas.openxmlformats.org/officeDocument/2006/relationships/oleObject" Target="../embeddings/oleObject97.bin"/><Relationship Id="rId19" Type="http://schemas.openxmlformats.org/officeDocument/2006/relationships/image" Target="../media/image82.wmf"/><Relationship Id="rId4" Type="http://schemas.openxmlformats.org/officeDocument/2006/relationships/oleObject" Target="../embeddings/oleObject94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99.bin"/><Relationship Id="rId22" Type="http://schemas.openxmlformats.org/officeDocument/2006/relationships/oleObject" Target="../embeddings/oleObject103.bin"/><Relationship Id="rId27" Type="http://schemas.openxmlformats.org/officeDocument/2006/relationships/image" Target="../media/image8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13" Type="http://schemas.openxmlformats.org/officeDocument/2006/relationships/image" Target="../media/image90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110.bin"/><Relationship Id="rId17" Type="http://schemas.openxmlformats.org/officeDocument/2006/relationships/image" Target="../media/image9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2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7.bin"/><Relationship Id="rId11" Type="http://schemas.openxmlformats.org/officeDocument/2006/relationships/image" Target="../media/image73.wmf"/><Relationship Id="rId5" Type="http://schemas.openxmlformats.org/officeDocument/2006/relationships/image" Target="../media/image87.wmf"/><Relationship Id="rId15" Type="http://schemas.openxmlformats.org/officeDocument/2006/relationships/image" Target="../media/image91.wmf"/><Relationship Id="rId10" Type="http://schemas.openxmlformats.org/officeDocument/2006/relationships/oleObject" Target="../embeddings/oleObject109.bin"/><Relationship Id="rId4" Type="http://schemas.openxmlformats.org/officeDocument/2006/relationships/oleObject" Target="../embeddings/oleObject106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11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9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14.bin"/><Relationship Id="rId11" Type="http://schemas.openxmlformats.org/officeDocument/2006/relationships/image" Target="../media/image96.wmf"/><Relationship Id="rId5" Type="http://schemas.openxmlformats.org/officeDocument/2006/relationships/image" Target="../media/image93.wmf"/><Relationship Id="rId10" Type="http://schemas.openxmlformats.org/officeDocument/2006/relationships/oleObject" Target="../embeddings/oleObject116.bin"/><Relationship Id="rId4" Type="http://schemas.openxmlformats.org/officeDocument/2006/relationships/oleObject" Target="../embeddings/oleObject113.bin"/><Relationship Id="rId9" Type="http://schemas.openxmlformats.org/officeDocument/2006/relationships/image" Target="../media/image9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9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18.bin"/><Relationship Id="rId5" Type="http://schemas.openxmlformats.org/officeDocument/2006/relationships/image" Target="../media/image93.wmf"/><Relationship Id="rId4" Type="http://schemas.openxmlformats.org/officeDocument/2006/relationships/oleObject" Target="../embeddings/oleObject117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9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20.bin"/><Relationship Id="rId5" Type="http://schemas.openxmlformats.org/officeDocument/2006/relationships/image" Target="../media/image97.wmf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98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0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23.bin"/><Relationship Id="rId5" Type="http://schemas.openxmlformats.org/officeDocument/2006/relationships/image" Target="../media/image99.wmf"/><Relationship Id="rId4" Type="http://schemas.openxmlformats.org/officeDocument/2006/relationships/oleObject" Target="../embeddings/oleObject122.bin"/><Relationship Id="rId9" Type="http://schemas.openxmlformats.org/officeDocument/2006/relationships/image" Target="../media/image10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13" Type="http://schemas.openxmlformats.org/officeDocument/2006/relationships/image" Target="../media/image90.wmf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03.wmf"/><Relationship Id="rId12" Type="http://schemas.openxmlformats.org/officeDocument/2006/relationships/oleObject" Target="../embeddings/oleObject1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26.bin"/><Relationship Id="rId11" Type="http://schemas.openxmlformats.org/officeDocument/2006/relationships/image" Target="../media/image105.wmf"/><Relationship Id="rId5" Type="http://schemas.openxmlformats.org/officeDocument/2006/relationships/image" Target="../media/image102.wmf"/><Relationship Id="rId15" Type="http://schemas.openxmlformats.org/officeDocument/2006/relationships/image" Target="../media/image98.wmf"/><Relationship Id="rId10" Type="http://schemas.openxmlformats.org/officeDocument/2006/relationships/oleObject" Target="../embeddings/oleObject128.bin"/><Relationship Id="rId4" Type="http://schemas.openxmlformats.org/officeDocument/2006/relationships/oleObject" Target="../embeddings/oleObject125.bin"/><Relationship Id="rId9" Type="http://schemas.openxmlformats.org/officeDocument/2006/relationships/image" Target="../media/image104.wmf"/><Relationship Id="rId14" Type="http://schemas.openxmlformats.org/officeDocument/2006/relationships/oleObject" Target="../embeddings/oleObject13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3.wmf"/><Relationship Id="rId18" Type="http://schemas.openxmlformats.org/officeDocument/2006/relationships/oleObject" Target="../embeddings/oleObject17.bin"/><Relationship Id="rId26" Type="http://schemas.openxmlformats.org/officeDocument/2006/relationships/oleObject" Target="../embeddings/oleObject21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5.wmf"/><Relationship Id="rId25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20.bin"/><Relationship Id="rId5" Type="http://schemas.openxmlformats.org/officeDocument/2006/relationships/image" Target="../media/image10.wmf"/><Relationship Id="rId15" Type="http://schemas.openxmlformats.org/officeDocument/2006/relationships/image" Target="../media/image4.wmf"/><Relationship Id="rId23" Type="http://schemas.openxmlformats.org/officeDocument/2006/relationships/image" Target="../media/image8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6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Relationship Id="rId27" Type="http://schemas.openxmlformats.org/officeDocument/2006/relationships/image" Target="../media/image14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13" Type="http://schemas.openxmlformats.org/officeDocument/2006/relationships/image" Target="../media/image98.wmf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07.wmf"/><Relationship Id="rId12" Type="http://schemas.openxmlformats.org/officeDocument/2006/relationships/oleObject" Target="../embeddings/oleObject1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32.bin"/><Relationship Id="rId11" Type="http://schemas.openxmlformats.org/officeDocument/2006/relationships/image" Target="../media/image90.wmf"/><Relationship Id="rId5" Type="http://schemas.openxmlformats.org/officeDocument/2006/relationships/image" Target="../media/image106.wmf"/><Relationship Id="rId10" Type="http://schemas.openxmlformats.org/officeDocument/2006/relationships/oleObject" Target="../embeddings/oleObject134.bin"/><Relationship Id="rId4" Type="http://schemas.openxmlformats.org/officeDocument/2006/relationships/oleObject" Target="../embeddings/oleObject131.bin"/><Relationship Id="rId9" Type="http://schemas.openxmlformats.org/officeDocument/2006/relationships/image" Target="../media/image10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17.wmf"/><Relationship Id="rId5" Type="http://schemas.openxmlformats.org/officeDocument/2006/relationships/image" Target="../media/image23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45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37.wmf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6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.wmf"/><Relationship Id="rId5" Type="http://schemas.openxmlformats.org/officeDocument/2006/relationships/image" Target="../media/image30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43.bin"/><Relationship Id="rId22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018316" y="2592388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smtClean="0">
                <a:solidFill>
                  <a:schemeClr val="bg2"/>
                </a:solidFill>
              </a:rPr>
              <a:t>Dept. of ECE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633039" y="18272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2"/>
                </a:solidFill>
              </a:rPr>
              <a:t>Spring 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5323765" y="4656161"/>
            <a:ext cx="2667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</a:rPr>
              <a:t>13</a:t>
            </a: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</a:rPr>
              <a:t>Divergence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06188" y="3976048"/>
          <a:ext cx="36576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Photo Editor Photo" r:id="rId4" imgW="2857899" imgH="2048161" progId="">
                  <p:embed/>
                </p:oleObj>
              </mc:Choice>
              <mc:Fallback>
                <p:oleObj name="Photo Editor Photo" r:id="rId4" imgW="2857899" imgH="2048161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88" y="3976048"/>
                        <a:ext cx="3657600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3318 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Applied Electricity and Magnetism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21620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Calculation of Divergence (cont.)</a:t>
            </a:r>
          </a:p>
        </p:txBody>
      </p:sp>
      <p:graphicFrame>
        <p:nvGraphicFramePr>
          <p:cNvPr id="11266" name="Object 1024"/>
          <p:cNvGraphicFramePr>
            <a:graphicFrameLocks noChangeAspect="1"/>
          </p:cNvGraphicFramePr>
          <p:nvPr/>
        </p:nvGraphicFramePr>
        <p:xfrm>
          <a:off x="5148263" y="1768475"/>
          <a:ext cx="3421062" cy="429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4" imgW="2044700" imgH="2565400" progId="Equation.DSMT4">
                  <p:embed/>
                </p:oleObj>
              </mc:Choice>
              <mc:Fallback>
                <p:oleObj name="Equation" r:id="rId4" imgW="2044700" imgH="25654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1768475"/>
                        <a:ext cx="3421062" cy="429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025"/>
          <p:cNvGraphicFramePr>
            <a:graphicFrameLocks noChangeAspect="1"/>
          </p:cNvGraphicFramePr>
          <p:nvPr/>
        </p:nvGraphicFramePr>
        <p:xfrm>
          <a:off x="752475" y="2001838"/>
          <a:ext cx="3116263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6" imgW="2070100" imgH="2692400" progId="Equation.DSMT4">
                  <p:embed/>
                </p:oleObj>
              </mc:Choice>
              <mc:Fallback>
                <p:oleObj name="Equation" r:id="rId6" imgW="2070100" imgH="26924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2001838"/>
                        <a:ext cx="3116263" cy="405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026"/>
          <p:cNvGraphicFramePr>
            <a:graphicFrameLocks noChangeAspect="1"/>
          </p:cNvGraphicFramePr>
          <p:nvPr/>
        </p:nvGraphicFramePr>
        <p:xfrm>
          <a:off x="2579972" y="840674"/>
          <a:ext cx="36099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8" imgW="1981200" imgH="444500" progId="Equation.DSMT4">
                  <p:embed/>
                </p:oleObj>
              </mc:Choice>
              <mc:Fallback>
                <p:oleObj name="Equation" r:id="rId8" imgW="1981200" imgH="4445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972" y="840674"/>
                        <a:ext cx="360997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AutoShape 7"/>
          <p:cNvSpPr>
            <a:spLocks/>
          </p:cNvSpPr>
          <p:nvPr/>
        </p:nvSpPr>
        <p:spPr bwMode="auto">
          <a:xfrm>
            <a:off x="4094163" y="2239963"/>
            <a:ext cx="120650" cy="954087"/>
          </a:xfrm>
          <a:prstGeom prst="rightBrace">
            <a:avLst>
              <a:gd name="adj1" fmla="val 65899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AutoShape 8"/>
          <p:cNvSpPr>
            <a:spLocks/>
          </p:cNvSpPr>
          <p:nvPr/>
        </p:nvSpPr>
        <p:spPr bwMode="auto">
          <a:xfrm>
            <a:off x="4127500" y="3571875"/>
            <a:ext cx="120650" cy="954088"/>
          </a:xfrm>
          <a:prstGeom prst="rightBrace">
            <a:avLst>
              <a:gd name="adj1" fmla="val 65899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9"/>
          <p:cNvSpPr>
            <a:spLocks/>
          </p:cNvSpPr>
          <p:nvPr/>
        </p:nvSpPr>
        <p:spPr bwMode="auto">
          <a:xfrm>
            <a:off x="4081463" y="4930775"/>
            <a:ext cx="120650" cy="954088"/>
          </a:xfrm>
          <a:prstGeom prst="rightBrace">
            <a:avLst>
              <a:gd name="adj1" fmla="val 65899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4359275" y="2770188"/>
            <a:ext cx="569913" cy="4762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>
            <a:off x="4386263" y="4068763"/>
            <a:ext cx="676275" cy="2381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>
            <a:off x="4387850" y="5367338"/>
            <a:ext cx="687388" cy="269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19695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Calculation of Divergence (cont.)</a:t>
            </a:r>
          </a:p>
        </p:txBody>
      </p:sp>
      <p:graphicFrame>
        <p:nvGraphicFramePr>
          <p:cNvPr id="12290" name="Object 1024"/>
          <p:cNvGraphicFramePr>
            <a:graphicFrameLocks noChangeAspect="1"/>
          </p:cNvGraphicFramePr>
          <p:nvPr/>
        </p:nvGraphicFramePr>
        <p:xfrm>
          <a:off x="1730251" y="1506970"/>
          <a:ext cx="4903788" cy="293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4" imgW="3136900" imgH="1879600" progId="Equation.DSMT4">
                  <p:embed/>
                </p:oleObj>
              </mc:Choice>
              <mc:Fallback>
                <p:oleObj name="Equation" r:id="rId4" imgW="3136900" imgH="18796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251" y="1506970"/>
                        <a:ext cx="4903788" cy="293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2304766" y="5211295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12291" name="Object 1025"/>
          <p:cNvGraphicFramePr>
            <a:graphicFrameLocks noChangeAspect="1"/>
          </p:cNvGraphicFramePr>
          <p:nvPr/>
        </p:nvGraphicFramePr>
        <p:xfrm>
          <a:off x="3278188" y="5634038"/>
          <a:ext cx="3224212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6" imgW="1600200" imgH="444500" progId="Equation.DSMT4">
                  <p:embed/>
                </p:oleObj>
              </mc:Choice>
              <mc:Fallback>
                <p:oleObj name="Equation" r:id="rId6" imgW="1600200" imgH="4445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8" y="5634038"/>
                        <a:ext cx="3224212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AutoShape 9"/>
          <p:cNvSpPr>
            <a:spLocks/>
          </p:cNvSpPr>
          <p:nvPr/>
        </p:nvSpPr>
        <p:spPr bwMode="auto">
          <a:xfrm>
            <a:off x="3178175" y="1589088"/>
            <a:ext cx="171450" cy="2916237"/>
          </a:xfrm>
          <a:prstGeom prst="leftBrace">
            <a:avLst>
              <a:gd name="adj1" fmla="val 141744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26"/>
          <p:cNvSpPr>
            <a:spLocks noChangeArrowheads="1"/>
          </p:cNvSpPr>
          <p:nvPr/>
        </p:nvSpPr>
        <p:spPr bwMode="auto">
          <a:xfrm>
            <a:off x="2316165" y="2475592"/>
            <a:ext cx="4240212" cy="114776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2147" name="Text Box 1027"/>
          <p:cNvSpPr txBox="1">
            <a:spLocks noChangeArrowheads="1"/>
          </p:cNvSpPr>
          <p:nvPr/>
        </p:nvSpPr>
        <p:spPr bwMode="auto">
          <a:xfrm>
            <a:off x="225826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Calculation of Divergence (cont.)</a:t>
            </a:r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/>
        </p:nvGraphicFramePr>
        <p:xfrm>
          <a:off x="2603500" y="2552700"/>
          <a:ext cx="3698875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4" imgW="1651000" imgH="444500" progId="Equation.DSMT4">
                  <p:embed/>
                </p:oleObj>
              </mc:Choice>
              <mc:Fallback>
                <p:oleObj name="Equation" r:id="rId4" imgW="1651000" imgH="4445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2552700"/>
                        <a:ext cx="3698875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1030"/>
          <p:cNvSpPr txBox="1">
            <a:spLocks noChangeArrowheads="1"/>
          </p:cNvSpPr>
          <p:nvPr/>
        </p:nvSpPr>
        <p:spPr bwMode="auto">
          <a:xfrm>
            <a:off x="1196521" y="1657578"/>
            <a:ext cx="44878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Final result in rectangular coordinates: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1993076" y="4424553"/>
            <a:ext cx="593766" cy="73627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00052" y="3075710"/>
            <a:ext cx="593766" cy="73627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2119313" y="1131888"/>
            <a:ext cx="3814762" cy="9747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The “del” operator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14338" name="Object 1024"/>
          <p:cNvGraphicFramePr>
            <a:graphicFrameLocks noChangeAspect="1"/>
          </p:cNvGraphicFramePr>
          <p:nvPr/>
        </p:nvGraphicFramePr>
        <p:xfrm>
          <a:off x="2400300" y="1163638"/>
          <a:ext cx="30448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4" imgW="1397000" imgH="419100" progId="Equation.DSMT4">
                  <p:embed/>
                </p:oleObj>
              </mc:Choice>
              <mc:Fallback>
                <p:oleObj name="Equation" r:id="rId4" imgW="1397000" imgH="4191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1163638"/>
                        <a:ext cx="30448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1025"/>
          <p:cNvGraphicFramePr>
            <a:graphicFrameLocks noChangeAspect="1"/>
          </p:cNvGraphicFramePr>
          <p:nvPr/>
        </p:nvGraphicFramePr>
        <p:xfrm>
          <a:off x="1990725" y="3092450"/>
          <a:ext cx="2786063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Equation" r:id="rId6" imgW="1637589" imgH="393529" progId="Equation.DSMT4">
                  <p:embed/>
                </p:oleObj>
              </mc:Choice>
              <mc:Fallback>
                <p:oleObj name="Equation" r:id="rId6" imgW="1637589" imgH="393529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3092450"/>
                        <a:ext cx="2786063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782638" y="2351088"/>
            <a:ext cx="3949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Examples of </a:t>
            </a:r>
            <a:r>
              <a:rPr lang="en-US" sz="2000" i="1" dirty="0">
                <a:solidFill>
                  <a:schemeClr val="bg1"/>
                </a:solidFill>
              </a:rPr>
              <a:t>derivative operators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993775" y="3213100"/>
            <a:ext cx="862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scalar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985838" y="4579715"/>
            <a:ext cx="874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vector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188075" y="1431925"/>
            <a:ext cx="2698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is </a:t>
            </a:r>
            <a:r>
              <a:rPr lang="en-US" i="1" dirty="0">
                <a:solidFill>
                  <a:srgbClr val="FF0000"/>
                </a:solidFill>
              </a:rPr>
              <a:t>a vector operator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graphicFrame>
        <p:nvGraphicFramePr>
          <p:cNvPr id="14340" name="Object 11"/>
          <p:cNvGraphicFramePr>
            <a:graphicFrameLocks noChangeAspect="1"/>
          </p:cNvGraphicFramePr>
          <p:nvPr/>
        </p:nvGraphicFramePr>
        <p:xfrm>
          <a:off x="2054307" y="4484465"/>
          <a:ext cx="4983163" cy="1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Equation" r:id="rId8" imgW="3276600" imgH="1295400" progId="Equation.DSMT4">
                  <p:embed/>
                </p:oleObj>
              </mc:Choice>
              <mc:Fallback>
                <p:oleObj name="Equation" r:id="rId8" imgW="3276600" imgH="12954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307" y="4484465"/>
                        <a:ext cx="4983163" cy="197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494564" y="2503714"/>
            <a:ext cx="3095625" cy="73866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</a:t>
            </a:r>
            <a:r>
              <a:rPr lang="en-US" sz="1400" dirty="0" smtClean="0">
                <a:solidFill>
                  <a:schemeClr val="bg2"/>
                </a:solidFill>
              </a:rPr>
              <a:t>: 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The del operator is only defined in rectangular coordinates.</a:t>
            </a:r>
            <a:endParaRPr lang="en-US" sz="1400" dirty="0">
              <a:solidFill>
                <a:schemeClr val="bg2"/>
              </a:solidFill>
            </a:endParaRPr>
          </a:p>
        </p:txBody>
      </p:sp>
      <p:graphicFrame>
        <p:nvGraphicFramePr>
          <p:cNvPr id="2" name="Object 1024"/>
          <p:cNvGraphicFramePr>
            <a:graphicFrameLocks noChangeAspect="1"/>
          </p:cNvGraphicFramePr>
          <p:nvPr/>
        </p:nvGraphicFramePr>
        <p:xfrm>
          <a:off x="6113463" y="3476625"/>
          <a:ext cx="2035175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name="Equation" r:id="rId10" imgW="1459866" imgH="863225" progId="Equation.DSMT4">
                  <p:embed/>
                </p:oleObj>
              </mc:Choice>
              <mc:Fallback>
                <p:oleObj name="Equation" r:id="rId10" imgW="1459866" imgH="863225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463" y="3476625"/>
                        <a:ext cx="2035175" cy="120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1026"/>
          <p:cNvSpPr>
            <a:spLocks noChangeArrowheads="1"/>
          </p:cNvSpPr>
          <p:nvPr/>
        </p:nvSpPr>
        <p:spPr bwMode="auto">
          <a:xfrm>
            <a:off x="2347913" y="3952875"/>
            <a:ext cx="3814762" cy="9747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03" name="Text Box 1027"/>
          <p:cNvSpPr txBox="1">
            <a:spLocks noChangeArrowheads="1"/>
          </p:cNvSpPr>
          <p:nvPr/>
        </p:nvSpPr>
        <p:spPr bwMode="auto">
          <a:xfrm>
            <a:off x="273953" y="0"/>
            <a:ext cx="863758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Divergence Expressed with del Operator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6391" name="Text Box 1028"/>
          <p:cNvSpPr txBox="1">
            <a:spLocks noChangeArrowheads="1"/>
          </p:cNvSpPr>
          <p:nvPr/>
        </p:nvSpPr>
        <p:spPr bwMode="auto">
          <a:xfrm>
            <a:off x="646113" y="929958"/>
            <a:ext cx="1793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Now consider:</a:t>
            </a:r>
          </a:p>
        </p:txBody>
      </p:sp>
      <p:graphicFrame>
        <p:nvGraphicFramePr>
          <p:cNvPr id="16386" name="Object 1030"/>
          <p:cNvGraphicFramePr>
            <a:graphicFrameLocks noChangeAspect="1"/>
          </p:cNvGraphicFramePr>
          <p:nvPr/>
        </p:nvGraphicFramePr>
        <p:xfrm>
          <a:off x="1771650" y="1517650"/>
          <a:ext cx="5865813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4" imgW="3035300" imgH="939800" progId="Equation.DSMT4">
                  <p:embed/>
                </p:oleObj>
              </mc:Choice>
              <mc:Fallback>
                <p:oleObj name="Equation" r:id="rId4" imgW="3035300" imgH="9398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1517650"/>
                        <a:ext cx="5865813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1031"/>
          <p:cNvGraphicFramePr>
            <a:graphicFrameLocks noChangeAspect="1"/>
          </p:cNvGraphicFramePr>
          <p:nvPr/>
        </p:nvGraphicFramePr>
        <p:xfrm>
          <a:off x="2620963" y="3986213"/>
          <a:ext cx="3017837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6" imgW="1587500" imgH="457200" progId="Equation.DSMT4">
                  <p:embed/>
                </p:oleObj>
              </mc:Choice>
              <mc:Fallback>
                <p:oleObj name="Equation" r:id="rId6" imgW="1587500" imgH="4572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3986213"/>
                        <a:ext cx="3017837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 Box 1033"/>
          <p:cNvSpPr txBox="1">
            <a:spLocks noChangeArrowheads="1"/>
          </p:cNvSpPr>
          <p:nvPr/>
        </p:nvSpPr>
        <p:spPr bwMode="auto">
          <a:xfrm>
            <a:off x="1130300" y="4217988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6394" name="Text Box 1034"/>
          <p:cNvSpPr txBox="1">
            <a:spLocks noChangeArrowheads="1"/>
          </p:cNvSpPr>
          <p:nvPr/>
        </p:nvSpPr>
        <p:spPr bwMode="auto">
          <a:xfrm>
            <a:off x="2255203" y="5569230"/>
            <a:ext cx="435568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This is the same as the divergence.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309863" y="2227446"/>
            <a:ext cx="4081111" cy="3705727"/>
          </a:xfrm>
          <a:prstGeom prst="round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7410" name="Object 1032"/>
          <p:cNvGraphicFramePr>
            <a:graphicFrameLocks noChangeAspect="1"/>
          </p:cNvGraphicFramePr>
          <p:nvPr/>
        </p:nvGraphicFramePr>
        <p:xfrm>
          <a:off x="3036021" y="1128691"/>
          <a:ext cx="2372381" cy="60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4" imgW="850531" imgH="215806" progId="Equation.DSMT4">
                  <p:embed/>
                </p:oleObj>
              </mc:Choice>
              <mc:Fallback>
                <p:oleObj name="Equation" r:id="rId4" imgW="850531" imgH="215806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021" y="1128691"/>
                        <a:ext cx="2372381" cy="6021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2890838" y="2595563"/>
          <a:ext cx="2990850" cy="295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6" imgW="2057400" imgH="2032000" progId="Equation.DSMT4">
                  <p:embed/>
                </p:oleObj>
              </mc:Choice>
              <mc:Fallback>
                <p:oleObj name="Equation" r:id="rId6" imgW="2057400" imgH="20320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8" y="2595563"/>
                        <a:ext cx="2990850" cy="295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 Box 1027"/>
          <p:cNvSpPr txBox="1">
            <a:spLocks noChangeArrowheads="1"/>
          </p:cNvSpPr>
          <p:nvPr/>
        </p:nvSpPr>
        <p:spPr bwMode="auto">
          <a:xfrm>
            <a:off x="273953" y="0"/>
            <a:ext cx="863758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Divergence with del Operator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2"/>
          <p:cNvSpPr>
            <a:spLocks noChangeArrowheads="1"/>
          </p:cNvSpPr>
          <p:nvPr/>
        </p:nvSpPr>
        <p:spPr bwMode="auto">
          <a:xfrm>
            <a:off x="555625" y="1611313"/>
            <a:ext cx="3794125" cy="101123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19695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Summary of Divergence Formulas</a:t>
            </a:r>
          </a:p>
        </p:txBody>
      </p:sp>
      <p:sp>
        <p:nvSpPr>
          <p:cNvPr id="18439" name="Text Box 57"/>
          <p:cNvSpPr txBox="1">
            <a:spLocks noChangeArrowheads="1"/>
          </p:cNvSpPr>
          <p:nvPr/>
        </p:nvSpPr>
        <p:spPr bwMode="auto">
          <a:xfrm>
            <a:off x="566738" y="1047750"/>
            <a:ext cx="1624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Rectangular:</a:t>
            </a:r>
          </a:p>
        </p:txBody>
      </p:sp>
      <p:sp>
        <p:nvSpPr>
          <p:cNvPr id="18440" name="Text Box 63"/>
          <p:cNvSpPr txBox="1">
            <a:spLocks noChangeArrowheads="1"/>
          </p:cNvSpPr>
          <p:nvPr/>
        </p:nvSpPr>
        <p:spPr bwMode="auto">
          <a:xfrm>
            <a:off x="571500" y="2895600"/>
            <a:ext cx="1428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Cylindrical:</a:t>
            </a:r>
          </a:p>
        </p:txBody>
      </p:sp>
      <p:sp>
        <p:nvSpPr>
          <p:cNvPr id="18441" name="Rectangle 64"/>
          <p:cNvSpPr>
            <a:spLocks noChangeArrowheads="1"/>
          </p:cNvSpPr>
          <p:nvPr/>
        </p:nvSpPr>
        <p:spPr bwMode="auto">
          <a:xfrm>
            <a:off x="560388" y="3471863"/>
            <a:ext cx="4924425" cy="101123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Rectangle 65"/>
          <p:cNvSpPr>
            <a:spLocks noChangeArrowheads="1"/>
          </p:cNvSpPr>
          <p:nvPr/>
        </p:nvSpPr>
        <p:spPr bwMode="auto">
          <a:xfrm>
            <a:off x="585788" y="5348288"/>
            <a:ext cx="7289800" cy="101123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Text Box 66"/>
          <p:cNvSpPr txBox="1">
            <a:spLocks noChangeArrowheads="1"/>
          </p:cNvSpPr>
          <p:nvPr/>
        </p:nvSpPr>
        <p:spPr bwMode="auto">
          <a:xfrm>
            <a:off x="587375" y="4792663"/>
            <a:ext cx="1314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Spherical:</a:t>
            </a:r>
          </a:p>
        </p:txBody>
      </p:sp>
      <p:graphicFrame>
        <p:nvGraphicFramePr>
          <p:cNvPr id="18434" name="Object 1024"/>
          <p:cNvGraphicFramePr>
            <a:graphicFrameLocks noChangeAspect="1"/>
          </p:cNvGraphicFramePr>
          <p:nvPr/>
        </p:nvGraphicFramePr>
        <p:xfrm>
          <a:off x="938213" y="1706563"/>
          <a:ext cx="2865437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Equation" r:id="rId4" imgW="1587500" imgH="457200" progId="Equation.DSMT4">
                  <p:embed/>
                </p:oleObj>
              </mc:Choice>
              <mc:Fallback>
                <p:oleObj name="Equation" r:id="rId4" imgW="1587500" imgH="4572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1706563"/>
                        <a:ext cx="2865437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1025"/>
          <p:cNvGraphicFramePr>
            <a:graphicFrameLocks noChangeAspect="1"/>
          </p:cNvGraphicFramePr>
          <p:nvPr/>
        </p:nvGraphicFramePr>
        <p:xfrm>
          <a:off x="917575" y="3560763"/>
          <a:ext cx="41370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Equation" r:id="rId6" imgW="2209800" imgH="444500" progId="Equation.DSMT4">
                  <p:embed/>
                </p:oleObj>
              </mc:Choice>
              <mc:Fallback>
                <p:oleObj name="Equation" r:id="rId6" imgW="2209800" imgH="4445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3560763"/>
                        <a:ext cx="413702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1026"/>
          <p:cNvGraphicFramePr>
            <a:graphicFrameLocks noChangeAspect="1"/>
          </p:cNvGraphicFramePr>
          <p:nvPr/>
        </p:nvGraphicFramePr>
        <p:xfrm>
          <a:off x="987425" y="5451475"/>
          <a:ext cx="633095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Equation" r:id="rId8" imgW="3441700" imgH="444500" progId="Equation.DSMT4">
                  <p:embed/>
                </p:oleObj>
              </mc:Choice>
              <mc:Fallback>
                <p:oleObj name="Equation" r:id="rId8" imgW="3441700" imgH="4445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5451475"/>
                        <a:ext cx="6330950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TextBox 11"/>
          <p:cNvSpPr txBox="1">
            <a:spLocks noChangeArrowheads="1"/>
          </p:cNvSpPr>
          <p:nvPr/>
        </p:nvSpPr>
        <p:spPr bwMode="auto">
          <a:xfrm>
            <a:off x="5540375" y="1500188"/>
            <a:ext cx="3103563" cy="1201737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See Appendix A.2 in the Hayt &amp; Buck book for a general derivation that holds in </a:t>
            </a:r>
            <a:r>
              <a:rPr lang="en-US" u="sng" dirty="0">
                <a:solidFill>
                  <a:schemeClr val="bg1"/>
                </a:solidFill>
              </a:rPr>
              <a:t>any</a:t>
            </a:r>
            <a:r>
              <a:rPr lang="en-US" dirty="0">
                <a:solidFill>
                  <a:schemeClr val="bg1"/>
                </a:solidFill>
              </a:rPr>
              <a:t> coordinate system.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19695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Note on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sym typeface="Symbol"/>
              </a:rPr>
              <a:t> Operator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1116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443942"/>
              </p:ext>
            </p:extLst>
          </p:nvPr>
        </p:nvGraphicFramePr>
        <p:xfrm>
          <a:off x="1729457" y="5335244"/>
          <a:ext cx="518160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4" name="Equation" r:id="rId4" imgW="3035300" imgH="457200" progId="Equation.DSMT4">
                  <p:embed/>
                </p:oleObj>
              </mc:Choice>
              <mc:Fallback>
                <p:oleObj name="Equation" r:id="rId4" imgW="3035300" imgH="4572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9457" y="5335244"/>
                        <a:ext cx="518160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2" name="Object 6"/>
          <p:cNvGraphicFramePr>
            <a:graphicFrameLocks noChangeAspect="1"/>
          </p:cNvGraphicFramePr>
          <p:nvPr/>
        </p:nvGraphicFramePr>
        <p:xfrm>
          <a:off x="3027590" y="2703060"/>
          <a:ext cx="2851150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5" name="Equation" r:id="rId6" imgW="1459866" imgH="863225" progId="Equation.DSMT4">
                  <p:embed/>
                </p:oleObj>
              </mc:Choice>
              <mc:Fallback>
                <p:oleObj name="Equation" r:id="rId6" imgW="1459866" imgH="863225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590" y="2703060"/>
                        <a:ext cx="2851150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00314" y="4770846"/>
            <a:ext cx="408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example, in spherical coordinates: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11623" name="Object 1024"/>
          <p:cNvGraphicFramePr>
            <a:graphicFrameLocks noChangeAspect="1"/>
          </p:cNvGraphicFramePr>
          <p:nvPr/>
        </p:nvGraphicFramePr>
        <p:xfrm>
          <a:off x="2824843" y="1653495"/>
          <a:ext cx="30448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6" name="Equation" r:id="rId8" imgW="1397000" imgH="419100" progId="Equation.DSMT4">
                  <p:embed/>
                </p:oleObj>
              </mc:Choice>
              <mc:Fallback>
                <p:oleObj name="Equation" r:id="rId8" imgW="1397000" imgH="4191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843" y="1653495"/>
                        <a:ext cx="30448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34999" y="873760"/>
            <a:ext cx="723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Divergence is defined in </a:t>
            </a:r>
            <a:r>
              <a:rPr lang="en-US" u="sng" dirty="0" smtClean="0">
                <a:solidFill>
                  <a:schemeClr val="bg1"/>
                </a:solidFill>
              </a:rPr>
              <a:t>any</a:t>
            </a:r>
            <a:r>
              <a:rPr lang="en-US" dirty="0" smtClean="0">
                <a:solidFill>
                  <a:schemeClr val="bg1"/>
                </a:solidFill>
              </a:rPr>
              <a:t> coordinated system, but the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 operator is only defined in </a:t>
            </a:r>
            <a:r>
              <a:rPr lang="en-US" u="sng" dirty="0" smtClean="0">
                <a:solidFill>
                  <a:schemeClr val="bg1"/>
                </a:solidFill>
                <a:sym typeface="Symbol"/>
              </a:rPr>
              <a:t>rectangular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coordinates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196950" y="0"/>
            <a:ext cx="863758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Electric Gauss Law</a:t>
            </a:r>
          </a:p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(Point or Differential Form)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111623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852610"/>
              </p:ext>
            </p:extLst>
          </p:nvPr>
        </p:nvGraphicFramePr>
        <p:xfrm>
          <a:off x="2462961" y="3823253"/>
          <a:ext cx="35433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0" name="Equation" r:id="rId4" imgW="1625600" imgH="254000" progId="Equation.DSMT4">
                  <p:embed/>
                </p:oleObj>
              </mc:Choice>
              <mc:Fallback>
                <p:oleObj name="Equation" r:id="rId4" imgW="1625600" imgH="2540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961" y="3823253"/>
                        <a:ext cx="35433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34535" y="1699287"/>
            <a:ext cx="5467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now have, in the notation of the “del” operator: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704108"/>
              </p:ext>
            </p:extLst>
          </p:nvPr>
        </p:nvGraphicFramePr>
        <p:xfrm>
          <a:off x="3436283" y="2355623"/>
          <a:ext cx="1635918" cy="588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1" name="Equation" r:id="rId6" imgW="634725" imgH="228501" progId="Equation.DSMT4">
                  <p:embed/>
                </p:oleObj>
              </mc:Choice>
              <mc:Fallback>
                <p:oleObj name="Equation" r:id="rId6" imgW="634725" imgH="228501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283" y="2355623"/>
                        <a:ext cx="1635918" cy="58893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4535" y="3289658"/>
            <a:ext cx="695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Putting back the coordinate variables in the notation, it looks like: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864" y="5049270"/>
            <a:ext cx="8265073" cy="83099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There is only one form of this equation, which has </a:t>
            </a:r>
            <a:r>
              <a:rPr lang="en-US" sz="1600" u="sng" dirty="0" smtClean="0">
                <a:solidFill>
                  <a:schemeClr val="bg2"/>
                </a:solidFill>
              </a:rPr>
              <a:t>volume</a:t>
            </a:r>
            <a:r>
              <a:rPr lang="en-US" sz="1600" dirty="0" smtClean="0">
                <a:solidFill>
                  <a:schemeClr val="bg2"/>
                </a:solidFill>
              </a:rPr>
              <a:t> charge density. There is no form that has surface charge density or line charge density. 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6814" y="2474736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Electric Gauss law (point form)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17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ext Box 2"/>
          <p:cNvSpPr txBox="1">
            <a:spLocks noChangeArrowheads="1"/>
          </p:cNvSpPr>
          <p:nvPr/>
        </p:nvSpPr>
        <p:spPr bwMode="auto">
          <a:xfrm>
            <a:off x="158449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Maxwell’s Equations</a:t>
            </a:r>
          </a:p>
        </p:txBody>
      </p:sp>
      <p:graphicFrame>
        <p:nvGraphicFramePr>
          <p:cNvPr id="21506" name="Object 1024"/>
          <p:cNvGraphicFramePr>
            <a:graphicFrameLocks noChangeAspect="1"/>
          </p:cNvGraphicFramePr>
          <p:nvPr/>
        </p:nvGraphicFramePr>
        <p:xfrm>
          <a:off x="2963313" y="1634576"/>
          <a:ext cx="2393950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4" imgW="1016000" imgH="1270000" progId="Equation.DSMT4">
                  <p:embed/>
                </p:oleObj>
              </mc:Choice>
              <mc:Fallback>
                <p:oleObj name="Equation" r:id="rId4" imgW="1016000" imgH="12700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313" y="1634576"/>
                        <a:ext cx="2393950" cy="29972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18"/>
          <p:cNvSpPr txBox="1">
            <a:spLocks noChangeArrowheads="1"/>
          </p:cNvSpPr>
          <p:nvPr/>
        </p:nvSpPr>
        <p:spPr bwMode="auto">
          <a:xfrm>
            <a:off x="5489026" y="1918801"/>
            <a:ext cx="1752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Faraday’s law</a:t>
            </a:r>
          </a:p>
        </p:txBody>
      </p:sp>
      <p:sp>
        <p:nvSpPr>
          <p:cNvPr id="21509" name="Text Box 19"/>
          <p:cNvSpPr txBox="1">
            <a:spLocks noChangeArrowheads="1"/>
          </p:cNvSpPr>
          <p:nvPr/>
        </p:nvSpPr>
        <p:spPr bwMode="auto">
          <a:xfrm>
            <a:off x="5495376" y="2879215"/>
            <a:ext cx="1709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Ampere’s law</a:t>
            </a:r>
          </a:p>
        </p:txBody>
      </p:sp>
      <p:sp>
        <p:nvSpPr>
          <p:cNvPr id="21510" name="Text Box 20"/>
          <p:cNvSpPr txBox="1">
            <a:spLocks noChangeArrowheads="1"/>
          </p:cNvSpPr>
          <p:nvPr/>
        </p:nvSpPr>
        <p:spPr bwMode="auto">
          <a:xfrm>
            <a:off x="5489026" y="3645938"/>
            <a:ext cx="2273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Electric Gauss law</a:t>
            </a:r>
          </a:p>
        </p:txBody>
      </p:sp>
      <p:sp>
        <p:nvSpPr>
          <p:cNvPr id="21511" name="Text Box 21"/>
          <p:cNvSpPr txBox="1">
            <a:spLocks noChangeArrowheads="1"/>
          </p:cNvSpPr>
          <p:nvPr/>
        </p:nvSpPr>
        <p:spPr bwMode="auto">
          <a:xfrm>
            <a:off x="5479501" y="4171401"/>
            <a:ext cx="2470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Magnetic Gauss law</a:t>
            </a:r>
          </a:p>
        </p:txBody>
      </p:sp>
      <p:sp>
        <p:nvSpPr>
          <p:cNvPr id="21512" name="Text Box 22"/>
          <p:cNvSpPr txBox="1">
            <a:spLocks noChangeArrowheads="1"/>
          </p:cNvSpPr>
          <p:nvPr/>
        </p:nvSpPr>
        <p:spPr bwMode="auto">
          <a:xfrm>
            <a:off x="1478589" y="4952746"/>
            <a:ext cx="5886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Divergence appears in two of Maxwell’s equations.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25348" y="857918"/>
            <a:ext cx="5673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(Maxwell’s equations in point or differential form)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4343" y="5632626"/>
            <a:ext cx="5981125" cy="92333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Note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There is no magnetic charge density!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(Magnetic lines of flux must therefore form closed loops.)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0"/>
          <p:cNvGraphicFramePr>
            <a:graphicFrameLocks noChangeAspect="1"/>
          </p:cNvGraphicFramePr>
          <p:nvPr/>
        </p:nvGraphicFramePr>
        <p:xfrm>
          <a:off x="5094061" y="1933802"/>
          <a:ext cx="1797050" cy="284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4" imgW="901700" imgH="1422400" progId="Equation.DSMT4">
                  <p:embed/>
                </p:oleObj>
              </mc:Choice>
              <mc:Fallback>
                <p:oleObj name="Equation" r:id="rId4" imgW="901700" imgH="142240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061" y="1933802"/>
                        <a:ext cx="1797050" cy="284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81" name="Text Box 13"/>
          <p:cNvSpPr txBox="1">
            <a:spLocks noChangeArrowheads="1"/>
          </p:cNvSpPr>
          <p:nvPr/>
        </p:nvSpPr>
        <p:spPr bwMode="auto">
          <a:xfrm>
            <a:off x="195062" y="0"/>
            <a:ext cx="871855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Divergence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– The Physical Concept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4109" name="Text Box 16"/>
          <p:cNvSpPr txBox="1">
            <a:spLocks noChangeArrowheads="1"/>
          </p:cNvSpPr>
          <p:nvPr/>
        </p:nvSpPr>
        <p:spPr bwMode="auto">
          <a:xfrm>
            <a:off x="1019116" y="961935"/>
            <a:ext cx="656301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Find the flux going outward through a sphere of radius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r 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857023" y="1979386"/>
            <a:ext cx="2659742" cy="2243591"/>
            <a:chOff x="780824" y="2371272"/>
            <a:chExt cx="2659742" cy="2243591"/>
          </a:xfrm>
        </p:grpSpPr>
        <p:sp>
          <p:nvSpPr>
            <p:cNvPr id="20" name="Rectangle 1027"/>
            <p:cNvSpPr>
              <a:spLocks noChangeArrowheads="1"/>
            </p:cNvSpPr>
            <p:nvPr/>
          </p:nvSpPr>
          <p:spPr bwMode="auto">
            <a:xfrm>
              <a:off x="3203031" y="3750718"/>
              <a:ext cx="184150" cy="7620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 sz="4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1" name="Oval 1028"/>
            <p:cNvSpPr>
              <a:spLocks noChangeArrowheads="1"/>
            </p:cNvSpPr>
            <p:nvPr/>
          </p:nvSpPr>
          <p:spPr bwMode="auto">
            <a:xfrm>
              <a:off x="1084413" y="2902328"/>
              <a:ext cx="1711325" cy="1682751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8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chemeClr val="bg2"/>
                </a:solidFill>
                <a:latin typeface="Arial" pitchFamily="34" charset="0"/>
              </a:endParaRPr>
            </a:p>
          </p:txBody>
        </p:sp>
        <p:sp>
          <p:nvSpPr>
            <p:cNvPr id="31" name="Oval 1040"/>
            <p:cNvSpPr>
              <a:spLocks noChangeArrowheads="1"/>
            </p:cNvSpPr>
            <p:nvPr/>
          </p:nvSpPr>
          <p:spPr bwMode="auto">
            <a:xfrm>
              <a:off x="1351113" y="3178553"/>
              <a:ext cx="1173163" cy="112236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32" name="Line 1042"/>
            <p:cNvSpPr>
              <a:spLocks noChangeShapeType="1"/>
            </p:cNvSpPr>
            <p:nvPr/>
          </p:nvSpPr>
          <p:spPr bwMode="auto">
            <a:xfrm flipH="1">
              <a:off x="1676400" y="3724653"/>
              <a:ext cx="268438" cy="47723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>
              <a:off x="1947156" y="3728322"/>
              <a:ext cx="113958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flipV="1">
              <a:off x="1943346" y="2677886"/>
              <a:ext cx="0" cy="10504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Straight Connector 64"/>
            <p:cNvCxnSpPr>
              <a:stCxn id="32" idx="0"/>
            </p:cNvCxnSpPr>
            <p:nvPr/>
          </p:nvCxnSpPr>
          <p:spPr bwMode="auto">
            <a:xfrm flipH="1">
              <a:off x="1110834" y="3724653"/>
              <a:ext cx="834004" cy="61781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2" name="Object 0"/>
            <p:cNvGraphicFramePr>
              <a:graphicFrameLocks noChangeAspect="1"/>
            </p:cNvGraphicFramePr>
            <p:nvPr/>
          </p:nvGraphicFramePr>
          <p:xfrm>
            <a:off x="780824" y="4373515"/>
            <a:ext cx="220661" cy="241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3" name="Equation" r:id="rId6" imgW="126835" imgH="139518" progId="Equation.DSMT4">
                    <p:embed/>
                  </p:oleObj>
                </mc:Choice>
                <mc:Fallback>
                  <p:oleObj name="Equation" r:id="rId6" imgW="126835" imgH="139518" progId="Equation.DSMT4">
                    <p:embed/>
                    <p:pic>
                      <p:nvPicPr>
                        <p:cNvPr id="0" name="Picture 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0824" y="4373515"/>
                          <a:ext cx="220661" cy="2413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6" name="Object 0"/>
            <p:cNvGraphicFramePr>
              <a:graphicFrameLocks noChangeAspect="1"/>
            </p:cNvGraphicFramePr>
            <p:nvPr/>
          </p:nvGraphicFramePr>
          <p:xfrm>
            <a:off x="3197678" y="3591379"/>
            <a:ext cx="242888" cy="284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4" name="Equation" r:id="rId8" imgW="139579" imgH="164957" progId="Equation.DSMT4">
                    <p:embed/>
                  </p:oleObj>
                </mc:Choice>
                <mc:Fallback>
                  <p:oleObj name="Equation" r:id="rId8" imgW="139579" imgH="164957" progId="Equation.DSMT4">
                    <p:embed/>
                    <p:pic>
                      <p:nvPicPr>
                        <p:cNvPr id="0" name="Picture 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7678" y="3591379"/>
                          <a:ext cx="242888" cy="284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0"/>
            <p:cNvGraphicFramePr>
              <a:graphicFrameLocks noChangeAspect="1"/>
            </p:cNvGraphicFramePr>
            <p:nvPr/>
          </p:nvGraphicFramePr>
          <p:xfrm>
            <a:off x="1837416" y="2371272"/>
            <a:ext cx="198438" cy="219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5" name="Equation" r:id="rId10" imgW="114102" imgH="126780" progId="Equation.DSMT4">
                    <p:embed/>
                  </p:oleObj>
                </mc:Choice>
                <mc:Fallback>
                  <p:oleObj name="Equation" r:id="rId10" imgW="114102" imgH="126780" progId="Equation.DSMT4">
                    <p:embed/>
                    <p:pic>
                      <p:nvPicPr>
                        <p:cNvPr id="0" name="Picture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416" y="2371272"/>
                          <a:ext cx="198438" cy="219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0"/>
            <p:cNvGraphicFramePr>
              <a:graphicFrameLocks noChangeAspect="1"/>
            </p:cNvGraphicFramePr>
            <p:nvPr/>
          </p:nvGraphicFramePr>
          <p:xfrm>
            <a:off x="2817132" y="4288292"/>
            <a:ext cx="242888" cy="306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6" name="Equation" r:id="rId12" imgW="139579" imgH="177646" progId="Equation.DSMT4">
                    <p:embed/>
                  </p:oleObj>
                </mc:Choice>
                <mc:Fallback>
                  <p:oleObj name="Equation" r:id="rId12" imgW="139579" imgH="177646" progId="Equation.DSMT4">
                    <p:embed/>
                    <p:pic>
                      <p:nvPicPr>
                        <p:cNvPr id="0" name="Picture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7132" y="4288292"/>
                          <a:ext cx="242888" cy="3063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0"/>
            <p:cNvGraphicFramePr>
              <a:graphicFrameLocks noChangeAspect="1"/>
            </p:cNvGraphicFramePr>
            <p:nvPr/>
          </p:nvGraphicFramePr>
          <p:xfrm>
            <a:off x="1859189" y="3949701"/>
            <a:ext cx="198438" cy="219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7" name="Equation" r:id="rId14" imgW="114102" imgH="126780" progId="Equation.DSMT4">
                    <p:embed/>
                  </p:oleObj>
                </mc:Choice>
                <mc:Fallback>
                  <p:oleObj name="Equation" r:id="rId14" imgW="114102" imgH="126780" progId="Equation.DSMT4">
                    <p:embed/>
                    <p:pic>
                      <p:nvPicPr>
                        <p:cNvPr id="0" name="Picture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9189" y="3949701"/>
                          <a:ext cx="198438" cy="219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0"/>
            <p:cNvGraphicFramePr>
              <a:graphicFrameLocks noChangeAspect="1"/>
            </p:cNvGraphicFramePr>
            <p:nvPr/>
          </p:nvGraphicFramePr>
          <p:xfrm>
            <a:off x="1497692" y="3341461"/>
            <a:ext cx="420688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8" name="Equation" r:id="rId16" imgW="241300" imgH="228600" progId="Equation.DSMT4">
                    <p:embed/>
                  </p:oleObj>
                </mc:Choice>
                <mc:Fallback>
                  <p:oleObj name="Equation" r:id="rId16" imgW="241300" imgH="228600" progId="Equation.DSMT4">
                    <p:embed/>
                    <p:pic>
                      <p:nvPicPr>
                        <p:cNvPr id="0" name="Picture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7692" y="3341461"/>
                          <a:ext cx="420688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Line 1042"/>
            <p:cNvSpPr>
              <a:spLocks noChangeShapeType="1"/>
            </p:cNvSpPr>
            <p:nvPr/>
          </p:nvSpPr>
          <p:spPr bwMode="auto">
            <a:xfrm flipV="1">
              <a:off x="1959428" y="3298371"/>
              <a:ext cx="718457" cy="42454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9" name="Object 0"/>
            <p:cNvGraphicFramePr>
              <a:graphicFrameLocks noChangeAspect="1"/>
            </p:cNvGraphicFramePr>
            <p:nvPr/>
          </p:nvGraphicFramePr>
          <p:xfrm>
            <a:off x="2316617" y="3121705"/>
            <a:ext cx="220662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9" name="Equation" r:id="rId18" imgW="126835" imgH="139518" progId="Equation.DSMT4">
                    <p:embed/>
                  </p:oleObj>
                </mc:Choice>
                <mc:Fallback>
                  <p:oleObj name="Equation" r:id="rId18" imgW="126835" imgH="139518" progId="Equation.DSMT4">
                    <p:embed/>
                    <p:pic>
                      <p:nvPicPr>
                        <p:cNvPr id="0" name="Picture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6617" y="3121705"/>
                          <a:ext cx="220662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518375" y="4728394"/>
            <a:ext cx="308479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Spherical region of uniform volume charge density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Text Box 1026"/>
          <p:cNvSpPr txBox="1">
            <a:spLocks noChangeArrowheads="1"/>
          </p:cNvSpPr>
          <p:nvPr/>
        </p:nvSpPr>
        <p:spPr bwMode="auto">
          <a:xfrm>
            <a:off x="139199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Example</a:t>
            </a:r>
          </a:p>
        </p:txBody>
      </p:sp>
      <p:sp>
        <p:nvSpPr>
          <p:cNvPr id="19462" name="Text Box 1038"/>
          <p:cNvSpPr txBox="1">
            <a:spLocks noChangeArrowheads="1"/>
          </p:cNvSpPr>
          <p:nvPr/>
        </p:nvSpPr>
        <p:spPr bwMode="auto">
          <a:xfrm>
            <a:off x="3489776" y="2085975"/>
            <a:ext cx="1039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u="sng" dirty="0">
                <a:solidFill>
                  <a:schemeClr val="bg1"/>
                </a:solidFill>
                <a:latin typeface="+mn-lt"/>
              </a:rPr>
              <a:t>&lt;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i="1" u="sng" dirty="0" smtClean="0">
                <a:solidFill>
                  <a:schemeClr val="bg1"/>
                </a:solidFill>
                <a:latin typeface="Times New Roman" pitchFamily="18" charset="0"/>
              </a:rPr>
              <a:t>a</a:t>
            </a:r>
            <a:endParaRPr lang="en-US" sz="2400" u="sng" dirty="0">
              <a:solidFill>
                <a:schemeClr val="bg1"/>
              </a:solidFill>
            </a:endParaRPr>
          </a:p>
        </p:txBody>
      </p:sp>
      <p:graphicFrame>
        <p:nvGraphicFramePr>
          <p:cNvPr id="19458" name="Object 1024"/>
          <p:cNvGraphicFramePr>
            <a:graphicFrameLocks noChangeAspect="1"/>
          </p:cNvGraphicFramePr>
          <p:nvPr/>
        </p:nvGraphicFramePr>
        <p:xfrm>
          <a:off x="3325297" y="5458535"/>
          <a:ext cx="1630362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7" name="Equation" r:id="rId4" imgW="685800" imgH="228600" progId="Equation.DSMT4">
                  <p:embed/>
                </p:oleObj>
              </mc:Choice>
              <mc:Fallback>
                <p:oleObj name="Equation" r:id="rId4" imgW="685800" imgH="228600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297" y="5458535"/>
                        <a:ext cx="1630362" cy="54451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Text Box 1041"/>
          <p:cNvSpPr txBox="1">
            <a:spLocks noChangeArrowheads="1"/>
          </p:cNvSpPr>
          <p:nvPr/>
        </p:nvSpPr>
        <p:spPr bwMode="auto">
          <a:xfrm>
            <a:off x="1909443" y="6250089"/>
            <a:ext cx="423712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This </a:t>
            </a:r>
            <a:r>
              <a:rPr lang="en-US" dirty="0">
                <a:solidFill>
                  <a:schemeClr val="bg1"/>
                </a:solidFill>
              </a:rPr>
              <a:t>agrees with the electric Gauss law.</a:t>
            </a:r>
          </a:p>
        </p:txBody>
      </p:sp>
      <p:graphicFrame>
        <p:nvGraphicFramePr>
          <p:cNvPr id="19459" name="Object 1025"/>
          <p:cNvGraphicFramePr>
            <a:graphicFrameLocks noChangeAspect="1"/>
          </p:cNvGraphicFramePr>
          <p:nvPr/>
        </p:nvGraphicFramePr>
        <p:xfrm>
          <a:off x="5564188" y="2374900"/>
          <a:ext cx="3136900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8" name="Equation" r:id="rId6" imgW="1587500" imgH="1701800" progId="Equation.DSMT4">
                  <p:embed/>
                </p:oleObj>
              </mc:Choice>
              <mc:Fallback>
                <p:oleObj name="Equation" r:id="rId6" imgW="1587500" imgH="170180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2374900"/>
                        <a:ext cx="3136900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Text Box 1048"/>
          <p:cNvSpPr txBox="1">
            <a:spLocks noChangeArrowheads="1"/>
          </p:cNvSpPr>
          <p:nvPr/>
        </p:nvSpPr>
        <p:spPr bwMode="auto">
          <a:xfrm>
            <a:off x="728209" y="811213"/>
            <a:ext cx="7580312" cy="915987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Evaluate the divergence of the electric flux vector inside and outside a sphere of uniform volume charge density, and verify that the answer is what is expected from the electric Gauss law. </a:t>
            </a:r>
          </a:p>
        </p:txBody>
      </p:sp>
      <p:graphicFrame>
        <p:nvGraphicFramePr>
          <p:cNvPr id="19460" name="Object 1026"/>
          <p:cNvGraphicFramePr>
            <a:graphicFrameLocks noChangeAspect="1"/>
          </p:cNvGraphicFramePr>
          <p:nvPr/>
        </p:nvGraphicFramePr>
        <p:xfrm>
          <a:off x="3182938" y="2716213"/>
          <a:ext cx="1735137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" name="Equation" r:id="rId8" imgW="850531" imgH="431613" progId="Equation.DSMT4">
                  <p:embed/>
                </p:oleObj>
              </mc:Choice>
              <mc:Fallback>
                <p:oleObj name="Equation" r:id="rId8" imgW="850531" imgH="431613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38" y="2716213"/>
                        <a:ext cx="1735137" cy="8810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90966" y="2719388"/>
            <a:ext cx="3258684" cy="2907846"/>
            <a:chOff x="290966" y="2719388"/>
            <a:chExt cx="3258684" cy="2907846"/>
          </a:xfrm>
        </p:grpSpPr>
        <p:sp>
          <p:nvSpPr>
            <p:cNvPr id="259076" name="Oval 1028"/>
            <p:cNvSpPr>
              <a:spLocks noChangeArrowheads="1"/>
            </p:cNvSpPr>
            <p:nvPr/>
          </p:nvSpPr>
          <p:spPr bwMode="auto">
            <a:xfrm>
              <a:off x="927101" y="3900488"/>
              <a:ext cx="1711325" cy="168275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8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chemeClr val="bg2"/>
                </a:solidFill>
                <a:latin typeface="Arial" pitchFamily="34" charset="0"/>
              </a:endParaRPr>
            </a:p>
          </p:txBody>
        </p:sp>
        <p:sp>
          <p:nvSpPr>
            <p:cNvPr id="19469" name="Line 1030"/>
            <p:cNvSpPr>
              <a:spLocks noChangeShapeType="1"/>
            </p:cNvSpPr>
            <p:nvPr/>
          </p:nvSpPr>
          <p:spPr bwMode="auto">
            <a:xfrm flipH="1">
              <a:off x="1789113" y="3106738"/>
              <a:ext cx="1588" cy="1625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0" name="Line 1031"/>
            <p:cNvSpPr>
              <a:spLocks noChangeShapeType="1"/>
            </p:cNvSpPr>
            <p:nvPr/>
          </p:nvSpPr>
          <p:spPr bwMode="auto">
            <a:xfrm flipV="1">
              <a:off x="565151" y="4732338"/>
              <a:ext cx="1209675" cy="7080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1" name="Line 1032"/>
            <p:cNvSpPr>
              <a:spLocks noChangeShapeType="1"/>
            </p:cNvSpPr>
            <p:nvPr/>
          </p:nvSpPr>
          <p:spPr bwMode="auto">
            <a:xfrm>
              <a:off x="1774826" y="4732338"/>
              <a:ext cx="14112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5" name="Line 1036"/>
            <p:cNvSpPr>
              <a:spLocks noChangeShapeType="1"/>
            </p:cNvSpPr>
            <p:nvPr/>
          </p:nvSpPr>
          <p:spPr bwMode="auto">
            <a:xfrm>
              <a:off x="1785938" y="4727575"/>
              <a:ext cx="458788" cy="6873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8" name="Line 1045"/>
            <p:cNvSpPr>
              <a:spLocks noChangeShapeType="1"/>
            </p:cNvSpPr>
            <p:nvPr/>
          </p:nvSpPr>
          <p:spPr bwMode="auto">
            <a:xfrm>
              <a:off x="1789113" y="4735513"/>
              <a:ext cx="0" cy="4635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7" name="Oval 1044"/>
            <p:cNvSpPr>
              <a:spLocks noChangeArrowheads="1"/>
            </p:cNvSpPr>
            <p:nvPr/>
          </p:nvSpPr>
          <p:spPr bwMode="auto">
            <a:xfrm>
              <a:off x="1733551" y="5186363"/>
              <a:ext cx="119063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5" name="Object 0"/>
            <p:cNvGraphicFramePr>
              <a:graphicFrameLocks noChangeAspect="1"/>
            </p:cNvGraphicFramePr>
            <p:nvPr/>
          </p:nvGraphicFramePr>
          <p:xfrm>
            <a:off x="290966" y="5385886"/>
            <a:ext cx="220661" cy="241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0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966" y="5385886"/>
                          <a:ext cx="220661" cy="2413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0"/>
            <p:cNvGraphicFramePr>
              <a:graphicFrameLocks noChangeAspect="1"/>
            </p:cNvGraphicFramePr>
            <p:nvPr/>
          </p:nvGraphicFramePr>
          <p:xfrm>
            <a:off x="3306763" y="4623708"/>
            <a:ext cx="2428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1" name="Equation" r:id="rId12" imgW="139579" imgH="164957" progId="Equation.DSMT4">
                    <p:embed/>
                  </p:oleObj>
                </mc:Choice>
                <mc:Fallback>
                  <p:oleObj name="Equation" r:id="rId12" imgW="139579" imgH="164957" progId="Equation.DSMT4">
                    <p:embed/>
                    <p:pic>
                      <p:nvPicPr>
                        <p:cNvPr id="0" name="Picture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6763" y="4623708"/>
                          <a:ext cx="242887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7"/>
            <p:cNvGraphicFramePr>
              <a:graphicFrameLocks noChangeAspect="1"/>
            </p:cNvGraphicFramePr>
            <p:nvPr/>
          </p:nvGraphicFramePr>
          <p:xfrm>
            <a:off x="1716996" y="2719388"/>
            <a:ext cx="200025" cy="219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2" name="Equation" r:id="rId14" imgW="114102" imgH="126780" progId="Equation.DSMT4">
                    <p:embed/>
                  </p:oleObj>
                </mc:Choice>
                <mc:Fallback>
                  <p:oleObj name="Equation" r:id="rId14" imgW="114102" imgH="126780" progId="Equation.DSMT4">
                    <p:embed/>
                    <p:pic>
                      <p:nvPicPr>
                        <p:cNvPr id="0" name="Picture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6996" y="2719388"/>
                          <a:ext cx="200025" cy="219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8"/>
            <p:cNvGraphicFramePr>
              <a:graphicFrameLocks noChangeAspect="1"/>
            </p:cNvGraphicFramePr>
            <p:nvPr/>
          </p:nvGraphicFramePr>
          <p:xfrm>
            <a:off x="1521960" y="4886325"/>
            <a:ext cx="198437" cy="219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3" name="Equation" r:id="rId16" imgW="114102" imgH="126780" progId="Equation.DSMT4">
                    <p:embed/>
                  </p:oleObj>
                </mc:Choice>
                <mc:Fallback>
                  <p:oleObj name="Equation" r:id="rId16" imgW="114102" imgH="126780" progId="Equation.DSMT4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1960" y="4886325"/>
                          <a:ext cx="198437" cy="219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9"/>
            <p:cNvGraphicFramePr>
              <a:graphicFrameLocks noChangeAspect="1"/>
            </p:cNvGraphicFramePr>
            <p:nvPr/>
          </p:nvGraphicFramePr>
          <p:xfrm>
            <a:off x="2174875" y="4897438"/>
            <a:ext cx="220663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4" name="Equation" r:id="rId18" imgW="126835" imgH="139518" progId="Equation.DSMT4">
                    <p:embed/>
                  </p:oleObj>
                </mc:Choice>
                <mc:Fallback>
                  <p:oleObj name="Equation" r:id="rId18" imgW="126835" imgH="139518" progId="Equation.DSMT4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4875" y="4897438"/>
                          <a:ext cx="220663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6" name="Object 10"/>
            <p:cNvGraphicFramePr>
              <a:graphicFrameLocks noChangeAspect="1"/>
            </p:cNvGraphicFramePr>
            <p:nvPr/>
          </p:nvGraphicFramePr>
          <p:xfrm>
            <a:off x="1935389" y="4123418"/>
            <a:ext cx="419100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5" name="Equation" r:id="rId20" imgW="241300" imgH="228600" progId="Equation.DSMT4">
                    <p:embed/>
                  </p:oleObj>
                </mc:Choice>
                <mc:Fallback>
                  <p:oleObj name="Equation" r:id="rId20" imgW="241300" imgH="228600" progId="Equation.DSMT4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5389" y="4123418"/>
                          <a:ext cx="419100" cy="395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168074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Example (cont.)</a:t>
            </a:r>
          </a:p>
        </p:txBody>
      </p:sp>
      <p:sp>
        <p:nvSpPr>
          <p:cNvPr id="20487" name="Text Box 14"/>
          <p:cNvSpPr txBox="1">
            <a:spLocks noChangeArrowheads="1"/>
          </p:cNvSpPr>
          <p:nvPr/>
        </p:nvSpPr>
        <p:spPr bwMode="auto">
          <a:xfrm>
            <a:off x="2804652" y="1312863"/>
            <a:ext cx="11017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u="sng" dirty="0">
                <a:solidFill>
                  <a:schemeClr val="bg1"/>
                </a:solidFill>
                <a:latin typeface="+mn-lt"/>
              </a:rPr>
              <a:t>&gt;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i="1" u="sng" dirty="0" smtClean="0">
                <a:solidFill>
                  <a:schemeClr val="bg1"/>
                </a:solidFill>
                <a:latin typeface="Times New Roman" pitchFamily="18" charset="0"/>
              </a:rPr>
              <a:t>a</a:t>
            </a:r>
            <a:endParaRPr lang="en-US" sz="2400" u="sng" dirty="0">
              <a:solidFill>
                <a:schemeClr val="bg1"/>
              </a:solidFill>
            </a:endParaRPr>
          </a:p>
        </p:txBody>
      </p:sp>
      <p:graphicFrame>
        <p:nvGraphicFramePr>
          <p:cNvPr id="20482" name="Object 1024"/>
          <p:cNvGraphicFramePr>
            <a:graphicFrameLocks noChangeAspect="1"/>
          </p:cNvGraphicFramePr>
          <p:nvPr/>
        </p:nvGraphicFramePr>
        <p:xfrm>
          <a:off x="4352925" y="1069975"/>
          <a:ext cx="2033588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name="Equation" r:id="rId4" imgW="927100" imgH="482600" progId="Equation.DSMT4">
                  <p:embed/>
                </p:oleObj>
              </mc:Choice>
              <mc:Fallback>
                <p:oleObj name="Equation" r:id="rId4" imgW="927100" imgH="482600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925" y="1069975"/>
                        <a:ext cx="2033588" cy="10556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1025"/>
          <p:cNvGraphicFramePr>
            <a:graphicFrameLocks noChangeAspect="1"/>
          </p:cNvGraphicFramePr>
          <p:nvPr/>
        </p:nvGraphicFramePr>
        <p:xfrm>
          <a:off x="3763282" y="5290004"/>
          <a:ext cx="13462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" name="Equation" r:id="rId6" imgW="571252" imgH="215806" progId="Equation.DSMT4">
                  <p:embed/>
                </p:oleObj>
              </mc:Choice>
              <mc:Fallback>
                <p:oleObj name="Equation" r:id="rId6" imgW="571252" imgH="215806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282" y="5290004"/>
                        <a:ext cx="1346200" cy="5095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Text Box 21"/>
          <p:cNvSpPr txBox="1">
            <a:spLocks noChangeArrowheads="1"/>
          </p:cNvSpPr>
          <p:nvPr/>
        </p:nvSpPr>
        <p:spPr bwMode="auto">
          <a:xfrm>
            <a:off x="2317750" y="6065838"/>
            <a:ext cx="423712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This </a:t>
            </a:r>
            <a:r>
              <a:rPr lang="en-US" dirty="0">
                <a:solidFill>
                  <a:schemeClr val="bg1"/>
                </a:solidFill>
              </a:rPr>
              <a:t>agrees with the electric Gauss law.</a:t>
            </a:r>
          </a:p>
        </p:txBody>
      </p:sp>
      <p:graphicFrame>
        <p:nvGraphicFramePr>
          <p:cNvPr id="20484" name="Object 1026"/>
          <p:cNvGraphicFramePr>
            <a:graphicFrameLocks noChangeAspect="1"/>
          </p:cNvGraphicFramePr>
          <p:nvPr/>
        </p:nvGraphicFramePr>
        <p:xfrm>
          <a:off x="5316538" y="2230438"/>
          <a:ext cx="3479800" cy="292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" name="Equation" r:id="rId8" imgW="1663700" imgH="1397000" progId="Equation.DSMT4">
                  <p:embed/>
                </p:oleObj>
              </mc:Choice>
              <mc:Fallback>
                <p:oleObj name="Equation" r:id="rId8" imgW="1663700" imgH="13970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8" y="2230438"/>
                        <a:ext cx="3479800" cy="292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497795" y="1881188"/>
            <a:ext cx="3258684" cy="3271838"/>
            <a:chOff x="290966" y="2719388"/>
            <a:chExt cx="3258684" cy="3271838"/>
          </a:xfrm>
        </p:grpSpPr>
        <p:sp>
          <p:nvSpPr>
            <p:cNvPr id="27" name="Oval 1028"/>
            <p:cNvSpPr>
              <a:spLocks noChangeArrowheads="1"/>
            </p:cNvSpPr>
            <p:nvPr/>
          </p:nvSpPr>
          <p:spPr bwMode="auto">
            <a:xfrm>
              <a:off x="927101" y="3900488"/>
              <a:ext cx="1711325" cy="168275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8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chemeClr val="bg2"/>
                </a:solidFill>
                <a:latin typeface="Arial" pitchFamily="34" charset="0"/>
              </a:endParaRPr>
            </a:p>
          </p:txBody>
        </p:sp>
        <p:sp>
          <p:nvSpPr>
            <p:cNvPr id="28" name="Line 1030"/>
            <p:cNvSpPr>
              <a:spLocks noChangeShapeType="1"/>
            </p:cNvSpPr>
            <p:nvPr/>
          </p:nvSpPr>
          <p:spPr bwMode="auto">
            <a:xfrm flipH="1">
              <a:off x="1789113" y="3106738"/>
              <a:ext cx="1588" cy="1625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1031"/>
            <p:cNvSpPr>
              <a:spLocks noChangeShapeType="1"/>
            </p:cNvSpPr>
            <p:nvPr/>
          </p:nvSpPr>
          <p:spPr bwMode="auto">
            <a:xfrm flipV="1">
              <a:off x="565151" y="4732338"/>
              <a:ext cx="1209675" cy="7080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1032"/>
            <p:cNvSpPr>
              <a:spLocks noChangeShapeType="1"/>
            </p:cNvSpPr>
            <p:nvPr/>
          </p:nvSpPr>
          <p:spPr bwMode="auto">
            <a:xfrm>
              <a:off x="1774826" y="4732338"/>
              <a:ext cx="14112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1036"/>
            <p:cNvSpPr>
              <a:spLocks noChangeShapeType="1"/>
            </p:cNvSpPr>
            <p:nvPr/>
          </p:nvSpPr>
          <p:spPr bwMode="auto">
            <a:xfrm>
              <a:off x="1785938" y="4727575"/>
              <a:ext cx="458788" cy="6873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1045"/>
            <p:cNvSpPr>
              <a:spLocks noChangeShapeType="1"/>
            </p:cNvSpPr>
            <p:nvPr/>
          </p:nvSpPr>
          <p:spPr bwMode="auto">
            <a:xfrm>
              <a:off x="1789113" y="4735512"/>
              <a:ext cx="72344" cy="115365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Oval 1044"/>
            <p:cNvSpPr>
              <a:spLocks noChangeArrowheads="1"/>
            </p:cNvSpPr>
            <p:nvPr/>
          </p:nvSpPr>
          <p:spPr bwMode="auto">
            <a:xfrm>
              <a:off x="1809751" y="5872163"/>
              <a:ext cx="119063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4" name="Object 0"/>
            <p:cNvGraphicFramePr>
              <a:graphicFrameLocks noChangeAspect="1"/>
            </p:cNvGraphicFramePr>
            <p:nvPr/>
          </p:nvGraphicFramePr>
          <p:xfrm>
            <a:off x="290966" y="5385886"/>
            <a:ext cx="220661" cy="241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4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966" y="5385886"/>
                          <a:ext cx="220661" cy="2413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0"/>
            <p:cNvGraphicFramePr>
              <a:graphicFrameLocks noChangeAspect="1"/>
            </p:cNvGraphicFramePr>
            <p:nvPr/>
          </p:nvGraphicFramePr>
          <p:xfrm>
            <a:off x="3306763" y="4623708"/>
            <a:ext cx="2428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5" name="Equation" r:id="rId12" imgW="139579" imgH="164957" progId="Equation.DSMT4">
                    <p:embed/>
                  </p:oleObj>
                </mc:Choice>
                <mc:Fallback>
                  <p:oleObj name="Equation" r:id="rId12" imgW="139579" imgH="164957" progId="Equation.DSMT4">
                    <p:embed/>
                    <p:pic>
                      <p:nvPicPr>
                        <p:cNvPr id="0" name="Picture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6763" y="4623708"/>
                          <a:ext cx="242887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7"/>
            <p:cNvGraphicFramePr>
              <a:graphicFrameLocks noChangeAspect="1"/>
            </p:cNvGraphicFramePr>
            <p:nvPr/>
          </p:nvGraphicFramePr>
          <p:xfrm>
            <a:off x="1716996" y="2719388"/>
            <a:ext cx="200025" cy="219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6" name="Equation" r:id="rId14" imgW="114102" imgH="126780" progId="Equation.DSMT4">
                    <p:embed/>
                  </p:oleObj>
                </mc:Choice>
                <mc:Fallback>
                  <p:oleObj name="Equation" r:id="rId14" imgW="114102" imgH="126780" progId="Equation.DSMT4">
                    <p:embed/>
                    <p:pic>
                      <p:nvPicPr>
                        <p:cNvPr id="0" name="Picture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6996" y="2719388"/>
                          <a:ext cx="200025" cy="219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8"/>
            <p:cNvGraphicFramePr>
              <a:graphicFrameLocks noChangeAspect="1"/>
            </p:cNvGraphicFramePr>
            <p:nvPr/>
          </p:nvGraphicFramePr>
          <p:xfrm>
            <a:off x="1565505" y="5256442"/>
            <a:ext cx="198437" cy="219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7" name="Equation" r:id="rId16" imgW="114102" imgH="126780" progId="Equation.DSMT4">
                    <p:embed/>
                  </p:oleObj>
                </mc:Choice>
                <mc:Fallback>
                  <p:oleObj name="Equation" r:id="rId16" imgW="114102" imgH="126780" progId="Equation.DSMT4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505" y="5256442"/>
                          <a:ext cx="198437" cy="219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9"/>
            <p:cNvGraphicFramePr>
              <a:graphicFrameLocks noChangeAspect="1"/>
            </p:cNvGraphicFramePr>
            <p:nvPr/>
          </p:nvGraphicFramePr>
          <p:xfrm>
            <a:off x="2174875" y="4897438"/>
            <a:ext cx="220663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8" name="Equation" r:id="rId18" imgW="126835" imgH="139518" progId="Equation.DSMT4">
                    <p:embed/>
                  </p:oleObj>
                </mc:Choice>
                <mc:Fallback>
                  <p:oleObj name="Equation" r:id="rId18" imgW="126835" imgH="139518" progId="Equation.DSMT4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4875" y="4897438"/>
                          <a:ext cx="220663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10"/>
            <p:cNvGraphicFramePr>
              <a:graphicFrameLocks noChangeAspect="1"/>
            </p:cNvGraphicFramePr>
            <p:nvPr/>
          </p:nvGraphicFramePr>
          <p:xfrm>
            <a:off x="1935389" y="4123418"/>
            <a:ext cx="419100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9" name="Equation" r:id="rId20" imgW="241300" imgH="228600" progId="Equation.DSMT4">
                    <p:embed/>
                  </p:oleObj>
                </mc:Choice>
                <mc:Fallback>
                  <p:oleObj name="Equation" r:id="rId20" imgW="241300" imgH="228600" progId="Equation.DSMT4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5389" y="4123418"/>
                          <a:ext cx="419100" cy="395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2901950" y="3409950"/>
            <a:ext cx="3376613" cy="11588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172437" y="0"/>
            <a:ext cx="87201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Divergence Theorem</a:t>
            </a:r>
          </a:p>
        </p:txBody>
      </p:sp>
      <p:graphicFrame>
        <p:nvGraphicFramePr>
          <p:cNvPr id="22530" name="Object 1024"/>
          <p:cNvGraphicFramePr>
            <a:graphicFrameLocks noChangeAspect="1"/>
          </p:cNvGraphicFramePr>
          <p:nvPr/>
        </p:nvGraphicFramePr>
        <p:xfrm>
          <a:off x="3055938" y="3659188"/>
          <a:ext cx="303053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Equation" r:id="rId4" imgW="1409088" imgH="380835" progId="Equation.DSMT4">
                  <p:embed/>
                </p:oleObj>
              </mc:Choice>
              <mc:Fallback>
                <p:oleObj name="Equation" r:id="rId4" imgW="1409088" imgH="380835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938" y="3659188"/>
                        <a:ext cx="3030537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Text Box 21"/>
          <p:cNvSpPr txBox="1">
            <a:spLocks noChangeArrowheads="1"/>
          </p:cNvSpPr>
          <p:nvPr/>
        </p:nvSpPr>
        <p:spPr bwMode="auto">
          <a:xfrm>
            <a:off x="958850" y="5739039"/>
            <a:ext cx="69929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volume integral of "flux per volume" equals the total flux!</a:t>
            </a:r>
          </a:p>
        </p:txBody>
      </p:sp>
      <p:sp>
        <p:nvSpPr>
          <p:cNvPr id="22537" name="Text Box 22"/>
          <p:cNvSpPr txBox="1">
            <a:spLocks noChangeArrowheads="1"/>
          </p:cNvSpPr>
          <p:nvPr/>
        </p:nvSpPr>
        <p:spPr bwMode="auto">
          <a:xfrm>
            <a:off x="506639" y="5262336"/>
            <a:ext cx="132279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In words: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13316" y="4757056"/>
            <a:ext cx="298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u="sng" dirty="0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=</a:t>
            </a:r>
            <a:r>
              <a:rPr lang="en-US" dirty="0" smtClean="0">
                <a:solidFill>
                  <a:schemeClr val="bg2"/>
                </a:solidFill>
              </a:rPr>
              <a:t> arbitrary vector function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911392" y="2176151"/>
          <a:ext cx="1981934" cy="376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Equation" r:id="rId6" imgW="1066337" imgH="203112" progId="Equation.DSMT4">
                  <p:embed/>
                </p:oleObj>
              </mc:Choice>
              <mc:Fallback>
                <p:oleObj name="Equation" r:id="rId6" imgW="1066337" imgH="203112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392" y="2176151"/>
                        <a:ext cx="1981934" cy="376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2994120" y="1158591"/>
            <a:ext cx="4114705" cy="1576388"/>
            <a:chOff x="2994120" y="1158591"/>
            <a:chExt cx="4114705" cy="1576388"/>
          </a:xfrm>
        </p:grpSpPr>
        <p:sp>
          <p:nvSpPr>
            <p:cNvPr id="22533" name="Freeform 4"/>
            <p:cNvSpPr>
              <a:spLocks/>
            </p:cNvSpPr>
            <p:nvPr/>
          </p:nvSpPr>
          <p:spPr bwMode="auto">
            <a:xfrm rot="9999373">
              <a:off x="3469115" y="1158591"/>
              <a:ext cx="3282950" cy="1576388"/>
            </a:xfrm>
            <a:custGeom>
              <a:avLst/>
              <a:gdLst>
                <a:gd name="T0" fmla="*/ 208636 w 1070"/>
                <a:gd name="T1" fmla="*/ 224860 h 666"/>
                <a:gd name="T2" fmla="*/ 70568 w 1070"/>
                <a:gd name="T3" fmla="*/ 447353 h 666"/>
                <a:gd name="T4" fmla="*/ 9205 w 1070"/>
                <a:gd name="T5" fmla="*/ 705351 h 666"/>
                <a:gd name="T6" fmla="*/ 73636 w 1070"/>
                <a:gd name="T7" fmla="*/ 1041457 h 666"/>
                <a:gd name="T8" fmla="*/ 441818 w 1070"/>
                <a:gd name="T9" fmla="*/ 1263951 h 666"/>
                <a:gd name="T10" fmla="*/ 944999 w 1070"/>
                <a:gd name="T11" fmla="*/ 1410702 h 666"/>
                <a:gd name="T12" fmla="*/ 1491134 w 1070"/>
                <a:gd name="T13" fmla="*/ 1557452 h 666"/>
                <a:gd name="T14" fmla="*/ 1914543 w 1070"/>
                <a:gd name="T15" fmla="*/ 1524315 h 666"/>
                <a:gd name="T16" fmla="*/ 2334883 w 1070"/>
                <a:gd name="T17" fmla="*/ 1507747 h 666"/>
                <a:gd name="T18" fmla="*/ 2773632 w 1070"/>
                <a:gd name="T19" fmla="*/ 1358629 h 666"/>
                <a:gd name="T20" fmla="*/ 3092722 w 1070"/>
                <a:gd name="T21" fmla="*/ 1110099 h 666"/>
                <a:gd name="T22" fmla="*/ 3193973 w 1070"/>
                <a:gd name="T23" fmla="*/ 830799 h 666"/>
                <a:gd name="T24" fmla="*/ 3279882 w 1070"/>
                <a:gd name="T25" fmla="*/ 631975 h 666"/>
                <a:gd name="T26" fmla="*/ 3218518 w 1070"/>
                <a:gd name="T27" fmla="*/ 355042 h 666"/>
                <a:gd name="T28" fmla="*/ 2985336 w 1070"/>
                <a:gd name="T29" fmla="*/ 257997 h 666"/>
                <a:gd name="T30" fmla="*/ 2798177 w 1070"/>
                <a:gd name="T31" fmla="*/ 194090 h 666"/>
                <a:gd name="T32" fmla="*/ 2374769 w 1070"/>
                <a:gd name="T33" fmla="*/ 14202 h 666"/>
                <a:gd name="T34" fmla="*/ 1932952 w 1070"/>
                <a:gd name="T35" fmla="*/ 113614 h 666"/>
                <a:gd name="T36" fmla="*/ 1429770 w 1070"/>
                <a:gd name="T37" fmla="*/ 127815 h 666"/>
                <a:gd name="T38" fmla="*/ 874431 w 1070"/>
                <a:gd name="T39" fmla="*/ 59174 h 666"/>
                <a:gd name="T40" fmla="*/ 515454 w 1070"/>
                <a:gd name="T41" fmla="*/ 80476 h 666"/>
                <a:gd name="T42" fmla="*/ 208636 w 1070"/>
                <a:gd name="T43" fmla="*/ 224860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DCDC"/>
                </a:gs>
                <a:gs pos="100000">
                  <a:srgbClr val="666666"/>
                </a:gs>
              </a:gsLst>
              <a:path path="circle">
                <a:fillToRect l="50000" t="50000" r="50000" b="50000"/>
              </a:path>
              <a:tileRect/>
            </a:gradFill>
            <a:ln w="28575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 flipH="1" flipV="1">
              <a:off x="3388152" y="1534165"/>
              <a:ext cx="263525" cy="212725"/>
            </a:xfrm>
            <a:prstGeom prst="line">
              <a:avLst/>
            </a:prstGeom>
            <a:gradFill>
              <a:gsLst>
                <a:gs pos="0">
                  <a:srgbClr val="F0F0F0"/>
                </a:gs>
                <a:gs pos="100000">
                  <a:srgbClr val="7A7A7A"/>
                </a:gs>
              </a:gsLst>
              <a:path path="circle">
                <a:fillToRect l="100000" t="10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6" name="Object 26"/>
            <p:cNvGraphicFramePr>
              <a:graphicFrameLocks noChangeAspect="1"/>
            </p:cNvGraphicFramePr>
            <p:nvPr/>
          </p:nvGraphicFramePr>
          <p:xfrm>
            <a:off x="2994120" y="1342765"/>
            <a:ext cx="257175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3" name="Equation" r:id="rId8" imgW="126780" imgH="215526" progId="Equation.DSMT4">
                    <p:embed/>
                  </p:oleObj>
                </mc:Choice>
                <mc:Fallback>
                  <p:oleObj name="Equation" r:id="rId8" imgW="126780" imgH="215526" progId="Equation.DSMT4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4120" y="1342765"/>
                          <a:ext cx="257175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0"/>
            <p:cNvGraphicFramePr>
              <a:graphicFrameLocks noChangeAspect="1"/>
            </p:cNvGraphicFramePr>
            <p:nvPr/>
          </p:nvGraphicFramePr>
          <p:xfrm>
            <a:off x="5047570" y="1685018"/>
            <a:ext cx="26511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4" name="Equation" r:id="rId10" imgW="152268" imgH="164957" progId="Equation.DSMT4">
                    <p:embed/>
                  </p:oleObj>
                </mc:Choice>
                <mc:Fallback>
                  <p:oleObj name="Equation" r:id="rId10" imgW="152268" imgH="164957" progId="Equation.DSMT4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7570" y="1685018"/>
                          <a:ext cx="265112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0" name="Object 12"/>
            <p:cNvGraphicFramePr>
              <a:graphicFrameLocks noChangeAspect="1"/>
            </p:cNvGraphicFramePr>
            <p:nvPr/>
          </p:nvGraphicFramePr>
          <p:xfrm>
            <a:off x="6865938" y="1162050"/>
            <a:ext cx="242887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5" name="Equation" r:id="rId12" imgW="139579" imgH="177646" progId="Equation.DSMT4">
                    <p:embed/>
                  </p:oleObj>
                </mc:Choice>
                <mc:Fallback>
                  <p:oleObj name="Equation" r:id="rId12" imgW="139579" imgH="177646" progId="Equation.DSMT4">
                    <p:embed/>
                    <p:pic>
                      <p:nvPicPr>
                        <p:cNvPr id="0" name="Picture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65938" y="1162050"/>
                          <a:ext cx="242887" cy="307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Box 16"/>
          <p:cNvSpPr txBox="1"/>
          <p:nvPr/>
        </p:nvSpPr>
        <p:spPr>
          <a:xfrm>
            <a:off x="6923314" y="3592286"/>
            <a:ext cx="1545770" cy="92333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Please see the Appendix for a proof.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3111300" y="0"/>
            <a:ext cx="280511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</a:t>
            </a: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4507593" y="908957"/>
          <a:ext cx="137953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6" name="Equation" r:id="rId4" imgW="672808" imgH="253890" progId="Equation.DSMT4">
                  <p:embed/>
                </p:oleObj>
              </mc:Choice>
              <mc:Fallback>
                <p:oleObj name="Equation" r:id="rId4" imgW="672808" imgH="25389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7593" y="908957"/>
                        <a:ext cx="137953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Text Box 15"/>
          <p:cNvSpPr txBox="1">
            <a:spLocks noChangeArrowheads="1"/>
          </p:cNvSpPr>
          <p:nvPr/>
        </p:nvSpPr>
        <p:spPr bwMode="auto">
          <a:xfrm>
            <a:off x="2144032" y="1532390"/>
            <a:ext cx="5596660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Verify the divergence theorem using this </a:t>
            </a:r>
            <a:r>
              <a:rPr lang="en-US" sz="2000" dirty="0" smtClean="0">
                <a:solidFill>
                  <a:schemeClr val="bg2"/>
                </a:solidFill>
              </a:rPr>
              <a:t>region.</a:t>
            </a:r>
            <a:endParaRPr lang="en-US" sz="2000" dirty="0">
              <a:solidFill>
                <a:schemeClr val="bg2"/>
              </a:solidFill>
            </a:endParaRPr>
          </a:p>
        </p:txBody>
      </p:sp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986520" y="3903368"/>
          <a:ext cx="210910" cy="337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7" name="Equation" r:id="rId6" imgW="126835" imgH="202936" progId="Equation.DSMT4">
                  <p:embed/>
                </p:oleObj>
              </mc:Choice>
              <mc:Fallback>
                <p:oleObj name="Equation" r:id="rId6" imgW="126835" imgH="202936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520" y="3903368"/>
                        <a:ext cx="210910" cy="337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2"/>
          <p:cNvGraphicFramePr>
            <a:graphicFrameLocks noChangeAspect="1"/>
          </p:cNvGraphicFramePr>
          <p:nvPr/>
        </p:nvGraphicFramePr>
        <p:xfrm>
          <a:off x="3428229" y="3990620"/>
          <a:ext cx="2790825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8" name="Equation" r:id="rId8" imgW="1497950" imgH="863225" progId="Equation.DSMT4">
                  <p:embed/>
                </p:oleObj>
              </mc:Choice>
              <mc:Fallback>
                <p:oleObj name="Equation" r:id="rId8" imgW="1497950" imgH="863225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229" y="3990620"/>
                        <a:ext cx="2790825" cy="160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3"/>
          <p:cNvGraphicFramePr>
            <a:graphicFrameLocks noChangeAspect="1"/>
          </p:cNvGraphicFramePr>
          <p:nvPr/>
        </p:nvGraphicFramePr>
        <p:xfrm>
          <a:off x="2570844" y="5861393"/>
          <a:ext cx="4597400" cy="693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9" name="Equation" r:id="rId10" imgW="2527300" imgH="381000" progId="Equation.DSMT4">
                  <p:embed/>
                </p:oleObj>
              </mc:Choice>
              <mc:Fallback>
                <p:oleObj name="Equation" r:id="rId10" imgW="2527300" imgH="3810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844" y="5861393"/>
                        <a:ext cx="4597400" cy="693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Text Box 19"/>
          <p:cNvSpPr txBox="1">
            <a:spLocks noChangeArrowheads="1"/>
          </p:cNvSpPr>
          <p:nvPr/>
        </p:nvSpPr>
        <p:spPr bwMode="auto">
          <a:xfrm>
            <a:off x="3531281" y="951820"/>
            <a:ext cx="917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Given: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299857" y="2818411"/>
            <a:ext cx="4163291" cy="95410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Only the front and back faces contribute.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 </a:t>
            </a:r>
            <a:r>
              <a:rPr lang="en-US" sz="1400" i="1" u="sng" dirty="0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sz="1400" dirty="0" smtClean="0">
                <a:solidFill>
                  <a:schemeClr val="bg2"/>
                </a:solidFill>
              </a:rPr>
              <a:t> is constant on the front and back faces, and the area of these faces is 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2</a:t>
            </a:r>
            <a:r>
              <a:rPr lang="en-US" sz="1400" dirty="0" smtClean="0">
                <a:solidFill>
                  <a:schemeClr val="bg2"/>
                </a:solidFill>
              </a:rPr>
              <a:t> [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sz="1400" baseline="30000" dirty="0" smtClean="0">
                <a:solidFill>
                  <a:schemeClr val="bg2"/>
                </a:solidFill>
                <a:latin typeface="+mn-lt"/>
              </a:rPr>
              <a:t>2</a:t>
            </a:r>
            <a:r>
              <a:rPr lang="en-US" sz="1400" dirty="0" smtClean="0">
                <a:solidFill>
                  <a:schemeClr val="bg2"/>
                </a:solidFill>
              </a:rPr>
              <a:t>].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5000" y="5324475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7659" name="AutoShape 4"/>
          <p:cNvSpPr>
            <a:spLocks noChangeArrowheads="1"/>
          </p:cNvSpPr>
          <p:nvPr/>
        </p:nvSpPr>
        <p:spPr bwMode="auto">
          <a:xfrm>
            <a:off x="992188" y="3052002"/>
            <a:ext cx="1460500" cy="804863"/>
          </a:xfrm>
          <a:prstGeom prst="cube">
            <a:avLst>
              <a:gd name="adj" fmla="val 58912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7661" name="Line 6"/>
          <p:cNvSpPr>
            <a:spLocks noChangeShapeType="1"/>
          </p:cNvSpPr>
          <p:nvPr/>
        </p:nvSpPr>
        <p:spPr bwMode="auto">
          <a:xfrm>
            <a:off x="1473200" y="2185227"/>
            <a:ext cx="4762" cy="12096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2" name="Line 7"/>
          <p:cNvSpPr>
            <a:spLocks noChangeShapeType="1"/>
          </p:cNvSpPr>
          <p:nvPr/>
        </p:nvSpPr>
        <p:spPr bwMode="auto">
          <a:xfrm flipV="1">
            <a:off x="406400" y="3394902"/>
            <a:ext cx="1071562" cy="99853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3" name="Line 8"/>
          <p:cNvSpPr>
            <a:spLocks noChangeShapeType="1"/>
          </p:cNvSpPr>
          <p:nvPr/>
        </p:nvSpPr>
        <p:spPr bwMode="auto">
          <a:xfrm>
            <a:off x="1477963" y="3394902"/>
            <a:ext cx="1793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4" name="Object 0"/>
          <p:cNvGraphicFramePr>
            <a:graphicFrameLocks noChangeAspect="1"/>
          </p:cNvGraphicFramePr>
          <p:nvPr/>
        </p:nvGraphicFramePr>
        <p:xfrm>
          <a:off x="149451" y="4395286"/>
          <a:ext cx="220661" cy="241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0" name="Equation" r:id="rId12" imgW="126835" imgH="139518" progId="Equation.DSMT4">
                  <p:embed/>
                </p:oleObj>
              </mc:Choice>
              <mc:Fallback>
                <p:oleObj name="Equation" r:id="rId12" imgW="126835" imgH="139518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451" y="4395286"/>
                        <a:ext cx="220661" cy="2413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0"/>
          <p:cNvGraphicFramePr>
            <a:graphicFrameLocks noChangeAspect="1"/>
          </p:cNvGraphicFramePr>
          <p:nvPr/>
        </p:nvGraphicFramePr>
        <p:xfrm>
          <a:off x="3382963" y="3284311"/>
          <a:ext cx="24288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1" name="Equation" r:id="rId14" imgW="139579" imgH="164957" progId="Equation.DSMT4">
                  <p:embed/>
                </p:oleObj>
              </mc:Choice>
              <mc:Fallback>
                <p:oleObj name="Equation" r:id="rId14" imgW="139579" imgH="164957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3284311"/>
                        <a:ext cx="242887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0"/>
          <p:cNvGraphicFramePr>
            <a:graphicFrameLocks noChangeAspect="1"/>
          </p:cNvGraphicFramePr>
          <p:nvPr/>
        </p:nvGraphicFramePr>
        <p:xfrm>
          <a:off x="1368425" y="1804988"/>
          <a:ext cx="198438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2" name="Equation" r:id="rId16" imgW="114102" imgH="126780" progId="Equation.DSMT4">
                  <p:embed/>
                </p:oleObj>
              </mc:Choice>
              <mc:Fallback>
                <p:oleObj name="Equation" r:id="rId16" imgW="114102" imgH="126780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1804988"/>
                        <a:ext cx="198438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0"/>
          <p:cNvGraphicFramePr>
            <a:graphicFrameLocks noChangeAspect="1"/>
          </p:cNvGraphicFramePr>
          <p:nvPr/>
        </p:nvGraphicFramePr>
        <p:xfrm>
          <a:off x="1368425" y="3937000"/>
          <a:ext cx="220663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3" name="Equation" r:id="rId18" imgW="126780" imgH="164814" progId="Equation.DSMT4">
                  <p:embed/>
                </p:oleObj>
              </mc:Choice>
              <mc:Fallback>
                <p:oleObj name="Equation" r:id="rId18" imgW="126780" imgH="164814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3937000"/>
                        <a:ext cx="220663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2368550" y="3522663"/>
          <a:ext cx="20002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4" name="Equation" r:id="rId20" imgW="114102" imgH="177492" progId="Equation.DSMT4">
                  <p:embed/>
                </p:oleObj>
              </mc:Choice>
              <mc:Fallback>
                <p:oleObj name="Equation" r:id="rId20" imgW="114102" imgH="177492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50" y="3522663"/>
                        <a:ext cx="200025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660400" y="3533775"/>
          <a:ext cx="1778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5" name="Equation" r:id="rId22" imgW="101468" imgH="164885" progId="Equation.DSMT4">
                  <p:embed/>
                </p:oleObj>
              </mc:Choice>
              <mc:Fallback>
                <p:oleObj name="Equation" r:id="rId22" imgW="101468" imgH="164885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3533775"/>
                        <a:ext cx="17780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751114" y="4332514"/>
            <a:ext cx="19062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Dimensions in meters</a:t>
            </a:r>
            <a:endParaRPr lang="en-US" sz="1400" dirty="0">
              <a:solidFill>
                <a:schemeClr val="bg2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5127171" y="3973286"/>
            <a:ext cx="370115" cy="4463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5812971" y="3995057"/>
            <a:ext cx="370115" cy="4463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1219200" y="3679371"/>
            <a:ext cx="228601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27740" name="Object 92"/>
          <p:cNvGraphicFramePr>
            <a:graphicFrameLocks noChangeAspect="1"/>
          </p:cNvGraphicFramePr>
          <p:nvPr/>
        </p:nvGraphicFramePr>
        <p:xfrm>
          <a:off x="3130324" y="2154011"/>
          <a:ext cx="5061856" cy="632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6" name="Equation" r:id="rId24" imgW="3149600" imgH="393700" progId="Equation.DSMT4">
                  <p:embed/>
                </p:oleObj>
              </mc:Choice>
              <mc:Fallback>
                <p:oleObj name="Equation" r:id="rId24" imgW="3149600" imgH="393700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324" y="2154011"/>
                        <a:ext cx="5061856" cy="632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 flipV="1">
            <a:off x="1937656" y="2950028"/>
            <a:ext cx="228601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27741" name="Object 93"/>
          <p:cNvGraphicFramePr>
            <a:graphicFrameLocks noChangeAspect="1"/>
          </p:cNvGraphicFramePr>
          <p:nvPr/>
        </p:nvGraphicFramePr>
        <p:xfrm>
          <a:off x="2277609" y="2662010"/>
          <a:ext cx="21113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7" name="Equation" r:id="rId26" imgW="212942" imgH="338203" progId="Equation.DSMT4">
                  <p:embed/>
                </p:oleObj>
              </mc:Choice>
              <mc:Fallback>
                <p:oleObj name="Equation" r:id="rId26" imgW="212942" imgH="338203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609" y="2662010"/>
                        <a:ext cx="211137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Line 20"/>
          <p:cNvSpPr>
            <a:spLocks noChangeShapeType="1"/>
          </p:cNvSpPr>
          <p:nvPr/>
        </p:nvSpPr>
        <p:spPr bwMode="auto">
          <a:xfrm flipH="1">
            <a:off x="1632856" y="2068286"/>
            <a:ext cx="609600" cy="119742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423863" y="0"/>
            <a:ext cx="87201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Note on Divergence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Definition</a:t>
            </a:r>
          </a:p>
        </p:txBody>
      </p:sp>
      <p:graphicFrame>
        <p:nvGraphicFramePr>
          <p:cNvPr id="28674" name="Object 18"/>
          <p:cNvGraphicFramePr>
            <a:graphicFrameLocks noChangeAspect="1"/>
          </p:cNvGraphicFramePr>
          <p:nvPr/>
        </p:nvGraphicFramePr>
        <p:xfrm>
          <a:off x="1689100" y="998538"/>
          <a:ext cx="338613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1" name="Equation" r:id="rId4" imgW="1663700" imgH="444500" progId="Equation.DSMT4">
                  <p:embed/>
                </p:oleObj>
              </mc:Choice>
              <mc:Fallback>
                <p:oleObj name="Equation" r:id="rId4" imgW="1663700" imgH="4445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998538"/>
                        <a:ext cx="3386138" cy="9048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bg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23"/>
          <p:cNvGraphicFramePr>
            <a:graphicFrameLocks noChangeAspect="1"/>
          </p:cNvGraphicFramePr>
          <p:nvPr/>
        </p:nvGraphicFramePr>
        <p:xfrm>
          <a:off x="2913063" y="4277907"/>
          <a:ext cx="4402137" cy="1545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2" name="Equation" r:id="rId6" imgW="2463800" imgH="863600" progId="Equation.DSMT4">
                  <p:embed/>
                </p:oleObj>
              </mc:Choice>
              <mc:Fallback>
                <p:oleObj name="Equation" r:id="rId6" imgW="2463800" imgH="8636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4277907"/>
                        <a:ext cx="4402137" cy="15450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27"/>
          <p:cNvSpPr txBox="1">
            <a:spLocks noChangeArrowheads="1"/>
          </p:cNvSpPr>
          <p:nvPr/>
        </p:nvSpPr>
        <p:spPr bwMode="auto">
          <a:xfrm>
            <a:off x="5533433" y="1153402"/>
            <a:ext cx="3105600" cy="646331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Is this limit independent of the shape of the volume?</a:t>
            </a:r>
          </a:p>
        </p:txBody>
      </p:sp>
      <p:sp>
        <p:nvSpPr>
          <p:cNvPr id="28681" name="Text Box 30"/>
          <p:cNvSpPr txBox="1">
            <a:spLocks noChangeArrowheads="1"/>
          </p:cNvSpPr>
          <p:nvPr/>
        </p:nvSpPr>
        <p:spPr bwMode="auto">
          <a:xfrm>
            <a:off x="439738" y="6032500"/>
            <a:ext cx="85455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Hence, the limit is the same regardless of the shape of the </a:t>
            </a:r>
            <a:r>
              <a:rPr lang="en-US" sz="2000" dirty="0" smtClean="0">
                <a:solidFill>
                  <a:schemeClr val="bg1"/>
                </a:solidFill>
              </a:rPr>
              <a:t>limiting volume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28676" name="Object 32"/>
          <p:cNvGraphicFramePr>
            <a:graphicFrameLocks noChangeAspect="1"/>
          </p:cNvGraphicFramePr>
          <p:nvPr/>
        </p:nvGraphicFramePr>
        <p:xfrm>
          <a:off x="5803447" y="3056618"/>
          <a:ext cx="23526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3" name="Equation" r:id="rId8" imgW="1485900" imgH="393700" progId="Equation.DSMT4">
                  <p:embed/>
                </p:oleObj>
              </mc:Choice>
              <mc:Fallback>
                <p:oleObj name="Equation" r:id="rId8" imgW="1485900" imgH="3937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447" y="3056618"/>
                        <a:ext cx="2352675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2" name="AutoShape 35"/>
          <p:cNvSpPr>
            <a:spLocks noChangeArrowheads="1"/>
          </p:cNvSpPr>
          <p:nvPr/>
        </p:nvSpPr>
        <p:spPr bwMode="auto">
          <a:xfrm>
            <a:off x="4429125" y="2085975"/>
            <a:ext cx="393246" cy="2014538"/>
          </a:xfrm>
          <a:prstGeom prst="downArrow">
            <a:avLst>
              <a:gd name="adj1" fmla="val 50000"/>
              <a:gd name="adj2" fmla="val 1375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8683" name="Text Box 3"/>
          <p:cNvSpPr txBox="1">
            <a:spLocks noChangeArrowheads="1"/>
          </p:cNvSpPr>
          <p:nvPr/>
        </p:nvSpPr>
        <p:spPr bwMode="auto">
          <a:xfrm>
            <a:off x="4900675" y="2575812"/>
            <a:ext cx="401769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Use the divergence </a:t>
            </a:r>
            <a:r>
              <a:rPr lang="en-US" dirty="0" smtClean="0">
                <a:solidFill>
                  <a:schemeClr val="bg1"/>
                </a:solidFill>
              </a:rPr>
              <a:t>theorem for RHS:</a:t>
            </a:r>
            <a:endParaRPr lang="en-US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4631" y="3973286"/>
            <a:ext cx="2611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Small arbitrary-shaped volume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4312692" y="5404514"/>
            <a:ext cx="382137" cy="518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5829868" y="5215719"/>
            <a:ext cx="382137" cy="518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974251" y="2320536"/>
            <a:ext cx="1824576" cy="1527641"/>
            <a:chOff x="1235508" y="2184384"/>
            <a:chExt cx="1824576" cy="1527641"/>
          </a:xfrm>
        </p:grpSpPr>
        <p:sp>
          <p:nvSpPr>
            <p:cNvPr id="22" name="Oval 21"/>
            <p:cNvSpPr/>
            <p:nvPr/>
          </p:nvSpPr>
          <p:spPr bwMode="auto">
            <a:xfrm>
              <a:off x="1665507" y="2188026"/>
              <a:ext cx="936173" cy="1523999"/>
            </a:xfrm>
            <a:prstGeom prst="ellipse">
              <a:avLst/>
            </a:prstGeom>
            <a:gradFill flip="none" rotWithShape="1">
              <a:gsLst>
                <a:gs pos="0">
                  <a:srgbClr val="D1D1D1">
                    <a:shade val="30000"/>
                    <a:satMod val="115000"/>
                  </a:srgbClr>
                </a:gs>
                <a:gs pos="50000">
                  <a:srgbClr val="D1D1D1">
                    <a:shade val="67500"/>
                    <a:satMod val="115000"/>
                  </a:srgbClr>
                </a:gs>
                <a:gs pos="100000">
                  <a:srgbClr val="D1D1D1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687" name="Line 24"/>
            <p:cNvSpPr>
              <a:spLocks noChangeShapeType="1"/>
            </p:cNvSpPr>
            <p:nvPr/>
          </p:nvSpPr>
          <p:spPr bwMode="auto">
            <a:xfrm flipH="1" flipV="1">
              <a:off x="1466092" y="2184384"/>
              <a:ext cx="263525" cy="212725"/>
            </a:xfrm>
            <a:prstGeom prst="line">
              <a:avLst/>
            </a:prstGeom>
            <a:gradFill>
              <a:gsLst>
                <a:gs pos="0">
                  <a:srgbClr val="F0F0F0"/>
                </a:gs>
                <a:gs pos="100000">
                  <a:srgbClr val="7A7A7A"/>
                </a:gs>
              </a:gsLst>
              <a:path path="circle">
                <a:fillToRect l="100000" t="10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8677" name="Object 26"/>
            <p:cNvGraphicFramePr>
              <a:graphicFrameLocks noChangeAspect="1"/>
            </p:cNvGraphicFramePr>
            <p:nvPr/>
          </p:nvGraphicFramePr>
          <p:xfrm>
            <a:off x="1235508" y="2322643"/>
            <a:ext cx="257175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4" name="Equation" r:id="rId10" imgW="126780" imgH="215526" progId="Equation.DSMT4">
                    <p:embed/>
                  </p:oleObj>
                </mc:Choice>
                <mc:Fallback>
                  <p:oleObj name="Equation" r:id="rId10" imgW="126780" imgH="215526" progId="Equation.DSMT4">
                    <p:embed/>
                    <p:pic>
                      <p:nvPicPr>
                        <p:cNvPr id="0" name="Picture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5508" y="2322643"/>
                          <a:ext cx="257175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88" name="Oval 28"/>
            <p:cNvSpPr>
              <a:spLocks noChangeArrowheads="1"/>
            </p:cNvSpPr>
            <p:nvPr/>
          </p:nvSpPr>
          <p:spPr bwMode="auto">
            <a:xfrm>
              <a:off x="2052864" y="2906033"/>
              <a:ext cx="119063" cy="1190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6" name="Object 0"/>
            <p:cNvGraphicFramePr>
              <a:graphicFrameLocks noChangeAspect="1"/>
            </p:cNvGraphicFramePr>
            <p:nvPr/>
          </p:nvGraphicFramePr>
          <p:xfrm>
            <a:off x="1944463" y="3252787"/>
            <a:ext cx="441325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5" name="Equation" r:id="rId12" imgW="253670" imgH="177569" progId="Equation.DSMT4">
                    <p:embed/>
                  </p:oleObj>
                </mc:Choice>
                <mc:Fallback>
                  <p:oleObj name="Equation" r:id="rId12" imgW="253670" imgH="177569" progId="Equation.DSMT4">
                    <p:embed/>
                    <p:pic>
                      <p:nvPicPr>
                        <p:cNvPr id="0" name="Picture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4463" y="3252787"/>
                          <a:ext cx="441325" cy="307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7"/>
            <p:cNvGraphicFramePr>
              <a:graphicFrameLocks noChangeAspect="1"/>
            </p:cNvGraphicFramePr>
            <p:nvPr/>
          </p:nvGraphicFramePr>
          <p:xfrm>
            <a:off x="2663209" y="3031696"/>
            <a:ext cx="396875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6" name="Equation" r:id="rId14" imgW="228402" imgH="177646" progId="Equation.DSMT4">
                    <p:embed/>
                  </p:oleObj>
                </mc:Choice>
                <mc:Fallback>
                  <p:oleObj name="Equation" r:id="rId14" imgW="228402" imgH="177646" progId="Equation.DSMT4">
                    <p:embed/>
                    <p:pic>
                      <p:nvPicPr>
                        <p:cNvPr id="0" name="Picture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3209" y="3031696"/>
                          <a:ext cx="396875" cy="307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0" name="Object 8"/>
            <p:cNvGraphicFramePr>
              <a:graphicFrameLocks noChangeAspect="1"/>
            </p:cNvGraphicFramePr>
            <p:nvPr/>
          </p:nvGraphicFramePr>
          <p:xfrm>
            <a:off x="2154011" y="2566080"/>
            <a:ext cx="21907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7" name="Equation" r:id="rId16" imgW="126780" imgH="164814" progId="Equation.DSMT4">
                    <p:embed/>
                  </p:oleObj>
                </mc:Choice>
                <mc:Fallback>
                  <p:oleObj name="Equation" r:id="rId16" imgW="126780" imgH="164814" progId="Equation.DSMT4">
                    <p:embed/>
                    <p:pic>
                      <p:nvPicPr>
                        <p:cNvPr id="0" name="Picture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011" y="2566080"/>
                          <a:ext cx="219075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324436" y="0"/>
            <a:ext cx="872013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Gauss’s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Law </a:t>
            </a: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(Differential to integral form)</a:t>
            </a:r>
            <a:endParaRPr lang="en-US" sz="28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29698" name="Object 8"/>
          <p:cNvGraphicFramePr>
            <a:graphicFrameLocks noChangeAspect="1"/>
          </p:cNvGraphicFramePr>
          <p:nvPr/>
        </p:nvGraphicFramePr>
        <p:xfrm>
          <a:off x="4142953" y="5886829"/>
          <a:ext cx="222091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2" name="Equation" r:id="rId4" imgW="1066800" imgH="381000" progId="Equation.DSMT4">
                  <p:embed/>
                </p:oleObj>
              </mc:Choice>
              <mc:Fallback>
                <p:oleObj name="Equation" r:id="rId4" imgW="1066800" imgH="3810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2953" y="5886829"/>
                        <a:ext cx="222091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13"/>
          <p:cNvGraphicFramePr>
            <a:graphicFrameLocks noChangeAspect="1"/>
          </p:cNvGraphicFramePr>
          <p:nvPr/>
        </p:nvGraphicFramePr>
        <p:xfrm>
          <a:off x="4477374" y="1766255"/>
          <a:ext cx="12509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3" name="Equation" r:id="rId6" imgW="634725" imgH="228501" progId="Equation.DSMT4">
                  <p:embed/>
                </p:oleObj>
              </mc:Choice>
              <mc:Fallback>
                <p:oleObj name="Equation" r:id="rId6" imgW="634725" imgH="228501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7374" y="1766255"/>
                        <a:ext cx="125095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14"/>
          <p:cNvSpPr txBox="1">
            <a:spLocks noChangeArrowheads="1"/>
          </p:cNvSpPr>
          <p:nvPr/>
        </p:nvSpPr>
        <p:spPr bwMode="auto">
          <a:xfrm>
            <a:off x="368312" y="3965622"/>
            <a:ext cx="446789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Apply the divergence theorem to the LHS: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54043" y="824593"/>
            <a:ext cx="69625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We can convert the differential form into the integral form by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using the </a:t>
            </a:r>
            <a:r>
              <a:rPr lang="en-US" sz="2000" u="sng" dirty="0" smtClean="0">
                <a:solidFill>
                  <a:schemeClr val="bg1"/>
                </a:solidFill>
              </a:rPr>
              <a:t>divergence theorem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70660" name="Object 13"/>
          <p:cNvGraphicFramePr>
            <a:graphicFrameLocks noChangeAspect="1"/>
          </p:cNvGraphicFramePr>
          <p:nvPr/>
        </p:nvGraphicFramePr>
        <p:xfrm>
          <a:off x="3813155" y="3055843"/>
          <a:ext cx="25527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4" name="Equation" r:id="rId8" imgW="1295400" imgH="393700" progId="Equation.DSMT4">
                  <p:embed/>
                </p:oleObj>
              </mc:Choice>
              <mc:Fallback>
                <p:oleObj name="Equation" r:id="rId8" imgW="1295400" imgH="3937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155" y="3055843"/>
                        <a:ext cx="25527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1" name="Object 13"/>
          <p:cNvGraphicFramePr>
            <a:graphicFrameLocks noChangeAspect="1"/>
          </p:cNvGraphicFramePr>
          <p:nvPr/>
        </p:nvGraphicFramePr>
        <p:xfrm>
          <a:off x="4052157" y="4497532"/>
          <a:ext cx="245268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5" name="Equation" r:id="rId10" imgW="1244600" imgH="393700" progId="Equation.DSMT4">
                  <p:embed/>
                </p:oleObj>
              </mc:Choice>
              <mc:Fallback>
                <p:oleObj name="Equation" r:id="rId10" imgW="1244600" imgH="3937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157" y="4497532"/>
                        <a:ext cx="2452688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032608" y="2432484"/>
            <a:ext cx="378821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Integrate both sides over a volume: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4926657" y="2402005"/>
            <a:ext cx="327546" cy="436729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4956227" y="3946476"/>
            <a:ext cx="327546" cy="436729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4958502" y="5313527"/>
            <a:ext cx="327546" cy="436729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2058474" y="5328082"/>
            <a:ext cx="280717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Use the definition of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Q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</a:rPr>
              <a:t>encl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:</a:t>
            </a:r>
            <a:endParaRPr lang="en-US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133936" y="0"/>
            <a:ext cx="87201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Gauss’s Law 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(Summary of two forms)</a:t>
            </a:r>
          </a:p>
        </p:txBody>
      </p:sp>
      <p:graphicFrame>
        <p:nvGraphicFramePr>
          <p:cNvPr id="29698" name="Object 8"/>
          <p:cNvGraphicFramePr>
            <a:graphicFrameLocks noChangeAspect="1"/>
          </p:cNvGraphicFramePr>
          <p:nvPr/>
        </p:nvGraphicFramePr>
        <p:xfrm>
          <a:off x="1784350" y="1487488"/>
          <a:ext cx="222091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Equation" r:id="rId4" imgW="1066800" imgH="381000" progId="Equation.DSMT4">
                  <p:embed/>
                </p:oleObj>
              </mc:Choice>
              <mc:Fallback>
                <p:oleObj name="Equation" r:id="rId4" imgW="1066800" imgH="3810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350" y="1487488"/>
                        <a:ext cx="222091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13"/>
          <p:cNvGraphicFramePr>
            <a:graphicFrameLocks noChangeAspect="1"/>
          </p:cNvGraphicFramePr>
          <p:nvPr/>
        </p:nvGraphicFramePr>
        <p:xfrm>
          <a:off x="2132013" y="4632325"/>
          <a:ext cx="12509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6" imgW="634725" imgH="228501" progId="Equation.DSMT4">
                  <p:embed/>
                </p:oleObj>
              </mc:Choice>
              <mc:Fallback>
                <p:oleObj name="Equation" r:id="rId6" imgW="634725" imgH="228501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013" y="4632325"/>
                        <a:ext cx="125095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14"/>
          <p:cNvSpPr txBox="1">
            <a:spLocks noChangeArrowheads="1"/>
          </p:cNvSpPr>
          <p:nvPr/>
        </p:nvSpPr>
        <p:spPr bwMode="auto">
          <a:xfrm>
            <a:off x="3051175" y="2854325"/>
            <a:ext cx="22415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Divergence theorem</a:t>
            </a:r>
          </a:p>
        </p:txBody>
      </p:sp>
      <p:sp>
        <p:nvSpPr>
          <p:cNvPr id="29702" name="Line 17"/>
          <p:cNvSpPr>
            <a:spLocks noChangeShapeType="1"/>
          </p:cNvSpPr>
          <p:nvPr/>
        </p:nvSpPr>
        <p:spPr bwMode="auto">
          <a:xfrm flipH="1" flipV="1">
            <a:off x="2876550" y="2171700"/>
            <a:ext cx="1588" cy="22526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3" name="Text Box 18"/>
          <p:cNvSpPr txBox="1">
            <a:spLocks noChangeArrowheads="1"/>
          </p:cNvSpPr>
          <p:nvPr/>
        </p:nvSpPr>
        <p:spPr bwMode="auto">
          <a:xfrm>
            <a:off x="4178300" y="1568450"/>
            <a:ext cx="4384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Integral (volume) form of Gauss’s law</a:t>
            </a:r>
          </a:p>
        </p:txBody>
      </p:sp>
      <p:sp>
        <p:nvSpPr>
          <p:cNvPr id="29704" name="Text Box 19"/>
          <p:cNvSpPr txBox="1">
            <a:spLocks noChangeArrowheads="1"/>
          </p:cNvSpPr>
          <p:nvPr/>
        </p:nvSpPr>
        <p:spPr bwMode="auto">
          <a:xfrm>
            <a:off x="3662363" y="4681538"/>
            <a:ext cx="44846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Differential (point) form of Gauss’s law</a:t>
            </a:r>
          </a:p>
        </p:txBody>
      </p:sp>
      <p:sp>
        <p:nvSpPr>
          <p:cNvPr id="29705" name="Line 20"/>
          <p:cNvSpPr>
            <a:spLocks noChangeShapeType="1"/>
          </p:cNvSpPr>
          <p:nvPr/>
        </p:nvSpPr>
        <p:spPr bwMode="auto">
          <a:xfrm flipH="1">
            <a:off x="2200275" y="2166938"/>
            <a:ext cx="1588" cy="22526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6" name="Text Box 21"/>
          <p:cNvSpPr txBox="1">
            <a:spLocks noChangeArrowheads="1"/>
          </p:cNvSpPr>
          <p:nvPr/>
        </p:nvSpPr>
        <p:spPr bwMode="auto">
          <a:xfrm>
            <a:off x="363936" y="2770188"/>
            <a:ext cx="160178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Definition of </a:t>
            </a:r>
            <a:r>
              <a:rPr lang="en-US" dirty="0" smtClean="0">
                <a:solidFill>
                  <a:schemeClr val="bg2"/>
                </a:solidFill>
              </a:rPr>
              <a:t>divergence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3029" y="5623468"/>
            <a:ext cx="8717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Note:</a:t>
            </a:r>
            <a:r>
              <a:rPr lang="en-US" dirty="0" smtClean="0">
                <a:solidFill>
                  <a:schemeClr val="bg1"/>
                </a:solidFill>
              </a:rPr>
              <a:t> All of Maxwell’s equations have both a point (differential) and an integral form.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Text Box 1027"/>
          <p:cNvSpPr txBox="1">
            <a:spLocks noChangeArrowheads="1"/>
          </p:cNvSpPr>
          <p:nvPr/>
        </p:nvSpPr>
        <p:spPr bwMode="auto">
          <a:xfrm>
            <a:off x="201312" y="0"/>
            <a:ext cx="8720137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Appendix:</a:t>
            </a:r>
          </a:p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Proof of Divergence Theorem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3556" name="Text Box 1029"/>
          <p:cNvSpPr txBox="1">
            <a:spLocks noChangeArrowheads="1"/>
          </p:cNvSpPr>
          <p:nvPr/>
        </p:nvSpPr>
        <p:spPr bwMode="auto">
          <a:xfrm>
            <a:off x="1213304" y="2134369"/>
            <a:ext cx="10890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</a:rPr>
              <a:t>Proof</a:t>
            </a:r>
            <a:endParaRPr lang="en-US" sz="2400" i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23554" name="Object 1024"/>
          <p:cNvGraphicFramePr>
            <a:graphicFrameLocks noChangeAspect="1"/>
          </p:cNvGraphicFramePr>
          <p:nvPr/>
        </p:nvGraphicFramePr>
        <p:xfrm>
          <a:off x="3228975" y="4770438"/>
          <a:ext cx="4144963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name="Equation" r:id="rId4" imgW="2006600" imgH="457200" progId="Equation.DSMT4">
                  <p:embed/>
                </p:oleObj>
              </mc:Choice>
              <mc:Fallback>
                <p:oleObj name="Equation" r:id="rId4" imgW="2006600" imgH="4572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4770438"/>
                        <a:ext cx="4144963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Text Box 1042"/>
          <p:cNvSpPr txBox="1">
            <a:spLocks noChangeArrowheads="1"/>
          </p:cNvSpPr>
          <p:nvPr/>
        </p:nvSpPr>
        <p:spPr bwMode="auto">
          <a:xfrm>
            <a:off x="2909911" y="6149975"/>
            <a:ext cx="4389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Note:</a:t>
            </a:r>
            <a:r>
              <a:rPr lang="en-US" dirty="0">
                <a:solidFill>
                  <a:schemeClr val="bg1"/>
                </a:solidFill>
              </a:rPr>
              <a:t> The point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i="1" u="sng" dirty="0" err="1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i="1" baseline="-25000" dirty="0" err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dirty="0">
                <a:solidFill>
                  <a:schemeClr val="bg1"/>
                </a:solidFill>
              </a:rPr>
              <a:t> is the center of cube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n.</a:t>
            </a:r>
          </a:p>
        </p:txBody>
      </p:sp>
      <p:sp>
        <p:nvSpPr>
          <p:cNvPr id="23563" name="Text Box 1046"/>
          <p:cNvSpPr txBox="1">
            <a:spLocks noChangeArrowheads="1"/>
          </p:cNvSpPr>
          <p:nvPr/>
        </p:nvSpPr>
        <p:spPr bwMode="auto">
          <a:xfrm>
            <a:off x="578301" y="2790802"/>
            <a:ext cx="2447925" cy="92333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volume is divided up into many small cubes.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740150" y="2027238"/>
            <a:ext cx="3314700" cy="2085975"/>
            <a:chOff x="3587750" y="1493838"/>
            <a:chExt cx="3314700" cy="2085975"/>
          </a:xfrm>
        </p:grpSpPr>
        <p:sp>
          <p:nvSpPr>
            <p:cNvPr id="23557" name="Freeform 1035"/>
            <p:cNvSpPr>
              <a:spLocks/>
            </p:cNvSpPr>
            <p:nvPr/>
          </p:nvSpPr>
          <p:spPr bwMode="auto">
            <a:xfrm rot="9999373">
              <a:off x="3587750" y="1493838"/>
              <a:ext cx="3314700" cy="2085975"/>
            </a:xfrm>
            <a:custGeom>
              <a:avLst/>
              <a:gdLst>
                <a:gd name="T0" fmla="*/ 210654 w 1070"/>
                <a:gd name="T1" fmla="*/ 297549 h 666"/>
                <a:gd name="T2" fmla="*/ 71251 w 1070"/>
                <a:gd name="T3" fmla="*/ 591966 h 666"/>
                <a:gd name="T4" fmla="*/ 9294 w 1070"/>
                <a:gd name="T5" fmla="*/ 933364 h 666"/>
                <a:gd name="T6" fmla="*/ 74348 w 1070"/>
                <a:gd name="T7" fmla="*/ 1378121 h 666"/>
                <a:gd name="T8" fmla="*/ 446090 w 1070"/>
                <a:gd name="T9" fmla="*/ 1672539 h 666"/>
                <a:gd name="T10" fmla="*/ 954138 w 1070"/>
                <a:gd name="T11" fmla="*/ 1866728 h 666"/>
                <a:gd name="T12" fmla="*/ 1505555 w 1070"/>
                <a:gd name="T13" fmla="*/ 2060918 h 666"/>
                <a:gd name="T14" fmla="*/ 1933059 w 1070"/>
                <a:gd name="T15" fmla="*/ 2017069 h 666"/>
                <a:gd name="T16" fmla="*/ 2357464 w 1070"/>
                <a:gd name="T17" fmla="*/ 1995144 h 666"/>
                <a:gd name="T18" fmla="*/ 2800456 w 1070"/>
                <a:gd name="T19" fmla="*/ 1797822 h 666"/>
                <a:gd name="T20" fmla="*/ 3122633 w 1070"/>
                <a:gd name="T21" fmla="*/ 1468952 h 666"/>
                <a:gd name="T22" fmla="*/ 3224862 w 1070"/>
                <a:gd name="T23" fmla="*/ 1099365 h 666"/>
                <a:gd name="T24" fmla="*/ 3311602 w 1070"/>
                <a:gd name="T25" fmla="*/ 836269 h 666"/>
                <a:gd name="T26" fmla="*/ 3249645 w 1070"/>
                <a:gd name="T27" fmla="*/ 469814 h 666"/>
                <a:gd name="T28" fmla="*/ 3014208 w 1070"/>
                <a:gd name="T29" fmla="*/ 341398 h 666"/>
                <a:gd name="T30" fmla="*/ 2825239 w 1070"/>
                <a:gd name="T31" fmla="*/ 256832 h 666"/>
                <a:gd name="T32" fmla="*/ 2397736 w 1070"/>
                <a:gd name="T33" fmla="*/ 18793 h 666"/>
                <a:gd name="T34" fmla="*/ 1951646 w 1070"/>
                <a:gd name="T35" fmla="*/ 150341 h 666"/>
                <a:gd name="T36" fmla="*/ 1443598 w 1070"/>
                <a:gd name="T37" fmla="*/ 169133 h 666"/>
                <a:gd name="T38" fmla="*/ 882887 w 1070"/>
                <a:gd name="T39" fmla="*/ 78302 h 666"/>
                <a:gd name="T40" fmla="*/ 520439 w 1070"/>
                <a:gd name="T41" fmla="*/ 106491 h 666"/>
                <a:gd name="T42" fmla="*/ 210654 w 1070"/>
                <a:gd name="T43" fmla="*/ 297549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0F0F0"/>
                </a:gs>
                <a:gs pos="100000">
                  <a:srgbClr val="666666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58" name="AutoShape 1036"/>
            <p:cNvSpPr>
              <a:spLocks noChangeArrowheads="1"/>
            </p:cNvSpPr>
            <p:nvPr/>
          </p:nvSpPr>
          <p:spPr bwMode="auto">
            <a:xfrm>
              <a:off x="4408488" y="2635930"/>
              <a:ext cx="254000" cy="3048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9" name="AutoShape 1037"/>
            <p:cNvSpPr>
              <a:spLocks noChangeArrowheads="1"/>
            </p:cNvSpPr>
            <p:nvPr/>
          </p:nvSpPr>
          <p:spPr bwMode="auto">
            <a:xfrm>
              <a:off x="4597400" y="2635250"/>
              <a:ext cx="279400" cy="3048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AutoShape 1038"/>
            <p:cNvSpPr>
              <a:spLocks noChangeArrowheads="1"/>
            </p:cNvSpPr>
            <p:nvPr/>
          </p:nvSpPr>
          <p:spPr bwMode="auto">
            <a:xfrm>
              <a:off x="4809671" y="2634796"/>
              <a:ext cx="279400" cy="3048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880759" y="2766950"/>
              <a:ext cx="95003" cy="95003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17" name="Object 0"/>
            <p:cNvGraphicFramePr>
              <a:graphicFrameLocks noChangeAspect="1"/>
            </p:cNvGraphicFramePr>
            <p:nvPr/>
          </p:nvGraphicFramePr>
          <p:xfrm>
            <a:off x="5057775" y="2338388"/>
            <a:ext cx="441325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8" name="Equation" r:id="rId6" imgW="253670" imgH="177569" progId="Equation.DSMT4">
                    <p:embed/>
                  </p:oleObj>
                </mc:Choice>
                <mc:Fallback>
                  <p:oleObj name="Equation" r:id="rId6" imgW="253670" imgH="177569" progId="Equation.DSMT4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57775" y="2338388"/>
                          <a:ext cx="441325" cy="307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0"/>
            <p:cNvGraphicFramePr>
              <a:graphicFrameLocks noChangeAspect="1"/>
            </p:cNvGraphicFramePr>
            <p:nvPr/>
          </p:nvGraphicFramePr>
          <p:xfrm>
            <a:off x="5003800" y="2869521"/>
            <a:ext cx="287338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9" name="Equation" r:id="rId8" imgW="164885" imgH="215619" progId="Equation.DSMT4">
                    <p:embed/>
                  </p:oleObj>
                </mc:Choice>
                <mc:Fallback>
                  <p:oleObj name="Equation" r:id="rId8" imgW="164885" imgH="215619" progId="Equation.DSMT4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3800" y="2869521"/>
                          <a:ext cx="287338" cy="374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2373084" y="5344886"/>
            <a:ext cx="827314" cy="576943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428625" y="1231900"/>
            <a:ext cx="50720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From the definition of divergence:</a:t>
            </a:r>
            <a:endParaRPr lang="en-US" sz="2000" i="1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4578" name="Object 1024"/>
          <p:cNvGraphicFramePr>
            <a:graphicFrameLocks noChangeAspect="1"/>
          </p:cNvGraphicFramePr>
          <p:nvPr/>
        </p:nvGraphicFramePr>
        <p:xfrm>
          <a:off x="2720975" y="1739900"/>
          <a:ext cx="3881438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Equation" r:id="rId4" imgW="1879600" imgH="939800" progId="Equation.DSMT4">
                  <p:embed/>
                </p:oleObj>
              </mc:Choice>
              <mc:Fallback>
                <p:oleObj name="Equation" r:id="rId4" imgW="1879600" imgH="9398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1739900"/>
                        <a:ext cx="3881438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279400" y="4854575"/>
            <a:ext cx="1117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Hence: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4579" name="Object 1025"/>
          <p:cNvGraphicFramePr>
            <a:graphicFrameLocks noChangeAspect="1"/>
          </p:cNvGraphicFramePr>
          <p:nvPr/>
        </p:nvGraphicFramePr>
        <p:xfrm>
          <a:off x="344488" y="5192713"/>
          <a:ext cx="84677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2" name="Equation" r:id="rId6" imgW="5067300" imgH="533400" progId="Equation.DSMT4">
                  <p:embed/>
                </p:oleObj>
              </mc:Choice>
              <mc:Fallback>
                <p:oleObj name="Equation" r:id="rId6" imgW="5067300" imgH="5334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5192713"/>
                        <a:ext cx="846772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Line 7"/>
          <p:cNvSpPr>
            <a:spLocks noChangeShapeType="1"/>
          </p:cNvSpPr>
          <p:nvPr/>
        </p:nvSpPr>
        <p:spPr bwMode="auto">
          <a:xfrm rot="924147" flipH="1">
            <a:off x="3387000" y="3851335"/>
            <a:ext cx="1336847" cy="180946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83" name="AutoShape 8"/>
          <p:cNvSpPr>
            <a:spLocks/>
          </p:cNvSpPr>
          <p:nvPr/>
        </p:nvSpPr>
        <p:spPr bwMode="auto">
          <a:xfrm rot="-5400000">
            <a:off x="4772400" y="2872343"/>
            <a:ext cx="333911" cy="1759115"/>
          </a:xfrm>
          <a:prstGeom prst="leftBrace">
            <a:avLst>
              <a:gd name="adj1" fmla="val 46032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53498" y="2873830"/>
            <a:ext cx="2608263" cy="1073066"/>
            <a:chOff x="353498" y="2873830"/>
            <a:chExt cx="2608263" cy="1073066"/>
          </a:xfrm>
        </p:grpSpPr>
        <p:sp>
          <p:nvSpPr>
            <p:cNvPr id="10" name="AutoShape 1038"/>
            <p:cNvSpPr>
              <a:spLocks noChangeArrowheads="1"/>
            </p:cNvSpPr>
            <p:nvPr/>
          </p:nvSpPr>
          <p:spPr bwMode="auto">
            <a:xfrm>
              <a:off x="1330201" y="2873830"/>
              <a:ext cx="629227" cy="57640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" name="Object 4"/>
            <p:cNvGraphicFramePr>
              <a:graphicFrameLocks noChangeAspect="1"/>
            </p:cNvGraphicFramePr>
            <p:nvPr/>
          </p:nvGraphicFramePr>
          <p:xfrm>
            <a:off x="353498" y="3526209"/>
            <a:ext cx="2608263" cy="420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3" name="Equation" r:id="rId8" imgW="1422400" imgH="228600" progId="Equation.DSMT4">
                    <p:embed/>
                  </p:oleObj>
                </mc:Choice>
                <mc:Fallback>
                  <p:oleObj name="Equation" r:id="rId8" imgW="1422400" imgH="228600" progId="Equation.DSMT4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498" y="3526209"/>
                          <a:ext cx="2608263" cy="420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Oval 11"/>
            <p:cNvSpPr/>
            <p:nvPr/>
          </p:nvSpPr>
          <p:spPr bwMode="auto">
            <a:xfrm>
              <a:off x="1579418" y="3170711"/>
              <a:ext cx="95003" cy="95003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1039"/>
            <p:cNvSpPr txBox="1">
              <a:spLocks noChangeArrowheads="1"/>
            </p:cNvSpPr>
            <p:nvPr/>
          </p:nvSpPr>
          <p:spPr bwMode="auto">
            <a:xfrm>
              <a:off x="1982809" y="2896385"/>
              <a:ext cx="533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 u="sng" dirty="0" err="1" smtClean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r</a:t>
              </a:r>
              <a:r>
                <a:rPr lang="en-US" sz="2000" i="1" baseline="-25000" dirty="0" err="1" smtClean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n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16" name="Text Box 1027"/>
          <p:cNvSpPr txBox="1">
            <a:spLocks noChangeArrowheads="1"/>
          </p:cNvSpPr>
          <p:nvPr/>
        </p:nvSpPr>
        <p:spPr bwMode="auto">
          <a:xfrm>
            <a:off x="255742" y="0"/>
            <a:ext cx="87201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Proof of Divergence Theorem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Text Box 2"/>
          <p:cNvSpPr txBox="1">
            <a:spLocks noChangeArrowheads="1"/>
          </p:cNvSpPr>
          <p:nvPr/>
        </p:nvSpPr>
        <p:spPr bwMode="auto">
          <a:xfrm>
            <a:off x="1105807" y="6086929"/>
            <a:ext cx="73167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hlink"/>
                </a:solidFill>
              </a:rPr>
              <a:t>Hence, the surface integral cancels on all INTERIOR faces.</a:t>
            </a:r>
            <a:endParaRPr lang="en-US" sz="2000" i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25602" name="Object 1024"/>
          <p:cNvGraphicFramePr>
            <a:graphicFrameLocks noChangeAspect="1"/>
          </p:cNvGraphicFramePr>
          <p:nvPr/>
        </p:nvGraphicFramePr>
        <p:xfrm>
          <a:off x="4531571" y="2144485"/>
          <a:ext cx="3887787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8" name="Equation" r:id="rId4" imgW="1866900" imgH="469900" progId="Equation.DSMT4">
                  <p:embed/>
                </p:oleObj>
              </mc:Choice>
              <mc:Fallback>
                <p:oleObj name="Equation" r:id="rId4" imgW="1866900" imgH="4699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1571" y="2144485"/>
                        <a:ext cx="3887787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1462644" y="4237492"/>
            <a:ext cx="2707574" cy="1290637"/>
            <a:chOff x="2529444" y="4259263"/>
            <a:chExt cx="2707574" cy="1290637"/>
          </a:xfrm>
        </p:grpSpPr>
        <p:sp>
          <p:nvSpPr>
            <p:cNvPr id="25607" name="AutoShape 6"/>
            <p:cNvSpPr>
              <a:spLocks noChangeArrowheads="1"/>
            </p:cNvSpPr>
            <p:nvPr/>
          </p:nvSpPr>
          <p:spPr bwMode="auto">
            <a:xfrm>
              <a:off x="2529444" y="4265613"/>
              <a:ext cx="1518681" cy="1277937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Freeform 7"/>
            <p:cNvSpPr>
              <a:spLocks/>
            </p:cNvSpPr>
            <p:nvPr/>
          </p:nvSpPr>
          <p:spPr bwMode="auto">
            <a:xfrm>
              <a:off x="3736975" y="4259263"/>
              <a:ext cx="338138" cy="1285875"/>
            </a:xfrm>
            <a:custGeom>
              <a:avLst/>
              <a:gdLst>
                <a:gd name="T0" fmla="*/ 0 w 213"/>
                <a:gd name="T1" fmla="*/ 327025 h 810"/>
                <a:gd name="T2" fmla="*/ 174625 w 213"/>
                <a:gd name="T3" fmla="*/ 149225 h 810"/>
                <a:gd name="T4" fmla="*/ 238125 w 213"/>
                <a:gd name="T5" fmla="*/ 85725 h 810"/>
                <a:gd name="T6" fmla="*/ 320675 w 213"/>
                <a:gd name="T7" fmla="*/ 0 h 810"/>
                <a:gd name="T8" fmla="*/ 323850 w 213"/>
                <a:gd name="T9" fmla="*/ 231775 h 810"/>
                <a:gd name="T10" fmla="*/ 323850 w 213"/>
                <a:gd name="T11" fmla="*/ 454025 h 810"/>
                <a:gd name="T12" fmla="*/ 327025 w 213"/>
                <a:gd name="T13" fmla="*/ 968375 h 810"/>
                <a:gd name="T14" fmla="*/ 279400 w 213"/>
                <a:gd name="T15" fmla="*/ 1019175 h 810"/>
                <a:gd name="T16" fmla="*/ 3175 w 213"/>
                <a:gd name="T17" fmla="*/ 1285875 h 810"/>
                <a:gd name="T18" fmla="*/ 3175 w 213"/>
                <a:gd name="T19" fmla="*/ 806450 h 810"/>
                <a:gd name="T20" fmla="*/ 0 w 213"/>
                <a:gd name="T21" fmla="*/ 327025 h 8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"/>
                <a:gd name="T34" fmla="*/ 0 h 810"/>
                <a:gd name="T35" fmla="*/ 213 w 213"/>
                <a:gd name="T36" fmla="*/ 810 h 8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" h="810">
                  <a:moveTo>
                    <a:pt x="0" y="206"/>
                  </a:moveTo>
                  <a:cubicBezTo>
                    <a:pt x="66" y="140"/>
                    <a:pt x="27" y="180"/>
                    <a:pt x="110" y="94"/>
                  </a:cubicBezTo>
                  <a:cubicBezTo>
                    <a:pt x="119" y="86"/>
                    <a:pt x="131" y="75"/>
                    <a:pt x="150" y="54"/>
                  </a:cubicBezTo>
                  <a:cubicBezTo>
                    <a:pt x="191" y="13"/>
                    <a:pt x="168" y="37"/>
                    <a:pt x="202" y="0"/>
                  </a:cubicBezTo>
                  <a:cubicBezTo>
                    <a:pt x="204" y="253"/>
                    <a:pt x="204" y="101"/>
                    <a:pt x="204" y="146"/>
                  </a:cubicBezTo>
                  <a:cubicBezTo>
                    <a:pt x="204" y="194"/>
                    <a:pt x="204" y="209"/>
                    <a:pt x="204" y="286"/>
                  </a:cubicBezTo>
                  <a:cubicBezTo>
                    <a:pt x="206" y="529"/>
                    <a:pt x="204" y="391"/>
                    <a:pt x="206" y="610"/>
                  </a:cubicBezTo>
                  <a:cubicBezTo>
                    <a:pt x="147" y="670"/>
                    <a:pt x="213" y="603"/>
                    <a:pt x="176" y="642"/>
                  </a:cubicBezTo>
                  <a:cubicBezTo>
                    <a:pt x="56" y="762"/>
                    <a:pt x="72" y="740"/>
                    <a:pt x="2" y="810"/>
                  </a:cubicBezTo>
                  <a:cubicBezTo>
                    <a:pt x="2" y="722"/>
                    <a:pt x="0" y="658"/>
                    <a:pt x="2" y="508"/>
                  </a:cubicBezTo>
                  <a:cubicBezTo>
                    <a:pt x="0" y="235"/>
                    <a:pt x="2" y="517"/>
                    <a:pt x="0" y="20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09" name="AutoShape 8"/>
            <p:cNvSpPr>
              <a:spLocks noChangeArrowheads="1"/>
            </p:cNvSpPr>
            <p:nvPr/>
          </p:nvSpPr>
          <p:spPr bwMode="auto">
            <a:xfrm>
              <a:off x="3732213" y="4271963"/>
              <a:ext cx="1504805" cy="1277937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Line 9"/>
            <p:cNvSpPr>
              <a:spLocks noChangeShapeType="1"/>
            </p:cNvSpPr>
            <p:nvPr/>
          </p:nvSpPr>
          <p:spPr bwMode="auto">
            <a:xfrm>
              <a:off x="3949700" y="4916488"/>
              <a:ext cx="477838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11" name="Line 10"/>
            <p:cNvSpPr>
              <a:spLocks noChangeShapeType="1"/>
            </p:cNvSpPr>
            <p:nvPr/>
          </p:nvSpPr>
          <p:spPr bwMode="auto">
            <a:xfrm flipH="1">
              <a:off x="3381375" y="5084763"/>
              <a:ext cx="354013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5603" name="Object 1025"/>
            <p:cNvGraphicFramePr>
              <a:graphicFrameLocks noChangeAspect="1"/>
            </p:cNvGraphicFramePr>
            <p:nvPr/>
          </p:nvGraphicFramePr>
          <p:xfrm>
            <a:off x="2996950" y="4645525"/>
            <a:ext cx="360363" cy="490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69" name="Equation" r:id="rId6" imgW="177646" imgH="241091" progId="Equation.DSMT4">
                    <p:embed/>
                  </p:oleObj>
                </mc:Choice>
                <mc:Fallback>
                  <p:oleObj name="Equation" r:id="rId6" imgW="177646" imgH="241091" progId="Equation.DSMT4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6950" y="4645525"/>
                          <a:ext cx="360363" cy="490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4" name="Object 1026"/>
            <p:cNvGraphicFramePr>
              <a:graphicFrameLocks noChangeAspect="1"/>
            </p:cNvGraphicFramePr>
            <p:nvPr/>
          </p:nvGraphicFramePr>
          <p:xfrm>
            <a:off x="4495800" y="4629150"/>
            <a:ext cx="339725" cy="496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0" name="Equation" r:id="rId8" imgW="164957" imgH="241091" progId="Equation.DSMT4">
                    <p:embed/>
                  </p:oleObj>
                </mc:Choice>
                <mc:Fallback>
                  <p:oleObj name="Equation" r:id="rId8" imgW="164957" imgH="241091" progId="Equation.DSMT4">
                    <p:embed/>
                    <p:pic>
                      <p:nvPicPr>
                        <p:cNvPr id="0" name="Picture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5800" y="4629150"/>
                          <a:ext cx="339725" cy="496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2" name="Text Box 13"/>
            <p:cNvSpPr txBox="1">
              <a:spLocks noChangeArrowheads="1"/>
            </p:cNvSpPr>
            <p:nvPr/>
          </p:nvSpPr>
          <p:spPr bwMode="auto">
            <a:xfrm>
              <a:off x="2553088" y="5026025"/>
              <a:ext cx="376237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5613" name="Text Box 14"/>
            <p:cNvSpPr txBox="1">
              <a:spLocks noChangeArrowheads="1"/>
            </p:cNvSpPr>
            <p:nvPr/>
          </p:nvSpPr>
          <p:spPr bwMode="auto">
            <a:xfrm>
              <a:off x="4521825" y="5059363"/>
              <a:ext cx="37623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aphicFrame>
        <p:nvGraphicFramePr>
          <p:cNvPr id="25605" name="Object 1027"/>
          <p:cNvGraphicFramePr>
            <a:graphicFrameLocks noChangeAspect="1"/>
          </p:cNvGraphicFramePr>
          <p:nvPr/>
        </p:nvGraphicFramePr>
        <p:xfrm>
          <a:off x="4895626" y="4714874"/>
          <a:ext cx="6921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Equation" r:id="rId10" imgW="304536" imgH="215713" progId="Equation.DSMT4">
                  <p:embed/>
                </p:oleObj>
              </mc:Choice>
              <mc:Fallback>
                <p:oleObj name="Equation" r:id="rId10" imgW="304536" imgH="215713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626" y="4714874"/>
                        <a:ext cx="69215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671513" y="3694113"/>
            <a:ext cx="4065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Consider two adjacent cubes:</a:t>
            </a:r>
            <a:endParaRPr lang="en-US" sz="2000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615" name="Text Box 24"/>
          <p:cNvSpPr txBox="1">
            <a:spLocks noChangeArrowheads="1"/>
          </p:cNvSpPr>
          <p:nvPr/>
        </p:nvSpPr>
        <p:spPr bwMode="auto">
          <a:xfrm>
            <a:off x="5595257" y="4805136"/>
            <a:ext cx="324076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 </a:t>
            </a:r>
            <a:r>
              <a:rPr lang="en-US" u="sng" dirty="0">
                <a:solidFill>
                  <a:schemeClr val="bg1"/>
                </a:solidFill>
              </a:rPr>
              <a:t>opposite</a:t>
            </a:r>
            <a:r>
              <a:rPr lang="en-US" dirty="0">
                <a:solidFill>
                  <a:schemeClr val="bg1"/>
                </a:solidFill>
              </a:rPr>
              <a:t> on the two </a:t>
            </a:r>
            <a:r>
              <a:rPr lang="en-US" dirty="0" smtClean="0">
                <a:solidFill>
                  <a:schemeClr val="bg1"/>
                </a:solidFill>
              </a:rPr>
              <a:t>faces.</a:t>
            </a:r>
            <a:endParaRPr lang="en-US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670379" y="1047523"/>
            <a:ext cx="3314700" cy="2085975"/>
            <a:chOff x="3587750" y="1493838"/>
            <a:chExt cx="3314700" cy="2085975"/>
          </a:xfrm>
        </p:grpSpPr>
        <p:sp>
          <p:nvSpPr>
            <p:cNvPr id="33" name="Freeform 1035"/>
            <p:cNvSpPr>
              <a:spLocks/>
            </p:cNvSpPr>
            <p:nvPr/>
          </p:nvSpPr>
          <p:spPr bwMode="auto">
            <a:xfrm rot="9999373">
              <a:off x="3587750" y="1493838"/>
              <a:ext cx="3314700" cy="2085975"/>
            </a:xfrm>
            <a:custGeom>
              <a:avLst/>
              <a:gdLst>
                <a:gd name="T0" fmla="*/ 210654 w 1070"/>
                <a:gd name="T1" fmla="*/ 297549 h 666"/>
                <a:gd name="T2" fmla="*/ 71251 w 1070"/>
                <a:gd name="T3" fmla="*/ 591966 h 666"/>
                <a:gd name="T4" fmla="*/ 9294 w 1070"/>
                <a:gd name="T5" fmla="*/ 933364 h 666"/>
                <a:gd name="T6" fmla="*/ 74348 w 1070"/>
                <a:gd name="T7" fmla="*/ 1378121 h 666"/>
                <a:gd name="T8" fmla="*/ 446090 w 1070"/>
                <a:gd name="T9" fmla="*/ 1672539 h 666"/>
                <a:gd name="T10" fmla="*/ 954138 w 1070"/>
                <a:gd name="T11" fmla="*/ 1866728 h 666"/>
                <a:gd name="T12" fmla="*/ 1505555 w 1070"/>
                <a:gd name="T13" fmla="*/ 2060918 h 666"/>
                <a:gd name="T14" fmla="*/ 1933059 w 1070"/>
                <a:gd name="T15" fmla="*/ 2017069 h 666"/>
                <a:gd name="T16" fmla="*/ 2357464 w 1070"/>
                <a:gd name="T17" fmla="*/ 1995144 h 666"/>
                <a:gd name="T18" fmla="*/ 2800456 w 1070"/>
                <a:gd name="T19" fmla="*/ 1797822 h 666"/>
                <a:gd name="T20" fmla="*/ 3122633 w 1070"/>
                <a:gd name="T21" fmla="*/ 1468952 h 666"/>
                <a:gd name="T22" fmla="*/ 3224862 w 1070"/>
                <a:gd name="T23" fmla="*/ 1099365 h 666"/>
                <a:gd name="T24" fmla="*/ 3311602 w 1070"/>
                <a:gd name="T25" fmla="*/ 836269 h 666"/>
                <a:gd name="T26" fmla="*/ 3249645 w 1070"/>
                <a:gd name="T27" fmla="*/ 469814 h 666"/>
                <a:gd name="T28" fmla="*/ 3014208 w 1070"/>
                <a:gd name="T29" fmla="*/ 341398 h 666"/>
                <a:gd name="T30" fmla="*/ 2825239 w 1070"/>
                <a:gd name="T31" fmla="*/ 256832 h 666"/>
                <a:gd name="T32" fmla="*/ 2397736 w 1070"/>
                <a:gd name="T33" fmla="*/ 18793 h 666"/>
                <a:gd name="T34" fmla="*/ 1951646 w 1070"/>
                <a:gd name="T35" fmla="*/ 150341 h 666"/>
                <a:gd name="T36" fmla="*/ 1443598 w 1070"/>
                <a:gd name="T37" fmla="*/ 169133 h 666"/>
                <a:gd name="T38" fmla="*/ 882887 w 1070"/>
                <a:gd name="T39" fmla="*/ 78302 h 666"/>
                <a:gd name="T40" fmla="*/ 520439 w 1070"/>
                <a:gd name="T41" fmla="*/ 106491 h 666"/>
                <a:gd name="T42" fmla="*/ 210654 w 1070"/>
                <a:gd name="T43" fmla="*/ 297549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0F0F0"/>
                </a:gs>
                <a:gs pos="100000">
                  <a:srgbClr val="666666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AutoShape 1036"/>
            <p:cNvSpPr>
              <a:spLocks noChangeArrowheads="1"/>
            </p:cNvSpPr>
            <p:nvPr/>
          </p:nvSpPr>
          <p:spPr bwMode="auto">
            <a:xfrm>
              <a:off x="4408488" y="2635930"/>
              <a:ext cx="254000" cy="3048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1037"/>
            <p:cNvSpPr>
              <a:spLocks noChangeArrowheads="1"/>
            </p:cNvSpPr>
            <p:nvPr/>
          </p:nvSpPr>
          <p:spPr bwMode="auto">
            <a:xfrm>
              <a:off x="4597400" y="2635250"/>
              <a:ext cx="279400" cy="3048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1038"/>
            <p:cNvSpPr>
              <a:spLocks noChangeArrowheads="1"/>
            </p:cNvSpPr>
            <p:nvPr/>
          </p:nvSpPr>
          <p:spPr bwMode="auto">
            <a:xfrm>
              <a:off x="4809671" y="2634796"/>
              <a:ext cx="279400" cy="3048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4880759" y="2766950"/>
              <a:ext cx="95003" cy="95003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38" name="Object 0"/>
            <p:cNvGraphicFramePr>
              <a:graphicFrameLocks noChangeAspect="1"/>
            </p:cNvGraphicFramePr>
            <p:nvPr/>
          </p:nvGraphicFramePr>
          <p:xfrm>
            <a:off x="5057775" y="2338388"/>
            <a:ext cx="441325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2" name="Equation" r:id="rId12" imgW="253670" imgH="177569" progId="Equation.DSMT4">
                    <p:embed/>
                  </p:oleObj>
                </mc:Choice>
                <mc:Fallback>
                  <p:oleObj name="Equation" r:id="rId12" imgW="253670" imgH="177569" progId="Equation.DSMT4">
                    <p:embed/>
                    <p:pic>
                      <p:nvPicPr>
                        <p:cNvPr id="0" name="Picture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57775" y="2338388"/>
                          <a:ext cx="441325" cy="307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0"/>
            <p:cNvGraphicFramePr>
              <a:graphicFrameLocks noChangeAspect="1"/>
            </p:cNvGraphicFramePr>
            <p:nvPr/>
          </p:nvGraphicFramePr>
          <p:xfrm>
            <a:off x="5003800" y="2869521"/>
            <a:ext cx="287338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3" name="Equation" r:id="rId14" imgW="164885" imgH="215619" progId="Equation.DSMT4">
                    <p:embed/>
                  </p:oleObj>
                </mc:Choice>
                <mc:Fallback>
                  <p:oleObj name="Equation" r:id="rId14" imgW="164885" imgH="215619" progId="Equation.DSMT4">
                    <p:embed/>
                    <p:pic>
                      <p:nvPicPr>
                        <p:cNvPr id="0" name="Picture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3800" y="2869521"/>
                          <a:ext cx="287338" cy="374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 Box 1027"/>
          <p:cNvSpPr txBox="1">
            <a:spLocks noChangeArrowheads="1"/>
          </p:cNvSpPr>
          <p:nvPr/>
        </p:nvSpPr>
        <p:spPr bwMode="auto">
          <a:xfrm>
            <a:off x="255742" y="0"/>
            <a:ext cx="87201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Proof of Divergence Theorem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1"/>
          <p:cNvGraphicFramePr>
            <a:graphicFrameLocks noChangeAspect="1"/>
          </p:cNvGraphicFramePr>
          <p:nvPr/>
        </p:nvGraphicFramePr>
        <p:xfrm>
          <a:off x="1461263" y="5734050"/>
          <a:ext cx="168433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3" name="Equation" r:id="rId4" imgW="837836" imgH="393529" progId="Equation.DSMT4">
                  <p:embed/>
                </p:oleObj>
              </mc:Choice>
              <mc:Fallback>
                <p:oleObj name="Equation" r:id="rId4" imgW="837836" imgH="393529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1263" y="5734050"/>
                        <a:ext cx="1684337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3325890" y="5943374"/>
            <a:ext cx="944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(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sz="2000">
                <a:solidFill>
                  <a:schemeClr val="bg2"/>
                </a:solidFill>
              </a:rPr>
              <a:t> </a:t>
            </a:r>
            <a:r>
              <a:rPr lang="en-US" sz="2000">
                <a:solidFill>
                  <a:schemeClr val="bg2"/>
                </a:solidFill>
                <a:latin typeface="Times New Roman" pitchFamily="18" charset="0"/>
              </a:rPr>
              <a:t>&gt;</a:t>
            </a:r>
            <a:r>
              <a:rPr lang="en-US" sz="2000">
                <a:solidFill>
                  <a:schemeClr val="bg2"/>
                </a:solidFill>
              </a:rPr>
              <a:t> 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sz="20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3298902" y="5065486"/>
            <a:ext cx="860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(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&lt;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sz="20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3642756" y="1226272"/>
            <a:ext cx="230242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From Gauss’s law: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100" name="Object 2"/>
          <p:cNvGraphicFramePr>
            <a:graphicFrameLocks noChangeAspect="1"/>
          </p:cNvGraphicFramePr>
          <p:nvPr/>
        </p:nvGraphicFramePr>
        <p:xfrm>
          <a:off x="1466025" y="4832350"/>
          <a:ext cx="164623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4" name="Equation" r:id="rId6" imgW="825500" imgH="393700" progId="Equation.DSMT4">
                  <p:embed/>
                </p:oleObj>
              </mc:Choice>
              <mc:Fallback>
                <p:oleObj name="Equation" r:id="rId6" imgW="825500" imgH="393700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025" y="4832350"/>
                        <a:ext cx="1646238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3"/>
          <p:cNvGraphicFramePr>
            <a:graphicFrameLocks noChangeAspect="1"/>
          </p:cNvGraphicFramePr>
          <p:nvPr/>
        </p:nvGraphicFramePr>
        <p:xfrm>
          <a:off x="4166507" y="1734457"/>
          <a:ext cx="259873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5" name="Equation" r:id="rId8" imgW="1256755" imgH="393529" progId="Equation.DSMT4">
                  <p:embed/>
                </p:oleObj>
              </mc:Choice>
              <mc:Fallback>
                <p:oleObj name="Equation" r:id="rId8" imgW="1256755" imgH="393529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6507" y="1734457"/>
                        <a:ext cx="2598738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4"/>
          <p:cNvGraphicFramePr>
            <a:graphicFrameLocks noChangeAspect="1"/>
          </p:cNvGraphicFramePr>
          <p:nvPr/>
        </p:nvGraphicFramePr>
        <p:xfrm>
          <a:off x="4133170" y="2666320"/>
          <a:ext cx="259397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6" name="Equation" r:id="rId10" imgW="1333500" imgH="419100" progId="Equation.DSMT4">
                  <p:embed/>
                </p:oleObj>
              </mc:Choice>
              <mc:Fallback>
                <p:oleObj name="Equation" r:id="rId10" imgW="1333500" imgH="419100" progId="Equation.DSMT4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170" y="2666320"/>
                        <a:ext cx="259397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81" name="Text Box 13"/>
          <p:cNvSpPr txBox="1">
            <a:spLocks noChangeArrowheads="1"/>
          </p:cNvSpPr>
          <p:nvPr/>
        </p:nvSpPr>
        <p:spPr bwMode="auto">
          <a:xfrm>
            <a:off x="195062" y="0"/>
            <a:ext cx="871855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Divergence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– The Physical Concept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4107" name="Rectangle 14"/>
          <p:cNvSpPr>
            <a:spLocks noChangeArrowheads="1"/>
          </p:cNvSpPr>
          <p:nvPr/>
        </p:nvSpPr>
        <p:spPr bwMode="auto">
          <a:xfrm>
            <a:off x="7274832" y="1956707"/>
            <a:ext cx="860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(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sz="2000">
                <a:solidFill>
                  <a:schemeClr val="bg2"/>
                </a:solidFill>
              </a:rPr>
              <a:t> </a:t>
            </a:r>
            <a:r>
              <a:rPr lang="en-US" sz="2000">
                <a:solidFill>
                  <a:schemeClr val="bg2"/>
                </a:solidFill>
                <a:latin typeface="Times New Roman" pitchFamily="18" charset="0"/>
              </a:rPr>
              <a:t>&lt;</a:t>
            </a:r>
            <a:r>
              <a:rPr lang="en-US" sz="2000">
                <a:solidFill>
                  <a:schemeClr val="bg2"/>
                </a:solidFill>
              </a:rPr>
              <a:t> 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sz="20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108" name="Text Box 15"/>
          <p:cNvSpPr txBox="1">
            <a:spLocks noChangeArrowheads="1"/>
          </p:cNvSpPr>
          <p:nvPr/>
        </p:nvSpPr>
        <p:spPr bwMode="auto">
          <a:xfrm>
            <a:off x="7258957" y="2867932"/>
            <a:ext cx="944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(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sz="2000">
                <a:solidFill>
                  <a:schemeClr val="bg2"/>
                </a:solidFill>
              </a:rPr>
              <a:t> </a:t>
            </a:r>
            <a:r>
              <a:rPr lang="en-US" sz="2000">
                <a:solidFill>
                  <a:schemeClr val="bg2"/>
                </a:solidFill>
                <a:latin typeface="Times New Roman" pitchFamily="18" charset="0"/>
              </a:rPr>
              <a:t>&gt;</a:t>
            </a:r>
            <a:r>
              <a:rPr lang="en-US" sz="2000">
                <a:solidFill>
                  <a:schemeClr val="bg2"/>
                </a:solidFill>
              </a:rPr>
              <a:t> 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sz="20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111" name="Text Box 18"/>
          <p:cNvSpPr txBox="1">
            <a:spLocks noChangeArrowheads="1"/>
          </p:cNvSpPr>
          <p:nvPr/>
        </p:nvSpPr>
        <p:spPr bwMode="auto">
          <a:xfrm>
            <a:off x="615459" y="437717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241348" y="5102651"/>
            <a:ext cx="422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(increasing with distance inside sphere)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4116" y="5976946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(constant outside sphere)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86909" y="1228272"/>
            <a:ext cx="2659742" cy="2243591"/>
            <a:chOff x="780824" y="2371272"/>
            <a:chExt cx="2659742" cy="2243591"/>
          </a:xfrm>
        </p:grpSpPr>
        <p:sp>
          <p:nvSpPr>
            <p:cNvPr id="34" name="Rectangle 1027"/>
            <p:cNvSpPr>
              <a:spLocks noChangeArrowheads="1"/>
            </p:cNvSpPr>
            <p:nvPr/>
          </p:nvSpPr>
          <p:spPr bwMode="auto">
            <a:xfrm>
              <a:off x="3203031" y="3750718"/>
              <a:ext cx="184150" cy="7620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 sz="4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5" name="Oval 1028"/>
            <p:cNvSpPr>
              <a:spLocks noChangeArrowheads="1"/>
            </p:cNvSpPr>
            <p:nvPr/>
          </p:nvSpPr>
          <p:spPr bwMode="auto">
            <a:xfrm>
              <a:off x="1084413" y="2902328"/>
              <a:ext cx="1711325" cy="1682751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8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chemeClr val="bg2"/>
                </a:solidFill>
                <a:latin typeface="Arial" pitchFamily="34" charset="0"/>
              </a:endParaRPr>
            </a:p>
          </p:txBody>
        </p:sp>
        <p:sp>
          <p:nvSpPr>
            <p:cNvPr id="36" name="Oval 1040"/>
            <p:cNvSpPr>
              <a:spLocks noChangeArrowheads="1"/>
            </p:cNvSpPr>
            <p:nvPr/>
          </p:nvSpPr>
          <p:spPr bwMode="auto">
            <a:xfrm>
              <a:off x="1351113" y="3178553"/>
              <a:ext cx="1173163" cy="112236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37" name="Line 1042"/>
            <p:cNvSpPr>
              <a:spLocks noChangeShapeType="1"/>
            </p:cNvSpPr>
            <p:nvPr/>
          </p:nvSpPr>
          <p:spPr bwMode="auto">
            <a:xfrm flipH="1">
              <a:off x="1676400" y="3724653"/>
              <a:ext cx="268438" cy="47723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1947156" y="3728322"/>
              <a:ext cx="113958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1943346" y="2677886"/>
              <a:ext cx="0" cy="10504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>
              <a:stCxn id="37" idx="0"/>
            </p:cNvCxnSpPr>
            <p:nvPr/>
          </p:nvCxnSpPr>
          <p:spPr bwMode="auto">
            <a:xfrm flipH="1">
              <a:off x="1110834" y="3724653"/>
              <a:ext cx="834004" cy="61781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41" name="Object 0"/>
            <p:cNvGraphicFramePr>
              <a:graphicFrameLocks noChangeAspect="1"/>
            </p:cNvGraphicFramePr>
            <p:nvPr/>
          </p:nvGraphicFramePr>
          <p:xfrm>
            <a:off x="780824" y="4373515"/>
            <a:ext cx="220661" cy="241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97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0824" y="4373515"/>
                          <a:ext cx="220661" cy="2413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0"/>
            <p:cNvGraphicFramePr>
              <a:graphicFrameLocks noChangeAspect="1"/>
            </p:cNvGraphicFramePr>
            <p:nvPr/>
          </p:nvGraphicFramePr>
          <p:xfrm>
            <a:off x="3197678" y="3591379"/>
            <a:ext cx="242888" cy="284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98" name="Equation" r:id="rId14" imgW="139579" imgH="164957" progId="Equation.DSMT4">
                    <p:embed/>
                  </p:oleObj>
                </mc:Choice>
                <mc:Fallback>
                  <p:oleObj name="Equation" r:id="rId14" imgW="139579" imgH="164957" progId="Equation.DSMT4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7678" y="3591379"/>
                          <a:ext cx="242888" cy="284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0"/>
            <p:cNvGraphicFramePr>
              <a:graphicFrameLocks noChangeAspect="1"/>
            </p:cNvGraphicFramePr>
            <p:nvPr/>
          </p:nvGraphicFramePr>
          <p:xfrm>
            <a:off x="1837416" y="2371272"/>
            <a:ext cx="198438" cy="219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99" name="Equation" r:id="rId16" imgW="114102" imgH="126780" progId="Equation.DSMT4">
                    <p:embed/>
                  </p:oleObj>
                </mc:Choice>
                <mc:Fallback>
                  <p:oleObj name="Equation" r:id="rId16" imgW="114102" imgH="126780" progId="Equation.DSMT4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416" y="2371272"/>
                          <a:ext cx="198438" cy="219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0"/>
            <p:cNvGraphicFramePr>
              <a:graphicFrameLocks noChangeAspect="1"/>
            </p:cNvGraphicFramePr>
            <p:nvPr/>
          </p:nvGraphicFramePr>
          <p:xfrm>
            <a:off x="2762703" y="4135892"/>
            <a:ext cx="242888" cy="306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00" name="Equation" r:id="rId18" imgW="139579" imgH="177646" progId="Equation.DSMT4">
                    <p:embed/>
                  </p:oleObj>
                </mc:Choice>
                <mc:Fallback>
                  <p:oleObj name="Equation" r:id="rId18" imgW="139579" imgH="177646" progId="Equation.DSMT4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2703" y="4135892"/>
                          <a:ext cx="242888" cy="3063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0"/>
            <p:cNvGraphicFramePr>
              <a:graphicFrameLocks noChangeAspect="1"/>
            </p:cNvGraphicFramePr>
            <p:nvPr/>
          </p:nvGraphicFramePr>
          <p:xfrm>
            <a:off x="1859189" y="3949701"/>
            <a:ext cx="198438" cy="219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01" name="Equation" r:id="rId20" imgW="114102" imgH="126780" progId="Equation.DSMT4">
                    <p:embed/>
                  </p:oleObj>
                </mc:Choice>
                <mc:Fallback>
                  <p:oleObj name="Equation" r:id="rId20" imgW="114102" imgH="126780" progId="Equation.DSMT4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9189" y="3949701"/>
                          <a:ext cx="198438" cy="219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0"/>
            <p:cNvGraphicFramePr>
              <a:graphicFrameLocks noChangeAspect="1"/>
            </p:cNvGraphicFramePr>
            <p:nvPr/>
          </p:nvGraphicFramePr>
          <p:xfrm>
            <a:off x="1497692" y="3341461"/>
            <a:ext cx="420688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02" name="Equation" r:id="rId22" imgW="241300" imgH="228600" progId="Equation.DSMT4">
                    <p:embed/>
                  </p:oleObj>
                </mc:Choice>
                <mc:Fallback>
                  <p:oleObj name="Equation" r:id="rId22" imgW="241300" imgH="228600" progId="Equation.DSMT4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7692" y="3341461"/>
                          <a:ext cx="420688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Line 1042"/>
            <p:cNvSpPr>
              <a:spLocks noChangeShapeType="1"/>
            </p:cNvSpPr>
            <p:nvPr/>
          </p:nvSpPr>
          <p:spPr bwMode="auto">
            <a:xfrm flipV="1">
              <a:off x="1959428" y="3298371"/>
              <a:ext cx="718457" cy="42454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8" name="Object 0"/>
            <p:cNvGraphicFramePr>
              <a:graphicFrameLocks noChangeAspect="1"/>
            </p:cNvGraphicFramePr>
            <p:nvPr/>
          </p:nvGraphicFramePr>
          <p:xfrm>
            <a:off x="2316617" y="3121705"/>
            <a:ext cx="220662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03" name="Equation" r:id="rId24" imgW="126835" imgH="139518" progId="Equation.DSMT4">
                    <p:embed/>
                  </p:oleObj>
                </mc:Choice>
                <mc:Fallback>
                  <p:oleObj name="Equation" r:id="rId24" imgW="126835" imgH="139518" progId="Equation.DSMT4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6617" y="3121705"/>
                          <a:ext cx="220662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4772" name="Object 0"/>
          <p:cNvGraphicFramePr>
            <a:graphicFrameLocks noChangeAspect="1"/>
          </p:cNvGraphicFramePr>
          <p:nvPr/>
        </p:nvGraphicFramePr>
        <p:xfrm>
          <a:off x="4962980" y="3913268"/>
          <a:ext cx="151765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04" name="Equation" r:id="rId26" imgW="761669" imgH="241195" progId="Equation.DSMT4">
                  <p:embed/>
                </p:oleObj>
              </mc:Choice>
              <mc:Fallback>
                <p:oleObj name="Equation" r:id="rId26" imgW="761669" imgH="241195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980" y="3913268"/>
                        <a:ext cx="1517650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2459695" y="3950353"/>
            <a:ext cx="247696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Also, from last slide: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1024"/>
          <p:cNvGraphicFramePr>
            <a:graphicFrameLocks noChangeAspect="1"/>
          </p:cNvGraphicFramePr>
          <p:nvPr/>
        </p:nvGraphicFramePr>
        <p:xfrm>
          <a:off x="4222750" y="1455738"/>
          <a:ext cx="4100513" cy="201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1" name="Equation" r:id="rId4" imgW="1968500" imgH="965200" progId="Equation.DSMT4">
                  <p:embed/>
                </p:oleObj>
              </mc:Choice>
              <mc:Fallback>
                <p:oleObj name="Equation" r:id="rId4" imgW="1968500" imgH="96520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1455738"/>
                        <a:ext cx="4100513" cy="201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1025"/>
          <p:cNvGraphicFramePr>
            <a:graphicFrameLocks noChangeAspect="1"/>
          </p:cNvGraphicFramePr>
          <p:nvPr/>
        </p:nvGraphicFramePr>
        <p:xfrm>
          <a:off x="2525200" y="5670550"/>
          <a:ext cx="3027363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2" name="Equation" r:id="rId6" imgW="1384300" imgH="381000" progId="Equation.DSMT4">
                  <p:embed/>
                </p:oleObj>
              </mc:Choice>
              <mc:Fallback>
                <p:oleObj name="Equation" r:id="rId6" imgW="1384300" imgH="38100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200" y="5670550"/>
                        <a:ext cx="3027363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2137105" y="3739862"/>
            <a:ext cx="56938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But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6628" name="Object 1026"/>
          <p:cNvGraphicFramePr>
            <a:graphicFrameLocks noChangeAspect="1"/>
          </p:cNvGraphicFramePr>
          <p:nvPr/>
        </p:nvGraphicFramePr>
        <p:xfrm>
          <a:off x="2663825" y="4206875"/>
          <a:ext cx="415131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3" name="Equation" r:id="rId8" imgW="1993900" imgH="457200" progId="Equation.DSMT4">
                  <p:embed/>
                </p:oleObj>
              </mc:Choice>
              <mc:Fallback>
                <p:oleObj name="Equation" r:id="rId8" imgW="1993900" imgH="4572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25" y="4206875"/>
                        <a:ext cx="4151313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Text Box 16"/>
          <p:cNvSpPr txBox="1">
            <a:spLocks noChangeArrowheads="1"/>
          </p:cNvSpPr>
          <p:nvPr/>
        </p:nvSpPr>
        <p:spPr bwMode="auto">
          <a:xfrm>
            <a:off x="5824538" y="5781675"/>
            <a:ext cx="18478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(proof complete)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1543712" y="5162926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70379" y="1047523"/>
            <a:ext cx="3314700" cy="2085975"/>
            <a:chOff x="3587750" y="1493838"/>
            <a:chExt cx="3314700" cy="2085975"/>
          </a:xfrm>
        </p:grpSpPr>
        <p:sp>
          <p:nvSpPr>
            <p:cNvPr id="25" name="Freeform 1035"/>
            <p:cNvSpPr>
              <a:spLocks/>
            </p:cNvSpPr>
            <p:nvPr/>
          </p:nvSpPr>
          <p:spPr bwMode="auto">
            <a:xfrm rot="9999373">
              <a:off x="3587750" y="1493838"/>
              <a:ext cx="3314700" cy="2085975"/>
            </a:xfrm>
            <a:custGeom>
              <a:avLst/>
              <a:gdLst>
                <a:gd name="T0" fmla="*/ 210654 w 1070"/>
                <a:gd name="T1" fmla="*/ 297549 h 666"/>
                <a:gd name="T2" fmla="*/ 71251 w 1070"/>
                <a:gd name="T3" fmla="*/ 591966 h 666"/>
                <a:gd name="T4" fmla="*/ 9294 w 1070"/>
                <a:gd name="T5" fmla="*/ 933364 h 666"/>
                <a:gd name="T6" fmla="*/ 74348 w 1070"/>
                <a:gd name="T7" fmla="*/ 1378121 h 666"/>
                <a:gd name="T8" fmla="*/ 446090 w 1070"/>
                <a:gd name="T9" fmla="*/ 1672539 h 666"/>
                <a:gd name="T10" fmla="*/ 954138 w 1070"/>
                <a:gd name="T11" fmla="*/ 1866728 h 666"/>
                <a:gd name="T12" fmla="*/ 1505555 w 1070"/>
                <a:gd name="T13" fmla="*/ 2060918 h 666"/>
                <a:gd name="T14" fmla="*/ 1933059 w 1070"/>
                <a:gd name="T15" fmla="*/ 2017069 h 666"/>
                <a:gd name="T16" fmla="*/ 2357464 w 1070"/>
                <a:gd name="T17" fmla="*/ 1995144 h 666"/>
                <a:gd name="T18" fmla="*/ 2800456 w 1070"/>
                <a:gd name="T19" fmla="*/ 1797822 h 666"/>
                <a:gd name="T20" fmla="*/ 3122633 w 1070"/>
                <a:gd name="T21" fmla="*/ 1468952 h 666"/>
                <a:gd name="T22" fmla="*/ 3224862 w 1070"/>
                <a:gd name="T23" fmla="*/ 1099365 h 666"/>
                <a:gd name="T24" fmla="*/ 3311602 w 1070"/>
                <a:gd name="T25" fmla="*/ 836269 h 666"/>
                <a:gd name="T26" fmla="*/ 3249645 w 1070"/>
                <a:gd name="T27" fmla="*/ 469814 h 666"/>
                <a:gd name="T28" fmla="*/ 3014208 w 1070"/>
                <a:gd name="T29" fmla="*/ 341398 h 666"/>
                <a:gd name="T30" fmla="*/ 2825239 w 1070"/>
                <a:gd name="T31" fmla="*/ 256832 h 666"/>
                <a:gd name="T32" fmla="*/ 2397736 w 1070"/>
                <a:gd name="T33" fmla="*/ 18793 h 666"/>
                <a:gd name="T34" fmla="*/ 1951646 w 1070"/>
                <a:gd name="T35" fmla="*/ 150341 h 666"/>
                <a:gd name="T36" fmla="*/ 1443598 w 1070"/>
                <a:gd name="T37" fmla="*/ 169133 h 666"/>
                <a:gd name="T38" fmla="*/ 882887 w 1070"/>
                <a:gd name="T39" fmla="*/ 78302 h 666"/>
                <a:gd name="T40" fmla="*/ 520439 w 1070"/>
                <a:gd name="T41" fmla="*/ 106491 h 666"/>
                <a:gd name="T42" fmla="*/ 210654 w 1070"/>
                <a:gd name="T43" fmla="*/ 297549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0F0F0"/>
                </a:gs>
                <a:gs pos="100000">
                  <a:srgbClr val="666666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AutoShape 1036"/>
            <p:cNvSpPr>
              <a:spLocks noChangeArrowheads="1"/>
            </p:cNvSpPr>
            <p:nvPr/>
          </p:nvSpPr>
          <p:spPr bwMode="auto">
            <a:xfrm>
              <a:off x="4408488" y="2635930"/>
              <a:ext cx="254000" cy="3048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1037"/>
            <p:cNvSpPr>
              <a:spLocks noChangeArrowheads="1"/>
            </p:cNvSpPr>
            <p:nvPr/>
          </p:nvSpPr>
          <p:spPr bwMode="auto">
            <a:xfrm>
              <a:off x="4597400" y="2635250"/>
              <a:ext cx="279400" cy="3048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utoShape 1038"/>
            <p:cNvSpPr>
              <a:spLocks noChangeArrowheads="1"/>
            </p:cNvSpPr>
            <p:nvPr/>
          </p:nvSpPr>
          <p:spPr bwMode="auto">
            <a:xfrm>
              <a:off x="4809671" y="2634796"/>
              <a:ext cx="279400" cy="3048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4880759" y="2766950"/>
              <a:ext cx="95003" cy="95003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30" name="Object 0"/>
            <p:cNvGraphicFramePr>
              <a:graphicFrameLocks noChangeAspect="1"/>
            </p:cNvGraphicFramePr>
            <p:nvPr/>
          </p:nvGraphicFramePr>
          <p:xfrm>
            <a:off x="5057775" y="2338388"/>
            <a:ext cx="441325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84" name="Equation" r:id="rId10" imgW="253670" imgH="177569" progId="Equation.DSMT4">
                    <p:embed/>
                  </p:oleObj>
                </mc:Choice>
                <mc:Fallback>
                  <p:oleObj name="Equation" r:id="rId10" imgW="253670" imgH="177569" progId="Equation.DSMT4">
                    <p:embed/>
                    <p:pic>
                      <p:nvPicPr>
                        <p:cNvPr id="0" name="Picture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57775" y="2338388"/>
                          <a:ext cx="441325" cy="307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0"/>
            <p:cNvGraphicFramePr>
              <a:graphicFrameLocks noChangeAspect="1"/>
            </p:cNvGraphicFramePr>
            <p:nvPr/>
          </p:nvGraphicFramePr>
          <p:xfrm>
            <a:off x="5003800" y="2869521"/>
            <a:ext cx="287338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85" name="Equation" r:id="rId12" imgW="164885" imgH="215619" progId="Equation.DSMT4">
                    <p:embed/>
                  </p:oleObj>
                </mc:Choice>
                <mc:Fallback>
                  <p:oleObj name="Equation" r:id="rId12" imgW="164885" imgH="215619" progId="Equation.DSMT4">
                    <p:embed/>
                    <p:pic>
                      <p:nvPicPr>
                        <p:cNvPr id="0" name="Picture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3800" y="2869521"/>
                          <a:ext cx="287338" cy="374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Text Box 1027"/>
          <p:cNvSpPr txBox="1">
            <a:spLocks noChangeArrowheads="1"/>
          </p:cNvSpPr>
          <p:nvPr/>
        </p:nvSpPr>
        <p:spPr bwMode="auto">
          <a:xfrm>
            <a:off x="255742" y="0"/>
            <a:ext cx="87201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Proof of Divergence Theorem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3153910" y="1634218"/>
            <a:ext cx="56769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2"/>
                </a:solidFill>
              </a:rPr>
              <a:t>More flux lines are added as the radius increases (as long as we stay </a:t>
            </a:r>
            <a:r>
              <a:rPr lang="en-US" u="sng" dirty="0">
                <a:solidFill>
                  <a:schemeClr val="bg2"/>
                </a:solidFill>
              </a:rPr>
              <a:t>inside</a:t>
            </a:r>
            <a:r>
              <a:rPr lang="en-US" dirty="0">
                <a:solidFill>
                  <a:schemeClr val="bg2"/>
                </a:solidFill>
              </a:rPr>
              <a:t> the charge).</a:t>
            </a:r>
          </a:p>
        </p:txBody>
      </p:sp>
      <p:sp>
        <p:nvSpPr>
          <p:cNvPr id="5126" name="Text Box 26"/>
          <p:cNvSpPr txBox="1">
            <a:spLocks noChangeArrowheads="1"/>
          </p:cNvSpPr>
          <p:nvPr/>
        </p:nvSpPr>
        <p:spPr bwMode="auto">
          <a:xfrm>
            <a:off x="4643006" y="1074738"/>
            <a:ext cx="216758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Observation: </a:t>
            </a:r>
          </a:p>
        </p:txBody>
      </p:sp>
      <p:sp>
        <p:nvSpPr>
          <p:cNvPr id="5127" name="Oval 13"/>
          <p:cNvSpPr>
            <a:spLocks noChangeArrowheads="1"/>
          </p:cNvSpPr>
          <p:nvPr/>
        </p:nvSpPr>
        <p:spPr bwMode="auto">
          <a:xfrm>
            <a:off x="223838" y="3849688"/>
            <a:ext cx="2125662" cy="213360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8" name="Arc 14"/>
          <p:cNvSpPr>
            <a:spLocks/>
          </p:cNvSpPr>
          <p:nvPr/>
        </p:nvSpPr>
        <p:spPr bwMode="auto">
          <a:xfrm rot="17926756">
            <a:off x="996951" y="4010025"/>
            <a:ext cx="647700" cy="866775"/>
          </a:xfrm>
          <a:custGeom>
            <a:avLst/>
            <a:gdLst>
              <a:gd name="T0" fmla="*/ 9027649 w 21600"/>
              <a:gd name="T1" fmla="*/ 0 h 28782"/>
              <a:gd name="T2" fmla="*/ 17372815 w 21600"/>
              <a:gd name="T3" fmla="*/ 26103082 h 28782"/>
              <a:gd name="T4" fmla="*/ 0 w 21600"/>
              <a:gd name="T5" fmla="*/ 17344929 h 28782"/>
              <a:gd name="T6" fmla="*/ 0 60000 65536"/>
              <a:gd name="T7" fmla="*/ 0 60000 65536"/>
              <a:gd name="T8" fmla="*/ 0 60000 65536"/>
              <a:gd name="T9" fmla="*/ 0 w 21600"/>
              <a:gd name="T10" fmla="*/ 0 h 28782"/>
              <a:gd name="T11" fmla="*/ 21600 w 21600"/>
              <a:gd name="T12" fmla="*/ 28782 h 287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8782" fill="none" extrusionOk="0">
                <a:moveTo>
                  <a:pt x="10039" y="0"/>
                </a:moveTo>
                <a:cubicBezTo>
                  <a:pt x="17147" y="3731"/>
                  <a:pt x="21600" y="11097"/>
                  <a:pt x="21600" y="19125"/>
                </a:cubicBezTo>
                <a:cubicBezTo>
                  <a:pt x="21600" y="22477"/>
                  <a:pt x="20819" y="25783"/>
                  <a:pt x="19321" y="28782"/>
                </a:cubicBezTo>
              </a:path>
              <a:path w="21600" h="28782" stroke="0" extrusionOk="0">
                <a:moveTo>
                  <a:pt x="10039" y="0"/>
                </a:moveTo>
                <a:cubicBezTo>
                  <a:pt x="17147" y="3731"/>
                  <a:pt x="21600" y="11097"/>
                  <a:pt x="21600" y="19125"/>
                </a:cubicBezTo>
                <a:cubicBezTo>
                  <a:pt x="21600" y="22477"/>
                  <a:pt x="20819" y="25783"/>
                  <a:pt x="19321" y="28782"/>
                </a:cubicBezTo>
                <a:lnTo>
                  <a:pt x="0" y="19125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  <a:round/>
            <a:headEnd type="none" w="sm" len="sm"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129" name="Arc 15"/>
          <p:cNvSpPr>
            <a:spLocks/>
          </p:cNvSpPr>
          <p:nvPr/>
        </p:nvSpPr>
        <p:spPr bwMode="auto">
          <a:xfrm rot="17926756">
            <a:off x="1010444" y="4433094"/>
            <a:ext cx="485775" cy="519113"/>
          </a:xfrm>
          <a:custGeom>
            <a:avLst/>
            <a:gdLst>
              <a:gd name="T0" fmla="*/ 5078035 w 21600"/>
              <a:gd name="T1" fmla="*/ 0 h 29900"/>
              <a:gd name="T2" fmla="*/ 9468744 w 21600"/>
              <a:gd name="T3" fmla="*/ 9012652 h 29900"/>
              <a:gd name="T4" fmla="*/ 0 w 21600"/>
              <a:gd name="T5" fmla="*/ 5764777 h 29900"/>
              <a:gd name="T6" fmla="*/ 0 60000 65536"/>
              <a:gd name="T7" fmla="*/ 0 60000 65536"/>
              <a:gd name="T8" fmla="*/ 0 60000 65536"/>
              <a:gd name="T9" fmla="*/ 0 w 21600"/>
              <a:gd name="T10" fmla="*/ 0 h 29900"/>
              <a:gd name="T11" fmla="*/ 21600 w 21600"/>
              <a:gd name="T12" fmla="*/ 29900 h 29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900" fill="none" extrusionOk="0">
                <a:moveTo>
                  <a:pt x="10039" y="0"/>
                </a:moveTo>
                <a:cubicBezTo>
                  <a:pt x="17147" y="3731"/>
                  <a:pt x="21600" y="11097"/>
                  <a:pt x="21600" y="19125"/>
                </a:cubicBezTo>
                <a:cubicBezTo>
                  <a:pt x="21600" y="22906"/>
                  <a:pt x="20607" y="26622"/>
                  <a:pt x="18720" y="29899"/>
                </a:cubicBezTo>
              </a:path>
              <a:path w="21600" h="29900" stroke="0" extrusionOk="0">
                <a:moveTo>
                  <a:pt x="10039" y="0"/>
                </a:moveTo>
                <a:cubicBezTo>
                  <a:pt x="17147" y="3731"/>
                  <a:pt x="21600" y="11097"/>
                  <a:pt x="21600" y="19125"/>
                </a:cubicBezTo>
                <a:cubicBezTo>
                  <a:pt x="21600" y="22906"/>
                  <a:pt x="20607" y="26622"/>
                  <a:pt x="18720" y="29899"/>
                </a:cubicBezTo>
                <a:lnTo>
                  <a:pt x="0" y="19125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  <a:round/>
            <a:headEnd type="none" w="sm" len="sm"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130" name="Line 16"/>
          <p:cNvSpPr>
            <a:spLocks noChangeShapeType="1"/>
          </p:cNvSpPr>
          <p:nvPr/>
        </p:nvSpPr>
        <p:spPr bwMode="auto">
          <a:xfrm>
            <a:off x="935038" y="4254500"/>
            <a:ext cx="98425" cy="328613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1" name="Line 17"/>
          <p:cNvSpPr>
            <a:spLocks noChangeShapeType="1"/>
          </p:cNvSpPr>
          <p:nvPr/>
        </p:nvSpPr>
        <p:spPr bwMode="auto">
          <a:xfrm flipH="1">
            <a:off x="1571625" y="4413250"/>
            <a:ext cx="246063" cy="23653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2" name="Line 18"/>
          <p:cNvSpPr>
            <a:spLocks noChangeShapeType="1"/>
          </p:cNvSpPr>
          <p:nvPr/>
        </p:nvSpPr>
        <p:spPr bwMode="auto">
          <a:xfrm rot="2320550" flipH="1" flipV="1">
            <a:off x="1584325" y="3725863"/>
            <a:ext cx="96838" cy="488950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3" name="Line 19"/>
          <p:cNvSpPr>
            <a:spLocks noChangeShapeType="1"/>
          </p:cNvSpPr>
          <p:nvPr/>
        </p:nvSpPr>
        <p:spPr bwMode="auto">
          <a:xfrm rot="8047814" flipH="1">
            <a:off x="882650" y="3784600"/>
            <a:ext cx="171450" cy="393700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4" name="Line 20"/>
          <p:cNvSpPr>
            <a:spLocks noChangeShapeType="1"/>
          </p:cNvSpPr>
          <p:nvPr/>
        </p:nvSpPr>
        <p:spPr bwMode="auto">
          <a:xfrm rot="2320550" flipH="1" flipV="1">
            <a:off x="1152525" y="3708400"/>
            <a:ext cx="325438" cy="382588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5" name="Line 21"/>
          <p:cNvSpPr>
            <a:spLocks noChangeShapeType="1"/>
          </p:cNvSpPr>
          <p:nvPr/>
        </p:nvSpPr>
        <p:spPr bwMode="auto">
          <a:xfrm rot="2320550" flipV="1">
            <a:off x="1893888" y="3917950"/>
            <a:ext cx="15875" cy="450850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6" name="Line 22"/>
          <p:cNvSpPr>
            <a:spLocks noChangeShapeType="1"/>
          </p:cNvSpPr>
          <p:nvPr/>
        </p:nvSpPr>
        <p:spPr bwMode="auto">
          <a:xfrm rot="2320550" flipH="1" flipV="1">
            <a:off x="1190625" y="4492625"/>
            <a:ext cx="188913" cy="366713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9" name="Oval 2"/>
          <p:cNvSpPr>
            <a:spLocks noChangeArrowheads="1"/>
          </p:cNvSpPr>
          <p:nvPr/>
        </p:nvSpPr>
        <p:spPr bwMode="auto">
          <a:xfrm>
            <a:off x="593725" y="952500"/>
            <a:ext cx="2089150" cy="2012950"/>
          </a:xfrm>
          <a:prstGeom prst="ellips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40" name="Line 5"/>
          <p:cNvSpPr>
            <a:spLocks noChangeShapeType="1"/>
          </p:cNvSpPr>
          <p:nvPr/>
        </p:nvSpPr>
        <p:spPr bwMode="auto">
          <a:xfrm>
            <a:off x="1644650" y="2173288"/>
            <a:ext cx="4763" cy="58737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41" name="Line 6"/>
          <p:cNvSpPr>
            <a:spLocks noChangeShapeType="1"/>
          </p:cNvSpPr>
          <p:nvPr/>
        </p:nvSpPr>
        <p:spPr bwMode="auto">
          <a:xfrm flipH="1" flipV="1">
            <a:off x="1641475" y="996950"/>
            <a:ext cx="3175" cy="1544638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42" name="Line 7"/>
          <p:cNvSpPr>
            <a:spLocks noChangeShapeType="1"/>
          </p:cNvSpPr>
          <p:nvPr/>
        </p:nvSpPr>
        <p:spPr bwMode="auto">
          <a:xfrm rot="8047814">
            <a:off x="1238250" y="1343025"/>
            <a:ext cx="11113" cy="557213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43" name="Line 8"/>
          <p:cNvSpPr>
            <a:spLocks noChangeShapeType="1"/>
          </p:cNvSpPr>
          <p:nvPr/>
        </p:nvSpPr>
        <p:spPr bwMode="auto">
          <a:xfrm rot="8047814" flipV="1">
            <a:off x="2014538" y="2055813"/>
            <a:ext cx="11112" cy="620712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44" name="Line 9"/>
          <p:cNvSpPr>
            <a:spLocks noChangeShapeType="1"/>
          </p:cNvSpPr>
          <p:nvPr/>
        </p:nvSpPr>
        <p:spPr bwMode="auto">
          <a:xfrm rot="2320550" flipV="1">
            <a:off x="1981200" y="1300163"/>
            <a:ext cx="23813" cy="611187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45" name="Line 10"/>
          <p:cNvSpPr>
            <a:spLocks noChangeShapeType="1"/>
          </p:cNvSpPr>
          <p:nvPr/>
        </p:nvSpPr>
        <p:spPr bwMode="auto">
          <a:xfrm rot="2320550" flipH="1">
            <a:off x="1293813" y="2078038"/>
            <a:ext cx="7937" cy="573087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46" name="Line 11"/>
          <p:cNvSpPr>
            <a:spLocks noChangeShapeType="1"/>
          </p:cNvSpPr>
          <p:nvPr/>
        </p:nvSpPr>
        <p:spPr bwMode="auto">
          <a:xfrm rot="5400000" flipV="1">
            <a:off x="2205832" y="1643856"/>
            <a:ext cx="0" cy="655637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47" name="Line 12"/>
          <p:cNvSpPr>
            <a:spLocks noChangeShapeType="1"/>
          </p:cNvSpPr>
          <p:nvPr/>
        </p:nvSpPr>
        <p:spPr bwMode="auto">
          <a:xfrm rot="5400000">
            <a:off x="1330326" y="1379537"/>
            <a:ext cx="0" cy="11779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48" name="Line 31"/>
          <p:cNvSpPr>
            <a:spLocks noChangeShapeType="1"/>
          </p:cNvSpPr>
          <p:nvPr/>
        </p:nvSpPr>
        <p:spPr bwMode="auto">
          <a:xfrm rot="1074138" flipV="1">
            <a:off x="1903413" y="1079500"/>
            <a:ext cx="25400" cy="3778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49" name="Line 32"/>
          <p:cNvSpPr>
            <a:spLocks noChangeShapeType="1"/>
          </p:cNvSpPr>
          <p:nvPr/>
        </p:nvSpPr>
        <p:spPr bwMode="auto">
          <a:xfrm rot="-1074138" flipH="1" flipV="1">
            <a:off x="1325563" y="1111250"/>
            <a:ext cx="25400" cy="3778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50" name="Line 33"/>
          <p:cNvSpPr>
            <a:spLocks noChangeShapeType="1"/>
          </p:cNvSpPr>
          <p:nvPr/>
        </p:nvSpPr>
        <p:spPr bwMode="auto">
          <a:xfrm rot="-1074138">
            <a:off x="1895475" y="2397125"/>
            <a:ext cx="25400" cy="3778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51" name="Line 34"/>
          <p:cNvSpPr>
            <a:spLocks noChangeShapeType="1"/>
          </p:cNvSpPr>
          <p:nvPr/>
        </p:nvSpPr>
        <p:spPr bwMode="auto">
          <a:xfrm rot="1074138" flipH="1">
            <a:off x="1373188" y="2419350"/>
            <a:ext cx="25400" cy="3778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52" name="Line 35"/>
          <p:cNvSpPr>
            <a:spLocks noChangeShapeType="1"/>
          </p:cNvSpPr>
          <p:nvPr/>
        </p:nvSpPr>
        <p:spPr bwMode="auto">
          <a:xfrm rot="3726279" flipV="1">
            <a:off x="2319338" y="1520825"/>
            <a:ext cx="25400" cy="3778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53" name="Line 36"/>
          <p:cNvSpPr>
            <a:spLocks noChangeShapeType="1"/>
          </p:cNvSpPr>
          <p:nvPr/>
        </p:nvSpPr>
        <p:spPr bwMode="auto">
          <a:xfrm rot="-3726279">
            <a:off x="2286001" y="2111375"/>
            <a:ext cx="25400" cy="3778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54" name="Line 37"/>
          <p:cNvSpPr>
            <a:spLocks noChangeShapeType="1"/>
          </p:cNvSpPr>
          <p:nvPr/>
        </p:nvSpPr>
        <p:spPr bwMode="auto">
          <a:xfrm rot="3726279" flipH="1">
            <a:off x="1033463" y="2078037"/>
            <a:ext cx="25400" cy="3778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55" name="Line 38"/>
          <p:cNvSpPr>
            <a:spLocks noChangeShapeType="1"/>
          </p:cNvSpPr>
          <p:nvPr/>
        </p:nvSpPr>
        <p:spPr bwMode="auto">
          <a:xfrm rot="-3726279" flipH="1" flipV="1">
            <a:off x="946151" y="1487487"/>
            <a:ext cx="25400" cy="3778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0923" name="Text Box 43"/>
          <p:cNvSpPr txBox="1">
            <a:spLocks noChangeArrowheads="1"/>
          </p:cNvSpPr>
          <p:nvPr/>
        </p:nvSpPr>
        <p:spPr bwMode="auto">
          <a:xfrm>
            <a:off x="237925" y="0"/>
            <a:ext cx="87185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Divergence -- Physical Concept (cont.)</a:t>
            </a:r>
          </a:p>
        </p:txBody>
      </p:sp>
      <p:graphicFrame>
        <p:nvGraphicFramePr>
          <p:cNvPr id="5123" name="Object 44"/>
          <p:cNvGraphicFramePr>
            <a:graphicFrameLocks noChangeAspect="1"/>
          </p:cNvGraphicFramePr>
          <p:nvPr/>
        </p:nvGraphicFramePr>
        <p:xfrm>
          <a:off x="2398197" y="3372619"/>
          <a:ext cx="2097603" cy="641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4" imgW="1244600" imgH="381000" progId="Equation.DSMT4">
                  <p:embed/>
                </p:oleObj>
              </mc:Choice>
              <mc:Fallback>
                <p:oleObj name="Equation" r:id="rId4" imgW="1244600" imgH="3810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197" y="3372619"/>
                        <a:ext cx="2097603" cy="641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7" name="Text Box 46"/>
          <p:cNvSpPr txBox="1">
            <a:spLocks noChangeArrowheads="1"/>
          </p:cNvSpPr>
          <p:nvPr/>
        </p:nvSpPr>
        <p:spPr bwMode="auto">
          <a:xfrm>
            <a:off x="3075441" y="4660447"/>
            <a:ext cx="5121503" cy="646331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The net flux out of a small volume 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</a:t>
            </a:r>
            <a:r>
              <a:rPr lang="en-US" i="1" dirty="0" smtClean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inside </a:t>
            </a:r>
            <a:r>
              <a:rPr lang="en-US" dirty="0">
                <a:solidFill>
                  <a:schemeClr val="bg2"/>
                </a:solidFill>
              </a:rPr>
              <a:t>the charge is </a:t>
            </a:r>
            <a:r>
              <a:rPr lang="en-US" u="sng" dirty="0">
                <a:solidFill>
                  <a:schemeClr val="bg2"/>
                </a:solidFill>
              </a:rPr>
              <a:t>not</a:t>
            </a:r>
            <a:r>
              <a:rPr lang="en-US" dirty="0">
                <a:solidFill>
                  <a:schemeClr val="bg2"/>
                </a:solidFill>
              </a:rPr>
              <a:t> zero. </a:t>
            </a:r>
          </a:p>
        </p:txBody>
      </p:sp>
      <p:sp>
        <p:nvSpPr>
          <p:cNvPr id="5158" name="Text Box 47"/>
          <p:cNvSpPr txBox="1">
            <a:spLocks noChangeArrowheads="1"/>
          </p:cNvSpPr>
          <p:nvPr/>
        </p:nvSpPr>
        <p:spPr bwMode="auto">
          <a:xfrm>
            <a:off x="2557927" y="5488747"/>
            <a:ext cx="62833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Divergence is a mathematical way of describing this. 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124" name="Object 0"/>
          <p:cNvGraphicFramePr>
            <a:graphicFrameLocks noChangeAspect="1"/>
          </p:cNvGraphicFramePr>
          <p:nvPr/>
        </p:nvGraphicFramePr>
        <p:xfrm>
          <a:off x="1616755" y="4644572"/>
          <a:ext cx="45561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6" imgW="228402" imgH="177646" progId="Equation.DSMT4">
                  <p:embed/>
                </p:oleObj>
              </mc:Choice>
              <mc:Fallback>
                <p:oleObj name="Equation" r:id="rId6" imgW="228402" imgH="177646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755" y="4644572"/>
                        <a:ext cx="45561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0"/>
          <p:cNvGraphicFramePr>
            <a:graphicFrameLocks noChangeAspect="1"/>
          </p:cNvGraphicFramePr>
          <p:nvPr/>
        </p:nvGraphicFramePr>
        <p:xfrm>
          <a:off x="1198792" y="4203884"/>
          <a:ext cx="390525" cy="274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8" imgW="253670" imgH="177569" progId="Equation.DSMT4">
                  <p:embed/>
                </p:oleObj>
              </mc:Choice>
              <mc:Fallback>
                <p:oleObj name="Equation" r:id="rId8" imgW="253670" imgH="177569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792" y="4203884"/>
                        <a:ext cx="390525" cy="274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2527" y="6304548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Small “curvilinear cube”</a:t>
            </a:r>
            <a:endParaRPr lang="en-US" sz="1400" dirty="0">
              <a:solidFill>
                <a:schemeClr val="bg2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1479884" y="4704347"/>
            <a:ext cx="228600" cy="15520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048"/>
          <p:cNvGraphicFramePr>
            <a:graphicFrameLocks noChangeAspect="1"/>
          </p:cNvGraphicFramePr>
          <p:nvPr/>
        </p:nvGraphicFramePr>
        <p:xfrm>
          <a:off x="3377805" y="1793185"/>
          <a:ext cx="3843337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4" imgW="1663700" imgH="444500" progId="Equation.DSMT4">
                  <p:embed/>
                </p:oleObj>
              </mc:Choice>
              <mc:Fallback>
                <p:oleObj name="Equation" r:id="rId4" imgW="1663700" imgH="4445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7805" y="1793185"/>
                        <a:ext cx="3843337" cy="10271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60"/>
          <p:cNvSpPr txBox="1">
            <a:spLocks noChangeArrowheads="1"/>
          </p:cNvSpPr>
          <p:nvPr/>
        </p:nvSpPr>
        <p:spPr bwMode="auto">
          <a:xfrm>
            <a:off x="1088804" y="1073108"/>
            <a:ext cx="34575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hlink"/>
                </a:solidFill>
              </a:rPr>
              <a:t>Definition of divergence:</a:t>
            </a:r>
          </a:p>
        </p:txBody>
      </p:sp>
      <p:sp>
        <p:nvSpPr>
          <p:cNvPr id="264253" name="Text Box 61"/>
          <p:cNvSpPr txBox="1">
            <a:spLocks noChangeArrowheads="1"/>
          </p:cNvSpPr>
          <p:nvPr/>
        </p:nvSpPr>
        <p:spPr bwMode="auto">
          <a:xfrm>
            <a:off x="773314" y="0"/>
            <a:ext cx="76327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Divergence Definition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6151" name="Text Box 62"/>
          <p:cNvSpPr txBox="1">
            <a:spLocks noChangeArrowheads="1"/>
          </p:cNvSpPr>
          <p:nvPr/>
        </p:nvSpPr>
        <p:spPr bwMode="auto">
          <a:xfrm>
            <a:off x="723066" y="5243781"/>
            <a:ext cx="797750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Note:</a:t>
            </a:r>
            <a:r>
              <a:rPr lang="en-US" dirty="0">
                <a:solidFill>
                  <a:schemeClr val="bg1"/>
                </a:solidFill>
              </a:rPr>
              <a:t> The limit exists independent of the shape of the volume (proven later).</a:t>
            </a:r>
          </a:p>
        </p:txBody>
      </p:sp>
      <p:sp>
        <p:nvSpPr>
          <p:cNvPr id="6160" name="TextBox 15"/>
          <p:cNvSpPr txBox="1">
            <a:spLocks noChangeArrowheads="1"/>
          </p:cNvSpPr>
          <p:nvPr/>
        </p:nvSpPr>
        <p:spPr bwMode="auto">
          <a:xfrm>
            <a:off x="1034550" y="5734381"/>
            <a:ext cx="7199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A </a:t>
            </a:r>
            <a:r>
              <a:rPr lang="en-US" dirty="0" smtClean="0">
                <a:solidFill>
                  <a:schemeClr val="bg2"/>
                </a:solidFill>
              </a:rPr>
              <a:t>region </a:t>
            </a:r>
            <a:r>
              <a:rPr lang="en-US" dirty="0">
                <a:solidFill>
                  <a:schemeClr val="bg2"/>
                </a:solidFill>
              </a:rPr>
              <a:t>with a positive divergence acts as a “</a:t>
            </a:r>
            <a:r>
              <a:rPr lang="en-US" dirty="0" smtClean="0">
                <a:solidFill>
                  <a:schemeClr val="bg2"/>
                </a:solidFill>
              </a:rPr>
              <a:t>source” of flux lines. 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A </a:t>
            </a:r>
            <a:r>
              <a:rPr lang="en-US" dirty="0" smtClean="0">
                <a:solidFill>
                  <a:schemeClr val="bg2"/>
                </a:solidFill>
              </a:rPr>
              <a:t>region </a:t>
            </a:r>
            <a:r>
              <a:rPr lang="en-US" dirty="0">
                <a:solidFill>
                  <a:schemeClr val="bg2"/>
                </a:solidFill>
              </a:rPr>
              <a:t>with a negative divergence acts as a “</a:t>
            </a:r>
            <a:r>
              <a:rPr lang="en-US" dirty="0" smtClean="0">
                <a:solidFill>
                  <a:schemeClr val="bg2"/>
                </a:solidFill>
              </a:rPr>
              <a:t>sink” of flux lines.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2" name="Object 2048"/>
          <p:cNvGraphicFramePr>
            <a:graphicFrameLocks noChangeAspect="1"/>
          </p:cNvGraphicFramePr>
          <p:nvPr/>
        </p:nvGraphicFramePr>
        <p:xfrm>
          <a:off x="4131931" y="3708139"/>
          <a:ext cx="2465387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6" imgW="1066337" imgH="203112" progId="Equation.DSMT4">
                  <p:embed/>
                </p:oleObj>
              </mc:Choice>
              <mc:Fallback>
                <p:oleObj name="Equation" r:id="rId6" imgW="1066337" imgH="203112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1931" y="3708139"/>
                        <a:ext cx="2465387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887413" y="2127250"/>
            <a:ext cx="1458912" cy="1835149"/>
            <a:chOff x="887413" y="2127250"/>
            <a:chExt cx="1458912" cy="1835149"/>
          </a:xfrm>
        </p:grpSpPr>
        <p:sp>
          <p:nvSpPr>
            <p:cNvPr id="6147" name="AutoShape 38"/>
            <p:cNvSpPr>
              <a:spLocks noChangeArrowheads="1"/>
            </p:cNvSpPr>
            <p:nvPr/>
          </p:nvSpPr>
          <p:spPr bwMode="auto">
            <a:xfrm>
              <a:off x="1377950" y="2763838"/>
              <a:ext cx="411163" cy="384175"/>
            </a:xfrm>
            <a:prstGeom prst="cube">
              <a:avLst>
                <a:gd name="adj" fmla="val 32231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Line 63"/>
            <p:cNvSpPr>
              <a:spLocks noChangeShapeType="1"/>
            </p:cNvSpPr>
            <p:nvPr/>
          </p:nvSpPr>
          <p:spPr bwMode="auto">
            <a:xfrm flipV="1">
              <a:off x="1643063" y="2127250"/>
              <a:ext cx="1587" cy="517525"/>
            </a:xfrm>
            <a:prstGeom prst="line">
              <a:avLst/>
            </a:prstGeom>
            <a:noFill/>
            <a:ln w="28575">
              <a:solidFill>
                <a:srgbClr val="D7D2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3" name="Line 64"/>
            <p:cNvSpPr>
              <a:spLocks noChangeShapeType="1"/>
            </p:cNvSpPr>
            <p:nvPr/>
          </p:nvSpPr>
          <p:spPr bwMode="auto">
            <a:xfrm>
              <a:off x="1855788" y="2936875"/>
              <a:ext cx="490537" cy="0"/>
            </a:xfrm>
            <a:prstGeom prst="line">
              <a:avLst/>
            </a:prstGeom>
            <a:noFill/>
            <a:ln w="28575">
              <a:solidFill>
                <a:srgbClr val="D7D2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4" name="Line 65"/>
            <p:cNvSpPr>
              <a:spLocks noChangeShapeType="1"/>
            </p:cNvSpPr>
            <p:nvPr/>
          </p:nvSpPr>
          <p:spPr bwMode="auto">
            <a:xfrm flipH="1">
              <a:off x="887413" y="2989263"/>
              <a:ext cx="358775" cy="0"/>
            </a:xfrm>
            <a:prstGeom prst="line">
              <a:avLst/>
            </a:prstGeom>
            <a:noFill/>
            <a:ln w="28575">
              <a:solidFill>
                <a:srgbClr val="D7D2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5" name="Line 66"/>
            <p:cNvSpPr>
              <a:spLocks noChangeShapeType="1"/>
            </p:cNvSpPr>
            <p:nvPr/>
          </p:nvSpPr>
          <p:spPr bwMode="auto">
            <a:xfrm>
              <a:off x="1576388" y="3254375"/>
              <a:ext cx="0" cy="517525"/>
            </a:xfrm>
            <a:prstGeom prst="line">
              <a:avLst/>
            </a:prstGeom>
            <a:noFill/>
            <a:ln w="28575">
              <a:solidFill>
                <a:srgbClr val="D7D2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6" name="Line 67"/>
            <p:cNvSpPr>
              <a:spLocks noChangeShapeType="1"/>
            </p:cNvSpPr>
            <p:nvPr/>
          </p:nvSpPr>
          <p:spPr bwMode="auto">
            <a:xfrm flipV="1">
              <a:off x="1841500" y="2300288"/>
              <a:ext cx="358775" cy="344487"/>
            </a:xfrm>
            <a:prstGeom prst="line">
              <a:avLst/>
            </a:prstGeom>
            <a:noFill/>
            <a:ln w="28575">
              <a:solidFill>
                <a:srgbClr val="D7D2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7" name="Line 68"/>
            <p:cNvSpPr>
              <a:spLocks noChangeShapeType="1"/>
            </p:cNvSpPr>
            <p:nvPr/>
          </p:nvSpPr>
          <p:spPr bwMode="auto">
            <a:xfrm flipH="1" flipV="1">
              <a:off x="966788" y="2327275"/>
              <a:ext cx="344487" cy="357188"/>
            </a:xfrm>
            <a:prstGeom prst="line">
              <a:avLst/>
            </a:prstGeom>
            <a:noFill/>
            <a:ln w="28575">
              <a:solidFill>
                <a:srgbClr val="D7D2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8" name="Line 69"/>
            <p:cNvSpPr>
              <a:spLocks noChangeShapeType="1"/>
            </p:cNvSpPr>
            <p:nvPr/>
          </p:nvSpPr>
          <p:spPr bwMode="auto">
            <a:xfrm>
              <a:off x="1868488" y="3201988"/>
              <a:ext cx="344487" cy="476250"/>
            </a:xfrm>
            <a:prstGeom prst="line">
              <a:avLst/>
            </a:prstGeom>
            <a:noFill/>
            <a:ln w="28575">
              <a:solidFill>
                <a:srgbClr val="D7D2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9" name="Line 70"/>
            <p:cNvSpPr>
              <a:spLocks noChangeShapeType="1"/>
            </p:cNvSpPr>
            <p:nvPr/>
          </p:nvSpPr>
          <p:spPr bwMode="auto">
            <a:xfrm flipH="1">
              <a:off x="914400" y="3201988"/>
              <a:ext cx="411163" cy="317500"/>
            </a:xfrm>
            <a:prstGeom prst="line">
              <a:avLst/>
            </a:prstGeom>
            <a:noFill/>
            <a:ln w="28575">
              <a:solidFill>
                <a:srgbClr val="D7D2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" name="Object 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6424920"/>
                </p:ext>
              </p:extLst>
            </p:nvPr>
          </p:nvGraphicFramePr>
          <p:xfrm>
            <a:off x="959078" y="3637642"/>
            <a:ext cx="461792" cy="3247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1" name="Equation" r:id="rId8" imgW="253670" imgH="177569" progId="Equation.DSMT4">
                    <p:embed/>
                  </p:oleObj>
                </mc:Choice>
                <mc:Fallback>
                  <p:oleObj name="Equation" r:id="rId8" imgW="253670" imgH="177569" progId="Equation.DSMT4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9078" y="3637642"/>
                          <a:ext cx="461792" cy="3247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Oval 3"/>
            <p:cNvSpPr/>
            <p:nvPr/>
          </p:nvSpPr>
          <p:spPr bwMode="auto">
            <a:xfrm>
              <a:off x="1498294" y="2952521"/>
              <a:ext cx="99152" cy="99152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50834" y="4527933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Divergence at a given point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 flipV="1">
            <a:off x="1652530" y="3216925"/>
            <a:ext cx="407624" cy="11677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188029" y="3243944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Small cube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253" name="Text Box 61"/>
          <p:cNvSpPr txBox="1">
            <a:spLocks noChangeArrowheads="1"/>
          </p:cNvSpPr>
          <p:nvPr/>
        </p:nvSpPr>
        <p:spPr bwMode="auto">
          <a:xfrm>
            <a:off x="773314" y="0"/>
            <a:ext cx="76327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Divergence Definition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994043"/>
              </p:ext>
            </p:extLst>
          </p:nvPr>
        </p:nvGraphicFramePr>
        <p:xfrm>
          <a:off x="3274823" y="6052564"/>
          <a:ext cx="2419410" cy="416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3" name="Equation" r:id="rId4" imgW="1333440" imgH="228600" progId="Equation.DSMT4">
                  <p:embed/>
                </p:oleObj>
              </mc:Choice>
              <mc:Fallback>
                <p:oleObj name="Equation" r:id="rId4" imgW="133344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4823" y="6052564"/>
                        <a:ext cx="2419410" cy="416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193568"/>
              </p:ext>
            </p:extLst>
          </p:nvPr>
        </p:nvGraphicFramePr>
        <p:xfrm>
          <a:off x="2282825" y="5326063"/>
          <a:ext cx="47609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4" name="Equation" r:id="rId6" imgW="2628720" imgH="253800" progId="Equation.DSMT4">
                  <p:embed/>
                </p:oleObj>
              </mc:Choice>
              <mc:Fallback>
                <p:oleObj name="Equation" r:id="rId6" imgW="262872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5326063"/>
                        <a:ext cx="476091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" name="Group 76"/>
          <p:cNvGrpSpPr/>
          <p:nvPr/>
        </p:nvGrpSpPr>
        <p:grpSpPr>
          <a:xfrm>
            <a:off x="1299990" y="1434683"/>
            <a:ext cx="6422834" cy="3699928"/>
            <a:chOff x="1299990" y="1434683"/>
            <a:chExt cx="6422834" cy="3699928"/>
          </a:xfrm>
        </p:grpSpPr>
        <p:sp>
          <p:nvSpPr>
            <p:cNvPr id="78" name="Rectangle 77"/>
            <p:cNvSpPr/>
            <p:nvPr/>
          </p:nvSpPr>
          <p:spPr>
            <a:xfrm>
              <a:off x="1299990" y="3371161"/>
              <a:ext cx="6422834" cy="1344058"/>
            </a:xfrm>
            <a:prstGeom prst="rect">
              <a:avLst/>
            </a:prstGeom>
            <a:blipFill>
              <a:blip r:embed="rId8" cstate="print"/>
              <a:tile tx="0" ty="0" sx="100000" sy="100000" flip="none" algn="tl"/>
            </a:blip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2143605" y="2104224"/>
              <a:ext cx="4581423" cy="1652530"/>
              <a:chOff x="2286826" y="2390660"/>
              <a:chExt cx="4581423" cy="1652530"/>
            </a:xfrm>
          </p:grpSpPr>
          <p:sp>
            <p:nvSpPr>
              <p:cNvPr id="116" name="Can 4"/>
              <p:cNvSpPr/>
              <p:nvPr/>
            </p:nvSpPr>
            <p:spPr>
              <a:xfrm flipV="1">
                <a:off x="2790793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17" name="Can 116"/>
              <p:cNvSpPr/>
              <p:nvPr/>
            </p:nvSpPr>
            <p:spPr>
              <a:xfrm flipV="1">
                <a:off x="3294760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18" name="Can 117"/>
              <p:cNvSpPr/>
              <p:nvPr/>
            </p:nvSpPr>
            <p:spPr>
              <a:xfrm flipV="1">
                <a:off x="3798727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19" name="Can 118"/>
              <p:cNvSpPr/>
              <p:nvPr/>
            </p:nvSpPr>
            <p:spPr>
              <a:xfrm flipV="1">
                <a:off x="4302694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20" name="Can 119"/>
              <p:cNvSpPr/>
              <p:nvPr/>
            </p:nvSpPr>
            <p:spPr>
              <a:xfrm flipV="1">
                <a:off x="4806661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21" name="Can 120"/>
              <p:cNvSpPr/>
              <p:nvPr/>
            </p:nvSpPr>
            <p:spPr>
              <a:xfrm flipV="1">
                <a:off x="5310628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22" name="Can 121"/>
              <p:cNvSpPr/>
              <p:nvPr/>
            </p:nvSpPr>
            <p:spPr>
              <a:xfrm flipV="1">
                <a:off x="5814595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23" name="Can 122"/>
              <p:cNvSpPr/>
              <p:nvPr/>
            </p:nvSpPr>
            <p:spPr>
              <a:xfrm flipV="1">
                <a:off x="2286826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24" name="Can 123"/>
              <p:cNvSpPr/>
              <p:nvPr/>
            </p:nvSpPr>
            <p:spPr>
              <a:xfrm flipV="1">
                <a:off x="6318562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25" name="Can 124"/>
              <p:cNvSpPr/>
              <p:nvPr/>
            </p:nvSpPr>
            <p:spPr>
              <a:xfrm flipV="1">
                <a:off x="6822530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80" name="Group 37"/>
            <p:cNvGrpSpPr/>
            <p:nvPr/>
          </p:nvGrpSpPr>
          <p:grpSpPr>
            <a:xfrm>
              <a:off x="2324315" y="2334179"/>
              <a:ext cx="4581423" cy="1652530"/>
              <a:chOff x="2286826" y="2390660"/>
              <a:chExt cx="4581423" cy="1652530"/>
            </a:xfrm>
          </p:grpSpPr>
          <p:sp>
            <p:nvSpPr>
              <p:cNvPr id="106" name="Can 105"/>
              <p:cNvSpPr/>
              <p:nvPr/>
            </p:nvSpPr>
            <p:spPr>
              <a:xfrm flipV="1">
                <a:off x="2790793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07" name="Can 106"/>
              <p:cNvSpPr/>
              <p:nvPr/>
            </p:nvSpPr>
            <p:spPr>
              <a:xfrm flipV="1">
                <a:off x="3294760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08" name="Can 107"/>
              <p:cNvSpPr/>
              <p:nvPr/>
            </p:nvSpPr>
            <p:spPr>
              <a:xfrm flipV="1">
                <a:off x="3798727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09" name="Can 108"/>
              <p:cNvSpPr/>
              <p:nvPr/>
            </p:nvSpPr>
            <p:spPr>
              <a:xfrm flipV="1">
                <a:off x="4302694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10" name="Can 109"/>
              <p:cNvSpPr/>
              <p:nvPr/>
            </p:nvSpPr>
            <p:spPr>
              <a:xfrm flipV="1">
                <a:off x="4806661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11" name="Can 110"/>
              <p:cNvSpPr/>
              <p:nvPr/>
            </p:nvSpPr>
            <p:spPr>
              <a:xfrm flipV="1">
                <a:off x="5310628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12" name="Can 111"/>
              <p:cNvSpPr/>
              <p:nvPr/>
            </p:nvSpPr>
            <p:spPr>
              <a:xfrm flipV="1">
                <a:off x="5814595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13" name="Can 112"/>
              <p:cNvSpPr/>
              <p:nvPr/>
            </p:nvSpPr>
            <p:spPr>
              <a:xfrm flipV="1">
                <a:off x="2286826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14" name="Can 113"/>
              <p:cNvSpPr/>
              <p:nvPr/>
            </p:nvSpPr>
            <p:spPr>
              <a:xfrm flipV="1">
                <a:off x="6318562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15" name="Can 114"/>
              <p:cNvSpPr/>
              <p:nvPr/>
            </p:nvSpPr>
            <p:spPr>
              <a:xfrm flipV="1">
                <a:off x="6822530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81" name="Group 48"/>
            <p:cNvGrpSpPr/>
            <p:nvPr/>
          </p:nvGrpSpPr>
          <p:grpSpPr>
            <a:xfrm>
              <a:off x="2476715" y="2784036"/>
              <a:ext cx="4581423" cy="1652530"/>
              <a:chOff x="2286826" y="2390660"/>
              <a:chExt cx="4581423" cy="1652530"/>
            </a:xfrm>
          </p:grpSpPr>
          <p:sp>
            <p:nvSpPr>
              <p:cNvPr id="96" name="Can 95"/>
              <p:cNvSpPr/>
              <p:nvPr/>
            </p:nvSpPr>
            <p:spPr>
              <a:xfrm flipV="1">
                <a:off x="2790793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97" name="Can 96"/>
              <p:cNvSpPr/>
              <p:nvPr/>
            </p:nvSpPr>
            <p:spPr>
              <a:xfrm flipV="1">
                <a:off x="3294760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98" name="Can 97"/>
              <p:cNvSpPr/>
              <p:nvPr/>
            </p:nvSpPr>
            <p:spPr>
              <a:xfrm flipV="1">
                <a:off x="3798727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99" name="Can 98"/>
              <p:cNvSpPr/>
              <p:nvPr/>
            </p:nvSpPr>
            <p:spPr>
              <a:xfrm flipV="1">
                <a:off x="4302694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00" name="Can 99"/>
              <p:cNvSpPr/>
              <p:nvPr/>
            </p:nvSpPr>
            <p:spPr>
              <a:xfrm flipV="1">
                <a:off x="4806661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01" name="Can 100"/>
              <p:cNvSpPr/>
              <p:nvPr/>
            </p:nvSpPr>
            <p:spPr>
              <a:xfrm flipV="1">
                <a:off x="5310628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02" name="Can 101"/>
              <p:cNvSpPr/>
              <p:nvPr/>
            </p:nvSpPr>
            <p:spPr>
              <a:xfrm flipV="1">
                <a:off x="5814595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03" name="Can 102"/>
              <p:cNvSpPr/>
              <p:nvPr/>
            </p:nvSpPr>
            <p:spPr>
              <a:xfrm flipV="1">
                <a:off x="2286826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04" name="Can 103"/>
              <p:cNvSpPr/>
              <p:nvPr/>
            </p:nvSpPr>
            <p:spPr>
              <a:xfrm flipV="1">
                <a:off x="6318562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05" name="Can 104"/>
              <p:cNvSpPr/>
              <p:nvPr/>
            </p:nvSpPr>
            <p:spPr>
              <a:xfrm flipV="1">
                <a:off x="6822530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82" name="TextBox 6"/>
            <p:cNvSpPr txBox="1"/>
            <p:nvPr/>
          </p:nvSpPr>
          <p:spPr>
            <a:xfrm>
              <a:off x="3217897" y="1456239"/>
              <a:ext cx="3506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Many small pipes injecting water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414367" y="4765279"/>
              <a:ext cx="1458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Tub of water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Down Arrow 7"/>
            <p:cNvSpPr/>
            <p:nvPr/>
          </p:nvSpPr>
          <p:spPr>
            <a:xfrm>
              <a:off x="1795749" y="1825571"/>
              <a:ext cx="165253" cy="421870"/>
            </a:xfrm>
            <a:prstGeom prst="downArrow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360676" y="1434683"/>
              <a:ext cx="10243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Water flow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Cube 1"/>
            <p:cNvSpPr/>
            <p:nvPr/>
          </p:nvSpPr>
          <p:spPr>
            <a:xfrm>
              <a:off x="3771840" y="3458365"/>
              <a:ext cx="793214" cy="728510"/>
            </a:xfrm>
            <a:prstGeom prst="cub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 flipH="1">
              <a:off x="3151539" y="4186875"/>
              <a:ext cx="503967" cy="249691"/>
            </a:xfrm>
            <a:prstGeom prst="straightConnector1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  <a:tailEnd type="triangle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>
            <a:xfrm flipH="1">
              <a:off x="3583974" y="4301868"/>
              <a:ext cx="323258" cy="270600"/>
            </a:xfrm>
            <a:prstGeom prst="straightConnector1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  <a:tailEnd type="triangle"/>
            </a:ln>
            <a:effectLst/>
          </p:spPr>
        </p:cxnSp>
        <p:cxnSp>
          <p:nvCxnSpPr>
            <p:cNvPr id="89" name="Straight Arrow Connector 88"/>
            <p:cNvCxnSpPr/>
            <p:nvPr/>
          </p:nvCxnSpPr>
          <p:spPr>
            <a:xfrm>
              <a:off x="4217999" y="4299511"/>
              <a:ext cx="229124" cy="287701"/>
            </a:xfrm>
            <a:prstGeom prst="straightConnector1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  <a:tailEnd type="triangle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>
            <a:xfrm>
              <a:off x="4615025" y="4112868"/>
              <a:ext cx="503967" cy="249691"/>
            </a:xfrm>
            <a:prstGeom prst="straightConnector1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  <a:tailEnd type="triangle"/>
            </a:ln>
            <a:effectLst/>
          </p:spPr>
        </p:cxnSp>
        <p:cxnSp>
          <p:nvCxnSpPr>
            <p:cNvPr id="91" name="Straight Arrow Connector 90"/>
            <p:cNvCxnSpPr/>
            <p:nvPr/>
          </p:nvCxnSpPr>
          <p:spPr>
            <a:xfrm flipH="1" flipV="1">
              <a:off x="3151539" y="3882914"/>
              <a:ext cx="555319" cy="62795"/>
            </a:xfrm>
            <a:prstGeom prst="straightConnector1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  <a:tailEnd type="triangle"/>
            </a:ln>
            <a:effectLst/>
          </p:spPr>
        </p:cxnSp>
        <p:cxnSp>
          <p:nvCxnSpPr>
            <p:cNvPr id="92" name="Straight Arrow Connector 91"/>
            <p:cNvCxnSpPr/>
            <p:nvPr/>
          </p:nvCxnSpPr>
          <p:spPr>
            <a:xfrm flipV="1">
              <a:off x="4601837" y="3819585"/>
              <a:ext cx="517155" cy="63329"/>
            </a:xfrm>
            <a:prstGeom prst="straightConnector1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  <a:tailEnd type="triangle"/>
            </a:ln>
            <a:effectLst/>
          </p:spPr>
        </p:cxnSp>
        <p:cxnSp>
          <p:nvCxnSpPr>
            <p:cNvPr id="93" name="Straight Arrow Connector 92"/>
            <p:cNvCxnSpPr/>
            <p:nvPr/>
          </p:nvCxnSpPr>
          <p:spPr>
            <a:xfrm flipH="1" flipV="1">
              <a:off x="3359511" y="3454272"/>
              <a:ext cx="323256" cy="204034"/>
            </a:xfrm>
            <a:prstGeom prst="straightConnector1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  <a:tailEnd type="triangle"/>
            </a:ln>
            <a:effectLst/>
          </p:spPr>
        </p:cxnSp>
        <p:cxnSp>
          <p:nvCxnSpPr>
            <p:cNvPr id="94" name="Straight Arrow Connector 93"/>
            <p:cNvCxnSpPr/>
            <p:nvPr/>
          </p:nvCxnSpPr>
          <p:spPr>
            <a:xfrm flipV="1">
              <a:off x="4600456" y="3454272"/>
              <a:ext cx="346123" cy="172766"/>
            </a:xfrm>
            <a:prstGeom prst="straightConnector1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  <a:tailEnd type="triangle"/>
            </a:ln>
            <a:effectLst/>
          </p:spPr>
        </p:cxnSp>
        <p:cxnSp>
          <p:nvCxnSpPr>
            <p:cNvPr id="95" name="Straight Arrow Connector 94"/>
            <p:cNvCxnSpPr/>
            <p:nvPr/>
          </p:nvCxnSpPr>
          <p:spPr>
            <a:xfrm flipV="1">
              <a:off x="4263903" y="3031523"/>
              <a:ext cx="0" cy="498991"/>
            </a:xfrm>
            <a:prstGeom prst="straightConnector1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  <a:tailEnd type="triangle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024"/>
          <p:cNvGraphicFramePr>
            <a:graphicFrameLocks noChangeAspect="1"/>
          </p:cNvGraphicFramePr>
          <p:nvPr/>
        </p:nvGraphicFramePr>
        <p:xfrm>
          <a:off x="3974420" y="1520371"/>
          <a:ext cx="3843337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4" imgW="1663700" imgH="444500" progId="Equation.DSMT4">
                  <p:embed/>
                </p:oleObj>
              </mc:Choice>
              <mc:Fallback>
                <p:oleObj name="Equation" r:id="rId4" imgW="1663700" imgH="4445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4420" y="1520371"/>
                        <a:ext cx="3843337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025"/>
          <p:cNvGraphicFramePr>
            <a:graphicFrameLocks noChangeAspect="1"/>
          </p:cNvGraphicFramePr>
          <p:nvPr/>
        </p:nvGraphicFramePr>
        <p:xfrm>
          <a:off x="3932238" y="3512079"/>
          <a:ext cx="3818391" cy="796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tion" r:id="rId6" imgW="1828800" imgH="381000" progId="Equation.DSMT4">
                  <p:embed/>
                </p:oleObj>
              </mc:Choice>
              <mc:Fallback>
                <p:oleObj name="Equation" r:id="rId6" imgW="1828800" imgH="3810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38" y="3512079"/>
                        <a:ext cx="3818391" cy="7963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026"/>
          <p:cNvGraphicFramePr>
            <a:graphicFrameLocks noChangeAspect="1"/>
          </p:cNvGraphicFramePr>
          <p:nvPr/>
        </p:nvGraphicFramePr>
        <p:xfrm>
          <a:off x="3736976" y="5169179"/>
          <a:ext cx="4209596" cy="140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tion" r:id="rId8" imgW="1981200" imgH="660400" progId="Equation.DSMT4">
                  <p:embed/>
                </p:oleObj>
              </mc:Choice>
              <mc:Fallback>
                <p:oleObj name="Equation" r:id="rId8" imgW="1981200" imgH="6604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976" y="5169179"/>
                        <a:ext cx="4209596" cy="14046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1033"/>
          <p:cNvSpPr txBox="1">
            <a:spLocks noChangeArrowheads="1"/>
          </p:cNvSpPr>
          <p:nvPr/>
        </p:nvSpPr>
        <p:spPr bwMode="auto">
          <a:xfrm>
            <a:off x="260804" y="1077217"/>
            <a:ext cx="866294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Apply divergence definition to a small </a:t>
            </a:r>
            <a:r>
              <a:rPr lang="en-US" sz="2000" dirty="0" smtClean="0">
                <a:solidFill>
                  <a:schemeClr val="bg1"/>
                </a:solidFill>
              </a:rPr>
              <a:t>volume 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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V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inside a region of charge:</a:t>
            </a:r>
          </a:p>
        </p:txBody>
      </p:sp>
      <p:sp>
        <p:nvSpPr>
          <p:cNvPr id="279562" name="Text Box 1034"/>
          <p:cNvSpPr txBox="1">
            <a:spLocks noChangeArrowheads="1"/>
          </p:cNvSpPr>
          <p:nvPr/>
        </p:nvSpPr>
        <p:spPr bwMode="auto">
          <a:xfrm>
            <a:off x="782938" y="0"/>
            <a:ext cx="76327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Gauss’s Law -- Differential Form</a:t>
            </a:r>
          </a:p>
        </p:txBody>
      </p:sp>
      <p:sp>
        <p:nvSpPr>
          <p:cNvPr id="7179" name="Text Box 1035"/>
          <p:cNvSpPr txBox="1">
            <a:spLocks noChangeArrowheads="1"/>
          </p:cNvSpPr>
          <p:nvPr/>
        </p:nvSpPr>
        <p:spPr bwMode="auto">
          <a:xfrm>
            <a:off x="3461018" y="2834975"/>
            <a:ext cx="1616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Gauss's law:</a:t>
            </a:r>
          </a:p>
        </p:txBody>
      </p:sp>
      <p:sp>
        <p:nvSpPr>
          <p:cNvPr id="7180" name="Text Box 1036"/>
          <p:cNvSpPr txBox="1">
            <a:spLocks noChangeArrowheads="1"/>
          </p:cNvSpPr>
          <p:nvPr/>
        </p:nvSpPr>
        <p:spPr bwMode="auto">
          <a:xfrm>
            <a:off x="3480888" y="4779963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7308779" y="5309825"/>
            <a:ext cx="433138" cy="5486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5942564" y="5555958"/>
            <a:ext cx="433138" cy="5486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468313" y="2833788"/>
            <a:ext cx="2565400" cy="2702505"/>
            <a:chOff x="468313" y="2833788"/>
            <a:chExt cx="2565400" cy="2702505"/>
          </a:xfrm>
        </p:grpSpPr>
        <p:sp>
          <p:nvSpPr>
            <p:cNvPr id="279555" name="Freeform 1027"/>
            <p:cNvSpPr>
              <a:spLocks/>
            </p:cNvSpPr>
            <p:nvPr/>
          </p:nvSpPr>
          <p:spPr bwMode="auto">
            <a:xfrm>
              <a:off x="468313" y="2833788"/>
              <a:ext cx="2565400" cy="2149475"/>
            </a:xfrm>
            <a:custGeom>
              <a:avLst/>
              <a:gdLst/>
              <a:ahLst/>
              <a:cxnLst>
                <a:cxn ang="0">
                  <a:pos x="311" y="133"/>
                </a:cxn>
                <a:cxn ang="0">
                  <a:pos x="378" y="108"/>
                </a:cxn>
                <a:cxn ang="0">
                  <a:pos x="586" y="32"/>
                </a:cxn>
                <a:cxn ang="0">
                  <a:pos x="862" y="7"/>
                </a:cxn>
                <a:cxn ang="0">
                  <a:pos x="1171" y="74"/>
                </a:cxn>
                <a:cxn ang="0">
                  <a:pos x="1329" y="316"/>
                </a:cxn>
                <a:cxn ang="0">
                  <a:pos x="1488" y="558"/>
                </a:cxn>
                <a:cxn ang="0">
                  <a:pos x="1605" y="867"/>
                </a:cxn>
                <a:cxn ang="0">
                  <a:pos x="1421" y="1176"/>
                </a:cxn>
                <a:cxn ang="0">
                  <a:pos x="1029" y="1326"/>
                </a:cxn>
                <a:cxn ang="0">
                  <a:pos x="603" y="1343"/>
                </a:cxn>
                <a:cxn ang="0">
                  <a:pos x="420" y="1285"/>
                </a:cxn>
                <a:cxn ang="0">
                  <a:pos x="136" y="1126"/>
                </a:cxn>
                <a:cxn ang="0">
                  <a:pos x="19" y="826"/>
                </a:cxn>
                <a:cxn ang="0">
                  <a:pos x="19" y="542"/>
                </a:cxn>
                <a:cxn ang="0">
                  <a:pos x="52" y="325"/>
                </a:cxn>
                <a:cxn ang="0">
                  <a:pos x="111" y="208"/>
                </a:cxn>
                <a:cxn ang="0">
                  <a:pos x="219" y="174"/>
                </a:cxn>
                <a:cxn ang="0">
                  <a:pos x="311" y="133"/>
                </a:cxn>
              </a:cxnLst>
              <a:rect l="0" t="0" r="r" b="b"/>
              <a:pathLst>
                <a:path w="1616" h="1354">
                  <a:moveTo>
                    <a:pt x="311" y="133"/>
                  </a:moveTo>
                  <a:cubicBezTo>
                    <a:pt x="337" y="122"/>
                    <a:pt x="332" y="125"/>
                    <a:pt x="378" y="108"/>
                  </a:cubicBezTo>
                  <a:cubicBezTo>
                    <a:pt x="424" y="91"/>
                    <a:pt x="505" y="49"/>
                    <a:pt x="586" y="32"/>
                  </a:cubicBezTo>
                  <a:cubicBezTo>
                    <a:pt x="667" y="15"/>
                    <a:pt x="765" y="0"/>
                    <a:pt x="862" y="7"/>
                  </a:cubicBezTo>
                  <a:cubicBezTo>
                    <a:pt x="959" y="14"/>
                    <a:pt x="1093" y="23"/>
                    <a:pt x="1171" y="74"/>
                  </a:cubicBezTo>
                  <a:cubicBezTo>
                    <a:pt x="1249" y="125"/>
                    <a:pt x="1276" y="235"/>
                    <a:pt x="1329" y="316"/>
                  </a:cubicBezTo>
                  <a:cubicBezTo>
                    <a:pt x="1382" y="397"/>
                    <a:pt x="1442" y="466"/>
                    <a:pt x="1488" y="558"/>
                  </a:cubicBezTo>
                  <a:cubicBezTo>
                    <a:pt x="1534" y="650"/>
                    <a:pt x="1616" y="764"/>
                    <a:pt x="1605" y="867"/>
                  </a:cubicBezTo>
                  <a:cubicBezTo>
                    <a:pt x="1594" y="970"/>
                    <a:pt x="1517" y="1100"/>
                    <a:pt x="1421" y="1176"/>
                  </a:cubicBezTo>
                  <a:cubicBezTo>
                    <a:pt x="1325" y="1252"/>
                    <a:pt x="1165" y="1298"/>
                    <a:pt x="1029" y="1326"/>
                  </a:cubicBezTo>
                  <a:cubicBezTo>
                    <a:pt x="893" y="1354"/>
                    <a:pt x="704" y="1350"/>
                    <a:pt x="603" y="1343"/>
                  </a:cubicBezTo>
                  <a:cubicBezTo>
                    <a:pt x="502" y="1336"/>
                    <a:pt x="498" y="1321"/>
                    <a:pt x="420" y="1285"/>
                  </a:cubicBezTo>
                  <a:cubicBezTo>
                    <a:pt x="342" y="1249"/>
                    <a:pt x="203" y="1202"/>
                    <a:pt x="136" y="1126"/>
                  </a:cubicBezTo>
                  <a:cubicBezTo>
                    <a:pt x="69" y="1050"/>
                    <a:pt x="38" y="923"/>
                    <a:pt x="19" y="826"/>
                  </a:cubicBezTo>
                  <a:cubicBezTo>
                    <a:pt x="0" y="729"/>
                    <a:pt x="14" y="625"/>
                    <a:pt x="19" y="542"/>
                  </a:cubicBezTo>
                  <a:cubicBezTo>
                    <a:pt x="24" y="459"/>
                    <a:pt x="37" y="381"/>
                    <a:pt x="52" y="325"/>
                  </a:cubicBezTo>
                  <a:cubicBezTo>
                    <a:pt x="67" y="269"/>
                    <a:pt x="83" y="233"/>
                    <a:pt x="111" y="208"/>
                  </a:cubicBezTo>
                  <a:cubicBezTo>
                    <a:pt x="139" y="183"/>
                    <a:pt x="189" y="186"/>
                    <a:pt x="219" y="174"/>
                  </a:cubicBezTo>
                  <a:cubicBezTo>
                    <a:pt x="249" y="162"/>
                    <a:pt x="285" y="144"/>
                    <a:pt x="311" y="13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174" name="AutoShape 1028"/>
            <p:cNvSpPr>
              <a:spLocks noChangeArrowheads="1"/>
            </p:cNvSpPr>
            <p:nvPr/>
          </p:nvSpPr>
          <p:spPr bwMode="auto">
            <a:xfrm>
              <a:off x="2063350" y="3525438"/>
              <a:ext cx="411163" cy="384175"/>
            </a:xfrm>
            <a:prstGeom prst="cube">
              <a:avLst>
                <a:gd name="adj" fmla="val 32231"/>
              </a:avLst>
            </a:prstGeom>
            <a:solidFill>
              <a:schemeClr val="tx1">
                <a:lumMod val="85000"/>
              </a:schemeClr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2184935" y="3696100"/>
              <a:ext cx="105878" cy="10587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22" name="Object 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2518769"/>
                </p:ext>
              </p:extLst>
            </p:nvPr>
          </p:nvGraphicFramePr>
          <p:xfrm>
            <a:off x="1797278" y="3252539"/>
            <a:ext cx="401636" cy="2824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0" name="Equation" r:id="rId10" imgW="253670" imgH="177569" progId="Equation.DSMT4">
                    <p:embed/>
                  </p:oleObj>
                </mc:Choice>
                <mc:Fallback>
                  <p:oleObj name="Equation" r:id="rId10" imgW="253670" imgH="177569" progId="Equation.DSMT4">
                    <p:embed/>
                    <p:pic>
                      <p:nvPicPr>
                        <p:cNvPr id="0" name="Picture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7278" y="3252539"/>
                          <a:ext cx="401636" cy="2824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6967194"/>
                </p:ext>
              </p:extLst>
            </p:nvPr>
          </p:nvGraphicFramePr>
          <p:xfrm>
            <a:off x="1699222" y="3906934"/>
            <a:ext cx="361950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1" name="Equation" r:id="rId12" imgW="228402" imgH="177646" progId="Equation.DSMT4">
                    <p:embed/>
                  </p:oleObj>
                </mc:Choice>
                <mc:Fallback>
                  <p:oleObj name="Equation" r:id="rId12" imgW="228402" imgH="177646" progId="Equation.DSMT4">
                    <p:embed/>
                    <p:pic>
                      <p:nvPicPr>
                        <p:cNvPr id="0" name="Picture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9222" y="3906934"/>
                          <a:ext cx="361950" cy="282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0"/>
            <p:cNvGraphicFramePr>
              <a:graphicFrameLocks noChangeAspect="1"/>
            </p:cNvGraphicFramePr>
            <p:nvPr/>
          </p:nvGraphicFramePr>
          <p:xfrm>
            <a:off x="2289402" y="3951061"/>
            <a:ext cx="201612" cy="261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2" name="Equation" r:id="rId14" imgW="126780" imgH="164814" progId="Equation.DSMT4">
                    <p:embed/>
                  </p:oleObj>
                </mc:Choice>
                <mc:Fallback>
                  <p:oleObj name="Equation" r:id="rId14" imgW="126780" imgH="164814" progId="Equation.DSMT4">
                    <p:embed/>
                    <p:pic>
                      <p:nvPicPr>
                        <p:cNvPr id="0" name="Picture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9402" y="3951061"/>
                          <a:ext cx="201612" cy="261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0"/>
            <p:cNvGraphicFramePr>
              <a:graphicFrameLocks noChangeAspect="1"/>
            </p:cNvGraphicFramePr>
            <p:nvPr/>
          </p:nvGraphicFramePr>
          <p:xfrm>
            <a:off x="849993" y="5133068"/>
            <a:ext cx="66357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3" name="Equation" r:id="rId16" imgW="418918" imgH="253890" progId="Equation.DSMT4">
                    <p:embed/>
                  </p:oleObj>
                </mc:Choice>
                <mc:Fallback>
                  <p:oleObj name="Equation" r:id="rId16" imgW="418918" imgH="253890" progId="Equation.DSMT4">
                    <p:embed/>
                    <p:pic>
                      <p:nvPicPr>
                        <p:cNvPr id="0" name="Picture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9993" y="5133068"/>
                          <a:ext cx="663575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1" name="Straight Arrow Connector 20"/>
          <p:cNvCxnSpPr/>
          <p:nvPr/>
        </p:nvCxnSpPr>
        <p:spPr bwMode="auto">
          <a:xfrm flipH="1">
            <a:off x="2427515" y="1479884"/>
            <a:ext cx="1218053" cy="198177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026"/>
          <p:cNvSpPr>
            <a:spLocks noChangeArrowheads="1"/>
          </p:cNvSpPr>
          <p:nvPr/>
        </p:nvSpPr>
        <p:spPr bwMode="auto">
          <a:xfrm>
            <a:off x="2773363" y="2303463"/>
            <a:ext cx="3219450" cy="8477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5219" name="Text Box 1027"/>
          <p:cNvSpPr txBox="1">
            <a:spLocks noChangeArrowheads="1"/>
          </p:cNvSpPr>
          <p:nvPr/>
        </p:nvSpPr>
        <p:spPr bwMode="auto">
          <a:xfrm>
            <a:off x="448076" y="0"/>
            <a:ext cx="82819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Gauss’s Law -- Differential Form (cont.)</a:t>
            </a: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3127375" y="2409825"/>
          <a:ext cx="25527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4" imgW="1104900" imgH="254000" progId="Equation.DSMT4">
                  <p:embed/>
                </p:oleObj>
              </mc:Choice>
              <mc:Fallback>
                <p:oleObj name="Equation" r:id="rId4" imgW="1104900" imgH="2540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5" y="2409825"/>
                        <a:ext cx="25527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1036"/>
          <p:cNvSpPr txBox="1">
            <a:spLocks noChangeArrowheads="1"/>
          </p:cNvSpPr>
          <p:nvPr/>
        </p:nvSpPr>
        <p:spPr bwMode="auto">
          <a:xfrm>
            <a:off x="1766184" y="1465599"/>
            <a:ext cx="574727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electric Gauss law in point </a:t>
            </a:r>
            <a:r>
              <a:rPr lang="en-US" sz="2000" dirty="0" smtClean="0">
                <a:solidFill>
                  <a:schemeClr val="bg1"/>
                </a:solidFill>
              </a:rPr>
              <a:t>(differential) form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8198" name="Text Box 1037"/>
          <p:cNvSpPr txBox="1">
            <a:spLocks noChangeArrowheads="1"/>
          </p:cNvSpPr>
          <p:nvPr/>
        </p:nvSpPr>
        <p:spPr bwMode="auto">
          <a:xfrm>
            <a:off x="2085057" y="3962718"/>
            <a:ext cx="493840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This is one of </a:t>
            </a:r>
            <a:r>
              <a:rPr lang="en-US" sz="2400" dirty="0">
                <a:solidFill>
                  <a:schemeClr val="hlink"/>
                </a:solidFill>
              </a:rPr>
              <a:t>Maxwell’s equations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235451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Calculation of Divergence</a:t>
            </a:r>
          </a:p>
        </p:txBody>
      </p:sp>
      <p:graphicFrame>
        <p:nvGraphicFramePr>
          <p:cNvPr id="10242" name="Object 15"/>
          <p:cNvGraphicFramePr>
            <a:graphicFrameLocks noChangeAspect="1"/>
          </p:cNvGraphicFramePr>
          <p:nvPr/>
        </p:nvGraphicFramePr>
        <p:xfrm>
          <a:off x="4575175" y="2347913"/>
          <a:ext cx="3292475" cy="428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" name="Equation" r:id="rId4" imgW="2070100" imgH="2692400" progId="Equation.DSMT4">
                  <p:embed/>
                </p:oleObj>
              </mc:Choice>
              <mc:Fallback>
                <p:oleObj name="Equation" r:id="rId4" imgW="2070100" imgH="269240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175" y="2347913"/>
                        <a:ext cx="3292475" cy="428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16"/>
          <p:cNvSpPr txBox="1">
            <a:spLocks noChangeArrowheads="1"/>
          </p:cNvSpPr>
          <p:nvPr/>
        </p:nvSpPr>
        <p:spPr bwMode="auto">
          <a:xfrm>
            <a:off x="290512" y="4391025"/>
            <a:ext cx="4854693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Assume </a:t>
            </a:r>
            <a:r>
              <a:rPr lang="en-US" dirty="0" smtClean="0">
                <a:solidFill>
                  <a:schemeClr val="bg1"/>
                </a:solidFill>
              </a:rPr>
              <a:t>that the point </a:t>
            </a:r>
            <a:r>
              <a:rPr lang="en-US" dirty="0">
                <a:solidFill>
                  <a:schemeClr val="bg1"/>
                </a:solidFill>
              </a:rPr>
              <a:t>of interest is at the </a:t>
            </a:r>
            <a:r>
              <a:rPr lang="en-US" u="sng" dirty="0">
                <a:solidFill>
                  <a:schemeClr val="bg1"/>
                </a:solidFill>
              </a:rPr>
              <a:t>origin</a:t>
            </a:r>
            <a:r>
              <a:rPr lang="en-US" dirty="0">
                <a:solidFill>
                  <a:schemeClr val="bg1"/>
                </a:solidFill>
              </a:rPr>
              <a:t> for simplicity (the center of the cube).</a:t>
            </a:r>
          </a:p>
        </p:txBody>
      </p:sp>
      <p:sp>
        <p:nvSpPr>
          <p:cNvPr id="10246" name="Text Box 17"/>
          <p:cNvSpPr txBox="1">
            <a:spLocks noChangeArrowheads="1"/>
          </p:cNvSpPr>
          <p:nvPr/>
        </p:nvSpPr>
        <p:spPr bwMode="auto">
          <a:xfrm>
            <a:off x="450850" y="5407025"/>
            <a:ext cx="3768725" cy="830997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 integrals over the 6 faces are approximated by “sampling” at the centers of the faces.</a:t>
            </a:r>
          </a:p>
        </p:txBody>
      </p:sp>
      <p:graphicFrame>
        <p:nvGraphicFramePr>
          <p:cNvPr id="10243" name="Object 19"/>
          <p:cNvGraphicFramePr>
            <a:graphicFrameLocks noChangeAspect="1"/>
          </p:cNvGraphicFramePr>
          <p:nvPr/>
        </p:nvGraphicFramePr>
        <p:xfrm>
          <a:off x="4527149" y="1083261"/>
          <a:ext cx="38608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" name="Equation" r:id="rId6" imgW="1981200" imgH="444500" progId="Equation.DSMT4">
                  <p:embed/>
                </p:oleObj>
              </mc:Choice>
              <mc:Fallback>
                <p:oleObj name="Equation" r:id="rId6" imgW="1981200" imgH="4445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149" y="1083261"/>
                        <a:ext cx="3860800" cy="8651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47A2-13B7-4AB8-B3F8-41E1B132CBA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287338" y="1009877"/>
            <a:ext cx="3556000" cy="2864757"/>
            <a:chOff x="287338" y="1009877"/>
            <a:chExt cx="3556000" cy="2864757"/>
          </a:xfrm>
        </p:grpSpPr>
        <p:sp>
          <p:nvSpPr>
            <p:cNvPr id="10248" name="AutoShape 2"/>
            <p:cNvSpPr>
              <a:spLocks noChangeArrowheads="1"/>
            </p:cNvSpPr>
            <p:nvPr/>
          </p:nvSpPr>
          <p:spPr bwMode="auto">
            <a:xfrm>
              <a:off x="1263650" y="2001838"/>
              <a:ext cx="1558925" cy="14732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0255" name="Oval 14"/>
            <p:cNvSpPr>
              <a:spLocks noChangeArrowheads="1"/>
            </p:cNvSpPr>
            <p:nvPr/>
          </p:nvSpPr>
          <p:spPr bwMode="auto">
            <a:xfrm>
              <a:off x="1996888" y="2794001"/>
              <a:ext cx="106363" cy="10636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Oval 21"/>
            <p:cNvSpPr>
              <a:spLocks noChangeArrowheads="1"/>
            </p:cNvSpPr>
            <p:nvPr/>
          </p:nvSpPr>
          <p:spPr bwMode="auto">
            <a:xfrm>
              <a:off x="1957200" y="2128838"/>
              <a:ext cx="185738" cy="889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Line 5"/>
            <p:cNvSpPr>
              <a:spLocks noChangeShapeType="1"/>
            </p:cNvSpPr>
            <p:nvPr/>
          </p:nvSpPr>
          <p:spPr bwMode="auto">
            <a:xfrm>
              <a:off x="2050863" y="1376363"/>
              <a:ext cx="0" cy="14795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9" name="Oval 22"/>
            <p:cNvSpPr>
              <a:spLocks noChangeArrowheads="1"/>
            </p:cNvSpPr>
            <p:nvPr/>
          </p:nvSpPr>
          <p:spPr bwMode="auto">
            <a:xfrm>
              <a:off x="2571750" y="2757488"/>
              <a:ext cx="114300" cy="1857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7"/>
            <p:cNvSpPr>
              <a:spLocks noChangeShapeType="1"/>
            </p:cNvSpPr>
            <p:nvPr/>
          </p:nvSpPr>
          <p:spPr bwMode="auto">
            <a:xfrm>
              <a:off x="2038988" y="2855913"/>
              <a:ext cx="14255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1" name="Oval 23"/>
            <p:cNvSpPr>
              <a:spLocks noChangeArrowheads="1"/>
            </p:cNvSpPr>
            <p:nvPr/>
          </p:nvSpPr>
          <p:spPr bwMode="auto">
            <a:xfrm>
              <a:off x="1821192" y="2862699"/>
              <a:ext cx="114300" cy="1714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Line 6"/>
            <p:cNvSpPr>
              <a:spLocks noChangeShapeType="1"/>
            </p:cNvSpPr>
            <p:nvPr/>
          </p:nvSpPr>
          <p:spPr bwMode="auto">
            <a:xfrm flipV="1">
              <a:off x="914399" y="2855913"/>
              <a:ext cx="1112714" cy="8135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0244" name="Object 15"/>
            <p:cNvGraphicFramePr>
              <a:graphicFrameLocks noChangeAspect="1"/>
            </p:cNvGraphicFramePr>
            <p:nvPr/>
          </p:nvGraphicFramePr>
          <p:xfrm>
            <a:off x="287338" y="1408113"/>
            <a:ext cx="1054100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4" name="Equation" r:id="rId8" imgW="761669" imgH="253890" progId="Equation.DSMT4">
                    <p:embed/>
                  </p:oleObj>
                </mc:Choice>
                <mc:Fallback>
                  <p:oleObj name="Equation" r:id="rId8" imgW="761669" imgH="253890" progId="Equation.DSMT4">
                    <p:embed/>
                    <p:pic>
                      <p:nvPicPr>
                        <p:cNvPr id="0" name="Picture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338" y="1408113"/>
                          <a:ext cx="1054100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6" name="Straight Arrow Connector 25"/>
            <p:cNvCxnSpPr/>
            <p:nvPr/>
          </p:nvCxnSpPr>
          <p:spPr bwMode="auto">
            <a:xfrm>
              <a:off x="997528" y="1745674"/>
              <a:ext cx="798760" cy="110401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H="1">
              <a:off x="1719618" y="3125337"/>
              <a:ext cx="110546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1633182" y="2069909"/>
              <a:ext cx="0" cy="10827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V="1">
              <a:off x="1240971" y="3125337"/>
              <a:ext cx="410408" cy="2927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29" name="Object 0"/>
            <p:cNvGraphicFramePr>
              <a:graphicFrameLocks noChangeAspect="1"/>
            </p:cNvGraphicFramePr>
            <p:nvPr/>
          </p:nvGraphicFramePr>
          <p:xfrm>
            <a:off x="606651" y="3633286"/>
            <a:ext cx="220661" cy="241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5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6651" y="3633286"/>
                          <a:ext cx="220661" cy="2413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0"/>
            <p:cNvGraphicFramePr>
              <a:graphicFrameLocks noChangeAspect="1"/>
            </p:cNvGraphicFramePr>
            <p:nvPr/>
          </p:nvGraphicFramePr>
          <p:xfrm>
            <a:off x="3602038" y="2719388"/>
            <a:ext cx="241300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6" name="Equation" r:id="rId12" imgW="139579" imgH="164957" progId="Equation.DSMT4">
                    <p:embed/>
                  </p:oleObj>
                </mc:Choice>
                <mc:Fallback>
                  <p:oleObj name="Equation" r:id="rId12" imgW="139579" imgH="164957" progId="Equation.DSMT4">
                    <p:embed/>
                    <p:pic>
                      <p:nvPicPr>
                        <p:cNvPr id="0" name="Picture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2038" y="2719388"/>
                          <a:ext cx="241300" cy="284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0"/>
            <p:cNvGraphicFramePr>
              <a:graphicFrameLocks noChangeAspect="1"/>
            </p:cNvGraphicFramePr>
            <p:nvPr/>
          </p:nvGraphicFramePr>
          <p:xfrm>
            <a:off x="1945822" y="1009877"/>
            <a:ext cx="198438" cy="219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7" name="Equation" r:id="rId14" imgW="114102" imgH="126780" progId="Equation.DSMT4">
                    <p:embed/>
                  </p:oleObj>
                </mc:Choice>
                <mc:Fallback>
                  <p:oleObj name="Equation" r:id="rId14" imgW="114102" imgH="126780" progId="Equation.DSMT4">
                    <p:embed/>
                    <p:pic>
                      <p:nvPicPr>
                        <p:cNvPr id="0" name="Picture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5822" y="1009877"/>
                          <a:ext cx="198438" cy="219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0"/>
            <p:cNvGraphicFramePr>
              <a:graphicFrameLocks noChangeAspect="1"/>
            </p:cNvGraphicFramePr>
            <p:nvPr/>
          </p:nvGraphicFramePr>
          <p:xfrm>
            <a:off x="2729820" y="3187927"/>
            <a:ext cx="374650" cy="306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8" name="Equation" r:id="rId16" imgW="215619" imgH="177569" progId="Equation.DSMT4">
                    <p:embed/>
                  </p:oleObj>
                </mc:Choice>
                <mc:Fallback>
                  <p:oleObj name="Equation" r:id="rId16" imgW="215619" imgH="177569" progId="Equation.DSMT4">
                    <p:embed/>
                    <p:pic>
                      <p:nvPicPr>
                        <p:cNvPr id="0" name="Picture 1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9820" y="3187927"/>
                          <a:ext cx="374650" cy="3063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0"/>
            <p:cNvGraphicFramePr>
              <a:graphicFrameLocks noChangeAspect="1"/>
            </p:cNvGraphicFramePr>
            <p:nvPr/>
          </p:nvGraphicFramePr>
          <p:xfrm>
            <a:off x="1685925" y="3513138"/>
            <a:ext cx="374650" cy="350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9" name="Equation" r:id="rId18" imgW="215713" imgH="203024" progId="Equation.DSMT4">
                    <p:embed/>
                  </p:oleObj>
                </mc:Choice>
                <mc:Fallback>
                  <p:oleObj name="Equation" r:id="rId18" imgW="215713" imgH="203024" progId="Equation.DSMT4">
                    <p:embed/>
                    <p:pic>
                      <p:nvPicPr>
                        <p:cNvPr id="0" name="Picture 1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5925" y="3513138"/>
                          <a:ext cx="374650" cy="3508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0"/>
            <p:cNvGraphicFramePr>
              <a:graphicFrameLocks noChangeAspect="1"/>
            </p:cNvGraphicFramePr>
            <p:nvPr/>
          </p:nvGraphicFramePr>
          <p:xfrm>
            <a:off x="801690" y="2708955"/>
            <a:ext cx="354012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0" name="Equation" r:id="rId20" imgW="203024" imgH="164957" progId="Equation.DSMT4">
                    <p:embed/>
                  </p:oleObj>
                </mc:Choice>
                <mc:Fallback>
                  <p:oleObj name="Equation" r:id="rId20" imgW="203024" imgH="164957" progId="Equation.DSMT4">
                    <p:embed/>
                    <p:pic>
                      <p:nvPicPr>
                        <p:cNvPr id="0" name="Picture 1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1690" y="2708955"/>
                          <a:ext cx="354012" cy="284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0"/>
            <p:cNvGraphicFramePr>
              <a:graphicFrameLocks noChangeAspect="1"/>
            </p:cNvGraphicFramePr>
            <p:nvPr/>
          </p:nvGraphicFramePr>
          <p:xfrm>
            <a:off x="2019523" y="2471057"/>
            <a:ext cx="685658" cy="3478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1" name="Equation" r:id="rId22" imgW="494870" imgH="253780" progId="Equation.DSMT4">
                    <p:embed/>
                  </p:oleObj>
                </mc:Choice>
                <mc:Fallback>
                  <p:oleObj name="Equation" r:id="rId22" imgW="494870" imgH="253780" progId="Equation.DSMT4">
                    <p:embed/>
                    <p:pic>
                      <p:nvPicPr>
                        <p:cNvPr id="0" name="Picture 1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9523" y="2471057"/>
                          <a:ext cx="685658" cy="3478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9978</TotalTime>
  <Words>1006</Words>
  <Application>Microsoft Office PowerPoint</Application>
  <PresentationFormat>On-screen Show (4:3)</PresentationFormat>
  <Paragraphs>205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Symbol</vt:lpstr>
      <vt:lpstr>Times New Roman</vt:lpstr>
      <vt:lpstr>Wingdings</vt:lpstr>
      <vt:lpstr>Soaring</vt:lpstr>
      <vt:lpstr>Photo Editor Photo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David Jackson</dc:creator>
  <cp:lastModifiedBy>Jackson, David R</cp:lastModifiedBy>
  <cp:revision>781</cp:revision>
  <cp:lastPrinted>1999-08-25T18:07:04Z</cp:lastPrinted>
  <dcterms:created xsi:type="dcterms:W3CDTF">1999-08-24T13:57:19Z</dcterms:created>
  <dcterms:modified xsi:type="dcterms:W3CDTF">2023-02-23T22:37:19Z</dcterms:modified>
</cp:coreProperties>
</file>