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276" r:id="rId2"/>
    <p:sldId id="314" r:id="rId3"/>
    <p:sldId id="293" r:id="rId4"/>
    <p:sldId id="316" r:id="rId5"/>
    <p:sldId id="297" r:id="rId6"/>
    <p:sldId id="317" r:id="rId7"/>
    <p:sldId id="292" r:id="rId8"/>
    <p:sldId id="315" r:id="rId9"/>
    <p:sldId id="298" r:id="rId10"/>
    <p:sldId id="318" r:id="rId11"/>
    <p:sldId id="300" r:id="rId12"/>
    <p:sldId id="319" r:id="rId13"/>
    <p:sldId id="324" r:id="rId14"/>
    <p:sldId id="299" r:id="rId15"/>
    <p:sldId id="320" r:id="rId16"/>
    <p:sldId id="310" r:id="rId17"/>
    <p:sldId id="301" r:id="rId18"/>
    <p:sldId id="303" r:id="rId19"/>
    <p:sldId id="321" r:id="rId20"/>
    <p:sldId id="311" r:id="rId21"/>
    <p:sldId id="312" r:id="rId22"/>
    <p:sldId id="307" r:id="rId23"/>
    <p:sldId id="322" r:id="rId24"/>
    <p:sldId id="308" r:id="rId25"/>
    <p:sldId id="323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66FFFF"/>
    <a:srgbClr val="0000CC"/>
    <a:srgbClr val="EAEAEA"/>
    <a:srgbClr val="33CC33"/>
    <a:srgbClr val="FF9933"/>
    <a:srgbClr val="6699FF"/>
    <a:srgbClr val="969696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10.wmf"/><Relationship Id="rId7" Type="http://schemas.openxmlformats.org/officeDocument/2006/relationships/image" Target="../media/image38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5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55.wmf"/><Relationship Id="rId2" Type="http://schemas.openxmlformats.org/officeDocument/2006/relationships/image" Target="../media/image10.wmf"/><Relationship Id="rId1" Type="http://schemas.openxmlformats.org/officeDocument/2006/relationships/image" Target="../media/image52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10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10.wmf"/><Relationship Id="rId1" Type="http://schemas.openxmlformats.org/officeDocument/2006/relationships/image" Target="../media/image4.wmf"/><Relationship Id="rId6" Type="http://schemas.openxmlformats.org/officeDocument/2006/relationships/image" Target="../media/image59.wmf"/><Relationship Id="rId5" Type="http://schemas.openxmlformats.org/officeDocument/2006/relationships/image" Target="../media/image61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10.wmf"/><Relationship Id="rId1" Type="http://schemas.openxmlformats.org/officeDocument/2006/relationships/image" Target="../media/image4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74.wmf"/><Relationship Id="rId2" Type="http://schemas.openxmlformats.org/officeDocument/2006/relationships/image" Target="../media/image56.wmf"/><Relationship Id="rId1" Type="http://schemas.openxmlformats.org/officeDocument/2006/relationships/image" Target="../media/image10.wmf"/><Relationship Id="rId6" Type="http://schemas.openxmlformats.org/officeDocument/2006/relationships/image" Target="../media/image73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10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10.wmf"/><Relationship Id="rId1" Type="http://schemas.openxmlformats.org/officeDocument/2006/relationships/image" Target="../media/image9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95.wmf"/><Relationship Id="rId7" Type="http://schemas.openxmlformats.org/officeDocument/2006/relationships/image" Target="../media/image86.wmf"/><Relationship Id="rId12" Type="http://schemas.openxmlformats.org/officeDocument/2006/relationships/image" Target="../media/image91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85.wmf"/><Relationship Id="rId11" Type="http://schemas.openxmlformats.org/officeDocument/2006/relationships/image" Target="../media/image90.wmf"/><Relationship Id="rId5" Type="http://schemas.openxmlformats.org/officeDocument/2006/relationships/image" Target="../media/image10.wmf"/><Relationship Id="rId10" Type="http://schemas.openxmlformats.org/officeDocument/2006/relationships/image" Target="../media/image89.wmf"/><Relationship Id="rId4" Type="http://schemas.openxmlformats.org/officeDocument/2006/relationships/image" Target="../media/image96.wmf"/><Relationship Id="rId9" Type="http://schemas.openxmlformats.org/officeDocument/2006/relationships/image" Target="../media/image88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10.wmf"/><Relationship Id="rId1" Type="http://schemas.openxmlformats.org/officeDocument/2006/relationships/image" Target="../media/image97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10" Type="http://schemas.openxmlformats.org/officeDocument/2006/relationships/image" Target="../media/image98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image" Target="../media/image4.wmf"/><Relationship Id="rId1" Type="http://schemas.openxmlformats.org/officeDocument/2006/relationships/image" Target="../media/image15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0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10.wmf"/><Relationship Id="rId7" Type="http://schemas.openxmlformats.org/officeDocument/2006/relationships/image" Target="../media/image3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10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image" Target="../media/image46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36.wmf"/><Relationship Id="rId11" Type="http://schemas.openxmlformats.org/officeDocument/2006/relationships/image" Target="../media/image40.wmf"/><Relationship Id="rId5" Type="http://schemas.openxmlformats.org/officeDocument/2006/relationships/image" Target="../media/image35.wmf"/><Relationship Id="rId10" Type="http://schemas.openxmlformats.org/officeDocument/2006/relationships/image" Target="../media/image39.wmf"/><Relationship Id="rId4" Type="http://schemas.openxmlformats.org/officeDocument/2006/relationships/image" Target="../media/image10.wmf"/><Relationship Id="rId9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BBF5937-1458-4EE9-87C5-5C4577A4E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195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8F26992-DEBF-42C2-A336-4B52B8917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58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E006A-EC5F-4744-B462-2C34662CA1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6F0F0-1E12-4C20-B958-FFF190F3387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753FB-A028-4478-B5BA-889ED7F098F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6F0F0-1E12-4C20-B958-FFF190F3387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6F0F0-1E12-4C20-B958-FFF190F3387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F5BCA-2811-4867-A807-C7BACD4481F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F5BCA-2811-4867-A807-C7BACD4481F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15A65-F067-46E1-A33D-0D4135C80B9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60683-A3A3-4309-8A35-6924A65E95A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A04AA-B75E-4678-9D50-2E0F94B1E14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F5BCA-2811-4867-A807-C7BACD4481F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1A8913-EB8B-4D27-8393-CA89267CD04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26DA2-A1D3-4542-85FF-CF89CFD0EA5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FF20B-DC73-44A8-BD6E-E8A993FF9C7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39922-080F-4B30-B563-5A6FBB4C7EA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39922-080F-4B30-B563-5A6FBB4C7EA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B2E5D-0A64-4E2D-9268-E16B69ADC05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B2E5D-0A64-4E2D-9268-E16B69ADC05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1A8913-EB8B-4D27-8393-CA89267CD04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1A8913-EB8B-4D27-8393-CA89267CD04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2D6EE-7205-4835-A18B-BED1FB9D459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2D6EE-7205-4835-A18B-BED1FB9D45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6FA50-192C-45C4-9106-821F24D83F6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6FA50-192C-45C4-9106-821F24D83F6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6F0F0-1E12-4C20-B958-FFF190F338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8.emf"/><Relationship Id="rId4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72.emf"/><Relationship Id="rId4" Type="http://schemas.openxmlformats.org/officeDocument/2006/relationships/oleObject" Target="../embeddings/oleObject9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10.bin"/><Relationship Id="rId12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9.bin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08.bin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11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20.bin"/><Relationship Id="rId12" Type="http://schemas.openxmlformats.org/officeDocument/2006/relationships/oleObject" Target="../embeddings/oleObject1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29.bin"/><Relationship Id="rId12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8.bin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27.bin"/><Relationship Id="rId10" Type="http://schemas.openxmlformats.org/officeDocument/2006/relationships/oleObject" Target="../embeddings/oleObject132.bin"/><Relationship Id="rId4" Type="http://schemas.openxmlformats.org/officeDocument/2006/relationships/oleObject" Target="../embeddings/oleObject126.bin"/><Relationship Id="rId9" Type="http://schemas.openxmlformats.org/officeDocument/2006/relationships/oleObject" Target="../embeddings/oleObject13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oleObject" Target="../embeddings/oleObject144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38.bin"/><Relationship Id="rId12" Type="http://schemas.openxmlformats.org/officeDocument/2006/relationships/oleObject" Target="../embeddings/oleObject1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7.bin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6.bin"/><Relationship Id="rId10" Type="http://schemas.openxmlformats.org/officeDocument/2006/relationships/oleObject" Target="../embeddings/oleObject141.bin"/><Relationship Id="rId4" Type="http://schemas.openxmlformats.org/officeDocument/2006/relationships/oleObject" Target="../embeddings/oleObject135.bin"/><Relationship Id="rId9" Type="http://schemas.openxmlformats.org/officeDocument/2006/relationships/oleObject" Target="../embeddings/oleObject140.bin"/><Relationship Id="rId14" Type="http://schemas.openxmlformats.org/officeDocument/2006/relationships/oleObject" Target="../embeddings/oleObject14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13" Type="http://schemas.openxmlformats.org/officeDocument/2006/relationships/oleObject" Target="../embeddings/oleObject156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50.bin"/><Relationship Id="rId12" Type="http://schemas.openxmlformats.org/officeDocument/2006/relationships/oleObject" Target="../embeddings/oleObject1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49.bin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48.bin"/><Relationship Id="rId10" Type="http://schemas.openxmlformats.org/officeDocument/2006/relationships/oleObject" Target="../embeddings/oleObject153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898573" y="2505302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22721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</a:t>
            </a:r>
            <a:r>
              <a:rPr lang="en-US" sz="2400" b="1" dirty="0" smtClean="0">
                <a:solidFill>
                  <a:schemeClr val="bg2"/>
                </a:solidFill>
              </a:rPr>
              <a:t>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974772" y="4669971"/>
            <a:ext cx="372291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14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Potential From Field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98715" y="3918857"/>
          <a:ext cx="3657600" cy="2620963"/>
        </p:xfrm>
        <a:graphic>
          <a:graphicData uri="http://schemas.openxmlformats.org/presentationml/2006/ole">
            <p:oleObj spid="_x0000_s1030" name="Photo Editor Photo" r:id="rId4" imgW="2857899" imgH="2048161" progId="">
              <p:embed/>
            </p:oleObj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4"/>
          <p:cNvGraphicFramePr>
            <a:graphicFrameLocks noChangeAspect="1"/>
          </p:cNvGraphicFramePr>
          <p:nvPr/>
        </p:nvGraphicFramePr>
        <p:xfrm>
          <a:off x="5038328" y="3003923"/>
          <a:ext cx="1806186" cy="857465"/>
        </p:xfrm>
        <a:graphic>
          <a:graphicData uri="http://schemas.openxmlformats.org/presentationml/2006/ole">
            <p:oleObj spid="_x0000_s105522" name="Equation" r:id="rId4" imgW="1016000" imgH="482600" progId="Equation.DSMT4">
              <p:embed/>
            </p:oleObj>
          </a:graphicData>
        </a:graphic>
      </p:graphicFrame>
      <p:sp>
        <p:nvSpPr>
          <p:cNvPr id="6151" name="Text Box 44"/>
          <p:cNvSpPr txBox="1">
            <a:spLocks noChangeArrowheads="1"/>
          </p:cNvSpPr>
          <p:nvPr/>
        </p:nvSpPr>
        <p:spPr bwMode="auto">
          <a:xfrm>
            <a:off x="983118" y="5230812"/>
            <a:ext cx="255069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Choose a radial path</a:t>
            </a:r>
          </a:p>
        </p:txBody>
      </p:sp>
      <p:graphicFrame>
        <p:nvGraphicFramePr>
          <p:cNvPr id="6147" name="Object 54"/>
          <p:cNvGraphicFramePr>
            <a:graphicFrameLocks noChangeAspect="1"/>
          </p:cNvGraphicFramePr>
          <p:nvPr/>
        </p:nvGraphicFramePr>
        <p:xfrm>
          <a:off x="4732791" y="4850040"/>
          <a:ext cx="4244975" cy="1581150"/>
        </p:xfrm>
        <a:graphic>
          <a:graphicData uri="http://schemas.openxmlformats.org/presentationml/2006/ole">
            <p:oleObj spid="_x0000_s105523" name="Equation" r:id="rId5" imgW="2590560" imgH="965160" progId="Equation.DSMT4">
              <p:embed/>
            </p:oleObj>
          </a:graphicData>
        </a:graphic>
      </p:graphicFrame>
      <p:cxnSp>
        <p:nvCxnSpPr>
          <p:cNvPr id="6154" name="Straight Connector 32"/>
          <p:cNvCxnSpPr>
            <a:cxnSpLocks noChangeShapeType="1"/>
          </p:cNvCxnSpPr>
          <p:nvPr/>
        </p:nvCxnSpPr>
        <p:spPr bwMode="auto">
          <a:xfrm rot="5400000" flipH="1" flipV="1">
            <a:off x="7466697" y="4986570"/>
            <a:ext cx="711200" cy="49530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6155" name="Straight Connector 33"/>
          <p:cNvCxnSpPr>
            <a:cxnSpLocks noChangeShapeType="1"/>
          </p:cNvCxnSpPr>
          <p:nvPr/>
        </p:nvCxnSpPr>
        <p:spPr bwMode="auto">
          <a:xfrm rot="5400000" flipH="1" flipV="1">
            <a:off x="8335740" y="5042813"/>
            <a:ext cx="711200" cy="49530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148" name="Object 31"/>
          <p:cNvGraphicFramePr>
            <a:graphicFrameLocks noChangeAspect="1"/>
          </p:cNvGraphicFramePr>
          <p:nvPr/>
        </p:nvGraphicFramePr>
        <p:xfrm>
          <a:off x="5605689" y="949779"/>
          <a:ext cx="2493963" cy="1704975"/>
        </p:xfrm>
        <a:graphic>
          <a:graphicData uri="http://schemas.openxmlformats.org/presentationml/2006/ole">
            <p:oleObj spid="_x0000_s105524" name="Equation" r:id="rId6" imgW="1447560" imgH="990360" progId="Equation.DSMT4">
              <p:embed/>
            </p:oleObj>
          </a:graphicData>
        </a:graphic>
      </p:graphicFrame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717550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72150" y="414338"/>
            <a:ext cx="4325938" cy="4583362"/>
            <a:chOff x="213514" y="566738"/>
            <a:chExt cx="4325938" cy="4583362"/>
          </a:xfrm>
        </p:grpSpPr>
        <p:sp>
          <p:nvSpPr>
            <p:cNvPr id="6156" name="Oval 32"/>
            <p:cNvSpPr>
              <a:spLocks noChangeArrowheads="1"/>
            </p:cNvSpPr>
            <p:nvPr/>
          </p:nvSpPr>
          <p:spPr bwMode="auto">
            <a:xfrm>
              <a:off x="213514" y="2511668"/>
              <a:ext cx="4325938" cy="205899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AutoShape 8"/>
            <p:cNvSpPr>
              <a:spLocks noChangeArrowheads="1"/>
            </p:cNvSpPr>
            <p:nvPr/>
          </p:nvSpPr>
          <p:spPr bwMode="auto">
            <a:xfrm>
              <a:off x="2169314" y="1303578"/>
              <a:ext cx="141288" cy="3341696"/>
            </a:xfrm>
            <a:prstGeom prst="can">
              <a:avLst>
                <a:gd name="adj" fmla="val 49384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0"/>
            <p:cNvSpPr>
              <a:spLocks noChangeShapeType="1"/>
            </p:cNvSpPr>
            <p:nvPr/>
          </p:nvSpPr>
          <p:spPr bwMode="auto">
            <a:xfrm>
              <a:off x="2239164" y="924164"/>
              <a:ext cx="0" cy="42259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0" name="Line 11"/>
            <p:cNvSpPr>
              <a:spLocks noChangeShapeType="1"/>
            </p:cNvSpPr>
            <p:nvPr/>
          </p:nvSpPr>
          <p:spPr bwMode="auto">
            <a:xfrm flipV="1">
              <a:off x="1046952" y="3175245"/>
              <a:ext cx="1204913" cy="7556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1" name="Line 12"/>
            <p:cNvSpPr>
              <a:spLocks noChangeShapeType="1"/>
            </p:cNvSpPr>
            <p:nvPr/>
          </p:nvSpPr>
          <p:spPr bwMode="auto">
            <a:xfrm flipV="1">
              <a:off x="2251864" y="3175245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Oval 23"/>
            <p:cNvSpPr>
              <a:spLocks noChangeArrowheads="1"/>
            </p:cNvSpPr>
            <p:nvPr/>
          </p:nvSpPr>
          <p:spPr bwMode="auto">
            <a:xfrm>
              <a:off x="2959889" y="3468933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24"/>
            <p:cNvSpPr>
              <a:spLocks noChangeShapeType="1"/>
            </p:cNvSpPr>
            <p:nvPr/>
          </p:nvSpPr>
          <p:spPr bwMode="auto">
            <a:xfrm>
              <a:off x="3083714" y="3562596"/>
              <a:ext cx="1146175" cy="46196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 rot="4339422" flipH="1">
              <a:off x="3485352" y="3664196"/>
              <a:ext cx="142875" cy="17621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1" name="Line 31"/>
            <p:cNvSpPr>
              <a:spLocks noChangeShapeType="1"/>
            </p:cNvSpPr>
            <p:nvPr/>
          </p:nvSpPr>
          <p:spPr bwMode="auto">
            <a:xfrm>
              <a:off x="2247102" y="3194295"/>
              <a:ext cx="720725" cy="303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3" name="Oval 21"/>
            <p:cNvSpPr>
              <a:spLocks noChangeArrowheads="1"/>
            </p:cNvSpPr>
            <p:nvPr/>
          </p:nvSpPr>
          <p:spPr bwMode="auto">
            <a:xfrm>
              <a:off x="4223539" y="3983284"/>
              <a:ext cx="119063" cy="1190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Line 45"/>
            <p:cNvSpPr>
              <a:spLocks noChangeShapeType="1"/>
            </p:cNvSpPr>
            <p:nvPr/>
          </p:nvSpPr>
          <p:spPr bwMode="auto">
            <a:xfrm>
              <a:off x="4290214" y="4091235"/>
              <a:ext cx="0" cy="26670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5" name="AutoShape 46"/>
            <p:cNvSpPr>
              <a:spLocks noChangeArrowheads="1"/>
            </p:cNvSpPr>
            <p:nvPr/>
          </p:nvSpPr>
          <p:spPr bwMode="auto">
            <a:xfrm flipV="1">
              <a:off x="4212118" y="4345235"/>
              <a:ext cx="127000" cy="1397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" name="Straight Arrow Connector 33"/>
            <p:cNvCxnSpPr>
              <a:stCxn id="6160" idx="1"/>
            </p:cNvCxnSpPr>
            <p:nvPr/>
          </p:nvCxnSpPr>
          <p:spPr bwMode="auto">
            <a:xfrm flipH="1">
              <a:off x="1446551" y="3175245"/>
              <a:ext cx="805314" cy="12812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6" name="Object 3"/>
            <p:cNvGraphicFramePr>
              <a:graphicFrameLocks noChangeAspect="1"/>
            </p:cNvGraphicFramePr>
            <p:nvPr/>
          </p:nvGraphicFramePr>
          <p:xfrm>
            <a:off x="750090" y="3897088"/>
            <a:ext cx="237828" cy="261031"/>
          </p:xfrm>
          <a:graphic>
            <a:graphicData uri="http://schemas.openxmlformats.org/presentationml/2006/ole">
              <p:oleObj spid="_x0000_s105525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37" name="Object 3"/>
            <p:cNvGraphicFramePr>
              <a:graphicFrameLocks noChangeAspect="1"/>
            </p:cNvGraphicFramePr>
            <p:nvPr/>
          </p:nvGraphicFramePr>
          <p:xfrm>
            <a:off x="4080667" y="3057525"/>
            <a:ext cx="261938" cy="307975"/>
          </p:xfrm>
          <a:graphic>
            <a:graphicData uri="http://schemas.openxmlformats.org/presentationml/2006/ole">
              <p:oleObj spid="_x0000_s105526" name="Equation" r:id="rId8" imgW="139579" imgH="164957" progId="Equation.DSMT4">
                <p:embed/>
              </p:oleObj>
            </a:graphicData>
          </a:graphic>
        </p:graphicFrame>
        <p:graphicFrame>
          <p:nvGraphicFramePr>
            <p:cNvPr id="105479" name="Object 7"/>
            <p:cNvGraphicFramePr>
              <a:graphicFrameLocks noChangeAspect="1"/>
            </p:cNvGraphicFramePr>
            <p:nvPr/>
          </p:nvGraphicFramePr>
          <p:xfrm>
            <a:off x="2132805" y="566738"/>
            <a:ext cx="214312" cy="236537"/>
          </p:xfrm>
          <a:graphic>
            <a:graphicData uri="http://schemas.openxmlformats.org/presentationml/2006/ole">
              <p:oleObj spid="_x0000_s105527" name="Equation" r:id="rId9" imgW="114102" imgH="126780" progId="Equation.DSMT4">
                <p:embed/>
              </p:oleObj>
            </a:graphicData>
          </a:graphic>
        </p:graphicFrame>
        <p:graphicFrame>
          <p:nvGraphicFramePr>
            <p:cNvPr id="105480" name="Object 8"/>
            <p:cNvGraphicFramePr>
              <a:graphicFrameLocks noChangeAspect="1"/>
            </p:cNvGraphicFramePr>
            <p:nvPr/>
          </p:nvGraphicFramePr>
          <p:xfrm>
            <a:off x="1686717" y="4124325"/>
            <a:ext cx="238125" cy="330200"/>
          </p:xfrm>
          <a:graphic>
            <a:graphicData uri="http://schemas.openxmlformats.org/presentationml/2006/ole">
              <p:oleObj spid="_x0000_s105528" name="Equation" r:id="rId10" imgW="126725" imgH="177415" progId="Equation.DSMT4">
                <p:embed/>
              </p:oleObj>
            </a:graphicData>
          </a:graphic>
        </p:graphicFrame>
        <p:graphicFrame>
          <p:nvGraphicFramePr>
            <p:cNvPr id="105481" name="Object 9"/>
            <p:cNvGraphicFramePr>
              <a:graphicFrameLocks noChangeAspect="1"/>
            </p:cNvGraphicFramePr>
            <p:nvPr/>
          </p:nvGraphicFramePr>
          <p:xfrm>
            <a:off x="2463912" y="1659165"/>
            <a:ext cx="404812" cy="425450"/>
          </p:xfrm>
          <a:graphic>
            <a:graphicData uri="http://schemas.openxmlformats.org/presentationml/2006/ole">
              <p:oleObj spid="_x0000_s105529" name="Equation" r:id="rId11" imgW="215806" imgH="228501" progId="Equation.DSMT4">
                <p:embed/>
              </p:oleObj>
            </a:graphicData>
          </a:graphic>
        </p:graphicFrame>
        <p:graphicFrame>
          <p:nvGraphicFramePr>
            <p:cNvPr id="105482" name="Object 10"/>
            <p:cNvGraphicFramePr>
              <a:graphicFrameLocks noChangeAspect="1"/>
            </p:cNvGraphicFramePr>
            <p:nvPr/>
          </p:nvGraphicFramePr>
          <p:xfrm>
            <a:off x="3240880" y="3895725"/>
            <a:ext cx="285750" cy="331788"/>
          </p:xfrm>
          <a:graphic>
            <a:graphicData uri="http://schemas.openxmlformats.org/presentationml/2006/ole">
              <p:oleObj spid="_x0000_s105530" name="Equation" r:id="rId12" imgW="152202" imgH="177569" progId="Equation.DSMT4">
                <p:embed/>
              </p:oleObj>
            </a:graphicData>
          </a:graphic>
        </p:graphicFrame>
        <p:graphicFrame>
          <p:nvGraphicFramePr>
            <p:cNvPr id="105483" name="Object 11"/>
            <p:cNvGraphicFramePr>
              <a:graphicFrameLocks noChangeAspect="1"/>
            </p:cNvGraphicFramePr>
            <p:nvPr/>
          </p:nvGraphicFramePr>
          <p:xfrm>
            <a:off x="3134517" y="3222625"/>
            <a:ext cx="238125" cy="306388"/>
          </p:xfrm>
          <a:graphic>
            <a:graphicData uri="http://schemas.openxmlformats.org/presentationml/2006/ole">
              <p:oleObj spid="_x0000_s105531" name="Equation" r:id="rId13" imgW="126780" imgH="164814" progId="Equation.DSMT4">
                <p:embed/>
              </p:oleObj>
            </a:graphicData>
          </a:graphic>
        </p:graphicFrame>
        <p:graphicFrame>
          <p:nvGraphicFramePr>
            <p:cNvPr id="105484" name="Object 12"/>
            <p:cNvGraphicFramePr>
              <a:graphicFrameLocks noChangeAspect="1"/>
            </p:cNvGraphicFramePr>
            <p:nvPr/>
          </p:nvGraphicFramePr>
          <p:xfrm>
            <a:off x="2413792" y="3416300"/>
            <a:ext cx="285750" cy="307975"/>
          </p:xfrm>
          <a:graphic>
            <a:graphicData uri="http://schemas.openxmlformats.org/presentationml/2006/ole">
              <p:oleObj spid="_x0000_s105532" name="Equation" r:id="rId14" imgW="152268" imgH="164957" progId="Equation.DSMT4">
                <p:embed/>
              </p:oleObj>
            </a:graphicData>
          </a:graphic>
        </p:graphicFrame>
        <p:graphicFrame>
          <p:nvGraphicFramePr>
            <p:cNvPr id="105534" name="Object 62"/>
            <p:cNvGraphicFramePr>
              <a:graphicFrameLocks noChangeAspect="1"/>
            </p:cNvGraphicFramePr>
            <p:nvPr/>
          </p:nvGraphicFramePr>
          <p:xfrm>
            <a:off x="3290207" y="4575856"/>
            <a:ext cx="1220788" cy="469900"/>
          </p:xfrm>
          <a:graphic>
            <a:graphicData uri="http://schemas.openxmlformats.org/presentationml/2006/ole">
              <p:oleObj spid="_x0000_s105534" name="Equation" r:id="rId15" imgW="66024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717550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258434" y="2324553"/>
          <a:ext cx="2693987" cy="2576513"/>
        </p:xfrm>
        <a:graphic>
          <a:graphicData uri="http://schemas.openxmlformats.org/presentationml/2006/ole">
            <p:oleObj spid="_x0000_s7175" name="Equation" r:id="rId4" imgW="1447800" imgH="13843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907284" y="1529669"/>
            <a:ext cx="320312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Performing the integration: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0101" y="2079171"/>
            <a:ext cx="3262589" cy="345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56"/>
          <p:cNvSpPr txBox="1">
            <a:spLocks noChangeArrowheads="1"/>
          </p:cNvSpPr>
          <p:nvPr/>
        </p:nvSpPr>
        <p:spPr bwMode="auto">
          <a:xfrm>
            <a:off x="3728809" y="865641"/>
            <a:ext cx="135325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hlink"/>
                </a:solidFill>
              </a:rPr>
              <a:t>Summary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17550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10650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58834416"/>
              </p:ext>
            </p:extLst>
          </p:nvPr>
        </p:nvGraphicFramePr>
        <p:xfrm>
          <a:off x="4925990" y="1775844"/>
          <a:ext cx="3355975" cy="898525"/>
        </p:xfrm>
        <a:graphic>
          <a:graphicData uri="http://schemas.openxmlformats.org/presentationml/2006/ole">
            <p:oleObj spid="_x0000_s106534" name="Equation" r:id="rId4" imgW="1803400" imgH="482600" progId="Equation.DSMT4">
              <p:embed/>
            </p:oleObj>
          </a:graphicData>
        </a:graphic>
      </p:graphicFrame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19397" y="5568950"/>
            <a:ext cx="5715003" cy="83099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endParaRPr lang="en-US" sz="1600" dirty="0" smtClean="0">
              <a:solidFill>
                <a:schemeClr val="bg2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2"/>
                </a:solidFill>
                <a:sym typeface="Symbol" pitchFamily="18" charset="2"/>
              </a:rPr>
              <a:t>The radius </a:t>
            </a:r>
            <a:r>
              <a:rPr lang="en-US" sz="1600" i="1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cannot be chosen</a:t>
            </a:r>
            <a:r>
              <a:rPr lang="en-US" sz="1600" i="1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as</a:t>
            </a:r>
            <a:r>
              <a:rPr lang="en-US" sz="1600" i="1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sym typeface="Symbol" pitchFamily="18" charset="2"/>
              </a:rPr>
              <a:t>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sym typeface="Symbol" pitchFamily="18" charset="2"/>
              </a:rPr>
              <a:t>(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T</a:t>
            </a:r>
            <a:r>
              <a:rPr lang="en-US" sz="1600" dirty="0" smtClean="0">
                <a:solidFill>
                  <a:schemeClr val="bg2"/>
                </a:solidFill>
                <a:sym typeface="Symbol" pitchFamily="18" charset="2"/>
              </a:rPr>
              <a:t>here 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is an infinite voltage drop between </a:t>
            </a:r>
            <a:r>
              <a:rPr lang="en-US" sz="1600" i="1" dirty="0">
                <a:solidFill>
                  <a:schemeClr val="bg2"/>
                </a:solidFill>
                <a:sym typeface="Symbol" pitchFamily="18" charset="2"/>
              </a:rPr>
              <a:t> 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1600" i="1" dirty="0">
                <a:solidFill>
                  <a:schemeClr val="bg2"/>
                </a:solidFill>
                <a:sym typeface="Symbol" pitchFamily="18" charset="2"/>
              </a:rPr>
              <a:t>  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and</a:t>
            </a:r>
            <a:r>
              <a:rPr lang="en-US" sz="1600" i="1" dirty="0">
                <a:solidFill>
                  <a:schemeClr val="bg2"/>
                </a:solidFill>
                <a:sym typeface="Symbol" pitchFamily="18" charset="2"/>
              </a:rPr>
              <a:t>  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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600" i="1" dirty="0" smtClean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.</a:t>
            </a:r>
            <a:r>
              <a:rPr lang="en-US" sz="1600" dirty="0" smtClean="0">
                <a:solidFill>
                  <a:schemeClr val="bg2"/>
                </a:solidFill>
                <a:sym typeface="Symbol" pitchFamily="18" charset="2"/>
              </a:rPr>
              <a:t>)</a:t>
            </a:r>
            <a:endParaRPr lang="en-US" sz="1600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10650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39338170"/>
              </p:ext>
            </p:extLst>
          </p:nvPr>
        </p:nvGraphicFramePr>
        <p:xfrm>
          <a:off x="6215063" y="2913973"/>
          <a:ext cx="1108075" cy="469900"/>
        </p:xfrm>
        <a:graphic>
          <a:graphicData uri="http://schemas.openxmlformats.org/presentationml/2006/ole">
            <p:oleObj spid="_x0000_s106535" name="Equation" r:id="rId5" imgW="596880" imgH="253800" progId="Equation.DSMT4">
              <p:embed/>
            </p:oleObj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88128" y="991772"/>
            <a:ext cx="4325938" cy="4583362"/>
            <a:chOff x="218278" y="1417638"/>
            <a:chExt cx="4325938" cy="4583362"/>
          </a:xfrm>
        </p:grpSpPr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218278" y="3041217"/>
              <a:ext cx="4325938" cy="205899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8"/>
            <p:cNvSpPr>
              <a:spLocks noChangeArrowheads="1"/>
            </p:cNvSpPr>
            <p:nvPr/>
          </p:nvSpPr>
          <p:spPr bwMode="auto">
            <a:xfrm>
              <a:off x="2311397" y="2154478"/>
              <a:ext cx="141288" cy="3341696"/>
            </a:xfrm>
            <a:prstGeom prst="can">
              <a:avLst>
                <a:gd name="adj" fmla="val 49384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2381247" y="1775064"/>
              <a:ext cx="0" cy="42259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 flipV="1">
              <a:off x="1587500" y="4026143"/>
              <a:ext cx="806448" cy="61210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 flipV="1">
              <a:off x="2393947" y="4026145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Oval 23"/>
            <p:cNvSpPr>
              <a:spLocks noChangeArrowheads="1"/>
            </p:cNvSpPr>
            <p:nvPr/>
          </p:nvSpPr>
          <p:spPr bwMode="auto">
            <a:xfrm>
              <a:off x="3101972" y="4307133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2389185" y="4045195"/>
              <a:ext cx="720725" cy="303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21"/>
            <p:cNvSpPr>
              <a:spLocks noChangeArrowheads="1"/>
            </p:cNvSpPr>
            <p:nvPr/>
          </p:nvSpPr>
          <p:spPr bwMode="auto">
            <a:xfrm>
              <a:off x="3012278" y="4987377"/>
              <a:ext cx="119063" cy="1190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3078953" y="5095328"/>
              <a:ext cx="0" cy="26670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AutoShape 46"/>
            <p:cNvSpPr>
              <a:spLocks noChangeArrowheads="1"/>
            </p:cNvSpPr>
            <p:nvPr/>
          </p:nvSpPr>
          <p:spPr bwMode="auto">
            <a:xfrm flipV="1">
              <a:off x="3000857" y="5349328"/>
              <a:ext cx="127000" cy="1397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" name="Straight Arrow Connector 33"/>
            <p:cNvCxnSpPr>
              <a:stCxn id="26" idx="1"/>
            </p:cNvCxnSpPr>
            <p:nvPr/>
          </p:nvCxnSpPr>
          <p:spPr bwMode="auto">
            <a:xfrm flipH="1">
              <a:off x="317500" y="4026143"/>
              <a:ext cx="2076448" cy="2809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47511963"/>
                </p:ext>
              </p:extLst>
            </p:nvPr>
          </p:nvGraphicFramePr>
          <p:xfrm>
            <a:off x="1306113" y="4639493"/>
            <a:ext cx="237828" cy="261031"/>
          </p:xfrm>
          <a:graphic>
            <a:graphicData uri="http://schemas.openxmlformats.org/presentationml/2006/ole">
              <p:oleObj spid="_x0000_s106536" name="Equation" r:id="rId6" imgW="126835" imgH="139518" progId="Equation.DSMT4">
                <p:embed/>
              </p:oleObj>
            </a:graphicData>
          </a:graphic>
        </p:graphicFrame>
        <p:graphicFrame>
          <p:nvGraphicFramePr>
            <p:cNvPr id="3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875332839"/>
                </p:ext>
              </p:extLst>
            </p:nvPr>
          </p:nvGraphicFramePr>
          <p:xfrm>
            <a:off x="4222750" y="3908425"/>
            <a:ext cx="261938" cy="307975"/>
          </p:xfrm>
          <a:graphic>
            <a:graphicData uri="http://schemas.openxmlformats.org/presentationml/2006/ole">
              <p:oleObj spid="_x0000_s106537" name="Equation" r:id="rId7" imgW="139579" imgH="164957" progId="Equation.DSMT4">
                <p:embed/>
              </p:oleObj>
            </a:graphicData>
          </a:graphic>
        </p:graphicFrame>
        <p:graphicFrame>
          <p:nvGraphicFramePr>
            <p:cNvPr id="3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462959905"/>
                </p:ext>
              </p:extLst>
            </p:nvPr>
          </p:nvGraphicFramePr>
          <p:xfrm>
            <a:off x="2274888" y="1417638"/>
            <a:ext cx="214312" cy="236537"/>
          </p:xfrm>
          <a:graphic>
            <a:graphicData uri="http://schemas.openxmlformats.org/presentationml/2006/ole">
              <p:oleObj spid="_x0000_s106538" name="Equation" r:id="rId8" imgW="114102" imgH="126780" progId="Equation.DSMT4">
                <p:embed/>
              </p:oleObj>
            </a:graphicData>
          </a:graphic>
        </p:graphicFrame>
        <p:graphicFrame>
          <p:nvGraphicFramePr>
            <p:cNvPr id="3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541998000"/>
                </p:ext>
              </p:extLst>
            </p:nvPr>
          </p:nvGraphicFramePr>
          <p:xfrm>
            <a:off x="1066800" y="3825326"/>
            <a:ext cx="238125" cy="330200"/>
          </p:xfrm>
          <a:graphic>
            <a:graphicData uri="http://schemas.openxmlformats.org/presentationml/2006/ole">
              <p:oleObj spid="_x0000_s106539" name="Equation" r:id="rId9" imgW="126725" imgH="177415" progId="Equation.DSMT4">
                <p:embed/>
              </p:oleObj>
            </a:graphicData>
          </a:graphic>
        </p:graphicFrame>
        <p:graphicFrame>
          <p:nvGraphicFramePr>
            <p:cNvPr id="4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282911285"/>
                </p:ext>
              </p:extLst>
            </p:nvPr>
          </p:nvGraphicFramePr>
          <p:xfrm>
            <a:off x="2605995" y="2510065"/>
            <a:ext cx="404812" cy="425450"/>
          </p:xfrm>
          <a:graphic>
            <a:graphicData uri="http://schemas.openxmlformats.org/presentationml/2006/ole">
              <p:oleObj spid="_x0000_s106540" name="Equation" r:id="rId10" imgW="215806" imgH="228501" progId="Equation.DSMT4">
                <p:embed/>
              </p:oleObj>
            </a:graphicData>
          </a:graphic>
        </p:graphicFrame>
        <p:graphicFrame>
          <p:nvGraphicFramePr>
            <p:cNvPr id="4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155000191"/>
                </p:ext>
              </p:extLst>
            </p:nvPr>
          </p:nvGraphicFramePr>
          <p:xfrm>
            <a:off x="3276600" y="4073525"/>
            <a:ext cx="238125" cy="306388"/>
          </p:xfrm>
          <a:graphic>
            <a:graphicData uri="http://schemas.openxmlformats.org/presentationml/2006/ole">
              <p:oleObj spid="_x0000_s106541" name="Equation" r:id="rId11" imgW="126780" imgH="164814" progId="Equation.DSMT4">
                <p:embed/>
              </p:oleObj>
            </a:graphicData>
          </a:graphic>
        </p:graphicFrame>
        <p:graphicFrame>
          <p:nvGraphicFramePr>
            <p:cNvPr id="4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142941734"/>
                </p:ext>
              </p:extLst>
            </p:nvPr>
          </p:nvGraphicFramePr>
          <p:xfrm>
            <a:off x="2555875" y="4267200"/>
            <a:ext cx="285750" cy="307975"/>
          </p:xfrm>
          <a:graphic>
            <a:graphicData uri="http://schemas.openxmlformats.org/presentationml/2006/ole">
              <p:oleObj spid="_x0000_s106542" name="Equation" r:id="rId12" imgW="152268" imgH="164957" progId="Equation.DSMT4">
                <p:embed/>
              </p:oleObj>
            </a:graphicData>
          </a:graphic>
        </p:graphicFrame>
        <p:graphicFrame>
          <p:nvGraphicFramePr>
            <p:cNvPr id="4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432421046"/>
                </p:ext>
              </p:extLst>
            </p:nvPr>
          </p:nvGraphicFramePr>
          <p:xfrm>
            <a:off x="3286125" y="5089040"/>
            <a:ext cx="1189038" cy="368300"/>
          </p:xfrm>
          <a:graphic>
            <a:graphicData uri="http://schemas.openxmlformats.org/presentationml/2006/ole">
              <p:oleObj spid="_x0000_s106543" name="Equation" r:id="rId13" imgW="63468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56"/>
          <p:cNvSpPr txBox="1">
            <a:spLocks noChangeArrowheads="1"/>
          </p:cNvSpPr>
          <p:nvPr/>
        </p:nvSpPr>
        <p:spPr bwMode="auto">
          <a:xfrm>
            <a:off x="2969984" y="1055011"/>
            <a:ext cx="277832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hlink"/>
                </a:solidFill>
              </a:rPr>
              <a:t>Note on 2D Problems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17550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200" y="1865868"/>
            <a:ext cx="7781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 any 2D problem, the reference point </a:t>
            </a:r>
            <a:r>
              <a:rPr lang="en-US" sz="2000" u="sng" dirty="0" smtClean="0">
                <a:solidFill>
                  <a:schemeClr val="bg1"/>
                </a:solidFill>
              </a:rPr>
              <a:t>cannot</a:t>
            </a:r>
            <a:r>
              <a:rPr lang="en-US" sz="2000" dirty="0" smtClean="0">
                <a:solidFill>
                  <a:schemeClr val="bg1"/>
                </a:solidFill>
              </a:rPr>
              <a:t> be chosen at infinity.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896335" y="2596968"/>
            <a:ext cx="3411937" cy="3693388"/>
            <a:chOff x="2896335" y="2596968"/>
            <a:chExt cx="3411937" cy="3693388"/>
          </a:xfrm>
        </p:grpSpPr>
        <p:sp>
          <p:nvSpPr>
            <p:cNvPr id="3" name="Can 2"/>
            <p:cNvSpPr/>
            <p:nvPr/>
          </p:nvSpPr>
          <p:spPr bwMode="auto">
            <a:xfrm>
              <a:off x="3399972" y="3339552"/>
              <a:ext cx="1041400" cy="2654300"/>
            </a:xfrm>
            <a:prstGeom prst="can">
              <a:avLst/>
            </a:prstGeom>
            <a:solidFill>
              <a:srgbClr val="FFFF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9355883"/>
                </p:ext>
              </p:extLst>
            </p:nvPr>
          </p:nvGraphicFramePr>
          <p:xfrm>
            <a:off x="3496470" y="3696966"/>
            <a:ext cx="449262" cy="425450"/>
          </p:xfrm>
          <a:graphic>
            <a:graphicData uri="http://schemas.openxmlformats.org/presentationml/2006/ole">
              <p:oleObj spid="_x0000_s111629" name="Equation" r:id="rId4" imgW="241200" imgH="228600" progId="Equation.DSMT4">
                <p:embed/>
              </p:oleObj>
            </a:graphicData>
          </a:graphic>
        </p:graphicFrame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3984169" y="2971800"/>
              <a:ext cx="0" cy="170118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 flipV="1">
              <a:off x="3177722" y="4679329"/>
              <a:ext cx="806448" cy="61210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 flipV="1">
              <a:off x="3984169" y="4679331"/>
              <a:ext cx="144780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Oval 21"/>
            <p:cNvSpPr>
              <a:spLocks noChangeArrowheads="1"/>
            </p:cNvSpPr>
            <p:nvPr/>
          </p:nvSpPr>
          <p:spPr bwMode="auto">
            <a:xfrm>
              <a:off x="4840963" y="5249535"/>
              <a:ext cx="119063" cy="1190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5"/>
            <p:cNvSpPr>
              <a:spLocks noChangeShapeType="1"/>
            </p:cNvSpPr>
            <p:nvPr/>
          </p:nvSpPr>
          <p:spPr bwMode="auto">
            <a:xfrm>
              <a:off x="4902650" y="5357486"/>
              <a:ext cx="0" cy="26670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AutoShape 46"/>
            <p:cNvSpPr>
              <a:spLocks noChangeArrowheads="1"/>
            </p:cNvSpPr>
            <p:nvPr/>
          </p:nvSpPr>
          <p:spPr bwMode="auto">
            <a:xfrm flipV="1">
              <a:off x="4824554" y="5611486"/>
              <a:ext cx="127000" cy="1397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295045684"/>
                </p:ext>
              </p:extLst>
            </p:nvPr>
          </p:nvGraphicFramePr>
          <p:xfrm>
            <a:off x="2896335" y="5292679"/>
            <a:ext cx="237828" cy="261031"/>
          </p:xfrm>
          <a:graphic>
            <a:graphicData uri="http://schemas.openxmlformats.org/presentationml/2006/ole">
              <p:oleObj spid="_x0000_s111632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5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856383322"/>
                </p:ext>
              </p:extLst>
            </p:nvPr>
          </p:nvGraphicFramePr>
          <p:xfrm>
            <a:off x="5576305" y="4528135"/>
            <a:ext cx="261938" cy="307975"/>
          </p:xfrm>
          <a:graphic>
            <a:graphicData uri="http://schemas.openxmlformats.org/presentationml/2006/ole">
              <p:oleObj spid="_x0000_s111633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5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63828223"/>
                </p:ext>
              </p:extLst>
            </p:nvPr>
          </p:nvGraphicFramePr>
          <p:xfrm>
            <a:off x="3896971" y="2596968"/>
            <a:ext cx="214312" cy="236537"/>
          </p:xfrm>
          <a:graphic>
            <a:graphicData uri="http://schemas.openxmlformats.org/presentationml/2006/ole">
              <p:oleObj spid="_x0000_s111634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62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66492361"/>
                </p:ext>
              </p:extLst>
            </p:nvPr>
          </p:nvGraphicFramePr>
          <p:xfrm>
            <a:off x="5117647" y="5357813"/>
            <a:ext cx="1190625" cy="379412"/>
          </p:xfrm>
          <a:graphic>
            <a:graphicData uri="http://schemas.openxmlformats.org/presentationml/2006/ole">
              <p:oleObj spid="_x0000_s111635" name="Equation" r:id="rId8" imgW="634680" imgH="203040" progId="Equation.DSMT4">
                <p:embed/>
              </p:oleObj>
            </a:graphicData>
          </a:graphic>
        </p:graphicFrame>
        <p:graphicFrame>
          <p:nvGraphicFramePr>
            <p:cNvPr id="111637" name="Object 21"/>
            <p:cNvGraphicFramePr>
              <a:graphicFrameLocks noChangeAspect="1"/>
            </p:cNvGraphicFramePr>
            <p:nvPr/>
          </p:nvGraphicFramePr>
          <p:xfrm>
            <a:off x="5375503" y="5958568"/>
            <a:ext cx="738187" cy="331788"/>
          </p:xfrm>
          <a:graphic>
            <a:graphicData uri="http://schemas.openxmlformats.org/presentationml/2006/ole">
              <p:oleObj spid="_x0000_s111637" name="Equation" r:id="rId9" imgW="393480" imgH="177480" progId="Equation.DSMT4">
                <p:embed/>
              </p:oleObj>
            </a:graphicData>
          </a:graphic>
        </p:graphicFrame>
      </p:grpSp>
      <p:cxnSp>
        <p:nvCxnSpPr>
          <p:cNvPr id="23" name="Straight Connector 22"/>
          <p:cNvCxnSpPr>
            <a:stCxn id="43" idx="1"/>
            <a:endCxn id="51" idx="5"/>
          </p:cNvCxnSpPr>
          <p:nvPr/>
        </p:nvCxnSpPr>
        <p:spPr bwMode="auto">
          <a:xfrm>
            <a:off x="3984170" y="4679329"/>
            <a:ext cx="958420" cy="6718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11638" name="Object 22"/>
          <p:cNvGraphicFramePr>
            <a:graphicFrameLocks noChangeAspect="1"/>
          </p:cNvGraphicFramePr>
          <p:nvPr/>
        </p:nvGraphicFramePr>
        <p:xfrm>
          <a:off x="4579030" y="4754699"/>
          <a:ext cx="210683" cy="293551"/>
        </p:xfrm>
        <a:graphic>
          <a:graphicData uri="http://schemas.openxmlformats.org/presentationml/2006/ole">
            <p:oleObj spid="_x0000_s111638" name="Equation" r:id="rId10" imgW="126720" imgH="17748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304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695779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17414" name="Text Box 49"/>
          <p:cNvSpPr txBox="1">
            <a:spLocks noChangeArrowheads="1"/>
          </p:cNvSpPr>
          <p:nvPr/>
        </p:nvSpPr>
        <p:spPr bwMode="auto">
          <a:xfrm>
            <a:off x="2304595" y="1609045"/>
            <a:ext cx="4599336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Find the potential function on the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axis</a:t>
            </a:r>
          </a:p>
        </p:txBody>
      </p:sp>
      <p:sp>
        <p:nvSpPr>
          <p:cNvPr id="17415" name="Text Box 52"/>
          <p:cNvSpPr txBox="1">
            <a:spLocks noChangeArrowheads="1"/>
          </p:cNvSpPr>
          <p:nvPr/>
        </p:nvSpPr>
        <p:spPr bwMode="auto">
          <a:xfrm>
            <a:off x="2736396" y="921885"/>
            <a:ext cx="34435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Circular </a:t>
            </a:r>
            <a:r>
              <a:rPr lang="en-US" sz="2000" b="1" dirty="0">
                <a:solidFill>
                  <a:schemeClr val="hlink"/>
                </a:solidFill>
              </a:rPr>
              <a:t>ring of line charge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54501" y="3036888"/>
            <a:ext cx="3776438" cy="3211289"/>
            <a:chOff x="654501" y="3036888"/>
            <a:chExt cx="3776438" cy="3211289"/>
          </a:xfrm>
        </p:grpSpPr>
        <p:sp>
          <p:nvSpPr>
            <p:cNvPr id="17417" name="Line 13"/>
            <p:cNvSpPr>
              <a:spLocks noChangeShapeType="1"/>
            </p:cNvSpPr>
            <p:nvPr/>
          </p:nvSpPr>
          <p:spPr bwMode="auto">
            <a:xfrm>
              <a:off x="2203676" y="3427416"/>
              <a:ext cx="0" cy="18129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8" name="Line 14"/>
            <p:cNvSpPr>
              <a:spLocks noChangeShapeType="1"/>
            </p:cNvSpPr>
            <p:nvPr/>
          </p:nvSpPr>
          <p:spPr bwMode="auto">
            <a:xfrm flipV="1">
              <a:off x="998763" y="5227643"/>
              <a:ext cx="1204913" cy="7556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9" name="Line 15"/>
            <p:cNvSpPr>
              <a:spLocks noChangeShapeType="1"/>
            </p:cNvSpPr>
            <p:nvPr/>
          </p:nvSpPr>
          <p:spPr bwMode="auto">
            <a:xfrm flipV="1">
              <a:off x="2203676" y="5227643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2" name="Oval 19"/>
            <p:cNvSpPr>
              <a:spLocks noChangeArrowheads="1"/>
            </p:cNvSpPr>
            <p:nvPr/>
          </p:nvSpPr>
          <p:spPr bwMode="auto">
            <a:xfrm>
              <a:off x="2143351" y="3825879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26"/>
            <p:cNvSpPr>
              <a:spLocks noChangeArrowheads="1"/>
            </p:cNvSpPr>
            <p:nvPr/>
          </p:nvSpPr>
          <p:spPr bwMode="auto">
            <a:xfrm>
              <a:off x="1308326" y="4692655"/>
              <a:ext cx="1825625" cy="1096963"/>
            </a:xfrm>
            <a:prstGeom prst="ellips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Line 42"/>
            <p:cNvSpPr>
              <a:spLocks noChangeShapeType="1"/>
            </p:cNvSpPr>
            <p:nvPr/>
          </p:nvSpPr>
          <p:spPr bwMode="auto">
            <a:xfrm>
              <a:off x="2200501" y="5222880"/>
              <a:ext cx="609600" cy="414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2427" name="Rectangle 43"/>
            <p:cNvSpPr>
              <a:spLocks noChangeArrowheads="1"/>
            </p:cNvSpPr>
            <p:nvPr/>
          </p:nvSpPr>
          <p:spPr bwMode="auto">
            <a:xfrm>
              <a:off x="3026001" y="4573592"/>
              <a:ext cx="14049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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  <a:r>
                <a:rPr lang="en-US" sz="2000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   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[</a:t>
              </a:r>
              <a:r>
                <a:rPr lang="en-US" sz="2000" dirty="0">
                  <a:solidFill>
                    <a:schemeClr val="bg2"/>
                  </a:solidFill>
                  <a:latin typeface="+mn-lt"/>
                </a:rPr>
                <a:t>C/m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]</a:t>
              </a:r>
            </a:p>
          </p:txBody>
        </p:sp>
        <p:graphicFrame>
          <p:nvGraphicFramePr>
            <p:cNvPr id="22" name="Object 3"/>
            <p:cNvGraphicFramePr>
              <a:graphicFrameLocks noChangeAspect="1"/>
            </p:cNvGraphicFramePr>
            <p:nvPr/>
          </p:nvGraphicFramePr>
          <p:xfrm>
            <a:off x="654501" y="5987146"/>
            <a:ext cx="237828" cy="261031"/>
          </p:xfrm>
          <a:graphic>
            <a:graphicData uri="http://schemas.openxmlformats.org/presentationml/2006/ole">
              <p:oleObj spid="_x0000_s89114" name="Equation" r:id="rId4" imgW="126835" imgH="139518" progId="Equation.DSMT4">
                <p:embed/>
              </p:oleObj>
            </a:graphicData>
          </a:graphic>
        </p:graphicFrame>
        <p:graphicFrame>
          <p:nvGraphicFramePr>
            <p:cNvPr id="23" name="Object 3"/>
            <p:cNvGraphicFramePr>
              <a:graphicFrameLocks noChangeAspect="1"/>
            </p:cNvGraphicFramePr>
            <p:nvPr/>
          </p:nvGraphicFramePr>
          <p:xfrm>
            <a:off x="3996415" y="5092247"/>
            <a:ext cx="261938" cy="309563"/>
          </p:xfrm>
          <a:graphic>
            <a:graphicData uri="http://schemas.openxmlformats.org/presentationml/2006/ole">
              <p:oleObj spid="_x0000_s89115" name="Equation" r:id="rId5" imgW="139579" imgH="164957" progId="Equation.DSMT4">
                <p:embed/>
              </p:oleObj>
            </a:graphicData>
          </a:graphic>
        </p:graphicFrame>
        <p:graphicFrame>
          <p:nvGraphicFramePr>
            <p:cNvPr id="24" name="Object 3"/>
            <p:cNvGraphicFramePr>
              <a:graphicFrameLocks noChangeAspect="1"/>
            </p:cNvGraphicFramePr>
            <p:nvPr/>
          </p:nvGraphicFramePr>
          <p:xfrm>
            <a:off x="2112963" y="3036888"/>
            <a:ext cx="214312" cy="238125"/>
          </p:xfrm>
          <a:graphic>
            <a:graphicData uri="http://schemas.openxmlformats.org/presentationml/2006/ole">
              <p:oleObj spid="_x0000_s89116" name="Equation" r:id="rId6" imgW="114102" imgH="126780" progId="Equation.DSMT4">
                <p:embed/>
              </p:oleObj>
            </a:graphicData>
          </a:graphic>
        </p:graphicFrame>
        <p:graphicFrame>
          <p:nvGraphicFramePr>
            <p:cNvPr id="25" name="Object 3"/>
            <p:cNvGraphicFramePr>
              <a:graphicFrameLocks noChangeAspect="1"/>
            </p:cNvGraphicFramePr>
            <p:nvPr/>
          </p:nvGraphicFramePr>
          <p:xfrm>
            <a:off x="2156730" y="5442858"/>
            <a:ext cx="237828" cy="261031"/>
          </p:xfrm>
          <a:graphic>
            <a:graphicData uri="http://schemas.openxmlformats.org/presentationml/2006/ole">
              <p:oleObj spid="_x0000_s89117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26" name="Object 3"/>
            <p:cNvGraphicFramePr>
              <a:graphicFrameLocks noChangeAspect="1"/>
            </p:cNvGraphicFramePr>
            <p:nvPr/>
          </p:nvGraphicFramePr>
          <p:xfrm>
            <a:off x="2487613" y="3665538"/>
            <a:ext cx="1143000" cy="377825"/>
          </p:xfrm>
          <a:graphic>
            <a:graphicData uri="http://schemas.openxmlformats.org/presentationml/2006/ole">
              <p:oleObj spid="_x0000_s89118" name="Equation" r:id="rId8" imgW="609336" imgH="203112" progId="Equation.DSMT4">
                <p:embed/>
              </p:oleObj>
            </a:graphicData>
          </a:graphic>
        </p:graphicFrame>
      </p:grpSp>
      <p:graphicFrame>
        <p:nvGraphicFramePr>
          <p:cNvPr id="89095" name="Object 19"/>
          <p:cNvGraphicFramePr>
            <a:graphicFrameLocks noChangeAspect="1"/>
          </p:cNvGraphicFramePr>
          <p:nvPr/>
        </p:nvGraphicFramePr>
        <p:xfrm>
          <a:off x="3049135" y="2242457"/>
          <a:ext cx="3078162" cy="469900"/>
        </p:xfrm>
        <a:graphic>
          <a:graphicData uri="http://schemas.openxmlformats.org/presentationml/2006/ole">
            <p:oleObj spid="_x0000_s89119" name="Equation" r:id="rId9" imgW="16635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8"/>
          <p:cNvSpPr txBox="1">
            <a:spLocks noChangeArrowheads="1"/>
          </p:cNvSpPr>
          <p:nvPr/>
        </p:nvSpPr>
        <p:spPr bwMode="auto">
          <a:xfrm>
            <a:off x="4853896" y="4184197"/>
            <a:ext cx="3419248" cy="147732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 </a:t>
            </a:r>
            <a:endParaRPr lang="en-US" b="1" dirty="0" smtClean="0">
              <a:solidFill>
                <a:schemeClr val="bg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We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only know </a:t>
            </a:r>
            <a:r>
              <a:rPr lang="en-US" i="1" u="sng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on the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axis (from a previous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Coulomb’s law example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), so we </a:t>
            </a:r>
            <a:r>
              <a:rPr lang="en-US" u="sng" dirty="0" smtClean="0">
                <a:solidFill>
                  <a:schemeClr val="bg2"/>
                </a:solidFill>
                <a:sym typeface="Symbol" pitchFamily="18" charset="2"/>
              </a:rPr>
              <a:t>must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choose a path on the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axis.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9089" name="Object 31"/>
          <p:cNvGraphicFramePr>
            <a:graphicFrameLocks noChangeAspect="1"/>
          </p:cNvGraphicFramePr>
          <p:nvPr/>
        </p:nvGraphicFramePr>
        <p:xfrm>
          <a:off x="5432267" y="2034451"/>
          <a:ext cx="2471737" cy="852488"/>
        </p:xfrm>
        <a:graphic>
          <a:graphicData uri="http://schemas.openxmlformats.org/presentationml/2006/ole">
            <p:oleObj spid="_x0000_s107546" name="Equation" r:id="rId4" imgW="1434477" imgH="495085" progId="Equation.DSMT4">
              <p:embed/>
            </p:oleObj>
          </a:graphicData>
        </a:graphic>
      </p:graphicFrame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17550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19815" y="1349602"/>
            <a:ext cx="3776438" cy="3200403"/>
            <a:chOff x="654501" y="3036888"/>
            <a:chExt cx="3776438" cy="3200403"/>
          </a:xfrm>
        </p:grpSpPr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2203676" y="3427416"/>
              <a:ext cx="0" cy="18129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 flipV="1">
              <a:off x="998763" y="5227643"/>
              <a:ext cx="1204913" cy="7556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 flipV="1">
              <a:off x="2203676" y="5227643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2143351" y="3825879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1308326" y="4692655"/>
              <a:ext cx="1825625" cy="1096963"/>
            </a:xfrm>
            <a:prstGeom prst="ellips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2"/>
            <p:cNvSpPr>
              <a:spLocks noChangeShapeType="1"/>
            </p:cNvSpPr>
            <p:nvPr/>
          </p:nvSpPr>
          <p:spPr bwMode="auto">
            <a:xfrm>
              <a:off x="2200501" y="5222880"/>
              <a:ext cx="609600" cy="414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3026001" y="4573592"/>
              <a:ext cx="14049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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  <a:r>
                <a:rPr lang="en-US" sz="2000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   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[</a:t>
              </a:r>
              <a:r>
                <a:rPr lang="en-US" sz="2000" dirty="0">
                  <a:solidFill>
                    <a:schemeClr val="bg2"/>
                  </a:solidFill>
                  <a:latin typeface="+mn-lt"/>
                </a:rPr>
                <a:t>C/m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]</a:t>
              </a:r>
            </a:p>
          </p:txBody>
        </p:sp>
        <p:graphicFrame>
          <p:nvGraphicFramePr>
            <p:cNvPr id="31" name="Object 3"/>
            <p:cNvGraphicFramePr>
              <a:graphicFrameLocks noChangeAspect="1"/>
            </p:cNvGraphicFramePr>
            <p:nvPr/>
          </p:nvGraphicFramePr>
          <p:xfrm>
            <a:off x="654501" y="5976260"/>
            <a:ext cx="237828" cy="261031"/>
          </p:xfrm>
          <a:graphic>
            <a:graphicData uri="http://schemas.openxmlformats.org/presentationml/2006/ole">
              <p:oleObj spid="_x0000_s107547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32" name="Object 3"/>
            <p:cNvGraphicFramePr>
              <a:graphicFrameLocks noChangeAspect="1"/>
            </p:cNvGraphicFramePr>
            <p:nvPr/>
          </p:nvGraphicFramePr>
          <p:xfrm>
            <a:off x="4018187" y="5103133"/>
            <a:ext cx="261938" cy="309563"/>
          </p:xfrm>
          <a:graphic>
            <a:graphicData uri="http://schemas.openxmlformats.org/presentationml/2006/ole">
              <p:oleObj spid="_x0000_s107548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33" name="Object 3"/>
            <p:cNvGraphicFramePr>
              <a:graphicFrameLocks noChangeAspect="1"/>
            </p:cNvGraphicFramePr>
            <p:nvPr/>
          </p:nvGraphicFramePr>
          <p:xfrm>
            <a:off x="2112963" y="3036888"/>
            <a:ext cx="214312" cy="238125"/>
          </p:xfrm>
          <a:graphic>
            <a:graphicData uri="http://schemas.openxmlformats.org/presentationml/2006/ole">
              <p:oleObj spid="_x0000_s107549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34" name="Object 3"/>
            <p:cNvGraphicFramePr>
              <a:graphicFrameLocks noChangeAspect="1"/>
            </p:cNvGraphicFramePr>
            <p:nvPr/>
          </p:nvGraphicFramePr>
          <p:xfrm>
            <a:off x="2156730" y="5442858"/>
            <a:ext cx="237828" cy="261031"/>
          </p:xfrm>
          <a:graphic>
            <a:graphicData uri="http://schemas.openxmlformats.org/presentationml/2006/ole">
              <p:oleObj spid="_x0000_s107550" name="Equation" r:id="rId8" imgW="126835" imgH="139518" progId="Equation.DSMT4">
                <p:embed/>
              </p:oleObj>
            </a:graphicData>
          </a:graphic>
        </p:graphicFrame>
        <p:graphicFrame>
          <p:nvGraphicFramePr>
            <p:cNvPr id="35" name="Object 3"/>
            <p:cNvGraphicFramePr>
              <a:graphicFrameLocks noChangeAspect="1"/>
            </p:cNvGraphicFramePr>
            <p:nvPr/>
          </p:nvGraphicFramePr>
          <p:xfrm>
            <a:off x="2487613" y="3665538"/>
            <a:ext cx="1143000" cy="377825"/>
          </p:xfrm>
          <a:graphic>
            <a:graphicData uri="http://schemas.openxmlformats.org/presentationml/2006/ole">
              <p:oleObj spid="_x0000_s107551" name="Equation" r:id="rId9" imgW="609336" imgH="203112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717550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8436" name="Text Box 45"/>
          <p:cNvSpPr txBox="1">
            <a:spLocks noChangeArrowheads="1"/>
          </p:cNvSpPr>
          <p:nvPr/>
        </p:nvSpPr>
        <p:spPr bwMode="auto">
          <a:xfrm>
            <a:off x="1076325" y="930063"/>
            <a:ext cx="190789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Choice </a:t>
            </a:r>
            <a:r>
              <a:rPr lang="en-US" sz="2000" dirty="0">
                <a:solidFill>
                  <a:schemeClr val="bg1"/>
                </a:solidFill>
              </a:rPr>
              <a:t>of path: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7041" name="Object 31"/>
          <p:cNvGraphicFramePr>
            <a:graphicFrameLocks noChangeAspect="1"/>
          </p:cNvGraphicFramePr>
          <p:nvPr/>
        </p:nvGraphicFramePr>
        <p:xfrm>
          <a:off x="5529263" y="3268663"/>
          <a:ext cx="2471737" cy="852487"/>
        </p:xfrm>
        <a:graphic>
          <a:graphicData uri="http://schemas.openxmlformats.org/presentationml/2006/ole">
            <p:oleObj spid="_x0000_s87073" name="Equation" r:id="rId4" imgW="1434477" imgH="495085" progId="Equation.DSMT4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298244" y="1515156"/>
            <a:ext cx="3625172" cy="4743908"/>
            <a:chOff x="2298244" y="1515156"/>
            <a:chExt cx="3625172" cy="4743908"/>
          </a:xfrm>
        </p:grpSpPr>
        <p:sp>
          <p:nvSpPr>
            <p:cNvPr id="18440" name="Line 21"/>
            <p:cNvSpPr>
              <a:spLocks noChangeShapeType="1"/>
            </p:cNvSpPr>
            <p:nvPr/>
          </p:nvSpPr>
          <p:spPr bwMode="auto">
            <a:xfrm flipH="1">
              <a:off x="3839255" y="1970315"/>
              <a:ext cx="3402" cy="32712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1" name="Line 22"/>
            <p:cNvSpPr>
              <a:spLocks noChangeShapeType="1"/>
            </p:cNvSpPr>
            <p:nvPr/>
          </p:nvSpPr>
          <p:spPr bwMode="auto">
            <a:xfrm flipV="1">
              <a:off x="2634344" y="5239730"/>
              <a:ext cx="1204913" cy="755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2" name="Line 23"/>
            <p:cNvSpPr>
              <a:spLocks noChangeShapeType="1"/>
            </p:cNvSpPr>
            <p:nvPr/>
          </p:nvSpPr>
          <p:spPr bwMode="auto">
            <a:xfrm flipV="1">
              <a:off x="3839257" y="5239730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6" name="Line 27"/>
            <p:cNvSpPr>
              <a:spLocks noChangeShapeType="1"/>
            </p:cNvSpPr>
            <p:nvPr/>
          </p:nvSpPr>
          <p:spPr bwMode="auto">
            <a:xfrm flipV="1">
              <a:off x="3840618" y="2209799"/>
              <a:ext cx="2040" cy="213616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7" name="Line 28"/>
            <p:cNvSpPr>
              <a:spLocks noChangeShapeType="1"/>
            </p:cNvSpPr>
            <p:nvPr/>
          </p:nvSpPr>
          <p:spPr bwMode="auto">
            <a:xfrm rot="18199471" flipH="1">
              <a:off x="3716793" y="3082981"/>
              <a:ext cx="269875" cy="1714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9" name="Oval 30"/>
            <p:cNvSpPr>
              <a:spLocks noChangeArrowheads="1"/>
            </p:cNvSpPr>
            <p:nvPr/>
          </p:nvSpPr>
          <p:spPr bwMode="auto">
            <a:xfrm>
              <a:off x="2969307" y="4692042"/>
              <a:ext cx="1825625" cy="1096963"/>
            </a:xfrm>
            <a:prstGeom prst="ellips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Oval 40"/>
            <p:cNvSpPr>
              <a:spLocks noChangeArrowheads="1"/>
            </p:cNvSpPr>
            <p:nvPr/>
          </p:nvSpPr>
          <p:spPr bwMode="auto">
            <a:xfrm>
              <a:off x="3781880" y="2105973"/>
              <a:ext cx="119063" cy="1190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41"/>
            <p:cNvSpPr>
              <a:spLocks noChangeShapeType="1"/>
            </p:cNvSpPr>
            <p:nvPr/>
          </p:nvSpPr>
          <p:spPr bwMode="auto">
            <a:xfrm>
              <a:off x="2556330" y="2176049"/>
              <a:ext cx="0" cy="266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3" name="AutoShape 42"/>
            <p:cNvSpPr>
              <a:spLocks noChangeArrowheads="1"/>
            </p:cNvSpPr>
            <p:nvPr/>
          </p:nvSpPr>
          <p:spPr bwMode="auto">
            <a:xfrm flipV="1">
              <a:off x="2492830" y="2426421"/>
              <a:ext cx="127000" cy="1397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43"/>
            <p:cNvSpPr>
              <a:spLocks noChangeShapeType="1"/>
            </p:cNvSpPr>
            <p:nvPr/>
          </p:nvSpPr>
          <p:spPr bwMode="auto">
            <a:xfrm flipH="1">
              <a:off x="2572740" y="2174235"/>
              <a:ext cx="1219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5" name="Object 3"/>
            <p:cNvGraphicFramePr>
              <a:graphicFrameLocks noChangeAspect="1"/>
            </p:cNvGraphicFramePr>
            <p:nvPr/>
          </p:nvGraphicFramePr>
          <p:xfrm>
            <a:off x="2298244" y="5998033"/>
            <a:ext cx="237828" cy="261031"/>
          </p:xfrm>
          <a:graphic>
            <a:graphicData uri="http://schemas.openxmlformats.org/presentationml/2006/ole">
              <p:oleObj spid="_x0000_s87074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26" name="Object 3"/>
            <p:cNvGraphicFramePr>
              <a:graphicFrameLocks noChangeAspect="1"/>
            </p:cNvGraphicFramePr>
            <p:nvPr/>
          </p:nvGraphicFramePr>
          <p:xfrm>
            <a:off x="5661478" y="5124905"/>
            <a:ext cx="261938" cy="309563"/>
          </p:xfrm>
          <a:graphic>
            <a:graphicData uri="http://schemas.openxmlformats.org/presentationml/2006/ole">
              <p:oleObj spid="_x0000_s87075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27" name="Object 3"/>
            <p:cNvGraphicFramePr>
              <a:graphicFrameLocks noChangeAspect="1"/>
            </p:cNvGraphicFramePr>
            <p:nvPr/>
          </p:nvGraphicFramePr>
          <p:xfrm>
            <a:off x="3746500" y="1546225"/>
            <a:ext cx="214313" cy="236538"/>
          </p:xfrm>
          <a:graphic>
            <a:graphicData uri="http://schemas.openxmlformats.org/presentationml/2006/ole">
              <p:oleObj spid="_x0000_s87076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28" name="Object 3"/>
            <p:cNvGraphicFramePr>
              <a:graphicFrameLocks noChangeAspect="1"/>
            </p:cNvGraphicFramePr>
            <p:nvPr/>
          </p:nvGraphicFramePr>
          <p:xfrm>
            <a:off x="3265488" y="2882900"/>
            <a:ext cx="285750" cy="331788"/>
          </p:xfrm>
          <a:graphic>
            <a:graphicData uri="http://schemas.openxmlformats.org/presentationml/2006/ole">
              <p:oleObj spid="_x0000_s87077" name="Equation" r:id="rId8" imgW="152202" imgH="177569" progId="Equation.DSMT4">
                <p:embed/>
              </p:oleObj>
            </a:graphicData>
          </a:graphic>
        </p:graphicFrame>
        <p:graphicFrame>
          <p:nvGraphicFramePr>
            <p:cNvPr id="29" name="Object 3"/>
            <p:cNvGraphicFramePr>
              <a:graphicFrameLocks noChangeAspect="1"/>
            </p:cNvGraphicFramePr>
            <p:nvPr/>
          </p:nvGraphicFramePr>
          <p:xfrm>
            <a:off x="4071938" y="4103688"/>
            <a:ext cx="238125" cy="306387"/>
          </p:xfrm>
          <a:graphic>
            <a:graphicData uri="http://schemas.openxmlformats.org/presentationml/2006/ole">
              <p:oleObj spid="_x0000_s87078" name="Equation" r:id="rId9" imgW="126780" imgH="164814" progId="Equation.DSMT4">
                <p:embed/>
              </p:oleObj>
            </a:graphicData>
          </a:graphic>
        </p:graphicFrame>
        <p:graphicFrame>
          <p:nvGraphicFramePr>
            <p:cNvPr id="30" name="Object 3"/>
            <p:cNvGraphicFramePr>
              <a:graphicFrameLocks noChangeAspect="1"/>
            </p:cNvGraphicFramePr>
            <p:nvPr/>
          </p:nvGraphicFramePr>
          <p:xfrm>
            <a:off x="3963761" y="2299380"/>
            <a:ext cx="1262063" cy="473075"/>
          </p:xfrm>
          <a:graphic>
            <a:graphicData uri="http://schemas.openxmlformats.org/presentationml/2006/ole">
              <p:oleObj spid="_x0000_s87079" name="Equation" r:id="rId10" imgW="672808" imgH="253890" progId="Equation.DSMT4">
                <p:embed/>
              </p:oleObj>
            </a:graphicData>
          </a:graphic>
        </p:graphicFrame>
        <p:graphicFrame>
          <p:nvGraphicFramePr>
            <p:cNvPr id="31" name="Object 3"/>
            <p:cNvGraphicFramePr>
              <a:graphicFrameLocks noChangeAspect="1"/>
            </p:cNvGraphicFramePr>
            <p:nvPr/>
          </p:nvGraphicFramePr>
          <p:xfrm>
            <a:off x="4651829" y="1515156"/>
            <a:ext cx="1214438" cy="476250"/>
          </p:xfrm>
          <a:graphic>
            <a:graphicData uri="http://schemas.openxmlformats.org/presentationml/2006/ole">
              <p:oleObj spid="_x0000_s87080" name="Equation" r:id="rId11" imgW="647419" imgH="253890" progId="Equation.DSMT4">
                <p:embed/>
              </p:oleObj>
            </a:graphicData>
          </a:graphic>
        </p:graphicFrame>
        <p:sp>
          <p:nvSpPr>
            <p:cNvPr id="18445" name="Oval 26"/>
            <p:cNvSpPr>
              <a:spLocks noChangeArrowheads="1"/>
            </p:cNvSpPr>
            <p:nvPr/>
          </p:nvSpPr>
          <p:spPr bwMode="auto">
            <a:xfrm>
              <a:off x="3781180" y="4340070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773793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294595" y="4830989"/>
            <a:ext cx="85709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</a:t>
            </a:r>
            <a:r>
              <a:rPr lang="en-US" sz="2000" dirty="0" smtClean="0">
                <a:solidFill>
                  <a:schemeClr val="bg1"/>
                </a:solidFill>
              </a:rPr>
              <a:t>Coulomb’s law, </a:t>
            </a:r>
            <a:r>
              <a:rPr lang="en-US" sz="2000" dirty="0">
                <a:solidFill>
                  <a:schemeClr val="bg1"/>
                </a:solidFill>
              </a:rPr>
              <a:t>we know that on the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axis the field is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2288267" y="2867474"/>
          <a:ext cx="4537075" cy="1927225"/>
        </p:xfrm>
        <a:graphic>
          <a:graphicData uri="http://schemas.openxmlformats.org/presentationml/2006/ole">
            <p:oleObj spid="_x0000_s8210" name="Equation" r:id="rId4" imgW="2273300" imgH="965200" progId="Equation.DSMT4">
              <p:embed/>
            </p:oleObj>
          </a:graphicData>
        </a:graphic>
      </p:graphicFrame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2577646" y="5429024"/>
          <a:ext cx="3783013" cy="1055687"/>
        </p:xfrm>
        <a:graphic>
          <a:graphicData uri="http://schemas.openxmlformats.org/presentationml/2006/ole">
            <p:oleObj spid="_x0000_s8211" name="Equation" r:id="rId5" imgW="2184400" imgH="609600" progId="Equation.DSMT4">
              <p:embed/>
            </p:oleObj>
          </a:graphicData>
        </a:graphic>
      </p:graphicFrame>
      <p:sp>
        <p:nvSpPr>
          <p:cNvPr id="8198" name="Line 8"/>
          <p:cNvSpPr>
            <a:spLocks noChangeShapeType="1"/>
          </p:cNvSpPr>
          <p:nvPr/>
        </p:nvSpPr>
        <p:spPr bwMode="auto">
          <a:xfrm flipV="1">
            <a:off x="4642757" y="3000823"/>
            <a:ext cx="558800" cy="736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 flipV="1">
            <a:off x="5429454" y="3002507"/>
            <a:ext cx="507323" cy="799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" name="Object 31"/>
          <p:cNvGraphicFramePr>
            <a:graphicFrameLocks noChangeAspect="1"/>
          </p:cNvGraphicFramePr>
          <p:nvPr/>
        </p:nvGraphicFramePr>
        <p:xfrm>
          <a:off x="3231016" y="886279"/>
          <a:ext cx="2486025" cy="1701800"/>
        </p:xfrm>
        <a:graphic>
          <a:graphicData uri="http://schemas.openxmlformats.org/presentationml/2006/ole">
            <p:oleObj spid="_x0000_s8213" name="Equation" r:id="rId6" imgW="1447560" imgH="990360" progId="Equation.DSMT4">
              <p:embed/>
            </p:oleObj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936852" y="2511878"/>
            <a:ext cx="20938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Hence, we have: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706664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60828" y="1184728"/>
            <a:ext cx="23368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80774" y="2019527"/>
          <a:ext cx="4570412" cy="3789362"/>
        </p:xfrm>
        <a:graphic>
          <a:graphicData uri="http://schemas.openxmlformats.org/presentationml/2006/ole">
            <p:oleObj spid="_x0000_s9222" name="Equation" r:id="rId4" imgW="2451100" imgH="20320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9802" y="1283681"/>
            <a:ext cx="3142569" cy="411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52"/>
          <p:cNvSpPr txBox="1">
            <a:spLocks noChangeArrowheads="1"/>
          </p:cNvSpPr>
          <p:nvPr/>
        </p:nvSpPr>
        <p:spPr bwMode="auto">
          <a:xfrm>
            <a:off x="3618270" y="1128713"/>
            <a:ext cx="135325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Summary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458559" y="3036888"/>
            <a:ext cx="3732894" cy="3211289"/>
            <a:chOff x="698045" y="3036888"/>
            <a:chExt cx="3732894" cy="3211289"/>
          </a:xfrm>
        </p:grpSpPr>
        <p:sp>
          <p:nvSpPr>
            <p:cNvPr id="17417" name="Line 13"/>
            <p:cNvSpPr>
              <a:spLocks noChangeShapeType="1"/>
            </p:cNvSpPr>
            <p:nvPr/>
          </p:nvSpPr>
          <p:spPr bwMode="auto">
            <a:xfrm>
              <a:off x="2203676" y="3427416"/>
              <a:ext cx="0" cy="18129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8" name="Line 14"/>
            <p:cNvSpPr>
              <a:spLocks noChangeShapeType="1"/>
            </p:cNvSpPr>
            <p:nvPr/>
          </p:nvSpPr>
          <p:spPr bwMode="auto">
            <a:xfrm flipV="1">
              <a:off x="998763" y="5227643"/>
              <a:ext cx="1204913" cy="7556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9" name="Line 15"/>
            <p:cNvSpPr>
              <a:spLocks noChangeShapeType="1"/>
            </p:cNvSpPr>
            <p:nvPr/>
          </p:nvSpPr>
          <p:spPr bwMode="auto">
            <a:xfrm flipV="1">
              <a:off x="2203676" y="5227643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2" name="Oval 19"/>
            <p:cNvSpPr>
              <a:spLocks noChangeArrowheads="1"/>
            </p:cNvSpPr>
            <p:nvPr/>
          </p:nvSpPr>
          <p:spPr bwMode="auto">
            <a:xfrm>
              <a:off x="2143351" y="3825879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26"/>
            <p:cNvSpPr>
              <a:spLocks noChangeArrowheads="1"/>
            </p:cNvSpPr>
            <p:nvPr/>
          </p:nvSpPr>
          <p:spPr bwMode="auto">
            <a:xfrm>
              <a:off x="1308326" y="4692655"/>
              <a:ext cx="1825625" cy="1096963"/>
            </a:xfrm>
            <a:prstGeom prst="ellips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Line 42"/>
            <p:cNvSpPr>
              <a:spLocks noChangeShapeType="1"/>
            </p:cNvSpPr>
            <p:nvPr/>
          </p:nvSpPr>
          <p:spPr bwMode="auto">
            <a:xfrm>
              <a:off x="2200501" y="5222880"/>
              <a:ext cx="609600" cy="414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2427" name="Rectangle 43"/>
            <p:cNvSpPr>
              <a:spLocks noChangeArrowheads="1"/>
            </p:cNvSpPr>
            <p:nvPr/>
          </p:nvSpPr>
          <p:spPr bwMode="auto">
            <a:xfrm>
              <a:off x="3026001" y="4573592"/>
              <a:ext cx="14049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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  <a:r>
                <a:rPr lang="en-US" sz="2000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   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[</a:t>
              </a:r>
              <a:r>
                <a:rPr lang="en-US" sz="2000" dirty="0">
                  <a:solidFill>
                    <a:schemeClr val="bg2"/>
                  </a:solidFill>
                  <a:latin typeface="+mn-lt"/>
                </a:rPr>
                <a:t>C/m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]</a:t>
              </a:r>
            </a:p>
          </p:txBody>
        </p:sp>
        <p:graphicFrame>
          <p:nvGraphicFramePr>
            <p:cNvPr id="22" name="Object 3"/>
            <p:cNvGraphicFramePr>
              <a:graphicFrameLocks noChangeAspect="1"/>
            </p:cNvGraphicFramePr>
            <p:nvPr/>
          </p:nvGraphicFramePr>
          <p:xfrm>
            <a:off x="698045" y="5987146"/>
            <a:ext cx="237828" cy="261031"/>
          </p:xfrm>
          <a:graphic>
            <a:graphicData uri="http://schemas.openxmlformats.org/presentationml/2006/ole">
              <p:oleObj spid="_x0000_s108574" name="Equation" r:id="rId4" imgW="126835" imgH="139518" progId="Equation.DSMT4">
                <p:embed/>
              </p:oleObj>
            </a:graphicData>
          </a:graphic>
        </p:graphicFrame>
        <p:graphicFrame>
          <p:nvGraphicFramePr>
            <p:cNvPr id="23" name="Object 3"/>
            <p:cNvGraphicFramePr>
              <a:graphicFrameLocks noChangeAspect="1"/>
            </p:cNvGraphicFramePr>
            <p:nvPr/>
          </p:nvGraphicFramePr>
          <p:xfrm>
            <a:off x="3996415" y="5092247"/>
            <a:ext cx="261938" cy="309563"/>
          </p:xfrm>
          <a:graphic>
            <a:graphicData uri="http://schemas.openxmlformats.org/presentationml/2006/ole">
              <p:oleObj spid="_x0000_s108575" name="Equation" r:id="rId5" imgW="139579" imgH="164957" progId="Equation.DSMT4">
                <p:embed/>
              </p:oleObj>
            </a:graphicData>
          </a:graphic>
        </p:graphicFrame>
        <p:graphicFrame>
          <p:nvGraphicFramePr>
            <p:cNvPr id="24" name="Object 3"/>
            <p:cNvGraphicFramePr>
              <a:graphicFrameLocks noChangeAspect="1"/>
            </p:cNvGraphicFramePr>
            <p:nvPr/>
          </p:nvGraphicFramePr>
          <p:xfrm>
            <a:off x="2112963" y="3036888"/>
            <a:ext cx="214312" cy="238125"/>
          </p:xfrm>
          <a:graphic>
            <a:graphicData uri="http://schemas.openxmlformats.org/presentationml/2006/ole">
              <p:oleObj spid="_x0000_s108576" name="Equation" r:id="rId6" imgW="114102" imgH="126780" progId="Equation.DSMT4">
                <p:embed/>
              </p:oleObj>
            </a:graphicData>
          </a:graphic>
        </p:graphicFrame>
        <p:graphicFrame>
          <p:nvGraphicFramePr>
            <p:cNvPr id="25" name="Object 3"/>
            <p:cNvGraphicFramePr>
              <a:graphicFrameLocks noChangeAspect="1"/>
            </p:cNvGraphicFramePr>
            <p:nvPr/>
          </p:nvGraphicFramePr>
          <p:xfrm>
            <a:off x="2156730" y="5442858"/>
            <a:ext cx="237828" cy="261031"/>
          </p:xfrm>
          <a:graphic>
            <a:graphicData uri="http://schemas.openxmlformats.org/presentationml/2006/ole">
              <p:oleObj spid="_x0000_s108577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26" name="Object 3"/>
            <p:cNvGraphicFramePr>
              <a:graphicFrameLocks noChangeAspect="1"/>
            </p:cNvGraphicFramePr>
            <p:nvPr/>
          </p:nvGraphicFramePr>
          <p:xfrm>
            <a:off x="2487613" y="3665538"/>
            <a:ext cx="1143000" cy="377825"/>
          </p:xfrm>
          <a:graphic>
            <a:graphicData uri="http://schemas.openxmlformats.org/presentationml/2006/ole">
              <p:oleObj spid="_x0000_s108578" name="Equation" r:id="rId8" imgW="609336" imgH="203112" progId="Equation.DSMT4">
                <p:embed/>
              </p:oleObj>
            </a:graphicData>
          </a:graphic>
        </p:graphicFrame>
      </p:grp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706664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108551" name="Object 5"/>
          <p:cNvGraphicFramePr>
            <a:graphicFrameLocks noChangeAspect="1"/>
          </p:cNvGraphicFramePr>
          <p:nvPr/>
        </p:nvGraphicFramePr>
        <p:xfrm>
          <a:off x="3621314" y="2284867"/>
          <a:ext cx="4152900" cy="860425"/>
        </p:xfrm>
        <a:graphic>
          <a:graphicData uri="http://schemas.openxmlformats.org/presentationml/2006/ole">
            <p:oleObj spid="_x0000_s108579" name="Equation" r:id="rId9" imgW="2082800" imgH="431800" progId="Equation.DSMT4">
              <p:embed/>
            </p:oleObj>
          </a:graphicData>
        </a:graphic>
      </p:graphicFrame>
      <p:graphicFrame>
        <p:nvGraphicFramePr>
          <p:cNvPr id="108552" name="Object 19"/>
          <p:cNvGraphicFramePr>
            <a:graphicFrameLocks noChangeAspect="1"/>
          </p:cNvGraphicFramePr>
          <p:nvPr/>
        </p:nvGraphicFramePr>
        <p:xfrm>
          <a:off x="5241925" y="3411765"/>
          <a:ext cx="1201738" cy="469900"/>
        </p:xfrm>
        <a:graphic>
          <a:graphicData uri="http://schemas.openxmlformats.org/presentationml/2006/ole">
            <p:oleObj spid="_x0000_s108580" name="Equation" r:id="rId10" imgW="6476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920747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Potential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from Field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5686" y="1567542"/>
            <a:ext cx="8534399" cy="707886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In this set of notes we show how to calculate the potential function </a:t>
            </a:r>
            <a:r>
              <a:rPr lang="en-US" sz="2000" dirty="0" smtClean="0">
                <a:solidFill>
                  <a:schemeClr val="bg2"/>
                </a:solidFill>
                <a:sym typeface="Symbol"/>
              </a:rPr>
              <a:t></a:t>
            </a:r>
            <a:r>
              <a:rPr lang="en-US" sz="800" dirty="0" smtClean="0">
                <a:solidFill>
                  <a:schemeClr val="bg2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sym typeface="Symbol"/>
              </a:rPr>
              <a:t>(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  <a:sym typeface="Symbol"/>
              </a:rPr>
              <a:t>x</a:t>
            </a:r>
            <a:r>
              <a:rPr lang="en-US" sz="2000" dirty="0" smtClean="0">
                <a:solidFill>
                  <a:schemeClr val="bg2"/>
                </a:solidFill>
                <a:latin typeface="+mn-lt"/>
                <a:sym typeface="Symbol"/>
              </a:rPr>
              <a:t>,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  <a:sym typeface="Symbol"/>
              </a:rPr>
              <a:t>y</a:t>
            </a:r>
            <a:r>
              <a:rPr lang="en-US" sz="2000" dirty="0" smtClean="0">
                <a:solidFill>
                  <a:schemeClr val="bg2"/>
                </a:solidFill>
                <a:latin typeface="+mn-lt"/>
                <a:sym typeface="Symbol"/>
              </a:rPr>
              <a:t>,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  <a:sym typeface="Symbol"/>
              </a:rPr>
              <a:t>z</a:t>
            </a:r>
            <a:r>
              <a:rPr lang="en-US" sz="2000" dirty="0" smtClean="0">
                <a:solidFill>
                  <a:schemeClr val="bg2"/>
                </a:solidFill>
                <a:sym typeface="Symbol"/>
              </a:rPr>
              <a:t>) </a:t>
            </a:r>
            <a:r>
              <a:rPr lang="en-US" sz="2000" dirty="0" smtClean="0">
                <a:solidFill>
                  <a:schemeClr val="bg2"/>
                </a:solidFill>
              </a:rPr>
              <a:t> (assuming that we already know the electric field).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49829" y="3265715"/>
            <a:ext cx="6477000" cy="101566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2"/>
                </a:solidFill>
              </a:rPr>
              <a:t>Note: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The electric field must be found first, from either from Coulomb’s law or Gauss’s law. 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2"/>
          <p:cNvSpPr txBox="1">
            <a:spLocks noChangeArrowheads="1"/>
          </p:cNvSpPr>
          <p:nvPr/>
        </p:nvSpPr>
        <p:spPr bwMode="auto">
          <a:xfrm>
            <a:off x="918936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Adding a Constant to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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3" name="Text Box 17"/>
          <p:cNvSpPr txBox="1">
            <a:spLocks noChangeArrowheads="1"/>
          </p:cNvSpPr>
          <p:nvPr/>
        </p:nvSpPr>
        <p:spPr bwMode="auto">
          <a:xfrm>
            <a:off x="1001940" y="1571235"/>
            <a:ext cx="860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Proof:</a:t>
            </a:r>
          </a:p>
        </p:txBody>
      </p:sp>
      <p:graphicFrame>
        <p:nvGraphicFramePr>
          <p:cNvPr id="11267" name="Object 19"/>
          <p:cNvGraphicFramePr>
            <a:graphicFrameLocks noChangeAspect="1"/>
          </p:cNvGraphicFramePr>
          <p:nvPr/>
        </p:nvGraphicFramePr>
        <p:xfrm>
          <a:off x="4523923" y="3496571"/>
          <a:ext cx="3084513" cy="941388"/>
        </p:xfrm>
        <a:graphic>
          <a:graphicData uri="http://schemas.openxmlformats.org/presentationml/2006/ole">
            <p:oleObj spid="_x0000_s11305" name="Equation" r:id="rId4" imgW="1663700" imgH="508000" progId="Equation.DSMT4">
              <p:embed/>
            </p:oleObj>
          </a:graphicData>
        </a:graphic>
      </p:graphicFrame>
      <p:graphicFrame>
        <p:nvGraphicFramePr>
          <p:cNvPr id="11268" name="Object 21"/>
          <p:cNvGraphicFramePr>
            <a:graphicFrameLocks noChangeAspect="1"/>
          </p:cNvGraphicFramePr>
          <p:nvPr/>
        </p:nvGraphicFramePr>
        <p:xfrm>
          <a:off x="4566332" y="2573103"/>
          <a:ext cx="2967037" cy="941388"/>
        </p:xfrm>
        <a:graphic>
          <a:graphicData uri="http://schemas.openxmlformats.org/presentationml/2006/ole">
            <p:oleObj spid="_x0000_s11306" name="Equation" r:id="rId5" imgW="1600200" imgH="508000" progId="Equation.DSMT4">
              <p:embed/>
            </p:oleObj>
          </a:graphicData>
        </a:graphic>
      </p:graphicFrame>
      <p:graphicFrame>
        <p:nvGraphicFramePr>
          <p:cNvPr id="11269" name="Object 22"/>
          <p:cNvGraphicFramePr>
            <a:graphicFrameLocks noChangeAspect="1"/>
          </p:cNvGraphicFramePr>
          <p:nvPr/>
        </p:nvGraphicFramePr>
        <p:xfrm>
          <a:off x="951140" y="4645707"/>
          <a:ext cx="6381750" cy="1873250"/>
        </p:xfrm>
        <a:graphic>
          <a:graphicData uri="http://schemas.openxmlformats.org/presentationml/2006/ole">
            <p:oleObj spid="_x0000_s11307" name="Equation" r:id="rId6" imgW="3632200" imgH="1066800" progId="Equation.DSMT4">
              <p:embed/>
            </p:oleObj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36" name="Object 17"/>
          <p:cNvGraphicFramePr>
            <a:graphicFrameLocks noChangeAspect="1"/>
          </p:cNvGraphicFramePr>
          <p:nvPr/>
        </p:nvGraphicFramePr>
        <p:xfrm>
          <a:off x="4959123" y="1923149"/>
          <a:ext cx="3506787" cy="471488"/>
        </p:xfrm>
        <a:graphic>
          <a:graphicData uri="http://schemas.openxmlformats.org/presentationml/2006/ole">
            <p:oleObj spid="_x0000_s11308" name="Equation" r:id="rId7" imgW="1892300" imgH="254000" progId="Equation.DSMT4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581666" y="1436923"/>
            <a:ext cx="4166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Assume two solutions: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</a:t>
            </a:r>
            <a:r>
              <a:rPr lang="en-US" sz="2000" baseline="-25000" dirty="0" smtClean="0">
                <a:solidFill>
                  <a:schemeClr val="bg1"/>
                </a:solidFill>
                <a:latin typeface="+mn-lt"/>
                <a:sym typeface="Symbol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 and </a:t>
            </a:r>
            <a:r>
              <a:rPr lang="en-US" sz="2000" baseline="-25000" dirty="0" smtClean="0">
                <a:solidFill>
                  <a:schemeClr val="bg1"/>
                </a:solidFill>
                <a:latin typeface="+mn-lt"/>
                <a:sym typeface="Symbol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141514" y="841606"/>
            <a:ext cx="885008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Two different solutions for the potential function can only differ by a </a:t>
            </a:r>
            <a:r>
              <a:rPr lang="en-US" sz="2000" u="sng" dirty="0" smtClean="0">
                <a:solidFill>
                  <a:schemeClr val="hlink"/>
                </a:solidFill>
              </a:rPr>
              <a:t>constant</a:t>
            </a:r>
            <a:r>
              <a:rPr lang="en-US" sz="2000" dirty="0" smtClean="0">
                <a:solidFill>
                  <a:schemeClr val="hlink"/>
                </a:solidFill>
              </a:rPr>
              <a:t>. </a:t>
            </a:r>
            <a:endParaRPr lang="en-US" sz="2000" dirty="0">
              <a:solidFill>
                <a:schemeClr val="hlink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63109" y="1850345"/>
            <a:ext cx="2702379" cy="1800010"/>
            <a:chOff x="563109" y="1850345"/>
            <a:chExt cx="2702379" cy="1800010"/>
          </a:xfrm>
        </p:grpSpPr>
        <p:sp>
          <p:nvSpPr>
            <p:cNvPr id="11286" name="Freeform 24"/>
            <p:cNvSpPr>
              <a:spLocks/>
            </p:cNvSpPr>
            <p:nvPr/>
          </p:nvSpPr>
          <p:spPr bwMode="auto">
            <a:xfrm>
              <a:off x="599621" y="2237480"/>
              <a:ext cx="2289175" cy="663574"/>
            </a:xfrm>
            <a:custGeom>
              <a:avLst/>
              <a:gdLst>
                <a:gd name="T0" fmla="*/ 0 w 2095"/>
                <a:gd name="T1" fmla="*/ 148 h 702"/>
                <a:gd name="T2" fmla="*/ 45 w 2095"/>
                <a:gd name="T3" fmla="*/ 118 h 702"/>
                <a:gd name="T4" fmla="*/ 130 w 2095"/>
                <a:gd name="T5" fmla="*/ 102 h 702"/>
                <a:gd name="T6" fmla="*/ 212 w 2095"/>
                <a:gd name="T7" fmla="*/ 104 h 702"/>
                <a:gd name="T8" fmla="*/ 294 w 2095"/>
                <a:gd name="T9" fmla="*/ 111 h 702"/>
                <a:gd name="T10" fmla="*/ 382 w 2095"/>
                <a:gd name="T11" fmla="*/ 108 h 702"/>
                <a:gd name="T12" fmla="*/ 471 w 2095"/>
                <a:gd name="T13" fmla="*/ 93 h 702"/>
                <a:gd name="T14" fmla="*/ 533 w 2095"/>
                <a:gd name="T15" fmla="*/ 66 h 702"/>
                <a:gd name="T16" fmla="*/ 577 w 2095"/>
                <a:gd name="T17" fmla="*/ 42 h 702"/>
                <a:gd name="T18" fmla="*/ 615 w 2095"/>
                <a:gd name="T19" fmla="*/ 23 h 702"/>
                <a:gd name="T20" fmla="*/ 651 w 2095"/>
                <a:gd name="T21" fmla="*/ 7 h 702"/>
                <a:gd name="T22" fmla="*/ 683 w 2095"/>
                <a:gd name="T23" fmla="*/ 0 h 7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95"/>
                <a:gd name="T37" fmla="*/ 0 h 702"/>
                <a:gd name="T38" fmla="*/ 2095 w 2095"/>
                <a:gd name="T39" fmla="*/ 702 h 7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95" h="702">
                  <a:moveTo>
                    <a:pt x="0" y="702"/>
                  </a:moveTo>
                  <a:cubicBezTo>
                    <a:pt x="23" y="678"/>
                    <a:pt x="70" y="595"/>
                    <a:pt x="136" y="558"/>
                  </a:cubicBezTo>
                  <a:cubicBezTo>
                    <a:pt x="202" y="521"/>
                    <a:pt x="313" y="493"/>
                    <a:pt x="398" y="482"/>
                  </a:cubicBezTo>
                  <a:cubicBezTo>
                    <a:pt x="483" y="471"/>
                    <a:pt x="565" y="485"/>
                    <a:pt x="649" y="492"/>
                  </a:cubicBezTo>
                  <a:cubicBezTo>
                    <a:pt x="733" y="499"/>
                    <a:pt x="814" y="520"/>
                    <a:pt x="901" y="524"/>
                  </a:cubicBezTo>
                  <a:cubicBezTo>
                    <a:pt x="988" y="528"/>
                    <a:pt x="1082" y="527"/>
                    <a:pt x="1173" y="513"/>
                  </a:cubicBezTo>
                  <a:cubicBezTo>
                    <a:pt x="1264" y="499"/>
                    <a:pt x="1368" y="473"/>
                    <a:pt x="1445" y="440"/>
                  </a:cubicBezTo>
                  <a:cubicBezTo>
                    <a:pt x="1522" y="407"/>
                    <a:pt x="1580" y="354"/>
                    <a:pt x="1634" y="314"/>
                  </a:cubicBezTo>
                  <a:cubicBezTo>
                    <a:pt x="1688" y="274"/>
                    <a:pt x="1728" y="234"/>
                    <a:pt x="1770" y="199"/>
                  </a:cubicBezTo>
                  <a:cubicBezTo>
                    <a:pt x="1812" y="164"/>
                    <a:pt x="1847" y="133"/>
                    <a:pt x="1885" y="105"/>
                  </a:cubicBezTo>
                  <a:cubicBezTo>
                    <a:pt x="1923" y="77"/>
                    <a:pt x="1961" y="47"/>
                    <a:pt x="1996" y="30"/>
                  </a:cubicBezTo>
                  <a:cubicBezTo>
                    <a:pt x="2031" y="13"/>
                    <a:pt x="2074" y="6"/>
                    <a:pt x="2095" y="0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8" name="Line 26"/>
            <p:cNvSpPr>
              <a:spLocks noChangeShapeType="1"/>
            </p:cNvSpPr>
            <p:nvPr/>
          </p:nvSpPr>
          <p:spPr bwMode="auto">
            <a:xfrm flipV="1">
              <a:off x="1839459" y="2667692"/>
              <a:ext cx="301625" cy="635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9" name="Oval 27"/>
            <p:cNvSpPr>
              <a:spLocks noChangeArrowheads="1"/>
            </p:cNvSpPr>
            <p:nvPr/>
          </p:nvSpPr>
          <p:spPr bwMode="auto">
            <a:xfrm>
              <a:off x="2841171" y="2161280"/>
              <a:ext cx="120650" cy="1206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91" name="Group 34"/>
            <p:cNvGrpSpPr>
              <a:grpSpLocks/>
            </p:cNvGrpSpPr>
            <p:nvPr/>
          </p:nvGrpSpPr>
          <p:grpSpPr bwMode="auto">
            <a:xfrm>
              <a:off x="563109" y="2820092"/>
              <a:ext cx="131762" cy="512762"/>
              <a:chOff x="557" y="1229"/>
              <a:chExt cx="83" cy="323"/>
            </a:xfrm>
          </p:grpSpPr>
          <p:sp>
            <p:nvSpPr>
              <p:cNvPr id="11292" name="Oval 30"/>
              <p:cNvSpPr>
                <a:spLocks noChangeArrowheads="1"/>
              </p:cNvSpPr>
              <p:nvPr/>
            </p:nvSpPr>
            <p:spPr bwMode="auto">
              <a:xfrm>
                <a:off x="557" y="1229"/>
                <a:ext cx="75" cy="75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Line 31"/>
              <p:cNvSpPr>
                <a:spLocks noChangeShapeType="1"/>
              </p:cNvSpPr>
              <p:nvPr/>
            </p:nvSpPr>
            <p:spPr bwMode="auto">
              <a:xfrm>
                <a:off x="592" y="1304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94" name="AutoShape 32"/>
              <p:cNvSpPr>
                <a:spLocks noChangeArrowheads="1"/>
              </p:cNvSpPr>
              <p:nvPr/>
            </p:nvSpPr>
            <p:spPr bwMode="auto">
              <a:xfrm flipV="1">
                <a:off x="560" y="1464"/>
                <a:ext cx="80" cy="8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8" name="Freeform 24"/>
            <p:cNvSpPr>
              <a:spLocks/>
            </p:cNvSpPr>
            <p:nvPr/>
          </p:nvSpPr>
          <p:spPr bwMode="auto">
            <a:xfrm>
              <a:off x="1310821" y="2253355"/>
              <a:ext cx="1555749" cy="965200"/>
            </a:xfrm>
            <a:custGeom>
              <a:avLst/>
              <a:gdLst>
                <a:gd name="T0" fmla="*/ 0 w 2095"/>
                <a:gd name="T1" fmla="*/ 2147483647 h 702"/>
                <a:gd name="T2" fmla="*/ 2147483647 w 2095"/>
                <a:gd name="T3" fmla="*/ 2147483647 h 702"/>
                <a:gd name="T4" fmla="*/ 2147483647 w 2095"/>
                <a:gd name="T5" fmla="*/ 2147483647 h 702"/>
                <a:gd name="T6" fmla="*/ 2147483647 w 2095"/>
                <a:gd name="T7" fmla="*/ 2147483647 h 702"/>
                <a:gd name="T8" fmla="*/ 2147483647 w 2095"/>
                <a:gd name="T9" fmla="*/ 2147483647 h 702"/>
                <a:gd name="T10" fmla="*/ 2147483647 w 2095"/>
                <a:gd name="T11" fmla="*/ 2147483647 h 702"/>
                <a:gd name="T12" fmla="*/ 2147483647 w 2095"/>
                <a:gd name="T13" fmla="*/ 2147483647 h 702"/>
                <a:gd name="T14" fmla="*/ 2147483647 w 2095"/>
                <a:gd name="T15" fmla="*/ 2147483647 h 702"/>
                <a:gd name="T16" fmla="*/ 2147483647 w 2095"/>
                <a:gd name="T17" fmla="*/ 2147483647 h 702"/>
                <a:gd name="T18" fmla="*/ 2147483647 w 2095"/>
                <a:gd name="T19" fmla="*/ 2147483647 h 702"/>
                <a:gd name="T20" fmla="*/ 2147483647 w 2095"/>
                <a:gd name="T21" fmla="*/ 2147483647 h 702"/>
                <a:gd name="T22" fmla="*/ 2147483647 w 2095"/>
                <a:gd name="T23" fmla="*/ 0 h 7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95"/>
                <a:gd name="T37" fmla="*/ 0 h 702"/>
                <a:gd name="T38" fmla="*/ 2095 w 2095"/>
                <a:gd name="T39" fmla="*/ 702 h 7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95" h="702">
                  <a:moveTo>
                    <a:pt x="0" y="702"/>
                  </a:moveTo>
                  <a:cubicBezTo>
                    <a:pt x="23" y="678"/>
                    <a:pt x="70" y="595"/>
                    <a:pt x="136" y="558"/>
                  </a:cubicBezTo>
                  <a:cubicBezTo>
                    <a:pt x="202" y="521"/>
                    <a:pt x="313" y="493"/>
                    <a:pt x="398" y="482"/>
                  </a:cubicBezTo>
                  <a:cubicBezTo>
                    <a:pt x="483" y="471"/>
                    <a:pt x="565" y="485"/>
                    <a:pt x="649" y="492"/>
                  </a:cubicBezTo>
                  <a:cubicBezTo>
                    <a:pt x="733" y="499"/>
                    <a:pt x="814" y="520"/>
                    <a:pt x="901" y="524"/>
                  </a:cubicBezTo>
                  <a:cubicBezTo>
                    <a:pt x="988" y="528"/>
                    <a:pt x="1082" y="527"/>
                    <a:pt x="1173" y="513"/>
                  </a:cubicBezTo>
                  <a:cubicBezTo>
                    <a:pt x="1264" y="499"/>
                    <a:pt x="1368" y="473"/>
                    <a:pt x="1445" y="440"/>
                  </a:cubicBezTo>
                  <a:cubicBezTo>
                    <a:pt x="1522" y="407"/>
                    <a:pt x="1580" y="354"/>
                    <a:pt x="1634" y="314"/>
                  </a:cubicBezTo>
                  <a:cubicBezTo>
                    <a:pt x="1688" y="274"/>
                    <a:pt x="1728" y="234"/>
                    <a:pt x="1770" y="199"/>
                  </a:cubicBezTo>
                  <a:cubicBezTo>
                    <a:pt x="1812" y="164"/>
                    <a:pt x="1847" y="133"/>
                    <a:pt x="1885" y="105"/>
                  </a:cubicBezTo>
                  <a:cubicBezTo>
                    <a:pt x="1923" y="77"/>
                    <a:pt x="1961" y="47"/>
                    <a:pt x="1996" y="30"/>
                  </a:cubicBezTo>
                  <a:cubicBezTo>
                    <a:pt x="2031" y="13"/>
                    <a:pt x="2074" y="6"/>
                    <a:pt x="2095" y="0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0" name="Line 26"/>
            <p:cNvSpPr>
              <a:spLocks noChangeShapeType="1"/>
            </p:cNvSpPr>
            <p:nvPr/>
          </p:nvSpPr>
          <p:spPr bwMode="auto">
            <a:xfrm flipV="1">
              <a:off x="2118860" y="2888354"/>
              <a:ext cx="265112" cy="1095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282" name="Group 34"/>
            <p:cNvGrpSpPr>
              <a:grpSpLocks/>
            </p:cNvGrpSpPr>
            <p:nvPr/>
          </p:nvGrpSpPr>
          <p:grpSpPr bwMode="auto">
            <a:xfrm>
              <a:off x="1274309" y="3137592"/>
              <a:ext cx="131762" cy="512763"/>
              <a:chOff x="557" y="1229"/>
              <a:chExt cx="83" cy="323"/>
            </a:xfrm>
          </p:grpSpPr>
          <p:sp>
            <p:nvSpPr>
              <p:cNvPr id="11283" name="Oval 30"/>
              <p:cNvSpPr>
                <a:spLocks noChangeArrowheads="1"/>
              </p:cNvSpPr>
              <p:nvPr/>
            </p:nvSpPr>
            <p:spPr bwMode="auto">
              <a:xfrm>
                <a:off x="557" y="1229"/>
                <a:ext cx="75" cy="75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Line 31"/>
              <p:cNvSpPr>
                <a:spLocks noChangeShapeType="1"/>
              </p:cNvSpPr>
              <p:nvPr/>
            </p:nvSpPr>
            <p:spPr bwMode="auto">
              <a:xfrm>
                <a:off x="592" y="1304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5" name="AutoShape 32"/>
              <p:cNvSpPr>
                <a:spLocks noChangeArrowheads="1"/>
              </p:cNvSpPr>
              <p:nvPr/>
            </p:nvSpPr>
            <p:spPr bwMode="auto">
              <a:xfrm flipV="1">
                <a:off x="560" y="1464"/>
                <a:ext cx="80" cy="8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2" name="Object 3"/>
            <p:cNvGraphicFramePr>
              <a:graphicFrameLocks noChangeAspect="1"/>
            </p:cNvGraphicFramePr>
            <p:nvPr/>
          </p:nvGraphicFramePr>
          <p:xfrm>
            <a:off x="3027363" y="1850345"/>
            <a:ext cx="238125" cy="306387"/>
          </p:xfrm>
          <a:graphic>
            <a:graphicData uri="http://schemas.openxmlformats.org/presentationml/2006/ole">
              <p:oleObj spid="_x0000_s11309" name="Equation" r:id="rId8" imgW="126780" imgH="164814" progId="Equation.DSMT4">
                <p:embed/>
              </p:oleObj>
            </a:graphicData>
          </a:graphic>
        </p:graphicFrame>
        <p:graphicFrame>
          <p:nvGraphicFramePr>
            <p:cNvPr id="11274" name="Object 5"/>
            <p:cNvGraphicFramePr>
              <a:graphicFrameLocks noChangeAspect="1"/>
            </p:cNvGraphicFramePr>
            <p:nvPr/>
          </p:nvGraphicFramePr>
          <p:xfrm>
            <a:off x="1553256" y="2195060"/>
            <a:ext cx="333375" cy="423862"/>
          </p:xfrm>
          <a:graphic>
            <a:graphicData uri="http://schemas.openxmlformats.org/presentationml/2006/ole">
              <p:oleObj spid="_x0000_s11310" name="Equation" r:id="rId9" imgW="177646" imgH="228402" progId="Equation.DSMT4">
                <p:embed/>
              </p:oleObj>
            </a:graphicData>
          </a:graphic>
        </p:graphicFrame>
        <p:graphicFrame>
          <p:nvGraphicFramePr>
            <p:cNvPr id="2" name="Object 5"/>
            <p:cNvGraphicFramePr>
              <a:graphicFrameLocks noChangeAspect="1"/>
            </p:cNvGraphicFramePr>
            <p:nvPr/>
          </p:nvGraphicFramePr>
          <p:xfrm>
            <a:off x="2554288" y="2870200"/>
            <a:ext cx="357187" cy="423863"/>
          </p:xfrm>
          <a:graphic>
            <a:graphicData uri="http://schemas.openxmlformats.org/presentationml/2006/ole">
              <p:oleObj spid="_x0000_s11311" name="Equation" r:id="rId10" imgW="190500" imgH="228600" progId="Equation.DSMT4">
                <p:embed/>
              </p:oleObj>
            </a:graphicData>
          </a:graphic>
        </p:graphicFrame>
        <p:graphicFrame>
          <p:nvGraphicFramePr>
            <p:cNvPr id="3" name="Object 5"/>
            <p:cNvGraphicFramePr>
              <a:graphicFrameLocks noChangeAspect="1"/>
            </p:cNvGraphicFramePr>
            <p:nvPr/>
          </p:nvGraphicFramePr>
          <p:xfrm>
            <a:off x="747032" y="2870427"/>
            <a:ext cx="333375" cy="423862"/>
          </p:xfrm>
          <a:graphic>
            <a:graphicData uri="http://schemas.openxmlformats.org/presentationml/2006/ole">
              <p:oleObj spid="_x0000_s11312" name="Equation" r:id="rId11" imgW="177646" imgH="228402" progId="Equation.DSMT4">
                <p:embed/>
              </p:oleObj>
            </a:graphicData>
          </a:graphic>
        </p:graphicFrame>
        <p:graphicFrame>
          <p:nvGraphicFramePr>
            <p:cNvPr id="4" name="Object 5"/>
            <p:cNvGraphicFramePr>
              <a:graphicFrameLocks noChangeAspect="1"/>
            </p:cNvGraphicFramePr>
            <p:nvPr/>
          </p:nvGraphicFramePr>
          <p:xfrm>
            <a:off x="1476375" y="3152775"/>
            <a:ext cx="357188" cy="423863"/>
          </p:xfrm>
          <a:graphic>
            <a:graphicData uri="http://schemas.openxmlformats.org/presentationml/2006/ole">
              <p:oleObj spid="_x0000_s11313" name="Equation" r:id="rId12" imgW="19050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2"/>
          <p:cNvSpPr txBox="1">
            <a:spLocks noChangeArrowheads="1"/>
          </p:cNvSpPr>
          <p:nvPr/>
        </p:nvSpPr>
        <p:spPr bwMode="auto">
          <a:xfrm>
            <a:off x="771979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Adding a Constant to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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2060121" y="4186463"/>
          <a:ext cx="4573387" cy="635907"/>
        </p:xfrm>
        <a:graphic>
          <a:graphicData uri="http://schemas.openxmlformats.org/presentationml/2006/ole">
            <p:oleObj spid="_x0000_s12294" name="Equation" r:id="rId4" imgW="1828800" imgH="254000" progId="Equation.DSMT4">
              <p:embed/>
            </p:oleObj>
          </a:graphicData>
        </a:graphic>
      </p:graphicFrame>
      <p:sp>
        <p:nvSpPr>
          <p:cNvPr id="12292" name="Text Box 18"/>
          <p:cNvSpPr txBox="1">
            <a:spLocks noChangeArrowheads="1"/>
          </p:cNvSpPr>
          <p:nvPr/>
        </p:nvSpPr>
        <p:spPr bwMode="auto">
          <a:xfrm>
            <a:off x="619125" y="1624013"/>
            <a:ext cx="7918450" cy="19697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Conclusion: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Valid potential functions can only differ by the addition of a </a:t>
            </a:r>
            <a:r>
              <a:rPr lang="en-US" sz="2000" u="sng" dirty="0">
                <a:solidFill>
                  <a:schemeClr val="bg1"/>
                </a:solidFill>
              </a:rPr>
              <a:t>constant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Adding a constant to a valid potential function gives a another valid potential </a:t>
            </a:r>
            <a:r>
              <a:rPr lang="en-US" sz="2000" dirty="0" smtClean="0">
                <a:solidFill>
                  <a:schemeClr val="bg1"/>
                </a:solidFill>
              </a:rPr>
              <a:t>function (this </a:t>
            </a:r>
            <a:r>
              <a:rPr lang="en-US" sz="2000" dirty="0">
                <a:solidFill>
                  <a:schemeClr val="bg1"/>
                </a:solidFill>
              </a:rPr>
              <a:t>does not change the electric </a:t>
            </a:r>
            <a:r>
              <a:rPr lang="en-US" sz="2000" dirty="0" smtClean="0">
                <a:solidFill>
                  <a:schemeClr val="bg1"/>
                </a:solidFill>
              </a:rPr>
              <a:t>field).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717550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13317" name="Text Box 34"/>
          <p:cNvSpPr txBox="1">
            <a:spLocks noChangeArrowheads="1"/>
          </p:cNvSpPr>
          <p:nvPr/>
        </p:nvSpPr>
        <p:spPr bwMode="auto">
          <a:xfrm>
            <a:off x="2040413" y="1591623"/>
            <a:ext cx="4599336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the potential function on the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axis</a:t>
            </a:r>
          </a:p>
        </p:txBody>
      </p:sp>
      <p:sp>
        <p:nvSpPr>
          <p:cNvPr id="13319" name="Text Box 45"/>
          <p:cNvSpPr txBox="1">
            <a:spLocks noChangeArrowheads="1"/>
          </p:cNvSpPr>
          <p:nvPr/>
        </p:nvSpPr>
        <p:spPr bwMode="auto">
          <a:xfrm>
            <a:off x="2618465" y="867455"/>
            <a:ext cx="34435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Circular </a:t>
            </a:r>
            <a:r>
              <a:rPr lang="en-US" sz="2000" b="1" dirty="0">
                <a:solidFill>
                  <a:schemeClr val="hlink"/>
                </a:solidFill>
              </a:rPr>
              <a:t>ring of line charge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120675" y="3201534"/>
            <a:ext cx="4292144" cy="3220815"/>
            <a:chOff x="2185989" y="3027363"/>
            <a:chExt cx="4292144" cy="3220815"/>
          </a:xfrm>
        </p:grpSpPr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>
              <a:off x="4380821" y="3456441"/>
              <a:ext cx="0" cy="18129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 flipV="1">
              <a:off x="3175908" y="5256667"/>
              <a:ext cx="1204913" cy="7556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 flipV="1">
              <a:off x="4380821" y="5256667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Oval 11"/>
            <p:cNvSpPr>
              <a:spLocks noChangeArrowheads="1"/>
            </p:cNvSpPr>
            <p:nvPr/>
          </p:nvSpPr>
          <p:spPr bwMode="auto">
            <a:xfrm>
              <a:off x="4320496" y="3854904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Oval 13"/>
            <p:cNvSpPr>
              <a:spLocks noChangeArrowheads="1"/>
            </p:cNvSpPr>
            <p:nvPr/>
          </p:nvSpPr>
          <p:spPr bwMode="auto">
            <a:xfrm>
              <a:off x="3485471" y="4721679"/>
              <a:ext cx="1825625" cy="1096963"/>
            </a:xfrm>
            <a:prstGeom prst="ellips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Line 14"/>
            <p:cNvSpPr>
              <a:spLocks noChangeShapeType="1"/>
            </p:cNvSpPr>
            <p:nvPr/>
          </p:nvSpPr>
          <p:spPr bwMode="auto">
            <a:xfrm>
              <a:off x="4377646" y="5251905"/>
              <a:ext cx="622300" cy="3889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3" name="Oval 35"/>
            <p:cNvSpPr>
              <a:spLocks noChangeArrowheads="1"/>
            </p:cNvSpPr>
            <p:nvPr/>
          </p:nvSpPr>
          <p:spPr bwMode="auto">
            <a:xfrm>
              <a:off x="4320496" y="4466092"/>
              <a:ext cx="119063" cy="1190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Line 39"/>
            <p:cNvSpPr>
              <a:spLocks noChangeShapeType="1"/>
            </p:cNvSpPr>
            <p:nvPr/>
          </p:nvSpPr>
          <p:spPr bwMode="auto">
            <a:xfrm flipH="1">
              <a:off x="3118758" y="4524829"/>
              <a:ext cx="12065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6" name="Line 40"/>
            <p:cNvSpPr>
              <a:spLocks noChangeShapeType="1"/>
            </p:cNvSpPr>
            <p:nvPr/>
          </p:nvSpPr>
          <p:spPr bwMode="auto">
            <a:xfrm>
              <a:off x="3118758" y="4524829"/>
              <a:ext cx="0" cy="406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7" name="AutoShape 41"/>
            <p:cNvSpPr>
              <a:spLocks noChangeArrowheads="1"/>
            </p:cNvSpPr>
            <p:nvPr/>
          </p:nvSpPr>
          <p:spPr bwMode="auto">
            <a:xfrm flipV="1">
              <a:off x="3067958" y="4931229"/>
              <a:ext cx="101600" cy="1651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8" name="Object 3"/>
            <p:cNvGraphicFramePr>
              <a:graphicFrameLocks noChangeAspect="1"/>
            </p:cNvGraphicFramePr>
            <p:nvPr/>
          </p:nvGraphicFramePr>
          <p:xfrm>
            <a:off x="2875188" y="5987147"/>
            <a:ext cx="237828" cy="261031"/>
          </p:xfrm>
          <a:graphic>
            <a:graphicData uri="http://schemas.openxmlformats.org/presentationml/2006/ole">
              <p:oleObj spid="_x0000_s13351" name="Equation" r:id="rId4" imgW="126835" imgH="139518" progId="Equation.DSMT4">
                <p:embed/>
              </p:oleObj>
            </a:graphicData>
          </a:graphic>
        </p:graphicFrame>
        <p:graphicFrame>
          <p:nvGraphicFramePr>
            <p:cNvPr id="29" name="Object 3"/>
            <p:cNvGraphicFramePr>
              <a:graphicFrameLocks noChangeAspect="1"/>
            </p:cNvGraphicFramePr>
            <p:nvPr/>
          </p:nvGraphicFramePr>
          <p:xfrm>
            <a:off x="6216195" y="5125358"/>
            <a:ext cx="261938" cy="307975"/>
          </p:xfrm>
          <a:graphic>
            <a:graphicData uri="http://schemas.openxmlformats.org/presentationml/2006/ole">
              <p:oleObj spid="_x0000_s13352" name="Equation" r:id="rId5" imgW="139579" imgH="164957" progId="Equation.DSMT4">
                <p:embed/>
              </p:oleObj>
            </a:graphicData>
          </a:graphic>
        </p:graphicFrame>
        <p:graphicFrame>
          <p:nvGraphicFramePr>
            <p:cNvPr id="3" name="Object 5"/>
            <p:cNvGraphicFramePr>
              <a:graphicFrameLocks noChangeAspect="1"/>
            </p:cNvGraphicFramePr>
            <p:nvPr/>
          </p:nvGraphicFramePr>
          <p:xfrm>
            <a:off x="4270375" y="3027363"/>
            <a:ext cx="214313" cy="236537"/>
          </p:xfrm>
          <a:graphic>
            <a:graphicData uri="http://schemas.openxmlformats.org/presentationml/2006/ole">
              <p:oleObj spid="_x0000_s13353" name="Equation" r:id="rId6" imgW="114102" imgH="126780" progId="Equation.DSMT4">
                <p:embed/>
              </p:oleObj>
            </a:graphicData>
          </a:graphic>
        </p:graphicFrame>
        <p:graphicFrame>
          <p:nvGraphicFramePr>
            <p:cNvPr id="4" name="Object 5"/>
            <p:cNvGraphicFramePr>
              <a:graphicFrameLocks noChangeAspect="1"/>
            </p:cNvGraphicFramePr>
            <p:nvPr/>
          </p:nvGraphicFramePr>
          <p:xfrm>
            <a:off x="2185989" y="4365172"/>
            <a:ext cx="675424" cy="346074"/>
          </p:xfrm>
          <a:graphic>
            <a:graphicData uri="http://schemas.openxmlformats.org/presentationml/2006/ole">
              <p:oleObj spid="_x0000_s13354" name="Equation" r:id="rId7" imgW="444307" imgH="228501" progId="Equation.DSMT4">
                <p:embed/>
              </p:oleObj>
            </a:graphicData>
          </a:graphic>
        </p:graphicFrame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4610101" y="3548350"/>
            <a:ext cx="1017814" cy="414049"/>
          </p:xfrm>
          <a:graphic>
            <a:graphicData uri="http://schemas.openxmlformats.org/presentationml/2006/ole">
              <p:oleObj spid="_x0000_s13355" name="Equation" r:id="rId8" imgW="622030" imgH="253890" progId="Equation.DSMT4">
                <p:embed/>
              </p:oleObj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631871" y="4179435"/>
            <a:ext cx="1017588" cy="414337"/>
          </p:xfrm>
          <a:graphic>
            <a:graphicData uri="http://schemas.openxmlformats.org/presentationml/2006/ole">
              <p:oleObj spid="_x0000_s13356" name="Equation" r:id="rId9" imgW="622030" imgH="253890" progId="Equation.DSMT4">
                <p:embed/>
              </p:oleObj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/>
          </p:nvGraphicFramePr>
          <p:xfrm>
            <a:off x="3754660" y="5810473"/>
            <a:ext cx="352425" cy="373062"/>
          </p:xfrm>
          <a:graphic>
            <a:graphicData uri="http://schemas.openxmlformats.org/presentationml/2006/ole">
              <p:oleObj spid="_x0000_s13357" name="Equation" r:id="rId10" imgW="215806" imgH="228501" progId="Equation.DSMT4">
                <p:embed/>
              </p:oleObj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4496938" y="5507493"/>
            <a:ext cx="238125" cy="261937"/>
          </p:xfrm>
          <a:graphic>
            <a:graphicData uri="http://schemas.openxmlformats.org/presentationml/2006/ole">
              <p:oleObj spid="_x0000_s13358" name="Equation" r:id="rId11" imgW="126835" imgH="139518" progId="Equation.DSMT4">
                <p:embed/>
              </p:oleObj>
            </a:graphicData>
          </a:graphic>
        </p:graphicFrame>
      </p:grpSp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2577646" y="2213655"/>
          <a:ext cx="3676650" cy="469900"/>
        </p:xfrm>
        <a:graphic>
          <a:graphicData uri="http://schemas.openxmlformats.org/presentationml/2006/ole">
            <p:oleObj spid="_x0000_s13359" name="Equation" r:id="rId12" imgW="19812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3"/>
          <p:cNvGraphicFramePr>
            <a:graphicFrameLocks noChangeAspect="1"/>
          </p:cNvGraphicFramePr>
          <p:nvPr/>
        </p:nvGraphicFramePr>
        <p:xfrm>
          <a:off x="2311627" y="5504090"/>
          <a:ext cx="4306887" cy="860425"/>
        </p:xfrm>
        <a:graphic>
          <a:graphicData uri="http://schemas.openxmlformats.org/presentationml/2006/ole">
            <p:oleObj spid="_x0000_s109613" name="Equation" r:id="rId4" imgW="2159000" imgH="431800" progId="Equation.DSMT4">
              <p:embed/>
            </p:oleObj>
          </a:graphicData>
        </a:graphic>
      </p:graphicFrame>
      <p:sp>
        <p:nvSpPr>
          <p:cNvPr id="13318" name="Text Box 44"/>
          <p:cNvSpPr txBox="1">
            <a:spLocks noChangeArrowheads="1"/>
          </p:cNvSpPr>
          <p:nvPr/>
        </p:nvSpPr>
        <p:spPr bwMode="auto">
          <a:xfrm>
            <a:off x="464910" y="4545015"/>
            <a:ext cx="761228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Start with our previous </a:t>
            </a:r>
            <a:r>
              <a:rPr lang="en-US" sz="2000" dirty="0" smtClean="0">
                <a:solidFill>
                  <a:schemeClr val="bg1"/>
                </a:solidFill>
              </a:rPr>
              <a:t>example, </a:t>
            </a:r>
            <a:r>
              <a:rPr lang="en-US" sz="2000" dirty="0">
                <a:solidFill>
                  <a:schemeClr val="bg1"/>
                </a:solidFill>
              </a:rPr>
              <a:t>which has zero volts at infinity, and add a constant to it: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74007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185989" y="1013506"/>
            <a:ext cx="4292144" cy="3220815"/>
            <a:chOff x="2185989" y="3027363"/>
            <a:chExt cx="4292144" cy="3220815"/>
          </a:xfrm>
        </p:grpSpPr>
        <p:sp>
          <p:nvSpPr>
            <p:cNvPr id="49" name="Line 6"/>
            <p:cNvSpPr>
              <a:spLocks noChangeShapeType="1"/>
            </p:cNvSpPr>
            <p:nvPr/>
          </p:nvSpPr>
          <p:spPr bwMode="auto">
            <a:xfrm>
              <a:off x="4380821" y="3456441"/>
              <a:ext cx="0" cy="18129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7"/>
            <p:cNvSpPr>
              <a:spLocks noChangeShapeType="1"/>
            </p:cNvSpPr>
            <p:nvPr/>
          </p:nvSpPr>
          <p:spPr bwMode="auto">
            <a:xfrm flipV="1">
              <a:off x="3175908" y="5256667"/>
              <a:ext cx="1204913" cy="7556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 flipV="1">
              <a:off x="4380821" y="5256667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Oval 11"/>
            <p:cNvSpPr>
              <a:spLocks noChangeArrowheads="1"/>
            </p:cNvSpPr>
            <p:nvPr/>
          </p:nvSpPr>
          <p:spPr bwMode="auto">
            <a:xfrm>
              <a:off x="4320496" y="3854904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3485471" y="4721679"/>
              <a:ext cx="1825625" cy="1096963"/>
            </a:xfrm>
            <a:prstGeom prst="ellips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4377646" y="5251905"/>
              <a:ext cx="622300" cy="3889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Oval 35"/>
            <p:cNvSpPr>
              <a:spLocks noChangeArrowheads="1"/>
            </p:cNvSpPr>
            <p:nvPr/>
          </p:nvSpPr>
          <p:spPr bwMode="auto">
            <a:xfrm>
              <a:off x="4320496" y="4466092"/>
              <a:ext cx="119063" cy="1190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39"/>
            <p:cNvSpPr>
              <a:spLocks noChangeShapeType="1"/>
            </p:cNvSpPr>
            <p:nvPr/>
          </p:nvSpPr>
          <p:spPr bwMode="auto">
            <a:xfrm flipH="1">
              <a:off x="3118758" y="4524829"/>
              <a:ext cx="12065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0"/>
            <p:cNvSpPr>
              <a:spLocks noChangeShapeType="1"/>
            </p:cNvSpPr>
            <p:nvPr/>
          </p:nvSpPr>
          <p:spPr bwMode="auto">
            <a:xfrm>
              <a:off x="3118758" y="4524829"/>
              <a:ext cx="0" cy="406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 flipV="1">
              <a:off x="3067958" y="4931229"/>
              <a:ext cx="101600" cy="1651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" name="Object 3"/>
            <p:cNvGraphicFramePr>
              <a:graphicFrameLocks noChangeAspect="1"/>
            </p:cNvGraphicFramePr>
            <p:nvPr/>
          </p:nvGraphicFramePr>
          <p:xfrm>
            <a:off x="2875188" y="5987147"/>
            <a:ext cx="237828" cy="261031"/>
          </p:xfrm>
          <a:graphic>
            <a:graphicData uri="http://schemas.openxmlformats.org/presentationml/2006/ole">
              <p:oleObj spid="_x0000_s109614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60" name="Object 3"/>
            <p:cNvGraphicFramePr>
              <a:graphicFrameLocks noChangeAspect="1"/>
            </p:cNvGraphicFramePr>
            <p:nvPr/>
          </p:nvGraphicFramePr>
          <p:xfrm>
            <a:off x="6216195" y="5125358"/>
            <a:ext cx="261938" cy="307975"/>
          </p:xfrm>
          <a:graphic>
            <a:graphicData uri="http://schemas.openxmlformats.org/presentationml/2006/ole">
              <p:oleObj spid="_x0000_s109615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61" name="Object 5"/>
            <p:cNvGraphicFramePr>
              <a:graphicFrameLocks noChangeAspect="1"/>
            </p:cNvGraphicFramePr>
            <p:nvPr/>
          </p:nvGraphicFramePr>
          <p:xfrm>
            <a:off x="4270375" y="3027363"/>
            <a:ext cx="214313" cy="236537"/>
          </p:xfrm>
          <a:graphic>
            <a:graphicData uri="http://schemas.openxmlformats.org/presentationml/2006/ole">
              <p:oleObj spid="_x0000_s109616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62" name="Object 5"/>
            <p:cNvGraphicFramePr>
              <a:graphicFrameLocks noChangeAspect="1"/>
            </p:cNvGraphicFramePr>
            <p:nvPr/>
          </p:nvGraphicFramePr>
          <p:xfrm>
            <a:off x="2185989" y="4365172"/>
            <a:ext cx="675424" cy="346074"/>
          </p:xfrm>
          <a:graphic>
            <a:graphicData uri="http://schemas.openxmlformats.org/presentationml/2006/ole">
              <p:oleObj spid="_x0000_s109617" name="Equation" r:id="rId8" imgW="444307" imgH="228501" progId="Equation.DSMT4">
                <p:embed/>
              </p:oleObj>
            </a:graphicData>
          </a:graphic>
        </p:graphicFrame>
        <p:graphicFrame>
          <p:nvGraphicFramePr>
            <p:cNvPr id="63" name="Object 5"/>
            <p:cNvGraphicFramePr>
              <a:graphicFrameLocks noChangeAspect="1"/>
            </p:cNvGraphicFramePr>
            <p:nvPr/>
          </p:nvGraphicFramePr>
          <p:xfrm>
            <a:off x="4610101" y="3548350"/>
            <a:ext cx="1017814" cy="414049"/>
          </p:xfrm>
          <a:graphic>
            <a:graphicData uri="http://schemas.openxmlformats.org/presentationml/2006/ole">
              <p:oleObj spid="_x0000_s109618" name="Equation" r:id="rId9" imgW="622030" imgH="253890" progId="Equation.DSMT4">
                <p:embed/>
              </p:oleObj>
            </a:graphicData>
          </a:graphic>
        </p:graphicFrame>
        <p:graphicFrame>
          <p:nvGraphicFramePr>
            <p:cNvPr id="64" name="Object 63"/>
            <p:cNvGraphicFramePr>
              <a:graphicFrameLocks noChangeAspect="1"/>
            </p:cNvGraphicFramePr>
            <p:nvPr/>
          </p:nvGraphicFramePr>
          <p:xfrm>
            <a:off x="4631871" y="4179435"/>
            <a:ext cx="1017588" cy="414337"/>
          </p:xfrm>
          <a:graphic>
            <a:graphicData uri="http://schemas.openxmlformats.org/presentationml/2006/ole">
              <p:oleObj spid="_x0000_s109619" name="Equation" r:id="rId10" imgW="622030" imgH="253890" progId="Equation.DSMT4">
                <p:embed/>
              </p:oleObj>
            </a:graphicData>
          </a:graphic>
        </p:graphicFrame>
        <p:graphicFrame>
          <p:nvGraphicFramePr>
            <p:cNvPr id="65" name="Object 5"/>
            <p:cNvGraphicFramePr>
              <a:graphicFrameLocks noChangeAspect="1"/>
            </p:cNvGraphicFramePr>
            <p:nvPr/>
          </p:nvGraphicFramePr>
          <p:xfrm>
            <a:off x="3754660" y="5810473"/>
            <a:ext cx="352425" cy="373062"/>
          </p:xfrm>
          <a:graphic>
            <a:graphicData uri="http://schemas.openxmlformats.org/presentationml/2006/ole">
              <p:oleObj spid="_x0000_s109620" name="Equation" r:id="rId11" imgW="215806" imgH="228501" progId="Equation.DSMT4">
                <p:embed/>
              </p:oleObj>
            </a:graphicData>
          </a:graphic>
        </p:graphicFrame>
        <p:graphicFrame>
          <p:nvGraphicFramePr>
            <p:cNvPr id="66" name="Object 5"/>
            <p:cNvGraphicFramePr>
              <a:graphicFrameLocks noChangeAspect="1"/>
            </p:cNvGraphicFramePr>
            <p:nvPr/>
          </p:nvGraphicFramePr>
          <p:xfrm>
            <a:off x="4496938" y="5507493"/>
            <a:ext cx="238125" cy="261937"/>
          </p:xfrm>
          <a:graphic>
            <a:graphicData uri="http://schemas.openxmlformats.org/presentationml/2006/ole">
              <p:oleObj spid="_x0000_s109621" name="Equation" r:id="rId12" imgW="126835" imgH="139518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2"/>
          <p:cNvSpPr txBox="1">
            <a:spLocks noChangeArrowheads="1"/>
          </p:cNvSpPr>
          <p:nvPr/>
        </p:nvSpPr>
        <p:spPr bwMode="auto">
          <a:xfrm>
            <a:off x="674007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14338" name="Object 23"/>
          <p:cNvGraphicFramePr>
            <a:graphicFrameLocks noChangeAspect="1"/>
          </p:cNvGraphicFramePr>
          <p:nvPr/>
        </p:nvGraphicFramePr>
        <p:xfrm>
          <a:off x="4196670" y="955674"/>
          <a:ext cx="4306887" cy="860425"/>
        </p:xfrm>
        <a:graphic>
          <a:graphicData uri="http://schemas.openxmlformats.org/presentationml/2006/ole">
            <p:oleObj spid="_x0000_s14387" name="Equation" r:id="rId4" imgW="2159000" imgH="431800" progId="Equation.DSMT4">
              <p:embed/>
            </p:oleObj>
          </a:graphicData>
        </a:graphic>
      </p:graphicFrame>
      <p:graphicFrame>
        <p:nvGraphicFramePr>
          <p:cNvPr id="14339" name="Object 24"/>
          <p:cNvGraphicFramePr>
            <a:graphicFrameLocks noChangeAspect="1"/>
          </p:cNvGraphicFramePr>
          <p:nvPr/>
        </p:nvGraphicFramePr>
        <p:xfrm>
          <a:off x="5345566" y="2258559"/>
          <a:ext cx="2736850" cy="506412"/>
        </p:xfrm>
        <a:graphic>
          <a:graphicData uri="http://schemas.openxmlformats.org/presentationml/2006/ole">
            <p:oleObj spid="_x0000_s14388" name="Equation" r:id="rId5" imgW="1371600" imgH="254000" progId="Equation.DSMT4">
              <p:embed/>
            </p:oleObj>
          </a:graphicData>
        </a:graphic>
      </p:graphicFrame>
      <p:graphicFrame>
        <p:nvGraphicFramePr>
          <p:cNvPr id="14340" name="Object 25"/>
          <p:cNvGraphicFramePr>
            <a:graphicFrameLocks noChangeAspect="1"/>
          </p:cNvGraphicFramePr>
          <p:nvPr/>
        </p:nvGraphicFramePr>
        <p:xfrm>
          <a:off x="5720898" y="2971344"/>
          <a:ext cx="2867932" cy="773343"/>
        </p:xfrm>
        <a:graphic>
          <a:graphicData uri="http://schemas.openxmlformats.org/presentationml/2006/ole">
            <p:oleObj spid="_x0000_s14389" name="Equation" r:id="rId6" imgW="1600200" imgH="431800" progId="Equation.DSMT4">
              <p:embed/>
            </p:oleObj>
          </a:graphicData>
        </a:graphic>
      </p:graphicFrame>
      <p:sp>
        <p:nvSpPr>
          <p:cNvPr id="14342" name="Text Box 27"/>
          <p:cNvSpPr txBox="1">
            <a:spLocks noChangeArrowheads="1"/>
          </p:cNvSpPr>
          <p:nvPr/>
        </p:nvSpPr>
        <p:spPr bwMode="auto">
          <a:xfrm>
            <a:off x="4630509" y="2273526"/>
            <a:ext cx="63991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Set:</a:t>
            </a:r>
          </a:p>
        </p:txBody>
      </p:sp>
      <p:sp>
        <p:nvSpPr>
          <p:cNvPr id="14344" name="AutoShape 32"/>
          <p:cNvSpPr>
            <a:spLocks noChangeArrowheads="1"/>
          </p:cNvSpPr>
          <p:nvPr/>
        </p:nvSpPr>
        <p:spPr bwMode="auto">
          <a:xfrm>
            <a:off x="4938487" y="3178630"/>
            <a:ext cx="580572" cy="250371"/>
          </a:xfrm>
          <a:prstGeom prst="rightArrow">
            <a:avLst>
              <a:gd name="adj1" fmla="val 50000"/>
              <a:gd name="adj2" fmla="val 7794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14341" name="Object 25"/>
          <p:cNvGraphicFramePr>
            <a:graphicFrameLocks noChangeAspect="1"/>
          </p:cNvGraphicFramePr>
          <p:nvPr/>
        </p:nvGraphicFramePr>
        <p:xfrm>
          <a:off x="4737326" y="4996089"/>
          <a:ext cx="3597275" cy="860425"/>
        </p:xfrm>
        <a:graphic>
          <a:graphicData uri="http://schemas.openxmlformats.org/presentationml/2006/ole">
            <p:oleObj spid="_x0000_s14390" name="Equation" r:id="rId7" imgW="1803400" imgH="431800" progId="Equation.DSMT4">
              <p:embed/>
            </p:oleObj>
          </a:graphicData>
        </a:graphic>
      </p:graphicFrame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4086226" y="4512354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 we have: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37445" y="1427163"/>
            <a:ext cx="4292144" cy="3220815"/>
            <a:chOff x="2185989" y="3027363"/>
            <a:chExt cx="4292144" cy="3220815"/>
          </a:xfrm>
        </p:grpSpPr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4380821" y="3456441"/>
              <a:ext cx="0" cy="18129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V="1">
              <a:off x="3175908" y="5256667"/>
              <a:ext cx="1204913" cy="7556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V="1">
              <a:off x="4380821" y="5256667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4320496" y="3854904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auto">
            <a:xfrm>
              <a:off x="3485471" y="4721679"/>
              <a:ext cx="1825625" cy="1096963"/>
            </a:xfrm>
            <a:prstGeom prst="ellips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4377646" y="5251905"/>
              <a:ext cx="622300" cy="3889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20496" y="4466092"/>
              <a:ext cx="119063" cy="1190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H="1">
              <a:off x="3118758" y="4524829"/>
              <a:ext cx="12065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3118758" y="4524829"/>
              <a:ext cx="0" cy="406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AutoShape 41"/>
            <p:cNvSpPr>
              <a:spLocks noChangeArrowheads="1"/>
            </p:cNvSpPr>
            <p:nvPr/>
          </p:nvSpPr>
          <p:spPr bwMode="auto">
            <a:xfrm flipV="1">
              <a:off x="3067958" y="4931229"/>
              <a:ext cx="101600" cy="1651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" name="Object 3"/>
            <p:cNvGraphicFramePr>
              <a:graphicFrameLocks noChangeAspect="1"/>
            </p:cNvGraphicFramePr>
            <p:nvPr/>
          </p:nvGraphicFramePr>
          <p:xfrm>
            <a:off x="2875188" y="5987147"/>
            <a:ext cx="237828" cy="261031"/>
          </p:xfrm>
          <a:graphic>
            <a:graphicData uri="http://schemas.openxmlformats.org/presentationml/2006/ole">
              <p:oleObj spid="_x0000_s14391" name="Equation" r:id="rId8" imgW="126835" imgH="139518" progId="Equation.DSMT4">
                <p:embed/>
              </p:oleObj>
            </a:graphicData>
          </a:graphic>
        </p:graphicFrame>
        <p:graphicFrame>
          <p:nvGraphicFramePr>
            <p:cNvPr id="44" name="Object 3"/>
            <p:cNvGraphicFramePr>
              <a:graphicFrameLocks noChangeAspect="1"/>
            </p:cNvGraphicFramePr>
            <p:nvPr/>
          </p:nvGraphicFramePr>
          <p:xfrm>
            <a:off x="6216195" y="5125358"/>
            <a:ext cx="261938" cy="307975"/>
          </p:xfrm>
          <a:graphic>
            <a:graphicData uri="http://schemas.openxmlformats.org/presentationml/2006/ole">
              <p:oleObj spid="_x0000_s14392" name="Equation" r:id="rId9" imgW="139579" imgH="164957" progId="Equation.DSMT4">
                <p:embed/>
              </p:oleObj>
            </a:graphicData>
          </a:graphic>
        </p:graphicFrame>
        <p:graphicFrame>
          <p:nvGraphicFramePr>
            <p:cNvPr id="45" name="Object 5"/>
            <p:cNvGraphicFramePr>
              <a:graphicFrameLocks noChangeAspect="1"/>
            </p:cNvGraphicFramePr>
            <p:nvPr/>
          </p:nvGraphicFramePr>
          <p:xfrm>
            <a:off x="4270375" y="3027363"/>
            <a:ext cx="214313" cy="236537"/>
          </p:xfrm>
          <a:graphic>
            <a:graphicData uri="http://schemas.openxmlformats.org/presentationml/2006/ole">
              <p:oleObj spid="_x0000_s14393" name="Equation" r:id="rId10" imgW="114102" imgH="126780" progId="Equation.DSMT4">
                <p:embed/>
              </p:oleObj>
            </a:graphicData>
          </a:graphic>
        </p:graphicFrame>
        <p:graphicFrame>
          <p:nvGraphicFramePr>
            <p:cNvPr id="46" name="Object 5"/>
            <p:cNvGraphicFramePr>
              <a:graphicFrameLocks noChangeAspect="1"/>
            </p:cNvGraphicFramePr>
            <p:nvPr/>
          </p:nvGraphicFramePr>
          <p:xfrm>
            <a:off x="2185989" y="4365172"/>
            <a:ext cx="675424" cy="346074"/>
          </p:xfrm>
          <a:graphic>
            <a:graphicData uri="http://schemas.openxmlformats.org/presentationml/2006/ole">
              <p:oleObj spid="_x0000_s14394" name="Equation" r:id="rId11" imgW="444307" imgH="228501" progId="Equation.DSMT4">
                <p:embed/>
              </p:oleObj>
            </a:graphicData>
          </a:graphic>
        </p:graphicFrame>
        <p:graphicFrame>
          <p:nvGraphicFramePr>
            <p:cNvPr id="47" name="Object 5"/>
            <p:cNvGraphicFramePr>
              <a:graphicFrameLocks noChangeAspect="1"/>
            </p:cNvGraphicFramePr>
            <p:nvPr/>
          </p:nvGraphicFramePr>
          <p:xfrm>
            <a:off x="4610101" y="3548350"/>
            <a:ext cx="1017814" cy="414049"/>
          </p:xfrm>
          <a:graphic>
            <a:graphicData uri="http://schemas.openxmlformats.org/presentationml/2006/ole">
              <p:oleObj spid="_x0000_s14395" name="Equation" r:id="rId12" imgW="622030" imgH="253890" progId="Equation.DSMT4">
                <p:embed/>
              </p:oleObj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/>
          </p:nvGraphicFramePr>
          <p:xfrm>
            <a:off x="4631871" y="4179435"/>
            <a:ext cx="1017588" cy="414337"/>
          </p:xfrm>
          <a:graphic>
            <a:graphicData uri="http://schemas.openxmlformats.org/presentationml/2006/ole">
              <p:oleObj spid="_x0000_s14396" name="Equation" r:id="rId13" imgW="622030" imgH="253890" progId="Equation.DSMT4">
                <p:embed/>
              </p:oleObj>
            </a:graphicData>
          </a:graphic>
        </p:graphicFrame>
        <p:graphicFrame>
          <p:nvGraphicFramePr>
            <p:cNvPr id="49" name="Object 5"/>
            <p:cNvGraphicFramePr>
              <a:graphicFrameLocks noChangeAspect="1"/>
            </p:cNvGraphicFramePr>
            <p:nvPr/>
          </p:nvGraphicFramePr>
          <p:xfrm>
            <a:off x="3754660" y="5810473"/>
            <a:ext cx="352425" cy="373062"/>
          </p:xfrm>
          <a:graphic>
            <a:graphicData uri="http://schemas.openxmlformats.org/presentationml/2006/ole">
              <p:oleObj spid="_x0000_s14397" name="Equation" r:id="rId14" imgW="215806" imgH="228501" progId="Equation.DSMT4">
                <p:embed/>
              </p:oleObj>
            </a:graphicData>
          </a:graphic>
        </p:graphicFrame>
        <p:graphicFrame>
          <p:nvGraphicFramePr>
            <p:cNvPr id="50" name="Object 5"/>
            <p:cNvGraphicFramePr>
              <a:graphicFrameLocks noChangeAspect="1"/>
            </p:cNvGraphicFramePr>
            <p:nvPr/>
          </p:nvGraphicFramePr>
          <p:xfrm>
            <a:off x="4496938" y="5507493"/>
            <a:ext cx="238125" cy="261937"/>
          </p:xfrm>
          <a:graphic>
            <a:graphicData uri="http://schemas.openxmlformats.org/presentationml/2006/ole">
              <p:oleObj spid="_x0000_s14398" name="Equation" r:id="rId15" imgW="126835" imgH="139518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2"/>
          <p:cNvSpPr txBox="1">
            <a:spLocks noChangeArrowheads="1"/>
          </p:cNvSpPr>
          <p:nvPr/>
        </p:nvSpPr>
        <p:spPr bwMode="auto">
          <a:xfrm>
            <a:off x="674007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30" name="Object 27"/>
          <p:cNvGraphicFramePr>
            <a:graphicFrameLocks noChangeAspect="1"/>
          </p:cNvGraphicFramePr>
          <p:nvPr/>
        </p:nvGraphicFramePr>
        <p:xfrm>
          <a:off x="1463221" y="1629461"/>
          <a:ext cx="6051550" cy="914400"/>
        </p:xfrm>
        <a:graphic>
          <a:graphicData uri="http://schemas.openxmlformats.org/presentationml/2006/ole">
            <p:oleObj spid="_x0000_s110638" name="Equation" r:id="rId4" imgW="3187440" imgH="482400" progId="Equation.DSMT4">
              <p:embed/>
            </p:oleObj>
          </a:graphicData>
        </a:graphic>
      </p:graphicFrame>
      <p:grpSp>
        <p:nvGrpSpPr>
          <p:cNvPr id="2" name="Group 31"/>
          <p:cNvGrpSpPr/>
          <p:nvPr/>
        </p:nvGrpSpPr>
        <p:grpSpPr>
          <a:xfrm>
            <a:off x="239486" y="3364820"/>
            <a:ext cx="4292144" cy="3220815"/>
            <a:chOff x="2185989" y="3027363"/>
            <a:chExt cx="4292144" cy="3220815"/>
          </a:xfrm>
        </p:grpSpPr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4380821" y="3456441"/>
              <a:ext cx="0" cy="18129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V="1">
              <a:off x="3175908" y="5256667"/>
              <a:ext cx="1204913" cy="7556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V="1">
              <a:off x="4380821" y="5256667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4320496" y="3854904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auto">
            <a:xfrm>
              <a:off x="3485471" y="4721679"/>
              <a:ext cx="1825625" cy="1096963"/>
            </a:xfrm>
            <a:prstGeom prst="ellipse">
              <a:avLst/>
            </a:prstGeom>
            <a:noFill/>
            <a:ln w="38100">
              <a:solidFill>
                <a:srgbClr val="DDD8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4377646" y="5251905"/>
              <a:ext cx="622300" cy="3889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20496" y="4466092"/>
              <a:ext cx="119063" cy="1190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H="1">
              <a:off x="3118758" y="4524829"/>
              <a:ext cx="12065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3118758" y="4524829"/>
              <a:ext cx="0" cy="406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AutoShape 41"/>
            <p:cNvSpPr>
              <a:spLocks noChangeArrowheads="1"/>
            </p:cNvSpPr>
            <p:nvPr/>
          </p:nvSpPr>
          <p:spPr bwMode="auto">
            <a:xfrm flipV="1">
              <a:off x="3067958" y="4931229"/>
              <a:ext cx="101600" cy="1651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" name="Object 3"/>
            <p:cNvGraphicFramePr>
              <a:graphicFrameLocks noChangeAspect="1"/>
            </p:cNvGraphicFramePr>
            <p:nvPr/>
          </p:nvGraphicFramePr>
          <p:xfrm>
            <a:off x="2875188" y="5987147"/>
            <a:ext cx="237828" cy="261031"/>
          </p:xfrm>
          <a:graphic>
            <a:graphicData uri="http://schemas.openxmlformats.org/presentationml/2006/ole">
              <p:oleObj spid="_x0000_s110639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44" name="Object 3"/>
            <p:cNvGraphicFramePr>
              <a:graphicFrameLocks noChangeAspect="1"/>
            </p:cNvGraphicFramePr>
            <p:nvPr/>
          </p:nvGraphicFramePr>
          <p:xfrm>
            <a:off x="6216195" y="5125358"/>
            <a:ext cx="261938" cy="307975"/>
          </p:xfrm>
          <a:graphic>
            <a:graphicData uri="http://schemas.openxmlformats.org/presentationml/2006/ole">
              <p:oleObj spid="_x0000_s110640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45" name="Object 5"/>
            <p:cNvGraphicFramePr>
              <a:graphicFrameLocks noChangeAspect="1"/>
            </p:cNvGraphicFramePr>
            <p:nvPr/>
          </p:nvGraphicFramePr>
          <p:xfrm>
            <a:off x="4270375" y="3027363"/>
            <a:ext cx="214313" cy="236537"/>
          </p:xfrm>
          <a:graphic>
            <a:graphicData uri="http://schemas.openxmlformats.org/presentationml/2006/ole">
              <p:oleObj spid="_x0000_s110641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46" name="Object 5"/>
            <p:cNvGraphicFramePr>
              <a:graphicFrameLocks noChangeAspect="1"/>
            </p:cNvGraphicFramePr>
            <p:nvPr/>
          </p:nvGraphicFramePr>
          <p:xfrm>
            <a:off x="2185989" y="4365172"/>
            <a:ext cx="675424" cy="346074"/>
          </p:xfrm>
          <a:graphic>
            <a:graphicData uri="http://schemas.openxmlformats.org/presentationml/2006/ole">
              <p:oleObj spid="_x0000_s110642" name="Equation" r:id="rId8" imgW="444307" imgH="228501" progId="Equation.DSMT4">
                <p:embed/>
              </p:oleObj>
            </a:graphicData>
          </a:graphic>
        </p:graphicFrame>
        <p:graphicFrame>
          <p:nvGraphicFramePr>
            <p:cNvPr id="47" name="Object 5"/>
            <p:cNvGraphicFramePr>
              <a:graphicFrameLocks noChangeAspect="1"/>
            </p:cNvGraphicFramePr>
            <p:nvPr/>
          </p:nvGraphicFramePr>
          <p:xfrm>
            <a:off x="4610101" y="3548350"/>
            <a:ext cx="1017814" cy="414049"/>
          </p:xfrm>
          <a:graphic>
            <a:graphicData uri="http://schemas.openxmlformats.org/presentationml/2006/ole">
              <p:oleObj spid="_x0000_s110643" name="Equation" r:id="rId9" imgW="622030" imgH="253890" progId="Equation.DSMT4">
                <p:embed/>
              </p:oleObj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/>
          </p:nvGraphicFramePr>
          <p:xfrm>
            <a:off x="4631871" y="4179435"/>
            <a:ext cx="1017588" cy="414337"/>
          </p:xfrm>
          <a:graphic>
            <a:graphicData uri="http://schemas.openxmlformats.org/presentationml/2006/ole">
              <p:oleObj spid="_x0000_s110644" name="Equation" r:id="rId10" imgW="622030" imgH="253890" progId="Equation.DSMT4">
                <p:embed/>
              </p:oleObj>
            </a:graphicData>
          </a:graphic>
        </p:graphicFrame>
        <p:graphicFrame>
          <p:nvGraphicFramePr>
            <p:cNvPr id="49" name="Object 5"/>
            <p:cNvGraphicFramePr>
              <a:graphicFrameLocks noChangeAspect="1"/>
            </p:cNvGraphicFramePr>
            <p:nvPr/>
          </p:nvGraphicFramePr>
          <p:xfrm>
            <a:off x="3754660" y="5810473"/>
            <a:ext cx="352425" cy="373062"/>
          </p:xfrm>
          <a:graphic>
            <a:graphicData uri="http://schemas.openxmlformats.org/presentationml/2006/ole">
              <p:oleObj spid="_x0000_s110645" name="Equation" r:id="rId11" imgW="215806" imgH="228501" progId="Equation.DSMT4">
                <p:embed/>
              </p:oleObj>
            </a:graphicData>
          </a:graphic>
        </p:graphicFrame>
        <p:graphicFrame>
          <p:nvGraphicFramePr>
            <p:cNvPr id="50" name="Object 5"/>
            <p:cNvGraphicFramePr>
              <a:graphicFrameLocks noChangeAspect="1"/>
            </p:cNvGraphicFramePr>
            <p:nvPr/>
          </p:nvGraphicFramePr>
          <p:xfrm>
            <a:off x="4496938" y="5507493"/>
            <a:ext cx="238125" cy="261937"/>
          </p:xfrm>
          <a:graphic>
            <a:graphicData uri="http://schemas.openxmlformats.org/presentationml/2006/ole">
              <p:oleObj spid="_x0000_s110646" name="Equation" r:id="rId12" imgW="126835" imgH="139518" progId="Equation.DSMT4">
                <p:embed/>
              </p:oleObj>
            </a:graphicData>
          </a:graphic>
        </p:graphicFrame>
      </p:grpSp>
      <p:sp>
        <p:nvSpPr>
          <p:cNvPr id="32" name="Text Box 52"/>
          <p:cNvSpPr txBox="1">
            <a:spLocks noChangeArrowheads="1"/>
          </p:cNvSpPr>
          <p:nvPr/>
        </p:nvSpPr>
        <p:spPr bwMode="auto">
          <a:xfrm>
            <a:off x="3705355" y="878344"/>
            <a:ext cx="135325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Summary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graphicFrame>
        <p:nvGraphicFramePr>
          <p:cNvPr id="110607" name="Object 19"/>
          <p:cNvGraphicFramePr>
            <a:graphicFrameLocks noChangeAspect="1"/>
          </p:cNvGraphicFramePr>
          <p:nvPr/>
        </p:nvGraphicFramePr>
        <p:xfrm>
          <a:off x="3289755" y="2828474"/>
          <a:ext cx="2635250" cy="469900"/>
        </p:xfrm>
        <a:graphic>
          <a:graphicData uri="http://schemas.openxmlformats.org/presentationml/2006/ole">
            <p:oleObj spid="_x0000_s110647" name="Equation" r:id="rId13" imgW="14223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3474357" y="5553528"/>
            <a:ext cx="4140200" cy="1104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5058909" y="3294516"/>
            <a:ext cx="13092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Choose: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1040493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Potential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Formula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5473248" y="1497239"/>
          <a:ext cx="2601913" cy="1508125"/>
        </p:xfrm>
        <a:graphic>
          <a:graphicData uri="http://schemas.openxmlformats.org/presentationml/2006/ole">
            <p:oleObj spid="_x0000_s2083" name="Equation" r:id="rId4" imgW="1270000" imgH="736600" progId="Equation.DSMT4">
              <p:embed/>
            </p:oleObj>
          </a:graphicData>
        </a:graphic>
      </p:graphicFrame>
      <p:graphicFrame>
        <p:nvGraphicFramePr>
          <p:cNvPr id="2051" name="Object 13"/>
          <p:cNvGraphicFramePr>
            <a:graphicFrameLocks noChangeAspect="1"/>
          </p:cNvGraphicFramePr>
          <p:nvPr/>
        </p:nvGraphicFramePr>
        <p:xfrm>
          <a:off x="3202895" y="4239306"/>
          <a:ext cx="3100387" cy="1054100"/>
        </p:xfrm>
        <a:graphic>
          <a:graphicData uri="http://schemas.openxmlformats.org/presentationml/2006/ole">
            <p:oleObj spid="_x0000_s2084" name="Equation" r:id="rId5" imgW="1447560" imgH="495000" progId="Equation.DSMT4">
              <p:embed/>
            </p:oleObj>
          </a:graphicData>
        </a:graphic>
      </p:graphicFrame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3960359" y="5577112"/>
          <a:ext cx="3074987" cy="1060450"/>
        </p:xfrm>
        <a:graphic>
          <a:graphicData uri="http://schemas.openxmlformats.org/presentationml/2006/ole">
            <p:oleObj spid="_x0000_s2085" name="Equation" r:id="rId6" imgW="1434477" imgH="495085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338969" y="5384574"/>
            <a:ext cx="51457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6303963" y="3306763"/>
          <a:ext cx="806450" cy="415925"/>
        </p:xfrm>
        <a:graphic>
          <a:graphicData uri="http://schemas.openxmlformats.org/presentationml/2006/ole">
            <p:oleObj spid="_x0000_s2086" name="Equation" r:id="rId7" imgW="393480" imgH="203040" progId="Equation.DSMT4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7337425" y="3341688"/>
          <a:ext cx="833438" cy="390525"/>
        </p:xfrm>
        <a:graphic>
          <a:graphicData uri="http://schemas.openxmlformats.org/presentationml/2006/ole">
            <p:oleObj spid="_x0000_s2087" name="Equation" r:id="rId8" imgW="406080" imgH="190440" progId="Equation.DSMT4">
              <p:embed/>
            </p:oleObj>
          </a:graphicData>
        </a:graphic>
      </p:graphicFrame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121230" y="4045632"/>
            <a:ext cx="188322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Then we have: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59971" y="979714"/>
            <a:ext cx="3635829" cy="2318657"/>
            <a:chOff x="859971" y="979714"/>
            <a:chExt cx="3635829" cy="2318657"/>
          </a:xfrm>
        </p:grpSpPr>
        <p:sp>
          <p:nvSpPr>
            <p:cNvPr id="26" name="Rectangle 25"/>
            <p:cNvSpPr/>
            <p:nvPr/>
          </p:nvSpPr>
          <p:spPr bwMode="auto">
            <a:xfrm>
              <a:off x="859971" y="979714"/>
              <a:ext cx="3635829" cy="2318657"/>
            </a:xfrm>
            <a:prstGeom prst="rect">
              <a:avLst/>
            </a:prstGeom>
            <a:solidFill>
              <a:srgbClr val="EAEAE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062" name="Group 19"/>
            <p:cNvGrpSpPr>
              <a:grpSpLocks/>
            </p:cNvGrpSpPr>
            <p:nvPr/>
          </p:nvGrpSpPr>
          <p:grpSpPr bwMode="auto">
            <a:xfrm>
              <a:off x="2033831" y="2330223"/>
              <a:ext cx="127000" cy="512762"/>
              <a:chOff x="2528" y="2725"/>
              <a:chExt cx="80" cy="323"/>
            </a:xfrm>
          </p:grpSpPr>
          <p:sp>
            <p:nvSpPr>
              <p:cNvPr id="2063" name="Oval 20"/>
              <p:cNvSpPr>
                <a:spLocks noChangeArrowheads="1"/>
              </p:cNvSpPr>
              <p:nvPr/>
            </p:nvSpPr>
            <p:spPr bwMode="auto">
              <a:xfrm>
                <a:off x="2532" y="2725"/>
                <a:ext cx="75" cy="75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Line 21"/>
              <p:cNvSpPr>
                <a:spLocks noChangeShapeType="1"/>
              </p:cNvSpPr>
              <p:nvPr/>
            </p:nvSpPr>
            <p:spPr bwMode="auto">
              <a:xfrm>
                <a:off x="2568" y="2800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5" name="AutoShape 22"/>
              <p:cNvSpPr>
                <a:spLocks noChangeArrowheads="1"/>
              </p:cNvSpPr>
              <p:nvPr/>
            </p:nvSpPr>
            <p:spPr bwMode="auto">
              <a:xfrm flipV="1">
                <a:off x="2528" y="2960"/>
                <a:ext cx="80" cy="8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055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748724344"/>
                </p:ext>
              </p:extLst>
            </p:nvPr>
          </p:nvGraphicFramePr>
          <p:xfrm>
            <a:off x="3095625" y="1330325"/>
            <a:ext cx="258763" cy="336550"/>
          </p:xfrm>
          <a:graphic>
            <a:graphicData uri="http://schemas.openxmlformats.org/presentationml/2006/ole">
              <p:oleObj spid="_x0000_s2088" name="Equation" r:id="rId9" imgW="126780" imgH="164814" progId="Equation.DSMT4">
                <p:embed/>
              </p:oleObj>
            </a:graphicData>
          </a:graphic>
        </p:graphicFrame>
        <p:graphicFrame>
          <p:nvGraphicFramePr>
            <p:cNvPr id="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843667766"/>
                </p:ext>
              </p:extLst>
            </p:nvPr>
          </p:nvGraphicFramePr>
          <p:xfrm>
            <a:off x="2317524" y="2307318"/>
            <a:ext cx="312737" cy="390525"/>
          </p:xfrm>
          <a:graphic>
            <a:graphicData uri="http://schemas.openxmlformats.org/presentationml/2006/ole">
              <p:oleObj spid="_x0000_s2089" name="Equation" r:id="rId10" imgW="152334" imgH="190417" progId="Equation.DSMT4">
                <p:embed/>
              </p:oleObj>
            </a:graphicData>
          </a:graphic>
        </p:graphicFrame>
        <p:sp>
          <p:nvSpPr>
            <p:cNvPr id="5" name="Freeform 4"/>
            <p:cNvSpPr/>
            <p:nvPr/>
          </p:nvSpPr>
          <p:spPr bwMode="auto">
            <a:xfrm>
              <a:off x="2057400" y="1701800"/>
              <a:ext cx="724823" cy="673100"/>
            </a:xfrm>
            <a:custGeom>
              <a:avLst/>
              <a:gdLst>
                <a:gd name="connsiteX0" fmla="*/ 50800 w 724823"/>
                <a:gd name="connsiteY0" fmla="*/ 673100 h 673100"/>
                <a:gd name="connsiteX1" fmla="*/ 0 w 724823"/>
                <a:gd name="connsiteY1" fmla="*/ 495300 h 673100"/>
                <a:gd name="connsiteX2" fmla="*/ 50800 w 724823"/>
                <a:gd name="connsiteY2" fmla="*/ 342900 h 673100"/>
                <a:gd name="connsiteX3" fmla="*/ 228600 w 724823"/>
                <a:gd name="connsiteY3" fmla="*/ 215900 h 673100"/>
                <a:gd name="connsiteX4" fmla="*/ 469900 w 724823"/>
                <a:gd name="connsiteY4" fmla="*/ 203200 h 673100"/>
                <a:gd name="connsiteX5" fmla="*/ 685800 w 724823"/>
                <a:gd name="connsiteY5" fmla="*/ 88900 h 673100"/>
                <a:gd name="connsiteX6" fmla="*/ 723900 w 724823"/>
                <a:gd name="connsiteY6" fmla="*/ 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4823" h="673100">
                  <a:moveTo>
                    <a:pt x="50800" y="673100"/>
                  </a:moveTo>
                  <a:cubicBezTo>
                    <a:pt x="25400" y="611716"/>
                    <a:pt x="0" y="550333"/>
                    <a:pt x="0" y="495300"/>
                  </a:cubicBezTo>
                  <a:cubicBezTo>
                    <a:pt x="0" y="440267"/>
                    <a:pt x="12700" y="389467"/>
                    <a:pt x="50800" y="342900"/>
                  </a:cubicBezTo>
                  <a:cubicBezTo>
                    <a:pt x="88900" y="296333"/>
                    <a:pt x="158750" y="239183"/>
                    <a:pt x="228600" y="215900"/>
                  </a:cubicBezTo>
                  <a:cubicBezTo>
                    <a:pt x="298450" y="192617"/>
                    <a:pt x="393700" y="224367"/>
                    <a:pt x="469900" y="203200"/>
                  </a:cubicBezTo>
                  <a:cubicBezTo>
                    <a:pt x="546100" y="182033"/>
                    <a:pt x="643467" y="122767"/>
                    <a:pt x="685800" y="88900"/>
                  </a:cubicBezTo>
                  <a:cubicBezTo>
                    <a:pt x="728133" y="55033"/>
                    <a:pt x="726016" y="27516"/>
                    <a:pt x="723900" y="0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2060" name="Oval 9"/>
            <p:cNvSpPr>
              <a:spLocks noChangeArrowheads="1"/>
            </p:cNvSpPr>
            <p:nvPr/>
          </p:nvSpPr>
          <p:spPr bwMode="auto">
            <a:xfrm>
              <a:off x="2747962" y="1656443"/>
              <a:ext cx="120650" cy="1206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914570764"/>
                </p:ext>
              </p:extLst>
            </p:nvPr>
          </p:nvGraphicFramePr>
          <p:xfrm>
            <a:off x="1944137" y="1458686"/>
            <a:ext cx="311150" cy="361950"/>
          </p:xfrm>
          <a:graphic>
            <a:graphicData uri="http://schemas.openxmlformats.org/presentationml/2006/ole">
              <p:oleObj spid="_x0000_s2090" name="Equation" r:id="rId11" imgW="152280" imgH="177480" progId="Equation.DSMT4">
                <p:embed/>
              </p:oleObj>
            </a:graphicData>
          </a:graphic>
        </p:graphicFrame>
        <p:cxnSp>
          <p:nvCxnSpPr>
            <p:cNvPr id="8" name="Straight Arrow Connector 7"/>
            <p:cNvCxnSpPr>
              <a:stCxn id="5" idx="3"/>
            </p:cNvCxnSpPr>
            <p:nvPr/>
          </p:nvCxnSpPr>
          <p:spPr bwMode="auto">
            <a:xfrm flipV="1">
              <a:off x="2286000" y="1916626"/>
              <a:ext cx="211133" cy="10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2483757" y="3093357"/>
            <a:ext cx="4140200" cy="1104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1040493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Potential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Formula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3056845" y="3106057"/>
          <a:ext cx="3074987" cy="1060450"/>
        </p:xfrm>
        <a:graphic>
          <a:graphicData uri="http://schemas.openxmlformats.org/presentationml/2006/ole">
            <p:oleObj spid="_x0000_s72712" name="Equation" r:id="rId4" imgW="1434477" imgH="495085" progId="Equation.DSMT4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369802" y="1093335"/>
            <a:ext cx="3931541" cy="1760537"/>
            <a:chOff x="977916" y="1223963"/>
            <a:chExt cx="3931541" cy="1760537"/>
          </a:xfrm>
        </p:grpSpPr>
        <p:sp>
          <p:nvSpPr>
            <p:cNvPr id="2056" name="Freeform 4"/>
            <p:cNvSpPr>
              <a:spLocks/>
            </p:cNvSpPr>
            <p:nvPr/>
          </p:nvSpPr>
          <p:spPr bwMode="auto">
            <a:xfrm>
              <a:off x="1047750" y="1412875"/>
              <a:ext cx="3325813" cy="1114425"/>
            </a:xfrm>
            <a:custGeom>
              <a:avLst/>
              <a:gdLst>
                <a:gd name="T0" fmla="*/ 0 w 2095"/>
                <a:gd name="T1" fmla="*/ 2147483647 h 702"/>
                <a:gd name="T2" fmla="*/ 2147483647 w 2095"/>
                <a:gd name="T3" fmla="*/ 2147483647 h 702"/>
                <a:gd name="T4" fmla="*/ 2147483647 w 2095"/>
                <a:gd name="T5" fmla="*/ 2147483647 h 702"/>
                <a:gd name="T6" fmla="*/ 2147483647 w 2095"/>
                <a:gd name="T7" fmla="*/ 2147483647 h 702"/>
                <a:gd name="T8" fmla="*/ 2147483647 w 2095"/>
                <a:gd name="T9" fmla="*/ 2147483647 h 702"/>
                <a:gd name="T10" fmla="*/ 2147483647 w 2095"/>
                <a:gd name="T11" fmla="*/ 2147483647 h 702"/>
                <a:gd name="T12" fmla="*/ 2147483647 w 2095"/>
                <a:gd name="T13" fmla="*/ 2147483647 h 702"/>
                <a:gd name="T14" fmla="*/ 2147483647 w 2095"/>
                <a:gd name="T15" fmla="*/ 2147483647 h 702"/>
                <a:gd name="T16" fmla="*/ 2147483647 w 2095"/>
                <a:gd name="T17" fmla="*/ 2147483647 h 702"/>
                <a:gd name="T18" fmla="*/ 2147483647 w 2095"/>
                <a:gd name="T19" fmla="*/ 2147483647 h 702"/>
                <a:gd name="T20" fmla="*/ 2147483647 w 2095"/>
                <a:gd name="T21" fmla="*/ 2147483647 h 702"/>
                <a:gd name="T22" fmla="*/ 2147483647 w 2095"/>
                <a:gd name="T23" fmla="*/ 0 h 7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95"/>
                <a:gd name="T37" fmla="*/ 0 h 702"/>
                <a:gd name="T38" fmla="*/ 2095 w 2095"/>
                <a:gd name="T39" fmla="*/ 702 h 7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95" h="702">
                  <a:moveTo>
                    <a:pt x="0" y="702"/>
                  </a:moveTo>
                  <a:cubicBezTo>
                    <a:pt x="23" y="678"/>
                    <a:pt x="70" y="595"/>
                    <a:pt x="136" y="558"/>
                  </a:cubicBezTo>
                  <a:cubicBezTo>
                    <a:pt x="202" y="521"/>
                    <a:pt x="313" y="493"/>
                    <a:pt x="398" y="482"/>
                  </a:cubicBezTo>
                  <a:cubicBezTo>
                    <a:pt x="483" y="471"/>
                    <a:pt x="565" y="485"/>
                    <a:pt x="649" y="492"/>
                  </a:cubicBezTo>
                  <a:cubicBezTo>
                    <a:pt x="733" y="499"/>
                    <a:pt x="814" y="520"/>
                    <a:pt x="901" y="524"/>
                  </a:cubicBezTo>
                  <a:cubicBezTo>
                    <a:pt x="988" y="528"/>
                    <a:pt x="1082" y="527"/>
                    <a:pt x="1173" y="513"/>
                  </a:cubicBezTo>
                  <a:cubicBezTo>
                    <a:pt x="1264" y="499"/>
                    <a:pt x="1368" y="473"/>
                    <a:pt x="1445" y="440"/>
                  </a:cubicBezTo>
                  <a:cubicBezTo>
                    <a:pt x="1522" y="407"/>
                    <a:pt x="1580" y="354"/>
                    <a:pt x="1634" y="314"/>
                  </a:cubicBezTo>
                  <a:cubicBezTo>
                    <a:pt x="1688" y="274"/>
                    <a:pt x="1728" y="234"/>
                    <a:pt x="1770" y="199"/>
                  </a:cubicBezTo>
                  <a:cubicBezTo>
                    <a:pt x="1812" y="164"/>
                    <a:pt x="1847" y="133"/>
                    <a:pt x="1885" y="105"/>
                  </a:cubicBezTo>
                  <a:cubicBezTo>
                    <a:pt x="1923" y="77"/>
                    <a:pt x="1961" y="47"/>
                    <a:pt x="1996" y="30"/>
                  </a:cubicBezTo>
                  <a:cubicBezTo>
                    <a:pt x="2031" y="13"/>
                    <a:pt x="2074" y="6"/>
                    <a:pt x="2095" y="0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7" name="Text Box 5"/>
            <p:cNvSpPr txBox="1">
              <a:spLocks noChangeArrowheads="1"/>
            </p:cNvSpPr>
            <p:nvPr/>
          </p:nvSpPr>
          <p:spPr bwMode="auto">
            <a:xfrm>
              <a:off x="2835275" y="1600200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058" name="Line 6"/>
            <p:cNvSpPr>
              <a:spLocks noChangeShapeType="1"/>
            </p:cNvSpPr>
            <p:nvPr/>
          </p:nvSpPr>
          <p:spPr bwMode="auto">
            <a:xfrm flipV="1">
              <a:off x="2932113" y="2162175"/>
              <a:ext cx="273050" cy="6032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9" name="Text Box 7"/>
            <p:cNvSpPr txBox="1">
              <a:spLocks noChangeArrowheads="1"/>
            </p:cNvSpPr>
            <p:nvPr/>
          </p:nvSpPr>
          <p:spPr bwMode="auto">
            <a:xfrm>
              <a:off x="4579938" y="1223963"/>
              <a:ext cx="329519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 dirty="0" smtClean="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60" name="Oval 9"/>
            <p:cNvSpPr>
              <a:spLocks noChangeArrowheads="1"/>
            </p:cNvSpPr>
            <p:nvPr/>
          </p:nvSpPr>
          <p:spPr bwMode="auto">
            <a:xfrm>
              <a:off x="4388077" y="1358900"/>
              <a:ext cx="120650" cy="1206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Text Box 10"/>
            <p:cNvSpPr txBox="1">
              <a:spLocks noChangeArrowheads="1"/>
            </p:cNvSpPr>
            <p:nvPr/>
          </p:nvSpPr>
          <p:spPr bwMode="auto">
            <a:xfrm>
              <a:off x="1171575" y="2513013"/>
              <a:ext cx="34176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u="sng" dirty="0" smtClean="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000" i="1" u="sng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grpSp>
          <p:nvGrpSpPr>
            <p:cNvPr id="2" name="Group 19"/>
            <p:cNvGrpSpPr>
              <a:grpSpLocks/>
            </p:cNvGrpSpPr>
            <p:nvPr/>
          </p:nvGrpSpPr>
          <p:grpSpPr bwMode="auto">
            <a:xfrm>
              <a:off x="977916" y="2471738"/>
              <a:ext cx="127000" cy="512762"/>
              <a:chOff x="2528" y="2725"/>
              <a:chExt cx="80" cy="323"/>
            </a:xfrm>
          </p:grpSpPr>
          <p:sp>
            <p:nvSpPr>
              <p:cNvPr id="2063" name="Oval 20"/>
              <p:cNvSpPr>
                <a:spLocks noChangeArrowheads="1"/>
              </p:cNvSpPr>
              <p:nvPr/>
            </p:nvSpPr>
            <p:spPr bwMode="auto">
              <a:xfrm>
                <a:off x="2532" y="2725"/>
                <a:ext cx="75" cy="75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Line 21"/>
              <p:cNvSpPr>
                <a:spLocks noChangeShapeType="1"/>
              </p:cNvSpPr>
              <p:nvPr/>
            </p:nvSpPr>
            <p:spPr bwMode="auto">
              <a:xfrm>
                <a:off x="2568" y="2800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5" name="AutoShape 22"/>
              <p:cNvSpPr>
                <a:spLocks noChangeArrowheads="1"/>
              </p:cNvSpPr>
              <p:nvPr/>
            </p:nvSpPr>
            <p:spPr bwMode="auto">
              <a:xfrm flipV="1">
                <a:off x="2528" y="2960"/>
                <a:ext cx="80" cy="8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98172" y="5170713"/>
            <a:ext cx="5827236" cy="100027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dirty="0" smtClean="0">
                <a:solidFill>
                  <a:schemeClr val="bg1"/>
                </a:solidFill>
              </a:rPr>
              <a:t>1)  Pick a reference point (if it is not already given).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2)  Integrate in a coordinate system of your choice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     (remember that any path can be chosen in statics).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4143" y="4506688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Recipe: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771978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3080" name="Text Box 21"/>
          <p:cNvSpPr txBox="1">
            <a:spLocks noChangeArrowheads="1"/>
          </p:cNvSpPr>
          <p:nvPr/>
        </p:nvSpPr>
        <p:spPr bwMode="auto">
          <a:xfrm>
            <a:off x="2858633" y="1738313"/>
            <a:ext cx="3119765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the potential function</a:t>
            </a:r>
          </a:p>
        </p:txBody>
      </p:sp>
      <p:sp>
        <p:nvSpPr>
          <p:cNvPr id="3098" name="Text Box 34"/>
          <p:cNvSpPr txBox="1">
            <a:spLocks noChangeArrowheads="1"/>
          </p:cNvSpPr>
          <p:nvPr/>
        </p:nvSpPr>
        <p:spPr bwMode="auto">
          <a:xfrm>
            <a:off x="3467554" y="891042"/>
            <a:ext cx="18664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Point </a:t>
            </a:r>
            <a:r>
              <a:rPr lang="en-US" sz="2000" b="1" dirty="0">
                <a:solidFill>
                  <a:schemeClr val="hlink"/>
                </a:solidFill>
              </a:rPr>
              <a:t>charge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838878" y="3534004"/>
            <a:ext cx="3080660" cy="2623001"/>
            <a:chOff x="4562473" y="1905231"/>
            <a:chExt cx="3080660" cy="2623001"/>
          </a:xfrm>
        </p:grpSpPr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5976256" y="2271259"/>
              <a:ext cx="0" cy="1371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 flipV="1">
              <a:off x="4845956" y="3642859"/>
              <a:ext cx="1130300" cy="647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5976256" y="3642859"/>
              <a:ext cx="13017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Oval 15"/>
            <p:cNvSpPr>
              <a:spLocks noChangeArrowheads="1"/>
            </p:cNvSpPr>
            <p:nvPr/>
          </p:nvSpPr>
          <p:spPr bwMode="auto">
            <a:xfrm>
              <a:off x="5857194" y="3517447"/>
              <a:ext cx="266700" cy="2540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2" name="Object 3"/>
            <p:cNvGraphicFramePr>
              <a:graphicFrameLocks noChangeAspect="1"/>
            </p:cNvGraphicFramePr>
            <p:nvPr/>
          </p:nvGraphicFramePr>
          <p:xfrm>
            <a:off x="4562473" y="4267201"/>
            <a:ext cx="237828" cy="261031"/>
          </p:xfrm>
          <a:graphic>
            <a:graphicData uri="http://schemas.openxmlformats.org/presentationml/2006/ole">
              <p:oleObj spid="_x0000_s3097" name="Equation" r:id="rId4" imgW="126835" imgH="139518" progId="Equation.DSMT4">
                <p:embed/>
              </p:oleObj>
            </a:graphicData>
          </a:graphic>
        </p:graphicFrame>
        <p:graphicFrame>
          <p:nvGraphicFramePr>
            <p:cNvPr id="43" name="Object 4"/>
            <p:cNvGraphicFramePr>
              <a:graphicFrameLocks noChangeAspect="1"/>
            </p:cNvGraphicFramePr>
            <p:nvPr/>
          </p:nvGraphicFramePr>
          <p:xfrm>
            <a:off x="7381196" y="3536044"/>
            <a:ext cx="261937" cy="307975"/>
          </p:xfrm>
          <a:graphic>
            <a:graphicData uri="http://schemas.openxmlformats.org/presentationml/2006/ole">
              <p:oleObj spid="_x0000_s3098" name="Equation" r:id="rId5" imgW="139579" imgH="164957" progId="Equation.DSMT4">
                <p:embed/>
              </p:oleObj>
            </a:graphicData>
          </a:graphic>
        </p:graphicFrame>
        <p:graphicFrame>
          <p:nvGraphicFramePr>
            <p:cNvPr id="44" name="Object 5"/>
            <p:cNvGraphicFramePr>
              <a:graphicFrameLocks noChangeAspect="1"/>
            </p:cNvGraphicFramePr>
            <p:nvPr/>
          </p:nvGraphicFramePr>
          <p:xfrm>
            <a:off x="5859463" y="1905231"/>
            <a:ext cx="214312" cy="236537"/>
          </p:xfrm>
          <a:graphic>
            <a:graphicData uri="http://schemas.openxmlformats.org/presentationml/2006/ole">
              <p:oleObj spid="_x0000_s3099" name="Equation" r:id="rId6" imgW="114102" imgH="126780" progId="Equation.DSMT4">
                <p:embed/>
              </p:oleObj>
            </a:graphicData>
          </a:graphic>
        </p:graphicFrame>
        <p:graphicFrame>
          <p:nvGraphicFramePr>
            <p:cNvPr id="45" name="Object 6"/>
            <p:cNvGraphicFramePr>
              <a:graphicFrameLocks noChangeAspect="1"/>
            </p:cNvGraphicFramePr>
            <p:nvPr/>
          </p:nvGraphicFramePr>
          <p:xfrm>
            <a:off x="5541963" y="3317875"/>
            <a:ext cx="238125" cy="307975"/>
          </p:xfrm>
          <a:graphic>
            <a:graphicData uri="http://schemas.openxmlformats.org/presentationml/2006/ole">
              <p:oleObj spid="_x0000_s3100" name="Equation" r:id="rId7" imgW="126780" imgH="164814" progId="Equation.DSMT4">
                <p:embed/>
              </p:oleObj>
            </a:graphicData>
          </a:graphic>
        </p:graphicFrame>
      </p:grpSp>
      <p:graphicFrame>
        <p:nvGraphicFramePr>
          <p:cNvPr id="308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13720589"/>
              </p:ext>
            </p:extLst>
          </p:nvPr>
        </p:nvGraphicFramePr>
        <p:xfrm>
          <a:off x="2873375" y="2463800"/>
          <a:ext cx="3030538" cy="469900"/>
        </p:xfrm>
        <a:graphic>
          <a:graphicData uri="http://schemas.openxmlformats.org/presentationml/2006/ole">
            <p:oleObj spid="_x0000_s3101" name="Equation" r:id="rId8" imgW="16380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9"/>
          <p:cNvGraphicFramePr>
            <a:graphicFrameLocks noChangeAspect="1"/>
          </p:cNvGraphicFramePr>
          <p:nvPr/>
        </p:nvGraphicFramePr>
        <p:xfrm>
          <a:off x="664936" y="1893660"/>
          <a:ext cx="1930400" cy="893763"/>
        </p:xfrm>
        <a:graphic>
          <a:graphicData uri="http://schemas.openxmlformats.org/presentationml/2006/ole">
            <p:oleObj spid="_x0000_s104490" name="Equation" r:id="rId4" imgW="1040948" imgH="482391" progId="Equation.DSMT4">
              <p:embed/>
            </p:oleObj>
          </a:graphicData>
        </a:graphic>
      </p:graphicFrame>
      <p:sp>
        <p:nvSpPr>
          <p:cNvPr id="3079" name="Text Box 20"/>
          <p:cNvSpPr txBox="1">
            <a:spLocks noChangeArrowheads="1"/>
          </p:cNvSpPr>
          <p:nvPr/>
        </p:nvSpPr>
        <p:spPr bwMode="auto">
          <a:xfrm>
            <a:off x="2770869" y="4526869"/>
            <a:ext cx="4459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Choose a radial path for </a:t>
            </a:r>
            <a:r>
              <a:rPr lang="en-US" sz="2000" i="1" dirty="0">
                <a:solidFill>
                  <a:schemeClr val="bg1"/>
                </a:solidFill>
              </a:rPr>
              <a:t>convenience.</a:t>
            </a:r>
          </a:p>
        </p:txBody>
      </p:sp>
      <p:graphicFrame>
        <p:nvGraphicFramePr>
          <p:cNvPr id="3075" name="Object 31"/>
          <p:cNvGraphicFramePr>
            <a:graphicFrameLocks noChangeAspect="1"/>
          </p:cNvGraphicFramePr>
          <p:nvPr/>
        </p:nvGraphicFramePr>
        <p:xfrm>
          <a:off x="903288" y="5461000"/>
          <a:ext cx="2744787" cy="946150"/>
        </p:xfrm>
        <a:graphic>
          <a:graphicData uri="http://schemas.openxmlformats.org/presentationml/2006/ole">
            <p:oleObj spid="_x0000_s104491" name="Equation" r:id="rId5" imgW="1434477" imgH="495085" progId="Equation.DSMT4">
              <p:embed/>
            </p:oleObj>
          </a:graphicData>
        </a:graphic>
      </p:graphicFrame>
      <p:sp>
        <p:nvSpPr>
          <p:cNvPr id="3081" name="AutoShape 32"/>
          <p:cNvSpPr>
            <a:spLocks noChangeArrowheads="1"/>
          </p:cNvSpPr>
          <p:nvPr/>
        </p:nvSpPr>
        <p:spPr bwMode="auto">
          <a:xfrm>
            <a:off x="3931557" y="5783941"/>
            <a:ext cx="635000" cy="246743"/>
          </a:xfrm>
          <a:prstGeom prst="rightArrow">
            <a:avLst>
              <a:gd name="adj1" fmla="val 50000"/>
              <a:gd name="adj2" fmla="val 8928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6" name="Object 33"/>
          <p:cNvGraphicFramePr>
            <a:graphicFrameLocks noChangeAspect="1"/>
          </p:cNvGraphicFramePr>
          <p:nvPr/>
        </p:nvGraphicFramePr>
        <p:xfrm>
          <a:off x="4957763" y="5476875"/>
          <a:ext cx="1741487" cy="917575"/>
        </p:xfrm>
        <a:graphic>
          <a:graphicData uri="http://schemas.openxmlformats.org/presentationml/2006/ole">
            <p:oleObj spid="_x0000_s104492" name="Equation" r:id="rId6" imgW="939392" imgH="495085" progId="Equation.DSMT4">
              <p:embed/>
            </p:oleObj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761093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362074" y="1491570"/>
            <a:ext cx="6040666" cy="3482977"/>
            <a:chOff x="425902" y="598942"/>
            <a:chExt cx="6040666" cy="3482977"/>
          </a:xfrm>
        </p:grpSpPr>
        <p:sp>
          <p:nvSpPr>
            <p:cNvPr id="3083" name="Line 3"/>
            <p:cNvSpPr>
              <a:spLocks noChangeShapeType="1"/>
            </p:cNvSpPr>
            <p:nvPr/>
          </p:nvSpPr>
          <p:spPr bwMode="auto">
            <a:xfrm>
              <a:off x="2337254" y="999445"/>
              <a:ext cx="0" cy="1917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4" name="Line 4"/>
            <p:cNvSpPr>
              <a:spLocks noChangeShapeType="1"/>
            </p:cNvSpPr>
            <p:nvPr/>
          </p:nvSpPr>
          <p:spPr bwMode="auto">
            <a:xfrm flipV="1">
              <a:off x="749754" y="2917145"/>
              <a:ext cx="1587500" cy="952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5" name="Line 5"/>
            <p:cNvSpPr>
              <a:spLocks noChangeShapeType="1"/>
            </p:cNvSpPr>
            <p:nvPr/>
          </p:nvSpPr>
          <p:spPr bwMode="auto">
            <a:xfrm>
              <a:off x="2337254" y="2917145"/>
              <a:ext cx="19113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9" name="Oval 9"/>
            <p:cNvSpPr>
              <a:spLocks noChangeArrowheads="1"/>
            </p:cNvSpPr>
            <p:nvPr/>
          </p:nvSpPr>
          <p:spPr bwMode="auto">
            <a:xfrm>
              <a:off x="2218192" y="2791732"/>
              <a:ext cx="266700" cy="2540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1"/>
            <p:cNvSpPr>
              <a:spLocks noChangeShapeType="1"/>
            </p:cNvSpPr>
            <p:nvPr/>
          </p:nvSpPr>
          <p:spPr bwMode="auto">
            <a:xfrm flipV="1">
              <a:off x="2449967" y="1964645"/>
              <a:ext cx="1414462" cy="890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1" name="Line 12"/>
            <p:cNvSpPr>
              <a:spLocks noChangeShapeType="1"/>
            </p:cNvSpPr>
            <p:nvPr/>
          </p:nvSpPr>
          <p:spPr bwMode="auto">
            <a:xfrm flipV="1">
              <a:off x="3894592" y="1189945"/>
              <a:ext cx="1206500" cy="75723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2" name="Line 13"/>
            <p:cNvSpPr>
              <a:spLocks noChangeShapeType="1"/>
            </p:cNvSpPr>
            <p:nvPr/>
          </p:nvSpPr>
          <p:spPr bwMode="auto">
            <a:xfrm flipH="1">
              <a:off x="4267654" y="1526495"/>
              <a:ext cx="304800" cy="1952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5" name="Oval 17"/>
            <p:cNvSpPr>
              <a:spLocks noChangeArrowheads="1"/>
            </p:cNvSpPr>
            <p:nvPr/>
          </p:nvSpPr>
          <p:spPr bwMode="auto">
            <a:xfrm>
              <a:off x="3789817" y="1929720"/>
              <a:ext cx="96837" cy="101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5028067" y="1145495"/>
              <a:ext cx="131762" cy="512763"/>
              <a:chOff x="2525" y="2725"/>
              <a:chExt cx="83" cy="323"/>
            </a:xfrm>
          </p:grpSpPr>
          <p:sp>
            <p:nvSpPr>
              <p:cNvPr id="3100" name="Oval 23"/>
              <p:cNvSpPr>
                <a:spLocks noChangeArrowheads="1"/>
              </p:cNvSpPr>
              <p:nvPr/>
            </p:nvSpPr>
            <p:spPr bwMode="auto">
              <a:xfrm>
                <a:off x="2525" y="2725"/>
                <a:ext cx="75" cy="75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Line 24"/>
              <p:cNvSpPr>
                <a:spLocks noChangeShapeType="1"/>
              </p:cNvSpPr>
              <p:nvPr/>
            </p:nvSpPr>
            <p:spPr bwMode="auto">
              <a:xfrm>
                <a:off x="2568" y="2800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02" name="AutoShape 25"/>
              <p:cNvSpPr>
                <a:spLocks noChangeArrowheads="1"/>
              </p:cNvSpPr>
              <p:nvPr/>
            </p:nvSpPr>
            <p:spPr bwMode="auto">
              <a:xfrm flipV="1">
                <a:off x="2528" y="2960"/>
                <a:ext cx="80" cy="8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rot="10800000"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2" name="Object 3"/>
            <p:cNvGraphicFramePr>
              <a:graphicFrameLocks noChangeAspect="1"/>
            </p:cNvGraphicFramePr>
            <p:nvPr/>
          </p:nvGraphicFramePr>
          <p:xfrm>
            <a:off x="425902" y="3820888"/>
            <a:ext cx="237828" cy="261031"/>
          </p:xfrm>
          <a:graphic>
            <a:graphicData uri="http://schemas.openxmlformats.org/presentationml/2006/ole">
              <p:oleObj spid="_x0000_s104493" name="Equation" r:id="rId7" imgW="126835" imgH="139518" progId="Equation.DSMT4">
                <p:embed/>
              </p:oleObj>
            </a:graphicData>
          </a:graphic>
        </p:graphicFrame>
        <p:graphicFrame>
          <p:nvGraphicFramePr>
            <p:cNvPr id="33" name="Object 3"/>
            <p:cNvGraphicFramePr>
              <a:graphicFrameLocks noChangeAspect="1"/>
            </p:cNvGraphicFramePr>
            <p:nvPr/>
          </p:nvGraphicFramePr>
          <p:xfrm>
            <a:off x="4399417" y="2762704"/>
            <a:ext cx="261937" cy="309563"/>
          </p:xfrm>
          <a:graphic>
            <a:graphicData uri="http://schemas.openxmlformats.org/presentationml/2006/ole">
              <p:oleObj spid="_x0000_s104494" name="Equation" r:id="rId8" imgW="139579" imgH="164957" progId="Equation.DSMT4">
                <p:embed/>
              </p:oleObj>
            </a:graphicData>
          </a:graphic>
        </p:graphicFrame>
        <p:graphicFrame>
          <p:nvGraphicFramePr>
            <p:cNvPr id="34" name="Object 3"/>
            <p:cNvGraphicFramePr>
              <a:graphicFrameLocks noChangeAspect="1"/>
            </p:cNvGraphicFramePr>
            <p:nvPr/>
          </p:nvGraphicFramePr>
          <p:xfrm>
            <a:off x="2222954" y="598942"/>
            <a:ext cx="212725" cy="236537"/>
          </p:xfrm>
          <a:graphic>
            <a:graphicData uri="http://schemas.openxmlformats.org/presentationml/2006/ole">
              <p:oleObj spid="_x0000_s104495" name="Equation" r:id="rId9" imgW="114102" imgH="126780" progId="Equation.DSMT4">
                <p:embed/>
              </p:oleObj>
            </a:graphicData>
          </a:graphic>
        </p:graphicFrame>
        <p:graphicFrame>
          <p:nvGraphicFramePr>
            <p:cNvPr id="35" name="Object 3"/>
            <p:cNvGraphicFramePr>
              <a:graphicFrameLocks noChangeAspect="1"/>
            </p:cNvGraphicFramePr>
            <p:nvPr/>
          </p:nvGraphicFramePr>
          <p:xfrm>
            <a:off x="1895929" y="2511879"/>
            <a:ext cx="238125" cy="309563"/>
          </p:xfrm>
          <a:graphic>
            <a:graphicData uri="http://schemas.openxmlformats.org/presentationml/2006/ole">
              <p:oleObj spid="_x0000_s104496" name="Equation" r:id="rId10" imgW="126780" imgH="164814" progId="Equation.DSMT4">
                <p:embed/>
              </p:oleObj>
            </a:graphicData>
          </a:graphic>
        </p:graphicFrame>
        <p:graphicFrame>
          <p:nvGraphicFramePr>
            <p:cNvPr id="36" name="Object 3"/>
            <p:cNvGraphicFramePr>
              <a:graphicFrameLocks noChangeAspect="1"/>
            </p:cNvGraphicFramePr>
            <p:nvPr/>
          </p:nvGraphicFramePr>
          <p:xfrm>
            <a:off x="4037467" y="1075192"/>
            <a:ext cx="285750" cy="333375"/>
          </p:xfrm>
          <a:graphic>
            <a:graphicData uri="http://schemas.openxmlformats.org/presentationml/2006/ole">
              <p:oleObj spid="_x0000_s104497" name="Equation" r:id="rId11" imgW="152202" imgH="177569" progId="Equation.DSMT4">
                <p:embed/>
              </p:oleObj>
            </a:graphicData>
          </a:graphic>
        </p:graphicFrame>
        <p:graphicFrame>
          <p:nvGraphicFramePr>
            <p:cNvPr id="37" name="Object 3"/>
            <p:cNvGraphicFramePr>
              <a:graphicFrameLocks noChangeAspect="1"/>
            </p:cNvGraphicFramePr>
            <p:nvPr/>
          </p:nvGraphicFramePr>
          <p:xfrm>
            <a:off x="5231039" y="803729"/>
            <a:ext cx="821417" cy="380160"/>
          </p:xfrm>
          <a:graphic>
            <a:graphicData uri="http://schemas.openxmlformats.org/presentationml/2006/ole">
              <p:oleObj spid="_x0000_s104498" name="Equation" r:id="rId12" imgW="419040" imgH="190440" progId="Equation.DSMT4">
                <p:embed/>
              </p:oleObj>
            </a:graphicData>
          </a:graphic>
        </p:graphicFrame>
        <p:graphicFrame>
          <p:nvGraphicFramePr>
            <p:cNvPr id="38" name="Object 3"/>
            <p:cNvGraphicFramePr>
              <a:graphicFrameLocks noChangeAspect="1"/>
            </p:cNvGraphicFramePr>
            <p:nvPr/>
          </p:nvGraphicFramePr>
          <p:xfrm>
            <a:off x="3854904" y="2099129"/>
            <a:ext cx="238125" cy="307975"/>
          </p:xfrm>
          <a:graphic>
            <a:graphicData uri="http://schemas.openxmlformats.org/presentationml/2006/ole">
              <p:oleObj spid="_x0000_s104499" name="Equation" r:id="rId13" imgW="126780" imgH="164814" progId="Equation.DSMT4">
                <p:embed/>
              </p:oleObj>
            </a:graphicData>
          </a:graphic>
        </p:graphicFrame>
        <p:graphicFrame>
          <p:nvGraphicFramePr>
            <p:cNvPr id="104500" name="Object 52"/>
            <p:cNvGraphicFramePr>
              <a:graphicFrameLocks noChangeAspect="1"/>
            </p:cNvGraphicFramePr>
            <p:nvPr/>
          </p:nvGraphicFramePr>
          <p:xfrm>
            <a:off x="5291818" y="1626053"/>
            <a:ext cx="1174750" cy="469900"/>
          </p:xfrm>
          <a:graphic>
            <a:graphicData uri="http://schemas.openxmlformats.org/presentationml/2006/ole">
              <p:oleObj spid="_x0000_s104500" name="Equation" r:id="rId14" imgW="63468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761093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4098" name="Object 181"/>
          <p:cNvGraphicFramePr>
            <a:graphicFrameLocks noChangeAspect="1"/>
          </p:cNvGraphicFramePr>
          <p:nvPr/>
        </p:nvGraphicFramePr>
        <p:xfrm>
          <a:off x="873578" y="1128938"/>
          <a:ext cx="5048250" cy="3822700"/>
        </p:xfrm>
        <a:graphic>
          <a:graphicData uri="http://schemas.openxmlformats.org/presentationml/2006/ole">
            <p:oleObj spid="_x0000_s4106" name="Equation" r:id="rId4" imgW="2616200" imgH="1981200" progId="Equation.DSMT4">
              <p:embed/>
            </p:oleObj>
          </a:graphicData>
        </a:graphic>
      </p:graphicFrame>
      <p:sp>
        <p:nvSpPr>
          <p:cNvPr id="4101" name="Line 182"/>
          <p:cNvSpPr>
            <a:spLocks noChangeShapeType="1"/>
          </p:cNvSpPr>
          <p:nvPr/>
        </p:nvSpPr>
        <p:spPr bwMode="auto">
          <a:xfrm flipV="1">
            <a:off x="3736293" y="1182234"/>
            <a:ext cx="596900" cy="7556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" name="Line 184"/>
          <p:cNvSpPr>
            <a:spLocks noChangeShapeType="1"/>
          </p:cNvSpPr>
          <p:nvPr/>
        </p:nvSpPr>
        <p:spPr bwMode="auto">
          <a:xfrm flipV="1">
            <a:off x="5262789" y="1235528"/>
            <a:ext cx="596900" cy="7556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099" name="Object 186"/>
          <p:cNvGraphicFramePr>
            <a:graphicFrameLocks noChangeAspect="1"/>
          </p:cNvGraphicFramePr>
          <p:nvPr/>
        </p:nvGraphicFramePr>
        <p:xfrm>
          <a:off x="3593646" y="5395232"/>
          <a:ext cx="2476500" cy="833438"/>
        </p:xfrm>
        <a:graphic>
          <a:graphicData uri="http://schemas.openxmlformats.org/presentationml/2006/ole">
            <p:oleObj spid="_x0000_s4107" name="Equation" r:id="rId5" imgW="1282700" imgH="4318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78366" y="5570764"/>
            <a:ext cx="20938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Hence, we have: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09131" y="2199013"/>
            <a:ext cx="4283755" cy="247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1709057" y="965903"/>
            <a:ext cx="5889172" cy="2416629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761093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for a Point Charge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099" name="Object 186"/>
          <p:cNvGraphicFramePr>
            <a:graphicFrameLocks noChangeAspect="1"/>
          </p:cNvGraphicFramePr>
          <p:nvPr/>
        </p:nvGraphicFramePr>
        <p:xfrm>
          <a:off x="2490108" y="2368779"/>
          <a:ext cx="4289425" cy="833437"/>
        </p:xfrm>
        <a:graphic>
          <a:graphicData uri="http://schemas.openxmlformats.org/presentationml/2006/ole">
            <p:oleObj spid="_x0000_s50211" name="Equation" r:id="rId4" imgW="2222500" imgH="4318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0180" name="Object 186"/>
          <p:cNvGraphicFramePr>
            <a:graphicFrameLocks noChangeAspect="1"/>
          </p:cNvGraphicFramePr>
          <p:nvPr/>
        </p:nvGraphicFramePr>
        <p:xfrm>
          <a:off x="2817360" y="1179288"/>
          <a:ext cx="3506787" cy="930275"/>
        </p:xfrm>
        <a:graphic>
          <a:graphicData uri="http://schemas.openxmlformats.org/presentationml/2006/ole">
            <p:oleObj spid="_x0000_s50212" name="Equation" r:id="rId5" imgW="1816100" imgH="48260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312229" y="4354286"/>
            <a:ext cx="3396342" cy="155427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bg2"/>
                </a:solidFill>
              </a:rPr>
              <a:t>The potential from for a point charge forms the building block for all other charge distributions (using superposition).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This is explained in Notes 15.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83102" y="3787775"/>
            <a:ext cx="3526973" cy="2558372"/>
            <a:chOff x="883102" y="3787775"/>
            <a:chExt cx="3526973" cy="2558372"/>
          </a:xfrm>
        </p:grpSpPr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2318657" y="4245435"/>
              <a:ext cx="7711" cy="119720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V="1">
              <a:off x="1186542" y="5442637"/>
              <a:ext cx="1139825" cy="6860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326368" y="5442637"/>
              <a:ext cx="1690461" cy="2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2207306" y="5317224"/>
              <a:ext cx="266700" cy="2540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V="1">
              <a:off x="2439081" y="4490137"/>
              <a:ext cx="1414462" cy="890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3778931" y="4455212"/>
              <a:ext cx="96837" cy="101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" name="Object 3"/>
            <p:cNvGraphicFramePr>
              <a:graphicFrameLocks noChangeAspect="1"/>
            </p:cNvGraphicFramePr>
            <p:nvPr/>
          </p:nvGraphicFramePr>
          <p:xfrm>
            <a:off x="883102" y="6085116"/>
            <a:ext cx="237828" cy="261031"/>
          </p:xfrm>
          <a:graphic>
            <a:graphicData uri="http://schemas.openxmlformats.org/presentationml/2006/ole">
              <p:oleObj spid="_x0000_s50213" name="Equation" r:id="rId6" imgW="126835" imgH="139518" progId="Equation.DSMT4">
                <p:embed/>
              </p:oleObj>
            </a:graphicData>
          </a:graphic>
        </p:graphicFrame>
        <p:graphicFrame>
          <p:nvGraphicFramePr>
            <p:cNvPr id="23" name="Object 3"/>
            <p:cNvGraphicFramePr>
              <a:graphicFrameLocks noChangeAspect="1"/>
            </p:cNvGraphicFramePr>
            <p:nvPr/>
          </p:nvGraphicFramePr>
          <p:xfrm>
            <a:off x="4148138" y="5276850"/>
            <a:ext cx="261937" cy="309563"/>
          </p:xfrm>
          <a:graphic>
            <a:graphicData uri="http://schemas.openxmlformats.org/presentationml/2006/ole">
              <p:oleObj spid="_x0000_s50214" name="Equation" r:id="rId7" imgW="139579" imgH="164957" progId="Equation.DSMT4">
                <p:embed/>
              </p:oleObj>
            </a:graphicData>
          </a:graphic>
        </p:graphicFrame>
        <p:graphicFrame>
          <p:nvGraphicFramePr>
            <p:cNvPr id="24" name="Object 3"/>
            <p:cNvGraphicFramePr>
              <a:graphicFrameLocks noChangeAspect="1"/>
            </p:cNvGraphicFramePr>
            <p:nvPr/>
          </p:nvGraphicFramePr>
          <p:xfrm>
            <a:off x="2189163" y="3787775"/>
            <a:ext cx="214312" cy="238125"/>
          </p:xfrm>
          <a:graphic>
            <a:graphicData uri="http://schemas.openxmlformats.org/presentationml/2006/ole">
              <p:oleObj spid="_x0000_s50215" name="Equation" r:id="rId8" imgW="114102" imgH="126780" progId="Equation.DSMT4">
                <p:embed/>
              </p:oleObj>
            </a:graphicData>
          </a:graphic>
        </p:graphicFrame>
        <p:graphicFrame>
          <p:nvGraphicFramePr>
            <p:cNvPr id="25" name="Object 3"/>
            <p:cNvGraphicFramePr>
              <a:graphicFrameLocks noChangeAspect="1"/>
            </p:cNvGraphicFramePr>
            <p:nvPr/>
          </p:nvGraphicFramePr>
          <p:xfrm>
            <a:off x="1862138" y="5016500"/>
            <a:ext cx="238125" cy="307975"/>
          </p:xfrm>
          <a:graphic>
            <a:graphicData uri="http://schemas.openxmlformats.org/presentationml/2006/ole">
              <p:oleObj spid="_x0000_s50216" name="Equation" r:id="rId9" imgW="126780" imgH="164814" progId="Equation.DSMT4">
                <p:embed/>
              </p:oleObj>
            </a:graphicData>
          </a:graphic>
        </p:graphicFrame>
        <p:graphicFrame>
          <p:nvGraphicFramePr>
            <p:cNvPr id="27" name="Object 3"/>
            <p:cNvGraphicFramePr>
              <a:graphicFrameLocks noChangeAspect="1"/>
            </p:cNvGraphicFramePr>
            <p:nvPr/>
          </p:nvGraphicFramePr>
          <p:xfrm>
            <a:off x="2854325" y="4529138"/>
            <a:ext cx="212725" cy="236537"/>
          </p:xfrm>
          <a:graphic>
            <a:graphicData uri="http://schemas.openxmlformats.org/presentationml/2006/ole">
              <p:oleObj spid="_x0000_s50217" name="Equation" r:id="rId10" imgW="114102" imgH="126780" progId="Equation.DSMT4">
                <p:embed/>
              </p:oleObj>
            </a:graphicData>
          </a:graphic>
        </p:graphicFrame>
        <p:graphicFrame>
          <p:nvGraphicFramePr>
            <p:cNvPr id="50186" name="Object 10"/>
            <p:cNvGraphicFramePr>
              <a:graphicFrameLocks noChangeAspect="1"/>
            </p:cNvGraphicFramePr>
            <p:nvPr/>
          </p:nvGraphicFramePr>
          <p:xfrm>
            <a:off x="4051300" y="4406900"/>
            <a:ext cx="236538" cy="307975"/>
          </p:xfrm>
          <a:graphic>
            <a:graphicData uri="http://schemas.openxmlformats.org/presentationml/2006/ole">
              <p:oleObj spid="_x0000_s50218" name="Equation" r:id="rId11" imgW="126780" imgH="164814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717550" y="0"/>
            <a:ext cx="7245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6150" name="Text Box 40"/>
          <p:cNvSpPr txBox="1">
            <a:spLocks noChangeArrowheads="1"/>
          </p:cNvSpPr>
          <p:nvPr/>
        </p:nvSpPr>
        <p:spPr bwMode="auto">
          <a:xfrm>
            <a:off x="4843135" y="1754368"/>
            <a:ext cx="3119765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Find the potential function</a:t>
            </a:r>
          </a:p>
        </p:txBody>
      </p:sp>
      <p:sp>
        <p:nvSpPr>
          <p:cNvPr id="6153" name="Text Box 56"/>
          <p:cNvSpPr txBox="1">
            <a:spLocks noChangeArrowheads="1"/>
          </p:cNvSpPr>
          <p:nvPr/>
        </p:nvSpPr>
        <p:spPr bwMode="auto">
          <a:xfrm>
            <a:off x="3173638" y="887414"/>
            <a:ext cx="244650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hlink"/>
                </a:solidFill>
              </a:rPr>
              <a:t>Infinite </a:t>
            </a:r>
            <a:r>
              <a:rPr lang="en-US" sz="2000" b="1" dirty="0">
                <a:solidFill>
                  <a:schemeClr val="hlink"/>
                </a:solidFill>
              </a:rPr>
              <a:t>line charge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F303-3D13-45D1-9D4D-24E71AE457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15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65725246"/>
              </p:ext>
            </p:extLst>
          </p:nvPr>
        </p:nvGraphicFramePr>
        <p:xfrm>
          <a:off x="4535488" y="2463800"/>
          <a:ext cx="3692525" cy="469900"/>
        </p:xfrm>
        <a:graphic>
          <a:graphicData uri="http://schemas.openxmlformats.org/presentationml/2006/ole">
            <p:oleObj spid="_x0000_s6183" name="Equation" r:id="rId4" imgW="1993680" imgH="253800" progId="Equation.DSMT4">
              <p:embed/>
            </p:oleObj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23078" y="1735138"/>
            <a:ext cx="4325938" cy="4583362"/>
            <a:chOff x="218278" y="1417638"/>
            <a:chExt cx="4325938" cy="4583362"/>
          </a:xfrm>
        </p:grpSpPr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218278" y="3041217"/>
              <a:ext cx="4325938" cy="205899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2311397" y="2154478"/>
              <a:ext cx="141288" cy="3341696"/>
            </a:xfrm>
            <a:prstGeom prst="can">
              <a:avLst>
                <a:gd name="adj" fmla="val 49384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2381247" y="1775064"/>
              <a:ext cx="0" cy="42259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 flipV="1">
              <a:off x="1587500" y="4026143"/>
              <a:ext cx="806448" cy="61210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2393947" y="4026145"/>
              <a:ext cx="17176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3101972" y="4307133"/>
              <a:ext cx="119063" cy="11906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2389185" y="4045195"/>
              <a:ext cx="720725" cy="3032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21"/>
            <p:cNvSpPr>
              <a:spLocks noChangeArrowheads="1"/>
            </p:cNvSpPr>
            <p:nvPr/>
          </p:nvSpPr>
          <p:spPr bwMode="auto">
            <a:xfrm>
              <a:off x="3012278" y="4987377"/>
              <a:ext cx="119063" cy="11906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3078953" y="5095328"/>
              <a:ext cx="0" cy="26670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AutoShape 46"/>
            <p:cNvSpPr>
              <a:spLocks noChangeArrowheads="1"/>
            </p:cNvSpPr>
            <p:nvPr/>
          </p:nvSpPr>
          <p:spPr bwMode="auto">
            <a:xfrm flipV="1">
              <a:off x="3000857" y="5349328"/>
              <a:ext cx="127000" cy="1397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" name="Straight Arrow Connector 33"/>
            <p:cNvCxnSpPr>
              <a:stCxn id="24" idx="1"/>
            </p:cNvCxnSpPr>
            <p:nvPr/>
          </p:nvCxnSpPr>
          <p:spPr bwMode="auto">
            <a:xfrm flipH="1">
              <a:off x="317500" y="4026143"/>
              <a:ext cx="2076448" cy="2809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031397027"/>
                </p:ext>
              </p:extLst>
            </p:nvPr>
          </p:nvGraphicFramePr>
          <p:xfrm>
            <a:off x="1306113" y="4639493"/>
            <a:ext cx="237828" cy="261031"/>
          </p:xfrm>
          <a:graphic>
            <a:graphicData uri="http://schemas.openxmlformats.org/presentationml/2006/ole">
              <p:oleObj spid="_x0000_s6184" name="Equation" r:id="rId5" imgW="126835" imgH="139518" progId="Equation.DSMT4">
                <p:embed/>
              </p:oleObj>
            </a:graphicData>
          </a:graphic>
        </p:graphicFrame>
        <p:graphicFrame>
          <p:nvGraphicFramePr>
            <p:cNvPr id="3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770062669"/>
                </p:ext>
              </p:extLst>
            </p:nvPr>
          </p:nvGraphicFramePr>
          <p:xfrm>
            <a:off x="4222750" y="3908425"/>
            <a:ext cx="261938" cy="307975"/>
          </p:xfrm>
          <a:graphic>
            <a:graphicData uri="http://schemas.openxmlformats.org/presentationml/2006/ole">
              <p:oleObj spid="_x0000_s6185" name="Equation" r:id="rId6" imgW="139579" imgH="164957" progId="Equation.DSMT4">
                <p:embed/>
              </p:oleObj>
            </a:graphicData>
          </a:graphic>
        </p:graphicFrame>
        <p:graphicFrame>
          <p:nvGraphicFramePr>
            <p:cNvPr id="3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084716029"/>
                </p:ext>
              </p:extLst>
            </p:nvPr>
          </p:nvGraphicFramePr>
          <p:xfrm>
            <a:off x="2274888" y="1417638"/>
            <a:ext cx="214312" cy="236537"/>
          </p:xfrm>
          <a:graphic>
            <a:graphicData uri="http://schemas.openxmlformats.org/presentationml/2006/ole">
              <p:oleObj spid="_x0000_s6186" name="Equation" r:id="rId7" imgW="114102" imgH="126780" progId="Equation.DSMT4">
                <p:embed/>
              </p:oleObj>
            </a:graphicData>
          </a:graphic>
        </p:graphicFrame>
        <p:graphicFrame>
          <p:nvGraphicFramePr>
            <p:cNvPr id="4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03808729"/>
                </p:ext>
              </p:extLst>
            </p:nvPr>
          </p:nvGraphicFramePr>
          <p:xfrm>
            <a:off x="1066800" y="3825326"/>
            <a:ext cx="238125" cy="330200"/>
          </p:xfrm>
          <a:graphic>
            <a:graphicData uri="http://schemas.openxmlformats.org/presentationml/2006/ole">
              <p:oleObj spid="_x0000_s6187" name="Equation" r:id="rId8" imgW="126725" imgH="177415" progId="Equation.DSMT4">
                <p:embed/>
              </p:oleObj>
            </a:graphicData>
          </a:graphic>
        </p:graphicFrame>
        <p:graphicFrame>
          <p:nvGraphicFramePr>
            <p:cNvPr id="4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743434058"/>
                </p:ext>
              </p:extLst>
            </p:nvPr>
          </p:nvGraphicFramePr>
          <p:xfrm>
            <a:off x="2605995" y="2510065"/>
            <a:ext cx="404812" cy="425450"/>
          </p:xfrm>
          <a:graphic>
            <a:graphicData uri="http://schemas.openxmlformats.org/presentationml/2006/ole">
              <p:oleObj spid="_x0000_s6188" name="Equation" r:id="rId9" imgW="215806" imgH="228501" progId="Equation.DSMT4">
                <p:embed/>
              </p:oleObj>
            </a:graphicData>
          </a:graphic>
        </p:graphicFrame>
        <p:graphicFrame>
          <p:nvGraphicFramePr>
            <p:cNvPr id="48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58188246"/>
                </p:ext>
              </p:extLst>
            </p:nvPr>
          </p:nvGraphicFramePr>
          <p:xfrm>
            <a:off x="3276600" y="4073525"/>
            <a:ext cx="238125" cy="306388"/>
          </p:xfrm>
          <a:graphic>
            <a:graphicData uri="http://schemas.openxmlformats.org/presentationml/2006/ole">
              <p:oleObj spid="_x0000_s6189" name="Equation" r:id="rId10" imgW="126780" imgH="164814" progId="Equation.DSMT4">
                <p:embed/>
              </p:oleObj>
            </a:graphicData>
          </a:graphic>
        </p:graphicFrame>
        <p:graphicFrame>
          <p:nvGraphicFramePr>
            <p:cNvPr id="4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108243475"/>
                </p:ext>
              </p:extLst>
            </p:nvPr>
          </p:nvGraphicFramePr>
          <p:xfrm>
            <a:off x="2555875" y="4267200"/>
            <a:ext cx="285750" cy="307975"/>
          </p:xfrm>
          <a:graphic>
            <a:graphicData uri="http://schemas.openxmlformats.org/presentationml/2006/ole">
              <p:oleObj spid="_x0000_s6190" name="Equation" r:id="rId11" imgW="152268" imgH="164957" progId="Equation.DSMT4">
                <p:embed/>
              </p:oleObj>
            </a:graphicData>
          </a:graphic>
        </p:graphicFrame>
        <p:graphicFrame>
          <p:nvGraphicFramePr>
            <p:cNvPr id="50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67410538"/>
                </p:ext>
              </p:extLst>
            </p:nvPr>
          </p:nvGraphicFramePr>
          <p:xfrm>
            <a:off x="3292475" y="5092700"/>
            <a:ext cx="1189038" cy="368300"/>
          </p:xfrm>
          <a:graphic>
            <a:graphicData uri="http://schemas.openxmlformats.org/presentationml/2006/ole">
              <p:oleObj spid="_x0000_s6191" name="Equation" r:id="rId12" imgW="63468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10343</TotalTime>
  <Words>549</Words>
  <Application>Microsoft Office PowerPoint</Application>
  <PresentationFormat>On-screen Show (4:3)</PresentationFormat>
  <Paragraphs>136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Soaring</vt:lpstr>
      <vt:lpstr>Photo Editor Photo</vt:lpstr>
      <vt:lpstr>Equation</vt:lpstr>
      <vt:lpstr>MathType 7.0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David Jackson</dc:creator>
  <cp:lastModifiedBy>Anonymous</cp:lastModifiedBy>
  <cp:revision>737</cp:revision>
  <cp:lastPrinted>1999-08-25T18:07:04Z</cp:lastPrinted>
  <dcterms:created xsi:type="dcterms:W3CDTF">1999-08-24T13:57:19Z</dcterms:created>
  <dcterms:modified xsi:type="dcterms:W3CDTF">2023-02-18T23:50:47Z</dcterms:modified>
</cp:coreProperties>
</file>