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276" r:id="rId2"/>
    <p:sldId id="284" r:id="rId3"/>
    <p:sldId id="294" r:id="rId4"/>
    <p:sldId id="285" r:id="rId5"/>
    <p:sldId id="287" r:id="rId6"/>
    <p:sldId id="303" r:id="rId7"/>
    <p:sldId id="304" r:id="rId8"/>
    <p:sldId id="300" r:id="rId9"/>
    <p:sldId id="305" r:id="rId10"/>
    <p:sldId id="301" r:id="rId11"/>
    <p:sldId id="302" r:id="rId12"/>
    <p:sldId id="295" r:id="rId13"/>
    <p:sldId id="297" r:id="rId14"/>
    <p:sldId id="299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33"/>
    <a:srgbClr val="33CC33"/>
    <a:srgbClr val="0000CC"/>
    <a:srgbClr val="6699FF"/>
    <a:srgbClr val="969696"/>
    <a:srgbClr val="777777"/>
    <a:srgbClr val="FFCCFF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8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8.wmf"/><Relationship Id="rId1" Type="http://schemas.openxmlformats.org/officeDocument/2006/relationships/image" Target="../media/image51.wmf"/><Relationship Id="rId6" Type="http://schemas.openxmlformats.org/officeDocument/2006/relationships/image" Target="../media/image47.wmf"/><Relationship Id="rId11" Type="http://schemas.openxmlformats.org/officeDocument/2006/relationships/image" Target="../media/image53.wmf"/><Relationship Id="rId5" Type="http://schemas.openxmlformats.org/officeDocument/2006/relationships/image" Target="../media/image46.wmf"/><Relationship Id="rId10" Type="http://schemas.openxmlformats.org/officeDocument/2006/relationships/image" Target="../media/image52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8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7.wmf"/><Relationship Id="rId7" Type="http://schemas.openxmlformats.org/officeDocument/2006/relationships/image" Target="../media/image23.wmf"/><Relationship Id="rId2" Type="http://schemas.openxmlformats.org/officeDocument/2006/relationships/image" Target="../media/image8.wmf"/><Relationship Id="rId1" Type="http://schemas.openxmlformats.org/officeDocument/2006/relationships/image" Target="../media/image22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6.wmf"/><Relationship Id="rId4" Type="http://schemas.openxmlformats.org/officeDocument/2006/relationships/image" Target="../media/image18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8.wmf"/><Relationship Id="rId6" Type="http://schemas.openxmlformats.org/officeDocument/2006/relationships/image" Target="../media/image24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30.wmf"/><Relationship Id="rId2" Type="http://schemas.openxmlformats.org/officeDocument/2006/relationships/image" Target="../media/image8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2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3.wmf"/><Relationship Id="rId7" Type="http://schemas.openxmlformats.org/officeDocument/2006/relationships/image" Target="../media/image29.wmf"/><Relationship Id="rId12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18.wmf"/><Relationship Id="rId11" Type="http://schemas.openxmlformats.org/officeDocument/2006/relationships/image" Target="../media/image30.wmf"/><Relationship Id="rId5" Type="http://schemas.openxmlformats.org/officeDocument/2006/relationships/image" Target="../media/image17.wmf"/><Relationship Id="rId10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3D9CDC8-7A05-4467-9DF2-F9F82F2FE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26CC3E-3B0E-41B0-9A1D-8E83081D3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EB607-9B3E-4C7A-AB9E-EC551BC83E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AB30F-78FF-4951-9E08-15B0B8883DE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AB30F-78FF-4951-9E08-15B0B8883DE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916A3-37AE-42BD-8EDD-C71744820D5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6B064-0269-4BDE-A5F6-FA2C85A46B7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6B064-0269-4BDE-A5F6-FA2C85A46B7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8481C-658E-4611-823F-C14F16DCAF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DE8C2B-0E07-4DF2-A58A-5A3F136D245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A8FCB-71DF-4747-AF92-29F70D0597F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B37CA-9322-4F17-AA52-7498F333C8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B37CA-9322-4F17-AA52-7498F333C8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B37CA-9322-4F17-AA52-7498F333C8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AB30F-78FF-4951-9E08-15B0B8883DE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AB30F-78FF-4951-9E08-15B0B8883DE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FE2D4014-79EE-4920-9E93-20DA40785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1548-AB84-4577-B993-B757CA284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7E83-1E52-4FAF-A156-6B1150C67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8B0E0-F42E-4B31-8ECA-45297482E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2E516-E7A2-4C6F-9C18-B97085F51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A8B67-6041-4337-8B79-C4F9EFF09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AA536-A856-4C9D-A560-86395832D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473DD-9119-4927-A5CD-548405F2B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95966-5674-4A15-ABFE-4FFD4D49B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BA3AA-005E-4BDA-BBC7-A604C74BE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4050F-CF8F-492C-A123-4BAA6B496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A6A8612-7A09-46FC-9870-FCD73483F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3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38.emf"/><Relationship Id="rId4" Type="http://schemas.openxmlformats.org/officeDocument/2006/relationships/oleObject" Target="../embeddings/oleObject6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2.bin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6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6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Relationship Id="rId14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33037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</a:t>
            </a:r>
            <a:r>
              <a:rPr lang="en-US" sz="2400" b="1" dirty="0" smtClean="0">
                <a:solidFill>
                  <a:schemeClr val="bg2"/>
                </a:solidFill>
              </a:rPr>
              <a:t>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909457" y="4724400"/>
            <a:ext cx="386442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15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Potential from Charge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09600" y="3940628"/>
          <a:ext cx="3657600" cy="2620963"/>
        </p:xfrm>
        <a:graphic>
          <a:graphicData uri="http://schemas.openxmlformats.org/presentationml/2006/ole">
            <p:oleObj spid="_x0000_s1027" name="Photo Editor Photo" r:id="rId4" imgW="2857899" imgH="2048161" progId="">
              <p:embed/>
            </p:oleObj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D28980-8216-48B4-9596-27A7606CCEA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2413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DEC1FA-2E34-4B71-A93F-27BDFF9D8D8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624" y="1219882"/>
            <a:ext cx="5385480" cy="421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Rectangle 30"/>
          <p:cNvSpPr/>
          <p:nvPr/>
        </p:nvSpPr>
        <p:spPr bwMode="auto">
          <a:xfrm>
            <a:off x="903504" y="5140349"/>
            <a:ext cx="5290457" cy="3048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76931" y="1240972"/>
            <a:ext cx="555172" cy="3984171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83418" y="5203371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2"/>
                </a:solidFill>
                <a:latin typeface="+mn-lt"/>
              </a:rPr>
              <a:t>z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[m]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0361" y="297180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+mn-lt"/>
                <a:sym typeface="Symbol"/>
              </a:rPr>
              <a:t>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[V]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19474450"/>
              </p:ext>
            </p:extLst>
          </p:nvPr>
        </p:nvGraphicFramePr>
        <p:xfrm>
          <a:off x="3067050" y="2190750"/>
          <a:ext cx="1198563" cy="801688"/>
        </p:xfrm>
        <a:graphic>
          <a:graphicData uri="http://schemas.openxmlformats.org/presentationml/2006/ole">
            <p:oleObj spid="_x0000_s40968" name="Equation" r:id="rId5" imgW="723600" imgH="48240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351315" y="5889174"/>
            <a:ext cx="2547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Result from Mathcad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61315" y="1687285"/>
            <a:ext cx="2751515" cy="250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2413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DEC1FA-2E34-4B71-A93F-27BDFF9D8D8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090059" y="5660573"/>
            <a:ext cx="2547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Result from Mathcad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1988" name="Object 42"/>
          <p:cNvGraphicFramePr>
            <a:graphicFrameLocks noChangeAspect="1"/>
          </p:cNvGraphicFramePr>
          <p:nvPr/>
        </p:nvGraphicFramePr>
        <p:xfrm>
          <a:off x="6281738" y="4992688"/>
          <a:ext cx="1890712" cy="755650"/>
        </p:xfrm>
        <a:graphic>
          <a:graphicData uri="http://schemas.openxmlformats.org/presentationml/2006/ole">
            <p:oleObj spid="_x0000_s41990" name="Equation" r:id="rId4" imgW="1206500" imgH="482600" progId="Equation.DSMT4">
              <p:embed/>
            </p:oleObj>
          </a:graphicData>
        </a:graphic>
      </p:graphicFrame>
      <p:pic>
        <p:nvPicPr>
          <p:cNvPr id="4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32715" y="1709056"/>
            <a:ext cx="2751515" cy="250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8" name="Group 27"/>
          <p:cNvGrpSpPr/>
          <p:nvPr/>
        </p:nvGrpSpPr>
        <p:grpSpPr>
          <a:xfrm>
            <a:off x="228591" y="1393373"/>
            <a:ext cx="5317948" cy="3916190"/>
            <a:chOff x="228591" y="1393373"/>
            <a:chExt cx="5317948" cy="3916190"/>
          </a:xfrm>
        </p:grpSpPr>
        <p:graphicFrame>
          <p:nvGraphicFramePr>
            <p:cNvPr id="40967" name="Object 7"/>
            <p:cNvGraphicFramePr>
              <a:graphicFrameLocks noChangeAspect="1"/>
            </p:cNvGraphicFramePr>
            <p:nvPr/>
          </p:nvGraphicFramePr>
          <p:xfrm>
            <a:off x="3032116" y="1973263"/>
            <a:ext cx="1137103" cy="801452"/>
          </p:xfrm>
          <a:graphic>
            <a:graphicData uri="http://schemas.openxmlformats.org/presentationml/2006/ole">
              <p:oleObj spid="_x0000_s41991" name="Equation" r:id="rId6" imgW="685800" imgH="482600" progId="Equation.DSMT4">
                <p:embed/>
              </p:oleObj>
            </a:graphicData>
          </a:graphic>
        </p:graphicFrame>
        <p:pic>
          <p:nvPicPr>
            <p:cNvPr id="41987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2057" y="1546455"/>
              <a:ext cx="4602163" cy="3589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1317161" y="4767944"/>
              <a:ext cx="4411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0.5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47249" y="4767939"/>
              <a:ext cx="4411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1.0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31763" y="4767937"/>
              <a:ext cx="4411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1.5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05393" y="4778821"/>
              <a:ext cx="4411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2.0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925277" y="1393373"/>
              <a:ext cx="555172" cy="337455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99450" y="4539349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0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47048" y="3777345"/>
              <a:ext cx="4411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0.5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162" y="3004457"/>
              <a:ext cx="4411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1.0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162" y="2264230"/>
              <a:ext cx="4411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1.5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57931" y="1524001"/>
              <a:ext cx="4411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n-lt"/>
                </a:rPr>
                <a:t>2.0</a:t>
              </a:r>
              <a:endParaRPr lang="en-US" sz="16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8591" y="2481941"/>
              <a:ext cx="9144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  <a:latin typeface="+mn-lt"/>
                  <a:sym typeface="Symbol"/>
                </a:rPr>
                <a:t></a:t>
              </a:r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[V]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1436914" y="1970318"/>
              <a:ext cx="141515" cy="141515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65513" y="1850571"/>
              <a:ext cx="13121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Top face of cube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95075" y="4909453"/>
              <a:ext cx="716863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 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[m]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04457" y="1915886"/>
              <a:ext cx="1175657" cy="936171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198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634115923"/>
                </p:ext>
              </p:extLst>
            </p:nvPr>
          </p:nvGraphicFramePr>
          <p:xfrm>
            <a:off x="3762375" y="2289175"/>
            <a:ext cx="1200150" cy="801688"/>
          </p:xfrm>
          <a:graphic>
            <a:graphicData uri="http://schemas.openxmlformats.org/presentationml/2006/ole">
              <p:oleObj spid="_x0000_s41992" name="Equation" r:id="rId8" imgW="723600" imgH="4824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187325" y="43544"/>
            <a:ext cx="874236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Limitation of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Potential-Charge Formula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519752" y="1579373"/>
            <a:ext cx="827405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</a:t>
            </a:r>
            <a:r>
              <a:rPr lang="en-US" dirty="0">
                <a:solidFill>
                  <a:schemeClr val="bg1"/>
                </a:solidFill>
              </a:rPr>
              <a:t>method always works for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u="sng" dirty="0" smtClean="0">
                <a:solidFill>
                  <a:schemeClr val="bg1"/>
                </a:solidFill>
              </a:rPr>
              <a:t>bounded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charge density; that is, one that may be completely enclosed by a </a:t>
            </a:r>
            <a:r>
              <a:rPr lang="en-US" dirty="0" smtClean="0">
                <a:solidFill>
                  <a:schemeClr val="bg1"/>
                </a:solidFill>
              </a:rPr>
              <a:t>closed surface.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FD3018-2B8C-4524-A61B-9E82E071BCC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837520" y="2786063"/>
            <a:ext cx="75771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The method will </a:t>
            </a:r>
            <a:r>
              <a:rPr lang="en-US" u="sng" dirty="0" smtClean="0">
                <a:solidFill>
                  <a:schemeClr val="bg2"/>
                </a:solidFill>
              </a:rPr>
              <a:t>fail</a:t>
            </a:r>
            <a:r>
              <a:rPr lang="en-US" dirty="0" smtClean="0">
                <a:solidFill>
                  <a:schemeClr val="bg2"/>
                </a:solidFill>
              </a:rPr>
              <a:t> for 2D problems (it is never possible to have zero volts at infinity).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1309688" y="0"/>
            <a:ext cx="66754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Limitation (cont.)</a:t>
            </a:r>
          </a:p>
        </p:txBody>
      </p:sp>
      <p:graphicFrame>
        <p:nvGraphicFramePr>
          <p:cNvPr id="7170" name="Object 20"/>
          <p:cNvGraphicFramePr>
            <a:graphicFrameLocks noChangeAspect="1"/>
          </p:cNvGraphicFramePr>
          <p:nvPr/>
        </p:nvGraphicFramePr>
        <p:xfrm>
          <a:off x="4986338" y="1403350"/>
          <a:ext cx="3622675" cy="3414713"/>
        </p:xfrm>
        <a:graphic>
          <a:graphicData uri="http://schemas.openxmlformats.org/presentationml/2006/ole">
            <p:oleObj spid="_x0000_s7179" name="Equation" r:id="rId4" imgW="2044440" imgH="1930320" progId="Equation.DSMT4">
              <p:embed/>
            </p:oleObj>
          </a:graphicData>
        </a:graphic>
      </p:graphicFrame>
      <p:sp>
        <p:nvSpPr>
          <p:cNvPr id="7172" name="Text Box 21"/>
          <p:cNvSpPr txBox="1">
            <a:spLocks noChangeArrowheads="1"/>
          </p:cNvSpPr>
          <p:nvPr/>
        </p:nvSpPr>
        <p:spPr bwMode="auto">
          <a:xfrm>
            <a:off x="1186571" y="774986"/>
            <a:ext cx="641168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Here the potential integral formula fails.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3" name="Text Box 22"/>
          <p:cNvSpPr txBox="1">
            <a:spLocks noChangeArrowheads="1"/>
          </p:cNvSpPr>
          <p:nvPr/>
        </p:nvSpPr>
        <p:spPr bwMode="auto">
          <a:xfrm>
            <a:off x="4897068" y="5111224"/>
            <a:ext cx="375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integral does not converge!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6749FE-0CEB-4995-A9A4-4ACF07B4DA8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" name="Text Box 56"/>
          <p:cNvSpPr txBox="1">
            <a:spLocks noChangeArrowheads="1"/>
          </p:cNvSpPr>
          <p:nvPr/>
        </p:nvSpPr>
        <p:spPr bwMode="auto">
          <a:xfrm>
            <a:off x="461079" y="6137065"/>
            <a:ext cx="38314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hlink"/>
                </a:solidFill>
              </a:rPr>
              <a:t>Infinite </a:t>
            </a:r>
            <a:r>
              <a:rPr lang="en-US" sz="2000" dirty="0">
                <a:solidFill>
                  <a:schemeClr val="hlink"/>
                </a:solidFill>
              </a:rPr>
              <a:t>line </a:t>
            </a:r>
            <a:r>
              <a:rPr lang="en-US" sz="2000" dirty="0" smtClean="0">
                <a:solidFill>
                  <a:schemeClr val="hlink"/>
                </a:solidFill>
              </a:rPr>
              <a:t>charge (2D problem)</a:t>
            </a:r>
            <a:endParaRPr lang="en-US" sz="2000" dirty="0">
              <a:solidFill>
                <a:schemeClr val="hlink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78270" y="1423082"/>
            <a:ext cx="4325937" cy="4606711"/>
            <a:chOff x="278270" y="1423082"/>
            <a:chExt cx="4325937" cy="4606711"/>
          </a:xfrm>
        </p:grpSpPr>
        <p:sp>
          <p:nvSpPr>
            <p:cNvPr id="7176" name="Oval 4"/>
            <p:cNvSpPr>
              <a:spLocks noChangeArrowheads="1"/>
            </p:cNvSpPr>
            <p:nvPr/>
          </p:nvSpPr>
          <p:spPr bwMode="auto">
            <a:xfrm>
              <a:off x="278270" y="3188168"/>
              <a:ext cx="4325937" cy="222408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AutoShape 5"/>
            <p:cNvSpPr>
              <a:spLocks noChangeArrowheads="1"/>
            </p:cNvSpPr>
            <p:nvPr/>
          </p:nvSpPr>
          <p:spPr bwMode="auto">
            <a:xfrm>
              <a:off x="2310270" y="2183281"/>
              <a:ext cx="141287" cy="3341688"/>
            </a:xfrm>
            <a:prstGeom prst="can">
              <a:avLst>
                <a:gd name="adj" fmla="val 49384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>
              <a:off x="2380120" y="1803868"/>
              <a:ext cx="0" cy="4225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0" name="Line 8"/>
            <p:cNvSpPr>
              <a:spLocks noChangeShapeType="1"/>
            </p:cNvSpPr>
            <p:nvPr/>
          </p:nvSpPr>
          <p:spPr bwMode="auto">
            <a:xfrm flipV="1">
              <a:off x="1187907" y="4054943"/>
              <a:ext cx="1204912" cy="755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1" name="Line 9"/>
            <p:cNvSpPr>
              <a:spLocks noChangeShapeType="1"/>
            </p:cNvSpPr>
            <p:nvPr/>
          </p:nvSpPr>
          <p:spPr bwMode="auto">
            <a:xfrm flipV="1">
              <a:off x="2392820" y="4054943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5" name="Oval 13"/>
            <p:cNvSpPr>
              <a:spLocks noChangeArrowheads="1"/>
            </p:cNvSpPr>
            <p:nvPr/>
          </p:nvSpPr>
          <p:spPr bwMode="auto">
            <a:xfrm>
              <a:off x="3100845" y="4334343"/>
              <a:ext cx="119062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15"/>
            <p:cNvSpPr>
              <a:spLocks noChangeShapeType="1"/>
            </p:cNvSpPr>
            <p:nvPr/>
          </p:nvSpPr>
          <p:spPr bwMode="auto">
            <a:xfrm>
              <a:off x="2388057" y="4073993"/>
              <a:ext cx="720725" cy="303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" name="Line 23"/>
            <p:cNvSpPr>
              <a:spLocks noChangeShapeType="1"/>
            </p:cNvSpPr>
            <p:nvPr/>
          </p:nvSpPr>
          <p:spPr bwMode="auto">
            <a:xfrm flipH="1" flipV="1">
              <a:off x="2381707" y="3032593"/>
              <a:ext cx="755650" cy="13255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2" name="Oval 26"/>
            <p:cNvSpPr>
              <a:spLocks noChangeArrowheads="1"/>
            </p:cNvSpPr>
            <p:nvPr/>
          </p:nvSpPr>
          <p:spPr bwMode="auto">
            <a:xfrm>
              <a:off x="2329320" y="3005606"/>
              <a:ext cx="104775" cy="1047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" name="Object 24"/>
            <p:cNvGraphicFramePr>
              <a:graphicFrameLocks noChangeAspect="1"/>
            </p:cNvGraphicFramePr>
            <p:nvPr/>
          </p:nvGraphicFramePr>
          <p:xfrm>
            <a:off x="889229" y="4786768"/>
            <a:ext cx="223837" cy="246062"/>
          </p:xfrm>
          <a:graphic>
            <a:graphicData uri="http://schemas.openxmlformats.org/presentationml/2006/ole">
              <p:oleObj spid="_x0000_s7180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28" name="Object 24"/>
            <p:cNvGraphicFramePr>
              <a:graphicFrameLocks noChangeAspect="1"/>
            </p:cNvGraphicFramePr>
            <p:nvPr/>
          </p:nvGraphicFramePr>
          <p:xfrm>
            <a:off x="4198938" y="3937455"/>
            <a:ext cx="246062" cy="290513"/>
          </p:xfrm>
          <a:graphic>
            <a:graphicData uri="http://schemas.openxmlformats.org/presentationml/2006/ole">
              <p:oleObj spid="_x0000_s7181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29" name="Object 24"/>
            <p:cNvGraphicFramePr>
              <a:graphicFrameLocks noChangeAspect="1"/>
            </p:cNvGraphicFramePr>
            <p:nvPr/>
          </p:nvGraphicFramePr>
          <p:xfrm>
            <a:off x="2283052" y="1423082"/>
            <a:ext cx="201612" cy="223837"/>
          </p:xfrm>
          <a:graphic>
            <a:graphicData uri="http://schemas.openxmlformats.org/presentationml/2006/ole">
              <p:oleObj spid="_x0000_s7182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30" name="Object 24"/>
            <p:cNvGraphicFramePr>
              <a:graphicFrameLocks noChangeAspect="1"/>
            </p:cNvGraphicFramePr>
            <p:nvPr/>
          </p:nvGraphicFramePr>
          <p:xfrm>
            <a:off x="1911350" y="2717800"/>
            <a:ext cx="290513" cy="358775"/>
          </p:xfrm>
          <a:graphic>
            <a:graphicData uri="http://schemas.openxmlformats.org/presentationml/2006/ole">
              <p:oleObj spid="_x0000_s7183" name="Equation" r:id="rId8" imgW="164957" imgH="203024" progId="Equation.DSMT4">
                <p:embed/>
              </p:oleObj>
            </a:graphicData>
          </a:graphic>
        </p:graphicFrame>
        <p:graphicFrame>
          <p:nvGraphicFramePr>
            <p:cNvPr id="7175" name="Object 4"/>
            <p:cNvGraphicFramePr>
              <a:graphicFrameLocks noChangeAspect="1"/>
            </p:cNvGraphicFramePr>
            <p:nvPr/>
          </p:nvGraphicFramePr>
          <p:xfrm>
            <a:off x="3381375" y="4275138"/>
            <a:ext cx="223838" cy="292100"/>
          </p:xfrm>
          <a:graphic>
            <a:graphicData uri="http://schemas.openxmlformats.org/presentationml/2006/ole">
              <p:oleObj spid="_x0000_s7184" name="Equation" r:id="rId9" imgW="126780" imgH="164814" progId="Equation.DSMT4">
                <p:embed/>
              </p:oleObj>
            </a:graphicData>
          </a:graphic>
        </p:graphicFrame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2630488" y="4373563"/>
            <a:ext cx="268287" cy="292100"/>
          </p:xfrm>
          <a:graphic>
            <a:graphicData uri="http://schemas.openxmlformats.org/presentationml/2006/ole">
              <p:oleObj spid="_x0000_s7185" name="Equation" r:id="rId10" imgW="152268" imgH="164957" progId="Equation.DSMT4">
                <p:embed/>
              </p:oleObj>
            </a:graphicData>
          </a:graphic>
        </p:graphicFrame>
        <p:graphicFrame>
          <p:nvGraphicFramePr>
            <p:cNvPr id="3" name="Object 4"/>
            <p:cNvGraphicFramePr>
              <a:graphicFrameLocks noChangeAspect="1"/>
            </p:cNvGraphicFramePr>
            <p:nvPr/>
          </p:nvGraphicFramePr>
          <p:xfrm>
            <a:off x="2890838" y="3459163"/>
            <a:ext cx="268287" cy="269875"/>
          </p:xfrm>
          <a:graphic>
            <a:graphicData uri="http://schemas.openxmlformats.org/presentationml/2006/ole">
              <p:oleObj spid="_x0000_s7186" name="Equation" r:id="rId11" imgW="152268" imgH="152268" progId="Equation.DSMT4">
                <p:embed/>
              </p:oleObj>
            </a:graphicData>
          </a:graphic>
        </p:graphicFrame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2606675" y="2303463"/>
            <a:ext cx="379413" cy="403225"/>
          </p:xfrm>
          <a:graphic>
            <a:graphicData uri="http://schemas.openxmlformats.org/presentationml/2006/ole">
              <p:oleObj spid="_x0000_s7187" name="Equation" r:id="rId12" imgW="215806" imgH="228501" progId="Equation.DSMT4">
                <p:embed/>
              </p:oleObj>
            </a:graphicData>
          </a:graphic>
        </p:graphicFrame>
      </p:grp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1309688" y="0"/>
            <a:ext cx="66754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Limitation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6749FE-0CEB-4995-A9A4-4ACF07B4DA8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1" name="Text Box 56"/>
          <p:cNvSpPr txBox="1">
            <a:spLocks noChangeArrowheads="1"/>
          </p:cNvSpPr>
          <p:nvPr/>
        </p:nvSpPr>
        <p:spPr bwMode="auto">
          <a:xfrm>
            <a:off x="1170671" y="6003700"/>
            <a:ext cx="226536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Infinite </a:t>
            </a:r>
            <a:r>
              <a:rPr lang="en-US" sz="2000" dirty="0">
                <a:solidFill>
                  <a:schemeClr val="hlink"/>
                </a:solidFill>
              </a:rPr>
              <a:t>line charge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3746958" y="4571113"/>
            <a:ext cx="119063" cy="119063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3813633" y="4679064"/>
            <a:ext cx="0" cy="266701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 flipV="1">
            <a:off x="3746423" y="4933064"/>
            <a:ext cx="127000" cy="1397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687888" y="1950810"/>
          <a:ext cx="3451225" cy="898525"/>
        </p:xfrm>
        <a:graphic>
          <a:graphicData uri="http://schemas.openxmlformats.org/presentationml/2006/ole">
            <p:oleObj spid="_x0000_s37904" name="Equation" r:id="rId4" imgW="1854200" imgH="482600" progId="Equation.DSMT4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4191002" y="1360712"/>
            <a:ext cx="470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field-integration method still works: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29945" y="2993566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(From Notes 14)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11486" y="3984171"/>
            <a:ext cx="4158343" cy="190821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We can still use the </a:t>
            </a:r>
            <a:r>
              <a:rPr lang="en-US" sz="1600" dirty="0" smtClean="0">
                <a:solidFill>
                  <a:schemeClr val="bg2"/>
                </a:solidFill>
              </a:rPr>
              <a:t>“potential </a:t>
            </a:r>
            <a:r>
              <a:rPr lang="en-US" sz="1600" dirty="0" smtClean="0">
                <a:solidFill>
                  <a:schemeClr val="bg2"/>
                </a:solidFill>
              </a:rPr>
              <a:t>from </a:t>
            </a:r>
            <a:r>
              <a:rPr lang="en-US" sz="1600" dirty="0" smtClean="0">
                <a:solidFill>
                  <a:schemeClr val="bg2"/>
                </a:solidFill>
              </a:rPr>
              <a:t>charge” method </a:t>
            </a:r>
            <a:r>
              <a:rPr lang="en-US" sz="1600" dirty="0" smtClean="0">
                <a:solidFill>
                  <a:schemeClr val="bg2"/>
                </a:solidFill>
              </a:rPr>
              <a:t>if we assume a </a:t>
            </a:r>
            <a:r>
              <a:rPr lang="en-US" sz="1600" u="sng" dirty="0" smtClean="0">
                <a:solidFill>
                  <a:schemeClr val="bg2"/>
                </a:solidFill>
              </a:rPr>
              <a:t>finite</a:t>
            </a:r>
            <a:r>
              <a:rPr lang="en-US" sz="1600" dirty="0" smtClean="0">
                <a:solidFill>
                  <a:schemeClr val="bg2"/>
                </a:solidFill>
              </a:rPr>
              <a:t> length of line charge first, add a constant to make </a:t>
            </a:r>
            <a:r>
              <a:rPr lang="en-US" sz="1600" dirty="0" smtClean="0">
                <a:solidFill>
                  <a:schemeClr val="bg2"/>
                </a:solidFill>
                <a:sym typeface="Symbol" panose="05050102010706020507" pitchFamily="18" charset="2"/>
              </a:rPr>
              <a:t> zero at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</a:t>
            </a:r>
            <a:r>
              <a:rPr lang="en-US" sz="1600" dirty="0" smtClean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=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b</a:t>
            </a:r>
            <a:r>
              <a:rPr lang="en-US" sz="1600" dirty="0" smtClean="0">
                <a:solidFill>
                  <a:schemeClr val="bg2"/>
                </a:solidFill>
                <a:sym typeface="Symbol" panose="05050102010706020507" pitchFamily="18" charset="2"/>
              </a:rPr>
              <a:t>, </a:t>
            </a:r>
            <a:r>
              <a:rPr lang="en-US" sz="1600" dirty="0" smtClean="0">
                <a:solidFill>
                  <a:schemeClr val="bg2"/>
                </a:solidFill>
              </a:rPr>
              <a:t>and then let the length tend to infinity </a:t>
            </a:r>
            <a:r>
              <a:rPr lang="en-US" sz="1600" u="sng" dirty="0" smtClean="0">
                <a:solidFill>
                  <a:schemeClr val="bg2"/>
                </a:solidFill>
              </a:rPr>
              <a:t>after</a:t>
            </a:r>
            <a:r>
              <a:rPr lang="en-US" sz="1600" dirty="0" smtClean="0">
                <a:solidFill>
                  <a:schemeClr val="bg2"/>
                </a:solidFill>
              </a:rPr>
              <a:t> solving the problem.</a:t>
            </a:r>
          </a:p>
          <a:p>
            <a:pPr algn="ctr"/>
            <a:endParaRPr lang="en-US" sz="600" dirty="0" smtClean="0">
              <a:solidFill>
                <a:schemeClr val="bg2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(This will be a homework problem.)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40" name="Oval 4"/>
          <p:cNvSpPr>
            <a:spLocks noChangeArrowheads="1"/>
          </p:cNvSpPr>
          <p:nvPr/>
        </p:nvSpPr>
        <p:spPr bwMode="auto">
          <a:xfrm>
            <a:off x="223841" y="2676539"/>
            <a:ext cx="4325937" cy="2224088"/>
          </a:xfrm>
          <a:prstGeom prst="ellips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2255841" y="1671652"/>
            <a:ext cx="141287" cy="3341688"/>
          </a:xfrm>
          <a:prstGeom prst="can">
            <a:avLst>
              <a:gd name="adj" fmla="val 49384"/>
            </a:avLst>
          </a:prstGeom>
          <a:solidFill>
            <a:schemeClr val="folHlink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2325691" y="1292239"/>
            <a:ext cx="0" cy="42259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" name="Line 8"/>
          <p:cNvSpPr>
            <a:spLocks noChangeShapeType="1"/>
          </p:cNvSpPr>
          <p:nvPr/>
        </p:nvSpPr>
        <p:spPr bwMode="auto">
          <a:xfrm flipV="1">
            <a:off x="1133478" y="3543314"/>
            <a:ext cx="1204912" cy="7556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" name="Line 9"/>
          <p:cNvSpPr>
            <a:spLocks noChangeShapeType="1"/>
          </p:cNvSpPr>
          <p:nvPr/>
        </p:nvSpPr>
        <p:spPr bwMode="auto">
          <a:xfrm flipV="1">
            <a:off x="2338391" y="3543314"/>
            <a:ext cx="17176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" name="Oval 13"/>
          <p:cNvSpPr>
            <a:spLocks noChangeArrowheads="1"/>
          </p:cNvSpPr>
          <p:nvPr/>
        </p:nvSpPr>
        <p:spPr bwMode="auto">
          <a:xfrm>
            <a:off x="3046416" y="3822714"/>
            <a:ext cx="119062" cy="1190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>
            <a:off x="2333628" y="3562364"/>
            <a:ext cx="720725" cy="303213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/>
        </p:nvSpPr>
        <p:spPr bwMode="auto">
          <a:xfrm flipH="1" flipV="1">
            <a:off x="2327278" y="2520964"/>
            <a:ext cx="755650" cy="13255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" name="Oval 26"/>
          <p:cNvSpPr>
            <a:spLocks noChangeArrowheads="1"/>
          </p:cNvSpPr>
          <p:nvPr/>
        </p:nvSpPr>
        <p:spPr bwMode="auto">
          <a:xfrm>
            <a:off x="2274891" y="2493977"/>
            <a:ext cx="104775" cy="10477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" name="Object 24"/>
          <p:cNvGraphicFramePr>
            <a:graphicFrameLocks noChangeAspect="1"/>
          </p:cNvGraphicFramePr>
          <p:nvPr/>
        </p:nvGraphicFramePr>
        <p:xfrm>
          <a:off x="834800" y="4275139"/>
          <a:ext cx="223837" cy="246062"/>
        </p:xfrm>
        <a:graphic>
          <a:graphicData uri="http://schemas.openxmlformats.org/presentationml/2006/ole">
            <p:oleObj spid="_x0000_s37905" name="Equation" r:id="rId5" imgW="126835" imgH="139518" progId="Equation.DSMT4">
              <p:embed/>
            </p:oleObj>
          </a:graphicData>
        </a:graphic>
      </p:graphicFrame>
      <p:graphicFrame>
        <p:nvGraphicFramePr>
          <p:cNvPr id="63" name="Object 24"/>
          <p:cNvGraphicFramePr>
            <a:graphicFrameLocks noChangeAspect="1"/>
          </p:cNvGraphicFramePr>
          <p:nvPr/>
        </p:nvGraphicFramePr>
        <p:xfrm>
          <a:off x="4144509" y="3425826"/>
          <a:ext cx="246062" cy="290513"/>
        </p:xfrm>
        <a:graphic>
          <a:graphicData uri="http://schemas.openxmlformats.org/presentationml/2006/ole">
            <p:oleObj spid="_x0000_s37906" name="Equation" r:id="rId6" imgW="139579" imgH="164957" progId="Equation.DSMT4">
              <p:embed/>
            </p:oleObj>
          </a:graphicData>
        </a:graphic>
      </p:graphicFrame>
      <p:graphicFrame>
        <p:nvGraphicFramePr>
          <p:cNvPr id="64" name="Object 24"/>
          <p:cNvGraphicFramePr>
            <a:graphicFrameLocks noChangeAspect="1"/>
          </p:cNvGraphicFramePr>
          <p:nvPr/>
        </p:nvGraphicFramePr>
        <p:xfrm>
          <a:off x="2228623" y="911453"/>
          <a:ext cx="201612" cy="223837"/>
        </p:xfrm>
        <a:graphic>
          <a:graphicData uri="http://schemas.openxmlformats.org/presentationml/2006/ole">
            <p:oleObj spid="_x0000_s37907" name="Equation" r:id="rId7" imgW="114102" imgH="126780" progId="Equation.DSMT4">
              <p:embed/>
            </p:oleObj>
          </a:graphicData>
        </a:graphic>
      </p:graphicFrame>
      <p:graphicFrame>
        <p:nvGraphicFramePr>
          <p:cNvPr id="65" name="Object 24"/>
          <p:cNvGraphicFramePr>
            <a:graphicFrameLocks noChangeAspect="1"/>
          </p:cNvGraphicFramePr>
          <p:nvPr/>
        </p:nvGraphicFramePr>
        <p:xfrm>
          <a:off x="1856921" y="2206171"/>
          <a:ext cx="290513" cy="358775"/>
        </p:xfrm>
        <a:graphic>
          <a:graphicData uri="http://schemas.openxmlformats.org/presentationml/2006/ole">
            <p:oleObj spid="_x0000_s37908" name="Equation" r:id="rId8" imgW="164957" imgH="203024" progId="Equation.DSMT4">
              <p:embed/>
            </p:oleObj>
          </a:graphicData>
        </a:graphic>
      </p:graphicFrame>
      <p:graphicFrame>
        <p:nvGraphicFramePr>
          <p:cNvPr id="66" name="Object 4"/>
          <p:cNvGraphicFramePr>
            <a:graphicFrameLocks noChangeAspect="1"/>
          </p:cNvGraphicFramePr>
          <p:nvPr/>
        </p:nvGraphicFramePr>
        <p:xfrm>
          <a:off x="3326946" y="3763509"/>
          <a:ext cx="223838" cy="292100"/>
        </p:xfrm>
        <a:graphic>
          <a:graphicData uri="http://schemas.openxmlformats.org/presentationml/2006/ole">
            <p:oleObj spid="_x0000_s37909" name="Equation" r:id="rId9" imgW="126780" imgH="164814" progId="Equation.DSMT4">
              <p:embed/>
            </p:oleObj>
          </a:graphicData>
        </a:graphic>
      </p:graphicFrame>
      <p:graphicFrame>
        <p:nvGraphicFramePr>
          <p:cNvPr id="67" name="Object 4"/>
          <p:cNvGraphicFramePr>
            <a:graphicFrameLocks noChangeAspect="1"/>
          </p:cNvGraphicFramePr>
          <p:nvPr/>
        </p:nvGraphicFramePr>
        <p:xfrm>
          <a:off x="2576059" y="3861934"/>
          <a:ext cx="268287" cy="292100"/>
        </p:xfrm>
        <a:graphic>
          <a:graphicData uri="http://schemas.openxmlformats.org/presentationml/2006/ole">
            <p:oleObj spid="_x0000_s37910" name="Equation" r:id="rId10" imgW="152268" imgH="164957" progId="Equation.DSMT4">
              <p:embed/>
            </p:oleObj>
          </a:graphicData>
        </a:graphic>
      </p:graphicFrame>
      <p:graphicFrame>
        <p:nvGraphicFramePr>
          <p:cNvPr id="68" name="Object 4"/>
          <p:cNvGraphicFramePr>
            <a:graphicFrameLocks noChangeAspect="1"/>
          </p:cNvGraphicFramePr>
          <p:nvPr/>
        </p:nvGraphicFramePr>
        <p:xfrm>
          <a:off x="2836409" y="2947534"/>
          <a:ext cx="268287" cy="269875"/>
        </p:xfrm>
        <a:graphic>
          <a:graphicData uri="http://schemas.openxmlformats.org/presentationml/2006/ole">
            <p:oleObj spid="_x0000_s37911" name="Equation" r:id="rId11" imgW="152268" imgH="152268" progId="Equation.DSMT4">
              <p:embed/>
            </p:oleObj>
          </a:graphicData>
        </a:graphic>
      </p:graphicFrame>
      <p:graphicFrame>
        <p:nvGraphicFramePr>
          <p:cNvPr id="69" name="Object 4"/>
          <p:cNvGraphicFramePr>
            <a:graphicFrameLocks noChangeAspect="1"/>
          </p:cNvGraphicFramePr>
          <p:nvPr/>
        </p:nvGraphicFramePr>
        <p:xfrm>
          <a:off x="2552246" y="1791834"/>
          <a:ext cx="379413" cy="403225"/>
        </p:xfrm>
        <a:graphic>
          <a:graphicData uri="http://schemas.openxmlformats.org/presentationml/2006/ole">
            <p:oleObj spid="_x0000_s37912" name="Equation" r:id="rId12" imgW="215806" imgH="228501" progId="Equation.DSMT4">
              <p:embed/>
            </p:oleObj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3164568" y="5232174"/>
          <a:ext cx="1139825" cy="449262"/>
        </p:xfrm>
        <a:graphic>
          <a:graphicData uri="http://schemas.openxmlformats.org/presentationml/2006/ole">
            <p:oleObj spid="_x0000_s37913" name="Equation" r:id="rId13" imgW="647419" imgH="253890" progId="Equation.DSMT4">
              <p:embed/>
            </p:oleObj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1827213" y="4438650"/>
          <a:ext cx="223837" cy="312738"/>
        </p:xfrm>
        <a:graphic>
          <a:graphicData uri="http://schemas.openxmlformats.org/presentationml/2006/ole">
            <p:oleObj spid="_x0000_s37914" name="Equation" r:id="rId14" imgW="126725" imgH="177415" progId="Equation.DSMT4">
              <p:embed/>
            </p:oleObj>
          </a:graphicData>
        </a:graphic>
      </p:graphicFrame>
      <p:cxnSp>
        <p:nvCxnSpPr>
          <p:cNvPr id="54" name="Straight Arrow Connector 53"/>
          <p:cNvCxnSpPr/>
          <p:nvPr/>
        </p:nvCxnSpPr>
        <p:spPr bwMode="auto">
          <a:xfrm flipH="1">
            <a:off x="1525141" y="3534474"/>
            <a:ext cx="805314" cy="1281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923925" y="0"/>
            <a:ext cx="720725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Potential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From Charge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30"/>
          <p:cNvSpPr txBox="1">
            <a:spLocks noChangeArrowheads="1"/>
          </p:cNvSpPr>
          <p:nvPr/>
        </p:nvSpPr>
        <p:spPr bwMode="auto">
          <a:xfrm>
            <a:off x="239486" y="1331006"/>
            <a:ext cx="8763000" cy="707886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In this set of notes we show how to calculate </a:t>
            </a:r>
            <a:r>
              <a:rPr lang="en-US" dirty="0">
                <a:solidFill>
                  <a:schemeClr val="bg2"/>
                </a:solidFill>
              </a:rPr>
              <a:t>the potential </a:t>
            </a:r>
            <a:r>
              <a:rPr lang="en-US" dirty="0" smtClean="0">
                <a:solidFill>
                  <a:schemeClr val="bg2"/>
                </a:solidFill>
              </a:rPr>
              <a:t>function 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</a:t>
            </a:r>
            <a:r>
              <a:rPr lang="en-US" sz="800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chemeClr val="bg2"/>
                </a:solidFill>
                <a:latin typeface="Times New Roman"/>
                <a:sym typeface="Symbol"/>
              </a:rPr>
              <a:t>x</a:t>
            </a:r>
            <a:r>
              <a:rPr lang="en-US" dirty="0" smtClean="0">
                <a:solidFill>
                  <a:schemeClr val="bg2"/>
                </a:solidFill>
                <a:latin typeface="Times New Roman"/>
                <a:sym typeface="Symbol"/>
              </a:rPr>
              <a:t>,</a:t>
            </a:r>
            <a:r>
              <a:rPr lang="en-US" i="1" dirty="0" smtClean="0">
                <a:solidFill>
                  <a:schemeClr val="bg2"/>
                </a:solidFill>
                <a:latin typeface="Times New Roman"/>
                <a:sym typeface="Symbol"/>
              </a:rPr>
              <a:t>y</a:t>
            </a:r>
            <a:r>
              <a:rPr lang="en-US" dirty="0" smtClean="0">
                <a:solidFill>
                  <a:schemeClr val="bg2"/>
                </a:solidFill>
                <a:latin typeface="Times New Roman"/>
                <a:sym typeface="Symbol"/>
              </a:rPr>
              <a:t>,</a:t>
            </a:r>
            <a:r>
              <a:rPr lang="en-US" i="1" dirty="0" smtClean="0">
                <a:solidFill>
                  <a:schemeClr val="bg2"/>
                </a:solidFill>
                <a:latin typeface="Times New Roman"/>
                <a:sym typeface="Symbol"/>
              </a:rPr>
              <a:t>z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)</a:t>
            </a:r>
            <a:r>
              <a:rPr lang="en-US" dirty="0" smtClean="0">
                <a:solidFill>
                  <a:schemeClr val="bg2"/>
                </a:solidFill>
              </a:rPr>
              <a:t> directly from the charge, </a:t>
            </a:r>
            <a:r>
              <a:rPr lang="en-US" u="sng" dirty="0">
                <a:solidFill>
                  <a:schemeClr val="bg2"/>
                </a:solidFill>
              </a:rPr>
              <a:t>without</a:t>
            </a:r>
            <a:r>
              <a:rPr lang="en-US" dirty="0">
                <a:solidFill>
                  <a:schemeClr val="bg2"/>
                </a:solidFill>
              </a:rPr>
              <a:t> having to calculate the electric field first.</a:t>
            </a:r>
          </a:p>
        </p:txBody>
      </p:sp>
      <p:sp>
        <p:nvSpPr>
          <p:cNvPr id="12292" name="Text Box 31"/>
          <p:cNvSpPr txBox="1">
            <a:spLocks noChangeArrowheads="1"/>
          </p:cNvSpPr>
          <p:nvPr/>
        </p:nvSpPr>
        <p:spPr bwMode="auto">
          <a:xfrm>
            <a:off x="993082" y="2536375"/>
            <a:ext cx="7628403" cy="20928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7663" indent="-347663"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This is often the easiest way to find the potential function (especially when you don’t already have the electric field calculated). </a:t>
            </a:r>
            <a:r>
              <a:rPr lang="en-US" i="1" dirty="0">
                <a:solidFill>
                  <a:schemeClr val="bg1"/>
                </a:solidFill>
              </a:rPr>
              <a:t>There are no vector calculations involved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  <a:p>
            <a:pPr marL="347663" indent="-347663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The method assumes that the potential is zero at infinity. (If this is not so, you must remember to add a constant to the solution.)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03FFD-6339-4D50-8AED-E3AE80F9A68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685800" y="0"/>
            <a:ext cx="82078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Potential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From Charge (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cont.)</a:t>
            </a:r>
          </a:p>
        </p:txBody>
      </p:sp>
      <p:graphicFrame>
        <p:nvGraphicFramePr>
          <p:cNvPr id="2051" name="Object 20"/>
          <p:cNvGraphicFramePr>
            <a:graphicFrameLocks noChangeAspect="1"/>
          </p:cNvGraphicFramePr>
          <p:nvPr/>
        </p:nvGraphicFramePr>
        <p:xfrm>
          <a:off x="5384124" y="3291564"/>
          <a:ext cx="2930525" cy="804863"/>
        </p:xfrm>
        <a:graphic>
          <a:graphicData uri="http://schemas.openxmlformats.org/presentationml/2006/ole">
            <p:oleObj spid="_x0000_s2061" name="Equation" r:id="rId4" imgW="1663700" imgH="457200" progId="Equation.DSMT4">
              <p:embed/>
            </p:oleObj>
          </a:graphicData>
        </a:graphic>
      </p:graphicFrame>
      <p:graphicFrame>
        <p:nvGraphicFramePr>
          <p:cNvPr id="2052" name="Object 21"/>
          <p:cNvGraphicFramePr>
            <a:graphicFrameLocks noChangeAspect="1"/>
          </p:cNvGraphicFramePr>
          <p:nvPr/>
        </p:nvGraphicFramePr>
        <p:xfrm>
          <a:off x="3641951" y="5673559"/>
          <a:ext cx="2737077" cy="983962"/>
        </p:xfrm>
        <a:graphic>
          <a:graphicData uri="http://schemas.openxmlformats.org/presentationml/2006/ole">
            <p:oleObj spid="_x0000_s2062" name="Equation" r:id="rId5" imgW="1308100" imgH="469900" progId="Equation.DSMT4">
              <p:embed/>
            </p:oleObj>
          </a:graphicData>
        </a:graphic>
      </p:graphicFrame>
      <p:sp>
        <p:nvSpPr>
          <p:cNvPr id="2057" name="Text Box 22"/>
          <p:cNvSpPr txBox="1">
            <a:spLocks noChangeArrowheads="1"/>
          </p:cNvSpPr>
          <p:nvPr/>
        </p:nvSpPr>
        <p:spPr bwMode="auto">
          <a:xfrm>
            <a:off x="1077685" y="5204731"/>
            <a:ext cx="584018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Integrating, we obtain the following result: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B02FC6-1A1E-477B-8EDA-3129A97A691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181596" y="2852053"/>
            <a:ext cx="368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the point charge formula: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20"/>
          <p:cNvGraphicFramePr>
            <a:graphicFrameLocks noChangeAspect="1"/>
          </p:cNvGraphicFramePr>
          <p:nvPr/>
        </p:nvGraphicFramePr>
        <p:xfrm>
          <a:off x="6288768" y="1680936"/>
          <a:ext cx="1254125" cy="760413"/>
        </p:xfrm>
        <a:graphic>
          <a:graphicData uri="http://schemas.openxmlformats.org/presentationml/2006/ole">
            <p:oleObj spid="_x0000_s2063" name="Equation" r:id="rId6" imgW="710891" imgH="431613" progId="Equation.DSMT4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671456" y="1273625"/>
            <a:ext cx="2619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Point charge formula: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4684" y="1606550"/>
            <a:ext cx="4296002" cy="3458937"/>
            <a:chOff x="464684" y="1225550"/>
            <a:chExt cx="4296002" cy="3458937"/>
          </a:xfrm>
        </p:grpSpPr>
        <p:graphicFrame>
          <p:nvGraphicFramePr>
            <p:cNvPr id="2050" name="Object 19"/>
            <p:cNvGraphicFramePr>
              <a:graphicFrameLocks noChangeAspect="1"/>
            </p:cNvGraphicFramePr>
            <p:nvPr/>
          </p:nvGraphicFramePr>
          <p:xfrm>
            <a:off x="2171246" y="4148056"/>
            <a:ext cx="1076779" cy="431201"/>
          </p:xfrm>
          <a:graphic>
            <a:graphicData uri="http://schemas.openxmlformats.org/presentationml/2006/ole">
              <p:oleObj spid="_x0000_s2064" name="Equation" r:id="rId7" imgW="634725" imgH="253890" progId="Equation.DSMT4">
                <p:embed/>
              </p:oleObj>
            </a:graphicData>
          </a:graphic>
        </p:graphicFrame>
        <p:sp>
          <p:nvSpPr>
            <p:cNvPr id="2061" name="Line 6"/>
            <p:cNvSpPr>
              <a:spLocks noChangeShapeType="1"/>
            </p:cNvSpPr>
            <p:nvPr/>
          </p:nvSpPr>
          <p:spPr bwMode="auto">
            <a:xfrm flipH="1">
              <a:off x="2027238" y="2108200"/>
              <a:ext cx="1588" cy="1625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2" name="Line 7"/>
            <p:cNvSpPr>
              <a:spLocks noChangeShapeType="1"/>
            </p:cNvSpPr>
            <p:nvPr/>
          </p:nvSpPr>
          <p:spPr bwMode="auto">
            <a:xfrm flipV="1">
              <a:off x="792163" y="3733800"/>
              <a:ext cx="1209675" cy="7080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3" name="Line 8"/>
            <p:cNvSpPr>
              <a:spLocks noChangeShapeType="1"/>
            </p:cNvSpPr>
            <p:nvPr/>
          </p:nvSpPr>
          <p:spPr bwMode="auto">
            <a:xfrm>
              <a:off x="2001838" y="3733800"/>
              <a:ext cx="14112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9324" name="Freeform 12"/>
            <p:cNvSpPr>
              <a:spLocks/>
            </p:cNvSpPr>
            <p:nvPr/>
          </p:nvSpPr>
          <p:spPr bwMode="auto">
            <a:xfrm rot="9999373">
              <a:off x="1528763" y="2403475"/>
              <a:ext cx="2222500" cy="1182688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6078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chemeClr val="fol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AutoShape 14"/>
            <p:cNvSpPr>
              <a:spLocks noChangeArrowheads="1"/>
            </p:cNvSpPr>
            <p:nvPr/>
          </p:nvSpPr>
          <p:spPr bwMode="auto">
            <a:xfrm>
              <a:off x="2932113" y="2706688"/>
              <a:ext cx="238125" cy="22542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Line 15"/>
            <p:cNvSpPr>
              <a:spLocks noChangeShapeType="1"/>
            </p:cNvSpPr>
            <p:nvPr/>
          </p:nvSpPr>
          <p:spPr bwMode="auto">
            <a:xfrm flipV="1">
              <a:off x="3106738" y="1722438"/>
              <a:ext cx="461963" cy="1011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0" name="Oval 16"/>
            <p:cNvSpPr>
              <a:spLocks noChangeArrowheads="1"/>
            </p:cNvSpPr>
            <p:nvPr/>
          </p:nvSpPr>
          <p:spPr bwMode="auto">
            <a:xfrm>
              <a:off x="3513138" y="1703388"/>
              <a:ext cx="85725" cy="968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Oval 23"/>
            <p:cNvSpPr>
              <a:spLocks noChangeArrowheads="1"/>
            </p:cNvSpPr>
            <p:nvPr/>
          </p:nvSpPr>
          <p:spPr bwMode="auto">
            <a:xfrm>
              <a:off x="3005138" y="2795588"/>
              <a:ext cx="73025" cy="841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3" name="Object 24"/>
            <p:cNvGraphicFramePr>
              <a:graphicFrameLocks noChangeAspect="1"/>
            </p:cNvGraphicFramePr>
            <p:nvPr/>
          </p:nvGraphicFramePr>
          <p:xfrm>
            <a:off x="3810000" y="2651125"/>
            <a:ext cx="804863" cy="447675"/>
          </p:xfrm>
          <a:graphic>
            <a:graphicData uri="http://schemas.openxmlformats.org/presentationml/2006/ole">
              <p:oleObj spid="_x0000_s2065" name="Equation" r:id="rId8" imgW="457002" imgH="253890" progId="Equation.DSMT4">
                <p:embed/>
              </p:oleObj>
            </a:graphicData>
          </a:graphic>
        </p:graphicFrame>
        <p:graphicFrame>
          <p:nvGraphicFramePr>
            <p:cNvPr id="2054" name="Object 25"/>
            <p:cNvGraphicFramePr>
              <a:graphicFrameLocks noChangeAspect="1"/>
            </p:cNvGraphicFramePr>
            <p:nvPr/>
          </p:nvGraphicFramePr>
          <p:xfrm>
            <a:off x="2479675" y="2644775"/>
            <a:ext cx="290513" cy="357188"/>
          </p:xfrm>
          <a:graphic>
            <a:graphicData uri="http://schemas.openxmlformats.org/presentationml/2006/ole">
              <p:oleObj spid="_x0000_s2066" name="Equation" r:id="rId9" imgW="164957" imgH="203024" progId="Equation.DSMT4">
                <p:embed/>
              </p:oleObj>
            </a:graphicData>
          </a:graphic>
        </p:graphicFrame>
        <p:graphicFrame>
          <p:nvGraphicFramePr>
            <p:cNvPr id="2056" name="Object 24"/>
            <p:cNvGraphicFramePr>
              <a:graphicFrameLocks noChangeAspect="1"/>
            </p:cNvGraphicFramePr>
            <p:nvPr/>
          </p:nvGraphicFramePr>
          <p:xfrm>
            <a:off x="464684" y="4438425"/>
            <a:ext cx="223837" cy="246062"/>
          </p:xfrm>
          <a:graphic>
            <a:graphicData uri="http://schemas.openxmlformats.org/presentationml/2006/ole">
              <p:oleObj spid="_x0000_s2067" name="Equation" r:id="rId10" imgW="126835" imgH="139518" progId="Equation.DSMT4">
                <p:embed/>
              </p:oleObj>
            </a:graphicData>
          </a:graphic>
        </p:graphicFrame>
        <p:graphicFrame>
          <p:nvGraphicFramePr>
            <p:cNvPr id="3" name="Object 24"/>
            <p:cNvGraphicFramePr>
              <a:graphicFrameLocks noChangeAspect="1"/>
            </p:cNvGraphicFramePr>
            <p:nvPr/>
          </p:nvGraphicFramePr>
          <p:xfrm>
            <a:off x="3578225" y="3643768"/>
            <a:ext cx="246063" cy="290512"/>
          </p:xfrm>
          <a:graphic>
            <a:graphicData uri="http://schemas.openxmlformats.org/presentationml/2006/ole">
              <p:oleObj spid="_x0000_s2068" name="Equation" r:id="rId11" imgW="139579" imgH="164957" progId="Equation.DSMT4">
                <p:embed/>
              </p:oleObj>
            </a:graphicData>
          </a:graphic>
        </p:graphicFrame>
        <p:graphicFrame>
          <p:nvGraphicFramePr>
            <p:cNvPr id="2058" name="Object 24"/>
            <p:cNvGraphicFramePr>
              <a:graphicFrameLocks noChangeAspect="1"/>
            </p:cNvGraphicFramePr>
            <p:nvPr/>
          </p:nvGraphicFramePr>
          <p:xfrm>
            <a:off x="1923371" y="1696132"/>
            <a:ext cx="201612" cy="222250"/>
          </p:xfrm>
          <a:graphic>
            <a:graphicData uri="http://schemas.openxmlformats.org/presentationml/2006/ole">
              <p:oleObj spid="_x0000_s2069" name="Equation" r:id="rId12" imgW="114102" imgH="126780" progId="Equation.DSMT4">
                <p:embed/>
              </p:oleObj>
            </a:graphicData>
          </a:graphic>
        </p:graphicFrame>
        <p:graphicFrame>
          <p:nvGraphicFramePr>
            <p:cNvPr id="2059" name="Object 24"/>
            <p:cNvGraphicFramePr>
              <a:graphicFrameLocks noChangeAspect="1"/>
            </p:cNvGraphicFramePr>
            <p:nvPr/>
          </p:nvGraphicFramePr>
          <p:xfrm>
            <a:off x="3665311" y="1225550"/>
            <a:ext cx="1095375" cy="447675"/>
          </p:xfrm>
          <a:graphic>
            <a:graphicData uri="http://schemas.openxmlformats.org/presentationml/2006/ole">
              <p:oleObj spid="_x0000_s2070" name="Equation" r:id="rId13" imgW="622030" imgH="253890" progId="Equation.DSMT4">
                <p:embed/>
              </p:oleObj>
            </a:graphicData>
          </a:graphic>
        </p:graphicFrame>
        <p:graphicFrame>
          <p:nvGraphicFramePr>
            <p:cNvPr id="4" name="Object 24"/>
            <p:cNvGraphicFramePr>
              <a:graphicFrameLocks noChangeAspect="1"/>
            </p:cNvGraphicFramePr>
            <p:nvPr/>
          </p:nvGraphicFramePr>
          <p:xfrm>
            <a:off x="2967264" y="1968273"/>
            <a:ext cx="268288" cy="269875"/>
          </p:xfrm>
          <a:graphic>
            <a:graphicData uri="http://schemas.openxmlformats.org/presentationml/2006/ole">
              <p:oleObj spid="_x0000_s2071" name="Equation" r:id="rId14" imgW="152268" imgH="152268" progId="Equation.DSMT4">
                <p:embed/>
              </p:oleObj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590550" y="1009650"/>
            <a:ext cx="3858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Arbitrary cloud of charge density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1665288" y="5086581"/>
            <a:ext cx="3176587" cy="11826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241300" y="0"/>
            <a:ext cx="863758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Potential From Charge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Text Box 21"/>
          <p:cNvSpPr txBox="1">
            <a:spLocks noChangeArrowheads="1"/>
          </p:cNvSpPr>
          <p:nvPr/>
        </p:nvSpPr>
        <p:spPr bwMode="auto">
          <a:xfrm>
            <a:off x="429427" y="1013371"/>
            <a:ext cx="584074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Summary </a:t>
            </a:r>
            <a:r>
              <a:rPr lang="en-US" b="1" dirty="0" smtClean="0">
                <a:solidFill>
                  <a:schemeClr val="bg1"/>
                </a:solidFill>
              </a:rPr>
              <a:t>for all types </a:t>
            </a:r>
            <a:r>
              <a:rPr lang="en-US" b="1" dirty="0">
                <a:solidFill>
                  <a:schemeClr val="bg1"/>
                </a:solidFill>
              </a:rPr>
              <a:t>of charge densities:</a:t>
            </a:r>
          </a:p>
        </p:txBody>
      </p:sp>
      <p:sp>
        <p:nvSpPr>
          <p:cNvPr id="3080" name="Rectangle 22"/>
          <p:cNvSpPr>
            <a:spLocks noChangeArrowheads="1"/>
          </p:cNvSpPr>
          <p:nvPr/>
        </p:nvSpPr>
        <p:spPr bwMode="auto">
          <a:xfrm>
            <a:off x="1685925" y="3521306"/>
            <a:ext cx="3125788" cy="11826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23"/>
          <p:cNvGraphicFramePr>
            <a:graphicFrameLocks noChangeAspect="1"/>
          </p:cNvGraphicFramePr>
          <p:nvPr/>
        </p:nvGraphicFramePr>
        <p:xfrm>
          <a:off x="1957388" y="3602268"/>
          <a:ext cx="2630487" cy="962025"/>
        </p:xfrm>
        <a:graphic>
          <a:graphicData uri="http://schemas.openxmlformats.org/presentationml/2006/ole">
            <p:oleObj spid="_x0000_s3078" name="Equation" r:id="rId4" imgW="1282700" imgH="469900" progId="Equation.DSMT4">
              <p:embed/>
            </p:oleObj>
          </a:graphicData>
        </a:graphic>
      </p:graphicFrame>
      <p:graphicFrame>
        <p:nvGraphicFramePr>
          <p:cNvPr id="3075" name="Object 24"/>
          <p:cNvGraphicFramePr>
            <a:graphicFrameLocks noChangeAspect="1"/>
          </p:cNvGraphicFramePr>
          <p:nvPr/>
        </p:nvGraphicFramePr>
        <p:xfrm>
          <a:off x="1931988" y="5188181"/>
          <a:ext cx="2552700" cy="963612"/>
        </p:xfrm>
        <a:graphic>
          <a:graphicData uri="http://schemas.openxmlformats.org/presentationml/2006/ole">
            <p:oleObj spid="_x0000_s3079" name="Equation" r:id="rId5" imgW="1244600" imgH="469900" progId="Equation.DSMT4">
              <p:embed/>
            </p:oleObj>
          </a:graphicData>
        </a:graphic>
      </p:graphicFrame>
      <p:sp>
        <p:nvSpPr>
          <p:cNvPr id="3081" name="Rectangle 25"/>
          <p:cNvSpPr>
            <a:spLocks noChangeArrowheads="1"/>
          </p:cNvSpPr>
          <p:nvPr/>
        </p:nvSpPr>
        <p:spPr bwMode="auto">
          <a:xfrm>
            <a:off x="1690688" y="1927456"/>
            <a:ext cx="3082925" cy="11826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6" name="Object 26"/>
          <p:cNvGraphicFramePr>
            <a:graphicFrameLocks noChangeAspect="1"/>
          </p:cNvGraphicFramePr>
          <p:nvPr/>
        </p:nvGraphicFramePr>
        <p:xfrm>
          <a:off x="2000250" y="2038581"/>
          <a:ext cx="2508250" cy="901700"/>
        </p:xfrm>
        <a:graphic>
          <a:graphicData uri="http://schemas.openxmlformats.org/presentationml/2006/ole">
            <p:oleObj spid="_x0000_s3080" name="Equation" r:id="rId6" imgW="1308100" imgH="4699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7F300F-1479-48C2-A399-28AF00B1281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79596" y="2745014"/>
            <a:ext cx="3333750" cy="120032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bg2"/>
                </a:solidFill>
              </a:rPr>
              <a:t>Note: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bg2"/>
                </a:solidFill>
              </a:rPr>
              <a:t>The </a:t>
            </a:r>
            <a:r>
              <a:rPr lang="en-US" sz="1800" dirty="0">
                <a:solidFill>
                  <a:schemeClr val="bg2"/>
                </a:solidFill>
              </a:rPr>
              <a:t>potential is zero at infinity (</a:t>
            </a:r>
            <a:r>
              <a:rPr lang="en-US" sz="1800" i="1" dirty="0">
                <a:solidFill>
                  <a:schemeClr val="bg2"/>
                </a:solidFill>
                <a:latin typeface="+mn-lt"/>
              </a:rPr>
              <a:t>R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en-US" sz="1800" dirty="0">
                <a:solidFill>
                  <a:schemeClr val="bg2"/>
                </a:solidFill>
                <a:sym typeface="Symbol"/>
              </a:rPr>
              <a:t> </a:t>
            </a:r>
            <a:r>
              <a:rPr lang="en-US" sz="1800" dirty="0" smtClean="0">
                <a:solidFill>
                  <a:schemeClr val="bg2"/>
                </a:solidFill>
                <a:sym typeface="Symbol"/>
              </a:rPr>
              <a:t>)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sz="1800" dirty="0" smtClean="0">
                <a:solidFill>
                  <a:schemeClr val="bg2"/>
                </a:solidFill>
              </a:rPr>
              <a:t>when you use these formulas.</a:t>
            </a:r>
            <a:endParaRPr lang="en-US" sz="1800" dirty="0">
              <a:solidFill>
                <a:schemeClr val="bg2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6672261" y="4835978"/>
          <a:ext cx="778873" cy="432707"/>
        </p:xfrm>
        <a:graphic>
          <a:graphicData uri="http://schemas.openxmlformats.org/presentationml/2006/ole">
            <p:oleObj spid="_x0000_s3081" name="Equation" r:id="rId7" imgW="457002" imgH="25389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11786" y="5268685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(But we don’t need </a:t>
            </a:r>
            <a:r>
              <a:rPr lang="en-US" sz="1800" i="1" u="sng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sz="1600" dirty="0" smtClean="0">
                <a:solidFill>
                  <a:schemeClr val="bg2"/>
                </a:solidFill>
              </a:rPr>
              <a:t>.)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94714" y="44958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2"/>
                </a:solidFill>
              </a:rPr>
              <a:t>Note: 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29943" y="4452257"/>
            <a:ext cx="3265714" cy="12192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4101" name="Text Box 39"/>
          <p:cNvSpPr txBox="1">
            <a:spLocks noChangeArrowheads="1"/>
          </p:cNvSpPr>
          <p:nvPr/>
        </p:nvSpPr>
        <p:spPr bwMode="auto">
          <a:xfrm>
            <a:off x="3530600" y="1712537"/>
            <a:ext cx="2032000" cy="40005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Find 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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(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0, 0,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4098" name="Object 41"/>
          <p:cNvGraphicFramePr>
            <a:graphicFrameLocks noChangeAspect="1"/>
          </p:cNvGraphicFramePr>
          <p:nvPr/>
        </p:nvGraphicFramePr>
        <p:xfrm>
          <a:off x="3604695" y="2346140"/>
          <a:ext cx="1936296" cy="421370"/>
        </p:xfrm>
        <a:graphic>
          <a:graphicData uri="http://schemas.openxmlformats.org/presentationml/2006/ole">
            <p:oleObj spid="_x0000_s4107" name="Equation" r:id="rId4" imgW="1167893" imgH="253890" progId="Equation.DSMT4">
              <p:embed/>
            </p:oleObj>
          </a:graphicData>
        </a:graphic>
      </p:graphicFrame>
      <p:sp>
        <p:nvSpPr>
          <p:cNvPr id="4102" name="Text Box 47"/>
          <p:cNvSpPr txBox="1">
            <a:spLocks noChangeArrowheads="1"/>
          </p:cNvSpPr>
          <p:nvPr/>
        </p:nvSpPr>
        <p:spPr bwMode="auto">
          <a:xfrm>
            <a:off x="2722534" y="856795"/>
            <a:ext cx="34435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hlink"/>
                </a:solidFill>
              </a:rPr>
              <a:t>Circular ring of line charge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D6FAAE-5441-4315-90EF-032B03C9D2ED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998085" y="2577189"/>
            <a:ext cx="3851276" cy="3654429"/>
            <a:chOff x="627970" y="2217960"/>
            <a:chExt cx="3851276" cy="3654429"/>
          </a:xfrm>
        </p:grpSpPr>
        <p:sp>
          <p:nvSpPr>
            <p:cNvPr id="262163" name="Rectangle 19"/>
            <p:cNvSpPr>
              <a:spLocks noChangeArrowheads="1"/>
            </p:cNvSpPr>
            <p:nvPr/>
          </p:nvSpPr>
          <p:spPr bwMode="auto">
            <a:xfrm>
              <a:off x="4295096" y="4259035"/>
              <a:ext cx="184150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107" name="Oval 20"/>
            <p:cNvSpPr>
              <a:spLocks noChangeArrowheads="1"/>
            </p:cNvSpPr>
            <p:nvPr/>
          </p:nvSpPr>
          <p:spPr bwMode="auto">
            <a:xfrm rot="5225548">
              <a:off x="1475696" y="3436710"/>
              <a:ext cx="1446213" cy="2424112"/>
            </a:xfrm>
            <a:prstGeom prst="ellipse">
              <a:avLst/>
            </a:prstGeom>
            <a:noFill/>
            <a:ln w="38100">
              <a:solidFill>
                <a:srgbClr val="CBC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24"/>
            <p:cNvSpPr>
              <a:spLocks noChangeShapeType="1"/>
            </p:cNvSpPr>
            <p:nvPr/>
          </p:nvSpPr>
          <p:spPr bwMode="auto">
            <a:xfrm>
              <a:off x="2139271" y="2547257"/>
              <a:ext cx="0" cy="20483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0" name="Line 25"/>
            <p:cNvSpPr>
              <a:spLocks noChangeShapeType="1"/>
            </p:cNvSpPr>
            <p:nvPr/>
          </p:nvSpPr>
          <p:spPr bwMode="auto">
            <a:xfrm flipV="1">
              <a:off x="921658" y="4595585"/>
              <a:ext cx="1217612" cy="868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1" name="Line 26"/>
            <p:cNvSpPr>
              <a:spLocks noChangeShapeType="1"/>
            </p:cNvSpPr>
            <p:nvPr/>
          </p:nvSpPr>
          <p:spPr bwMode="auto">
            <a:xfrm>
              <a:off x="2139271" y="4595585"/>
              <a:ext cx="183038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5" name="Line 33"/>
            <p:cNvSpPr>
              <a:spLocks noChangeShapeType="1"/>
            </p:cNvSpPr>
            <p:nvPr/>
          </p:nvSpPr>
          <p:spPr bwMode="auto">
            <a:xfrm flipH="1">
              <a:off x="986746" y="4595585"/>
              <a:ext cx="1152525" cy="157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9" name="Oval 38"/>
            <p:cNvSpPr>
              <a:spLocks noChangeArrowheads="1"/>
            </p:cNvSpPr>
            <p:nvPr/>
          </p:nvSpPr>
          <p:spPr bwMode="auto">
            <a:xfrm>
              <a:off x="2077358" y="3030310"/>
              <a:ext cx="119062" cy="127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" name="Object 24"/>
            <p:cNvGraphicFramePr>
              <a:graphicFrameLocks noChangeAspect="1"/>
            </p:cNvGraphicFramePr>
            <p:nvPr/>
          </p:nvGraphicFramePr>
          <p:xfrm>
            <a:off x="627970" y="5472568"/>
            <a:ext cx="223837" cy="246062"/>
          </p:xfrm>
          <a:graphic>
            <a:graphicData uri="http://schemas.openxmlformats.org/presentationml/2006/ole">
              <p:oleObj spid="_x0000_s4108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28" name="Object 24"/>
            <p:cNvGraphicFramePr>
              <a:graphicFrameLocks noChangeAspect="1"/>
            </p:cNvGraphicFramePr>
            <p:nvPr/>
          </p:nvGraphicFramePr>
          <p:xfrm>
            <a:off x="4078967" y="4469947"/>
            <a:ext cx="246063" cy="290513"/>
          </p:xfrm>
          <a:graphic>
            <a:graphicData uri="http://schemas.openxmlformats.org/presentationml/2006/ole">
              <p:oleObj spid="_x0000_s4109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2" name="Object 6"/>
            <p:cNvGraphicFramePr>
              <a:graphicFrameLocks noChangeAspect="1"/>
            </p:cNvGraphicFramePr>
            <p:nvPr/>
          </p:nvGraphicFramePr>
          <p:xfrm>
            <a:off x="2044474" y="2217960"/>
            <a:ext cx="200025" cy="222250"/>
          </p:xfrm>
          <a:graphic>
            <a:graphicData uri="http://schemas.openxmlformats.org/presentationml/2006/ole">
              <p:oleObj spid="_x0000_s4110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3" name="Object 7"/>
            <p:cNvGraphicFramePr>
              <a:graphicFrameLocks noChangeAspect="1"/>
            </p:cNvGraphicFramePr>
            <p:nvPr/>
          </p:nvGraphicFramePr>
          <p:xfrm>
            <a:off x="1922916" y="5470752"/>
            <a:ext cx="379412" cy="401637"/>
          </p:xfrm>
          <a:graphic>
            <a:graphicData uri="http://schemas.openxmlformats.org/presentationml/2006/ole">
              <p:oleObj spid="_x0000_s4111" name="Equation" r:id="rId8" imgW="215806" imgH="228501" progId="Equation.DSMT4">
                <p:embed/>
              </p:oleObj>
            </a:graphicData>
          </a:graphic>
        </p:graphicFrame>
        <p:graphicFrame>
          <p:nvGraphicFramePr>
            <p:cNvPr id="4104" name="Object 8"/>
            <p:cNvGraphicFramePr>
              <a:graphicFrameLocks noChangeAspect="1"/>
            </p:cNvGraphicFramePr>
            <p:nvPr/>
          </p:nvGraphicFramePr>
          <p:xfrm>
            <a:off x="899432" y="2716666"/>
            <a:ext cx="1096963" cy="447675"/>
          </p:xfrm>
          <a:graphic>
            <a:graphicData uri="http://schemas.openxmlformats.org/presentationml/2006/ole">
              <p:oleObj spid="_x0000_s4112" name="Equation" r:id="rId9" imgW="622030" imgH="253890" progId="Equation.DSMT4">
                <p:embed/>
              </p:oleObj>
            </a:graphicData>
          </a:graphic>
        </p:graphicFrame>
        <p:graphicFrame>
          <p:nvGraphicFramePr>
            <p:cNvPr id="4106" name="Object 10"/>
            <p:cNvGraphicFramePr>
              <a:graphicFrameLocks noChangeAspect="1"/>
            </p:cNvGraphicFramePr>
            <p:nvPr/>
          </p:nvGraphicFramePr>
          <p:xfrm>
            <a:off x="1455964" y="4307342"/>
            <a:ext cx="223838" cy="246062"/>
          </p:xfrm>
          <a:graphic>
            <a:graphicData uri="http://schemas.openxmlformats.org/presentationml/2006/ole">
              <p:oleObj spid="_x0000_s4113" name="Equation" r:id="rId10" imgW="126835" imgH="139518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42"/>
          <p:cNvGraphicFramePr>
            <a:graphicFrameLocks noChangeAspect="1"/>
          </p:cNvGraphicFramePr>
          <p:nvPr/>
        </p:nvGraphicFramePr>
        <p:xfrm>
          <a:off x="5163004" y="1779359"/>
          <a:ext cx="3349625" cy="3944938"/>
        </p:xfrm>
        <a:graphic>
          <a:graphicData uri="http://schemas.openxmlformats.org/presentationml/2006/ole">
            <p:oleObj spid="_x0000_s51212" name="Equation" r:id="rId4" imgW="1714500" imgH="2019300" progId="Equation.DSMT4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D6FAAE-5441-4315-90EF-032B03C9D2E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6661" y="6056520"/>
            <a:ext cx="796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2"/>
                </a:solidFill>
              </a:rPr>
              <a:t>Note:</a:t>
            </a:r>
            <a:r>
              <a:rPr lang="en-US" sz="1800" dirty="0" smtClean="0">
                <a:solidFill>
                  <a:schemeClr val="bg2"/>
                </a:solidFill>
              </a:rPr>
              <a:t> The upper limit must be larger than the lower limit, to keep </a:t>
            </a:r>
            <a:r>
              <a:rPr lang="en-US" sz="1800" i="1" dirty="0" smtClean="0">
                <a:solidFill>
                  <a:schemeClr val="bg2"/>
                </a:solidFill>
                <a:latin typeface="+mn-lt"/>
              </a:rPr>
              <a:t>dl</a:t>
            </a:r>
            <a:r>
              <a:rPr lang="en-US" sz="1800" dirty="0" smtClean="0">
                <a:solidFill>
                  <a:schemeClr val="bg2"/>
                </a:solidFill>
                <a:latin typeface="+mn-lt"/>
                <a:sym typeface="Symbol"/>
              </a:rPr>
              <a:t></a:t>
            </a:r>
            <a:r>
              <a:rPr lang="en-US" sz="1800" i="1" dirty="0" smtClean="0">
                <a:solidFill>
                  <a:schemeClr val="bg2"/>
                </a:solidFill>
                <a:latin typeface="+mn-lt"/>
                <a:sym typeface="Symbol"/>
              </a:rPr>
              <a:t> p</a:t>
            </a:r>
            <a:r>
              <a:rPr lang="en-US" sz="1800" dirty="0" smtClean="0">
                <a:solidFill>
                  <a:schemeClr val="bg2"/>
                </a:solidFill>
              </a:rPr>
              <a:t>ositive.</a:t>
            </a: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413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06199" y="1836959"/>
            <a:ext cx="3851276" cy="3654429"/>
            <a:chOff x="627970" y="2217960"/>
            <a:chExt cx="3851276" cy="3654429"/>
          </a:xfrm>
        </p:grpSpPr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4295096" y="4259035"/>
              <a:ext cx="184150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 rot="5225548">
              <a:off x="1475696" y="3436710"/>
              <a:ext cx="1446213" cy="2424112"/>
            </a:xfrm>
            <a:prstGeom prst="ellipse">
              <a:avLst/>
            </a:prstGeom>
            <a:noFill/>
            <a:ln w="38100">
              <a:solidFill>
                <a:srgbClr val="CBC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2139271" y="2547257"/>
              <a:ext cx="0" cy="20483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V="1">
              <a:off x="921658" y="4595585"/>
              <a:ext cx="1217612" cy="868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2139271" y="4595585"/>
              <a:ext cx="183038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H="1" flipV="1">
              <a:off x="2153558" y="3154135"/>
              <a:ext cx="871537" cy="192722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>
              <a:off x="986746" y="4595585"/>
              <a:ext cx="1152525" cy="157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Oval 38"/>
            <p:cNvSpPr>
              <a:spLocks noChangeArrowheads="1"/>
            </p:cNvSpPr>
            <p:nvPr/>
          </p:nvSpPr>
          <p:spPr bwMode="auto">
            <a:xfrm>
              <a:off x="2077358" y="3030310"/>
              <a:ext cx="119062" cy="127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43"/>
            <p:cNvSpPr>
              <a:spLocks noChangeArrowheads="1"/>
            </p:cNvSpPr>
            <p:nvPr/>
          </p:nvSpPr>
          <p:spPr bwMode="auto">
            <a:xfrm>
              <a:off x="2982233" y="5070248"/>
              <a:ext cx="119062" cy="11906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8" name="Object 24"/>
            <p:cNvGraphicFramePr>
              <a:graphicFrameLocks noChangeAspect="1"/>
            </p:cNvGraphicFramePr>
            <p:nvPr/>
          </p:nvGraphicFramePr>
          <p:xfrm>
            <a:off x="627970" y="5472568"/>
            <a:ext cx="223837" cy="246062"/>
          </p:xfrm>
          <a:graphic>
            <a:graphicData uri="http://schemas.openxmlformats.org/presentationml/2006/ole">
              <p:oleObj spid="_x0000_s51213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39" name="Object 24"/>
            <p:cNvGraphicFramePr>
              <a:graphicFrameLocks noChangeAspect="1"/>
            </p:cNvGraphicFramePr>
            <p:nvPr/>
          </p:nvGraphicFramePr>
          <p:xfrm>
            <a:off x="4078967" y="4469947"/>
            <a:ext cx="246063" cy="290513"/>
          </p:xfrm>
          <a:graphic>
            <a:graphicData uri="http://schemas.openxmlformats.org/presentationml/2006/ole">
              <p:oleObj spid="_x0000_s51214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40" name="Object 6"/>
            <p:cNvGraphicFramePr>
              <a:graphicFrameLocks noChangeAspect="1"/>
            </p:cNvGraphicFramePr>
            <p:nvPr/>
          </p:nvGraphicFramePr>
          <p:xfrm>
            <a:off x="2044474" y="2217960"/>
            <a:ext cx="200025" cy="222250"/>
          </p:xfrm>
          <a:graphic>
            <a:graphicData uri="http://schemas.openxmlformats.org/presentationml/2006/ole">
              <p:oleObj spid="_x0000_s51215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41" name="Object 7"/>
            <p:cNvGraphicFramePr>
              <a:graphicFrameLocks noChangeAspect="1"/>
            </p:cNvGraphicFramePr>
            <p:nvPr/>
          </p:nvGraphicFramePr>
          <p:xfrm>
            <a:off x="1922916" y="5470752"/>
            <a:ext cx="379412" cy="401637"/>
          </p:xfrm>
          <a:graphic>
            <a:graphicData uri="http://schemas.openxmlformats.org/presentationml/2006/ole">
              <p:oleObj spid="_x0000_s51216" name="Equation" r:id="rId8" imgW="215806" imgH="228501" progId="Equation.DSMT4">
                <p:embed/>
              </p:oleObj>
            </a:graphicData>
          </a:graphic>
        </p:graphicFrame>
        <p:graphicFrame>
          <p:nvGraphicFramePr>
            <p:cNvPr id="42" name="Object 8"/>
            <p:cNvGraphicFramePr>
              <a:graphicFrameLocks noChangeAspect="1"/>
            </p:cNvGraphicFramePr>
            <p:nvPr/>
          </p:nvGraphicFramePr>
          <p:xfrm>
            <a:off x="899432" y="2716666"/>
            <a:ext cx="1096963" cy="447675"/>
          </p:xfrm>
          <a:graphic>
            <a:graphicData uri="http://schemas.openxmlformats.org/presentationml/2006/ole">
              <p:oleObj spid="_x0000_s51217" name="Equation" r:id="rId9" imgW="622030" imgH="253890" progId="Equation.DSMT4">
                <p:embed/>
              </p:oleObj>
            </a:graphicData>
          </a:graphic>
        </p:graphicFrame>
        <p:graphicFrame>
          <p:nvGraphicFramePr>
            <p:cNvPr id="43" name="Object 9"/>
            <p:cNvGraphicFramePr>
              <a:graphicFrameLocks noChangeAspect="1"/>
            </p:cNvGraphicFramePr>
            <p:nvPr/>
          </p:nvGraphicFramePr>
          <p:xfrm>
            <a:off x="3152773" y="5199514"/>
            <a:ext cx="290513" cy="358775"/>
          </p:xfrm>
          <a:graphic>
            <a:graphicData uri="http://schemas.openxmlformats.org/presentationml/2006/ole">
              <p:oleObj spid="_x0000_s51218" name="Equation" r:id="rId10" imgW="164957" imgH="203024" progId="Equation.DSMT4">
                <p:embed/>
              </p:oleObj>
            </a:graphicData>
          </a:graphic>
        </p:graphicFrame>
        <p:graphicFrame>
          <p:nvGraphicFramePr>
            <p:cNvPr id="44" name="Object 10"/>
            <p:cNvGraphicFramePr>
              <a:graphicFrameLocks noChangeAspect="1"/>
            </p:cNvGraphicFramePr>
            <p:nvPr/>
          </p:nvGraphicFramePr>
          <p:xfrm>
            <a:off x="1455964" y="4307342"/>
            <a:ext cx="223838" cy="246062"/>
          </p:xfrm>
          <a:graphic>
            <a:graphicData uri="http://schemas.openxmlformats.org/presentationml/2006/ole">
              <p:oleObj spid="_x0000_s51219" name="Equation" r:id="rId11" imgW="126835" imgH="139518" progId="Equation.DSMT4">
                <p:embed/>
              </p:oleObj>
            </a:graphicData>
          </a:graphic>
        </p:graphicFrame>
        <p:graphicFrame>
          <p:nvGraphicFramePr>
            <p:cNvPr id="45" name="Object 11"/>
            <p:cNvGraphicFramePr>
              <a:graphicFrameLocks noChangeAspect="1"/>
            </p:cNvGraphicFramePr>
            <p:nvPr/>
          </p:nvGraphicFramePr>
          <p:xfrm>
            <a:off x="2686050" y="3457575"/>
            <a:ext cx="268288" cy="268288"/>
          </p:xfrm>
          <a:graphic>
            <a:graphicData uri="http://schemas.openxmlformats.org/presentationml/2006/ole">
              <p:oleObj spid="_x0000_s51220" name="Equation" r:id="rId12" imgW="152268" imgH="152268" progId="Equation.DSMT4">
                <p:embed/>
              </p:oleObj>
            </a:graphicData>
          </a:graphic>
        </p:graphicFrame>
      </p:grpSp>
      <p:graphicFrame>
        <p:nvGraphicFramePr>
          <p:cNvPr id="51221" name="Object 21"/>
          <p:cNvGraphicFramePr>
            <a:graphicFrameLocks noChangeAspect="1"/>
          </p:cNvGraphicFramePr>
          <p:nvPr/>
        </p:nvGraphicFramePr>
        <p:xfrm>
          <a:off x="2569028" y="1117815"/>
          <a:ext cx="2177144" cy="812368"/>
        </p:xfrm>
        <a:graphic>
          <a:graphicData uri="http://schemas.openxmlformats.org/presentationml/2006/ole">
            <p:oleObj spid="_x0000_s51221" name="Equation" r:id="rId13" imgW="2552760" imgH="952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D6FAAE-5441-4315-90EF-032B03C9D2E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413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2" name="Group 27"/>
          <p:cNvGrpSpPr/>
          <p:nvPr/>
        </p:nvGrpSpPr>
        <p:grpSpPr>
          <a:xfrm>
            <a:off x="638856" y="2457445"/>
            <a:ext cx="3851276" cy="3654429"/>
            <a:chOff x="627970" y="2217960"/>
            <a:chExt cx="3851276" cy="3654429"/>
          </a:xfrm>
        </p:grpSpPr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4295096" y="4259035"/>
              <a:ext cx="184150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 rot="5225548">
              <a:off x="1475696" y="3436710"/>
              <a:ext cx="1446213" cy="2424112"/>
            </a:xfrm>
            <a:prstGeom prst="ellipse">
              <a:avLst/>
            </a:prstGeom>
            <a:noFill/>
            <a:ln w="38100">
              <a:solidFill>
                <a:srgbClr val="CBC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2139271" y="2547257"/>
              <a:ext cx="0" cy="20483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V="1">
              <a:off x="921658" y="4595585"/>
              <a:ext cx="1217612" cy="868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2139271" y="4595585"/>
              <a:ext cx="183038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>
              <a:off x="986746" y="4595585"/>
              <a:ext cx="1152525" cy="157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Oval 38"/>
            <p:cNvSpPr>
              <a:spLocks noChangeArrowheads="1"/>
            </p:cNvSpPr>
            <p:nvPr/>
          </p:nvSpPr>
          <p:spPr bwMode="auto">
            <a:xfrm>
              <a:off x="2077358" y="3030310"/>
              <a:ext cx="119062" cy="127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8" name="Object 24"/>
            <p:cNvGraphicFramePr>
              <a:graphicFrameLocks noChangeAspect="1"/>
            </p:cNvGraphicFramePr>
            <p:nvPr/>
          </p:nvGraphicFramePr>
          <p:xfrm>
            <a:off x="627970" y="5472568"/>
            <a:ext cx="223837" cy="246062"/>
          </p:xfrm>
          <a:graphic>
            <a:graphicData uri="http://schemas.openxmlformats.org/presentationml/2006/ole">
              <p:oleObj spid="_x0000_s52237" name="Equation" r:id="rId4" imgW="126835" imgH="139518" progId="Equation.DSMT4">
                <p:embed/>
              </p:oleObj>
            </a:graphicData>
          </a:graphic>
        </p:graphicFrame>
        <p:graphicFrame>
          <p:nvGraphicFramePr>
            <p:cNvPr id="39" name="Object 24"/>
            <p:cNvGraphicFramePr>
              <a:graphicFrameLocks noChangeAspect="1"/>
            </p:cNvGraphicFramePr>
            <p:nvPr/>
          </p:nvGraphicFramePr>
          <p:xfrm>
            <a:off x="4078967" y="4469947"/>
            <a:ext cx="246063" cy="290513"/>
          </p:xfrm>
          <a:graphic>
            <a:graphicData uri="http://schemas.openxmlformats.org/presentationml/2006/ole">
              <p:oleObj spid="_x0000_s52238" name="Equation" r:id="rId5" imgW="139579" imgH="164957" progId="Equation.DSMT4">
                <p:embed/>
              </p:oleObj>
            </a:graphicData>
          </a:graphic>
        </p:graphicFrame>
        <p:graphicFrame>
          <p:nvGraphicFramePr>
            <p:cNvPr id="40" name="Object 6"/>
            <p:cNvGraphicFramePr>
              <a:graphicFrameLocks noChangeAspect="1"/>
            </p:cNvGraphicFramePr>
            <p:nvPr/>
          </p:nvGraphicFramePr>
          <p:xfrm>
            <a:off x="2044474" y="2217960"/>
            <a:ext cx="200025" cy="222250"/>
          </p:xfrm>
          <a:graphic>
            <a:graphicData uri="http://schemas.openxmlformats.org/presentationml/2006/ole">
              <p:oleObj spid="_x0000_s52239" name="Equation" r:id="rId6" imgW="114102" imgH="126780" progId="Equation.DSMT4">
                <p:embed/>
              </p:oleObj>
            </a:graphicData>
          </a:graphic>
        </p:graphicFrame>
        <p:graphicFrame>
          <p:nvGraphicFramePr>
            <p:cNvPr id="41" name="Object 7"/>
            <p:cNvGraphicFramePr>
              <a:graphicFrameLocks noChangeAspect="1"/>
            </p:cNvGraphicFramePr>
            <p:nvPr/>
          </p:nvGraphicFramePr>
          <p:xfrm>
            <a:off x="1922916" y="5470752"/>
            <a:ext cx="379412" cy="401637"/>
          </p:xfrm>
          <a:graphic>
            <a:graphicData uri="http://schemas.openxmlformats.org/presentationml/2006/ole">
              <p:oleObj spid="_x0000_s52240" name="Equation" r:id="rId7" imgW="215806" imgH="228501" progId="Equation.DSMT4">
                <p:embed/>
              </p:oleObj>
            </a:graphicData>
          </a:graphic>
        </p:graphicFrame>
        <p:graphicFrame>
          <p:nvGraphicFramePr>
            <p:cNvPr id="42" name="Object 8"/>
            <p:cNvGraphicFramePr>
              <a:graphicFrameLocks noChangeAspect="1"/>
            </p:cNvGraphicFramePr>
            <p:nvPr/>
          </p:nvGraphicFramePr>
          <p:xfrm>
            <a:off x="899432" y="2716666"/>
            <a:ext cx="1096963" cy="447675"/>
          </p:xfrm>
          <a:graphic>
            <a:graphicData uri="http://schemas.openxmlformats.org/presentationml/2006/ole">
              <p:oleObj spid="_x0000_s52241" name="Equation" r:id="rId8" imgW="622030" imgH="253890" progId="Equation.DSMT4">
                <p:embed/>
              </p:oleObj>
            </a:graphicData>
          </a:graphic>
        </p:graphicFrame>
        <p:graphicFrame>
          <p:nvGraphicFramePr>
            <p:cNvPr id="44" name="Object 10"/>
            <p:cNvGraphicFramePr>
              <a:graphicFrameLocks noChangeAspect="1"/>
            </p:cNvGraphicFramePr>
            <p:nvPr/>
          </p:nvGraphicFramePr>
          <p:xfrm>
            <a:off x="1455964" y="4307342"/>
            <a:ext cx="223838" cy="246062"/>
          </p:xfrm>
          <a:graphic>
            <a:graphicData uri="http://schemas.openxmlformats.org/presentationml/2006/ole">
              <p:oleObj spid="_x0000_s52242" name="Equation" r:id="rId9" imgW="126835" imgH="139518" progId="Equation.DSMT4">
                <p:embed/>
              </p:oleObj>
            </a:graphicData>
          </a:graphic>
        </p:graphicFrame>
      </p:grpSp>
      <p:graphicFrame>
        <p:nvGraphicFramePr>
          <p:cNvPr id="52235" name="Object 40"/>
          <p:cNvGraphicFramePr>
            <a:graphicFrameLocks noChangeAspect="1"/>
          </p:cNvGraphicFramePr>
          <p:nvPr/>
        </p:nvGraphicFramePr>
        <p:xfrm>
          <a:off x="3579813" y="1855788"/>
          <a:ext cx="4156075" cy="1039812"/>
        </p:xfrm>
        <a:graphic>
          <a:graphicData uri="http://schemas.openxmlformats.org/presentationml/2006/ole">
            <p:oleObj spid="_x0000_s52243" name="Equation" r:id="rId10" imgW="1930400" imgH="48260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668485" y="1001486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Summary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2236" name="Object 41"/>
          <p:cNvGraphicFramePr>
            <a:graphicFrameLocks noChangeAspect="1"/>
          </p:cNvGraphicFramePr>
          <p:nvPr/>
        </p:nvGraphicFramePr>
        <p:xfrm>
          <a:off x="5145995" y="3181577"/>
          <a:ext cx="1200376" cy="472337"/>
        </p:xfrm>
        <a:graphic>
          <a:graphicData uri="http://schemas.openxmlformats.org/presentationml/2006/ole">
            <p:oleObj spid="_x0000_s52244" name="Equation" r:id="rId11" imgW="647419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2413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DEC1FA-2E34-4B71-A93F-27BDFF9D8D8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3530601" y="1545999"/>
            <a:ext cx="2032000" cy="40005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Find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(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0, 0,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2051317" y="889454"/>
            <a:ext cx="506794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hlink"/>
                </a:solidFill>
              </a:rPr>
              <a:t>Solid cube of uniform charge density</a:t>
            </a:r>
            <a:endParaRPr lang="en-US" b="1" dirty="0">
              <a:solidFill>
                <a:schemeClr val="hlink"/>
              </a:solidFill>
            </a:endParaRPr>
          </a:p>
        </p:txBody>
      </p:sp>
      <p:graphicFrame>
        <p:nvGraphicFramePr>
          <p:cNvPr id="39945" name="Object 41"/>
          <p:cNvGraphicFramePr>
            <a:graphicFrameLocks noChangeAspect="1"/>
          </p:cNvGraphicFramePr>
          <p:nvPr/>
        </p:nvGraphicFramePr>
        <p:xfrm>
          <a:off x="3593192" y="2168752"/>
          <a:ext cx="1936750" cy="422275"/>
        </p:xfrm>
        <a:graphic>
          <a:graphicData uri="http://schemas.openxmlformats.org/presentationml/2006/ole">
            <p:oleObj spid="_x0000_s39956" name="Equation" r:id="rId4" imgW="1167893" imgH="253890" progId="Equation.DSMT4">
              <p:embed/>
            </p:oleObj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638856" y="2566305"/>
            <a:ext cx="3805920" cy="3468012"/>
            <a:chOff x="638856" y="2490103"/>
            <a:chExt cx="3805920" cy="3468012"/>
          </a:xfrm>
        </p:grpSpPr>
        <p:sp>
          <p:nvSpPr>
            <p:cNvPr id="32" name="Cube 31"/>
            <p:cNvSpPr/>
            <p:nvPr/>
          </p:nvSpPr>
          <p:spPr bwMode="auto">
            <a:xfrm>
              <a:off x="1698171" y="4147456"/>
              <a:ext cx="1208315" cy="1143000"/>
            </a:xfrm>
            <a:prstGeom prst="cube">
              <a:avLst/>
            </a:prstGeom>
            <a:solidFill>
              <a:srgbClr val="FFFF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2259013" y="2852057"/>
              <a:ext cx="0" cy="19177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 flipV="1">
              <a:off x="1041400" y="4769757"/>
              <a:ext cx="1217612" cy="868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259013" y="4769757"/>
              <a:ext cx="183038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Oval 38"/>
            <p:cNvSpPr>
              <a:spLocks noChangeArrowheads="1"/>
            </p:cNvSpPr>
            <p:nvPr/>
          </p:nvSpPr>
          <p:spPr bwMode="auto">
            <a:xfrm>
              <a:off x="2197100" y="3204482"/>
              <a:ext cx="119062" cy="127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" name="Object 24"/>
            <p:cNvGraphicFramePr>
              <a:graphicFrameLocks noChangeAspect="1"/>
            </p:cNvGraphicFramePr>
            <p:nvPr/>
          </p:nvGraphicFramePr>
          <p:xfrm>
            <a:off x="638856" y="5712053"/>
            <a:ext cx="223837" cy="246062"/>
          </p:xfrm>
          <a:graphic>
            <a:graphicData uri="http://schemas.openxmlformats.org/presentationml/2006/ole">
              <p:oleObj spid="_x0000_s39957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33" name="Object 24"/>
            <p:cNvGraphicFramePr>
              <a:graphicFrameLocks noChangeAspect="1"/>
            </p:cNvGraphicFramePr>
            <p:nvPr/>
          </p:nvGraphicFramePr>
          <p:xfrm>
            <a:off x="4198713" y="4633230"/>
            <a:ext cx="246063" cy="290513"/>
          </p:xfrm>
          <a:graphic>
            <a:graphicData uri="http://schemas.openxmlformats.org/presentationml/2006/ole">
              <p:oleObj spid="_x0000_s39958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34" name="Object 6"/>
            <p:cNvGraphicFramePr>
              <a:graphicFrameLocks noChangeAspect="1"/>
            </p:cNvGraphicFramePr>
            <p:nvPr/>
          </p:nvGraphicFramePr>
          <p:xfrm>
            <a:off x="2164220" y="2490103"/>
            <a:ext cx="200025" cy="222250"/>
          </p:xfrm>
          <a:graphic>
            <a:graphicData uri="http://schemas.openxmlformats.org/presentationml/2006/ole">
              <p:oleObj spid="_x0000_s39959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1456871" y="4100967"/>
            <a:ext cx="222250" cy="244475"/>
          </p:xfrm>
          <a:graphic>
            <a:graphicData uri="http://schemas.openxmlformats.org/presentationml/2006/ole">
              <p:oleObj spid="_x0000_s39960" name="Equation" r:id="rId8" imgW="126835" imgH="139518" progId="Equation.DSMT4">
                <p:embed/>
              </p:oleObj>
            </a:graphicData>
          </a:graphic>
        </p:graphicFrame>
        <p:graphicFrame>
          <p:nvGraphicFramePr>
            <p:cNvPr id="39950" name="Object 6"/>
            <p:cNvGraphicFramePr>
              <a:graphicFrameLocks noChangeAspect="1"/>
            </p:cNvGraphicFramePr>
            <p:nvPr/>
          </p:nvGraphicFramePr>
          <p:xfrm>
            <a:off x="2077811" y="5374141"/>
            <a:ext cx="222250" cy="244475"/>
          </p:xfrm>
          <a:graphic>
            <a:graphicData uri="http://schemas.openxmlformats.org/presentationml/2006/ole">
              <p:oleObj spid="_x0000_s39961" name="Equation" r:id="rId9" imgW="126835" imgH="139518" progId="Equation.DSMT4">
                <p:embed/>
              </p:oleObj>
            </a:graphicData>
          </a:graphic>
        </p:graphicFrame>
        <p:graphicFrame>
          <p:nvGraphicFramePr>
            <p:cNvPr id="39951" name="Object 6"/>
            <p:cNvGraphicFramePr>
              <a:graphicFrameLocks noChangeAspect="1"/>
            </p:cNvGraphicFramePr>
            <p:nvPr/>
          </p:nvGraphicFramePr>
          <p:xfrm>
            <a:off x="1381125" y="4666570"/>
            <a:ext cx="222250" cy="244475"/>
          </p:xfrm>
          <a:graphic>
            <a:graphicData uri="http://schemas.openxmlformats.org/presentationml/2006/ole">
              <p:oleObj spid="_x0000_s39962" name="Equation" r:id="rId10" imgW="126835" imgH="139518" progId="Equation.DSMT4">
                <p:embed/>
              </p:oleObj>
            </a:graphicData>
          </a:graphic>
        </p:graphicFrame>
        <p:graphicFrame>
          <p:nvGraphicFramePr>
            <p:cNvPr id="36" name="Object 8"/>
            <p:cNvGraphicFramePr>
              <a:graphicFrameLocks noChangeAspect="1"/>
            </p:cNvGraphicFramePr>
            <p:nvPr/>
          </p:nvGraphicFramePr>
          <p:xfrm>
            <a:off x="921204" y="2912608"/>
            <a:ext cx="1096963" cy="447675"/>
          </p:xfrm>
          <a:graphic>
            <a:graphicData uri="http://schemas.openxmlformats.org/presentationml/2006/ole">
              <p:oleObj spid="_x0000_s39963" name="Equation" r:id="rId11" imgW="622030" imgH="253890" progId="Equation.DSMT4">
                <p:embed/>
              </p:oleObj>
            </a:graphicData>
          </a:graphic>
        </p:graphicFrame>
        <p:graphicFrame>
          <p:nvGraphicFramePr>
            <p:cNvPr id="42" name="Object 7"/>
            <p:cNvGraphicFramePr>
              <a:graphicFrameLocks noChangeAspect="1"/>
            </p:cNvGraphicFramePr>
            <p:nvPr/>
          </p:nvGraphicFramePr>
          <p:xfrm>
            <a:off x="2128611" y="4861606"/>
            <a:ext cx="423863" cy="401637"/>
          </p:xfrm>
          <a:graphic>
            <a:graphicData uri="http://schemas.openxmlformats.org/presentationml/2006/ole">
              <p:oleObj spid="_x0000_s39964" name="Equation" r:id="rId12" imgW="241300" imgH="228600" progId="Equation.DSMT4">
                <p:embed/>
              </p:oleObj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3588702" y="3733801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2"/>
                </a:solidFill>
              </a:rPr>
              <a:t>The cube is centered at the origin.</a:t>
            </a:r>
            <a:endParaRPr lang="en-US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DEC1FA-2E34-4B71-A93F-27BDFF9D8D8C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1" name="Object 42"/>
          <p:cNvGraphicFramePr>
            <a:graphicFrameLocks noChangeAspect="1"/>
          </p:cNvGraphicFramePr>
          <p:nvPr/>
        </p:nvGraphicFramePr>
        <p:xfrm>
          <a:off x="5864904" y="2043340"/>
          <a:ext cx="2109787" cy="868363"/>
        </p:xfrm>
        <a:graphic>
          <a:graphicData uri="http://schemas.openxmlformats.org/presentationml/2006/ole">
            <p:oleObj spid="_x0000_s53264" name="Equation" r:id="rId4" imgW="1079032" imgH="444307" progId="Equation.DSMT4">
              <p:embed/>
            </p:oleObj>
          </a:graphicData>
        </a:graphic>
      </p:graphicFrame>
      <p:graphicFrame>
        <p:nvGraphicFramePr>
          <p:cNvPr id="39943" name="Object 42"/>
          <p:cNvGraphicFramePr>
            <a:graphicFrameLocks noChangeAspect="1"/>
          </p:cNvGraphicFramePr>
          <p:nvPr/>
        </p:nvGraphicFramePr>
        <p:xfrm>
          <a:off x="2892651" y="4486672"/>
          <a:ext cx="5108348" cy="953463"/>
        </p:xfrm>
        <a:graphic>
          <a:graphicData uri="http://schemas.openxmlformats.org/presentationml/2006/ole">
            <p:oleObj spid="_x0000_s53265" name="Equation" r:id="rId5" imgW="2921000" imgH="546100" progId="Equation.DSMT4">
              <p:embed/>
            </p:oleObj>
          </a:graphicData>
        </a:graphic>
      </p:graphicFrame>
      <p:graphicFrame>
        <p:nvGraphicFramePr>
          <p:cNvPr id="39944" name="Object 42"/>
          <p:cNvGraphicFramePr>
            <a:graphicFrameLocks noChangeAspect="1"/>
          </p:cNvGraphicFramePr>
          <p:nvPr/>
        </p:nvGraphicFramePr>
        <p:xfrm>
          <a:off x="5096555" y="3232050"/>
          <a:ext cx="3459615" cy="489049"/>
        </p:xfrm>
        <a:graphic>
          <a:graphicData uri="http://schemas.openxmlformats.org/presentationml/2006/ole">
            <p:oleObj spid="_x0000_s53266" name="Equation" r:id="rId6" imgW="2247900" imgH="31750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046514" y="5900058"/>
            <a:ext cx="4982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integral can be evaluated </a:t>
            </a:r>
            <a:r>
              <a:rPr lang="en-US" u="sng" dirty="0" smtClean="0">
                <a:solidFill>
                  <a:schemeClr val="bg1"/>
                </a:solidFill>
              </a:rPr>
              <a:t>numerically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2413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01399" y="1434188"/>
            <a:ext cx="3805920" cy="3468012"/>
            <a:chOff x="638856" y="2490103"/>
            <a:chExt cx="3805920" cy="3468012"/>
          </a:xfrm>
        </p:grpSpPr>
        <p:sp>
          <p:nvSpPr>
            <p:cNvPr id="34" name="Cube 33"/>
            <p:cNvSpPr/>
            <p:nvPr/>
          </p:nvSpPr>
          <p:spPr bwMode="auto">
            <a:xfrm>
              <a:off x="1698171" y="4147456"/>
              <a:ext cx="1208315" cy="1143000"/>
            </a:xfrm>
            <a:prstGeom prst="cube">
              <a:avLst/>
            </a:prstGeom>
            <a:solidFill>
              <a:srgbClr val="FFFF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Line 24"/>
            <p:cNvSpPr>
              <a:spLocks noChangeShapeType="1"/>
            </p:cNvSpPr>
            <p:nvPr/>
          </p:nvSpPr>
          <p:spPr bwMode="auto">
            <a:xfrm>
              <a:off x="2259013" y="2852057"/>
              <a:ext cx="0" cy="19177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 flipV="1">
              <a:off x="1041400" y="4769757"/>
              <a:ext cx="1217612" cy="868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26"/>
            <p:cNvSpPr>
              <a:spLocks noChangeShapeType="1"/>
            </p:cNvSpPr>
            <p:nvPr/>
          </p:nvSpPr>
          <p:spPr bwMode="auto">
            <a:xfrm>
              <a:off x="2259013" y="4769757"/>
              <a:ext cx="183038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 flipH="1" flipV="1">
              <a:off x="2273299" y="3328307"/>
              <a:ext cx="186871" cy="172266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2197100" y="3204482"/>
              <a:ext cx="119062" cy="127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2405289" y="5004934"/>
              <a:ext cx="119062" cy="11906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" name="Object 24"/>
            <p:cNvGraphicFramePr>
              <a:graphicFrameLocks noChangeAspect="1"/>
            </p:cNvGraphicFramePr>
            <p:nvPr/>
          </p:nvGraphicFramePr>
          <p:xfrm>
            <a:off x="638856" y="5712053"/>
            <a:ext cx="223837" cy="246062"/>
          </p:xfrm>
          <a:graphic>
            <a:graphicData uri="http://schemas.openxmlformats.org/presentationml/2006/ole">
              <p:oleObj spid="_x0000_s53267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46" name="Object 24"/>
            <p:cNvGraphicFramePr>
              <a:graphicFrameLocks noChangeAspect="1"/>
            </p:cNvGraphicFramePr>
            <p:nvPr/>
          </p:nvGraphicFramePr>
          <p:xfrm>
            <a:off x="4198713" y="4633230"/>
            <a:ext cx="246063" cy="290513"/>
          </p:xfrm>
          <a:graphic>
            <a:graphicData uri="http://schemas.openxmlformats.org/presentationml/2006/ole">
              <p:oleObj spid="_x0000_s53268" name="Equation" r:id="rId8" imgW="139579" imgH="164957" progId="Equation.DSMT4">
                <p:embed/>
              </p:oleObj>
            </a:graphicData>
          </a:graphic>
        </p:graphicFrame>
        <p:graphicFrame>
          <p:nvGraphicFramePr>
            <p:cNvPr id="47" name="Object 6"/>
            <p:cNvGraphicFramePr>
              <a:graphicFrameLocks noChangeAspect="1"/>
            </p:cNvGraphicFramePr>
            <p:nvPr/>
          </p:nvGraphicFramePr>
          <p:xfrm>
            <a:off x="2164220" y="2490103"/>
            <a:ext cx="200025" cy="222250"/>
          </p:xfrm>
          <a:graphic>
            <a:graphicData uri="http://schemas.openxmlformats.org/presentationml/2006/ole">
              <p:oleObj spid="_x0000_s53269" name="Equation" r:id="rId9" imgW="114102" imgH="126780" progId="Equation.DSMT4">
                <p:embed/>
              </p:oleObj>
            </a:graphicData>
          </a:graphic>
        </p:graphicFrame>
        <p:graphicFrame>
          <p:nvGraphicFramePr>
            <p:cNvPr id="48" name="Object 6"/>
            <p:cNvGraphicFramePr>
              <a:graphicFrameLocks noChangeAspect="1"/>
            </p:cNvGraphicFramePr>
            <p:nvPr/>
          </p:nvGraphicFramePr>
          <p:xfrm>
            <a:off x="1456871" y="4100967"/>
            <a:ext cx="222250" cy="244475"/>
          </p:xfrm>
          <a:graphic>
            <a:graphicData uri="http://schemas.openxmlformats.org/presentationml/2006/ole">
              <p:oleObj spid="_x0000_s53270" name="Equation" r:id="rId10" imgW="126835" imgH="139518" progId="Equation.DSMT4">
                <p:embed/>
              </p:oleObj>
            </a:graphicData>
          </a:graphic>
        </p:graphicFrame>
        <p:graphicFrame>
          <p:nvGraphicFramePr>
            <p:cNvPr id="49" name="Object 6"/>
            <p:cNvGraphicFramePr>
              <a:graphicFrameLocks noChangeAspect="1"/>
            </p:cNvGraphicFramePr>
            <p:nvPr/>
          </p:nvGraphicFramePr>
          <p:xfrm>
            <a:off x="2077811" y="5374141"/>
            <a:ext cx="222250" cy="244475"/>
          </p:xfrm>
          <a:graphic>
            <a:graphicData uri="http://schemas.openxmlformats.org/presentationml/2006/ole">
              <p:oleObj spid="_x0000_s53271" name="Equation" r:id="rId11" imgW="126835" imgH="139518" progId="Equation.DSMT4">
                <p:embed/>
              </p:oleObj>
            </a:graphicData>
          </a:graphic>
        </p:graphicFrame>
        <p:graphicFrame>
          <p:nvGraphicFramePr>
            <p:cNvPr id="50" name="Object 6"/>
            <p:cNvGraphicFramePr>
              <a:graphicFrameLocks noChangeAspect="1"/>
            </p:cNvGraphicFramePr>
            <p:nvPr/>
          </p:nvGraphicFramePr>
          <p:xfrm>
            <a:off x="1381125" y="4666570"/>
            <a:ext cx="222250" cy="244475"/>
          </p:xfrm>
          <a:graphic>
            <a:graphicData uri="http://schemas.openxmlformats.org/presentationml/2006/ole">
              <p:oleObj spid="_x0000_s53272" name="Equation" r:id="rId12" imgW="126835" imgH="139518" progId="Equation.DSMT4">
                <p:embed/>
              </p:oleObj>
            </a:graphicData>
          </a:graphic>
        </p:graphicFrame>
        <p:graphicFrame>
          <p:nvGraphicFramePr>
            <p:cNvPr id="51" name="Object 6"/>
            <p:cNvGraphicFramePr>
              <a:graphicFrameLocks noChangeAspect="1"/>
            </p:cNvGraphicFramePr>
            <p:nvPr/>
          </p:nvGraphicFramePr>
          <p:xfrm>
            <a:off x="2436813" y="3643313"/>
            <a:ext cx="266700" cy="266700"/>
          </p:xfrm>
          <a:graphic>
            <a:graphicData uri="http://schemas.openxmlformats.org/presentationml/2006/ole">
              <p:oleObj spid="_x0000_s53273" name="Equation" r:id="rId13" imgW="152268" imgH="152268" progId="Equation.DSMT4">
                <p:embed/>
              </p:oleObj>
            </a:graphicData>
          </a:graphic>
        </p:graphicFrame>
        <p:graphicFrame>
          <p:nvGraphicFramePr>
            <p:cNvPr id="52" name="Object 8"/>
            <p:cNvGraphicFramePr>
              <a:graphicFrameLocks noChangeAspect="1"/>
            </p:cNvGraphicFramePr>
            <p:nvPr/>
          </p:nvGraphicFramePr>
          <p:xfrm>
            <a:off x="921204" y="2912608"/>
            <a:ext cx="1096963" cy="447675"/>
          </p:xfrm>
          <a:graphic>
            <a:graphicData uri="http://schemas.openxmlformats.org/presentationml/2006/ole">
              <p:oleObj spid="_x0000_s53274" name="Equation" r:id="rId14" imgW="622030" imgH="253890" progId="Equation.DSMT4">
                <p:embed/>
              </p:oleObj>
            </a:graphicData>
          </a:graphic>
        </p:graphicFrame>
        <p:graphicFrame>
          <p:nvGraphicFramePr>
            <p:cNvPr id="53" name="Object 9"/>
            <p:cNvGraphicFramePr>
              <a:graphicFrameLocks noChangeAspect="1"/>
            </p:cNvGraphicFramePr>
            <p:nvPr/>
          </p:nvGraphicFramePr>
          <p:xfrm>
            <a:off x="2096860" y="4894713"/>
            <a:ext cx="290513" cy="358775"/>
          </p:xfrm>
          <a:graphic>
            <a:graphicData uri="http://schemas.openxmlformats.org/presentationml/2006/ole">
              <p:oleObj spid="_x0000_s53275" name="Equation" r:id="rId15" imgW="164957" imgH="203024" progId="Equation.DSMT4">
                <p:embed/>
              </p:oleObj>
            </a:graphicData>
          </a:graphic>
        </p:graphicFrame>
        <p:graphicFrame>
          <p:nvGraphicFramePr>
            <p:cNvPr id="54" name="Object 7"/>
            <p:cNvGraphicFramePr>
              <a:graphicFrameLocks noChangeAspect="1"/>
            </p:cNvGraphicFramePr>
            <p:nvPr/>
          </p:nvGraphicFramePr>
          <p:xfrm>
            <a:off x="1758496" y="4426177"/>
            <a:ext cx="423863" cy="401637"/>
          </p:xfrm>
          <a:graphic>
            <a:graphicData uri="http://schemas.openxmlformats.org/presentationml/2006/ole">
              <p:oleObj spid="_x0000_s53276" name="Equation" r:id="rId16" imgW="241300" imgH="228600" progId="Equation.DSMT4">
                <p:embed/>
              </p:oleObj>
            </a:graphicData>
          </a:graphic>
        </p:graphicFrame>
      </p:grpSp>
      <p:graphicFrame>
        <p:nvGraphicFramePr>
          <p:cNvPr id="53277" name="Object 29"/>
          <p:cNvGraphicFramePr>
            <a:graphicFrameLocks noChangeAspect="1"/>
          </p:cNvGraphicFramePr>
          <p:nvPr/>
        </p:nvGraphicFramePr>
        <p:xfrm>
          <a:off x="2929164" y="1192892"/>
          <a:ext cx="2501900" cy="901700"/>
        </p:xfrm>
        <a:graphic>
          <a:graphicData uri="http://schemas.openxmlformats.org/presentationml/2006/ole">
            <p:oleObj spid="_x0000_s53277" name="Equation" r:id="rId17" imgW="2502000" imgH="90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9269</TotalTime>
  <Words>486</Words>
  <Application>Microsoft Office PowerPoint</Application>
  <PresentationFormat>On-screen Show (4:3)</PresentationFormat>
  <Paragraphs>97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Soaring</vt:lpstr>
      <vt:lpstr>Photo Editor Photo</vt:lpstr>
      <vt:lpstr>Equation</vt:lpstr>
      <vt:lpstr>MathType 7.0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David Jackson</dc:creator>
  <cp:lastModifiedBy>Anonymous</cp:lastModifiedBy>
  <cp:revision>708</cp:revision>
  <cp:lastPrinted>1999-08-25T18:07:04Z</cp:lastPrinted>
  <dcterms:created xsi:type="dcterms:W3CDTF">1999-08-24T13:57:19Z</dcterms:created>
  <dcterms:modified xsi:type="dcterms:W3CDTF">2023-02-18T23:54:40Z</dcterms:modified>
</cp:coreProperties>
</file>