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24"/>
  </p:notesMasterIdLst>
  <p:handoutMasterIdLst>
    <p:handoutMasterId r:id="rId25"/>
  </p:handoutMasterIdLst>
  <p:sldIdLst>
    <p:sldId id="276" r:id="rId2"/>
    <p:sldId id="293" r:id="rId3"/>
    <p:sldId id="292" r:id="rId4"/>
    <p:sldId id="290" r:id="rId5"/>
    <p:sldId id="312" r:id="rId6"/>
    <p:sldId id="311" r:id="rId7"/>
    <p:sldId id="289" r:id="rId8"/>
    <p:sldId id="291" r:id="rId9"/>
    <p:sldId id="298" r:id="rId10"/>
    <p:sldId id="303" r:id="rId11"/>
    <p:sldId id="304" r:id="rId12"/>
    <p:sldId id="300" r:id="rId13"/>
    <p:sldId id="301" r:id="rId14"/>
    <p:sldId id="302" r:id="rId15"/>
    <p:sldId id="316" r:id="rId16"/>
    <p:sldId id="305" r:id="rId17"/>
    <p:sldId id="306" r:id="rId18"/>
    <p:sldId id="307" r:id="rId19"/>
    <p:sldId id="309" r:id="rId20"/>
    <p:sldId id="310" r:id="rId21"/>
    <p:sldId id="308" r:id="rId22"/>
    <p:sldId id="314" r:id="rId23"/>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00FF"/>
    <a:srgbClr val="FFFF66"/>
    <a:srgbClr val="FF9933"/>
    <a:srgbClr val="33CC33"/>
    <a:srgbClr val="0000CC"/>
    <a:srgbClr val="6699FF"/>
    <a:srgbClr val="969696"/>
    <a:srgbClr val="777777"/>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snapToGrid="0">
      <p:cViewPr>
        <p:scale>
          <a:sx n="80" d="100"/>
          <a:sy n="80" d="100"/>
        </p:scale>
        <p:origin x="1776" y="25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62"/>
    </p:cViewPr>
  </p:sorterViewPr>
  <p:notesViewPr>
    <p:cSldViewPr snapToGrid="0">
      <p:cViewPr varScale="1">
        <p:scale>
          <a:sx n="26" d="100"/>
          <a:sy n="26" d="100"/>
        </p:scale>
        <p:origin x="-1320" y="-90"/>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10.wmf"/><Relationship Id="rId7" Type="http://schemas.openxmlformats.org/officeDocument/2006/relationships/image" Target="../media/image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3.wmf"/><Relationship Id="rId5" Type="http://schemas.openxmlformats.org/officeDocument/2006/relationships/image" Target="../media/image12.wmf"/><Relationship Id="rId10" Type="http://schemas.openxmlformats.org/officeDocument/2006/relationships/image" Target="../media/image7.wmf"/><Relationship Id="rId4" Type="http://schemas.openxmlformats.org/officeDocument/2006/relationships/image" Target="../media/image11.wmf"/><Relationship Id="rId9"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2.wmf"/><Relationship Id="rId7" Type="http://schemas.openxmlformats.org/officeDocument/2006/relationships/image" Target="../media/image17.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5.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5.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72707" name="Rectangle 3"/>
          <p:cNvSpPr>
            <a:spLocks noGrp="1" noChangeArrowheads="1"/>
          </p:cNvSpPr>
          <p:nvPr>
            <p:ph type="dt" sz="quarter" idx="1"/>
          </p:nvPr>
        </p:nvSpPr>
        <p:spPr bwMode="auto">
          <a:xfrm>
            <a:off x="4146550" y="0"/>
            <a:ext cx="3168650" cy="481013"/>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72708" name="Rectangle 4"/>
          <p:cNvSpPr>
            <a:spLocks noGrp="1" noChangeArrowheads="1"/>
          </p:cNvSpPr>
          <p:nvPr>
            <p:ph type="ftr" sz="quarter" idx="2"/>
          </p:nvPr>
        </p:nvSpPr>
        <p:spPr bwMode="auto">
          <a:xfrm>
            <a:off x="0" y="9120188"/>
            <a:ext cx="3168650" cy="481012"/>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72709" name="Rectangle 5"/>
          <p:cNvSpPr>
            <a:spLocks noGrp="1" noChangeArrowheads="1"/>
          </p:cNvSpPr>
          <p:nvPr>
            <p:ph type="sldNum" sz="quarter" idx="3"/>
          </p:nvPr>
        </p:nvSpPr>
        <p:spPr bwMode="auto">
          <a:xfrm>
            <a:off x="4146550" y="9120188"/>
            <a:ext cx="3168650" cy="481012"/>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r" defTabSz="966788">
              <a:defRPr sz="1300">
                <a:latin typeface="Times New Roman" pitchFamily="18" charset="0"/>
              </a:defRPr>
            </a:lvl1pPr>
          </a:lstStyle>
          <a:p>
            <a:pPr>
              <a:defRPr/>
            </a:pPr>
            <a:fld id="{73D9CDC8-7A05-4467-9DF2-F9F82F2FE5C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168650" cy="481013"/>
          </a:xfrm>
          <a:prstGeom prst="rect">
            <a:avLst/>
          </a:prstGeom>
          <a:noFill/>
          <a:ln w="12700">
            <a:noFill/>
            <a:miter lim="800000"/>
            <a:headEnd type="none" w="sm" len="sm"/>
            <a:tailEnd type="none" w="sm" len="sm"/>
          </a:ln>
          <a:effectLst/>
        </p:spPr>
        <p:txBody>
          <a:bodyPr vert="horz" wrap="none" lIns="96649" tIns="48325" rIns="96649" bIns="48325"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4146550" y="0"/>
            <a:ext cx="3168650" cy="481013"/>
          </a:xfrm>
          <a:prstGeom prst="rect">
            <a:avLst/>
          </a:prstGeom>
          <a:noFill/>
          <a:ln w="12700">
            <a:noFill/>
            <a:miter lim="800000"/>
            <a:headEnd type="none" w="sm" len="sm"/>
            <a:tailEnd type="none" w="sm" len="sm"/>
          </a:ln>
          <a:effectLst/>
        </p:spPr>
        <p:txBody>
          <a:bodyPr vert="horz" wrap="none" lIns="96649" tIns="48325" rIns="96649" bIns="48325"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74725" y="4560888"/>
            <a:ext cx="5365750" cy="4321175"/>
          </a:xfrm>
          <a:prstGeom prst="rect">
            <a:avLst/>
          </a:prstGeom>
          <a:noFill/>
          <a:ln w="12700">
            <a:noFill/>
            <a:miter lim="800000"/>
            <a:headEnd type="none" w="sm" len="sm"/>
            <a:tailEnd type="none" w="sm" len="sm"/>
          </a:ln>
          <a:effectLst/>
        </p:spPr>
        <p:txBody>
          <a:bodyPr vert="horz" wrap="none" lIns="96649" tIns="48325" rIns="96649" bIns="483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9120188"/>
            <a:ext cx="3168650" cy="481012"/>
          </a:xfrm>
          <a:prstGeom prst="rect">
            <a:avLst/>
          </a:prstGeom>
          <a:noFill/>
          <a:ln w="12700">
            <a:noFill/>
            <a:miter lim="800000"/>
            <a:headEnd type="none" w="sm" len="sm"/>
            <a:tailEnd type="none" w="sm" len="sm"/>
          </a:ln>
          <a:effectLst/>
        </p:spPr>
        <p:txBody>
          <a:bodyPr vert="horz" wrap="none" lIns="96649" tIns="48325" rIns="96649" bIns="48325"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4146550" y="9120188"/>
            <a:ext cx="3168650" cy="481012"/>
          </a:xfrm>
          <a:prstGeom prst="rect">
            <a:avLst/>
          </a:prstGeom>
          <a:noFill/>
          <a:ln w="12700">
            <a:noFill/>
            <a:miter lim="800000"/>
            <a:headEnd type="none" w="sm" len="sm"/>
            <a:tailEnd type="none" w="sm" len="sm"/>
          </a:ln>
          <a:effectLst/>
        </p:spPr>
        <p:txBody>
          <a:bodyPr vert="horz" wrap="none" lIns="96649" tIns="48325" rIns="96649" bIns="48325" numCol="1" anchor="b" anchorCtr="0" compatLnSpc="1">
            <a:prstTxWarp prst="textNoShape">
              <a:avLst/>
            </a:prstTxWarp>
          </a:bodyPr>
          <a:lstStyle>
            <a:lvl1pPr algn="r" defTabSz="966788">
              <a:defRPr sz="1300">
                <a:latin typeface="Times New Roman" pitchFamily="18" charset="0"/>
              </a:defRPr>
            </a:lvl1pPr>
          </a:lstStyle>
          <a:p>
            <a:pPr>
              <a:defRPr/>
            </a:pPr>
            <a:fld id="{4326CC3E-3B0E-41B0-9A1D-8E83081D3E4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B3EB607-9B3E-4C7A-AB9E-EC551BC83E5C}" type="slidenum">
              <a:rPr lang="en-US" smtClean="0"/>
              <a:pPr/>
              <a:t>1</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1DFBD89-0F33-47E5-9C7A-ACA96D28EE04}" type="slidenum">
              <a:rPr lang="en-US" smtClean="0"/>
              <a:pPr/>
              <a:t>10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1DFBD89-0F33-47E5-9C7A-ACA96D28EE04}" type="slidenum">
              <a:rPr lang="en-US" smtClean="0"/>
              <a:pPr/>
              <a:t>11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1DFBD89-0F33-47E5-9C7A-ACA96D28EE04}" type="slidenum">
              <a:rPr lang="en-US" smtClean="0"/>
              <a:pPr/>
              <a:t>12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1DFBD89-0F33-47E5-9C7A-ACA96D28EE04}" type="slidenum">
              <a:rPr lang="en-US" smtClean="0"/>
              <a:pPr/>
              <a:t>13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1DFBD89-0F33-47E5-9C7A-ACA96D28EE04}" type="slidenum">
              <a:rPr lang="en-US" smtClean="0"/>
              <a:pPr/>
              <a:t>14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1DFBD89-0F33-47E5-9C7A-ACA96D28EE04}" type="slidenum">
              <a:rPr lang="en-US" smtClean="0"/>
              <a:pPr/>
              <a:t>15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1DFBD89-0F33-47E5-9C7A-ACA96D28EE04}" type="slidenum">
              <a:rPr lang="en-US" smtClean="0"/>
              <a:pPr/>
              <a:t>16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1DFBD89-0F33-47E5-9C7A-ACA96D28EE04}" type="slidenum">
              <a:rPr lang="en-US" smtClean="0"/>
              <a:pPr/>
              <a:t>17</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1DFBD89-0F33-47E5-9C7A-ACA96D28EE04}" type="slidenum">
              <a:rPr lang="en-US" smtClean="0"/>
              <a:pPr/>
              <a:t>18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1DFBD89-0F33-47E5-9C7A-ACA96D28EE04}" type="slidenum">
              <a:rPr lang="en-US" smtClean="0"/>
              <a:pPr/>
              <a:t>19</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2CFE7BC-FFF7-4163-A3B8-392C44B8E114}" type="slidenum">
              <a:rPr lang="en-US" smtClean="0"/>
              <a:pPr/>
              <a:t>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1DFBD89-0F33-47E5-9C7A-ACA96D28EE04}" type="slidenum">
              <a:rPr lang="en-US" smtClean="0"/>
              <a:pPr/>
              <a:t>20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1DFBD89-0F33-47E5-9C7A-ACA96D28EE04}" type="slidenum">
              <a:rPr lang="en-US" smtClean="0"/>
              <a:pPr/>
              <a:t>21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1DFBD89-0F33-47E5-9C7A-ACA96D28EE04}" type="slidenum">
              <a:rPr lang="en-US" smtClean="0"/>
              <a:pPr/>
              <a:t>22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2BAC93F-2CD7-4B9F-A6D9-DC33E2A3BAAD}" type="slidenum">
              <a:rPr lang="en-US" smtClean="0"/>
              <a:pPr/>
              <a:t>3</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9697A6D-1C0C-4DF8-93BE-3A35A8E682E2}" type="slidenum">
              <a:rPr lang="en-US" smtClean="0"/>
              <a:pPr/>
              <a:t>4</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9697A6D-1C0C-4DF8-93BE-3A35A8E682E2}" type="slidenum">
              <a:rPr lang="en-US" smtClean="0"/>
              <a:pPr/>
              <a:t>5</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1DFBD89-0F33-47E5-9C7A-ACA96D28EE04}" type="slidenum">
              <a:rPr lang="en-US" smtClean="0"/>
              <a:pPr/>
              <a:t>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BAD0E50-3569-41BD-9087-7919967A4B7B}" type="slidenum">
              <a:rPr lang="en-US" smtClean="0"/>
              <a:pPr/>
              <a:t>7</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1DFBD89-0F33-47E5-9C7A-ACA96D28EE04}" type="slidenum">
              <a:rPr lang="en-US" smtClean="0"/>
              <a:pPr/>
              <a:t>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1DFBD89-0F33-47E5-9C7A-ACA96D28EE04}" type="slidenum">
              <a:rPr lang="en-US" smtClean="0"/>
              <a:pPr/>
              <a:t>9</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4"/>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66565" name="Rectangle 5"/>
          <p:cNvSpPr>
            <a:spLocks noGrp="1" noChangeArrowheads="1"/>
          </p:cNvSpPr>
          <p:nvPr>
            <p:ph type="ctrTitle" sz="quarter"/>
          </p:nvPr>
        </p:nvSpPr>
        <p:spPr bwMode="auto">
          <a:xfrm>
            <a:off x="1293813" y="762000"/>
            <a:ext cx="7772400" cy="1143000"/>
          </a:xfrm>
          <a:prstGeom prst="rect">
            <a:avLst/>
          </a:prstGeom>
          <a:noFill/>
          <a:ln>
            <a:miter lim="800000"/>
            <a:headEnd/>
            <a:tailEnd/>
          </a:ln>
        </p:spPr>
        <p:txBody>
          <a:bodyPr vert="horz" wrap="square" lIns="92075" tIns="46038" rIns="92075" bIns="46038" numCol="1" anchor="b" anchorCtr="0" compatLnSpc="1">
            <a:prstTxWarp prst="textNoShape">
              <a:avLst/>
            </a:prstTxWarp>
          </a:bodyPr>
          <a:lstStyle>
            <a:lvl1pPr>
              <a:defRPr/>
            </a:lvl1pPr>
          </a:lstStyle>
          <a:p>
            <a:r>
              <a:rPr lang="en-US"/>
              <a:t>Click to edit Master title style</a:t>
            </a:r>
          </a:p>
        </p:txBody>
      </p:sp>
      <p:sp>
        <p:nvSpPr>
          <p:cNvPr id="66566" name="Rectangle 6"/>
          <p:cNvSpPr>
            <a:spLocks noGrp="1" noChangeArrowheads="1"/>
          </p:cNvSpPr>
          <p:nvPr>
            <p:ph type="subTitle" sz="quarter" idx="1"/>
          </p:nvPr>
        </p:nvSpPr>
        <p:spPr bwMode="auto">
          <a:xfrm>
            <a:off x="685800" y="3429000"/>
            <a:ext cx="6400800" cy="17526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defRPr sz="1400">
                <a:latin typeface="+mn-lt"/>
              </a:defRPr>
            </a:lvl1pPr>
          </a:lstStyle>
          <a:p>
            <a:pPr>
              <a:defRPr/>
            </a:pPr>
            <a:endParaRPr lang="en-US"/>
          </a:p>
        </p:txBody>
      </p:sp>
      <p:sp>
        <p:nvSpPr>
          <p:cNvPr id="8" name="Rectangle 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a:defRPr sz="1400">
                <a:latin typeface="+mn-lt"/>
              </a:defRPr>
            </a:lvl1pPr>
          </a:lstStyle>
          <a:p>
            <a:pPr>
              <a:defRPr/>
            </a:pPr>
            <a:endParaRPr lang="en-US"/>
          </a:p>
        </p:txBody>
      </p:sp>
      <p:sp>
        <p:nvSpPr>
          <p:cNvPr id="9" name="Rectangle 9"/>
          <p:cNvSpPr>
            <a:spLocks noGrp="1" noChangeArrowheads="1"/>
          </p:cNvSpPr>
          <p:nvPr>
            <p:ph type="sldNum" sz="quarter" idx="12"/>
          </p:nvPr>
        </p:nvSpPr>
        <p:spPr/>
        <p:txBody>
          <a:bodyPr/>
          <a:lstStyle>
            <a:lvl1pPr algn="r">
              <a:defRPr sz="1400" smtClean="0">
                <a:solidFill>
                  <a:schemeClr val="bg2"/>
                </a:solidFill>
                <a:latin typeface="+mj-lt"/>
              </a:defRPr>
            </a:lvl1pPr>
          </a:lstStyle>
          <a:p>
            <a:pPr>
              <a:defRPr/>
            </a:pPr>
            <a:fld id="{FE2D4014-79EE-4920-9E93-20DA4078596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B1301548-AB84-4577-B993-B757CA2847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00797E83-1E52-4FAF-A156-6B1150C670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AEB8B0E0-F42E-4B31-8ECA-45297482E5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392E516-E7A2-4C6F-9C18-B97085F5122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1A4A8B67-6041-4337-8B79-C4F9EFF09E8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BACAA536-A856-4C9D-A560-86395832D8C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0C2473DD-9119-4927-A5CD-548405F2B2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94595966-5674-4A15-ABFE-4FFD4D49B01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6CBA3AA-005E-4BDA-BBC7-A604C74BE0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CB04050F-CF8F-492C-A123-4BAA6B4965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9"/>
          <p:cNvSpPr>
            <a:spLocks noGrp="1" noChangeArrowheads="1"/>
          </p:cNvSpPr>
          <p:nvPr>
            <p:ph type="sldNum" sz="quarter" idx="4"/>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400" smtClean="0">
                <a:solidFill>
                  <a:schemeClr val="bg2"/>
                </a:solidFill>
                <a:latin typeface="+mj-lt"/>
              </a:defRPr>
            </a:lvl1pPr>
          </a:lstStyle>
          <a:p>
            <a:pPr>
              <a:defRPr/>
            </a:pPr>
            <a:fld id="{0A6A8612-7A09-46FC-9870-FCD73483F80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9.wmf"/><Relationship Id="rId3" Type="http://schemas.openxmlformats.org/officeDocument/2006/relationships/notesSlide" Target="../notesSlides/notesSlide17.xml"/><Relationship Id="rId7" Type="http://schemas.openxmlformats.org/officeDocument/2006/relationships/image" Target="../media/image46.wmf"/><Relationship Id="rId12"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38.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7.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18.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43.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52.wmf"/></Relationships>
</file>

<file path=ppt/slides/_rels/slide1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wmf"/><Relationship Id="rId3" Type="http://schemas.openxmlformats.org/officeDocument/2006/relationships/notesSlide" Target="../notesSlides/notesSlide2.xml"/><Relationship Id="rId7" Type="http://schemas.openxmlformats.org/officeDocument/2006/relationships/image" Target="../media/image3.wmf"/><Relationship Id="rId12"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4.wmf"/><Relationship Id="rId14" Type="http://schemas.openxmlformats.org/officeDocument/2006/relationships/oleObject" Target="../embeddings/oleObject7.bin"/></Relationships>
</file>

<file path=ppt/slides/_rels/slide2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21.xml"/><Relationship Id="rId7" Type="http://schemas.openxmlformats.org/officeDocument/2006/relationships/image" Target="../media/image58.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47.bin"/><Relationship Id="rId11" Type="http://schemas.openxmlformats.org/officeDocument/2006/relationships/image" Target="../media/image60.wmf"/><Relationship Id="rId5" Type="http://schemas.openxmlformats.org/officeDocument/2006/relationships/image" Target="../media/image57.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59.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22.xml"/><Relationship Id="rId7"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51.bin"/><Relationship Id="rId5" Type="http://schemas.openxmlformats.org/officeDocument/2006/relationships/image" Target="../media/image59.wmf"/><Relationship Id="rId10" Type="http://schemas.openxmlformats.org/officeDocument/2006/relationships/image" Target="../media/image62.emf"/><Relationship Id="rId4" Type="http://schemas.openxmlformats.org/officeDocument/2006/relationships/oleObject" Target="../embeddings/oleObject50.bin"/><Relationship Id="rId9" Type="http://schemas.openxmlformats.org/officeDocument/2006/relationships/image" Target="../media/image61.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2.wmf"/><Relationship Id="rId18" Type="http://schemas.openxmlformats.org/officeDocument/2006/relationships/oleObject" Target="../embeddings/oleObject15.bin"/><Relationship Id="rId3" Type="http://schemas.openxmlformats.org/officeDocument/2006/relationships/notesSlide" Target="../notesSlides/notesSlide3.xml"/><Relationship Id="rId21" Type="http://schemas.openxmlformats.org/officeDocument/2006/relationships/image" Target="../media/image6.wmf"/><Relationship Id="rId7" Type="http://schemas.openxmlformats.org/officeDocument/2006/relationships/image" Target="../media/image9.wmf"/><Relationship Id="rId12" Type="http://schemas.openxmlformats.org/officeDocument/2006/relationships/oleObject" Target="../embeddings/oleObject12.bin"/><Relationship Id="rId17" Type="http://schemas.openxmlformats.org/officeDocument/2006/relationships/image" Target="../media/image4.wmf"/><Relationship Id="rId2" Type="http://schemas.openxmlformats.org/officeDocument/2006/relationships/slideLayout" Target="../slideLayouts/slideLayout7.xml"/><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3.wmf"/><Relationship Id="rId23" Type="http://schemas.openxmlformats.org/officeDocument/2006/relationships/image" Target="../media/image7.wmf"/><Relationship Id="rId10" Type="http://schemas.openxmlformats.org/officeDocument/2006/relationships/oleObject" Target="../embeddings/oleObject11.bin"/><Relationship Id="rId19" Type="http://schemas.openxmlformats.org/officeDocument/2006/relationships/image" Target="../media/image5.wmf"/><Relationship Id="rId4" Type="http://schemas.openxmlformats.org/officeDocument/2006/relationships/oleObject" Target="../embeddings/oleObject8.bin"/><Relationship Id="rId9" Type="http://schemas.openxmlformats.org/officeDocument/2006/relationships/image" Target="../media/image10.wmf"/><Relationship Id="rId14" Type="http://schemas.openxmlformats.org/officeDocument/2006/relationships/oleObject" Target="../embeddings/oleObject13.bin"/><Relationship Id="rId22" Type="http://schemas.openxmlformats.org/officeDocument/2006/relationships/oleObject" Target="../embeddings/oleObject17.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16.wmf"/><Relationship Id="rId18" Type="http://schemas.openxmlformats.org/officeDocument/2006/relationships/oleObject" Target="../embeddings/oleObject25.bin"/><Relationship Id="rId3" Type="http://schemas.openxmlformats.org/officeDocument/2006/relationships/notesSlide" Target="../notesSlides/notesSlide4.xml"/><Relationship Id="rId21" Type="http://schemas.openxmlformats.org/officeDocument/2006/relationships/image" Target="../media/image19.wmf"/><Relationship Id="rId7" Type="http://schemas.openxmlformats.org/officeDocument/2006/relationships/image" Target="../media/image14.wmf"/><Relationship Id="rId12" Type="http://schemas.openxmlformats.org/officeDocument/2006/relationships/oleObject" Target="../embeddings/oleObject22.bin"/><Relationship Id="rId17"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15.wmf"/><Relationship Id="rId5" Type="http://schemas.openxmlformats.org/officeDocument/2006/relationships/image" Target="../media/image13.wmf"/><Relationship Id="rId15" Type="http://schemas.openxmlformats.org/officeDocument/2006/relationships/image" Target="../media/image5.wmf"/><Relationship Id="rId10" Type="http://schemas.openxmlformats.org/officeDocument/2006/relationships/oleObject" Target="../embeddings/oleObject21.bin"/><Relationship Id="rId19" Type="http://schemas.openxmlformats.org/officeDocument/2006/relationships/image" Target="../media/image18.wmf"/><Relationship Id="rId4" Type="http://schemas.openxmlformats.org/officeDocument/2006/relationships/oleObject" Target="../embeddings/oleObject18.bin"/><Relationship Id="rId9" Type="http://schemas.openxmlformats.org/officeDocument/2006/relationships/image" Target="../media/image12.wmf"/><Relationship Id="rId14"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5.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8.bin"/><Relationship Id="rId11" Type="http://schemas.openxmlformats.org/officeDocument/2006/relationships/image" Target="../media/image19.wmf"/><Relationship Id="rId5" Type="http://schemas.openxmlformats.org/officeDocument/2006/relationships/image" Target="../media/image5.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18.wm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25.wmf"/><Relationship Id="rId3" Type="http://schemas.openxmlformats.org/officeDocument/2006/relationships/notesSlide" Target="../notesSlides/notesSlide7.xml"/><Relationship Id="rId7" Type="http://schemas.openxmlformats.org/officeDocument/2006/relationships/image" Target="../media/image22.wmf"/><Relationship Id="rId12"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32.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6.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23.wmf"/><Relationship Id="rId14" Type="http://schemas.openxmlformats.org/officeDocument/2006/relationships/oleObject" Target="../embeddings/oleObject36.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3018316" y="2592388"/>
            <a:ext cx="3315331" cy="830997"/>
          </a:xfrm>
          <a:prstGeom prst="rect">
            <a:avLst/>
          </a:prstGeom>
          <a:noFill/>
          <a:ln w="9525">
            <a:noFill/>
            <a:miter lim="800000"/>
            <a:headEnd/>
            <a:tailEnd/>
          </a:ln>
        </p:spPr>
        <p:txBody>
          <a:bodyPr wrap="none">
            <a:spAutoFit/>
          </a:bodyPr>
          <a:lstStyle/>
          <a:p>
            <a:pPr algn="ctr" eaLnBrk="0" hangingPunct="0"/>
            <a:r>
              <a:rPr lang="en-US" sz="2400" dirty="0">
                <a:solidFill>
                  <a:schemeClr val="bg2"/>
                </a:solidFill>
              </a:rPr>
              <a:t>Prof. David R. Jackson</a:t>
            </a:r>
          </a:p>
          <a:p>
            <a:pPr algn="ctr" eaLnBrk="0" hangingPunct="0"/>
            <a:r>
              <a:rPr lang="en-US" sz="2400" dirty="0" smtClean="0">
                <a:solidFill>
                  <a:schemeClr val="bg2"/>
                </a:solidFill>
              </a:rPr>
              <a:t>Dept. of ECE</a:t>
            </a:r>
            <a:endParaRPr lang="en-US" sz="2400" dirty="0">
              <a:solidFill>
                <a:schemeClr val="bg2"/>
              </a:solidFill>
            </a:endParaRPr>
          </a:p>
        </p:txBody>
      </p:sp>
      <p:sp>
        <p:nvSpPr>
          <p:cNvPr id="1028" name="Text Box 3"/>
          <p:cNvSpPr txBox="1">
            <a:spLocks noChangeArrowheads="1"/>
          </p:cNvSpPr>
          <p:nvPr/>
        </p:nvSpPr>
        <p:spPr bwMode="auto">
          <a:xfrm>
            <a:off x="3633036" y="1827213"/>
            <a:ext cx="1928733" cy="461665"/>
          </a:xfrm>
          <a:prstGeom prst="rect">
            <a:avLst/>
          </a:prstGeom>
          <a:noFill/>
          <a:ln w="9525">
            <a:noFill/>
            <a:miter lim="800000"/>
            <a:headEnd/>
            <a:tailEnd/>
          </a:ln>
        </p:spPr>
        <p:txBody>
          <a:bodyPr wrap="none">
            <a:spAutoFit/>
          </a:bodyPr>
          <a:lstStyle/>
          <a:p>
            <a:pPr algn="ctr" eaLnBrk="0" hangingPunct="0"/>
            <a:r>
              <a:rPr lang="en-US" sz="2400" b="1" dirty="0" smtClean="0">
                <a:solidFill>
                  <a:schemeClr val="bg2"/>
                </a:solidFill>
              </a:rPr>
              <a:t>Spring 2023</a:t>
            </a:r>
            <a:endParaRPr lang="en-US" sz="3200" dirty="0">
              <a:solidFill>
                <a:schemeClr val="bg2"/>
              </a:solidFill>
            </a:endParaRPr>
          </a:p>
        </p:txBody>
      </p:sp>
      <p:sp>
        <p:nvSpPr>
          <p:cNvPr id="1029" name="Rectangle 4"/>
          <p:cNvSpPr>
            <a:spLocks noChangeArrowheads="1"/>
          </p:cNvSpPr>
          <p:nvPr/>
        </p:nvSpPr>
        <p:spPr bwMode="auto">
          <a:xfrm>
            <a:off x="4735773" y="4724400"/>
            <a:ext cx="3903259" cy="1138773"/>
          </a:xfrm>
          <a:prstGeom prst="rect">
            <a:avLst/>
          </a:prstGeom>
          <a:noFill/>
          <a:ln w="9525">
            <a:noFill/>
            <a:miter lim="800000"/>
            <a:headEnd/>
            <a:tailEnd/>
          </a:ln>
        </p:spPr>
        <p:txBody>
          <a:bodyPr wrap="square">
            <a:spAutoFit/>
          </a:bodyPr>
          <a:lstStyle/>
          <a:p>
            <a:pPr algn="ctr" eaLnBrk="0" hangingPunct="0"/>
            <a:r>
              <a:rPr lang="en-US" sz="4000" dirty="0">
                <a:solidFill>
                  <a:schemeClr val="bg1"/>
                </a:solidFill>
              </a:rPr>
              <a:t>Notes </a:t>
            </a:r>
            <a:r>
              <a:rPr lang="en-US" sz="4000" dirty="0" smtClean="0">
                <a:solidFill>
                  <a:schemeClr val="bg1"/>
                </a:solidFill>
              </a:rPr>
              <a:t>16</a:t>
            </a:r>
          </a:p>
          <a:p>
            <a:pPr algn="ctr" eaLnBrk="0" hangingPunct="0"/>
            <a:r>
              <a:rPr lang="en-US" sz="2800" dirty="0" smtClean="0">
                <a:solidFill>
                  <a:schemeClr val="bg1"/>
                </a:solidFill>
              </a:rPr>
              <a:t>Sharp Point Property</a:t>
            </a:r>
            <a:endParaRPr lang="en-US" sz="2800" dirty="0">
              <a:solidFill>
                <a:schemeClr val="bg1"/>
              </a:solidFill>
            </a:endParaRPr>
          </a:p>
        </p:txBody>
      </p:sp>
      <p:graphicFrame>
        <p:nvGraphicFramePr>
          <p:cNvPr id="1026" name="Object 5"/>
          <p:cNvGraphicFramePr>
            <a:graphicFrameLocks noChangeAspect="1"/>
          </p:cNvGraphicFramePr>
          <p:nvPr/>
        </p:nvGraphicFramePr>
        <p:xfrm>
          <a:off x="497006" y="3976048"/>
          <a:ext cx="3657600" cy="2620963"/>
        </p:xfrm>
        <a:graphic>
          <a:graphicData uri="http://schemas.openxmlformats.org/presentationml/2006/ole">
            <mc:AlternateContent xmlns:mc="http://schemas.openxmlformats.org/markup-compatibility/2006">
              <mc:Choice xmlns:v="urn:schemas-microsoft-com:vml" Requires="v">
                <p:oleObj spid="_x0000_s1039" name="Photo Editor Photo" r:id="rId4" imgW="2857899" imgH="2048161" progId="">
                  <p:embed/>
                </p:oleObj>
              </mc:Choice>
              <mc:Fallback>
                <p:oleObj name="Photo Editor Photo" r:id="rId4" imgW="2857899" imgH="2048161"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006" y="3976048"/>
                        <a:ext cx="3657600"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086" name="Text Box 6"/>
          <p:cNvSpPr txBox="1">
            <a:spLocks noChangeArrowheads="1"/>
          </p:cNvSpPr>
          <p:nvPr/>
        </p:nvSpPr>
        <p:spPr bwMode="auto">
          <a:xfrm>
            <a:off x="1063625" y="360363"/>
            <a:ext cx="7118350" cy="1190625"/>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rPr>
              <a:t>ECE </a:t>
            </a:r>
            <a:r>
              <a:rPr lang="en-US" sz="3600" dirty="0" smtClean="0">
                <a:solidFill>
                  <a:srgbClr val="FF9933"/>
                </a:solidFill>
                <a:effectLst>
                  <a:outerShdw blurRad="38100" dist="38100" dir="2700000" algn="tl">
                    <a:srgbClr val="C0C0C0"/>
                  </a:outerShdw>
                </a:effectLst>
              </a:rPr>
              <a:t>3318 </a:t>
            </a:r>
            <a:endParaRPr lang="en-US" sz="3600" dirty="0">
              <a:solidFill>
                <a:srgbClr val="FF9933"/>
              </a:solidFill>
              <a:effectLst>
                <a:outerShdw blurRad="38100" dist="38100" dir="2700000" algn="tl">
                  <a:srgbClr val="C0C0C0"/>
                </a:outerShdw>
              </a:effectLst>
            </a:endParaRPr>
          </a:p>
          <a:p>
            <a:pPr algn="ctr">
              <a:defRPr/>
            </a:pPr>
            <a:r>
              <a:rPr lang="en-US" sz="3600" dirty="0">
                <a:solidFill>
                  <a:srgbClr val="FF9933"/>
                </a:solidFill>
                <a:effectLst>
                  <a:outerShdw blurRad="38100" dist="38100" dir="2700000" algn="tl">
                    <a:srgbClr val="C0C0C0"/>
                  </a:outerShdw>
                </a:effectLst>
              </a:rPr>
              <a:t>Applied Electricity and Magnetism</a:t>
            </a:r>
          </a:p>
        </p:txBody>
      </p:sp>
      <p:sp>
        <p:nvSpPr>
          <p:cNvPr id="7" name="Slide Number Placeholder 6"/>
          <p:cNvSpPr>
            <a:spLocks noGrp="1"/>
          </p:cNvSpPr>
          <p:nvPr>
            <p:ph type="sldNum" sz="quarter" idx="10"/>
          </p:nvPr>
        </p:nvSpPr>
        <p:spPr/>
        <p:txBody>
          <a:bodyPr/>
          <a:lstStyle/>
          <a:p>
            <a:pPr>
              <a:defRPr/>
            </a:pPr>
            <a:fld id="{E6D28980-8216-48B4-9596-27A7606CCEA2}"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a:t>
            </a:r>
            <a:r>
              <a:rPr lang="en-US" sz="4000" dirty="0" smtClean="0">
                <a:solidFill>
                  <a:srgbClr val="FF9933"/>
                </a:solidFill>
                <a:effectLst>
                  <a:outerShdw blurRad="38100" dist="38100" dir="2700000" algn="tl">
                    <a:srgbClr val="C0C0C0"/>
                  </a:outerShdw>
                </a:effectLst>
              </a:rPr>
              <a:t>Rod (cont.)</a:t>
            </a:r>
            <a:endParaRPr lang="en-US" sz="4000" dirty="0">
              <a:solidFill>
                <a:srgbClr val="FF9933"/>
              </a:solidFill>
              <a:effectLst>
                <a:outerShdw blurRad="38100" dist="38100" dir="2700000" algn="tl">
                  <a:srgbClr val="C0C0C0"/>
                </a:outerShdw>
              </a:effectLst>
            </a:endParaRPr>
          </a:p>
        </p:txBody>
      </p:sp>
      <p:sp>
        <p:nvSpPr>
          <p:cNvPr id="32" name="Slide Number Placeholder 31"/>
          <p:cNvSpPr>
            <a:spLocks noGrp="1"/>
          </p:cNvSpPr>
          <p:nvPr>
            <p:ph type="sldNum" sz="quarter" idx="10"/>
          </p:nvPr>
        </p:nvSpPr>
        <p:spPr/>
        <p:txBody>
          <a:bodyPr/>
          <a:lstStyle/>
          <a:p>
            <a:pPr>
              <a:defRPr/>
            </a:pPr>
            <a:fld id="{C61DB25C-1D00-4F14-A1FC-32A28920E5FD}" type="slidenum">
              <a:rPr lang="en-US"/>
              <a:pPr>
                <a:defRPr/>
              </a:pPr>
              <a:t>10</a:t>
            </a:fld>
            <a:endParaRPr lang="en-US"/>
          </a:p>
        </p:txBody>
      </p:sp>
      <p:sp>
        <p:nvSpPr>
          <p:cNvPr id="35" name="Text Box 29"/>
          <p:cNvSpPr txBox="1">
            <a:spLocks noChangeArrowheads="1"/>
          </p:cNvSpPr>
          <p:nvPr/>
        </p:nvSpPr>
        <p:spPr bwMode="auto">
          <a:xfrm>
            <a:off x="601888" y="5474381"/>
            <a:ext cx="7693026" cy="707886"/>
          </a:xfrm>
          <a:prstGeom prst="rect">
            <a:avLst/>
          </a:prstGeom>
          <a:noFill/>
          <a:ln w="12700">
            <a:noFill/>
            <a:miter lim="800000"/>
            <a:headEnd type="none" w="sm" len="sm"/>
            <a:tailEnd type="none" w="sm" len="sm"/>
          </a:ln>
        </p:spPr>
        <p:txBody>
          <a:bodyPr wrap="square">
            <a:spAutoFit/>
          </a:bodyPr>
          <a:lstStyle/>
          <a:p>
            <a:r>
              <a:rPr lang="en-US" dirty="0" smtClean="0">
                <a:solidFill>
                  <a:schemeClr val="bg1"/>
                </a:solidFill>
              </a:rPr>
              <a:t>For larger structures, it is good to have more than one rod, and/or make them as high as possible.</a:t>
            </a:r>
            <a:endParaRPr lang="en-US" dirty="0">
              <a:solidFill>
                <a:schemeClr val="bg1"/>
              </a:solidFill>
            </a:endParaRPr>
          </a:p>
        </p:txBody>
      </p:sp>
      <p:pic>
        <p:nvPicPr>
          <p:cNvPr id="2" name="Picture 1"/>
          <p:cNvPicPr>
            <a:picLocks noChangeAspect="1"/>
          </p:cNvPicPr>
          <p:nvPr/>
        </p:nvPicPr>
        <p:blipFill>
          <a:blip r:embed="rId3" cstate="print"/>
          <a:stretch>
            <a:fillRect/>
          </a:stretch>
        </p:blipFill>
        <p:spPr>
          <a:xfrm>
            <a:off x="467627" y="1975385"/>
            <a:ext cx="3444240" cy="2522220"/>
          </a:xfrm>
          <a:prstGeom prst="rect">
            <a:avLst/>
          </a:prstGeom>
        </p:spPr>
      </p:pic>
      <p:pic>
        <p:nvPicPr>
          <p:cNvPr id="3" name="Picture 2"/>
          <p:cNvPicPr>
            <a:picLocks noChangeAspect="1"/>
          </p:cNvPicPr>
          <p:nvPr/>
        </p:nvPicPr>
        <p:blipFill>
          <a:blip r:embed="rId4" cstate="print"/>
          <a:stretch>
            <a:fillRect/>
          </a:stretch>
        </p:blipFill>
        <p:spPr>
          <a:xfrm>
            <a:off x="4239527" y="1861286"/>
            <a:ext cx="4587240" cy="30632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0"/>
          </p:nvPr>
        </p:nvSpPr>
        <p:spPr/>
        <p:txBody>
          <a:bodyPr/>
          <a:lstStyle/>
          <a:p>
            <a:pPr>
              <a:defRPr/>
            </a:pPr>
            <a:fld id="{C61DB25C-1D00-4F14-A1FC-32A28920E5FD}" type="slidenum">
              <a:rPr lang="en-US"/>
              <a:pPr>
                <a:defRPr/>
              </a:pPr>
              <a:t>11</a:t>
            </a:fld>
            <a:endParaRPr lang="en-US"/>
          </a:p>
        </p:txBody>
      </p:sp>
      <p:sp>
        <p:nvSpPr>
          <p:cNvPr id="7" name="TextBox 6"/>
          <p:cNvSpPr txBox="1"/>
          <p:nvPr/>
        </p:nvSpPr>
        <p:spPr>
          <a:xfrm>
            <a:off x="1854906" y="6106889"/>
            <a:ext cx="5668539" cy="400110"/>
          </a:xfrm>
          <a:prstGeom prst="rect">
            <a:avLst/>
          </a:prstGeom>
          <a:noFill/>
        </p:spPr>
        <p:txBody>
          <a:bodyPr wrap="none" rtlCol="0">
            <a:spAutoFit/>
          </a:bodyPr>
          <a:lstStyle/>
          <a:p>
            <a:r>
              <a:rPr lang="en-US" dirty="0" smtClean="0">
                <a:solidFill>
                  <a:schemeClr val="bg1"/>
                </a:solidFill>
              </a:rPr>
              <a:t>Examples of lightning rods on homes and barns.</a:t>
            </a:r>
            <a:endParaRPr lang="en-US" dirty="0">
              <a:solidFill>
                <a:schemeClr val="bg1"/>
              </a:solidFill>
            </a:endParaRPr>
          </a:p>
        </p:txBody>
      </p:sp>
      <p:sp>
        <p:nvSpPr>
          <p:cNvPr id="13" name="Text Box 2"/>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a:t>
            </a:r>
            <a:r>
              <a:rPr lang="en-US" sz="4000" dirty="0" smtClean="0">
                <a:solidFill>
                  <a:srgbClr val="FF9933"/>
                </a:solidFill>
                <a:effectLst>
                  <a:outerShdw blurRad="38100" dist="38100" dir="2700000" algn="tl">
                    <a:srgbClr val="C0C0C0"/>
                  </a:outerShdw>
                </a:effectLst>
              </a:rPr>
              <a:t>Rod (cont.)</a:t>
            </a:r>
            <a:endParaRPr lang="en-US" sz="4000" dirty="0">
              <a:solidFill>
                <a:srgbClr val="FF9933"/>
              </a:solidFill>
              <a:effectLst>
                <a:outerShdw blurRad="38100" dist="38100" dir="2700000" algn="tl">
                  <a:srgbClr val="C0C0C0"/>
                </a:outerShdw>
              </a:effectLst>
            </a:endParaRPr>
          </a:p>
        </p:txBody>
      </p:sp>
      <p:pic>
        <p:nvPicPr>
          <p:cNvPr id="2" name="Picture 1"/>
          <p:cNvPicPr>
            <a:picLocks noChangeAspect="1"/>
          </p:cNvPicPr>
          <p:nvPr/>
        </p:nvPicPr>
        <p:blipFill>
          <a:blip r:embed="rId3" cstate="print"/>
          <a:stretch>
            <a:fillRect/>
          </a:stretch>
        </p:blipFill>
        <p:spPr>
          <a:xfrm>
            <a:off x="742148" y="890738"/>
            <a:ext cx="2293620" cy="1996440"/>
          </a:xfrm>
          <a:prstGeom prst="rect">
            <a:avLst/>
          </a:prstGeom>
        </p:spPr>
      </p:pic>
      <p:pic>
        <p:nvPicPr>
          <p:cNvPr id="3" name="Picture 2"/>
          <p:cNvPicPr>
            <a:picLocks noChangeAspect="1"/>
          </p:cNvPicPr>
          <p:nvPr/>
        </p:nvPicPr>
        <p:blipFill>
          <a:blip r:embed="rId4" cstate="print"/>
          <a:stretch>
            <a:fillRect/>
          </a:stretch>
        </p:blipFill>
        <p:spPr>
          <a:xfrm>
            <a:off x="313623" y="3111768"/>
            <a:ext cx="3078480" cy="2727960"/>
          </a:xfrm>
          <a:prstGeom prst="rect">
            <a:avLst/>
          </a:prstGeom>
        </p:spPr>
      </p:pic>
      <p:pic>
        <p:nvPicPr>
          <p:cNvPr id="4" name="Picture 3"/>
          <p:cNvPicPr>
            <a:picLocks noChangeAspect="1"/>
          </p:cNvPicPr>
          <p:nvPr/>
        </p:nvPicPr>
        <p:blipFill>
          <a:blip r:embed="rId5" cstate="print"/>
          <a:stretch>
            <a:fillRect/>
          </a:stretch>
        </p:blipFill>
        <p:spPr>
          <a:xfrm>
            <a:off x="3718560" y="1516380"/>
            <a:ext cx="1706880" cy="3825240"/>
          </a:xfrm>
          <a:prstGeom prst="rect">
            <a:avLst/>
          </a:prstGeom>
        </p:spPr>
      </p:pic>
      <p:pic>
        <p:nvPicPr>
          <p:cNvPr id="5" name="Picture 4"/>
          <p:cNvPicPr>
            <a:picLocks noChangeAspect="1"/>
          </p:cNvPicPr>
          <p:nvPr/>
        </p:nvPicPr>
        <p:blipFill>
          <a:blip r:embed="rId6" cstate="print"/>
          <a:stretch>
            <a:fillRect/>
          </a:stretch>
        </p:blipFill>
        <p:spPr>
          <a:xfrm>
            <a:off x="5762564" y="1143642"/>
            <a:ext cx="3057144" cy="2188464"/>
          </a:xfrm>
          <a:prstGeom prst="rect">
            <a:avLst/>
          </a:prstGeom>
        </p:spPr>
      </p:pic>
      <p:pic>
        <p:nvPicPr>
          <p:cNvPr id="6" name="Picture 5"/>
          <p:cNvPicPr>
            <a:picLocks noChangeAspect="1"/>
          </p:cNvPicPr>
          <p:nvPr/>
        </p:nvPicPr>
        <p:blipFill>
          <a:blip r:embed="rId7" cstate="print"/>
          <a:stretch>
            <a:fillRect/>
          </a:stretch>
        </p:blipFill>
        <p:spPr>
          <a:xfrm>
            <a:off x="5712393" y="3610276"/>
            <a:ext cx="3253740" cy="216408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0"/>
          </p:nvPr>
        </p:nvSpPr>
        <p:spPr/>
        <p:txBody>
          <a:bodyPr/>
          <a:lstStyle/>
          <a:p>
            <a:pPr>
              <a:defRPr/>
            </a:pPr>
            <a:fld id="{C61DB25C-1D00-4F14-A1FC-32A28920E5FD}" type="slidenum">
              <a:rPr lang="en-US"/>
              <a:pPr>
                <a:defRPr/>
              </a:pPr>
              <a:t>12</a:t>
            </a:fld>
            <a:endParaRPr lang="en-US"/>
          </a:p>
        </p:txBody>
      </p:sp>
      <p:pic>
        <p:nvPicPr>
          <p:cNvPr id="46082" name="Picture 2" descr="D:\User\Classes\2317\Pictures\lightning rod 001.jpg"/>
          <p:cNvPicPr>
            <a:picLocks noChangeAspect="1" noChangeArrowheads="1"/>
          </p:cNvPicPr>
          <p:nvPr/>
        </p:nvPicPr>
        <p:blipFill>
          <a:blip r:embed="rId3" cstate="print"/>
          <a:srcRect/>
          <a:stretch>
            <a:fillRect/>
          </a:stretch>
        </p:blipFill>
        <p:spPr bwMode="auto">
          <a:xfrm>
            <a:off x="1404259" y="960118"/>
            <a:ext cx="6124303" cy="4593832"/>
          </a:xfrm>
          <a:prstGeom prst="rect">
            <a:avLst/>
          </a:prstGeom>
          <a:noFill/>
        </p:spPr>
      </p:pic>
      <p:sp>
        <p:nvSpPr>
          <p:cNvPr id="7" name="TextBox 6"/>
          <p:cNvSpPr txBox="1"/>
          <p:nvPr/>
        </p:nvSpPr>
        <p:spPr>
          <a:xfrm>
            <a:off x="798992" y="5845632"/>
            <a:ext cx="7999562" cy="400110"/>
          </a:xfrm>
          <a:prstGeom prst="rect">
            <a:avLst/>
          </a:prstGeom>
          <a:noFill/>
        </p:spPr>
        <p:txBody>
          <a:bodyPr wrap="none" rtlCol="0">
            <a:spAutoFit/>
          </a:bodyPr>
          <a:lstStyle/>
          <a:p>
            <a:pPr algn="ctr"/>
            <a:r>
              <a:rPr lang="en-US" dirty="0" smtClean="0">
                <a:solidFill>
                  <a:schemeClr val="bg1"/>
                </a:solidFill>
              </a:rPr>
              <a:t>A lightning rod on top of the “Purple Parking Garage” at IAH airport.  </a:t>
            </a:r>
            <a:endParaRPr lang="en-US" dirty="0">
              <a:solidFill>
                <a:schemeClr val="bg1"/>
              </a:solidFill>
            </a:endParaRPr>
          </a:p>
        </p:txBody>
      </p:sp>
      <p:sp>
        <p:nvSpPr>
          <p:cNvPr id="6" name="Text Box 2"/>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a:t>
            </a:r>
            <a:r>
              <a:rPr lang="en-US" sz="4000" dirty="0" smtClean="0">
                <a:solidFill>
                  <a:srgbClr val="FF9933"/>
                </a:solidFill>
                <a:effectLst>
                  <a:outerShdw blurRad="38100" dist="38100" dir="2700000" algn="tl">
                    <a:srgbClr val="C0C0C0"/>
                  </a:outerShdw>
                </a:effectLst>
              </a:rPr>
              <a:t>Rod (cont.)</a:t>
            </a:r>
            <a:endParaRPr lang="en-US" sz="4000" dirty="0">
              <a:solidFill>
                <a:srgbClr val="FF9933"/>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0"/>
          </p:nvPr>
        </p:nvSpPr>
        <p:spPr/>
        <p:txBody>
          <a:bodyPr/>
          <a:lstStyle/>
          <a:p>
            <a:pPr>
              <a:defRPr/>
            </a:pPr>
            <a:fld id="{C61DB25C-1D00-4F14-A1FC-32A28920E5FD}" type="slidenum">
              <a:rPr lang="en-US"/>
              <a:pPr>
                <a:defRPr/>
              </a:pPr>
              <a:t>13</a:t>
            </a:fld>
            <a:endParaRPr lang="en-US"/>
          </a:p>
        </p:txBody>
      </p:sp>
      <p:sp>
        <p:nvSpPr>
          <p:cNvPr id="7" name="TextBox 6"/>
          <p:cNvSpPr txBox="1"/>
          <p:nvPr/>
        </p:nvSpPr>
        <p:spPr>
          <a:xfrm>
            <a:off x="304800" y="5995853"/>
            <a:ext cx="8545994" cy="369332"/>
          </a:xfrm>
          <a:prstGeom prst="rect">
            <a:avLst/>
          </a:prstGeom>
          <a:noFill/>
        </p:spPr>
        <p:txBody>
          <a:bodyPr wrap="none" rtlCol="0">
            <a:spAutoFit/>
          </a:bodyPr>
          <a:lstStyle/>
          <a:p>
            <a:pPr algn="ctr"/>
            <a:r>
              <a:rPr lang="en-US" sz="1800" dirty="0" smtClean="0">
                <a:solidFill>
                  <a:schemeClr val="bg1"/>
                </a:solidFill>
              </a:rPr>
              <a:t>A  close-up of the grounding system at the “Purple Parking Garage” at </a:t>
            </a:r>
            <a:r>
              <a:rPr lang="en-US" sz="1800" dirty="0" err="1" smtClean="0">
                <a:solidFill>
                  <a:schemeClr val="bg1"/>
                </a:solidFill>
              </a:rPr>
              <a:t>IAH</a:t>
            </a:r>
            <a:r>
              <a:rPr lang="en-US" sz="1800" dirty="0" smtClean="0">
                <a:solidFill>
                  <a:schemeClr val="bg1"/>
                </a:solidFill>
              </a:rPr>
              <a:t> airport.</a:t>
            </a:r>
            <a:endParaRPr lang="en-US" sz="1800" dirty="0">
              <a:solidFill>
                <a:schemeClr val="bg1"/>
              </a:solidFill>
            </a:endParaRPr>
          </a:p>
        </p:txBody>
      </p:sp>
      <p:pic>
        <p:nvPicPr>
          <p:cNvPr id="47106" name="Picture 2" descr="D:\User\Classes\2317\Pictures\lightning rod 003.jpg"/>
          <p:cNvPicPr>
            <a:picLocks noChangeAspect="1" noChangeArrowheads="1"/>
          </p:cNvPicPr>
          <p:nvPr/>
        </p:nvPicPr>
        <p:blipFill>
          <a:blip r:embed="rId3" cstate="print"/>
          <a:srcRect/>
          <a:stretch>
            <a:fillRect/>
          </a:stretch>
        </p:blipFill>
        <p:spPr bwMode="auto">
          <a:xfrm>
            <a:off x="1426029" y="894503"/>
            <a:ext cx="6326777" cy="4745708"/>
          </a:xfrm>
          <a:prstGeom prst="rect">
            <a:avLst/>
          </a:prstGeom>
          <a:noFill/>
        </p:spPr>
      </p:pic>
      <p:sp>
        <p:nvSpPr>
          <p:cNvPr id="6" name="Text Box 2"/>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a:t>
            </a:r>
            <a:r>
              <a:rPr lang="en-US" sz="4000" dirty="0" smtClean="0">
                <a:solidFill>
                  <a:srgbClr val="FF9933"/>
                </a:solidFill>
                <a:effectLst>
                  <a:outerShdw blurRad="38100" dist="38100" dir="2700000" algn="tl">
                    <a:srgbClr val="C0C0C0"/>
                  </a:outerShdw>
                </a:effectLst>
              </a:rPr>
              <a:t>Rod (cont.)</a:t>
            </a:r>
            <a:endParaRPr lang="en-US" sz="4000" dirty="0">
              <a:solidFill>
                <a:srgbClr val="FF9933"/>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0"/>
          </p:nvPr>
        </p:nvSpPr>
        <p:spPr/>
        <p:txBody>
          <a:bodyPr/>
          <a:lstStyle/>
          <a:p>
            <a:pPr>
              <a:defRPr/>
            </a:pPr>
            <a:fld id="{C61DB25C-1D00-4F14-A1FC-32A28920E5FD}" type="slidenum">
              <a:rPr lang="en-US"/>
              <a:pPr>
                <a:defRPr/>
              </a:pPr>
              <a:t>14</a:t>
            </a:fld>
            <a:endParaRPr lang="en-US"/>
          </a:p>
        </p:txBody>
      </p:sp>
      <p:sp>
        <p:nvSpPr>
          <p:cNvPr id="7" name="TextBox 6"/>
          <p:cNvSpPr txBox="1"/>
          <p:nvPr/>
        </p:nvSpPr>
        <p:spPr>
          <a:xfrm>
            <a:off x="968827" y="6117888"/>
            <a:ext cx="5423280" cy="400110"/>
          </a:xfrm>
          <a:prstGeom prst="rect">
            <a:avLst/>
          </a:prstGeom>
          <a:noFill/>
        </p:spPr>
        <p:txBody>
          <a:bodyPr wrap="none" rtlCol="0">
            <a:spAutoFit/>
          </a:bodyPr>
          <a:lstStyle/>
          <a:p>
            <a:pPr algn="ctr"/>
            <a:r>
              <a:rPr lang="en-US" dirty="0" smtClean="0">
                <a:solidFill>
                  <a:schemeClr val="bg1"/>
                </a:solidFill>
              </a:rPr>
              <a:t>Lighting rods are also on top of the light posts.</a:t>
            </a:r>
            <a:endParaRPr lang="en-US" dirty="0">
              <a:solidFill>
                <a:schemeClr val="bg1"/>
              </a:solidFill>
            </a:endParaRPr>
          </a:p>
        </p:txBody>
      </p:sp>
      <p:pic>
        <p:nvPicPr>
          <p:cNvPr id="48130" name="Picture 2" descr="D:\User\Classes\2317\Pictures\lightning rod 004.jpg"/>
          <p:cNvPicPr>
            <a:picLocks noChangeAspect="1" noChangeArrowheads="1"/>
          </p:cNvPicPr>
          <p:nvPr/>
        </p:nvPicPr>
        <p:blipFill>
          <a:blip r:embed="rId3" cstate="print"/>
          <a:srcRect/>
          <a:stretch>
            <a:fillRect/>
          </a:stretch>
        </p:blipFill>
        <p:spPr bwMode="auto">
          <a:xfrm>
            <a:off x="1725387" y="1035100"/>
            <a:ext cx="3684814" cy="4912438"/>
          </a:xfrm>
          <a:prstGeom prst="rect">
            <a:avLst/>
          </a:prstGeom>
          <a:noFill/>
        </p:spPr>
      </p:pic>
      <p:sp>
        <p:nvSpPr>
          <p:cNvPr id="8" name="TextBox 7"/>
          <p:cNvSpPr txBox="1"/>
          <p:nvPr/>
        </p:nvSpPr>
        <p:spPr>
          <a:xfrm>
            <a:off x="5932714" y="2558143"/>
            <a:ext cx="2786744" cy="1323439"/>
          </a:xfrm>
          <a:prstGeom prst="rect">
            <a:avLst/>
          </a:prstGeom>
          <a:noFill/>
          <a:ln w="19050">
            <a:solidFill>
              <a:schemeClr val="bg2"/>
            </a:solidFill>
          </a:ln>
        </p:spPr>
        <p:txBody>
          <a:bodyPr wrap="square" rtlCol="0">
            <a:spAutoFit/>
          </a:bodyPr>
          <a:lstStyle/>
          <a:p>
            <a:pPr algn="ctr"/>
            <a:r>
              <a:rPr lang="en-US" dirty="0" smtClean="0">
                <a:solidFill>
                  <a:schemeClr val="bg1"/>
                </a:solidFill>
              </a:rPr>
              <a:t>George Bush Intercontinental Airport (IAH)</a:t>
            </a:r>
          </a:p>
          <a:p>
            <a:pPr algn="ctr"/>
            <a:r>
              <a:rPr lang="en-US" dirty="0" smtClean="0">
                <a:solidFill>
                  <a:schemeClr val="bg1"/>
                </a:solidFill>
              </a:rPr>
              <a:t>Purple Parking Garage</a:t>
            </a:r>
            <a:endParaRPr lang="en-US" dirty="0">
              <a:solidFill>
                <a:schemeClr val="bg1"/>
              </a:solidFill>
            </a:endParaRPr>
          </a:p>
        </p:txBody>
      </p:sp>
      <p:sp>
        <p:nvSpPr>
          <p:cNvPr id="9" name="Text Box 2"/>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a:t>
            </a:r>
            <a:r>
              <a:rPr lang="en-US" sz="4000" dirty="0" smtClean="0">
                <a:solidFill>
                  <a:srgbClr val="FF9933"/>
                </a:solidFill>
                <a:effectLst>
                  <a:outerShdw blurRad="38100" dist="38100" dir="2700000" algn="tl">
                    <a:srgbClr val="C0C0C0"/>
                  </a:outerShdw>
                </a:effectLst>
              </a:rPr>
              <a:t>Rod (cont.)</a:t>
            </a:r>
            <a:endParaRPr lang="en-US" sz="4000" dirty="0">
              <a:solidFill>
                <a:srgbClr val="FF9933"/>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0"/>
          </p:nvPr>
        </p:nvSpPr>
        <p:spPr/>
        <p:txBody>
          <a:bodyPr/>
          <a:lstStyle/>
          <a:p>
            <a:pPr>
              <a:defRPr/>
            </a:pPr>
            <a:fld id="{C61DB25C-1D00-4F14-A1FC-32A28920E5FD}" type="slidenum">
              <a:rPr lang="en-US"/>
              <a:pPr>
                <a:defRPr/>
              </a:pPr>
              <a:t>15</a:t>
            </a:fld>
            <a:endParaRPr lang="en-US"/>
          </a:p>
        </p:txBody>
      </p:sp>
      <p:sp>
        <p:nvSpPr>
          <p:cNvPr id="8" name="TextBox 7"/>
          <p:cNvSpPr txBox="1"/>
          <p:nvPr/>
        </p:nvSpPr>
        <p:spPr>
          <a:xfrm>
            <a:off x="1567542" y="5671456"/>
            <a:ext cx="6041572" cy="707886"/>
          </a:xfrm>
          <a:prstGeom prst="rect">
            <a:avLst/>
          </a:prstGeom>
          <a:noFill/>
          <a:ln w="19050">
            <a:solidFill>
              <a:schemeClr val="bg2"/>
            </a:solidFill>
          </a:ln>
        </p:spPr>
        <p:txBody>
          <a:bodyPr wrap="square" rtlCol="0">
            <a:spAutoFit/>
          </a:bodyPr>
          <a:lstStyle/>
          <a:p>
            <a:pPr algn="ctr"/>
            <a:r>
              <a:rPr lang="en-US" dirty="0" smtClean="0">
                <a:solidFill>
                  <a:schemeClr val="bg1"/>
                </a:solidFill>
              </a:rPr>
              <a:t>George Bush Intercontinental Airport (IAH)</a:t>
            </a:r>
          </a:p>
          <a:p>
            <a:pPr algn="ctr"/>
            <a:r>
              <a:rPr lang="en-US" dirty="0" smtClean="0">
                <a:solidFill>
                  <a:schemeClr val="bg1"/>
                </a:solidFill>
              </a:rPr>
              <a:t>Brown Parking Garage</a:t>
            </a:r>
            <a:endParaRPr lang="en-US" dirty="0">
              <a:solidFill>
                <a:schemeClr val="bg1"/>
              </a:solidFill>
            </a:endParaRPr>
          </a:p>
        </p:txBody>
      </p:sp>
      <p:sp>
        <p:nvSpPr>
          <p:cNvPr id="9" name="Text Box 2"/>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a:t>
            </a:r>
            <a:r>
              <a:rPr lang="en-US" sz="4000" dirty="0" smtClean="0">
                <a:solidFill>
                  <a:srgbClr val="FF9933"/>
                </a:solidFill>
                <a:effectLst>
                  <a:outerShdw blurRad="38100" dist="38100" dir="2700000" algn="tl">
                    <a:srgbClr val="C0C0C0"/>
                  </a:outerShdw>
                </a:effectLst>
              </a:rPr>
              <a:t>Rod (cont.)</a:t>
            </a:r>
            <a:endParaRPr lang="en-US" sz="4000" dirty="0">
              <a:solidFill>
                <a:srgbClr val="FF9933"/>
              </a:solidFill>
              <a:effectLst>
                <a:outerShdw blurRad="38100" dist="38100" dir="2700000" algn="tl">
                  <a:srgbClr val="C0C0C0"/>
                </a:outerShdw>
              </a:effectLst>
            </a:endParaRPr>
          </a:p>
        </p:txBody>
      </p:sp>
      <p:pic>
        <p:nvPicPr>
          <p:cNvPr id="101378" name="Picture 2" descr="D:\USER\Classes\3318\Pictures\Lightning Rod 007.jpg"/>
          <p:cNvPicPr>
            <a:picLocks noChangeAspect="1" noChangeArrowheads="1"/>
          </p:cNvPicPr>
          <p:nvPr/>
        </p:nvPicPr>
        <p:blipFill>
          <a:blip r:embed="rId3" cstate="print"/>
          <a:srcRect/>
          <a:stretch>
            <a:fillRect/>
          </a:stretch>
        </p:blipFill>
        <p:spPr bwMode="auto">
          <a:xfrm>
            <a:off x="223327" y="1273629"/>
            <a:ext cx="2838909" cy="3777342"/>
          </a:xfrm>
          <a:prstGeom prst="rect">
            <a:avLst/>
          </a:prstGeom>
          <a:noFill/>
        </p:spPr>
      </p:pic>
      <p:pic>
        <p:nvPicPr>
          <p:cNvPr id="101379" name="Picture 3" descr="D:\USER\Classes\3318\Pictures\Lightning Rod 008.jpg"/>
          <p:cNvPicPr>
            <a:picLocks noChangeAspect="1" noChangeArrowheads="1"/>
          </p:cNvPicPr>
          <p:nvPr/>
        </p:nvPicPr>
        <p:blipFill>
          <a:blip r:embed="rId4" cstate="print"/>
          <a:srcRect/>
          <a:stretch>
            <a:fillRect/>
          </a:stretch>
        </p:blipFill>
        <p:spPr bwMode="auto">
          <a:xfrm>
            <a:off x="6112326" y="1262742"/>
            <a:ext cx="2881994" cy="3842657"/>
          </a:xfrm>
          <a:prstGeom prst="rect">
            <a:avLst/>
          </a:prstGeom>
          <a:noFill/>
        </p:spPr>
      </p:pic>
      <p:pic>
        <p:nvPicPr>
          <p:cNvPr id="101380" name="Picture 4" descr="D:\USER\Classes\3318\Pictures\Lightning Rod 009.jpg"/>
          <p:cNvPicPr>
            <a:picLocks noChangeAspect="1" noChangeArrowheads="1"/>
          </p:cNvPicPr>
          <p:nvPr/>
        </p:nvPicPr>
        <p:blipFill>
          <a:blip r:embed="rId5" cstate="print"/>
          <a:srcRect/>
          <a:stretch>
            <a:fillRect/>
          </a:stretch>
        </p:blipFill>
        <p:spPr bwMode="auto">
          <a:xfrm>
            <a:off x="3135086" y="1262741"/>
            <a:ext cx="2881993" cy="384265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0"/>
          </p:nvPr>
        </p:nvSpPr>
        <p:spPr/>
        <p:txBody>
          <a:bodyPr/>
          <a:lstStyle/>
          <a:p>
            <a:pPr>
              <a:defRPr/>
            </a:pPr>
            <a:fld id="{C61DB25C-1D00-4F14-A1FC-32A28920E5FD}" type="slidenum">
              <a:rPr lang="en-US"/>
              <a:pPr>
                <a:defRPr/>
              </a:pPr>
              <a:t>16</a:t>
            </a:fld>
            <a:endParaRPr lang="en-US"/>
          </a:p>
        </p:txBody>
      </p:sp>
      <p:sp>
        <p:nvSpPr>
          <p:cNvPr id="7" name="TextBox 6"/>
          <p:cNvSpPr txBox="1"/>
          <p:nvPr/>
        </p:nvSpPr>
        <p:spPr>
          <a:xfrm>
            <a:off x="587839" y="5228162"/>
            <a:ext cx="8088084" cy="830997"/>
          </a:xfrm>
          <a:prstGeom prst="rect">
            <a:avLst/>
          </a:prstGeom>
          <a:noFill/>
        </p:spPr>
        <p:txBody>
          <a:bodyPr wrap="square" rtlCol="0">
            <a:spAutoFit/>
          </a:bodyPr>
          <a:lstStyle/>
          <a:p>
            <a:pPr algn="just"/>
            <a:r>
              <a:rPr lang="en-US" sz="1600" dirty="0" smtClean="0">
                <a:solidFill>
                  <a:schemeClr val="bg1"/>
                </a:solidFill>
              </a:rPr>
              <a:t>“Static discharge wicks” are used on aircraft to help bleed off any charge buildup due to friction with particles (ice, dust, etc.) the atmosphere. Static charge buildup on antennas (and subsequent corona) can cause interference with radio communications. </a:t>
            </a:r>
            <a:endParaRPr lang="en-US" sz="1600" dirty="0">
              <a:solidFill>
                <a:schemeClr val="bg1"/>
              </a:solidFill>
            </a:endParaRPr>
          </a:p>
        </p:txBody>
      </p:sp>
      <p:sp>
        <p:nvSpPr>
          <p:cNvPr id="9" name="Text Box 2"/>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Static Discharge Wicks</a:t>
            </a:r>
            <a:endParaRPr lang="en-US" sz="4000" dirty="0">
              <a:solidFill>
                <a:srgbClr val="FF9933"/>
              </a:solidFill>
              <a:effectLst>
                <a:outerShdw blurRad="38100" dist="38100" dir="2700000" algn="tl">
                  <a:srgbClr val="C0C0C0"/>
                </a:outerShdw>
              </a:effectLst>
            </a:endParaRPr>
          </a:p>
        </p:txBody>
      </p:sp>
      <p:sp>
        <p:nvSpPr>
          <p:cNvPr id="14" name="Rectangle 13"/>
          <p:cNvSpPr/>
          <p:nvPr/>
        </p:nvSpPr>
        <p:spPr>
          <a:xfrm>
            <a:off x="2013047" y="6311244"/>
            <a:ext cx="5042848" cy="338554"/>
          </a:xfrm>
          <a:prstGeom prst="rect">
            <a:avLst/>
          </a:prstGeom>
        </p:spPr>
        <p:txBody>
          <a:bodyPr wrap="square">
            <a:spAutoFit/>
          </a:bodyPr>
          <a:lstStyle/>
          <a:p>
            <a:pPr algn="ctr"/>
            <a:r>
              <a:rPr lang="en-US" sz="1600" dirty="0" smtClean="0">
                <a:solidFill>
                  <a:schemeClr val="bg2"/>
                </a:solidFill>
              </a:rPr>
              <a:t>http://en.wikipedia.org/wiki/Static_discharger</a:t>
            </a:r>
            <a:endParaRPr lang="en-US" sz="1600" dirty="0">
              <a:solidFill>
                <a:schemeClr val="bg2"/>
              </a:solidFill>
            </a:endParaRPr>
          </a:p>
        </p:txBody>
      </p:sp>
      <p:pic>
        <p:nvPicPr>
          <p:cNvPr id="2" name="Picture 1"/>
          <p:cNvPicPr>
            <a:picLocks noChangeAspect="1"/>
          </p:cNvPicPr>
          <p:nvPr/>
        </p:nvPicPr>
        <p:blipFill>
          <a:blip r:embed="rId3" cstate="print"/>
          <a:stretch>
            <a:fillRect/>
          </a:stretch>
        </p:blipFill>
        <p:spPr>
          <a:xfrm>
            <a:off x="2066424" y="930242"/>
            <a:ext cx="5372100" cy="410718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0"/>
          </p:nvPr>
        </p:nvSpPr>
        <p:spPr/>
        <p:txBody>
          <a:bodyPr/>
          <a:lstStyle/>
          <a:p>
            <a:pPr>
              <a:defRPr/>
            </a:pPr>
            <a:fld id="{C61DB25C-1D00-4F14-A1FC-32A28920E5FD}" type="slidenum">
              <a:rPr lang="en-US"/>
              <a:pPr>
                <a:defRPr/>
              </a:pPr>
              <a:t>17</a:t>
            </a:fld>
            <a:endParaRPr lang="en-US"/>
          </a:p>
        </p:txBody>
      </p:sp>
      <p:sp>
        <p:nvSpPr>
          <p:cNvPr id="7" name="TextBox 6"/>
          <p:cNvSpPr txBox="1"/>
          <p:nvPr/>
        </p:nvSpPr>
        <p:spPr>
          <a:xfrm>
            <a:off x="-12032" y="844188"/>
            <a:ext cx="9143999" cy="400110"/>
          </a:xfrm>
          <a:prstGeom prst="rect">
            <a:avLst/>
          </a:prstGeom>
          <a:noFill/>
        </p:spPr>
        <p:txBody>
          <a:bodyPr wrap="square" rtlCol="0">
            <a:spAutoFit/>
          </a:bodyPr>
          <a:lstStyle/>
          <a:p>
            <a:pPr algn="ctr"/>
            <a:r>
              <a:rPr lang="en-US" dirty="0" smtClean="0">
                <a:solidFill>
                  <a:schemeClr val="bg1"/>
                </a:solidFill>
              </a:rPr>
              <a:t>The field approaches </a:t>
            </a:r>
            <a:r>
              <a:rPr lang="en-US" u="sng" dirty="0" smtClean="0">
                <a:solidFill>
                  <a:schemeClr val="bg1"/>
                </a:solidFill>
              </a:rPr>
              <a:t>infinity</a:t>
            </a:r>
            <a:r>
              <a:rPr lang="en-US" dirty="0" smtClean="0">
                <a:solidFill>
                  <a:schemeClr val="bg1"/>
                </a:solidFill>
              </a:rPr>
              <a:t> as we approach the corner of a conducting wedge.</a:t>
            </a:r>
            <a:endParaRPr lang="en-US" dirty="0">
              <a:solidFill>
                <a:schemeClr val="bg1"/>
              </a:solidFill>
            </a:endParaRPr>
          </a:p>
        </p:txBody>
      </p:sp>
      <p:sp>
        <p:nvSpPr>
          <p:cNvPr id="9" name="Text Box 2"/>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Edge on a Wedge</a:t>
            </a:r>
            <a:endParaRPr lang="en-US" sz="4000" dirty="0">
              <a:solidFill>
                <a:srgbClr val="FF9933"/>
              </a:solidFill>
              <a:effectLst>
                <a:outerShdw blurRad="38100" dist="38100" dir="2700000" algn="tl">
                  <a:srgbClr val="C0C0C0"/>
                </a:outerShdw>
              </a:effectLst>
            </a:endParaRPr>
          </a:p>
        </p:txBody>
      </p:sp>
      <p:graphicFrame>
        <p:nvGraphicFramePr>
          <p:cNvPr id="3" name="Object 2"/>
          <p:cNvGraphicFramePr>
            <a:graphicFrameLocks noChangeAspect="1"/>
          </p:cNvGraphicFramePr>
          <p:nvPr/>
        </p:nvGraphicFramePr>
        <p:xfrm>
          <a:off x="631825" y="4965700"/>
          <a:ext cx="1790700" cy="604838"/>
        </p:xfrm>
        <a:graphic>
          <a:graphicData uri="http://schemas.openxmlformats.org/presentationml/2006/ole">
            <mc:AlternateContent xmlns:mc="http://schemas.openxmlformats.org/markup-compatibility/2006">
              <mc:Choice xmlns:v="urn:schemas-microsoft-com:vml" Requires="v">
                <p:oleObj spid="_x0000_s46147" name="Equation" r:id="rId4" imgW="825500" imgH="279400" progId="Equation.DSMT4">
                  <p:embed/>
                </p:oleObj>
              </mc:Choice>
              <mc:Fallback>
                <p:oleObj name="Equation" r:id="rId4" imgW="825500" imgH="279400" progId="Equation.DSMT4">
                  <p:embed/>
                  <p:pic>
                    <p:nvPicPr>
                      <p:cNvPr id="0"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25" y="4965700"/>
                        <a:ext cx="1790700" cy="604838"/>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3" name="Object 3"/>
          <p:cNvGraphicFramePr>
            <a:graphicFrameLocks noChangeAspect="1"/>
          </p:cNvGraphicFramePr>
          <p:nvPr/>
        </p:nvGraphicFramePr>
        <p:xfrm>
          <a:off x="472622" y="5742442"/>
          <a:ext cx="2166938" cy="804862"/>
        </p:xfrm>
        <a:graphic>
          <a:graphicData uri="http://schemas.openxmlformats.org/presentationml/2006/ole">
            <mc:AlternateContent xmlns:mc="http://schemas.openxmlformats.org/markup-compatibility/2006">
              <mc:Choice xmlns:v="urn:schemas-microsoft-com:vml" Requires="v">
                <p:oleObj spid="_x0000_s46148" name="Equation" r:id="rId6" imgW="1206500" imgH="469900" progId="Equation.DSMT4">
                  <p:embed/>
                </p:oleObj>
              </mc:Choice>
              <mc:Fallback>
                <p:oleObj name="Equation" r:id="rId6" imgW="1206500" imgH="469900" progId="Equation.DSMT4">
                  <p:embed/>
                  <p:pic>
                    <p:nvPicPr>
                      <p:cNvPr id="0" name="Picture 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622" y="5742442"/>
                        <a:ext cx="2166938" cy="80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 name="TextBox 65"/>
          <p:cNvSpPr txBox="1"/>
          <p:nvPr/>
        </p:nvSpPr>
        <p:spPr>
          <a:xfrm>
            <a:off x="363313" y="4377963"/>
            <a:ext cx="2560862" cy="400110"/>
          </a:xfrm>
          <a:prstGeom prst="rect">
            <a:avLst/>
          </a:prstGeom>
          <a:noFill/>
        </p:spPr>
        <p:txBody>
          <a:bodyPr wrap="square" rtlCol="0">
            <a:spAutoFit/>
          </a:bodyPr>
          <a:lstStyle/>
          <a:p>
            <a:r>
              <a:rPr lang="en-US" dirty="0" smtClean="0">
                <a:solidFill>
                  <a:schemeClr val="bg1"/>
                </a:solidFill>
              </a:rPr>
              <a:t>On wedge surface:</a:t>
            </a:r>
            <a:endParaRPr lang="en-US" dirty="0">
              <a:solidFill>
                <a:schemeClr val="bg1"/>
              </a:solidFill>
            </a:endParaRPr>
          </a:p>
        </p:txBody>
      </p:sp>
      <p:cxnSp>
        <p:nvCxnSpPr>
          <p:cNvPr id="15" name="Straight Connector 14"/>
          <p:cNvCxnSpPr/>
          <p:nvPr/>
        </p:nvCxnSpPr>
        <p:spPr bwMode="auto">
          <a:xfrm>
            <a:off x="2517321" y="2994934"/>
            <a:ext cx="5802086" cy="0"/>
          </a:xfrm>
          <a:prstGeom prst="line">
            <a:avLst/>
          </a:prstGeom>
          <a:solidFill>
            <a:schemeClr val="accent1"/>
          </a:solidFill>
          <a:ln w="12700" cap="flat" cmpd="sng" algn="ctr">
            <a:solidFill>
              <a:schemeClr val="bg2"/>
            </a:solidFill>
            <a:prstDash val="solid"/>
            <a:round/>
            <a:headEnd type="none" w="sm" len="sm"/>
            <a:tailEnd type="none" w="sm" len="sm"/>
          </a:ln>
          <a:effectLst/>
        </p:spPr>
      </p:cxnSp>
      <p:graphicFrame>
        <p:nvGraphicFramePr>
          <p:cNvPr id="31" name="Table 30"/>
          <p:cNvGraphicFramePr>
            <a:graphicFrameLocks noGrp="1"/>
          </p:cNvGraphicFramePr>
          <p:nvPr/>
        </p:nvGraphicFramePr>
        <p:xfrm>
          <a:off x="4016828" y="4488543"/>
          <a:ext cx="2307772" cy="1879600"/>
        </p:xfrm>
        <a:graphic>
          <a:graphicData uri="http://schemas.openxmlformats.org/drawingml/2006/table">
            <a:tbl>
              <a:tblPr firstRow="1" bandRow="1">
                <a:tableStyleId>{5C22544A-7EE6-4342-B048-85BDC9FD1C3A}</a:tableStyleId>
              </a:tblPr>
              <a:tblGrid>
                <a:gridCol w="1153886">
                  <a:extLst>
                    <a:ext uri="{9D8B030D-6E8A-4147-A177-3AD203B41FA5}">
                      <a16:colId xmlns:a16="http://schemas.microsoft.com/office/drawing/2014/main" val="20000"/>
                    </a:ext>
                  </a:extLst>
                </a:gridCol>
                <a:gridCol w="1153886">
                  <a:extLst>
                    <a:ext uri="{9D8B030D-6E8A-4147-A177-3AD203B41FA5}">
                      <a16:colId xmlns:a16="http://schemas.microsoft.com/office/drawing/2014/main" val="20001"/>
                    </a:ext>
                  </a:extLst>
                </a:gridCol>
              </a:tblGrid>
              <a:tr h="370840">
                <a:tc>
                  <a:txBody>
                    <a:bodyPr/>
                    <a:lstStyle/>
                    <a:p>
                      <a:pPr algn="ctr"/>
                      <a:r>
                        <a:rPr lang="en-US" sz="2000" b="0" i="1" dirty="0" smtClean="0">
                          <a:solidFill>
                            <a:schemeClr val="bg2"/>
                          </a:solidFill>
                          <a:sym typeface="Symbol"/>
                        </a:rPr>
                        <a:t></a:t>
                      </a:r>
                      <a:r>
                        <a:rPr lang="en-US" sz="2000" b="0" baseline="-25000" dirty="0" smtClean="0">
                          <a:solidFill>
                            <a:schemeClr val="bg2"/>
                          </a:solidFill>
                          <a:sym typeface="Symbol"/>
                        </a:rPr>
                        <a:t>0</a:t>
                      </a:r>
                      <a:endParaRPr lang="en-US" sz="2000" b="0" baseline="-250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2000" b="0" i="1" dirty="0" smtClean="0">
                          <a:solidFill>
                            <a:schemeClr val="bg2"/>
                          </a:solidFill>
                          <a:sym typeface="Symbol"/>
                        </a:rPr>
                        <a:t></a:t>
                      </a:r>
                      <a:endParaRPr lang="en-US" sz="2000" b="0" i="1"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dirty="0" smtClean="0"/>
                        <a:t>0</a:t>
                      </a:r>
                      <a:r>
                        <a:rPr lang="en-US" baseline="30000" dirty="0" smtClean="0"/>
                        <a:t>o</a:t>
                      </a:r>
                      <a:endParaRPr lang="en-US" baseline="30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85000"/>
                      </a:schemeClr>
                    </a:solidFill>
                  </a:tcPr>
                </a:tc>
                <a:tc>
                  <a:txBody>
                    <a:bodyPr/>
                    <a:lstStyle/>
                    <a:p>
                      <a:pPr algn="ctr"/>
                      <a:r>
                        <a:rPr lang="en-US" sz="1800" kern="1200" dirty="0" smtClean="0">
                          <a:solidFill>
                            <a:schemeClr val="dk1"/>
                          </a:solidFill>
                          <a:latin typeface="+mn-lt"/>
                          <a:ea typeface="+mn-ea"/>
                          <a:cs typeface="+mn-cs"/>
                        </a:rPr>
                        <a:t>0.5</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0001"/>
                  </a:ext>
                </a:extLst>
              </a:tr>
              <a:tr h="370840">
                <a:tc>
                  <a:txBody>
                    <a:bodyPr/>
                    <a:lstStyle/>
                    <a:p>
                      <a:pPr algn="ctr"/>
                      <a:r>
                        <a:rPr lang="en-US" dirty="0" smtClean="0"/>
                        <a:t>30</a:t>
                      </a:r>
                      <a:r>
                        <a:rPr lang="en-US" baseline="30000" dirty="0" smtClean="0"/>
                        <a:t>o</a:t>
                      </a:r>
                      <a:endParaRPr lang="en-US" baseline="30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85000"/>
                      </a:schemeClr>
                    </a:solidFill>
                  </a:tcPr>
                </a:tc>
                <a:tc>
                  <a:txBody>
                    <a:bodyPr/>
                    <a:lstStyle/>
                    <a:p>
                      <a:pPr algn="ctr"/>
                      <a:r>
                        <a:rPr lang="en-US" dirty="0" smtClean="0"/>
                        <a:t>0.455</a:t>
                      </a:r>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60</a:t>
                      </a:r>
                      <a:r>
                        <a:rPr lang="en-US" baseline="30000" dirty="0" smtClean="0"/>
                        <a:t>o</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85000"/>
                      </a:schemeClr>
                    </a:solidFill>
                  </a:tcPr>
                </a:tc>
                <a:tc>
                  <a:txBody>
                    <a:bodyPr/>
                    <a:lstStyle/>
                    <a:p>
                      <a:pPr algn="ctr"/>
                      <a:r>
                        <a:rPr lang="en-US" dirty="0" smtClean="0"/>
                        <a:t>0.4</a:t>
                      </a:r>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90</a:t>
                      </a:r>
                      <a:r>
                        <a:rPr lang="en-US" baseline="30000" dirty="0" smtClean="0"/>
                        <a:t>o</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85000"/>
                      </a:schemeClr>
                    </a:solidFill>
                  </a:tcPr>
                </a:tc>
                <a:tc>
                  <a:txBody>
                    <a:bodyPr/>
                    <a:lstStyle/>
                    <a:p>
                      <a:pPr algn="ctr"/>
                      <a:r>
                        <a:rPr lang="en-US" dirty="0" smtClean="0"/>
                        <a:t>0.333</a:t>
                      </a:r>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0004"/>
                  </a:ext>
                </a:extLst>
              </a:tr>
            </a:tbl>
          </a:graphicData>
        </a:graphic>
      </p:graphicFrame>
      <p:graphicFrame>
        <p:nvGraphicFramePr>
          <p:cNvPr id="46086" name="Object 29"/>
          <p:cNvGraphicFramePr>
            <a:graphicFrameLocks noChangeAspect="1"/>
          </p:cNvGraphicFramePr>
          <p:nvPr/>
        </p:nvGraphicFramePr>
        <p:xfrm>
          <a:off x="1219200" y="1867353"/>
          <a:ext cx="2555875" cy="504825"/>
        </p:xfrm>
        <a:graphic>
          <a:graphicData uri="http://schemas.openxmlformats.org/presentationml/2006/ole">
            <mc:AlternateContent xmlns:mc="http://schemas.openxmlformats.org/markup-compatibility/2006">
              <mc:Choice xmlns:v="urn:schemas-microsoft-com:vml" Requires="v">
                <p:oleObj spid="_x0000_s46149" name="Equation" r:id="rId8" imgW="1167893" imgH="253890" progId="Equation.DSMT4">
                  <p:embed/>
                </p:oleObj>
              </mc:Choice>
              <mc:Fallback>
                <p:oleObj name="Equation" r:id="rId8" imgW="1167893" imgH="253890" progId="Equation.DSMT4">
                  <p:embed/>
                  <p:pic>
                    <p:nvPicPr>
                      <p:cNvPr id="0" name="Picture 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1867353"/>
                        <a:ext cx="25558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7" name="Group 36"/>
          <p:cNvGrpSpPr/>
          <p:nvPr/>
        </p:nvGrpSpPr>
        <p:grpSpPr>
          <a:xfrm>
            <a:off x="3695700" y="1340299"/>
            <a:ext cx="5020159" cy="2623458"/>
            <a:chOff x="3695700" y="1340299"/>
            <a:chExt cx="5020159" cy="2623458"/>
          </a:xfrm>
        </p:grpSpPr>
        <p:sp>
          <p:nvSpPr>
            <p:cNvPr id="13" name="Isosceles Triangle 12"/>
            <p:cNvSpPr/>
            <p:nvPr/>
          </p:nvSpPr>
          <p:spPr bwMode="auto">
            <a:xfrm rot="16200000">
              <a:off x="4694467" y="1884590"/>
              <a:ext cx="1393371" cy="2198914"/>
            </a:xfrm>
            <a:prstGeom prst="triangle">
              <a:avLst/>
            </a:prstGeom>
            <a:solidFill>
              <a:srgbClr val="FF9933"/>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17" name="Straight Connector 16"/>
            <p:cNvCxnSpPr/>
            <p:nvPr/>
          </p:nvCxnSpPr>
          <p:spPr bwMode="auto">
            <a:xfrm>
              <a:off x="4324348" y="1895471"/>
              <a:ext cx="0" cy="2068286"/>
            </a:xfrm>
            <a:prstGeom prst="line">
              <a:avLst/>
            </a:prstGeom>
            <a:solidFill>
              <a:schemeClr val="accent1"/>
            </a:solidFill>
            <a:ln w="12700" cap="flat" cmpd="sng" algn="ctr">
              <a:solidFill>
                <a:schemeClr val="bg2"/>
              </a:solidFill>
              <a:prstDash val="solid"/>
              <a:round/>
              <a:headEnd type="none" w="sm" len="sm"/>
              <a:tailEnd type="none" w="sm" len="sm"/>
            </a:ln>
            <a:effectLst/>
          </p:spPr>
        </p:cxnSp>
        <p:sp>
          <p:nvSpPr>
            <p:cNvPr id="18" name="TextBox 17"/>
            <p:cNvSpPr txBox="1"/>
            <p:nvPr/>
          </p:nvSpPr>
          <p:spPr>
            <a:xfrm>
              <a:off x="8417379" y="2755444"/>
              <a:ext cx="298480" cy="400110"/>
            </a:xfrm>
            <a:prstGeom prst="rect">
              <a:avLst/>
            </a:prstGeom>
            <a:noFill/>
            <a:ln>
              <a:noFill/>
            </a:ln>
          </p:spPr>
          <p:txBody>
            <a:bodyPr wrap="none" rtlCol="0">
              <a:spAutoFit/>
            </a:bodyPr>
            <a:lstStyle/>
            <a:p>
              <a:r>
                <a:rPr lang="en-US" i="1" dirty="0" smtClean="0">
                  <a:solidFill>
                    <a:schemeClr val="bg2"/>
                  </a:solidFill>
                  <a:latin typeface="+mn-lt"/>
                </a:rPr>
                <a:t>x</a:t>
              </a:r>
              <a:endParaRPr lang="en-US" i="1" dirty="0">
                <a:solidFill>
                  <a:schemeClr val="bg2"/>
                </a:solidFill>
                <a:latin typeface="+mn-lt"/>
              </a:endParaRPr>
            </a:p>
          </p:txBody>
        </p:sp>
        <p:sp>
          <p:nvSpPr>
            <p:cNvPr id="19" name="TextBox 18"/>
            <p:cNvSpPr txBox="1"/>
            <p:nvPr/>
          </p:nvSpPr>
          <p:spPr>
            <a:xfrm>
              <a:off x="4182836" y="1340299"/>
              <a:ext cx="298480" cy="400110"/>
            </a:xfrm>
            <a:prstGeom prst="rect">
              <a:avLst/>
            </a:prstGeom>
            <a:noFill/>
            <a:ln>
              <a:noFill/>
            </a:ln>
          </p:spPr>
          <p:txBody>
            <a:bodyPr wrap="none" rtlCol="0">
              <a:spAutoFit/>
            </a:bodyPr>
            <a:lstStyle/>
            <a:p>
              <a:r>
                <a:rPr lang="en-US" i="1" dirty="0" smtClean="0">
                  <a:solidFill>
                    <a:schemeClr val="bg2"/>
                  </a:solidFill>
                  <a:latin typeface="+mn-lt"/>
                </a:rPr>
                <a:t>y</a:t>
              </a:r>
              <a:endParaRPr lang="en-US" i="1" dirty="0">
                <a:solidFill>
                  <a:schemeClr val="bg2"/>
                </a:solidFill>
                <a:latin typeface="+mn-lt"/>
              </a:endParaRPr>
            </a:p>
          </p:txBody>
        </p:sp>
        <p:sp>
          <p:nvSpPr>
            <p:cNvPr id="22" name="Freeform 21"/>
            <p:cNvSpPr/>
            <p:nvPr/>
          </p:nvSpPr>
          <p:spPr bwMode="auto">
            <a:xfrm>
              <a:off x="5377544" y="2641146"/>
              <a:ext cx="145483" cy="691242"/>
            </a:xfrm>
            <a:custGeom>
              <a:avLst/>
              <a:gdLst>
                <a:gd name="connsiteX0" fmla="*/ 0 w 205015"/>
                <a:gd name="connsiteY0" fmla="*/ 0 h 653142"/>
                <a:gd name="connsiteX1" fmla="*/ 141514 w 205015"/>
                <a:gd name="connsiteY1" fmla="*/ 87085 h 653142"/>
                <a:gd name="connsiteX2" fmla="*/ 195943 w 205015"/>
                <a:gd name="connsiteY2" fmla="*/ 228600 h 653142"/>
                <a:gd name="connsiteX3" fmla="*/ 195943 w 205015"/>
                <a:gd name="connsiteY3" fmla="*/ 315685 h 653142"/>
                <a:gd name="connsiteX4" fmla="*/ 185057 w 205015"/>
                <a:gd name="connsiteY4" fmla="*/ 468085 h 653142"/>
                <a:gd name="connsiteX5" fmla="*/ 152400 w 205015"/>
                <a:gd name="connsiteY5" fmla="*/ 544285 h 653142"/>
                <a:gd name="connsiteX6" fmla="*/ 119743 w 205015"/>
                <a:gd name="connsiteY6" fmla="*/ 653142 h 653142"/>
                <a:gd name="connsiteX0" fmla="*/ 0 w 205015"/>
                <a:gd name="connsiteY0" fmla="*/ 0 h 653142"/>
                <a:gd name="connsiteX1" fmla="*/ 141514 w 205015"/>
                <a:gd name="connsiteY1" fmla="*/ 119742 h 653142"/>
                <a:gd name="connsiteX2" fmla="*/ 195943 w 205015"/>
                <a:gd name="connsiteY2" fmla="*/ 228600 h 653142"/>
                <a:gd name="connsiteX3" fmla="*/ 195943 w 205015"/>
                <a:gd name="connsiteY3" fmla="*/ 315685 h 653142"/>
                <a:gd name="connsiteX4" fmla="*/ 185057 w 205015"/>
                <a:gd name="connsiteY4" fmla="*/ 468085 h 653142"/>
                <a:gd name="connsiteX5" fmla="*/ 152400 w 205015"/>
                <a:gd name="connsiteY5" fmla="*/ 544285 h 653142"/>
                <a:gd name="connsiteX6" fmla="*/ 119743 w 205015"/>
                <a:gd name="connsiteY6" fmla="*/ 653142 h 653142"/>
                <a:gd name="connsiteX0" fmla="*/ 0 w 224971"/>
                <a:gd name="connsiteY0" fmla="*/ 0 h 653142"/>
                <a:gd name="connsiteX1" fmla="*/ 141514 w 224971"/>
                <a:gd name="connsiteY1" fmla="*/ 119742 h 653142"/>
                <a:gd name="connsiteX2" fmla="*/ 195943 w 224971"/>
                <a:gd name="connsiteY2" fmla="*/ 228600 h 653142"/>
                <a:gd name="connsiteX3" fmla="*/ 195943 w 224971"/>
                <a:gd name="connsiteY3" fmla="*/ 315685 h 653142"/>
                <a:gd name="connsiteX4" fmla="*/ 217714 w 224971"/>
                <a:gd name="connsiteY4" fmla="*/ 413657 h 653142"/>
                <a:gd name="connsiteX5" fmla="*/ 152400 w 224971"/>
                <a:gd name="connsiteY5" fmla="*/ 544285 h 653142"/>
                <a:gd name="connsiteX6" fmla="*/ 119743 w 224971"/>
                <a:gd name="connsiteY6" fmla="*/ 653142 h 653142"/>
                <a:gd name="connsiteX0" fmla="*/ 0 w 229734"/>
                <a:gd name="connsiteY0" fmla="*/ 0 h 653142"/>
                <a:gd name="connsiteX1" fmla="*/ 141514 w 229734"/>
                <a:gd name="connsiteY1" fmla="*/ 119742 h 653142"/>
                <a:gd name="connsiteX2" fmla="*/ 195943 w 229734"/>
                <a:gd name="connsiteY2" fmla="*/ 228600 h 653142"/>
                <a:gd name="connsiteX3" fmla="*/ 224518 w 229734"/>
                <a:gd name="connsiteY3" fmla="*/ 310922 h 653142"/>
                <a:gd name="connsiteX4" fmla="*/ 217714 w 229734"/>
                <a:gd name="connsiteY4" fmla="*/ 413657 h 653142"/>
                <a:gd name="connsiteX5" fmla="*/ 152400 w 229734"/>
                <a:gd name="connsiteY5" fmla="*/ 544285 h 653142"/>
                <a:gd name="connsiteX6" fmla="*/ 119743 w 229734"/>
                <a:gd name="connsiteY6" fmla="*/ 653142 h 653142"/>
                <a:gd name="connsiteX0" fmla="*/ 0 w 228147"/>
                <a:gd name="connsiteY0" fmla="*/ 0 h 653142"/>
                <a:gd name="connsiteX1" fmla="*/ 141514 w 228147"/>
                <a:gd name="connsiteY1" fmla="*/ 119742 h 653142"/>
                <a:gd name="connsiteX2" fmla="*/ 195943 w 228147"/>
                <a:gd name="connsiteY2" fmla="*/ 228600 h 653142"/>
                <a:gd name="connsiteX3" fmla="*/ 224518 w 228147"/>
                <a:gd name="connsiteY3" fmla="*/ 310922 h 653142"/>
                <a:gd name="connsiteX4" fmla="*/ 217714 w 228147"/>
                <a:gd name="connsiteY4" fmla="*/ 413657 h 653142"/>
                <a:gd name="connsiteX5" fmla="*/ 180975 w 228147"/>
                <a:gd name="connsiteY5" fmla="*/ 515710 h 653142"/>
                <a:gd name="connsiteX6" fmla="*/ 119743 w 228147"/>
                <a:gd name="connsiteY6" fmla="*/ 653142 h 653142"/>
                <a:gd name="connsiteX0" fmla="*/ 0 w 156709"/>
                <a:gd name="connsiteY0" fmla="*/ 0 h 676955"/>
                <a:gd name="connsiteX1" fmla="*/ 70076 w 156709"/>
                <a:gd name="connsiteY1" fmla="*/ 143555 h 676955"/>
                <a:gd name="connsiteX2" fmla="*/ 124505 w 156709"/>
                <a:gd name="connsiteY2" fmla="*/ 252413 h 676955"/>
                <a:gd name="connsiteX3" fmla="*/ 153080 w 156709"/>
                <a:gd name="connsiteY3" fmla="*/ 334735 h 676955"/>
                <a:gd name="connsiteX4" fmla="*/ 146276 w 156709"/>
                <a:gd name="connsiteY4" fmla="*/ 437470 h 676955"/>
                <a:gd name="connsiteX5" fmla="*/ 109537 w 156709"/>
                <a:gd name="connsiteY5" fmla="*/ 539523 h 676955"/>
                <a:gd name="connsiteX6" fmla="*/ 48305 w 156709"/>
                <a:gd name="connsiteY6" fmla="*/ 676955 h 676955"/>
                <a:gd name="connsiteX0" fmla="*/ 0 w 156709"/>
                <a:gd name="connsiteY0" fmla="*/ 0 h 676955"/>
                <a:gd name="connsiteX1" fmla="*/ 89126 w 156709"/>
                <a:gd name="connsiteY1" fmla="*/ 138793 h 676955"/>
                <a:gd name="connsiteX2" fmla="*/ 124505 w 156709"/>
                <a:gd name="connsiteY2" fmla="*/ 252413 h 676955"/>
                <a:gd name="connsiteX3" fmla="*/ 153080 w 156709"/>
                <a:gd name="connsiteY3" fmla="*/ 334735 h 676955"/>
                <a:gd name="connsiteX4" fmla="*/ 146276 w 156709"/>
                <a:gd name="connsiteY4" fmla="*/ 437470 h 676955"/>
                <a:gd name="connsiteX5" fmla="*/ 109537 w 156709"/>
                <a:gd name="connsiteY5" fmla="*/ 539523 h 676955"/>
                <a:gd name="connsiteX6" fmla="*/ 48305 w 156709"/>
                <a:gd name="connsiteY6" fmla="*/ 676955 h 676955"/>
                <a:gd name="connsiteX0" fmla="*/ 0 w 154214"/>
                <a:gd name="connsiteY0" fmla="*/ 0 h 676955"/>
                <a:gd name="connsiteX1" fmla="*/ 89126 w 154214"/>
                <a:gd name="connsiteY1" fmla="*/ 138793 h 676955"/>
                <a:gd name="connsiteX2" fmla="*/ 143555 w 154214"/>
                <a:gd name="connsiteY2" fmla="*/ 242888 h 676955"/>
                <a:gd name="connsiteX3" fmla="*/ 153080 w 154214"/>
                <a:gd name="connsiteY3" fmla="*/ 334735 h 676955"/>
                <a:gd name="connsiteX4" fmla="*/ 146276 w 154214"/>
                <a:gd name="connsiteY4" fmla="*/ 437470 h 676955"/>
                <a:gd name="connsiteX5" fmla="*/ 109537 w 154214"/>
                <a:gd name="connsiteY5" fmla="*/ 539523 h 676955"/>
                <a:gd name="connsiteX6" fmla="*/ 48305 w 154214"/>
                <a:gd name="connsiteY6" fmla="*/ 676955 h 676955"/>
                <a:gd name="connsiteX0" fmla="*/ 0 w 153533"/>
                <a:gd name="connsiteY0" fmla="*/ 0 h 676955"/>
                <a:gd name="connsiteX1" fmla="*/ 117701 w 153533"/>
                <a:gd name="connsiteY1" fmla="*/ 124506 h 676955"/>
                <a:gd name="connsiteX2" fmla="*/ 143555 w 153533"/>
                <a:gd name="connsiteY2" fmla="*/ 242888 h 676955"/>
                <a:gd name="connsiteX3" fmla="*/ 153080 w 153533"/>
                <a:gd name="connsiteY3" fmla="*/ 334735 h 676955"/>
                <a:gd name="connsiteX4" fmla="*/ 146276 w 153533"/>
                <a:gd name="connsiteY4" fmla="*/ 437470 h 676955"/>
                <a:gd name="connsiteX5" fmla="*/ 109537 w 153533"/>
                <a:gd name="connsiteY5" fmla="*/ 539523 h 676955"/>
                <a:gd name="connsiteX6" fmla="*/ 48305 w 153533"/>
                <a:gd name="connsiteY6" fmla="*/ 676955 h 676955"/>
                <a:gd name="connsiteX0" fmla="*/ 0 w 153533"/>
                <a:gd name="connsiteY0" fmla="*/ 37078 h 714033"/>
                <a:gd name="connsiteX1" fmla="*/ 32658 w 153533"/>
                <a:gd name="connsiteY1" fmla="*/ 20751 h 714033"/>
                <a:gd name="connsiteX2" fmla="*/ 117701 w 153533"/>
                <a:gd name="connsiteY2" fmla="*/ 161584 h 714033"/>
                <a:gd name="connsiteX3" fmla="*/ 143555 w 153533"/>
                <a:gd name="connsiteY3" fmla="*/ 279966 h 714033"/>
                <a:gd name="connsiteX4" fmla="*/ 153080 w 153533"/>
                <a:gd name="connsiteY4" fmla="*/ 371813 h 714033"/>
                <a:gd name="connsiteX5" fmla="*/ 146276 w 153533"/>
                <a:gd name="connsiteY5" fmla="*/ 474548 h 714033"/>
                <a:gd name="connsiteX6" fmla="*/ 109537 w 153533"/>
                <a:gd name="connsiteY6" fmla="*/ 576601 h 714033"/>
                <a:gd name="connsiteX7" fmla="*/ 48305 w 153533"/>
                <a:gd name="connsiteY7" fmla="*/ 714033 h 714033"/>
                <a:gd name="connsiteX0" fmla="*/ 0 w 167821"/>
                <a:gd name="connsiteY0" fmla="*/ 37078 h 714033"/>
                <a:gd name="connsiteX1" fmla="*/ 32658 w 167821"/>
                <a:gd name="connsiteY1" fmla="*/ 20751 h 714033"/>
                <a:gd name="connsiteX2" fmla="*/ 117701 w 167821"/>
                <a:gd name="connsiteY2" fmla="*/ 161584 h 714033"/>
                <a:gd name="connsiteX3" fmla="*/ 143555 w 167821"/>
                <a:gd name="connsiteY3" fmla="*/ 279966 h 714033"/>
                <a:gd name="connsiteX4" fmla="*/ 167368 w 167821"/>
                <a:gd name="connsiteY4" fmla="*/ 362288 h 714033"/>
                <a:gd name="connsiteX5" fmla="*/ 146276 w 167821"/>
                <a:gd name="connsiteY5" fmla="*/ 474548 h 714033"/>
                <a:gd name="connsiteX6" fmla="*/ 109537 w 167821"/>
                <a:gd name="connsiteY6" fmla="*/ 576601 h 714033"/>
                <a:gd name="connsiteX7" fmla="*/ 48305 w 167821"/>
                <a:gd name="connsiteY7" fmla="*/ 714033 h 714033"/>
                <a:gd name="connsiteX0" fmla="*/ 0 w 169296"/>
                <a:gd name="connsiteY0" fmla="*/ 37078 h 714033"/>
                <a:gd name="connsiteX1" fmla="*/ 32658 w 169296"/>
                <a:gd name="connsiteY1" fmla="*/ 20751 h 714033"/>
                <a:gd name="connsiteX2" fmla="*/ 117701 w 169296"/>
                <a:gd name="connsiteY2" fmla="*/ 161584 h 714033"/>
                <a:gd name="connsiteX3" fmla="*/ 157843 w 169296"/>
                <a:gd name="connsiteY3" fmla="*/ 256154 h 714033"/>
                <a:gd name="connsiteX4" fmla="*/ 167368 w 169296"/>
                <a:gd name="connsiteY4" fmla="*/ 362288 h 714033"/>
                <a:gd name="connsiteX5" fmla="*/ 146276 w 169296"/>
                <a:gd name="connsiteY5" fmla="*/ 474548 h 714033"/>
                <a:gd name="connsiteX6" fmla="*/ 109537 w 169296"/>
                <a:gd name="connsiteY6" fmla="*/ 576601 h 714033"/>
                <a:gd name="connsiteX7" fmla="*/ 48305 w 169296"/>
                <a:gd name="connsiteY7" fmla="*/ 714033 h 714033"/>
                <a:gd name="connsiteX0" fmla="*/ 0 w 169296"/>
                <a:gd name="connsiteY0" fmla="*/ 0 h 676955"/>
                <a:gd name="connsiteX1" fmla="*/ 117701 w 169296"/>
                <a:gd name="connsiteY1" fmla="*/ 124506 h 676955"/>
                <a:gd name="connsiteX2" fmla="*/ 157843 w 169296"/>
                <a:gd name="connsiteY2" fmla="*/ 219076 h 676955"/>
                <a:gd name="connsiteX3" fmla="*/ 167368 w 169296"/>
                <a:gd name="connsiteY3" fmla="*/ 325210 h 676955"/>
                <a:gd name="connsiteX4" fmla="*/ 146276 w 169296"/>
                <a:gd name="connsiteY4" fmla="*/ 437470 h 676955"/>
                <a:gd name="connsiteX5" fmla="*/ 109537 w 169296"/>
                <a:gd name="connsiteY5" fmla="*/ 539523 h 676955"/>
                <a:gd name="connsiteX6" fmla="*/ 48305 w 169296"/>
                <a:gd name="connsiteY6" fmla="*/ 676955 h 676955"/>
                <a:gd name="connsiteX0" fmla="*/ 0 w 145483"/>
                <a:gd name="connsiteY0" fmla="*/ 0 h 691242"/>
                <a:gd name="connsiteX1" fmla="*/ 93888 w 145483"/>
                <a:gd name="connsiteY1" fmla="*/ 138793 h 691242"/>
                <a:gd name="connsiteX2" fmla="*/ 134030 w 145483"/>
                <a:gd name="connsiteY2" fmla="*/ 233363 h 691242"/>
                <a:gd name="connsiteX3" fmla="*/ 143555 w 145483"/>
                <a:gd name="connsiteY3" fmla="*/ 339497 h 691242"/>
                <a:gd name="connsiteX4" fmla="*/ 122463 w 145483"/>
                <a:gd name="connsiteY4" fmla="*/ 451757 h 691242"/>
                <a:gd name="connsiteX5" fmla="*/ 85724 w 145483"/>
                <a:gd name="connsiteY5" fmla="*/ 553810 h 691242"/>
                <a:gd name="connsiteX6" fmla="*/ 24492 w 145483"/>
                <a:gd name="connsiteY6" fmla="*/ 691242 h 69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83" h="691242">
                  <a:moveTo>
                    <a:pt x="0" y="0"/>
                  </a:moveTo>
                  <a:cubicBezTo>
                    <a:pt x="24521" y="25939"/>
                    <a:pt x="71550" y="99899"/>
                    <a:pt x="93888" y="138793"/>
                  </a:cubicBezTo>
                  <a:cubicBezTo>
                    <a:pt x="116226" y="177687"/>
                    <a:pt x="125752" y="199912"/>
                    <a:pt x="134030" y="233363"/>
                  </a:cubicBezTo>
                  <a:cubicBezTo>
                    <a:pt x="142308" y="266814"/>
                    <a:pt x="145483" y="303098"/>
                    <a:pt x="143555" y="339497"/>
                  </a:cubicBezTo>
                  <a:cubicBezTo>
                    <a:pt x="141627" y="375896"/>
                    <a:pt x="132102" y="416038"/>
                    <a:pt x="122463" y="451757"/>
                  </a:cubicBezTo>
                  <a:cubicBezTo>
                    <a:pt x="112825" y="487476"/>
                    <a:pt x="102052" y="513896"/>
                    <a:pt x="85724" y="553810"/>
                  </a:cubicBezTo>
                  <a:cubicBezTo>
                    <a:pt x="69396" y="593724"/>
                    <a:pt x="35377" y="652235"/>
                    <a:pt x="24492" y="691242"/>
                  </a:cubicBezTo>
                </a:path>
              </a:pathLst>
            </a:custGeom>
            <a:noFill/>
            <a:ln w="12700" cap="flat" cmpd="sng" algn="ctr">
              <a:solidFill>
                <a:schemeClr val="bg2"/>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aphicFrame>
          <p:nvGraphicFramePr>
            <p:cNvPr id="46084" name="Object 4"/>
            <p:cNvGraphicFramePr>
              <a:graphicFrameLocks noChangeAspect="1"/>
            </p:cNvGraphicFramePr>
            <p:nvPr/>
          </p:nvGraphicFramePr>
          <p:xfrm>
            <a:off x="5688013" y="2500993"/>
            <a:ext cx="327025" cy="466725"/>
          </p:xfrm>
          <a:graphic>
            <a:graphicData uri="http://schemas.openxmlformats.org/presentationml/2006/ole">
              <mc:AlternateContent xmlns:mc="http://schemas.openxmlformats.org/markup-compatibility/2006">
                <mc:Choice xmlns:v="urn:schemas-microsoft-com:vml" Requires="v">
                  <p:oleObj spid="_x0000_s46150" name="Equation" r:id="rId10" imgW="152334" imgH="228501" progId="Equation.DSMT4">
                    <p:embed/>
                  </p:oleObj>
                </mc:Choice>
                <mc:Fallback>
                  <p:oleObj name="Equation" r:id="rId10" imgW="152334" imgH="228501" progId="Equation.DSMT4">
                    <p:embed/>
                    <p:pic>
                      <p:nvPicPr>
                        <p:cNvPr id="0" name="Picture 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88013" y="2500993"/>
                          <a:ext cx="3270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5" name="Straight Arrow Connector 24"/>
            <p:cNvCxnSpPr/>
            <p:nvPr/>
          </p:nvCxnSpPr>
          <p:spPr bwMode="auto">
            <a:xfrm flipH="1" flipV="1">
              <a:off x="4257675" y="2510518"/>
              <a:ext cx="190500" cy="428625"/>
            </a:xfrm>
            <a:prstGeom prst="straightConnector1">
              <a:avLst/>
            </a:prstGeom>
            <a:solidFill>
              <a:schemeClr val="accent1"/>
            </a:solidFill>
            <a:ln w="12700" cap="flat" cmpd="sng" algn="ctr">
              <a:solidFill>
                <a:srgbClr val="FF0000"/>
              </a:solidFill>
              <a:prstDash val="solid"/>
              <a:round/>
              <a:headEnd type="none" w="med" len="med"/>
              <a:tailEnd type="triangle" w="med" len="med"/>
            </a:ln>
            <a:effectLst/>
          </p:spPr>
        </p:cxnSp>
        <p:cxnSp>
          <p:nvCxnSpPr>
            <p:cNvPr id="26" name="Straight Arrow Connector 25"/>
            <p:cNvCxnSpPr/>
            <p:nvPr/>
          </p:nvCxnSpPr>
          <p:spPr bwMode="auto">
            <a:xfrm flipH="1">
              <a:off x="4000500" y="2993572"/>
              <a:ext cx="329296" cy="393246"/>
            </a:xfrm>
            <a:prstGeom prst="straightConnector1">
              <a:avLst/>
            </a:prstGeom>
            <a:solidFill>
              <a:schemeClr val="accent1"/>
            </a:solidFill>
            <a:ln w="12700" cap="flat" cmpd="sng" algn="ctr">
              <a:solidFill>
                <a:srgbClr val="FF0000"/>
              </a:solidFill>
              <a:prstDash val="solid"/>
              <a:round/>
              <a:headEnd type="none" w="med" len="med"/>
              <a:tailEnd type="triangle" w="med" len="med"/>
            </a:ln>
            <a:effectLst/>
          </p:spPr>
        </p:cxnSp>
        <p:cxnSp>
          <p:nvCxnSpPr>
            <p:cNvPr id="30" name="Straight Arrow Connector 29"/>
            <p:cNvCxnSpPr/>
            <p:nvPr/>
          </p:nvCxnSpPr>
          <p:spPr bwMode="auto">
            <a:xfrm flipH="1" flipV="1">
              <a:off x="4067175" y="2567668"/>
              <a:ext cx="243571" cy="416379"/>
            </a:xfrm>
            <a:prstGeom prst="straightConnector1">
              <a:avLst/>
            </a:prstGeom>
            <a:solidFill>
              <a:schemeClr val="accent1"/>
            </a:solidFill>
            <a:ln w="12700" cap="flat" cmpd="sng" algn="ctr">
              <a:solidFill>
                <a:srgbClr val="FF0000"/>
              </a:solidFill>
              <a:prstDash val="solid"/>
              <a:round/>
              <a:headEnd type="none" w="med" len="med"/>
              <a:tailEnd type="triangle" w="med" len="med"/>
            </a:ln>
            <a:effectLst/>
          </p:spPr>
        </p:cxnSp>
        <p:cxnSp>
          <p:nvCxnSpPr>
            <p:cNvPr id="35" name="Straight Arrow Connector 34"/>
            <p:cNvCxnSpPr/>
            <p:nvPr/>
          </p:nvCxnSpPr>
          <p:spPr bwMode="auto">
            <a:xfrm flipH="1">
              <a:off x="4238625" y="3043918"/>
              <a:ext cx="238125" cy="390525"/>
            </a:xfrm>
            <a:prstGeom prst="straightConnector1">
              <a:avLst/>
            </a:prstGeom>
            <a:solidFill>
              <a:schemeClr val="accent1"/>
            </a:solidFill>
            <a:ln w="12700" cap="flat" cmpd="sng" algn="ctr">
              <a:solidFill>
                <a:srgbClr val="FF0000"/>
              </a:solidFill>
              <a:prstDash val="solid"/>
              <a:round/>
              <a:headEnd type="none" w="med" len="med"/>
              <a:tailEnd type="triangle" w="med" len="med"/>
            </a:ln>
            <a:effectLst/>
          </p:spPr>
        </p:cxnSp>
        <p:cxnSp>
          <p:nvCxnSpPr>
            <p:cNvPr id="39" name="Straight Arrow Connector 38"/>
            <p:cNvCxnSpPr>
              <a:stCxn id="13" idx="0"/>
            </p:cNvCxnSpPr>
            <p:nvPr/>
          </p:nvCxnSpPr>
          <p:spPr bwMode="auto">
            <a:xfrm flipH="1">
              <a:off x="3695700" y="2984047"/>
              <a:ext cx="595996" cy="2721"/>
            </a:xfrm>
            <a:prstGeom prst="straightConnector1">
              <a:avLst/>
            </a:prstGeom>
            <a:solidFill>
              <a:schemeClr val="accent1"/>
            </a:solidFill>
            <a:ln w="12700" cap="flat" cmpd="sng" algn="ctr">
              <a:solidFill>
                <a:srgbClr val="FF0000"/>
              </a:solidFill>
              <a:prstDash val="solid"/>
              <a:round/>
              <a:headEnd type="none" w="med" len="med"/>
              <a:tailEnd type="triangle" w="med" len="med"/>
            </a:ln>
            <a:effectLst/>
          </p:spPr>
        </p:cxnSp>
        <p:cxnSp>
          <p:nvCxnSpPr>
            <p:cNvPr id="45" name="Straight Arrow Connector 44"/>
            <p:cNvCxnSpPr/>
            <p:nvPr/>
          </p:nvCxnSpPr>
          <p:spPr bwMode="auto">
            <a:xfrm flipH="1" flipV="1">
              <a:off x="4695825" y="2453368"/>
              <a:ext cx="119746" cy="368755"/>
            </a:xfrm>
            <a:prstGeom prst="straightConnector1">
              <a:avLst/>
            </a:prstGeom>
            <a:solidFill>
              <a:schemeClr val="accent1"/>
            </a:solidFill>
            <a:ln w="12700" cap="flat" cmpd="sng" algn="ctr">
              <a:solidFill>
                <a:srgbClr val="FF0000"/>
              </a:solidFill>
              <a:prstDash val="solid"/>
              <a:round/>
              <a:headEnd type="none" w="med" len="med"/>
              <a:tailEnd type="triangle" w="med" len="med"/>
            </a:ln>
            <a:effectLst/>
          </p:spPr>
        </p:cxnSp>
        <p:cxnSp>
          <p:nvCxnSpPr>
            <p:cNvPr id="47" name="Straight Arrow Connector 46"/>
            <p:cNvCxnSpPr/>
            <p:nvPr/>
          </p:nvCxnSpPr>
          <p:spPr bwMode="auto">
            <a:xfrm flipH="1">
              <a:off x="4619625" y="3158218"/>
              <a:ext cx="219075" cy="361950"/>
            </a:xfrm>
            <a:prstGeom prst="straightConnector1">
              <a:avLst/>
            </a:prstGeom>
            <a:solidFill>
              <a:schemeClr val="accent1"/>
            </a:solidFill>
            <a:ln w="12700" cap="flat" cmpd="sng" algn="ctr">
              <a:solidFill>
                <a:srgbClr val="FF0000"/>
              </a:solidFill>
              <a:prstDash val="solid"/>
              <a:round/>
              <a:headEnd type="none" w="med" len="med"/>
              <a:tailEnd type="triangle" w="med" len="med"/>
            </a:ln>
            <a:effectLst/>
          </p:spPr>
        </p:cxnSp>
        <p:cxnSp>
          <p:nvCxnSpPr>
            <p:cNvPr id="56" name="Straight Arrow Connector 55"/>
            <p:cNvCxnSpPr/>
            <p:nvPr/>
          </p:nvCxnSpPr>
          <p:spPr bwMode="auto">
            <a:xfrm flipH="1" flipV="1">
              <a:off x="3895726" y="2748644"/>
              <a:ext cx="405495" cy="235403"/>
            </a:xfrm>
            <a:prstGeom prst="straightConnector1">
              <a:avLst/>
            </a:prstGeom>
            <a:solidFill>
              <a:schemeClr val="accent1"/>
            </a:solidFill>
            <a:ln w="12700" cap="flat" cmpd="sng" algn="ctr">
              <a:solidFill>
                <a:srgbClr val="FF0000"/>
              </a:solidFill>
              <a:prstDash val="solid"/>
              <a:round/>
              <a:headEnd type="none" w="med" len="med"/>
              <a:tailEnd type="triangle" w="med" len="med"/>
            </a:ln>
            <a:effectLst/>
          </p:spPr>
        </p:cxnSp>
        <p:cxnSp>
          <p:nvCxnSpPr>
            <p:cNvPr id="59" name="Straight Arrow Connector 58"/>
            <p:cNvCxnSpPr/>
            <p:nvPr/>
          </p:nvCxnSpPr>
          <p:spPr bwMode="auto">
            <a:xfrm flipH="1">
              <a:off x="3905250" y="3003097"/>
              <a:ext cx="386446" cy="240846"/>
            </a:xfrm>
            <a:prstGeom prst="straightConnector1">
              <a:avLst/>
            </a:prstGeom>
            <a:solidFill>
              <a:schemeClr val="accent1"/>
            </a:solidFill>
            <a:ln w="12700" cap="flat" cmpd="sng" algn="ctr">
              <a:solidFill>
                <a:srgbClr val="FF0000"/>
              </a:solidFill>
              <a:prstDash val="solid"/>
              <a:round/>
              <a:headEnd type="none" w="med" len="med"/>
              <a:tailEnd type="triangle" w="med" len="med"/>
            </a:ln>
            <a:effectLst/>
          </p:spPr>
        </p:cxnSp>
        <p:cxnSp>
          <p:nvCxnSpPr>
            <p:cNvPr id="63" name="Straight Arrow Connector 62"/>
            <p:cNvCxnSpPr/>
            <p:nvPr/>
          </p:nvCxnSpPr>
          <p:spPr bwMode="auto">
            <a:xfrm flipH="1" flipV="1">
              <a:off x="5524500" y="2186668"/>
              <a:ext cx="119746" cy="368755"/>
            </a:xfrm>
            <a:prstGeom prst="straightConnector1">
              <a:avLst/>
            </a:prstGeom>
            <a:solidFill>
              <a:schemeClr val="accent1"/>
            </a:solidFill>
            <a:ln w="12700" cap="flat" cmpd="sng" algn="ctr">
              <a:solidFill>
                <a:srgbClr val="FF0000"/>
              </a:solidFill>
              <a:prstDash val="solid"/>
              <a:round/>
              <a:headEnd type="none" w="med" len="med"/>
              <a:tailEnd type="triangle" w="med" len="med"/>
            </a:ln>
            <a:effectLst/>
          </p:spPr>
        </p:cxnSp>
        <p:cxnSp>
          <p:nvCxnSpPr>
            <p:cNvPr id="64" name="Straight Arrow Connector 63"/>
            <p:cNvCxnSpPr/>
            <p:nvPr/>
          </p:nvCxnSpPr>
          <p:spPr bwMode="auto">
            <a:xfrm flipH="1">
              <a:off x="5429250" y="3405868"/>
              <a:ext cx="219075" cy="361950"/>
            </a:xfrm>
            <a:prstGeom prst="straightConnector1">
              <a:avLst/>
            </a:prstGeom>
            <a:solidFill>
              <a:schemeClr val="accent1"/>
            </a:solidFill>
            <a:ln w="12700" cap="flat" cmpd="sng" algn="ctr">
              <a:solidFill>
                <a:srgbClr val="FF0000"/>
              </a:solidFill>
              <a:prstDash val="solid"/>
              <a:round/>
              <a:headEnd type="none" w="med" len="med"/>
              <a:tailEnd type="triangle" w="med" len="med"/>
            </a:ln>
            <a:effectLst/>
          </p:spPr>
        </p:cxnSp>
        <p:graphicFrame>
          <p:nvGraphicFramePr>
            <p:cNvPr id="46085" name="Object 5"/>
            <p:cNvGraphicFramePr>
              <a:graphicFrameLocks noChangeAspect="1"/>
            </p:cNvGraphicFramePr>
            <p:nvPr/>
          </p:nvGraphicFramePr>
          <p:xfrm>
            <a:off x="6816045" y="1668236"/>
            <a:ext cx="900112" cy="466725"/>
          </p:xfrm>
          <a:graphic>
            <a:graphicData uri="http://schemas.openxmlformats.org/presentationml/2006/ole">
              <mc:AlternateContent xmlns:mc="http://schemas.openxmlformats.org/markup-compatibility/2006">
                <mc:Choice xmlns:v="urn:schemas-microsoft-com:vml" Requires="v">
                  <p:oleObj spid="_x0000_s46151" name="Equation" r:id="rId12" imgW="419100" imgH="228600" progId="Equation.DSMT4">
                    <p:embed/>
                  </p:oleObj>
                </mc:Choice>
                <mc:Fallback>
                  <p:oleObj name="Equation" r:id="rId12" imgW="419100" imgH="228600" progId="Equation.DSMT4">
                    <p:embed/>
                    <p:pic>
                      <p:nvPicPr>
                        <p:cNvPr id="0" name="Picture 6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6045" y="1668236"/>
                          <a:ext cx="900112"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Freeform 33"/>
            <p:cNvSpPr/>
            <p:nvPr/>
          </p:nvSpPr>
          <p:spPr bwMode="auto">
            <a:xfrm>
              <a:off x="6476997" y="2307771"/>
              <a:ext cx="228603" cy="1371601"/>
            </a:xfrm>
            <a:custGeom>
              <a:avLst/>
              <a:gdLst>
                <a:gd name="connsiteX0" fmla="*/ 10886 w 261257"/>
                <a:gd name="connsiteY0" fmla="*/ 0 h 1328057"/>
                <a:gd name="connsiteX1" fmla="*/ 0 w 261257"/>
                <a:gd name="connsiteY1" fmla="*/ 1328057 h 1328057"/>
                <a:gd name="connsiteX2" fmla="*/ 141515 w 261257"/>
                <a:gd name="connsiteY2" fmla="*/ 1284515 h 1328057"/>
                <a:gd name="connsiteX3" fmla="*/ 174172 w 261257"/>
                <a:gd name="connsiteY3" fmla="*/ 1077686 h 1328057"/>
                <a:gd name="connsiteX4" fmla="*/ 141515 w 261257"/>
                <a:gd name="connsiteY4" fmla="*/ 1012372 h 1328057"/>
                <a:gd name="connsiteX5" fmla="*/ 76200 w 261257"/>
                <a:gd name="connsiteY5" fmla="*/ 838200 h 1328057"/>
                <a:gd name="connsiteX6" fmla="*/ 174172 w 261257"/>
                <a:gd name="connsiteY6" fmla="*/ 664029 h 1328057"/>
                <a:gd name="connsiteX7" fmla="*/ 261257 w 261257"/>
                <a:gd name="connsiteY7" fmla="*/ 446315 h 1328057"/>
                <a:gd name="connsiteX8" fmla="*/ 163286 w 261257"/>
                <a:gd name="connsiteY8" fmla="*/ 293915 h 1328057"/>
                <a:gd name="connsiteX9" fmla="*/ 152400 w 261257"/>
                <a:gd name="connsiteY9" fmla="*/ 119743 h 1328057"/>
                <a:gd name="connsiteX10" fmla="*/ 97972 w 261257"/>
                <a:gd name="connsiteY10" fmla="*/ 32657 h 1328057"/>
                <a:gd name="connsiteX11" fmla="*/ 10886 w 261257"/>
                <a:gd name="connsiteY11" fmla="*/ 0 h 13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257" h="1328057">
                  <a:moveTo>
                    <a:pt x="10886" y="0"/>
                  </a:moveTo>
                  <a:cubicBezTo>
                    <a:pt x="7257" y="442686"/>
                    <a:pt x="3629" y="885371"/>
                    <a:pt x="0" y="1328057"/>
                  </a:cubicBezTo>
                  <a:lnTo>
                    <a:pt x="141515" y="1284515"/>
                  </a:lnTo>
                  <a:lnTo>
                    <a:pt x="174172" y="1077686"/>
                  </a:lnTo>
                  <a:lnTo>
                    <a:pt x="141515" y="1012372"/>
                  </a:lnTo>
                  <a:lnTo>
                    <a:pt x="76200" y="838200"/>
                  </a:lnTo>
                  <a:lnTo>
                    <a:pt x="174172" y="664029"/>
                  </a:lnTo>
                  <a:lnTo>
                    <a:pt x="261257" y="446315"/>
                  </a:lnTo>
                  <a:lnTo>
                    <a:pt x="163286" y="293915"/>
                  </a:lnTo>
                  <a:lnTo>
                    <a:pt x="152400" y="119743"/>
                  </a:lnTo>
                  <a:lnTo>
                    <a:pt x="97972" y="32657"/>
                  </a:lnTo>
                  <a:lnTo>
                    <a:pt x="10886" y="0"/>
                  </a:lnTo>
                  <a:close/>
                </a:path>
              </a:pathLst>
            </a:custGeom>
            <a:solidFill>
              <a:srgbClr val="FF9933"/>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6836228" y="3298372"/>
              <a:ext cx="1425390" cy="400110"/>
            </a:xfrm>
            <a:prstGeom prst="rect">
              <a:avLst/>
            </a:prstGeom>
            <a:noFill/>
          </p:spPr>
          <p:txBody>
            <a:bodyPr wrap="none" rtlCol="0">
              <a:spAutoFit/>
            </a:bodyPr>
            <a:lstStyle/>
            <a:p>
              <a:pPr algn="ctr"/>
              <a:r>
                <a:rPr lang="en-US" dirty="0" smtClean="0">
                  <a:solidFill>
                    <a:schemeClr val="bg1"/>
                  </a:solidFill>
                </a:rPr>
                <a:t>2-D wedge</a:t>
              </a:r>
              <a:endParaRPr lang="en-US" dirty="0">
                <a:solidFill>
                  <a:schemeClr val="bg1"/>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0"/>
          </p:nvPr>
        </p:nvSpPr>
        <p:spPr/>
        <p:txBody>
          <a:bodyPr/>
          <a:lstStyle/>
          <a:p>
            <a:pPr>
              <a:defRPr/>
            </a:pPr>
            <a:fld id="{C61DB25C-1D00-4F14-A1FC-32A28920E5FD}" type="slidenum">
              <a:rPr lang="en-US"/>
              <a:pPr>
                <a:defRPr/>
              </a:pPr>
              <a:t>18</a:t>
            </a:fld>
            <a:endParaRPr lang="en-US"/>
          </a:p>
        </p:txBody>
      </p:sp>
      <p:sp>
        <p:nvSpPr>
          <p:cNvPr id="7" name="TextBox 6"/>
          <p:cNvSpPr txBox="1"/>
          <p:nvPr/>
        </p:nvSpPr>
        <p:spPr>
          <a:xfrm>
            <a:off x="277587" y="996588"/>
            <a:ext cx="8670469" cy="400110"/>
          </a:xfrm>
          <a:prstGeom prst="rect">
            <a:avLst/>
          </a:prstGeom>
          <a:noFill/>
        </p:spPr>
        <p:txBody>
          <a:bodyPr wrap="square" rtlCol="0">
            <a:spAutoFit/>
          </a:bodyPr>
          <a:lstStyle/>
          <a:p>
            <a:pPr algn="ctr"/>
            <a:r>
              <a:rPr lang="en-US" dirty="0" smtClean="0">
                <a:solidFill>
                  <a:schemeClr val="bg1"/>
                </a:solidFill>
              </a:rPr>
              <a:t>The field approaches </a:t>
            </a:r>
            <a:r>
              <a:rPr lang="en-US" u="sng" dirty="0" smtClean="0">
                <a:solidFill>
                  <a:schemeClr val="bg1"/>
                </a:solidFill>
              </a:rPr>
              <a:t>infinity</a:t>
            </a:r>
            <a:r>
              <a:rPr lang="en-US" dirty="0" smtClean="0">
                <a:solidFill>
                  <a:schemeClr val="bg1"/>
                </a:solidFill>
              </a:rPr>
              <a:t> as we approach the tip of a flat metal plate.</a:t>
            </a:r>
            <a:endParaRPr lang="en-US" dirty="0">
              <a:solidFill>
                <a:schemeClr val="bg1"/>
              </a:solidFill>
            </a:endParaRPr>
          </a:p>
        </p:txBody>
      </p:sp>
      <p:sp>
        <p:nvSpPr>
          <p:cNvPr id="9" name="Text Box 2"/>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Knife Edge</a:t>
            </a:r>
            <a:endParaRPr lang="en-US" sz="4000" dirty="0">
              <a:solidFill>
                <a:srgbClr val="FF9933"/>
              </a:solidFill>
              <a:effectLst>
                <a:outerShdw blurRad="38100" dist="38100" dir="2700000" algn="tl">
                  <a:srgbClr val="C0C0C0"/>
                </a:outerShdw>
              </a:effectLst>
            </a:endParaRPr>
          </a:p>
        </p:txBody>
      </p:sp>
      <p:graphicFrame>
        <p:nvGraphicFramePr>
          <p:cNvPr id="46" name="Object 21"/>
          <p:cNvGraphicFramePr>
            <a:graphicFrameLocks noChangeAspect="1"/>
          </p:cNvGraphicFramePr>
          <p:nvPr>
            <p:extLst>
              <p:ext uri="{D42A27DB-BD31-4B8C-83A1-F6EECF244321}">
                <p14:modId xmlns:p14="http://schemas.microsoft.com/office/powerpoint/2010/main" val="1772875456"/>
              </p:ext>
            </p:extLst>
          </p:nvPr>
        </p:nvGraphicFramePr>
        <p:xfrm>
          <a:off x="5705475" y="4089400"/>
          <a:ext cx="996950" cy="330200"/>
        </p:xfrm>
        <a:graphic>
          <a:graphicData uri="http://schemas.openxmlformats.org/presentationml/2006/ole">
            <mc:AlternateContent xmlns:mc="http://schemas.openxmlformats.org/markup-compatibility/2006">
              <mc:Choice xmlns:v="urn:schemas-microsoft-com:vml" Requires="v">
                <p:oleObj spid="_x0000_s47164" name="Equation" r:id="rId4" imgW="533160" imgH="177480" progId="Equation.DSMT4">
                  <p:embed/>
                </p:oleObj>
              </mc:Choice>
              <mc:Fallback>
                <p:oleObj name="Equation" r:id="rId4" imgW="533160" imgH="177480" progId="Equation.DSMT4">
                  <p:embed/>
                  <p:pic>
                    <p:nvPicPr>
                      <p:cNvPr id="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475" y="4089400"/>
                        <a:ext cx="9969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22"/>
          <p:cNvGraphicFramePr>
            <a:graphicFrameLocks noChangeAspect="1"/>
          </p:cNvGraphicFramePr>
          <p:nvPr/>
        </p:nvGraphicFramePr>
        <p:xfrm>
          <a:off x="3726351" y="5199629"/>
          <a:ext cx="1633537" cy="1166813"/>
        </p:xfrm>
        <a:graphic>
          <a:graphicData uri="http://schemas.openxmlformats.org/presentationml/2006/ole">
            <mc:AlternateContent xmlns:mc="http://schemas.openxmlformats.org/markup-compatibility/2006">
              <mc:Choice xmlns:v="urn:schemas-microsoft-com:vml" Requires="v">
                <p:oleObj spid="_x0000_s47165" name="Equation" r:id="rId6" imgW="622030" imgH="444307" progId="Equation.DSMT4">
                  <p:embed/>
                </p:oleObj>
              </mc:Choice>
              <mc:Fallback>
                <p:oleObj name="Equation" r:id="rId6" imgW="622030" imgH="444307" progId="Equation.DSMT4">
                  <p:embed/>
                  <p:pic>
                    <p:nvPicPr>
                      <p:cNvPr id="0"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6351" y="5199629"/>
                        <a:ext cx="1633537" cy="1166813"/>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7" name="Group 56"/>
          <p:cNvGrpSpPr/>
          <p:nvPr/>
        </p:nvGrpSpPr>
        <p:grpSpPr>
          <a:xfrm>
            <a:off x="2190524" y="1928131"/>
            <a:ext cx="4667249" cy="1419225"/>
            <a:chOff x="2484439" y="1666875"/>
            <a:chExt cx="4667249" cy="1419225"/>
          </a:xfrm>
        </p:grpSpPr>
        <p:sp>
          <p:nvSpPr>
            <p:cNvPr id="29" name="Rectangle 9"/>
            <p:cNvSpPr>
              <a:spLocks noChangeArrowheads="1"/>
            </p:cNvSpPr>
            <p:nvPr/>
          </p:nvSpPr>
          <p:spPr bwMode="auto">
            <a:xfrm>
              <a:off x="3186113" y="2354263"/>
              <a:ext cx="3965575" cy="88900"/>
            </a:xfrm>
            <a:prstGeom prst="rect">
              <a:avLst/>
            </a:prstGeom>
            <a:solidFill>
              <a:srgbClr val="FF9933"/>
            </a:solidFill>
            <a:ln w="12700">
              <a:solidFill>
                <a:schemeClr val="tx1"/>
              </a:solidFill>
              <a:miter lim="800000"/>
              <a:headEnd type="none" w="sm" len="sm"/>
              <a:tailEnd type="none" w="sm" len="sm"/>
            </a:ln>
            <a:effectLst/>
          </p:spPr>
          <p:txBody>
            <a:bodyPr wrap="none" anchor="ctr"/>
            <a:lstStyle/>
            <a:p>
              <a:endParaRPr lang="en-US"/>
            </a:p>
          </p:txBody>
        </p:sp>
        <p:sp>
          <p:nvSpPr>
            <p:cNvPr id="31" name="Oval 10"/>
            <p:cNvSpPr>
              <a:spLocks noChangeArrowheads="1"/>
            </p:cNvSpPr>
            <p:nvPr/>
          </p:nvSpPr>
          <p:spPr bwMode="auto">
            <a:xfrm>
              <a:off x="3086100" y="2331090"/>
              <a:ext cx="136525" cy="136525"/>
            </a:xfrm>
            <a:prstGeom prst="ellipse">
              <a:avLst/>
            </a:prstGeom>
            <a:solidFill>
              <a:schemeClr val="hlink"/>
            </a:solidFill>
            <a:ln w="12700">
              <a:solidFill>
                <a:schemeClr val="hlink"/>
              </a:solidFill>
              <a:round/>
              <a:headEnd type="none" w="sm" len="sm"/>
              <a:tailEnd type="none" w="sm" len="sm"/>
            </a:ln>
            <a:effectLst/>
          </p:spPr>
          <p:txBody>
            <a:bodyPr wrap="none" anchor="ctr"/>
            <a:lstStyle/>
            <a:p>
              <a:endParaRPr lang="en-US"/>
            </a:p>
          </p:txBody>
        </p:sp>
        <p:grpSp>
          <p:nvGrpSpPr>
            <p:cNvPr id="33" name="Group 15"/>
            <p:cNvGrpSpPr>
              <a:grpSpLocks/>
            </p:cNvGrpSpPr>
            <p:nvPr/>
          </p:nvGrpSpPr>
          <p:grpSpPr bwMode="auto">
            <a:xfrm>
              <a:off x="2484439" y="1714500"/>
              <a:ext cx="665163" cy="1371600"/>
              <a:chOff x="819" y="2413"/>
              <a:chExt cx="419" cy="864"/>
            </a:xfrm>
          </p:grpSpPr>
          <p:sp>
            <p:nvSpPr>
              <p:cNvPr id="34" name="Line 11"/>
              <p:cNvSpPr>
                <a:spLocks noChangeShapeType="1"/>
              </p:cNvSpPr>
              <p:nvPr/>
            </p:nvSpPr>
            <p:spPr bwMode="auto">
              <a:xfrm>
                <a:off x="1238" y="2934"/>
                <a:ext cx="0" cy="343"/>
              </a:xfrm>
              <a:prstGeom prst="line">
                <a:avLst/>
              </a:prstGeom>
              <a:noFill/>
              <a:ln w="19050">
                <a:solidFill>
                  <a:schemeClr val="hlink"/>
                </a:solidFill>
                <a:round/>
                <a:headEnd type="none" w="sm" len="sm"/>
                <a:tailEnd type="triangle" w="med" len="med"/>
              </a:ln>
              <a:effectLst/>
            </p:spPr>
            <p:txBody>
              <a:bodyPr wrap="none"/>
              <a:lstStyle/>
              <a:p>
                <a:endParaRPr lang="en-US"/>
              </a:p>
            </p:txBody>
          </p:sp>
          <p:sp>
            <p:nvSpPr>
              <p:cNvPr id="36" name="Line 12"/>
              <p:cNvSpPr>
                <a:spLocks noChangeShapeType="1"/>
              </p:cNvSpPr>
              <p:nvPr/>
            </p:nvSpPr>
            <p:spPr bwMode="auto">
              <a:xfrm rot="5400000">
                <a:off x="991" y="2680"/>
                <a:ext cx="0" cy="343"/>
              </a:xfrm>
              <a:prstGeom prst="line">
                <a:avLst/>
              </a:prstGeom>
              <a:noFill/>
              <a:ln w="19050">
                <a:solidFill>
                  <a:schemeClr val="hlink"/>
                </a:solidFill>
                <a:round/>
                <a:headEnd type="none" w="sm" len="sm"/>
                <a:tailEnd type="triangle" w="med" len="med"/>
              </a:ln>
              <a:effectLst/>
            </p:spPr>
            <p:txBody>
              <a:bodyPr wrap="none"/>
              <a:lstStyle/>
              <a:p>
                <a:endParaRPr lang="en-US"/>
              </a:p>
            </p:txBody>
          </p:sp>
          <p:sp>
            <p:nvSpPr>
              <p:cNvPr id="38" name="Line 14"/>
              <p:cNvSpPr>
                <a:spLocks noChangeShapeType="1"/>
              </p:cNvSpPr>
              <p:nvPr/>
            </p:nvSpPr>
            <p:spPr bwMode="auto">
              <a:xfrm flipH="1" flipV="1">
                <a:off x="1238" y="2413"/>
                <a:ext cx="0" cy="343"/>
              </a:xfrm>
              <a:prstGeom prst="line">
                <a:avLst/>
              </a:prstGeom>
              <a:noFill/>
              <a:ln w="19050">
                <a:solidFill>
                  <a:schemeClr val="hlink"/>
                </a:solidFill>
                <a:round/>
                <a:headEnd type="none" w="sm" len="sm"/>
                <a:tailEnd type="triangle" w="med" len="med"/>
              </a:ln>
              <a:effectLst/>
            </p:spPr>
            <p:txBody>
              <a:bodyPr wrap="none"/>
              <a:lstStyle/>
              <a:p>
                <a:endParaRPr lang="en-US"/>
              </a:p>
            </p:txBody>
          </p:sp>
        </p:grpSp>
        <p:sp>
          <p:nvSpPr>
            <p:cNvPr id="41" name="Line 17"/>
            <p:cNvSpPr>
              <a:spLocks noChangeShapeType="1"/>
            </p:cNvSpPr>
            <p:nvPr/>
          </p:nvSpPr>
          <p:spPr bwMode="auto">
            <a:xfrm rot="2626868">
              <a:off x="2866023" y="2436872"/>
              <a:ext cx="0" cy="544513"/>
            </a:xfrm>
            <a:prstGeom prst="line">
              <a:avLst/>
            </a:prstGeom>
            <a:noFill/>
            <a:ln w="19050">
              <a:solidFill>
                <a:schemeClr val="hlink"/>
              </a:solidFill>
              <a:round/>
              <a:headEnd type="none" w="sm" len="sm"/>
              <a:tailEnd type="triangle" w="med" len="med"/>
            </a:ln>
            <a:effectLst/>
          </p:spPr>
          <p:txBody>
            <a:bodyPr wrap="none"/>
            <a:lstStyle/>
            <a:p>
              <a:endParaRPr lang="en-US"/>
            </a:p>
          </p:txBody>
        </p:sp>
        <p:sp>
          <p:nvSpPr>
            <p:cNvPr id="42" name="Line 18"/>
            <p:cNvSpPr>
              <a:spLocks noChangeShapeType="1"/>
            </p:cNvSpPr>
            <p:nvPr/>
          </p:nvSpPr>
          <p:spPr bwMode="auto">
            <a:xfrm rot="8026868">
              <a:off x="2856836" y="1849044"/>
              <a:ext cx="0" cy="544513"/>
            </a:xfrm>
            <a:prstGeom prst="line">
              <a:avLst/>
            </a:prstGeom>
            <a:noFill/>
            <a:ln w="19050">
              <a:solidFill>
                <a:schemeClr val="hlink"/>
              </a:solidFill>
              <a:round/>
              <a:headEnd type="none" w="sm" len="sm"/>
              <a:tailEnd type="triangle" w="med" len="med"/>
            </a:ln>
            <a:effectLst/>
          </p:spPr>
          <p:txBody>
            <a:bodyPr wrap="none"/>
            <a:lstStyle/>
            <a:p>
              <a:endParaRPr lang="en-US"/>
            </a:p>
          </p:txBody>
        </p:sp>
        <p:sp>
          <p:nvSpPr>
            <p:cNvPr id="43" name="Line 19"/>
            <p:cNvSpPr>
              <a:spLocks noChangeShapeType="1"/>
            </p:cNvSpPr>
            <p:nvPr/>
          </p:nvSpPr>
          <p:spPr bwMode="auto">
            <a:xfrm rot="18826868" flipH="1">
              <a:off x="3170102" y="2563987"/>
              <a:ext cx="365394" cy="350170"/>
            </a:xfrm>
            <a:prstGeom prst="line">
              <a:avLst/>
            </a:prstGeom>
            <a:noFill/>
            <a:ln w="19050">
              <a:solidFill>
                <a:schemeClr val="hlink"/>
              </a:solidFill>
              <a:round/>
              <a:headEnd type="none" w="sm" len="sm"/>
              <a:tailEnd type="triangle" w="med" len="med"/>
            </a:ln>
            <a:effectLst/>
          </p:spPr>
          <p:txBody>
            <a:bodyPr wrap="none"/>
            <a:lstStyle/>
            <a:p>
              <a:endParaRPr lang="en-US"/>
            </a:p>
          </p:txBody>
        </p:sp>
        <p:sp>
          <p:nvSpPr>
            <p:cNvPr id="44" name="Line 20"/>
            <p:cNvSpPr>
              <a:spLocks noChangeShapeType="1"/>
            </p:cNvSpPr>
            <p:nvPr/>
          </p:nvSpPr>
          <p:spPr bwMode="auto">
            <a:xfrm rot="2626868" flipH="1" flipV="1">
              <a:off x="3173410" y="1820868"/>
              <a:ext cx="367016" cy="385754"/>
            </a:xfrm>
            <a:prstGeom prst="line">
              <a:avLst/>
            </a:prstGeom>
            <a:noFill/>
            <a:ln w="19050">
              <a:solidFill>
                <a:schemeClr val="hlink"/>
              </a:solidFill>
              <a:round/>
              <a:headEnd type="none" w="sm" len="sm"/>
              <a:tailEnd type="triangle" w="med" len="med"/>
            </a:ln>
            <a:effectLst/>
          </p:spPr>
          <p:txBody>
            <a:bodyPr wrap="none"/>
            <a:lstStyle/>
            <a:p>
              <a:endParaRPr lang="en-US"/>
            </a:p>
          </p:txBody>
        </p:sp>
        <p:sp>
          <p:nvSpPr>
            <p:cNvPr id="51" name="Line 20"/>
            <p:cNvSpPr>
              <a:spLocks noChangeShapeType="1"/>
            </p:cNvSpPr>
            <p:nvPr/>
          </p:nvSpPr>
          <p:spPr bwMode="auto">
            <a:xfrm rot="2626868" flipH="1" flipV="1">
              <a:off x="3541466" y="1834796"/>
              <a:ext cx="371227" cy="390012"/>
            </a:xfrm>
            <a:prstGeom prst="line">
              <a:avLst/>
            </a:prstGeom>
            <a:noFill/>
            <a:ln w="19050">
              <a:solidFill>
                <a:schemeClr val="hlink"/>
              </a:solidFill>
              <a:round/>
              <a:headEnd type="none" w="sm" len="sm"/>
              <a:tailEnd type="triangle" w="med" len="med"/>
            </a:ln>
            <a:effectLst/>
          </p:spPr>
          <p:txBody>
            <a:bodyPr wrap="none"/>
            <a:lstStyle/>
            <a:p>
              <a:endParaRPr lang="en-US"/>
            </a:p>
          </p:txBody>
        </p:sp>
        <p:sp>
          <p:nvSpPr>
            <p:cNvPr id="52" name="Line 20"/>
            <p:cNvSpPr>
              <a:spLocks noChangeShapeType="1"/>
            </p:cNvSpPr>
            <p:nvPr/>
          </p:nvSpPr>
          <p:spPr bwMode="auto">
            <a:xfrm rot="2626868" flipH="1" flipV="1">
              <a:off x="5121560" y="1822157"/>
              <a:ext cx="379149" cy="406670"/>
            </a:xfrm>
            <a:prstGeom prst="line">
              <a:avLst/>
            </a:prstGeom>
            <a:noFill/>
            <a:ln w="19050">
              <a:solidFill>
                <a:schemeClr val="hlink"/>
              </a:solidFill>
              <a:round/>
              <a:headEnd type="none" w="sm" len="sm"/>
              <a:tailEnd type="triangle" w="med" len="med"/>
            </a:ln>
            <a:effectLst/>
          </p:spPr>
          <p:txBody>
            <a:bodyPr wrap="none"/>
            <a:lstStyle/>
            <a:p>
              <a:endParaRPr lang="en-US"/>
            </a:p>
          </p:txBody>
        </p:sp>
        <p:sp>
          <p:nvSpPr>
            <p:cNvPr id="53" name="Line 19"/>
            <p:cNvSpPr>
              <a:spLocks noChangeShapeType="1"/>
            </p:cNvSpPr>
            <p:nvPr/>
          </p:nvSpPr>
          <p:spPr bwMode="auto">
            <a:xfrm rot="18826868" flipH="1">
              <a:off x="3551561" y="2571412"/>
              <a:ext cx="364477" cy="349292"/>
            </a:xfrm>
            <a:prstGeom prst="line">
              <a:avLst/>
            </a:prstGeom>
            <a:noFill/>
            <a:ln w="19050">
              <a:solidFill>
                <a:schemeClr val="hlink"/>
              </a:solidFill>
              <a:round/>
              <a:headEnd type="none" w="sm" len="sm"/>
              <a:tailEnd type="triangle" w="med" len="med"/>
            </a:ln>
            <a:effectLst/>
          </p:spPr>
          <p:txBody>
            <a:bodyPr wrap="none"/>
            <a:lstStyle/>
            <a:p>
              <a:endParaRPr lang="en-US"/>
            </a:p>
          </p:txBody>
        </p:sp>
        <p:sp>
          <p:nvSpPr>
            <p:cNvPr id="54" name="Line 19"/>
            <p:cNvSpPr>
              <a:spLocks noChangeShapeType="1"/>
            </p:cNvSpPr>
            <p:nvPr/>
          </p:nvSpPr>
          <p:spPr bwMode="auto">
            <a:xfrm rot="18826868" flipH="1">
              <a:off x="5123186" y="2563793"/>
              <a:ext cx="364477" cy="349292"/>
            </a:xfrm>
            <a:prstGeom prst="line">
              <a:avLst/>
            </a:prstGeom>
            <a:noFill/>
            <a:ln w="19050">
              <a:solidFill>
                <a:schemeClr val="hlink"/>
              </a:solidFill>
              <a:round/>
              <a:headEnd type="none" w="sm" len="sm"/>
              <a:tailEnd type="triangle" w="med" len="med"/>
            </a:ln>
            <a:effectLst/>
          </p:spPr>
          <p:txBody>
            <a:bodyPr wrap="none"/>
            <a:lstStyle/>
            <a:p>
              <a:endParaRPr lang="en-US"/>
            </a:p>
          </p:txBody>
        </p:sp>
        <p:graphicFrame>
          <p:nvGraphicFramePr>
            <p:cNvPr id="55" name="Object 5"/>
            <p:cNvGraphicFramePr>
              <a:graphicFrameLocks noChangeAspect="1"/>
            </p:cNvGraphicFramePr>
            <p:nvPr/>
          </p:nvGraphicFramePr>
          <p:xfrm>
            <a:off x="6210300" y="1666875"/>
            <a:ext cx="846138" cy="466725"/>
          </p:xfrm>
          <a:graphic>
            <a:graphicData uri="http://schemas.openxmlformats.org/presentationml/2006/ole">
              <mc:AlternateContent xmlns:mc="http://schemas.openxmlformats.org/markup-compatibility/2006">
                <mc:Choice xmlns:v="urn:schemas-microsoft-com:vml" Requires="v">
                  <p:oleObj spid="_x0000_s47166" name="Equation" r:id="rId8" imgW="393529" imgH="228501" progId="Equation.DSMT4">
                    <p:embed/>
                  </p:oleObj>
                </mc:Choice>
                <mc:Fallback>
                  <p:oleObj name="Equation" r:id="rId8" imgW="393529" imgH="228501" progId="Equation.DSMT4">
                    <p:embed/>
                    <p:pic>
                      <p:nvPicPr>
                        <p:cNvPr id="0" name="Picture 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0300" y="1666875"/>
                          <a:ext cx="846138" cy="466725"/>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47115" name="Object 11"/>
          <p:cNvGraphicFramePr>
            <a:graphicFrameLocks noChangeAspect="1"/>
          </p:cNvGraphicFramePr>
          <p:nvPr/>
        </p:nvGraphicFramePr>
        <p:xfrm>
          <a:off x="2001838" y="3889375"/>
          <a:ext cx="2168525" cy="804863"/>
        </p:xfrm>
        <a:graphic>
          <a:graphicData uri="http://schemas.openxmlformats.org/presentationml/2006/ole">
            <mc:AlternateContent xmlns:mc="http://schemas.openxmlformats.org/markup-compatibility/2006">
              <mc:Choice xmlns:v="urn:schemas-microsoft-com:vml" Requires="v">
                <p:oleObj spid="_x0000_s47167" name="Equation" r:id="rId10" imgW="1206500" imgH="469900" progId="Equation.DSMT4">
                  <p:embed/>
                </p:oleObj>
              </mc:Choice>
              <mc:Fallback>
                <p:oleObj name="Equation" r:id="rId10" imgW="1206500" imgH="469900" progId="Equation.DSMT4">
                  <p:embed/>
                  <p:pic>
                    <p:nvPicPr>
                      <p:cNvPr id="0" name="Picture 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01838" y="3889375"/>
                        <a:ext cx="2168525"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Right Arrow 23"/>
          <p:cNvSpPr/>
          <p:nvPr/>
        </p:nvSpPr>
        <p:spPr bwMode="auto">
          <a:xfrm>
            <a:off x="4680858" y="4125686"/>
            <a:ext cx="642257" cy="315686"/>
          </a:xfrm>
          <a:prstGeom prst="rightArrow">
            <a:avLst/>
          </a:prstGeom>
          <a:solidFill>
            <a:schemeClr val="accent1"/>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 name="TextBox 1"/>
          <p:cNvSpPr txBox="1"/>
          <p:nvPr/>
        </p:nvSpPr>
        <p:spPr>
          <a:xfrm>
            <a:off x="505326" y="3392905"/>
            <a:ext cx="1580882" cy="400110"/>
          </a:xfrm>
          <a:prstGeom prst="rect">
            <a:avLst/>
          </a:prstGeom>
          <a:noFill/>
        </p:spPr>
        <p:txBody>
          <a:bodyPr wrap="none" rtlCol="0">
            <a:spAutoFit/>
          </a:bodyPr>
          <a:lstStyle/>
          <a:p>
            <a:r>
              <a:rPr lang="en-US" dirty="0" smtClean="0">
                <a:solidFill>
                  <a:schemeClr val="bg1"/>
                </a:solidFill>
              </a:rPr>
              <a:t>“Knife edge”</a:t>
            </a:r>
            <a:endParaRPr lang="en-US" dirty="0">
              <a:solidFill>
                <a:schemeClr val="bg1"/>
              </a:solidFill>
            </a:endParaRPr>
          </a:p>
        </p:txBody>
      </p:sp>
      <p:cxnSp>
        <p:nvCxnSpPr>
          <p:cNvPr id="4" name="Straight Arrow Connector 3"/>
          <p:cNvCxnSpPr/>
          <p:nvPr/>
        </p:nvCxnSpPr>
        <p:spPr bwMode="auto">
          <a:xfrm flipV="1">
            <a:off x="1503947" y="2791326"/>
            <a:ext cx="1106906" cy="601579"/>
          </a:xfrm>
          <a:prstGeom prst="straightConnector1">
            <a:avLst/>
          </a:prstGeom>
          <a:solidFill>
            <a:schemeClr val="accent1"/>
          </a:solidFill>
          <a:ln w="19050" cap="flat" cmpd="sng" algn="ctr">
            <a:solidFill>
              <a:schemeClr val="bg2"/>
            </a:solidFill>
            <a:prstDash val="solid"/>
            <a:round/>
            <a:headEnd type="none" w="med" len="med"/>
            <a:tailEnd type="arrow" w="med" len="med"/>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40217" y="1912179"/>
            <a:ext cx="3756660" cy="3899916"/>
          </a:xfrm>
          <a:prstGeom prst="rect">
            <a:avLst/>
          </a:prstGeom>
        </p:spPr>
      </p:pic>
      <p:sp>
        <p:nvSpPr>
          <p:cNvPr id="32" name="Slide Number Placeholder 31"/>
          <p:cNvSpPr>
            <a:spLocks noGrp="1"/>
          </p:cNvSpPr>
          <p:nvPr>
            <p:ph type="sldNum" sz="quarter" idx="10"/>
          </p:nvPr>
        </p:nvSpPr>
        <p:spPr/>
        <p:txBody>
          <a:bodyPr/>
          <a:lstStyle/>
          <a:p>
            <a:pPr>
              <a:defRPr/>
            </a:pPr>
            <a:fld id="{C61DB25C-1D00-4F14-A1FC-32A28920E5FD}" type="slidenum">
              <a:rPr lang="en-US"/>
              <a:pPr>
                <a:defRPr/>
              </a:pPr>
              <a:t>19</a:t>
            </a:fld>
            <a:endParaRPr lang="en-US"/>
          </a:p>
        </p:txBody>
      </p:sp>
      <p:sp>
        <p:nvSpPr>
          <p:cNvPr id="9" name="Text Box 2"/>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Knife Edge (cont.)</a:t>
            </a:r>
            <a:endParaRPr lang="en-US" sz="4000" dirty="0">
              <a:solidFill>
                <a:srgbClr val="FF9933"/>
              </a:solidFill>
              <a:effectLst>
                <a:outerShdw blurRad="38100" dist="38100" dir="2700000" algn="tl">
                  <a:srgbClr val="C0C0C0"/>
                </a:outerShdw>
              </a:effectLst>
            </a:endParaRPr>
          </a:p>
        </p:txBody>
      </p:sp>
      <p:sp>
        <p:nvSpPr>
          <p:cNvPr id="28" name="TextBox 27"/>
          <p:cNvSpPr txBox="1"/>
          <p:nvPr/>
        </p:nvSpPr>
        <p:spPr>
          <a:xfrm>
            <a:off x="1436914" y="859972"/>
            <a:ext cx="6623929" cy="461665"/>
          </a:xfrm>
          <a:prstGeom prst="rect">
            <a:avLst/>
          </a:prstGeom>
          <a:noFill/>
        </p:spPr>
        <p:txBody>
          <a:bodyPr wrap="none" rtlCol="0">
            <a:spAutoFit/>
          </a:bodyPr>
          <a:lstStyle/>
          <a:p>
            <a:r>
              <a:rPr lang="en-US" sz="2400" dirty="0" smtClean="0">
                <a:solidFill>
                  <a:schemeClr val="bg1"/>
                </a:solidFill>
              </a:rPr>
              <a:t>Field near the edge of a parallel-plate capacitor</a:t>
            </a:r>
            <a:endParaRPr lang="en-US" sz="2400" dirty="0">
              <a:solidFill>
                <a:schemeClr val="bg1"/>
              </a:solidFill>
            </a:endParaRPr>
          </a:p>
        </p:txBody>
      </p:sp>
      <p:sp>
        <p:nvSpPr>
          <p:cNvPr id="30" name="TextBox 29"/>
          <p:cNvSpPr txBox="1"/>
          <p:nvPr/>
        </p:nvSpPr>
        <p:spPr>
          <a:xfrm>
            <a:off x="6553200" y="2198914"/>
            <a:ext cx="2393604" cy="400110"/>
          </a:xfrm>
          <a:prstGeom prst="rect">
            <a:avLst/>
          </a:prstGeom>
          <a:noFill/>
        </p:spPr>
        <p:txBody>
          <a:bodyPr wrap="none" rtlCol="0">
            <a:spAutoFit/>
          </a:bodyPr>
          <a:lstStyle/>
          <a:p>
            <a:r>
              <a:rPr lang="en-US" dirty="0" smtClean="0">
                <a:solidFill>
                  <a:schemeClr val="bg1"/>
                </a:solidFill>
              </a:rPr>
              <a:t>Nearly uniform field</a:t>
            </a:r>
            <a:endParaRPr lang="en-US" dirty="0">
              <a:solidFill>
                <a:schemeClr val="bg1"/>
              </a:solidFill>
            </a:endParaRPr>
          </a:p>
        </p:txBody>
      </p:sp>
      <p:cxnSp>
        <p:nvCxnSpPr>
          <p:cNvPr id="35" name="Straight Arrow Connector 34"/>
          <p:cNvCxnSpPr/>
          <p:nvPr/>
        </p:nvCxnSpPr>
        <p:spPr bwMode="auto">
          <a:xfrm flipH="1">
            <a:off x="5529943" y="2569029"/>
            <a:ext cx="1066800" cy="979714"/>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37" name="TextBox 36"/>
          <p:cNvSpPr txBox="1"/>
          <p:nvPr/>
        </p:nvSpPr>
        <p:spPr>
          <a:xfrm>
            <a:off x="631372" y="5965371"/>
            <a:ext cx="1377493" cy="400110"/>
          </a:xfrm>
          <a:prstGeom prst="rect">
            <a:avLst/>
          </a:prstGeom>
          <a:noFill/>
        </p:spPr>
        <p:txBody>
          <a:bodyPr wrap="none" rtlCol="0">
            <a:spAutoFit/>
          </a:bodyPr>
          <a:lstStyle/>
          <a:p>
            <a:r>
              <a:rPr lang="en-US" dirty="0" smtClean="0">
                <a:solidFill>
                  <a:schemeClr val="bg1"/>
                </a:solidFill>
              </a:rPr>
              <a:t>Weak field</a:t>
            </a:r>
            <a:endParaRPr lang="en-US" dirty="0">
              <a:solidFill>
                <a:schemeClr val="bg1"/>
              </a:solidFill>
            </a:endParaRPr>
          </a:p>
        </p:txBody>
      </p:sp>
      <p:cxnSp>
        <p:nvCxnSpPr>
          <p:cNvPr id="40" name="Straight Arrow Connector 39"/>
          <p:cNvCxnSpPr/>
          <p:nvPr/>
        </p:nvCxnSpPr>
        <p:spPr bwMode="auto">
          <a:xfrm flipV="1">
            <a:off x="1883229" y="4953000"/>
            <a:ext cx="1197428" cy="827314"/>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45" name="TextBox 44"/>
          <p:cNvSpPr txBox="1"/>
          <p:nvPr/>
        </p:nvSpPr>
        <p:spPr>
          <a:xfrm>
            <a:off x="293914" y="1839685"/>
            <a:ext cx="2021964" cy="400110"/>
          </a:xfrm>
          <a:prstGeom prst="rect">
            <a:avLst/>
          </a:prstGeom>
          <a:noFill/>
        </p:spPr>
        <p:txBody>
          <a:bodyPr wrap="none" rtlCol="0">
            <a:spAutoFit/>
          </a:bodyPr>
          <a:lstStyle/>
          <a:p>
            <a:r>
              <a:rPr lang="en-US" dirty="0" smtClean="0">
                <a:solidFill>
                  <a:schemeClr val="bg1"/>
                </a:solidFill>
              </a:rPr>
              <a:t>Very strong field</a:t>
            </a:r>
            <a:endParaRPr lang="en-US" dirty="0">
              <a:solidFill>
                <a:schemeClr val="bg1"/>
              </a:solidFill>
            </a:endParaRPr>
          </a:p>
        </p:txBody>
      </p:sp>
      <p:cxnSp>
        <p:nvCxnSpPr>
          <p:cNvPr id="49" name="Straight Arrow Connector 48"/>
          <p:cNvCxnSpPr/>
          <p:nvPr/>
        </p:nvCxnSpPr>
        <p:spPr bwMode="auto">
          <a:xfrm>
            <a:off x="2351314" y="2166257"/>
            <a:ext cx="1894115" cy="968829"/>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50" name="Rectangle 49"/>
          <p:cNvSpPr/>
          <p:nvPr/>
        </p:nvSpPr>
        <p:spPr>
          <a:xfrm>
            <a:off x="1175656" y="6347562"/>
            <a:ext cx="6683829" cy="338554"/>
          </a:xfrm>
          <a:prstGeom prst="rect">
            <a:avLst/>
          </a:prstGeom>
        </p:spPr>
        <p:txBody>
          <a:bodyPr wrap="square">
            <a:spAutoFit/>
          </a:bodyPr>
          <a:lstStyle/>
          <a:p>
            <a:pPr algn="ctr"/>
            <a:r>
              <a:rPr lang="en-US" sz="1600" dirty="0" smtClean="0">
                <a:solidFill>
                  <a:schemeClr val="bg2"/>
                </a:solidFill>
              </a:rPr>
              <a:t>Credit: Feynman Lectures on Physics</a:t>
            </a:r>
            <a:endParaRPr lang="en-US" sz="1600" dirty="0">
              <a:solidFill>
                <a:schemeClr val="bg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176213"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Sharp </a:t>
            </a:r>
            <a:r>
              <a:rPr lang="en-US" sz="4000" dirty="0">
                <a:solidFill>
                  <a:srgbClr val="FF9933"/>
                </a:solidFill>
                <a:effectLst>
                  <a:outerShdw blurRad="38100" dist="38100" dir="2700000" algn="tl">
                    <a:srgbClr val="C0C0C0"/>
                  </a:outerShdw>
                </a:effectLst>
              </a:rPr>
              <a:t>Point Property</a:t>
            </a:r>
          </a:p>
        </p:txBody>
      </p:sp>
      <p:sp>
        <p:nvSpPr>
          <p:cNvPr id="14339" name="Text Box 3"/>
          <p:cNvSpPr txBox="1">
            <a:spLocks noChangeArrowheads="1"/>
          </p:cNvSpPr>
          <p:nvPr/>
        </p:nvSpPr>
        <p:spPr bwMode="auto">
          <a:xfrm>
            <a:off x="1876879" y="1189491"/>
            <a:ext cx="5296899" cy="400110"/>
          </a:xfrm>
          <a:prstGeom prst="rect">
            <a:avLst/>
          </a:prstGeom>
          <a:noFill/>
          <a:ln w="12700">
            <a:noFill/>
            <a:miter lim="800000"/>
            <a:headEnd type="none" w="sm" len="sm"/>
            <a:tailEnd type="none" w="sm" len="sm"/>
          </a:ln>
        </p:spPr>
        <p:txBody>
          <a:bodyPr wrap="none">
            <a:spAutoFit/>
          </a:bodyPr>
          <a:lstStyle/>
          <a:p>
            <a:pPr algn="ctr"/>
            <a:r>
              <a:rPr lang="en-US" dirty="0">
                <a:solidFill>
                  <a:schemeClr val="hlink"/>
                </a:solidFill>
              </a:rPr>
              <a:t>A sharp point produces a strong electric </a:t>
            </a:r>
            <a:r>
              <a:rPr lang="en-US" dirty="0" smtClean="0">
                <a:solidFill>
                  <a:schemeClr val="hlink"/>
                </a:solidFill>
              </a:rPr>
              <a:t>field.</a:t>
            </a:r>
            <a:endParaRPr lang="en-US" dirty="0">
              <a:solidFill>
                <a:schemeClr val="hlink"/>
              </a:solidFill>
            </a:endParaRPr>
          </a:p>
        </p:txBody>
      </p:sp>
      <p:sp>
        <p:nvSpPr>
          <p:cNvPr id="14341" name="Text Box 16"/>
          <p:cNvSpPr txBox="1">
            <a:spLocks noChangeArrowheads="1"/>
          </p:cNvSpPr>
          <p:nvPr/>
        </p:nvSpPr>
        <p:spPr bwMode="auto">
          <a:xfrm>
            <a:off x="833438" y="5264150"/>
            <a:ext cx="7767637" cy="701675"/>
          </a:xfrm>
          <a:prstGeom prst="rect">
            <a:avLst/>
          </a:prstGeom>
          <a:solidFill>
            <a:srgbClr val="FFCCFF"/>
          </a:solidFill>
          <a:ln w="12700">
            <a:noFill/>
            <a:miter lim="800000"/>
            <a:headEnd type="none" w="sm" len="sm"/>
            <a:tailEnd type="none" w="sm" len="sm"/>
          </a:ln>
        </p:spPr>
        <p:txBody>
          <a:bodyPr>
            <a:spAutoFit/>
          </a:bodyPr>
          <a:lstStyle/>
          <a:p>
            <a:pPr algn="ctr"/>
            <a:r>
              <a:rPr lang="en-US" dirty="0">
                <a:solidFill>
                  <a:schemeClr val="bg2"/>
                </a:solidFill>
              </a:rPr>
              <a:t>Determine how much charge goes to each sphere, and the </a:t>
            </a:r>
            <a:endParaRPr lang="en-US" dirty="0" smtClean="0">
              <a:solidFill>
                <a:schemeClr val="bg2"/>
              </a:solidFill>
            </a:endParaRPr>
          </a:p>
          <a:p>
            <a:pPr algn="ctr"/>
            <a:r>
              <a:rPr lang="en-US" dirty="0" smtClean="0">
                <a:solidFill>
                  <a:schemeClr val="bg2"/>
                </a:solidFill>
              </a:rPr>
              <a:t>electric </a:t>
            </a:r>
            <a:r>
              <a:rPr lang="en-US" dirty="0">
                <a:solidFill>
                  <a:schemeClr val="bg2"/>
                </a:solidFill>
              </a:rPr>
              <a:t>field at the surface of each sphere.</a:t>
            </a:r>
          </a:p>
        </p:txBody>
      </p:sp>
      <p:sp>
        <p:nvSpPr>
          <p:cNvPr id="268305" name="Text Box 17"/>
          <p:cNvSpPr txBox="1">
            <a:spLocks noChangeArrowheads="1"/>
          </p:cNvSpPr>
          <p:nvPr/>
        </p:nvSpPr>
        <p:spPr bwMode="auto">
          <a:xfrm>
            <a:off x="2347913" y="4298950"/>
            <a:ext cx="3976687" cy="396875"/>
          </a:xfrm>
          <a:prstGeom prst="rect">
            <a:avLst/>
          </a:prstGeom>
          <a:noFill/>
          <a:ln w="12700">
            <a:noFill/>
            <a:miter lim="800000"/>
            <a:headEnd type="none" w="sm" len="sm"/>
            <a:tailEnd type="none" w="sm" len="sm"/>
          </a:ln>
          <a:effectLst/>
        </p:spPr>
        <p:txBody>
          <a:bodyPr wrap="none">
            <a:spAutoFit/>
          </a:bodyPr>
          <a:lstStyle/>
          <a:p>
            <a:pPr algn="ctr">
              <a:defRPr/>
            </a:pPr>
            <a:r>
              <a:rPr lang="en-US" dirty="0">
                <a:solidFill>
                  <a:schemeClr val="bg1"/>
                </a:solidFill>
              </a:rPr>
              <a:t>The system is charged with </a:t>
            </a:r>
            <a:r>
              <a:rPr lang="en-US" i="1" dirty="0">
                <a:solidFill>
                  <a:schemeClr val="bg1"/>
                </a:solidFill>
                <a:latin typeface="Times New Roman" pitchFamily="18" charset="0"/>
              </a:rPr>
              <a:t>Q</a:t>
            </a:r>
            <a:r>
              <a:rPr lang="en-US" dirty="0">
                <a:solidFill>
                  <a:schemeClr val="bg1"/>
                </a:solidFill>
              </a:rPr>
              <a:t> [</a:t>
            </a:r>
            <a:r>
              <a:rPr lang="en-US" dirty="0">
                <a:solidFill>
                  <a:schemeClr val="bg1"/>
                </a:solidFill>
                <a:latin typeface="+mn-lt"/>
              </a:rPr>
              <a:t>C</a:t>
            </a:r>
            <a:r>
              <a:rPr lang="en-US" dirty="0">
                <a:solidFill>
                  <a:schemeClr val="bg1"/>
                </a:solidFill>
              </a:rPr>
              <a:t>].</a:t>
            </a:r>
          </a:p>
        </p:txBody>
      </p:sp>
      <p:sp>
        <p:nvSpPr>
          <p:cNvPr id="17" name="Slide Number Placeholder 16"/>
          <p:cNvSpPr>
            <a:spLocks noGrp="1"/>
          </p:cNvSpPr>
          <p:nvPr>
            <p:ph type="sldNum" sz="quarter" idx="10"/>
          </p:nvPr>
        </p:nvSpPr>
        <p:spPr/>
        <p:txBody>
          <a:bodyPr/>
          <a:lstStyle/>
          <a:p>
            <a:pPr>
              <a:defRPr/>
            </a:pPr>
            <a:fld id="{9DAEE101-AAB3-4F77-AD76-62E980304A97}" type="slidenum">
              <a:rPr lang="en-US"/>
              <a:pPr>
                <a:defRPr/>
              </a:pPr>
              <a:t>2</a:t>
            </a:fld>
            <a:endParaRPr lang="en-US"/>
          </a:p>
        </p:txBody>
      </p:sp>
      <p:graphicFrame>
        <p:nvGraphicFramePr>
          <p:cNvPr id="16385" name="Object 61"/>
          <p:cNvGraphicFramePr>
            <a:graphicFrameLocks noChangeAspect="1"/>
          </p:cNvGraphicFramePr>
          <p:nvPr/>
        </p:nvGraphicFramePr>
        <p:xfrm>
          <a:off x="6627360" y="2405063"/>
          <a:ext cx="1157287" cy="473075"/>
        </p:xfrm>
        <a:graphic>
          <a:graphicData uri="http://schemas.openxmlformats.org/presentationml/2006/ole">
            <mc:AlternateContent xmlns:mc="http://schemas.openxmlformats.org/markup-compatibility/2006">
              <mc:Choice xmlns:v="urn:schemas-microsoft-com:vml" Requires="v">
                <p:oleObj spid="_x0000_s16463" name="Equation" r:id="rId4" imgW="558800" imgH="228600" progId="Equation.DSMT4">
                  <p:embed/>
                </p:oleObj>
              </mc:Choice>
              <mc:Fallback>
                <p:oleObj name="Equation" r:id="rId4" imgW="558800" imgH="228600" progId="Equation.DSMT4">
                  <p:embed/>
                  <p:pic>
                    <p:nvPicPr>
                      <p:cNvPr id="0"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7360" y="2405063"/>
                        <a:ext cx="1157287"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23"/>
          <p:cNvGrpSpPr/>
          <p:nvPr/>
        </p:nvGrpSpPr>
        <p:grpSpPr>
          <a:xfrm>
            <a:off x="2647950" y="2059738"/>
            <a:ext cx="3409383" cy="1799166"/>
            <a:chOff x="2647950" y="2059738"/>
            <a:chExt cx="3409383" cy="1799166"/>
          </a:xfrm>
        </p:grpSpPr>
        <p:sp>
          <p:nvSpPr>
            <p:cNvPr id="14344" name="Oval 5"/>
            <p:cNvSpPr>
              <a:spLocks noChangeArrowheads="1"/>
            </p:cNvSpPr>
            <p:nvPr/>
          </p:nvSpPr>
          <p:spPr bwMode="auto">
            <a:xfrm>
              <a:off x="2854325" y="2465388"/>
              <a:ext cx="1012825" cy="974725"/>
            </a:xfrm>
            <a:prstGeom prst="ellipse">
              <a:avLst/>
            </a:prstGeom>
            <a:gradFill rotWithShape="0">
              <a:gsLst>
                <a:gs pos="0">
                  <a:srgbClr val="FF9933"/>
                </a:gs>
                <a:gs pos="100000">
                  <a:srgbClr val="764718"/>
                </a:gs>
              </a:gsLst>
              <a:path path="shape">
                <a:fillToRect l="50000" t="50000" r="50000" b="50000"/>
              </a:path>
            </a:gradFill>
            <a:ln w="12700">
              <a:solidFill>
                <a:schemeClr val="bg2"/>
              </a:solidFill>
              <a:round/>
              <a:headEnd type="none" w="sm" len="sm"/>
              <a:tailEnd type="none" w="sm" len="sm"/>
            </a:ln>
          </p:spPr>
          <p:txBody>
            <a:bodyPr wrap="none" anchor="ctr"/>
            <a:lstStyle/>
            <a:p>
              <a:endParaRPr lang="en-US"/>
            </a:p>
          </p:txBody>
        </p:sp>
        <p:sp>
          <p:nvSpPr>
            <p:cNvPr id="14345" name="Oval 6"/>
            <p:cNvSpPr>
              <a:spLocks noChangeArrowheads="1"/>
            </p:cNvSpPr>
            <p:nvPr/>
          </p:nvSpPr>
          <p:spPr bwMode="auto">
            <a:xfrm>
              <a:off x="5187950" y="2678113"/>
              <a:ext cx="647700" cy="609600"/>
            </a:xfrm>
            <a:prstGeom prst="ellipse">
              <a:avLst/>
            </a:prstGeom>
            <a:gradFill rotWithShape="0">
              <a:gsLst>
                <a:gs pos="0">
                  <a:srgbClr val="FF9933"/>
                </a:gs>
                <a:gs pos="100000">
                  <a:srgbClr val="764718"/>
                </a:gs>
              </a:gsLst>
              <a:path path="shape">
                <a:fillToRect l="50000" t="50000" r="50000" b="50000"/>
              </a:path>
            </a:gradFill>
            <a:ln w="12700">
              <a:solidFill>
                <a:schemeClr val="bg2"/>
              </a:solidFill>
              <a:round/>
              <a:headEnd type="none" w="sm" len="sm"/>
              <a:tailEnd type="none" w="sm" len="sm"/>
            </a:ln>
          </p:spPr>
          <p:txBody>
            <a:bodyPr wrap="none" anchor="ctr"/>
            <a:lstStyle/>
            <a:p>
              <a:endParaRPr lang="en-US"/>
            </a:p>
          </p:txBody>
        </p:sp>
        <p:sp>
          <p:nvSpPr>
            <p:cNvPr id="14346" name="Line 7"/>
            <p:cNvSpPr>
              <a:spLocks noChangeShapeType="1"/>
            </p:cNvSpPr>
            <p:nvPr/>
          </p:nvSpPr>
          <p:spPr bwMode="auto">
            <a:xfrm>
              <a:off x="3865563" y="3013076"/>
              <a:ext cx="1331913" cy="0"/>
            </a:xfrm>
            <a:prstGeom prst="line">
              <a:avLst/>
            </a:prstGeom>
            <a:noFill/>
            <a:ln w="38100">
              <a:solidFill>
                <a:srgbClr val="FF9933"/>
              </a:solidFill>
              <a:round/>
              <a:headEnd type="none" w="sm" len="sm"/>
              <a:tailEnd type="none" w="sm" len="sm"/>
            </a:ln>
          </p:spPr>
          <p:txBody>
            <a:bodyPr wrap="none"/>
            <a:lstStyle/>
            <a:p>
              <a:endParaRPr lang="en-US"/>
            </a:p>
          </p:txBody>
        </p:sp>
        <p:sp>
          <p:nvSpPr>
            <p:cNvPr id="14347" name="Line 8"/>
            <p:cNvSpPr>
              <a:spLocks noChangeShapeType="1"/>
            </p:cNvSpPr>
            <p:nvPr/>
          </p:nvSpPr>
          <p:spPr bwMode="auto">
            <a:xfrm flipH="1" flipV="1">
              <a:off x="3030538" y="2662238"/>
              <a:ext cx="363538" cy="323850"/>
            </a:xfrm>
            <a:prstGeom prst="line">
              <a:avLst/>
            </a:prstGeom>
            <a:noFill/>
            <a:ln w="12700">
              <a:solidFill>
                <a:schemeClr val="tx1"/>
              </a:solidFill>
              <a:round/>
              <a:headEnd type="none" w="sm" len="sm"/>
              <a:tailEnd type="triangle" w="med" len="med"/>
            </a:ln>
          </p:spPr>
          <p:txBody>
            <a:bodyPr wrap="none"/>
            <a:lstStyle/>
            <a:p>
              <a:endParaRPr lang="en-US"/>
            </a:p>
          </p:txBody>
        </p:sp>
        <p:sp>
          <p:nvSpPr>
            <p:cNvPr id="14349" name="Line 10"/>
            <p:cNvSpPr>
              <a:spLocks noChangeShapeType="1"/>
            </p:cNvSpPr>
            <p:nvPr/>
          </p:nvSpPr>
          <p:spPr bwMode="auto">
            <a:xfrm flipV="1">
              <a:off x="5526088" y="2751138"/>
              <a:ext cx="176213" cy="234950"/>
            </a:xfrm>
            <a:prstGeom prst="line">
              <a:avLst/>
            </a:prstGeom>
            <a:noFill/>
            <a:ln w="12700">
              <a:solidFill>
                <a:schemeClr val="tx1"/>
              </a:solidFill>
              <a:round/>
              <a:headEnd type="none" w="sm" len="sm"/>
              <a:tailEnd type="triangle" w="med" len="med"/>
            </a:ln>
          </p:spPr>
          <p:txBody>
            <a:bodyPr wrap="none"/>
            <a:lstStyle/>
            <a:p>
              <a:endParaRPr lang="en-US"/>
            </a:p>
          </p:txBody>
        </p:sp>
        <p:graphicFrame>
          <p:nvGraphicFramePr>
            <p:cNvPr id="16386" name="Object 61"/>
            <p:cNvGraphicFramePr>
              <a:graphicFrameLocks noChangeAspect="1"/>
            </p:cNvGraphicFramePr>
            <p:nvPr/>
          </p:nvGraphicFramePr>
          <p:xfrm>
            <a:off x="5155773" y="3355548"/>
            <a:ext cx="368300" cy="473075"/>
          </p:xfrm>
          <a:graphic>
            <a:graphicData uri="http://schemas.openxmlformats.org/presentationml/2006/ole">
              <mc:AlternateContent xmlns:mc="http://schemas.openxmlformats.org/markup-compatibility/2006">
                <mc:Choice xmlns:v="urn:schemas-microsoft-com:vml" Requires="v">
                  <p:oleObj spid="_x0000_s16464" name="Equation" r:id="rId6" imgW="177646" imgH="228402" progId="Equation.DSMT4">
                    <p:embed/>
                  </p:oleObj>
                </mc:Choice>
                <mc:Fallback>
                  <p:oleObj name="Equation" r:id="rId6" imgW="177646" imgH="228402" progId="Equation.DSMT4">
                    <p:embed/>
                    <p:pic>
                      <p:nvPicPr>
                        <p:cNvPr id="0" name="Picture 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5773" y="3355548"/>
                          <a:ext cx="3683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61"/>
            <p:cNvGraphicFramePr>
              <a:graphicFrameLocks noChangeAspect="1"/>
            </p:cNvGraphicFramePr>
            <p:nvPr/>
          </p:nvGraphicFramePr>
          <p:xfrm>
            <a:off x="2741613" y="3385829"/>
            <a:ext cx="342900" cy="473075"/>
          </p:xfrm>
          <a:graphic>
            <a:graphicData uri="http://schemas.openxmlformats.org/presentationml/2006/ole">
              <mc:AlternateContent xmlns:mc="http://schemas.openxmlformats.org/markup-compatibility/2006">
                <mc:Choice xmlns:v="urn:schemas-microsoft-com:vml" Requires="v">
                  <p:oleObj spid="_x0000_s16465" name="Equation" r:id="rId8" imgW="165028" imgH="228501" progId="Equation.DSMT4">
                    <p:embed/>
                  </p:oleObj>
                </mc:Choice>
                <mc:Fallback>
                  <p:oleObj name="Equation" r:id="rId8" imgW="165028" imgH="228501" progId="Equation.DSMT4">
                    <p:embed/>
                    <p:pic>
                      <p:nvPicPr>
                        <p:cNvPr id="0" name="Picture 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1613" y="3385829"/>
                          <a:ext cx="3429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61"/>
            <p:cNvGraphicFramePr>
              <a:graphicFrameLocks noChangeAspect="1"/>
            </p:cNvGraphicFramePr>
            <p:nvPr/>
          </p:nvGraphicFramePr>
          <p:xfrm>
            <a:off x="5797716" y="2442949"/>
            <a:ext cx="259617" cy="286366"/>
          </p:xfrm>
          <a:graphic>
            <a:graphicData uri="http://schemas.openxmlformats.org/presentationml/2006/ole">
              <mc:AlternateContent xmlns:mc="http://schemas.openxmlformats.org/markup-compatibility/2006">
                <mc:Choice xmlns:v="urn:schemas-microsoft-com:vml" Requires="v">
                  <p:oleObj spid="_x0000_s16466" name="Equation" r:id="rId10" imgW="126835" imgH="139518" progId="Equation.DSMT4">
                    <p:embed/>
                  </p:oleObj>
                </mc:Choice>
                <mc:Fallback>
                  <p:oleObj name="Equation" r:id="rId10" imgW="126835" imgH="139518" progId="Equation.DSMT4">
                    <p:embed/>
                    <p:pic>
                      <p:nvPicPr>
                        <p:cNvPr id="0" name="Picture 7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7716" y="2442949"/>
                          <a:ext cx="259617" cy="28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61"/>
            <p:cNvGraphicFramePr>
              <a:graphicFrameLocks noChangeAspect="1"/>
            </p:cNvGraphicFramePr>
            <p:nvPr/>
          </p:nvGraphicFramePr>
          <p:xfrm>
            <a:off x="2647950" y="2320119"/>
            <a:ext cx="222995" cy="313544"/>
          </p:xfrm>
          <a:graphic>
            <a:graphicData uri="http://schemas.openxmlformats.org/presentationml/2006/ole">
              <mc:AlternateContent xmlns:mc="http://schemas.openxmlformats.org/markup-compatibility/2006">
                <mc:Choice xmlns:v="urn:schemas-microsoft-com:vml" Requires="v">
                  <p:oleObj spid="_x0000_s16467" name="Equation" r:id="rId12" imgW="126725" imgH="177415" progId="Equation.DSMT4">
                    <p:embed/>
                  </p:oleObj>
                </mc:Choice>
                <mc:Fallback>
                  <p:oleObj name="Equation" r:id="rId12" imgW="126725" imgH="177415" progId="Equation.DSMT4">
                    <p:embed/>
                    <p:pic>
                      <p:nvPicPr>
                        <p:cNvPr id="0" name="Picture 7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47950" y="2320119"/>
                          <a:ext cx="222995" cy="31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1"/>
            <p:cNvGraphicFramePr>
              <a:graphicFrameLocks noChangeAspect="1"/>
            </p:cNvGraphicFramePr>
            <p:nvPr/>
          </p:nvGraphicFramePr>
          <p:xfrm>
            <a:off x="4122028" y="2059738"/>
            <a:ext cx="777519" cy="419937"/>
          </p:xfrm>
          <a:graphic>
            <a:graphicData uri="http://schemas.openxmlformats.org/presentationml/2006/ole">
              <mc:AlternateContent xmlns:mc="http://schemas.openxmlformats.org/markup-compatibility/2006">
                <mc:Choice xmlns:v="urn:schemas-microsoft-com:vml" Requires="v">
                  <p:oleObj spid="_x0000_s16468" name="Equation" r:id="rId14" imgW="469696" imgH="253890" progId="Equation.DSMT4">
                    <p:embed/>
                  </p:oleObj>
                </mc:Choice>
                <mc:Fallback>
                  <p:oleObj name="Equation" r:id="rId14" imgW="469696" imgH="253890" progId="Equation.DSMT4">
                    <p:embed/>
                    <p:pic>
                      <p:nvPicPr>
                        <p:cNvPr id="0" name="Picture 7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2028" y="2059738"/>
                          <a:ext cx="777519" cy="41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0"/>
          </p:nvPr>
        </p:nvSpPr>
        <p:spPr/>
        <p:txBody>
          <a:bodyPr/>
          <a:lstStyle/>
          <a:p>
            <a:pPr>
              <a:defRPr/>
            </a:pPr>
            <a:fld id="{C61DB25C-1D00-4F14-A1FC-32A28920E5FD}" type="slidenum">
              <a:rPr lang="en-US"/>
              <a:pPr>
                <a:defRPr/>
              </a:pPr>
              <a:t>20</a:t>
            </a:fld>
            <a:endParaRPr lang="en-US"/>
          </a:p>
        </p:txBody>
      </p:sp>
      <p:sp>
        <p:nvSpPr>
          <p:cNvPr id="7" name="Rectangle 6"/>
          <p:cNvSpPr/>
          <p:nvPr/>
        </p:nvSpPr>
        <p:spPr bwMode="auto">
          <a:xfrm>
            <a:off x="478976" y="4245426"/>
            <a:ext cx="3614054" cy="413657"/>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8" name="TextBox 7"/>
          <p:cNvSpPr txBox="1"/>
          <p:nvPr/>
        </p:nvSpPr>
        <p:spPr>
          <a:xfrm>
            <a:off x="805543" y="4713515"/>
            <a:ext cx="2850460" cy="400110"/>
          </a:xfrm>
          <a:prstGeom prst="rect">
            <a:avLst/>
          </a:prstGeom>
          <a:noFill/>
        </p:spPr>
        <p:txBody>
          <a:bodyPr wrap="none" rtlCol="0">
            <a:spAutoFit/>
          </a:bodyPr>
          <a:lstStyle/>
          <a:p>
            <a:r>
              <a:rPr lang="en-US" dirty="0" smtClean="0">
                <a:solidFill>
                  <a:schemeClr val="bg1"/>
                </a:solidFill>
              </a:rPr>
              <a:t>Actual physical flux plot</a:t>
            </a:r>
            <a:endParaRPr lang="en-US" dirty="0">
              <a:solidFill>
                <a:schemeClr val="bg1"/>
              </a:solidFill>
            </a:endParaRPr>
          </a:p>
        </p:txBody>
      </p:sp>
      <p:sp>
        <p:nvSpPr>
          <p:cNvPr id="10" name="TextBox 9"/>
          <p:cNvSpPr txBox="1"/>
          <p:nvPr/>
        </p:nvSpPr>
        <p:spPr>
          <a:xfrm>
            <a:off x="4793123" y="4604658"/>
            <a:ext cx="3889206" cy="707886"/>
          </a:xfrm>
          <a:prstGeom prst="rect">
            <a:avLst/>
          </a:prstGeom>
          <a:noFill/>
        </p:spPr>
        <p:txBody>
          <a:bodyPr wrap="none" rtlCol="0">
            <a:spAutoFit/>
          </a:bodyPr>
          <a:lstStyle/>
          <a:p>
            <a:pPr algn="ctr"/>
            <a:r>
              <a:rPr lang="en-US" dirty="0" smtClean="0">
                <a:solidFill>
                  <a:schemeClr val="bg1"/>
                </a:solidFill>
              </a:rPr>
              <a:t>Simulation: </a:t>
            </a:r>
          </a:p>
          <a:p>
            <a:pPr algn="ctr"/>
            <a:r>
              <a:rPr lang="en-US" dirty="0" smtClean="0">
                <a:solidFill>
                  <a:schemeClr val="bg1"/>
                </a:solidFill>
              </a:rPr>
              <a:t>color scale shows field strength</a:t>
            </a:r>
            <a:endParaRPr lang="en-US" dirty="0">
              <a:solidFill>
                <a:schemeClr val="bg1"/>
              </a:solidFill>
            </a:endParaRPr>
          </a:p>
        </p:txBody>
      </p:sp>
      <p:sp>
        <p:nvSpPr>
          <p:cNvPr id="11" name="Text Box 2"/>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Knife Edge (cont.)</a:t>
            </a:r>
            <a:endParaRPr lang="en-US" sz="4000" dirty="0">
              <a:solidFill>
                <a:srgbClr val="FF9933"/>
              </a:solidFill>
              <a:effectLst>
                <a:outerShdw blurRad="38100" dist="38100" dir="2700000" algn="tl">
                  <a:srgbClr val="C0C0C0"/>
                </a:outerShdw>
              </a:effectLst>
            </a:endParaRPr>
          </a:p>
        </p:txBody>
      </p:sp>
      <p:pic>
        <p:nvPicPr>
          <p:cNvPr id="2" name="Picture 1"/>
          <p:cNvPicPr>
            <a:picLocks noChangeAspect="1"/>
          </p:cNvPicPr>
          <p:nvPr/>
        </p:nvPicPr>
        <p:blipFill rotWithShape="1">
          <a:blip r:embed="rId3" cstate="print"/>
          <a:srcRect b="7941"/>
          <a:stretch/>
        </p:blipFill>
        <p:spPr>
          <a:xfrm>
            <a:off x="326709" y="1706959"/>
            <a:ext cx="3833331" cy="2636440"/>
          </a:xfrm>
          <a:prstGeom prst="rect">
            <a:avLst/>
          </a:prstGeom>
        </p:spPr>
      </p:pic>
      <p:pic>
        <p:nvPicPr>
          <p:cNvPr id="4" name="Picture 3"/>
          <p:cNvPicPr>
            <a:picLocks noChangeAspect="1"/>
          </p:cNvPicPr>
          <p:nvPr/>
        </p:nvPicPr>
        <p:blipFill>
          <a:blip r:embed="rId4" cstate="print"/>
          <a:stretch>
            <a:fillRect/>
          </a:stretch>
        </p:blipFill>
        <p:spPr>
          <a:xfrm>
            <a:off x="4397542" y="1572127"/>
            <a:ext cx="4343400" cy="2895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0"/>
          </p:nvPr>
        </p:nvSpPr>
        <p:spPr/>
        <p:txBody>
          <a:bodyPr/>
          <a:lstStyle/>
          <a:p>
            <a:pPr>
              <a:defRPr/>
            </a:pPr>
            <a:fld id="{C61DB25C-1D00-4F14-A1FC-32A28920E5FD}" type="slidenum">
              <a:rPr lang="en-US"/>
              <a:pPr>
                <a:defRPr/>
              </a:pPr>
              <a:t>21</a:t>
            </a:fld>
            <a:endParaRPr lang="en-US"/>
          </a:p>
        </p:txBody>
      </p:sp>
      <p:sp>
        <p:nvSpPr>
          <p:cNvPr id="7" name="TextBox 6"/>
          <p:cNvSpPr txBox="1"/>
          <p:nvPr/>
        </p:nvSpPr>
        <p:spPr>
          <a:xfrm>
            <a:off x="342902" y="778874"/>
            <a:ext cx="8199662" cy="369332"/>
          </a:xfrm>
          <a:prstGeom prst="rect">
            <a:avLst/>
          </a:prstGeom>
          <a:noFill/>
        </p:spPr>
        <p:txBody>
          <a:bodyPr wrap="square" rtlCol="0">
            <a:spAutoFit/>
          </a:bodyPr>
          <a:lstStyle/>
          <a:p>
            <a:pPr algn="ctr"/>
            <a:r>
              <a:rPr lang="en-US" sz="1800" dirty="0" smtClean="0">
                <a:solidFill>
                  <a:schemeClr val="bg1"/>
                </a:solidFill>
              </a:rPr>
              <a:t>The field and current approach infinity as we approach the </a:t>
            </a:r>
            <a:r>
              <a:rPr lang="en-US" sz="1800" u="sng" dirty="0" smtClean="0">
                <a:solidFill>
                  <a:schemeClr val="bg1"/>
                </a:solidFill>
              </a:rPr>
              <a:t>edges</a:t>
            </a:r>
            <a:r>
              <a:rPr lang="en-US" sz="1800" dirty="0" smtClean="0">
                <a:solidFill>
                  <a:schemeClr val="bg1"/>
                </a:solidFill>
              </a:rPr>
              <a:t> of the line.</a:t>
            </a:r>
            <a:endParaRPr lang="en-US" sz="1800" dirty="0">
              <a:solidFill>
                <a:schemeClr val="bg1"/>
              </a:solidFill>
            </a:endParaRPr>
          </a:p>
        </p:txBody>
      </p:sp>
      <p:sp>
        <p:nvSpPr>
          <p:cNvPr id="9" name="Text Box 2"/>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Microstrip Line</a:t>
            </a:r>
            <a:endParaRPr lang="en-US" sz="4000" dirty="0">
              <a:solidFill>
                <a:srgbClr val="FF9933"/>
              </a:solidFill>
              <a:effectLst>
                <a:outerShdw blurRad="38100" dist="38100" dir="2700000" algn="tl">
                  <a:srgbClr val="C0C0C0"/>
                </a:outerShdw>
              </a:effectLst>
            </a:endParaRPr>
          </a:p>
        </p:txBody>
      </p:sp>
      <p:grpSp>
        <p:nvGrpSpPr>
          <p:cNvPr id="57" name="Group 56"/>
          <p:cNvGrpSpPr/>
          <p:nvPr/>
        </p:nvGrpSpPr>
        <p:grpSpPr>
          <a:xfrm>
            <a:off x="922882" y="1386655"/>
            <a:ext cx="7207918" cy="2579688"/>
            <a:chOff x="1217284" y="2483674"/>
            <a:chExt cx="7207918" cy="2579688"/>
          </a:xfrm>
        </p:grpSpPr>
        <p:sp>
          <p:nvSpPr>
            <p:cNvPr id="24" name="AutoShape 6"/>
            <p:cNvSpPr>
              <a:spLocks noChangeArrowheads="1"/>
            </p:cNvSpPr>
            <p:nvPr/>
          </p:nvSpPr>
          <p:spPr bwMode="auto">
            <a:xfrm>
              <a:off x="1335427" y="2536062"/>
              <a:ext cx="7089775" cy="2451100"/>
            </a:xfrm>
            <a:prstGeom prst="cube">
              <a:avLst>
                <a:gd name="adj" fmla="val 96310"/>
              </a:avLst>
            </a:prstGeom>
            <a:solidFill>
              <a:srgbClr val="FF9933"/>
            </a:solidFill>
            <a:ln w="12700">
              <a:solidFill>
                <a:schemeClr val="bg2"/>
              </a:solidFill>
              <a:miter lim="800000"/>
              <a:headEnd type="none" w="sm" len="sm"/>
              <a:tailEnd type="none" w="sm" len="sm"/>
            </a:ln>
            <a:effectLst/>
          </p:spPr>
          <p:txBody>
            <a:bodyPr wrap="none" anchor="ctr"/>
            <a:lstStyle/>
            <a:p>
              <a:endParaRPr lang="en-US"/>
            </a:p>
          </p:txBody>
        </p:sp>
        <p:sp>
          <p:nvSpPr>
            <p:cNvPr id="25" name="AutoShape 7"/>
            <p:cNvSpPr>
              <a:spLocks noChangeArrowheads="1"/>
            </p:cNvSpPr>
            <p:nvPr/>
          </p:nvSpPr>
          <p:spPr bwMode="auto">
            <a:xfrm>
              <a:off x="1341109" y="2483674"/>
              <a:ext cx="6507163" cy="2451100"/>
            </a:xfrm>
            <a:prstGeom prst="cube">
              <a:avLst>
                <a:gd name="adj" fmla="val 73574"/>
              </a:avLst>
            </a:prstGeom>
            <a:solidFill>
              <a:srgbClr val="C0C0C0"/>
            </a:solidFill>
            <a:ln w="12700">
              <a:solidFill>
                <a:schemeClr val="bg2"/>
              </a:solidFill>
              <a:miter lim="800000"/>
              <a:headEnd type="none" w="sm" len="sm"/>
              <a:tailEnd type="none" w="sm" len="sm"/>
            </a:ln>
            <a:effectLst/>
          </p:spPr>
          <p:txBody>
            <a:bodyPr wrap="none" anchor="ctr"/>
            <a:lstStyle/>
            <a:p>
              <a:endParaRPr lang="en-US"/>
            </a:p>
          </p:txBody>
        </p:sp>
        <p:sp>
          <p:nvSpPr>
            <p:cNvPr id="26" name="AutoShape 8"/>
            <p:cNvSpPr>
              <a:spLocks noChangeArrowheads="1"/>
            </p:cNvSpPr>
            <p:nvPr/>
          </p:nvSpPr>
          <p:spPr bwMode="auto">
            <a:xfrm>
              <a:off x="3146097" y="2509074"/>
              <a:ext cx="2709863" cy="1728788"/>
            </a:xfrm>
            <a:prstGeom prst="cube">
              <a:avLst>
                <a:gd name="adj" fmla="val 96264"/>
              </a:avLst>
            </a:prstGeom>
            <a:solidFill>
              <a:srgbClr val="FF9900"/>
            </a:solidFill>
            <a:ln w="12700">
              <a:solidFill>
                <a:schemeClr val="bg2"/>
              </a:solidFill>
              <a:miter lim="800000"/>
              <a:headEnd type="none" w="sm" len="sm"/>
              <a:tailEnd type="none" w="sm" len="sm"/>
            </a:ln>
            <a:effectLst/>
          </p:spPr>
          <p:txBody>
            <a:bodyPr wrap="none" anchor="ctr"/>
            <a:lstStyle/>
            <a:p>
              <a:endParaRPr lang="en-US"/>
            </a:p>
          </p:txBody>
        </p:sp>
        <p:sp>
          <p:nvSpPr>
            <p:cNvPr id="27" name="Text Box 9"/>
            <p:cNvSpPr txBox="1">
              <a:spLocks noChangeArrowheads="1"/>
            </p:cNvSpPr>
            <p:nvPr/>
          </p:nvSpPr>
          <p:spPr bwMode="auto">
            <a:xfrm>
              <a:off x="3696959" y="3617149"/>
              <a:ext cx="361950"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sz="2400" i="1">
                  <a:solidFill>
                    <a:schemeClr val="bg2"/>
                  </a:solidFill>
                  <a:latin typeface="Times New Roman" pitchFamily="18" charset="0"/>
                  <a:sym typeface="Symbol" pitchFamily="18" charset="2"/>
                </a:rPr>
                <a:t>w</a:t>
              </a:r>
              <a:endParaRPr lang="en-US" sz="2400" baseline="-25000">
                <a:solidFill>
                  <a:schemeClr val="bg2"/>
                </a:solidFill>
              </a:endParaRPr>
            </a:p>
          </p:txBody>
        </p:sp>
        <p:sp>
          <p:nvSpPr>
            <p:cNvPr id="28" name="Text Box 10"/>
            <p:cNvSpPr txBox="1">
              <a:spLocks noChangeArrowheads="1"/>
            </p:cNvSpPr>
            <p:nvPr/>
          </p:nvSpPr>
          <p:spPr bwMode="auto">
            <a:xfrm>
              <a:off x="1818947" y="4414074"/>
              <a:ext cx="252413"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sz="2400" i="1">
                  <a:solidFill>
                    <a:schemeClr val="bg2"/>
                  </a:solidFill>
                  <a:latin typeface="Times New Roman" pitchFamily="18" charset="0"/>
                  <a:sym typeface="Symbol" pitchFamily="18" charset="2"/>
                </a:rPr>
                <a:t>h</a:t>
              </a:r>
              <a:endParaRPr lang="en-US" sz="2400" baseline="-25000">
                <a:solidFill>
                  <a:schemeClr val="bg2"/>
                </a:solidFill>
              </a:endParaRPr>
            </a:p>
          </p:txBody>
        </p:sp>
        <p:sp>
          <p:nvSpPr>
            <p:cNvPr id="30" name="Line 11"/>
            <p:cNvSpPr>
              <a:spLocks noChangeShapeType="1"/>
            </p:cNvSpPr>
            <p:nvPr/>
          </p:nvSpPr>
          <p:spPr bwMode="auto">
            <a:xfrm flipH="1">
              <a:off x="2265034" y="4287074"/>
              <a:ext cx="0" cy="627063"/>
            </a:xfrm>
            <a:prstGeom prst="line">
              <a:avLst/>
            </a:prstGeom>
            <a:noFill/>
            <a:ln w="12700">
              <a:solidFill>
                <a:schemeClr val="bg2"/>
              </a:solidFill>
              <a:round/>
              <a:headEnd type="triangle" w="sm" len="sm"/>
              <a:tailEnd type="triangle" w="sm" len="sm"/>
            </a:ln>
            <a:effectLst/>
          </p:spPr>
          <p:txBody>
            <a:bodyPr wrap="none"/>
            <a:lstStyle/>
            <a:p>
              <a:endParaRPr lang="en-US"/>
            </a:p>
          </p:txBody>
        </p:sp>
        <p:graphicFrame>
          <p:nvGraphicFramePr>
            <p:cNvPr id="33" name="Object 12"/>
            <p:cNvGraphicFramePr>
              <a:graphicFrameLocks noChangeAspect="1"/>
            </p:cNvGraphicFramePr>
            <p:nvPr/>
          </p:nvGraphicFramePr>
          <p:xfrm>
            <a:off x="4563734" y="4241037"/>
            <a:ext cx="458788" cy="635000"/>
          </p:xfrm>
          <a:graphic>
            <a:graphicData uri="http://schemas.openxmlformats.org/presentationml/2006/ole">
              <mc:AlternateContent xmlns:mc="http://schemas.openxmlformats.org/markup-compatibility/2006">
                <mc:Choice xmlns:v="urn:schemas-microsoft-com:vml" Requires="v">
                  <p:oleObj spid="_x0000_s48185" name="Equation" r:id="rId4" imgW="165028" imgH="228501" progId="Equation.DSMT4">
                    <p:embed/>
                  </p:oleObj>
                </mc:Choice>
                <mc:Fallback>
                  <p:oleObj name="Equation" r:id="rId4" imgW="165028" imgH="228501" progId="Equation.DSMT4">
                    <p:embed/>
                    <p:pic>
                      <p:nvPicPr>
                        <p:cNvPr id="0"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3734" y="4241037"/>
                          <a:ext cx="45878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Line 13"/>
            <p:cNvSpPr>
              <a:spLocks noChangeShapeType="1"/>
            </p:cNvSpPr>
            <p:nvPr/>
          </p:nvSpPr>
          <p:spPr bwMode="auto">
            <a:xfrm flipV="1">
              <a:off x="4224009" y="3107562"/>
              <a:ext cx="515938" cy="528638"/>
            </a:xfrm>
            <a:prstGeom prst="line">
              <a:avLst/>
            </a:prstGeom>
            <a:noFill/>
            <a:ln w="38100">
              <a:solidFill>
                <a:schemeClr val="bg1"/>
              </a:solidFill>
              <a:round/>
              <a:headEnd type="none" w="sm" len="sm"/>
              <a:tailEnd type="triangle" w="med" len="med"/>
            </a:ln>
            <a:effectLst/>
          </p:spPr>
          <p:txBody>
            <a:bodyPr wrap="none"/>
            <a:lstStyle/>
            <a:p>
              <a:endParaRPr lang="en-US"/>
            </a:p>
          </p:txBody>
        </p:sp>
        <p:graphicFrame>
          <p:nvGraphicFramePr>
            <p:cNvPr id="37" name="Object 14"/>
            <p:cNvGraphicFramePr>
              <a:graphicFrameLocks noChangeAspect="1"/>
            </p:cNvGraphicFramePr>
            <p:nvPr/>
          </p:nvGraphicFramePr>
          <p:xfrm>
            <a:off x="4651047" y="2650362"/>
            <a:ext cx="784225" cy="441325"/>
          </p:xfrm>
          <a:graphic>
            <a:graphicData uri="http://schemas.openxmlformats.org/presentationml/2006/ole">
              <mc:AlternateContent xmlns:mc="http://schemas.openxmlformats.org/markup-compatibility/2006">
                <mc:Choice xmlns:v="urn:schemas-microsoft-com:vml" Requires="v">
                  <p:oleObj spid="_x0000_s48186" name="Equation" r:id="rId6" imgW="406224" imgH="228501" progId="Equation.DSMT4">
                    <p:embed/>
                  </p:oleObj>
                </mc:Choice>
                <mc:Fallback>
                  <p:oleObj name="Equation" r:id="rId6" imgW="406224" imgH="228501" progId="Equation.DSMT4">
                    <p:embed/>
                    <p:pic>
                      <p:nvPicPr>
                        <p:cNvPr id="0" name="Picture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1047" y="2650362"/>
                          <a:ext cx="784225"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Line 15"/>
            <p:cNvSpPr>
              <a:spLocks noChangeShapeType="1"/>
            </p:cNvSpPr>
            <p:nvPr/>
          </p:nvSpPr>
          <p:spPr bwMode="auto">
            <a:xfrm>
              <a:off x="6514772" y="4904612"/>
              <a:ext cx="649288" cy="0"/>
            </a:xfrm>
            <a:prstGeom prst="line">
              <a:avLst/>
            </a:prstGeom>
            <a:noFill/>
            <a:ln w="12700">
              <a:solidFill>
                <a:schemeClr val="bg2"/>
              </a:solidFill>
              <a:round/>
              <a:headEnd type="none" w="sm" len="sm"/>
              <a:tailEnd type="triangle" w="med" len="med"/>
            </a:ln>
            <a:effectLst/>
          </p:spPr>
          <p:txBody>
            <a:bodyPr wrap="none"/>
            <a:lstStyle/>
            <a:p>
              <a:endParaRPr lang="en-US"/>
            </a:p>
          </p:txBody>
        </p:sp>
        <p:sp>
          <p:nvSpPr>
            <p:cNvPr id="40" name="Text Box 16"/>
            <p:cNvSpPr txBox="1">
              <a:spLocks noChangeArrowheads="1"/>
            </p:cNvSpPr>
            <p:nvPr/>
          </p:nvSpPr>
          <p:spPr bwMode="auto">
            <a:xfrm>
              <a:off x="7311697" y="4666487"/>
              <a:ext cx="361950" cy="3968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i="1" dirty="0">
                  <a:solidFill>
                    <a:schemeClr val="bg2"/>
                  </a:solidFill>
                  <a:latin typeface="Times New Roman" pitchFamily="18" charset="0"/>
                  <a:sym typeface="Symbol" pitchFamily="18" charset="2"/>
                </a:rPr>
                <a:t>x</a:t>
              </a:r>
              <a:endParaRPr lang="en-US" sz="2000" baseline="-25000" dirty="0">
                <a:solidFill>
                  <a:schemeClr val="bg2"/>
                </a:solidFill>
              </a:endParaRPr>
            </a:p>
          </p:txBody>
        </p:sp>
        <p:sp>
          <p:nvSpPr>
            <p:cNvPr id="45" name="Line 17"/>
            <p:cNvSpPr>
              <a:spLocks noChangeShapeType="1"/>
            </p:cNvSpPr>
            <p:nvPr/>
          </p:nvSpPr>
          <p:spPr bwMode="auto">
            <a:xfrm flipV="1">
              <a:off x="1347459" y="3486974"/>
              <a:ext cx="0" cy="582613"/>
            </a:xfrm>
            <a:prstGeom prst="line">
              <a:avLst/>
            </a:prstGeom>
            <a:noFill/>
            <a:ln w="12700">
              <a:solidFill>
                <a:schemeClr val="bg2"/>
              </a:solidFill>
              <a:round/>
              <a:headEnd type="none" w="sm" len="sm"/>
              <a:tailEnd type="triangle" w="med" len="med"/>
            </a:ln>
            <a:effectLst/>
          </p:spPr>
          <p:txBody>
            <a:bodyPr wrap="none"/>
            <a:lstStyle/>
            <a:p>
              <a:endParaRPr lang="en-US"/>
            </a:p>
          </p:txBody>
        </p:sp>
        <p:sp>
          <p:nvSpPr>
            <p:cNvPr id="47" name="Text Box 18"/>
            <p:cNvSpPr txBox="1">
              <a:spLocks noChangeArrowheads="1"/>
            </p:cNvSpPr>
            <p:nvPr/>
          </p:nvSpPr>
          <p:spPr bwMode="auto">
            <a:xfrm>
              <a:off x="1217284" y="2951987"/>
              <a:ext cx="361950" cy="3968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i="1" dirty="0">
                  <a:solidFill>
                    <a:schemeClr val="bg2"/>
                  </a:solidFill>
                  <a:latin typeface="Times New Roman" pitchFamily="18" charset="0"/>
                  <a:sym typeface="Symbol" pitchFamily="18" charset="2"/>
                </a:rPr>
                <a:t>y</a:t>
              </a:r>
              <a:endParaRPr lang="en-US" sz="2000" baseline="-25000" dirty="0">
                <a:solidFill>
                  <a:schemeClr val="bg2"/>
                </a:solidFill>
              </a:endParaRPr>
            </a:p>
          </p:txBody>
        </p:sp>
        <p:sp>
          <p:nvSpPr>
            <p:cNvPr id="49" name="Line 19"/>
            <p:cNvSpPr>
              <a:spLocks noChangeShapeType="1"/>
            </p:cNvSpPr>
            <p:nvPr/>
          </p:nvSpPr>
          <p:spPr bwMode="auto">
            <a:xfrm>
              <a:off x="3276272" y="4039424"/>
              <a:ext cx="1028700" cy="0"/>
            </a:xfrm>
            <a:prstGeom prst="line">
              <a:avLst/>
            </a:prstGeom>
            <a:noFill/>
            <a:ln w="12700">
              <a:solidFill>
                <a:schemeClr val="bg2"/>
              </a:solidFill>
              <a:round/>
              <a:headEnd type="triangle" w="med" len="med"/>
              <a:tailEnd type="triangle" w="med" len="med"/>
            </a:ln>
            <a:effectLst/>
          </p:spPr>
          <p:txBody>
            <a:bodyPr wrap="none"/>
            <a:lstStyle/>
            <a:p>
              <a:endParaRPr lang="en-US"/>
            </a:p>
          </p:txBody>
        </p:sp>
        <p:sp>
          <p:nvSpPr>
            <p:cNvPr id="50" name="Line 13"/>
            <p:cNvSpPr>
              <a:spLocks noChangeShapeType="1"/>
            </p:cNvSpPr>
            <p:nvPr/>
          </p:nvSpPr>
          <p:spPr bwMode="auto">
            <a:xfrm flipV="1">
              <a:off x="3907972" y="3085791"/>
              <a:ext cx="516290" cy="517380"/>
            </a:xfrm>
            <a:prstGeom prst="line">
              <a:avLst/>
            </a:prstGeom>
            <a:noFill/>
            <a:ln w="38100">
              <a:solidFill>
                <a:schemeClr val="bg1"/>
              </a:solidFill>
              <a:round/>
              <a:headEnd type="none" w="sm" len="sm"/>
              <a:tailEnd type="triangle" w="med" len="med"/>
            </a:ln>
            <a:effectLst/>
          </p:spPr>
          <p:txBody>
            <a:bodyPr wrap="none"/>
            <a:lstStyle/>
            <a:p>
              <a:endParaRPr lang="en-US"/>
            </a:p>
          </p:txBody>
        </p:sp>
        <p:sp>
          <p:nvSpPr>
            <p:cNvPr id="56" name="Line 13"/>
            <p:cNvSpPr>
              <a:spLocks noChangeShapeType="1"/>
            </p:cNvSpPr>
            <p:nvPr/>
          </p:nvSpPr>
          <p:spPr bwMode="auto">
            <a:xfrm flipV="1">
              <a:off x="4539342" y="3135086"/>
              <a:ext cx="511629" cy="544285"/>
            </a:xfrm>
            <a:prstGeom prst="line">
              <a:avLst/>
            </a:prstGeom>
            <a:noFill/>
            <a:ln w="38100">
              <a:solidFill>
                <a:schemeClr val="bg1"/>
              </a:solidFill>
              <a:round/>
              <a:headEnd type="none" w="sm" len="sm"/>
              <a:tailEnd type="triangle" w="med" len="med"/>
            </a:ln>
            <a:effectLst/>
          </p:spPr>
          <p:txBody>
            <a:bodyPr wrap="none"/>
            <a:lstStyle/>
            <a:p>
              <a:endParaRPr lang="en-US"/>
            </a:p>
          </p:txBody>
        </p:sp>
      </p:grpSp>
      <p:grpSp>
        <p:nvGrpSpPr>
          <p:cNvPr id="36" name="Group 35"/>
          <p:cNvGrpSpPr/>
          <p:nvPr/>
        </p:nvGrpSpPr>
        <p:grpSpPr>
          <a:xfrm>
            <a:off x="746775" y="4358877"/>
            <a:ext cx="3468687" cy="2182824"/>
            <a:chOff x="1229160" y="4522489"/>
            <a:chExt cx="3468687" cy="2182824"/>
          </a:xfrm>
        </p:grpSpPr>
        <p:sp>
          <p:nvSpPr>
            <p:cNvPr id="59" name="Rectangle 24"/>
            <p:cNvSpPr>
              <a:spLocks noChangeArrowheads="1"/>
            </p:cNvSpPr>
            <p:nvPr/>
          </p:nvSpPr>
          <p:spPr bwMode="auto">
            <a:xfrm>
              <a:off x="1279960" y="6226205"/>
              <a:ext cx="2365375" cy="45719"/>
            </a:xfrm>
            <a:prstGeom prst="rect">
              <a:avLst/>
            </a:prstGeom>
            <a:solidFill>
              <a:srgbClr val="FF9933"/>
            </a:solidFill>
            <a:ln w="12700">
              <a:solidFill>
                <a:schemeClr val="bg2"/>
              </a:solidFill>
              <a:miter lim="800000"/>
              <a:headEnd type="none" w="sm" len="sm"/>
              <a:tailEnd type="none" w="sm" len="sm"/>
            </a:ln>
            <a:effectLst/>
          </p:spPr>
          <p:txBody>
            <a:bodyPr wrap="none" anchor="ctr"/>
            <a:lstStyle/>
            <a:p>
              <a:endParaRPr lang="en-US"/>
            </a:p>
          </p:txBody>
        </p:sp>
        <p:sp>
          <p:nvSpPr>
            <p:cNvPr id="60" name="Freeform 25"/>
            <p:cNvSpPr>
              <a:spLocks/>
            </p:cNvSpPr>
            <p:nvPr/>
          </p:nvSpPr>
          <p:spPr bwMode="auto">
            <a:xfrm>
              <a:off x="1229160" y="4522489"/>
              <a:ext cx="2412234" cy="1607146"/>
            </a:xfrm>
            <a:custGeom>
              <a:avLst/>
              <a:gdLst>
                <a:gd name="connsiteX0" fmla="*/ 0 w 10000"/>
                <a:gd name="connsiteY0" fmla="*/ 37 h 11511"/>
                <a:gd name="connsiteX1" fmla="*/ 923 w 10000"/>
                <a:gd name="connsiteY1" fmla="*/ 8404 h 11511"/>
                <a:gd name="connsiteX2" fmla="*/ 5039 w 10000"/>
                <a:gd name="connsiteY2" fmla="*/ 11511 h 11511"/>
                <a:gd name="connsiteX3" fmla="*/ 9136 w 10000"/>
                <a:gd name="connsiteY3" fmla="*/ 8404 h 11511"/>
                <a:gd name="connsiteX4" fmla="*/ 10000 w 10000"/>
                <a:gd name="connsiteY4" fmla="*/ 0 h 11511"/>
                <a:gd name="connsiteX0" fmla="*/ 0 w 10000"/>
                <a:gd name="connsiteY0" fmla="*/ 37 h 12331"/>
                <a:gd name="connsiteX1" fmla="*/ 923 w 10000"/>
                <a:gd name="connsiteY1" fmla="*/ 8404 h 12331"/>
                <a:gd name="connsiteX2" fmla="*/ 4990 w 10000"/>
                <a:gd name="connsiteY2" fmla="*/ 12331 h 12331"/>
                <a:gd name="connsiteX3" fmla="*/ 9136 w 10000"/>
                <a:gd name="connsiteY3" fmla="*/ 8404 h 12331"/>
                <a:gd name="connsiteX4" fmla="*/ 10000 w 10000"/>
                <a:gd name="connsiteY4" fmla="*/ 0 h 12331"/>
                <a:gd name="connsiteX0" fmla="*/ 0 w 10000"/>
                <a:gd name="connsiteY0" fmla="*/ 37 h 12740"/>
                <a:gd name="connsiteX1" fmla="*/ 923 w 10000"/>
                <a:gd name="connsiteY1" fmla="*/ 8404 h 12740"/>
                <a:gd name="connsiteX2" fmla="*/ 4990 w 10000"/>
                <a:gd name="connsiteY2" fmla="*/ 12331 h 12740"/>
                <a:gd name="connsiteX3" fmla="*/ 7479 w 10000"/>
                <a:gd name="connsiteY3" fmla="*/ 10858 h 12740"/>
                <a:gd name="connsiteX4" fmla="*/ 9136 w 10000"/>
                <a:gd name="connsiteY4" fmla="*/ 8404 h 12740"/>
                <a:gd name="connsiteX5" fmla="*/ 10000 w 10000"/>
                <a:gd name="connsiteY5" fmla="*/ 0 h 12740"/>
                <a:gd name="connsiteX0" fmla="*/ 0 w 10000"/>
                <a:gd name="connsiteY0" fmla="*/ 37 h 12816"/>
                <a:gd name="connsiteX1" fmla="*/ 923 w 10000"/>
                <a:gd name="connsiteY1" fmla="*/ 8404 h 12816"/>
                <a:gd name="connsiteX2" fmla="*/ 4990 w 10000"/>
                <a:gd name="connsiteY2" fmla="*/ 12331 h 12816"/>
                <a:gd name="connsiteX3" fmla="*/ 7430 w 10000"/>
                <a:gd name="connsiteY3" fmla="*/ 11314 h 12816"/>
                <a:gd name="connsiteX4" fmla="*/ 9136 w 10000"/>
                <a:gd name="connsiteY4" fmla="*/ 8404 h 12816"/>
                <a:gd name="connsiteX5" fmla="*/ 10000 w 10000"/>
                <a:gd name="connsiteY5" fmla="*/ 0 h 12816"/>
                <a:gd name="connsiteX0" fmla="*/ 0 w 10000"/>
                <a:gd name="connsiteY0" fmla="*/ 37 h 12362"/>
                <a:gd name="connsiteX1" fmla="*/ 923 w 10000"/>
                <a:gd name="connsiteY1" fmla="*/ 8404 h 12362"/>
                <a:gd name="connsiteX2" fmla="*/ 3021 w 10000"/>
                <a:gd name="connsiteY2" fmla="*/ 11131 h 12362"/>
                <a:gd name="connsiteX3" fmla="*/ 4990 w 10000"/>
                <a:gd name="connsiteY3" fmla="*/ 12331 h 12362"/>
                <a:gd name="connsiteX4" fmla="*/ 7430 w 10000"/>
                <a:gd name="connsiteY4" fmla="*/ 11314 h 12362"/>
                <a:gd name="connsiteX5" fmla="*/ 9136 w 10000"/>
                <a:gd name="connsiteY5" fmla="*/ 8404 h 12362"/>
                <a:gd name="connsiteX6" fmla="*/ 10000 w 10000"/>
                <a:gd name="connsiteY6" fmla="*/ 0 h 12362"/>
                <a:gd name="connsiteX0" fmla="*/ 0 w 10000"/>
                <a:gd name="connsiteY0" fmla="*/ 37 h 12392"/>
                <a:gd name="connsiteX1" fmla="*/ 923 w 10000"/>
                <a:gd name="connsiteY1" fmla="*/ 8404 h 12392"/>
                <a:gd name="connsiteX2" fmla="*/ 2874 w 10000"/>
                <a:gd name="connsiteY2" fmla="*/ 11678 h 12392"/>
                <a:gd name="connsiteX3" fmla="*/ 4990 w 10000"/>
                <a:gd name="connsiteY3" fmla="*/ 12331 h 12392"/>
                <a:gd name="connsiteX4" fmla="*/ 7430 w 10000"/>
                <a:gd name="connsiteY4" fmla="*/ 11314 h 12392"/>
                <a:gd name="connsiteX5" fmla="*/ 9136 w 10000"/>
                <a:gd name="connsiteY5" fmla="*/ 8404 h 12392"/>
                <a:gd name="connsiteX6" fmla="*/ 10000 w 10000"/>
                <a:gd name="connsiteY6" fmla="*/ 0 h 12392"/>
                <a:gd name="connsiteX0" fmla="*/ 0 w 10000"/>
                <a:gd name="connsiteY0" fmla="*/ 37 h 12361"/>
                <a:gd name="connsiteX1" fmla="*/ 923 w 10000"/>
                <a:gd name="connsiteY1" fmla="*/ 8404 h 12361"/>
                <a:gd name="connsiteX2" fmla="*/ 2874 w 10000"/>
                <a:gd name="connsiteY2" fmla="*/ 11678 h 12361"/>
                <a:gd name="connsiteX3" fmla="*/ 4990 w 10000"/>
                <a:gd name="connsiteY3" fmla="*/ 12331 h 12361"/>
                <a:gd name="connsiteX4" fmla="*/ 7381 w 10000"/>
                <a:gd name="connsiteY4" fmla="*/ 11496 h 12361"/>
                <a:gd name="connsiteX5" fmla="*/ 9136 w 10000"/>
                <a:gd name="connsiteY5" fmla="*/ 8404 h 12361"/>
                <a:gd name="connsiteX6" fmla="*/ 10000 w 10000"/>
                <a:gd name="connsiteY6" fmla="*/ 0 h 12361"/>
                <a:gd name="connsiteX0" fmla="*/ 0 w 10000"/>
                <a:gd name="connsiteY0" fmla="*/ 37 h 12331"/>
                <a:gd name="connsiteX1" fmla="*/ 923 w 10000"/>
                <a:gd name="connsiteY1" fmla="*/ 8404 h 12331"/>
                <a:gd name="connsiteX2" fmla="*/ 2727 w 10000"/>
                <a:gd name="connsiteY2" fmla="*/ 11496 h 12331"/>
                <a:gd name="connsiteX3" fmla="*/ 4990 w 10000"/>
                <a:gd name="connsiteY3" fmla="*/ 12331 h 12331"/>
                <a:gd name="connsiteX4" fmla="*/ 7381 w 10000"/>
                <a:gd name="connsiteY4" fmla="*/ 11496 h 12331"/>
                <a:gd name="connsiteX5" fmla="*/ 9136 w 10000"/>
                <a:gd name="connsiteY5" fmla="*/ 8404 h 12331"/>
                <a:gd name="connsiteX6" fmla="*/ 10000 w 10000"/>
                <a:gd name="connsiteY6" fmla="*/ 0 h 12331"/>
                <a:gd name="connsiteX0" fmla="*/ 0 w 9951"/>
                <a:gd name="connsiteY0" fmla="*/ 37 h 12331"/>
                <a:gd name="connsiteX1" fmla="*/ 923 w 9951"/>
                <a:gd name="connsiteY1" fmla="*/ 8404 h 12331"/>
                <a:gd name="connsiteX2" fmla="*/ 2727 w 9951"/>
                <a:gd name="connsiteY2" fmla="*/ 11496 h 12331"/>
                <a:gd name="connsiteX3" fmla="*/ 4990 w 9951"/>
                <a:gd name="connsiteY3" fmla="*/ 12331 h 12331"/>
                <a:gd name="connsiteX4" fmla="*/ 7381 w 9951"/>
                <a:gd name="connsiteY4" fmla="*/ 11496 h 12331"/>
                <a:gd name="connsiteX5" fmla="*/ 9136 w 9951"/>
                <a:gd name="connsiteY5" fmla="*/ 8404 h 12331"/>
                <a:gd name="connsiteX6" fmla="*/ 9951 w 9951"/>
                <a:gd name="connsiteY6" fmla="*/ 0 h 1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1" h="12331">
                  <a:moveTo>
                    <a:pt x="0" y="37"/>
                  </a:moveTo>
                  <a:cubicBezTo>
                    <a:pt x="151" y="1425"/>
                    <a:pt x="91" y="6355"/>
                    <a:pt x="923" y="8404"/>
                  </a:cubicBezTo>
                  <a:cubicBezTo>
                    <a:pt x="1426" y="10253"/>
                    <a:pt x="2049" y="10842"/>
                    <a:pt x="2727" y="11496"/>
                  </a:cubicBezTo>
                  <a:cubicBezTo>
                    <a:pt x="3405" y="12150"/>
                    <a:pt x="4214" y="12331"/>
                    <a:pt x="4990" y="12331"/>
                  </a:cubicBezTo>
                  <a:cubicBezTo>
                    <a:pt x="5766" y="12331"/>
                    <a:pt x="6690" y="12151"/>
                    <a:pt x="7381" y="11496"/>
                  </a:cubicBezTo>
                  <a:cubicBezTo>
                    <a:pt x="8072" y="10841"/>
                    <a:pt x="8708" y="10320"/>
                    <a:pt x="9136" y="8404"/>
                  </a:cubicBezTo>
                  <a:cubicBezTo>
                    <a:pt x="9564" y="6488"/>
                    <a:pt x="9774" y="1754"/>
                    <a:pt x="9951" y="0"/>
                  </a:cubicBezTo>
                </a:path>
              </a:pathLst>
            </a:custGeom>
            <a:noFill/>
            <a:ln w="38100" cap="flat" cmpd="sng">
              <a:solidFill>
                <a:schemeClr val="bg2"/>
              </a:solidFill>
              <a:prstDash val="solid"/>
              <a:round/>
              <a:headEnd type="none" w="sm" len="sm"/>
              <a:tailEnd type="none" w="sm" len="sm"/>
            </a:ln>
            <a:effectLst/>
          </p:spPr>
          <p:txBody>
            <a:bodyPr wrap="none"/>
            <a:lstStyle/>
            <a:p>
              <a:endParaRPr lang="en-US"/>
            </a:p>
          </p:txBody>
        </p:sp>
        <p:sp>
          <p:nvSpPr>
            <p:cNvPr id="61" name="Text Box 26"/>
            <p:cNvSpPr txBox="1">
              <a:spLocks noChangeArrowheads="1"/>
            </p:cNvSpPr>
            <p:nvPr/>
          </p:nvSpPr>
          <p:spPr bwMode="auto">
            <a:xfrm>
              <a:off x="2292772" y="6308438"/>
              <a:ext cx="361950" cy="3968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i="1" dirty="0">
                  <a:solidFill>
                    <a:schemeClr val="bg2"/>
                  </a:solidFill>
                  <a:latin typeface="Times New Roman" pitchFamily="18" charset="0"/>
                  <a:sym typeface="Symbol" pitchFamily="18" charset="2"/>
                </a:rPr>
                <a:t>w</a:t>
              </a:r>
              <a:endParaRPr lang="en-US" sz="2000" baseline="-25000" dirty="0">
                <a:solidFill>
                  <a:schemeClr val="bg2"/>
                </a:solidFill>
              </a:endParaRPr>
            </a:p>
          </p:txBody>
        </p:sp>
        <p:sp>
          <p:nvSpPr>
            <p:cNvPr id="62" name="Line 27"/>
            <p:cNvSpPr>
              <a:spLocks noChangeShapeType="1"/>
            </p:cNvSpPr>
            <p:nvPr/>
          </p:nvSpPr>
          <p:spPr bwMode="auto">
            <a:xfrm>
              <a:off x="3824722" y="6258975"/>
              <a:ext cx="476250" cy="0"/>
            </a:xfrm>
            <a:prstGeom prst="line">
              <a:avLst/>
            </a:prstGeom>
            <a:noFill/>
            <a:ln w="12700">
              <a:solidFill>
                <a:schemeClr val="bg2"/>
              </a:solidFill>
              <a:round/>
              <a:headEnd type="none" w="sm" len="sm"/>
              <a:tailEnd type="triangle" w="med" len="med"/>
            </a:ln>
            <a:effectLst/>
          </p:spPr>
          <p:txBody>
            <a:bodyPr wrap="none"/>
            <a:lstStyle/>
            <a:p>
              <a:endParaRPr lang="en-US"/>
            </a:p>
          </p:txBody>
        </p:sp>
        <p:sp>
          <p:nvSpPr>
            <p:cNvPr id="63" name="Text Box 28"/>
            <p:cNvSpPr txBox="1">
              <a:spLocks noChangeArrowheads="1"/>
            </p:cNvSpPr>
            <p:nvPr/>
          </p:nvSpPr>
          <p:spPr bwMode="auto">
            <a:xfrm>
              <a:off x="4400985" y="6017738"/>
              <a:ext cx="296862" cy="396875"/>
            </a:xfrm>
            <a:prstGeom prst="rect">
              <a:avLst/>
            </a:prstGeom>
            <a:noFill/>
            <a:ln w="12700">
              <a:noFill/>
              <a:miter lim="800000"/>
              <a:headEnd type="none" w="sm" len="sm"/>
              <a:tailEnd type="none" w="sm" len="sm"/>
            </a:ln>
            <a:effectLst/>
          </p:spPr>
          <p:txBody>
            <a:bodyPr wrap="none">
              <a:spAutoFit/>
            </a:bodyPr>
            <a:lstStyle/>
            <a:p>
              <a:r>
                <a:rPr lang="en-US" sz="2000" i="1" dirty="0">
                  <a:solidFill>
                    <a:schemeClr val="bg2"/>
                  </a:solidFill>
                  <a:latin typeface="Times New Roman" pitchFamily="18" charset="0"/>
                </a:rPr>
                <a:t>x</a:t>
              </a:r>
            </a:p>
          </p:txBody>
        </p:sp>
        <p:sp>
          <p:nvSpPr>
            <p:cNvPr id="64" name="Line 29"/>
            <p:cNvSpPr>
              <a:spLocks noChangeShapeType="1"/>
            </p:cNvSpPr>
            <p:nvPr/>
          </p:nvSpPr>
          <p:spPr bwMode="auto">
            <a:xfrm flipH="1" flipV="1">
              <a:off x="2448360" y="5368638"/>
              <a:ext cx="0" cy="476250"/>
            </a:xfrm>
            <a:prstGeom prst="line">
              <a:avLst/>
            </a:prstGeom>
            <a:noFill/>
            <a:ln w="12700">
              <a:solidFill>
                <a:schemeClr val="bg2"/>
              </a:solidFill>
              <a:round/>
              <a:headEnd type="none" w="sm" len="sm"/>
              <a:tailEnd type="triangle" w="med" len="med"/>
            </a:ln>
            <a:effectLst/>
          </p:spPr>
          <p:txBody>
            <a:bodyPr wrap="none"/>
            <a:lstStyle/>
            <a:p>
              <a:endParaRPr lang="en-US"/>
            </a:p>
          </p:txBody>
        </p:sp>
        <p:sp>
          <p:nvSpPr>
            <p:cNvPr id="65" name="Text Box 30"/>
            <p:cNvSpPr txBox="1">
              <a:spLocks noChangeArrowheads="1"/>
            </p:cNvSpPr>
            <p:nvPr/>
          </p:nvSpPr>
          <p:spPr bwMode="auto">
            <a:xfrm>
              <a:off x="2321360" y="4792375"/>
              <a:ext cx="296862" cy="396875"/>
            </a:xfrm>
            <a:prstGeom prst="rect">
              <a:avLst/>
            </a:prstGeom>
            <a:noFill/>
            <a:ln w="12700">
              <a:noFill/>
              <a:miter lim="800000"/>
              <a:headEnd type="none" w="sm" len="sm"/>
              <a:tailEnd type="none" w="sm" len="sm"/>
            </a:ln>
            <a:effectLst/>
          </p:spPr>
          <p:txBody>
            <a:bodyPr wrap="none">
              <a:spAutoFit/>
            </a:bodyPr>
            <a:lstStyle/>
            <a:p>
              <a:r>
                <a:rPr lang="en-US" sz="2000" i="1">
                  <a:solidFill>
                    <a:schemeClr val="bg2"/>
                  </a:solidFill>
                  <a:latin typeface="Times New Roman" pitchFamily="18" charset="0"/>
                </a:rPr>
                <a:t>y</a:t>
              </a:r>
            </a:p>
          </p:txBody>
        </p:sp>
        <p:graphicFrame>
          <p:nvGraphicFramePr>
            <p:cNvPr id="66" name="Object 31"/>
            <p:cNvGraphicFramePr>
              <a:graphicFrameLocks noChangeAspect="1"/>
            </p:cNvGraphicFramePr>
            <p:nvPr/>
          </p:nvGraphicFramePr>
          <p:xfrm>
            <a:off x="3872016" y="4620638"/>
            <a:ext cx="703262" cy="422275"/>
          </p:xfrm>
          <a:graphic>
            <a:graphicData uri="http://schemas.openxmlformats.org/presentationml/2006/ole">
              <mc:AlternateContent xmlns:mc="http://schemas.openxmlformats.org/markup-compatibility/2006">
                <mc:Choice xmlns:v="urn:schemas-microsoft-com:vml" Requires="v">
                  <p:oleObj spid="_x0000_s48187" name="Equation" r:id="rId8" imgW="381000" imgH="228600" progId="Equation.DSMT4">
                    <p:embed/>
                  </p:oleObj>
                </mc:Choice>
                <mc:Fallback>
                  <p:oleObj name="Equation" r:id="rId8" imgW="381000" imgH="228600" progId="Equation.DSMT4">
                    <p:embed/>
                    <p:pic>
                      <p:nvPicPr>
                        <p:cNvPr id="0" name="Picture 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2016" y="4620638"/>
                          <a:ext cx="703262"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 name="Line 35"/>
            <p:cNvSpPr>
              <a:spLocks noChangeShapeType="1"/>
            </p:cNvSpPr>
            <p:nvPr/>
          </p:nvSpPr>
          <p:spPr bwMode="auto">
            <a:xfrm>
              <a:off x="1268847" y="6359238"/>
              <a:ext cx="2362200" cy="0"/>
            </a:xfrm>
            <a:prstGeom prst="line">
              <a:avLst/>
            </a:prstGeom>
            <a:noFill/>
            <a:ln w="12700">
              <a:solidFill>
                <a:schemeClr val="bg2"/>
              </a:solidFill>
              <a:round/>
              <a:headEnd type="triangle" w="med" len="med"/>
              <a:tailEnd type="triangle" w="med" len="med"/>
            </a:ln>
            <a:effectLst/>
          </p:spPr>
          <p:txBody>
            <a:bodyPr wrap="none"/>
            <a:lstStyle/>
            <a:p>
              <a:endParaRPr lang="en-US"/>
            </a:p>
          </p:txBody>
        </p:sp>
        <p:graphicFrame>
          <p:nvGraphicFramePr>
            <p:cNvPr id="48136" name="Object 8"/>
            <p:cNvGraphicFramePr>
              <a:graphicFrameLocks noChangeAspect="1"/>
            </p:cNvGraphicFramePr>
            <p:nvPr/>
          </p:nvGraphicFramePr>
          <p:xfrm>
            <a:off x="3783013" y="5491163"/>
            <a:ext cx="773112" cy="422275"/>
          </p:xfrm>
          <a:graphic>
            <a:graphicData uri="http://schemas.openxmlformats.org/presentationml/2006/ole">
              <mc:AlternateContent xmlns:mc="http://schemas.openxmlformats.org/markup-compatibility/2006">
                <mc:Choice xmlns:v="urn:schemas-microsoft-com:vml" Requires="v">
                  <p:oleObj spid="_x0000_s48188" name="Equation" r:id="rId10" imgW="419100" imgH="228600" progId="Equation.DSMT4">
                    <p:embed/>
                  </p:oleObj>
                </mc:Choice>
                <mc:Fallback>
                  <p:oleObj name="Equation" r:id="rId10" imgW="419100" imgH="228600" progId="Equation.DSMT4">
                    <p:embed/>
                    <p:pic>
                      <p:nvPicPr>
                        <p:cNvPr id="0" name="Picture 5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3013" y="5491163"/>
                          <a:ext cx="773112"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TextBox 33"/>
            <p:cNvSpPr txBox="1"/>
            <p:nvPr/>
          </p:nvSpPr>
          <p:spPr>
            <a:xfrm>
              <a:off x="3962400" y="5072743"/>
              <a:ext cx="367408" cy="338554"/>
            </a:xfrm>
            <a:prstGeom prst="rect">
              <a:avLst/>
            </a:prstGeom>
            <a:noFill/>
          </p:spPr>
          <p:txBody>
            <a:bodyPr wrap="none" rtlCol="0">
              <a:spAutoFit/>
            </a:bodyPr>
            <a:lstStyle/>
            <a:p>
              <a:r>
                <a:rPr lang="en-US" sz="1600" dirty="0" smtClean="0">
                  <a:solidFill>
                    <a:schemeClr val="bg2"/>
                  </a:solidFill>
                </a:rPr>
                <a:t>or</a:t>
              </a:r>
              <a:endParaRPr lang="en-US" sz="1600" dirty="0">
                <a:solidFill>
                  <a:schemeClr val="bg2"/>
                </a:solidFill>
              </a:endParaRPr>
            </a:p>
          </p:txBody>
        </p:sp>
      </p:grpSp>
      <p:sp>
        <p:nvSpPr>
          <p:cNvPr id="38" name="TextBox 37"/>
          <p:cNvSpPr txBox="1"/>
          <p:nvPr/>
        </p:nvSpPr>
        <p:spPr>
          <a:xfrm>
            <a:off x="4789714" y="4708151"/>
            <a:ext cx="3995057" cy="1323439"/>
          </a:xfrm>
          <a:prstGeom prst="rect">
            <a:avLst/>
          </a:prstGeom>
          <a:noFill/>
          <a:ln w="19050">
            <a:solidFill>
              <a:schemeClr val="bg1"/>
            </a:solidFill>
          </a:ln>
        </p:spPr>
        <p:txBody>
          <a:bodyPr wrap="square" rtlCol="0">
            <a:spAutoFit/>
          </a:bodyPr>
          <a:lstStyle/>
          <a:p>
            <a:pPr algn="ctr"/>
            <a:r>
              <a:rPr lang="en-US" sz="1600" dirty="0" smtClean="0">
                <a:solidFill>
                  <a:schemeClr val="bg2"/>
                </a:solidFill>
              </a:rPr>
              <a:t>The edge singularity causes increased conductor loss, compared with transmissions lines such as coaxial cables. It also lowers the power handling capability due to dielectric breakdown.</a:t>
            </a:r>
            <a:endParaRPr lang="en-US" sz="1600" dirty="0">
              <a:solidFill>
                <a:schemeClr val="bg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0"/>
          </p:nvPr>
        </p:nvSpPr>
        <p:spPr/>
        <p:txBody>
          <a:bodyPr/>
          <a:lstStyle/>
          <a:p>
            <a:pPr>
              <a:defRPr/>
            </a:pPr>
            <a:fld id="{C61DB25C-1D00-4F14-A1FC-32A28920E5FD}" type="slidenum">
              <a:rPr lang="en-US"/>
              <a:pPr>
                <a:defRPr/>
              </a:pPr>
              <a:t>22</a:t>
            </a:fld>
            <a:endParaRPr lang="en-US"/>
          </a:p>
        </p:txBody>
      </p:sp>
      <p:sp>
        <p:nvSpPr>
          <p:cNvPr id="9" name="Text Box 2"/>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Microstrip Line</a:t>
            </a:r>
            <a:endParaRPr lang="en-US" sz="4000" dirty="0">
              <a:solidFill>
                <a:srgbClr val="FF9933"/>
              </a:solidFill>
              <a:effectLst>
                <a:outerShdw blurRad="38100" dist="38100" dir="2700000" algn="tl">
                  <a:srgbClr val="C0C0C0"/>
                </a:outerShdw>
              </a:effectLst>
            </a:endParaRPr>
          </a:p>
        </p:txBody>
      </p:sp>
      <p:grpSp>
        <p:nvGrpSpPr>
          <p:cNvPr id="3" name="Group 35"/>
          <p:cNvGrpSpPr/>
          <p:nvPr/>
        </p:nvGrpSpPr>
        <p:grpSpPr>
          <a:xfrm>
            <a:off x="778784" y="4181295"/>
            <a:ext cx="3468687" cy="2182824"/>
            <a:chOff x="1229160" y="4522489"/>
            <a:chExt cx="3468687" cy="2182824"/>
          </a:xfrm>
        </p:grpSpPr>
        <p:sp>
          <p:nvSpPr>
            <p:cNvPr id="59" name="Rectangle 24"/>
            <p:cNvSpPr>
              <a:spLocks noChangeArrowheads="1"/>
            </p:cNvSpPr>
            <p:nvPr/>
          </p:nvSpPr>
          <p:spPr bwMode="auto">
            <a:xfrm>
              <a:off x="1279960" y="6226205"/>
              <a:ext cx="2365375" cy="45719"/>
            </a:xfrm>
            <a:prstGeom prst="rect">
              <a:avLst/>
            </a:prstGeom>
            <a:solidFill>
              <a:srgbClr val="FF9933"/>
            </a:solidFill>
            <a:ln w="12700">
              <a:solidFill>
                <a:schemeClr val="bg2"/>
              </a:solidFill>
              <a:miter lim="800000"/>
              <a:headEnd type="none" w="sm" len="sm"/>
              <a:tailEnd type="none" w="sm" len="sm"/>
            </a:ln>
            <a:effectLst/>
          </p:spPr>
          <p:txBody>
            <a:bodyPr wrap="none" anchor="ctr"/>
            <a:lstStyle/>
            <a:p>
              <a:endParaRPr lang="en-US"/>
            </a:p>
          </p:txBody>
        </p:sp>
        <p:sp>
          <p:nvSpPr>
            <p:cNvPr id="60" name="Freeform 25"/>
            <p:cNvSpPr>
              <a:spLocks/>
            </p:cNvSpPr>
            <p:nvPr/>
          </p:nvSpPr>
          <p:spPr bwMode="auto">
            <a:xfrm>
              <a:off x="1229160" y="4522489"/>
              <a:ext cx="2412234" cy="1607146"/>
            </a:xfrm>
            <a:custGeom>
              <a:avLst/>
              <a:gdLst>
                <a:gd name="connsiteX0" fmla="*/ 0 w 10000"/>
                <a:gd name="connsiteY0" fmla="*/ 37 h 11511"/>
                <a:gd name="connsiteX1" fmla="*/ 923 w 10000"/>
                <a:gd name="connsiteY1" fmla="*/ 8404 h 11511"/>
                <a:gd name="connsiteX2" fmla="*/ 5039 w 10000"/>
                <a:gd name="connsiteY2" fmla="*/ 11511 h 11511"/>
                <a:gd name="connsiteX3" fmla="*/ 9136 w 10000"/>
                <a:gd name="connsiteY3" fmla="*/ 8404 h 11511"/>
                <a:gd name="connsiteX4" fmla="*/ 10000 w 10000"/>
                <a:gd name="connsiteY4" fmla="*/ 0 h 11511"/>
                <a:gd name="connsiteX0" fmla="*/ 0 w 10000"/>
                <a:gd name="connsiteY0" fmla="*/ 37 h 12331"/>
                <a:gd name="connsiteX1" fmla="*/ 923 w 10000"/>
                <a:gd name="connsiteY1" fmla="*/ 8404 h 12331"/>
                <a:gd name="connsiteX2" fmla="*/ 4990 w 10000"/>
                <a:gd name="connsiteY2" fmla="*/ 12331 h 12331"/>
                <a:gd name="connsiteX3" fmla="*/ 9136 w 10000"/>
                <a:gd name="connsiteY3" fmla="*/ 8404 h 12331"/>
                <a:gd name="connsiteX4" fmla="*/ 10000 w 10000"/>
                <a:gd name="connsiteY4" fmla="*/ 0 h 12331"/>
                <a:gd name="connsiteX0" fmla="*/ 0 w 10000"/>
                <a:gd name="connsiteY0" fmla="*/ 37 h 12740"/>
                <a:gd name="connsiteX1" fmla="*/ 923 w 10000"/>
                <a:gd name="connsiteY1" fmla="*/ 8404 h 12740"/>
                <a:gd name="connsiteX2" fmla="*/ 4990 w 10000"/>
                <a:gd name="connsiteY2" fmla="*/ 12331 h 12740"/>
                <a:gd name="connsiteX3" fmla="*/ 7479 w 10000"/>
                <a:gd name="connsiteY3" fmla="*/ 10858 h 12740"/>
                <a:gd name="connsiteX4" fmla="*/ 9136 w 10000"/>
                <a:gd name="connsiteY4" fmla="*/ 8404 h 12740"/>
                <a:gd name="connsiteX5" fmla="*/ 10000 w 10000"/>
                <a:gd name="connsiteY5" fmla="*/ 0 h 12740"/>
                <a:gd name="connsiteX0" fmla="*/ 0 w 10000"/>
                <a:gd name="connsiteY0" fmla="*/ 37 h 12816"/>
                <a:gd name="connsiteX1" fmla="*/ 923 w 10000"/>
                <a:gd name="connsiteY1" fmla="*/ 8404 h 12816"/>
                <a:gd name="connsiteX2" fmla="*/ 4990 w 10000"/>
                <a:gd name="connsiteY2" fmla="*/ 12331 h 12816"/>
                <a:gd name="connsiteX3" fmla="*/ 7430 w 10000"/>
                <a:gd name="connsiteY3" fmla="*/ 11314 h 12816"/>
                <a:gd name="connsiteX4" fmla="*/ 9136 w 10000"/>
                <a:gd name="connsiteY4" fmla="*/ 8404 h 12816"/>
                <a:gd name="connsiteX5" fmla="*/ 10000 w 10000"/>
                <a:gd name="connsiteY5" fmla="*/ 0 h 12816"/>
                <a:gd name="connsiteX0" fmla="*/ 0 w 10000"/>
                <a:gd name="connsiteY0" fmla="*/ 37 h 12362"/>
                <a:gd name="connsiteX1" fmla="*/ 923 w 10000"/>
                <a:gd name="connsiteY1" fmla="*/ 8404 h 12362"/>
                <a:gd name="connsiteX2" fmla="*/ 3021 w 10000"/>
                <a:gd name="connsiteY2" fmla="*/ 11131 h 12362"/>
                <a:gd name="connsiteX3" fmla="*/ 4990 w 10000"/>
                <a:gd name="connsiteY3" fmla="*/ 12331 h 12362"/>
                <a:gd name="connsiteX4" fmla="*/ 7430 w 10000"/>
                <a:gd name="connsiteY4" fmla="*/ 11314 h 12362"/>
                <a:gd name="connsiteX5" fmla="*/ 9136 w 10000"/>
                <a:gd name="connsiteY5" fmla="*/ 8404 h 12362"/>
                <a:gd name="connsiteX6" fmla="*/ 10000 w 10000"/>
                <a:gd name="connsiteY6" fmla="*/ 0 h 12362"/>
                <a:gd name="connsiteX0" fmla="*/ 0 w 10000"/>
                <a:gd name="connsiteY0" fmla="*/ 37 h 12392"/>
                <a:gd name="connsiteX1" fmla="*/ 923 w 10000"/>
                <a:gd name="connsiteY1" fmla="*/ 8404 h 12392"/>
                <a:gd name="connsiteX2" fmla="*/ 2874 w 10000"/>
                <a:gd name="connsiteY2" fmla="*/ 11678 h 12392"/>
                <a:gd name="connsiteX3" fmla="*/ 4990 w 10000"/>
                <a:gd name="connsiteY3" fmla="*/ 12331 h 12392"/>
                <a:gd name="connsiteX4" fmla="*/ 7430 w 10000"/>
                <a:gd name="connsiteY4" fmla="*/ 11314 h 12392"/>
                <a:gd name="connsiteX5" fmla="*/ 9136 w 10000"/>
                <a:gd name="connsiteY5" fmla="*/ 8404 h 12392"/>
                <a:gd name="connsiteX6" fmla="*/ 10000 w 10000"/>
                <a:gd name="connsiteY6" fmla="*/ 0 h 12392"/>
                <a:gd name="connsiteX0" fmla="*/ 0 w 10000"/>
                <a:gd name="connsiteY0" fmla="*/ 37 h 12361"/>
                <a:gd name="connsiteX1" fmla="*/ 923 w 10000"/>
                <a:gd name="connsiteY1" fmla="*/ 8404 h 12361"/>
                <a:gd name="connsiteX2" fmla="*/ 2874 w 10000"/>
                <a:gd name="connsiteY2" fmla="*/ 11678 h 12361"/>
                <a:gd name="connsiteX3" fmla="*/ 4990 w 10000"/>
                <a:gd name="connsiteY3" fmla="*/ 12331 h 12361"/>
                <a:gd name="connsiteX4" fmla="*/ 7381 w 10000"/>
                <a:gd name="connsiteY4" fmla="*/ 11496 h 12361"/>
                <a:gd name="connsiteX5" fmla="*/ 9136 w 10000"/>
                <a:gd name="connsiteY5" fmla="*/ 8404 h 12361"/>
                <a:gd name="connsiteX6" fmla="*/ 10000 w 10000"/>
                <a:gd name="connsiteY6" fmla="*/ 0 h 12361"/>
                <a:gd name="connsiteX0" fmla="*/ 0 w 10000"/>
                <a:gd name="connsiteY0" fmla="*/ 37 h 12331"/>
                <a:gd name="connsiteX1" fmla="*/ 923 w 10000"/>
                <a:gd name="connsiteY1" fmla="*/ 8404 h 12331"/>
                <a:gd name="connsiteX2" fmla="*/ 2727 w 10000"/>
                <a:gd name="connsiteY2" fmla="*/ 11496 h 12331"/>
                <a:gd name="connsiteX3" fmla="*/ 4990 w 10000"/>
                <a:gd name="connsiteY3" fmla="*/ 12331 h 12331"/>
                <a:gd name="connsiteX4" fmla="*/ 7381 w 10000"/>
                <a:gd name="connsiteY4" fmla="*/ 11496 h 12331"/>
                <a:gd name="connsiteX5" fmla="*/ 9136 w 10000"/>
                <a:gd name="connsiteY5" fmla="*/ 8404 h 12331"/>
                <a:gd name="connsiteX6" fmla="*/ 10000 w 10000"/>
                <a:gd name="connsiteY6" fmla="*/ 0 h 12331"/>
                <a:gd name="connsiteX0" fmla="*/ 0 w 9951"/>
                <a:gd name="connsiteY0" fmla="*/ 37 h 12331"/>
                <a:gd name="connsiteX1" fmla="*/ 923 w 9951"/>
                <a:gd name="connsiteY1" fmla="*/ 8404 h 12331"/>
                <a:gd name="connsiteX2" fmla="*/ 2727 w 9951"/>
                <a:gd name="connsiteY2" fmla="*/ 11496 h 12331"/>
                <a:gd name="connsiteX3" fmla="*/ 4990 w 9951"/>
                <a:gd name="connsiteY3" fmla="*/ 12331 h 12331"/>
                <a:gd name="connsiteX4" fmla="*/ 7381 w 9951"/>
                <a:gd name="connsiteY4" fmla="*/ 11496 h 12331"/>
                <a:gd name="connsiteX5" fmla="*/ 9136 w 9951"/>
                <a:gd name="connsiteY5" fmla="*/ 8404 h 12331"/>
                <a:gd name="connsiteX6" fmla="*/ 9951 w 9951"/>
                <a:gd name="connsiteY6" fmla="*/ 0 h 1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1" h="12331">
                  <a:moveTo>
                    <a:pt x="0" y="37"/>
                  </a:moveTo>
                  <a:cubicBezTo>
                    <a:pt x="151" y="1425"/>
                    <a:pt x="91" y="6355"/>
                    <a:pt x="923" y="8404"/>
                  </a:cubicBezTo>
                  <a:cubicBezTo>
                    <a:pt x="1426" y="10253"/>
                    <a:pt x="2049" y="10842"/>
                    <a:pt x="2727" y="11496"/>
                  </a:cubicBezTo>
                  <a:cubicBezTo>
                    <a:pt x="3405" y="12150"/>
                    <a:pt x="4214" y="12331"/>
                    <a:pt x="4990" y="12331"/>
                  </a:cubicBezTo>
                  <a:cubicBezTo>
                    <a:pt x="5766" y="12331"/>
                    <a:pt x="6690" y="12151"/>
                    <a:pt x="7381" y="11496"/>
                  </a:cubicBezTo>
                  <a:cubicBezTo>
                    <a:pt x="8072" y="10841"/>
                    <a:pt x="8708" y="10320"/>
                    <a:pt x="9136" y="8404"/>
                  </a:cubicBezTo>
                  <a:cubicBezTo>
                    <a:pt x="9564" y="6488"/>
                    <a:pt x="9774" y="1754"/>
                    <a:pt x="9951" y="0"/>
                  </a:cubicBezTo>
                </a:path>
              </a:pathLst>
            </a:custGeom>
            <a:noFill/>
            <a:ln w="38100" cap="flat" cmpd="sng">
              <a:solidFill>
                <a:schemeClr val="bg2"/>
              </a:solidFill>
              <a:prstDash val="solid"/>
              <a:round/>
              <a:headEnd type="none" w="sm" len="sm"/>
              <a:tailEnd type="none" w="sm" len="sm"/>
            </a:ln>
            <a:effectLst/>
          </p:spPr>
          <p:txBody>
            <a:bodyPr wrap="none"/>
            <a:lstStyle/>
            <a:p>
              <a:endParaRPr lang="en-US"/>
            </a:p>
          </p:txBody>
        </p:sp>
        <p:sp>
          <p:nvSpPr>
            <p:cNvPr id="61" name="Text Box 26"/>
            <p:cNvSpPr txBox="1">
              <a:spLocks noChangeArrowheads="1"/>
            </p:cNvSpPr>
            <p:nvPr/>
          </p:nvSpPr>
          <p:spPr bwMode="auto">
            <a:xfrm>
              <a:off x="2292772" y="6308438"/>
              <a:ext cx="361950" cy="3968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i="1" dirty="0">
                  <a:solidFill>
                    <a:schemeClr val="bg2"/>
                  </a:solidFill>
                  <a:latin typeface="Times New Roman" pitchFamily="18" charset="0"/>
                  <a:sym typeface="Symbol" pitchFamily="18" charset="2"/>
                </a:rPr>
                <a:t>w</a:t>
              </a:r>
              <a:endParaRPr lang="en-US" sz="2000" baseline="-25000" dirty="0">
                <a:solidFill>
                  <a:schemeClr val="bg2"/>
                </a:solidFill>
              </a:endParaRPr>
            </a:p>
          </p:txBody>
        </p:sp>
        <p:sp>
          <p:nvSpPr>
            <p:cNvPr id="62" name="Line 27"/>
            <p:cNvSpPr>
              <a:spLocks noChangeShapeType="1"/>
            </p:cNvSpPr>
            <p:nvPr/>
          </p:nvSpPr>
          <p:spPr bwMode="auto">
            <a:xfrm>
              <a:off x="3824722" y="6258975"/>
              <a:ext cx="476250" cy="0"/>
            </a:xfrm>
            <a:prstGeom prst="line">
              <a:avLst/>
            </a:prstGeom>
            <a:noFill/>
            <a:ln w="12700">
              <a:solidFill>
                <a:schemeClr val="bg2"/>
              </a:solidFill>
              <a:round/>
              <a:headEnd type="none" w="sm" len="sm"/>
              <a:tailEnd type="triangle" w="med" len="med"/>
            </a:ln>
            <a:effectLst/>
          </p:spPr>
          <p:txBody>
            <a:bodyPr wrap="none"/>
            <a:lstStyle/>
            <a:p>
              <a:endParaRPr lang="en-US"/>
            </a:p>
          </p:txBody>
        </p:sp>
        <p:sp>
          <p:nvSpPr>
            <p:cNvPr id="63" name="Text Box 28"/>
            <p:cNvSpPr txBox="1">
              <a:spLocks noChangeArrowheads="1"/>
            </p:cNvSpPr>
            <p:nvPr/>
          </p:nvSpPr>
          <p:spPr bwMode="auto">
            <a:xfrm>
              <a:off x="4400985" y="6017738"/>
              <a:ext cx="296862" cy="396875"/>
            </a:xfrm>
            <a:prstGeom prst="rect">
              <a:avLst/>
            </a:prstGeom>
            <a:noFill/>
            <a:ln w="12700">
              <a:noFill/>
              <a:miter lim="800000"/>
              <a:headEnd type="none" w="sm" len="sm"/>
              <a:tailEnd type="none" w="sm" len="sm"/>
            </a:ln>
            <a:effectLst/>
          </p:spPr>
          <p:txBody>
            <a:bodyPr wrap="none">
              <a:spAutoFit/>
            </a:bodyPr>
            <a:lstStyle/>
            <a:p>
              <a:r>
                <a:rPr lang="en-US" sz="2000" i="1" dirty="0">
                  <a:solidFill>
                    <a:schemeClr val="bg2"/>
                  </a:solidFill>
                  <a:latin typeface="Times New Roman" pitchFamily="18" charset="0"/>
                </a:rPr>
                <a:t>x</a:t>
              </a:r>
            </a:p>
          </p:txBody>
        </p:sp>
        <p:sp>
          <p:nvSpPr>
            <p:cNvPr id="64" name="Line 29"/>
            <p:cNvSpPr>
              <a:spLocks noChangeShapeType="1"/>
            </p:cNvSpPr>
            <p:nvPr/>
          </p:nvSpPr>
          <p:spPr bwMode="auto">
            <a:xfrm flipH="1" flipV="1">
              <a:off x="2448360" y="5368638"/>
              <a:ext cx="0" cy="476250"/>
            </a:xfrm>
            <a:prstGeom prst="line">
              <a:avLst/>
            </a:prstGeom>
            <a:noFill/>
            <a:ln w="12700">
              <a:solidFill>
                <a:schemeClr val="bg2"/>
              </a:solidFill>
              <a:round/>
              <a:headEnd type="none" w="sm" len="sm"/>
              <a:tailEnd type="triangle" w="med" len="med"/>
            </a:ln>
            <a:effectLst/>
          </p:spPr>
          <p:txBody>
            <a:bodyPr wrap="none"/>
            <a:lstStyle/>
            <a:p>
              <a:endParaRPr lang="en-US"/>
            </a:p>
          </p:txBody>
        </p:sp>
        <p:sp>
          <p:nvSpPr>
            <p:cNvPr id="65" name="Text Box 30"/>
            <p:cNvSpPr txBox="1">
              <a:spLocks noChangeArrowheads="1"/>
            </p:cNvSpPr>
            <p:nvPr/>
          </p:nvSpPr>
          <p:spPr bwMode="auto">
            <a:xfrm>
              <a:off x="2321360" y="4792375"/>
              <a:ext cx="296862" cy="396875"/>
            </a:xfrm>
            <a:prstGeom prst="rect">
              <a:avLst/>
            </a:prstGeom>
            <a:noFill/>
            <a:ln w="12700">
              <a:noFill/>
              <a:miter lim="800000"/>
              <a:headEnd type="none" w="sm" len="sm"/>
              <a:tailEnd type="none" w="sm" len="sm"/>
            </a:ln>
            <a:effectLst/>
          </p:spPr>
          <p:txBody>
            <a:bodyPr wrap="none">
              <a:spAutoFit/>
            </a:bodyPr>
            <a:lstStyle/>
            <a:p>
              <a:r>
                <a:rPr lang="en-US" sz="2000" i="1">
                  <a:solidFill>
                    <a:schemeClr val="bg2"/>
                  </a:solidFill>
                  <a:latin typeface="Times New Roman" pitchFamily="18" charset="0"/>
                </a:rPr>
                <a:t>y</a:t>
              </a:r>
            </a:p>
          </p:txBody>
        </p:sp>
        <p:graphicFrame>
          <p:nvGraphicFramePr>
            <p:cNvPr id="66" name="Object 31"/>
            <p:cNvGraphicFramePr>
              <a:graphicFrameLocks noChangeAspect="1"/>
            </p:cNvGraphicFramePr>
            <p:nvPr/>
          </p:nvGraphicFramePr>
          <p:xfrm>
            <a:off x="3872016" y="4620638"/>
            <a:ext cx="703262" cy="422275"/>
          </p:xfrm>
          <a:graphic>
            <a:graphicData uri="http://schemas.openxmlformats.org/presentationml/2006/ole">
              <mc:AlternateContent xmlns:mc="http://schemas.openxmlformats.org/markup-compatibility/2006">
                <mc:Choice xmlns:v="urn:schemas-microsoft-com:vml" Requires="v">
                  <p:oleObj spid="_x0000_s98347" name="Equation" r:id="rId4" imgW="381000" imgH="228600" progId="Equation.DSMT4">
                    <p:embed/>
                  </p:oleObj>
                </mc:Choice>
                <mc:Fallback>
                  <p:oleObj name="Equation" r:id="rId4" imgW="381000" imgH="228600" progId="Equation.DSMT4">
                    <p:embed/>
                    <p:pic>
                      <p:nvPicPr>
                        <p:cNvPr id="0"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2016" y="4620638"/>
                          <a:ext cx="703262"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 name="Line 35"/>
            <p:cNvSpPr>
              <a:spLocks noChangeShapeType="1"/>
            </p:cNvSpPr>
            <p:nvPr/>
          </p:nvSpPr>
          <p:spPr bwMode="auto">
            <a:xfrm>
              <a:off x="1268847" y="6359238"/>
              <a:ext cx="2362200" cy="0"/>
            </a:xfrm>
            <a:prstGeom prst="line">
              <a:avLst/>
            </a:prstGeom>
            <a:noFill/>
            <a:ln w="12700">
              <a:solidFill>
                <a:schemeClr val="bg2"/>
              </a:solidFill>
              <a:round/>
              <a:headEnd type="triangle" w="med" len="med"/>
              <a:tailEnd type="triangle" w="med" len="med"/>
            </a:ln>
            <a:effectLst/>
          </p:spPr>
          <p:txBody>
            <a:bodyPr wrap="none"/>
            <a:lstStyle/>
            <a:p>
              <a:endParaRPr lang="en-US"/>
            </a:p>
          </p:txBody>
        </p:sp>
        <p:graphicFrame>
          <p:nvGraphicFramePr>
            <p:cNvPr id="48136" name="Object 8"/>
            <p:cNvGraphicFramePr>
              <a:graphicFrameLocks noChangeAspect="1"/>
            </p:cNvGraphicFramePr>
            <p:nvPr/>
          </p:nvGraphicFramePr>
          <p:xfrm>
            <a:off x="3783013" y="5491163"/>
            <a:ext cx="773112" cy="422275"/>
          </p:xfrm>
          <a:graphic>
            <a:graphicData uri="http://schemas.openxmlformats.org/presentationml/2006/ole">
              <mc:AlternateContent xmlns:mc="http://schemas.openxmlformats.org/markup-compatibility/2006">
                <mc:Choice xmlns:v="urn:schemas-microsoft-com:vml" Requires="v">
                  <p:oleObj spid="_x0000_s98348" name="Equation" r:id="rId6" imgW="419100" imgH="228600" progId="Equation.DSMT4">
                    <p:embed/>
                  </p:oleObj>
                </mc:Choice>
                <mc:Fallback>
                  <p:oleObj name="Equation" r:id="rId6" imgW="419100" imgH="228600" progId="Equation.DSMT4">
                    <p:embed/>
                    <p:pic>
                      <p:nvPicPr>
                        <p:cNvPr id="0"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3013" y="5491163"/>
                          <a:ext cx="773112"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TextBox 33"/>
            <p:cNvSpPr txBox="1"/>
            <p:nvPr/>
          </p:nvSpPr>
          <p:spPr>
            <a:xfrm>
              <a:off x="3962400" y="5072743"/>
              <a:ext cx="367408" cy="338554"/>
            </a:xfrm>
            <a:prstGeom prst="rect">
              <a:avLst/>
            </a:prstGeom>
            <a:noFill/>
          </p:spPr>
          <p:txBody>
            <a:bodyPr wrap="none" rtlCol="0">
              <a:spAutoFit/>
            </a:bodyPr>
            <a:lstStyle/>
            <a:p>
              <a:r>
                <a:rPr lang="en-US" sz="1600" dirty="0" smtClean="0">
                  <a:solidFill>
                    <a:schemeClr val="bg2"/>
                  </a:solidFill>
                </a:rPr>
                <a:t>or</a:t>
              </a:r>
              <a:endParaRPr lang="en-US" sz="1600" dirty="0">
                <a:solidFill>
                  <a:schemeClr val="bg2"/>
                </a:solidFill>
              </a:endParaRPr>
            </a:p>
          </p:txBody>
        </p:sp>
      </p:grpSp>
      <p:graphicFrame>
        <p:nvGraphicFramePr>
          <p:cNvPr id="48137" name="Object 9"/>
          <p:cNvGraphicFramePr>
            <a:graphicFrameLocks noChangeAspect="1"/>
          </p:cNvGraphicFramePr>
          <p:nvPr/>
        </p:nvGraphicFramePr>
        <p:xfrm>
          <a:off x="5380448" y="3128376"/>
          <a:ext cx="3490273" cy="2345485"/>
        </p:xfrm>
        <a:graphic>
          <a:graphicData uri="http://schemas.openxmlformats.org/presentationml/2006/ole">
            <mc:AlternateContent xmlns:mc="http://schemas.openxmlformats.org/markup-compatibility/2006">
              <mc:Choice xmlns:v="urn:schemas-microsoft-com:vml" Requires="v">
                <p:oleObj spid="_x0000_s98349" name="Equation" r:id="rId8" imgW="1778000" imgH="1193800" progId="Equation.DSMT4">
                  <p:embed/>
                </p:oleObj>
              </mc:Choice>
              <mc:Fallback>
                <p:oleObj name="Equation" r:id="rId8" imgW="1778000" imgH="1193800" progId="Equation.DSMT4">
                  <p:embed/>
                  <p:pic>
                    <p:nvPicPr>
                      <p:cNvPr id="0" name="Pictur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0448" y="3128376"/>
                        <a:ext cx="3490273" cy="234548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TextBox 35"/>
          <p:cNvSpPr txBox="1"/>
          <p:nvPr/>
        </p:nvSpPr>
        <p:spPr>
          <a:xfrm>
            <a:off x="5572241" y="2247927"/>
            <a:ext cx="3033203" cy="707886"/>
          </a:xfrm>
          <a:prstGeom prst="rect">
            <a:avLst/>
          </a:prstGeom>
          <a:noFill/>
        </p:spPr>
        <p:txBody>
          <a:bodyPr wrap="none" rtlCol="0">
            <a:spAutoFit/>
          </a:bodyPr>
          <a:lstStyle/>
          <a:p>
            <a:r>
              <a:rPr lang="en-US" dirty="0" smtClean="0">
                <a:solidFill>
                  <a:schemeClr val="bg1"/>
                </a:solidFill>
              </a:rPr>
              <a:t>Near the edges we have </a:t>
            </a:r>
          </a:p>
          <a:p>
            <a:r>
              <a:rPr lang="en-US" dirty="0" smtClean="0">
                <a:solidFill>
                  <a:schemeClr val="bg1"/>
                </a:solidFill>
              </a:rPr>
              <a:t>(proof omitted):</a:t>
            </a:r>
            <a:endParaRPr lang="en-US" dirty="0">
              <a:solidFill>
                <a:schemeClr val="bg1"/>
              </a:solidFill>
            </a:endParaRPr>
          </a:p>
        </p:txBody>
      </p:sp>
      <p:sp>
        <p:nvSpPr>
          <p:cNvPr id="38" name="TextBox 37"/>
          <p:cNvSpPr txBox="1"/>
          <p:nvPr/>
        </p:nvSpPr>
        <p:spPr>
          <a:xfrm>
            <a:off x="4790364" y="6209731"/>
            <a:ext cx="3089307" cy="400110"/>
          </a:xfrm>
          <a:prstGeom prst="rect">
            <a:avLst/>
          </a:prstGeom>
          <a:noFill/>
        </p:spPr>
        <p:txBody>
          <a:bodyPr wrap="none" rtlCol="0">
            <a:spAutoFit/>
          </a:bodyPr>
          <a:lstStyle/>
          <a:p>
            <a:r>
              <a:rPr lang="en-US" dirty="0" smtClean="0">
                <a:solidFill>
                  <a:schemeClr val="bg1"/>
                </a:solidFill>
              </a:rPr>
              <a:t>Distance to right/left edge</a:t>
            </a:r>
            <a:endParaRPr lang="en-US" dirty="0">
              <a:solidFill>
                <a:schemeClr val="bg1"/>
              </a:solidFill>
            </a:endParaRPr>
          </a:p>
        </p:txBody>
      </p:sp>
      <p:cxnSp>
        <p:nvCxnSpPr>
          <p:cNvPr id="42" name="Straight Arrow Connector 41"/>
          <p:cNvCxnSpPr/>
          <p:nvPr/>
        </p:nvCxnSpPr>
        <p:spPr bwMode="auto">
          <a:xfrm flipV="1">
            <a:off x="6032310" y="5363570"/>
            <a:ext cx="764275" cy="832514"/>
          </a:xfrm>
          <a:prstGeom prst="straightConnector1">
            <a:avLst/>
          </a:prstGeom>
          <a:solidFill>
            <a:schemeClr val="accent1"/>
          </a:solidFill>
          <a:ln w="12700" cap="flat" cmpd="sng" algn="ctr">
            <a:solidFill>
              <a:schemeClr val="bg1"/>
            </a:solidFill>
            <a:prstDash val="solid"/>
            <a:round/>
            <a:headEnd type="none" w="sm" len="sm"/>
            <a:tailEnd type="arrow"/>
          </a:ln>
          <a:effectLst/>
        </p:spPr>
      </p:cxnSp>
      <p:cxnSp>
        <p:nvCxnSpPr>
          <p:cNvPr id="43" name="Straight Arrow Connector 42"/>
          <p:cNvCxnSpPr/>
          <p:nvPr/>
        </p:nvCxnSpPr>
        <p:spPr bwMode="auto">
          <a:xfrm flipV="1">
            <a:off x="6252949" y="5377543"/>
            <a:ext cx="1704508" cy="861761"/>
          </a:xfrm>
          <a:prstGeom prst="straightConnector1">
            <a:avLst/>
          </a:prstGeom>
          <a:solidFill>
            <a:schemeClr val="accent1"/>
          </a:solidFill>
          <a:ln w="12700" cap="flat" cmpd="sng" algn="ctr">
            <a:solidFill>
              <a:schemeClr val="bg1"/>
            </a:solidFill>
            <a:prstDash val="solid"/>
            <a:round/>
            <a:headEnd type="none" w="sm" len="sm"/>
            <a:tailEnd type="arrow"/>
          </a:ln>
          <a:effectLst/>
        </p:spPr>
      </p:cxnSp>
      <p:pic>
        <p:nvPicPr>
          <p:cNvPr id="4" name="Picture 3"/>
          <p:cNvPicPr>
            <a:picLocks noChangeAspect="1"/>
          </p:cNvPicPr>
          <p:nvPr/>
        </p:nvPicPr>
        <p:blipFill>
          <a:blip r:embed="rId10" cstate="print"/>
          <a:stretch>
            <a:fillRect/>
          </a:stretch>
        </p:blipFill>
        <p:spPr>
          <a:xfrm>
            <a:off x="632660" y="1306672"/>
            <a:ext cx="4853739" cy="179715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61"/>
          <p:cNvGraphicFramePr>
            <a:graphicFrameLocks noChangeAspect="1"/>
          </p:cNvGraphicFramePr>
          <p:nvPr/>
        </p:nvGraphicFramePr>
        <p:xfrm>
          <a:off x="6200849" y="1273206"/>
          <a:ext cx="2076450" cy="1366837"/>
        </p:xfrm>
        <a:graphic>
          <a:graphicData uri="http://schemas.openxmlformats.org/presentationml/2006/ole">
            <mc:AlternateContent xmlns:mc="http://schemas.openxmlformats.org/markup-compatibility/2006">
              <mc:Choice xmlns:v="urn:schemas-microsoft-com:vml" Requires="v">
                <p:oleObj spid="_x0000_s8324" name="Equation" r:id="rId4" imgW="1002865" imgH="660113" progId="Equation.DSMT4">
                  <p:embed/>
                </p:oleObj>
              </mc:Choice>
              <mc:Fallback>
                <p:oleObj name="Equation" r:id="rId4" imgW="1002865" imgH="660113" progId="Equation.DSMT4">
                  <p:embed/>
                  <p:pic>
                    <p:nvPicPr>
                      <p:cNvPr id="0" name="Picture 1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0849" y="1273206"/>
                        <a:ext cx="2076450"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AutoShape 65"/>
          <p:cNvSpPr>
            <a:spLocks noChangeArrowheads="1"/>
          </p:cNvSpPr>
          <p:nvPr/>
        </p:nvSpPr>
        <p:spPr bwMode="auto">
          <a:xfrm>
            <a:off x="5868537" y="3548417"/>
            <a:ext cx="554488" cy="266345"/>
          </a:xfrm>
          <a:prstGeom prst="rightArrow">
            <a:avLst>
              <a:gd name="adj1" fmla="val 50000"/>
              <a:gd name="adj2" fmla="val 87569"/>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graphicFrame>
        <p:nvGraphicFramePr>
          <p:cNvPr id="8195" name="Object 66"/>
          <p:cNvGraphicFramePr>
            <a:graphicFrameLocks noChangeAspect="1"/>
          </p:cNvGraphicFramePr>
          <p:nvPr/>
        </p:nvGraphicFramePr>
        <p:xfrm>
          <a:off x="6831013" y="4487863"/>
          <a:ext cx="1500187" cy="473075"/>
        </p:xfrm>
        <a:graphic>
          <a:graphicData uri="http://schemas.openxmlformats.org/presentationml/2006/ole">
            <mc:AlternateContent xmlns:mc="http://schemas.openxmlformats.org/markup-compatibility/2006">
              <mc:Choice xmlns:v="urn:schemas-microsoft-com:vml" Requires="v">
                <p:oleObj spid="_x0000_s8325" name="Equation" r:id="rId6" imgW="723586" imgH="228501" progId="Equation.DSMT4">
                  <p:embed/>
                </p:oleObj>
              </mc:Choice>
              <mc:Fallback>
                <p:oleObj name="Equation" r:id="rId6" imgW="723586" imgH="228501" progId="Equation.DSMT4">
                  <p:embed/>
                  <p:pic>
                    <p:nvPicPr>
                      <p:cNvPr id="0" name="Picture 1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1013" y="4487863"/>
                        <a:ext cx="1500187" cy="473075"/>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0" name="Text Box 67"/>
          <p:cNvSpPr txBox="1">
            <a:spLocks noChangeArrowheads="1"/>
          </p:cNvSpPr>
          <p:nvPr/>
        </p:nvSpPr>
        <p:spPr bwMode="auto">
          <a:xfrm>
            <a:off x="5897563" y="4543425"/>
            <a:ext cx="749300" cy="396875"/>
          </a:xfrm>
          <a:prstGeom prst="rect">
            <a:avLst/>
          </a:prstGeom>
          <a:noFill/>
          <a:ln w="12700">
            <a:noFill/>
            <a:miter lim="800000"/>
            <a:headEnd type="none" w="sm" len="sm"/>
            <a:tailEnd type="none" w="sm" len="sm"/>
          </a:ln>
        </p:spPr>
        <p:txBody>
          <a:bodyPr wrap="none">
            <a:spAutoFit/>
          </a:bodyPr>
          <a:lstStyle/>
          <a:p>
            <a:r>
              <a:rPr lang="en-US">
                <a:solidFill>
                  <a:schemeClr val="bg1"/>
                </a:solidFill>
              </a:rPr>
              <a:t>Also,</a:t>
            </a:r>
          </a:p>
        </p:txBody>
      </p:sp>
      <p:graphicFrame>
        <p:nvGraphicFramePr>
          <p:cNvPr id="8196" name="Object 68"/>
          <p:cNvGraphicFramePr>
            <a:graphicFrameLocks noChangeAspect="1"/>
          </p:cNvGraphicFramePr>
          <p:nvPr/>
        </p:nvGraphicFramePr>
        <p:xfrm>
          <a:off x="1857375" y="5572125"/>
          <a:ext cx="1920875" cy="893763"/>
        </p:xfrm>
        <a:graphic>
          <a:graphicData uri="http://schemas.openxmlformats.org/presentationml/2006/ole">
            <mc:AlternateContent xmlns:mc="http://schemas.openxmlformats.org/markup-compatibility/2006">
              <mc:Choice xmlns:v="urn:schemas-microsoft-com:vml" Requires="v">
                <p:oleObj spid="_x0000_s8326" name="Equation" r:id="rId8" imgW="927100" imgH="431800" progId="Equation.DSMT4">
                  <p:embed/>
                </p:oleObj>
              </mc:Choice>
              <mc:Fallback>
                <p:oleObj name="Equation" r:id="rId8" imgW="927100" imgH="431800" progId="Equation.DSMT4">
                  <p:embed/>
                  <p:pic>
                    <p:nvPicPr>
                      <p:cNvPr id="0" name="Picture 1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7375" y="5572125"/>
                        <a:ext cx="1920875"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69"/>
          <p:cNvGraphicFramePr>
            <a:graphicFrameLocks noChangeAspect="1"/>
          </p:cNvGraphicFramePr>
          <p:nvPr/>
        </p:nvGraphicFramePr>
        <p:xfrm>
          <a:off x="4741863" y="5576888"/>
          <a:ext cx="1920875" cy="893762"/>
        </p:xfrm>
        <a:graphic>
          <a:graphicData uri="http://schemas.openxmlformats.org/presentationml/2006/ole">
            <mc:AlternateContent xmlns:mc="http://schemas.openxmlformats.org/markup-compatibility/2006">
              <mc:Choice xmlns:v="urn:schemas-microsoft-com:vml" Requires="v">
                <p:oleObj spid="_x0000_s8327" name="Equation" r:id="rId10" imgW="927100" imgH="431800" progId="Equation.DSMT4">
                  <p:embed/>
                </p:oleObj>
              </mc:Choice>
              <mc:Fallback>
                <p:oleObj name="Equation" r:id="rId10" imgW="927100" imgH="431800" progId="Equation.DSMT4">
                  <p:embed/>
                  <p:pic>
                    <p:nvPicPr>
                      <p:cNvPr id="0" name="Picture 1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1863" y="5576888"/>
                        <a:ext cx="1920875"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1" name="Text Box 80"/>
          <p:cNvSpPr txBox="1">
            <a:spLocks noChangeArrowheads="1"/>
          </p:cNvSpPr>
          <p:nvPr/>
        </p:nvSpPr>
        <p:spPr bwMode="auto">
          <a:xfrm>
            <a:off x="993775" y="5153025"/>
            <a:ext cx="1173163" cy="396875"/>
          </a:xfrm>
          <a:prstGeom prst="rect">
            <a:avLst/>
          </a:prstGeom>
          <a:noFill/>
          <a:ln w="12700">
            <a:noFill/>
            <a:miter lim="800000"/>
            <a:headEnd type="none" w="sm" len="sm"/>
            <a:tailEnd type="none" w="sm" len="sm"/>
          </a:ln>
        </p:spPr>
        <p:txBody>
          <a:bodyPr wrap="none">
            <a:spAutoFit/>
          </a:bodyPr>
          <a:lstStyle/>
          <a:p>
            <a:r>
              <a:rPr lang="en-US">
                <a:solidFill>
                  <a:schemeClr val="bg1"/>
                </a:solidFill>
              </a:rPr>
              <a:t>Solution:</a:t>
            </a:r>
          </a:p>
        </p:txBody>
      </p:sp>
      <p:graphicFrame>
        <p:nvGraphicFramePr>
          <p:cNvPr id="8198" name="Object 81"/>
          <p:cNvGraphicFramePr>
            <a:graphicFrameLocks noChangeAspect="1"/>
          </p:cNvGraphicFramePr>
          <p:nvPr/>
        </p:nvGraphicFramePr>
        <p:xfrm>
          <a:off x="6861175" y="3257550"/>
          <a:ext cx="973138" cy="893763"/>
        </p:xfrm>
        <a:graphic>
          <a:graphicData uri="http://schemas.openxmlformats.org/presentationml/2006/ole">
            <mc:AlternateContent xmlns:mc="http://schemas.openxmlformats.org/markup-compatibility/2006">
              <mc:Choice xmlns:v="urn:schemas-microsoft-com:vml" Requires="v">
                <p:oleObj spid="_x0000_s8328" name="Equation" r:id="rId12" imgW="469696" imgH="431613" progId="Equation.DSMT4">
                  <p:embed/>
                </p:oleObj>
              </mc:Choice>
              <mc:Fallback>
                <p:oleObj name="Equation" r:id="rId12" imgW="469696" imgH="431613" progId="Equation.DSMT4">
                  <p:embed/>
                  <p:pic>
                    <p:nvPicPr>
                      <p:cNvPr id="0" name="Picture 1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61175" y="3257550"/>
                        <a:ext cx="973138" cy="893763"/>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7346" name="Text Box 82"/>
          <p:cNvSpPr txBox="1">
            <a:spLocks noChangeArrowheads="1"/>
          </p:cNvSpPr>
          <p:nvPr/>
        </p:nvSpPr>
        <p:spPr bwMode="auto">
          <a:xfrm>
            <a:off x="220663"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Sharp Point Property (cont.)</a:t>
            </a:r>
          </a:p>
        </p:txBody>
      </p:sp>
      <p:sp>
        <p:nvSpPr>
          <p:cNvPr id="8204" name="Text Box 94"/>
          <p:cNvSpPr txBox="1">
            <a:spLocks noChangeArrowheads="1"/>
          </p:cNvSpPr>
          <p:nvPr/>
        </p:nvSpPr>
        <p:spPr bwMode="auto">
          <a:xfrm>
            <a:off x="342024" y="3168935"/>
            <a:ext cx="4167187" cy="830997"/>
          </a:xfrm>
          <a:prstGeom prst="rect">
            <a:avLst/>
          </a:prstGeom>
          <a:noFill/>
          <a:ln w="19050">
            <a:solidFill>
              <a:schemeClr val="bg2"/>
            </a:solidFill>
            <a:miter lim="800000"/>
            <a:headEnd type="none" w="sm" len="sm"/>
            <a:tailEnd type="none" w="sm" len="sm"/>
          </a:ln>
        </p:spPr>
        <p:txBody>
          <a:bodyPr>
            <a:spAutoFit/>
          </a:bodyPr>
          <a:lstStyle/>
          <a:p>
            <a:pPr algn="ctr"/>
            <a:r>
              <a:rPr lang="en-US" sz="1600" dirty="0">
                <a:solidFill>
                  <a:schemeClr val="bg1"/>
                </a:solidFill>
              </a:rPr>
              <a:t>We ignore the effects of the wire on the charge distribution, and we ignore the interaction between the two spheres.</a:t>
            </a:r>
          </a:p>
        </p:txBody>
      </p:sp>
      <p:sp>
        <p:nvSpPr>
          <p:cNvPr id="23" name="Slide Number Placeholder 22"/>
          <p:cNvSpPr>
            <a:spLocks noGrp="1"/>
          </p:cNvSpPr>
          <p:nvPr>
            <p:ph type="sldNum" sz="quarter" idx="10"/>
          </p:nvPr>
        </p:nvSpPr>
        <p:spPr/>
        <p:txBody>
          <a:bodyPr/>
          <a:lstStyle/>
          <a:p>
            <a:pPr>
              <a:defRPr/>
            </a:pPr>
            <a:fld id="{E89FC140-77A0-41A6-81FA-2A0DB7DE2438}" type="slidenum">
              <a:rPr lang="en-US"/>
              <a:pPr>
                <a:defRPr/>
              </a:pPr>
              <a:t>3</a:t>
            </a:fld>
            <a:endParaRPr lang="en-US"/>
          </a:p>
        </p:txBody>
      </p:sp>
      <p:grpSp>
        <p:nvGrpSpPr>
          <p:cNvPr id="24" name="Group 23"/>
          <p:cNvGrpSpPr/>
          <p:nvPr/>
        </p:nvGrpSpPr>
        <p:grpSpPr>
          <a:xfrm>
            <a:off x="723616" y="1036155"/>
            <a:ext cx="3409383" cy="1799166"/>
            <a:chOff x="2647950" y="2059738"/>
            <a:chExt cx="3409383" cy="1799166"/>
          </a:xfrm>
        </p:grpSpPr>
        <p:sp>
          <p:nvSpPr>
            <p:cNvPr id="25" name="Oval 5"/>
            <p:cNvSpPr>
              <a:spLocks noChangeArrowheads="1"/>
            </p:cNvSpPr>
            <p:nvPr/>
          </p:nvSpPr>
          <p:spPr bwMode="auto">
            <a:xfrm>
              <a:off x="2854325" y="2465388"/>
              <a:ext cx="1012825" cy="974725"/>
            </a:xfrm>
            <a:prstGeom prst="ellipse">
              <a:avLst/>
            </a:prstGeom>
            <a:gradFill rotWithShape="0">
              <a:gsLst>
                <a:gs pos="0">
                  <a:srgbClr val="FF9933"/>
                </a:gs>
                <a:gs pos="100000">
                  <a:srgbClr val="764718"/>
                </a:gs>
              </a:gsLst>
              <a:path path="shape">
                <a:fillToRect l="50000" t="50000" r="50000" b="50000"/>
              </a:path>
            </a:gradFill>
            <a:ln w="12700">
              <a:solidFill>
                <a:schemeClr val="bg2"/>
              </a:solidFill>
              <a:round/>
              <a:headEnd type="none" w="sm" len="sm"/>
              <a:tailEnd type="none" w="sm" len="sm"/>
            </a:ln>
          </p:spPr>
          <p:txBody>
            <a:bodyPr wrap="none" anchor="ctr"/>
            <a:lstStyle/>
            <a:p>
              <a:endParaRPr lang="en-US"/>
            </a:p>
          </p:txBody>
        </p:sp>
        <p:sp>
          <p:nvSpPr>
            <p:cNvPr id="26" name="Oval 6"/>
            <p:cNvSpPr>
              <a:spLocks noChangeArrowheads="1"/>
            </p:cNvSpPr>
            <p:nvPr/>
          </p:nvSpPr>
          <p:spPr bwMode="auto">
            <a:xfrm>
              <a:off x="5187950" y="2678113"/>
              <a:ext cx="647700" cy="609600"/>
            </a:xfrm>
            <a:prstGeom prst="ellipse">
              <a:avLst/>
            </a:prstGeom>
            <a:gradFill rotWithShape="0">
              <a:gsLst>
                <a:gs pos="0">
                  <a:srgbClr val="FF9933"/>
                </a:gs>
                <a:gs pos="100000">
                  <a:srgbClr val="764718"/>
                </a:gs>
              </a:gsLst>
              <a:path path="shape">
                <a:fillToRect l="50000" t="50000" r="50000" b="50000"/>
              </a:path>
            </a:gradFill>
            <a:ln w="12700">
              <a:solidFill>
                <a:schemeClr val="bg2"/>
              </a:solidFill>
              <a:round/>
              <a:headEnd type="none" w="sm" len="sm"/>
              <a:tailEnd type="none" w="sm" len="sm"/>
            </a:ln>
          </p:spPr>
          <p:txBody>
            <a:bodyPr wrap="none" anchor="ctr"/>
            <a:lstStyle/>
            <a:p>
              <a:endParaRPr lang="en-US"/>
            </a:p>
          </p:txBody>
        </p:sp>
        <p:sp>
          <p:nvSpPr>
            <p:cNvPr id="27" name="Line 7"/>
            <p:cNvSpPr>
              <a:spLocks noChangeShapeType="1"/>
            </p:cNvSpPr>
            <p:nvPr/>
          </p:nvSpPr>
          <p:spPr bwMode="auto">
            <a:xfrm>
              <a:off x="3865563" y="3013076"/>
              <a:ext cx="1331913" cy="0"/>
            </a:xfrm>
            <a:prstGeom prst="line">
              <a:avLst/>
            </a:prstGeom>
            <a:noFill/>
            <a:ln w="38100">
              <a:solidFill>
                <a:srgbClr val="FF9933"/>
              </a:solidFill>
              <a:round/>
              <a:headEnd type="none" w="sm" len="sm"/>
              <a:tailEnd type="none" w="sm" len="sm"/>
            </a:ln>
          </p:spPr>
          <p:txBody>
            <a:bodyPr wrap="none"/>
            <a:lstStyle/>
            <a:p>
              <a:endParaRPr lang="en-US"/>
            </a:p>
          </p:txBody>
        </p:sp>
        <p:sp>
          <p:nvSpPr>
            <p:cNvPr id="28" name="Line 8"/>
            <p:cNvSpPr>
              <a:spLocks noChangeShapeType="1"/>
            </p:cNvSpPr>
            <p:nvPr/>
          </p:nvSpPr>
          <p:spPr bwMode="auto">
            <a:xfrm flipH="1" flipV="1">
              <a:off x="3030538" y="2662238"/>
              <a:ext cx="363538" cy="323850"/>
            </a:xfrm>
            <a:prstGeom prst="line">
              <a:avLst/>
            </a:prstGeom>
            <a:noFill/>
            <a:ln w="12700">
              <a:solidFill>
                <a:schemeClr val="tx1"/>
              </a:solidFill>
              <a:round/>
              <a:headEnd type="none" w="sm" len="sm"/>
              <a:tailEnd type="triangle" w="med" len="med"/>
            </a:ln>
          </p:spPr>
          <p:txBody>
            <a:bodyPr wrap="none"/>
            <a:lstStyle/>
            <a:p>
              <a:endParaRPr lang="en-US"/>
            </a:p>
          </p:txBody>
        </p:sp>
        <p:sp>
          <p:nvSpPr>
            <p:cNvPr id="29" name="Line 10"/>
            <p:cNvSpPr>
              <a:spLocks noChangeShapeType="1"/>
            </p:cNvSpPr>
            <p:nvPr/>
          </p:nvSpPr>
          <p:spPr bwMode="auto">
            <a:xfrm flipV="1">
              <a:off x="5526088" y="2751138"/>
              <a:ext cx="176213" cy="234950"/>
            </a:xfrm>
            <a:prstGeom prst="line">
              <a:avLst/>
            </a:prstGeom>
            <a:noFill/>
            <a:ln w="12700">
              <a:solidFill>
                <a:schemeClr val="tx1"/>
              </a:solidFill>
              <a:round/>
              <a:headEnd type="none" w="sm" len="sm"/>
              <a:tailEnd type="triangle" w="med" len="med"/>
            </a:ln>
          </p:spPr>
          <p:txBody>
            <a:bodyPr wrap="none"/>
            <a:lstStyle/>
            <a:p>
              <a:endParaRPr lang="en-US"/>
            </a:p>
          </p:txBody>
        </p:sp>
        <p:graphicFrame>
          <p:nvGraphicFramePr>
            <p:cNvPr id="30" name="Object 61"/>
            <p:cNvGraphicFramePr>
              <a:graphicFrameLocks noChangeAspect="1"/>
            </p:cNvGraphicFramePr>
            <p:nvPr/>
          </p:nvGraphicFramePr>
          <p:xfrm>
            <a:off x="5155773" y="3355548"/>
            <a:ext cx="368300" cy="473075"/>
          </p:xfrm>
          <a:graphic>
            <a:graphicData uri="http://schemas.openxmlformats.org/presentationml/2006/ole">
              <mc:AlternateContent xmlns:mc="http://schemas.openxmlformats.org/markup-compatibility/2006">
                <mc:Choice xmlns:v="urn:schemas-microsoft-com:vml" Requires="v">
                  <p:oleObj spid="_x0000_s8329" name="Equation" r:id="rId14" imgW="177646" imgH="228402" progId="Equation.DSMT4">
                    <p:embed/>
                  </p:oleObj>
                </mc:Choice>
                <mc:Fallback>
                  <p:oleObj name="Equation" r:id="rId14" imgW="177646" imgH="228402" progId="Equation.DSMT4">
                    <p:embed/>
                    <p:pic>
                      <p:nvPicPr>
                        <p:cNvPr id="0" name="Picture 1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55773" y="3355548"/>
                          <a:ext cx="3683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61"/>
            <p:cNvGraphicFramePr>
              <a:graphicFrameLocks noChangeAspect="1"/>
            </p:cNvGraphicFramePr>
            <p:nvPr/>
          </p:nvGraphicFramePr>
          <p:xfrm>
            <a:off x="2741613" y="3385829"/>
            <a:ext cx="342900" cy="473075"/>
          </p:xfrm>
          <a:graphic>
            <a:graphicData uri="http://schemas.openxmlformats.org/presentationml/2006/ole">
              <mc:AlternateContent xmlns:mc="http://schemas.openxmlformats.org/markup-compatibility/2006">
                <mc:Choice xmlns:v="urn:schemas-microsoft-com:vml" Requires="v">
                  <p:oleObj spid="_x0000_s8330" name="Equation" r:id="rId16" imgW="165028" imgH="228501" progId="Equation.DSMT4">
                    <p:embed/>
                  </p:oleObj>
                </mc:Choice>
                <mc:Fallback>
                  <p:oleObj name="Equation" r:id="rId16" imgW="165028" imgH="228501" progId="Equation.DSMT4">
                    <p:embed/>
                    <p:pic>
                      <p:nvPicPr>
                        <p:cNvPr id="0" name="Picture 1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1613" y="3385829"/>
                          <a:ext cx="3429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 name="Object 61"/>
            <p:cNvGraphicFramePr>
              <a:graphicFrameLocks noChangeAspect="1"/>
            </p:cNvGraphicFramePr>
            <p:nvPr/>
          </p:nvGraphicFramePr>
          <p:xfrm>
            <a:off x="5797716" y="2442949"/>
            <a:ext cx="259617" cy="286366"/>
          </p:xfrm>
          <a:graphic>
            <a:graphicData uri="http://schemas.openxmlformats.org/presentationml/2006/ole">
              <mc:AlternateContent xmlns:mc="http://schemas.openxmlformats.org/markup-compatibility/2006">
                <mc:Choice xmlns:v="urn:schemas-microsoft-com:vml" Requires="v">
                  <p:oleObj spid="_x0000_s8331" name="Equation" r:id="rId18" imgW="126835" imgH="139518" progId="Equation.DSMT4">
                    <p:embed/>
                  </p:oleObj>
                </mc:Choice>
                <mc:Fallback>
                  <p:oleObj name="Equation" r:id="rId18" imgW="126835" imgH="139518" progId="Equation.DSMT4">
                    <p:embed/>
                    <p:pic>
                      <p:nvPicPr>
                        <p:cNvPr id="0" name="Picture 1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97716" y="2442949"/>
                          <a:ext cx="259617" cy="28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61"/>
            <p:cNvGraphicFramePr>
              <a:graphicFrameLocks noChangeAspect="1"/>
            </p:cNvGraphicFramePr>
            <p:nvPr/>
          </p:nvGraphicFramePr>
          <p:xfrm>
            <a:off x="2647950" y="2320119"/>
            <a:ext cx="222995" cy="313544"/>
          </p:xfrm>
          <a:graphic>
            <a:graphicData uri="http://schemas.openxmlformats.org/presentationml/2006/ole">
              <mc:AlternateContent xmlns:mc="http://schemas.openxmlformats.org/markup-compatibility/2006">
                <mc:Choice xmlns:v="urn:schemas-microsoft-com:vml" Requires="v">
                  <p:oleObj spid="_x0000_s8332" name="Equation" r:id="rId20" imgW="126725" imgH="177415" progId="Equation.DSMT4">
                    <p:embed/>
                  </p:oleObj>
                </mc:Choice>
                <mc:Fallback>
                  <p:oleObj name="Equation" r:id="rId20" imgW="126725" imgH="177415" progId="Equation.DSMT4">
                    <p:embed/>
                    <p:pic>
                      <p:nvPicPr>
                        <p:cNvPr id="0" name="Picture 1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47950" y="2320119"/>
                          <a:ext cx="222995" cy="31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61"/>
            <p:cNvGraphicFramePr>
              <a:graphicFrameLocks noChangeAspect="1"/>
            </p:cNvGraphicFramePr>
            <p:nvPr/>
          </p:nvGraphicFramePr>
          <p:xfrm>
            <a:off x="4122028" y="2059738"/>
            <a:ext cx="777519" cy="419937"/>
          </p:xfrm>
          <a:graphic>
            <a:graphicData uri="http://schemas.openxmlformats.org/presentationml/2006/ole">
              <mc:AlternateContent xmlns:mc="http://schemas.openxmlformats.org/markup-compatibility/2006">
                <mc:Choice xmlns:v="urn:schemas-microsoft-com:vml" Requires="v">
                  <p:oleObj spid="_x0000_s8333" name="Equation" r:id="rId22" imgW="469696" imgH="253890" progId="Equation.DSMT4">
                    <p:embed/>
                  </p:oleObj>
                </mc:Choice>
                <mc:Fallback>
                  <p:oleObj name="Equation" r:id="rId22" imgW="469696" imgH="253890" progId="Equation.DSMT4">
                    <p:embed/>
                    <p:pic>
                      <p:nvPicPr>
                        <p:cNvPr id="0" name="Picture 1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22028" y="2059738"/>
                          <a:ext cx="777519" cy="41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5" name="Right Arrow 34"/>
          <p:cNvSpPr/>
          <p:nvPr/>
        </p:nvSpPr>
        <p:spPr bwMode="auto">
          <a:xfrm>
            <a:off x="5388428" y="2046514"/>
            <a:ext cx="533400" cy="283029"/>
          </a:xfrm>
          <a:prstGeom prst="rightArrow">
            <a:avLst/>
          </a:prstGeom>
          <a:solidFill>
            <a:schemeClr val="accent1"/>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9"/>
          <p:cNvGraphicFramePr>
            <a:graphicFrameLocks noChangeAspect="1"/>
          </p:cNvGraphicFramePr>
          <p:nvPr/>
        </p:nvGraphicFramePr>
        <p:xfrm>
          <a:off x="929138" y="814969"/>
          <a:ext cx="1759471" cy="1812699"/>
        </p:xfrm>
        <a:graphic>
          <a:graphicData uri="http://schemas.openxmlformats.org/presentationml/2006/ole">
            <mc:AlternateContent xmlns:mc="http://schemas.openxmlformats.org/markup-compatibility/2006">
              <mc:Choice xmlns:v="urn:schemas-microsoft-com:vml" Requires="v">
                <p:oleObj spid="_x0000_s9335" name="Equation" r:id="rId4" imgW="863225" imgH="888614" progId="Equation.DSMT4">
                  <p:embed/>
                </p:oleObj>
              </mc:Choice>
              <mc:Fallback>
                <p:oleObj name="Equation" r:id="rId4" imgW="863225" imgH="888614" progId="Equation.DSMT4">
                  <p:embed/>
                  <p:pic>
                    <p:nvPicPr>
                      <p:cNvPr id="0" name="Picture 1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138" y="814969"/>
                        <a:ext cx="1759471" cy="181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5"/>
          <p:cNvGraphicFramePr>
            <a:graphicFrameLocks noChangeAspect="1"/>
          </p:cNvGraphicFramePr>
          <p:nvPr/>
        </p:nvGraphicFramePr>
        <p:xfrm>
          <a:off x="2838795" y="5629117"/>
          <a:ext cx="1535113" cy="1014412"/>
        </p:xfrm>
        <a:graphic>
          <a:graphicData uri="http://schemas.openxmlformats.org/presentationml/2006/ole">
            <mc:AlternateContent xmlns:mc="http://schemas.openxmlformats.org/markup-compatibility/2006">
              <mc:Choice xmlns:v="urn:schemas-microsoft-com:vml" Requires="v">
                <p:oleObj spid="_x0000_s9336" name="Equation" r:id="rId6" imgW="672808" imgH="444307" progId="Equation.DSMT4">
                  <p:embed/>
                </p:oleObj>
              </mc:Choice>
              <mc:Fallback>
                <p:oleObj name="Equation" r:id="rId6" imgW="672808" imgH="444307" progId="Equation.DSMT4">
                  <p:embed/>
                  <p:pic>
                    <p:nvPicPr>
                      <p:cNvPr id="0" name="Picture 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8795" y="5629117"/>
                        <a:ext cx="1535113" cy="1014412"/>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Text Box 36"/>
          <p:cNvSpPr txBox="1">
            <a:spLocks noChangeArrowheads="1"/>
          </p:cNvSpPr>
          <p:nvPr/>
        </p:nvSpPr>
        <p:spPr bwMode="auto">
          <a:xfrm>
            <a:off x="1656796" y="5431994"/>
            <a:ext cx="989013" cy="396875"/>
          </a:xfrm>
          <a:prstGeom prst="rect">
            <a:avLst/>
          </a:prstGeom>
          <a:noFill/>
          <a:ln w="12700">
            <a:noFill/>
            <a:miter lim="800000"/>
            <a:headEnd type="none" w="sm" len="sm"/>
            <a:tailEnd type="none" w="sm" len="sm"/>
          </a:ln>
        </p:spPr>
        <p:txBody>
          <a:bodyPr wrap="none">
            <a:spAutoFit/>
          </a:bodyPr>
          <a:lstStyle/>
          <a:p>
            <a:r>
              <a:rPr lang="en-US" dirty="0">
                <a:solidFill>
                  <a:schemeClr val="bg1"/>
                </a:solidFill>
              </a:rPr>
              <a:t>Hence,</a:t>
            </a:r>
          </a:p>
        </p:txBody>
      </p:sp>
      <p:sp>
        <p:nvSpPr>
          <p:cNvPr id="9221" name="Text Box 37"/>
          <p:cNvSpPr txBox="1">
            <a:spLocks noChangeArrowheads="1"/>
          </p:cNvSpPr>
          <p:nvPr/>
        </p:nvSpPr>
        <p:spPr bwMode="auto">
          <a:xfrm>
            <a:off x="5166395" y="5034735"/>
            <a:ext cx="3722687" cy="646331"/>
          </a:xfrm>
          <a:prstGeom prst="rect">
            <a:avLst/>
          </a:prstGeom>
          <a:noFill/>
          <a:ln w="19050">
            <a:solidFill>
              <a:schemeClr val="bg2"/>
            </a:solidFill>
            <a:miter lim="800000"/>
            <a:headEnd type="none" w="sm" len="sm"/>
            <a:tailEnd type="none" w="sm" len="sm"/>
          </a:ln>
        </p:spPr>
        <p:txBody>
          <a:bodyPr>
            <a:spAutoFit/>
          </a:bodyPr>
          <a:lstStyle/>
          <a:p>
            <a:pPr algn="ctr"/>
            <a:r>
              <a:rPr lang="en-US" sz="1800" dirty="0" smtClean="0">
                <a:solidFill>
                  <a:schemeClr val="bg1"/>
                </a:solidFill>
              </a:rPr>
              <a:t>A </a:t>
            </a:r>
            <a:r>
              <a:rPr lang="en-US" sz="1800" dirty="0">
                <a:solidFill>
                  <a:schemeClr val="bg1"/>
                </a:solidFill>
              </a:rPr>
              <a:t>stronger electric field exists on the </a:t>
            </a:r>
            <a:r>
              <a:rPr lang="en-US" sz="1800" u="sng" dirty="0">
                <a:solidFill>
                  <a:schemeClr val="bg1"/>
                </a:solidFill>
              </a:rPr>
              <a:t>smaller</a:t>
            </a:r>
            <a:r>
              <a:rPr lang="en-US" sz="1800" dirty="0">
                <a:solidFill>
                  <a:schemeClr val="bg1"/>
                </a:solidFill>
              </a:rPr>
              <a:t> sphere</a:t>
            </a:r>
            <a:r>
              <a:rPr lang="en-US" sz="1800" dirty="0" smtClean="0">
                <a:solidFill>
                  <a:schemeClr val="bg1"/>
                </a:solidFill>
              </a:rPr>
              <a:t>.</a:t>
            </a:r>
            <a:endParaRPr lang="en-US" sz="1800" dirty="0">
              <a:solidFill>
                <a:schemeClr val="bg1"/>
              </a:solidFill>
            </a:endParaRPr>
          </a:p>
        </p:txBody>
      </p:sp>
      <p:sp>
        <p:nvSpPr>
          <p:cNvPr id="9222" name="Text Box 38"/>
          <p:cNvSpPr txBox="1">
            <a:spLocks noChangeArrowheads="1"/>
          </p:cNvSpPr>
          <p:nvPr/>
        </p:nvSpPr>
        <p:spPr bwMode="auto">
          <a:xfrm>
            <a:off x="610078" y="2782312"/>
            <a:ext cx="452437" cy="396875"/>
          </a:xfrm>
          <a:prstGeom prst="rect">
            <a:avLst/>
          </a:prstGeom>
          <a:noFill/>
          <a:ln w="12700">
            <a:noFill/>
            <a:miter lim="800000"/>
            <a:headEnd type="none" w="sm" len="sm"/>
            <a:tailEnd type="none" w="sm" len="sm"/>
          </a:ln>
        </p:spPr>
        <p:txBody>
          <a:bodyPr wrap="none">
            <a:spAutoFit/>
          </a:bodyPr>
          <a:lstStyle/>
          <a:p>
            <a:r>
              <a:rPr lang="en-US" dirty="0">
                <a:solidFill>
                  <a:schemeClr val="bg1"/>
                </a:solidFill>
              </a:rPr>
              <a:t>so</a:t>
            </a:r>
          </a:p>
        </p:txBody>
      </p:sp>
      <p:sp>
        <p:nvSpPr>
          <p:cNvPr id="265255" name="Text Box 39"/>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Sharp Point Property (cont.)</a:t>
            </a:r>
          </a:p>
        </p:txBody>
      </p:sp>
      <p:sp>
        <p:nvSpPr>
          <p:cNvPr id="43" name="Slide Number Placeholder 42"/>
          <p:cNvSpPr>
            <a:spLocks noGrp="1"/>
          </p:cNvSpPr>
          <p:nvPr>
            <p:ph type="sldNum" sz="quarter" idx="10"/>
          </p:nvPr>
        </p:nvSpPr>
        <p:spPr/>
        <p:txBody>
          <a:bodyPr/>
          <a:lstStyle/>
          <a:p>
            <a:pPr>
              <a:defRPr/>
            </a:pPr>
            <a:fld id="{A5C28191-25CC-418F-87BE-1F2D96C7B372}" type="slidenum">
              <a:rPr lang="en-US"/>
              <a:pPr>
                <a:defRPr/>
              </a:pPr>
              <a:t>4</a:t>
            </a:fld>
            <a:endParaRPr lang="en-US"/>
          </a:p>
        </p:txBody>
      </p:sp>
      <p:graphicFrame>
        <p:nvGraphicFramePr>
          <p:cNvPr id="2" name="Object 81"/>
          <p:cNvGraphicFramePr>
            <a:graphicFrameLocks noChangeAspect="1"/>
          </p:cNvGraphicFramePr>
          <p:nvPr/>
        </p:nvGraphicFramePr>
        <p:xfrm>
          <a:off x="3244518" y="4390313"/>
          <a:ext cx="973138" cy="893763"/>
        </p:xfrm>
        <a:graphic>
          <a:graphicData uri="http://schemas.openxmlformats.org/presentationml/2006/ole">
            <mc:AlternateContent xmlns:mc="http://schemas.openxmlformats.org/markup-compatibility/2006">
              <mc:Choice xmlns:v="urn:schemas-microsoft-com:vml" Requires="v">
                <p:oleObj spid="_x0000_s9337" name="Equation" r:id="rId8" imgW="469696" imgH="431613" progId="Equation.DSMT4">
                  <p:embed/>
                </p:oleObj>
              </mc:Choice>
              <mc:Fallback>
                <p:oleObj name="Equation" r:id="rId8" imgW="469696" imgH="431613" progId="Equation.DSMT4">
                  <p:embed/>
                  <p:pic>
                    <p:nvPicPr>
                      <p:cNvPr id="0" name="Picture 1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4518" y="4390313"/>
                        <a:ext cx="973138" cy="8937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 name="Text Box 38"/>
          <p:cNvSpPr txBox="1">
            <a:spLocks noChangeArrowheads="1"/>
          </p:cNvSpPr>
          <p:nvPr/>
        </p:nvSpPr>
        <p:spPr bwMode="auto">
          <a:xfrm>
            <a:off x="200807" y="4597301"/>
            <a:ext cx="2903359" cy="400110"/>
          </a:xfrm>
          <a:prstGeom prst="rect">
            <a:avLst/>
          </a:prstGeom>
          <a:noFill/>
          <a:ln w="12700">
            <a:noFill/>
            <a:miter lim="800000"/>
            <a:headEnd type="none" w="sm" len="sm"/>
            <a:tailEnd type="none" w="sm" len="sm"/>
          </a:ln>
        </p:spPr>
        <p:txBody>
          <a:bodyPr wrap="none">
            <a:spAutoFit/>
          </a:bodyPr>
          <a:lstStyle/>
          <a:p>
            <a:r>
              <a:rPr lang="en-US" dirty="0" smtClean="0">
                <a:solidFill>
                  <a:schemeClr val="bg1"/>
                </a:solidFill>
              </a:rPr>
              <a:t>Also, from the last slide,</a:t>
            </a:r>
            <a:endParaRPr lang="en-US" dirty="0">
              <a:solidFill>
                <a:schemeClr val="bg1"/>
              </a:solidFill>
            </a:endParaRPr>
          </a:p>
        </p:txBody>
      </p:sp>
      <p:graphicFrame>
        <p:nvGraphicFramePr>
          <p:cNvPr id="3" name="Object 29"/>
          <p:cNvGraphicFramePr>
            <a:graphicFrameLocks noChangeAspect="1"/>
          </p:cNvGraphicFramePr>
          <p:nvPr>
            <p:extLst>
              <p:ext uri="{D42A27DB-BD31-4B8C-83A1-F6EECF244321}">
                <p14:modId xmlns:p14="http://schemas.microsoft.com/office/powerpoint/2010/main" val="1955080902"/>
              </p:ext>
            </p:extLst>
          </p:nvPr>
        </p:nvGraphicFramePr>
        <p:xfrm>
          <a:off x="5381625" y="5949553"/>
          <a:ext cx="3414032" cy="468709"/>
        </p:xfrm>
        <a:graphic>
          <a:graphicData uri="http://schemas.openxmlformats.org/presentationml/2006/ole">
            <mc:AlternateContent xmlns:mc="http://schemas.openxmlformats.org/markup-compatibility/2006">
              <mc:Choice xmlns:v="urn:schemas-microsoft-com:vml" Requires="v">
                <p:oleObj spid="_x0000_s9338" name="Equation" r:id="rId10" imgW="1675673" imgH="253890" progId="Equation.DSMT4">
                  <p:embed/>
                </p:oleObj>
              </mc:Choice>
              <mc:Fallback>
                <p:oleObj name="Equation" r:id="rId10" imgW="1675673" imgH="253890" progId="Equation.DSMT4">
                  <p:embed/>
                  <p:pic>
                    <p:nvPicPr>
                      <p:cNvPr id="0" name="Picture 1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81625" y="5949553"/>
                        <a:ext cx="3414032" cy="46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29"/>
          <p:cNvGraphicFramePr>
            <a:graphicFrameLocks noChangeAspect="1"/>
          </p:cNvGraphicFramePr>
          <p:nvPr/>
        </p:nvGraphicFramePr>
        <p:xfrm>
          <a:off x="1035952" y="3234650"/>
          <a:ext cx="2062092" cy="958101"/>
        </p:xfrm>
        <a:graphic>
          <a:graphicData uri="http://schemas.openxmlformats.org/presentationml/2006/ole">
            <mc:AlternateContent xmlns:mc="http://schemas.openxmlformats.org/markup-compatibility/2006">
              <mc:Choice xmlns:v="urn:schemas-microsoft-com:vml" Requires="v">
                <p:oleObj spid="_x0000_s9339" name="Equation" r:id="rId12" imgW="1066337" imgH="495085" progId="Equation.DSMT4">
                  <p:embed/>
                </p:oleObj>
              </mc:Choice>
              <mc:Fallback>
                <p:oleObj name="Equation" r:id="rId12" imgW="1066337" imgH="495085" progId="Equation.DSMT4">
                  <p:embed/>
                  <p:pic>
                    <p:nvPicPr>
                      <p:cNvPr id="0" name="Picture 1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5952" y="3234650"/>
                        <a:ext cx="2062092" cy="95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5"/>
          <p:cNvGrpSpPr/>
          <p:nvPr/>
        </p:nvGrpSpPr>
        <p:grpSpPr>
          <a:xfrm>
            <a:off x="4602057" y="1699843"/>
            <a:ext cx="3899690" cy="2297917"/>
            <a:chOff x="4602057" y="1699843"/>
            <a:chExt cx="3899690" cy="2297917"/>
          </a:xfrm>
        </p:grpSpPr>
        <p:sp>
          <p:nvSpPr>
            <p:cNvPr id="42" name="Line 5"/>
            <p:cNvSpPr>
              <a:spLocks noChangeShapeType="1"/>
            </p:cNvSpPr>
            <p:nvPr/>
          </p:nvSpPr>
          <p:spPr bwMode="auto">
            <a:xfrm rot="8047814" flipH="1" flipV="1">
              <a:off x="5909539" y="3234027"/>
              <a:ext cx="182575" cy="412685"/>
            </a:xfrm>
            <a:prstGeom prst="line">
              <a:avLst/>
            </a:prstGeom>
            <a:noFill/>
            <a:ln w="28575">
              <a:solidFill>
                <a:srgbClr val="CBC600"/>
              </a:solidFill>
              <a:round/>
              <a:headEnd type="none" w="sm" len="sm"/>
              <a:tailEnd type="triangle" w="med" len="med"/>
            </a:ln>
          </p:spPr>
          <p:txBody>
            <a:bodyPr wrap="none"/>
            <a:lstStyle/>
            <a:p>
              <a:endParaRPr lang="en-US"/>
            </a:p>
          </p:txBody>
        </p:sp>
        <p:sp>
          <p:nvSpPr>
            <p:cNvPr id="41" name="Line 8"/>
            <p:cNvSpPr>
              <a:spLocks noChangeShapeType="1"/>
            </p:cNvSpPr>
            <p:nvPr/>
          </p:nvSpPr>
          <p:spPr bwMode="auto">
            <a:xfrm rot="2320550">
              <a:off x="5226043" y="3391146"/>
              <a:ext cx="49489" cy="478253"/>
            </a:xfrm>
            <a:prstGeom prst="line">
              <a:avLst/>
            </a:prstGeom>
            <a:noFill/>
            <a:ln w="28575">
              <a:solidFill>
                <a:srgbClr val="CBC600"/>
              </a:solidFill>
              <a:round/>
              <a:headEnd type="none" w="sm" len="sm"/>
              <a:tailEnd type="triangle" w="med" len="med"/>
            </a:ln>
          </p:spPr>
          <p:txBody>
            <a:bodyPr wrap="none"/>
            <a:lstStyle/>
            <a:p>
              <a:endParaRPr lang="en-US"/>
            </a:p>
          </p:txBody>
        </p:sp>
        <p:sp>
          <p:nvSpPr>
            <p:cNvPr id="40" name="Line 7"/>
            <p:cNvSpPr>
              <a:spLocks noChangeShapeType="1"/>
            </p:cNvSpPr>
            <p:nvPr/>
          </p:nvSpPr>
          <p:spPr bwMode="auto">
            <a:xfrm rot="2320550" flipV="1">
              <a:off x="5903480" y="2632155"/>
              <a:ext cx="154232" cy="549494"/>
            </a:xfrm>
            <a:prstGeom prst="line">
              <a:avLst/>
            </a:prstGeom>
            <a:noFill/>
            <a:ln w="28575">
              <a:solidFill>
                <a:srgbClr val="CBC600"/>
              </a:solidFill>
              <a:round/>
              <a:headEnd type="none" w="sm" len="sm"/>
              <a:tailEnd type="triangle" w="med" len="med"/>
            </a:ln>
          </p:spPr>
          <p:txBody>
            <a:bodyPr wrap="none"/>
            <a:lstStyle/>
            <a:p>
              <a:endParaRPr lang="en-US"/>
            </a:p>
          </p:txBody>
        </p:sp>
        <p:sp>
          <p:nvSpPr>
            <p:cNvPr id="39" name="Line 4"/>
            <p:cNvSpPr>
              <a:spLocks noChangeShapeType="1"/>
            </p:cNvSpPr>
            <p:nvPr/>
          </p:nvSpPr>
          <p:spPr bwMode="auto">
            <a:xfrm flipH="1" flipV="1">
              <a:off x="5107025" y="2453997"/>
              <a:ext cx="273027" cy="449571"/>
            </a:xfrm>
            <a:prstGeom prst="line">
              <a:avLst/>
            </a:prstGeom>
            <a:noFill/>
            <a:ln w="28575">
              <a:solidFill>
                <a:srgbClr val="CBC600"/>
              </a:solidFill>
              <a:round/>
              <a:headEnd type="none" w="sm" len="sm"/>
              <a:tailEnd type="triangle" w="med" len="med"/>
            </a:ln>
          </p:spPr>
          <p:txBody>
            <a:bodyPr wrap="none"/>
            <a:lstStyle/>
            <a:p>
              <a:endParaRPr lang="en-US"/>
            </a:p>
          </p:txBody>
        </p:sp>
        <p:sp>
          <p:nvSpPr>
            <p:cNvPr id="53" name="Line 6"/>
            <p:cNvSpPr>
              <a:spLocks noChangeShapeType="1"/>
            </p:cNvSpPr>
            <p:nvPr/>
          </p:nvSpPr>
          <p:spPr bwMode="auto">
            <a:xfrm rot="8047814">
              <a:off x="4985947" y="2585742"/>
              <a:ext cx="108648" cy="583256"/>
            </a:xfrm>
            <a:prstGeom prst="line">
              <a:avLst/>
            </a:prstGeom>
            <a:noFill/>
            <a:ln w="28575">
              <a:solidFill>
                <a:srgbClr val="CBC600"/>
              </a:solidFill>
              <a:round/>
              <a:headEnd type="none" w="sm" len="sm"/>
              <a:tailEnd type="triangle" w="med" len="med"/>
            </a:ln>
          </p:spPr>
          <p:txBody>
            <a:bodyPr wrap="none"/>
            <a:lstStyle/>
            <a:p>
              <a:endParaRPr lang="en-US"/>
            </a:p>
          </p:txBody>
        </p:sp>
        <p:sp>
          <p:nvSpPr>
            <p:cNvPr id="9233" name="Line 3"/>
            <p:cNvSpPr>
              <a:spLocks noChangeShapeType="1"/>
            </p:cNvSpPr>
            <p:nvPr/>
          </p:nvSpPr>
          <p:spPr bwMode="auto">
            <a:xfrm>
              <a:off x="5516790" y="3351194"/>
              <a:ext cx="13316" cy="590409"/>
            </a:xfrm>
            <a:prstGeom prst="line">
              <a:avLst/>
            </a:prstGeom>
            <a:noFill/>
            <a:ln w="28575">
              <a:solidFill>
                <a:srgbClr val="CBC600"/>
              </a:solidFill>
              <a:round/>
              <a:headEnd type="none" w="sm" len="sm"/>
              <a:tailEnd type="triangle" w="med" len="med"/>
            </a:ln>
          </p:spPr>
          <p:txBody>
            <a:bodyPr wrap="none"/>
            <a:lstStyle/>
            <a:p>
              <a:endParaRPr lang="en-US"/>
            </a:p>
          </p:txBody>
        </p:sp>
        <p:sp>
          <p:nvSpPr>
            <p:cNvPr id="9234" name="Line 4"/>
            <p:cNvSpPr>
              <a:spLocks noChangeShapeType="1"/>
            </p:cNvSpPr>
            <p:nvPr/>
          </p:nvSpPr>
          <p:spPr bwMode="auto">
            <a:xfrm flipV="1">
              <a:off x="5527903" y="2339295"/>
              <a:ext cx="0" cy="630238"/>
            </a:xfrm>
            <a:prstGeom prst="line">
              <a:avLst/>
            </a:prstGeom>
            <a:noFill/>
            <a:ln w="28575">
              <a:solidFill>
                <a:srgbClr val="CBC600"/>
              </a:solidFill>
              <a:round/>
              <a:headEnd type="none" w="sm" len="sm"/>
              <a:tailEnd type="triangle" w="med" len="med"/>
            </a:ln>
          </p:spPr>
          <p:txBody>
            <a:bodyPr wrap="none"/>
            <a:lstStyle/>
            <a:p>
              <a:endParaRPr lang="en-US"/>
            </a:p>
          </p:txBody>
        </p:sp>
        <p:sp>
          <p:nvSpPr>
            <p:cNvPr id="9235" name="Line 5"/>
            <p:cNvSpPr>
              <a:spLocks noChangeShapeType="1"/>
            </p:cNvSpPr>
            <p:nvPr/>
          </p:nvSpPr>
          <p:spPr bwMode="auto">
            <a:xfrm rot="8047814" flipV="1">
              <a:off x="5720020" y="3249122"/>
              <a:ext cx="81668" cy="653178"/>
            </a:xfrm>
            <a:prstGeom prst="line">
              <a:avLst/>
            </a:prstGeom>
            <a:noFill/>
            <a:ln w="28575">
              <a:solidFill>
                <a:srgbClr val="CBC600"/>
              </a:solidFill>
              <a:round/>
              <a:headEnd type="none" w="sm" len="sm"/>
              <a:tailEnd type="triangle" w="med" len="med"/>
            </a:ln>
          </p:spPr>
          <p:txBody>
            <a:bodyPr wrap="none"/>
            <a:lstStyle/>
            <a:p>
              <a:endParaRPr lang="en-US"/>
            </a:p>
          </p:txBody>
        </p:sp>
        <p:sp>
          <p:nvSpPr>
            <p:cNvPr id="9237" name="Line 7"/>
            <p:cNvSpPr>
              <a:spLocks noChangeShapeType="1"/>
            </p:cNvSpPr>
            <p:nvPr/>
          </p:nvSpPr>
          <p:spPr bwMode="auto">
            <a:xfrm rot="2320550" flipH="1" flipV="1">
              <a:off x="5746887" y="2438024"/>
              <a:ext cx="55714" cy="553345"/>
            </a:xfrm>
            <a:prstGeom prst="line">
              <a:avLst/>
            </a:prstGeom>
            <a:noFill/>
            <a:ln w="28575">
              <a:solidFill>
                <a:srgbClr val="CBC600"/>
              </a:solidFill>
              <a:round/>
              <a:headEnd type="none" w="sm" len="sm"/>
              <a:tailEnd type="triangle" w="med" len="med"/>
            </a:ln>
          </p:spPr>
          <p:txBody>
            <a:bodyPr wrap="none"/>
            <a:lstStyle/>
            <a:p>
              <a:endParaRPr lang="en-US"/>
            </a:p>
          </p:txBody>
        </p:sp>
        <p:sp>
          <p:nvSpPr>
            <p:cNvPr id="9238" name="Line 8"/>
            <p:cNvSpPr>
              <a:spLocks noChangeShapeType="1"/>
            </p:cNvSpPr>
            <p:nvPr/>
          </p:nvSpPr>
          <p:spPr bwMode="auto">
            <a:xfrm rot="2320550" flipH="1">
              <a:off x="4938694" y="3174020"/>
              <a:ext cx="130594" cy="555391"/>
            </a:xfrm>
            <a:prstGeom prst="line">
              <a:avLst/>
            </a:prstGeom>
            <a:noFill/>
            <a:ln w="28575">
              <a:solidFill>
                <a:srgbClr val="CBC600"/>
              </a:solidFill>
              <a:round/>
              <a:headEnd type="none" w="sm" len="sm"/>
              <a:tailEnd type="triangle" w="med" len="med"/>
            </a:ln>
          </p:spPr>
          <p:txBody>
            <a:bodyPr wrap="none"/>
            <a:lstStyle/>
            <a:p>
              <a:endParaRPr lang="en-US"/>
            </a:p>
          </p:txBody>
        </p:sp>
        <p:sp>
          <p:nvSpPr>
            <p:cNvPr id="9239" name="Line 9"/>
            <p:cNvSpPr>
              <a:spLocks noChangeShapeType="1"/>
            </p:cNvSpPr>
            <p:nvPr/>
          </p:nvSpPr>
          <p:spPr bwMode="auto">
            <a:xfrm rot="5400000" flipV="1">
              <a:off x="6135915" y="2798082"/>
              <a:ext cx="0" cy="750887"/>
            </a:xfrm>
            <a:prstGeom prst="line">
              <a:avLst/>
            </a:prstGeom>
            <a:noFill/>
            <a:ln w="28575">
              <a:solidFill>
                <a:srgbClr val="CBC600"/>
              </a:solidFill>
              <a:round/>
              <a:headEnd type="none" w="sm" len="sm"/>
              <a:tailEnd type="triangle" w="med" len="med"/>
            </a:ln>
          </p:spPr>
          <p:txBody>
            <a:bodyPr wrap="none"/>
            <a:lstStyle/>
            <a:p>
              <a:endParaRPr lang="en-US"/>
            </a:p>
          </p:txBody>
        </p:sp>
        <p:sp>
          <p:nvSpPr>
            <p:cNvPr id="9240" name="Line 10"/>
            <p:cNvSpPr>
              <a:spLocks noChangeShapeType="1"/>
            </p:cNvSpPr>
            <p:nvPr/>
          </p:nvSpPr>
          <p:spPr bwMode="auto">
            <a:xfrm rot="5400000">
              <a:off x="4934888" y="2831964"/>
              <a:ext cx="12534" cy="678195"/>
            </a:xfrm>
            <a:prstGeom prst="line">
              <a:avLst/>
            </a:prstGeom>
            <a:noFill/>
            <a:ln w="28575">
              <a:solidFill>
                <a:srgbClr val="CBC600"/>
              </a:solidFill>
              <a:round/>
              <a:headEnd type="none" w="sm" len="sm"/>
              <a:tailEnd type="triangle" w="med" len="med"/>
            </a:ln>
          </p:spPr>
          <p:txBody>
            <a:bodyPr wrap="none"/>
            <a:lstStyle/>
            <a:p>
              <a:endParaRPr lang="en-US"/>
            </a:p>
          </p:txBody>
        </p:sp>
        <p:sp>
          <p:nvSpPr>
            <p:cNvPr id="9241" name="Line 12"/>
            <p:cNvSpPr>
              <a:spLocks noChangeShapeType="1"/>
            </p:cNvSpPr>
            <p:nvPr/>
          </p:nvSpPr>
          <p:spPr bwMode="auto">
            <a:xfrm>
              <a:off x="7696736" y="3321485"/>
              <a:ext cx="0" cy="676275"/>
            </a:xfrm>
            <a:prstGeom prst="line">
              <a:avLst/>
            </a:prstGeom>
            <a:noFill/>
            <a:ln w="28575">
              <a:solidFill>
                <a:srgbClr val="CBC600"/>
              </a:solidFill>
              <a:round/>
              <a:headEnd type="none" w="sm" len="sm"/>
              <a:tailEnd type="triangle" w="med" len="med"/>
            </a:ln>
          </p:spPr>
          <p:txBody>
            <a:bodyPr wrap="none"/>
            <a:lstStyle/>
            <a:p>
              <a:endParaRPr lang="en-US"/>
            </a:p>
          </p:txBody>
        </p:sp>
        <p:sp>
          <p:nvSpPr>
            <p:cNvPr id="9242" name="Line 13"/>
            <p:cNvSpPr>
              <a:spLocks noChangeShapeType="1"/>
            </p:cNvSpPr>
            <p:nvPr/>
          </p:nvSpPr>
          <p:spPr bwMode="auto">
            <a:xfrm flipV="1">
              <a:off x="7707849" y="2346901"/>
              <a:ext cx="0" cy="661988"/>
            </a:xfrm>
            <a:prstGeom prst="line">
              <a:avLst/>
            </a:prstGeom>
            <a:noFill/>
            <a:ln w="28575">
              <a:solidFill>
                <a:srgbClr val="CBC600"/>
              </a:solidFill>
              <a:round/>
              <a:headEnd type="none" w="sm" len="sm"/>
              <a:tailEnd type="triangle" w="med" len="med"/>
            </a:ln>
          </p:spPr>
          <p:txBody>
            <a:bodyPr wrap="none"/>
            <a:lstStyle/>
            <a:p>
              <a:endParaRPr lang="en-US"/>
            </a:p>
          </p:txBody>
        </p:sp>
        <p:sp>
          <p:nvSpPr>
            <p:cNvPr id="9243" name="Line 14"/>
            <p:cNvSpPr>
              <a:spLocks noChangeShapeType="1"/>
            </p:cNvSpPr>
            <p:nvPr/>
          </p:nvSpPr>
          <p:spPr bwMode="auto">
            <a:xfrm rot="8047814" flipV="1">
              <a:off x="8077346" y="3171702"/>
              <a:ext cx="1588" cy="722312"/>
            </a:xfrm>
            <a:prstGeom prst="line">
              <a:avLst/>
            </a:prstGeom>
            <a:noFill/>
            <a:ln w="28575">
              <a:solidFill>
                <a:srgbClr val="CBC600"/>
              </a:solidFill>
              <a:round/>
              <a:headEnd type="none" w="sm" len="sm"/>
              <a:tailEnd type="triangle" w="med" len="med"/>
            </a:ln>
          </p:spPr>
          <p:txBody>
            <a:bodyPr wrap="none"/>
            <a:lstStyle/>
            <a:p>
              <a:endParaRPr lang="en-US"/>
            </a:p>
          </p:txBody>
        </p:sp>
        <p:sp>
          <p:nvSpPr>
            <p:cNvPr id="9244" name="Line 15"/>
            <p:cNvSpPr>
              <a:spLocks noChangeShapeType="1"/>
            </p:cNvSpPr>
            <p:nvPr/>
          </p:nvSpPr>
          <p:spPr bwMode="auto">
            <a:xfrm rot="8047814">
              <a:off x="7311490" y="2437928"/>
              <a:ext cx="4763" cy="736600"/>
            </a:xfrm>
            <a:prstGeom prst="line">
              <a:avLst/>
            </a:prstGeom>
            <a:noFill/>
            <a:ln w="28575">
              <a:solidFill>
                <a:srgbClr val="CBC600"/>
              </a:solidFill>
              <a:round/>
              <a:headEnd type="none" w="sm" len="sm"/>
              <a:tailEnd type="triangle" w="med" len="med"/>
            </a:ln>
          </p:spPr>
          <p:txBody>
            <a:bodyPr wrap="none"/>
            <a:lstStyle/>
            <a:p>
              <a:endParaRPr lang="en-US"/>
            </a:p>
          </p:txBody>
        </p:sp>
        <p:sp>
          <p:nvSpPr>
            <p:cNvPr id="9245" name="Line 16"/>
            <p:cNvSpPr>
              <a:spLocks noChangeShapeType="1"/>
            </p:cNvSpPr>
            <p:nvPr/>
          </p:nvSpPr>
          <p:spPr bwMode="auto">
            <a:xfrm rot="2320550" flipV="1">
              <a:off x="8059657" y="2478972"/>
              <a:ext cx="68262" cy="703263"/>
            </a:xfrm>
            <a:prstGeom prst="line">
              <a:avLst/>
            </a:prstGeom>
            <a:noFill/>
            <a:ln w="28575">
              <a:solidFill>
                <a:srgbClr val="CBC600"/>
              </a:solidFill>
              <a:round/>
              <a:headEnd type="none" w="sm" len="sm"/>
              <a:tailEnd type="triangle" w="med" len="med"/>
            </a:ln>
          </p:spPr>
          <p:txBody>
            <a:bodyPr wrap="none"/>
            <a:lstStyle/>
            <a:p>
              <a:endParaRPr lang="en-US"/>
            </a:p>
          </p:txBody>
        </p:sp>
        <p:sp>
          <p:nvSpPr>
            <p:cNvPr id="9246" name="Line 17"/>
            <p:cNvSpPr>
              <a:spLocks noChangeShapeType="1"/>
            </p:cNvSpPr>
            <p:nvPr/>
          </p:nvSpPr>
          <p:spPr bwMode="auto">
            <a:xfrm rot="2320550" flipH="1">
              <a:off x="7288257" y="3180090"/>
              <a:ext cx="109481" cy="629948"/>
            </a:xfrm>
            <a:prstGeom prst="line">
              <a:avLst/>
            </a:prstGeom>
            <a:noFill/>
            <a:ln w="28575">
              <a:solidFill>
                <a:srgbClr val="CBC600"/>
              </a:solidFill>
              <a:round/>
              <a:headEnd type="none" w="sm" len="sm"/>
              <a:tailEnd type="triangle" w="med" len="med"/>
            </a:ln>
          </p:spPr>
          <p:txBody>
            <a:bodyPr wrap="none"/>
            <a:lstStyle/>
            <a:p>
              <a:endParaRPr lang="en-US"/>
            </a:p>
          </p:txBody>
        </p:sp>
        <p:sp>
          <p:nvSpPr>
            <p:cNvPr id="9247" name="Line 18"/>
            <p:cNvSpPr>
              <a:spLocks noChangeShapeType="1"/>
            </p:cNvSpPr>
            <p:nvPr/>
          </p:nvSpPr>
          <p:spPr bwMode="auto">
            <a:xfrm rot="5400000" flipV="1">
              <a:off x="8180139" y="2859855"/>
              <a:ext cx="0" cy="643217"/>
            </a:xfrm>
            <a:prstGeom prst="line">
              <a:avLst/>
            </a:prstGeom>
            <a:noFill/>
            <a:ln w="28575">
              <a:solidFill>
                <a:srgbClr val="CBC600"/>
              </a:solidFill>
              <a:round/>
              <a:headEnd type="none" w="sm" len="sm"/>
              <a:tailEnd type="triangle" w="med" len="med"/>
            </a:ln>
          </p:spPr>
          <p:txBody>
            <a:bodyPr wrap="none"/>
            <a:lstStyle/>
            <a:p>
              <a:endParaRPr lang="en-US"/>
            </a:p>
          </p:txBody>
        </p:sp>
        <p:sp>
          <p:nvSpPr>
            <p:cNvPr id="9248" name="Line 19"/>
            <p:cNvSpPr>
              <a:spLocks noChangeShapeType="1"/>
            </p:cNvSpPr>
            <p:nvPr/>
          </p:nvSpPr>
          <p:spPr bwMode="auto">
            <a:xfrm rot="5400000">
              <a:off x="7079199" y="2792372"/>
              <a:ext cx="0" cy="762000"/>
            </a:xfrm>
            <a:prstGeom prst="line">
              <a:avLst/>
            </a:prstGeom>
            <a:noFill/>
            <a:ln w="28575">
              <a:solidFill>
                <a:srgbClr val="CBC600"/>
              </a:solidFill>
              <a:round/>
              <a:headEnd type="none" w="sm" len="sm"/>
              <a:tailEnd type="triangle" w="med" len="med"/>
            </a:ln>
          </p:spPr>
          <p:txBody>
            <a:bodyPr wrap="none"/>
            <a:lstStyle/>
            <a:p>
              <a:endParaRPr lang="en-US"/>
            </a:p>
          </p:txBody>
        </p:sp>
        <p:sp>
          <p:nvSpPr>
            <p:cNvPr id="9257" name="Oval 30"/>
            <p:cNvSpPr>
              <a:spLocks noChangeArrowheads="1"/>
            </p:cNvSpPr>
            <p:nvPr/>
          </p:nvSpPr>
          <p:spPr bwMode="auto">
            <a:xfrm>
              <a:off x="5000853" y="2653620"/>
              <a:ext cx="1012825" cy="974725"/>
            </a:xfrm>
            <a:prstGeom prst="ellipse">
              <a:avLst/>
            </a:prstGeom>
            <a:gradFill rotWithShape="0">
              <a:gsLst>
                <a:gs pos="0">
                  <a:srgbClr val="FF9933"/>
                </a:gs>
                <a:gs pos="100000">
                  <a:srgbClr val="764718"/>
                </a:gs>
              </a:gsLst>
              <a:path path="shape">
                <a:fillToRect l="50000" t="50000" r="50000" b="50000"/>
              </a:path>
            </a:gradFill>
            <a:ln w="12700">
              <a:solidFill>
                <a:schemeClr val="bg2"/>
              </a:solidFill>
              <a:round/>
              <a:headEnd type="none" w="sm" len="sm"/>
              <a:tailEnd type="none" w="sm" len="sm"/>
            </a:ln>
          </p:spPr>
          <p:txBody>
            <a:bodyPr wrap="none" anchor="ctr"/>
            <a:lstStyle/>
            <a:p>
              <a:endParaRPr lang="en-US"/>
            </a:p>
          </p:txBody>
        </p:sp>
        <p:sp>
          <p:nvSpPr>
            <p:cNvPr id="9259" name="Line 32"/>
            <p:cNvSpPr>
              <a:spLocks noChangeShapeType="1"/>
            </p:cNvSpPr>
            <p:nvPr/>
          </p:nvSpPr>
          <p:spPr bwMode="auto">
            <a:xfrm>
              <a:off x="6025738" y="3174959"/>
              <a:ext cx="1633419" cy="0"/>
            </a:xfrm>
            <a:prstGeom prst="line">
              <a:avLst/>
            </a:prstGeom>
            <a:noFill/>
            <a:ln w="38100">
              <a:solidFill>
                <a:srgbClr val="FF9933"/>
              </a:solidFill>
              <a:round/>
              <a:headEnd type="none" w="sm" len="sm"/>
              <a:tailEnd/>
            </a:ln>
          </p:spPr>
          <p:txBody>
            <a:bodyPr wrap="none"/>
            <a:lstStyle/>
            <a:p>
              <a:endParaRPr lang="en-US"/>
            </a:p>
          </p:txBody>
        </p:sp>
        <p:cxnSp>
          <p:nvCxnSpPr>
            <p:cNvPr id="9229" name="Straight Arrow Connector 38"/>
            <p:cNvCxnSpPr>
              <a:cxnSpLocks noChangeShapeType="1"/>
            </p:cNvCxnSpPr>
            <p:nvPr/>
          </p:nvCxnSpPr>
          <p:spPr bwMode="auto">
            <a:xfrm rot="5400000" flipH="1" flipV="1">
              <a:off x="5396140" y="2810782"/>
              <a:ext cx="431800" cy="209550"/>
            </a:xfrm>
            <a:prstGeom prst="straightConnector1">
              <a:avLst/>
            </a:prstGeom>
            <a:noFill/>
            <a:ln w="12700" algn="ctr">
              <a:solidFill>
                <a:schemeClr val="tx1"/>
              </a:solidFill>
              <a:round/>
              <a:headEnd/>
              <a:tailEnd type="triangle" w="med" len="med"/>
            </a:ln>
          </p:spPr>
        </p:cxnSp>
        <p:graphicFrame>
          <p:nvGraphicFramePr>
            <p:cNvPr id="44" name="Object 61"/>
            <p:cNvGraphicFramePr>
              <a:graphicFrameLocks noChangeAspect="1"/>
            </p:cNvGraphicFramePr>
            <p:nvPr>
              <p:extLst>
                <p:ext uri="{D42A27DB-BD31-4B8C-83A1-F6EECF244321}">
                  <p14:modId xmlns:p14="http://schemas.microsoft.com/office/powerpoint/2010/main" val="2440457908"/>
                </p:ext>
              </p:extLst>
            </p:nvPr>
          </p:nvGraphicFramePr>
          <p:xfrm>
            <a:off x="7681269" y="2634340"/>
            <a:ext cx="259617" cy="286366"/>
          </p:xfrm>
          <a:graphic>
            <a:graphicData uri="http://schemas.openxmlformats.org/presentationml/2006/ole">
              <mc:AlternateContent xmlns:mc="http://schemas.openxmlformats.org/markup-compatibility/2006">
                <mc:Choice xmlns:v="urn:schemas-microsoft-com:vml" Requires="v">
                  <p:oleObj spid="_x0000_s9340" name="Equation" r:id="rId14" imgW="126835" imgH="139518" progId="Equation.DSMT4">
                    <p:embed/>
                  </p:oleObj>
                </mc:Choice>
                <mc:Fallback>
                  <p:oleObj name="Equation" r:id="rId14" imgW="126835" imgH="139518" progId="Equation.DSMT4">
                    <p:embed/>
                    <p:pic>
                      <p:nvPicPr>
                        <p:cNvPr id="0" name="Picture 10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81269" y="2634340"/>
                          <a:ext cx="259617" cy="28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4" name="Object 8"/>
            <p:cNvGraphicFramePr>
              <a:graphicFrameLocks noChangeAspect="1"/>
            </p:cNvGraphicFramePr>
            <p:nvPr>
              <p:extLst>
                <p:ext uri="{D42A27DB-BD31-4B8C-83A1-F6EECF244321}">
                  <p14:modId xmlns:p14="http://schemas.microsoft.com/office/powerpoint/2010/main" val="1979054897"/>
                </p:ext>
              </p:extLst>
            </p:nvPr>
          </p:nvGraphicFramePr>
          <p:xfrm>
            <a:off x="5653315" y="2867932"/>
            <a:ext cx="258763" cy="363538"/>
          </p:xfrm>
          <a:graphic>
            <a:graphicData uri="http://schemas.openxmlformats.org/presentationml/2006/ole">
              <mc:AlternateContent xmlns:mc="http://schemas.openxmlformats.org/markup-compatibility/2006">
                <mc:Choice xmlns:v="urn:schemas-microsoft-com:vml" Requires="v">
                  <p:oleObj spid="_x0000_s9341" name="Equation" r:id="rId16" imgW="126725" imgH="177415" progId="Equation.DSMT4">
                    <p:embed/>
                  </p:oleObj>
                </mc:Choice>
                <mc:Fallback>
                  <p:oleObj name="Equation" r:id="rId16" imgW="126725" imgH="177415" progId="Equation.DSMT4">
                    <p:embed/>
                    <p:pic>
                      <p:nvPicPr>
                        <p:cNvPr id="0" name="Picture 10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53315" y="2867932"/>
                          <a:ext cx="258763"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5" name="Object 29"/>
            <p:cNvGraphicFramePr>
              <a:graphicFrameLocks noChangeAspect="1"/>
            </p:cNvGraphicFramePr>
            <p:nvPr>
              <p:extLst>
                <p:ext uri="{D42A27DB-BD31-4B8C-83A1-F6EECF244321}">
                  <p14:modId xmlns:p14="http://schemas.microsoft.com/office/powerpoint/2010/main" val="2813117694"/>
                </p:ext>
              </p:extLst>
            </p:nvPr>
          </p:nvGraphicFramePr>
          <p:xfrm>
            <a:off x="7488357" y="1699843"/>
            <a:ext cx="465138" cy="465137"/>
          </p:xfrm>
          <a:graphic>
            <a:graphicData uri="http://schemas.openxmlformats.org/presentationml/2006/ole">
              <mc:AlternateContent xmlns:mc="http://schemas.openxmlformats.org/markup-compatibility/2006">
                <mc:Choice xmlns:v="urn:schemas-microsoft-com:vml" Requires="v">
                  <p:oleObj spid="_x0000_s9342" name="Equation" r:id="rId18" imgW="228600" imgH="228600" progId="Equation.DSMT4">
                    <p:embed/>
                  </p:oleObj>
                </mc:Choice>
                <mc:Fallback>
                  <p:oleObj name="Equation" r:id="rId18" imgW="228600" imgH="228600" progId="Equation.DSMT4">
                    <p:embed/>
                    <p:pic>
                      <p:nvPicPr>
                        <p:cNvPr id="0" name="Picture 10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88357" y="1699843"/>
                          <a:ext cx="4651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6" name="Object 29"/>
            <p:cNvGraphicFramePr>
              <a:graphicFrameLocks noChangeAspect="1"/>
            </p:cNvGraphicFramePr>
            <p:nvPr>
              <p:extLst>
                <p:ext uri="{D42A27DB-BD31-4B8C-83A1-F6EECF244321}">
                  <p14:modId xmlns:p14="http://schemas.microsoft.com/office/powerpoint/2010/main" val="1992486853"/>
                </p:ext>
              </p:extLst>
            </p:nvPr>
          </p:nvGraphicFramePr>
          <p:xfrm>
            <a:off x="5265929" y="1704568"/>
            <a:ext cx="465137" cy="465138"/>
          </p:xfrm>
          <a:graphic>
            <a:graphicData uri="http://schemas.openxmlformats.org/presentationml/2006/ole">
              <mc:AlternateContent xmlns:mc="http://schemas.openxmlformats.org/markup-compatibility/2006">
                <mc:Choice xmlns:v="urn:schemas-microsoft-com:vml" Requires="v">
                  <p:oleObj spid="_x0000_s9343" name="Equation" r:id="rId20" imgW="228600" imgH="228600" progId="Equation.DSMT4">
                    <p:embed/>
                  </p:oleObj>
                </mc:Choice>
                <mc:Fallback>
                  <p:oleObj name="Equation" r:id="rId20" imgW="228600" imgH="228600" progId="Equation.DSMT4">
                    <p:embed/>
                    <p:pic>
                      <p:nvPicPr>
                        <p:cNvPr id="0" name="Picture 10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65929" y="1704568"/>
                          <a:ext cx="4651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Line 14"/>
            <p:cNvSpPr>
              <a:spLocks noChangeShapeType="1"/>
            </p:cNvSpPr>
            <p:nvPr/>
          </p:nvSpPr>
          <p:spPr bwMode="auto">
            <a:xfrm rot="8047814" flipV="1">
              <a:off x="7807212" y="3300905"/>
              <a:ext cx="216931" cy="630185"/>
            </a:xfrm>
            <a:prstGeom prst="line">
              <a:avLst/>
            </a:prstGeom>
            <a:noFill/>
            <a:ln w="28575">
              <a:solidFill>
                <a:srgbClr val="CBC600"/>
              </a:solidFill>
              <a:round/>
              <a:headEnd type="none" w="sm" len="sm"/>
              <a:tailEnd type="triangle" w="med" len="med"/>
            </a:ln>
          </p:spPr>
          <p:txBody>
            <a:bodyPr wrap="none"/>
            <a:lstStyle/>
            <a:p>
              <a:endParaRPr lang="en-US"/>
            </a:p>
          </p:txBody>
        </p:sp>
        <p:sp>
          <p:nvSpPr>
            <p:cNvPr id="48" name="Line 14"/>
            <p:cNvSpPr>
              <a:spLocks noChangeShapeType="1"/>
            </p:cNvSpPr>
            <p:nvPr/>
          </p:nvSpPr>
          <p:spPr bwMode="auto">
            <a:xfrm rot="13552186" flipH="1" flipV="1">
              <a:off x="7388279" y="3295296"/>
              <a:ext cx="216931" cy="630185"/>
            </a:xfrm>
            <a:prstGeom prst="line">
              <a:avLst/>
            </a:prstGeom>
            <a:noFill/>
            <a:ln w="28575">
              <a:solidFill>
                <a:srgbClr val="CBC600"/>
              </a:solidFill>
              <a:round/>
              <a:headEnd type="none" w="sm" len="sm"/>
              <a:tailEnd type="triangle" w="med" len="med"/>
            </a:ln>
          </p:spPr>
          <p:txBody>
            <a:bodyPr wrap="none"/>
            <a:lstStyle/>
            <a:p>
              <a:endParaRPr lang="en-US"/>
            </a:p>
          </p:txBody>
        </p:sp>
        <p:sp>
          <p:nvSpPr>
            <p:cNvPr id="49" name="Line 14"/>
            <p:cNvSpPr>
              <a:spLocks noChangeShapeType="1"/>
            </p:cNvSpPr>
            <p:nvPr/>
          </p:nvSpPr>
          <p:spPr bwMode="auto">
            <a:xfrm rot="13552186">
              <a:off x="7775058" y="2440441"/>
              <a:ext cx="248586" cy="645728"/>
            </a:xfrm>
            <a:prstGeom prst="line">
              <a:avLst/>
            </a:prstGeom>
            <a:noFill/>
            <a:ln w="28575">
              <a:solidFill>
                <a:srgbClr val="CBC600"/>
              </a:solidFill>
              <a:round/>
              <a:headEnd type="none" w="sm" len="sm"/>
              <a:tailEnd type="triangle" w="med" len="med"/>
            </a:ln>
          </p:spPr>
          <p:txBody>
            <a:bodyPr wrap="none"/>
            <a:lstStyle/>
            <a:p>
              <a:endParaRPr lang="en-US"/>
            </a:p>
          </p:txBody>
        </p:sp>
        <p:sp>
          <p:nvSpPr>
            <p:cNvPr id="50" name="Line 14"/>
            <p:cNvSpPr>
              <a:spLocks noChangeShapeType="1"/>
            </p:cNvSpPr>
            <p:nvPr/>
          </p:nvSpPr>
          <p:spPr bwMode="auto">
            <a:xfrm rot="8047814" flipH="1">
              <a:off x="7372287" y="2396898"/>
              <a:ext cx="248586" cy="645728"/>
            </a:xfrm>
            <a:prstGeom prst="line">
              <a:avLst/>
            </a:prstGeom>
            <a:noFill/>
            <a:ln w="28575">
              <a:solidFill>
                <a:srgbClr val="CBC600"/>
              </a:solidFill>
              <a:round/>
              <a:headEnd type="none" w="sm" len="sm"/>
              <a:tailEnd type="triangle" w="med" len="med"/>
            </a:ln>
          </p:spPr>
          <p:txBody>
            <a:bodyPr wrap="none"/>
            <a:lstStyle/>
            <a:p>
              <a:endParaRPr lang="en-US"/>
            </a:p>
          </p:txBody>
        </p:sp>
        <p:sp>
          <p:nvSpPr>
            <p:cNvPr id="51" name="Line 16"/>
            <p:cNvSpPr>
              <a:spLocks noChangeShapeType="1"/>
            </p:cNvSpPr>
            <p:nvPr/>
          </p:nvSpPr>
          <p:spPr bwMode="auto">
            <a:xfrm rot="2320550" flipV="1">
              <a:off x="8002597" y="2695988"/>
              <a:ext cx="289523" cy="598298"/>
            </a:xfrm>
            <a:prstGeom prst="line">
              <a:avLst/>
            </a:prstGeom>
            <a:noFill/>
            <a:ln w="28575">
              <a:solidFill>
                <a:srgbClr val="CBC600"/>
              </a:solidFill>
              <a:round/>
              <a:headEnd type="none" w="sm" len="sm"/>
              <a:tailEnd type="triangle" w="med" len="med"/>
            </a:ln>
          </p:spPr>
          <p:txBody>
            <a:bodyPr wrap="none"/>
            <a:lstStyle/>
            <a:p>
              <a:endParaRPr lang="en-US"/>
            </a:p>
          </p:txBody>
        </p:sp>
        <p:sp>
          <p:nvSpPr>
            <p:cNvPr id="52" name="Line 16"/>
            <p:cNvSpPr>
              <a:spLocks noChangeShapeType="1"/>
            </p:cNvSpPr>
            <p:nvPr/>
          </p:nvSpPr>
          <p:spPr bwMode="auto">
            <a:xfrm rot="19279450">
              <a:off x="8015869" y="3070186"/>
              <a:ext cx="306519" cy="611903"/>
            </a:xfrm>
            <a:prstGeom prst="line">
              <a:avLst/>
            </a:prstGeom>
            <a:noFill/>
            <a:ln w="28575">
              <a:solidFill>
                <a:srgbClr val="CBC600"/>
              </a:solidFill>
              <a:round/>
              <a:headEnd type="none" w="sm" len="sm"/>
              <a:tailEnd type="triangle" w="med" len="med"/>
            </a:ln>
          </p:spPr>
          <p:txBody>
            <a:bodyPr wrap="none"/>
            <a:lstStyle/>
            <a:p>
              <a:endParaRPr lang="en-US"/>
            </a:p>
          </p:txBody>
        </p:sp>
        <p:sp>
          <p:nvSpPr>
            <p:cNvPr id="54" name="Line 16"/>
            <p:cNvSpPr>
              <a:spLocks noChangeShapeType="1"/>
            </p:cNvSpPr>
            <p:nvPr/>
          </p:nvSpPr>
          <p:spPr bwMode="auto">
            <a:xfrm rot="2320550" flipH="1">
              <a:off x="7052910" y="3055059"/>
              <a:ext cx="361961" cy="540719"/>
            </a:xfrm>
            <a:prstGeom prst="line">
              <a:avLst/>
            </a:prstGeom>
            <a:noFill/>
            <a:ln w="28575">
              <a:solidFill>
                <a:srgbClr val="CBC600"/>
              </a:solidFill>
              <a:round/>
              <a:headEnd type="none" w="sm" len="sm"/>
              <a:tailEnd type="triangle" w="med" len="med"/>
            </a:ln>
          </p:spPr>
          <p:txBody>
            <a:bodyPr wrap="none"/>
            <a:lstStyle/>
            <a:p>
              <a:endParaRPr lang="en-US"/>
            </a:p>
          </p:txBody>
        </p:sp>
        <p:sp>
          <p:nvSpPr>
            <p:cNvPr id="55" name="Line 16"/>
            <p:cNvSpPr>
              <a:spLocks noChangeShapeType="1"/>
            </p:cNvSpPr>
            <p:nvPr/>
          </p:nvSpPr>
          <p:spPr bwMode="auto">
            <a:xfrm rot="19279450" flipH="1" flipV="1">
              <a:off x="7069148" y="2683911"/>
              <a:ext cx="306519" cy="611903"/>
            </a:xfrm>
            <a:prstGeom prst="line">
              <a:avLst/>
            </a:prstGeom>
            <a:noFill/>
            <a:ln w="28575">
              <a:solidFill>
                <a:srgbClr val="CBC600"/>
              </a:solidFill>
              <a:round/>
              <a:headEnd type="none" w="sm" len="sm"/>
              <a:tailEnd type="triangle" w="med" len="med"/>
            </a:ln>
          </p:spPr>
          <p:txBody>
            <a:bodyPr wrap="none"/>
            <a:lstStyle/>
            <a:p>
              <a:endParaRPr lang="en-US"/>
            </a:p>
          </p:txBody>
        </p:sp>
        <p:sp>
          <p:nvSpPr>
            <p:cNvPr id="9258" name="Oval 31"/>
            <p:cNvSpPr>
              <a:spLocks noChangeArrowheads="1"/>
            </p:cNvSpPr>
            <p:nvPr/>
          </p:nvSpPr>
          <p:spPr bwMode="auto">
            <a:xfrm>
              <a:off x="7542087" y="3007585"/>
              <a:ext cx="334488" cy="314395"/>
            </a:xfrm>
            <a:prstGeom prst="ellipse">
              <a:avLst/>
            </a:prstGeom>
            <a:gradFill rotWithShape="0">
              <a:gsLst>
                <a:gs pos="0">
                  <a:srgbClr val="FF9933"/>
                </a:gs>
                <a:gs pos="100000">
                  <a:srgbClr val="764718"/>
                </a:gs>
              </a:gsLst>
              <a:path path="shape">
                <a:fillToRect l="50000" t="50000" r="50000" b="50000"/>
              </a:path>
            </a:gradFill>
            <a:ln w="12700">
              <a:solidFill>
                <a:schemeClr val="bg2"/>
              </a:solidFill>
              <a:round/>
              <a:headEnd type="none" w="sm" len="sm"/>
              <a:tailEnd type="none" w="sm" len="sm"/>
            </a:ln>
          </p:spPr>
          <p:txBody>
            <a:bodyPr wrap="none" anchor="ctr"/>
            <a:lstStyle/>
            <a:p>
              <a:endParaRPr lang="en-US"/>
            </a:p>
          </p:txBody>
        </p:sp>
        <p:cxnSp>
          <p:nvCxnSpPr>
            <p:cNvPr id="9232" name="Straight Arrow Connector 41"/>
            <p:cNvCxnSpPr>
              <a:cxnSpLocks noChangeShapeType="1"/>
            </p:cNvCxnSpPr>
            <p:nvPr/>
          </p:nvCxnSpPr>
          <p:spPr bwMode="auto">
            <a:xfrm rot="5400000" flipH="1" flipV="1">
              <a:off x="7662856" y="3035832"/>
              <a:ext cx="158821" cy="150107"/>
            </a:xfrm>
            <a:prstGeom prst="straightConnector1">
              <a:avLst/>
            </a:prstGeom>
            <a:noFill/>
            <a:ln w="12700" algn="ctr">
              <a:solidFill>
                <a:schemeClr val="tx1"/>
              </a:solidFill>
              <a:round/>
              <a:headEnd/>
              <a:tailEnd type="triangle" w="med" len="med"/>
            </a:ln>
          </p:spPr>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38"/>
          <p:cNvSpPr txBox="1">
            <a:spLocks noChangeArrowheads="1"/>
          </p:cNvSpPr>
          <p:nvPr/>
        </p:nvSpPr>
        <p:spPr bwMode="auto">
          <a:xfrm>
            <a:off x="389115" y="913060"/>
            <a:ext cx="1667444" cy="400110"/>
          </a:xfrm>
          <a:prstGeom prst="rect">
            <a:avLst/>
          </a:prstGeom>
          <a:noFill/>
          <a:ln w="12700">
            <a:noFill/>
            <a:miter lim="800000"/>
            <a:headEnd type="none" w="sm" len="sm"/>
            <a:tailEnd type="none" w="sm" len="sm"/>
          </a:ln>
        </p:spPr>
        <p:txBody>
          <a:bodyPr wrap="none">
            <a:spAutoFit/>
          </a:bodyPr>
          <a:lstStyle/>
          <a:p>
            <a:r>
              <a:rPr lang="en-US" b="1" dirty="0" smtClean="0">
                <a:solidFill>
                  <a:schemeClr val="bg1"/>
                </a:solidFill>
              </a:rPr>
              <a:t>Conclusion:</a:t>
            </a:r>
            <a:endParaRPr lang="en-US" b="1" dirty="0">
              <a:solidFill>
                <a:schemeClr val="bg1"/>
              </a:solidFill>
            </a:endParaRPr>
          </a:p>
        </p:txBody>
      </p:sp>
      <p:sp>
        <p:nvSpPr>
          <p:cNvPr id="265255" name="Text Box 39"/>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Sharp Point Property (cont.)</a:t>
            </a:r>
          </a:p>
        </p:txBody>
      </p:sp>
      <p:sp>
        <p:nvSpPr>
          <p:cNvPr id="43" name="Slide Number Placeholder 42"/>
          <p:cNvSpPr>
            <a:spLocks noGrp="1"/>
          </p:cNvSpPr>
          <p:nvPr>
            <p:ph type="sldNum" sz="quarter" idx="10"/>
          </p:nvPr>
        </p:nvSpPr>
        <p:spPr/>
        <p:txBody>
          <a:bodyPr/>
          <a:lstStyle/>
          <a:p>
            <a:pPr>
              <a:defRPr/>
            </a:pPr>
            <a:fld id="{A5C28191-25CC-418F-87BE-1F2D96C7B372}" type="slidenum">
              <a:rPr lang="en-US"/>
              <a:pPr>
                <a:defRPr/>
              </a:pPr>
              <a:t>5</a:t>
            </a:fld>
            <a:endParaRPr lang="en-US"/>
          </a:p>
        </p:txBody>
      </p:sp>
      <p:sp>
        <p:nvSpPr>
          <p:cNvPr id="38" name="TextBox 37"/>
          <p:cNvSpPr txBox="1"/>
          <p:nvPr/>
        </p:nvSpPr>
        <p:spPr>
          <a:xfrm>
            <a:off x="1007985" y="1409128"/>
            <a:ext cx="6892119" cy="707886"/>
          </a:xfrm>
          <a:prstGeom prst="rect">
            <a:avLst/>
          </a:prstGeom>
          <a:solidFill>
            <a:srgbClr val="FFFF99"/>
          </a:solidFill>
          <a:ln w="19050">
            <a:solidFill>
              <a:srgbClr val="FF0000"/>
            </a:solidFill>
          </a:ln>
        </p:spPr>
        <p:txBody>
          <a:bodyPr wrap="square" rtlCol="0">
            <a:spAutoFit/>
          </a:bodyPr>
          <a:lstStyle/>
          <a:p>
            <a:pPr algn="ctr"/>
            <a:r>
              <a:rPr lang="en-US" dirty="0" smtClean="0">
                <a:solidFill>
                  <a:schemeClr val="bg2"/>
                </a:solidFill>
              </a:rPr>
              <a:t>If there is any charge on a metallic system, the electric field well be very high at sharp points or corners. </a:t>
            </a:r>
            <a:endParaRPr lang="en-US" dirty="0">
              <a:solidFill>
                <a:schemeClr val="bg2"/>
              </a:solidFill>
            </a:endParaRPr>
          </a:p>
        </p:txBody>
      </p:sp>
      <p:sp>
        <p:nvSpPr>
          <p:cNvPr id="39" name="TextBox 38"/>
          <p:cNvSpPr txBox="1"/>
          <p:nvPr/>
        </p:nvSpPr>
        <p:spPr>
          <a:xfrm>
            <a:off x="723493" y="5708827"/>
            <a:ext cx="7767364" cy="707886"/>
          </a:xfrm>
          <a:prstGeom prst="rect">
            <a:avLst/>
          </a:prstGeom>
          <a:solidFill>
            <a:srgbClr val="FFFF99"/>
          </a:solidFill>
          <a:ln w="19050">
            <a:solidFill>
              <a:srgbClr val="FF0000"/>
            </a:solidFill>
          </a:ln>
        </p:spPr>
        <p:txBody>
          <a:bodyPr wrap="square" rtlCol="0">
            <a:spAutoFit/>
          </a:bodyPr>
          <a:lstStyle/>
          <a:p>
            <a:r>
              <a:rPr lang="en-US" dirty="0" smtClean="0">
                <a:solidFill>
                  <a:schemeClr val="bg2"/>
                </a:solidFill>
              </a:rPr>
              <a:t>Grounding the metallic system will remove the charge that is built up on the system (</a:t>
            </a:r>
            <a:r>
              <a:rPr lang="en-US" i="1" dirty="0" smtClean="0">
                <a:solidFill>
                  <a:schemeClr val="bg2"/>
                </a:solidFill>
                <a:latin typeface="+mn-lt"/>
              </a:rPr>
              <a:t>Q</a:t>
            </a:r>
            <a:r>
              <a:rPr lang="en-US" dirty="0" smtClean="0">
                <a:solidFill>
                  <a:schemeClr val="bg2"/>
                </a:solidFill>
                <a:latin typeface="+mn-lt"/>
              </a:rPr>
              <a:t> = 0</a:t>
            </a:r>
            <a:r>
              <a:rPr lang="en-US" dirty="0" smtClean="0">
                <a:solidFill>
                  <a:schemeClr val="bg2"/>
                </a:solidFill>
              </a:rPr>
              <a:t>).</a:t>
            </a:r>
            <a:endParaRPr lang="en-US" dirty="0">
              <a:solidFill>
                <a:schemeClr val="bg2"/>
              </a:solidFill>
            </a:endParaRPr>
          </a:p>
        </p:txBody>
      </p:sp>
      <p:grpSp>
        <p:nvGrpSpPr>
          <p:cNvPr id="2" name="Group 1"/>
          <p:cNvGrpSpPr/>
          <p:nvPr/>
        </p:nvGrpSpPr>
        <p:grpSpPr>
          <a:xfrm>
            <a:off x="2372204" y="2464707"/>
            <a:ext cx="3899690" cy="2297917"/>
            <a:chOff x="2689036" y="2578148"/>
            <a:chExt cx="3899690" cy="2297917"/>
          </a:xfrm>
        </p:grpSpPr>
        <p:sp>
          <p:nvSpPr>
            <p:cNvPr id="45" name="Line 5"/>
            <p:cNvSpPr>
              <a:spLocks noChangeShapeType="1"/>
            </p:cNvSpPr>
            <p:nvPr/>
          </p:nvSpPr>
          <p:spPr bwMode="auto">
            <a:xfrm rot="8047814" flipH="1" flipV="1">
              <a:off x="3996518" y="4112332"/>
              <a:ext cx="182575" cy="412685"/>
            </a:xfrm>
            <a:prstGeom prst="line">
              <a:avLst/>
            </a:prstGeom>
            <a:noFill/>
            <a:ln w="28575">
              <a:solidFill>
                <a:srgbClr val="CBC600"/>
              </a:solidFill>
              <a:round/>
              <a:headEnd type="none" w="sm" len="sm"/>
              <a:tailEnd type="triangle" w="med" len="med"/>
            </a:ln>
          </p:spPr>
          <p:txBody>
            <a:bodyPr wrap="none"/>
            <a:lstStyle/>
            <a:p>
              <a:endParaRPr lang="en-US"/>
            </a:p>
          </p:txBody>
        </p:sp>
        <p:sp>
          <p:nvSpPr>
            <p:cNvPr id="46" name="Line 8"/>
            <p:cNvSpPr>
              <a:spLocks noChangeShapeType="1"/>
            </p:cNvSpPr>
            <p:nvPr/>
          </p:nvSpPr>
          <p:spPr bwMode="auto">
            <a:xfrm rot="2320550">
              <a:off x="3313022" y="4269451"/>
              <a:ext cx="49489" cy="478253"/>
            </a:xfrm>
            <a:prstGeom prst="line">
              <a:avLst/>
            </a:prstGeom>
            <a:noFill/>
            <a:ln w="28575">
              <a:solidFill>
                <a:srgbClr val="CBC600"/>
              </a:solidFill>
              <a:round/>
              <a:headEnd type="none" w="sm" len="sm"/>
              <a:tailEnd type="triangle" w="med" len="med"/>
            </a:ln>
          </p:spPr>
          <p:txBody>
            <a:bodyPr wrap="none"/>
            <a:lstStyle/>
            <a:p>
              <a:endParaRPr lang="en-US"/>
            </a:p>
          </p:txBody>
        </p:sp>
        <p:sp>
          <p:nvSpPr>
            <p:cNvPr id="47" name="Line 7"/>
            <p:cNvSpPr>
              <a:spLocks noChangeShapeType="1"/>
            </p:cNvSpPr>
            <p:nvPr/>
          </p:nvSpPr>
          <p:spPr bwMode="auto">
            <a:xfrm rot="2320550" flipV="1">
              <a:off x="3990459" y="3510460"/>
              <a:ext cx="154232" cy="549494"/>
            </a:xfrm>
            <a:prstGeom prst="line">
              <a:avLst/>
            </a:prstGeom>
            <a:noFill/>
            <a:ln w="28575">
              <a:solidFill>
                <a:srgbClr val="CBC600"/>
              </a:solidFill>
              <a:round/>
              <a:headEnd type="none" w="sm" len="sm"/>
              <a:tailEnd type="triangle" w="med" len="med"/>
            </a:ln>
          </p:spPr>
          <p:txBody>
            <a:bodyPr wrap="none"/>
            <a:lstStyle/>
            <a:p>
              <a:endParaRPr lang="en-US"/>
            </a:p>
          </p:txBody>
        </p:sp>
        <p:sp>
          <p:nvSpPr>
            <p:cNvPr id="48" name="Line 4"/>
            <p:cNvSpPr>
              <a:spLocks noChangeShapeType="1"/>
            </p:cNvSpPr>
            <p:nvPr/>
          </p:nvSpPr>
          <p:spPr bwMode="auto">
            <a:xfrm flipH="1" flipV="1">
              <a:off x="3194004" y="3332302"/>
              <a:ext cx="273027" cy="449571"/>
            </a:xfrm>
            <a:prstGeom prst="line">
              <a:avLst/>
            </a:prstGeom>
            <a:noFill/>
            <a:ln w="28575">
              <a:solidFill>
                <a:srgbClr val="CBC600"/>
              </a:solidFill>
              <a:round/>
              <a:headEnd type="none" w="sm" len="sm"/>
              <a:tailEnd type="triangle" w="med" len="med"/>
            </a:ln>
          </p:spPr>
          <p:txBody>
            <a:bodyPr wrap="none"/>
            <a:lstStyle/>
            <a:p>
              <a:endParaRPr lang="en-US"/>
            </a:p>
          </p:txBody>
        </p:sp>
        <p:sp>
          <p:nvSpPr>
            <p:cNvPr id="49" name="Line 6"/>
            <p:cNvSpPr>
              <a:spLocks noChangeShapeType="1"/>
            </p:cNvSpPr>
            <p:nvPr/>
          </p:nvSpPr>
          <p:spPr bwMode="auto">
            <a:xfrm rot="8047814">
              <a:off x="3072926" y="3464047"/>
              <a:ext cx="108648" cy="583256"/>
            </a:xfrm>
            <a:prstGeom prst="line">
              <a:avLst/>
            </a:prstGeom>
            <a:noFill/>
            <a:ln w="28575">
              <a:solidFill>
                <a:srgbClr val="CBC600"/>
              </a:solidFill>
              <a:round/>
              <a:headEnd type="none" w="sm" len="sm"/>
              <a:tailEnd type="triangle" w="med" len="med"/>
            </a:ln>
          </p:spPr>
          <p:txBody>
            <a:bodyPr wrap="none"/>
            <a:lstStyle/>
            <a:p>
              <a:endParaRPr lang="en-US"/>
            </a:p>
          </p:txBody>
        </p:sp>
        <p:sp>
          <p:nvSpPr>
            <p:cNvPr id="50" name="Line 3"/>
            <p:cNvSpPr>
              <a:spLocks noChangeShapeType="1"/>
            </p:cNvSpPr>
            <p:nvPr/>
          </p:nvSpPr>
          <p:spPr bwMode="auto">
            <a:xfrm>
              <a:off x="3603769" y="4229499"/>
              <a:ext cx="13316" cy="590409"/>
            </a:xfrm>
            <a:prstGeom prst="line">
              <a:avLst/>
            </a:prstGeom>
            <a:noFill/>
            <a:ln w="28575">
              <a:solidFill>
                <a:srgbClr val="CBC600"/>
              </a:solidFill>
              <a:round/>
              <a:headEnd type="none" w="sm" len="sm"/>
              <a:tailEnd type="triangle" w="med" len="med"/>
            </a:ln>
          </p:spPr>
          <p:txBody>
            <a:bodyPr wrap="none"/>
            <a:lstStyle/>
            <a:p>
              <a:endParaRPr lang="en-US"/>
            </a:p>
          </p:txBody>
        </p:sp>
        <p:sp>
          <p:nvSpPr>
            <p:cNvPr id="51" name="Line 4"/>
            <p:cNvSpPr>
              <a:spLocks noChangeShapeType="1"/>
            </p:cNvSpPr>
            <p:nvPr/>
          </p:nvSpPr>
          <p:spPr bwMode="auto">
            <a:xfrm flipV="1">
              <a:off x="3614882" y="3217600"/>
              <a:ext cx="0" cy="630238"/>
            </a:xfrm>
            <a:prstGeom prst="line">
              <a:avLst/>
            </a:prstGeom>
            <a:noFill/>
            <a:ln w="28575">
              <a:solidFill>
                <a:srgbClr val="CBC600"/>
              </a:solidFill>
              <a:round/>
              <a:headEnd type="none" w="sm" len="sm"/>
              <a:tailEnd type="triangle" w="med" len="med"/>
            </a:ln>
          </p:spPr>
          <p:txBody>
            <a:bodyPr wrap="none"/>
            <a:lstStyle/>
            <a:p>
              <a:endParaRPr lang="en-US"/>
            </a:p>
          </p:txBody>
        </p:sp>
        <p:sp>
          <p:nvSpPr>
            <p:cNvPr id="52" name="Line 5"/>
            <p:cNvSpPr>
              <a:spLocks noChangeShapeType="1"/>
            </p:cNvSpPr>
            <p:nvPr/>
          </p:nvSpPr>
          <p:spPr bwMode="auto">
            <a:xfrm rot="8047814" flipV="1">
              <a:off x="3806999" y="4127427"/>
              <a:ext cx="81668" cy="653178"/>
            </a:xfrm>
            <a:prstGeom prst="line">
              <a:avLst/>
            </a:prstGeom>
            <a:noFill/>
            <a:ln w="28575">
              <a:solidFill>
                <a:srgbClr val="CBC600"/>
              </a:solidFill>
              <a:round/>
              <a:headEnd type="none" w="sm" len="sm"/>
              <a:tailEnd type="triangle" w="med" len="med"/>
            </a:ln>
          </p:spPr>
          <p:txBody>
            <a:bodyPr wrap="none"/>
            <a:lstStyle/>
            <a:p>
              <a:endParaRPr lang="en-US"/>
            </a:p>
          </p:txBody>
        </p:sp>
        <p:sp>
          <p:nvSpPr>
            <p:cNvPr id="54" name="Line 7"/>
            <p:cNvSpPr>
              <a:spLocks noChangeShapeType="1"/>
            </p:cNvSpPr>
            <p:nvPr/>
          </p:nvSpPr>
          <p:spPr bwMode="auto">
            <a:xfrm rot="2320550" flipH="1" flipV="1">
              <a:off x="3833866" y="3316329"/>
              <a:ext cx="55714" cy="553345"/>
            </a:xfrm>
            <a:prstGeom prst="line">
              <a:avLst/>
            </a:prstGeom>
            <a:noFill/>
            <a:ln w="28575">
              <a:solidFill>
                <a:srgbClr val="CBC600"/>
              </a:solidFill>
              <a:round/>
              <a:headEnd type="none" w="sm" len="sm"/>
              <a:tailEnd type="triangle" w="med" len="med"/>
            </a:ln>
          </p:spPr>
          <p:txBody>
            <a:bodyPr wrap="none"/>
            <a:lstStyle/>
            <a:p>
              <a:endParaRPr lang="en-US"/>
            </a:p>
          </p:txBody>
        </p:sp>
        <p:sp>
          <p:nvSpPr>
            <p:cNvPr id="55" name="Line 8"/>
            <p:cNvSpPr>
              <a:spLocks noChangeShapeType="1"/>
            </p:cNvSpPr>
            <p:nvPr/>
          </p:nvSpPr>
          <p:spPr bwMode="auto">
            <a:xfrm rot="2320550" flipH="1">
              <a:off x="3025673" y="4052325"/>
              <a:ext cx="130594" cy="555391"/>
            </a:xfrm>
            <a:prstGeom prst="line">
              <a:avLst/>
            </a:prstGeom>
            <a:noFill/>
            <a:ln w="28575">
              <a:solidFill>
                <a:srgbClr val="CBC600"/>
              </a:solidFill>
              <a:round/>
              <a:headEnd type="none" w="sm" len="sm"/>
              <a:tailEnd type="triangle" w="med" len="med"/>
            </a:ln>
          </p:spPr>
          <p:txBody>
            <a:bodyPr wrap="none"/>
            <a:lstStyle/>
            <a:p>
              <a:endParaRPr lang="en-US"/>
            </a:p>
          </p:txBody>
        </p:sp>
        <p:sp>
          <p:nvSpPr>
            <p:cNvPr id="56" name="Line 9"/>
            <p:cNvSpPr>
              <a:spLocks noChangeShapeType="1"/>
            </p:cNvSpPr>
            <p:nvPr/>
          </p:nvSpPr>
          <p:spPr bwMode="auto">
            <a:xfrm rot="5400000" flipV="1">
              <a:off x="4222894" y="3676387"/>
              <a:ext cx="0" cy="750887"/>
            </a:xfrm>
            <a:prstGeom prst="line">
              <a:avLst/>
            </a:prstGeom>
            <a:noFill/>
            <a:ln w="28575">
              <a:solidFill>
                <a:srgbClr val="CBC600"/>
              </a:solidFill>
              <a:round/>
              <a:headEnd type="none" w="sm" len="sm"/>
              <a:tailEnd type="triangle" w="med" len="med"/>
            </a:ln>
          </p:spPr>
          <p:txBody>
            <a:bodyPr wrap="none"/>
            <a:lstStyle/>
            <a:p>
              <a:endParaRPr lang="en-US"/>
            </a:p>
          </p:txBody>
        </p:sp>
        <p:sp>
          <p:nvSpPr>
            <p:cNvPr id="57" name="Line 10"/>
            <p:cNvSpPr>
              <a:spLocks noChangeShapeType="1"/>
            </p:cNvSpPr>
            <p:nvPr/>
          </p:nvSpPr>
          <p:spPr bwMode="auto">
            <a:xfrm rot="5400000">
              <a:off x="3021867" y="3710269"/>
              <a:ext cx="12534" cy="678195"/>
            </a:xfrm>
            <a:prstGeom prst="line">
              <a:avLst/>
            </a:prstGeom>
            <a:noFill/>
            <a:ln w="28575">
              <a:solidFill>
                <a:srgbClr val="CBC600"/>
              </a:solidFill>
              <a:round/>
              <a:headEnd type="none" w="sm" len="sm"/>
              <a:tailEnd type="triangle" w="med" len="med"/>
            </a:ln>
          </p:spPr>
          <p:txBody>
            <a:bodyPr wrap="none"/>
            <a:lstStyle/>
            <a:p>
              <a:endParaRPr lang="en-US"/>
            </a:p>
          </p:txBody>
        </p:sp>
        <p:sp>
          <p:nvSpPr>
            <p:cNvPr id="58" name="Line 12"/>
            <p:cNvSpPr>
              <a:spLocks noChangeShapeType="1"/>
            </p:cNvSpPr>
            <p:nvPr/>
          </p:nvSpPr>
          <p:spPr bwMode="auto">
            <a:xfrm>
              <a:off x="5783715" y="4199790"/>
              <a:ext cx="0" cy="676275"/>
            </a:xfrm>
            <a:prstGeom prst="line">
              <a:avLst/>
            </a:prstGeom>
            <a:noFill/>
            <a:ln w="28575">
              <a:solidFill>
                <a:srgbClr val="CBC600"/>
              </a:solidFill>
              <a:round/>
              <a:headEnd type="none" w="sm" len="sm"/>
              <a:tailEnd type="triangle" w="med" len="med"/>
            </a:ln>
          </p:spPr>
          <p:txBody>
            <a:bodyPr wrap="none"/>
            <a:lstStyle/>
            <a:p>
              <a:endParaRPr lang="en-US"/>
            </a:p>
          </p:txBody>
        </p:sp>
        <p:sp>
          <p:nvSpPr>
            <p:cNvPr id="59" name="Line 13"/>
            <p:cNvSpPr>
              <a:spLocks noChangeShapeType="1"/>
            </p:cNvSpPr>
            <p:nvPr/>
          </p:nvSpPr>
          <p:spPr bwMode="auto">
            <a:xfrm flipV="1">
              <a:off x="5794828" y="3225206"/>
              <a:ext cx="0" cy="661988"/>
            </a:xfrm>
            <a:prstGeom prst="line">
              <a:avLst/>
            </a:prstGeom>
            <a:noFill/>
            <a:ln w="28575">
              <a:solidFill>
                <a:srgbClr val="CBC600"/>
              </a:solidFill>
              <a:round/>
              <a:headEnd type="none" w="sm" len="sm"/>
              <a:tailEnd type="triangle" w="med" len="med"/>
            </a:ln>
          </p:spPr>
          <p:txBody>
            <a:bodyPr wrap="none"/>
            <a:lstStyle/>
            <a:p>
              <a:endParaRPr lang="en-US"/>
            </a:p>
          </p:txBody>
        </p:sp>
        <p:sp>
          <p:nvSpPr>
            <p:cNvPr id="60" name="Line 14"/>
            <p:cNvSpPr>
              <a:spLocks noChangeShapeType="1"/>
            </p:cNvSpPr>
            <p:nvPr/>
          </p:nvSpPr>
          <p:spPr bwMode="auto">
            <a:xfrm rot="8047814" flipV="1">
              <a:off x="6164325" y="4050007"/>
              <a:ext cx="1588" cy="722312"/>
            </a:xfrm>
            <a:prstGeom prst="line">
              <a:avLst/>
            </a:prstGeom>
            <a:noFill/>
            <a:ln w="28575">
              <a:solidFill>
                <a:srgbClr val="CBC600"/>
              </a:solidFill>
              <a:round/>
              <a:headEnd type="none" w="sm" len="sm"/>
              <a:tailEnd type="triangle" w="med" len="med"/>
            </a:ln>
          </p:spPr>
          <p:txBody>
            <a:bodyPr wrap="none"/>
            <a:lstStyle/>
            <a:p>
              <a:endParaRPr lang="en-US"/>
            </a:p>
          </p:txBody>
        </p:sp>
        <p:sp>
          <p:nvSpPr>
            <p:cNvPr id="61" name="Line 15"/>
            <p:cNvSpPr>
              <a:spLocks noChangeShapeType="1"/>
            </p:cNvSpPr>
            <p:nvPr/>
          </p:nvSpPr>
          <p:spPr bwMode="auto">
            <a:xfrm rot="8047814">
              <a:off x="5398469" y="3316233"/>
              <a:ext cx="4763" cy="736600"/>
            </a:xfrm>
            <a:prstGeom prst="line">
              <a:avLst/>
            </a:prstGeom>
            <a:noFill/>
            <a:ln w="28575">
              <a:solidFill>
                <a:srgbClr val="CBC600"/>
              </a:solidFill>
              <a:round/>
              <a:headEnd type="none" w="sm" len="sm"/>
              <a:tailEnd type="triangle" w="med" len="med"/>
            </a:ln>
          </p:spPr>
          <p:txBody>
            <a:bodyPr wrap="none"/>
            <a:lstStyle/>
            <a:p>
              <a:endParaRPr lang="en-US"/>
            </a:p>
          </p:txBody>
        </p:sp>
        <p:sp>
          <p:nvSpPr>
            <p:cNvPr id="62" name="Line 16"/>
            <p:cNvSpPr>
              <a:spLocks noChangeShapeType="1"/>
            </p:cNvSpPr>
            <p:nvPr/>
          </p:nvSpPr>
          <p:spPr bwMode="auto">
            <a:xfrm rot="2320550" flipV="1">
              <a:off x="6146636" y="3357277"/>
              <a:ext cx="68262" cy="703263"/>
            </a:xfrm>
            <a:prstGeom prst="line">
              <a:avLst/>
            </a:prstGeom>
            <a:noFill/>
            <a:ln w="28575">
              <a:solidFill>
                <a:srgbClr val="CBC600"/>
              </a:solidFill>
              <a:round/>
              <a:headEnd type="none" w="sm" len="sm"/>
              <a:tailEnd type="triangle" w="med" len="med"/>
            </a:ln>
          </p:spPr>
          <p:txBody>
            <a:bodyPr wrap="none"/>
            <a:lstStyle/>
            <a:p>
              <a:endParaRPr lang="en-US"/>
            </a:p>
          </p:txBody>
        </p:sp>
        <p:sp>
          <p:nvSpPr>
            <p:cNvPr id="100" name="Line 17"/>
            <p:cNvSpPr>
              <a:spLocks noChangeShapeType="1"/>
            </p:cNvSpPr>
            <p:nvPr/>
          </p:nvSpPr>
          <p:spPr bwMode="auto">
            <a:xfrm rot="2320550" flipH="1">
              <a:off x="5375236" y="4058395"/>
              <a:ext cx="109481" cy="629948"/>
            </a:xfrm>
            <a:prstGeom prst="line">
              <a:avLst/>
            </a:prstGeom>
            <a:noFill/>
            <a:ln w="28575">
              <a:solidFill>
                <a:srgbClr val="CBC600"/>
              </a:solidFill>
              <a:round/>
              <a:headEnd type="none" w="sm" len="sm"/>
              <a:tailEnd type="triangle" w="med" len="med"/>
            </a:ln>
          </p:spPr>
          <p:txBody>
            <a:bodyPr wrap="none"/>
            <a:lstStyle/>
            <a:p>
              <a:endParaRPr lang="en-US"/>
            </a:p>
          </p:txBody>
        </p:sp>
        <p:sp>
          <p:nvSpPr>
            <p:cNvPr id="101" name="Line 18"/>
            <p:cNvSpPr>
              <a:spLocks noChangeShapeType="1"/>
            </p:cNvSpPr>
            <p:nvPr/>
          </p:nvSpPr>
          <p:spPr bwMode="auto">
            <a:xfrm rot="5400000" flipV="1">
              <a:off x="6267118" y="3738160"/>
              <a:ext cx="0" cy="643217"/>
            </a:xfrm>
            <a:prstGeom prst="line">
              <a:avLst/>
            </a:prstGeom>
            <a:noFill/>
            <a:ln w="28575">
              <a:solidFill>
                <a:srgbClr val="CBC600"/>
              </a:solidFill>
              <a:round/>
              <a:headEnd type="none" w="sm" len="sm"/>
              <a:tailEnd type="triangle" w="med" len="med"/>
            </a:ln>
          </p:spPr>
          <p:txBody>
            <a:bodyPr wrap="none"/>
            <a:lstStyle/>
            <a:p>
              <a:endParaRPr lang="en-US"/>
            </a:p>
          </p:txBody>
        </p:sp>
        <p:sp>
          <p:nvSpPr>
            <p:cNvPr id="102" name="Line 19"/>
            <p:cNvSpPr>
              <a:spLocks noChangeShapeType="1"/>
            </p:cNvSpPr>
            <p:nvPr/>
          </p:nvSpPr>
          <p:spPr bwMode="auto">
            <a:xfrm rot="5400000">
              <a:off x="5166178" y="3670677"/>
              <a:ext cx="0" cy="762000"/>
            </a:xfrm>
            <a:prstGeom prst="line">
              <a:avLst/>
            </a:prstGeom>
            <a:noFill/>
            <a:ln w="28575">
              <a:solidFill>
                <a:srgbClr val="CBC600"/>
              </a:solidFill>
              <a:round/>
              <a:headEnd type="none" w="sm" len="sm"/>
              <a:tailEnd type="triangle" w="med" len="med"/>
            </a:ln>
          </p:spPr>
          <p:txBody>
            <a:bodyPr wrap="none"/>
            <a:lstStyle/>
            <a:p>
              <a:endParaRPr lang="en-US"/>
            </a:p>
          </p:txBody>
        </p:sp>
        <p:sp>
          <p:nvSpPr>
            <p:cNvPr id="103" name="Oval 30"/>
            <p:cNvSpPr>
              <a:spLocks noChangeArrowheads="1"/>
            </p:cNvSpPr>
            <p:nvPr/>
          </p:nvSpPr>
          <p:spPr bwMode="auto">
            <a:xfrm>
              <a:off x="3087832" y="3531925"/>
              <a:ext cx="1012825" cy="974725"/>
            </a:xfrm>
            <a:prstGeom prst="ellipse">
              <a:avLst/>
            </a:prstGeom>
            <a:gradFill rotWithShape="0">
              <a:gsLst>
                <a:gs pos="0">
                  <a:srgbClr val="FF9933"/>
                </a:gs>
                <a:gs pos="100000">
                  <a:srgbClr val="764718"/>
                </a:gs>
              </a:gsLst>
              <a:path path="shape">
                <a:fillToRect l="50000" t="50000" r="50000" b="50000"/>
              </a:path>
            </a:gradFill>
            <a:ln w="12700">
              <a:solidFill>
                <a:schemeClr val="bg2"/>
              </a:solidFill>
              <a:round/>
              <a:headEnd type="none" w="sm" len="sm"/>
              <a:tailEnd type="none" w="sm" len="sm"/>
            </a:ln>
          </p:spPr>
          <p:txBody>
            <a:bodyPr wrap="none" anchor="ctr"/>
            <a:lstStyle/>
            <a:p>
              <a:endParaRPr lang="en-US"/>
            </a:p>
          </p:txBody>
        </p:sp>
        <p:sp>
          <p:nvSpPr>
            <p:cNvPr id="104" name="Line 32"/>
            <p:cNvSpPr>
              <a:spLocks noChangeShapeType="1"/>
            </p:cNvSpPr>
            <p:nvPr/>
          </p:nvSpPr>
          <p:spPr bwMode="auto">
            <a:xfrm>
              <a:off x="4112717" y="4053264"/>
              <a:ext cx="1633419" cy="0"/>
            </a:xfrm>
            <a:prstGeom prst="line">
              <a:avLst/>
            </a:prstGeom>
            <a:noFill/>
            <a:ln w="38100">
              <a:solidFill>
                <a:srgbClr val="FF9933"/>
              </a:solidFill>
              <a:round/>
              <a:headEnd type="none" w="sm" len="sm"/>
              <a:tailEnd/>
            </a:ln>
          </p:spPr>
          <p:txBody>
            <a:bodyPr wrap="none"/>
            <a:lstStyle/>
            <a:p>
              <a:endParaRPr lang="en-US"/>
            </a:p>
          </p:txBody>
        </p:sp>
        <p:cxnSp>
          <p:nvCxnSpPr>
            <p:cNvPr id="105" name="Straight Arrow Connector 38"/>
            <p:cNvCxnSpPr>
              <a:cxnSpLocks noChangeShapeType="1"/>
            </p:cNvCxnSpPr>
            <p:nvPr/>
          </p:nvCxnSpPr>
          <p:spPr bwMode="auto">
            <a:xfrm rot="5400000" flipH="1" flipV="1">
              <a:off x="3483119" y="3689087"/>
              <a:ext cx="431800" cy="209550"/>
            </a:xfrm>
            <a:prstGeom prst="straightConnector1">
              <a:avLst/>
            </a:prstGeom>
            <a:noFill/>
            <a:ln w="12700" algn="ctr">
              <a:solidFill>
                <a:schemeClr val="tx1"/>
              </a:solidFill>
              <a:round/>
              <a:headEnd/>
              <a:tailEnd type="triangle" w="med" len="med"/>
            </a:ln>
          </p:spPr>
        </p:cxnSp>
        <p:graphicFrame>
          <p:nvGraphicFramePr>
            <p:cNvPr id="106" name="Object 61"/>
            <p:cNvGraphicFramePr>
              <a:graphicFrameLocks noChangeAspect="1"/>
            </p:cNvGraphicFramePr>
            <p:nvPr>
              <p:extLst>
                <p:ext uri="{D42A27DB-BD31-4B8C-83A1-F6EECF244321}">
                  <p14:modId xmlns:p14="http://schemas.microsoft.com/office/powerpoint/2010/main" val="2146674424"/>
                </p:ext>
              </p:extLst>
            </p:nvPr>
          </p:nvGraphicFramePr>
          <p:xfrm>
            <a:off x="5768248" y="3512645"/>
            <a:ext cx="259617" cy="286366"/>
          </p:xfrm>
          <a:graphic>
            <a:graphicData uri="http://schemas.openxmlformats.org/presentationml/2006/ole">
              <mc:AlternateContent xmlns:mc="http://schemas.openxmlformats.org/markup-compatibility/2006">
                <mc:Choice xmlns:v="urn:schemas-microsoft-com:vml" Requires="v">
                  <p:oleObj spid="_x0000_s68664" name="Equation" r:id="rId4" imgW="126835" imgH="139518" progId="Equation.DSMT4">
                    <p:embed/>
                  </p:oleObj>
                </mc:Choice>
                <mc:Fallback>
                  <p:oleObj name="Equation" r:id="rId4" imgW="126835" imgH="139518" progId="Equation.DSMT4">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8248" y="3512645"/>
                          <a:ext cx="259617" cy="28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 name="Object 8"/>
            <p:cNvGraphicFramePr>
              <a:graphicFrameLocks noChangeAspect="1"/>
            </p:cNvGraphicFramePr>
            <p:nvPr>
              <p:extLst>
                <p:ext uri="{D42A27DB-BD31-4B8C-83A1-F6EECF244321}">
                  <p14:modId xmlns:p14="http://schemas.microsoft.com/office/powerpoint/2010/main" val="2101124565"/>
                </p:ext>
              </p:extLst>
            </p:nvPr>
          </p:nvGraphicFramePr>
          <p:xfrm>
            <a:off x="3740294" y="3746237"/>
            <a:ext cx="258763" cy="363538"/>
          </p:xfrm>
          <a:graphic>
            <a:graphicData uri="http://schemas.openxmlformats.org/presentationml/2006/ole">
              <mc:AlternateContent xmlns:mc="http://schemas.openxmlformats.org/markup-compatibility/2006">
                <mc:Choice xmlns:v="urn:schemas-microsoft-com:vml" Requires="v">
                  <p:oleObj spid="_x0000_s68665" name="Equation" r:id="rId6" imgW="126725" imgH="177415" progId="Equation.DSMT4">
                    <p:embed/>
                  </p:oleObj>
                </mc:Choice>
                <mc:Fallback>
                  <p:oleObj name="Equation" r:id="rId6" imgW="126725" imgH="177415" progId="Equation.DSMT4">
                    <p:embed/>
                    <p:pic>
                      <p:nvPicPr>
                        <p:cNvPr id="0"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0294" y="3746237"/>
                          <a:ext cx="258763"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 name="Object 29"/>
            <p:cNvGraphicFramePr>
              <a:graphicFrameLocks noChangeAspect="1"/>
            </p:cNvGraphicFramePr>
            <p:nvPr>
              <p:extLst>
                <p:ext uri="{D42A27DB-BD31-4B8C-83A1-F6EECF244321}">
                  <p14:modId xmlns:p14="http://schemas.microsoft.com/office/powerpoint/2010/main" val="3145944765"/>
                </p:ext>
              </p:extLst>
            </p:nvPr>
          </p:nvGraphicFramePr>
          <p:xfrm>
            <a:off x="5575336" y="2578148"/>
            <a:ext cx="465138" cy="465137"/>
          </p:xfrm>
          <a:graphic>
            <a:graphicData uri="http://schemas.openxmlformats.org/presentationml/2006/ole">
              <mc:AlternateContent xmlns:mc="http://schemas.openxmlformats.org/markup-compatibility/2006">
                <mc:Choice xmlns:v="urn:schemas-microsoft-com:vml" Requires="v">
                  <p:oleObj spid="_x0000_s68666" name="Equation" r:id="rId8" imgW="228600" imgH="228600" progId="Equation.DSMT4">
                    <p:embed/>
                  </p:oleObj>
                </mc:Choice>
                <mc:Fallback>
                  <p:oleObj name="Equation" r:id="rId8" imgW="228600" imgH="228600" progId="Equation.DSMT4">
                    <p:embed/>
                    <p:pic>
                      <p:nvPicPr>
                        <p:cNvPr id="0" name="Picture 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5336" y="2578148"/>
                          <a:ext cx="4651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 name="Object 29"/>
            <p:cNvGraphicFramePr>
              <a:graphicFrameLocks noChangeAspect="1"/>
            </p:cNvGraphicFramePr>
            <p:nvPr>
              <p:extLst>
                <p:ext uri="{D42A27DB-BD31-4B8C-83A1-F6EECF244321}">
                  <p14:modId xmlns:p14="http://schemas.microsoft.com/office/powerpoint/2010/main" val="2451647497"/>
                </p:ext>
              </p:extLst>
            </p:nvPr>
          </p:nvGraphicFramePr>
          <p:xfrm>
            <a:off x="3352908" y="2582873"/>
            <a:ext cx="465137" cy="465138"/>
          </p:xfrm>
          <a:graphic>
            <a:graphicData uri="http://schemas.openxmlformats.org/presentationml/2006/ole">
              <mc:AlternateContent xmlns:mc="http://schemas.openxmlformats.org/markup-compatibility/2006">
                <mc:Choice xmlns:v="urn:schemas-microsoft-com:vml" Requires="v">
                  <p:oleObj spid="_x0000_s68667" name="Equation" r:id="rId10" imgW="228600" imgH="228600" progId="Equation.DSMT4">
                    <p:embed/>
                  </p:oleObj>
                </mc:Choice>
                <mc:Fallback>
                  <p:oleObj name="Equation" r:id="rId10" imgW="228600" imgH="228600" progId="Equation.DSMT4">
                    <p:embed/>
                    <p:pic>
                      <p:nvPicPr>
                        <p:cNvPr id="0" name="Picture 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908" y="2582873"/>
                          <a:ext cx="4651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 name="Line 14"/>
            <p:cNvSpPr>
              <a:spLocks noChangeShapeType="1"/>
            </p:cNvSpPr>
            <p:nvPr/>
          </p:nvSpPr>
          <p:spPr bwMode="auto">
            <a:xfrm rot="8047814" flipV="1">
              <a:off x="5894191" y="4179210"/>
              <a:ext cx="216931" cy="630185"/>
            </a:xfrm>
            <a:prstGeom prst="line">
              <a:avLst/>
            </a:prstGeom>
            <a:noFill/>
            <a:ln w="28575">
              <a:solidFill>
                <a:srgbClr val="CBC600"/>
              </a:solidFill>
              <a:round/>
              <a:headEnd type="none" w="sm" len="sm"/>
              <a:tailEnd type="triangle" w="med" len="med"/>
            </a:ln>
          </p:spPr>
          <p:txBody>
            <a:bodyPr wrap="none"/>
            <a:lstStyle/>
            <a:p>
              <a:endParaRPr lang="en-US"/>
            </a:p>
          </p:txBody>
        </p:sp>
        <p:sp>
          <p:nvSpPr>
            <p:cNvPr id="111" name="Line 14"/>
            <p:cNvSpPr>
              <a:spLocks noChangeShapeType="1"/>
            </p:cNvSpPr>
            <p:nvPr/>
          </p:nvSpPr>
          <p:spPr bwMode="auto">
            <a:xfrm rot="13552186" flipH="1" flipV="1">
              <a:off x="5475258" y="4173601"/>
              <a:ext cx="216931" cy="630185"/>
            </a:xfrm>
            <a:prstGeom prst="line">
              <a:avLst/>
            </a:prstGeom>
            <a:noFill/>
            <a:ln w="28575">
              <a:solidFill>
                <a:srgbClr val="CBC600"/>
              </a:solidFill>
              <a:round/>
              <a:headEnd type="none" w="sm" len="sm"/>
              <a:tailEnd type="triangle" w="med" len="med"/>
            </a:ln>
          </p:spPr>
          <p:txBody>
            <a:bodyPr wrap="none"/>
            <a:lstStyle/>
            <a:p>
              <a:endParaRPr lang="en-US"/>
            </a:p>
          </p:txBody>
        </p:sp>
        <p:sp>
          <p:nvSpPr>
            <p:cNvPr id="112" name="Line 14"/>
            <p:cNvSpPr>
              <a:spLocks noChangeShapeType="1"/>
            </p:cNvSpPr>
            <p:nvPr/>
          </p:nvSpPr>
          <p:spPr bwMode="auto">
            <a:xfrm rot="13552186">
              <a:off x="5862037" y="3318746"/>
              <a:ext cx="248586" cy="645728"/>
            </a:xfrm>
            <a:prstGeom prst="line">
              <a:avLst/>
            </a:prstGeom>
            <a:noFill/>
            <a:ln w="28575">
              <a:solidFill>
                <a:srgbClr val="CBC600"/>
              </a:solidFill>
              <a:round/>
              <a:headEnd type="none" w="sm" len="sm"/>
              <a:tailEnd type="triangle" w="med" len="med"/>
            </a:ln>
          </p:spPr>
          <p:txBody>
            <a:bodyPr wrap="none"/>
            <a:lstStyle/>
            <a:p>
              <a:endParaRPr lang="en-US"/>
            </a:p>
          </p:txBody>
        </p:sp>
        <p:sp>
          <p:nvSpPr>
            <p:cNvPr id="113" name="Line 14"/>
            <p:cNvSpPr>
              <a:spLocks noChangeShapeType="1"/>
            </p:cNvSpPr>
            <p:nvPr/>
          </p:nvSpPr>
          <p:spPr bwMode="auto">
            <a:xfrm rot="8047814" flipH="1">
              <a:off x="5459266" y="3275203"/>
              <a:ext cx="248586" cy="645728"/>
            </a:xfrm>
            <a:prstGeom prst="line">
              <a:avLst/>
            </a:prstGeom>
            <a:noFill/>
            <a:ln w="28575">
              <a:solidFill>
                <a:srgbClr val="CBC600"/>
              </a:solidFill>
              <a:round/>
              <a:headEnd type="none" w="sm" len="sm"/>
              <a:tailEnd type="triangle" w="med" len="med"/>
            </a:ln>
          </p:spPr>
          <p:txBody>
            <a:bodyPr wrap="none"/>
            <a:lstStyle/>
            <a:p>
              <a:endParaRPr lang="en-US"/>
            </a:p>
          </p:txBody>
        </p:sp>
        <p:sp>
          <p:nvSpPr>
            <p:cNvPr id="114" name="Line 16"/>
            <p:cNvSpPr>
              <a:spLocks noChangeShapeType="1"/>
            </p:cNvSpPr>
            <p:nvPr/>
          </p:nvSpPr>
          <p:spPr bwMode="auto">
            <a:xfrm rot="2320550" flipV="1">
              <a:off x="6089576" y="3574293"/>
              <a:ext cx="289523" cy="598298"/>
            </a:xfrm>
            <a:prstGeom prst="line">
              <a:avLst/>
            </a:prstGeom>
            <a:noFill/>
            <a:ln w="28575">
              <a:solidFill>
                <a:srgbClr val="CBC600"/>
              </a:solidFill>
              <a:round/>
              <a:headEnd type="none" w="sm" len="sm"/>
              <a:tailEnd type="triangle" w="med" len="med"/>
            </a:ln>
          </p:spPr>
          <p:txBody>
            <a:bodyPr wrap="none"/>
            <a:lstStyle/>
            <a:p>
              <a:endParaRPr lang="en-US"/>
            </a:p>
          </p:txBody>
        </p:sp>
        <p:sp>
          <p:nvSpPr>
            <p:cNvPr id="115" name="Line 16"/>
            <p:cNvSpPr>
              <a:spLocks noChangeShapeType="1"/>
            </p:cNvSpPr>
            <p:nvPr/>
          </p:nvSpPr>
          <p:spPr bwMode="auto">
            <a:xfrm rot="19279450">
              <a:off x="6102848" y="3948491"/>
              <a:ext cx="306519" cy="611903"/>
            </a:xfrm>
            <a:prstGeom prst="line">
              <a:avLst/>
            </a:prstGeom>
            <a:noFill/>
            <a:ln w="28575">
              <a:solidFill>
                <a:srgbClr val="CBC600"/>
              </a:solidFill>
              <a:round/>
              <a:headEnd type="none" w="sm" len="sm"/>
              <a:tailEnd type="triangle" w="med" len="med"/>
            </a:ln>
          </p:spPr>
          <p:txBody>
            <a:bodyPr wrap="none"/>
            <a:lstStyle/>
            <a:p>
              <a:endParaRPr lang="en-US"/>
            </a:p>
          </p:txBody>
        </p:sp>
        <p:sp>
          <p:nvSpPr>
            <p:cNvPr id="116" name="Line 16"/>
            <p:cNvSpPr>
              <a:spLocks noChangeShapeType="1"/>
            </p:cNvSpPr>
            <p:nvPr/>
          </p:nvSpPr>
          <p:spPr bwMode="auto">
            <a:xfrm rot="2320550" flipH="1">
              <a:off x="5139889" y="3933364"/>
              <a:ext cx="361961" cy="540719"/>
            </a:xfrm>
            <a:prstGeom prst="line">
              <a:avLst/>
            </a:prstGeom>
            <a:noFill/>
            <a:ln w="28575">
              <a:solidFill>
                <a:srgbClr val="CBC600"/>
              </a:solidFill>
              <a:round/>
              <a:headEnd type="none" w="sm" len="sm"/>
              <a:tailEnd type="triangle" w="med" len="med"/>
            </a:ln>
          </p:spPr>
          <p:txBody>
            <a:bodyPr wrap="none"/>
            <a:lstStyle/>
            <a:p>
              <a:endParaRPr lang="en-US"/>
            </a:p>
          </p:txBody>
        </p:sp>
        <p:sp>
          <p:nvSpPr>
            <p:cNvPr id="117" name="Line 16"/>
            <p:cNvSpPr>
              <a:spLocks noChangeShapeType="1"/>
            </p:cNvSpPr>
            <p:nvPr/>
          </p:nvSpPr>
          <p:spPr bwMode="auto">
            <a:xfrm rot="19279450" flipH="1" flipV="1">
              <a:off x="5156127" y="3562216"/>
              <a:ext cx="306519" cy="611903"/>
            </a:xfrm>
            <a:prstGeom prst="line">
              <a:avLst/>
            </a:prstGeom>
            <a:noFill/>
            <a:ln w="28575">
              <a:solidFill>
                <a:srgbClr val="CBC600"/>
              </a:solidFill>
              <a:round/>
              <a:headEnd type="none" w="sm" len="sm"/>
              <a:tailEnd type="triangle" w="med" len="med"/>
            </a:ln>
          </p:spPr>
          <p:txBody>
            <a:bodyPr wrap="none"/>
            <a:lstStyle/>
            <a:p>
              <a:endParaRPr lang="en-US"/>
            </a:p>
          </p:txBody>
        </p:sp>
        <p:sp>
          <p:nvSpPr>
            <p:cNvPr id="118" name="Oval 31"/>
            <p:cNvSpPr>
              <a:spLocks noChangeArrowheads="1"/>
            </p:cNvSpPr>
            <p:nvPr/>
          </p:nvSpPr>
          <p:spPr bwMode="auto">
            <a:xfrm>
              <a:off x="5629066" y="3885890"/>
              <a:ext cx="334488" cy="314395"/>
            </a:xfrm>
            <a:prstGeom prst="ellipse">
              <a:avLst/>
            </a:prstGeom>
            <a:gradFill rotWithShape="0">
              <a:gsLst>
                <a:gs pos="0">
                  <a:srgbClr val="FF9933"/>
                </a:gs>
                <a:gs pos="100000">
                  <a:srgbClr val="764718"/>
                </a:gs>
              </a:gsLst>
              <a:path path="shape">
                <a:fillToRect l="50000" t="50000" r="50000" b="50000"/>
              </a:path>
            </a:gradFill>
            <a:ln w="12700">
              <a:solidFill>
                <a:schemeClr val="bg2"/>
              </a:solidFill>
              <a:round/>
              <a:headEnd type="none" w="sm" len="sm"/>
              <a:tailEnd type="none" w="sm" len="sm"/>
            </a:ln>
          </p:spPr>
          <p:txBody>
            <a:bodyPr wrap="none" anchor="ctr"/>
            <a:lstStyle/>
            <a:p>
              <a:endParaRPr lang="en-US"/>
            </a:p>
          </p:txBody>
        </p:sp>
        <p:cxnSp>
          <p:nvCxnSpPr>
            <p:cNvPr id="119" name="Straight Arrow Connector 41"/>
            <p:cNvCxnSpPr>
              <a:cxnSpLocks noChangeShapeType="1"/>
            </p:cNvCxnSpPr>
            <p:nvPr/>
          </p:nvCxnSpPr>
          <p:spPr bwMode="auto">
            <a:xfrm rot="5400000" flipH="1" flipV="1">
              <a:off x="5749835" y="3914137"/>
              <a:ext cx="158821" cy="150107"/>
            </a:xfrm>
            <a:prstGeom prst="straightConnector1">
              <a:avLst/>
            </a:prstGeom>
            <a:noFill/>
            <a:ln w="12700" algn="ctr">
              <a:solidFill>
                <a:schemeClr val="tx1"/>
              </a:solidFill>
              <a:round/>
              <a:headEnd/>
              <a:tailEnd type="triangle" w="med" len="med"/>
            </a:ln>
          </p:spPr>
        </p:cxnSp>
      </p:grpSp>
      <p:sp>
        <p:nvSpPr>
          <p:cNvPr id="53" name="TextBox 52"/>
          <p:cNvSpPr txBox="1"/>
          <p:nvPr/>
        </p:nvSpPr>
        <p:spPr>
          <a:xfrm>
            <a:off x="544284" y="5214262"/>
            <a:ext cx="910827" cy="400110"/>
          </a:xfrm>
          <a:prstGeom prst="rect">
            <a:avLst/>
          </a:prstGeom>
          <a:noFill/>
        </p:spPr>
        <p:txBody>
          <a:bodyPr wrap="none" rtlCol="0">
            <a:spAutoFit/>
          </a:bodyPr>
          <a:lstStyle/>
          <a:p>
            <a:r>
              <a:rPr lang="en-US" b="1" dirty="0" smtClean="0">
                <a:solidFill>
                  <a:schemeClr val="bg1"/>
                </a:solidFill>
              </a:rPr>
              <a:t>Note:</a:t>
            </a:r>
            <a:r>
              <a:rPr lang="en-US" dirty="0" smtClean="0">
                <a:solidFill>
                  <a:schemeClr val="bg1"/>
                </a:solid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0"/>
          </p:nvPr>
        </p:nvSpPr>
        <p:spPr/>
        <p:txBody>
          <a:bodyPr/>
          <a:lstStyle/>
          <a:p>
            <a:pPr>
              <a:defRPr/>
            </a:pPr>
            <a:fld id="{C61DB25C-1D00-4F14-A1FC-32A28920E5FD}" type="slidenum">
              <a:rPr lang="en-US"/>
              <a:pPr>
                <a:defRPr/>
              </a:pPr>
              <a:t>6</a:t>
            </a:fld>
            <a:endParaRPr lang="en-US"/>
          </a:p>
        </p:txBody>
      </p:sp>
      <p:pic>
        <p:nvPicPr>
          <p:cNvPr id="74758" name="Picture 6"/>
          <p:cNvPicPr>
            <a:picLocks noChangeAspect="1" noChangeArrowheads="1"/>
          </p:cNvPicPr>
          <p:nvPr/>
        </p:nvPicPr>
        <p:blipFill>
          <a:blip r:embed="rId3" cstate="print"/>
          <a:srcRect/>
          <a:stretch>
            <a:fillRect/>
          </a:stretch>
        </p:blipFill>
        <p:spPr bwMode="auto">
          <a:xfrm>
            <a:off x="2645909" y="1730828"/>
            <a:ext cx="3636661" cy="4163181"/>
          </a:xfrm>
          <a:prstGeom prst="rect">
            <a:avLst/>
          </a:prstGeom>
          <a:noFill/>
          <a:ln w="9525">
            <a:noFill/>
            <a:miter lim="800000"/>
            <a:headEnd/>
            <a:tailEnd/>
          </a:ln>
        </p:spPr>
      </p:pic>
      <p:sp>
        <p:nvSpPr>
          <p:cNvPr id="33" name="TextBox 32"/>
          <p:cNvSpPr txBox="1"/>
          <p:nvPr/>
        </p:nvSpPr>
        <p:spPr>
          <a:xfrm>
            <a:off x="310245" y="855074"/>
            <a:ext cx="8199662" cy="646331"/>
          </a:xfrm>
          <a:prstGeom prst="rect">
            <a:avLst/>
          </a:prstGeom>
          <a:noFill/>
        </p:spPr>
        <p:txBody>
          <a:bodyPr wrap="square" rtlCol="0">
            <a:spAutoFit/>
          </a:bodyPr>
          <a:lstStyle/>
          <a:p>
            <a:pPr algn="ctr"/>
            <a:r>
              <a:rPr lang="en-US" sz="1800" dirty="0" smtClean="0">
                <a:solidFill>
                  <a:schemeClr val="bg1"/>
                </a:solidFill>
              </a:rPr>
              <a:t>The field is strong as we approach a sharp bend or point</a:t>
            </a:r>
          </a:p>
          <a:p>
            <a:pPr algn="ctr"/>
            <a:r>
              <a:rPr lang="en-US" sz="1800" dirty="0" smtClean="0">
                <a:solidFill>
                  <a:schemeClr val="bg1"/>
                </a:solidFill>
              </a:rPr>
              <a:t> on a practical conductor that has a charge on it.</a:t>
            </a:r>
            <a:endParaRPr lang="en-US" sz="1800" dirty="0">
              <a:solidFill>
                <a:schemeClr val="bg1"/>
              </a:solidFill>
            </a:endParaRPr>
          </a:p>
        </p:txBody>
      </p:sp>
      <p:sp>
        <p:nvSpPr>
          <p:cNvPr id="36" name="Rectangle 35"/>
          <p:cNvSpPr/>
          <p:nvPr/>
        </p:nvSpPr>
        <p:spPr>
          <a:xfrm>
            <a:off x="1045028" y="6308114"/>
            <a:ext cx="6683829" cy="338554"/>
          </a:xfrm>
          <a:prstGeom prst="rect">
            <a:avLst/>
          </a:prstGeom>
        </p:spPr>
        <p:txBody>
          <a:bodyPr wrap="square">
            <a:spAutoFit/>
          </a:bodyPr>
          <a:lstStyle/>
          <a:p>
            <a:pPr algn="ctr"/>
            <a:r>
              <a:rPr lang="en-US" sz="1600" dirty="0" smtClean="0">
                <a:solidFill>
                  <a:schemeClr val="bg1"/>
                </a:solidFill>
              </a:rPr>
              <a:t>http://www.feynmanlectures.info/docroot/II_06.html</a:t>
            </a:r>
            <a:endParaRPr lang="en-US" sz="1600" dirty="0">
              <a:solidFill>
                <a:schemeClr val="bg1"/>
              </a:solidFill>
            </a:endParaRPr>
          </a:p>
        </p:txBody>
      </p:sp>
      <p:sp>
        <p:nvSpPr>
          <p:cNvPr id="37" name="Text Box 39"/>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Sharp Point Property (cont.)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9"/>
          <p:cNvSpPr txBox="1">
            <a:spLocks noChangeArrowheads="1"/>
          </p:cNvSpPr>
          <p:nvPr/>
        </p:nvSpPr>
        <p:spPr bwMode="auto">
          <a:xfrm>
            <a:off x="1791845" y="1149924"/>
            <a:ext cx="5795176" cy="707886"/>
          </a:xfrm>
          <a:prstGeom prst="rect">
            <a:avLst/>
          </a:prstGeom>
          <a:noFill/>
          <a:ln w="19050">
            <a:solidFill>
              <a:schemeClr val="bg2"/>
            </a:solidFill>
            <a:miter lim="800000"/>
            <a:headEnd type="none" w="sm" len="sm"/>
            <a:tailEnd type="none" w="sm" len="sm"/>
          </a:ln>
        </p:spPr>
        <p:txBody>
          <a:bodyPr wrap="none">
            <a:spAutoFit/>
          </a:bodyPr>
          <a:lstStyle/>
          <a:p>
            <a:pPr algn="ctr"/>
            <a:r>
              <a:rPr lang="en-US" dirty="0" smtClean="0">
                <a:solidFill>
                  <a:schemeClr val="hlink"/>
                </a:solidFill>
              </a:rPr>
              <a:t>The electric </a:t>
            </a:r>
            <a:r>
              <a:rPr lang="en-US" dirty="0">
                <a:solidFill>
                  <a:schemeClr val="hlink"/>
                </a:solidFill>
              </a:rPr>
              <a:t>field </a:t>
            </a:r>
            <a:r>
              <a:rPr lang="en-US" dirty="0" smtClean="0">
                <a:solidFill>
                  <a:schemeClr val="hlink"/>
                </a:solidFill>
              </a:rPr>
              <a:t>near a </a:t>
            </a:r>
            <a:r>
              <a:rPr lang="en-US" dirty="0">
                <a:solidFill>
                  <a:schemeClr val="hlink"/>
                </a:solidFill>
              </a:rPr>
              <a:t>sharp metal </a:t>
            </a:r>
            <a:r>
              <a:rPr lang="en-US" dirty="0" smtClean="0">
                <a:solidFill>
                  <a:schemeClr val="hlink"/>
                </a:solidFill>
              </a:rPr>
              <a:t>point may be</a:t>
            </a:r>
          </a:p>
          <a:p>
            <a:pPr algn="ctr"/>
            <a:r>
              <a:rPr lang="en-US" dirty="0" smtClean="0">
                <a:solidFill>
                  <a:schemeClr val="hlink"/>
                </a:solidFill>
              </a:rPr>
              <a:t> much higher than the surrounding field.</a:t>
            </a:r>
            <a:endParaRPr lang="en-US" dirty="0">
              <a:solidFill>
                <a:schemeClr val="hlink"/>
              </a:solidFill>
            </a:endParaRPr>
          </a:p>
        </p:txBody>
      </p:sp>
      <p:sp>
        <p:nvSpPr>
          <p:cNvPr id="264264" name="Text Box 72"/>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Sharp Point Property (cont.)</a:t>
            </a:r>
          </a:p>
        </p:txBody>
      </p:sp>
      <p:sp>
        <p:nvSpPr>
          <p:cNvPr id="60" name="Slide Number Placeholder 59"/>
          <p:cNvSpPr>
            <a:spLocks noGrp="1"/>
          </p:cNvSpPr>
          <p:nvPr>
            <p:ph type="sldNum" sz="quarter" idx="10"/>
          </p:nvPr>
        </p:nvSpPr>
        <p:spPr/>
        <p:txBody>
          <a:bodyPr/>
          <a:lstStyle/>
          <a:p>
            <a:pPr>
              <a:defRPr/>
            </a:pPr>
            <a:fld id="{61C1FD28-5C60-47CF-9CE3-3876EE5431BB}" type="slidenum">
              <a:rPr lang="en-US"/>
              <a:pPr>
                <a:defRPr/>
              </a:pPr>
              <a:t>7</a:t>
            </a:fld>
            <a:endParaRPr lang="en-US"/>
          </a:p>
        </p:txBody>
      </p:sp>
      <p:grpSp>
        <p:nvGrpSpPr>
          <p:cNvPr id="74" name="Group 73"/>
          <p:cNvGrpSpPr/>
          <p:nvPr/>
        </p:nvGrpSpPr>
        <p:grpSpPr>
          <a:xfrm>
            <a:off x="438150" y="2504169"/>
            <a:ext cx="7704468" cy="3637869"/>
            <a:chOff x="438150" y="2504169"/>
            <a:chExt cx="7704468" cy="3637869"/>
          </a:xfrm>
        </p:grpSpPr>
        <p:sp>
          <p:nvSpPr>
            <p:cNvPr id="15367" name="Line 9"/>
            <p:cNvSpPr>
              <a:spLocks noChangeShapeType="1"/>
            </p:cNvSpPr>
            <p:nvPr/>
          </p:nvSpPr>
          <p:spPr bwMode="auto">
            <a:xfrm>
              <a:off x="1006475" y="3567113"/>
              <a:ext cx="647700" cy="0"/>
            </a:xfrm>
            <a:prstGeom prst="line">
              <a:avLst/>
            </a:prstGeom>
            <a:noFill/>
            <a:ln w="38100">
              <a:solidFill>
                <a:schemeClr val="bg2"/>
              </a:solidFill>
              <a:round/>
              <a:headEnd type="none" w="sm" len="sm"/>
              <a:tailEnd type="none" w="sm" len="sm"/>
            </a:ln>
          </p:spPr>
          <p:txBody>
            <a:bodyPr wrap="none"/>
            <a:lstStyle/>
            <a:p>
              <a:endParaRPr lang="en-US"/>
            </a:p>
          </p:txBody>
        </p:sp>
        <p:sp>
          <p:nvSpPr>
            <p:cNvPr id="15368" name="Line 10"/>
            <p:cNvSpPr>
              <a:spLocks noChangeShapeType="1"/>
            </p:cNvSpPr>
            <p:nvPr/>
          </p:nvSpPr>
          <p:spPr bwMode="auto">
            <a:xfrm flipV="1">
              <a:off x="1219200" y="3681413"/>
              <a:ext cx="252413" cy="0"/>
            </a:xfrm>
            <a:prstGeom prst="line">
              <a:avLst/>
            </a:prstGeom>
            <a:noFill/>
            <a:ln w="38100">
              <a:solidFill>
                <a:schemeClr val="bg2"/>
              </a:solidFill>
              <a:round/>
              <a:headEnd type="none" w="sm" len="sm"/>
              <a:tailEnd type="none" w="sm" len="sm"/>
            </a:ln>
          </p:spPr>
          <p:txBody>
            <a:bodyPr wrap="none"/>
            <a:lstStyle/>
            <a:p>
              <a:endParaRPr lang="en-US"/>
            </a:p>
          </p:txBody>
        </p:sp>
        <p:sp>
          <p:nvSpPr>
            <p:cNvPr id="15369" name="Arc 11"/>
            <p:cNvSpPr>
              <a:spLocks/>
            </p:cNvSpPr>
            <p:nvPr/>
          </p:nvSpPr>
          <p:spPr bwMode="auto">
            <a:xfrm flipH="1">
              <a:off x="1325563" y="2627313"/>
              <a:ext cx="1493837" cy="936625"/>
            </a:xfrm>
            <a:custGeom>
              <a:avLst/>
              <a:gdLst>
                <a:gd name="T0" fmla="*/ 0 w 40553"/>
                <a:gd name="T1" fmla="*/ 18918437 h 22829"/>
                <a:gd name="T2" fmla="*/ 54980478 w 40553"/>
                <a:gd name="T3" fmla="*/ 38427716 h 22829"/>
                <a:gd name="T4" fmla="*/ 25718065 w 40553"/>
                <a:gd name="T5" fmla="*/ 36358969 h 22829"/>
                <a:gd name="T6" fmla="*/ 0 60000 65536"/>
                <a:gd name="T7" fmla="*/ 0 60000 65536"/>
                <a:gd name="T8" fmla="*/ 0 60000 65536"/>
                <a:gd name="T9" fmla="*/ 0 w 40553"/>
                <a:gd name="T10" fmla="*/ 0 h 22829"/>
                <a:gd name="T11" fmla="*/ 40553 w 40553"/>
                <a:gd name="T12" fmla="*/ 22829 h 22829"/>
              </a:gdLst>
              <a:ahLst/>
              <a:cxnLst>
                <a:cxn ang="T6">
                  <a:pos x="T0" y="T1"/>
                </a:cxn>
                <a:cxn ang="T7">
                  <a:pos x="T2" y="T3"/>
                </a:cxn>
                <a:cxn ang="T8">
                  <a:pos x="T4" y="T5"/>
                </a:cxn>
              </a:cxnLst>
              <a:rect l="T9" t="T10" r="T11" b="T12"/>
              <a:pathLst>
                <a:path w="40553" h="22829" fill="none" extrusionOk="0">
                  <a:moveTo>
                    <a:pt x="0" y="11239"/>
                  </a:moveTo>
                  <a:cubicBezTo>
                    <a:pt x="3788" y="4309"/>
                    <a:pt x="11055" y="-1"/>
                    <a:pt x="18953" y="0"/>
                  </a:cubicBezTo>
                  <a:cubicBezTo>
                    <a:pt x="30882" y="0"/>
                    <a:pt x="40553" y="9670"/>
                    <a:pt x="40553" y="21600"/>
                  </a:cubicBezTo>
                  <a:cubicBezTo>
                    <a:pt x="40553" y="22009"/>
                    <a:pt x="40541" y="22419"/>
                    <a:pt x="40518" y="22829"/>
                  </a:cubicBezTo>
                </a:path>
                <a:path w="40553" h="22829" stroke="0" extrusionOk="0">
                  <a:moveTo>
                    <a:pt x="0" y="11239"/>
                  </a:moveTo>
                  <a:cubicBezTo>
                    <a:pt x="3788" y="4309"/>
                    <a:pt x="11055" y="-1"/>
                    <a:pt x="18953" y="0"/>
                  </a:cubicBezTo>
                  <a:cubicBezTo>
                    <a:pt x="30882" y="0"/>
                    <a:pt x="40553" y="9670"/>
                    <a:pt x="40553" y="21600"/>
                  </a:cubicBezTo>
                  <a:cubicBezTo>
                    <a:pt x="40553" y="22009"/>
                    <a:pt x="40541" y="22419"/>
                    <a:pt x="40518" y="22829"/>
                  </a:cubicBezTo>
                  <a:lnTo>
                    <a:pt x="18953" y="21600"/>
                  </a:lnTo>
                  <a:close/>
                </a:path>
              </a:pathLst>
            </a:custGeom>
            <a:noFill/>
            <a:ln w="12700">
              <a:solidFill>
                <a:schemeClr val="bg2"/>
              </a:solidFill>
              <a:round/>
              <a:headEnd type="none" w="sm" len="sm"/>
              <a:tailEnd type="none" w="sm" len="sm"/>
            </a:ln>
          </p:spPr>
          <p:txBody>
            <a:bodyPr wrap="none" anchor="ctr"/>
            <a:lstStyle/>
            <a:p>
              <a:endParaRPr lang="en-US"/>
            </a:p>
          </p:txBody>
        </p:sp>
        <p:sp>
          <p:nvSpPr>
            <p:cNvPr id="15370" name="Arc 12"/>
            <p:cNvSpPr>
              <a:spLocks/>
            </p:cNvSpPr>
            <p:nvPr/>
          </p:nvSpPr>
          <p:spPr bwMode="auto">
            <a:xfrm flipH="1" flipV="1">
              <a:off x="1327150" y="3716338"/>
              <a:ext cx="1493838" cy="844550"/>
            </a:xfrm>
            <a:custGeom>
              <a:avLst/>
              <a:gdLst>
                <a:gd name="T0" fmla="*/ 0 w 40571"/>
                <a:gd name="T1" fmla="*/ 15426864 h 22829"/>
                <a:gd name="T2" fmla="*/ 54956158 w 40571"/>
                <a:gd name="T3" fmla="*/ 31243798 h 22829"/>
                <a:gd name="T4" fmla="*/ 25719706 w 40571"/>
                <a:gd name="T5" fmla="*/ 29561802 h 22829"/>
                <a:gd name="T6" fmla="*/ 0 60000 65536"/>
                <a:gd name="T7" fmla="*/ 0 60000 65536"/>
                <a:gd name="T8" fmla="*/ 0 60000 65536"/>
                <a:gd name="T9" fmla="*/ 0 w 40571"/>
                <a:gd name="T10" fmla="*/ 0 h 22829"/>
                <a:gd name="T11" fmla="*/ 40571 w 40571"/>
                <a:gd name="T12" fmla="*/ 22829 h 22829"/>
              </a:gdLst>
              <a:ahLst/>
              <a:cxnLst>
                <a:cxn ang="T6">
                  <a:pos x="T0" y="T1"/>
                </a:cxn>
                <a:cxn ang="T7">
                  <a:pos x="T2" y="T3"/>
                </a:cxn>
                <a:cxn ang="T8">
                  <a:pos x="T4" y="T5"/>
                </a:cxn>
              </a:cxnLst>
              <a:rect l="T9" t="T10" r="T11" b="T12"/>
              <a:pathLst>
                <a:path w="40571" h="22829" fill="none" extrusionOk="0">
                  <a:moveTo>
                    <a:pt x="0" y="11272"/>
                  </a:moveTo>
                  <a:cubicBezTo>
                    <a:pt x="3782" y="4324"/>
                    <a:pt x="11060" y="-1"/>
                    <a:pt x="18971" y="0"/>
                  </a:cubicBezTo>
                  <a:cubicBezTo>
                    <a:pt x="30900" y="0"/>
                    <a:pt x="40571" y="9670"/>
                    <a:pt x="40571" y="21600"/>
                  </a:cubicBezTo>
                  <a:cubicBezTo>
                    <a:pt x="40571" y="22009"/>
                    <a:pt x="40559" y="22419"/>
                    <a:pt x="40536" y="22829"/>
                  </a:cubicBezTo>
                </a:path>
                <a:path w="40571" h="22829" stroke="0" extrusionOk="0">
                  <a:moveTo>
                    <a:pt x="0" y="11272"/>
                  </a:moveTo>
                  <a:cubicBezTo>
                    <a:pt x="3782" y="4324"/>
                    <a:pt x="11060" y="-1"/>
                    <a:pt x="18971" y="0"/>
                  </a:cubicBezTo>
                  <a:cubicBezTo>
                    <a:pt x="30900" y="0"/>
                    <a:pt x="40571" y="9670"/>
                    <a:pt x="40571" y="21600"/>
                  </a:cubicBezTo>
                  <a:cubicBezTo>
                    <a:pt x="40571" y="22009"/>
                    <a:pt x="40559" y="22419"/>
                    <a:pt x="40536" y="22829"/>
                  </a:cubicBezTo>
                  <a:lnTo>
                    <a:pt x="18971" y="21600"/>
                  </a:lnTo>
                  <a:close/>
                </a:path>
              </a:pathLst>
            </a:custGeom>
            <a:noFill/>
            <a:ln w="12700">
              <a:solidFill>
                <a:schemeClr val="bg2"/>
              </a:solidFill>
              <a:round/>
              <a:headEnd type="none" w="sm" len="sm"/>
              <a:tailEnd type="none" w="sm" len="sm"/>
            </a:ln>
          </p:spPr>
          <p:txBody>
            <a:bodyPr wrap="none" anchor="ctr"/>
            <a:lstStyle/>
            <a:p>
              <a:endParaRPr lang="en-US"/>
            </a:p>
          </p:txBody>
        </p:sp>
        <p:sp>
          <p:nvSpPr>
            <p:cNvPr id="15372" name="Arc 15"/>
            <p:cNvSpPr>
              <a:spLocks/>
            </p:cNvSpPr>
            <p:nvPr/>
          </p:nvSpPr>
          <p:spPr bwMode="auto">
            <a:xfrm>
              <a:off x="4291013" y="3389313"/>
              <a:ext cx="671512" cy="755650"/>
            </a:xfrm>
            <a:custGeom>
              <a:avLst/>
              <a:gdLst>
                <a:gd name="T0" fmla="*/ 0 w 21600"/>
                <a:gd name="T1" fmla="*/ 0 h 21600"/>
                <a:gd name="T2" fmla="*/ 20876313 w 21600"/>
                <a:gd name="T3" fmla="*/ 26435505 h 21600"/>
                <a:gd name="T4" fmla="*/ 0 w 21600"/>
                <a:gd name="T5" fmla="*/ 2643550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CBC600"/>
              </a:solidFill>
              <a:round/>
              <a:headEnd type="none" w="sm" len="sm"/>
              <a:tailEnd/>
            </a:ln>
          </p:spPr>
          <p:txBody>
            <a:bodyPr wrap="none"/>
            <a:lstStyle/>
            <a:p>
              <a:endParaRPr lang="en-US"/>
            </a:p>
          </p:txBody>
        </p:sp>
        <p:sp>
          <p:nvSpPr>
            <p:cNvPr id="15373" name="Arc 16"/>
            <p:cNvSpPr>
              <a:spLocks/>
            </p:cNvSpPr>
            <p:nvPr/>
          </p:nvSpPr>
          <p:spPr bwMode="auto">
            <a:xfrm>
              <a:off x="4284663" y="3470275"/>
              <a:ext cx="428625" cy="655638"/>
            </a:xfrm>
            <a:custGeom>
              <a:avLst/>
              <a:gdLst>
                <a:gd name="T0" fmla="*/ 0 w 21600"/>
                <a:gd name="T1" fmla="*/ 0 h 23292"/>
                <a:gd name="T2" fmla="*/ 8479531 w 21600"/>
                <a:gd name="T3" fmla="*/ 18455315 h 23292"/>
                <a:gd name="T4" fmla="*/ 0 w 21600"/>
                <a:gd name="T5" fmla="*/ 17114681 h 23292"/>
                <a:gd name="T6" fmla="*/ 0 60000 65536"/>
                <a:gd name="T7" fmla="*/ 0 60000 65536"/>
                <a:gd name="T8" fmla="*/ 0 60000 65536"/>
                <a:gd name="T9" fmla="*/ 0 w 21600"/>
                <a:gd name="T10" fmla="*/ 0 h 23292"/>
                <a:gd name="T11" fmla="*/ 21600 w 21600"/>
                <a:gd name="T12" fmla="*/ 23292 h 23292"/>
              </a:gdLst>
              <a:ahLst/>
              <a:cxnLst>
                <a:cxn ang="T6">
                  <a:pos x="T0" y="T1"/>
                </a:cxn>
                <a:cxn ang="T7">
                  <a:pos x="T2" y="T3"/>
                </a:cxn>
                <a:cxn ang="T8">
                  <a:pos x="T4" y="T5"/>
                </a:cxn>
              </a:cxnLst>
              <a:rect l="T9" t="T10" r="T11" b="T12"/>
              <a:pathLst>
                <a:path w="21600" h="23292" fill="none" extrusionOk="0">
                  <a:moveTo>
                    <a:pt x="-1" y="0"/>
                  </a:moveTo>
                  <a:cubicBezTo>
                    <a:pt x="11929" y="0"/>
                    <a:pt x="21600" y="9670"/>
                    <a:pt x="21600" y="21600"/>
                  </a:cubicBezTo>
                  <a:cubicBezTo>
                    <a:pt x="21600" y="22164"/>
                    <a:pt x="21577" y="22729"/>
                    <a:pt x="21533" y="23291"/>
                  </a:cubicBezTo>
                </a:path>
                <a:path w="21600" h="23292" stroke="0" extrusionOk="0">
                  <a:moveTo>
                    <a:pt x="-1" y="0"/>
                  </a:moveTo>
                  <a:cubicBezTo>
                    <a:pt x="11929" y="0"/>
                    <a:pt x="21600" y="9670"/>
                    <a:pt x="21600" y="21600"/>
                  </a:cubicBezTo>
                  <a:cubicBezTo>
                    <a:pt x="21600" y="22164"/>
                    <a:pt x="21577" y="22729"/>
                    <a:pt x="21533" y="23291"/>
                  </a:cubicBezTo>
                  <a:lnTo>
                    <a:pt x="0" y="21600"/>
                  </a:lnTo>
                  <a:close/>
                </a:path>
              </a:pathLst>
            </a:custGeom>
            <a:noFill/>
            <a:ln w="12700">
              <a:solidFill>
                <a:srgbClr val="CBC600"/>
              </a:solidFill>
              <a:round/>
              <a:headEnd type="none" w="sm" len="sm"/>
              <a:tailEnd/>
            </a:ln>
          </p:spPr>
          <p:txBody>
            <a:bodyPr wrap="none"/>
            <a:lstStyle/>
            <a:p>
              <a:endParaRPr lang="en-US"/>
            </a:p>
          </p:txBody>
        </p:sp>
        <p:sp>
          <p:nvSpPr>
            <p:cNvPr id="15374" name="Arc 17"/>
            <p:cNvSpPr>
              <a:spLocks/>
            </p:cNvSpPr>
            <p:nvPr/>
          </p:nvSpPr>
          <p:spPr bwMode="auto">
            <a:xfrm>
              <a:off x="4260850" y="3570288"/>
              <a:ext cx="271463" cy="755650"/>
            </a:xfrm>
            <a:custGeom>
              <a:avLst/>
              <a:gdLst>
                <a:gd name="T0" fmla="*/ 0 w 20913"/>
                <a:gd name="T1" fmla="*/ 0 h 21600"/>
                <a:gd name="T2" fmla="*/ 3523749 w 20913"/>
                <a:gd name="T3" fmla="*/ 19819302 h 21600"/>
                <a:gd name="T4" fmla="*/ 0 w 20913"/>
                <a:gd name="T5" fmla="*/ 26435505 h 21600"/>
                <a:gd name="T6" fmla="*/ 0 60000 65536"/>
                <a:gd name="T7" fmla="*/ 0 60000 65536"/>
                <a:gd name="T8" fmla="*/ 0 60000 65536"/>
                <a:gd name="T9" fmla="*/ 0 w 20913"/>
                <a:gd name="T10" fmla="*/ 0 h 21600"/>
                <a:gd name="T11" fmla="*/ 20913 w 20913"/>
                <a:gd name="T12" fmla="*/ 21600 h 21600"/>
              </a:gdLst>
              <a:ahLst/>
              <a:cxnLst>
                <a:cxn ang="T6">
                  <a:pos x="T0" y="T1"/>
                </a:cxn>
                <a:cxn ang="T7">
                  <a:pos x="T2" y="T3"/>
                </a:cxn>
                <a:cxn ang="T8">
                  <a:pos x="T4" y="T5"/>
                </a:cxn>
              </a:cxnLst>
              <a:rect l="T9" t="T10" r="T11" b="T12"/>
              <a:pathLst>
                <a:path w="20913" h="21600" fill="none" extrusionOk="0">
                  <a:moveTo>
                    <a:pt x="-1" y="0"/>
                  </a:moveTo>
                  <a:cubicBezTo>
                    <a:pt x="9847" y="0"/>
                    <a:pt x="18448" y="6660"/>
                    <a:pt x="20912" y="16194"/>
                  </a:cubicBezTo>
                </a:path>
                <a:path w="20913" h="21600" stroke="0" extrusionOk="0">
                  <a:moveTo>
                    <a:pt x="-1" y="0"/>
                  </a:moveTo>
                  <a:cubicBezTo>
                    <a:pt x="9847" y="0"/>
                    <a:pt x="18448" y="6660"/>
                    <a:pt x="20912" y="16194"/>
                  </a:cubicBezTo>
                  <a:lnTo>
                    <a:pt x="0" y="21600"/>
                  </a:lnTo>
                  <a:close/>
                </a:path>
              </a:pathLst>
            </a:custGeom>
            <a:noFill/>
            <a:ln w="12700">
              <a:solidFill>
                <a:srgbClr val="CBC600"/>
              </a:solidFill>
              <a:round/>
              <a:headEnd type="none" w="sm" len="sm"/>
              <a:tailEnd/>
            </a:ln>
          </p:spPr>
          <p:txBody>
            <a:bodyPr wrap="none" anchor="ctr"/>
            <a:lstStyle/>
            <a:p>
              <a:endParaRPr lang="en-US"/>
            </a:p>
          </p:txBody>
        </p:sp>
        <p:sp>
          <p:nvSpPr>
            <p:cNvPr id="15375" name="Arc 18"/>
            <p:cNvSpPr>
              <a:spLocks/>
            </p:cNvSpPr>
            <p:nvPr/>
          </p:nvSpPr>
          <p:spPr bwMode="auto">
            <a:xfrm>
              <a:off x="4254500" y="3700463"/>
              <a:ext cx="103188" cy="463550"/>
            </a:xfrm>
            <a:custGeom>
              <a:avLst/>
              <a:gdLst>
                <a:gd name="T0" fmla="*/ 0 w 21587"/>
                <a:gd name="T1" fmla="*/ 0 h 21600"/>
                <a:gd name="T2" fmla="*/ 493249 w 21587"/>
                <a:gd name="T3" fmla="*/ 9599905 h 21600"/>
                <a:gd name="T4" fmla="*/ 0 w 21587"/>
                <a:gd name="T5" fmla="*/ 9948083 h 21600"/>
                <a:gd name="T6" fmla="*/ 0 60000 65536"/>
                <a:gd name="T7" fmla="*/ 0 60000 65536"/>
                <a:gd name="T8" fmla="*/ 0 60000 65536"/>
                <a:gd name="T9" fmla="*/ 0 w 21587"/>
                <a:gd name="T10" fmla="*/ 0 h 21600"/>
                <a:gd name="T11" fmla="*/ 21587 w 21587"/>
                <a:gd name="T12" fmla="*/ 21600 h 21600"/>
              </a:gdLst>
              <a:ahLst/>
              <a:cxnLst>
                <a:cxn ang="T6">
                  <a:pos x="T0" y="T1"/>
                </a:cxn>
                <a:cxn ang="T7">
                  <a:pos x="T2" y="T3"/>
                </a:cxn>
                <a:cxn ang="T8">
                  <a:pos x="T4" y="T5"/>
                </a:cxn>
              </a:cxnLst>
              <a:rect l="T9" t="T10" r="T11" b="T12"/>
              <a:pathLst>
                <a:path w="21587" h="21600" fill="none" extrusionOk="0">
                  <a:moveTo>
                    <a:pt x="-1" y="0"/>
                  </a:moveTo>
                  <a:cubicBezTo>
                    <a:pt x="11635" y="0"/>
                    <a:pt x="21179" y="9216"/>
                    <a:pt x="21586" y="20844"/>
                  </a:cubicBezTo>
                </a:path>
                <a:path w="21587" h="21600" stroke="0" extrusionOk="0">
                  <a:moveTo>
                    <a:pt x="-1" y="0"/>
                  </a:moveTo>
                  <a:cubicBezTo>
                    <a:pt x="11635" y="0"/>
                    <a:pt x="21179" y="9216"/>
                    <a:pt x="21586" y="20844"/>
                  </a:cubicBezTo>
                  <a:lnTo>
                    <a:pt x="0" y="21600"/>
                  </a:lnTo>
                  <a:close/>
                </a:path>
              </a:pathLst>
            </a:custGeom>
            <a:noFill/>
            <a:ln w="12700">
              <a:solidFill>
                <a:srgbClr val="CBC600"/>
              </a:solidFill>
              <a:round/>
              <a:headEnd type="none" w="sm" len="sm"/>
              <a:tailEnd/>
            </a:ln>
          </p:spPr>
          <p:txBody>
            <a:bodyPr wrap="none" anchor="ctr"/>
            <a:lstStyle/>
            <a:p>
              <a:endParaRPr lang="en-US"/>
            </a:p>
          </p:txBody>
        </p:sp>
        <p:sp>
          <p:nvSpPr>
            <p:cNvPr id="15376" name="Line 19"/>
            <p:cNvSpPr>
              <a:spLocks noChangeShapeType="1"/>
            </p:cNvSpPr>
            <p:nvPr/>
          </p:nvSpPr>
          <p:spPr bwMode="auto">
            <a:xfrm>
              <a:off x="4778375" y="3644900"/>
              <a:ext cx="98425" cy="122238"/>
            </a:xfrm>
            <a:prstGeom prst="line">
              <a:avLst/>
            </a:prstGeom>
            <a:noFill/>
            <a:ln w="12700">
              <a:solidFill>
                <a:srgbClr val="CBC600"/>
              </a:solidFill>
              <a:round/>
              <a:headEnd type="none" w="sm" len="sm"/>
              <a:tailEnd type="triangle" w="med" len="med"/>
            </a:ln>
          </p:spPr>
          <p:txBody>
            <a:bodyPr wrap="none"/>
            <a:lstStyle/>
            <a:p>
              <a:endParaRPr lang="en-US"/>
            </a:p>
          </p:txBody>
        </p:sp>
        <p:sp>
          <p:nvSpPr>
            <p:cNvPr id="15377" name="Line 20"/>
            <p:cNvSpPr>
              <a:spLocks noChangeShapeType="1"/>
            </p:cNvSpPr>
            <p:nvPr/>
          </p:nvSpPr>
          <p:spPr bwMode="auto">
            <a:xfrm>
              <a:off x="4632325" y="3730625"/>
              <a:ext cx="74613" cy="169863"/>
            </a:xfrm>
            <a:prstGeom prst="line">
              <a:avLst/>
            </a:prstGeom>
            <a:noFill/>
            <a:ln w="12700">
              <a:solidFill>
                <a:srgbClr val="CBC600"/>
              </a:solidFill>
              <a:round/>
              <a:headEnd type="none" w="sm" len="sm"/>
              <a:tailEnd type="triangle" w="med" len="med"/>
            </a:ln>
          </p:spPr>
          <p:txBody>
            <a:bodyPr wrap="none"/>
            <a:lstStyle/>
            <a:p>
              <a:endParaRPr lang="en-US"/>
            </a:p>
          </p:txBody>
        </p:sp>
        <p:sp>
          <p:nvSpPr>
            <p:cNvPr id="15378" name="Line 21"/>
            <p:cNvSpPr>
              <a:spLocks noChangeShapeType="1"/>
            </p:cNvSpPr>
            <p:nvPr/>
          </p:nvSpPr>
          <p:spPr bwMode="auto">
            <a:xfrm>
              <a:off x="4449763" y="3767138"/>
              <a:ext cx="36512" cy="120650"/>
            </a:xfrm>
            <a:prstGeom prst="line">
              <a:avLst/>
            </a:prstGeom>
            <a:noFill/>
            <a:ln w="12700">
              <a:solidFill>
                <a:srgbClr val="CBC600"/>
              </a:solidFill>
              <a:round/>
              <a:headEnd type="none" w="sm" len="sm"/>
              <a:tailEnd/>
            </a:ln>
          </p:spPr>
          <p:txBody>
            <a:bodyPr wrap="none"/>
            <a:lstStyle/>
            <a:p>
              <a:endParaRPr lang="en-US"/>
            </a:p>
          </p:txBody>
        </p:sp>
        <p:sp>
          <p:nvSpPr>
            <p:cNvPr id="15379" name="Line 22"/>
            <p:cNvSpPr>
              <a:spLocks noChangeShapeType="1"/>
            </p:cNvSpPr>
            <p:nvPr/>
          </p:nvSpPr>
          <p:spPr bwMode="auto">
            <a:xfrm>
              <a:off x="4327525" y="3840163"/>
              <a:ext cx="12700" cy="122237"/>
            </a:xfrm>
            <a:prstGeom prst="line">
              <a:avLst/>
            </a:prstGeom>
            <a:noFill/>
            <a:ln w="12700">
              <a:solidFill>
                <a:srgbClr val="CBC600"/>
              </a:solidFill>
              <a:round/>
              <a:headEnd type="none" w="sm" len="sm"/>
              <a:tailEnd/>
            </a:ln>
          </p:spPr>
          <p:txBody>
            <a:bodyPr wrap="none"/>
            <a:lstStyle/>
            <a:p>
              <a:endParaRPr lang="en-US"/>
            </a:p>
          </p:txBody>
        </p:sp>
        <p:grpSp>
          <p:nvGrpSpPr>
            <p:cNvPr id="15380" name="Group 23"/>
            <p:cNvGrpSpPr>
              <a:grpSpLocks/>
            </p:cNvGrpSpPr>
            <p:nvPr/>
          </p:nvGrpSpPr>
          <p:grpSpPr bwMode="auto">
            <a:xfrm flipH="1">
              <a:off x="3517900" y="3384550"/>
              <a:ext cx="708025" cy="936625"/>
              <a:chOff x="1263" y="3169"/>
              <a:chExt cx="446" cy="590"/>
            </a:xfrm>
          </p:grpSpPr>
          <p:sp>
            <p:nvSpPr>
              <p:cNvPr id="15413" name="Arc 24"/>
              <p:cNvSpPr>
                <a:spLocks/>
              </p:cNvSpPr>
              <p:nvPr/>
            </p:nvSpPr>
            <p:spPr bwMode="auto">
              <a:xfrm>
                <a:off x="1286" y="3169"/>
                <a:ext cx="423" cy="476"/>
              </a:xfrm>
              <a:custGeom>
                <a:avLst/>
                <a:gdLst>
                  <a:gd name="T0" fmla="*/ 0 w 21600"/>
                  <a:gd name="T1" fmla="*/ 0 h 21600"/>
                  <a:gd name="T2" fmla="*/ 8 w 21600"/>
                  <a:gd name="T3" fmla="*/ 10 h 21600"/>
                  <a:gd name="T4" fmla="*/ 0 w 21600"/>
                  <a:gd name="T5" fmla="*/ 1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CBC600"/>
                </a:solidFill>
                <a:round/>
                <a:headEnd type="none" w="sm" len="sm"/>
                <a:tailEnd/>
              </a:ln>
            </p:spPr>
            <p:txBody>
              <a:bodyPr wrap="none"/>
              <a:lstStyle/>
              <a:p>
                <a:endParaRPr lang="en-US"/>
              </a:p>
            </p:txBody>
          </p:sp>
          <p:sp>
            <p:nvSpPr>
              <p:cNvPr id="15414" name="Arc 25"/>
              <p:cNvSpPr>
                <a:spLocks/>
              </p:cNvSpPr>
              <p:nvPr/>
            </p:nvSpPr>
            <p:spPr bwMode="auto">
              <a:xfrm>
                <a:off x="1282" y="3220"/>
                <a:ext cx="270" cy="413"/>
              </a:xfrm>
              <a:custGeom>
                <a:avLst/>
                <a:gdLst>
                  <a:gd name="T0" fmla="*/ 0 w 21600"/>
                  <a:gd name="T1" fmla="*/ 0 h 23292"/>
                  <a:gd name="T2" fmla="*/ 3 w 21600"/>
                  <a:gd name="T3" fmla="*/ 7 h 23292"/>
                  <a:gd name="T4" fmla="*/ 0 w 21600"/>
                  <a:gd name="T5" fmla="*/ 7 h 23292"/>
                  <a:gd name="T6" fmla="*/ 0 60000 65536"/>
                  <a:gd name="T7" fmla="*/ 0 60000 65536"/>
                  <a:gd name="T8" fmla="*/ 0 60000 65536"/>
                  <a:gd name="T9" fmla="*/ 0 w 21600"/>
                  <a:gd name="T10" fmla="*/ 0 h 23292"/>
                  <a:gd name="T11" fmla="*/ 21600 w 21600"/>
                  <a:gd name="T12" fmla="*/ 23292 h 23292"/>
                </a:gdLst>
                <a:ahLst/>
                <a:cxnLst>
                  <a:cxn ang="T6">
                    <a:pos x="T0" y="T1"/>
                  </a:cxn>
                  <a:cxn ang="T7">
                    <a:pos x="T2" y="T3"/>
                  </a:cxn>
                  <a:cxn ang="T8">
                    <a:pos x="T4" y="T5"/>
                  </a:cxn>
                </a:cxnLst>
                <a:rect l="T9" t="T10" r="T11" b="T12"/>
                <a:pathLst>
                  <a:path w="21600" h="23292" fill="none" extrusionOk="0">
                    <a:moveTo>
                      <a:pt x="-1" y="0"/>
                    </a:moveTo>
                    <a:cubicBezTo>
                      <a:pt x="11929" y="0"/>
                      <a:pt x="21600" y="9670"/>
                      <a:pt x="21600" y="21600"/>
                    </a:cubicBezTo>
                    <a:cubicBezTo>
                      <a:pt x="21600" y="22164"/>
                      <a:pt x="21577" y="22729"/>
                      <a:pt x="21533" y="23291"/>
                    </a:cubicBezTo>
                  </a:path>
                  <a:path w="21600" h="23292" stroke="0" extrusionOk="0">
                    <a:moveTo>
                      <a:pt x="-1" y="0"/>
                    </a:moveTo>
                    <a:cubicBezTo>
                      <a:pt x="11929" y="0"/>
                      <a:pt x="21600" y="9670"/>
                      <a:pt x="21600" y="21600"/>
                    </a:cubicBezTo>
                    <a:cubicBezTo>
                      <a:pt x="21600" y="22164"/>
                      <a:pt x="21577" y="22729"/>
                      <a:pt x="21533" y="23291"/>
                    </a:cubicBezTo>
                    <a:lnTo>
                      <a:pt x="0" y="21600"/>
                    </a:lnTo>
                    <a:close/>
                  </a:path>
                </a:pathLst>
              </a:custGeom>
              <a:noFill/>
              <a:ln w="12700">
                <a:solidFill>
                  <a:srgbClr val="CBC600"/>
                </a:solidFill>
                <a:round/>
                <a:headEnd type="none" w="sm" len="sm"/>
                <a:tailEnd/>
              </a:ln>
            </p:spPr>
            <p:txBody>
              <a:bodyPr wrap="none"/>
              <a:lstStyle/>
              <a:p>
                <a:endParaRPr lang="en-US"/>
              </a:p>
            </p:txBody>
          </p:sp>
          <p:sp>
            <p:nvSpPr>
              <p:cNvPr id="15415" name="Arc 26"/>
              <p:cNvSpPr>
                <a:spLocks/>
              </p:cNvSpPr>
              <p:nvPr/>
            </p:nvSpPr>
            <p:spPr bwMode="auto">
              <a:xfrm>
                <a:off x="1267" y="3283"/>
                <a:ext cx="171" cy="476"/>
              </a:xfrm>
              <a:custGeom>
                <a:avLst/>
                <a:gdLst>
                  <a:gd name="T0" fmla="*/ 0 w 20913"/>
                  <a:gd name="T1" fmla="*/ 0 h 21600"/>
                  <a:gd name="T2" fmla="*/ 1 w 20913"/>
                  <a:gd name="T3" fmla="*/ 8 h 21600"/>
                  <a:gd name="T4" fmla="*/ 0 w 20913"/>
                  <a:gd name="T5" fmla="*/ 10 h 21600"/>
                  <a:gd name="T6" fmla="*/ 0 60000 65536"/>
                  <a:gd name="T7" fmla="*/ 0 60000 65536"/>
                  <a:gd name="T8" fmla="*/ 0 60000 65536"/>
                  <a:gd name="T9" fmla="*/ 0 w 20913"/>
                  <a:gd name="T10" fmla="*/ 0 h 21600"/>
                  <a:gd name="T11" fmla="*/ 20913 w 20913"/>
                  <a:gd name="T12" fmla="*/ 21600 h 21600"/>
                </a:gdLst>
                <a:ahLst/>
                <a:cxnLst>
                  <a:cxn ang="T6">
                    <a:pos x="T0" y="T1"/>
                  </a:cxn>
                  <a:cxn ang="T7">
                    <a:pos x="T2" y="T3"/>
                  </a:cxn>
                  <a:cxn ang="T8">
                    <a:pos x="T4" y="T5"/>
                  </a:cxn>
                </a:cxnLst>
                <a:rect l="T9" t="T10" r="T11" b="T12"/>
                <a:pathLst>
                  <a:path w="20913" h="21600" fill="none" extrusionOk="0">
                    <a:moveTo>
                      <a:pt x="-1" y="0"/>
                    </a:moveTo>
                    <a:cubicBezTo>
                      <a:pt x="9847" y="0"/>
                      <a:pt x="18448" y="6660"/>
                      <a:pt x="20912" y="16194"/>
                    </a:cubicBezTo>
                  </a:path>
                  <a:path w="20913" h="21600" stroke="0" extrusionOk="0">
                    <a:moveTo>
                      <a:pt x="-1" y="0"/>
                    </a:moveTo>
                    <a:cubicBezTo>
                      <a:pt x="9847" y="0"/>
                      <a:pt x="18448" y="6660"/>
                      <a:pt x="20912" y="16194"/>
                    </a:cubicBezTo>
                    <a:lnTo>
                      <a:pt x="0" y="21600"/>
                    </a:lnTo>
                    <a:close/>
                  </a:path>
                </a:pathLst>
              </a:custGeom>
              <a:noFill/>
              <a:ln w="12700">
                <a:solidFill>
                  <a:srgbClr val="CBC600"/>
                </a:solidFill>
                <a:round/>
                <a:headEnd type="none" w="sm" len="sm"/>
                <a:tailEnd/>
              </a:ln>
            </p:spPr>
            <p:txBody>
              <a:bodyPr wrap="none"/>
              <a:lstStyle/>
              <a:p>
                <a:endParaRPr lang="en-US"/>
              </a:p>
            </p:txBody>
          </p:sp>
          <p:sp>
            <p:nvSpPr>
              <p:cNvPr id="15416" name="Arc 27"/>
              <p:cNvSpPr>
                <a:spLocks/>
              </p:cNvSpPr>
              <p:nvPr/>
            </p:nvSpPr>
            <p:spPr bwMode="auto">
              <a:xfrm>
                <a:off x="1263" y="3365"/>
                <a:ext cx="65" cy="292"/>
              </a:xfrm>
              <a:custGeom>
                <a:avLst/>
                <a:gdLst>
                  <a:gd name="T0" fmla="*/ 0 w 21587"/>
                  <a:gd name="T1" fmla="*/ 0 h 21600"/>
                  <a:gd name="T2" fmla="*/ 0 w 21587"/>
                  <a:gd name="T3" fmla="*/ 4 h 21600"/>
                  <a:gd name="T4" fmla="*/ 0 w 21587"/>
                  <a:gd name="T5" fmla="*/ 4 h 21600"/>
                  <a:gd name="T6" fmla="*/ 0 60000 65536"/>
                  <a:gd name="T7" fmla="*/ 0 60000 65536"/>
                  <a:gd name="T8" fmla="*/ 0 60000 65536"/>
                  <a:gd name="T9" fmla="*/ 0 w 21587"/>
                  <a:gd name="T10" fmla="*/ 0 h 21600"/>
                  <a:gd name="T11" fmla="*/ 21587 w 21587"/>
                  <a:gd name="T12" fmla="*/ 21600 h 21600"/>
                </a:gdLst>
                <a:ahLst/>
                <a:cxnLst>
                  <a:cxn ang="T6">
                    <a:pos x="T0" y="T1"/>
                  </a:cxn>
                  <a:cxn ang="T7">
                    <a:pos x="T2" y="T3"/>
                  </a:cxn>
                  <a:cxn ang="T8">
                    <a:pos x="T4" y="T5"/>
                  </a:cxn>
                </a:cxnLst>
                <a:rect l="T9" t="T10" r="T11" b="T12"/>
                <a:pathLst>
                  <a:path w="21587" h="21600" fill="none" extrusionOk="0">
                    <a:moveTo>
                      <a:pt x="-1" y="0"/>
                    </a:moveTo>
                    <a:cubicBezTo>
                      <a:pt x="11635" y="0"/>
                      <a:pt x="21179" y="9216"/>
                      <a:pt x="21586" y="20844"/>
                    </a:cubicBezTo>
                  </a:path>
                  <a:path w="21587" h="21600" stroke="0" extrusionOk="0">
                    <a:moveTo>
                      <a:pt x="-1" y="0"/>
                    </a:moveTo>
                    <a:cubicBezTo>
                      <a:pt x="11635" y="0"/>
                      <a:pt x="21179" y="9216"/>
                      <a:pt x="21586" y="20844"/>
                    </a:cubicBezTo>
                    <a:lnTo>
                      <a:pt x="0" y="21600"/>
                    </a:lnTo>
                    <a:close/>
                  </a:path>
                </a:pathLst>
              </a:custGeom>
              <a:noFill/>
              <a:ln w="12700">
                <a:solidFill>
                  <a:srgbClr val="CBC600"/>
                </a:solidFill>
                <a:round/>
                <a:headEnd type="none" w="sm" len="sm"/>
                <a:tailEnd/>
              </a:ln>
            </p:spPr>
            <p:txBody>
              <a:bodyPr wrap="none"/>
              <a:lstStyle/>
              <a:p>
                <a:endParaRPr lang="en-US"/>
              </a:p>
            </p:txBody>
          </p:sp>
          <p:sp>
            <p:nvSpPr>
              <p:cNvPr id="15417" name="Line 28"/>
              <p:cNvSpPr>
                <a:spLocks noChangeShapeType="1"/>
              </p:cNvSpPr>
              <p:nvPr/>
            </p:nvSpPr>
            <p:spPr bwMode="auto">
              <a:xfrm>
                <a:off x="1593" y="3330"/>
                <a:ext cx="62" cy="77"/>
              </a:xfrm>
              <a:prstGeom prst="line">
                <a:avLst/>
              </a:prstGeom>
              <a:noFill/>
              <a:ln w="12700">
                <a:solidFill>
                  <a:srgbClr val="CBC600"/>
                </a:solidFill>
                <a:round/>
                <a:headEnd type="none" w="sm" len="sm"/>
                <a:tailEnd/>
              </a:ln>
            </p:spPr>
            <p:txBody>
              <a:bodyPr wrap="none"/>
              <a:lstStyle/>
              <a:p>
                <a:endParaRPr lang="en-US"/>
              </a:p>
            </p:txBody>
          </p:sp>
          <p:sp>
            <p:nvSpPr>
              <p:cNvPr id="15418" name="Line 29"/>
              <p:cNvSpPr>
                <a:spLocks noChangeShapeType="1"/>
              </p:cNvSpPr>
              <p:nvPr/>
            </p:nvSpPr>
            <p:spPr bwMode="auto">
              <a:xfrm>
                <a:off x="1501" y="3384"/>
                <a:ext cx="47" cy="107"/>
              </a:xfrm>
              <a:prstGeom prst="line">
                <a:avLst/>
              </a:prstGeom>
              <a:noFill/>
              <a:ln w="12700">
                <a:solidFill>
                  <a:srgbClr val="CBC600"/>
                </a:solidFill>
                <a:round/>
                <a:headEnd type="none" w="sm" len="sm"/>
                <a:tailEnd/>
              </a:ln>
            </p:spPr>
            <p:txBody>
              <a:bodyPr wrap="none"/>
              <a:lstStyle/>
              <a:p>
                <a:endParaRPr lang="en-US"/>
              </a:p>
            </p:txBody>
          </p:sp>
          <p:sp>
            <p:nvSpPr>
              <p:cNvPr id="15419" name="Line 30"/>
              <p:cNvSpPr>
                <a:spLocks noChangeShapeType="1"/>
              </p:cNvSpPr>
              <p:nvPr/>
            </p:nvSpPr>
            <p:spPr bwMode="auto">
              <a:xfrm>
                <a:off x="1386" y="3407"/>
                <a:ext cx="23" cy="76"/>
              </a:xfrm>
              <a:prstGeom prst="line">
                <a:avLst/>
              </a:prstGeom>
              <a:noFill/>
              <a:ln w="12700">
                <a:solidFill>
                  <a:srgbClr val="CBC600"/>
                </a:solidFill>
                <a:round/>
                <a:headEnd type="none" w="sm" len="sm"/>
                <a:tailEnd/>
              </a:ln>
            </p:spPr>
            <p:txBody>
              <a:bodyPr wrap="none"/>
              <a:lstStyle/>
              <a:p>
                <a:endParaRPr lang="en-US"/>
              </a:p>
            </p:txBody>
          </p:sp>
          <p:sp>
            <p:nvSpPr>
              <p:cNvPr id="15420" name="Line 31"/>
              <p:cNvSpPr>
                <a:spLocks noChangeShapeType="1"/>
              </p:cNvSpPr>
              <p:nvPr/>
            </p:nvSpPr>
            <p:spPr bwMode="auto">
              <a:xfrm>
                <a:off x="1309" y="3453"/>
                <a:ext cx="8" cy="77"/>
              </a:xfrm>
              <a:prstGeom prst="line">
                <a:avLst/>
              </a:prstGeom>
              <a:noFill/>
              <a:ln w="12700">
                <a:solidFill>
                  <a:srgbClr val="CBC600"/>
                </a:solidFill>
                <a:round/>
                <a:headEnd type="none" w="sm" len="sm"/>
                <a:tailEnd/>
              </a:ln>
            </p:spPr>
            <p:txBody>
              <a:bodyPr wrap="none"/>
              <a:lstStyle/>
              <a:p>
                <a:endParaRPr lang="en-US"/>
              </a:p>
            </p:txBody>
          </p:sp>
        </p:grpSp>
        <p:sp>
          <p:nvSpPr>
            <p:cNvPr id="15381" name="Line 32"/>
            <p:cNvSpPr>
              <a:spLocks noChangeShapeType="1"/>
            </p:cNvSpPr>
            <p:nvPr/>
          </p:nvSpPr>
          <p:spPr bwMode="auto">
            <a:xfrm>
              <a:off x="4243388" y="3778250"/>
              <a:ext cx="0" cy="377825"/>
            </a:xfrm>
            <a:prstGeom prst="line">
              <a:avLst/>
            </a:prstGeom>
            <a:noFill/>
            <a:ln w="12700">
              <a:solidFill>
                <a:srgbClr val="CBC600"/>
              </a:solidFill>
              <a:round/>
              <a:headEnd type="none" w="sm" len="sm"/>
              <a:tailEnd/>
            </a:ln>
          </p:spPr>
          <p:txBody>
            <a:bodyPr wrap="none"/>
            <a:lstStyle/>
            <a:p>
              <a:endParaRPr lang="en-US"/>
            </a:p>
          </p:txBody>
        </p:sp>
        <p:sp>
          <p:nvSpPr>
            <p:cNvPr id="15382" name="Line 33"/>
            <p:cNvSpPr>
              <a:spLocks noChangeShapeType="1"/>
            </p:cNvSpPr>
            <p:nvPr/>
          </p:nvSpPr>
          <p:spPr bwMode="auto">
            <a:xfrm flipH="1">
              <a:off x="4241800" y="3851275"/>
              <a:ext cx="1588" cy="158750"/>
            </a:xfrm>
            <a:prstGeom prst="line">
              <a:avLst/>
            </a:prstGeom>
            <a:noFill/>
            <a:ln w="12700">
              <a:solidFill>
                <a:srgbClr val="CBC600"/>
              </a:solidFill>
              <a:round/>
              <a:headEnd type="none" w="sm" len="sm"/>
              <a:tailEnd/>
            </a:ln>
          </p:spPr>
          <p:txBody>
            <a:bodyPr wrap="none"/>
            <a:lstStyle/>
            <a:p>
              <a:endParaRPr lang="en-US"/>
            </a:p>
          </p:txBody>
        </p:sp>
        <p:sp>
          <p:nvSpPr>
            <p:cNvPr id="15383" name="Line 34"/>
            <p:cNvSpPr>
              <a:spLocks noChangeShapeType="1"/>
            </p:cNvSpPr>
            <p:nvPr/>
          </p:nvSpPr>
          <p:spPr bwMode="auto">
            <a:xfrm flipH="1">
              <a:off x="5368925" y="3563938"/>
              <a:ext cx="1588" cy="174625"/>
            </a:xfrm>
            <a:prstGeom prst="line">
              <a:avLst/>
            </a:prstGeom>
            <a:noFill/>
            <a:ln w="12700">
              <a:solidFill>
                <a:srgbClr val="CBC600"/>
              </a:solidFill>
              <a:round/>
              <a:headEnd type="none" w="sm" len="sm"/>
              <a:tailEnd type="triangle" w="med" len="med"/>
            </a:ln>
          </p:spPr>
          <p:txBody>
            <a:bodyPr wrap="none"/>
            <a:lstStyle/>
            <a:p>
              <a:endParaRPr lang="en-US"/>
            </a:p>
          </p:txBody>
        </p:sp>
        <p:sp>
          <p:nvSpPr>
            <p:cNvPr id="15384" name="Line 35"/>
            <p:cNvSpPr>
              <a:spLocks noChangeShapeType="1"/>
            </p:cNvSpPr>
            <p:nvPr/>
          </p:nvSpPr>
          <p:spPr bwMode="auto">
            <a:xfrm>
              <a:off x="5368925" y="3136900"/>
              <a:ext cx="0" cy="1006475"/>
            </a:xfrm>
            <a:prstGeom prst="line">
              <a:avLst/>
            </a:prstGeom>
            <a:noFill/>
            <a:ln w="12700">
              <a:solidFill>
                <a:srgbClr val="CBC600"/>
              </a:solidFill>
              <a:round/>
              <a:headEnd type="none" w="sm" len="sm"/>
              <a:tailEnd/>
            </a:ln>
          </p:spPr>
          <p:txBody>
            <a:bodyPr wrap="none"/>
            <a:lstStyle/>
            <a:p>
              <a:endParaRPr lang="en-US"/>
            </a:p>
          </p:txBody>
        </p:sp>
        <p:sp>
          <p:nvSpPr>
            <p:cNvPr id="15385" name="Line 36"/>
            <p:cNvSpPr>
              <a:spLocks noChangeShapeType="1"/>
            </p:cNvSpPr>
            <p:nvPr/>
          </p:nvSpPr>
          <p:spPr bwMode="auto">
            <a:xfrm flipH="1">
              <a:off x="5902325" y="3560763"/>
              <a:ext cx="1588" cy="174625"/>
            </a:xfrm>
            <a:prstGeom prst="line">
              <a:avLst/>
            </a:prstGeom>
            <a:noFill/>
            <a:ln w="12700">
              <a:solidFill>
                <a:srgbClr val="CBC600"/>
              </a:solidFill>
              <a:round/>
              <a:headEnd type="none" w="sm" len="sm"/>
              <a:tailEnd type="triangle" w="med" len="med"/>
            </a:ln>
          </p:spPr>
          <p:txBody>
            <a:bodyPr wrap="none"/>
            <a:lstStyle/>
            <a:p>
              <a:endParaRPr lang="en-US"/>
            </a:p>
          </p:txBody>
        </p:sp>
        <p:sp>
          <p:nvSpPr>
            <p:cNvPr id="15386" name="Line 37"/>
            <p:cNvSpPr>
              <a:spLocks noChangeShapeType="1"/>
            </p:cNvSpPr>
            <p:nvPr/>
          </p:nvSpPr>
          <p:spPr bwMode="auto">
            <a:xfrm>
              <a:off x="5902325" y="3133725"/>
              <a:ext cx="0" cy="1006475"/>
            </a:xfrm>
            <a:prstGeom prst="line">
              <a:avLst/>
            </a:prstGeom>
            <a:noFill/>
            <a:ln w="12700">
              <a:solidFill>
                <a:srgbClr val="CBC600"/>
              </a:solidFill>
              <a:round/>
              <a:headEnd type="none" w="sm" len="sm"/>
              <a:tailEnd/>
            </a:ln>
          </p:spPr>
          <p:txBody>
            <a:bodyPr wrap="none"/>
            <a:lstStyle/>
            <a:p>
              <a:endParaRPr lang="en-US"/>
            </a:p>
          </p:txBody>
        </p:sp>
        <p:sp>
          <p:nvSpPr>
            <p:cNvPr id="15387" name="Line 38"/>
            <p:cNvSpPr>
              <a:spLocks noChangeShapeType="1"/>
            </p:cNvSpPr>
            <p:nvPr/>
          </p:nvSpPr>
          <p:spPr bwMode="auto">
            <a:xfrm flipH="1">
              <a:off x="6426200" y="3563938"/>
              <a:ext cx="1588" cy="174625"/>
            </a:xfrm>
            <a:prstGeom prst="line">
              <a:avLst/>
            </a:prstGeom>
            <a:noFill/>
            <a:ln w="12700">
              <a:solidFill>
                <a:srgbClr val="CBC600"/>
              </a:solidFill>
              <a:round/>
              <a:headEnd type="none" w="sm" len="sm"/>
              <a:tailEnd type="triangle" w="med" len="med"/>
            </a:ln>
          </p:spPr>
          <p:txBody>
            <a:bodyPr wrap="none"/>
            <a:lstStyle/>
            <a:p>
              <a:endParaRPr lang="en-US"/>
            </a:p>
          </p:txBody>
        </p:sp>
        <p:sp>
          <p:nvSpPr>
            <p:cNvPr id="15388" name="Line 39"/>
            <p:cNvSpPr>
              <a:spLocks noChangeShapeType="1"/>
            </p:cNvSpPr>
            <p:nvPr/>
          </p:nvSpPr>
          <p:spPr bwMode="auto">
            <a:xfrm>
              <a:off x="6426200" y="3136900"/>
              <a:ext cx="0" cy="1006475"/>
            </a:xfrm>
            <a:prstGeom prst="line">
              <a:avLst/>
            </a:prstGeom>
            <a:noFill/>
            <a:ln w="12700">
              <a:solidFill>
                <a:srgbClr val="CBC600"/>
              </a:solidFill>
              <a:round/>
              <a:headEnd type="none" w="sm" len="sm"/>
              <a:tailEnd/>
            </a:ln>
          </p:spPr>
          <p:txBody>
            <a:bodyPr wrap="none"/>
            <a:lstStyle/>
            <a:p>
              <a:endParaRPr lang="en-US"/>
            </a:p>
          </p:txBody>
        </p:sp>
        <p:sp>
          <p:nvSpPr>
            <p:cNvPr id="15389" name="Line 40"/>
            <p:cNvSpPr>
              <a:spLocks noChangeShapeType="1"/>
            </p:cNvSpPr>
            <p:nvPr/>
          </p:nvSpPr>
          <p:spPr bwMode="auto">
            <a:xfrm flipH="1">
              <a:off x="6959600" y="3560763"/>
              <a:ext cx="1588" cy="174625"/>
            </a:xfrm>
            <a:prstGeom prst="line">
              <a:avLst/>
            </a:prstGeom>
            <a:noFill/>
            <a:ln w="12700">
              <a:solidFill>
                <a:srgbClr val="CBC600"/>
              </a:solidFill>
              <a:round/>
              <a:headEnd type="none" w="sm" len="sm"/>
              <a:tailEnd type="triangle" w="med" len="med"/>
            </a:ln>
          </p:spPr>
          <p:txBody>
            <a:bodyPr wrap="none"/>
            <a:lstStyle/>
            <a:p>
              <a:endParaRPr lang="en-US"/>
            </a:p>
          </p:txBody>
        </p:sp>
        <p:sp>
          <p:nvSpPr>
            <p:cNvPr id="15390" name="Line 41"/>
            <p:cNvSpPr>
              <a:spLocks noChangeShapeType="1"/>
            </p:cNvSpPr>
            <p:nvPr/>
          </p:nvSpPr>
          <p:spPr bwMode="auto">
            <a:xfrm>
              <a:off x="6959600" y="3133725"/>
              <a:ext cx="0" cy="1006475"/>
            </a:xfrm>
            <a:prstGeom prst="line">
              <a:avLst/>
            </a:prstGeom>
            <a:noFill/>
            <a:ln w="12700">
              <a:solidFill>
                <a:srgbClr val="CBC600"/>
              </a:solidFill>
              <a:round/>
              <a:headEnd type="none" w="sm" len="sm"/>
              <a:tailEnd/>
            </a:ln>
          </p:spPr>
          <p:txBody>
            <a:bodyPr wrap="none"/>
            <a:lstStyle/>
            <a:p>
              <a:endParaRPr lang="en-US"/>
            </a:p>
          </p:txBody>
        </p:sp>
        <p:sp>
          <p:nvSpPr>
            <p:cNvPr id="15391" name="Line 42"/>
            <p:cNvSpPr>
              <a:spLocks noChangeShapeType="1"/>
            </p:cNvSpPr>
            <p:nvPr/>
          </p:nvSpPr>
          <p:spPr bwMode="auto">
            <a:xfrm flipH="1">
              <a:off x="7464425" y="3563938"/>
              <a:ext cx="1588" cy="174625"/>
            </a:xfrm>
            <a:prstGeom prst="line">
              <a:avLst/>
            </a:prstGeom>
            <a:noFill/>
            <a:ln w="12700">
              <a:solidFill>
                <a:srgbClr val="CBC600"/>
              </a:solidFill>
              <a:round/>
              <a:headEnd type="none" w="sm" len="sm"/>
              <a:tailEnd type="triangle" w="med" len="med"/>
            </a:ln>
          </p:spPr>
          <p:txBody>
            <a:bodyPr wrap="none"/>
            <a:lstStyle/>
            <a:p>
              <a:endParaRPr lang="en-US"/>
            </a:p>
          </p:txBody>
        </p:sp>
        <p:sp>
          <p:nvSpPr>
            <p:cNvPr id="15392" name="Line 43"/>
            <p:cNvSpPr>
              <a:spLocks noChangeShapeType="1"/>
            </p:cNvSpPr>
            <p:nvPr/>
          </p:nvSpPr>
          <p:spPr bwMode="auto">
            <a:xfrm>
              <a:off x="7464425" y="3136900"/>
              <a:ext cx="0" cy="1006475"/>
            </a:xfrm>
            <a:prstGeom prst="line">
              <a:avLst/>
            </a:prstGeom>
            <a:noFill/>
            <a:ln w="12700">
              <a:solidFill>
                <a:srgbClr val="CBC600"/>
              </a:solidFill>
              <a:round/>
              <a:headEnd type="none" w="sm" len="sm"/>
              <a:tailEnd/>
            </a:ln>
          </p:spPr>
          <p:txBody>
            <a:bodyPr wrap="none"/>
            <a:lstStyle/>
            <a:p>
              <a:endParaRPr lang="en-US"/>
            </a:p>
          </p:txBody>
        </p:sp>
        <p:sp>
          <p:nvSpPr>
            <p:cNvPr id="15393" name="Line 44"/>
            <p:cNvSpPr>
              <a:spLocks noChangeShapeType="1"/>
            </p:cNvSpPr>
            <p:nvPr/>
          </p:nvSpPr>
          <p:spPr bwMode="auto">
            <a:xfrm flipH="1">
              <a:off x="2663825" y="3554413"/>
              <a:ext cx="1588" cy="174625"/>
            </a:xfrm>
            <a:prstGeom prst="line">
              <a:avLst/>
            </a:prstGeom>
            <a:noFill/>
            <a:ln w="12700">
              <a:solidFill>
                <a:srgbClr val="CBC600"/>
              </a:solidFill>
              <a:round/>
              <a:headEnd type="none" w="sm" len="sm"/>
              <a:tailEnd type="triangle" w="med" len="med"/>
            </a:ln>
          </p:spPr>
          <p:txBody>
            <a:bodyPr wrap="none"/>
            <a:lstStyle/>
            <a:p>
              <a:endParaRPr lang="en-US"/>
            </a:p>
          </p:txBody>
        </p:sp>
        <p:sp>
          <p:nvSpPr>
            <p:cNvPr id="15394" name="Line 45"/>
            <p:cNvSpPr>
              <a:spLocks noChangeShapeType="1"/>
            </p:cNvSpPr>
            <p:nvPr/>
          </p:nvSpPr>
          <p:spPr bwMode="auto">
            <a:xfrm>
              <a:off x="2663825" y="3127375"/>
              <a:ext cx="0" cy="1006475"/>
            </a:xfrm>
            <a:prstGeom prst="line">
              <a:avLst/>
            </a:prstGeom>
            <a:noFill/>
            <a:ln w="12700">
              <a:solidFill>
                <a:srgbClr val="CBC600"/>
              </a:solidFill>
              <a:round/>
              <a:headEnd type="none" w="sm" len="sm"/>
              <a:tailEnd/>
            </a:ln>
          </p:spPr>
          <p:txBody>
            <a:bodyPr wrap="none"/>
            <a:lstStyle/>
            <a:p>
              <a:endParaRPr lang="en-US"/>
            </a:p>
          </p:txBody>
        </p:sp>
        <p:sp>
          <p:nvSpPr>
            <p:cNvPr id="15395" name="Line 46"/>
            <p:cNvSpPr>
              <a:spLocks noChangeShapeType="1"/>
            </p:cNvSpPr>
            <p:nvPr/>
          </p:nvSpPr>
          <p:spPr bwMode="auto">
            <a:xfrm flipH="1">
              <a:off x="3178175" y="3551238"/>
              <a:ext cx="1588" cy="174625"/>
            </a:xfrm>
            <a:prstGeom prst="line">
              <a:avLst/>
            </a:prstGeom>
            <a:noFill/>
            <a:ln w="12700">
              <a:solidFill>
                <a:srgbClr val="CBC600"/>
              </a:solidFill>
              <a:round/>
              <a:headEnd type="none" w="sm" len="sm"/>
              <a:tailEnd type="triangle" w="med" len="med"/>
            </a:ln>
          </p:spPr>
          <p:txBody>
            <a:bodyPr wrap="none"/>
            <a:lstStyle/>
            <a:p>
              <a:endParaRPr lang="en-US"/>
            </a:p>
          </p:txBody>
        </p:sp>
        <p:sp>
          <p:nvSpPr>
            <p:cNvPr id="15396" name="Line 47"/>
            <p:cNvSpPr>
              <a:spLocks noChangeShapeType="1"/>
            </p:cNvSpPr>
            <p:nvPr/>
          </p:nvSpPr>
          <p:spPr bwMode="auto">
            <a:xfrm>
              <a:off x="3178175" y="3124200"/>
              <a:ext cx="0" cy="1006475"/>
            </a:xfrm>
            <a:prstGeom prst="line">
              <a:avLst/>
            </a:prstGeom>
            <a:noFill/>
            <a:ln w="12700">
              <a:solidFill>
                <a:srgbClr val="CBC600"/>
              </a:solidFill>
              <a:round/>
              <a:headEnd type="none" w="sm" len="sm"/>
              <a:tailEnd/>
            </a:ln>
          </p:spPr>
          <p:txBody>
            <a:bodyPr wrap="none"/>
            <a:lstStyle/>
            <a:p>
              <a:endParaRPr lang="en-US"/>
            </a:p>
          </p:txBody>
        </p:sp>
        <p:sp>
          <p:nvSpPr>
            <p:cNvPr id="15397" name="Text Box 48"/>
            <p:cNvSpPr txBox="1">
              <a:spLocks noChangeArrowheads="1"/>
            </p:cNvSpPr>
            <p:nvPr/>
          </p:nvSpPr>
          <p:spPr bwMode="auto">
            <a:xfrm>
              <a:off x="3445559" y="2504169"/>
              <a:ext cx="1495922" cy="400110"/>
            </a:xfrm>
            <a:prstGeom prst="rect">
              <a:avLst/>
            </a:prstGeom>
            <a:noFill/>
            <a:ln w="12700">
              <a:noFill/>
              <a:miter lim="800000"/>
              <a:headEnd type="none" w="sm" len="sm"/>
              <a:tailEnd type="none" w="sm" len="sm"/>
            </a:ln>
          </p:spPr>
          <p:txBody>
            <a:bodyPr wrap="none">
              <a:spAutoFit/>
            </a:bodyPr>
            <a:lstStyle/>
            <a:p>
              <a:r>
                <a:rPr lang="en-US" dirty="0">
                  <a:solidFill>
                    <a:schemeClr val="bg1"/>
                  </a:solidFill>
                </a:rPr>
                <a:t>S</a:t>
              </a:r>
              <a:r>
                <a:rPr lang="en-US" dirty="0" smtClean="0">
                  <a:solidFill>
                    <a:schemeClr val="bg1"/>
                  </a:solidFill>
                </a:rPr>
                <a:t>harp </a:t>
              </a:r>
              <a:r>
                <a:rPr lang="en-US" dirty="0">
                  <a:solidFill>
                    <a:schemeClr val="bg1"/>
                  </a:solidFill>
                </a:rPr>
                <a:t>point</a:t>
              </a:r>
            </a:p>
          </p:txBody>
        </p:sp>
        <p:sp>
          <p:nvSpPr>
            <p:cNvPr id="15398" name="Text Box 63"/>
            <p:cNvSpPr txBox="1">
              <a:spLocks noChangeArrowheads="1"/>
            </p:cNvSpPr>
            <p:nvPr/>
          </p:nvSpPr>
          <p:spPr bwMode="auto">
            <a:xfrm>
              <a:off x="722313" y="3051175"/>
              <a:ext cx="390525" cy="396875"/>
            </a:xfrm>
            <a:prstGeom prst="rect">
              <a:avLst/>
            </a:prstGeom>
            <a:noFill/>
            <a:ln w="12700">
              <a:noFill/>
              <a:miter lim="800000"/>
              <a:headEnd type="none" w="sm" len="sm"/>
              <a:tailEnd type="none" w="sm" len="sm"/>
            </a:ln>
          </p:spPr>
          <p:txBody>
            <a:bodyPr wrap="none">
              <a:spAutoFit/>
            </a:bodyPr>
            <a:lstStyle/>
            <a:p>
              <a:r>
                <a:rPr lang="en-US" dirty="0">
                  <a:solidFill>
                    <a:schemeClr val="bg2"/>
                  </a:solidFill>
                  <a:latin typeface="Times New Roman" pitchFamily="18" charset="0"/>
                </a:rPr>
                <a:t>+ </a:t>
              </a:r>
            </a:p>
          </p:txBody>
        </p:sp>
        <p:sp>
          <p:nvSpPr>
            <p:cNvPr id="15399" name="Text Box 64"/>
            <p:cNvSpPr txBox="1">
              <a:spLocks noChangeArrowheads="1"/>
            </p:cNvSpPr>
            <p:nvPr/>
          </p:nvSpPr>
          <p:spPr bwMode="auto">
            <a:xfrm>
              <a:off x="755650" y="3754438"/>
              <a:ext cx="331788" cy="396875"/>
            </a:xfrm>
            <a:prstGeom prst="rect">
              <a:avLst/>
            </a:prstGeom>
            <a:noFill/>
            <a:ln w="12700">
              <a:noFill/>
              <a:miter lim="800000"/>
              <a:headEnd type="none" w="sm" len="sm"/>
              <a:tailEnd type="none" w="sm" len="sm"/>
            </a:ln>
          </p:spPr>
          <p:txBody>
            <a:bodyPr wrap="none">
              <a:spAutoFit/>
            </a:bodyPr>
            <a:lstStyle/>
            <a:p>
              <a:r>
                <a:rPr lang="en-US">
                  <a:solidFill>
                    <a:schemeClr val="bg2"/>
                  </a:solidFill>
                  <a:latin typeface="Times New Roman" pitchFamily="18" charset="0"/>
                </a:rPr>
                <a:t>- </a:t>
              </a:r>
            </a:p>
          </p:txBody>
        </p:sp>
        <p:sp>
          <p:nvSpPr>
            <p:cNvPr id="15400" name="Line 65"/>
            <p:cNvSpPr>
              <a:spLocks noChangeShapeType="1"/>
            </p:cNvSpPr>
            <p:nvPr/>
          </p:nvSpPr>
          <p:spPr bwMode="auto">
            <a:xfrm flipH="1">
              <a:off x="3803650" y="3643313"/>
              <a:ext cx="74613" cy="169862"/>
            </a:xfrm>
            <a:prstGeom prst="line">
              <a:avLst/>
            </a:prstGeom>
            <a:noFill/>
            <a:ln w="12700">
              <a:solidFill>
                <a:srgbClr val="CBC600"/>
              </a:solidFill>
              <a:round/>
              <a:headEnd type="none" w="sm" len="sm"/>
              <a:tailEnd type="triangle" w="med" len="med"/>
            </a:ln>
          </p:spPr>
          <p:txBody>
            <a:bodyPr wrap="none"/>
            <a:lstStyle/>
            <a:p>
              <a:endParaRPr lang="en-US"/>
            </a:p>
          </p:txBody>
        </p:sp>
        <p:sp>
          <p:nvSpPr>
            <p:cNvPr id="15401" name="Line 66"/>
            <p:cNvSpPr>
              <a:spLocks noChangeShapeType="1"/>
            </p:cNvSpPr>
            <p:nvPr/>
          </p:nvSpPr>
          <p:spPr bwMode="auto">
            <a:xfrm flipH="1">
              <a:off x="3616325" y="3590925"/>
              <a:ext cx="74613" cy="169863"/>
            </a:xfrm>
            <a:prstGeom prst="line">
              <a:avLst/>
            </a:prstGeom>
            <a:noFill/>
            <a:ln w="12700">
              <a:solidFill>
                <a:srgbClr val="CBC600"/>
              </a:solidFill>
              <a:round/>
              <a:headEnd type="none" w="sm" len="sm"/>
              <a:tailEnd type="triangle" w="med" len="med"/>
            </a:ln>
          </p:spPr>
          <p:txBody>
            <a:bodyPr wrap="none"/>
            <a:lstStyle/>
            <a:p>
              <a:endParaRPr lang="en-US"/>
            </a:p>
          </p:txBody>
        </p:sp>
        <p:sp>
          <p:nvSpPr>
            <p:cNvPr id="15402" name="Line 67"/>
            <p:cNvSpPr>
              <a:spLocks noChangeShapeType="1"/>
            </p:cNvSpPr>
            <p:nvPr/>
          </p:nvSpPr>
          <p:spPr bwMode="auto">
            <a:xfrm flipH="1">
              <a:off x="3935413" y="3778250"/>
              <a:ext cx="74612" cy="169863"/>
            </a:xfrm>
            <a:prstGeom prst="line">
              <a:avLst/>
            </a:prstGeom>
            <a:noFill/>
            <a:ln w="12700">
              <a:solidFill>
                <a:srgbClr val="CBC600"/>
              </a:solidFill>
              <a:round/>
              <a:headEnd type="none" w="sm" len="sm"/>
              <a:tailEnd type="triangle" w="med" len="med"/>
            </a:ln>
          </p:spPr>
          <p:txBody>
            <a:bodyPr wrap="none"/>
            <a:lstStyle/>
            <a:p>
              <a:endParaRPr lang="en-US"/>
            </a:p>
          </p:txBody>
        </p:sp>
        <p:sp>
          <p:nvSpPr>
            <p:cNvPr id="15403" name="Line 68"/>
            <p:cNvSpPr>
              <a:spLocks noChangeShapeType="1"/>
            </p:cNvSpPr>
            <p:nvPr/>
          </p:nvSpPr>
          <p:spPr bwMode="auto">
            <a:xfrm>
              <a:off x="4427538" y="3778250"/>
              <a:ext cx="74612" cy="169863"/>
            </a:xfrm>
            <a:prstGeom prst="line">
              <a:avLst/>
            </a:prstGeom>
            <a:noFill/>
            <a:ln w="12700">
              <a:solidFill>
                <a:srgbClr val="CBC600"/>
              </a:solidFill>
              <a:round/>
              <a:headEnd type="none" w="sm" len="sm"/>
              <a:tailEnd type="triangle" w="med" len="med"/>
            </a:ln>
          </p:spPr>
          <p:txBody>
            <a:bodyPr wrap="none"/>
            <a:lstStyle/>
            <a:p>
              <a:endParaRPr lang="en-US"/>
            </a:p>
          </p:txBody>
        </p:sp>
        <p:sp>
          <p:nvSpPr>
            <p:cNvPr id="15404" name="Line 69"/>
            <p:cNvSpPr>
              <a:spLocks noChangeShapeType="1"/>
            </p:cNvSpPr>
            <p:nvPr/>
          </p:nvSpPr>
          <p:spPr bwMode="auto">
            <a:xfrm>
              <a:off x="4300538" y="3757613"/>
              <a:ext cx="74612" cy="169862"/>
            </a:xfrm>
            <a:prstGeom prst="line">
              <a:avLst/>
            </a:prstGeom>
            <a:noFill/>
            <a:ln w="12700">
              <a:solidFill>
                <a:srgbClr val="CBC600"/>
              </a:solidFill>
              <a:round/>
              <a:headEnd type="none" w="sm" len="sm"/>
              <a:tailEnd type="triangle" w="med" len="med"/>
            </a:ln>
          </p:spPr>
          <p:txBody>
            <a:bodyPr wrap="none"/>
            <a:lstStyle/>
            <a:p>
              <a:endParaRPr lang="en-US"/>
            </a:p>
          </p:txBody>
        </p:sp>
        <p:sp>
          <p:nvSpPr>
            <p:cNvPr id="15405" name="Line 70"/>
            <p:cNvSpPr>
              <a:spLocks noChangeShapeType="1"/>
            </p:cNvSpPr>
            <p:nvPr/>
          </p:nvSpPr>
          <p:spPr bwMode="auto">
            <a:xfrm flipH="1">
              <a:off x="4110038" y="3757613"/>
              <a:ext cx="74612" cy="169862"/>
            </a:xfrm>
            <a:prstGeom prst="line">
              <a:avLst/>
            </a:prstGeom>
            <a:noFill/>
            <a:ln w="12700">
              <a:solidFill>
                <a:srgbClr val="CBC600"/>
              </a:solidFill>
              <a:round/>
              <a:headEnd type="none" w="sm" len="sm"/>
              <a:tailEnd type="triangle" w="med" len="med"/>
            </a:ln>
          </p:spPr>
          <p:txBody>
            <a:bodyPr wrap="none"/>
            <a:lstStyle/>
            <a:p>
              <a:endParaRPr lang="en-US"/>
            </a:p>
          </p:txBody>
        </p:sp>
        <p:sp>
          <p:nvSpPr>
            <p:cNvPr id="15406" name="Line 71"/>
            <p:cNvSpPr>
              <a:spLocks noChangeShapeType="1"/>
            </p:cNvSpPr>
            <p:nvPr/>
          </p:nvSpPr>
          <p:spPr bwMode="auto">
            <a:xfrm>
              <a:off x="4235450" y="3787775"/>
              <a:ext cx="9525" cy="236538"/>
            </a:xfrm>
            <a:prstGeom prst="line">
              <a:avLst/>
            </a:prstGeom>
            <a:noFill/>
            <a:ln w="12700">
              <a:solidFill>
                <a:srgbClr val="CBC600"/>
              </a:solidFill>
              <a:round/>
              <a:headEnd type="none" w="sm" len="sm"/>
              <a:tailEnd type="triangle" w="med" len="med"/>
            </a:ln>
          </p:spPr>
          <p:txBody>
            <a:bodyPr wrap="none"/>
            <a:lstStyle/>
            <a:p>
              <a:endParaRPr lang="en-US"/>
            </a:p>
          </p:txBody>
        </p:sp>
        <p:sp>
          <p:nvSpPr>
            <p:cNvPr id="15407" name="Line 5"/>
            <p:cNvSpPr>
              <a:spLocks noChangeShapeType="1"/>
            </p:cNvSpPr>
            <p:nvPr/>
          </p:nvSpPr>
          <p:spPr bwMode="auto">
            <a:xfrm flipV="1">
              <a:off x="2492375" y="3119438"/>
              <a:ext cx="5181600" cy="0"/>
            </a:xfrm>
            <a:prstGeom prst="line">
              <a:avLst/>
            </a:prstGeom>
            <a:noFill/>
            <a:ln w="57150">
              <a:solidFill>
                <a:schemeClr val="bg2"/>
              </a:solidFill>
              <a:round/>
              <a:headEnd type="none" w="sm" len="sm"/>
              <a:tailEnd/>
            </a:ln>
          </p:spPr>
          <p:txBody>
            <a:bodyPr wrap="none"/>
            <a:lstStyle/>
            <a:p>
              <a:endParaRPr lang="en-US"/>
            </a:p>
          </p:txBody>
        </p:sp>
        <p:sp>
          <p:nvSpPr>
            <p:cNvPr id="15408" name="Arc 15"/>
            <p:cNvSpPr>
              <a:spLocks/>
            </p:cNvSpPr>
            <p:nvPr/>
          </p:nvSpPr>
          <p:spPr bwMode="auto">
            <a:xfrm>
              <a:off x="4279900" y="3175000"/>
              <a:ext cx="835025" cy="952500"/>
            </a:xfrm>
            <a:custGeom>
              <a:avLst/>
              <a:gdLst>
                <a:gd name="T0" fmla="*/ 0 w 21600"/>
                <a:gd name="T1" fmla="*/ 0 h 21600"/>
                <a:gd name="T2" fmla="*/ 32280866 w 21600"/>
                <a:gd name="T3" fmla="*/ 42002600 h 21600"/>
                <a:gd name="T4" fmla="*/ 0 w 21600"/>
                <a:gd name="T5" fmla="*/ 42002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CBC600"/>
              </a:solidFill>
              <a:round/>
              <a:headEnd type="none" w="sm" len="sm"/>
              <a:tailEnd/>
            </a:ln>
          </p:spPr>
          <p:txBody>
            <a:bodyPr wrap="none"/>
            <a:lstStyle/>
            <a:p>
              <a:endParaRPr lang="en-US"/>
            </a:p>
          </p:txBody>
        </p:sp>
        <p:sp>
          <p:nvSpPr>
            <p:cNvPr id="15409" name="AutoShape 14"/>
            <p:cNvSpPr>
              <a:spLocks noChangeArrowheads="1"/>
            </p:cNvSpPr>
            <p:nvPr/>
          </p:nvSpPr>
          <p:spPr bwMode="auto">
            <a:xfrm rot="10677426">
              <a:off x="4165600" y="3140075"/>
              <a:ext cx="152400" cy="609600"/>
            </a:xfrm>
            <a:prstGeom prst="triangle">
              <a:avLst>
                <a:gd name="adj" fmla="val 53852"/>
              </a:avLst>
            </a:prstGeom>
            <a:solidFill>
              <a:srgbClr val="FF9933"/>
            </a:solidFill>
            <a:ln w="12700">
              <a:solidFill>
                <a:schemeClr val="bg2"/>
              </a:solidFill>
              <a:miter lim="800000"/>
              <a:headEnd type="none" w="sm" len="sm"/>
              <a:tailEnd type="none" w="sm" len="sm"/>
            </a:ln>
          </p:spPr>
          <p:txBody>
            <a:bodyPr wrap="none" anchor="ctr"/>
            <a:lstStyle/>
            <a:p>
              <a:endParaRPr lang="en-US"/>
            </a:p>
          </p:txBody>
        </p:sp>
        <p:sp>
          <p:nvSpPr>
            <p:cNvPr id="15410" name="Line 19"/>
            <p:cNvSpPr>
              <a:spLocks noChangeShapeType="1"/>
            </p:cNvSpPr>
            <p:nvPr/>
          </p:nvSpPr>
          <p:spPr bwMode="auto">
            <a:xfrm>
              <a:off x="4905375" y="3492500"/>
              <a:ext cx="98425" cy="122238"/>
            </a:xfrm>
            <a:prstGeom prst="line">
              <a:avLst/>
            </a:prstGeom>
            <a:noFill/>
            <a:ln w="12700">
              <a:solidFill>
                <a:srgbClr val="CBC600"/>
              </a:solidFill>
              <a:round/>
              <a:headEnd type="none" w="sm" len="sm"/>
              <a:tailEnd type="triangle" w="med" len="med"/>
            </a:ln>
          </p:spPr>
          <p:txBody>
            <a:bodyPr wrap="none"/>
            <a:lstStyle/>
            <a:p>
              <a:endParaRPr lang="en-US"/>
            </a:p>
          </p:txBody>
        </p:sp>
        <p:sp>
          <p:nvSpPr>
            <p:cNvPr id="15411" name="Arc 15"/>
            <p:cNvSpPr>
              <a:spLocks/>
            </p:cNvSpPr>
            <p:nvPr/>
          </p:nvSpPr>
          <p:spPr bwMode="auto">
            <a:xfrm flipH="1">
              <a:off x="3340100" y="3187700"/>
              <a:ext cx="835025" cy="952500"/>
            </a:xfrm>
            <a:custGeom>
              <a:avLst/>
              <a:gdLst>
                <a:gd name="T0" fmla="*/ 0 w 21600"/>
                <a:gd name="T1" fmla="*/ 0 h 21600"/>
                <a:gd name="T2" fmla="*/ 32280866 w 21600"/>
                <a:gd name="T3" fmla="*/ 42002600 h 21600"/>
                <a:gd name="T4" fmla="*/ 0 w 21600"/>
                <a:gd name="T5" fmla="*/ 42002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CBC600"/>
              </a:solidFill>
              <a:round/>
              <a:headEnd type="none" w="sm" len="sm"/>
              <a:tailEnd/>
            </a:ln>
          </p:spPr>
          <p:txBody>
            <a:bodyPr wrap="none"/>
            <a:lstStyle/>
            <a:p>
              <a:endParaRPr lang="en-US"/>
            </a:p>
          </p:txBody>
        </p:sp>
        <p:sp>
          <p:nvSpPr>
            <p:cNvPr id="15412" name="Line 19"/>
            <p:cNvSpPr>
              <a:spLocks noChangeShapeType="1"/>
            </p:cNvSpPr>
            <p:nvPr/>
          </p:nvSpPr>
          <p:spPr bwMode="auto">
            <a:xfrm flipH="1">
              <a:off x="3457575" y="3492500"/>
              <a:ext cx="98425" cy="122238"/>
            </a:xfrm>
            <a:prstGeom prst="line">
              <a:avLst/>
            </a:prstGeom>
            <a:noFill/>
            <a:ln w="12700">
              <a:solidFill>
                <a:srgbClr val="CBC600"/>
              </a:solidFill>
              <a:round/>
              <a:headEnd type="none" w="sm" len="sm"/>
              <a:tailEnd type="triangle" w="med" len="med"/>
            </a:ln>
          </p:spPr>
          <p:txBody>
            <a:bodyPr wrap="none"/>
            <a:lstStyle/>
            <a:p>
              <a:endParaRPr lang="en-US"/>
            </a:p>
          </p:txBody>
        </p:sp>
        <p:sp>
          <p:nvSpPr>
            <p:cNvPr id="15366" name="Line 6"/>
            <p:cNvSpPr>
              <a:spLocks noChangeShapeType="1"/>
            </p:cNvSpPr>
            <p:nvPr/>
          </p:nvSpPr>
          <p:spPr bwMode="auto">
            <a:xfrm flipV="1">
              <a:off x="2492375" y="4148138"/>
              <a:ext cx="5181600" cy="0"/>
            </a:xfrm>
            <a:prstGeom prst="line">
              <a:avLst/>
            </a:prstGeom>
            <a:noFill/>
            <a:ln w="57150">
              <a:solidFill>
                <a:schemeClr val="bg2"/>
              </a:solidFill>
              <a:round/>
              <a:headEnd type="none" w="sm" len="sm"/>
              <a:tailEnd/>
            </a:ln>
          </p:spPr>
          <p:txBody>
            <a:bodyPr wrap="none"/>
            <a:lstStyle/>
            <a:p>
              <a:endParaRPr lang="en-US"/>
            </a:p>
          </p:txBody>
        </p:sp>
        <p:graphicFrame>
          <p:nvGraphicFramePr>
            <p:cNvPr id="64513" name="Object 29"/>
            <p:cNvGraphicFramePr>
              <a:graphicFrameLocks noChangeAspect="1"/>
            </p:cNvGraphicFramePr>
            <p:nvPr/>
          </p:nvGraphicFramePr>
          <p:xfrm>
            <a:off x="438150" y="3343275"/>
            <a:ext cx="360363" cy="500063"/>
          </p:xfrm>
          <a:graphic>
            <a:graphicData uri="http://schemas.openxmlformats.org/presentationml/2006/ole">
              <mc:AlternateContent xmlns:mc="http://schemas.openxmlformats.org/markup-compatibility/2006">
                <mc:Choice xmlns:v="urn:schemas-microsoft-com:vml" Requires="v">
                  <p:oleObj spid="_x0000_s64591" name="Equation" r:id="rId4" imgW="165028" imgH="228501" progId="Equation.DSMT4">
                    <p:embed/>
                  </p:oleObj>
                </mc:Choice>
                <mc:Fallback>
                  <p:oleObj name="Equation" r:id="rId4" imgW="165028" imgH="228501" progId="Equation.DSMT4">
                    <p:embed/>
                    <p:pic>
                      <p:nvPicPr>
                        <p:cNvPr id="0"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 y="3343275"/>
                          <a:ext cx="36036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4" name="Object 29"/>
            <p:cNvGraphicFramePr>
              <a:graphicFrameLocks noChangeAspect="1"/>
            </p:cNvGraphicFramePr>
            <p:nvPr/>
          </p:nvGraphicFramePr>
          <p:xfrm>
            <a:off x="5603354" y="4663672"/>
            <a:ext cx="1111250" cy="862012"/>
          </p:xfrm>
          <a:graphic>
            <a:graphicData uri="http://schemas.openxmlformats.org/presentationml/2006/ole">
              <mc:AlternateContent xmlns:mc="http://schemas.openxmlformats.org/markup-compatibility/2006">
                <mc:Choice xmlns:v="urn:schemas-microsoft-com:vml" Requires="v">
                  <p:oleObj spid="_x0000_s64592" name="Equation" r:id="rId6" imgW="507780" imgH="393529" progId="Equation.DSMT4">
                    <p:embed/>
                  </p:oleObj>
                </mc:Choice>
                <mc:Fallback>
                  <p:oleObj name="Equation" r:id="rId6" imgW="507780" imgH="393529" progId="Equation.DSMT4">
                    <p:embed/>
                    <p:pic>
                      <p:nvPicPr>
                        <p:cNvPr id="0" name="Picture 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3354" y="4663672"/>
                          <a:ext cx="111125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4" name="Straight Arrow Connector 63"/>
            <p:cNvCxnSpPr/>
            <p:nvPr/>
          </p:nvCxnSpPr>
          <p:spPr bwMode="auto">
            <a:xfrm>
              <a:off x="7801157" y="3111690"/>
              <a:ext cx="0" cy="1009934"/>
            </a:xfrm>
            <a:prstGeom prst="straightConnector1">
              <a:avLst/>
            </a:prstGeom>
            <a:solidFill>
              <a:schemeClr val="accent1"/>
            </a:solidFill>
            <a:ln w="12700" cap="flat" cmpd="sng" algn="ctr">
              <a:solidFill>
                <a:schemeClr val="bg2"/>
              </a:solidFill>
              <a:prstDash val="solid"/>
              <a:round/>
              <a:headEnd type="triangle" w="med" len="med"/>
              <a:tailEnd type="triangle" w="med" len="med"/>
            </a:ln>
            <a:effectLst/>
          </p:spPr>
        </p:cxnSp>
        <p:graphicFrame>
          <p:nvGraphicFramePr>
            <p:cNvPr id="64515" name="Object 29"/>
            <p:cNvGraphicFramePr>
              <a:graphicFrameLocks noChangeAspect="1"/>
            </p:cNvGraphicFramePr>
            <p:nvPr/>
          </p:nvGraphicFramePr>
          <p:xfrm>
            <a:off x="7905106" y="3429001"/>
            <a:ext cx="237512" cy="333873"/>
          </p:xfrm>
          <a:graphic>
            <a:graphicData uri="http://schemas.openxmlformats.org/presentationml/2006/ole">
              <mc:AlternateContent xmlns:mc="http://schemas.openxmlformats.org/markup-compatibility/2006">
                <mc:Choice xmlns:v="urn:schemas-microsoft-com:vml" Requires="v">
                  <p:oleObj spid="_x0000_s64593" name="Equation" r:id="rId8" imgW="126725" imgH="177415" progId="Equation.DSMT4">
                    <p:embed/>
                  </p:oleObj>
                </mc:Choice>
                <mc:Fallback>
                  <p:oleObj name="Equation" r:id="rId8" imgW="126725" imgH="177415" progId="Equation.DSMT4">
                    <p:embed/>
                    <p:pic>
                      <p:nvPicPr>
                        <p:cNvPr id="0" name="Picture 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05106" y="3429001"/>
                          <a:ext cx="237512" cy="333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7" name="Straight Arrow Connector 66"/>
            <p:cNvCxnSpPr/>
            <p:nvPr/>
          </p:nvCxnSpPr>
          <p:spPr bwMode="auto">
            <a:xfrm flipV="1">
              <a:off x="6455391" y="3589361"/>
              <a:ext cx="777922" cy="1009935"/>
            </a:xfrm>
            <a:prstGeom prst="straightConnector1">
              <a:avLst/>
            </a:prstGeom>
            <a:solidFill>
              <a:schemeClr val="accent1"/>
            </a:solidFill>
            <a:ln w="12700" cap="flat" cmpd="sng" algn="ctr">
              <a:solidFill>
                <a:srgbClr val="FF0000"/>
              </a:solidFill>
              <a:prstDash val="solid"/>
              <a:round/>
              <a:headEnd type="none" w="sm" len="sm"/>
              <a:tailEnd type="arrow"/>
            </a:ln>
            <a:effectLst/>
          </p:spPr>
        </p:cxnSp>
        <p:graphicFrame>
          <p:nvGraphicFramePr>
            <p:cNvPr id="64516" name="Object 29"/>
            <p:cNvGraphicFramePr>
              <a:graphicFrameLocks noChangeAspect="1"/>
            </p:cNvGraphicFramePr>
            <p:nvPr/>
          </p:nvGraphicFramePr>
          <p:xfrm>
            <a:off x="1728788" y="5280025"/>
            <a:ext cx="1306512" cy="862013"/>
          </p:xfrm>
          <a:graphic>
            <a:graphicData uri="http://schemas.openxmlformats.org/presentationml/2006/ole">
              <mc:AlternateContent xmlns:mc="http://schemas.openxmlformats.org/markup-compatibility/2006">
                <mc:Choice xmlns:v="urn:schemas-microsoft-com:vml" Requires="v">
                  <p:oleObj spid="_x0000_s64594" name="Equation" r:id="rId10" imgW="596641" imgH="393529" progId="Equation.DSMT4">
                    <p:embed/>
                  </p:oleObj>
                </mc:Choice>
                <mc:Fallback>
                  <p:oleObj name="Equation" r:id="rId10" imgW="596641" imgH="393529" progId="Equation.DSMT4">
                    <p:embed/>
                    <p:pic>
                      <p:nvPicPr>
                        <p:cNvPr id="0" name="Picture 7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8788" y="5280025"/>
                          <a:ext cx="1306512"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9" name="Straight Arrow Connector 68"/>
            <p:cNvCxnSpPr>
              <a:endCxn id="15405" idx="0"/>
            </p:cNvCxnSpPr>
            <p:nvPr/>
          </p:nvCxnSpPr>
          <p:spPr bwMode="auto">
            <a:xfrm flipV="1">
              <a:off x="2977487" y="3757613"/>
              <a:ext cx="1207163" cy="1430814"/>
            </a:xfrm>
            <a:prstGeom prst="straightConnector1">
              <a:avLst/>
            </a:prstGeom>
            <a:solidFill>
              <a:schemeClr val="accent1"/>
            </a:solidFill>
            <a:ln w="12700" cap="flat" cmpd="sng" algn="ctr">
              <a:solidFill>
                <a:srgbClr val="FF0000"/>
              </a:solidFill>
              <a:prstDash val="solid"/>
              <a:round/>
              <a:headEnd type="none" w="sm" len="sm"/>
              <a:tailEnd type="arrow"/>
            </a:ln>
            <a:effectLst/>
          </p:spPr>
        </p:cxnSp>
      </p:grpSp>
      <p:cxnSp>
        <p:nvCxnSpPr>
          <p:cNvPr id="70" name="Straight Connector 69"/>
          <p:cNvCxnSpPr/>
          <p:nvPr/>
        </p:nvCxnSpPr>
        <p:spPr bwMode="auto">
          <a:xfrm>
            <a:off x="8284029" y="3135086"/>
            <a:ext cx="283028" cy="0"/>
          </a:xfrm>
          <a:prstGeom prst="line">
            <a:avLst/>
          </a:prstGeom>
          <a:solidFill>
            <a:schemeClr val="accent1"/>
          </a:solidFill>
          <a:ln w="19050" cap="flat" cmpd="sng" algn="ctr">
            <a:solidFill>
              <a:schemeClr val="bg2"/>
            </a:solidFill>
            <a:prstDash val="solid"/>
            <a:round/>
            <a:headEnd type="none" w="sm" len="sm"/>
            <a:tailEnd type="none" w="sm" len="sm"/>
          </a:ln>
          <a:effectLst/>
        </p:spPr>
      </p:cxnSp>
      <p:cxnSp>
        <p:nvCxnSpPr>
          <p:cNvPr id="73" name="Straight Arrow Connector 72"/>
          <p:cNvCxnSpPr/>
          <p:nvPr/>
        </p:nvCxnSpPr>
        <p:spPr bwMode="auto">
          <a:xfrm>
            <a:off x="8436429" y="3135086"/>
            <a:ext cx="0" cy="315686"/>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graphicFrame>
        <p:nvGraphicFramePr>
          <p:cNvPr id="64517" name="Object 5"/>
          <p:cNvGraphicFramePr>
            <a:graphicFrameLocks noChangeAspect="1"/>
          </p:cNvGraphicFramePr>
          <p:nvPr/>
        </p:nvGraphicFramePr>
        <p:xfrm>
          <a:off x="4452938" y="3262313"/>
          <a:ext cx="238125" cy="333375"/>
        </p:xfrm>
        <a:graphic>
          <a:graphicData uri="http://schemas.openxmlformats.org/presentationml/2006/ole">
            <mc:AlternateContent xmlns:mc="http://schemas.openxmlformats.org/markup-compatibility/2006">
              <mc:Choice xmlns:v="urn:schemas-microsoft-com:vml" Requires="v">
                <p:oleObj spid="_x0000_s64595" name="Equation" r:id="rId12" imgW="241300" imgH="330200" progId="Equation.DSMT4">
                  <p:embed/>
                </p:oleObj>
              </mc:Choice>
              <mc:Fallback>
                <p:oleObj name="Equation" r:id="rId12" imgW="241300" imgH="330200" progId="Equation.DSMT4">
                  <p:embed/>
                  <p:pic>
                    <p:nvPicPr>
                      <p:cNvPr id="0" name="Picture 7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52938" y="3262313"/>
                        <a:ext cx="238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8" name="Object 6"/>
          <p:cNvGraphicFramePr>
            <a:graphicFrameLocks noChangeAspect="1"/>
          </p:cNvGraphicFramePr>
          <p:nvPr/>
        </p:nvGraphicFramePr>
        <p:xfrm>
          <a:off x="8575673" y="3289525"/>
          <a:ext cx="243093" cy="270103"/>
        </p:xfrm>
        <a:graphic>
          <a:graphicData uri="http://schemas.openxmlformats.org/presentationml/2006/ole">
            <mc:AlternateContent xmlns:mc="http://schemas.openxmlformats.org/markup-compatibility/2006">
              <mc:Choice xmlns:v="urn:schemas-microsoft-com:vml" Requires="v">
                <p:oleObj spid="_x0000_s64596" name="Equation" r:id="rId14" imgW="114102" imgH="126780" progId="Equation.DSMT4">
                  <p:embed/>
                </p:oleObj>
              </mc:Choice>
              <mc:Fallback>
                <p:oleObj name="Equation" r:id="rId14" imgW="114102" imgH="126780" progId="Equation.DSMT4">
                  <p:embed/>
                  <p:pic>
                    <p:nvPicPr>
                      <p:cNvPr id="0" name="Picture 7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75673" y="3289525"/>
                        <a:ext cx="243093" cy="27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Rod</a:t>
            </a:r>
          </a:p>
        </p:txBody>
      </p:sp>
      <p:sp>
        <p:nvSpPr>
          <p:cNvPr id="16390" name="Text Box 29"/>
          <p:cNvSpPr txBox="1">
            <a:spLocks noChangeArrowheads="1"/>
          </p:cNvSpPr>
          <p:nvPr/>
        </p:nvSpPr>
        <p:spPr bwMode="auto">
          <a:xfrm>
            <a:off x="917575" y="4897438"/>
            <a:ext cx="4570413" cy="701675"/>
          </a:xfrm>
          <a:prstGeom prst="rect">
            <a:avLst/>
          </a:prstGeom>
          <a:noFill/>
          <a:ln w="12700">
            <a:noFill/>
            <a:miter lim="800000"/>
            <a:headEnd type="none" w="sm" len="sm"/>
            <a:tailEnd type="none" w="sm" len="sm"/>
          </a:ln>
        </p:spPr>
        <p:txBody>
          <a:bodyPr>
            <a:spAutoFit/>
          </a:bodyPr>
          <a:lstStyle/>
          <a:p>
            <a:r>
              <a:rPr lang="en-US" dirty="0">
                <a:solidFill>
                  <a:schemeClr val="bg1"/>
                </a:solidFill>
              </a:rPr>
              <a:t>Lightning is attracted to the rod more than the rest of the </a:t>
            </a:r>
            <a:r>
              <a:rPr lang="en-US" dirty="0" smtClean="0">
                <a:solidFill>
                  <a:schemeClr val="bg1"/>
                </a:solidFill>
              </a:rPr>
              <a:t>building:</a:t>
            </a:r>
            <a:endParaRPr lang="en-US" dirty="0">
              <a:solidFill>
                <a:schemeClr val="bg1"/>
              </a:solidFill>
            </a:endParaRPr>
          </a:p>
        </p:txBody>
      </p:sp>
      <p:sp>
        <p:nvSpPr>
          <p:cNvPr id="16391" name="Text Box 30"/>
          <p:cNvSpPr txBox="1">
            <a:spLocks noChangeArrowheads="1"/>
          </p:cNvSpPr>
          <p:nvPr/>
        </p:nvSpPr>
        <p:spPr bwMode="auto">
          <a:xfrm>
            <a:off x="6699250" y="5424488"/>
            <a:ext cx="2173288" cy="701675"/>
          </a:xfrm>
          <a:prstGeom prst="rect">
            <a:avLst/>
          </a:prstGeom>
          <a:noFill/>
          <a:ln w="12700">
            <a:noFill/>
            <a:miter lim="800000"/>
            <a:headEnd type="none" w="sm" len="sm"/>
            <a:tailEnd type="none" w="sm" len="sm"/>
          </a:ln>
        </p:spPr>
        <p:txBody>
          <a:bodyPr wrap="none">
            <a:spAutoFit/>
          </a:bodyPr>
          <a:lstStyle/>
          <a:p>
            <a:r>
              <a:rPr lang="en-US" dirty="0">
                <a:solidFill>
                  <a:schemeClr val="hlink"/>
                </a:solidFill>
              </a:rPr>
              <a:t>Important to have</a:t>
            </a:r>
          </a:p>
          <a:p>
            <a:r>
              <a:rPr lang="en-US" dirty="0">
                <a:solidFill>
                  <a:schemeClr val="hlink"/>
                </a:solidFill>
              </a:rPr>
              <a:t> it well grounded !</a:t>
            </a:r>
          </a:p>
        </p:txBody>
      </p:sp>
      <p:sp>
        <p:nvSpPr>
          <p:cNvPr id="32" name="Slide Number Placeholder 31"/>
          <p:cNvSpPr>
            <a:spLocks noGrp="1"/>
          </p:cNvSpPr>
          <p:nvPr>
            <p:ph type="sldNum" sz="quarter" idx="10"/>
          </p:nvPr>
        </p:nvSpPr>
        <p:spPr/>
        <p:txBody>
          <a:bodyPr/>
          <a:lstStyle/>
          <a:p>
            <a:pPr>
              <a:defRPr/>
            </a:pPr>
            <a:fld id="{C61DB25C-1D00-4F14-A1FC-32A28920E5FD}" type="slidenum">
              <a:rPr lang="en-US"/>
              <a:pPr>
                <a:defRPr/>
              </a:pPr>
              <a:t>8</a:t>
            </a:fld>
            <a:endParaRPr lang="en-US"/>
          </a:p>
        </p:txBody>
      </p:sp>
      <p:sp>
        <p:nvSpPr>
          <p:cNvPr id="2" name="TextBox 1"/>
          <p:cNvSpPr txBox="1"/>
          <p:nvPr/>
        </p:nvSpPr>
        <p:spPr>
          <a:xfrm>
            <a:off x="1465244" y="5684703"/>
            <a:ext cx="3220753" cy="646331"/>
          </a:xfrm>
          <a:prstGeom prst="rect">
            <a:avLst/>
          </a:prstGeom>
          <a:noFill/>
        </p:spPr>
        <p:txBody>
          <a:bodyPr wrap="none" rtlCol="0">
            <a:spAutoFit/>
          </a:bodyPr>
          <a:lstStyle/>
          <a:p>
            <a:pPr marL="288925" indent="-288925">
              <a:buFont typeface="+mj-lt"/>
              <a:buAutoNum type="alphaLcParenR"/>
            </a:pPr>
            <a:r>
              <a:rPr lang="en-US" sz="1800" dirty="0" smtClean="0">
                <a:solidFill>
                  <a:schemeClr val="bg1"/>
                </a:solidFill>
              </a:rPr>
              <a:t>Because it is taller</a:t>
            </a:r>
          </a:p>
          <a:p>
            <a:pPr marL="288925" indent="-288925">
              <a:buFont typeface="+mj-lt"/>
              <a:buAutoNum type="alphaLcParenR"/>
            </a:pPr>
            <a:r>
              <a:rPr lang="en-US" sz="1800" dirty="0" smtClean="0">
                <a:solidFill>
                  <a:schemeClr val="bg1"/>
                </a:solidFill>
              </a:rPr>
              <a:t>Because of the sharp point</a:t>
            </a:r>
            <a:endParaRPr lang="en-US" sz="1800" dirty="0">
              <a:solidFill>
                <a:schemeClr val="bg1"/>
              </a:solidFill>
            </a:endParaRPr>
          </a:p>
        </p:txBody>
      </p:sp>
      <p:grpSp>
        <p:nvGrpSpPr>
          <p:cNvPr id="7" name="Group 6"/>
          <p:cNvGrpSpPr/>
          <p:nvPr/>
        </p:nvGrpSpPr>
        <p:grpSpPr>
          <a:xfrm>
            <a:off x="512763" y="1128713"/>
            <a:ext cx="8118475" cy="4024312"/>
            <a:chOff x="512763" y="1128713"/>
            <a:chExt cx="8118475" cy="4024312"/>
          </a:xfrm>
        </p:grpSpPr>
        <p:sp>
          <p:nvSpPr>
            <p:cNvPr id="16387" name="Freeform 4"/>
            <p:cNvSpPr>
              <a:spLocks/>
            </p:cNvSpPr>
            <p:nvPr/>
          </p:nvSpPr>
          <p:spPr bwMode="auto">
            <a:xfrm rot="10761505">
              <a:off x="1798638" y="1128713"/>
              <a:ext cx="5751512" cy="738187"/>
            </a:xfrm>
            <a:custGeom>
              <a:avLst/>
              <a:gdLst>
                <a:gd name="T0" fmla="*/ 365517 w 1070"/>
                <a:gd name="T1" fmla="*/ 105297 h 666"/>
                <a:gd name="T2" fmla="*/ 123631 w 1070"/>
                <a:gd name="T3" fmla="*/ 209485 h 666"/>
                <a:gd name="T4" fmla="*/ 16126 w 1070"/>
                <a:gd name="T5" fmla="*/ 330300 h 666"/>
                <a:gd name="T6" fmla="*/ 129006 w 1070"/>
                <a:gd name="T7" fmla="*/ 487691 h 666"/>
                <a:gd name="T8" fmla="*/ 774035 w 1070"/>
                <a:gd name="T9" fmla="*/ 591880 h 666"/>
                <a:gd name="T10" fmla="*/ 1655575 w 1070"/>
                <a:gd name="T11" fmla="*/ 660600 h 666"/>
                <a:gd name="T12" fmla="*/ 2612368 w 1070"/>
                <a:gd name="T13" fmla="*/ 729320 h 666"/>
                <a:gd name="T14" fmla="*/ 3354153 w 1070"/>
                <a:gd name="T15" fmla="*/ 713802 h 666"/>
                <a:gd name="T16" fmla="*/ 4090561 w 1070"/>
                <a:gd name="T17" fmla="*/ 706044 h 666"/>
                <a:gd name="T18" fmla="*/ 4859220 w 1070"/>
                <a:gd name="T19" fmla="*/ 636215 h 666"/>
                <a:gd name="T20" fmla="*/ 5418246 w 1070"/>
                <a:gd name="T21" fmla="*/ 519834 h 666"/>
                <a:gd name="T22" fmla="*/ 5595630 w 1070"/>
                <a:gd name="T23" fmla="*/ 389044 h 666"/>
                <a:gd name="T24" fmla="*/ 5746137 w 1070"/>
                <a:gd name="T25" fmla="*/ 295940 h 666"/>
                <a:gd name="T26" fmla="*/ 5638632 w 1070"/>
                <a:gd name="T27" fmla="*/ 166258 h 666"/>
                <a:gd name="T28" fmla="*/ 5230112 w 1070"/>
                <a:gd name="T29" fmla="*/ 120814 h 666"/>
                <a:gd name="T30" fmla="*/ 4902222 w 1070"/>
                <a:gd name="T31" fmla="*/ 90888 h 666"/>
                <a:gd name="T32" fmla="*/ 4160439 w 1070"/>
                <a:gd name="T33" fmla="*/ 6650 h 666"/>
                <a:gd name="T34" fmla="*/ 3386404 w 1070"/>
                <a:gd name="T35" fmla="*/ 53203 h 666"/>
                <a:gd name="T36" fmla="*/ 2504864 w 1070"/>
                <a:gd name="T37" fmla="*/ 59853 h 666"/>
                <a:gd name="T38" fmla="*/ 1531945 w 1070"/>
                <a:gd name="T39" fmla="*/ 27710 h 666"/>
                <a:gd name="T40" fmla="*/ 903041 w 1070"/>
                <a:gd name="T41" fmla="*/ 37685 h 666"/>
                <a:gd name="T42" fmla="*/ 365517 w 1070"/>
                <a:gd name="T43" fmla="*/ 105297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gradFill rotWithShape="1">
              <a:gsLst>
                <a:gs pos="0">
                  <a:srgbClr val="99CCFF"/>
                </a:gs>
                <a:gs pos="100000">
                  <a:srgbClr val="749BC2"/>
                </a:gs>
              </a:gsLst>
              <a:path path="rect">
                <a:fillToRect l="50000" t="50000" r="50000" b="50000"/>
              </a:path>
            </a:gradFill>
            <a:ln w="38100" cap="flat" cmpd="sng">
              <a:solidFill>
                <a:srgbClr val="777777"/>
              </a:solidFill>
              <a:prstDash val="solid"/>
              <a:round/>
              <a:headEnd type="none" w="sm" len="sm"/>
              <a:tailEnd type="none" w="sm" len="sm"/>
            </a:ln>
          </p:spPr>
          <p:txBody>
            <a:bodyPr wrap="none"/>
            <a:lstStyle/>
            <a:p>
              <a:endParaRPr lang="en-US"/>
            </a:p>
          </p:txBody>
        </p:sp>
        <p:sp>
          <p:nvSpPr>
            <p:cNvPr id="16388" name="Text Box 5"/>
            <p:cNvSpPr txBox="1">
              <a:spLocks noChangeArrowheads="1"/>
            </p:cNvSpPr>
            <p:nvPr/>
          </p:nvSpPr>
          <p:spPr bwMode="auto">
            <a:xfrm>
              <a:off x="2344738" y="1414463"/>
              <a:ext cx="4616450" cy="366712"/>
            </a:xfrm>
            <a:prstGeom prst="rect">
              <a:avLst/>
            </a:prstGeom>
            <a:noFill/>
            <a:ln w="12700">
              <a:noFill/>
              <a:miter lim="800000"/>
              <a:headEnd type="none" w="sm" len="sm"/>
              <a:tailEnd type="none" w="sm" len="sm"/>
            </a:ln>
          </p:spPr>
          <p:txBody>
            <a:bodyPr wrap="none">
              <a:spAutoFit/>
            </a:bodyPr>
            <a:lstStyle/>
            <a:p>
              <a:r>
                <a:rPr lang="en-US" sz="1800" b="1">
                  <a:solidFill>
                    <a:schemeClr val="bg2"/>
                  </a:solidFill>
                </a:rPr>
                <a:t>-    -    -     -    -    -    -    -    -    -    -    -    -    -</a:t>
              </a:r>
            </a:p>
          </p:txBody>
        </p:sp>
        <p:sp>
          <p:nvSpPr>
            <p:cNvPr id="16389" name="Freeform 6"/>
            <p:cNvSpPr>
              <a:spLocks/>
            </p:cNvSpPr>
            <p:nvPr/>
          </p:nvSpPr>
          <p:spPr bwMode="auto">
            <a:xfrm>
              <a:off x="3984625" y="1822450"/>
              <a:ext cx="381000" cy="554038"/>
            </a:xfrm>
            <a:custGeom>
              <a:avLst/>
              <a:gdLst>
                <a:gd name="T0" fmla="*/ 111125 w 240"/>
                <a:gd name="T1" fmla="*/ 0 h 416"/>
                <a:gd name="T2" fmla="*/ 12700 w 240"/>
                <a:gd name="T3" fmla="*/ 103882 h 416"/>
                <a:gd name="T4" fmla="*/ 184150 w 240"/>
                <a:gd name="T5" fmla="*/ 122528 h 416"/>
                <a:gd name="T6" fmla="*/ 88900 w 240"/>
                <a:gd name="T7" fmla="*/ 237064 h 416"/>
                <a:gd name="T8" fmla="*/ 266700 w 240"/>
                <a:gd name="T9" fmla="*/ 263701 h 416"/>
                <a:gd name="T10" fmla="*/ 152400 w 240"/>
                <a:gd name="T11" fmla="*/ 378238 h 416"/>
                <a:gd name="T12" fmla="*/ 330200 w 240"/>
                <a:gd name="T13" fmla="*/ 404874 h 416"/>
                <a:gd name="T14" fmla="*/ 196850 w 240"/>
                <a:gd name="T15" fmla="*/ 495438 h 416"/>
                <a:gd name="T16" fmla="*/ 381000 w 240"/>
                <a:gd name="T17" fmla="*/ 554038 h 4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416"/>
                <a:gd name="T29" fmla="*/ 240 w 240"/>
                <a:gd name="T30" fmla="*/ 416 h 4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416">
                  <a:moveTo>
                    <a:pt x="70" y="0"/>
                  </a:moveTo>
                  <a:cubicBezTo>
                    <a:pt x="35" y="31"/>
                    <a:pt x="0" y="63"/>
                    <a:pt x="8" y="78"/>
                  </a:cubicBezTo>
                  <a:cubicBezTo>
                    <a:pt x="16" y="93"/>
                    <a:pt x="108" y="75"/>
                    <a:pt x="116" y="92"/>
                  </a:cubicBezTo>
                  <a:cubicBezTo>
                    <a:pt x="124" y="109"/>
                    <a:pt x="47" y="160"/>
                    <a:pt x="56" y="178"/>
                  </a:cubicBezTo>
                  <a:cubicBezTo>
                    <a:pt x="65" y="196"/>
                    <a:pt x="161" y="180"/>
                    <a:pt x="168" y="198"/>
                  </a:cubicBezTo>
                  <a:cubicBezTo>
                    <a:pt x="175" y="216"/>
                    <a:pt x="89" y="266"/>
                    <a:pt x="96" y="284"/>
                  </a:cubicBezTo>
                  <a:cubicBezTo>
                    <a:pt x="103" y="302"/>
                    <a:pt x="203" y="289"/>
                    <a:pt x="208" y="304"/>
                  </a:cubicBezTo>
                  <a:cubicBezTo>
                    <a:pt x="213" y="319"/>
                    <a:pt x="119" y="353"/>
                    <a:pt x="124" y="372"/>
                  </a:cubicBezTo>
                  <a:cubicBezTo>
                    <a:pt x="129" y="391"/>
                    <a:pt x="220" y="409"/>
                    <a:pt x="240" y="416"/>
                  </a:cubicBezTo>
                </a:path>
              </a:pathLst>
            </a:custGeom>
            <a:noFill/>
            <a:ln w="38100" cap="flat" cmpd="sng">
              <a:solidFill>
                <a:srgbClr val="CBC600"/>
              </a:solidFill>
              <a:prstDash val="solid"/>
              <a:round/>
              <a:headEnd type="none" w="sm" len="sm"/>
              <a:tailEnd type="none" w="sm" len="sm"/>
            </a:ln>
          </p:spPr>
          <p:txBody>
            <a:bodyPr wrap="none"/>
            <a:lstStyle/>
            <a:p>
              <a:endParaRPr lang="en-US"/>
            </a:p>
          </p:txBody>
        </p:sp>
        <p:sp>
          <p:nvSpPr>
            <p:cNvPr id="16394" name="AutoShape 3"/>
            <p:cNvSpPr>
              <a:spLocks noChangeArrowheads="1"/>
            </p:cNvSpPr>
            <p:nvPr/>
          </p:nvSpPr>
          <p:spPr bwMode="auto">
            <a:xfrm rot="21473621">
              <a:off x="4373563" y="2578100"/>
              <a:ext cx="152400" cy="609600"/>
            </a:xfrm>
            <a:prstGeom prst="triangle">
              <a:avLst>
                <a:gd name="adj" fmla="val 53852"/>
              </a:avLst>
            </a:prstGeom>
            <a:solidFill>
              <a:srgbClr val="FF9933"/>
            </a:solidFill>
            <a:ln w="12700">
              <a:solidFill>
                <a:schemeClr val="bg2"/>
              </a:solidFill>
              <a:miter lim="800000"/>
              <a:headEnd type="none" w="sm" len="sm"/>
              <a:tailEnd type="none" w="sm" len="sm"/>
            </a:ln>
          </p:spPr>
          <p:txBody>
            <a:bodyPr wrap="none" anchor="ctr"/>
            <a:lstStyle/>
            <a:p>
              <a:endParaRPr lang="en-US"/>
            </a:p>
          </p:txBody>
        </p:sp>
        <p:sp>
          <p:nvSpPr>
            <p:cNvPr id="16395" name="Line 7"/>
            <p:cNvSpPr>
              <a:spLocks noChangeShapeType="1"/>
            </p:cNvSpPr>
            <p:nvPr/>
          </p:nvSpPr>
          <p:spPr bwMode="auto">
            <a:xfrm>
              <a:off x="4254501" y="2344738"/>
              <a:ext cx="127000" cy="34925"/>
            </a:xfrm>
            <a:prstGeom prst="line">
              <a:avLst/>
            </a:prstGeom>
            <a:noFill/>
            <a:ln w="38100">
              <a:solidFill>
                <a:srgbClr val="CBC600"/>
              </a:solidFill>
              <a:round/>
              <a:headEnd type="none" w="sm" len="sm"/>
              <a:tailEnd type="triangle" w="med" len="med"/>
            </a:ln>
          </p:spPr>
          <p:txBody>
            <a:bodyPr wrap="none"/>
            <a:lstStyle/>
            <a:p>
              <a:endParaRPr lang="en-US"/>
            </a:p>
          </p:txBody>
        </p:sp>
        <p:sp>
          <p:nvSpPr>
            <p:cNvPr id="16396" name="Line 8"/>
            <p:cNvSpPr>
              <a:spLocks noChangeShapeType="1"/>
            </p:cNvSpPr>
            <p:nvPr/>
          </p:nvSpPr>
          <p:spPr bwMode="auto">
            <a:xfrm>
              <a:off x="4438651" y="2425700"/>
              <a:ext cx="0" cy="60325"/>
            </a:xfrm>
            <a:prstGeom prst="line">
              <a:avLst/>
            </a:prstGeom>
            <a:noFill/>
            <a:ln w="38100">
              <a:solidFill>
                <a:srgbClr val="CBC600"/>
              </a:solidFill>
              <a:round/>
              <a:headEnd type="none" w="sm" len="sm"/>
              <a:tailEnd type="none" w="sm" len="sm"/>
            </a:ln>
          </p:spPr>
          <p:txBody>
            <a:bodyPr wrap="none"/>
            <a:lstStyle/>
            <a:p>
              <a:endParaRPr lang="en-US"/>
            </a:p>
          </p:txBody>
        </p:sp>
        <p:sp>
          <p:nvSpPr>
            <p:cNvPr id="16397" name="Line 9"/>
            <p:cNvSpPr>
              <a:spLocks noChangeShapeType="1"/>
            </p:cNvSpPr>
            <p:nvPr/>
          </p:nvSpPr>
          <p:spPr bwMode="auto">
            <a:xfrm flipV="1">
              <a:off x="4479926" y="2454275"/>
              <a:ext cx="28575" cy="50800"/>
            </a:xfrm>
            <a:prstGeom prst="line">
              <a:avLst/>
            </a:prstGeom>
            <a:noFill/>
            <a:ln w="38100">
              <a:solidFill>
                <a:srgbClr val="CBC600"/>
              </a:solidFill>
              <a:round/>
              <a:headEnd type="none" w="sm" len="sm"/>
              <a:tailEnd type="none" w="sm" len="sm"/>
            </a:ln>
          </p:spPr>
          <p:txBody>
            <a:bodyPr wrap="none"/>
            <a:lstStyle/>
            <a:p>
              <a:endParaRPr lang="en-US"/>
            </a:p>
          </p:txBody>
        </p:sp>
        <p:sp>
          <p:nvSpPr>
            <p:cNvPr id="16398" name="Line 10"/>
            <p:cNvSpPr>
              <a:spLocks noChangeShapeType="1"/>
            </p:cNvSpPr>
            <p:nvPr/>
          </p:nvSpPr>
          <p:spPr bwMode="auto">
            <a:xfrm flipV="1">
              <a:off x="4514851" y="2530475"/>
              <a:ext cx="47625" cy="15875"/>
            </a:xfrm>
            <a:prstGeom prst="line">
              <a:avLst/>
            </a:prstGeom>
            <a:noFill/>
            <a:ln w="38100">
              <a:solidFill>
                <a:srgbClr val="CBC600"/>
              </a:solidFill>
              <a:round/>
              <a:headEnd type="none" w="sm" len="sm"/>
              <a:tailEnd type="none" w="sm" len="sm"/>
            </a:ln>
          </p:spPr>
          <p:txBody>
            <a:bodyPr wrap="none"/>
            <a:lstStyle/>
            <a:p>
              <a:endParaRPr lang="en-US"/>
            </a:p>
          </p:txBody>
        </p:sp>
        <p:sp>
          <p:nvSpPr>
            <p:cNvPr id="16399" name="Line 11"/>
            <p:cNvSpPr>
              <a:spLocks noChangeShapeType="1"/>
            </p:cNvSpPr>
            <p:nvPr/>
          </p:nvSpPr>
          <p:spPr bwMode="auto">
            <a:xfrm>
              <a:off x="4327526" y="2524125"/>
              <a:ext cx="53975" cy="19050"/>
            </a:xfrm>
            <a:prstGeom prst="line">
              <a:avLst/>
            </a:prstGeom>
            <a:noFill/>
            <a:ln w="38100">
              <a:solidFill>
                <a:srgbClr val="CBC600"/>
              </a:solidFill>
              <a:round/>
              <a:headEnd type="none" w="sm" len="sm"/>
              <a:tailEnd type="none" w="sm" len="sm"/>
            </a:ln>
          </p:spPr>
          <p:txBody>
            <a:bodyPr wrap="none"/>
            <a:lstStyle/>
            <a:p>
              <a:endParaRPr lang="en-US"/>
            </a:p>
          </p:txBody>
        </p:sp>
        <p:sp>
          <p:nvSpPr>
            <p:cNvPr id="16400" name="Line 12"/>
            <p:cNvSpPr>
              <a:spLocks noChangeShapeType="1"/>
            </p:cNvSpPr>
            <p:nvPr/>
          </p:nvSpPr>
          <p:spPr bwMode="auto">
            <a:xfrm flipV="1">
              <a:off x="4327526" y="2593975"/>
              <a:ext cx="50800" cy="3175"/>
            </a:xfrm>
            <a:prstGeom prst="line">
              <a:avLst/>
            </a:prstGeom>
            <a:noFill/>
            <a:ln w="38100">
              <a:solidFill>
                <a:srgbClr val="CBC600"/>
              </a:solidFill>
              <a:round/>
              <a:headEnd type="none" w="sm" len="sm"/>
              <a:tailEnd type="none" w="sm" len="sm"/>
            </a:ln>
          </p:spPr>
          <p:txBody>
            <a:bodyPr wrap="none"/>
            <a:lstStyle/>
            <a:p>
              <a:endParaRPr lang="en-US"/>
            </a:p>
          </p:txBody>
        </p:sp>
        <p:sp>
          <p:nvSpPr>
            <p:cNvPr id="16401" name="Line 13"/>
            <p:cNvSpPr>
              <a:spLocks noChangeShapeType="1"/>
            </p:cNvSpPr>
            <p:nvPr/>
          </p:nvSpPr>
          <p:spPr bwMode="auto">
            <a:xfrm>
              <a:off x="4527551" y="2603500"/>
              <a:ext cx="47625" cy="0"/>
            </a:xfrm>
            <a:prstGeom prst="line">
              <a:avLst/>
            </a:prstGeom>
            <a:noFill/>
            <a:ln w="38100">
              <a:solidFill>
                <a:srgbClr val="CBC600"/>
              </a:solidFill>
              <a:round/>
              <a:headEnd type="none" w="sm" len="sm"/>
              <a:tailEnd type="none" w="sm" len="sm"/>
            </a:ln>
          </p:spPr>
          <p:txBody>
            <a:bodyPr wrap="none"/>
            <a:lstStyle/>
            <a:p>
              <a:endParaRPr lang="en-US"/>
            </a:p>
          </p:txBody>
        </p:sp>
        <p:sp>
          <p:nvSpPr>
            <p:cNvPr id="16402" name="Rectangle 14"/>
            <p:cNvSpPr>
              <a:spLocks noChangeArrowheads="1"/>
            </p:cNvSpPr>
            <p:nvPr/>
          </p:nvSpPr>
          <p:spPr bwMode="auto">
            <a:xfrm>
              <a:off x="2279651" y="3203575"/>
              <a:ext cx="4803775" cy="1255712"/>
            </a:xfrm>
            <a:prstGeom prst="rect">
              <a:avLst/>
            </a:prstGeom>
            <a:gradFill rotWithShape="0">
              <a:gsLst>
                <a:gs pos="0">
                  <a:srgbClr val="47762F"/>
                </a:gs>
                <a:gs pos="50000">
                  <a:srgbClr val="99FF66"/>
                </a:gs>
                <a:gs pos="100000">
                  <a:srgbClr val="47762F"/>
                </a:gs>
              </a:gsLst>
              <a:lin ang="0" scaled="1"/>
            </a:gradFill>
            <a:ln w="28575">
              <a:solidFill>
                <a:schemeClr val="hlink"/>
              </a:solidFill>
              <a:miter lim="800000"/>
              <a:headEnd type="none" w="sm" len="sm"/>
              <a:tailEnd type="none" w="sm" len="sm"/>
            </a:ln>
          </p:spPr>
          <p:txBody>
            <a:bodyPr wrap="none" anchor="ctr"/>
            <a:lstStyle/>
            <a:p>
              <a:endParaRPr lang="en-US"/>
            </a:p>
          </p:txBody>
        </p:sp>
        <p:sp>
          <p:nvSpPr>
            <p:cNvPr id="16403" name="Line 15"/>
            <p:cNvSpPr>
              <a:spLocks noChangeShapeType="1"/>
            </p:cNvSpPr>
            <p:nvPr/>
          </p:nvSpPr>
          <p:spPr bwMode="auto">
            <a:xfrm>
              <a:off x="512763" y="4462463"/>
              <a:ext cx="8118475" cy="1587"/>
            </a:xfrm>
            <a:prstGeom prst="line">
              <a:avLst/>
            </a:prstGeom>
            <a:noFill/>
            <a:ln w="28575">
              <a:solidFill>
                <a:schemeClr val="hlink"/>
              </a:solidFill>
              <a:round/>
              <a:headEnd type="none" w="sm" len="sm"/>
              <a:tailEnd type="none" w="sm" len="sm"/>
            </a:ln>
          </p:spPr>
          <p:txBody>
            <a:bodyPr wrap="none"/>
            <a:lstStyle/>
            <a:p>
              <a:endParaRPr lang="en-US"/>
            </a:p>
          </p:txBody>
        </p:sp>
        <p:sp>
          <p:nvSpPr>
            <p:cNvPr id="16404" name="Rectangle 16"/>
            <p:cNvSpPr>
              <a:spLocks noChangeArrowheads="1"/>
            </p:cNvSpPr>
            <p:nvPr/>
          </p:nvSpPr>
          <p:spPr bwMode="auto">
            <a:xfrm>
              <a:off x="2767013" y="3402013"/>
              <a:ext cx="682625" cy="474662"/>
            </a:xfrm>
            <a:prstGeom prst="rect">
              <a:avLst/>
            </a:prstGeom>
            <a:noFill/>
            <a:ln w="25400">
              <a:solidFill>
                <a:srgbClr val="FF6600"/>
              </a:solidFill>
              <a:miter lim="800000"/>
              <a:headEnd type="none" w="sm" len="sm"/>
              <a:tailEnd type="none" w="sm" len="sm"/>
            </a:ln>
          </p:spPr>
          <p:txBody>
            <a:bodyPr wrap="none" anchor="ctr"/>
            <a:lstStyle/>
            <a:p>
              <a:endParaRPr lang="en-US"/>
            </a:p>
          </p:txBody>
        </p:sp>
        <p:sp>
          <p:nvSpPr>
            <p:cNvPr id="16405" name="Line 17"/>
            <p:cNvSpPr>
              <a:spLocks noChangeShapeType="1"/>
            </p:cNvSpPr>
            <p:nvPr/>
          </p:nvSpPr>
          <p:spPr bwMode="auto">
            <a:xfrm>
              <a:off x="2755901" y="3633788"/>
              <a:ext cx="682625" cy="0"/>
            </a:xfrm>
            <a:prstGeom prst="line">
              <a:avLst/>
            </a:prstGeom>
            <a:noFill/>
            <a:ln w="12700">
              <a:solidFill>
                <a:schemeClr val="hlink"/>
              </a:solidFill>
              <a:round/>
              <a:headEnd type="none" w="sm" len="sm"/>
              <a:tailEnd type="none" w="sm" len="sm"/>
            </a:ln>
          </p:spPr>
          <p:txBody>
            <a:bodyPr wrap="none"/>
            <a:lstStyle/>
            <a:p>
              <a:endParaRPr lang="en-US"/>
            </a:p>
          </p:txBody>
        </p:sp>
        <p:sp>
          <p:nvSpPr>
            <p:cNvPr id="16406" name="Line 18"/>
            <p:cNvSpPr>
              <a:spLocks noChangeShapeType="1"/>
            </p:cNvSpPr>
            <p:nvPr/>
          </p:nvSpPr>
          <p:spPr bwMode="auto">
            <a:xfrm>
              <a:off x="3084513" y="3389313"/>
              <a:ext cx="0" cy="450850"/>
            </a:xfrm>
            <a:prstGeom prst="line">
              <a:avLst/>
            </a:prstGeom>
            <a:noFill/>
            <a:ln w="12700">
              <a:solidFill>
                <a:schemeClr val="hlink"/>
              </a:solidFill>
              <a:round/>
              <a:headEnd type="none" w="sm" len="sm"/>
              <a:tailEnd type="none" w="sm" len="sm"/>
            </a:ln>
          </p:spPr>
          <p:txBody>
            <a:bodyPr wrap="none"/>
            <a:lstStyle/>
            <a:p>
              <a:endParaRPr lang="en-US"/>
            </a:p>
          </p:txBody>
        </p:sp>
        <p:sp>
          <p:nvSpPr>
            <p:cNvPr id="16407" name="Rectangle 19"/>
            <p:cNvSpPr>
              <a:spLocks noChangeArrowheads="1"/>
            </p:cNvSpPr>
            <p:nvPr/>
          </p:nvSpPr>
          <p:spPr bwMode="auto">
            <a:xfrm>
              <a:off x="5626101" y="3408363"/>
              <a:ext cx="682625" cy="474662"/>
            </a:xfrm>
            <a:prstGeom prst="rect">
              <a:avLst/>
            </a:prstGeom>
            <a:noFill/>
            <a:ln w="25400">
              <a:solidFill>
                <a:srgbClr val="FF6600"/>
              </a:solidFill>
              <a:miter lim="800000"/>
              <a:headEnd type="none" w="sm" len="sm"/>
              <a:tailEnd type="none" w="sm" len="sm"/>
            </a:ln>
          </p:spPr>
          <p:txBody>
            <a:bodyPr wrap="none" anchor="ctr"/>
            <a:lstStyle/>
            <a:p>
              <a:endParaRPr lang="en-US"/>
            </a:p>
          </p:txBody>
        </p:sp>
        <p:sp>
          <p:nvSpPr>
            <p:cNvPr id="16408" name="Line 20"/>
            <p:cNvSpPr>
              <a:spLocks noChangeShapeType="1"/>
            </p:cNvSpPr>
            <p:nvPr/>
          </p:nvSpPr>
          <p:spPr bwMode="auto">
            <a:xfrm>
              <a:off x="5629276" y="3640138"/>
              <a:ext cx="668338" cy="0"/>
            </a:xfrm>
            <a:prstGeom prst="line">
              <a:avLst/>
            </a:prstGeom>
            <a:noFill/>
            <a:ln w="12700">
              <a:solidFill>
                <a:schemeClr val="hlink"/>
              </a:solidFill>
              <a:round/>
              <a:headEnd type="none" w="sm" len="sm"/>
              <a:tailEnd type="none" w="sm" len="sm"/>
            </a:ln>
          </p:spPr>
          <p:txBody>
            <a:bodyPr wrap="none"/>
            <a:lstStyle/>
            <a:p>
              <a:endParaRPr lang="en-US"/>
            </a:p>
          </p:txBody>
        </p:sp>
        <p:sp>
          <p:nvSpPr>
            <p:cNvPr id="16409" name="Line 21"/>
            <p:cNvSpPr>
              <a:spLocks noChangeShapeType="1"/>
            </p:cNvSpPr>
            <p:nvPr/>
          </p:nvSpPr>
          <p:spPr bwMode="auto">
            <a:xfrm>
              <a:off x="5943601" y="3409950"/>
              <a:ext cx="0" cy="450850"/>
            </a:xfrm>
            <a:prstGeom prst="line">
              <a:avLst/>
            </a:prstGeom>
            <a:noFill/>
            <a:ln w="12700">
              <a:solidFill>
                <a:schemeClr val="hlink"/>
              </a:solidFill>
              <a:round/>
              <a:headEnd type="none" w="sm" len="sm"/>
              <a:tailEnd type="none" w="sm" len="sm"/>
            </a:ln>
          </p:spPr>
          <p:txBody>
            <a:bodyPr wrap="none"/>
            <a:lstStyle/>
            <a:p>
              <a:endParaRPr lang="en-US"/>
            </a:p>
          </p:txBody>
        </p:sp>
        <p:sp>
          <p:nvSpPr>
            <p:cNvPr id="16410" name="Rectangle 22"/>
            <p:cNvSpPr>
              <a:spLocks noChangeArrowheads="1"/>
            </p:cNvSpPr>
            <p:nvPr/>
          </p:nvSpPr>
          <p:spPr bwMode="auto">
            <a:xfrm>
              <a:off x="4337051" y="3854450"/>
              <a:ext cx="420688" cy="600075"/>
            </a:xfrm>
            <a:prstGeom prst="rect">
              <a:avLst/>
            </a:prstGeom>
            <a:noFill/>
            <a:ln w="25400">
              <a:solidFill>
                <a:srgbClr val="FF6600"/>
              </a:solidFill>
              <a:miter lim="800000"/>
              <a:headEnd type="none" w="sm" len="sm"/>
              <a:tailEnd type="none" w="sm" len="sm"/>
            </a:ln>
          </p:spPr>
          <p:txBody>
            <a:bodyPr wrap="none" anchor="ctr"/>
            <a:lstStyle/>
            <a:p>
              <a:endParaRPr lang="en-US"/>
            </a:p>
          </p:txBody>
        </p:sp>
        <p:sp>
          <p:nvSpPr>
            <p:cNvPr id="16411" name="Line 24"/>
            <p:cNvSpPr>
              <a:spLocks noChangeShapeType="1"/>
            </p:cNvSpPr>
            <p:nvPr/>
          </p:nvSpPr>
          <p:spPr bwMode="auto">
            <a:xfrm>
              <a:off x="4498976" y="3117850"/>
              <a:ext cx="3230563" cy="0"/>
            </a:xfrm>
            <a:prstGeom prst="line">
              <a:avLst/>
            </a:prstGeom>
            <a:noFill/>
            <a:ln w="28575">
              <a:solidFill>
                <a:srgbClr val="FF9933"/>
              </a:solidFill>
              <a:round/>
              <a:headEnd type="none" w="sm" len="sm"/>
              <a:tailEnd type="none" w="sm" len="sm"/>
            </a:ln>
          </p:spPr>
          <p:txBody>
            <a:bodyPr wrap="none"/>
            <a:lstStyle/>
            <a:p>
              <a:endParaRPr lang="en-US"/>
            </a:p>
          </p:txBody>
        </p:sp>
        <p:sp>
          <p:nvSpPr>
            <p:cNvPr id="16412" name="Line 25"/>
            <p:cNvSpPr>
              <a:spLocks noChangeShapeType="1"/>
            </p:cNvSpPr>
            <p:nvPr/>
          </p:nvSpPr>
          <p:spPr bwMode="auto">
            <a:xfrm>
              <a:off x="7718426" y="3121025"/>
              <a:ext cx="0" cy="1889125"/>
            </a:xfrm>
            <a:prstGeom prst="line">
              <a:avLst/>
            </a:prstGeom>
            <a:noFill/>
            <a:ln w="28575">
              <a:solidFill>
                <a:srgbClr val="FF9933"/>
              </a:solidFill>
              <a:round/>
              <a:headEnd type="none" w="sm" len="sm"/>
              <a:tailEnd type="none" w="sm" len="sm"/>
            </a:ln>
          </p:spPr>
          <p:txBody>
            <a:bodyPr wrap="none"/>
            <a:lstStyle/>
            <a:p>
              <a:endParaRPr lang="en-US"/>
            </a:p>
          </p:txBody>
        </p:sp>
        <p:sp>
          <p:nvSpPr>
            <p:cNvPr id="16413" name="Line 26"/>
            <p:cNvSpPr>
              <a:spLocks noChangeShapeType="1"/>
            </p:cNvSpPr>
            <p:nvPr/>
          </p:nvSpPr>
          <p:spPr bwMode="auto">
            <a:xfrm>
              <a:off x="7337426" y="5010150"/>
              <a:ext cx="793750" cy="0"/>
            </a:xfrm>
            <a:prstGeom prst="line">
              <a:avLst/>
            </a:prstGeom>
            <a:noFill/>
            <a:ln w="38100">
              <a:solidFill>
                <a:schemeClr val="bg2"/>
              </a:solidFill>
              <a:round/>
              <a:headEnd type="none" w="sm" len="sm"/>
              <a:tailEnd type="none" w="sm" len="sm"/>
            </a:ln>
          </p:spPr>
          <p:txBody>
            <a:bodyPr wrap="none"/>
            <a:lstStyle/>
            <a:p>
              <a:endParaRPr lang="en-US"/>
            </a:p>
          </p:txBody>
        </p:sp>
        <p:sp>
          <p:nvSpPr>
            <p:cNvPr id="16414" name="Line 27"/>
            <p:cNvSpPr>
              <a:spLocks noChangeShapeType="1"/>
            </p:cNvSpPr>
            <p:nvPr/>
          </p:nvSpPr>
          <p:spPr bwMode="auto">
            <a:xfrm>
              <a:off x="7534276" y="5081588"/>
              <a:ext cx="341313" cy="0"/>
            </a:xfrm>
            <a:prstGeom prst="line">
              <a:avLst/>
            </a:prstGeom>
            <a:noFill/>
            <a:ln w="38100">
              <a:solidFill>
                <a:schemeClr val="bg2"/>
              </a:solidFill>
              <a:round/>
              <a:headEnd type="none" w="sm" len="sm"/>
              <a:tailEnd type="none" w="sm" len="sm"/>
            </a:ln>
          </p:spPr>
          <p:txBody>
            <a:bodyPr wrap="none"/>
            <a:lstStyle/>
            <a:p>
              <a:endParaRPr lang="en-US"/>
            </a:p>
          </p:txBody>
        </p:sp>
        <p:sp>
          <p:nvSpPr>
            <p:cNvPr id="16415" name="Line 28"/>
            <p:cNvSpPr>
              <a:spLocks noChangeShapeType="1"/>
            </p:cNvSpPr>
            <p:nvPr/>
          </p:nvSpPr>
          <p:spPr bwMode="auto">
            <a:xfrm>
              <a:off x="7669213" y="5153025"/>
              <a:ext cx="122238" cy="0"/>
            </a:xfrm>
            <a:prstGeom prst="line">
              <a:avLst/>
            </a:prstGeom>
            <a:noFill/>
            <a:ln w="38100">
              <a:solidFill>
                <a:schemeClr val="bg2"/>
              </a:solidFill>
              <a:round/>
              <a:headEnd type="none" w="sm" len="sm"/>
              <a:tailEnd type="none" w="sm" len="sm"/>
            </a:ln>
          </p:spPr>
          <p:txBody>
            <a:bodyPr wrap="none"/>
            <a:lstStyle/>
            <a:p>
              <a:endParaRPr lang="en-US"/>
            </a:p>
          </p:txBody>
        </p:sp>
        <p:sp>
          <p:nvSpPr>
            <p:cNvPr id="16416" name="Oval 31"/>
            <p:cNvSpPr>
              <a:spLocks noChangeArrowheads="1"/>
            </p:cNvSpPr>
            <p:nvPr/>
          </p:nvSpPr>
          <p:spPr bwMode="auto">
            <a:xfrm>
              <a:off x="4586288" y="4149725"/>
              <a:ext cx="101600" cy="101600"/>
            </a:xfrm>
            <a:prstGeom prst="ellipse">
              <a:avLst/>
            </a:prstGeom>
            <a:solidFill>
              <a:schemeClr val="accent1"/>
            </a:solidFill>
            <a:ln w="12700">
              <a:solidFill>
                <a:schemeClr val="bg2"/>
              </a:solidFill>
              <a:round/>
              <a:headEnd type="none" w="sm" len="sm"/>
              <a:tailEnd type="none" w="sm" len="sm"/>
            </a:ln>
          </p:spPr>
          <p:txBody>
            <a:bodyPr wrap="none" anchor="ctr"/>
            <a:lstStyle/>
            <a:p>
              <a:endParaRPr lang="en-US"/>
            </a:p>
          </p:txBody>
        </p:sp>
        <p:sp>
          <p:nvSpPr>
            <p:cNvPr id="3" name="TextBox 2"/>
            <p:cNvSpPr txBox="1"/>
            <p:nvPr/>
          </p:nvSpPr>
          <p:spPr>
            <a:xfrm>
              <a:off x="5221994" y="2082189"/>
              <a:ext cx="1707519" cy="307777"/>
            </a:xfrm>
            <a:prstGeom prst="rect">
              <a:avLst/>
            </a:prstGeom>
            <a:noFill/>
          </p:spPr>
          <p:txBody>
            <a:bodyPr wrap="none" rtlCol="0">
              <a:spAutoFit/>
            </a:bodyPr>
            <a:lstStyle/>
            <a:p>
              <a:r>
                <a:rPr lang="en-US" sz="1400" dirty="0" smtClean="0">
                  <a:solidFill>
                    <a:schemeClr val="bg1"/>
                  </a:solidFill>
                </a:rPr>
                <a:t>Strong electric field</a:t>
              </a:r>
              <a:endParaRPr lang="en-US" sz="1400" dirty="0">
                <a:solidFill>
                  <a:schemeClr val="bg1"/>
                </a:solidFill>
              </a:endParaRPr>
            </a:p>
          </p:txBody>
        </p:sp>
        <p:cxnSp>
          <p:nvCxnSpPr>
            <p:cNvPr id="5" name="Straight Arrow Connector 4"/>
            <p:cNvCxnSpPr/>
            <p:nvPr/>
          </p:nvCxnSpPr>
          <p:spPr bwMode="auto">
            <a:xfrm flipH="1">
              <a:off x="4616068" y="2247441"/>
              <a:ext cx="572877" cy="264405"/>
            </a:xfrm>
            <a:prstGeom prst="straightConnector1">
              <a:avLst/>
            </a:prstGeom>
            <a:solidFill>
              <a:schemeClr val="accent1"/>
            </a:solidFill>
            <a:ln w="19050" cap="flat" cmpd="sng" algn="ctr">
              <a:solidFill>
                <a:schemeClr val="bg2"/>
              </a:solidFill>
              <a:prstDash val="solid"/>
              <a:round/>
              <a:headEnd type="none" w="med" len="med"/>
              <a:tailEnd type="arrow" w="med" len="med"/>
            </a:ln>
            <a:effectLst/>
          </p:spPr>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0"/>
          </p:nvPr>
        </p:nvSpPr>
        <p:spPr/>
        <p:txBody>
          <a:bodyPr/>
          <a:lstStyle/>
          <a:p>
            <a:pPr>
              <a:defRPr/>
            </a:pPr>
            <a:fld id="{C61DB25C-1D00-4F14-A1FC-32A28920E5FD}" type="slidenum">
              <a:rPr lang="en-US"/>
              <a:pPr>
                <a:defRPr/>
              </a:pPr>
              <a:t>9</a:t>
            </a:fld>
            <a:endParaRPr lang="en-US"/>
          </a:p>
        </p:txBody>
      </p:sp>
      <p:sp>
        <p:nvSpPr>
          <p:cNvPr id="34" name="TextBox 33"/>
          <p:cNvSpPr txBox="1"/>
          <p:nvPr/>
        </p:nvSpPr>
        <p:spPr>
          <a:xfrm>
            <a:off x="3121113" y="923011"/>
            <a:ext cx="2693623" cy="400110"/>
          </a:xfrm>
          <a:prstGeom prst="rect">
            <a:avLst/>
          </a:prstGeom>
          <a:noFill/>
        </p:spPr>
        <p:txBody>
          <a:bodyPr wrap="none" rtlCol="0">
            <a:spAutoFit/>
          </a:bodyPr>
          <a:lstStyle/>
          <a:p>
            <a:r>
              <a:rPr lang="en-US" dirty="0" smtClean="0">
                <a:solidFill>
                  <a:schemeClr val="bg1"/>
                </a:solidFill>
              </a:rPr>
              <a:t>A lighting rod in action</a:t>
            </a:r>
            <a:endParaRPr lang="en-US" dirty="0">
              <a:solidFill>
                <a:schemeClr val="bg1"/>
              </a:solidFill>
            </a:endParaRPr>
          </a:p>
        </p:txBody>
      </p:sp>
      <p:sp>
        <p:nvSpPr>
          <p:cNvPr id="9" name="Text Box 2"/>
          <p:cNvSpPr txBox="1">
            <a:spLocks noChangeArrowheads="1"/>
          </p:cNvSpPr>
          <p:nvPr/>
        </p:nvSpPr>
        <p:spPr bwMode="auto">
          <a:xfrm>
            <a:off x="198438" y="0"/>
            <a:ext cx="863758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a:t>
            </a:r>
            <a:r>
              <a:rPr lang="en-US" sz="4000" dirty="0" smtClean="0">
                <a:solidFill>
                  <a:srgbClr val="FF9933"/>
                </a:solidFill>
                <a:effectLst>
                  <a:outerShdw blurRad="38100" dist="38100" dir="2700000" algn="tl">
                    <a:srgbClr val="C0C0C0"/>
                  </a:outerShdw>
                </a:effectLst>
              </a:rPr>
              <a:t>Rod (cont.)</a:t>
            </a:r>
            <a:endParaRPr lang="en-US" sz="4000" dirty="0">
              <a:solidFill>
                <a:srgbClr val="FF9933"/>
              </a:solidFill>
              <a:effectLst>
                <a:outerShdw blurRad="38100" dist="38100" dir="2700000" algn="tl">
                  <a:srgbClr val="C0C0C0"/>
                </a:outerShdw>
              </a:effectLst>
            </a:endParaRPr>
          </a:p>
        </p:txBody>
      </p:sp>
      <p:pic>
        <p:nvPicPr>
          <p:cNvPr id="2" name="Picture 1"/>
          <p:cNvPicPr>
            <a:picLocks noChangeAspect="1"/>
          </p:cNvPicPr>
          <p:nvPr/>
        </p:nvPicPr>
        <p:blipFill>
          <a:blip r:embed="rId3" cstate="print"/>
          <a:stretch>
            <a:fillRect/>
          </a:stretch>
        </p:blipFill>
        <p:spPr>
          <a:xfrm>
            <a:off x="231608" y="2452236"/>
            <a:ext cx="2400300" cy="2964180"/>
          </a:xfrm>
          <a:prstGeom prst="rect">
            <a:avLst/>
          </a:prstGeom>
        </p:spPr>
      </p:pic>
      <p:pic>
        <p:nvPicPr>
          <p:cNvPr id="3" name="Picture 2"/>
          <p:cNvPicPr>
            <a:picLocks noChangeAspect="1"/>
          </p:cNvPicPr>
          <p:nvPr/>
        </p:nvPicPr>
        <p:blipFill>
          <a:blip r:embed="rId4" cstate="print"/>
          <a:stretch>
            <a:fillRect/>
          </a:stretch>
        </p:blipFill>
        <p:spPr>
          <a:xfrm>
            <a:off x="2860307" y="1524803"/>
            <a:ext cx="3688080" cy="2316480"/>
          </a:xfrm>
          <a:prstGeom prst="rect">
            <a:avLst/>
          </a:prstGeom>
        </p:spPr>
      </p:pic>
      <p:pic>
        <p:nvPicPr>
          <p:cNvPr id="4" name="Picture 3"/>
          <p:cNvPicPr>
            <a:picLocks noChangeAspect="1"/>
          </p:cNvPicPr>
          <p:nvPr/>
        </p:nvPicPr>
        <p:blipFill>
          <a:blip r:embed="rId5" cstate="print"/>
          <a:stretch>
            <a:fillRect/>
          </a:stretch>
        </p:blipFill>
        <p:spPr>
          <a:xfrm>
            <a:off x="3480135" y="4070082"/>
            <a:ext cx="2400300" cy="2567940"/>
          </a:xfrm>
          <a:prstGeom prst="rect">
            <a:avLst/>
          </a:prstGeom>
        </p:spPr>
      </p:pic>
      <p:pic>
        <p:nvPicPr>
          <p:cNvPr id="5" name="Picture 4"/>
          <p:cNvPicPr>
            <a:picLocks noChangeAspect="1"/>
          </p:cNvPicPr>
          <p:nvPr/>
        </p:nvPicPr>
        <p:blipFill>
          <a:blip r:embed="rId6" cstate="print"/>
          <a:stretch>
            <a:fillRect/>
          </a:stretch>
        </p:blipFill>
        <p:spPr>
          <a:xfrm>
            <a:off x="6751320" y="2029928"/>
            <a:ext cx="2042160" cy="383286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9293</TotalTime>
  <Words>693</Words>
  <Application>Microsoft Office PowerPoint</Application>
  <PresentationFormat>On-screen Show (4:3)</PresentationFormat>
  <Paragraphs>156</Paragraphs>
  <Slides>22</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9" baseType="lpstr">
      <vt:lpstr>Arial</vt:lpstr>
      <vt:lpstr>Symbol</vt:lpstr>
      <vt:lpstr>Times New Roman</vt:lpstr>
      <vt:lpstr>Wingdings</vt:lpstr>
      <vt:lpstr>Soaring</vt:lpstr>
      <vt:lpstr>Photo Editor Photo</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UH 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Jackson, David R</cp:lastModifiedBy>
  <cp:revision>710</cp:revision>
  <cp:lastPrinted>1999-08-25T18:07:04Z</cp:lastPrinted>
  <dcterms:created xsi:type="dcterms:W3CDTF">1999-08-24T13:57:19Z</dcterms:created>
  <dcterms:modified xsi:type="dcterms:W3CDTF">2023-03-03T03:05:11Z</dcterms:modified>
</cp:coreProperties>
</file>