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30"/>
  </p:notesMasterIdLst>
  <p:handoutMasterIdLst>
    <p:handoutMasterId r:id="rId31"/>
  </p:handoutMasterIdLst>
  <p:sldIdLst>
    <p:sldId id="276" r:id="rId2"/>
    <p:sldId id="353" r:id="rId3"/>
    <p:sldId id="354" r:id="rId4"/>
    <p:sldId id="352" r:id="rId5"/>
    <p:sldId id="290" r:id="rId6"/>
    <p:sldId id="315" r:id="rId7"/>
    <p:sldId id="293" r:id="rId8"/>
    <p:sldId id="296" r:id="rId9"/>
    <p:sldId id="359" r:id="rId10"/>
    <p:sldId id="294" r:id="rId11"/>
    <p:sldId id="297" r:id="rId12"/>
    <p:sldId id="316" r:id="rId13"/>
    <p:sldId id="330" r:id="rId14"/>
    <p:sldId id="361" r:id="rId15"/>
    <p:sldId id="360" r:id="rId16"/>
    <p:sldId id="298" r:id="rId17"/>
    <p:sldId id="295" r:id="rId18"/>
    <p:sldId id="317" r:id="rId19"/>
    <p:sldId id="358" r:id="rId20"/>
    <p:sldId id="363" r:id="rId21"/>
    <p:sldId id="362" r:id="rId22"/>
    <p:sldId id="348" r:id="rId23"/>
    <p:sldId id="308" r:id="rId24"/>
    <p:sldId id="299" r:id="rId25"/>
    <p:sldId id="300" r:id="rId26"/>
    <p:sldId id="301" r:id="rId27"/>
    <p:sldId id="318" r:id="rId28"/>
    <p:sldId id="332" r:id="rId2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00FF"/>
    <a:srgbClr val="FFFF99"/>
    <a:srgbClr val="FFFF66"/>
    <a:srgbClr val="66FFFF"/>
    <a:srgbClr val="0000CC"/>
    <a:srgbClr val="DDDDDD"/>
    <a:srgbClr val="33CC33"/>
    <a:srgbClr val="FF9933"/>
    <a:srgbClr val="66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917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6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6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5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3" Type="http://schemas.openxmlformats.org/officeDocument/2006/relationships/image" Target="../media/image83.wmf"/><Relationship Id="rId7" Type="http://schemas.openxmlformats.org/officeDocument/2006/relationships/image" Target="../media/image87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91.wmf"/><Relationship Id="rId7" Type="http://schemas.openxmlformats.org/officeDocument/2006/relationships/image" Target="../media/image88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6" Type="http://schemas.openxmlformats.org/officeDocument/2006/relationships/image" Target="../media/image85.wmf"/><Relationship Id="rId5" Type="http://schemas.openxmlformats.org/officeDocument/2006/relationships/image" Target="../media/image82.wmf"/><Relationship Id="rId10" Type="http://schemas.openxmlformats.org/officeDocument/2006/relationships/image" Target="../media/image69.wmf"/><Relationship Id="rId4" Type="http://schemas.openxmlformats.org/officeDocument/2006/relationships/image" Target="../media/image92.wmf"/><Relationship Id="rId9" Type="http://schemas.openxmlformats.org/officeDocument/2006/relationships/image" Target="../media/image94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7" Type="http://schemas.openxmlformats.org/officeDocument/2006/relationships/image" Target="../media/image96.wmf"/><Relationship Id="rId2" Type="http://schemas.openxmlformats.org/officeDocument/2006/relationships/image" Target="../media/image85.wmf"/><Relationship Id="rId1" Type="http://schemas.openxmlformats.org/officeDocument/2006/relationships/image" Target="../media/image95.wmf"/><Relationship Id="rId6" Type="http://schemas.openxmlformats.org/officeDocument/2006/relationships/image" Target="../media/image69.wmf"/><Relationship Id="rId5" Type="http://schemas.openxmlformats.org/officeDocument/2006/relationships/image" Target="../media/image94.wmf"/><Relationship Id="rId4" Type="http://schemas.openxmlformats.org/officeDocument/2006/relationships/image" Target="../media/image93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7" Type="http://schemas.openxmlformats.org/officeDocument/2006/relationships/image" Target="../media/image102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6" Type="http://schemas.openxmlformats.org/officeDocument/2006/relationships/image" Target="../media/image69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C37D1601-0E9F-4CF4-B4D9-2DACDF11D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3635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EEBB08D2-7126-4D30-929D-B64B1E0CA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0229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8052F9-9549-4AE2-9436-F39AEDB1945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9CD888-CA21-40E0-8099-1AE5C670815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C35C0F-48BC-4499-8FC2-DE3A7F0429F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0927EF-62CB-4FAB-ADDC-AFBB7CCB9F8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90D200-CC2D-419F-AD1E-FEADA64D36E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0927EF-62CB-4FAB-ADDC-AFBB7CCB9F8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0927EF-62CB-4FAB-ADDC-AFBB7CCB9F8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BCF7A0-94D6-4746-BF66-15D3411F6DA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D940F-F856-4179-9105-8C3DF7B43F0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A3A425-D805-4F9E-A987-31A9822C699F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4F1EC0-EED7-4790-9AEF-A5D2DF58F37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C7DBCA-77E1-4B45-8925-3A687A8DAC6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B85F7E-460A-48E6-97C3-1ED440E3A15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B85F7E-460A-48E6-97C3-1ED440E3A15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4025083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B85F7E-460A-48E6-97C3-1ED440E3A15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843079-CBC1-415D-A39B-916C65ABC334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9DE25C-EECA-45C4-9D48-B7F299433DFA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4678FA-8060-4F42-8A97-7B0294877AD2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E2BAC8-1793-4C1F-9F01-032E7E69F1BF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E80ED2-329E-4DCF-80A7-050C473257C8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B85F7E-460A-48E6-97C3-1ED440E3A152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D940F-F856-4179-9105-8C3DF7B43F0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B85F7E-460A-48E6-97C3-1ED440E3A15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ADC69D-C908-4508-9425-61B3ED0617E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C7DBCA-77E1-4B45-8925-3A687A8DAC6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34B61C-E9BC-4231-8E57-E2349E941EB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13AA0D-6A07-4304-A98A-B7FA36A324D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13AA0D-6A07-4304-A98A-B7FA36A324D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4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7.bin"/><Relationship Id="rId9" Type="http://schemas.openxmlformats.org/officeDocument/2006/relationships/oleObject" Target="../embeddings/oleObject6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.jpeg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9.bin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4.emf"/><Relationship Id="rId5" Type="http://schemas.openxmlformats.org/officeDocument/2006/relationships/oleObject" Target="../embeddings/oleObject72.bin"/><Relationship Id="rId4" Type="http://schemas.openxmlformats.org/officeDocument/2006/relationships/image" Target="../media/image7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7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75.bin"/><Relationship Id="rId5" Type="http://schemas.openxmlformats.org/officeDocument/2006/relationships/oleObject" Target="../embeddings/oleObject74.bin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78.bin"/><Relationship Id="rId5" Type="http://schemas.openxmlformats.org/officeDocument/2006/relationships/oleObject" Target="../embeddings/oleObject77.bin"/><Relationship Id="rId4" Type="http://schemas.openxmlformats.org/officeDocument/2006/relationships/oleObject" Target="../embeddings/oleObject7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80.bin"/><Relationship Id="rId4" Type="http://schemas.openxmlformats.org/officeDocument/2006/relationships/oleObject" Target="../embeddings/oleObject79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8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83.bin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2.bin"/><Relationship Id="rId10" Type="http://schemas.openxmlformats.org/officeDocument/2006/relationships/oleObject" Target="../embeddings/oleObject87.bin"/><Relationship Id="rId4" Type="http://schemas.openxmlformats.org/officeDocument/2006/relationships/oleObject" Target="../embeddings/oleObject81.bin"/><Relationship Id="rId9" Type="http://schemas.openxmlformats.org/officeDocument/2006/relationships/oleObject" Target="../embeddings/oleObject86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13" Type="http://schemas.openxmlformats.org/officeDocument/2006/relationships/oleObject" Target="../embeddings/oleObject98.bin"/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92.bin"/><Relationship Id="rId12" Type="http://schemas.openxmlformats.org/officeDocument/2006/relationships/oleObject" Target="../embeddings/oleObject9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91.bin"/><Relationship Id="rId11" Type="http://schemas.openxmlformats.org/officeDocument/2006/relationships/oleObject" Target="../embeddings/oleObject96.bin"/><Relationship Id="rId5" Type="http://schemas.openxmlformats.org/officeDocument/2006/relationships/oleObject" Target="../embeddings/oleObject90.bin"/><Relationship Id="rId10" Type="http://schemas.openxmlformats.org/officeDocument/2006/relationships/oleObject" Target="../embeddings/oleObject95.bin"/><Relationship Id="rId4" Type="http://schemas.openxmlformats.org/officeDocument/2006/relationships/oleObject" Target="../embeddings/oleObject89.bin"/><Relationship Id="rId9" Type="http://schemas.openxmlformats.org/officeDocument/2006/relationships/oleObject" Target="../embeddings/oleObject94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10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01.bin"/><Relationship Id="rId11" Type="http://schemas.openxmlformats.org/officeDocument/2006/relationships/oleObject" Target="../embeddings/oleObject106.bin"/><Relationship Id="rId5" Type="http://schemas.openxmlformats.org/officeDocument/2006/relationships/oleObject" Target="../embeddings/oleObject100.bin"/><Relationship Id="rId10" Type="http://schemas.openxmlformats.org/officeDocument/2006/relationships/oleObject" Target="../embeddings/oleObject105.bin"/><Relationship Id="rId4" Type="http://schemas.openxmlformats.org/officeDocument/2006/relationships/oleObject" Target="../embeddings/oleObject99.bin"/><Relationship Id="rId9" Type="http://schemas.openxmlformats.org/officeDocument/2006/relationships/oleObject" Target="../embeddings/oleObject104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1.bin"/><Relationship Id="rId3" Type="http://schemas.openxmlformats.org/officeDocument/2006/relationships/notesSlide" Target="../notesSlides/notesSlide28.xml"/><Relationship Id="rId7" Type="http://schemas.openxmlformats.org/officeDocument/2006/relationships/oleObject" Target="../embeddings/oleObject1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09.bin"/><Relationship Id="rId5" Type="http://schemas.openxmlformats.org/officeDocument/2006/relationships/oleObject" Target="../embeddings/oleObject108.bin"/><Relationship Id="rId10" Type="http://schemas.openxmlformats.org/officeDocument/2006/relationships/oleObject" Target="../embeddings/oleObject113.bin"/><Relationship Id="rId4" Type="http://schemas.openxmlformats.org/officeDocument/2006/relationships/oleObject" Target="../embeddings/oleObject107.bin"/><Relationship Id="rId9" Type="http://schemas.openxmlformats.org/officeDocument/2006/relationships/oleObject" Target="../embeddings/oleObject11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oleObject" Target="../embeddings/oleObject31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3018316" y="2592388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 dirty="0" smtClean="0">
                <a:solidFill>
                  <a:schemeClr val="bg2"/>
                </a:solidFill>
              </a:rPr>
              <a:t>Dept. </a:t>
            </a:r>
            <a:r>
              <a:rPr lang="en-US" sz="2400" smtClean="0">
                <a:solidFill>
                  <a:schemeClr val="bg2"/>
                </a:solidFill>
              </a:rPr>
              <a:t>of ECE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3633038" y="182721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bg2"/>
                </a:solidFill>
              </a:rPr>
              <a:t>Spring 2023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5296469" y="4710752"/>
            <a:ext cx="2667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</a:t>
            </a:r>
            <a:r>
              <a:rPr lang="en-US" sz="4000" dirty="0" smtClean="0">
                <a:solidFill>
                  <a:schemeClr val="bg1"/>
                </a:solidFill>
              </a:rPr>
              <a:t>17</a:t>
            </a:r>
          </a:p>
          <a:p>
            <a:pPr algn="ctr" eaLnBrk="0" hangingPunct="0"/>
            <a:r>
              <a:rPr lang="en-US" sz="2800" dirty="0" smtClean="0">
                <a:solidFill>
                  <a:schemeClr val="bg1"/>
                </a:solidFill>
              </a:rPr>
              <a:t>Curl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405370" y="3981410"/>
          <a:ext cx="3657600" cy="2620963"/>
        </p:xfrm>
        <a:graphic>
          <a:graphicData uri="http://schemas.openxmlformats.org/presentationml/2006/ole">
            <p:oleObj spid="_x0000_s1054" name="Photo Editor Photo" r:id="rId4" imgW="2857899" imgH="2048161" progId="">
              <p:embed/>
            </p:oleObj>
          </a:graphicData>
        </a:graphic>
      </p:graphicFrame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063625" y="36036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3318 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Applied Electricity and Magnetism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8"/>
          <p:cNvSpPr>
            <a:spLocks noChangeArrowheads="1"/>
          </p:cNvSpPr>
          <p:nvPr/>
        </p:nvSpPr>
        <p:spPr bwMode="auto">
          <a:xfrm>
            <a:off x="646113" y="4135202"/>
            <a:ext cx="8107362" cy="149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Text Box 24"/>
          <p:cNvSpPr txBox="1">
            <a:spLocks noChangeArrowheads="1"/>
          </p:cNvSpPr>
          <p:nvPr/>
        </p:nvSpPr>
        <p:spPr bwMode="auto">
          <a:xfrm>
            <a:off x="560388" y="819371"/>
            <a:ext cx="1216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Similarly,</a:t>
            </a:r>
          </a:p>
        </p:txBody>
      </p:sp>
      <p:graphicFrame>
        <p:nvGraphicFramePr>
          <p:cNvPr id="7170" name="Object 1024"/>
          <p:cNvGraphicFramePr>
            <a:graphicFrameLocks noChangeAspect="1"/>
          </p:cNvGraphicFramePr>
          <p:nvPr/>
        </p:nvGraphicFramePr>
        <p:xfrm>
          <a:off x="1085850" y="1371821"/>
          <a:ext cx="2970213" cy="1831975"/>
        </p:xfrm>
        <a:graphic>
          <a:graphicData uri="http://schemas.openxmlformats.org/presentationml/2006/ole">
            <p:oleObj spid="_x0000_s7282" name="Equation" r:id="rId4" imgW="1562100" imgH="965200" progId="Equation.DSMT4">
              <p:embed/>
            </p:oleObj>
          </a:graphicData>
        </a:graphic>
      </p:graphicFrame>
      <p:graphicFrame>
        <p:nvGraphicFramePr>
          <p:cNvPr id="7171" name="Object 1025"/>
          <p:cNvGraphicFramePr>
            <a:graphicFrameLocks noChangeAspect="1"/>
          </p:cNvGraphicFramePr>
          <p:nvPr/>
        </p:nvGraphicFramePr>
        <p:xfrm>
          <a:off x="839788" y="4332030"/>
          <a:ext cx="7758112" cy="1068387"/>
        </p:xfrm>
        <a:graphic>
          <a:graphicData uri="http://schemas.openxmlformats.org/presentationml/2006/ole">
            <p:oleObj spid="_x0000_s7283" name="Equation" r:id="rId5" imgW="3505200" imgH="482600" progId="Equation.DSMT4">
              <p:embed/>
            </p:oleObj>
          </a:graphicData>
        </a:graphic>
      </p:graphicFrame>
      <p:sp>
        <p:nvSpPr>
          <p:cNvPr id="7176" name="Text Box 27"/>
          <p:cNvSpPr txBox="1">
            <a:spLocks noChangeArrowheads="1"/>
          </p:cNvSpPr>
          <p:nvPr/>
        </p:nvSpPr>
        <p:spPr bwMode="auto">
          <a:xfrm>
            <a:off x="573088" y="3615636"/>
            <a:ext cx="209384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  <a:r>
              <a:rPr lang="en-US" sz="2000" dirty="0" smtClean="0">
                <a:solidFill>
                  <a:schemeClr val="bg1"/>
                </a:solidFill>
              </a:rPr>
              <a:t>, we have: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7172" name="Object 1026"/>
          <p:cNvGraphicFramePr>
            <a:graphicFrameLocks noChangeAspect="1"/>
          </p:cNvGraphicFramePr>
          <p:nvPr/>
        </p:nvGraphicFramePr>
        <p:xfrm>
          <a:off x="5227638" y="1286096"/>
          <a:ext cx="3200400" cy="906462"/>
        </p:xfrm>
        <a:graphic>
          <a:graphicData uri="http://schemas.openxmlformats.org/presentationml/2006/ole">
            <p:oleObj spid="_x0000_s7284" name="Equation" r:id="rId6" imgW="1524000" imgH="431800" progId="Equation.DSMT4">
              <p:embed/>
            </p:oleObj>
          </a:graphicData>
        </a:graphic>
      </p:graphicFrame>
      <p:graphicFrame>
        <p:nvGraphicFramePr>
          <p:cNvPr id="7173" name="Object 1027"/>
          <p:cNvGraphicFramePr>
            <a:graphicFrameLocks noChangeAspect="1"/>
          </p:cNvGraphicFramePr>
          <p:nvPr/>
        </p:nvGraphicFramePr>
        <p:xfrm>
          <a:off x="5207000" y="2313208"/>
          <a:ext cx="3198813" cy="1012825"/>
        </p:xfrm>
        <a:graphic>
          <a:graphicData uri="http://schemas.openxmlformats.org/presentationml/2006/ole">
            <p:oleObj spid="_x0000_s7285" name="Equation" r:id="rId7" imgW="1524000" imgH="482600" progId="Equation.DSMT4">
              <p:embed/>
            </p:oleObj>
          </a:graphicData>
        </a:graphic>
      </p:graphicFrame>
      <p:sp>
        <p:nvSpPr>
          <p:cNvPr id="269343" name="Text Box 31"/>
          <p:cNvSpPr txBox="1">
            <a:spLocks noChangeArrowheads="1"/>
          </p:cNvSpPr>
          <p:nvPr/>
        </p:nvSpPr>
        <p:spPr bwMode="auto">
          <a:xfrm>
            <a:off x="1631950" y="0"/>
            <a:ext cx="55499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Curl Calculation (cont.)</a:t>
            </a:r>
          </a:p>
        </p:txBody>
      </p:sp>
      <p:sp>
        <p:nvSpPr>
          <p:cNvPr id="7178" name="AutoShape 32"/>
          <p:cNvSpPr>
            <a:spLocks noChangeArrowheads="1"/>
          </p:cNvSpPr>
          <p:nvPr/>
        </p:nvSpPr>
        <p:spPr bwMode="auto">
          <a:xfrm>
            <a:off x="4445000" y="1678208"/>
            <a:ext cx="508000" cy="215900"/>
          </a:xfrm>
          <a:prstGeom prst="rightArrow">
            <a:avLst>
              <a:gd name="adj1" fmla="val 50000"/>
              <a:gd name="adj2" fmla="val 58824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AutoShape 33"/>
          <p:cNvSpPr>
            <a:spLocks noChangeArrowheads="1"/>
          </p:cNvSpPr>
          <p:nvPr/>
        </p:nvSpPr>
        <p:spPr bwMode="auto">
          <a:xfrm>
            <a:off x="4457700" y="2681508"/>
            <a:ext cx="508000" cy="215900"/>
          </a:xfrm>
          <a:prstGeom prst="rightArrow">
            <a:avLst>
              <a:gd name="adj1" fmla="val 50000"/>
              <a:gd name="adj2" fmla="val 58824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1240971" y="5998891"/>
            <a:ext cx="6715759" cy="646331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See Appendix A.2 in the </a:t>
            </a:r>
            <a:r>
              <a:rPr lang="en-US" dirty="0" err="1">
                <a:solidFill>
                  <a:schemeClr val="bg1"/>
                </a:solidFill>
              </a:rPr>
              <a:t>Hayt</a:t>
            </a:r>
            <a:r>
              <a:rPr lang="en-US" dirty="0">
                <a:solidFill>
                  <a:schemeClr val="bg1"/>
                </a:solidFill>
              </a:rPr>
              <a:t> &amp; Buck book for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 general </a:t>
            </a:r>
            <a:r>
              <a:rPr lang="en-US" dirty="0">
                <a:solidFill>
                  <a:schemeClr val="bg1"/>
                </a:solidFill>
              </a:rPr>
              <a:t>derivation </a:t>
            </a:r>
            <a:r>
              <a:rPr lang="en-US" dirty="0" smtClean="0">
                <a:solidFill>
                  <a:schemeClr val="bg1"/>
                </a:solidFill>
              </a:rPr>
              <a:t>of curl that </a:t>
            </a:r>
            <a:r>
              <a:rPr lang="en-US" dirty="0">
                <a:solidFill>
                  <a:schemeClr val="bg1"/>
                </a:solidFill>
              </a:rPr>
              <a:t>holds in </a:t>
            </a:r>
            <a:r>
              <a:rPr lang="en-US" u="sng" dirty="0">
                <a:solidFill>
                  <a:schemeClr val="bg1"/>
                </a:solidFill>
              </a:rPr>
              <a:t>any</a:t>
            </a:r>
            <a:r>
              <a:rPr lang="en-US" dirty="0">
                <a:solidFill>
                  <a:schemeClr val="bg1"/>
                </a:solidFill>
              </a:rPr>
              <a:t> coordinate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1" name="Text Box 1027"/>
          <p:cNvSpPr txBox="1">
            <a:spLocks noChangeArrowheads="1"/>
          </p:cNvSpPr>
          <p:nvPr/>
        </p:nvSpPr>
        <p:spPr bwMode="auto">
          <a:xfrm>
            <a:off x="1825625" y="0"/>
            <a:ext cx="521811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Del Operator</a:t>
            </a:r>
          </a:p>
        </p:txBody>
      </p:sp>
      <p:graphicFrame>
        <p:nvGraphicFramePr>
          <p:cNvPr id="8194" name="Object 1024"/>
          <p:cNvGraphicFramePr>
            <a:graphicFrameLocks noChangeAspect="1"/>
          </p:cNvGraphicFramePr>
          <p:nvPr/>
        </p:nvGraphicFramePr>
        <p:xfrm>
          <a:off x="1154113" y="2300288"/>
          <a:ext cx="6742112" cy="3806825"/>
        </p:xfrm>
        <a:graphic>
          <a:graphicData uri="http://schemas.openxmlformats.org/presentationml/2006/ole">
            <p:oleObj spid="_x0000_s8250" name="Equation" r:id="rId4" imgW="3441700" imgH="1943100" progId="Equation.DSMT4">
              <p:embed/>
            </p:oleObj>
          </a:graphicData>
        </a:graphic>
      </p:graphicFrame>
      <p:graphicFrame>
        <p:nvGraphicFramePr>
          <p:cNvPr id="8195" name="Object 1025"/>
          <p:cNvGraphicFramePr>
            <a:graphicFrameLocks noChangeAspect="1"/>
          </p:cNvGraphicFramePr>
          <p:nvPr/>
        </p:nvGraphicFramePr>
        <p:xfrm>
          <a:off x="2771775" y="1000125"/>
          <a:ext cx="3009900" cy="896938"/>
        </p:xfrm>
        <a:graphic>
          <a:graphicData uri="http://schemas.openxmlformats.org/presentationml/2006/ole">
            <p:oleObj spid="_x0000_s8251" name="Equation" r:id="rId5" imgW="1536700" imgH="457200" progId="Equation.DSMT4">
              <p:embed/>
            </p:oleObj>
          </a:graphicData>
        </a:graphic>
      </p:graphicFrame>
      <p:sp>
        <p:nvSpPr>
          <p:cNvPr id="8197" name="Text Box 1032"/>
          <p:cNvSpPr txBox="1">
            <a:spLocks noChangeArrowheads="1"/>
          </p:cNvSpPr>
          <p:nvPr/>
        </p:nvSpPr>
        <p:spPr bwMode="auto">
          <a:xfrm>
            <a:off x="1571625" y="1243013"/>
            <a:ext cx="97013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Recall: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2601006" y="2334986"/>
            <a:ext cx="3778250" cy="1168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3891" name="Text Box 3"/>
          <p:cNvSpPr txBox="1">
            <a:spLocks noChangeArrowheads="1"/>
          </p:cNvSpPr>
          <p:nvPr/>
        </p:nvSpPr>
        <p:spPr bwMode="auto">
          <a:xfrm>
            <a:off x="1692910" y="0"/>
            <a:ext cx="521811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Del Operator (cont.)</a:t>
            </a:r>
          </a:p>
        </p:txBody>
      </p:sp>
      <p:graphicFrame>
        <p:nvGraphicFramePr>
          <p:cNvPr id="9218" name="Object 1024"/>
          <p:cNvGraphicFramePr>
            <a:graphicFrameLocks noChangeAspect="1"/>
          </p:cNvGraphicFramePr>
          <p:nvPr/>
        </p:nvGraphicFramePr>
        <p:xfrm>
          <a:off x="2952070" y="2631168"/>
          <a:ext cx="2830512" cy="668338"/>
        </p:xfrm>
        <a:graphic>
          <a:graphicData uri="http://schemas.openxmlformats.org/presentationml/2006/ole">
            <p:oleObj spid="_x0000_s9266" name="Equation" r:id="rId4" imgW="914003" imgH="215806" progId="Equation.DSMT4">
              <p:embed/>
            </p:oleObj>
          </a:graphicData>
        </a:graphic>
      </p:graphicFrame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412750" y="1470842"/>
            <a:ext cx="51139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  <a:r>
              <a:rPr lang="en-US" sz="2000" dirty="0" smtClean="0">
                <a:solidFill>
                  <a:schemeClr val="bg1"/>
                </a:solidFill>
              </a:rPr>
              <a:t>, in rectangular coordinates, we have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Text Box 2"/>
          <p:cNvSpPr txBox="1">
            <a:spLocks noChangeArrowheads="1"/>
          </p:cNvSpPr>
          <p:nvPr/>
        </p:nvSpPr>
        <p:spPr bwMode="auto">
          <a:xfrm>
            <a:off x="17716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 of Curl Formulas</a:t>
            </a:r>
          </a:p>
        </p:txBody>
      </p:sp>
      <p:graphicFrame>
        <p:nvGraphicFramePr>
          <p:cNvPr id="10242" name="Object 25"/>
          <p:cNvGraphicFramePr>
            <a:graphicFrameLocks noChangeAspect="1"/>
          </p:cNvGraphicFramePr>
          <p:nvPr/>
        </p:nvGraphicFramePr>
        <p:xfrm>
          <a:off x="652463" y="3163888"/>
          <a:ext cx="7448550" cy="1041400"/>
        </p:xfrm>
        <a:graphic>
          <a:graphicData uri="http://schemas.openxmlformats.org/presentationml/2006/ole">
            <p:oleObj spid="_x0000_s10326" name="Equation" r:id="rId4" imgW="4000500" imgH="558800" progId="Equation.DSMT4">
              <p:embed/>
            </p:oleObj>
          </a:graphicData>
        </a:graphic>
      </p:graphicFrame>
      <p:graphicFrame>
        <p:nvGraphicFramePr>
          <p:cNvPr id="10243" name="Object 26"/>
          <p:cNvGraphicFramePr>
            <a:graphicFrameLocks noChangeAspect="1"/>
          </p:cNvGraphicFramePr>
          <p:nvPr/>
        </p:nvGraphicFramePr>
        <p:xfrm>
          <a:off x="60325" y="5029200"/>
          <a:ext cx="9017000" cy="962025"/>
        </p:xfrm>
        <a:graphic>
          <a:graphicData uri="http://schemas.openxmlformats.org/presentationml/2006/ole">
            <p:oleObj spid="_x0000_s10327" name="Equation" r:id="rId5" imgW="5232400" imgH="558800" progId="Equation.DSMT4">
              <p:embed/>
            </p:oleObj>
          </a:graphicData>
        </a:graphic>
      </p:graphicFrame>
      <p:graphicFrame>
        <p:nvGraphicFramePr>
          <p:cNvPr id="10244" name="Object 27"/>
          <p:cNvGraphicFramePr>
            <a:graphicFrameLocks noChangeAspect="1"/>
          </p:cNvGraphicFramePr>
          <p:nvPr/>
        </p:nvGraphicFramePr>
        <p:xfrm>
          <a:off x="965200" y="1449388"/>
          <a:ext cx="6745288" cy="944562"/>
        </p:xfrm>
        <a:graphic>
          <a:graphicData uri="http://schemas.openxmlformats.org/presentationml/2006/ole">
            <p:oleObj spid="_x0000_s10328" name="Equation" r:id="rId6" imgW="3441700" imgH="482600" progId="Equation.DSMT4">
              <p:embed/>
            </p:oleObj>
          </a:graphicData>
        </a:graphic>
      </p:graphicFrame>
      <p:sp>
        <p:nvSpPr>
          <p:cNvPr id="10246" name="Text Box 28"/>
          <p:cNvSpPr txBox="1">
            <a:spLocks noChangeArrowheads="1"/>
          </p:cNvSpPr>
          <p:nvPr/>
        </p:nvSpPr>
        <p:spPr bwMode="auto">
          <a:xfrm>
            <a:off x="581025" y="1001713"/>
            <a:ext cx="156805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Rectangular</a:t>
            </a:r>
          </a:p>
        </p:txBody>
      </p:sp>
      <p:sp>
        <p:nvSpPr>
          <p:cNvPr id="10247" name="Text Box 29"/>
          <p:cNvSpPr txBox="1">
            <a:spLocks noChangeArrowheads="1"/>
          </p:cNvSpPr>
          <p:nvPr/>
        </p:nvSpPr>
        <p:spPr bwMode="auto">
          <a:xfrm>
            <a:off x="428625" y="2728913"/>
            <a:ext cx="137088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Cylindrical</a:t>
            </a:r>
          </a:p>
        </p:txBody>
      </p:sp>
      <p:sp>
        <p:nvSpPr>
          <p:cNvPr id="10248" name="Text Box 30"/>
          <p:cNvSpPr txBox="1">
            <a:spLocks noChangeArrowheads="1"/>
          </p:cNvSpPr>
          <p:nvPr/>
        </p:nvSpPr>
        <p:spPr bwMode="auto">
          <a:xfrm>
            <a:off x="250825" y="4608513"/>
            <a:ext cx="125547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Spherical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7716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 of Curl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Formulas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1320269" y="2037828"/>
            <a:ext cx="156805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Rectangular</a:t>
            </a:r>
          </a:p>
        </p:txBody>
      </p:sp>
      <p:sp>
        <p:nvSpPr>
          <p:cNvPr id="16" name="Text Box 29"/>
          <p:cNvSpPr txBox="1">
            <a:spLocks noChangeArrowheads="1"/>
          </p:cNvSpPr>
          <p:nvPr/>
        </p:nvSpPr>
        <p:spPr bwMode="auto">
          <a:xfrm>
            <a:off x="1383190" y="3773936"/>
            <a:ext cx="137088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Cylindrical</a:t>
            </a:r>
          </a:p>
        </p:txBody>
      </p:sp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1410638" y="5512024"/>
            <a:ext cx="125547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Spherical</a:t>
            </a:r>
          </a:p>
        </p:txBody>
      </p:sp>
      <p:graphicFrame>
        <p:nvGraphicFramePr>
          <p:cNvPr id="18" name="Object 5"/>
          <p:cNvGraphicFramePr>
            <a:graphicFrameLocks noChangeAspect="1"/>
          </p:cNvGraphicFramePr>
          <p:nvPr/>
        </p:nvGraphicFramePr>
        <p:xfrm>
          <a:off x="3079750" y="1504267"/>
          <a:ext cx="2222500" cy="1563687"/>
        </p:xfrm>
        <a:graphic>
          <a:graphicData uri="http://schemas.openxmlformats.org/presentationml/2006/ole">
            <p:oleObj spid="_x0000_s367648" name="Equation" r:id="rId4" imgW="1371600" imgH="965200" progId="Equation.DSMT4">
              <p:embed/>
            </p:oleObj>
          </a:graphicData>
        </a:graphic>
      </p:graphicFrame>
      <p:graphicFrame>
        <p:nvGraphicFramePr>
          <p:cNvPr id="19" name="Object 6"/>
          <p:cNvGraphicFramePr>
            <a:graphicFrameLocks noChangeAspect="1"/>
          </p:cNvGraphicFramePr>
          <p:nvPr/>
        </p:nvGraphicFramePr>
        <p:xfrm>
          <a:off x="2946631" y="5011054"/>
          <a:ext cx="3783012" cy="1490663"/>
        </p:xfrm>
        <a:graphic>
          <a:graphicData uri="http://schemas.openxmlformats.org/presentationml/2006/ole">
            <p:oleObj spid="_x0000_s367649" name="Equation" r:id="rId5" imgW="2451100" imgH="965200" progId="Equation.DSMT4">
              <p:embed/>
            </p:oleObj>
          </a:graphicData>
        </a:graphic>
      </p:graphicFrame>
      <p:graphicFrame>
        <p:nvGraphicFramePr>
          <p:cNvPr id="20" name="Object 9"/>
          <p:cNvGraphicFramePr>
            <a:graphicFrameLocks noChangeAspect="1"/>
          </p:cNvGraphicFramePr>
          <p:nvPr/>
        </p:nvGraphicFramePr>
        <p:xfrm>
          <a:off x="3020551" y="3260493"/>
          <a:ext cx="2531155" cy="1502273"/>
        </p:xfrm>
        <a:graphic>
          <a:graphicData uri="http://schemas.openxmlformats.org/presentationml/2006/ole">
            <p:oleObj spid="_x0000_s367650" name="Equation" r:id="rId6" imgW="1625600" imgH="965200" progId="Equation.DSMT4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254827" y="859970"/>
            <a:ext cx="2377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Determinant Forms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Text Box 3"/>
          <p:cNvSpPr txBox="1">
            <a:spLocks noChangeArrowheads="1"/>
          </p:cNvSpPr>
          <p:nvPr/>
        </p:nvSpPr>
        <p:spPr bwMode="auto">
          <a:xfrm>
            <a:off x="1692910" y="0"/>
            <a:ext cx="5218113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Note on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/>
              </a:rPr>
              <a:t>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Operator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9222" name="Object 1024"/>
          <p:cNvGraphicFramePr>
            <a:graphicFrameLocks noChangeAspect="1"/>
          </p:cNvGraphicFramePr>
          <p:nvPr/>
        </p:nvGraphicFramePr>
        <p:xfrm>
          <a:off x="1775324" y="5642664"/>
          <a:ext cx="5246688" cy="780043"/>
        </p:xfrm>
        <a:graphic>
          <a:graphicData uri="http://schemas.openxmlformats.org/presentationml/2006/ole">
            <p:oleObj spid="_x0000_s332836" name="Equation" r:id="rId4" imgW="3073400" imgH="45720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06400" y="5021217"/>
            <a:ext cx="4083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For example, in spherical coordinates: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3147333" y="2735717"/>
          <a:ext cx="2851150" cy="1684337"/>
        </p:xfrm>
        <a:graphic>
          <a:graphicData uri="http://schemas.openxmlformats.org/presentationml/2006/ole">
            <p:oleObj spid="_x0000_s332837" name="Equation" r:id="rId5" imgW="1459866" imgH="863225" progId="Equation.DSMT4">
              <p:embed/>
            </p:oleObj>
          </a:graphicData>
        </a:graphic>
      </p:graphicFrame>
      <p:graphicFrame>
        <p:nvGraphicFramePr>
          <p:cNvPr id="12" name="Object 1024"/>
          <p:cNvGraphicFramePr>
            <a:graphicFrameLocks noChangeAspect="1"/>
          </p:cNvGraphicFramePr>
          <p:nvPr/>
        </p:nvGraphicFramePr>
        <p:xfrm>
          <a:off x="2966357" y="1631724"/>
          <a:ext cx="3044825" cy="914400"/>
        </p:xfrm>
        <a:graphic>
          <a:graphicData uri="http://schemas.openxmlformats.org/presentationml/2006/ole">
            <p:oleObj spid="_x0000_s332838" name="Equation" r:id="rId6" imgW="1397000" imgH="41910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34999" y="873760"/>
            <a:ext cx="7235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Curl can be calculated in any coordinated system, but the 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 operator is only defined in rectangular coordinates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Text Box 2"/>
          <p:cNvSpPr txBox="1">
            <a:spLocks noChangeArrowheads="1"/>
          </p:cNvSpPr>
          <p:nvPr/>
        </p:nvSpPr>
        <p:spPr bwMode="auto">
          <a:xfrm>
            <a:off x="2559368" y="0"/>
            <a:ext cx="379253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graphicFrame>
        <p:nvGraphicFramePr>
          <p:cNvPr id="11266" name="Object 0"/>
          <p:cNvGraphicFramePr>
            <a:graphicFrameLocks noChangeAspect="1"/>
          </p:cNvGraphicFramePr>
          <p:nvPr/>
        </p:nvGraphicFramePr>
        <p:xfrm>
          <a:off x="1776413" y="1714500"/>
          <a:ext cx="5330825" cy="652463"/>
        </p:xfrm>
        <a:graphic>
          <a:graphicData uri="http://schemas.openxmlformats.org/presentationml/2006/ole">
            <p:oleObj spid="_x0000_s11350" name="Equation" r:id="rId4" imgW="2286000" imgH="279400" progId="Equation.DSMT4">
              <p:embed/>
            </p:oleObj>
          </a:graphicData>
        </a:graphic>
      </p:graphicFrame>
      <p:graphicFrame>
        <p:nvGraphicFramePr>
          <p:cNvPr id="11267" name="Object 1"/>
          <p:cNvGraphicFramePr>
            <a:graphicFrameLocks noChangeAspect="1"/>
          </p:cNvGraphicFramePr>
          <p:nvPr/>
        </p:nvGraphicFramePr>
        <p:xfrm>
          <a:off x="1130300" y="4654550"/>
          <a:ext cx="6862763" cy="635000"/>
        </p:xfrm>
        <a:graphic>
          <a:graphicData uri="http://schemas.openxmlformats.org/presentationml/2006/ole">
            <p:oleObj spid="_x0000_s11351" name="Equation" r:id="rId5" imgW="3022600" imgH="279400" progId="Equation.DSMT4">
              <p:embed/>
            </p:oleObj>
          </a:graphicData>
        </a:graphic>
      </p:graphicFrame>
      <p:graphicFrame>
        <p:nvGraphicFramePr>
          <p:cNvPr id="11268" name="Object 2"/>
          <p:cNvGraphicFramePr>
            <a:graphicFrameLocks noChangeAspect="1"/>
          </p:cNvGraphicFramePr>
          <p:nvPr/>
        </p:nvGraphicFramePr>
        <p:xfrm>
          <a:off x="1203325" y="3094038"/>
          <a:ext cx="6745288" cy="944562"/>
        </p:xfrm>
        <a:graphic>
          <a:graphicData uri="http://schemas.openxmlformats.org/presentationml/2006/ole">
            <p:oleObj spid="_x0000_s11352" name="Equation" r:id="rId6" imgW="3441700" imgH="482600" progId="Equation.DSMT4">
              <p:embed/>
            </p:oleObj>
          </a:graphicData>
        </a:graphic>
      </p:graphicFrame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824865" y="1060133"/>
            <a:ext cx="575349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Calculate the </a:t>
            </a:r>
            <a:r>
              <a:rPr lang="en-US" sz="2000" dirty="0" smtClean="0">
                <a:solidFill>
                  <a:schemeClr val="bg1"/>
                </a:solidFill>
              </a:rPr>
              <a:t>curl of the following vector function: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2054860" y="0"/>
            <a:ext cx="48926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graphicFrame>
        <p:nvGraphicFramePr>
          <p:cNvPr id="12290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35170900"/>
              </p:ext>
            </p:extLst>
          </p:nvPr>
        </p:nvGraphicFramePr>
        <p:xfrm>
          <a:off x="628650" y="1927225"/>
          <a:ext cx="6618288" cy="928688"/>
        </p:xfrm>
        <a:graphic>
          <a:graphicData uri="http://schemas.openxmlformats.org/presentationml/2006/ole">
            <p:oleObj spid="_x0000_s12422" name="Equation" r:id="rId4" imgW="3441700" imgH="482600" progId="Equation.DSMT4">
              <p:embed/>
            </p:oleObj>
          </a:graphicData>
        </a:graphic>
      </p:graphicFrame>
      <p:sp>
        <p:nvSpPr>
          <p:cNvPr id="12294" name="Line 54"/>
          <p:cNvSpPr>
            <a:spLocks noChangeShapeType="1"/>
          </p:cNvSpPr>
          <p:nvPr/>
        </p:nvSpPr>
        <p:spPr bwMode="auto">
          <a:xfrm flipV="1">
            <a:off x="2114550" y="1928813"/>
            <a:ext cx="265113" cy="45243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295" name="Line 55"/>
          <p:cNvSpPr>
            <a:spLocks noChangeShapeType="1"/>
          </p:cNvSpPr>
          <p:nvPr/>
        </p:nvSpPr>
        <p:spPr bwMode="auto">
          <a:xfrm flipV="1">
            <a:off x="2727325" y="1954213"/>
            <a:ext cx="269875" cy="461962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296" name="Line 56"/>
          <p:cNvSpPr>
            <a:spLocks noChangeShapeType="1"/>
          </p:cNvSpPr>
          <p:nvPr/>
        </p:nvSpPr>
        <p:spPr bwMode="auto">
          <a:xfrm flipV="1">
            <a:off x="4737100" y="1930400"/>
            <a:ext cx="317500" cy="41116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297" name="Line 57"/>
          <p:cNvSpPr>
            <a:spLocks noChangeShapeType="1"/>
          </p:cNvSpPr>
          <p:nvPr/>
        </p:nvSpPr>
        <p:spPr bwMode="auto">
          <a:xfrm flipV="1">
            <a:off x="5919788" y="1916113"/>
            <a:ext cx="342900" cy="45085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298" name="Text Box 65"/>
          <p:cNvSpPr txBox="1">
            <a:spLocks noChangeArrowheads="1"/>
          </p:cNvSpPr>
          <p:nvPr/>
        </p:nvSpPr>
        <p:spPr bwMode="auto">
          <a:xfrm>
            <a:off x="301625" y="1128713"/>
            <a:ext cx="20129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Calculate the curl:</a:t>
            </a:r>
          </a:p>
        </p:txBody>
      </p:sp>
      <p:graphicFrame>
        <p:nvGraphicFramePr>
          <p:cNvPr id="12291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35276400"/>
              </p:ext>
            </p:extLst>
          </p:nvPr>
        </p:nvGraphicFramePr>
        <p:xfrm>
          <a:off x="2422525" y="1066800"/>
          <a:ext cx="1173163" cy="488950"/>
        </p:xfrm>
        <a:graphic>
          <a:graphicData uri="http://schemas.openxmlformats.org/presentationml/2006/ole">
            <p:oleObj spid="_x0000_s12423" name="Equation" r:id="rId5" imgW="609336" imgH="253890" progId="Equation.DSMT4">
              <p:embed/>
            </p:oleObj>
          </a:graphicData>
        </a:graphic>
      </p:graphicFrame>
      <p:sp>
        <p:nvSpPr>
          <p:cNvPr id="12313" name="Text Box 67"/>
          <p:cNvSpPr txBox="1">
            <a:spLocks noChangeArrowheads="1"/>
          </p:cNvSpPr>
          <p:nvPr/>
        </p:nvSpPr>
        <p:spPr bwMode="auto">
          <a:xfrm>
            <a:off x="3197225" y="5942013"/>
            <a:ext cx="3711575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Velocity </a:t>
            </a:r>
            <a:r>
              <a:rPr lang="en-US" dirty="0">
                <a:solidFill>
                  <a:schemeClr val="bg1"/>
                </a:solidFill>
              </a:rPr>
              <a:t>of water flowing in a river</a:t>
            </a:r>
          </a:p>
        </p:txBody>
      </p:sp>
      <p:graphicFrame>
        <p:nvGraphicFramePr>
          <p:cNvPr id="12292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34710066"/>
              </p:ext>
            </p:extLst>
          </p:nvPr>
        </p:nvGraphicFramePr>
        <p:xfrm>
          <a:off x="3603625" y="3149600"/>
          <a:ext cx="1733550" cy="488950"/>
        </p:xfrm>
        <a:graphic>
          <a:graphicData uri="http://schemas.openxmlformats.org/presentationml/2006/ole">
            <p:oleObj spid="_x0000_s12424" name="Equation" r:id="rId6" imgW="901309" imgH="253890" progId="Equation.DSMT4">
              <p:embed/>
            </p:oleObj>
          </a:graphicData>
        </a:graphic>
      </p:graphicFrame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85830929"/>
              </p:ext>
            </p:extLst>
          </p:nvPr>
        </p:nvGraphicFramePr>
        <p:xfrm>
          <a:off x="4711700" y="1082675"/>
          <a:ext cx="2762250" cy="465138"/>
        </p:xfrm>
        <a:graphic>
          <a:graphicData uri="http://schemas.openxmlformats.org/presentationml/2006/ole">
            <p:oleObj spid="_x0000_s12425" name="Equation" r:id="rId7" imgW="1435100" imgH="241300" progId="Equation.DSMT4">
              <p:embed/>
            </p:oleObj>
          </a:graphicData>
        </a:graphic>
      </p:graphicFrame>
      <p:sp>
        <p:nvSpPr>
          <p:cNvPr id="28" name="Text Box 65"/>
          <p:cNvSpPr txBox="1">
            <a:spLocks noChangeArrowheads="1"/>
          </p:cNvSpPr>
          <p:nvPr/>
        </p:nvSpPr>
        <p:spPr bwMode="auto">
          <a:xfrm>
            <a:off x="2451453" y="3186113"/>
            <a:ext cx="91563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Hence,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403350" y="3935413"/>
            <a:ext cx="6723351" cy="2208212"/>
            <a:chOff x="1403350" y="3935413"/>
            <a:chExt cx="6723351" cy="2208212"/>
          </a:xfrm>
        </p:grpSpPr>
        <p:sp>
          <p:nvSpPr>
            <p:cNvPr id="12300" name="Rectangle 68" descr="Water droplets"/>
            <p:cNvSpPr>
              <a:spLocks noChangeArrowheads="1"/>
            </p:cNvSpPr>
            <p:nvPr/>
          </p:nvSpPr>
          <p:spPr bwMode="auto">
            <a:xfrm>
              <a:off x="1689100" y="4445000"/>
              <a:ext cx="5727700" cy="1270000"/>
            </a:xfrm>
            <a:prstGeom prst="rect">
              <a:avLst/>
            </a:prstGeom>
            <a:blipFill dpi="0" rotWithShape="1">
              <a:blip r:embed="rId8" cstate="print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Line 32"/>
            <p:cNvSpPr>
              <a:spLocks noChangeShapeType="1"/>
            </p:cNvSpPr>
            <p:nvPr/>
          </p:nvSpPr>
          <p:spPr bwMode="auto">
            <a:xfrm flipH="1">
              <a:off x="3013075" y="4283075"/>
              <a:ext cx="11113" cy="18605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2" name="Line 33"/>
            <p:cNvSpPr>
              <a:spLocks noChangeShapeType="1"/>
            </p:cNvSpPr>
            <p:nvPr/>
          </p:nvSpPr>
          <p:spPr bwMode="auto">
            <a:xfrm flipV="1">
              <a:off x="1403350" y="5749925"/>
              <a:ext cx="638952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5" name="Line 36"/>
            <p:cNvSpPr>
              <a:spLocks noChangeShapeType="1"/>
            </p:cNvSpPr>
            <p:nvPr/>
          </p:nvSpPr>
          <p:spPr bwMode="auto">
            <a:xfrm flipV="1">
              <a:off x="3367088" y="4579938"/>
              <a:ext cx="1300163" cy="317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6" name="Line 40"/>
            <p:cNvSpPr>
              <a:spLocks noChangeShapeType="1"/>
            </p:cNvSpPr>
            <p:nvPr/>
          </p:nvSpPr>
          <p:spPr bwMode="auto">
            <a:xfrm flipV="1">
              <a:off x="5200650" y="4576763"/>
              <a:ext cx="147478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7" name="Line 41"/>
            <p:cNvSpPr>
              <a:spLocks noChangeShapeType="1"/>
            </p:cNvSpPr>
            <p:nvPr/>
          </p:nvSpPr>
          <p:spPr bwMode="auto">
            <a:xfrm>
              <a:off x="5389563" y="4922838"/>
              <a:ext cx="104457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8" name="Line 42"/>
            <p:cNvSpPr>
              <a:spLocks noChangeShapeType="1"/>
            </p:cNvSpPr>
            <p:nvPr/>
          </p:nvSpPr>
          <p:spPr bwMode="auto">
            <a:xfrm flipV="1">
              <a:off x="5597525" y="5287963"/>
              <a:ext cx="55562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9" name="Line 43"/>
            <p:cNvSpPr>
              <a:spLocks noChangeShapeType="1"/>
            </p:cNvSpPr>
            <p:nvPr/>
          </p:nvSpPr>
          <p:spPr bwMode="auto">
            <a:xfrm flipV="1">
              <a:off x="5724525" y="5599113"/>
              <a:ext cx="28892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0" name="Line 46"/>
            <p:cNvSpPr>
              <a:spLocks noChangeShapeType="1"/>
            </p:cNvSpPr>
            <p:nvPr/>
          </p:nvSpPr>
          <p:spPr bwMode="auto">
            <a:xfrm>
              <a:off x="3543300" y="4929188"/>
              <a:ext cx="104457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1" name="Line 47"/>
            <p:cNvSpPr>
              <a:spLocks noChangeShapeType="1"/>
            </p:cNvSpPr>
            <p:nvPr/>
          </p:nvSpPr>
          <p:spPr bwMode="auto">
            <a:xfrm>
              <a:off x="3751263" y="5268913"/>
              <a:ext cx="59372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2" name="Line 48"/>
            <p:cNvSpPr>
              <a:spLocks noChangeShapeType="1"/>
            </p:cNvSpPr>
            <p:nvPr/>
          </p:nvSpPr>
          <p:spPr bwMode="auto">
            <a:xfrm flipV="1">
              <a:off x="3916363" y="5592763"/>
              <a:ext cx="27622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2360" name="Object 72"/>
            <p:cNvGraphicFramePr>
              <a:graphicFrameLocks noChangeAspect="1"/>
            </p:cNvGraphicFramePr>
            <p:nvPr/>
          </p:nvGraphicFramePr>
          <p:xfrm>
            <a:off x="7940963" y="5644037"/>
            <a:ext cx="185738" cy="206375"/>
          </p:xfrm>
          <a:graphic>
            <a:graphicData uri="http://schemas.openxmlformats.org/presentationml/2006/ole">
              <p:oleObj spid="_x0000_s12426" name="Equation" r:id="rId9" imgW="126835" imgH="139518" progId="Equation.DSMT4">
                <p:embed/>
              </p:oleObj>
            </a:graphicData>
          </a:graphic>
        </p:graphicFrame>
        <p:graphicFrame>
          <p:nvGraphicFramePr>
            <p:cNvPr id="12361" name="Object 73"/>
            <p:cNvGraphicFramePr>
              <a:graphicFrameLocks noChangeAspect="1"/>
            </p:cNvGraphicFramePr>
            <p:nvPr/>
          </p:nvGraphicFramePr>
          <p:xfrm>
            <a:off x="2937823" y="3935413"/>
            <a:ext cx="204788" cy="242887"/>
          </p:xfrm>
          <a:graphic>
            <a:graphicData uri="http://schemas.openxmlformats.org/presentationml/2006/ole">
              <p:oleObj spid="_x0000_s12427" name="Equation" r:id="rId10" imgW="139579" imgH="164957" progId="Equation.DSMT4">
                <p:embed/>
              </p:oleObj>
            </a:graphicData>
          </a:graphic>
        </p:graphicFrame>
      </p:grpSp>
      <p:sp>
        <p:nvSpPr>
          <p:cNvPr id="29" name="Line 57"/>
          <p:cNvSpPr>
            <a:spLocks noChangeShapeType="1"/>
          </p:cNvSpPr>
          <p:nvPr/>
        </p:nvSpPr>
        <p:spPr bwMode="auto">
          <a:xfrm flipV="1">
            <a:off x="3797072" y="1970314"/>
            <a:ext cx="655183" cy="87562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Text Box 1026"/>
          <p:cNvSpPr txBox="1">
            <a:spLocks noChangeArrowheads="1"/>
          </p:cNvSpPr>
          <p:nvPr/>
        </p:nvSpPr>
        <p:spPr bwMode="auto">
          <a:xfrm>
            <a:off x="2310130" y="0"/>
            <a:ext cx="44100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13314" name="Object 1024"/>
          <p:cNvGraphicFramePr>
            <a:graphicFrameLocks noChangeAspect="1"/>
          </p:cNvGraphicFramePr>
          <p:nvPr/>
        </p:nvGraphicFramePr>
        <p:xfrm>
          <a:off x="1279525" y="1474788"/>
          <a:ext cx="1733550" cy="487362"/>
        </p:xfrm>
        <a:graphic>
          <a:graphicData uri="http://schemas.openxmlformats.org/presentationml/2006/ole">
            <p:oleObj spid="_x0000_s13392" name="Equation" r:id="rId4" imgW="901309" imgH="253890" progId="Equation.DSMT4">
              <p:embed/>
            </p:oleObj>
          </a:graphicData>
        </a:graphic>
      </p:graphicFrame>
      <p:graphicFrame>
        <p:nvGraphicFramePr>
          <p:cNvPr id="13315" name="Object 1025"/>
          <p:cNvGraphicFramePr>
            <a:graphicFrameLocks noChangeAspect="1"/>
          </p:cNvGraphicFramePr>
          <p:nvPr/>
        </p:nvGraphicFramePr>
        <p:xfrm>
          <a:off x="2620963" y="2471738"/>
          <a:ext cx="2670175" cy="573087"/>
        </p:xfrm>
        <a:graphic>
          <a:graphicData uri="http://schemas.openxmlformats.org/presentationml/2006/ole">
            <p:oleObj spid="_x0000_s13393" name="Equation" r:id="rId5" imgW="1180588" imgH="253890" progId="Equation.DSMT4">
              <p:embed/>
            </p:oleObj>
          </a:graphicData>
        </a:graphic>
      </p:graphicFrame>
      <p:sp>
        <p:nvSpPr>
          <p:cNvPr id="13318" name="Text Box 1056"/>
          <p:cNvSpPr txBox="1">
            <a:spLocks noChangeArrowheads="1"/>
          </p:cNvSpPr>
          <p:nvPr/>
        </p:nvSpPr>
        <p:spPr bwMode="auto">
          <a:xfrm>
            <a:off x="1520825" y="2551113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365172" y="1062415"/>
            <a:ext cx="4484914" cy="1077218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Note: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The paddle wheel will not spin if the axis is pointed in the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x</a:t>
            </a:r>
            <a:r>
              <a:rPr lang="en-US" sz="1600" dirty="0" smtClean="0">
                <a:solidFill>
                  <a:schemeClr val="bg2"/>
                </a:solidFill>
              </a:rPr>
              <a:t> or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y</a:t>
            </a:r>
            <a:r>
              <a:rPr lang="en-US" sz="1600" dirty="0" smtClean="0">
                <a:solidFill>
                  <a:schemeClr val="bg2"/>
                </a:solidFill>
              </a:rPr>
              <a:t> directions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 (the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x</a:t>
            </a:r>
            <a:r>
              <a:rPr lang="en-US" sz="1600" dirty="0" smtClean="0">
                <a:solidFill>
                  <a:schemeClr val="bg2"/>
                </a:solidFill>
              </a:rPr>
              <a:t> and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y</a:t>
            </a:r>
            <a:r>
              <a:rPr lang="en-US" sz="1600" dirty="0" smtClean="0">
                <a:solidFill>
                  <a:schemeClr val="bg2"/>
                </a:solidFill>
              </a:rPr>
              <a:t> components of the curl are zero).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6977" y="3366595"/>
            <a:ext cx="673774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bg2"/>
                </a:solidFill>
              </a:rPr>
              <a:t>Point your thumb in the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dirty="0" smtClean="0">
                <a:solidFill>
                  <a:schemeClr val="bg2"/>
                </a:solidFill>
              </a:rPr>
              <a:t> direction: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bg2"/>
                </a:solidFill>
              </a:rPr>
              <a:t>The paddle wheel spins </a:t>
            </a:r>
            <a:r>
              <a:rPr lang="en-US" u="sng" dirty="0" smtClean="0">
                <a:solidFill>
                  <a:schemeClr val="bg2"/>
                </a:solidFill>
              </a:rPr>
              <a:t>opposite</a:t>
            </a:r>
            <a:r>
              <a:rPr lang="en-US" dirty="0" smtClean="0">
                <a:solidFill>
                  <a:schemeClr val="bg2"/>
                </a:solidFill>
              </a:rPr>
              <a:t> to the fingers of the right hand.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338284" y="4424054"/>
            <a:ext cx="6679238" cy="2173859"/>
            <a:chOff x="1338284" y="4424054"/>
            <a:chExt cx="6679238" cy="2173859"/>
          </a:xfrm>
        </p:grpSpPr>
        <p:sp>
          <p:nvSpPr>
            <p:cNvPr id="13319" name="Rectangle 1054" descr="Water droplets"/>
            <p:cNvSpPr>
              <a:spLocks noChangeArrowheads="1"/>
            </p:cNvSpPr>
            <p:nvPr/>
          </p:nvSpPr>
          <p:spPr bwMode="auto">
            <a:xfrm>
              <a:off x="1573235" y="4975488"/>
              <a:ext cx="5727700" cy="1270000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0" name="Line 1029"/>
            <p:cNvSpPr>
              <a:spLocks noChangeShapeType="1"/>
            </p:cNvSpPr>
            <p:nvPr/>
          </p:nvSpPr>
          <p:spPr bwMode="auto">
            <a:xfrm>
              <a:off x="2959123" y="4813563"/>
              <a:ext cx="1588" cy="17843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1" name="Line 1030"/>
            <p:cNvSpPr>
              <a:spLocks noChangeShapeType="1"/>
            </p:cNvSpPr>
            <p:nvPr/>
          </p:nvSpPr>
          <p:spPr bwMode="auto">
            <a:xfrm flipV="1">
              <a:off x="1338284" y="6280413"/>
              <a:ext cx="633175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4" name="Line 1033"/>
            <p:cNvSpPr>
              <a:spLocks noChangeShapeType="1"/>
            </p:cNvSpPr>
            <p:nvPr/>
          </p:nvSpPr>
          <p:spPr bwMode="auto">
            <a:xfrm>
              <a:off x="3302023" y="5113601"/>
              <a:ext cx="141128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5" name="Line 1034"/>
            <p:cNvSpPr>
              <a:spLocks noChangeShapeType="1"/>
            </p:cNvSpPr>
            <p:nvPr/>
          </p:nvSpPr>
          <p:spPr bwMode="auto">
            <a:xfrm flipV="1">
              <a:off x="5135585" y="5107251"/>
              <a:ext cx="138588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6" name="Line 1035"/>
            <p:cNvSpPr>
              <a:spLocks noChangeShapeType="1"/>
            </p:cNvSpPr>
            <p:nvPr/>
          </p:nvSpPr>
          <p:spPr bwMode="auto">
            <a:xfrm>
              <a:off x="5324498" y="5453326"/>
              <a:ext cx="104457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7" name="Line 1036"/>
            <p:cNvSpPr>
              <a:spLocks noChangeShapeType="1"/>
            </p:cNvSpPr>
            <p:nvPr/>
          </p:nvSpPr>
          <p:spPr bwMode="auto">
            <a:xfrm>
              <a:off x="5507060" y="5831151"/>
              <a:ext cx="59372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8" name="Line 1037"/>
            <p:cNvSpPr>
              <a:spLocks noChangeShapeType="1"/>
            </p:cNvSpPr>
            <p:nvPr/>
          </p:nvSpPr>
          <p:spPr bwMode="auto">
            <a:xfrm flipV="1">
              <a:off x="5659460" y="6129601"/>
              <a:ext cx="30162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9" name="Line 1038"/>
            <p:cNvSpPr>
              <a:spLocks noChangeShapeType="1"/>
            </p:cNvSpPr>
            <p:nvPr/>
          </p:nvSpPr>
          <p:spPr bwMode="auto">
            <a:xfrm>
              <a:off x="3478235" y="5459676"/>
              <a:ext cx="104457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0" name="Line 1039"/>
            <p:cNvSpPr>
              <a:spLocks noChangeShapeType="1"/>
            </p:cNvSpPr>
            <p:nvPr/>
          </p:nvSpPr>
          <p:spPr bwMode="auto">
            <a:xfrm>
              <a:off x="3660798" y="5837501"/>
              <a:ext cx="59372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1" name="Line 1040"/>
            <p:cNvSpPr>
              <a:spLocks noChangeShapeType="1"/>
            </p:cNvSpPr>
            <p:nvPr/>
          </p:nvSpPr>
          <p:spPr bwMode="auto">
            <a:xfrm flipV="1">
              <a:off x="3813198" y="6135951"/>
              <a:ext cx="31432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2" name="Oval 1046"/>
            <p:cNvSpPr>
              <a:spLocks noChangeArrowheads="1"/>
            </p:cNvSpPr>
            <p:nvPr/>
          </p:nvSpPr>
          <p:spPr bwMode="auto">
            <a:xfrm>
              <a:off x="4733948" y="5715263"/>
              <a:ext cx="185738" cy="18573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3" name="Line 1047"/>
            <p:cNvSpPr>
              <a:spLocks noChangeShapeType="1"/>
            </p:cNvSpPr>
            <p:nvPr/>
          </p:nvSpPr>
          <p:spPr bwMode="auto">
            <a:xfrm flipV="1">
              <a:off x="4826023" y="5437451"/>
              <a:ext cx="0" cy="277813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4" name="Line 1048"/>
            <p:cNvSpPr>
              <a:spLocks noChangeShapeType="1"/>
            </p:cNvSpPr>
            <p:nvPr/>
          </p:nvSpPr>
          <p:spPr bwMode="auto">
            <a:xfrm flipV="1">
              <a:off x="4832373" y="5907351"/>
              <a:ext cx="0" cy="277813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5" name="Line 1049"/>
            <p:cNvSpPr>
              <a:spLocks noChangeShapeType="1"/>
            </p:cNvSpPr>
            <p:nvPr/>
          </p:nvSpPr>
          <p:spPr bwMode="auto">
            <a:xfrm>
              <a:off x="4932385" y="5821626"/>
              <a:ext cx="225425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6" name="Line 1050"/>
            <p:cNvSpPr>
              <a:spLocks noChangeShapeType="1"/>
            </p:cNvSpPr>
            <p:nvPr/>
          </p:nvSpPr>
          <p:spPr bwMode="auto">
            <a:xfrm>
              <a:off x="4502173" y="5827976"/>
              <a:ext cx="225425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7" name="Freeform 1051"/>
            <p:cNvSpPr>
              <a:spLocks/>
            </p:cNvSpPr>
            <p:nvPr/>
          </p:nvSpPr>
          <p:spPr bwMode="auto">
            <a:xfrm>
              <a:off x="4706960" y="5285051"/>
              <a:ext cx="371475" cy="149225"/>
            </a:xfrm>
            <a:custGeom>
              <a:avLst/>
              <a:gdLst>
                <a:gd name="T0" fmla="*/ 0 w 234"/>
                <a:gd name="T1" fmla="*/ 11 h 94"/>
                <a:gd name="T2" fmla="*/ 101 w 234"/>
                <a:gd name="T3" fmla="*/ 3 h 94"/>
                <a:gd name="T4" fmla="*/ 176 w 234"/>
                <a:gd name="T5" fmla="*/ 28 h 94"/>
                <a:gd name="T6" fmla="*/ 234 w 234"/>
                <a:gd name="T7" fmla="*/ 94 h 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4"/>
                <a:gd name="T13" fmla="*/ 0 h 94"/>
                <a:gd name="T14" fmla="*/ 234 w 234"/>
                <a:gd name="T15" fmla="*/ 94 h 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4" h="94">
                  <a:moveTo>
                    <a:pt x="0" y="11"/>
                  </a:moveTo>
                  <a:cubicBezTo>
                    <a:pt x="36" y="5"/>
                    <a:pt x="72" y="0"/>
                    <a:pt x="101" y="3"/>
                  </a:cubicBezTo>
                  <a:cubicBezTo>
                    <a:pt x="130" y="6"/>
                    <a:pt x="154" y="13"/>
                    <a:pt x="176" y="28"/>
                  </a:cubicBezTo>
                  <a:cubicBezTo>
                    <a:pt x="198" y="43"/>
                    <a:pt x="224" y="78"/>
                    <a:pt x="234" y="94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9" name="Object 72"/>
            <p:cNvGraphicFramePr>
              <a:graphicFrameLocks noChangeAspect="1"/>
            </p:cNvGraphicFramePr>
            <p:nvPr/>
          </p:nvGraphicFramePr>
          <p:xfrm>
            <a:off x="7831784" y="6176300"/>
            <a:ext cx="185738" cy="206375"/>
          </p:xfrm>
          <a:graphic>
            <a:graphicData uri="http://schemas.openxmlformats.org/presentationml/2006/ole">
              <p:oleObj spid="_x0000_s13394" name="Equation" r:id="rId7" imgW="126835" imgH="139518" progId="Equation.DSMT4">
                <p:embed/>
              </p:oleObj>
            </a:graphicData>
          </a:graphic>
        </p:graphicFrame>
        <p:graphicFrame>
          <p:nvGraphicFramePr>
            <p:cNvPr id="30" name="Object 72"/>
            <p:cNvGraphicFramePr>
              <a:graphicFrameLocks noChangeAspect="1"/>
            </p:cNvGraphicFramePr>
            <p:nvPr/>
          </p:nvGraphicFramePr>
          <p:xfrm>
            <a:off x="2854017" y="4424054"/>
            <a:ext cx="204787" cy="244475"/>
          </p:xfrm>
          <a:graphic>
            <a:graphicData uri="http://schemas.openxmlformats.org/presentationml/2006/ole">
              <p:oleObj spid="_x0000_s13395" name="Equation" r:id="rId8" imgW="139579" imgH="164957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Text Box 2"/>
          <p:cNvSpPr txBox="1">
            <a:spLocks noChangeArrowheads="1"/>
          </p:cNvSpPr>
          <p:nvPr/>
        </p:nvSpPr>
        <p:spPr bwMode="auto">
          <a:xfrm>
            <a:off x="17716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Arbitrary Component of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Curl Vector </a:t>
            </a:r>
          </a:p>
        </p:txBody>
      </p:sp>
      <p:graphicFrame>
        <p:nvGraphicFramePr>
          <p:cNvPr id="2355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80272574"/>
              </p:ext>
            </p:extLst>
          </p:nvPr>
        </p:nvGraphicFramePr>
        <p:xfrm>
          <a:off x="313418" y="2409372"/>
          <a:ext cx="4171950" cy="914400"/>
        </p:xfrm>
        <a:graphic>
          <a:graphicData uri="http://schemas.openxmlformats.org/presentationml/2006/ole">
            <p:oleObj spid="_x0000_s323643" name="Equation" r:id="rId4" imgW="2019300" imgH="444500" progId="Equation.DSMT4">
              <p:embed/>
            </p:oleObj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26837" y="5565356"/>
            <a:ext cx="8392884" cy="830997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Note: 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This property is obviously true for the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x</a:t>
            </a:r>
            <a:r>
              <a:rPr lang="en-US" sz="1600" dirty="0" smtClean="0">
                <a:solidFill>
                  <a:schemeClr val="bg2"/>
                </a:solidFill>
              </a:rPr>
              <a:t>,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y</a:t>
            </a:r>
            <a:r>
              <a:rPr lang="en-US" sz="1600" dirty="0" smtClean="0">
                <a:solidFill>
                  <a:schemeClr val="bg2"/>
                </a:solidFill>
              </a:rPr>
              <a:t>, and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sz="1600" dirty="0" smtClean="0">
                <a:solidFill>
                  <a:schemeClr val="bg2"/>
                </a:solidFill>
              </a:rPr>
              <a:t> directions, due to the definition of the curl vector. This theorem now says that the property is true for </a:t>
            </a:r>
            <a:r>
              <a:rPr lang="en-US" sz="1600" u="sng" dirty="0" smtClean="0">
                <a:solidFill>
                  <a:schemeClr val="bg2"/>
                </a:solidFill>
              </a:rPr>
              <a:t>any</a:t>
            </a:r>
            <a:r>
              <a:rPr lang="en-US" sz="1600" dirty="0" smtClean="0">
                <a:solidFill>
                  <a:schemeClr val="bg2"/>
                </a:solidFill>
              </a:rPr>
              <a:t> direction in space. 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8775" y="905189"/>
            <a:ext cx="8228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Consider taking a component of the curl vector in an </a:t>
            </a:r>
            <a:r>
              <a:rPr lang="en-US" sz="2000" u="sng" dirty="0" smtClean="0">
                <a:solidFill>
                  <a:schemeClr val="bg1"/>
                </a:solidFill>
              </a:rPr>
              <a:t>arbitrary</a:t>
            </a:r>
            <a:r>
              <a:rPr lang="en-US" sz="2000" dirty="0" smtClean="0">
                <a:solidFill>
                  <a:schemeClr val="bg1"/>
                </a:solidFill>
              </a:rPr>
              <a:t> direction.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4024" y="1895565"/>
            <a:ext cx="3769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have the following property: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0614" y="3638448"/>
            <a:ext cx="3095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(The proof is in Appendix B.)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523151" y="1675947"/>
            <a:ext cx="3892189" cy="3599047"/>
            <a:chOff x="4534037" y="1893661"/>
            <a:chExt cx="3892189" cy="3599047"/>
          </a:xfrm>
        </p:grpSpPr>
        <p:sp>
          <p:nvSpPr>
            <p:cNvPr id="23562" name="Oval 7" descr="Wide upward diagonal"/>
            <p:cNvSpPr>
              <a:spLocks noChangeArrowheads="1"/>
            </p:cNvSpPr>
            <p:nvPr/>
          </p:nvSpPr>
          <p:spPr bwMode="auto">
            <a:xfrm rot="930589">
              <a:off x="5134963" y="2916701"/>
              <a:ext cx="1281113" cy="390525"/>
            </a:xfrm>
            <a:prstGeom prst="ellipse">
              <a:avLst/>
            </a:prstGeom>
            <a:pattFill prst="wdUpDiag">
              <a:fgClr>
                <a:schemeClr val="accent1"/>
              </a:fgClr>
              <a:bgClr>
                <a:srgbClr val="FFFFFF"/>
              </a:bgClr>
            </a:patt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" name="Line 8"/>
            <p:cNvSpPr>
              <a:spLocks noChangeShapeType="1"/>
            </p:cNvSpPr>
            <p:nvPr/>
          </p:nvSpPr>
          <p:spPr bwMode="auto">
            <a:xfrm flipV="1">
              <a:off x="5808063" y="2420051"/>
              <a:ext cx="260906" cy="66810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3555" name="Object 9"/>
            <p:cNvGraphicFramePr>
              <a:graphicFrameLocks noChangeAspect="1"/>
            </p:cNvGraphicFramePr>
            <p:nvPr/>
          </p:nvGraphicFramePr>
          <p:xfrm>
            <a:off x="6125938" y="1893661"/>
            <a:ext cx="2300288" cy="371475"/>
          </p:xfrm>
          <a:graphic>
            <a:graphicData uri="http://schemas.openxmlformats.org/presentationml/2006/ole">
              <p:oleObj spid="_x0000_s323644" name="Equation" r:id="rId5" imgW="1497950" imgH="241195" progId="Equation.DSMT4">
                <p:embed/>
              </p:oleObj>
            </a:graphicData>
          </a:graphic>
        </p:graphicFrame>
        <p:sp>
          <p:nvSpPr>
            <p:cNvPr id="23564" name="Line 10"/>
            <p:cNvSpPr>
              <a:spLocks noChangeShapeType="1"/>
            </p:cNvSpPr>
            <p:nvPr/>
          </p:nvSpPr>
          <p:spPr bwMode="auto">
            <a:xfrm>
              <a:off x="5708277" y="3299664"/>
              <a:ext cx="348343" cy="6927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7" name="Object 98"/>
            <p:cNvGraphicFramePr>
              <a:graphicFrameLocks noChangeAspect="1"/>
            </p:cNvGraphicFramePr>
            <p:nvPr/>
          </p:nvGraphicFramePr>
          <p:xfrm>
            <a:off x="6152165" y="3425679"/>
            <a:ext cx="271462" cy="320675"/>
          </p:xfrm>
          <a:graphic>
            <a:graphicData uri="http://schemas.openxmlformats.org/presentationml/2006/ole">
              <p:oleObj spid="_x0000_s323645" name="Equation" r:id="rId6" imgW="152202" imgH="177569" progId="Equation.DSMT4">
                <p:embed/>
              </p:oleObj>
            </a:graphicData>
          </a:graphic>
        </p:graphicFrame>
        <p:graphicFrame>
          <p:nvGraphicFramePr>
            <p:cNvPr id="323598" name="Object 14"/>
            <p:cNvGraphicFramePr>
              <a:graphicFrameLocks noChangeAspect="1"/>
            </p:cNvGraphicFramePr>
            <p:nvPr/>
          </p:nvGraphicFramePr>
          <p:xfrm>
            <a:off x="6244999" y="2730727"/>
            <a:ext cx="2160587" cy="336550"/>
          </p:xfrm>
          <a:graphic>
            <a:graphicData uri="http://schemas.openxmlformats.org/presentationml/2006/ole">
              <p:oleObj spid="_x0000_s323646" name="Equation" r:id="rId7" imgW="1574800" imgH="241300" progId="Equation.DSMT4">
                <p:embed/>
              </p:oleObj>
            </a:graphicData>
          </a:graphic>
        </p:graphicFrame>
        <p:grpSp>
          <p:nvGrpSpPr>
            <p:cNvPr id="19" name="Group 1062"/>
            <p:cNvGrpSpPr>
              <a:grpSpLocks/>
            </p:cNvGrpSpPr>
            <p:nvPr/>
          </p:nvGrpSpPr>
          <p:grpSpPr bwMode="auto">
            <a:xfrm rot="1487785">
              <a:off x="4534037" y="3370498"/>
              <a:ext cx="1411611" cy="2122210"/>
              <a:chOff x="3555" y="1548"/>
              <a:chExt cx="1178" cy="1771"/>
            </a:xfrm>
          </p:grpSpPr>
          <p:sp>
            <p:nvSpPr>
              <p:cNvPr id="20" name="AutoShape 1026"/>
              <p:cNvSpPr>
                <a:spLocks noChangeArrowheads="1"/>
              </p:cNvSpPr>
              <p:nvPr/>
            </p:nvSpPr>
            <p:spPr bwMode="auto">
              <a:xfrm rot="-5399918">
                <a:off x="3655" y="2361"/>
                <a:ext cx="339" cy="463"/>
              </a:xfrm>
              <a:prstGeom prst="parallelogram">
                <a:avLst>
                  <a:gd name="adj" fmla="val 25000"/>
                </a:avLst>
              </a:prstGeom>
              <a:gradFill rotWithShape="0">
                <a:gsLst>
                  <a:gs pos="0">
                    <a:srgbClr val="FFCC00"/>
                  </a:gs>
                  <a:gs pos="50000">
                    <a:srgbClr val="765E00"/>
                  </a:gs>
                  <a:gs pos="100000">
                    <a:srgbClr val="FFCC00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AutoShape 1049"/>
              <p:cNvSpPr>
                <a:spLocks noChangeArrowheads="1"/>
              </p:cNvSpPr>
              <p:nvPr/>
            </p:nvSpPr>
            <p:spPr bwMode="auto">
              <a:xfrm>
                <a:off x="4047" y="2175"/>
                <a:ext cx="176" cy="1144"/>
              </a:xfrm>
              <a:prstGeom prst="can">
                <a:avLst>
                  <a:gd name="adj" fmla="val 71019"/>
                </a:avLst>
              </a:prstGeom>
              <a:gradFill rotWithShape="0">
                <a:gsLst>
                  <a:gs pos="0">
                    <a:srgbClr val="765E00"/>
                  </a:gs>
                  <a:gs pos="50000">
                    <a:srgbClr val="FFCC00"/>
                  </a:gs>
                  <a:gs pos="100000">
                    <a:srgbClr val="765E00"/>
                  </a:gs>
                </a:gsLst>
                <a:lin ang="0" scaled="1"/>
              </a:gra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AutoShape 1050"/>
              <p:cNvSpPr>
                <a:spLocks noChangeArrowheads="1"/>
              </p:cNvSpPr>
              <p:nvPr/>
            </p:nvSpPr>
            <p:spPr bwMode="auto">
              <a:xfrm rot="-2143009">
                <a:off x="3555" y="2726"/>
                <a:ext cx="637" cy="223"/>
              </a:xfrm>
              <a:prstGeom prst="parallelogram">
                <a:avLst>
                  <a:gd name="adj" fmla="val 71413"/>
                </a:avLst>
              </a:prstGeom>
              <a:gradFill rotWithShape="0">
                <a:gsLst>
                  <a:gs pos="0">
                    <a:srgbClr val="FFCC00"/>
                  </a:gs>
                  <a:gs pos="50000">
                    <a:srgbClr val="765E00"/>
                  </a:gs>
                  <a:gs pos="100000">
                    <a:srgbClr val="FFCC00"/>
                  </a:gs>
                </a:gsLst>
                <a:lin ang="0" scaled="1"/>
              </a:gra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AutoShape 1051"/>
              <p:cNvSpPr>
                <a:spLocks noChangeArrowheads="1"/>
              </p:cNvSpPr>
              <p:nvPr/>
            </p:nvSpPr>
            <p:spPr bwMode="auto">
              <a:xfrm rot="-2143009">
                <a:off x="4096" y="2339"/>
                <a:ext cx="637" cy="223"/>
              </a:xfrm>
              <a:prstGeom prst="parallelogram">
                <a:avLst>
                  <a:gd name="adj" fmla="val 71413"/>
                </a:avLst>
              </a:prstGeom>
              <a:gradFill rotWithShape="0">
                <a:gsLst>
                  <a:gs pos="0">
                    <a:srgbClr val="FFCC00"/>
                  </a:gs>
                  <a:gs pos="50000">
                    <a:srgbClr val="765E00"/>
                  </a:gs>
                  <a:gs pos="100000">
                    <a:srgbClr val="FFCC00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AutoShape 1052"/>
              <p:cNvSpPr>
                <a:spLocks noChangeArrowheads="1"/>
              </p:cNvSpPr>
              <p:nvPr/>
            </p:nvSpPr>
            <p:spPr bwMode="auto">
              <a:xfrm rot="-5399918">
                <a:off x="4257" y="2472"/>
                <a:ext cx="339" cy="463"/>
              </a:xfrm>
              <a:prstGeom prst="parallelogram">
                <a:avLst>
                  <a:gd name="adj" fmla="val 25000"/>
                </a:avLst>
              </a:prstGeom>
              <a:gradFill rotWithShape="0">
                <a:gsLst>
                  <a:gs pos="0">
                    <a:srgbClr val="FFCC00"/>
                  </a:gs>
                  <a:gs pos="50000">
                    <a:srgbClr val="765E00"/>
                  </a:gs>
                  <a:gs pos="100000">
                    <a:srgbClr val="FFCC00"/>
                  </a:gs>
                </a:gsLst>
                <a:lin ang="0" scaled="1"/>
              </a:gra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Arc 1053"/>
              <p:cNvSpPr>
                <a:spLocks/>
              </p:cNvSpPr>
              <p:nvPr/>
            </p:nvSpPr>
            <p:spPr bwMode="auto">
              <a:xfrm flipH="1">
                <a:off x="3940" y="2122"/>
                <a:ext cx="382" cy="261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5567"/>
                      <a:pt x="2522" y="9810"/>
                      <a:pt x="6957" y="5721"/>
                    </a:cubicBezTo>
                  </a:path>
                  <a:path w="43200" h="43200" stroke="0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5567"/>
                      <a:pt x="2522" y="9810"/>
                      <a:pt x="6957" y="5721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1055"/>
              <p:cNvSpPr>
                <a:spLocks noChangeShapeType="1"/>
              </p:cNvSpPr>
              <p:nvPr/>
            </p:nvSpPr>
            <p:spPr bwMode="auto">
              <a:xfrm flipH="1" flipV="1">
                <a:off x="4128" y="1548"/>
                <a:ext cx="13" cy="481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aphicFrame>
          <p:nvGraphicFramePr>
            <p:cNvPr id="323627" name="Object 43"/>
            <p:cNvGraphicFramePr>
              <a:graphicFrameLocks noChangeAspect="1"/>
            </p:cNvGraphicFramePr>
            <p:nvPr/>
          </p:nvGraphicFramePr>
          <p:xfrm>
            <a:off x="5671458" y="3902528"/>
            <a:ext cx="304800" cy="457200"/>
          </p:xfrm>
          <a:graphic>
            <a:graphicData uri="http://schemas.openxmlformats.org/presentationml/2006/ole">
              <p:oleObj spid="_x0000_s323647" name="Equation" r:id="rId8" imgW="152334" imgH="228501" progId="Equation.DSMT4">
                <p:embed/>
              </p:oleObj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xmlns="" val="301049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7" name="Text Box 1027"/>
          <p:cNvSpPr txBox="1">
            <a:spLocks noChangeArrowheads="1"/>
          </p:cNvSpPr>
          <p:nvPr/>
        </p:nvSpPr>
        <p:spPr bwMode="auto">
          <a:xfrm>
            <a:off x="1393508" y="0"/>
            <a:ext cx="6477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Curl of a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Vector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1" name="Text Box 155"/>
          <p:cNvSpPr txBox="1">
            <a:spLocks noChangeArrowheads="1"/>
          </p:cNvSpPr>
          <p:nvPr/>
        </p:nvSpPr>
        <p:spPr bwMode="auto">
          <a:xfrm>
            <a:off x="381000" y="1117918"/>
            <a:ext cx="8447313" cy="830997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The curl of a vector function measures the tendency of the vector function to circulate or rotate (or “curl”) about an axis.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64051" y="2537154"/>
            <a:ext cx="6825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Note the circulation about the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dirty="0" smtClean="0">
                <a:solidFill>
                  <a:schemeClr val="bg2"/>
                </a:solidFill>
              </a:rPr>
              <a:t> axis in this stream of water.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60073" y="5858720"/>
            <a:ext cx="5891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The curl of the water velocity vector has a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dirty="0" smtClean="0">
                <a:solidFill>
                  <a:schemeClr val="bg2"/>
                </a:solidFill>
              </a:rPr>
              <a:t> component.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377923" y="3248500"/>
            <a:ext cx="6454322" cy="2237921"/>
            <a:chOff x="1258180" y="3466214"/>
            <a:chExt cx="6454322" cy="2237921"/>
          </a:xfrm>
        </p:grpSpPr>
        <p:sp>
          <p:nvSpPr>
            <p:cNvPr id="36" name="Rectangle 1054" descr="Water droplets"/>
            <p:cNvSpPr>
              <a:spLocks noChangeArrowheads="1"/>
            </p:cNvSpPr>
            <p:nvPr/>
          </p:nvSpPr>
          <p:spPr bwMode="auto">
            <a:xfrm>
              <a:off x="1493130" y="4081710"/>
              <a:ext cx="5727700" cy="1270000"/>
            </a:xfrm>
            <a:prstGeom prst="rect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1029"/>
            <p:cNvSpPr>
              <a:spLocks noChangeShapeType="1"/>
            </p:cNvSpPr>
            <p:nvPr/>
          </p:nvSpPr>
          <p:spPr bwMode="auto">
            <a:xfrm>
              <a:off x="2879018" y="3919785"/>
              <a:ext cx="1588" cy="17843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Line 1030"/>
            <p:cNvSpPr>
              <a:spLocks noChangeShapeType="1"/>
            </p:cNvSpPr>
            <p:nvPr/>
          </p:nvSpPr>
          <p:spPr bwMode="auto">
            <a:xfrm flipV="1">
              <a:off x="1258180" y="5386635"/>
              <a:ext cx="609758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Line 1039"/>
            <p:cNvSpPr>
              <a:spLocks noChangeShapeType="1"/>
            </p:cNvSpPr>
            <p:nvPr/>
          </p:nvSpPr>
          <p:spPr bwMode="auto">
            <a:xfrm>
              <a:off x="3569808" y="4323238"/>
              <a:ext cx="59372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" name="Line 1040"/>
            <p:cNvSpPr>
              <a:spLocks noChangeShapeType="1"/>
            </p:cNvSpPr>
            <p:nvPr/>
          </p:nvSpPr>
          <p:spPr bwMode="auto">
            <a:xfrm flipV="1">
              <a:off x="3722207" y="4599915"/>
              <a:ext cx="31432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Line 1039"/>
            <p:cNvSpPr>
              <a:spLocks noChangeShapeType="1"/>
            </p:cNvSpPr>
            <p:nvPr/>
          </p:nvSpPr>
          <p:spPr bwMode="auto">
            <a:xfrm flipH="1">
              <a:off x="3526266" y="5183209"/>
              <a:ext cx="59372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Line 1040"/>
            <p:cNvSpPr>
              <a:spLocks noChangeShapeType="1"/>
            </p:cNvSpPr>
            <p:nvPr/>
          </p:nvSpPr>
          <p:spPr bwMode="auto">
            <a:xfrm flipH="1" flipV="1">
              <a:off x="3700435" y="4926487"/>
              <a:ext cx="31432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Line 1039"/>
            <p:cNvSpPr>
              <a:spLocks noChangeShapeType="1"/>
            </p:cNvSpPr>
            <p:nvPr/>
          </p:nvSpPr>
          <p:spPr bwMode="auto">
            <a:xfrm>
              <a:off x="4723675" y="4345010"/>
              <a:ext cx="59372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Line 1040"/>
            <p:cNvSpPr>
              <a:spLocks noChangeShapeType="1"/>
            </p:cNvSpPr>
            <p:nvPr/>
          </p:nvSpPr>
          <p:spPr bwMode="auto">
            <a:xfrm flipV="1">
              <a:off x="4876074" y="4621687"/>
              <a:ext cx="31432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Line 1039"/>
            <p:cNvSpPr>
              <a:spLocks noChangeShapeType="1"/>
            </p:cNvSpPr>
            <p:nvPr/>
          </p:nvSpPr>
          <p:spPr bwMode="auto">
            <a:xfrm flipH="1">
              <a:off x="4680133" y="5204981"/>
              <a:ext cx="59372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Line 1040"/>
            <p:cNvSpPr>
              <a:spLocks noChangeShapeType="1"/>
            </p:cNvSpPr>
            <p:nvPr/>
          </p:nvSpPr>
          <p:spPr bwMode="auto">
            <a:xfrm flipH="1" flipV="1">
              <a:off x="4854302" y="4948259"/>
              <a:ext cx="31432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Text Box 1031"/>
            <p:cNvSpPr txBox="1">
              <a:spLocks noChangeArrowheads="1"/>
            </p:cNvSpPr>
            <p:nvPr/>
          </p:nvSpPr>
          <p:spPr bwMode="auto">
            <a:xfrm>
              <a:off x="7426752" y="5186159"/>
              <a:ext cx="2857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35" name="Text Box 1031"/>
            <p:cNvSpPr txBox="1">
              <a:spLocks noChangeArrowheads="1"/>
            </p:cNvSpPr>
            <p:nvPr/>
          </p:nvSpPr>
          <p:spPr bwMode="auto">
            <a:xfrm>
              <a:off x="2745894" y="3466214"/>
              <a:ext cx="2857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  <a:endParaRPr lang="en-US" i="1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22" name="Line 1039"/>
            <p:cNvSpPr>
              <a:spLocks noChangeShapeType="1"/>
            </p:cNvSpPr>
            <p:nvPr/>
          </p:nvSpPr>
          <p:spPr bwMode="auto">
            <a:xfrm>
              <a:off x="5801385" y="4345006"/>
              <a:ext cx="59372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1040"/>
            <p:cNvSpPr>
              <a:spLocks noChangeShapeType="1"/>
            </p:cNvSpPr>
            <p:nvPr/>
          </p:nvSpPr>
          <p:spPr bwMode="auto">
            <a:xfrm flipV="1">
              <a:off x="5953784" y="4621683"/>
              <a:ext cx="31432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Line 1039"/>
            <p:cNvSpPr>
              <a:spLocks noChangeShapeType="1"/>
            </p:cNvSpPr>
            <p:nvPr/>
          </p:nvSpPr>
          <p:spPr bwMode="auto">
            <a:xfrm flipH="1">
              <a:off x="5757843" y="5204977"/>
              <a:ext cx="59372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1040"/>
            <p:cNvSpPr>
              <a:spLocks noChangeShapeType="1"/>
            </p:cNvSpPr>
            <p:nvPr/>
          </p:nvSpPr>
          <p:spPr bwMode="auto">
            <a:xfrm flipH="1" flipV="1">
              <a:off x="5932012" y="4948255"/>
              <a:ext cx="31432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17716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Component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 Curl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Vector (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Text Box 1039"/>
          <p:cNvSpPr txBox="1">
            <a:spLocks noChangeArrowheads="1"/>
          </p:cNvSpPr>
          <p:nvPr/>
        </p:nvSpPr>
        <p:spPr bwMode="auto">
          <a:xfrm>
            <a:off x="778224" y="860659"/>
            <a:ext cx="749435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Physical interpretation of curl component (water flow)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72885" y="1621970"/>
            <a:ext cx="2579914" cy="92333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The curl vector points in the direction of the “whirlpool” effect.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4366317" y="1517982"/>
            <a:ext cx="4347030" cy="3260273"/>
            <a:chOff x="4234542" y="2062841"/>
            <a:chExt cx="4347030" cy="3260273"/>
          </a:xfrm>
        </p:grpSpPr>
        <p:pic>
          <p:nvPicPr>
            <p:cNvPr id="397319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34542" y="2062841"/>
              <a:ext cx="4347030" cy="3260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8" name="Line 1055"/>
            <p:cNvSpPr>
              <a:spLocks noChangeShapeType="1"/>
            </p:cNvSpPr>
            <p:nvPr/>
          </p:nvSpPr>
          <p:spPr bwMode="auto">
            <a:xfrm flipV="1">
              <a:off x="6342505" y="2803063"/>
              <a:ext cx="0" cy="74453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97323" name="Object 11"/>
            <p:cNvGraphicFramePr>
              <a:graphicFrameLocks noChangeAspect="1"/>
            </p:cNvGraphicFramePr>
            <p:nvPr/>
          </p:nvGraphicFramePr>
          <p:xfrm>
            <a:off x="5957205" y="2219778"/>
            <a:ext cx="787400" cy="442913"/>
          </p:xfrm>
          <a:graphic>
            <a:graphicData uri="http://schemas.openxmlformats.org/presentationml/2006/ole">
              <p:oleObj spid="_x0000_s397332" name="Equation" r:id="rId5" imgW="380835" imgH="215806" progId="Equation.DSMT4">
                <p:embed/>
              </p:oleObj>
            </a:graphicData>
          </a:graphic>
        </p:graphicFrame>
      </p:grpSp>
      <p:sp>
        <p:nvSpPr>
          <p:cNvPr id="72" name="Rectangle 71"/>
          <p:cNvSpPr/>
          <p:nvPr/>
        </p:nvSpPr>
        <p:spPr>
          <a:xfrm>
            <a:off x="390165" y="2812222"/>
            <a:ext cx="34943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chemeClr val="bg1"/>
                </a:solidFill>
              </a:rPr>
              <a:t>If we call the axis of the whirlpool the </a:t>
            </a:r>
            <a:r>
              <a:rPr lang="en-US" sz="1600" i="1" dirty="0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sz="1600" dirty="0" smtClean="0">
                <a:solidFill>
                  <a:schemeClr val="bg1"/>
                </a:solidFill>
              </a:rPr>
              <a:t> direction, then the curl of the velocity vector </a:t>
            </a:r>
            <a:r>
              <a:rPr lang="en-US" sz="1600" i="1" u="sng" dirty="0" smtClean="0">
                <a:solidFill>
                  <a:schemeClr val="bg1"/>
                </a:solidFill>
                <a:latin typeface="+mn-lt"/>
              </a:rPr>
              <a:t>V</a:t>
            </a:r>
            <a:r>
              <a:rPr lang="en-US" sz="1600" dirty="0" smtClean="0">
                <a:solidFill>
                  <a:schemeClr val="bg1"/>
                </a:solidFill>
              </a:rPr>
              <a:t> has a </a:t>
            </a:r>
            <a:r>
              <a:rPr lang="en-US" sz="1600" i="1" dirty="0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sz="1600" dirty="0" smtClean="0">
                <a:solidFill>
                  <a:schemeClr val="bg1"/>
                </a:solidFill>
              </a:rPr>
              <a:t> component but no </a:t>
            </a:r>
            <a:r>
              <a:rPr lang="en-US" sz="1600" i="1" dirty="0" smtClean="0">
                <a:solidFill>
                  <a:schemeClr val="bg1"/>
                </a:solidFill>
                <a:latin typeface="+mn-lt"/>
              </a:rPr>
              <a:t>x</a:t>
            </a:r>
            <a:r>
              <a:rPr lang="en-US" sz="1600" dirty="0" smtClean="0">
                <a:solidFill>
                  <a:schemeClr val="bg1"/>
                </a:solidFill>
              </a:rPr>
              <a:t> or </a:t>
            </a:r>
            <a:r>
              <a:rPr lang="en-US" sz="1600" i="1" dirty="0" smtClean="0">
                <a:solidFill>
                  <a:schemeClr val="bg1"/>
                </a:solidFill>
                <a:latin typeface="+mn-lt"/>
              </a:rPr>
              <a:t>y</a:t>
            </a:r>
            <a:r>
              <a:rPr lang="en-US" sz="1600" dirty="0" smtClean="0">
                <a:solidFill>
                  <a:schemeClr val="bg1"/>
                </a:solidFill>
              </a:rPr>
              <a:t> components (visual a paddle wheel in the water being aligned in the </a:t>
            </a:r>
            <a:r>
              <a:rPr lang="en-US" sz="1600" i="1" dirty="0" smtClean="0">
                <a:solidFill>
                  <a:schemeClr val="bg1"/>
                </a:solidFill>
                <a:latin typeface="+mn-lt"/>
              </a:rPr>
              <a:t>x</a:t>
            </a:r>
            <a:r>
              <a:rPr lang="en-US" sz="1600" dirty="0" smtClean="0">
                <a:solidFill>
                  <a:schemeClr val="bg1"/>
                </a:solidFill>
              </a:rPr>
              <a:t> or </a:t>
            </a:r>
            <a:r>
              <a:rPr lang="en-US" sz="1600" i="1" dirty="0" smtClean="0">
                <a:solidFill>
                  <a:schemeClr val="bg1"/>
                </a:solidFill>
                <a:latin typeface="+mn-lt"/>
              </a:rPr>
              <a:t>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directions in the figure below).</a:t>
            </a:r>
            <a:endParaRPr lang="en-US" sz="1600" dirty="0" smtClean="0">
              <a:solidFill>
                <a:schemeClr val="bg1"/>
              </a:solidFill>
            </a:endParaRPr>
          </a:p>
        </p:txBody>
      </p:sp>
      <p:pic>
        <p:nvPicPr>
          <p:cNvPr id="397333" name="Picture 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61379" y="4963884"/>
            <a:ext cx="5422734" cy="1894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TextBox 31"/>
          <p:cNvSpPr txBox="1"/>
          <p:nvPr/>
        </p:nvSpPr>
        <p:spPr>
          <a:xfrm>
            <a:off x="4354286" y="5018313"/>
            <a:ext cx="3544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2-D water flow with no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dirty="0" smtClean="0">
                <a:solidFill>
                  <a:schemeClr val="bg2"/>
                </a:solidFill>
              </a:rPr>
              <a:t> variation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3248974" y="3699504"/>
            <a:ext cx="2057105" cy="2964405"/>
            <a:chOff x="4827727" y="3879978"/>
            <a:chExt cx="2057105" cy="2964405"/>
          </a:xfrm>
        </p:grpSpPr>
        <p:grpSp>
          <p:nvGrpSpPr>
            <p:cNvPr id="12" name="Group 1062"/>
            <p:cNvGrpSpPr>
              <a:grpSpLocks/>
            </p:cNvGrpSpPr>
            <p:nvPr/>
          </p:nvGrpSpPr>
          <p:grpSpPr bwMode="auto">
            <a:xfrm rot="2236290">
              <a:off x="4827727" y="4185320"/>
              <a:ext cx="1870075" cy="2659063"/>
              <a:chOff x="3555" y="1644"/>
              <a:chExt cx="1178" cy="1675"/>
            </a:xfrm>
          </p:grpSpPr>
          <p:sp>
            <p:nvSpPr>
              <p:cNvPr id="16" name="AutoShape 1026"/>
              <p:cNvSpPr>
                <a:spLocks noChangeArrowheads="1"/>
              </p:cNvSpPr>
              <p:nvPr/>
            </p:nvSpPr>
            <p:spPr bwMode="auto">
              <a:xfrm rot="-5399918">
                <a:off x="3655" y="2361"/>
                <a:ext cx="339" cy="463"/>
              </a:xfrm>
              <a:prstGeom prst="parallelogram">
                <a:avLst>
                  <a:gd name="adj" fmla="val 25000"/>
                </a:avLst>
              </a:prstGeom>
              <a:gradFill rotWithShape="0">
                <a:gsLst>
                  <a:gs pos="0">
                    <a:srgbClr val="FFCC00"/>
                  </a:gs>
                  <a:gs pos="50000">
                    <a:srgbClr val="765E00"/>
                  </a:gs>
                  <a:gs pos="100000">
                    <a:srgbClr val="FFCC00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AutoShape 1049"/>
              <p:cNvSpPr>
                <a:spLocks noChangeArrowheads="1"/>
              </p:cNvSpPr>
              <p:nvPr/>
            </p:nvSpPr>
            <p:spPr bwMode="auto">
              <a:xfrm>
                <a:off x="4047" y="2175"/>
                <a:ext cx="176" cy="1144"/>
              </a:xfrm>
              <a:prstGeom prst="can">
                <a:avLst>
                  <a:gd name="adj" fmla="val 71019"/>
                </a:avLst>
              </a:prstGeom>
              <a:gradFill rotWithShape="0">
                <a:gsLst>
                  <a:gs pos="0">
                    <a:srgbClr val="765E00"/>
                  </a:gs>
                  <a:gs pos="50000">
                    <a:srgbClr val="FFCC00"/>
                  </a:gs>
                  <a:gs pos="100000">
                    <a:srgbClr val="765E00"/>
                  </a:gs>
                </a:gsLst>
                <a:lin ang="0" scaled="1"/>
              </a:gra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AutoShape 1050"/>
              <p:cNvSpPr>
                <a:spLocks noChangeArrowheads="1"/>
              </p:cNvSpPr>
              <p:nvPr/>
            </p:nvSpPr>
            <p:spPr bwMode="auto">
              <a:xfrm rot="-2143009">
                <a:off x="3555" y="2726"/>
                <a:ext cx="637" cy="223"/>
              </a:xfrm>
              <a:prstGeom prst="parallelogram">
                <a:avLst>
                  <a:gd name="adj" fmla="val 71413"/>
                </a:avLst>
              </a:prstGeom>
              <a:gradFill rotWithShape="0">
                <a:gsLst>
                  <a:gs pos="0">
                    <a:srgbClr val="FFCC00"/>
                  </a:gs>
                  <a:gs pos="50000">
                    <a:srgbClr val="765E00"/>
                  </a:gs>
                  <a:gs pos="100000">
                    <a:srgbClr val="FFCC00"/>
                  </a:gs>
                </a:gsLst>
                <a:lin ang="0" scaled="1"/>
              </a:gra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AutoShape 1051"/>
              <p:cNvSpPr>
                <a:spLocks noChangeArrowheads="1"/>
              </p:cNvSpPr>
              <p:nvPr/>
            </p:nvSpPr>
            <p:spPr bwMode="auto">
              <a:xfrm rot="-2143009">
                <a:off x="4096" y="2339"/>
                <a:ext cx="637" cy="223"/>
              </a:xfrm>
              <a:prstGeom prst="parallelogram">
                <a:avLst>
                  <a:gd name="adj" fmla="val 71413"/>
                </a:avLst>
              </a:prstGeom>
              <a:gradFill rotWithShape="0">
                <a:gsLst>
                  <a:gs pos="0">
                    <a:srgbClr val="FFCC00"/>
                  </a:gs>
                  <a:gs pos="50000">
                    <a:srgbClr val="765E00"/>
                  </a:gs>
                  <a:gs pos="100000">
                    <a:srgbClr val="FFCC00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AutoShape 1052"/>
              <p:cNvSpPr>
                <a:spLocks noChangeArrowheads="1"/>
              </p:cNvSpPr>
              <p:nvPr/>
            </p:nvSpPr>
            <p:spPr bwMode="auto">
              <a:xfrm rot="-5399918">
                <a:off x="4257" y="2472"/>
                <a:ext cx="339" cy="463"/>
              </a:xfrm>
              <a:prstGeom prst="parallelogram">
                <a:avLst>
                  <a:gd name="adj" fmla="val 25000"/>
                </a:avLst>
              </a:prstGeom>
              <a:gradFill rotWithShape="0">
                <a:gsLst>
                  <a:gs pos="0">
                    <a:srgbClr val="FFCC00"/>
                  </a:gs>
                  <a:gs pos="50000">
                    <a:srgbClr val="765E00"/>
                  </a:gs>
                  <a:gs pos="100000">
                    <a:srgbClr val="FFCC00"/>
                  </a:gs>
                </a:gsLst>
                <a:lin ang="0" scaled="1"/>
              </a:gra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Arc 1053"/>
              <p:cNvSpPr>
                <a:spLocks/>
              </p:cNvSpPr>
              <p:nvPr/>
            </p:nvSpPr>
            <p:spPr bwMode="auto">
              <a:xfrm flipH="1">
                <a:off x="3940" y="2122"/>
                <a:ext cx="382" cy="261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5567"/>
                      <a:pt x="2522" y="9810"/>
                      <a:pt x="6957" y="5721"/>
                    </a:cubicBezTo>
                  </a:path>
                  <a:path w="43200" h="43200" stroke="0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5567"/>
                      <a:pt x="2522" y="9810"/>
                      <a:pt x="6957" y="5721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1055"/>
              <p:cNvSpPr>
                <a:spLocks noChangeShapeType="1"/>
              </p:cNvSpPr>
              <p:nvPr/>
            </p:nvSpPr>
            <p:spPr bwMode="auto">
              <a:xfrm flipV="1">
                <a:off x="4141" y="1644"/>
                <a:ext cx="0" cy="385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aphicFrame>
          <p:nvGraphicFramePr>
            <p:cNvPr id="13" name="Object 10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281063205"/>
                </p:ext>
              </p:extLst>
            </p:nvPr>
          </p:nvGraphicFramePr>
          <p:xfrm>
            <a:off x="6635595" y="3879978"/>
            <a:ext cx="249237" cy="555625"/>
          </p:xfrm>
          <a:graphic>
            <a:graphicData uri="http://schemas.openxmlformats.org/presentationml/2006/ole">
              <p:oleObj spid="_x0000_s368648" name="Equation" r:id="rId4" imgW="114201" imgH="253780" progId="Equation.DSMT4">
                <p:embed/>
              </p:oleObj>
            </a:graphicData>
          </a:graphic>
        </p:graphicFrame>
      </p:grp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17716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 of Curl Properties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1627" y="1048465"/>
            <a:ext cx="813334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2"/>
                </a:solidFill>
              </a:rPr>
              <a:t>The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x</a:t>
            </a:r>
            <a:r>
              <a:rPr lang="en-US" dirty="0" smtClean="0">
                <a:solidFill>
                  <a:schemeClr val="bg2"/>
                </a:solidFill>
              </a:rPr>
              <a:t>,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y</a:t>
            </a:r>
            <a:r>
              <a:rPr lang="en-US" dirty="0" smtClean="0">
                <a:solidFill>
                  <a:schemeClr val="bg2"/>
                </a:solidFill>
              </a:rPr>
              <a:t>,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dirty="0" smtClean="0">
                <a:solidFill>
                  <a:schemeClr val="bg2"/>
                </a:solidFill>
              </a:rPr>
              <a:t> components of the curl vector are defined by the circulation (per area) about the corresponding axis. This translates into torque on the paddle wheel when pointed in these directions.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2"/>
                </a:solidFill>
              </a:rPr>
              <a:t>The component </a:t>
            </a:r>
            <a:r>
              <a:rPr lang="en-US" dirty="0">
                <a:solidFill>
                  <a:schemeClr val="bg2"/>
                </a:solidFill>
              </a:rPr>
              <a:t>of</a:t>
            </a:r>
            <a:r>
              <a:rPr lang="en-US" dirty="0" smtClean="0">
                <a:solidFill>
                  <a:schemeClr val="bg2"/>
                </a:solidFill>
              </a:rPr>
              <a:t> the curl vector in an </a:t>
            </a:r>
            <a:r>
              <a:rPr lang="en-US" u="sng" dirty="0" smtClean="0">
                <a:solidFill>
                  <a:schemeClr val="bg2"/>
                </a:solidFill>
              </a:rPr>
              <a:t>arbitrary</a:t>
            </a:r>
            <a:r>
              <a:rPr lang="en-US" dirty="0" smtClean="0">
                <a:solidFill>
                  <a:schemeClr val="bg2"/>
                </a:solidFill>
              </a:rPr>
              <a:t> direction gives the </a:t>
            </a:r>
            <a:r>
              <a:rPr lang="en-US" dirty="0">
                <a:solidFill>
                  <a:schemeClr val="bg2"/>
                </a:solidFill>
              </a:rPr>
              <a:t>circulation (per area) about the corresponding </a:t>
            </a:r>
            <a:r>
              <a:rPr lang="en-US" dirty="0" smtClean="0">
                <a:solidFill>
                  <a:schemeClr val="bg2"/>
                </a:solidFill>
              </a:rPr>
              <a:t>axis. </a:t>
            </a:r>
            <a:r>
              <a:rPr lang="en-US" dirty="0">
                <a:solidFill>
                  <a:schemeClr val="bg2"/>
                </a:solidFill>
              </a:rPr>
              <a:t>This translates into torque on the paddle wheel when pointed in </a:t>
            </a:r>
            <a:r>
              <a:rPr lang="en-US" dirty="0" smtClean="0">
                <a:solidFill>
                  <a:schemeClr val="bg2"/>
                </a:solidFill>
              </a:rPr>
              <a:t>this </a:t>
            </a:r>
            <a:r>
              <a:rPr lang="en-US" dirty="0">
                <a:solidFill>
                  <a:schemeClr val="bg2"/>
                </a:solidFill>
              </a:rPr>
              <a:t>direction.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2"/>
                </a:solidFill>
              </a:rPr>
              <a:t>Physically, the </a:t>
            </a:r>
            <a:r>
              <a:rPr lang="en-US" dirty="0" smtClean="0">
                <a:solidFill>
                  <a:schemeClr val="bg2"/>
                </a:solidFill>
              </a:rPr>
              <a:t>curl vector points in the direction of </a:t>
            </a:r>
            <a:r>
              <a:rPr lang="en-US" dirty="0" smtClean="0">
                <a:solidFill>
                  <a:schemeClr val="bg2"/>
                </a:solidFill>
              </a:rPr>
              <a:t>the </a:t>
            </a:r>
            <a:r>
              <a:rPr lang="en-US" dirty="0" smtClean="0">
                <a:solidFill>
                  <a:schemeClr val="bg2"/>
                </a:solidFill>
              </a:rPr>
              <a:t>“whirlpool” of the vector function.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7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3" name="Text Box 1027"/>
          <p:cNvSpPr txBox="1">
            <a:spLocks noChangeArrowheads="1"/>
          </p:cNvSpPr>
          <p:nvPr/>
        </p:nvSpPr>
        <p:spPr bwMode="auto">
          <a:xfrm>
            <a:off x="126365" y="0"/>
            <a:ext cx="8637588" cy="7694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I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llustration of Curl Properties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pSp>
        <p:nvGrpSpPr>
          <p:cNvPr id="2" name="Group 1058"/>
          <p:cNvGrpSpPr>
            <a:grpSpLocks/>
          </p:cNvGrpSpPr>
          <p:nvPr/>
        </p:nvGrpSpPr>
        <p:grpSpPr bwMode="auto">
          <a:xfrm>
            <a:off x="1269094" y="4101204"/>
            <a:ext cx="6508750" cy="2289175"/>
            <a:chOff x="916" y="2220"/>
            <a:chExt cx="4100" cy="1442"/>
          </a:xfrm>
        </p:grpSpPr>
        <p:sp>
          <p:nvSpPr>
            <p:cNvPr id="24" name="Rectangle 1054" descr="Water droplets"/>
            <p:cNvSpPr>
              <a:spLocks noChangeArrowheads="1"/>
            </p:cNvSpPr>
            <p:nvPr/>
          </p:nvSpPr>
          <p:spPr bwMode="auto">
            <a:xfrm>
              <a:off x="1064" y="2640"/>
              <a:ext cx="3608" cy="80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1029"/>
            <p:cNvSpPr>
              <a:spLocks noChangeShapeType="1"/>
            </p:cNvSpPr>
            <p:nvPr/>
          </p:nvSpPr>
          <p:spPr bwMode="auto">
            <a:xfrm>
              <a:off x="1937" y="2538"/>
              <a:ext cx="1" cy="112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1030"/>
            <p:cNvSpPr>
              <a:spLocks noChangeShapeType="1"/>
            </p:cNvSpPr>
            <p:nvPr/>
          </p:nvSpPr>
          <p:spPr bwMode="auto">
            <a:xfrm flipV="1">
              <a:off x="916" y="3462"/>
              <a:ext cx="3841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Text Box 1031"/>
            <p:cNvSpPr txBox="1">
              <a:spLocks noChangeArrowheads="1"/>
            </p:cNvSpPr>
            <p:nvPr/>
          </p:nvSpPr>
          <p:spPr bwMode="auto">
            <a:xfrm>
              <a:off x="4836" y="3339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8" name="Text Box 1032"/>
            <p:cNvSpPr txBox="1">
              <a:spLocks noChangeArrowheads="1"/>
            </p:cNvSpPr>
            <p:nvPr/>
          </p:nvSpPr>
          <p:spPr bwMode="auto">
            <a:xfrm>
              <a:off x="1842" y="2220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29" name="Line 1033"/>
            <p:cNvSpPr>
              <a:spLocks noChangeShapeType="1"/>
            </p:cNvSpPr>
            <p:nvPr/>
          </p:nvSpPr>
          <p:spPr bwMode="auto">
            <a:xfrm>
              <a:off x="2153" y="2727"/>
              <a:ext cx="889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Line 1034"/>
            <p:cNvSpPr>
              <a:spLocks noChangeShapeType="1"/>
            </p:cNvSpPr>
            <p:nvPr/>
          </p:nvSpPr>
          <p:spPr bwMode="auto">
            <a:xfrm flipV="1">
              <a:off x="3308" y="2723"/>
              <a:ext cx="873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" name="Line 1035"/>
            <p:cNvSpPr>
              <a:spLocks noChangeShapeType="1"/>
            </p:cNvSpPr>
            <p:nvPr/>
          </p:nvSpPr>
          <p:spPr bwMode="auto">
            <a:xfrm>
              <a:off x="3427" y="2941"/>
              <a:ext cx="65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Line 1036"/>
            <p:cNvSpPr>
              <a:spLocks noChangeShapeType="1"/>
            </p:cNvSpPr>
            <p:nvPr/>
          </p:nvSpPr>
          <p:spPr bwMode="auto">
            <a:xfrm>
              <a:off x="3542" y="3179"/>
              <a:ext cx="37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Line 1037"/>
            <p:cNvSpPr>
              <a:spLocks noChangeShapeType="1"/>
            </p:cNvSpPr>
            <p:nvPr/>
          </p:nvSpPr>
          <p:spPr bwMode="auto">
            <a:xfrm flipV="1">
              <a:off x="3638" y="3367"/>
              <a:ext cx="19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1038"/>
            <p:cNvSpPr>
              <a:spLocks noChangeShapeType="1"/>
            </p:cNvSpPr>
            <p:nvPr/>
          </p:nvSpPr>
          <p:spPr bwMode="auto">
            <a:xfrm>
              <a:off x="2264" y="2945"/>
              <a:ext cx="65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1039"/>
            <p:cNvSpPr>
              <a:spLocks noChangeShapeType="1"/>
            </p:cNvSpPr>
            <p:nvPr/>
          </p:nvSpPr>
          <p:spPr bwMode="auto">
            <a:xfrm>
              <a:off x="2379" y="3183"/>
              <a:ext cx="37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Line 1040"/>
            <p:cNvSpPr>
              <a:spLocks noChangeShapeType="1"/>
            </p:cNvSpPr>
            <p:nvPr/>
          </p:nvSpPr>
          <p:spPr bwMode="auto">
            <a:xfrm flipV="1">
              <a:off x="2475" y="3371"/>
              <a:ext cx="19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49" name="Object 1025"/>
          <p:cNvGraphicFramePr>
            <a:graphicFrameLocks noChangeAspect="1"/>
          </p:cNvGraphicFramePr>
          <p:nvPr/>
        </p:nvGraphicFramePr>
        <p:xfrm>
          <a:off x="3279812" y="1077703"/>
          <a:ext cx="1173163" cy="488950"/>
        </p:xfrm>
        <a:graphic>
          <a:graphicData uri="http://schemas.openxmlformats.org/presentationml/2006/ole">
            <p:oleObj spid="_x0000_s185402" name="Equation" r:id="rId5" imgW="609336" imgH="253890" progId="Equation.DSMT4">
              <p:embed/>
            </p:oleObj>
          </a:graphicData>
        </a:graphic>
      </p:graphicFrame>
      <p:graphicFrame>
        <p:nvGraphicFramePr>
          <p:cNvPr id="50" name="Object 1026"/>
          <p:cNvGraphicFramePr>
            <a:graphicFrameLocks noChangeAspect="1"/>
          </p:cNvGraphicFramePr>
          <p:nvPr/>
        </p:nvGraphicFramePr>
        <p:xfrm>
          <a:off x="3728948" y="2110987"/>
          <a:ext cx="1733550" cy="488950"/>
        </p:xfrm>
        <a:graphic>
          <a:graphicData uri="http://schemas.openxmlformats.org/presentationml/2006/ole">
            <p:oleObj spid="_x0000_s185403" name="Equation" r:id="rId6" imgW="901309" imgH="253890" progId="Equation.DSMT4">
              <p:embed/>
            </p:oleObj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1534927" y="1045048"/>
            <a:ext cx="146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Example: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388030" y="2178098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From calculations: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01830" y="3008191"/>
            <a:ext cx="74366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bg2"/>
                </a:solidFill>
              </a:rPr>
              <a:t>Hence: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2"/>
                </a:solidFill>
              </a:rPr>
              <a:t>The paddle wheel spins the fastest when the axis is along the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dirty="0" smtClean="0">
                <a:solidFill>
                  <a:schemeClr val="bg2"/>
                </a:solidFill>
              </a:rPr>
              <a:t> axis.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2"/>
                </a:solidFill>
              </a:rPr>
              <a:t>The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dirty="0" smtClean="0">
                <a:solidFill>
                  <a:schemeClr val="bg2"/>
                </a:solidFill>
              </a:rPr>
              <a:t> axis is the axis of the “whirlpool” in the water. 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0"/>
          <p:cNvGraphicFramePr>
            <a:graphicFrameLocks noChangeAspect="1"/>
          </p:cNvGraphicFramePr>
          <p:nvPr/>
        </p:nvGraphicFramePr>
        <p:xfrm>
          <a:off x="782638" y="3733800"/>
          <a:ext cx="7872412" cy="2513013"/>
        </p:xfrm>
        <a:graphic>
          <a:graphicData uri="http://schemas.openxmlformats.org/presentationml/2006/ole">
            <p:oleObj spid="_x0000_s25686" name="Equation" r:id="rId4" imgW="3898900" imgH="1244600" progId="Equation.DSMT4">
              <p:embed/>
            </p:oleObj>
          </a:graphicData>
        </a:graphic>
      </p:graphicFrame>
      <p:sp>
        <p:nvSpPr>
          <p:cNvPr id="25605" name="Rectangle 8"/>
          <p:cNvSpPr>
            <a:spLocks noChangeArrowheads="1"/>
          </p:cNvSpPr>
          <p:nvPr/>
        </p:nvSpPr>
        <p:spPr bwMode="auto">
          <a:xfrm>
            <a:off x="2655888" y="1060450"/>
            <a:ext cx="3168650" cy="8905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5698" name="Text Box 2"/>
          <p:cNvSpPr txBox="1">
            <a:spLocks noChangeArrowheads="1"/>
          </p:cNvSpPr>
          <p:nvPr/>
        </p:nvSpPr>
        <p:spPr bwMode="auto">
          <a:xfrm>
            <a:off x="2330133" y="0"/>
            <a:ext cx="38798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Vector Identity</a:t>
            </a:r>
          </a:p>
        </p:txBody>
      </p:sp>
      <p:sp>
        <p:nvSpPr>
          <p:cNvPr id="25607" name="Text Box 3"/>
          <p:cNvSpPr txBox="1">
            <a:spLocks noChangeArrowheads="1"/>
          </p:cNvSpPr>
          <p:nvPr/>
        </p:nvSpPr>
        <p:spPr bwMode="auto">
          <a:xfrm>
            <a:off x="542925" y="2159000"/>
            <a:ext cx="996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hlink"/>
                </a:solidFill>
              </a:rPr>
              <a:t>Proof:</a:t>
            </a:r>
          </a:p>
        </p:txBody>
      </p:sp>
      <p:sp>
        <p:nvSpPr>
          <p:cNvPr id="25608" name="Line 6"/>
          <p:cNvSpPr>
            <a:spLocks noChangeShapeType="1"/>
          </p:cNvSpPr>
          <p:nvPr/>
        </p:nvSpPr>
        <p:spPr bwMode="auto">
          <a:xfrm flipV="1">
            <a:off x="2586038" y="4851400"/>
            <a:ext cx="365125" cy="8175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5603" name="Object 1"/>
          <p:cNvGraphicFramePr>
            <a:graphicFrameLocks noChangeAspect="1"/>
          </p:cNvGraphicFramePr>
          <p:nvPr/>
        </p:nvGraphicFramePr>
        <p:xfrm>
          <a:off x="3224213" y="1238250"/>
          <a:ext cx="2225675" cy="627063"/>
        </p:xfrm>
        <a:graphic>
          <a:graphicData uri="http://schemas.openxmlformats.org/presentationml/2006/ole">
            <p:oleObj spid="_x0000_s25687" name="Equation" r:id="rId5" imgW="901309" imgH="253890" progId="Equation.DSMT4">
              <p:embed/>
            </p:oleObj>
          </a:graphicData>
        </a:graphic>
      </p:graphicFrame>
      <p:graphicFrame>
        <p:nvGraphicFramePr>
          <p:cNvPr id="25604" name="Object 2"/>
          <p:cNvGraphicFramePr>
            <a:graphicFrameLocks noChangeAspect="1"/>
          </p:cNvGraphicFramePr>
          <p:nvPr/>
        </p:nvGraphicFramePr>
        <p:xfrm>
          <a:off x="1308100" y="2541588"/>
          <a:ext cx="6875463" cy="963612"/>
        </p:xfrm>
        <a:graphic>
          <a:graphicData uri="http://schemas.openxmlformats.org/presentationml/2006/ole">
            <p:oleObj spid="_x0000_s25688" name="Equation" r:id="rId6" imgW="3441700" imgH="482600" progId="Equation.DSMT4">
              <p:embed/>
            </p:oleObj>
          </a:graphicData>
        </a:graphic>
      </p:graphicFrame>
      <p:sp>
        <p:nvSpPr>
          <p:cNvPr id="25609" name="Line 15"/>
          <p:cNvSpPr>
            <a:spLocks noChangeShapeType="1"/>
          </p:cNvSpPr>
          <p:nvPr/>
        </p:nvSpPr>
        <p:spPr bwMode="auto">
          <a:xfrm flipV="1">
            <a:off x="4778375" y="4864100"/>
            <a:ext cx="365125" cy="8175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10" name="Line 17"/>
          <p:cNvSpPr>
            <a:spLocks noChangeShapeType="1"/>
          </p:cNvSpPr>
          <p:nvPr/>
        </p:nvSpPr>
        <p:spPr bwMode="auto">
          <a:xfrm flipH="1" flipV="1">
            <a:off x="6937375" y="4926013"/>
            <a:ext cx="441325" cy="744537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11" name="Line 18"/>
          <p:cNvSpPr>
            <a:spLocks noChangeShapeType="1"/>
          </p:cNvSpPr>
          <p:nvPr/>
        </p:nvSpPr>
        <p:spPr bwMode="auto">
          <a:xfrm flipH="1" flipV="1">
            <a:off x="3516313" y="4881563"/>
            <a:ext cx="441325" cy="744537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12" name="Line 19"/>
          <p:cNvSpPr>
            <a:spLocks noChangeShapeType="1"/>
          </p:cNvSpPr>
          <p:nvPr/>
        </p:nvSpPr>
        <p:spPr bwMode="auto">
          <a:xfrm flipH="1" flipV="1">
            <a:off x="8137525" y="4841875"/>
            <a:ext cx="0" cy="930275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13" name="Line 21"/>
          <p:cNvSpPr>
            <a:spLocks noChangeShapeType="1"/>
          </p:cNvSpPr>
          <p:nvPr/>
        </p:nvSpPr>
        <p:spPr bwMode="auto">
          <a:xfrm flipH="1" flipV="1">
            <a:off x="5948363" y="4832350"/>
            <a:ext cx="0" cy="909638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3" name="Text Box 3"/>
          <p:cNvSpPr txBox="1">
            <a:spLocks noChangeArrowheads="1"/>
          </p:cNvSpPr>
          <p:nvPr/>
        </p:nvSpPr>
        <p:spPr bwMode="auto">
          <a:xfrm>
            <a:off x="1294765" y="0"/>
            <a:ext cx="65436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Stokes’s Theorem</a:t>
            </a:r>
          </a:p>
        </p:txBody>
      </p:sp>
      <p:sp>
        <p:nvSpPr>
          <p:cNvPr id="14351" name="Text Box 12"/>
          <p:cNvSpPr txBox="1">
            <a:spLocks noChangeArrowheads="1"/>
          </p:cNvSpPr>
          <p:nvPr/>
        </p:nvSpPr>
        <p:spPr bwMode="auto">
          <a:xfrm>
            <a:off x="1273232" y="3631354"/>
            <a:ext cx="6506911" cy="923330"/>
          </a:xfrm>
          <a:prstGeom prst="rect">
            <a:avLst/>
          </a:prstGeom>
          <a:solidFill>
            <a:srgbClr val="FFFF99"/>
          </a:solidFill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The unit normal is chosen </a:t>
            </a:r>
            <a:r>
              <a:rPr lang="en-US" dirty="0">
                <a:solidFill>
                  <a:schemeClr val="bg2"/>
                </a:solidFill>
              </a:rPr>
              <a:t>from </a:t>
            </a:r>
            <a:r>
              <a:rPr lang="en-US" dirty="0" smtClean="0">
                <a:solidFill>
                  <a:schemeClr val="bg2"/>
                </a:solidFill>
              </a:rPr>
              <a:t>a “right-hand </a:t>
            </a:r>
            <a:r>
              <a:rPr lang="en-US" dirty="0">
                <a:solidFill>
                  <a:schemeClr val="bg2"/>
                </a:solidFill>
              </a:rPr>
              <a:t>rule</a:t>
            </a:r>
            <a:r>
              <a:rPr lang="en-US" dirty="0" smtClean="0">
                <a:solidFill>
                  <a:schemeClr val="bg2"/>
                </a:solidFill>
              </a:rPr>
              <a:t>”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</a:rPr>
              <a:t> according to the direction along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C</a:t>
            </a:r>
            <a:r>
              <a:rPr lang="en-US" dirty="0" smtClean="0">
                <a:solidFill>
                  <a:schemeClr val="bg2"/>
                </a:solidFill>
              </a:rPr>
              <a:t>.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</a:rPr>
              <a:t>(An outward normal corresponds to a counter clockwise path.)</a:t>
            </a:r>
            <a:endParaRPr lang="en-US" dirty="0">
              <a:solidFill>
                <a:schemeClr val="bg2"/>
              </a:solidFill>
            </a:endParaRPr>
          </a:p>
        </p:txBody>
      </p:sp>
      <p:graphicFrame>
        <p:nvGraphicFramePr>
          <p:cNvPr id="1433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17871567"/>
              </p:ext>
            </p:extLst>
          </p:nvPr>
        </p:nvGraphicFramePr>
        <p:xfrm>
          <a:off x="2364745" y="4834035"/>
          <a:ext cx="3773487" cy="935038"/>
        </p:xfrm>
        <a:graphic>
          <a:graphicData uri="http://schemas.openxmlformats.org/presentationml/2006/ole">
            <p:oleObj spid="_x0000_s14394" name="Equation" r:id="rId4" imgW="1536700" imgH="381000" progId="Equation.DSMT4">
              <p:embed/>
            </p:oleObj>
          </a:graphicData>
        </a:graphic>
      </p:graphicFrame>
      <p:sp>
        <p:nvSpPr>
          <p:cNvPr id="14343" name="Text Box 16"/>
          <p:cNvSpPr txBox="1">
            <a:spLocks noChangeArrowheads="1"/>
          </p:cNvSpPr>
          <p:nvPr/>
        </p:nvSpPr>
        <p:spPr bwMode="auto">
          <a:xfrm>
            <a:off x="265113" y="6013450"/>
            <a:ext cx="86598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“The surface integral of circulation per unit area equals the total circulation.”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593458" y="928441"/>
            <a:ext cx="5298044" cy="2462891"/>
            <a:chOff x="1557833" y="940316"/>
            <a:chExt cx="5298044" cy="2462891"/>
          </a:xfrm>
        </p:grpSpPr>
        <p:sp>
          <p:nvSpPr>
            <p:cNvPr id="14344" name="Rectangle 7"/>
            <p:cNvSpPr>
              <a:spLocks noChangeArrowheads="1"/>
            </p:cNvSpPr>
            <p:nvPr/>
          </p:nvSpPr>
          <p:spPr bwMode="auto">
            <a:xfrm>
              <a:off x="3910013" y="3003097"/>
              <a:ext cx="1332416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 dirty="0" smtClean="0">
                  <a:solidFill>
                    <a:schemeClr val="bg1"/>
                  </a:solidFill>
                  <a:latin typeface="Times New Roman" pitchFamily="18" charset="0"/>
                  <a:sym typeface="Symbol" pitchFamily="18" charset="2"/>
                </a:rPr>
                <a:t>C </a:t>
              </a:r>
              <a:r>
                <a:rPr lang="en-US" sz="2000" dirty="0" smtClean="0">
                  <a:solidFill>
                    <a:schemeClr val="bg1"/>
                  </a:solidFill>
                  <a:latin typeface="+mj-lt"/>
                  <a:sym typeface="Symbol" pitchFamily="18" charset="2"/>
                </a:rPr>
                <a:t>(closed)</a:t>
              </a:r>
              <a:endParaRPr lang="en-US" sz="2000" baseline="-25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4346" name="Freeform 5"/>
            <p:cNvSpPr>
              <a:spLocks/>
            </p:cNvSpPr>
            <p:nvPr/>
          </p:nvSpPr>
          <p:spPr bwMode="auto">
            <a:xfrm>
              <a:off x="1709258" y="1224360"/>
              <a:ext cx="4271963" cy="1638300"/>
            </a:xfrm>
            <a:custGeom>
              <a:avLst/>
              <a:gdLst>
                <a:gd name="T0" fmla="*/ 2691 w 2691"/>
                <a:gd name="T1" fmla="*/ 674 h 1032"/>
                <a:gd name="T2" fmla="*/ 2621 w 2691"/>
                <a:gd name="T3" fmla="*/ 748 h 1032"/>
                <a:gd name="T4" fmla="*/ 2504 w 2691"/>
                <a:gd name="T5" fmla="*/ 820 h 1032"/>
                <a:gd name="T6" fmla="*/ 2336 w 2691"/>
                <a:gd name="T7" fmla="*/ 907 h 1032"/>
                <a:gd name="T8" fmla="*/ 1916 w 2691"/>
                <a:gd name="T9" fmla="*/ 1012 h 1032"/>
                <a:gd name="T10" fmla="*/ 1463 w 2691"/>
                <a:gd name="T11" fmla="*/ 1030 h 1032"/>
                <a:gd name="T12" fmla="*/ 933 w 2691"/>
                <a:gd name="T13" fmla="*/ 1004 h 1032"/>
                <a:gd name="T14" fmla="*/ 472 w 2691"/>
                <a:gd name="T15" fmla="*/ 989 h 1032"/>
                <a:gd name="T16" fmla="*/ 180 w 2691"/>
                <a:gd name="T17" fmla="*/ 935 h 1032"/>
                <a:gd name="T18" fmla="*/ 11 w 2691"/>
                <a:gd name="T19" fmla="*/ 812 h 1032"/>
                <a:gd name="T20" fmla="*/ 249 w 2691"/>
                <a:gd name="T21" fmla="*/ 344 h 1032"/>
                <a:gd name="T22" fmla="*/ 549 w 2691"/>
                <a:gd name="T23" fmla="*/ 167 h 1032"/>
                <a:gd name="T24" fmla="*/ 894 w 2691"/>
                <a:gd name="T25" fmla="*/ 59 h 1032"/>
                <a:gd name="T26" fmla="*/ 1340 w 2691"/>
                <a:gd name="T27" fmla="*/ 6 h 1032"/>
                <a:gd name="T28" fmla="*/ 1831 w 2691"/>
                <a:gd name="T29" fmla="*/ 29 h 1032"/>
                <a:gd name="T30" fmla="*/ 2353 w 2691"/>
                <a:gd name="T31" fmla="*/ 182 h 1032"/>
                <a:gd name="T32" fmla="*/ 2615 w 2691"/>
                <a:gd name="T33" fmla="*/ 459 h 1032"/>
                <a:gd name="T34" fmla="*/ 2691 w 2691"/>
                <a:gd name="T35" fmla="*/ 674 h 103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691"/>
                <a:gd name="T55" fmla="*/ 0 h 1032"/>
                <a:gd name="T56" fmla="*/ 2691 w 2691"/>
                <a:gd name="T57" fmla="*/ 1032 h 103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691" h="1032">
                  <a:moveTo>
                    <a:pt x="2691" y="674"/>
                  </a:moveTo>
                  <a:cubicBezTo>
                    <a:pt x="2679" y="686"/>
                    <a:pt x="2652" y="724"/>
                    <a:pt x="2621" y="748"/>
                  </a:cubicBezTo>
                  <a:cubicBezTo>
                    <a:pt x="2590" y="772"/>
                    <a:pt x="2551" y="794"/>
                    <a:pt x="2504" y="820"/>
                  </a:cubicBezTo>
                  <a:cubicBezTo>
                    <a:pt x="2457" y="846"/>
                    <a:pt x="2434" y="875"/>
                    <a:pt x="2336" y="907"/>
                  </a:cubicBezTo>
                  <a:cubicBezTo>
                    <a:pt x="2238" y="939"/>
                    <a:pt x="2061" y="992"/>
                    <a:pt x="1916" y="1012"/>
                  </a:cubicBezTo>
                  <a:cubicBezTo>
                    <a:pt x="1771" y="1032"/>
                    <a:pt x="1627" y="1031"/>
                    <a:pt x="1463" y="1030"/>
                  </a:cubicBezTo>
                  <a:cubicBezTo>
                    <a:pt x="1299" y="1029"/>
                    <a:pt x="1098" y="1011"/>
                    <a:pt x="933" y="1004"/>
                  </a:cubicBezTo>
                  <a:cubicBezTo>
                    <a:pt x="768" y="997"/>
                    <a:pt x="597" y="1000"/>
                    <a:pt x="472" y="989"/>
                  </a:cubicBezTo>
                  <a:cubicBezTo>
                    <a:pt x="347" y="978"/>
                    <a:pt x="257" y="964"/>
                    <a:pt x="180" y="935"/>
                  </a:cubicBezTo>
                  <a:cubicBezTo>
                    <a:pt x="103" y="906"/>
                    <a:pt x="0" y="910"/>
                    <a:pt x="11" y="812"/>
                  </a:cubicBezTo>
                  <a:cubicBezTo>
                    <a:pt x="22" y="714"/>
                    <a:pt x="159" y="451"/>
                    <a:pt x="249" y="344"/>
                  </a:cubicBezTo>
                  <a:cubicBezTo>
                    <a:pt x="339" y="237"/>
                    <a:pt x="442" y="214"/>
                    <a:pt x="549" y="167"/>
                  </a:cubicBezTo>
                  <a:cubicBezTo>
                    <a:pt x="656" y="120"/>
                    <a:pt x="762" y="86"/>
                    <a:pt x="894" y="59"/>
                  </a:cubicBezTo>
                  <a:cubicBezTo>
                    <a:pt x="1026" y="32"/>
                    <a:pt x="1184" y="11"/>
                    <a:pt x="1340" y="6"/>
                  </a:cubicBezTo>
                  <a:cubicBezTo>
                    <a:pt x="1496" y="1"/>
                    <a:pt x="1662" y="0"/>
                    <a:pt x="1831" y="29"/>
                  </a:cubicBezTo>
                  <a:cubicBezTo>
                    <a:pt x="2000" y="58"/>
                    <a:pt x="2222" y="110"/>
                    <a:pt x="2353" y="182"/>
                  </a:cubicBezTo>
                  <a:cubicBezTo>
                    <a:pt x="2484" y="254"/>
                    <a:pt x="2559" y="377"/>
                    <a:pt x="2615" y="459"/>
                  </a:cubicBezTo>
                  <a:cubicBezTo>
                    <a:pt x="2671" y="541"/>
                    <a:pt x="2675" y="629"/>
                    <a:pt x="2691" y="674"/>
                  </a:cubicBezTo>
                </a:path>
              </a:pathLst>
            </a:custGeom>
            <a:solidFill>
              <a:srgbClr val="CCFFCC"/>
            </a:solidFill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7" name="Rectangle 8"/>
            <p:cNvSpPr>
              <a:spLocks noChangeArrowheads="1"/>
            </p:cNvSpPr>
            <p:nvPr/>
          </p:nvSpPr>
          <p:spPr bwMode="auto">
            <a:xfrm>
              <a:off x="5747802" y="1178296"/>
              <a:ext cx="110807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1"/>
                  </a:solidFill>
                  <a:latin typeface="Times New Roman" pitchFamily="18" charset="0"/>
                  <a:sym typeface="Symbol" pitchFamily="18" charset="2"/>
                </a:rPr>
                <a:t>S </a:t>
              </a:r>
              <a:r>
                <a:rPr lang="en-US" sz="2000">
                  <a:solidFill>
                    <a:schemeClr val="bg1"/>
                  </a:solidFill>
                  <a:sym typeface="Symbol" pitchFamily="18" charset="2"/>
                </a:rPr>
                <a:t>(open)</a:t>
              </a:r>
              <a:endParaRPr lang="en-US" sz="2000" baseline="-25000">
                <a:solidFill>
                  <a:schemeClr val="bg1"/>
                </a:solidFill>
              </a:endParaRPr>
            </a:p>
          </p:txBody>
        </p:sp>
        <p:sp>
          <p:nvSpPr>
            <p:cNvPr id="14348" name="Line 9"/>
            <p:cNvSpPr>
              <a:spLocks noChangeShapeType="1"/>
            </p:cNvSpPr>
            <p:nvPr/>
          </p:nvSpPr>
          <p:spPr bwMode="auto">
            <a:xfrm flipH="1" flipV="1">
              <a:off x="1869540" y="1357683"/>
              <a:ext cx="231775" cy="25717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4339" name="Object 10"/>
            <p:cNvGraphicFramePr>
              <a:graphicFrameLocks noChangeAspect="1"/>
            </p:cNvGraphicFramePr>
            <p:nvPr/>
          </p:nvGraphicFramePr>
          <p:xfrm>
            <a:off x="1557833" y="940316"/>
            <a:ext cx="222250" cy="354012"/>
          </p:xfrm>
          <a:graphic>
            <a:graphicData uri="http://schemas.openxmlformats.org/presentationml/2006/ole">
              <p:oleObj spid="_x0000_s14395" name="Equation" r:id="rId5" imgW="126835" imgH="202936" progId="Equation.DSMT4">
                <p:embed/>
              </p:oleObj>
            </a:graphicData>
          </a:graphic>
        </p:graphicFrame>
        <p:sp>
          <p:nvSpPr>
            <p:cNvPr id="14349" name="Freeform 4"/>
            <p:cNvSpPr>
              <a:spLocks/>
            </p:cNvSpPr>
            <p:nvPr/>
          </p:nvSpPr>
          <p:spPr bwMode="auto">
            <a:xfrm>
              <a:off x="1706108" y="1991109"/>
              <a:ext cx="4308475" cy="866775"/>
            </a:xfrm>
            <a:custGeom>
              <a:avLst/>
              <a:gdLst>
                <a:gd name="T0" fmla="*/ 1347 w 2714"/>
                <a:gd name="T1" fmla="*/ 34 h 546"/>
                <a:gd name="T2" fmla="*/ 584 w 2714"/>
                <a:gd name="T3" fmla="*/ 134 h 546"/>
                <a:gd name="T4" fmla="*/ 256 w 2714"/>
                <a:gd name="T5" fmla="*/ 180 h 546"/>
                <a:gd name="T6" fmla="*/ 3 w 2714"/>
                <a:gd name="T7" fmla="*/ 334 h 546"/>
                <a:gd name="T8" fmla="*/ 240 w 2714"/>
                <a:gd name="T9" fmla="*/ 472 h 546"/>
                <a:gd name="T10" fmla="*/ 778 w 2714"/>
                <a:gd name="T11" fmla="*/ 510 h 546"/>
                <a:gd name="T12" fmla="*/ 1347 w 2714"/>
                <a:gd name="T13" fmla="*/ 541 h 546"/>
                <a:gd name="T14" fmla="*/ 1866 w 2714"/>
                <a:gd name="T15" fmla="*/ 533 h 546"/>
                <a:gd name="T16" fmla="*/ 2215 w 2714"/>
                <a:gd name="T17" fmla="*/ 464 h 546"/>
                <a:gd name="T18" fmla="*/ 2414 w 2714"/>
                <a:gd name="T19" fmla="*/ 387 h 546"/>
                <a:gd name="T20" fmla="*/ 2675 w 2714"/>
                <a:gd name="T21" fmla="*/ 188 h 546"/>
                <a:gd name="T22" fmla="*/ 2179 w 2714"/>
                <a:gd name="T23" fmla="*/ 26 h 546"/>
                <a:gd name="T24" fmla="*/ 1347 w 2714"/>
                <a:gd name="T25" fmla="*/ 34 h 54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14"/>
                <a:gd name="T40" fmla="*/ 0 h 546"/>
                <a:gd name="T41" fmla="*/ 2714 w 2714"/>
                <a:gd name="T42" fmla="*/ 546 h 54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14" h="546">
                  <a:moveTo>
                    <a:pt x="1347" y="34"/>
                  </a:moveTo>
                  <a:cubicBezTo>
                    <a:pt x="1050" y="49"/>
                    <a:pt x="766" y="110"/>
                    <a:pt x="584" y="134"/>
                  </a:cubicBezTo>
                  <a:cubicBezTo>
                    <a:pt x="402" y="158"/>
                    <a:pt x="352" y="147"/>
                    <a:pt x="256" y="180"/>
                  </a:cubicBezTo>
                  <a:cubicBezTo>
                    <a:pt x="159" y="213"/>
                    <a:pt x="6" y="285"/>
                    <a:pt x="3" y="334"/>
                  </a:cubicBezTo>
                  <a:cubicBezTo>
                    <a:pt x="0" y="383"/>
                    <a:pt x="111" y="443"/>
                    <a:pt x="240" y="472"/>
                  </a:cubicBezTo>
                  <a:cubicBezTo>
                    <a:pt x="369" y="501"/>
                    <a:pt x="594" y="499"/>
                    <a:pt x="778" y="510"/>
                  </a:cubicBezTo>
                  <a:cubicBezTo>
                    <a:pt x="962" y="521"/>
                    <a:pt x="1166" y="537"/>
                    <a:pt x="1347" y="541"/>
                  </a:cubicBezTo>
                  <a:cubicBezTo>
                    <a:pt x="1528" y="545"/>
                    <a:pt x="1721" y="546"/>
                    <a:pt x="1866" y="533"/>
                  </a:cubicBezTo>
                  <a:cubicBezTo>
                    <a:pt x="2011" y="520"/>
                    <a:pt x="2124" y="488"/>
                    <a:pt x="2215" y="464"/>
                  </a:cubicBezTo>
                  <a:cubicBezTo>
                    <a:pt x="2306" y="440"/>
                    <a:pt x="2337" y="433"/>
                    <a:pt x="2414" y="387"/>
                  </a:cubicBezTo>
                  <a:cubicBezTo>
                    <a:pt x="2491" y="341"/>
                    <a:pt x="2714" y="248"/>
                    <a:pt x="2675" y="188"/>
                  </a:cubicBezTo>
                  <a:cubicBezTo>
                    <a:pt x="2636" y="128"/>
                    <a:pt x="2400" y="52"/>
                    <a:pt x="2179" y="26"/>
                  </a:cubicBezTo>
                  <a:cubicBezTo>
                    <a:pt x="1958" y="0"/>
                    <a:pt x="1520" y="32"/>
                    <a:pt x="1347" y="34"/>
                  </a:cubicBezTo>
                  <a:close/>
                </a:path>
              </a:pathLst>
            </a:custGeom>
            <a:solidFill>
              <a:srgbClr val="CCFFCC"/>
            </a:solidFill>
            <a:ln w="28575" cap="flat" cmpd="sng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0" name="Line 6"/>
            <p:cNvSpPr>
              <a:spLocks noChangeShapeType="1"/>
            </p:cNvSpPr>
            <p:nvPr/>
          </p:nvSpPr>
          <p:spPr bwMode="auto">
            <a:xfrm flipV="1">
              <a:off x="4061877" y="2860087"/>
              <a:ext cx="3079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1696277" y="2308560"/>
              <a:ext cx="4267200" cy="548640"/>
            </a:xfrm>
            <a:custGeom>
              <a:avLst/>
              <a:gdLst>
                <a:gd name="connsiteX0" fmla="*/ 21204 w 4267200"/>
                <a:gd name="connsiteY0" fmla="*/ 174929 h 548640"/>
                <a:gd name="connsiteX1" fmla="*/ 29155 w 4267200"/>
                <a:gd name="connsiteY1" fmla="*/ 278296 h 548640"/>
                <a:gd name="connsiteX2" fmla="*/ 196132 w 4267200"/>
                <a:gd name="connsiteY2" fmla="*/ 373711 h 548640"/>
                <a:gd name="connsiteX3" fmla="*/ 434671 w 4267200"/>
                <a:gd name="connsiteY3" fmla="*/ 437322 h 548640"/>
                <a:gd name="connsiteX4" fmla="*/ 744772 w 4267200"/>
                <a:gd name="connsiteY4" fmla="*/ 469127 h 548640"/>
                <a:gd name="connsiteX5" fmla="*/ 1046922 w 4267200"/>
                <a:gd name="connsiteY5" fmla="*/ 492981 h 548640"/>
                <a:gd name="connsiteX6" fmla="*/ 1293412 w 4267200"/>
                <a:gd name="connsiteY6" fmla="*/ 500932 h 548640"/>
                <a:gd name="connsiteX7" fmla="*/ 1595562 w 4267200"/>
                <a:gd name="connsiteY7" fmla="*/ 524786 h 548640"/>
                <a:gd name="connsiteX8" fmla="*/ 1873857 w 4267200"/>
                <a:gd name="connsiteY8" fmla="*/ 540689 h 548640"/>
                <a:gd name="connsiteX9" fmla="*/ 2327082 w 4267200"/>
                <a:gd name="connsiteY9" fmla="*/ 548640 h 548640"/>
                <a:gd name="connsiteX10" fmla="*/ 2684890 w 4267200"/>
                <a:gd name="connsiteY10" fmla="*/ 540689 h 548640"/>
                <a:gd name="connsiteX11" fmla="*/ 2931381 w 4267200"/>
                <a:gd name="connsiteY11" fmla="*/ 524786 h 548640"/>
                <a:gd name="connsiteX12" fmla="*/ 3154017 w 4267200"/>
                <a:gd name="connsiteY12" fmla="*/ 500932 h 548640"/>
                <a:gd name="connsiteX13" fmla="*/ 3408459 w 4267200"/>
                <a:gd name="connsiteY13" fmla="*/ 445273 h 548640"/>
                <a:gd name="connsiteX14" fmla="*/ 3623144 w 4267200"/>
                <a:gd name="connsiteY14" fmla="*/ 397565 h 548640"/>
                <a:gd name="connsiteX15" fmla="*/ 3806024 w 4267200"/>
                <a:gd name="connsiteY15" fmla="*/ 310101 h 548640"/>
                <a:gd name="connsiteX16" fmla="*/ 3996856 w 4267200"/>
                <a:gd name="connsiteY16" fmla="*/ 206734 h 548640"/>
                <a:gd name="connsiteX17" fmla="*/ 4195638 w 4267200"/>
                <a:gd name="connsiteY17" fmla="*/ 79513 h 548640"/>
                <a:gd name="connsiteX18" fmla="*/ 4267200 w 4267200"/>
                <a:gd name="connsiteY18" fmla="*/ 0 h 54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267200" h="548640">
                  <a:moveTo>
                    <a:pt x="21204" y="174929"/>
                  </a:moveTo>
                  <a:cubicBezTo>
                    <a:pt x="10602" y="210047"/>
                    <a:pt x="0" y="245166"/>
                    <a:pt x="29155" y="278296"/>
                  </a:cubicBezTo>
                  <a:cubicBezTo>
                    <a:pt x="58310" y="311426"/>
                    <a:pt x="128546" y="347207"/>
                    <a:pt x="196132" y="373711"/>
                  </a:cubicBezTo>
                  <a:cubicBezTo>
                    <a:pt x="263718" y="400215"/>
                    <a:pt x="343231" y="421419"/>
                    <a:pt x="434671" y="437322"/>
                  </a:cubicBezTo>
                  <a:cubicBezTo>
                    <a:pt x="526111" y="453225"/>
                    <a:pt x="642730" y="459851"/>
                    <a:pt x="744772" y="469127"/>
                  </a:cubicBezTo>
                  <a:cubicBezTo>
                    <a:pt x="846814" y="478403"/>
                    <a:pt x="955482" y="487680"/>
                    <a:pt x="1046922" y="492981"/>
                  </a:cubicBezTo>
                  <a:cubicBezTo>
                    <a:pt x="1138362" y="498282"/>
                    <a:pt x="1201972" y="495631"/>
                    <a:pt x="1293412" y="500932"/>
                  </a:cubicBezTo>
                  <a:cubicBezTo>
                    <a:pt x="1384852" y="506233"/>
                    <a:pt x="1498821" y="518160"/>
                    <a:pt x="1595562" y="524786"/>
                  </a:cubicBezTo>
                  <a:cubicBezTo>
                    <a:pt x="1692303" y="531412"/>
                    <a:pt x="1751937" y="536713"/>
                    <a:pt x="1873857" y="540689"/>
                  </a:cubicBezTo>
                  <a:cubicBezTo>
                    <a:pt x="1995777" y="544665"/>
                    <a:pt x="2191910" y="548640"/>
                    <a:pt x="2327082" y="548640"/>
                  </a:cubicBezTo>
                  <a:cubicBezTo>
                    <a:pt x="2462254" y="548640"/>
                    <a:pt x="2584174" y="544665"/>
                    <a:pt x="2684890" y="540689"/>
                  </a:cubicBezTo>
                  <a:cubicBezTo>
                    <a:pt x="2785606" y="536713"/>
                    <a:pt x="2853193" y="531412"/>
                    <a:pt x="2931381" y="524786"/>
                  </a:cubicBezTo>
                  <a:cubicBezTo>
                    <a:pt x="3009569" y="518160"/>
                    <a:pt x="3074504" y="514184"/>
                    <a:pt x="3154017" y="500932"/>
                  </a:cubicBezTo>
                  <a:cubicBezTo>
                    <a:pt x="3233530" y="487680"/>
                    <a:pt x="3408459" y="445273"/>
                    <a:pt x="3408459" y="445273"/>
                  </a:cubicBezTo>
                  <a:cubicBezTo>
                    <a:pt x="3486647" y="428045"/>
                    <a:pt x="3556883" y="420094"/>
                    <a:pt x="3623144" y="397565"/>
                  </a:cubicBezTo>
                  <a:cubicBezTo>
                    <a:pt x="3689405" y="375036"/>
                    <a:pt x="3743739" y="341906"/>
                    <a:pt x="3806024" y="310101"/>
                  </a:cubicBezTo>
                  <a:cubicBezTo>
                    <a:pt x="3868309" y="278296"/>
                    <a:pt x="3931920" y="245165"/>
                    <a:pt x="3996856" y="206734"/>
                  </a:cubicBezTo>
                  <a:cubicBezTo>
                    <a:pt x="4061792" y="168303"/>
                    <a:pt x="4150581" y="113969"/>
                    <a:pt x="4195638" y="79513"/>
                  </a:cubicBezTo>
                  <a:cubicBezTo>
                    <a:pt x="4240695" y="45057"/>
                    <a:pt x="4253947" y="22528"/>
                    <a:pt x="4267200" y="0"/>
                  </a:cubicBezTo>
                </a:path>
              </a:pathLst>
            </a:custGeom>
            <a:noFill/>
            <a:ln w="381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245652" y="5045193"/>
            <a:ext cx="2826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(A proof is in Appendix A.)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Text Box 2"/>
          <p:cNvSpPr txBox="1">
            <a:spLocks noChangeArrowheads="1"/>
          </p:cNvSpPr>
          <p:nvPr/>
        </p:nvSpPr>
        <p:spPr bwMode="auto">
          <a:xfrm>
            <a:off x="293913" y="0"/>
            <a:ext cx="8761951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A: Proof of Stokes’s Theorem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8" name="Rectangle 3"/>
          <p:cNvSpPr>
            <a:spLocks noChangeArrowheads="1"/>
          </p:cNvSpPr>
          <p:nvPr/>
        </p:nvSpPr>
        <p:spPr bwMode="auto">
          <a:xfrm>
            <a:off x="180979" y="880396"/>
            <a:ext cx="8777477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Divide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 into rectangular patches that are normal to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x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,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y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, or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bg1"/>
                </a:solidFill>
                <a:sym typeface="Symbol" pitchFamily="18" charset="2"/>
              </a:rPr>
              <a:t>axes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sym typeface="Symbol" pitchFamily="18" charset="2"/>
              </a:rPr>
              <a:t> (all with the same area 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</a:t>
            </a:r>
            <a:r>
              <a:rPr lang="en-US" i="1" dirty="0" smtClean="0">
                <a:solidFill>
                  <a:schemeClr val="bg1"/>
                </a:solidFill>
                <a:latin typeface="+mn-lt"/>
                <a:sym typeface="Symbol"/>
              </a:rPr>
              <a:t>S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for simplicity).</a:t>
            </a:r>
            <a:endParaRPr lang="en-US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5362" name="Object 0"/>
          <p:cNvGraphicFramePr>
            <a:graphicFrameLocks noChangeAspect="1"/>
          </p:cNvGraphicFramePr>
          <p:nvPr/>
        </p:nvGraphicFramePr>
        <p:xfrm>
          <a:off x="2169639" y="5047895"/>
          <a:ext cx="4891087" cy="815975"/>
        </p:xfrm>
        <a:graphic>
          <a:graphicData uri="http://schemas.openxmlformats.org/presentationml/2006/ole">
            <p:oleObj spid="_x0000_s15535" name="Equation" r:id="rId4" imgW="2362200" imgH="393700" progId="Equation.DSMT4">
              <p:embed/>
            </p:oleObj>
          </a:graphicData>
        </a:graphic>
      </p:graphicFrame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15363" name="Object 1"/>
          <p:cNvGraphicFramePr>
            <a:graphicFrameLocks noChangeAspect="1"/>
          </p:cNvGraphicFramePr>
          <p:nvPr/>
        </p:nvGraphicFramePr>
        <p:xfrm>
          <a:off x="5495333" y="3919419"/>
          <a:ext cx="1690687" cy="449263"/>
        </p:xfrm>
        <a:graphic>
          <a:graphicData uri="http://schemas.openxmlformats.org/presentationml/2006/ole">
            <p:oleObj spid="_x0000_s15536" name="Equation" r:id="rId5" imgW="901309" imgH="241195" progId="Equation.DSMT4">
              <p:embed/>
            </p:oleObj>
          </a:graphicData>
        </a:graphic>
      </p:graphicFrame>
      <p:sp>
        <p:nvSpPr>
          <p:cNvPr id="15371" name="Freeform 5"/>
          <p:cNvSpPr>
            <a:spLocks/>
          </p:cNvSpPr>
          <p:nvPr/>
        </p:nvSpPr>
        <p:spPr bwMode="auto">
          <a:xfrm>
            <a:off x="1436670" y="2055289"/>
            <a:ext cx="4292600" cy="1628775"/>
          </a:xfrm>
          <a:custGeom>
            <a:avLst/>
            <a:gdLst>
              <a:gd name="T0" fmla="*/ 2717 w 2691"/>
              <a:gd name="T1" fmla="*/ 666 h 1032"/>
              <a:gd name="T2" fmla="*/ 2647 w 2691"/>
              <a:gd name="T3" fmla="*/ 740 h 1032"/>
              <a:gd name="T4" fmla="*/ 2528 w 2691"/>
              <a:gd name="T5" fmla="*/ 810 h 1032"/>
              <a:gd name="T6" fmla="*/ 2358 w 2691"/>
              <a:gd name="T7" fmla="*/ 897 h 1032"/>
              <a:gd name="T8" fmla="*/ 1934 w 2691"/>
              <a:gd name="T9" fmla="*/ 1000 h 1032"/>
              <a:gd name="T10" fmla="*/ 1477 w 2691"/>
              <a:gd name="T11" fmla="*/ 1018 h 1032"/>
              <a:gd name="T12" fmla="*/ 943 w 2691"/>
              <a:gd name="T13" fmla="*/ 992 h 1032"/>
              <a:gd name="T14" fmla="*/ 476 w 2691"/>
              <a:gd name="T15" fmla="*/ 977 h 1032"/>
              <a:gd name="T16" fmla="*/ 182 w 2691"/>
              <a:gd name="T17" fmla="*/ 925 h 1032"/>
              <a:gd name="T18" fmla="*/ 11 w 2691"/>
              <a:gd name="T19" fmla="*/ 802 h 1032"/>
              <a:gd name="T20" fmla="*/ 251 w 2691"/>
              <a:gd name="T21" fmla="*/ 340 h 1032"/>
              <a:gd name="T22" fmla="*/ 555 w 2691"/>
              <a:gd name="T23" fmla="*/ 165 h 1032"/>
              <a:gd name="T24" fmla="*/ 902 w 2691"/>
              <a:gd name="T25" fmla="*/ 59 h 1032"/>
              <a:gd name="T26" fmla="*/ 1353 w 2691"/>
              <a:gd name="T27" fmla="*/ 6 h 1032"/>
              <a:gd name="T28" fmla="*/ 1849 w 2691"/>
              <a:gd name="T29" fmla="*/ 29 h 1032"/>
              <a:gd name="T30" fmla="*/ 2375 w 2691"/>
              <a:gd name="T31" fmla="*/ 180 h 1032"/>
              <a:gd name="T32" fmla="*/ 2641 w 2691"/>
              <a:gd name="T33" fmla="*/ 453 h 1032"/>
              <a:gd name="T34" fmla="*/ 2717 w 2691"/>
              <a:gd name="T35" fmla="*/ 666 h 103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91"/>
              <a:gd name="T55" fmla="*/ 0 h 1032"/>
              <a:gd name="T56" fmla="*/ 2691 w 2691"/>
              <a:gd name="T57" fmla="*/ 1032 h 103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91" h="1032">
                <a:moveTo>
                  <a:pt x="2691" y="674"/>
                </a:moveTo>
                <a:cubicBezTo>
                  <a:pt x="2679" y="686"/>
                  <a:pt x="2652" y="724"/>
                  <a:pt x="2621" y="748"/>
                </a:cubicBezTo>
                <a:cubicBezTo>
                  <a:pt x="2590" y="772"/>
                  <a:pt x="2551" y="794"/>
                  <a:pt x="2504" y="820"/>
                </a:cubicBezTo>
                <a:cubicBezTo>
                  <a:pt x="2457" y="846"/>
                  <a:pt x="2434" y="875"/>
                  <a:pt x="2336" y="907"/>
                </a:cubicBezTo>
                <a:cubicBezTo>
                  <a:pt x="2238" y="939"/>
                  <a:pt x="2061" y="992"/>
                  <a:pt x="1916" y="1012"/>
                </a:cubicBezTo>
                <a:cubicBezTo>
                  <a:pt x="1771" y="1032"/>
                  <a:pt x="1627" y="1031"/>
                  <a:pt x="1463" y="1030"/>
                </a:cubicBezTo>
                <a:cubicBezTo>
                  <a:pt x="1299" y="1029"/>
                  <a:pt x="1098" y="1011"/>
                  <a:pt x="933" y="1004"/>
                </a:cubicBezTo>
                <a:cubicBezTo>
                  <a:pt x="768" y="997"/>
                  <a:pt x="597" y="1000"/>
                  <a:pt x="472" y="989"/>
                </a:cubicBezTo>
                <a:cubicBezTo>
                  <a:pt x="347" y="978"/>
                  <a:pt x="257" y="964"/>
                  <a:pt x="180" y="935"/>
                </a:cubicBezTo>
                <a:cubicBezTo>
                  <a:pt x="103" y="906"/>
                  <a:pt x="0" y="910"/>
                  <a:pt x="11" y="812"/>
                </a:cubicBezTo>
                <a:cubicBezTo>
                  <a:pt x="22" y="714"/>
                  <a:pt x="159" y="451"/>
                  <a:pt x="249" y="344"/>
                </a:cubicBezTo>
                <a:cubicBezTo>
                  <a:pt x="339" y="237"/>
                  <a:pt x="442" y="214"/>
                  <a:pt x="549" y="167"/>
                </a:cubicBezTo>
                <a:cubicBezTo>
                  <a:pt x="656" y="120"/>
                  <a:pt x="762" y="86"/>
                  <a:pt x="894" y="59"/>
                </a:cubicBezTo>
                <a:cubicBezTo>
                  <a:pt x="1026" y="32"/>
                  <a:pt x="1184" y="11"/>
                  <a:pt x="1340" y="6"/>
                </a:cubicBezTo>
                <a:cubicBezTo>
                  <a:pt x="1496" y="1"/>
                  <a:pt x="1662" y="0"/>
                  <a:pt x="1831" y="29"/>
                </a:cubicBezTo>
                <a:cubicBezTo>
                  <a:pt x="2000" y="58"/>
                  <a:pt x="2222" y="110"/>
                  <a:pt x="2353" y="182"/>
                </a:cubicBezTo>
                <a:cubicBezTo>
                  <a:pt x="2484" y="254"/>
                  <a:pt x="2559" y="377"/>
                  <a:pt x="2615" y="459"/>
                </a:cubicBezTo>
                <a:cubicBezTo>
                  <a:pt x="2671" y="541"/>
                  <a:pt x="2675" y="629"/>
                  <a:pt x="2691" y="674"/>
                </a:cubicBezTo>
              </a:path>
            </a:pathLst>
          </a:custGeom>
          <a:solidFill>
            <a:srgbClr val="CCFFCC"/>
          </a:solidFill>
          <a:ln w="19050" cap="flat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73" name="Line 9"/>
          <p:cNvSpPr>
            <a:spLocks noChangeShapeType="1"/>
          </p:cNvSpPr>
          <p:nvPr/>
        </p:nvSpPr>
        <p:spPr bwMode="auto">
          <a:xfrm flipH="1" flipV="1">
            <a:off x="1629392" y="2268583"/>
            <a:ext cx="198438" cy="23495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triangle" w="lg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5364" name="Object 2"/>
          <p:cNvGraphicFramePr>
            <a:graphicFrameLocks noChangeAspect="1"/>
          </p:cNvGraphicFramePr>
          <p:nvPr/>
        </p:nvGraphicFramePr>
        <p:xfrm>
          <a:off x="1135418" y="1912345"/>
          <a:ext cx="276225" cy="442913"/>
        </p:xfrm>
        <a:graphic>
          <a:graphicData uri="http://schemas.openxmlformats.org/presentationml/2006/ole">
            <p:oleObj spid="_x0000_s15537" name="Equation" r:id="rId6" imgW="126835" imgH="202936" progId="Equation.DSMT4">
              <p:embed/>
            </p:oleObj>
          </a:graphicData>
        </a:graphic>
      </p:graphicFrame>
      <p:sp>
        <p:nvSpPr>
          <p:cNvPr id="15374" name="Freeform 4"/>
          <p:cNvSpPr>
            <a:spLocks/>
          </p:cNvSpPr>
          <p:nvPr/>
        </p:nvSpPr>
        <p:spPr bwMode="auto">
          <a:xfrm>
            <a:off x="1444625" y="2805113"/>
            <a:ext cx="4308475" cy="866775"/>
          </a:xfrm>
          <a:custGeom>
            <a:avLst/>
            <a:gdLst>
              <a:gd name="T0" fmla="*/ 1347 w 2714"/>
              <a:gd name="T1" fmla="*/ 34 h 546"/>
              <a:gd name="T2" fmla="*/ 584 w 2714"/>
              <a:gd name="T3" fmla="*/ 134 h 546"/>
              <a:gd name="T4" fmla="*/ 256 w 2714"/>
              <a:gd name="T5" fmla="*/ 180 h 546"/>
              <a:gd name="T6" fmla="*/ 3 w 2714"/>
              <a:gd name="T7" fmla="*/ 334 h 546"/>
              <a:gd name="T8" fmla="*/ 240 w 2714"/>
              <a:gd name="T9" fmla="*/ 472 h 546"/>
              <a:gd name="T10" fmla="*/ 778 w 2714"/>
              <a:gd name="T11" fmla="*/ 510 h 546"/>
              <a:gd name="T12" fmla="*/ 1347 w 2714"/>
              <a:gd name="T13" fmla="*/ 541 h 546"/>
              <a:gd name="T14" fmla="*/ 1866 w 2714"/>
              <a:gd name="T15" fmla="*/ 533 h 546"/>
              <a:gd name="T16" fmla="*/ 2215 w 2714"/>
              <a:gd name="T17" fmla="*/ 464 h 546"/>
              <a:gd name="T18" fmla="*/ 2414 w 2714"/>
              <a:gd name="T19" fmla="*/ 387 h 546"/>
              <a:gd name="T20" fmla="*/ 2675 w 2714"/>
              <a:gd name="T21" fmla="*/ 188 h 546"/>
              <a:gd name="T22" fmla="*/ 2179 w 2714"/>
              <a:gd name="T23" fmla="*/ 26 h 546"/>
              <a:gd name="T24" fmla="*/ 1347 w 2714"/>
              <a:gd name="T25" fmla="*/ 34 h 54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714"/>
              <a:gd name="T40" fmla="*/ 0 h 546"/>
              <a:gd name="T41" fmla="*/ 2714 w 2714"/>
              <a:gd name="T42" fmla="*/ 546 h 54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714" h="546">
                <a:moveTo>
                  <a:pt x="1347" y="34"/>
                </a:moveTo>
                <a:cubicBezTo>
                  <a:pt x="1050" y="49"/>
                  <a:pt x="766" y="110"/>
                  <a:pt x="584" y="134"/>
                </a:cubicBezTo>
                <a:cubicBezTo>
                  <a:pt x="402" y="158"/>
                  <a:pt x="352" y="147"/>
                  <a:pt x="256" y="180"/>
                </a:cubicBezTo>
                <a:cubicBezTo>
                  <a:pt x="159" y="213"/>
                  <a:pt x="6" y="285"/>
                  <a:pt x="3" y="334"/>
                </a:cubicBezTo>
                <a:cubicBezTo>
                  <a:pt x="0" y="383"/>
                  <a:pt x="111" y="443"/>
                  <a:pt x="240" y="472"/>
                </a:cubicBezTo>
                <a:cubicBezTo>
                  <a:pt x="369" y="501"/>
                  <a:pt x="594" y="499"/>
                  <a:pt x="778" y="510"/>
                </a:cubicBezTo>
                <a:cubicBezTo>
                  <a:pt x="962" y="521"/>
                  <a:pt x="1166" y="537"/>
                  <a:pt x="1347" y="541"/>
                </a:cubicBezTo>
                <a:cubicBezTo>
                  <a:pt x="1528" y="545"/>
                  <a:pt x="1721" y="546"/>
                  <a:pt x="1866" y="533"/>
                </a:cubicBezTo>
                <a:cubicBezTo>
                  <a:pt x="2011" y="520"/>
                  <a:pt x="2124" y="488"/>
                  <a:pt x="2215" y="464"/>
                </a:cubicBezTo>
                <a:cubicBezTo>
                  <a:pt x="2306" y="440"/>
                  <a:pt x="2337" y="433"/>
                  <a:pt x="2414" y="387"/>
                </a:cubicBezTo>
                <a:cubicBezTo>
                  <a:pt x="2491" y="341"/>
                  <a:pt x="2714" y="248"/>
                  <a:pt x="2675" y="188"/>
                </a:cubicBezTo>
                <a:cubicBezTo>
                  <a:pt x="2636" y="128"/>
                  <a:pt x="2400" y="52"/>
                  <a:pt x="2179" y="26"/>
                </a:cubicBezTo>
                <a:cubicBezTo>
                  <a:pt x="1958" y="0"/>
                  <a:pt x="1520" y="32"/>
                  <a:pt x="1347" y="34"/>
                </a:cubicBezTo>
                <a:close/>
              </a:path>
            </a:pathLst>
          </a:custGeom>
          <a:solidFill>
            <a:srgbClr val="CCFFCC"/>
          </a:solidFill>
          <a:ln w="28575" cap="flat" cmpd="sng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75" name="Rectangle 11"/>
          <p:cNvSpPr>
            <a:spLocks noChangeArrowheads="1"/>
          </p:cNvSpPr>
          <p:nvPr/>
        </p:nvSpPr>
        <p:spPr bwMode="auto">
          <a:xfrm>
            <a:off x="3654425" y="2379663"/>
            <a:ext cx="341313" cy="1936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65" name="Object 3"/>
          <p:cNvGraphicFramePr>
            <a:graphicFrameLocks noChangeAspect="1"/>
          </p:cNvGraphicFramePr>
          <p:nvPr/>
        </p:nvGraphicFramePr>
        <p:xfrm>
          <a:off x="4121150" y="2316163"/>
          <a:ext cx="371475" cy="290513"/>
        </p:xfrm>
        <a:graphic>
          <a:graphicData uri="http://schemas.openxmlformats.org/presentationml/2006/ole">
            <p:oleObj spid="_x0000_s15538" name="Equation" r:id="rId7" imgW="228402" imgH="177646" progId="Equation.DSMT4">
              <p:embed/>
            </p:oleObj>
          </a:graphicData>
        </a:graphic>
      </p:graphicFrame>
      <p:sp>
        <p:nvSpPr>
          <p:cNvPr id="15376" name="Rectangle 14"/>
          <p:cNvSpPr>
            <a:spLocks noChangeArrowheads="1"/>
          </p:cNvSpPr>
          <p:nvPr/>
        </p:nvSpPr>
        <p:spPr bwMode="auto">
          <a:xfrm>
            <a:off x="2689225" y="3116263"/>
            <a:ext cx="341313" cy="1936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AutoShape 15"/>
          <p:cNvSpPr>
            <a:spLocks noChangeArrowheads="1"/>
          </p:cNvSpPr>
          <p:nvPr/>
        </p:nvSpPr>
        <p:spPr bwMode="auto">
          <a:xfrm>
            <a:off x="2571750" y="3322638"/>
            <a:ext cx="463550" cy="112713"/>
          </a:xfrm>
          <a:prstGeom prst="parallelogram">
            <a:avLst>
              <a:gd name="adj" fmla="val 102817"/>
            </a:avLst>
          </a:prstGeom>
          <a:solidFill>
            <a:srgbClr val="33CCCC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Rectangle 13"/>
          <p:cNvSpPr>
            <a:spLocks noChangeArrowheads="1"/>
          </p:cNvSpPr>
          <p:nvPr/>
        </p:nvSpPr>
        <p:spPr bwMode="auto">
          <a:xfrm>
            <a:off x="2928938" y="3443288"/>
            <a:ext cx="341313" cy="1936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Rectangle 12"/>
          <p:cNvSpPr>
            <a:spLocks noChangeArrowheads="1"/>
          </p:cNvSpPr>
          <p:nvPr/>
        </p:nvSpPr>
        <p:spPr bwMode="auto">
          <a:xfrm>
            <a:off x="2565400" y="3443288"/>
            <a:ext cx="341313" cy="1936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66" name="Object 4"/>
          <p:cNvGraphicFramePr>
            <a:graphicFrameLocks noChangeAspect="1"/>
          </p:cNvGraphicFramePr>
          <p:nvPr/>
        </p:nvGraphicFramePr>
        <p:xfrm>
          <a:off x="2310831" y="3095905"/>
          <a:ext cx="295891" cy="434672"/>
        </p:xfrm>
        <a:graphic>
          <a:graphicData uri="http://schemas.openxmlformats.org/presentationml/2006/ole">
            <p:oleObj spid="_x0000_s15539" name="Equation" r:id="rId8" imgW="164957" imgH="241091" progId="Equation.DSMT4">
              <p:embed/>
            </p:oleObj>
          </a:graphicData>
        </a:graphic>
      </p:graphicFrame>
      <p:sp>
        <p:nvSpPr>
          <p:cNvPr id="15380" name="AutoShape 16"/>
          <p:cNvSpPr>
            <a:spLocks noChangeArrowheads="1"/>
          </p:cNvSpPr>
          <p:nvPr/>
        </p:nvSpPr>
        <p:spPr bwMode="auto">
          <a:xfrm>
            <a:off x="2928938" y="3325813"/>
            <a:ext cx="463550" cy="112713"/>
          </a:xfrm>
          <a:prstGeom prst="parallelogram">
            <a:avLst>
              <a:gd name="adj" fmla="val 102817"/>
            </a:avLst>
          </a:prstGeom>
          <a:solidFill>
            <a:srgbClr val="33CCCC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Line 6"/>
          <p:cNvSpPr>
            <a:spLocks noChangeShapeType="1"/>
          </p:cNvSpPr>
          <p:nvPr/>
        </p:nvSpPr>
        <p:spPr bwMode="auto">
          <a:xfrm>
            <a:off x="3970338" y="3676650"/>
            <a:ext cx="147638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82" name="Line 17"/>
          <p:cNvSpPr>
            <a:spLocks noChangeShapeType="1"/>
          </p:cNvSpPr>
          <p:nvPr/>
        </p:nvSpPr>
        <p:spPr bwMode="auto">
          <a:xfrm flipH="1" flipV="1">
            <a:off x="3163888" y="3146425"/>
            <a:ext cx="1588" cy="244475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83" name="Line 25"/>
          <p:cNvSpPr>
            <a:spLocks noChangeShapeType="1"/>
          </p:cNvSpPr>
          <p:nvPr/>
        </p:nvSpPr>
        <p:spPr bwMode="auto">
          <a:xfrm flipH="1">
            <a:off x="2943225" y="3543300"/>
            <a:ext cx="166688" cy="200025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" name="Oval 24"/>
          <p:cNvSpPr/>
          <p:nvPr/>
        </p:nvSpPr>
        <p:spPr bwMode="auto">
          <a:xfrm>
            <a:off x="2819399" y="3178629"/>
            <a:ext cx="87085" cy="87085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 flipH="1">
            <a:off x="2681968" y="3249385"/>
            <a:ext cx="166688" cy="200025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" name="Freeform 29"/>
          <p:cNvSpPr/>
          <p:nvPr/>
        </p:nvSpPr>
        <p:spPr bwMode="auto">
          <a:xfrm>
            <a:off x="1444823" y="3126146"/>
            <a:ext cx="4267200" cy="548640"/>
          </a:xfrm>
          <a:custGeom>
            <a:avLst/>
            <a:gdLst>
              <a:gd name="connsiteX0" fmla="*/ 21204 w 4267200"/>
              <a:gd name="connsiteY0" fmla="*/ 174929 h 548640"/>
              <a:gd name="connsiteX1" fmla="*/ 29155 w 4267200"/>
              <a:gd name="connsiteY1" fmla="*/ 278296 h 548640"/>
              <a:gd name="connsiteX2" fmla="*/ 196132 w 4267200"/>
              <a:gd name="connsiteY2" fmla="*/ 373711 h 548640"/>
              <a:gd name="connsiteX3" fmla="*/ 434671 w 4267200"/>
              <a:gd name="connsiteY3" fmla="*/ 437322 h 548640"/>
              <a:gd name="connsiteX4" fmla="*/ 744772 w 4267200"/>
              <a:gd name="connsiteY4" fmla="*/ 469127 h 548640"/>
              <a:gd name="connsiteX5" fmla="*/ 1046922 w 4267200"/>
              <a:gd name="connsiteY5" fmla="*/ 492981 h 548640"/>
              <a:gd name="connsiteX6" fmla="*/ 1293412 w 4267200"/>
              <a:gd name="connsiteY6" fmla="*/ 500932 h 548640"/>
              <a:gd name="connsiteX7" fmla="*/ 1595562 w 4267200"/>
              <a:gd name="connsiteY7" fmla="*/ 524786 h 548640"/>
              <a:gd name="connsiteX8" fmla="*/ 1873857 w 4267200"/>
              <a:gd name="connsiteY8" fmla="*/ 540689 h 548640"/>
              <a:gd name="connsiteX9" fmla="*/ 2327082 w 4267200"/>
              <a:gd name="connsiteY9" fmla="*/ 548640 h 548640"/>
              <a:gd name="connsiteX10" fmla="*/ 2684890 w 4267200"/>
              <a:gd name="connsiteY10" fmla="*/ 540689 h 548640"/>
              <a:gd name="connsiteX11" fmla="*/ 2931381 w 4267200"/>
              <a:gd name="connsiteY11" fmla="*/ 524786 h 548640"/>
              <a:gd name="connsiteX12" fmla="*/ 3154017 w 4267200"/>
              <a:gd name="connsiteY12" fmla="*/ 500932 h 548640"/>
              <a:gd name="connsiteX13" fmla="*/ 3408459 w 4267200"/>
              <a:gd name="connsiteY13" fmla="*/ 445273 h 548640"/>
              <a:gd name="connsiteX14" fmla="*/ 3623144 w 4267200"/>
              <a:gd name="connsiteY14" fmla="*/ 397565 h 548640"/>
              <a:gd name="connsiteX15" fmla="*/ 3806024 w 4267200"/>
              <a:gd name="connsiteY15" fmla="*/ 310101 h 548640"/>
              <a:gd name="connsiteX16" fmla="*/ 3996856 w 4267200"/>
              <a:gd name="connsiteY16" fmla="*/ 206734 h 548640"/>
              <a:gd name="connsiteX17" fmla="*/ 4195638 w 4267200"/>
              <a:gd name="connsiteY17" fmla="*/ 79513 h 548640"/>
              <a:gd name="connsiteX18" fmla="*/ 4267200 w 4267200"/>
              <a:gd name="connsiteY18" fmla="*/ 0 h 548640"/>
              <a:gd name="connsiteX0" fmla="*/ 21204 w 4267200"/>
              <a:gd name="connsiteY0" fmla="*/ 174929 h 548640"/>
              <a:gd name="connsiteX1" fmla="*/ 29155 w 4267200"/>
              <a:gd name="connsiteY1" fmla="*/ 278296 h 548640"/>
              <a:gd name="connsiteX2" fmla="*/ 77415 w 4267200"/>
              <a:gd name="connsiteY2" fmla="*/ 341174 h 548640"/>
              <a:gd name="connsiteX3" fmla="*/ 196132 w 4267200"/>
              <a:gd name="connsiteY3" fmla="*/ 373711 h 548640"/>
              <a:gd name="connsiteX4" fmla="*/ 434671 w 4267200"/>
              <a:gd name="connsiteY4" fmla="*/ 437322 h 548640"/>
              <a:gd name="connsiteX5" fmla="*/ 744772 w 4267200"/>
              <a:gd name="connsiteY5" fmla="*/ 469127 h 548640"/>
              <a:gd name="connsiteX6" fmla="*/ 1046922 w 4267200"/>
              <a:gd name="connsiteY6" fmla="*/ 492981 h 548640"/>
              <a:gd name="connsiteX7" fmla="*/ 1293412 w 4267200"/>
              <a:gd name="connsiteY7" fmla="*/ 500932 h 548640"/>
              <a:gd name="connsiteX8" fmla="*/ 1595562 w 4267200"/>
              <a:gd name="connsiteY8" fmla="*/ 524786 h 548640"/>
              <a:gd name="connsiteX9" fmla="*/ 1873857 w 4267200"/>
              <a:gd name="connsiteY9" fmla="*/ 540689 h 548640"/>
              <a:gd name="connsiteX10" fmla="*/ 2327082 w 4267200"/>
              <a:gd name="connsiteY10" fmla="*/ 548640 h 548640"/>
              <a:gd name="connsiteX11" fmla="*/ 2684890 w 4267200"/>
              <a:gd name="connsiteY11" fmla="*/ 540689 h 548640"/>
              <a:gd name="connsiteX12" fmla="*/ 2931381 w 4267200"/>
              <a:gd name="connsiteY12" fmla="*/ 524786 h 548640"/>
              <a:gd name="connsiteX13" fmla="*/ 3154017 w 4267200"/>
              <a:gd name="connsiteY13" fmla="*/ 500932 h 548640"/>
              <a:gd name="connsiteX14" fmla="*/ 3408459 w 4267200"/>
              <a:gd name="connsiteY14" fmla="*/ 445273 h 548640"/>
              <a:gd name="connsiteX15" fmla="*/ 3623144 w 4267200"/>
              <a:gd name="connsiteY15" fmla="*/ 397565 h 548640"/>
              <a:gd name="connsiteX16" fmla="*/ 3806024 w 4267200"/>
              <a:gd name="connsiteY16" fmla="*/ 310101 h 548640"/>
              <a:gd name="connsiteX17" fmla="*/ 3996856 w 4267200"/>
              <a:gd name="connsiteY17" fmla="*/ 206734 h 548640"/>
              <a:gd name="connsiteX18" fmla="*/ 4195638 w 4267200"/>
              <a:gd name="connsiteY18" fmla="*/ 79513 h 548640"/>
              <a:gd name="connsiteX19" fmla="*/ 4267200 w 4267200"/>
              <a:gd name="connsiteY19" fmla="*/ 0 h 548640"/>
              <a:gd name="connsiteX0" fmla="*/ 21204 w 4267200"/>
              <a:gd name="connsiteY0" fmla="*/ 174929 h 548640"/>
              <a:gd name="connsiteX1" fmla="*/ 29155 w 4267200"/>
              <a:gd name="connsiteY1" fmla="*/ 278296 h 548640"/>
              <a:gd name="connsiteX2" fmla="*/ 98557 w 4267200"/>
              <a:gd name="connsiteY2" fmla="*/ 341174 h 548640"/>
              <a:gd name="connsiteX3" fmla="*/ 196132 w 4267200"/>
              <a:gd name="connsiteY3" fmla="*/ 373711 h 548640"/>
              <a:gd name="connsiteX4" fmla="*/ 434671 w 4267200"/>
              <a:gd name="connsiteY4" fmla="*/ 437322 h 548640"/>
              <a:gd name="connsiteX5" fmla="*/ 744772 w 4267200"/>
              <a:gd name="connsiteY5" fmla="*/ 469127 h 548640"/>
              <a:gd name="connsiteX6" fmla="*/ 1046922 w 4267200"/>
              <a:gd name="connsiteY6" fmla="*/ 492981 h 548640"/>
              <a:gd name="connsiteX7" fmla="*/ 1293412 w 4267200"/>
              <a:gd name="connsiteY7" fmla="*/ 500932 h 548640"/>
              <a:gd name="connsiteX8" fmla="*/ 1595562 w 4267200"/>
              <a:gd name="connsiteY8" fmla="*/ 524786 h 548640"/>
              <a:gd name="connsiteX9" fmla="*/ 1873857 w 4267200"/>
              <a:gd name="connsiteY9" fmla="*/ 540689 h 548640"/>
              <a:gd name="connsiteX10" fmla="*/ 2327082 w 4267200"/>
              <a:gd name="connsiteY10" fmla="*/ 548640 h 548640"/>
              <a:gd name="connsiteX11" fmla="*/ 2684890 w 4267200"/>
              <a:gd name="connsiteY11" fmla="*/ 540689 h 548640"/>
              <a:gd name="connsiteX12" fmla="*/ 2931381 w 4267200"/>
              <a:gd name="connsiteY12" fmla="*/ 524786 h 548640"/>
              <a:gd name="connsiteX13" fmla="*/ 3154017 w 4267200"/>
              <a:gd name="connsiteY13" fmla="*/ 500932 h 548640"/>
              <a:gd name="connsiteX14" fmla="*/ 3408459 w 4267200"/>
              <a:gd name="connsiteY14" fmla="*/ 445273 h 548640"/>
              <a:gd name="connsiteX15" fmla="*/ 3623144 w 4267200"/>
              <a:gd name="connsiteY15" fmla="*/ 397565 h 548640"/>
              <a:gd name="connsiteX16" fmla="*/ 3806024 w 4267200"/>
              <a:gd name="connsiteY16" fmla="*/ 310101 h 548640"/>
              <a:gd name="connsiteX17" fmla="*/ 3996856 w 4267200"/>
              <a:gd name="connsiteY17" fmla="*/ 206734 h 548640"/>
              <a:gd name="connsiteX18" fmla="*/ 4195638 w 4267200"/>
              <a:gd name="connsiteY18" fmla="*/ 79513 h 548640"/>
              <a:gd name="connsiteX19" fmla="*/ 4267200 w 4267200"/>
              <a:gd name="connsiteY19" fmla="*/ 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267200" h="548640">
                <a:moveTo>
                  <a:pt x="21204" y="174929"/>
                </a:moveTo>
                <a:cubicBezTo>
                  <a:pt x="10602" y="210047"/>
                  <a:pt x="0" y="245166"/>
                  <a:pt x="29155" y="278296"/>
                </a:cubicBezTo>
                <a:cubicBezTo>
                  <a:pt x="42928" y="302480"/>
                  <a:pt x="70728" y="325272"/>
                  <a:pt x="98557" y="341174"/>
                </a:cubicBezTo>
                <a:cubicBezTo>
                  <a:pt x="126386" y="357076"/>
                  <a:pt x="140113" y="357686"/>
                  <a:pt x="196132" y="373711"/>
                </a:cubicBezTo>
                <a:cubicBezTo>
                  <a:pt x="252151" y="389736"/>
                  <a:pt x="343231" y="421419"/>
                  <a:pt x="434671" y="437322"/>
                </a:cubicBezTo>
                <a:cubicBezTo>
                  <a:pt x="526111" y="453225"/>
                  <a:pt x="642730" y="459851"/>
                  <a:pt x="744772" y="469127"/>
                </a:cubicBezTo>
                <a:cubicBezTo>
                  <a:pt x="846814" y="478403"/>
                  <a:pt x="955482" y="487680"/>
                  <a:pt x="1046922" y="492981"/>
                </a:cubicBezTo>
                <a:cubicBezTo>
                  <a:pt x="1138362" y="498282"/>
                  <a:pt x="1201972" y="495631"/>
                  <a:pt x="1293412" y="500932"/>
                </a:cubicBezTo>
                <a:cubicBezTo>
                  <a:pt x="1384852" y="506233"/>
                  <a:pt x="1498821" y="518160"/>
                  <a:pt x="1595562" y="524786"/>
                </a:cubicBezTo>
                <a:cubicBezTo>
                  <a:pt x="1692303" y="531412"/>
                  <a:pt x="1751937" y="536713"/>
                  <a:pt x="1873857" y="540689"/>
                </a:cubicBezTo>
                <a:cubicBezTo>
                  <a:pt x="1995777" y="544665"/>
                  <a:pt x="2191910" y="548640"/>
                  <a:pt x="2327082" y="548640"/>
                </a:cubicBezTo>
                <a:cubicBezTo>
                  <a:pt x="2462254" y="548640"/>
                  <a:pt x="2584174" y="544665"/>
                  <a:pt x="2684890" y="540689"/>
                </a:cubicBezTo>
                <a:cubicBezTo>
                  <a:pt x="2785606" y="536713"/>
                  <a:pt x="2853193" y="531412"/>
                  <a:pt x="2931381" y="524786"/>
                </a:cubicBezTo>
                <a:cubicBezTo>
                  <a:pt x="3009569" y="518160"/>
                  <a:pt x="3074504" y="514184"/>
                  <a:pt x="3154017" y="500932"/>
                </a:cubicBezTo>
                <a:cubicBezTo>
                  <a:pt x="3233530" y="487680"/>
                  <a:pt x="3408459" y="445273"/>
                  <a:pt x="3408459" y="445273"/>
                </a:cubicBezTo>
                <a:cubicBezTo>
                  <a:pt x="3486647" y="428045"/>
                  <a:pt x="3556883" y="420094"/>
                  <a:pt x="3623144" y="397565"/>
                </a:cubicBezTo>
                <a:cubicBezTo>
                  <a:pt x="3689405" y="375036"/>
                  <a:pt x="3743739" y="341906"/>
                  <a:pt x="3806024" y="310101"/>
                </a:cubicBezTo>
                <a:cubicBezTo>
                  <a:pt x="3868309" y="278296"/>
                  <a:pt x="3931920" y="245165"/>
                  <a:pt x="3996856" y="206734"/>
                </a:cubicBezTo>
                <a:cubicBezTo>
                  <a:pt x="4061792" y="168303"/>
                  <a:pt x="4150581" y="113969"/>
                  <a:pt x="4195638" y="79513"/>
                </a:cubicBezTo>
                <a:cubicBezTo>
                  <a:pt x="4240695" y="45057"/>
                  <a:pt x="4253947" y="22528"/>
                  <a:pt x="4267200" y="0"/>
                </a:cubicBezTo>
              </a:path>
            </a:pathLst>
          </a:custGeom>
          <a:noFill/>
          <a:ln w="381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5452" name="Object 92"/>
          <p:cNvGraphicFramePr>
            <a:graphicFrameLocks noChangeAspect="1"/>
          </p:cNvGraphicFramePr>
          <p:nvPr/>
        </p:nvGraphicFramePr>
        <p:xfrm>
          <a:off x="5722938" y="2249488"/>
          <a:ext cx="309372" cy="395910"/>
        </p:xfrm>
        <a:graphic>
          <a:graphicData uri="http://schemas.openxmlformats.org/presentationml/2006/ole">
            <p:oleObj spid="_x0000_s15540" name="Equation" r:id="rId9" imgW="139579" imgH="177646" progId="Equation.DSMT4">
              <p:embed/>
            </p:oleObj>
          </a:graphicData>
        </a:graphic>
      </p:graphicFrame>
      <p:graphicFrame>
        <p:nvGraphicFramePr>
          <p:cNvPr id="15453" name="Object 93"/>
          <p:cNvGraphicFramePr>
            <a:graphicFrameLocks noChangeAspect="1"/>
          </p:cNvGraphicFramePr>
          <p:nvPr/>
        </p:nvGraphicFramePr>
        <p:xfrm>
          <a:off x="4059238" y="3752850"/>
          <a:ext cx="338137" cy="395288"/>
        </p:xfrm>
        <a:graphic>
          <a:graphicData uri="http://schemas.openxmlformats.org/presentationml/2006/ole">
            <p:oleObj spid="_x0000_s15541" name="Equation" r:id="rId10" imgW="152202" imgH="177569" progId="Equation.DSMT4">
              <p:embed/>
            </p:oleObj>
          </a:graphicData>
        </a:graphic>
      </p:graphicFrame>
      <p:graphicFrame>
        <p:nvGraphicFramePr>
          <p:cNvPr id="15454" name="Object 94"/>
          <p:cNvGraphicFramePr>
            <a:graphicFrameLocks noChangeAspect="1"/>
          </p:cNvGraphicFramePr>
          <p:nvPr/>
        </p:nvGraphicFramePr>
        <p:xfrm>
          <a:off x="3020065" y="2806487"/>
          <a:ext cx="271462" cy="388937"/>
        </p:xfrm>
        <a:graphic>
          <a:graphicData uri="http://schemas.openxmlformats.org/presentationml/2006/ole">
            <p:oleObj spid="_x0000_s15542" name="Equation" r:id="rId11" imgW="152268" imgH="215713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Text Box 2"/>
          <p:cNvSpPr txBox="1">
            <a:spLocks noChangeArrowheads="1"/>
          </p:cNvSpPr>
          <p:nvPr/>
        </p:nvSpPr>
        <p:spPr bwMode="auto">
          <a:xfrm>
            <a:off x="1714183" y="0"/>
            <a:ext cx="560228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Proof (cont.)</a:t>
            </a:r>
          </a:p>
        </p:txBody>
      </p:sp>
      <p:graphicFrame>
        <p:nvGraphicFramePr>
          <p:cNvPr id="16386" name="Object 1024"/>
          <p:cNvGraphicFramePr>
            <a:graphicFrameLocks noChangeAspect="1"/>
          </p:cNvGraphicFramePr>
          <p:nvPr/>
        </p:nvGraphicFramePr>
        <p:xfrm>
          <a:off x="5207000" y="4922379"/>
          <a:ext cx="2755900" cy="687387"/>
        </p:xfrm>
        <a:graphic>
          <a:graphicData uri="http://schemas.openxmlformats.org/presentationml/2006/ole">
            <p:oleObj spid="_x0000_s16583" name="Equation" r:id="rId4" imgW="1624895" imgH="406224" progId="Equation.DSMT4">
              <p:embed/>
            </p:oleObj>
          </a:graphicData>
        </a:graphic>
      </p:graphicFrame>
      <p:graphicFrame>
        <p:nvGraphicFramePr>
          <p:cNvPr id="16387" name="Object 1025"/>
          <p:cNvGraphicFramePr>
            <a:graphicFrameLocks noChangeAspect="1"/>
          </p:cNvGraphicFramePr>
          <p:nvPr/>
        </p:nvGraphicFramePr>
        <p:xfrm>
          <a:off x="407988" y="3976688"/>
          <a:ext cx="3611562" cy="1512887"/>
        </p:xfrm>
        <a:graphic>
          <a:graphicData uri="http://schemas.openxmlformats.org/presentationml/2006/ole">
            <p:oleObj spid="_x0000_s16584" name="Equation" r:id="rId5" imgW="1943100" imgH="812800" progId="Equation.DSMT4">
              <p:embed/>
            </p:oleObj>
          </a:graphicData>
        </a:graphic>
      </p:graphicFrame>
      <p:sp>
        <p:nvSpPr>
          <p:cNvPr id="16392" name="AutoShape 37"/>
          <p:cNvSpPr>
            <a:spLocks noChangeArrowheads="1"/>
          </p:cNvSpPr>
          <p:nvPr/>
        </p:nvSpPr>
        <p:spPr bwMode="auto">
          <a:xfrm>
            <a:off x="4148138" y="5037138"/>
            <a:ext cx="649287" cy="223837"/>
          </a:xfrm>
          <a:prstGeom prst="rightArrow">
            <a:avLst>
              <a:gd name="adj1" fmla="val 50000"/>
              <a:gd name="adj2" fmla="val 72518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16389" name="Object 0"/>
          <p:cNvGraphicFramePr>
            <a:graphicFrameLocks noChangeAspect="1"/>
          </p:cNvGraphicFramePr>
          <p:nvPr/>
        </p:nvGraphicFramePr>
        <p:xfrm>
          <a:off x="2786063" y="2924856"/>
          <a:ext cx="4891087" cy="815975"/>
        </p:xfrm>
        <a:graphic>
          <a:graphicData uri="http://schemas.openxmlformats.org/presentationml/2006/ole">
            <p:oleObj spid="_x0000_s16585" name="Equation" r:id="rId6" imgW="2362200" imgH="393700" progId="Equation.DSMT4">
              <p:embed/>
            </p:oleObj>
          </a:graphicData>
        </a:graphic>
      </p:graphicFrame>
      <p:cxnSp>
        <p:nvCxnSpPr>
          <p:cNvPr id="33" name="Straight Arrow Connector 32"/>
          <p:cNvCxnSpPr/>
          <p:nvPr/>
        </p:nvCxnSpPr>
        <p:spPr bwMode="auto">
          <a:xfrm flipH="1" flipV="1">
            <a:off x="5793921" y="3592286"/>
            <a:ext cx="498022" cy="127362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6411686" y="390933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Substitute</a:t>
            </a:r>
            <a:endParaRPr lang="en-US" dirty="0">
              <a:solidFill>
                <a:schemeClr val="bg2"/>
              </a:solidFill>
            </a:endParaRPr>
          </a:p>
        </p:txBody>
      </p:sp>
      <p:graphicFrame>
        <p:nvGraphicFramePr>
          <p:cNvPr id="2" name="Object 1024"/>
          <p:cNvGraphicFramePr>
            <a:graphicFrameLocks noChangeAspect="1"/>
          </p:cNvGraphicFramePr>
          <p:nvPr/>
        </p:nvGraphicFramePr>
        <p:xfrm>
          <a:off x="2800350" y="5810250"/>
          <a:ext cx="3592513" cy="863600"/>
        </p:xfrm>
        <a:graphic>
          <a:graphicData uri="http://schemas.openxmlformats.org/presentationml/2006/ole">
            <p:oleObj spid="_x0000_s16586" name="Equation" r:id="rId7" imgW="1688367" imgH="406224" progId="Equation.DSMT4">
              <p:embed/>
            </p:oleObj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2181225" y="59436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6478" name="Object 94"/>
          <p:cNvGraphicFramePr>
            <a:graphicFrameLocks noChangeAspect="1"/>
          </p:cNvGraphicFramePr>
          <p:nvPr/>
        </p:nvGraphicFramePr>
        <p:xfrm>
          <a:off x="6546803" y="2090738"/>
          <a:ext cx="1690688" cy="449262"/>
        </p:xfrm>
        <a:graphic>
          <a:graphicData uri="http://schemas.openxmlformats.org/presentationml/2006/ole">
            <p:oleObj spid="_x0000_s16587" name="Equation" r:id="rId8" imgW="901309" imgH="241195" progId="Equation.DSMT4">
              <p:embed/>
            </p:oleObj>
          </a:graphicData>
        </a:graphic>
      </p:graphicFrame>
      <p:grpSp>
        <p:nvGrpSpPr>
          <p:cNvPr id="40" name="Group 39"/>
          <p:cNvGrpSpPr/>
          <p:nvPr/>
        </p:nvGrpSpPr>
        <p:grpSpPr>
          <a:xfrm>
            <a:off x="2046290" y="830490"/>
            <a:ext cx="4276723" cy="1855560"/>
            <a:chOff x="2046290" y="830490"/>
            <a:chExt cx="4276723" cy="1855560"/>
          </a:xfrm>
        </p:grpSpPr>
        <p:sp>
          <p:nvSpPr>
            <p:cNvPr id="29" name="Freeform 5"/>
            <p:cNvSpPr>
              <a:spLocks/>
            </p:cNvSpPr>
            <p:nvPr/>
          </p:nvSpPr>
          <p:spPr bwMode="auto">
            <a:xfrm>
              <a:off x="2048013" y="830490"/>
              <a:ext cx="4275000" cy="1633824"/>
            </a:xfrm>
            <a:custGeom>
              <a:avLst/>
              <a:gdLst>
                <a:gd name="T0" fmla="*/ 2717 w 2691"/>
                <a:gd name="T1" fmla="*/ 666 h 1032"/>
                <a:gd name="T2" fmla="*/ 2647 w 2691"/>
                <a:gd name="T3" fmla="*/ 740 h 1032"/>
                <a:gd name="T4" fmla="*/ 2528 w 2691"/>
                <a:gd name="T5" fmla="*/ 810 h 1032"/>
                <a:gd name="T6" fmla="*/ 2358 w 2691"/>
                <a:gd name="T7" fmla="*/ 897 h 1032"/>
                <a:gd name="T8" fmla="*/ 1934 w 2691"/>
                <a:gd name="T9" fmla="*/ 1000 h 1032"/>
                <a:gd name="T10" fmla="*/ 1477 w 2691"/>
                <a:gd name="T11" fmla="*/ 1018 h 1032"/>
                <a:gd name="T12" fmla="*/ 943 w 2691"/>
                <a:gd name="T13" fmla="*/ 992 h 1032"/>
                <a:gd name="T14" fmla="*/ 476 w 2691"/>
                <a:gd name="T15" fmla="*/ 977 h 1032"/>
                <a:gd name="T16" fmla="*/ 182 w 2691"/>
                <a:gd name="T17" fmla="*/ 925 h 1032"/>
                <a:gd name="T18" fmla="*/ 11 w 2691"/>
                <a:gd name="T19" fmla="*/ 802 h 1032"/>
                <a:gd name="T20" fmla="*/ 251 w 2691"/>
                <a:gd name="T21" fmla="*/ 340 h 1032"/>
                <a:gd name="T22" fmla="*/ 555 w 2691"/>
                <a:gd name="T23" fmla="*/ 165 h 1032"/>
                <a:gd name="T24" fmla="*/ 902 w 2691"/>
                <a:gd name="T25" fmla="*/ 59 h 1032"/>
                <a:gd name="T26" fmla="*/ 1353 w 2691"/>
                <a:gd name="T27" fmla="*/ 6 h 1032"/>
                <a:gd name="T28" fmla="*/ 1849 w 2691"/>
                <a:gd name="T29" fmla="*/ 29 h 1032"/>
                <a:gd name="T30" fmla="*/ 2375 w 2691"/>
                <a:gd name="T31" fmla="*/ 180 h 1032"/>
                <a:gd name="T32" fmla="*/ 2641 w 2691"/>
                <a:gd name="T33" fmla="*/ 453 h 1032"/>
                <a:gd name="T34" fmla="*/ 2717 w 2691"/>
                <a:gd name="T35" fmla="*/ 666 h 103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691"/>
                <a:gd name="T55" fmla="*/ 0 h 1032"/>
                <a:gd name="T56" fmla="*/ 2691 w 2691"/>
                <a:gd name="T57" fmla="*/ 1032 h 1032"/>
                <a:gd name="connsiteX0" fmla="*/ 10000 w 10000"/>
                <a:gd name="connsiteY0" fmla="*/ 6531 h 10031"/>
                <a:gd name="connsiteX1" fmla="*/ 9740 w 10000"/>
                <a:gd name="connsiteY1" fmla="*/ 7248 h 10031"/>
                <a:gd name="connsiteX2" fmla="*/ 9305 w 10000"/>
                <a:gd name="connsiteY2" fmla="*/ 7946 h 10031"/>
                <a:gd name="connsiteX3" fmla="*/ 8681 w 10000"/>
                <a:gd name="connsiteY3" fmla="*/ 8789 h 10031"/>
                <a:gd name="connsiteX4" fmla="*/ 7120 w 10000"/>
                <a:gd name="connsiteY4" fmla="*/ 9806 h 10031"/>
                <a:gd name="connsiteX5" fmla="*/ 5437 w 10000"/>
                <a:gd name="connsiteY5" fmla="*/ 9981 h 10031"/>
                <a:gd name="connsiteX6" fmla="*/ 3467 w 10000"/>
                <a:gd name="connsiteY6" fmla="*/ 9963 h 10031"/>
                <a:gd name="connsiteX7" fmla="*/ 1754 w 10000"/>
                <a:gd name="connsiteY7" fmla="*/ 9583 h 10031"/>
                <a:gd name="connsiteX8" fmla="*/ 669 w 10000"/>
                <a:gd name="connsiteY8" fmla="*/ 9060 h 10031"/>
                <a:gd name="connsiteX9" fmla="*/ 41 w 10000"/>
                <a:gd name="connsiteY9" fmla="*/ 7868 h 10031"/>
                <a:gd name="connsiteX10" fmla="*/ 925 w 10000"/>
                <a:gd name="connsiteY10" fmla="*/ 3333 h 10031"/>
                <a:gd name="connsiteX11" fmla="*/ 2040 w 10000"/>
                <a:gd name="connsiteY11" fmla="*/ 1618 h 10031"/>
                <a:gd name="connsiteX12" fmla="*/ 3322 w 10000"/>
                <a:gd name="connsiteY12" fmla="*/ 572 h 10031"/>
                <a:gd name="connsiteX13" fmla="*/ 4980 w 10000"/>
                <a:gd name="connsiteY13" fmla="*/ 58 h 10031"/>
                <a:gd name="connsiteX14" fmla="*/ 6804 w 10000"/>
                <a:gd name="connsiteY14" fmla="*/ 281 h 10031"/>
                <a:gd name="connsiteX15" fmla="*/ 8744 w 10000"/>
                <a:gd name="connsiteY15" fmla="*/ 1764 h 10031"/>
                <a:gd name="connsiteX16" fmla="*/ 9718 w 10000"/>
                <a:gd name="connsiteY16" fmla="*/ 4448 h 10031"/>
                <a:gd name="connsiteX17" fmla="*/ 10000 w 10000"/>
                <a:gd name="connsiteY17" fmla="*/ 6531 h 10031"/>
                <a:gd name="connsiteX0" fmla="*/ 10000 w 10000"/>
                <a:gd name="connsiteY0" fmla="*/ 6531 h 10031"/>
                <a:gd name="connsiteX1" fmla="*/ 9740 w 10000"/>
                <a:gd name="connsiteY1" fmla="*/ 7248 h 10031"/>
                <a:gd name="connsiteX2" fmla="*/ 9305 w 10000"/>
                <a:gd name="connsiteY2" fmla="*/ 7946 h 10031"/>
                <a:gd name="connsiteX3" fmla="*/ 8681 w 10000"/>
                <a:gd name="connsiteY3" fmla="*/ 8789 h 10031"/>
                <a:gd name="connsiteX4" fmla="*/ 7120 w 10000"/>
                <a:gd name="connsiteY4" fmla="*/ 9806 h 10031"/>
                <a:gd name="connsiteX5" fmla="*/ 5437 w 10000"/>
                <a:gd name="connsiteY5" fmla="*/ 9981 h 10031"/>
                <a:gd name="connsiteX6" fmla="*/ 3467 w 10000"/>
                <a:gd name="connsiteY6" fmla="*/ 9963 h 10031"/>
                <a:gd name="connsiteX7" fmla="*/ 1754 w 10000"/>
                <a:gd name="connsiteY7" fmla="*/ 9583 h 10031"/>
                <a:gd name="connsiteX8" fmla="*/ 633 w 10000"/>
                <a:gd name="connsiteY8" fmla="*/ 9154 h 10031"/>
                <a:gd name="connsiteX9" fmla="*/ 41 w 10000"/>
                <a:gd name="connsiteY9" fmla="*/ 7868 h 10031"/>
                <a:gd name="connsiteX10" fmla="*/ 925 w 10000"/>
                <a:gd name="connsiteY10" fmla="*/ 3333 h 10031"/>
                <a:gd name="connsiteX11" fmla="*/ 2040 w 10000"/>
                <a:gd name="connsiteY11" fmla="*/ 1618 h 10031"/>
                <a:gd name="connsiteX12" fmla="*/ 3322 w 10000"/>
                <a:gd name="connsiteY12" fmla="*/ 572 h 10031"/>
                <a:gd name="connsiteX13" fmla="*/ 4980 w 10000"/>
                <a:gd name="connsiteY13" fmla="*/ 58 h 10031"/>
                <a:gd name="connsiteX14" fmla="*/ 6804 w 10000"/>
                <a:gd name="connsiteY14" fmla="*/ 281 h 10031"/>
                <a:gd name="connsiteX15" fmla="*/ 8744 w 10000"/>
                <a:gd name="connsiteY15" fmla="*/ 1764 h 10031"/>
                <a:gd name="connsiteX16" fmla="*/ 9718 w 10000"/>
                <a:gd name="connsiteY16" fmla="*/ 4448 h 10031"/>
                <a:gd name="connsiteX17" fmla="*/ 10000 w 10000"/>
                <a:gd name="connsiteY17" fmla="*/ 6531 h 10031"/>
                <a:gd name="connsiteX0" fmla="*/ 9959 w 9959"/>
                <a:gd name="connsiteY0" fmla="*/ 6531 h 10031"/>
                <a:gd name="connsiteX1" fmla="*/ 9699 w 9959"/>
                <a:gd name="connsiteY1" fmla="*/ 7248 h 10031"/>
                <a:gd name="connsiteX2" fmla="*/ 9264 w 9959"/>
                <a:gd name="connsiteY2" fmla="*/ 7946 h 10031"/>
                <a:gd name="connsiteX3" fmla="*/ 8640 w 9959"/>
                <a:gd name="connsiteY3" fmla="*/ 8789 h 10031"/>
                <a:gd name="connsiteX4" fmla="*/ 7079 w 9959"/>
                <a:gd name="connsiteY4" fmla="*/ 9806 h 10031"/>
                <a:gd name="connsiteX5" fmla="*/ 5396 w 9959"/>
                <a:gd name="connsiteY5" fmla="*/ 9981 h 10031"/>
                <a:gd name="connsiteX6" fmla="*/ 3426 w 9959"/>
                <a:gd name="connsiteY6" fmla="*/ 9963 h 10031"/>
                <a:gd name="connsiteX7" fmla="*/ 1713 w 9959"/>
                <a:gd name="connsiteY7" fmla="*/ 9583 h 10031"/>
                <a:gd name="connsiteX8" fmla="*/ 592 w 9959"/>
                <a:gd name="connsiteY8" fmla="*/ 9154 h 10031"/>
                <a:gd name="connsiteX9" fmla="*/ 0 w 9959"/>
                <a:gd name="connsiteY9" fmla="*/ 7868 h 10031"/>
                <a:gd name="connsiteX10" fmla="*/ 884 w 9959"/>
                <a:gd name="connsiteY10" fmla="*/ 3333 h 10031"/>
                <a:gd name="connsiteX11" fmla="*/ 1999 w 9959"/>
                <a:gd name="connsiteY11" fmla="*/ 1618 h 10031"/>
                <a:gd name="connsiteX12" fmla="*/ 3281 w 9959"/>
                <a:gd name="connsiteY12" fmla="*/ 572 h 10031"/>
                <a:gd name="connsiteX13" fmla="*/ 4939 w 9959"/>
                <a:gd name="connsiteY13" fmla="*/ 58 h 10031"/>
                <a:gd name="connsiteX14" fmla="*/ 6763 w 9959"/>
                <a:gd name="connsiteY14" fmla="*/ 281 h 10031"/>
                <a:gd name="connsiteX15" fmla="*/ 8703 w 9959"/>
                <a:gd name="connsiteY15" fmla="*/ 1764 h 10031"/>
                <a:gd name="connsiteX16" fmla="*/ 9677 w 9959"/>
                <a:gd name="connsiteY16" fmla="*/ 4448 h 10031"/>
                <a:gd name="connsiteX17" fmla="*/ 9959 w 9959"/>
                <a:gd name="connsiteY17" fmla="*/ 6531 h 10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959" h="10031">
                  <a:moveTo>
                    <a:pt x="9959" y="6531"/>
                  </a:moveTo>
                  <a:cubicBezTo>
                    <a:pt x="9914" y="6647"/>
                    <a:pt x="9814" y="7016"/>
                    <a:pt x="9699" y="7248"/>
                  </a:cubicBezTo>
                  <a:cubicBezTo>
                    <a:pt x="9584" y="7481"/>
                    <a:pt x="9439" y="7694"/>
                    <a:pt x="9264" y="7946"/>
                  </a:cubicBezTo>
                  <a:cubicBezTo>
                    <a:pt x="9089" y="8198"/>
                    <a:pt x="9004" y="8479"/>
                    <a:pt x="8640" y="8789"/>
                  </a:cubicBezTo>
                  <a:cubicBezTo>
                    <a:pt x="8276" y="9099"/>
                    <a:pt x="7618" y="9612"/>
                    <a:pt x="7079" y="9806"/>
                  </a:cubicBezTo>
                  <a:cubicBezTo>
                    <a:pt x="6540" y="10000"/>
                    <a:pt x="6005" y="9955"/>
                    <a:pt x="5396" y="9981"/>
                  </a:cubicBezTo>
                  <a:cubicBezTo>
                    <a:pt x="4787" y="10007"/>
                    <a:pt x="4039" y="10031"/>
                    <a:pt x="3426" y="9963"/>
                  </a:cubicBezTo>
                  <a:cubicBezTo>
                    <a:pt x="2813" y="9895"/>
                    <a:pt x="2185" y="9718"/>
                    <a:pt x="1713" y="9583"/>
                  </a:cubicBezTo>
                  <a:cubicBezTo>
                    <a:pt x="1241" y="9448"/>
                    <a:pt x="878" y="9435"/>
                    <a:pt x="592" y="9154"/>
                  </a:cubicBezTo>
                  <a:cubicBezTo>
                    <a:pt x="306" y="8873"/>
                    <a:pt x="66" y="8912"/>
                    <a:pt x="0" y="7868"/>
                  </a:cubicBezTo>
                  <a:cubicBezTo>
                    <a:pt x="41" y="6919"/>
                    <a:pt x="550" y="4370"/>
                    <a:pt x="884" y="3333"/>
                  </a:cubicBezTo>
                  <a:cubicBezTo>
                    <a:pt x="1219" y="2297"/>
                    <a:pt x="1602" y="2074"/>
                    <a:pt x="1999" y="1618"/>
                  </a:cubicBezTo>
                  <a:cubicBezTo>
                    <a:pt x="2397" y="1163"/>
                    <a:pt x="2791" y="833"/>
                    <a:pt x="3281" y="572"/>
                  </a:cubicBezTo>
                  <a:cubicBezTo>
                    <a:pt x="3772" y="310"/>
                    <a:pt x="4359" y="107"/>
                    <a:pt x="4939" y="58"/>
                  </a:cubicBezTo>
                  <a:cubicBezTo>
                    <a:pt x="5518" y="10"/>
                    <a:pt x="6135" y="0"/>
                    <a:pt x="6763" y="281"/>
                  </a:cubicBezTo>
                  <a:cubicBezTo>
                    <a:pt x="7391" y="562"/>
                    <a:pt x="8216" y="1066"/>
                    <a:pt x="8703" y="1764"/>
                  </a:cubicBezTo>
                  <a:cubicBezTo>
                    <a:pt x="9190" y="2461"/>
                    <a:pt x="9468" y="3653"/>
                    <a:pt x="9677" y="4448"/>
                  </a:cubicBezTo>
                  <a:cubicBezTo>
                    <a:pt x="9885" y="5242"/>
                    <a:pt x="9900" y="6095"/>
                    <a:pt x="9959" y="6531"/>
                  </a:cubicBezTo>
                </a:path>
              </a:pathLst>
            </a:custGeom>
            <a:solidFill>
              <a:srgbClr val="CCFFCC"/>
            </a:solidFill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94" name="Rectangle 4"/>
            <p:cNvSpPr>
              <a:spLocks noChangeArrowheads="1"/>
            </p:cNvSpPr>
            <p:nvPr/>
          </p:nvSpPr>
          <p:spPr bwMode="auto">
            <a:xfrm>
              <a:off x="3505203" y="2009958"/>
              <a:ext cx="544513" cy="41275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5" name="Rectangle 5"/>
            <p:cNvSpPr>
              <a:spLocks noChangeArrowheads="1"/>
            </p:cNvSpPr>
            <p:nvPr/>
          </p:nvSpPr>
          <p:spPr bwMode="auto">
            <a:xfrm>
              <a:off x="4059240" y="2009958"/>
              <a:ext cx="544513" cy="41275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6" name="Rectangle 6"/>
            <p:cNvSpPr>
              <a:spLocks noChangeArrowheads="1"/>
            </p:cNvSpPr>
            <p:nvPr/>
          </p:nvSpPr>
          <p:spPr bwMode="auto">
            <a:xfrm>
              <a:off x="3689353" y="1347970"/>
              <a:ext cx="544513" cy="41275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7" name="AutoShape 7"/>
            <p:cNvSpPr>
              <a:spLocks noChangeArrowheads="1"/>
            </p:cNvSpPr>
            <p:nvPr/>
          </p:nvSpPr>
          <p:spPr bwMode="auto">
            <a:xfrm>
              <a:off x="3502028" y="1762308"/>
              <a:ext cx="739775" cy="241300"/>
            </a:xfrm>
            <a:prstGeom prst="parallelogram">
              <a:avLst>
                <a:gd name="adj" fmla="val 76645"/>
              </a:avLst>
            </a:prstGeom>
            <a:solidFill>
              <a:srgbClr val="33CCCC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8" name="AutoShape 8"/>
            <p:cNvSpPr>
              <a:spLocks noChangeArrowheads="1"/>
            </p:cNvSpPr>
            <p:nvPr/>
          </p:nvSpPr>
          <p:spPr bwMode="auto">
            <a:xfrm>
              <a:off x="4071940" y="1770245"/>
              <a:ext cx="738188" cy="227013"/>
            </a:xfrm>
            <a:prstGeom prst="parallelogram">
              <a:avLst>
                <a:gd name="adj" fmla="val 81294"/>
              </a:avLst>
            </a:prstGeom>
            <a:solidFill>
              <a:srgbClr val="33CCCC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9" name="Freeform 9"/>
            <p:cNvSpPr>
              <a:spLocks/>
            </p:cNvSpPr>
            <p:nvPr/>
          </p:nvSpPr>
          <p:spPr bwMode="auto">
            <a:xfrm>
              <a:off x="2046290" y="1878195"/>
              <a:ext cx="4270376" cy="593725"/>
            </a:xfrm>
            <a:custGeom>
              <a:avLst/>
              <a:gdLst>
                <a:gd name="T0" fmla="*/ 153 w 3039"/>
                <a:gd name="T1" fmla="*/ 0 h 748"/>
                <a:gd name="T2" fmla="*/ 28 w 3039"/>
                <a:gd name="T3" fmla="*/ 253 h 748"/>
                <a:gd name="T4" fmla="*/ 323 w 3039"/>
                <a:gd name="T5" fmla="*/ 516 h 748"/>
                <a:gd name="T6" fmla="*/ 822 w 3039"/>
                <a:gd name="T7" fmla="*/ 694 h 748"/>
                <a:gd name="T8" fmla="*/ 1486 w 3039"/>
                <a:gd name="T9" fmla="*/ 746 h 748"/>
                <a:gd name="T10" fmla="*/ 2001 w 3039"/>
                <a:gd name="T11" fmla="*/ 708 h 748"/>
                <a:gd name="T12" fmla="*/ 2375 w 3039"/>
                <a:gd name="T13" fmla="*/ 657 h 748"/>
                <a:gd name="T14" fmla="*/ 2774 w 3039"/>
                <a:gd name="T15" fmla="*/ 519 h 748"/>
                <a:gd name="T16" fmla="*/ 3011 w 3039"/>
                <a:gd name="T17" fmla="*/ 322 h 748"/>
                <a:gd name="T18" fmla="*/ 2945 w 3039"/>
                <a:gd name="T19" fmla="*/ 189 h 7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39"/>
                <a:gd name="T31" fmla="*/ 0 h 748"/>
                <a:gd name="T32" fmla="*/ 3039 w 3039"/>
                <a:gd name="T33" fmla="*/ 748 h 748"/>
                <a:gd name="connsiteX0" fmla="*/ 503 w 10000"/>
                <a:gd name="connsiteY0" fmla="*/ 0 h 10000"/>
                <a:gd name="connsiteX1" fmla="*/ 92 w 10000"/>
                <a:gd name="connsiteY1" fmla="*/ 3382 h 10000"/>
                <a:gd name="connsiteX2" fmla="*/ 805 w 10000"/>
                <a:gd name="connsiteY2" fmla="*/ 8456 h 10000"/>
                <a:gd name="connsiteX3" fmla="*/ 2705 w 10000"/>
                <a:gd name="connsiteY3" fmla="*/ 9278 h 10000"/>
                <a:gd name="connsiteX4" fmla="*/ 4890 w 10000"/>
                <a:gd name="connsiteY4" fmla="*/ 9973 h 10000"/>
                <a:gd name="connsiteX5" fmla="*/ 6584 w 10000"/>
                <a:gd name="connsiteY5" fmla="*/ 9465 h 10000"/>
                <a:gd name="connsiteX6" fmla="*/ 7815 w 10000"/>
                <a:gd name="connsiteY6" fmla="*/ 8783 h 10000"/>
                <a:gd name="connsiteX7" fmla="*/ 9128 w 10000"/>
                <a:gd name="connsiteY7" fmla="*/ 6939 h 10000"/>
                <a:gd name="connsiteX8" fmla="*/ 9908 w 10000"/>
                <a:gd name="connsiteY8" fmla="*/ 4305 h 10000"/>
                <a:gd name="connsiteX9" fmla="*/ 9691 w 10000"/>
                <a:gd name="connsiteY9" fmla="*/ 2527 h 10000"/>
                <a:gd name="connsiteX0" fmla="*/ 503 w 10000"/>
                <a:gd name="connsiteY0" fmla="*/ 0 h 10264"/>
                <a:gd name="connsiteX1" fmla="*/ 92 w 10000"/>
                <a:gd name="connsiteY1" fmla="*/ 3382 h 10264"/>
                <a:gd name="connsiteX2" fmla="*/ 805 w 10000"/>
                <a:gd name="connsiteY2" fmla="*/ 8456 h 10264"/>
                <a:gd name="connsiteX3" fmla="*/ 2752 w 10000"/>
                <a:gd name="connsiteY3" fmla="*/ 10011 h 10264"/>
                <a:gd name="connsiteX4" fmla="*/ 4890 w 10000"/>
                <a:gd name="connsiteY4" fmla="*/ 9973 h 10264"/>
                <a:gd name="connsiteX5" fmla="*/ 6584 w 10000"/>
                <a:gd name="connsiteY5" fmla="*/ 9465 h 10264"/>
                <a:gd name="connsiteX6" fmla="*/ 7815 w 10000"/>
                <a:gd name="connsiteY6" fmla="*/ 8783 h 10264"/>
                <a:gd name="connsiteX7" fmla="*/ 9128 w 10000"/>
                <a:gd name="connsiteY7" fmla="*/ 6939 h 10264"/>
                <a:gd name="connsiteX8" fmla="*/ 9908 w 10000"/>
                <a:gd name="connsiteY8" fmla="*/ 4305 h 10264"/>
                <a:gd name="connsiteX9" fmla="*/ 9691 w 10000"/>
                <a:gd name="connsiteY9" fmla="*/ 2527 h 10264"/>
                <a:gd name="connsiteX0" fmla="*/ 503 w 10000"/>
                <a:gd name="connsiteY0" fmla="*/ 0 h 10264"/>
                <a:gd name="connsiteX1" fmla="*/ 92 w 10000"/>
                <a:gd name="connsiteY1" fmla="*/ 3382 h 10264"/>
                <a:gd name="connsiteX2" fmla="*/ 805 w 10000"/>
                <a:gd name="connsiteY2" fmla="*/ 8456 h 10264"/>
                <a:gd name="connsiteX3" fmla="*/ 2752 w 10000"/>
                <a:gd name="connsiteY3" fmla="*/ 10011 h 10264"/>
                <a:gd name="connsiteX4" fmla="*/ 4890 w 10000"/>
                <a:gd name="connsiteY4" fmla="*/ 9973 h 10264"/>
                <a:gd name="connsiteX5" fmla="*/ 6561 w 10000"/>
                <a:gd name="connsiteY5" fmla="*/ 9832 h 10264"/>
                <a:gd name="connsiteX6" fmla="*/ 7815 w 10000"/>
                <a:gd name="connsiteY6" fmla="*/ 8783 h 10264"/>
                <a:gd name="connsiteX7" fmla="*/ 9128 w 10000"/>
                <a:gd name="connsiteY7" fmla="*/ 6939 h 10264"/>
                <a:gd name="connsiteX8" fmla="*/ 9908 w 10000"/>
                <a:gd name="connsiteY8" fmla="*/ 4305 h 10264"/>
                <a:gd name="connsiteX9" fmla="*/ 9691 w 10000"/>
                <a:gd name="connsiteY9" fmla="*/ 2527 h 10264"/>
                <a:gd name="connsiteX0" fmla="*/ 503 w 9742"/>
                <a:gd name="connsiteY0" fmla="*/ 0 h 10264"/>
                <a:gd name="connsiteX1" fmla="*/ 92 w 9742"/>
                <a:gd name="connsiteY1" fmla="*/ 3382 h 10264"/>
                <a:gd name="connsiteX2" fmla="*/ 805 w 9742"/>
                <a:gd name="connsiteY2" fmla="*/ 8456 h 10264"/>
                <a:gd name="connsiteX3" fmla="*/ 2752 w 9742"/>
                <a:gd name="connsiteY3" fmla="*/ 10011 h 10264"/>
                <a:gd name="connsiteX4" fmla="*/ 4890 w 9742"/>
                <a:gd name="connsiteY4" fmla="*/ 9973 h 10264"/>
                <a:gd name="connsiteX5" fmla="*/ 6561 w 9742"/>
                <a:gd name="connsiteY5" fmla="*/ 9832 h 10264"/>
                <a:gd name="connsiteX6" fmla="*/ 7815 w 9742"/>
                <a:gd name="connsiteY6" fmla="*/ 8783 h 10264"/>
                <a:gd name="connsiteX7" fmla="*/ 9128 w 9742"/>
                <a:gd name="connsiteY7" fmla="*/ 6939 h 10264"/>
                <a:gd name="connsiteX8" fmla="*/ 9650 w 9742"/>
                <a:gd name="connsiteY8" fmla="*/ 5038 h 10264"/>
                <a:gd name="connsiteX9" fmla="*/ 9691 w 9742"/>
                <a:gd name="connsiteY9" fmla="*/ 2527 h 10264"/>
                <a:gd name="connsiteX0" fmla="*/ 516 w 10000"/>
                <a:gd name="connsiteY0" fmla="*/ 0 h 10000"/>
                <a:gd name="connsiteX1" fmla="*/ 94 w 10000"/>
                <a:gd name="connsiteY1" fmla="*/ 3295 h 10000"/>
                <a:gd name="connsiteX2" fmla="*/ 826 w 10000"/>
                <a:gd name="connsiteY2" fmla="*/ 8239 h 10000"/>
                <a:gd name="connsiteX3" fmla="*/ 2825 w 10000"/>
                <a:gd name="connsiteY3" fmla="*/ 9754 h 10000"/>
                <a:gd name="connsiteX4" fmla="*/ 5020 w 10000"/>
                <a:gd name="connsiteY4" fmla="*/ 9716 h 10000"/>
                <a:gd name="connsiteX5" fmla="*/ 6735 w 10000"/>
                <a:gd name="connsiteY5" fmla="*/ 9579 h 10000"/>
                <a:gd name="connsiteX6" fmla="*/ 8022 w 10000"/>
                <a:gd name="connsiteY6" fmla="*/ 8557 h 10000"/>
                <a:gd name="connsiteX7" fmla="*/ 9370 w 10000"/>
                <a:gd name="connsiteY7" fmla="*/ 6761 h 10000"/>
                <a:gd name="connsiteX8" fmla="*/ 9906 w 10000"/>
                <a:gd name="connsiteY8" fmla="*/ 4908 h 10000"/>
                <a:gd name="connsiteX9" fmla="*/ 9611 w 10000"/>
                <a:gd name="connsiteY9" fmla="*/ 1926 h 10000"/>
                <a:gd name="connsiteX0" fmla="*/ 516 w 9952"/>
                <a:gd name="connsiteY0" fmla="*/ 0 h 10000"/>
                <a:gd name="connsiteX1" fmla="*/ 94 w 9952"/>
                <a:gd name="connsiteY1" fmla="*/ 3295 h 10000"/>
                <a:gd name="connsiteX2" fmla="*/ 826 w 9952"/>
                <a:gd name="connsiteY2" fmla="*/ 8239 h 10000"/>
                <a:gd name="connsiteX3" fmla="*/ 2825 w 9952"/>
                <a:gd name="connsiteY3" fmla="*/ 9754 h 10000"/>
                <a:gd name="connsiteX4" fmla="*/ 5020 w 9952"/>
                <a:gd name="connsiteY4" fmla="*/ 9716 h 10000"/>
                <a:gd name="connsiteX5" fmla="*/ 6735 w 9952"/>
                <a:gd name="connsiteY5" fmla="*/ 9579 h 10000"/>
                <a:gd name="connsiteX6" fmla="*/ 8022 w 9952"/>
                <a:gd name="connsiteY6" fmla="*/ 8557 h 10000"/>
                <a:gd name="connsiteX7" fmla="*/ 9370 w 9952"/>
                <a:gd name="connsiteY7" fmla="*/ 6761 h 10000"/>
                <a:gd name="connsiteX8" fmla="*/ 9858 w 9952"/>
                <a:gd name="connsiteY8" fmla="*/ 4908 h 10000"/>
                <a:gd name="connsiteX9" fmla="*/ 9611 w 9952"/>
                <a:gd name="connsiteY9" fmla="*/ 1926 h 10000"/>
                <a:gd name="connsiteX0" fmla="*/ 518 w 10000"/>
                <a:gd name="connsiteY0" fmla="*/ 0 h 9970"/>
                <a:gd name="connsiteX1" fmla="*/ 94 w 10000"/>
                <a:gd name="connsiteY1" fmla="*/ 3295 h 9970"/>
                <a:gd name="connsiteX2" fmla="*/ 757 w 10000"/>
                <a:gd name="connsiteY2" fmla="*/ 8418 h 9970"/>
                <a:gd name="connsiteX3" fmla="*/ 2839 w 10000"/>
                <a:gd name="connsiteY3" fmla="*/ 9754 h 9970"/>
                <a:gd name="connsiteX4" fmla="*/ 5044 w 10000"/>
                <a:gd name="connsiteY4" fmla="*/ 9716 h 9970"/>
                <a:gd name="connsiteX5" fmla="*/ 6767 w 10000"/>
                <a:gd name="connsiteY5" fmla="*/ 9579 h 9970"/>
                <a:gd name="connsiteX6" fmla="*/ 8061 w 10000"/>
                <a:gd name="connsiteY6" fmla="*/ 8557 h 9970"/>
                <a:gd name="connsiteX7" fmla="*/ 9415 w 10000"/>
                <a:gd name="connsiteY7" fmla="*/ 6761 h 9970"/>
                <a:gd name="connsiteX8" fmla="*/ 9906 w 10000"/>
                <a:gd name="connsiteY8" fmla="*/ 4908 h 9970"/>
                <a:gd name="connsiteX9" fmla="*/ 9657 w 10000"/>
                <a:gd name="connsiteY9" fmla="*/ 1926 h 9970"/>
                <a:gd name="connsiteX0" fmla="*/ 180 w 9662"/>
                <a:gd name="connsiteY0" fmla="*/ 0 h 10000"/>
                <a:gd name="connsiteX1" fmla="*/ 94 w 9662"/>
                <a:gd name="connsiteY1" fmla="*/ 5813 h 10000"/>
                <a:gd name="connsiteX2" fmla="*/ 419 w 9662"/>
                <a:gd name="connsiteY2" fmla="*/ 8443 h 10000"/>
                <a:gd name="connsiteX3" fmla="*/ 2501 w 9662"/>
                <a:gd name="connsiteY3" fmla="*/ 9783 h 10000"/>
                <a:gd name="connsiteX4" fmla="*/ 4706 w 9662"/>
                <a:gd name="connsiteY4" fmla="*/ 9745 h 10000"/>
                <a:gd name="connsiteX5" fmla="*/ 6429 w 9662"/>
                <a:gd name="connsiteY5" fmla="*/ 9608 h 10000"/>
                <a:gd name="connsiteX6" fmla="*/ 7723 w 9662"/>
                <a:gd name="connsiteY6" fmla="*/ 8583 h 10000"/>
                <a:gd name="connsiteX7" fmla="*/ 9077 w 9662"/>
                <a:gd name="connsiteY7" fmla="*/ 6781 h 10000"/>
                <a:gd name="connsiteX8" fmla="*/ 9568 w 9662"/>
                <a:gd name="connsiteY8" fmla="*/ 4923 h 10000"/>
                <a:gd name="connsiteX9" fmla="*/ 9319 w 9662"/>
                <a:gd name="connsiteY9" fmla="*/ 1932 h 10000"/>
                <a:gd name="connsiteX0" fmla="*/ 167 w 9981"/>
                <a:gd name="connsiteY0" fmla="*/ 0 h 10000"/>
                <a:gd name="connsiteX1" fmla="*/ 849 w 9981"/>
                <a:gd name="connsiteY1" fmla="*/ 1124 h 10000"/>
                <a:gd name="connsiteX2" fmla="*/ 78 w 9981"/>
                <a:gd name="connsiteY2" fmla="*/ 5813 h 10000"/>
                <a:gd name="connsiteX3" fmla="*/ 415 w 9981"/>
                <a:gd name="connsiteY3" fmla="*/ 8443 h 10000"/>
                <a:gd name="connsiteX4" fmla="*/ 2569 w 9981"/>
                <a:gd name="connsiteY4" fmla="*/ 9783 h 10000"/>
                <a:gd name="connsiteX5" fmla="*/ 4852 w 9981"/>
                <a:gd name="connsiteY5" fmla="*/ 9745 h 10000"/>
                <a:gd name="connsiteX6" fmla="*/ 6635 w 9981"/>
                <a:gd name="connsiteY6" fmla="*/ 9608 h 10000"/>
                <a:gd name="connsiteX7" fmla="*/ 7974 w 9981"/>
                <a:gd name="connsiteY7" fmla="*/ 8583 h 10000"/>
                <a:gd name="connsiteX8" fmla="*/ 9376 w 9981"/>
                <a:gd name="connsiteY8" fmla="*/ 6781 h 10000"/>
                <a:gd name="connsiteX9" fmla="*/ 9884 w 9981"/>
                <a:gd name="connsiteY9" fmla="*/ 4923 h 10000"/>
                <a:gd name="connsiteX10" fmla="*/ 9626 w 9981"/>
                <a:gd name="connsiteY10" fmla="*/ 1932 h 10000"/>
                <a:gd name="connsiteX0" fmla="*/ 1546 w 10000"/>
                <a:gd name="connsiteY0" fmla="*/ 0 h 10538"/>
                <a:gd name="connsiteX1" fmla="*/ 851 w 10000"/>
                <a:gd name="connsiteY1" fmla="*/ 1662 h 10538"/>
                <a:gd name="connsiteX2" fmla="*/ 78 w 10000"/>
                <a:gd name="connsiteY2" fmla="*/ 6351 h 10538"/>
                <a:gd name="connsiteX3" fmla="*/ 416 w 10000"/>
                <a:gd name="connsiteY3" fmla="*/ 8981 h 10538"/>
                <a:gd name="connsiteX4" fmla="*/ 2574 w 10000"/>
                <a:gd name="connsiteY4" fmla="*/ 10321 h 10538"/>
                <a:gd name="connsiteX5" fmla="*/ 4861 w 10000"/>
                <a:gd name="connsiteY5" fmla="*/ 10283 h 10538"/>
                <a:gd name="connsiteX6" fmla="*/ 6648 w 10000"/>
                <a:gd name="connsiteY6" fmla="*/ 10146 h 10538"/>
                <a:gd name="connsiteX7" fmla="*/ 7989 w 10000"/>
                <a:gd name="connsiteY7" fmla="*/ 9121 h 10538"/>
                <a:gd name="connsiteX8" fmla="*/ 9394 w 10000"/>
                <a:gd name="connsiteY8" fmla="*/ 7319 h 10538"/>
                <a:gd name="connsiteX9" fmla="*/ 9903 w 10000"/>
                <a:gd name="connsiteY9" fmla="*/ 5461 h 10538"/>
                <a:gd name="connsiteX10" fmla="*/ 9644 w 10000"/>
                <a:gd name="connsiteY10" fmla="*/ 2470 h 10538"/>
                <a:gd name="connsiteX0" fmla="*/ 1546 w 10000"/>
                <a:gd name="connsiteY0" fmla="*/ 0 h 10538"/>
                <a:gd name="connsiteX1" fmla="*/ 851 w 10000"/>
                <a:gd name="connsiteY1" fmla="*/ 1662 h 10538"/>
                <a:gd name="connsiteX2" fmla="*/ 78 w 10000"/>
                <a:gd name="connsiteY2" fmla="*/ 6351 h 10538"/>
                <a:gd name="connsiteX3" fmla="*/ 416 w 10000"/>
                <a:gd name="connsiteY3" fmla="*/ 8981 h 10538"/>
                <a:gd name="connsiteX4" fmla="*/ 2574 w 10000"/>
                <a:gd name="connsiteY4" fmla="*/ 10321 h 10538"/>
                <a:gd name="connsiteX5" fmla="*/ 4861 w 10000"/>
                <a:gd name="connsiteY5" fmla="*/ 10283 h 10538"/>
                <a:gd name="connsiteX6" fmla="*/ 6648 w 10000"/>
                <a:gd name="connsiteY6" fmla="*/ 10146 h 10538"/>
                <a:gd name="connsiteX7" fmla="*/ 7989 w 10000"/>
                <a:gd name="connsiteY7" fmla="*/ 9121 h 10538"/>
                <a:gd name="connsiteX8" fmla="*/ 9394 w 10000"/>
                <a:gd name="connsiteY8" fmla="*/ 7319 h 10538"/>
                <a:gd name="connsiteX9" fmla="*/ 9903 w 10000"/>
                <a:gd name="connsiteY9" fmla="*/ 5461 h 10538"/>
                <a:gd name="connsiteX10" fmla="*/ 9644 w 10000"/>
                <a:gd name="connsiteY10" fmla="*/ 2470 h 10538"/>
                <a:gd name="connsiteX0" fmla="*/ 1546 w 10000"/>
                <a:gd name="connsiteY0" fmla="*/ 0 h 10538"/>
                <a:gd name="connsiteX1" fmla="*/ 851 w 10000"/>
                <a:gd name="connsiteY1" fmla="*/ 1662 h 10538"/>
                <a:gd name="connsiteX2" fmla="*/ 78 w 10000"/>
                <a:gd name="connsiteY2" fmla="*/ 6351 h 10538"/>
                <a:gd name="connsiteX3" fmla="*/ 416 w 10000"/>
                <a:gd name="connsiteY3" fmla="*/ 8981 h 10538"/>
                <a:gd name="connsiteX4" fmla="*/ 2574 w 10000"/>
                <a:gd name="connsiteY4" fmla="*/ 10321 h 10538"/>
                <a:gd name="connsiteX5" fmla="*/ 4861 w 10000"/>
                <a:gd name="connsiteY5" fmla="*/ 10283 h 10538"/>
                <a:gd name="connsiteX6" fmla="*/ 6648 w 10000"/>
                <a:gd name="connsiteY6" fmla="*/ 10146 h 10538"/>
                <a:gd name="connsiteX7" fmla="*/ 7989 w 10000"/>
                <a:gd name="connsiteY7" fmla="*/ 9121 h 10538"/>
                <a:gd name="connsiteX8" fmla="*/ 9394 w 10000"/>
                <a:gd name="connsiteY8" fmla="*/ 7319 h 10538"/>
                <a:gd name="connsiteX9" fmla="*/ 9903 w 10000"/>
                <a:gd name="connsiteY9" fmla="*/ 5461 h 10538"/>
                <a:gd name="connsiteX10" fmla="*/ 9644 w 10000"/>
                <a:gd name="connsiteY10" fmla="*/ 2470 h 10538"/>
                <a:gd name="connsiteX0" fmla="*/ 1417 w 9871"/>
                <a:gd name="connsiteY0" fmla="*/ 0 h 10538"/>
                <a:gd name="connsiteX1" fmla="*/ 722 w 9871"/>
                <a:gd name="connsiteY1" fmla="*/ 1662 h 10538"/>
                <a:gd name="connsiteX2" fmla="*/ 287 w 9871"/>
                <a:gd name="connsiteY2" fmla="*/ 8981 h 10538"/>
                <a:gd name="connsiteX3" fmla="*/ 2445 w 9871"/>
                <a:gd name="connsiteY3" fmla="*/ 10321 h 10538"/>
                <a:gd name="connsiteX4" fmla="*/ 4732 w 9871"/>
                <a:gd name="connsiteY4" fmla="*/ 10283 h 10538"/>
                <a:gd name="connsiteX5" fmla="*/ 6519 w 9871"/>
                <a:gd name="connsiteY5" fmla="*/ 10146 h 10538"/>
                <a:gd name="connsiteX6" fmla="*/ 7860 w 9871"/>
                <a:gd name="connsiteY6" fmla="*/ 9121 h 10538"/>
                <a:gd name="connsiteX7" fmla="*/ 9265 w 9871"/>
                <a:gd name="connsiteY7" fmla="*/ 7319 h 10538"/>
                <a:gd name="connsiteX8" fmla="*/ 9774 w 9871"/>
                <a:gd name="connsiteY8" fmla="*/ 5461 h 10538"/>
                <a:gd name="connsiteX9" fmla="*/ 9515 w 9871"/>
                <a:gd name="connsiteY9" fmla="*/ 2470 h 10538"/>
                <a:gd name="connsiteX0" fmla="*/ 1318 w 9882"/>
                <a:gd name="connsiteY0" fmla="*/ 0 h 10154"/>
                <a:gd name="connsiteX1" fmla="*/ 173 w 9882"/>
                <a:gd name="connsiteY1" fmla="*/ 8522 h 10154"/>
                <a:gd name="connsiteX2" fmla="*/ 2359 w 9882"/>
                <a:gd name="connsiteY2" fmla="*/ 9794 h 10154"/>
                <a:gd name="connsiteX3" fmla="*/ 4676 w 9882"/>
                <a:gd name="connsiteY3" fmla="*/ 9758 h 10154"/>
                <a:gd name="connsiteX4" fmla="*/ 6486 w 9882"/>
                <a:gd name="connsiteY4" fmla="*/ 9628 h 10154"/>
                <a:gd name="connsiteX5" fmla="*/ 7845 w 9882"/>
                <a:gd name="connsiteY5" fmla="*/ 8655 h 10154"/>
                <a:gd name="connsiteX6" fmla="*/ 9268 w 9882"/>
                <a:gd name="connsiteY6" fmla="*/ 6945 h 10154"/>
                <a:gd name="connsiteX7" fmla="*/ 9784 w 9882"/>
                <a:gd name="connsiteY7" fmla="*/ 5182 h 10154"/>
                <a:gd name="connsiteX8" fmla="*/ 9521 w 9882"/>
                <a:gd name="connsiteY8" fmla="*/ 2344 h 10154"/>
                <a:gd name="connsiteX0" fmla="*/ 0 w 9825"/>
                <a:gd name="connsiteY0" fmla="*/ 6085 h 7692"/>
                <a:gd name="connsiteX1" fmla="*/ 2212 w 9825"/>
                <a:gd name="connsiteY1" fmla="*/ 7337 h 7692"/>
                <a:gd name="connsiteX2" fmla="*/ 4557 w 9825"/>
                <a:gd name="connsiteY2" fmla="*/ 7302 h 7692"/>
                <a:gd name="connsiteX3" fmla="*/ 6388 w 9825"/>
                <a:gd name="connsiteY3" fmla="*/ 7174 h 7692"/>
                <a:gd name="connsiteX4" fmla="*/ 7764 w 9825"/>
                <a:gd name="connsiteY4" fmla="*/ 6216 h 7692"/>
                <a:gd name="connsiteX5" fmla="*/ 9204 w 9825"/>
                <a:gd name="connsiteY5" fmla="*/ 4532 h 7692"/>
                <a:gd name="connsiteX6" fmla="*/ 9726 w 9825"/>
                <a:gd name="connsiteY6" fmla="*/ 2795 h 7692"/>
                <a:gd name="connsiteX7" fmla="*/ 9460 w 9825"/>
                <a:gd name="connsiteY7" fmla="*/ 0 h 7692"/>
                <a:gd name="connsiteX0" fmla="*/ 0 w 10157"/>
                <a:gd name="connsiteY0" fmla="*/ 7149 h 9802"/>
                <a:gd name="connsiteX1" fmla="*/ 2408 w 10157"/>
                <a:gd name="connsiteY1" fmla="*/ 9538 h 9802"/>
                <a:gd name="connsiteX2" fmla="*/ 4795 w 10157"/>
                <a:gd name="connsiteY2" fmla="*/ 9493 h 9802"/>
                <a:gd name="connsiteX3" fmla="*/ 6659 w 10157"/>
                <a:gd name="connsiteY3" fmla="*/ 9327 h 9802"/>
                <a:gd name="connsiteX4" fmla="*/ 8059 w 10157"/>
                <a:gd name="connsiteY4" fmla="*/ 8081 h 9802"/>
                <a:gd name="connsiteX5" fmla="*/ 9525 w 10157"/>
                <a:gd name="connsiteY5" fmla="*/ 5892 h 9802"/>
                <a:gd name="connsiteX6" fmla="*/ 10056 w 10157"/>
                <a:gd name="connsiteY6" fmla="*/ 3634 h 9802"/>
                <a:gd name="connsiteX7" fmla="*/ 9785 w 10157"/>
                <a:gd name="connsiteY7" fmla="*/ 0 h 9802"/>
                <a:gd name="connsiteX0" fmla="*/ 0 w 10000"/>
                <a:gd name="connsiteY0" fmla="*/ 7293 h 9757"/>
                <a:gd name="connsiteX1" fmla="*/ 2423 w 10000"/>
                <a:gd name="connsiteY1" fmla="*/ 9398 h 9757"/>
                <a:gd name="connsiteX2" fmla="*/ 4721 w 10000"/>
                <a:gd name="connsiteY2" fmla="*/ 9685 h 9757"/>
                <a:gd name="connsiteX3" fmla="*/ 6556 w 10000"/>
                <a:gd name="connsiteY3" fmla="*/ 9515 h 9757"/>
                <a:gd name="connsiteX4" fmla="*/ 7934 w 10000"/>
                <a:gd name="connsiteY4" fmla="*/ 8244 h 9757"/>
                <a:gd name="connsiteX5" fmla="*/ 9378 w 10000"/>
                <a:gd name="connsiteY5" fmla="*/ 6011 h 9757"/>
                <a:gd name="connsiteX6" fmla="*/ 9901 w 10000"/>
                <a:gd name="connsiteY6" fmla="*/ 3707 h 9757"/>
                <a:gd name="connsiteX7" fmla="*/ 9634 w 10000"/>
                <a:gd name="connsiteY7" fmla="*/ 0 h 9757"/>
                <a:gd name="connsiteX0" fmla="*/ 0 w 9901"/>
                <a:gd name="connsiteY0" fmla="*/ 3676 h 6201"/>
                <a:gd name="connsiteX1" fmla="*/ 2423 w 9901"/>
                <a:gd name="connsiteY1" fmla="*/ 5833 h 6201"/>
                <a:gd name="connsiteX2" fmla="*/ 4721 w 9901"/>
                <a:gd name="connsiteY2" fmla="*/ 6127 h 6201"/>
                <a:gd name="connsiteX3" fmla="*/ 6556 w 9901"/>
                <a:gd name="connsiteY3" fmla="*/ 5953 h 6201"/>
                <a:gd name="connsiteX4" fmla="*/ 7934 w 9901"/>
                <a:gd name="connsiteY4" fmla="*/ 4650 h 6201"/>
                <a:gd name="connsiteX5" fmla="*/ 9378 w 9901"/>
                <a:gd name="connsiteY5" fmla="*/ 2362 h 6201"/>
                <a:gd name="connsiteX6" fmla="*/ 9901 w 9901"/>
                <a:gd name="connsiteY6" fmla="*/ 0 h 6201"/>
                <a:gd name="connsiteX0" fmla="*/ 0 w 10000"/>
                <a:gd name="connsiteY0" fmla="*/ 5928 h 10000"/>
                <a:gd name="connsiteX1" fmla="*/ 2447 w 10000"/>
                <a:gd name="connsiteY1" fmla="*/ 9407 h 10000"/>
                <a:gd name="connsiteX2" fmla="*/ 4768 w 10000"/>
                <a:gd name="connsiteY2" fmla="*/ 9881 h 10000"/>
                <a:gd name="connsiteX3" fmla="*/ 6622 w 10000"/>
                <a:gd name="connsiteY3" fmla="*/ 9600 h 10000"/>
                <a:gd name="connsiteX4" fmla="*/ 8091 w 10000"/>
                <a:gd name="connsiteY4" fmla="*/ 8049 h 10000"/>
                <a:gd name="connsiteX5" fmla="*/ 9472 w 10000"/>
                <a:gd name="connsiteY5" fmla="*/ 3809 h 10000"/>
                <a:gd name="connsiteX6" fmla="*/ 10000 w 10000"/>
                <a:gd name="connsiteY6" fmla="*/ 0 h 10000"/>
                <a:gd name="connsiteX0" fmla="*/ 0 w 10000"/>
                <a:gd name="connsiteY0" fmla="*/ 5928 h 10000"/>
                <a:gd name="connsiteX1" fmla="*/ 580 w 10000"/>
                <a:gd name="connsiteY1" fmla="*/ 8353 h 10000"/>
                <a:gd name="connsiteX2" fmla="*/ 2447 w 10000"/>
                <a:gd name="connsiteY2" fmla="*/ 9407 h 10000"/>
                <a:gd name="connsiteX3" fmla="*/ 4768 w 10000"/>
                <a:gd name="connsiteY3" fmla="*/ 9881 h 10000"/>
                <a:gd name="connsiteX4" fmla="*/ 6622 w 10000"/>
                <a:gd name="connsiteY4" fmla="*/ 9600 h 10000"/>
                <a:gd name="connsiteX5" fmla="*/ 8091 w 10000"/>
                <a:gd name="connsiteY5" fmla="*/ 8049 h 10000"/>
                <a:gd name="connsiteX6" fmla="*/ 9472 w 10000"/>
                <a:gd name="connsiteY6" fmla="*/ 3809 h 10000"/>
                <a:gd name="connsiteX7" fmla="*/ 10000 w 10000"/>
                <a:gd name="connsiteY7" fmla="*/ 0 h 10000"/>
                <a:gd name="connsiteX0" fmla="*/ 0 w 10000"/>
                <a:gd name="connsiteY0" fmla="*/ 5928 h 10000"/>
                <a:gd name="connsiteX1" fmla="*/ 580 w 10000"/>
                <a:gd name="connsiteY1" fmla="*/ 7803 h 10000"/>
                <a:gd name="connsiteX2" fmla="*/ 2447 w 10000"/>
                <a:gd name="connsiteY2" fmla="*/ 9407 h 10000"/>
                <a:gd name="connsiteX3" fmla="*/ 4768 w 10000"/>
                <a:gd name="connsiteY3" fmla="*/ 9881 h 10000"/>
                <a:gd name="connsiteX4" fmla="*/ 6622 w 10000"/>
                <a:gd name="connsiteY4" fmla="*/ 9600 h 10000"/>
                <a:gd name="connsiteX5" fmla="*/ 8091 w 10000"/>
                <a:gd name="connsiteY5" fmla="*/ 8049 h 10000"/>
                <a:gd name="connsiteX6" fmla="*/ 9472 w 10000"/>
                <a:gd name="connsiteY6" fmla="*/ 3809 h 10000"/>
                <a:gd name="connsiteX7" fmla="*/ 10000 w 10000"/>
                <a:gd name="connsiteY7" fmla="*/ 0 h 10000"/>
                <a:gd name="connsiteX0" fmla="*/ 0 w 10000"/>
                <a:gd name="connsiteY0" fmla="*/ 5928 h 10000"/>
                <a:gd name="connsiteX1" fmla="*/ 580 w 10000"/>
                <a:gd name="connsiteY1" fmla="*/ 7803 h 10000"/>
                <a:gd name="connsiteX2" fmla="*/ 2447 w 10000"/>
                <a:gd name="connsiteY2" fmla="*/ 9407 h 10000"/>
                <a:gd name="connsiteX3" fmla="*/ 4768 w 10000"/>
                <a:gd name="connsiteY3" fmla="*/ 9881 h 10000"/>
                <a:gd name="connsiteX4" fmla="*/ 6622 w 10000"/>
                <a:gd name="connsiteY4" fmla="*/ 9600 h 10000"/>
                <a:gd name="connsiteX5" fmla="*/ 8091 w 10000"/>
                <a:gd name="connsiteY5" fmla="*/ 8049 h 10000"/>
                <a:gd name="connsiteX6" fmla="*/ 9472 w 10000"/>
                <a:gd name="connsiteY6" fmla="*/ 3809 h 10000"/>
                <a:gd name="connsiteX7" fmla="*/ 10000 w 10000"/>
                <a:gd name="connsiteY7" fmla="*/ 0 h 10000"/>
                <a:gd name="connsiteX0" fmla="*/ 0 w 10200"/>
                <a:gd name="connsiteY0" fmla="*/ 5543 h 10000"/>
                <a:gd name="connsiteX1" fmla="*/ 780 w 10200"/>
                <a:gd name="connsiteY1" fmla="*/ 7803 h 10000"/>
                <a:gd name="connsiteX2" fmla="*/ 2647 w 10200"/>
                <a:gd name="connsiteY2" fmla="*/ 9407 h 10000"/>
                <a:gd name="connsiteX3" fmla="*/ 4968 w 10200"/>
                <a:gd name="connsiteY3" fmla="*/ 9881 h 10000"/>
                <a:gd name="connsiteX4" fmla="*/ 6822 w 10200"/>
                <a:gd name="connsiteY4" fmla="*/ 9600 h 10000"/>
                <a:gd name="connsiteX5" fmla="*/ 8291 w 10200"/>
                <a:gd name="connsiteY5" fmla="*/ 8049 h 10000"/>
                <a:gd name="connsiteX6" fmla="*/ 9672 w 10200"/>
                <a:gd name="connsiteY6" fmla="*/ 3809 h 10000"/>
                <a:gd name="connsiteX7" fmla="*/ 10200 w 10200"/>
                <a:gd name="connsiteY7" fmla="*/ 0 h 10000"/>
                <a:gd name="connsiteX0" fmla="*/ 0 w 10145"/>
                <a:gd name="connsiteY0" fmla="*/ 5800 h 10000"/>
                <a:gd name="connsiteX1" fmla="*/ 725 w 10145"/>
                <a:gd name="connsiteY1" fmla="*/ 7803 h 10000"/>
                <a:gd name="connsiteX2" fmla="*/ 2592 w 10145"/>
                <a:gd name="connsiteY2" fmla="*/ 9407 h 10000"/>
                <a:gd name="connsiteX3" fmla="*/ 4913 w 10145"/>
                <a:gd name="connsiteY3" fmla="*/ 9881 h 10000"/>
                <a:gd name="connsiteX4" fmla="*/ 6767 w 10145"/>
                <a:gd name="connsiteY4" fmla="*/ 9600 h 10000"/>
                <a:gd name="connsiteX5" fmla="*/ 8236 w 10145"/>
                <a:gd name="connsiteY5" fmla="*/ 8049 h 10000"/>
                <a:gd name="connsiteX6" fmla="*/ 9617 w 10145"/>
                <a:gd name="connsiteY6" fmla="*/ 3809 h 10000"/>
                <a:gd name="connsiteX7" fmla="*/ 10145 w 10145"/>
                <a:gd name="connsiteY7" fmla="*/ 0 h 10000"/>
                <a:gd name="connsiteX0" fmla="*/ 0 w 10145"/>
                <a:gd name="connsiteY0" fmla="*/ 5800 h 10000"/>
                <a:gd name="connsiteX1" fmla="*/ 232 w 10145"/>
                <a:gd name="connsiteY1" fmla="*/ 6979 h 10000"/>
                <a:gd name="connsiteX2" fmla="*/ 725 w 10145"/>
                <a:gd name="connsiteY2" fmla="*/ 7803 h 10000"/>
                <a:gd name="connsiteX3" fmla="*/ 2592 w 10145"/>
                <a:gd name="connsiteY3" fmla="*/ 9407 h 10000"/>
                <a:gd name="connsiteX4" fmla="*/ 4913 w 10145"/>
                <a:gd name="connsiteY4" fmla="*/ 9881 h 10000"/>
                <a:gd name="connsiteX5" fmla="*/ 6767 w 10145"/>
                <a:gd name="connsiteY5" fmla="*/ 9600 h 10000"/>
                <a:gd name="connsiteX6" fmla="*/ 8236 w 10145"/>
                <a:gd name="connsiteY6" fmla="*/ 8049 h 10000"/>
                <a:gd name="connsiteX7" fmla="*/ 9617 w 10145"/>
                <a:gd name="connsiteY7" fmla="*/ 3809 h 10000"/>
                <a:gd name="connsiteX8" fmla="*/ 10145 w 10145"/>
                <a:gd name="connsiteY8" fmla="*/ 0 h 10000"/>
                <a:gd name="connsiteX0" fmla="*/ 0 w 10200"/>
                <a:gd name="connsiteY0" fmla="*/ 4773 h 10000"/>
                <a:gd name="connsiteX1" fmla="*/ 287 w 10200"/>
                <a:gd name="connsiteY1" fmla="*/ 6979 h 10000"/>
                <a:gd name="connsiteX2" fmla="*/ 780 w 10200"/>
                <a:gd name="connsiteY2" fmla="*/ 7803 h 10000"/>
                <a:gd name="connsiteX3" fmla="*/ 2647 w 10200"/>
                <a:gd name="connsiteY3" fmla="*/ 9407 h 10000"/>
                <a:gd name="connsiteX4" fmla="*/ 4968 w 10200"/>
                <a:gd name="connsiteY4" fmla="*/ 9881 h 10000"/>
                <a:gd name="connsiteX5" fmla="*/ 6822 w 10200"/>
                <a:gd name="connsiteY5" fmla="*/ 9600 h 10000"/>
                <a:gd name="connsiteX6" fmla="*/ 8291 w 10200"/>
                <a:gd name="connsiteY6" fmla="*/ 8049 h 10000"/>
                <a:gd name="connsiteX7" fmla="*/ 9672 w 10200"/>
                <a:gd name="connsiteY7" fmla="*/ 3809 h 10000"/>
                <a:gd name="connsiteX8" fmla="*/ 10200 w 10200"/>
                <a:gd name="connsiteY8" fmla="*/ 0 h 10000"/>
                <a:gd name="connsiteX0" fmla="*/ 0 w 10200"/>
                <a:gd name="connsiteY0" fmla="*/ 4773 h 10000"/>
                <a:gd name="connsiteX1" fmla="*/ 305 w 10200"/>
                <a:gd name="connsiteY1" fmla="*/ 6722 h 10000"/>
                <a:gd name="connsiteX2" fmla="*/ 780 w 10200"/>
                <a:gd name="connsiteY2" fmla="*/ 7803 h 10000"/>
                <a:gd name="connsiteX3" fmla="*/ 2647 w 10200"/>
                <a:gd name="connsiteY3" fmla="*/ 9407 h 10000"/>
                <a:gd name="connsiteX4" fmla="*/ 4968 w 10200"/>
                <a:gd name="connsiteY4" fmla="*/ 9881 h 10000"/>
                <a:gd name="connsiteX5" fmla="*/ 6822 w 10200"/>
                <a:gd name="connsiteY5" fmla="*/ 9600 h 10000"/>
                <a:gd name="connsiteX6" fmla="*/ 8291 w 10200"/>
                <a:gd name="connsiteY6" fmla="*/ 8049 h 10000"/>
                <a:gd name="connsiteX7" fmla="*/ 9672 w 10200"/>
                <a:gd name="connsiteY7" fmla="*/ 3809 h 10000"/>
                <a:gd name="connsiteX8" fmla="*/ 10200 w 10200"/>
                <a:gd name="connsiteY8" fmla="*/ 0 h 10000"/>
                <a:gd name="connsiteX0" fmla="*/ 0 w 10200"/>
                <a:gd name="connsiteY0" fmla="*/ 4773 h 10000"/>
                <a:gd name="connsiteX1" fmla="*/ 396 w 10200"/>
                <a:gd name="connsiteY1" fmla="*/ 6979 h 10000"/>
                <a:gd name="connsiteX2" fmla="*/ 780 w 10200"/>
                <a:gd name="connsiteY2" fmla="*/ 7803 h 10000"/>
                <a:gd name="connsiteX3" fmla="*/ 2647 w 10200"/>
                <a:gd name="connsiteY3" fmla="*/ 9407 h 10000"/>
                <a:gd name="connsiteX4" fmla="*/ 4968 w 10200"/>
                <a:gd name="connsiteY4" fmla="*/ 9881 h 10000"/>
                <a:gd name="connsiteX5" fmla="*/ 6822 w 10200"/>
                <a:gd name="connsiteY5" fmla="*/ 9600 h 10000"/>
                <a:gd name="connsiteX6" fmla="*/ 8291 w 10200"/>
                <a:gd name="connsiteY6" fmla="*/ 8049 h 10000"/>
                <a:gd name="connsiteX7" fmla="*/ 9672 w 10200"/>
                <a:gd name="connsiteY7" fmla="*/ 3809 h 10000"/>
                <a:gd name="connsiteX8" fmla="*/ 10200 w 10200"/>
                <a:gd name="connsiteY8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200" h="10000">
                  <a:moveTo>
                    <a:pt x="0" y="4773"/>
                  </a:moveTo>
                  <a:cubicBezTo>
                    <a:pt x="39" y="4969"/>
                    <a:pt x="266" y="6474"/>
                    <a:pt x="396" y="6979"/>
                  </a:cubicBezTo>
                  <a:cubicBezTo>
                    <a:pt x="526" y="7484"/>
                    <a:pt x="405" y="7398"/>
                    <a:pt x="780" y="7803"/>
                  </a:cubicBezTo>
                  <a:cubicBezTo>
                    <a:pt x="1155" y="8208"/>
                    <a:pt x="1949" y="9152"/>
                    <a:pt x="2647" y="9407"/>
                  </a:cubicBezTo>
                  <a:cubicBezTo>
                    <a:pt x="3418" y="9852"/>
                    <a:pt x="4272" y="9850"/>
                    <a:pt x="4968" y="9881"/>
                  </a:cubicBezTo>
                  <a:cubicBezTo>
                    <a:pt x="5664" y="9913"/>
                    <a:pt x="6280" y="10000"/>
                    <a:pt x="6822" y="9600"/>
                  </a:cubicBezTo>
                  <a:cubicBezTo>
                    <a:pt x="7368" y="9224"/>
                    <a:pt x="7818" y="9015"/>
                    <a:pt x="8291" y="8049"/>
                  </a:cubicBezTo>
                  <a:cubicBezTo>
                    <a:pt x="8767" y="7084"/>
                    <a:pt x="9340" y="5059"/>
                    <a:pt x="9672" y="3809"/>
                  </a:cubicBezTo>
                  <a:cubicBezTo>
                    <a:pt x="10002" y="2559"/>
                    <a:pt x="10095" y="1474"/>
                    <a:pt x="10200" y="0"/>
                  </a:cubicBezTo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0" name="Arc 10"/>
            <p:cNvSpPr>
              <a:spLocks/>
            </p:cNvSpPr>
            <p:nvPr/>
          </p:nvSpPr>
          <p:spPr bwMode="auto">
            <a:xfrm flipH="1">
              <a:off x="4186241" y="2081395"/>
              <a:ext cx="277813" cy="230188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67"/>
                    <a:pt x="2522" y="9810"/>
                    <a:pt x="6957" y="5721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67"/>
                    <a:pt x="2522" y="9810"/>
                    <a:pt x="6957" y="572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chemeClr val="bg2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2" name="Arc 12"/>
            <p:cNvSpPr>
              <a:spLocks/>
            </p:cNvSpPr>
            <p:nvPr/>
          </p:nvSpPr>
          <p:spPr bwMode="auto">
            <a:xfrm flipH="1">
              <a:off x="3636965" y="2105208"/>
              <a:ext cx="277813" cy="230188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67"/>
                    <a:pt x="2522" y="9810"/>
                    <a:pt x="6957" y="5721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67"/>
                    <a:pt x="2522" y="9810"/>
                    <a:pt x="6957" y="572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chemeClr val="bg2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" name="Arc 14"/>
            <p:cNvSpPr>
              <a:spLocks/>
            </p:cNvSpPr>
            <p:nvPr/>
          </p:nvSpPr>
          <p:spPr bwMode="auto">
            <a:xfrm flipH="1">
              <a:off x="3829053" y="1449570"/>
              <a:ext cx="277813" cy="230188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67"/>
                    <a:pt x="2522" y="9810"/>
                    <a:pt x="6957" y="5721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67"/>
                    <a:pt x="2522" y="9810"/>
                    <a:pt x="6957" y="572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chemeClr val="bg2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6" name="Arc 16"/>
            <p:cNvSpPr>
              <a:spLocks/>
            </p:cNvSpPr>
            <p:nvPr/>
          </p:nvSpPr>
          <p:spPr bwMode="auto">
            <a:xfrm flipH="1">
              <a:off x="3713165" y="1813108"/>
              <a:ext cx="300038" cy="157163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67"/>
                    <a:pt x="2522" y="9810"/>
                    <a:pt x="6957" y="5721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67"/>
                    <a:pt x="2522" y="9810"/>
                    <a:pt x="6957" y="572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chemeClr val="bg2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" name="Arc 18"/>
            <p:cNvSpPr>
              <a:spLocks/>
            </p:cNvSpPr>
            <p:nvPr/>
          </p:nvSpPr>
          <p:spPr bwMode="auto">
            <a:xfrm flipH="1">
              <a:off x="4289428" y="1808345"/>
              <a:ext cx="300038" cy="157163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67"/>
                    <a:pt x="2522" y="9810"/>
                    <a:pt x="6957" y="5721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67"/>
                    <a:pt x="2522" y="9810"/>
                    <a:pt x="6957" y="572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chemeClr val="bg2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" name="Line 20"/>
            <p:cNvSpPr>
              <a:spLocks noChangeShapeType="1"/>
            </p:cNvSpPr>
            <p:nvPr/>
          </p:nvSpPr>
          <p:spPr bwMode="auto">
            <a:xfrm flipV="1">
              <a:off x="5170491" y="2360795"/>
              <a:ext cx="328613" cy="5715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3924887" y="1513573"/>
              <a:ext cx="87085" cy="87085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Line 25"/>
            <p:cNvSpPr>
              <a:spLocks noChangeShapeType="1"/>
            </p:cNvSpPr>
            <p:nvPr/>
          </p:nvSpPr>
          <p:spPr bwMode="auto">
            <a:xfrm flipH="1">
              <a:off x="3773789" y="1584358"/>
              <a:ext cx="166688" cy="20002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2" name="Object 4"/>
            <p:cNvGraphicFramePr>
              <a:graphicFrameLocks noChangeAspect="1"/>
            </p:cNvGraphicFramePr>
            <p:nvPr/>
          </p:nvGraphicFramePr>
          <p:xfrm>
            <a:off x="3320766" y="1458171"/>
            <a:ext cx="295891" cy="434672"/>
          </p:xfrm>
          <a:graphic>
            <a:graphicData uri="http://schemas.openxmlformats.org/presentationml/2006/ole">
              <p:oleObj spid="_x0000_s16588" name="Equation" r:id="rId9" imgW="164957" imgH="241091" progId="Equation.DSMT4">
                <p:embed/>
              </p:oleObj>
            </a:graphicData>
          </a:graphic>
        </p:graphicFrame>
        <p:graphicFrame>
          <p:nvGraphicFramePr>
            <p:cNvPr id="16479" name="Object 95"/>
            <p:cNvGraphicFramePr>
              <a:graphicFrameLocks noChangeAspect="1"/>
            </p:cNvGraphicFramePr>
            <p:nvPr/>
          </p:nvGraphicFramePr>
          <p:xfrm>
            <a:off x="4288667" y="1264503"/>
            <a:ext cx="271463" cy="388938"/>
          </p:xfrm>
          <a:graphic>
            <a:graphicData uri="http://schemas.openxmlformats.org/presentationml/2006/ole">
              <p:oleObj spid="_x0000_s16589" name="Equation" r:id="rId10" imgW="152268" imgH="215713" progId="Equation.DSMT4">
                <p:embed/>
              </p:oleObj>
            </a:graphicData>
          </a:graphic>
        </p:graphicFrame>
        <p:graphicFrame>
          <p:nvGraphicFramePr>
            <p:cNvPr id="16480" name="Object 96"/>
            <p:cNvGraphicFramePr>
              <a:graphicFrameLocks noChangeAspect="1"/>
            </p:cNvGraphicFramePr>
            <p:nvPr/>
          </p:nvGraphicFramePr>
          <p:xfrm>
            <a:off x="3938896" y="884901"/>
            <a:ext cx="317500" cy="411162"/>
          </p:xfrm>
          <a:graphic>
            <a:graphicData uri="http://schemas.openxmlformats.org/presentationml/2006/ole">
              <p:oleObj spid="_x0000_s16590" name="Equation" r:id="rId11" imgW="177646" imgH="228402" progId="Equation.DSMT4">
                <p:embed/>
              </p:oleObj>
            </a:graphicData>
          </a:graphic>
        </p:graphicFrame>
        <p:graphicFrame>
          <p:nvGraphicFramePr>
            <p:cNvPr id="16481" name="Object 97"/>
            <p:cNvGraphicFramePr>
              <a:graphicFrameLocks noChangeAspect="1"/>
            </p:cNvGraphicFramePr>
            <p:nvPr/>
          </p:nvGraphicFramePr>
          <p:xfrm>
            <a:off x="5364163" y="1393825"/>
            <a:ext cx="249237" cy="320675"/>
          </p:xfrm>
          <a:graphic>
            <a:graphicData uri="http://schemas.openxmlformats.org/presentationml/2006/ole">
              <p:oleObj spid="_x0000_s16591" name="Equation" r:id="rId12" imgW="139579" imgH="177646" progId="Equation.DSMT4">
                <p:embed/>
              </p:oleObj>
            </a:graphicData>
          </a:graphic>
        </p:graphicFrame>
        <p:graphicFrame>
          <p:nvGraphicFramePr>
            <p:cNvPr id="16482" name="Object 98"/>
            <p:cNvGraphicFramePr>
              <a:graphicFrameLocks noChangeAspect="1"/>
            </p:cNvGraphicFramePr>
            <p:nvPr/>
          </p:nvGraphicFramePr>
          <p:xfrm>
            <a:off x="5710238" y="2365375"/>
            <a:ext cx="271462" cy="320675"/>
          </p:xfrm>
          <a:graphic>
            <a:graphicData uri="http://schemas.openxmlformats.org/presentationml/2006/ole">
              <p:oleObj spid="_x0000_s16592" name="Equation" r:id="rId13" imgW="152202" imgH="177569" progId="Equation.DSMT4">
                <p:embed/>
              </p:oleObj>
            </a:graphicData>
          </a:graphic>
        </p:graphicFrame>
      </p:grpSp>
      <p:sp>
        <p:nvSpPr>
          <p:cNvPr id="34" name="TextBox 33"/>
          <p:cNvSpPr txBox="1"/>
          <p:nvPr/>
        </p:nvSpPr>
        <p:spPr>
          <a:xfrm>
            <a:off x="348344" y="3624942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Curl definition: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Text Box 1026"/>
          <p:cNvSpPr txBox="1">
            <a:spLocks noChangeArrowheads="1"/>
          </p:cNvSpPr>
          <p:nvPr/>
        </p:nvSpPr>
        <p:spPr bwMode="auto">
          <a:xfrm>
            <a:off x="1907858" y="0"/>
            <a:ext cx="49403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Proof (cont.)</a:t>
            </a:r>
          </a:p>
        </p:txBody>
      </p:sp>
      <p:graphicFrame>
        <p:nvGraphicFramePr>
          <p:cNvPr id="17410" name="Object 1024"/>
          <p:cNvGraphicFramePr>
            <a:graphicFrameLocks noChangeAspect="1"/>
          </p:cNvGraphicFramePr>
          <p:nvPr/>
        </p:nvGraphicFramePr>
        <p:xfrm>
          <a:off x="884238" y="2951163"/>
          <a:ext cx="3889375" cy="2755900"/>
        </p:xfrm>
        <a:graphic>
          <a:graphicData uri="http://schemas.openxmlformats.org/presentationml/2006/ole">
            <p:oleObj spid="_x0000_s17515" name="Equation" r:id="rId4" imgW="1828800" imgH="1295400" progId="Equation.DSMT4">
              <p:embed/>
            </p:oleObj>
          </a:graphicData>
        </a:graphic>
      </p:graphicFrame>
      <p:sp>
        <p:nvSpPr>
          <p:cNvPr id="17413" name="Text Box 1058"/>
          <p:cNvSpPr txBox="1">
            <a:spLocks noChangeArrowheads="1"/>
          </p:cNvSpPr>
          <p:nvPr/>
        </p:nvSpPr>
        <p:spPr bwMode="auto">
          <a:xfrm>
            <a:off x="5870243" y="5065049"/>
            <a:ext cx="273825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Interior edges </a:t>
            </a:r>
            <a:r>
              <a:rPr lang="en-US" sz="1600" dirty="0" smtClean="0">
                <a:solidFill>
                  <a:srgbClr val="FF0000"/>
                </a:solidFill>
              </a:rPr>
              <a:t>cancel,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 leaving only exterior edges.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7424" name="Text Box 1085"/>
          <p:cNvSpPr txBox="1">
            <a:spLocks noChangeArrowheads="1"/>
          </p:cNvSpPr>
          <p:nvPr/>
        </p:nvSpPr>
        <p:spPr bwMode="auto">
          <a:xfrm>
            <a:off x="3273425" y="6030913"/>
            <a:ext cx="18907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Proof complete</a:t>
            </a: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2046290" y="830490"/>
            <a:ext cx="4276723" cy="1855560"/>
            <a:chOff x="2046290" y="830490"/>
            <a:chExt cx="4276723" cy="1855560"/>
          </a:xfrm>
        </p:grpSpPr>
        <p:sp>
          <p:nvSpPr>
            <p:cNvPr id="57" name="Freeform 5"/>
            <p:cNvSpPr>
              <a:spLocks/>
            </p:cNvSpPr>
            <p:nvPr/>
          </p:nvSpPr>
          <p:spPr bwMode="auto">
            <a:xfrm>
              <a:off x="2048013" y="830490"/>
              <a:ext cx="4275000" cy="1633824"/>
            </a:xfrm>
            <a:custGeom>
              <a:avLst/>
              <a:gdLst>
                <a:gd name="T0" fmla="*/ 2717 w 2691"/>
                <a:gd name="T1" fmla="*/ 666 h 1032"/>
                <a:gd name="T2" fmla="*/ 2647 w 2691"/>
                <a:gd name="T3" fmla="*/ 740 h 1032"/>
                <a:gd name="T4" fmla="*/ 2528 w 2691"/>
                <a:gd name="T5" fmla="*/ 810 h 1032"/>
                <a:gd name="T6" fmla="*/ 2358 w 2691"/>
                <a:gd name="T7" fmla="*/ 897 h 1032"/>
                <a:gd name="T8" fmla="*/ 1934 w 2691"/>
                <a:gd name="T9" fmla="*/ 1000 h 1032"/>
                <a:gd name="T10" fmla="*/ 1477 w 2691"/>
                <a:gd name="T11" fmla="*/ 1018 h 1032"/>
                <a:gd name="T12" fmla="*/ 943 w 2691"/>
                <a:gd name="T13" fmla="*/ 992 h 1032"/>
                <a:gd name="T14" fmla="*/ 476 w 2691"/>
                <a:gd name="T15" fmla="*/ 977 h 1032"/>
                <a:gd name="T16" fmla="*/ 182 w 2691"/>
                <a:gd name="T17" fmla="*/ 925 h 1032"/>
                <a:gd name="T18" fmla="*/ 11 w 2691"/>
                <a:gd name="T19" fmla="*/ 802 h 1032"/>
                <a:gd name="T20" fmla="*/ 251 w 2691"/>
                <a:gd name="T21" fmla="*/ 340 h 1032"/>
                <a:gd name="T22" fmla="*/ 555 w 2691"/>
                <a:gd name="T23" fmla="*/ 165 h 1032"/>
                <a:gd name="T24" fmla="*/ 902 w 2691"/>
                <a:gd name="T25" fmla="*/ 59 h 1032"/>
                <a:gd name="T26" fmla="*/ 1353 w 2691"/>
                <a:gd name="T27" fmla="*/ 6 h 1032"/>
                <a:gd name="T28" fmla="*/ 1849 w 2691"/>
                <a:gd name="T29" fmla="*/ 29 h 1032"/>
                <a:gd name="T30" fmla="*/ 2375 w 2691"/>
                <a:gd name="T31" fmla="*/ 180 h 1032"/>
                <a:gd name="T32" fmla="*/ 2641 w 2691"/>
                <a:gd name="T33" fmla="*/ 453 h 1032"/>
                <a:gd name="T34" fmla="*/ 2717 w 2691"/>
                <a:gd name="T35" fmla="*/ 666 h 103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691"/>
                <a:gd name="T55" fmla="*/ 0 h 1032"/>
                <a:gd name="T56" fmla="*/ 2691 w 2691"/>
                <a:gd name="T57" fmla="*/ 1032 h 1032"/>
                <a:gd name="connsiteX0" fmla="*/ 10000 w 10000"/>
                <a:gd name="connsiteY0" fmla="*/ 6531 h 10031"/>
                <a:gd name="connsiteX1" fmla="*/ 9740 w 10000"/>
                <a:gd name="connsiteY1" fmla="*/ 7248 h 10031"/>
                <a:gd name="connsiteX2" fmla="*/ 9305 w 10000"/>
                <a:gd name="connsiteY2" fmla="*/ 7946 h 10031"/>
                <a:gd name="connsiteX3" fmla="*/ 8681 w 10000"/>
                <a:gd name="connsiteY3" fmla="*/ 8789 h 10031"/>
                <a:gd name="connsiteX4" fmla="*/ 7120 w 10000"/>
                <a:gd name="connsiteY4" fmla="*/ 9806 h 10031"/>
                <a:gd name="connsiteX5" fmla="*/ 5437 w 10000"/>
                <a:gd name="connsiteY5" fmla="*/ 9981 h 10031"/>
                <a:gd name="connsiteX6" fmla="*/ 3467 w 10000"/>
                <a:gd name="connsiteY6" fmla="*/ 9963 h 10031"/>
                <a:gd name="connsiteX7" fmla="*/ 1754 w 10000"/>
                <a:gd name="connsiteY7" fmla="*/ 9583 h 10031"/>
                <a:gd name="connsiteX8" fmla="*/ 669 w 10000"/>
                <a:gd name="connsiteY8" fmla="*/ 9060 h 10031"/>
                <a:gd name="connsiteX9" fmla="*/ 41 w 10000"/>
                <a:gd name="connsiteY9" fmla="*/ 7868 h 10031"/>
                <a:gd name="connsiteX10" fmla="*/ 925 w 10000"/>
                <a:gd name="connsiteY10" fmla="*/ 3333 h 10031"/>
                <a:gd name="connsiteX11" fmla="*/ 2040 w 10000"/>
                <a:gd name="connsiteY11" fmla="*/ 1618 h 10031"/>
                <a:gd name="connsiteX12" fmla="*/ 3322 w 10000"/>
                <a:gd name="connsiteY12" fmla="*/ 572 h 10031"/>
                <a:gd name="connsiteX13" fmla="*/ 4980 w 10000"/>
                <a:gd name="connsiteY13" fmla="*/ 58 h 10031"/>
                <a:gd name="connsiteX14" fmla="*/ 6804 w 10000"/>
                <a:gd name="connsiteY14" fmla="*/ 281 h 10031"/>
                <a:gd name="connsiteX15" fmla="*/ 8744 w 10000"/>
                <a:gd name="connsiteY15" fmla="*/ 1764 h 10031"/>
                <a:gd name="connsiteX16" fmla="*/ 9718 w 10000"/>
                <a:gd name="connsiteY16" fmla="*/ 4448 h 10031"/>
                <a:gd name="connsiteX17" fmla="*/ 10000 w 10000"/>
                <a:gd name="connsiteY17" fmla="*/ 6531 h 10031"/>
                <a:gd name="connsiteX0" fmla="*/ 10000 w 10000"/>
                <a:gd name="connsiteY0" fmla="*/ 6531 h 10031"/>
                <a:gd name="connsiteX1" fmla="*/ 9740 w 10000"/>
                <a:gd name="connsiteY1" fmla="*/ 7248 h 10031"/>
                <a:gd name="connsiteX2" fmla="*/ 9305 w 10000"/>
                <a:gd name="connsiteY2" fmla="*/ 7946 h 10031"/>
                <a:gd name="connsiteX3" fmla="*/ 8681 w 10000"/>
                <a:gd name="connsiteY3" fmla="*/ 8789 h 10031"/>
                <a:gd name="connsiteX4" fmla="*/ 7120 w 10000"/>
                <a:gd name="connsiteY4" fmla="*/ 9806 h 10031"/>
                <a:gd name="connsiteX5" fmla="*/ 5437 w 10000"/>
                <a:gd name="connsiteY5" fmla="*/ 9981 h 10031"/>
                <a:gd name="connsiteX6" fmla="*/ 3467 w 10000"/>
                <a:gd name="connsiteY6" fmla="*/ 9963 h 10031"/>
                <a:gd name="connsiteX7" fmla="*/ 1754 w 10000"/>
                <a:gd name="connsiteY7" fmla="*/ 9583 h 10031"/>
                <a:gd name="connsiteX8" fmla="*/ 633 w 10000"/>
                <a:gd name="connsiteY8" fmla="*/ 9154 h 10031"/>
                <a:gd name="connsiteX9" fmla="*/ 41 w 10000"/>
                <a:gd name="connsiteY9" fmla="*/ 7868 h 10031"/>
                <a:gd name="connsiteX10" fmla="*/ 925 w 10000"/>
                <a:gd name="connsiteY10" fmla="*/ 3333 h 10031"/>
                <a:gd name="connsiteX11" fmla="*/ 2040 w 10000"/>
                <a:gd name="connsiteY11" fmla="*/ 1618 h 10031"/>
                <a:gd name="connsiteX12" fmla="*/ 3322 w 10000"/>
                <a:gd name="connsiteY12" fmla="*/ 572 h 10031"/>
                <a:gd name="connsiteX13" fmla="*/ 4980 w 10000"/>
                <a:gd name="connsiteY13" fmla="*/ 58 h 10031"/>
                <a:gd name="connsiteX14" fmla="*/ 6804 w 10000"/>
                <a:gd name="connsiteY14" fmla="*/ 281 h 10031"/>
                <a:gd name="connsiteX15" fmla="*/ 8744 w 10000"/>
                <a:gd name="connsiteY15" fmla="*/ 1764 h 10031"/>
                <a:gd name="connsiteX16" fmla="*/ 9718 w 10000"/>
                <a:gd name="connsiteY16" fmla="*/ 4448 h 10031"/>
                <a:gd name="connsiteX17" fmla="*/ 10000 w 10000"/>
                <a:gd name="connsiteY17" fmla="*/ 6531 h 10031"/>
                <a:gd name="connsiteX0" fmla="*/ 9959 w 9959"/>
                <a:gd name="connsiteY0" fmla="*/ 6531 h 10031"/>
                <a:gd name="connsiteX1" fmla="*/ 9699 w 9959"/>
                <a:gd name="connsiteY1" fmla="*/ 7248 h 10031"/>
                <a:gd name="connsiteX2" fmla="*/ 9264 w 9959"/>
                <a:gd name="connsiteY2" fmla="*/ 7946 h 10031"/>
                <a:gd name="connsiteX3" fmla="*/ 8640 w 9959"/>
                <a:gd name="connsiteY3" fmla="*/ 8789 h 10031"/>
                <a:gd name="connsiteX4" fmla="*/ 7079 w 9959"/>
                <a:gd name="connsiteY4" fmla="*/ 9806 h 10031"/>
                <a:gd name="connsiteX5" fmla="*/ 5396 w 9959"/>
                <a:gd name="connsiteY5" fmla="*/ 9981 h 10031"/>
                <a:gd name="connsiteX6" fmla="*/ 3426 w 9959"/>
                <a:gd name="connsiteY6" fmla="*/ 9963 h 10031"/>
                <a:gd name="connsiteX7" fmla="*/ 1713 w 9959"/>
                <a:gd name="connsiteY7" fmla="*/ 9583 h 10031"/>
                <a:gd name="connsiteX8" fmla="*/ 592 w 9959"/>
                <a:gd name="connsiteY8" fmla="*/ 9154 h 10031"/>
                <a:gd name="connsiteX9" fmla="*/ 0 w 9959"/>
                <a:gd name="connsiteY9" fmla="*/ 7868 h 10031"/>
                <a:gd name="connsiteX10" fmla="*/ 884 w 9959"/>
                <a:gd name="connsiteY10" fmla="*/ 3333 h 10031"/>
                <a:gd name="connsiteX11" fmla="*/ 1999 w 9959"/>
                <a:gd name="connsiteY11" fmla="*/ 1618 h 10031"/>
                <a:gd name="connsiteX12" fmla="*/ 3281 w 9959"/>
                <a:gd name="connsiteY12" fmla="*/ 572 h 10031"/>
                <a:gd name="connsiteX13" fmla="*/ 4939 w 9959"/>
                <a:gd name="connsiteY13" fmla="*/ 58 h 10031"/>
                <a:gd name="connsiteX14" fmla="*/ 6763 w 9959"/>
                <a:gd name="connsiteY14" fmla="*/ 281 h 10031"/>
                <a:gd name="connsiteX15" fmla="*/ 8703 w 9959"/>
                <a:gd name="connsiteY15" fmla="*/ 1764 h 10031"/>
                <a:gd name="connsiteX16" fmla="*/ 9677 w 9959"/>
                <a:gd name="connsiteY16" fmla="*/ 4448 h 10031"/>
                <a:gd name="connsiteX17" fmla="*/ 9959 w 9959"/>
                <a:gd name="connsiteY17" fmla="*/ 6531 h 10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959" h="10031">
                  <a:moveTo>
                    <a:pt x="9959" y="6531"/>
                  </a:moveTo>
                  <a:cubicBezTo>
                    <a:pt x="9914" y="6647"/>
                    <a:pt x="9814" y="7016"/>
                    <a:pt x="9699" y="7248"/>
                  </a:cubicBezTo>
                  <a:cubicBezTo>
                    <a:pt x="9584" y="7481"/>
                    <a:pt x="9439" y="7694"/>
                    <a:pt x="9264" y="7946"/>
                  </a:cubicBezTo>
                  <a:cubicBezTo>
                    <a:pt x="9089" y="8198"/>
                    <a:pt x="9004" y="8479"/>
                    <a:pt x="8640" y="8789"/>
                  </a:cubicBezTo>
                  <a:cubicBezTo>
                    <a:pt x="8276" y="9099"/>
                    <a:pt x="7618" y="9612"/>
                    <a:pt x="7079" y="9806"/>
                  </a:cubicBezTo>
                  <a:cubicBezTo>
                    <a:pt x="6540" y="10000"/>
                    <a:pt x="6005" y="9955"/>
                    <a:pt x="5396" y="9981"/>
                  </a:cubicBezTo>
                  <a:cubicBezTo>
                    <a:pt x="4787" y="10007"/>
                    <a:pt x="4039" y="10031"/>
                    <a:pt x="3426" y="9963"/>
                  </a:cubicBezTo>
                  <a:cubicBezTo>
                    <a:pt x="2813" y="9895"/>
                    <a:pt x="2185" y="9718"/>
                    <a:pt x="1713" y="9583"/>
                  </a:cubicBezTo>
                  <a:cubicBezTo>
                    <a:pt x="1241" y="9448"/>
                    <a:pt x="878" y="9435"/>
                    <a:pt x="592" y="9154"/>
                  </a:cubicBezTo>
                  <a:cubicBezTo>
                    <a:pt x="306" y="8873"/>
                    <a:pt x="66" y="8912"/>
                    <a:pt x="0" y="7868"/>
                  </a:cubicBezTo>
                  <a:cubicBezTo>
                    <a:pt x="41" y="6919"/>
                    <a:pt x="550" y="4370"/>
                    <a:pt x="884" y="3333"/>
                  </a:cubicBezTo>
                  <a:cubicBezTo>
                    <a:pt x="1219" y="2297"/>
                    <a:pt x="1602" y="2074"/>
                    <a:pt x="1999" y="1618"/>
                  </a:cubicBezTo>
                  <a:cubicBezTo>
                    <a:pt x="2397" y="1163"/>
                    <a:pt x="2791" y="833"/>
                    <a:pt x="3281" y="572"/>
                  </a:cubicBezTo>
                  <a:cubicBezTo>
                    <a:pt x="3772" y="310"/>
                    <a:pt x="4359" y="107"/>
                    <a:pt x="4939" y="58"/>
                  </a:cubicBezTo>
                  <a:cubicBezTo>
                    <a:pt x="5518" y="10"/>
                    <a:pt x="6135" y="0"/>
                    <a:pt x="6763" y="281"/>
                  </a:cubicBezTo>
                  <a:cubicBezTo>
                    <a:pt x="7391" y="562"/>
                    <a:pt x="8216" y="1066"/>
                    <a:pt x="8703" y="1764"/>
                  </a:cubicBezTo>
                  <a:cubicBezTo>
                    <a:pt x="9190" y="2461"/>
                    <a:pt x="9468" y="3653"/>
                    <a:pt x="9677" y="4448"/>
                  </a:cubicBezTo>
                  <a:cubicBezTo>
                    <a:pt x="9885" y="5242"/>
                    <a:pt x="9900" y="6095"/>
                    <a:pt x="9959" y="6531"/>
                  </a:cubicBezTo>
                </a:path>
              </a:pathLst>
            </a:custGeom>
            <a:solidFill>
              <a:srgbClr val="CCFFCC"/>
            </a:solidFill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" name="Rectangle 4"/>
            <p:cNvSpPr>
              <a:spLocks noChangeArrowheads="1"/>
            </p:cNvSpPr>
            <p:nvPr/>
          </p:nvSpPr>
          <p:spPr bwMode="auto">
            <a:xfrm>
              <a:off x="3505203" y="2009958"/>
              <a:ext cx="544513" cy="41275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5"/>
            <p:cNvSpPr>
              <a:spLocks noChangeArrowheads="1"/>
            </p:cNvSpPr>
            <p:nvPr/>
          </p:nvSpPr>
          <p:spPr bwMode="auto">
            <a:xfrm>
              <a:off x="4059240" y="2009958"/>
              <a:ext cx="544513" cy="41275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Rectangle 6"/>
            <p:cNvSpPr>
              <a:spLocks noChangeArrowheads="1"/>
            </p:cNvSpPr>
            <p:nvPr/>
          </p:nvSpPr>
          <p:spPr bwMode="auto">
            <a:xfrm>
              <a:off x="3689353" y="1347970"/>
              <a:ext cx="544513" cy="41275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AutoShape 7"/>
            <p:cNvSpPr>
              <a:spLocks noChangeArrowheads="1"/>
            </p:cNvSpPr>
            <p:nvPr/>
          </p:nvSpPr>
          <p:spPr bwMode="auto">
            <a:xfrm>
              <a:off x="3502028" y="1762308"/>
              <a:ext cx="739775" cy="241300"/>
            </a:xfrm>
            <a:prstGeom prst="parallelogram">
              <a:avLst>
                <a:gd name="adj" fmla="val 76645"/>
              </a:avLst>
            </a:prstGeom>
            <a:solidFill>
              <a:srgbClr val="33CCCC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AutoShape 8"/>
            <p:cNvSpPr>
              <a:spLocks noChangeArrowheads="1"/>
            </p:cNvSpPr>
            <p:nvPr/>
          </p:nvSpPr>
          <p:spPr bwMode="auto">
            <a:xfrm>
              <a:off x="4071940" y="1770245"/>
              <a:ext cx="738188" cy="227013"/>
            </a:xfrm>
            <a:prstGeom prst="parallelogram">
              <a:avLst>
                <a:gd name="adj" fmla="val 81294"/>
              </a:avLst>
            </a:prstGeom>
            <a:solidFill>
              <a:srgbClr val="33CCCC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2046290" y="1878195"/>
              <a:ext cx="4270376" cy="593725"/>
            </a:xfrm>
            <a:custGeom>
              <a:avLst/>
              <a:gdLst>
                <a:gd name="T0" fmla="*/ 153 w 3039"/>
                <a:gd name="T1" fmla="*/ 0 h 748"/>
                <a:gd name="T2" fmla="*/ 28 w 3039"/>
                <a:gd name="T3" fmla="*/ 253 h 748"/>
                <a:gd name="T4" fmla="*/ 323 w 3039"/>
                <a:gd name="T5" fmla="*/ 516 h 748"/>
                <a:gd name="T6" fmla="*/ 822 w 3039"/>
                <a:gd name="T7" fmla="*/ 694 h 748"/>
                <a:gd name="T8" fmla="*/ 1486 w 3039"/>
                <a:gd name="T9" fmla="*/ 746 h 748"/>
                <a:gd name="T10" fmla="*/ 2001 w 3039"/>
                <a:gd name="T11" fmla="*/ 708 h 748"/>
                <a:gd name="T12" fmla="*/ 2375 w 3039"/>
                <a:gd name="T13" fmla="*/ 657 h 748"/>
                <a:gd name="T14" fmla="*/ 2774 w 3039"/>
                <a:gd name="T15" fmla="*/ 519 h 748"/>
                <a:gd name="T16" fmla="*/ 3011 w 3039"/>
                <a:gd name="T17" fmla="*/ 322 h 748"/>
                <a:gd name="T18" fmla="*/ 2945 w 3039"/>
                <a:gd name="T19" fmla="*/ 189 h 7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39"/>
                <a:gd name="T31" fmla="*/ 0 h 748"/>
                <a:gd name="T32" fmla="*/ 3039 w 3039"/>
                <a:gd name="T33" fmla="*/ 748 h 748"/>
                <a:gd name="connsiteX0" fmla="*/ 503 w 10000"/>
                <a:gd name="connsiteY0" fmla="*/ 0 h 10000"/>
                <a:gd name="connsiteX1" fmla="*/ 92 w 10000"/>
                <a:gd name="connsiteY1" fmla="*/ 3382 h 10000"/>
                <a:gd name="connsiteX2" fmla="*/ 805 w 10000"/>
                <a:gd name="connsiteY2" fmla="*/ 8456 h 10000"/>
                <a:gd name="connsiteX3" fmla="*/ 2705 w 10000"/>
                <a:gd name="connsiteY3" fmla="*/ 9278 h 10000"/>
                <a:gd name="connsiteX4" fmla="*/ 4890 w 10000"/>
                <a:gd name="connsiteY4" fmla="*/ 9973 h 10000"/>
                <a:gd name="connsiteX5" fmla="*/ 6584 w 10000"/>
                <a:gd name="connsiteY5" fmla="*/ 9465 h 10000"/>
                <a:gd name="connsiteX6" fmla="*/ 7815 w 10000"/>
                <a:gd name="connsiteY6" fmla="*/ 8783 h 10000"/>
                <a:gd name="connsiteX7" fmla="*/ 9128 w 10000"/>
                <a:gd name="connsiteY7" fmla="*/ 6939 h 10000"/>
                <a:gd name="connsiteX8" fmla="*/ 9908 w 10000"/>
                <a:gd name="connsiteY8" fmla="*/ 4305 h 10000"/>
                <a:gd name="connsiteX9" fmla="*/ 9691 w 10000"/>
                <a:gd name="connsiteY9" fmla="*/ 2527 h 10000"/>
                <a:gd name="connsiteX0" fmla="*/ 503 w 10000"/>
                <a:gd name="connsiteY0" fmla="*/ 0 h 10264"/>
                <a:gd name="connsiteX1" fmla="*/ 92 w 10000"/>
                <a:gd name="connsiteY1" fmla="*/ 3382 h 10264"/>
                <a:gd name="connsiteX2" fmla="*/ 805 w 10000"/>
                <a:gd name="connsiteY2" fmla="*/ 8456 h 10264"/>
                <a:gd name="connsiteX3" fmla="*/ 2752 w 10000"/>
                <a:gd name="connsiteY3" fmla="*/ 10011 h 10264"/>
                <a:gd name="connsiteX4" fmla="*/ 4890 w 10000"/>
                <a:gd name="connsiteY4" fmla="*/ 9973 h 10264"/>
                <a:gd name="connsiteX5" fmla="*/ 6584 w 10000"/>
                <a:gd name="connsiteY5" fmla="*/ 9465 h 10264"/>
                <a:gd name="connsiteX6" fmla="*/ 7815 w 10000"/>
                <a:gd name="connsiteY6" fmla="*/ 8783 h 10264"/>
                <a:gd name="connsiteX7" fmla="*/ 9128 w 10000"/>
                <a:gd name="connsiteY7" fmla="*/ 6939 h 10264"/>
                <a:gd name="connsiteX8" fmla="*/ 9908 w 10000"/>
                <a:gd name="connsiteY8" fmla="*/ 4305 h 10264"/>
                <a:gd name="connsiteX9" fmla="*/ 9691 w 10000"/>
                <a:gd name="connsiteY9" fmla="*/ 2527 h 10264"/>
                <a:gd name="connsiteX0" fmla="*/ 503 w 10000"/>
                <a:gd name="connsiteY0" fmla="*/ 0 h 10264"/>
                <a:gd name="connsiteX1" fmla="*/ 92 w 10000"/>
                <a:gd name="connsiteY1" fmla="*/ 3382 h 10264"/>
                <a:gd name="connsiteX2" fmla="*/ 805 w 10000"/>
                <a:gd name="connsiteY2" fmla="*/ 8456 h 10264"/>
                <a:gd name="connsiteX3" fmla="*/ 2752 w 10000"/>
                <a:gd name="connsiteY3" fmla="*/ 10011 h 10264"/>
                <a:gd name="connsiteX4" fmla="*/ 4890 w 10000"/>
                <a:gd name="connsiteY4" fmla="*/ 9973 h 10264"/>
                <a:gd name="connsiteX5" fmla="*/ 6561 w 10000"/>
                <a:gd name="connsiteY5" fmla="*/ 9832 h 10264"/>
                <a:gd name="connsiteX6" fmla="*/ 7815 w 10000"/>
                <a:gd name="connsiteY6" fmla="*/ 8783 h 10264"/>
                <a:gd name="connsiteX7" fmla="*/ 9128 w 10000"/>
                <a:gd name="connsiteY7" fmla="*/ 6939 h 10264"/>
                <a:gd name="connsiteX8" fmla="*/ 9908 w 10000"/>
                <a:gd name="connsiteY8" fmla="*/ 4305 h 10264"/>
                <a:gd name="connsiteX9" fmla="*/ 9691 w 10000"/>
                <a:gd name="connsiteY9" fmla="*/ 2527 h 10264"/>
                <a:gd name="connsiteX0" fmla="*/ 503 w 9742"/>
                <a:gd name="connsiteY0" fmla="*/ 0 h 10264"/>
                <a:gd name="connsiteX1" fmla="*/ 92 w 9742"/>
                <a:gd name="connsiteY1" fmla="*/ 3382 h 10264"/>
                <a:gd name="connsiteX2" fmla="*/ 805 w 9742"/>
                <a:gd name="connsiteY2" fmla="*/ 8456 h 10264"/>
                <a:gd name="connsiteX3" fmla="*/ 2752 w 9742"/>
                <a:gd name="connsiteY3" fmla="*/ 10011 h 10264"/>
                <a:gd name="connsiteX4" fmla="*/ 4890 w 9742"/>
                <a:gd name="connsiteY4" fmla="*/ 9973 h 10264"/>
                <a:gd name="connsiteX5" fmla="*/ 6561 w 9742"/>
                <a:gd name="connsiteY5" fmla="*/ 9832 h 10264"/>
                <a:gd name="connsiteX6" fmla="*/ 7815 w 9742"/>
                <a:gd name="connsiteY6" fmla="*/ 8783 h 10264"/>
                <a:gd name="connsiteX7" fmla="*/ 9128 w 9742"/>
                <a:gd name="connsiteY7" fmla="*/ 6939 h 10264"/>
                <a:gd name="connsiteX8" fmla="*/ 9650 w 9742"/>
                <a:gd name="connsiteY8" fmla="*/ 5038 h 10264"/>
                <a:gd name="connsiteX9" fmla="*/ 9691 w 9742"/>
                <a:gd name="connsiteY9" fmla="*/ 2527 h 10264"/>
                <a:gd name="connsiteX0" fmla="*/ 516 w 10000"/>
                <a:gd name="connsiteY0" fmla="*/ 0 h 10000"/>
                <a:gd name="connsiteX1" fmla="*/ 94 w 10000"/>
                <a:gd name="connsiteY1" fmla="*/ 3295 h 10000"/>
                <a:gd name="connsiteX2" fmla="*/ 826 w 10000"/>
                <a:gd name="connsiteY2" fmla="*/ 8239 h 10000"/>
                <a:gd name="connsiteX3" fmla="*/ 2825 w 10000"/>
                <a:gd name="connsiteY3" fmla="*/ 9754 h 10000"/>
                <a:gd name="connsiteX4" fmla="*/ 5020 w 10000"/>
                <a:gd name="connsiteY4" fmla="*/ 9716 h 10000"/>
                <a:gd name="connsiteX5" fmla="*/ 6735 w 10000"/>
                <a:gd name="connsiteY5" fmla="*/ 9579 h 10000"/>
                <a:gd name="connsiteX6" fmla="*/ 8022 w 10000"/>
                <a:gd name="connsiteY6" fmla="*/ 8557 h 10000"/>
                <a:gd name="connsiteX7" fmla="*/ 9370 w 10000"/>
                <a:gd name="connsiteY7" fmla="*/ 6761 h 10000"/>
                <a:gd name="connsiteX8" fmla="*/ 9906 w 10000"/>
                <a:gd name="connsiteY8" fmla="*/ 4908 h 10000"/>
                <a:gd name="connsiteX9" fmla="*/ 9611 w 10000"/>
                <a:gd name="connsiteY9" fmla="*/ 1926 h 10000"/>
                <a:gd name="connsiteX0" fmla="*/ 516 w 9952"/>
                <a:gd name="connsiteY0" fmla="*/ 0 h 10000"/>
                <a:gd name="connsiteX1" fmla="*/ 94 w 9952"/>
                <a:gd name="connsiteY1" fmla="*/ 3295 h 10000"/>
                <a:gd name="connsiteX2" fmla="*/ 826 w 9952"/>
                <a:gd name="connsiteY2" fmla="*/ 8239 h 10000"/>
                <a:gd name="connsiteX3" fmla="*/ 2825 w 9952"/>
                <a:gd name="connsiteY3" fmla="*/ 9754 h 10000"/>
                <a:gd name="connsiteX4" fmla="*/ 5020 w 9952"/>
                <a:gd name="connsiteY4" fmla="*/ 9716 h 10000"/>
                <a:gd name="connsiteX5" fmla="*/ 6735 w 9952"/>
                <a:gd name="connsiteY5" fmla="*/ 9579 h 10000"/>
                <a:gd name="connsiteX6" fmla="*/ 8022 w 9952"/>
                <a:gd name="connsiteY6" fmla="*/ 8557 h 10000"/>
                <a:gd name="connsiteX7" fmla="*/ 9370 w 9952"/>
                <a:gd name="connsiteY7" fmla="*/ 6761 h 10000"/>
                <a:gd name="connsiteX8" fmla="*/ 9858 w 9952"/>
                <a:gd name="connsiteY8" fmla="*/ 4908 h 10000"/>
                <a:gd name="connsiteX9" fmla="*/ 9611 w 9952"/>
                <a:gd name="connsiteY9" fmla="*/ 1926 h 10000"/>
                <a:gd name="connsiteX0" fmla="*/ 518 w 10000"/>
                <a:gd name="connsiteY0" fmla="*/ 0 h 9970"/>
                <a:gd name="connsiteX1" fmla="*/ 94 w 10000"/>
                <a:gd name="connsiteY1" fmla="*/ 3295 h 9970"/>
                <a:gd name="connsiteX2" fmla="*/ 757 w 10000"/>
                <a:gd name="connsiteY2" fmla="*/ 8418 h 9970"/>
                <a:gd name="connsiteX3" fmla="*/ 2839 w 10000"/>
                <a:gd name="connsiteY3" fmla="*/ 9754 h 9970"/>
                <a:gd name="connsiteX4" fmla="*/ 5044 w 10000"/>
                <a:gd name="connsiteY4" fmla="*/ 9716 h 9970"/>
                <a:gd name="connsiteX5" fmla="*/ 6767 w 10000"/>
                <a:gd name="connsiteY5" fmla="*/ 9579 h 9970"/>
                <a:gd name="connsiteX6" fmla="*/ 8061 w 10000"/>
                <a:gd name="connsiteY6" fmla="*/ 8557 h 9970"/>
                <a:gd name="connsiteX7" fmla="*/ 9415 w 10000"/>
                <a:gd name="connsiteY7" fmla="*/ 6761 h 9970"/>
                <a:gd name="connsiteX8" fmla="*/ 9906 w 10000"/>
                <a:gd name="connsiteY8" fmla="*/ 4908 h 9970"/>
                <a:gd name="connsiteX9" fmla="*/ 9657 w 10000"/>
                <a:gd name="connsiteY9" fmla="*/ 1926 h 9970"/>
                <a:gd name="connsiteX0" fmla="*/ 180 w 9662"/>
                <a:gd name="connsiteY0" fmla="*/ 0 h 10000"/>
                <a:gd name="connsiteX1" fmla="*/ 94 w 9662"/>
                <a:gd name="connsiteY1" fmla="*/ 5813 h 10000"/>
                <a:gd name="connsiteX2" fmla="*/ 419 w 9662"/>
                <a:gd name="connsiteY2" fmla="*/ 8443 h 10000"/>
                <a:gd name="connsiteX3" fmla="*/ 2501 w 9662"/>
                <a:gd name="connsiteY3" fmla="*/ 9783 h 10000"/>
                <a:gd name="connsiteX4" fmla="*/ 4706 w 9662"/>
                <a:gd name="connsiteY4" fmla="*/ 9745 h 10000"/>
                <a:gd name="connsiteX5" fmla="*/ 6429 w 9662"/>
                <a:gd name="connsiteY5" fmla="*/ 9608 h 10000"/>
                <a:gd name="connsiteX6" fmla="*/ 7723 w 9662"/>
                <a:gd name="connsiteY6" fmla="*/ 8583 h 10000"/>
                <a:gd name="connsiteX7" fmla="*/ 9077 w 9662"/>
                <a:gd name="connsiteY7" fmla="*/ 6781 h 10000"/>
                <a:gd name="connsiteX8" fmla="*/ 9568 w 9662"/>
                <a:gd name="connsiteY8" fmla="*/ 4923 h 10000"/>
                <a:gd name="connsiteX9" fmla="*/ 9319 w 9662"/>
                <a:gd name="connsiteY9" fmla="*/ 1932 h 10000"/>
                <a:gd name="connsiteX0" fmla="*/ 167 w 9981"/>
                <a:gd name="connsiteY0" fmla="*/ 0 h 10000"/>
                <a:gd name="connsiteX1" fmla="*/ 849 w 9981"/>
                <a:gd name="connsiteY1" fmla="*/ 1124 h 10000"/>
                <a:gd name="connsiteX2" fmla="*/ 78 w 9981"/>
                <a:gd name="connsiteY2" fmla="*/ 5813 h 10000"/>
                <a:gd name="connsiteX3" fmla="*/ 415 w 9981"/>
                <a:gd name="connsiteY3" fmla="*/ 8443 h 10000"/>
                <a:gd name="connsiteX4" fmla="*/ 2569 w 9981"/>
                <a:gd name="connsiteY4" fmla="*/ 9783 h 10000"/>
                <a:gd name="connsiteX5" fmla="*/ 4852 w 9981"/>
                <a:gd name="connsiteY5" fmla="*/ 9745 h 10000"/>
                <a:gd name="connsiteX6" fmla="*/ 6635 w 9981"/>
                <a:gd name="connsiteY6" fmla="*/ 9608 h 10000"/>
                <a:gd name="connsiteX7" fmla="*/ 7974 w 9981"/>
                <a:gd name="connsiteY7" fmla="*/ 8583 h 10000"/>
                <a:gd name="connsiteX8" fmla="*/ 9376 w 9981"/>
                <a:gd name="connsiteY8" fmla="*/ 6781 h 10000"/>
                <a:gd name="connsiteX9" fmla="*/ 9884 w 9981"/>
                <a:gd name="connsiteY9" fmla="*/ 4923 h 10000"/>
                <a:gd name="connsiteX10" fmla="*/ 9626 w 9981"/>
                <a:gd name="connsiteY10" fmla="*/ 1932 h 10000"/>
                <a:gd name="connsiteX0" fmla="*/ 1546 w 10000"/>
                <a:gd name="connsiteY0" fmla="*/ 0 h 10538"/>
                <a:gd name="connsiteX1" fmla="*/ 851 w 10000"/>
                <a:gd name="connsiteY1" fmla="*/ 1662 h 10538"/>
                <a:gd name="connsiteX2" fmla="*/ 78 w 10000"/>
                <a:gd name="connsiteY2" fmla="*/ 6351 h 10538"/>
                <a:gd name="connsiteX3" fmla="*/ 416 w 10000"/>
                <a:gd name="connsiteY3" fmla="*/ 8981 h 10538"/>
                <a:gd name="connsiteX4" fmla="*/ 2574 w 10000"/>
                <a:gd name="connsiteY4" fmla="*/ 10321 h 10538"/>
                <a:gd name="connsiteX5" fmla="*/ 4861 w 10000"/>
                <a:gd name="connsiteY5" fmla="*/ 10283 h 10538"/>
                <a:gd name="connsiteX6" fmla="*/ 6648 w 10000"/>
                <a:gd name="connsiteY6" fmla="*/ 10146 h 10538"/>
                <a:gd name="connsiteX7" fmla="*/ 7989 w 10000"/>
                <a:gd name="connsiteY7" fmla="*/ 9121 h 10538"/>
                <a:gd name="connsiteX8" fmla="*/ 9394 w 10000"/>
                <a:gd name="connsiteY8" fmla="*/ 7319 h 10538"/>
                <a:gd name="connsiteX9" fmla="*/ 9903 w 10000"/>
                <a:gd name="connsiteY9" fmla="*/ 5461 h 10538"/>
                <a:gd name="connsiteX10" fmla="*/ 9644 w 10000"/>
                <a:gd name="connsiteY10" fmla="*/ 2470 h 10538"/>
                <a:gd name="connsiteX0" fmla="*/ 1546 w 10000"/>
                <a:gd name="connsiteY0" fmla="*/ 0 h 10538"/>
                <a:gd name="connsiteX1" fmla="*/ 851 w 10000"/>
                <a:gd name="connsiteY1" fmla="*/ 1662 h 10538"/>
                <a:gd name="connsiteX2" fmla="*/ 78 w 10000"/>
                <a:gd name="connsiteY2" fmla="*/ 6351 h 10538"/>
                <a:gd name="connsiteX3" fmla="*/ 416 w 10000"/>
                <a:gd name="connsiteY3" fmla="*/ 8981 h 10538"/>
                <a:gd name="connsiteX4" fmla="*/ 2574 w 10000"/>
                <a:gd name="connsiteY4" fmla="*/ 10321 h 10538"/>
                <a:gd name="connsiteX5" fmla="*/ 4861 w 10000"/>
                <a:gd name="connsiteY5" fmla="*/ 10283 h 10538"/>
                <a:gd name="connsiteX6" fmla="*/ 6648 w 10000"/>
                <a:gd name="connsiteY6" fmla="*/ 10146 h 10538"/>
                <a:gd name="connsiteX7" fmla="*/ 7989 w 10000"/>
                <a:gd name="connsiteY7" fmla="*/ 9121 h 10538"/>
                <a:gd name="connsiteX8" fmla="*/ 9394 w 10000"/>
                <a:gd name="connsiteY8" fmla="*/ 7319 h 10538"/>
                <a:gd name="connsiteX9" fmla="*/ 9903 w 10000"/>
                <a:gd name="connsiteY9" fmla="*/ 5461 h 10538"/>
                <a:gd name="connsiteX10" fmla="*/ 9644 w 10000"/>
                <a:gd name="connsiteY10" fmla="*/ 2470 h 10538"/>
                <a:gd name="connsiteX0" fmla="*/ 1546 w 10000"/>
                <a:gd name="connsiteY0" fmla="*/ 0 h 10538"/>
                <a:gd name="connsiteX1" fmla="*/ 851 w 10000"/>
                <a:gd name="connsiteY1" fmla="*/ 1662 h 10538"/>
                <a:gd name="connsiteX2" fmla="*/ 78 w 10000"/>
                <a:gd name="connsiteY2" fmla="*/ 6351 h 10538"/>
                <a:gd name="connsiteX3" fmla="*/ 416 w 10000"/>
                <a:gd name="connsiteY3" fmla="*/ 8981 h 10538"/>
                <a:gd name="connsiteX4" fmla="*/ 2574 w 10000"/>
                <a:gd name="connsiteY4" fmla="*/ 10321 h 10538"/>
                <a:gd name="connsiteX5" fmla="*/ 4861 w 10000"/>
                <a:gd name="connsiteY5" fmla="*/ 10283 h 10538"/>
                <a:gd name="connsiteX6" fmla="*/ 6648 w 10000"/>
                <a:gd name="connsiteY6" fmla="*/ 10146 h 10538"/>
                <a:gd name="connsiteX7" fmla="*/ 7989 w 10000"/>
                <a:gd name="connsiteY7" fmla="*/ 9121 h 10538"/>
                <a:gd name="connsiteX8" fmla="*/ 9394 w 10000"/>
                <a:gd name="connsiteY8" fmla="*/ 7319 h 10538"/>
                <a:gd name="connsiteX9" fmla="*/ 9903 w 10000"/>
                <a:gd name="connsiteY9" fmla="*/ 5461 h 10538"/>
                <a:gd name="connsiteX10" fmla="*/ 9644 w 10000"/>
                <a:gd name="connsiteY10" fmla="*/ 2470 h 10538"/>
                <a:gd name="connsiteX0" fmla="*/ 1417 w 9871"/>
                <a:gd name="connsiteY0" fmla="*/ 0 h 10538"/>
                <a:gd name="connsiteX1" fmla="*/ 722 w 9871"/>
                <a:gd name="connsiteY1" fmla="*/ 1662 h 10538"/>
                <a:gd name="connsiteX2" fmla="*/ 287 w 9871"/>
                <a:gd name="connsiteY2" fmla="*/ 8981 h 10538"/>
                <a:gd name="connsiteX3" fmla="*/ 2445 w 9871"/>
                <a:gd name="connsiteY3" fmla="*/ 10321 h 10538"/>
                <a:gd name="connsiteX4" fmla="*/ 4732 w 9871"/>
                <a:gd name="connsiteY4" fmla="*/ 10283 h 10538"/>
                <a:gd name="connsiteX5" fmla="*/ 6519 w 9871"/>
                <a:gd name="connsiteY5" fmla="*/ 10146 h 10538"/>
                <a:gd name="connsiteX6" fmla="*/ 7860 w 9871"/>
                <a:gd name="connsiteY6" fmla="*/ 9121 h 10538"/>
                <a:gd name="connsiteX7" fmla="*/ 9265 w 9871"/>
                <a:gd name="connsiteY7" fmla="*/ 7319 h 10538"/>
                <a:gd name="connsiteX8" fmla="*/ 9774 w 9871"/>
                <a:gd name="connsiteY8" fmla="*/ 5461 h 10538"/>
                <a:gd name="connsiteX9" fmla="*/ 9515 w 9871"/>
                <a:gd name="connsiteY9" fmla="*/ 2470 h 10538"/>
                <a:gd name="connsiteX0" fmla="*/ 1318 w 9882"/>
                <a:gd name="connsiteY0" fmla="*/ 0 h 10154"/>
                <a:gd name="connsiteX1" fmla="*/ 173 w 9882"/>
                <a:gd name="connsiteY1" fmla="*/ 8522 h 10154"/>
                <a:gd name="connsiteX2" fmla="*/ 2359 w 9882"/>
                <a:gd name="connsiteY2" fmla="*/ 9794 h 10154"/>
                <a:gd name="connsiteX3" fmla="*/ 4676 w 9882"/>
                <a:gd name="connsiteY3" fmla="*/ 9758 h 10154"/>
                <a:gd name="connsiteX4" fmla="*/ 6486 w 9882"/>
                <a:gd name="connsiteY4" fmla="*/ 9628 h 10154"/>
                <a:gd name="connsiteX5" fmla="*/ 7845 w 9882"/>
                <a:gd name="connsiteY5" fmla="*/ 8655 h 10154"/>
                <a:gd name="connsiteX6" fmla="*/ 9268 w 9882"/>
                <a:gd name="connsiteY6" fmla="*/ 6945 h 10154"/>
                <a:gd name="connsiteX7" fmla="*/ 9784 w 9882"/>
                <a:gd name="connsiteY7" fmla="*/ 5182 h 10154"/>
                <a:gd name="connsiteX8" fmla="*/ 9521 w 9882"/>
                <a:gd name="connsiteY8" fmla="*/ 2344 h 10154"/>
                <a:gd name="connsiteX0" fmla="*/ 0 w 9825"/>
                <a:gd name="connsiteY0" fmla="*/ 6085 h 7692"/>
                <a:gd name="connsiteX1" fmla="*/ 2212 w 9825"/>
                <a:gd name="connsiteY1" fmla="*/ 7337 h 7692"/>
                <a:gd name="connsiteX2" fmla="*/ 4557 w 9825"/>
                <a:gd name="connsiteY2" fmla="*/ 7302 h 7692"/>
                <a:gd name="connsiteX3" fmla="*/ 6388 w 9825"/>
                <a:gd name="connsiteY3" fmla="*/ 7174 h 7692"/>
                <a:gd name="connsiteX4" fmla="*/ 7764 w 9825"/>
                <a:gd name="connsiteY4" fmla="*/ 6216 h 7692"/>
                <a:gd name="connsiteX5" fmla="*/ 9204 w 9825"/>
                <a:gd name="connsiteY5" fmla="*/ 4532 h 7692"/>
                <a:gd name="connsiteX6" fmla="*/ 9726 w 9825"/>
                <a:gd name="connsiteY6" fmla="*/ 2795 h 7692"/>
                <a:gd name="connsiteX7" fmla="*/ 9460 w 9825"/>
                <a:gd name="connsiteY7" fmla="*/ 0 h 7692"/>
                <a:gd name="connsiteX0" fmla="*/ 0 w 10157"/>
                <a:gd name="connsiteY0" fmla="*/ 7149 h 9802"/>
                <a:gd name="connsiteX1" fmla="*/ 2408 w 10157"/>
                <a:gd name="connsiteY1" fmla="*/ 9538 h 9802"/>
                <a:gd name="connsiteX2" fmla="*/ 4795 w 10157"/>
                <a:gd name="connsiteY2" fmla="*/ 9493 h 9802"/>
                <a:gd name="connsiteX3" fmla="*/ 6659 w 10157"/>
                <a:gd name="connsiteY3" fmla="*/ 9327 h 9802"/>
                <a:gd name="connsiteX4" fmla="*/ 8059 w 10157"/>
                <a:gd name="connsiteY4" fmla="*/ 8081 h 9802"/>
                <a:gd name="connsiteX5" fmla="*/ 9525 w 10157"/>
                <a:gd name="connsiteY5" fmla="*/ 5892 h 9802"/>
                <a:gd name="connsiteX6" fmla="*/ 10056 w 10157"/>
                <a:gd name="connsiteY6" fmla="*/ 3634 h 9802"/>
                <a:gd name="connsiteX7" fmla="*/ 9785 w 10157"/>
                <a:gd name="connsiteY7" fmla="*/ 0 h 9802"/>
                <a:gd name="connsiteX0" fmla="*/ 0 w 10000"/>
                <a:gd name="connsiteY0" fmla="*/ 7293 h 9757"/>
                <a:gd name="connsiteX1" fmla="*/ 2423 w 10000"/>
                <a:gd name="connsiteY1" fmla="*/ 9398 h 9757"/>
                <a:gd name="connsiteX2" fmla="*/ 4721 w 10000"/>
                <a:gd name="connsiteY2" fmla="*/ 9685 h 9757"/>
                <a:gd name="connsiteX3" fmla="*/ 6556 w 10000"/>
                <a:gd name="connsiteY3" fmla="*/ 9515 h 9757"/>
                <a:gd name="connsiteX4" fmla="*/ 7934 w 10000"/>
                <a:gd name="connsiteY4" fmla="*/ 8244 h 9757"/>
                <a:gd name="connsiteX5" fmla="*/ 9378 w 10000"/>
                <a:gd name="connsiteY5" fmla="*/ 6011 h 9757"/>
                <a:gd name="connsiteX6" fmla="*/ 9901 w 10000"/>
                <a:gd name="connsiteY6" fmla="*/ 3707 h 9757"/>
                <a:gd name="connsiteX7" fmla="*/ 9634 w 10000"/>
                <a:gd name="connsiteY7" fmla="*/ 0 h 9757"/>
                <a:gd name="connsiteX0" fmla="*/ 0 w 9901"/>
                <a:gd name="connsiteY0" fmla="*/ 3676 h 6201"/>
                <a:gd name="connsiteX1" fmla="*/ 2423 w 9901"/>
                <a:gd name="connsiteY1" fmla="*/ 5833 h 6201"/>
                <a:gd name="connsiteX2" fmla="*/ 4721 w 9901"/>
                <a:gd name="connsiteY2" fmla="*/ 6127 h 6201"/>
                <a:gd name="connsiteX3" fmla="*/ 6556 w 9901"/>
                <a:gd name="connsiteY3" fmla="*/ 5953 h 6201"/>
                <a:gd name="connsiteX4" fmla="*/ 7934 w 9901"/>
                <a:gd name="connsiteY4" fmla="*/ 4650 h 6201"/>
                <a:gd name="connsiteX5" fmla="*/ 9378 w 9901"/>
                <a:gd name="connsiteY5" fmla="*/ 2362 h 6201"/>
                <a:gd name="connsiteX6" fmla="*/ 9901 w 9901"/>
                <a:gd name="connsiteY6" fmla="*/ 0 h 6201"/>
                <a:gd name="connsiteX0" fmla="*/ 0 w 10000"/>
                <a:gd name="connsiteY0" fmla="*/ 5928 h 10000"/>
                <a:gd name="connsiteX1" fmla="*/ 2447 w 10000"/>
                <a:gd name="connsiteY1" fmla="*/ 9407 h 10000"/>
                <a:gd name="connsiteX2" fmla="*/ 4768 w 10000"/>
                <a:gd name="connsiteY2" fmla="*/ 9881 h 10000"/>
                <a:gd name="connsiteX3" fmla="*/ 6622 w 10000"/>
                <a:gd name="connsiteY3" fmla="*/ 9600 h 10000"/>
                <a:gd name="connsiteX4" fmla="*/ 8091 w 10000"/>
                <a:gd name="connsiteY4" fmla="*/ 8049 h 10000"/>
                <a:gd name="connsiteX5" fmla="*/ 9472 w 10000"/>
                <a:gd name="connsiteY5" fmla="*/ 3809 h 10000"/>
                <a:gd name="connsiteX6" fmla="*/ 10000 w 10000"/>
                <a:gd name="connsiteY6" fmla="*/ 0 h 10000"/>
                <a:gd name="connsiteX0" fmla="*/ 0 w 10000"/>
                <a:gd name="connsiteY0" fmla="*/ 5928 h 10000"/>
                <a:gd name="connsiteX1" fmla="*/ 580 w 10000"/>
                <a:gd name="connsiteY1" fmla="*/ 8353 h 10000"/>
                <a:gd name="connsiteX2" fmla="*/ 2447 w 10000"/>
                <a:gd name="connsiteY2" fmla="*/ 9407 h 10000"/>
                <a:gd name="connsiteX3" fmla="*/ 4768 w 10000"/>
                <a:gd name="connsiteY3" fmla="*/ 9881 h 10000"/>
                <a:gd name="connsiteX4" fmla="*/ 6622 w 10000"/>
                <a:gd name="connsiteY4" fmla="*/ 9600 h 10000"/>
                <a:gd name="connsiteX5" fmla="*/ 8091 w 10000"/>
                <a:gd name="connsiteY5" fmla="*/ 8049 h 10000"/>
                <a:gd name="connsiteX6" fmla="*/ 9472 w 10000"/>
                <a:gd name="connsiteY6" fmla="*/ 3809 h 10000"/>
                <a:gd name="connsiteX7" fmla="*/ 10000 w 10000"/>
                <a:gd name="connsiteY7" fmla="*/ 0 h 10000"/>
                <a:gd name="connsiteX0" fmla="*/ 0 w 10000"/>
                <a:gd name="connsiteY0" fmla="*/ 5928 h 10000"/>
                <a:gd name="connsiteX1" fmla="*/ 580 w 10000"/>
                <a:gd name="connsiteY1" fmla="*/ 7803 h 10000"/>
                <a:gd name="connsiteX2" fmla="*/ 2447 w 10000"/>
                <a:gd name="connsiteY2" fmla="*/ 9407 h 10000"/>
                <a:gd name="connsiteX3" fmla="*/ 4768 w 10000"/>
                <a:gd name="connsiteY3" fmla="*/ 9881 h 10000"/>
                <a:gd name="connsiteX4" fmla="*/ 6622 w 10000"/>
                <a:gd name="connsiteY4" fmla="*/ 9600 h 10000"/>
                <a:gd name="connsiteX5" fmla="*/ 8091 w 10000"/>
                <a:gd name="connsiteY5" fmla="*/ 8049 h 10000"/>
                <a:gd name="connsiteX6" fmla="*/ 9472 w 10000"/>
                <a:gd name="connsiteY6" fmla="*/ 3809 h 10000"/>
                <a:gd name="connsiteX7" fmla="*/ 10000 w 10000"/>
                <a:gd name="connsiteY7" fmla="*/ 0 h 10000"/>
                <a:gd name="connsiteX0" fmla="*/ 0 w 10000"/>
                <a:gd name="connsiteY0" fmla="*/ 5928 h 10000"/>
                <a:gd name="connsiteX1" fmla="*/ 580 w 10000"/>
                <a:gd name="connsiteY1" fmla="*/ 7803 h 10000"/>
                <a:gd name="connsiteX2" fmla="*/ 2447 w 10000"/>
                <a:gd name="connsiteY2" fmla="*/ 9407 h 10000"/>
                <a:gd name="connsiteX3" fmla="*/ 4768 w 10000"/>
                <a:gd name="connsiteY3" fmla="*/ 9881 h 10000"/>
                <a:gd name="connsiteX4" fmla="*/ 6622 w 10000"/>
                <a:gd name="connsiteY4" fmla="*/ 9600 h 10000"/>
                <a:gd name="connsiteX5" fmla="*/ 8091 w 10000"/>
                <a:gd name="connsiteY5" fmla="*/ 8049 h 10000"/>
                <a:gd name="connsiteX6" fmla="*/ 9472 w 10000"/>
                <a:gd name="connsiteY6" fmla="*/ 3809 h 10000"/>
                <a:gd name="connsiteX7" fmla="*/ 10000 w 10000"/>
                <a:gd name="connsiteY7" fmla="*/ 0 h 10000"/>
                <a:gd name="connsiteX0" fmla="*/ 0 w 10200"/>
                <a:gd name="connsiteY0" fmla="*/ 5543 h 10000"/>
                <a:gd name="connsiteX1" fmla="*/ 780 w 10200"/>
                <a:gd name="connsiteY1" fmla="*/ 7803 h 10000"/>
                <a:gd name="connsiteX2" fmla="*/ 2647 w 10200"/>
                <a:gd name="connsiteY2" fmla="*/ 9407 h 10000"/>
                <a:gd name="connsiteX3" fmla="*/ 4968 w 10200"/>
                <a:gd name="connsiteY3" fmla="*/ 9881 h 10000"/>
                <a:gd name="connsiteX4" fmla="*/ 6822 w 10200"/>
                <a:gd name="connsiteY4" fmla="*/ 9600 h 10000"/>
                <a:gd name="connsiteX5" fmla="*/ 8291 w 10200"/>
                <a:gd name="connsiteY5" fmla="*/ 8049 h 10000"/>
                <a:gd name="connsiteX6" fmla="*/ 9672 w 10200"/>
                <a:gd name="connsiteY6" fmla="*/ 3809 h 10000"/>
                <a:gd name="connsiteX7" fmla="*/ 10200 w 10200"/>
                <a:gd name="connsiteY7" fmla="*/ 0 h 10000"/>
                <a:gd name="connsiteX0" fmla="*/ 0 w 10145"/>
                <a:gd name="connsiteY0" fmla="*/ 5800 h 10000"/>
                <a:gd name="connsiteX1" fmla="*/ 725 w 10145"/>
                <a:gd name="connsiteY1" fmla="*/ 7803 h 10000"/>
                <a:gd name="connsiteX2" fmla="*/ 2592 w 10145"/>
                <a:gd name="connsiteY2" fmla="*/ 9407 h 10000"/>
                <a:gd name="connsiteX3" fmla="*/ 4913 w 10145"/>
                <a:gd name="connsiteY3" fmla="*/ 9881 h 10000"/>
                <a:gd name="connsiteX4" fmla="*/ 6767 w 10145"/>
                <a:gd name="connsiteY4" fmla="*/ 9600 h 10000"/>
                <a:gd name="connsiteX5" fmla="*/ 8236 w 10145"/>
                <a:gd name="connsiteY5" fmla="*/ 8049 h 10000"/>
                <a:gd name="connsiteX6" fmla="*/ 9617 w 10145"/>
                <a:gd name="connsiteY6" fmla="*/ 3809 h 10000"/>
                <a:gd name="connsiteX7" fmla="*/ 10145 w 10145"/>
                <a:gd name="connsiteY7" fmla="*/ 0 h 10000"/>
                <a:gd name="connsiteX0" fmla="*/ 0 w 10145"/>
                <a:gd name="connsiteY0" fmla="*/ 5800 h 10000"/>
                <a:gd name="connsiteX1" fmla="*/ 232 w 10145"/>
                <a:gd name="connsiteY1" fmla="*/ 6979 h 10000"/>
                <a:gd name="connsiteX2" fmla="*/ 725 w 10145"/>
                <a:gd name="connsiteY2" fmla="*/ 7803 h 10000"/>
                <a:gd name="connsiteX3" fmla="*/ 2592 w 10145"/>
                <a:gd name="connsiteY3" fmla="*/ 9407 h 10000"/>
                <a:gd name="connsiteX4" fmla="*/ 4913 w 10145"/>
                <a:gd name="connsiteY4" fmla="*/ 9881 h 10000"/>
                <a:gd name="connsiteX5" fmla="*/ 6767 w 10145"/>
                <a:gd name="connsiteY5" fmla="*/ 9600 h 10000"/>
                <a:gd name="connsiteX6" fmla="*/ 8236 w 10145"/>
                <a:gd name="connsiteY6" fmla="*/ 8049 h 10000"/>
                <a:gd name="connsiteX7" fmla="*/ 9617 w 10145"/>
                <a:gd name="connsiteY7" fmla="*/ 3809 h 10000"/>
                <a:gd name="connsiteX8" fmla="*/ 10145 w 10145"/>
                <a:gd name="connsiteY8" fmla="*/ 0 h 10000"/>
                <a:gd name="connsiteX0" fmla="*/ 0 w 10200"/>
                <a:gd name="connsiteY0" fmla="*/ 4773 h 10000"/>
                <a:gd name="connsiteX1" fmla="*/ 287 w 10200"/>
                <a:gd name="connsiteY1" fmla="*/ 6979 h 10000"/>
                <a:gd name="connsiteX2" fmla="*/ 780 w 10200"/>
                <a:gd name="connsiteY2" fmla="*/ 7803 h 10000"/>
                <a:gd name="connsiteX3" fmla="*/ 2647 w 10200"/>
                <a:gd name="connsiteY3" fmla="*/ 9407 h 10000"/>
                <a:gd name="connsiteX4" fmla="*/ 4968 w 10200"/>
                <a:gd name="connsiteY4" fmla="*/ 9881 h 10000"/>
                <a:gd name="connsiteX5" fmla="*/ 6822 w 10200"/>
                <a:gd name="connsiteY5" fmla="*/ 9600 h 10000"/>
                <a:gd name="connsiteX6" fmla="*/ 8291 w 10200"/>
                <a:gd name="connsiteY6" fmla="*/ 8049 h 10000"/>
                <a:gd name="connsiteX7" fmla="*/ 9672 w 10200"/>
                <a:gd name="connsiteY7" fmla="*/ 3809 h 10000"/>
                <a:gd name="connsiteX8" fmla="*/ 10200 w 10200"/>
                <a:gd name="connsiteY8" fmla="*/ 0 h 10000"/>
                <a:gd name="connsiteX0" fmla="*/ 0 w 10200"/>
                <a:gd name="connsiteY0" fmla="*/ 4773 h 10000"/>
                <a:gd name="connsiteX1" fmla="*/ 305 w 10200"/>
                <a:gd name="connsiteY1" fmla="*/ 6722 h 10000"/>
                <a:gd name="connsiteX2" fmla="*/ 780 w 10200"/>
                <a:gd name="connsiteY2" fmla="*/ 7803 h 10000"/>
                <a:gd name="connsiteX3" fmla="*/ 2647 w 10200"/>
                <a:gd name="connsiteY3" fmla="*/ 9407 h 10000"/>
                <a:gd name="connsiteX4" fmla="*/ 4968 w 10200"/>
                <a:gd name="connsiteY4" fmla="*/ 9881 h 10000"/>
                <a:gd name="connsiteX5" fmla="*/ 6822 w 10200"/>
                <a:gd name="connsiteY5" fmla="*/ 9600 h 10000"/>
                <a:gd name="connsiteX6" fmla="*/ 8291 w 10200"/>
                <a:gd name="connsiteY6" fmla="*/ 8049 h 10000"/>
                <a:gd name="connsiteX7" fmla="*/ 9672 w 10200"/>
                <a:gd name="connsiteY7" fmla="*/ 3809 h 10000"/>
                <a:gd name="connsiteX8" fmla="*/ 10200 w 10200"/>
                <a:gd name="connsiteY8" fmla="*/ 0 h 10000"/>
                <a:gd name="connsiteX0" fmla="*/ 0 w 10200"/>
                <a:gd name="connsiteY0" fmla="*/ 4773 h 10000"/>
                <a:gd name="connsiteX1" fmla="*/ 396 w 10200"/>
                <a:gd name="connsiteY1" fmla="*/ 6979 h 10000"/>
                <a:gd name="connsiteX2" fmla="*/ 780 w 10200"/>
                <a:gd name="connsiteY2" fmla="*/ 7803 h 10000"/>
                <a:gd name="connsiteX3" fmla="*/ 2647 w 10200"/>
                <a:gd name="connsiteY3" fmla="*/ 9407 h 10000"/>
                <a:gd name="connsiteX4" fmla="*/ 4968 w 10200"/>
                <a:gd name="connsiteY4" fmla="*/ 9881 h 10000"/>
                <a:gd name="connsiteX5" fmla="*/ 6822 w 10200"/>
                <a:gd name="connsiteY5" fmla="*/ 9600 h 10000"/>
                <a:gd name="connsiteX6" fmla="*/ 8291 w 10200"/>
                <a:gd name="connsiteY6" fmla="*/ 8049 h 10000"/>
                <a:gd name="connsiteX7" fmla="*/ 9672 w 10200"/>
                <a:gd name="connsiteY7" fmla="*/ 3809 h 10000"/>
                <a:gd name="connsiteX8" fmla="*/ 10200 w 10200"/>
                <a:gd name="connsiteY8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200" h="10000">
                  <a:moveTo>
                    <a:pt x="0" y="4773"/>
                  </a:moveTo>
                  <a:cubicBezTo>
                    <a:pt x="39" y="4969"/>
                    <a:pt x="266" y="6474"/>
                    <a:pt x="396" y="6979"/>
                  </a:cubicBezTo>
                  <a:cubicBezTo>
                    <a:pt x="526" y="7484"/>
                    <a:pt x="405" y="7398"/>
                    <a:pt x="780" y="7803"/>
                  </a:cubicBezTo>
                  <a:cubicBezTo>
                    <a:pt x="1155" y="8208"/>
                    <a:pt x="1949" y="9152"/>
                    <a:pt x="2647" y="9407"/>
                  </a:cubicBezTo>
                  <a:cubicBezTo>
                    <a:pt x="3418" y="9852"/>
                    <a:pt x="4272" y="9850"/>
                    <a:pt x="4968" y="9881"/>
                  </a:cubicBezTo>
                  <a:cubicBezTo>
                    <a:pt x="5664" y="9913"/>
                    <a:pt x="6280" y="10000"/>
                    <a:pt x="6822" y="9600"/>
                  </a:cubicBezTo>
                  <a:cubicBezTo>
                    <a:pt x="7368" y="9224"/>
                    <a:pt x="7818" y="9015"/>
                    <a:pt x="8291" y="8049"/>
                  </a:cubicBezTo>
                  <a:cubicBezTo>
                    <a:pt x="8767" y="7084"/>
                    <a:pt x="9340" y="5059"/>
                    <a:pt x="9672" y="3809"/>
                  </a:cubicBezTo>
                  <a:cubicBezTo>
                    <a:pt x="10002" y="2559"/>
                    <a:pt x="10095" y="1474"/>
                    <a:pt x="10200" y="0"/>
                  </a:cubicBezTo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" name="Arc 10"/>
            <p:cNvSpPr>
              <a:spLocks/>
            </p:cNvSpPr>
            <p:nvPr/>
          </p:nvSpPr>
          <p:spPr bwMode="auto">
            <a:xfrm flipH="1">
              <a:off x="4186241" y="2081395"/>
              <a:ext cx="277813" cy="230188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67"/>
                    <a:pt x="2522" y="9810"/>
                    <a:pt x="6957" y="5721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67"/>
                    <a:pt x="2522" y="9810"/>
                    <a:pt x="6957" y="572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chemeClr val="bg2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Arc 12"/>
            <p:cNvSpPr>
              <a:spLocks/>
            </p:cNvSpPr>
            <p:nvPr/>
          </p:nvSpPr>
          <p:spPr bwMode="auto">
            <a:xfrm flipH="1">
              <a:off x="3636965" y="2105208"/>
              <a:ext cx="277813" cy="230188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67"/>
                    <a:pt x="2522" y="9810"/>
                    <a:pt x="6957" y="5721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67"/>
                    <a:pt x="2522" y="9810"/>
                    <a:pt x="6957" y="572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chemeClr val="bg2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Arc 14"/>
            <p:cNvSpPr>
              <a:spLocks/>
            </p:cNvSpPr>
            <p:nvPr/>
          </p:nvSpPr>
          <p:spPr bwMode="auto">
            <a:xfrm flipH="1">
              <a:off x="3829053" y="1449570"/>
              <a:ext cx="277813" cy="230188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67"/>
                    <a:pt x="2522" y="9810"/>
                    <a:pt x="6957" y="5721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67"/>
                    <a:pt x="2522" y="9810"/>
                    <a:pt x="6957" y="572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chemeClr val="bg2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Arc 16"/>
            <p:cNvSpPr>
              <a:spLocks/>
            </p:cNvSpPr>
            <p:nvPr/>
          </p:nvSpPr>
          <p:spPr bwMode="auto">
            <a:xfrm flipH="1">
              <a:off x="3713165" y="1813108"/>
              <a:ext cx="300038" cy="157163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67"/>
                    <a:pt x="2522" y="9810"/>
                    <a:pt x="6957" y="5721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67"/>
                    <a:pt x="2522" y="9810"/>
                    <a:pt x="6957" y="572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chemeClr val="bg2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Arc 18"/>
            <p:cNvSpPr>
              <a:spLocks/>
            </p:cNvSpPr>
            <p:nvPr/>
          </p:nvSpPr>
          <p:spPr bwMode="auto">
            <a:xfrm flipH="1">
              <a:off x="4289428" y="1808345"/>
              <a:ext cx="300038" cy="157163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67"/>
                    <a:pt x="2522" y="9810"/>
                    <a:pt x="6957" y="5721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67"/>
                    <a:pt x="2522" y="9810"/>
                    <a:pt x="6957" y="572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chemeClr val="bg2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20"/>
            <p:cNvSpPr>
              <a:spLocks noChangeShapeType="1"/>
            </p:cNvSpPr>
            <p:nvPr/>
          </p:nvSpPr>
          <p:spPr bwMode="auto">
            <a:xfrm flipV="1">
              <a:off x="5170491" y="2360795"/>
              <a:ext cx="328613" cy="5715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3924887" y="1513573"/>
              <a:ext cx="87085" cy="87085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3" name="Line 25"/>
            <p:cNvSpPr>
              <a:spLocks noChangeShapeType="1"/>
            </p:cNvSpPr>
            <p:nvPr/>
          </p:nvSpPr>
          <p:spPr bwMode="auto">
            <a:xfrm flipH="1">
              <a:off x="3773789" y="1584358"/>
              <a:ext cx="166688" cy="20002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4" name="Object 4"/>
            <p:cNvGraphicFramePr>
              <a:graphicFrameLocks noChangeAspect="1"/>
            </p:cNvGraphicFramePr>
            <p:nvPr/>
          </p:nvGraphicFramePr>
          <p:xfrm>
            <a:off x="3320766" y="1458171"/>
            <a:ext cx="295891" cy="434672"/>
          </p:xfrm>
          <a:graphic>
            <a:graphicData uri="http://schemas.openxmlformats.org/presentationml/2006/ole">
              <p:oleObj spid="_x0000_s17516" name="Equation" r:id="rId5" imgW="164957" imgH="241091" progId="Equation.DSMT4">
                <p:embed/>
              </p:oleObj>
            </a:graphicData>
          </a:graphic>
        </p:graphicFrame>
        <p:graphicFrame>
          <p:nvGraphicFramePr>
            <p:cNvPr id="75" name="Object 95"/>
            <p:cNvGraphicFramePr>
              <a:graphicFrameLocks noChangeAspect="1"/>
            </p:cNvGraphicFramePr>
            <p:nvPr/>
          </p:nvGraphicFramePr>
          <p:xfrm>
            <a:off x="4288667" y="1264503"/>
            <a:ext cx="271463" cy="388938"/>
          </p:xfrm>
          <a:graphic>
            <a:graphicData uri="http://schemas.openxmlformats.org/presentationml/2006/ole">
              <p:oleObj spid="_x0000_s17517" name="Equation" r:id="rId6" imgW="152268" imgH="215713" progId="Equation.DSMT4">
                <p:embed/>
              </p:oleObj>
            </a:graphicData>
          </a:graphic>
        </p:graphicFrame>
        <p:graphicFrame>
          <p:nvGraphicFramePr>
            <p:cNvPr id="76" name="Object 96"/>
            <p:cNvGraphicFramePr>
              <a:graphicFrameLocks noChangeAspect="1"/>
            </p:cNvGraphicFramePr>
            <p:nvPr/>
          </p:nvGraphicFramePr>
          <p:xfrm>
            <a:off x="3938896" y="884901"/>
            <a:ext cx="317500" cy="411162"/>
          </p:xfrm>
          <a:graphic>
            <a:graphicData uri="http://schemas.openxmlformats.org/presentationml/2006/ole">
              <p:oleObj spid="_x0000_s17518" name="Equation" r:id="rId7" imgW="177646" imgH="228402" progId="Equation.DSMT4">
                <p:embed/>
              </p:oleObj>
            </a:graphicData>
          </a:graphic>
        </p:graphicFrame>
        <p:graphicFrame>
          <p:nvGraphicFramePr>
            <p:cNvPr id="77" name="Object 97"/>
            <p:cNvGraphicFramePr>
              <a:graphicFrameLocks noChangeAspect="1"/>
            </p:cNvGraphicFramePr>
            <p:nvPr/>
          </p:nvGraphicFramePr>
          <p:xfrm>
            <a:off x="5364163" y="1393825"/>
            <a:ext cx="249237" cy="320675"/>
          </p:xfrm>
          <a:graphic>
            <a:graphicData uri="http://schemas.openxmlformats.org/presentationml/2006/ole">
              <p:oleObj spid="_x0000_s17519" name="Equation" r:id="rId8" imgW="139579" imgH="177646" progId="Equation.DSMT4">
                <p:embed/>
              </p:oleObj>
            </a:graphicData>
          </a:graphic>
        </p:graphicFrame>
        <p:graphicFrame>
          <p:nvGraphicFramePr>
            <p:cNvPr id="78" name="Object 98"/>
            <p:cNvGraphicFramePr>
              <a:graphicFrameLocks noChangeAspect="1"/>
            </p:cNvGraphicFramePr>
            <p:nvPr/>
          </p:nvGraphicFramePr>
          <p:xfrm>
            <a:off x="5710238" y="2365375"/>
            <a:ext cx="271462" cy="320675"/>
          </p:xfrm>
          <a:graphic>
            <a:graphicData uri="http://schemas.openxmlformats.org/presentationml/2006/ole">
              <p:oleObj spid="_x0000_s17520" name="Equation" r:id="rId9" imgW="152202" imgH="177569" progId="Equation.DSMT4">
                <p:embed/>
              </p:oleObj>
            </a:graphicData>
          </a:graphic>
        </p:graphicFrame>
      </p:grpSp>
      <p:grpSp>
        <p:nvGrpSpPr>
          <p:cNvPr id="81" name="Group 80"/>
          <p:cNvGrpSpPr/>
          <p:nvPr/>
        </p:nvGrpSpPr>
        <p:grpSpPr>
          <a:xfrm>
            <a:off x="5788025" y="3193577"/>
            <a:ext cx="2930122" cy="1748311"/>
            <a:chOff x="5788025" y="3193577"/>
            <a:chExt cx="2930122" cy="1748311"/>
          </a:xfrm>
        </p:grpSpPr>
        <p:sp>
          <p:nvSpPr>
            <p:cNvPr id="35" name="TextBox 34"/>
            <p:cNvSpPr txBox="1"/>
            <p:nvPr/>
          </p:nvSpPr>
          <p:spPr>
            <a:xfrm>
              <a:off x="7315199" y="3193577"/>
              <a:ext cx="1402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2"/>
                  </a:solidFill>
                </a:rPr>
                <a:t>Cancelation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17415" name="Rectangle 1049"/>
            <p:cNvSpPr>
              <a:spLocks noChangeArrowheads="1"/>
            </p:cNvSpPr>
            <p:nvPr/>
          </p:nvSpPr>
          <p:spPr bwMode="auto">
            <a:xfrm>
              <a:off x="6523038" y="3998913"/>
              <a:ext cx="544512" cy="41275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6" name="Rectangle 1050"/>
            <p:cNvSpPr>
              <a:spLocks noChangeArrowheads="1"/>
            </p:cNvSpPr>
            <p:nvPr/>
          </p:nvSpPr>
          <p:spPr bwMode="auto">
            <a:xfrm>
              <a:off x="7077075" y="3998913"/>
              <a:ext cx="544513" cy="41275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7" name="Arc 1051"/>
            <p:cNvSpPr>
              <a:spLocks/>
            </p:cNvSpPr>
            <p:nvPr/>
          </p:nvSpPr>
          <p:spPr bwMode="auto">
            <a:xfrm flipH="1">
              <a:off x="7178675" y="4070350"/>
              <a:ext cx="277813" cy="230188"/>
            </a:xfrm>
            <a:custGeom>
              <a:avLst/>
              <a:gdLst>
                <a:gd name="T0" fmla="*/ 5744626 w 43200"/>
                <a:gd name="T1" fmla="*/ 0 h 43200"/>
                <a:gd name="T2" fmla="*/ 1850222 w 43200"/>
                <a:gd name="T3" fmla="*/ 865507 h 43200"/>
                <a:gd name="T4" fmla="*/ 5744626 w 43200"/>
                <a:gd name="T5" fmla="*/ 3267764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67"/>
                    <a:pt x="2522" y="9810"/>
                    <a:pt x="6957" y="5721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67"/>
                    <a:pt x="2522" y="9810"/>
                    <a:pt x="6957" y="572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chemeClr val="bg2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9" name="Arc 1053"/>
            <p:cNvSpPr>
              <a:spLocks/>
            </p:cNvSpPr>
            <p:nvPr/>
          </p:nvSpPr>
          <p:spPr bwMode="auto">
            <a:xfrm flipH="1">
              <a:off x="6667500" y="4094163"/>
              <a:ext cx="277813" cy="230187"/>
            </a:xfrm>
            <a:custGeom>
              <a:avLst/>
              <a:gdLst>
                <a:gd name="T0" fmla="*/ 5744626 w 43200"/>
                <a:gd name="T1" fmla="*/ 0 h 43200"/>
                <a:gd name="T2" fmla="*/ 1850222 w 43200"/>
                <a:gd name="T3" fmla="*/ 865498 h 43200"/>
                <a:gd name="T4" fmla="*/ 5744626 w 43200"/>
                <a:gd name="T5" fmla="*/ 3267734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67"/>
                    <a:pt x="2522" y="9810"/>
                    <a:pt x="6957" y="5721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67"/>
                    <a:pt x="2522" y="9810"/>
                    <a:pt x="6957" y="572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chemeClr val="bg2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1" name="Line 1055"/>
            <p:cNvSpPr>
              <a:spLocks noChangeShapeType="1"/>
            </p:cNvSpPr>
            <p:nvPr/>
          </p:nvSpPr>
          <p:spPr bwMode="auto">
            <a:xfrm>
              <a:off x="8218488" y="4410838"/>
              <a:ext cx="147637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2" name="Freeform 1056"/>
            <p:cNvSpPr>
              <a:spLocks/>
            </p:cNvSpPr>
            <p:nvPr/>
          </p:nvSpPr>
          <p:spPr bwMode="auto">
            <a:xfrm>
              <a:off x="5788025" y="4197350"/>
              <a:ext cx="2751138" cy="273050"/>
            </a:xfrm>
            <a:custGeom>
              <a:avLst/>
              <a:gdLst>
                <a:gd name="T0" fmla="*/ 127666795 w 2992"/>
                <a:gd name="T1" fmla="*/ 0 h 748"/>
                <a:gd name="T2" fmla="*/ 23673395 w 2992"/>
                <a:gd name="T3" fmla="*/ 33713279 h 748"/>
                <a:gd name="T4" fmla="*/ 268861241 w 2992"/>
                <a:gd name="T5" fmla="*/ 68759320 h 748"/>
                <a:gd name="T6" fmla="*/ 683990658 w 2992"/>
                <a:gd name="T7" fmla="*/ 92478523 h 748"/>
                <a:gd name="T8" fmla="*/ 1236086728 w 2992"/>
                <a:gd name="T9" fmla="*/ 99407735 h 748"/>
                <a:gd name="T10" fmla="*/ 1664742760 w 2992"/>
                <a:gd name="T11" fmla="*/ 94343878 h 748"/>
                <a:gd name="T12" fmla="*/ 1975878252 w 2992"/>
                <a:gd name="T13" fmla="*/ 87547928 h 748"/>
                <a:gd name="T14" fmla="*/ 2147483647 w 2992"/>
                <a:gd name="T15" fmla="*/ 71690956 h 748"/>
                <a:gd name="T16" fmla="*/ 2147483647 w 2992"/>
                <a:gd name="T17" fmla="*/ 42907907 h 748"/>
                <a:gd name="T18" fmla="*/ 2147483647 w 2992"/>
                <a:gd name="T19" fmla="*/ 25185215 h 7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992"/>
                <a:gd name="T31" fmla="*/ 0 h 748"/>
                <a:gd name="T32" fmla="*/ 2992 w 2992"/>
                <a:gd name="T33" fmla="*/ 748 h 74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992" h="748">
                  <a:moveTo>
                    <a:pt x="151" y="0"/>
                  </a:moveTo>
                  <a:cubicBezTo>
                    <a:pt x="129" y="42"/>
                    <a:pt x="0" y="167"/>
                    <a:pt x="28" y="253"/>
                  </a:cubicBezTo>
                  <a:cubicBezTo>
                    <a:pt x="56" y="339"/>
                    <a:pt x="188" y="443"/>
                    <a:pt x="318" y="516"/>
                  </a:cubicBezTo>
                  <a:cubicBezTo>
                    <a:pt x="448" y="589"/>
                    <a:pt x="618" y="655"/>
                    <a:pt x="809" y="694"/>
                  </a:cubicBezTo>
                  <a:cubicBezTo>
                    <a:pt x="1000" y="733"/>
                    <a:pt x="1269" y="744"/>
                    <a:pt x="1462" y="746"/>
                  </a:cubicBezTo>
                  <a:cubicBezTo>
                    <a:pt x="1655" y="748"/>
                    <a:pt x="1823" y="723"/>
                    <a:pt x="1969" y="708"/>
                  </a:cubicBezTo>
                  <a:cubicBezTo>
                    <a:pt x="2115" y="694"/>
                    <a:pt x="2212" y="685"/>
                    <a:pt x="2337" y="657"/>
                  </a:cubicBezTo>
                  <a:cubicBezTo>
                    <a:pt x="2462" y="629"/>
                    <a:pt x="2617" y="594"/>
                    <a:pt x="2721" y="538"/>
                  </a:cubicBezTo>
                  <a:cubicBezTo>
                    <a:pt x="2825" y="482"/>
                    <a:pt x="2932" y="380"/>
                    <a:pt x="2962" y="322"/>
                  </a:cubicBezTo>
                  <a:cubicBezTo>
                    <a:pt x="2992" y="264"/>
                    <a:pt x="2911" y="217"/>
                    <a:pt x="2898" y="189"/>
                  </a:cubicBezTo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6" name="Line 1087"/>
            <p:cNvSpPr>
              <a:spLocks noChangeShapeType="1"/>
            </p:cNvSpPr>
            <p:nvPr/>
          </p:nvSpPr>
          <p:spPr bwMode="auto">
            <a:xfrm>
              <a:off x="7073900" y="4394200"/>
              <a:ext cx="5461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37" name="Straight Arrow Connector 36"/>
            <p:cNvCxnSpPr/>
            <p:nvPr/>
          </p:nvCxnSpPr>
          <p:spPr bwMode="auto">
            <a:xfrm flipH="1">
              <a:off x="7137779" y="3657600"/>
              <a:ext cx="409433" cy="3821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7065861" y="3985265"/>
              <a:ext cx="2849" cy="427709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aphicFrame>
          <p:nvGraphicFramePr>
            <p:cNvPr id="79" name="Object 96"/>
            <p:cNvGraphicFramePr>
              <a:graphicFrameLocks noChangeAspect="1"/>
            </p:cNvGraphicFramePr>
            <p:nvPr/>
          </p:nvGraphicFramePr>
          <p:xfrm>
            <a:off x="7123113" y="4530725"/>
            <a:ext cx="476250" cy="411163"/>
          </p:xfrm>
          <a:graphic>
            <a:graphicData uri="http://schemas.openxmlformats.org/presentationml/2006/ole">
              <p:oleObj spid="_x0000_s17521" name="Equation" r:id="rId10" imgW="266584" imgH="228501" progId="Equation.DSMT4">
                <p:embed/>
              </p:oleObj>
            </a:graphicData>
          </a:graphic>
        </p:graphicFrame>
        <p:graphicFrame>
          <p:nvGraphicFramePr>
            <p:cNvPr id="80" name="Object 98"/>
            <p:cNvGraphicFramePr>
              <a:graphicFrameLocks noChangeAspect="1"/>
            </p:cNvGraphicFramePr>
            <p:nvPr/>
          </p:nvGraphicFramePr>
          <p:xfrm>
            <a:off x="8332883" y="4510349"/>
            <a:ext cx="271462" cy="320675"/>
          </p:xfrm>
          <a:graphic>
            <a:graphicData uri="http://schemas.openxmlformats.org/presentationml/2006/ole">
              <p:oleObj spid="_x0000_s17522" name="Equation" r:id="rId11" imgW="152202" imgH="177569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5" name="Text Box 1035"/>
          <p:cNvSpPr txBox="1">
            <a:spLocks noChangeArrowheads="1"/>
          </p:cNvSpPr>
          <p:nvPr/>
        </p:nvSpPr>
        <p:spPr bwMode="auto">
          <a:xfrm>
            <a:off x="613601" y="3374985"/>
            <a:ext cx="163698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For the LHS: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4586" name="Text Box 1036"/>
          <p:cNvSpPr txBox="1">
            <a:spLocks noChangeArrowheads="1"/>
          </p:cNvSpPr>
          <p:nvPr/>
        </p:nvSpPr>
        <p:spPr bwMode="auto">
          <a:xfrm>
            <a:off x="2095500" y="4422775"/>
            <a:ext cx="99738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Hence,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4578" name="Object 1037"/>
          <p:cNvGraphicFramePr>
            <a:graphicFrameLocks noChangeAspect="1"/>
          </p:cNvGraphicFramePr>
          <p:nvPr/>
        </p:nvGraphicFramePr>
        <p:xfrm>
          <a:off x="2197341" y="2162175"/>
          <a:ext cx="3132137" cy="776288"/>
        </p:xfrm>
        <a:graphic>
          <a:graphicData uri="http://schemas.openxmlformats.org/presentationml/2006/ole">
            <p:oleObj spid="_x0000_s24742" name="Equation" r:id="rId4" imgW="1536700" imgH="381000" progId="Equation.DSMT4">
              <p:embed/>
            </p:oleObj>
          </a:graphicData>
        </a:graphic>
      </p:graphicFrame>
      <p:sp>
        <p:nvSpPr>
          <p:cNvPr id="24587" name="Text Box 1039"/>
          <p:cNvSpPr txBox="1">
            <a:spLocks noChangeArrowheads="1"/>
          </p:cNvSpPr>
          <p:nvPr/>
        </p:nvSpPr>
        <p:spPr bwMode="auto">
          <a:xfrm>
            <a:off x="78694" y="2225902"/>
            <a:ext cx="217912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Stokes’ </a:t>
            </a:r>
            <a:r>
              <a:rPr lang="en-US" sz="2000" dirty="0" smtClean="0">
                <a:solidFill>
                  <a:schemeClr val="bg1"/>
                </a:solidFill>
              </a:rPr>
              <a:t>Theorem: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4588" name="Text Box 1041"/>
          <p:cNvSpPr txBox="1">
            <a:spLocks noChangeArrowheads="1"/>
          </p:cNvSpPr>
          <p:nvPr/>
        </p:nvSpPr>
        <p:spPr bwMode="auto">
          <a:xfrm>
            <a:off x="615950" y="1398588"/>
            <a:ext cx="996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hlink"/>
                </a:solidFill>
              </a:rPr>
              <a:t>Proof:</a:t>
            </a:r>
          </a:p>
        </p:txBody>
      </p:sp>
      <p:sp>
        <p:nvSpPr>
          <p:cNvPr id="24589" name="Text Box 1042"/>
          <p:cNvSpPr txBox="1">
            <a:spLocks noChangeArrowheads="1"/>
          </p:cNvSpPr>
          <p:nvPr/>
        </p:nvSpPr>
        <p:spPr bwMode="auto">
          <a:xfrm>
            <a:off x="1147409" y="5591175"/>
            <a:ext cx="1962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Taking the limit:</a:t>
            </a:r>
          </a:p>
        </p:txBody>
      </p:sp>
      <p:graphicFrame>
        <p:nvGraphicFramePr>
          <p:cNvPr id="24579" name="Object 1044"/>
          <p:cNvGraphicFramePr>
            <a:graphicFrameLocks noChangeAspect="1"/>
          </p:cNvGraphicFramePr>
          <p:nvPr/>
        </p:nvGraphicFramePr>
        <p:xfrm>
          <a:off x="3181352" y="5387975"/>
          <a:ext cx="3597275" cy="919163"/>
        </p:xfrm>
        <a:graphic>
          <a:graphicData uri="http://schemas.openxmlformats.org/presentationml/2006/ole">
            <p:oleObj spid="_x0000_s24743" name="Equation" r:id="rId5" imgW="1739900" imgH="444500" progId="Equation.DSMT4">
              <p:embed/>
            </p:oleObj>
          </a:graphicData>
        </a:graphic>
      </p:graphicFrame>
      <p:graphicFrame>
        <p:nvGraphicFramePr>
          <p:cNvPr id="24580" name="Object 1046"/>
          <p:cNvGraphicFramePr>
            <a:graphicFrameLocks noChangeAspect="1"/>
          </p:cNvGraphicFramePr>
          <p:nvPr/>
        </p:nvGraphicFramePr>
        <p:xfrm>
          <a:off x="3149600" y="4366533"/>
          <a:ext cx="3003550" cy="776288"/>
        </p:xfrm>
        <a:graphic>
          <a:graphicData uri="http://schemas.openxmlformats.org/presentationml/2006/ole">
            <p:oleObj spid="_x0000_s24744" name="Equation" r:id="rId6" imgW="1473200" imgH="381000" progId="Equation.DSMT4">
              <p:embed/>
            </p:oleObj>
          </a:graphicData>
        </a:graphic>
      </p:graphicFrame>
      <p:graphicFrame>
        <p:nvGraphicFramePr>
          <p:cNvPr id="24581" name="Object 1047"/>
          <p:cNvGraphicFramePr>
            <a:graphicFrameLocks noChangeAspect="1"/>
          </p:cNvGraphicFramePr>
          <p:nvPr/>
        </p:nvGraphicFramePr>
        <p:xfrm>
          <a:off x="2354263" y="3289300"/>
          <a:ext cx="6061075" cy="774700"/>
        </p:xfrm>
        <a:graphic>
          <a:graphicData uri="http://schemas.openxmlformats.org/presentationml/2006/ole">
            <p:oleObj spid="_x0000_s24745" name="Equation" r:id="rId7" imgW="2971800" imgH="381000" progId="Equation.DSMT4">
              <p:embed/>
            </p:oleObj>
          </a:graphicData>
        </a:graphic>
      </p:graphicFrame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77165" y="0"/>
            <a:ext cx="863758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B: Component of Curl Vector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977900" y="986947"/>
            <a:ext cx="2244355" cy="1905336"/>
            <a:chOff x="5977900" y="986947"/>
            <a:chExt cx="2244355" cy="1905336"/>
          </a:xfrm>
        </p:grpSpPr>
        <p:sp>
          <p:nvSpPr>
            <p:cNvPr id="32" name="Oval 7" descr="Wide upward diagonal"/>
            <p:cNvSpPr>
              <a:spLocks noChangeArrowheads="1"/>
            </p:cNvSpPr>
            <p:nvPr/>
          </p:nvSpPr>
          <p:spPr bwMode="auto">
            <a:xfrm rot="930589">
              <a:off x="5977900" y="2100966"/>
              <a:ext cx="1281113" cy="390525"/>
            </a:xfrm>
            <a:prstGeom prst="ellipse">
              <a:avLst/>
            </a:prstGeom>
            <a:pattFill prst="wdUpDiag">
              <a:fgClr>
                <a:schemeClr val="accent1"/>
              </a:fgClr>
              <a:bgClr>
                <a:srgbClr val="FFFFFF"/>
              </a:bgClr>
            </a:patt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8"/>
            <p:cNvSpPr>
              <a:spLocks noChangeShapeType="1"/>
            </p:cNvSpPr>
            <p:nvPr/>
          </p:nvSpPr>
          <p:spPr bwMode="auto">
            <a:xfrm flipV="1">
              <a:off x="6651000" y="1610436"/>
              <a:ext cx="282063" cy="66198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4" name="Object 9"/>
            <p:cNvGraphicFramePr>
              <a:graphicFrameLocks noChangeAspect="1"/>
            </p:cNvGraphicFramePr>
            <p:nvPr/>
          </p:nvGraphicFramePr>
          <p:xfrm>
            <a:off x="6009944" y="986947"/>
            <a:ext cx="1661515" cy="433041"/>
          </p:xfrm>
          <a:graphic>
            <a:graphicData uri="http://schemas.openxmlformats.org/presentationml/2006/ole">
              <p:oleObj spid="_x0000_s24746" name="Equation" r:id="rId8" imgW="927100" imgH="241300" progId="Equation.DSMT4">
                <p:embed/>
              </p:oleObj>
            </a:graphicData>
          </a:graphic>
        </p:graphicFrame>
        <p:sp>
          <p:nvSpPr>
            <p:cNvPr id="35" name="Line 10"/>
            <p:cNvSpPr>
              <a:spLocks noChangeShapeType="1"/>
            </p:cNvSpPr>
            <p:nvPr/>
          </p:nvSpPr>
          <p:spPr bwMode="auto">
            <a:xfrm>
              <a:off x="6551214" y="2483929"/>
              <a:ext cx="348343" cy="6927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4670" name="Object 94"/>
            <p:cNvGraphicFramePr>
              <a:graphicFrameLocks noChangeAspect="1"/>
            </p:cNvGraphicFramePr>
            <p:nvPr/>
          </p:nvGraphicFramePr>
          <p:xfrm>
            <a:off x="6218238" y="2571608"/>
            <a:ext cx="271462" cy="320675"/>
          </p:xfrm>
          <a:graphic>
            <a:graphicData uri="http://schemas.openxmlformats.org/presentationml/2006/ole">
              <p:oleObj spid="_x0000_s24747" name="Equation" r:id="rId9" imgW="152202" imgH="177569" progId="Equation.DSMT4">
                <p:embed/>
              </p:oleObj>
            </a:graphicData>
          </a:graphic>
        </p:graphicFrame>
        <p:graphicFrame>
          <p:nvGraphicFramePr>
            <p:cNvPr id="24671" name="Object 95"/>
            <p:cNvGraphicFramePr>
              <a:graphicFrameLocks noChangeAspect="1"/>
            </p:cNvGraphicFramePr>
            <p:nvPr/>
          </p:nvGraphicFramePr>
          <p:xfrm>
            <a:off x="7090368" y="1914193"/>
            <a:ext cx="1131887" cy="282575"/>
          </p:xfrm>
          <a:graphic>
            <a:graphicData uri="http://schemas.openxmlformats.org/presentationml/2006/ole">
              <p:oleObj spid="_x0000_s24748" name="Equation" r:id="rId10" imgW="825500" imgH="2032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1512207" y="2239736"/>
            <a:ext cx="6508750" cy="2314575"/>
            <a:chOff x="884" y="2412"/>
            <a:chExt cx="4100" cy="1458"/>
          </a:xfrm>
        </p:grpSpPr>
        <p:sp>
          <p:nvSpPr>
            <p:cNvPr id="12300" name="Rectangle 68" descr="Water droplets"/>
            <p:cNvSpPr>
              <a:spLocks noChangeArrowheads="1"/>
            </p:cNvSpPr>
            <p:nvPr/>
          </p:nvSpPr>
          <p:spPr bwMode="auto">
            <a:xfrm>
              <a:off x="1064" y="2800"/>
              <a:ext cx="3608" cy="800"/>
            </a:xfrm>
            <a:prstGeom prst="rect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Line 32"/>
            <p:cNvSpPr>
              <a:spLocks noChangeShapeType="1"/>
            </p:cNvSpPr>
            <p:nvPr/>
          </p:nvSpPr>
          <p:spPr bwMode="auto">
            <a:xfrm flipH="1">
              <a:off x="1898" y="2698"/>
              <a:ext cx="7" cy="117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2" name="Line 33"/>
            <p:cNvSpPr>
              <a:spLocks noChangeShapeType="1"/>
            </p:cNvSpPr>
            <p:nvPr/>
          </p:nvSpPr>
          <p:spPr bwMode="auto">
            <a:xfrm flipV="1">
              <a:off x="884" y="3622"/>
              <a:ext cx="3841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3" name="Text Box 34"/>
            <p:cNvSpPr txBox="1">
              <a:spLocks noChangeArrowheads="1"/>
            </p:cNvSpPr>
            <p:nvPr/>
          </p:nvSpPr>
          <p:spPr bwMode="auto">
            <a:xfrm>
              <a:off x="4804" y="3482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2304" name="Text Box 35"/>
            <p:cNvSpPr txBox="1">
              <a:spLocks noChangeArrowheads="1"/>
            </p:cNvSpPr>
            <p:nvPr/>
          </p:nvSpPr>
          <p:spPr bwMode="auto">
            <a:xfrm>
              <a:off x="1818" y="2412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12305" name="Line 36"/>
            <p:cNvSpPr>
              <a:spLocks noChangeShapeType="1"/>
            </p:cNvSpPr>
            <p:nvPr/>
          </p:nvSpPr>
          <p:spPr bwMode="auto">
            <a:xfrm flipV="1">
              <a:off x="2121" y="2884"/>
              <a:ext cx="828" cy="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6" name="Line 40"/>
            <p:cNvSpPr>
              <a:spLocks noChangeShapeType="1"/>
            </p:cNvSpPr>
            <p:nvPr/>
          </p:nvSpPr>
          <p:spPr bwMode="auto">
            <a:xfrm flipV="1">
              <a:off x="3276" y="2883"/>
              <a:ext cx="929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7" name="Line 41"/>
            <p:cNvSpPr>
              <a:spLocks noChangeShapeType="1"/>
            </p:cNvSpPr>
            <p:nvPr/>
          </p:nvSpPr>
          <p:spPr bwMode="auto">
            <a:xfrm>
              <a:off x="3395" y="3101"/>
              <a:ext cx="65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8" name="Line 42"/>
            <p:cNvSpPr>
              <a:spLocks noChangeShapeType="1"/>
            </p:cNvSpPr>
            <p:nvPr/>
          </p:nvSpPr>
          <p:spPr bwMode="auto">
            <a:xfrm flipV="1">
              <a:off x="3526" y="3331"/>
              <a:ext cx="35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9" name="Line 43"/>
            <p:cNvSpPr>
              <a:spLocks noChangeShapeType="1"/>
            </p:cNvSpPr>
            <p:nvPr/>
          </p:nvSpPr>
          <p:spPr bwMode="auto">
            <a:xfrm flipV="1">
              <a:off x="3606" y="3527"/>
              <a:ext cx="18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0" name="Line 46"/>
            <p:cNvSpPr>
              <a:spLocks noChangeShapeType="1"/>
            </p:cNvSpPr>
            <p:nvPr/>
          </p:nvSpPr>
          <p:spPr bwMode="auto">
            <a:xfrm>
              <a:off x="2232" y="3105"/>
              <a:ext cx="65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1" name="Line 47"/>
            <p:cNvSpPr>
              <a:spLocks noChangeShapeType="1"/>
            </p:cNvSpPr>
            <p:nvPr/>
          </p:nvSpPr>
          <p:spPr bwMode="auto">
            <a:xfrm>
              <a:off x="2363" y="3319"/>
              <a:ext cx="37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2" name="Line 48"/>
            <p:cNvSpPr>
              <a:spLocks noChangeShapeType="1"/>
            </p:cNvSpPr>
            <p:nvPr/>
          </p:nvSpPr>
          <p:spPr bwMode="auto">
            <a:xfrm flipV="1">
              <a:off x="2467" y="3523"/>
              <a:ext cx="17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7" name="Text Box 1027"/>
          <p:cNvSpPr txBox="1">
            <a:spLocks noChangeArrowheads="1"/>
          </p:cNvSpPr>
          <p:nvPr/>
        </p:nvSpPr>
        <p:spPr bwMode="auto">
          <a:xfrm>
            <a:off x="1393508" y="0"/>
            <a:ext cx="6477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Curl of a Vector (cont.)</a:t>
            </a:r>
          </a:p>
        </p:txBody>
      </p:sp>
      <p:sp>
        <p:nvSpPr>
          <p:cNvPr id="28" name="Text Box 51"/>
          <p:cNvSpPr txBox="1">
            <a:spLocks noChangeArrowheads="1"/>
          </p:cNvSpPr>
          <p:nvPr/>
        </p:nvSpPr>
        <p:spPr bwMode="auto">
          <a:xfrm>
            <a:off x="1360509" y="1420813"/>
            <a:ext cx="630653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Here the water also has a circulation about the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sz="2000" dirty="0" smtClean="0">
                <a:solidFill>
                  <a:schemeClr val="bg1"/>
                </a:solidFill>
              </a:rPr>
              <a:t> axis.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5491" y="5159826"/>
            <a:ext cx="8033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This is more obvious if we subtract a constant velocity vector from the water,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as seen on the next slide.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96" name="Group 95"/>
          <p:cNvGrpSpPr/>
          <p:nvPr/>
        </p:nvGrpSpPr>
        <p:grpSpPr>
          <a:xfrm>
            <a:off x="1138466" y="915764"/>
            <a:ext cx="6508751" cy="2297567"/>
            <a:chOff x="1094922" y="915764"/>
            <a:chExt cx="6508751" cy="2297567"/>
          </a:xfrm>
        </p:grpSpPr>
        <p:sp>
          <p:nvSpPr>
            <p:cNvPr id="24" name="Rectangle 1054" descr="Water droplets"/>
            <p:cNvSpPr>
              <a:spLocks noChangeArrowheads="1"/>
            </p:cNvSpPr>
            <p:nvPr/>
          </p:nvSpPr>
          <p:spPr bwMode="auto">
            <a:xfrm>
              <a:off x="1329872" y="1077689"/>
              <a:ext cx="5727700" cy="1270000"/>
            </a:xfrm>
            <a:prstGeom prst="rect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1029"/>
            <p:cNvSpPr>
              <a:spLocks noChangeShapeType="1"/>
            </p:cNvSpPr>
            <p:nvPr/>
          </p:nvSpPr>
          <p:spPr bwMode="auto">
            <a:xfrm>
              <a:off x="2715760" y="915764"/>
              <a:ext cx="1588" cy="17843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1030"/>
            <p:cNvSpPr>
              <a:spLocks noChangeShapeType="1"/>
            </p:cNvSpPr>
            <p:nvPr/>
          </p:nvSpPr>
          <p:spPr bwMode="auto">
            <a:xfrm flipV="1">
              <a:off x="1094922" y="2382614"/>
              <a:ext cx="609758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1033"/>
            <p:cNvSpPr>
              <a:spLocks noChangeShapeType="1"/>
            </p:cNvSpPr>
            <p:nvPr/>
          </p:nvSpPr>
          <p:spPr bwMode="auto">
            <a:xfrm>
              <a:off x="3058660" y="1215802"/>
              <a:ext cx="141128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Line 1034"/>
            <p:cNvSpPr>
              <a:spLocks noChangeShapeType="1"/>
            </p:cNvSpPr>
            <p:nvPr/>
          </p:nvSpPr>
          <p:spPr bwMode="auto">
            <a:xfrm flipV="1">
              <a:off x="4892222" y="1209452"/>
              <a:ext cx="138588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" name="Line 1035"/>
            <p:cNvSpPr>
              <a:spLocks noChangeShapeType="1"/>
            </p:cNvSpPr>
            <p:nvPr/>
          </p:nvSpPr>
          <p:spPr bwMode="auto">
            <a:xfrm>
              <a:off x="5081135" y="1555527"/>
              <a:ext cx="104457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Line 1036"/>
            <p:cNvSpPr>
              <a:spLocks noChangeShapeType="1"/>
            </p:cNvSpPr>
            <p:nvPr/>
          </p:nvSpPr>
          <p:spPr bwMode="auto">
            <a:xfrm>
              <a:off x="5263697" y="1933352"/>
              <a:ext cx="59372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Line 1037"/>
            <p:cNvSpPr>
              <a:spLocks noChangeShapeType="1"/>
            </p:cNvSpPr>
            <p:nvPr/>
          </p:nvSpPr>
          <p:spPr bwMode="auto">
            <a:xfrm flipV="1">
              <a:off x="5416097" y="2231802"/>
              <a:ext cx="30162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1038"/>
            <p:cNvSpPr>
              <a:spLocks noChangeShapeType="1"/>
            </p:cNvSpPr>
            <p:nvPr/>
          </p:nvSpPr>
          <p:spPr bwMode="auto">
            <a:xfrm>
              <a:off x="3234872" y="1561877"/>
              <a:ext cx="104457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1039"/>
            <p:cNvSpPr>
              <a:spLocks noChangeShapeType="1"/>
            </p:cNvSpPr>
            <p:nvPr/>
          </p:nvSpPr>
          <p:spPr bwMode="auto">
            <a:xfrm>
              <a:off x="3417435" y="1939702"/>
              <a:ext cx="59372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Line 1040"/>
            <p:cNvSpPr>
              <a:spLocks noChangeShapeType="1"/>
            </p:cNvSpPr>
            <p:nvPr/>
          </p:nvSpPr>
          <p:spPr bwMode="auto">
            <a:xfrm flipV="1">
              <a:off x="3569835" y="2238152"/>
              <a:ext cx="31432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" name="Line 1039"/>
            <p:cNvSpPr>
              <a:spLocks noChangeShapeType="1"/>
            </p:cNvSpPr>
            <p:nvPr/>
          </p:nvSpPr>
          <p:spPr bwMode="auto">
            <a:xfrm flipV="1">
              <a:off x="3460978" y="3211283"/>
              <a:ext cx="795336" cy="204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" name="Line 1039"/>
            <p:cNvSpPr>
              <a:spLocks noChangeShapeType="1"/>
            </p:cNvSpPr>
            <p:nvPr/>
          </p:nvSpPr>
          <p:spPr bwMode="auto">
            <a:xfrm flipV="1">
              <a:off x="5268006" y="3211283"/>
              <a:ext cx="795336" cy="204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0" name="Text Box 1031"/>
            <p:cNvSpPr txBox="1">
              <a:spLocks noChangeArrowheads="1"/>
            </p:cNvSpPr>
            <p:nvPr/>
          </p:nvSpPr>
          <p:spPr bwMode="auto">
            <a:xfrm>
              <a:off x="7317923" y="2171259"/>
              <a:ext cx="2857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93" name="Text Box 1031"/>
            <p:cNvSpPr txBox="1">
              <a:spLocks noChangeArrowheads="1"/>
            </p:cNvSpPr>
            <p:nvPr/>
          </p:nvSpPr>
          <p:spPr bwMode="auto">
            <a:xfrm>
              <a:off x="2375808" y="1093573"/>
              <a:ext cx="2857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  <a:endParaRPr lang="en-US" i="1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1171123" y="4899943"/>
            <a:ext cx="6454322" cy="1784350"/>
            <a:chOff x="1127579" y="4899943"/>
            <a:chExt cx="6454322" cy="1784350"/>
          </a:xfrm>
        </p:grpSpPr>
        <p:grpSp>
          <p:nvGrpSpPr>
            <p:cNvPr id="98" name="Group 97"/>
            <p:cNvGrpSpPr/>
            <p:nvPr/>
          </p:nvGrpSpPr>
          <p:grpSpPr>
            <a:xfrm>
              <a:off x="1127579" y="4899943"/>
              <a:ext cx="6097588" cy="1784350"/>
              <a:chOff x="1127579" y="4899943"/>
              <a:chExt cx="6097588" cy="1784350"/>
            </a:xfrm>
          </p:grpSpPr>
          <p:sp>
            <p:nvSpPr>
              <p:cNvPr id="47" name="Rectangle 1054" descr="Water droplets"/>
              <p:cNvSpPr>
                <a:spLocks noChangeArrowheads="1"/>
              </p:cNvSpPr>
              <p:nvPr/>
            </p:nvSpPr>
            <p:spPr bwMode="auto">
              <a:xfrm>
                <a:off x="1362529" y="5061868"/>
                <a:ext cx="5727700" cy="1270000"/>
              </a:xfrm>
              <a:prstGeom prst="rect">
                <a:avLst/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1029"/>
              <p:cNvSpPr>
                <a:spLocks noChangeShapeType="1"/>
              </p:cNvSpPr>
              <p:nvPr/>
            </p:nvSpPr>
            <p:spPr bwMode="auto">
              <a:xfrm>
                <a:off x="2748417" y="4899943"/>
                <a:ext cx="1588" cy="178435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2" name="Line 1030"/>
              <p:cNvSpPr>
                <a:spLocks noChangeShapeType="1"/>
              </p:cNvSpPr>
              <p:nvPr/>
            </p:nvSpPr>
            <p:spPr bwMode="auto">
              <a:xfrm flipV="1">
                <a:off x="1127579" y="6366793"/>
                <a:ext cx="6097588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" name="Line 1039"/>
              <p:cNvSpPr>
                <a:spLocks noChangeShapeType="1"/>
              </p:cNvSpPr>
              <p:nvPr/>
            </p:nvSpPr>
            <p:spPr bwMode="auto">
              <a:xfrm>
                <a:off x="3439207" y="5303396"/>
                <a:ext cx="593725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" name="Line 1040"/>
              <p:cNvSpPr>
                <a:spLocks noChangeShapeType="1"/>
              </p:cNvSpPr>
              <p:nvPr/>
            </p:nvSpPr>
            <p:spPr bwMode="auto">
              <a:xfrm flipV="1">
                <a:off x="3591606" y="5580073"/>
                <a:ext cx="314325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3" name="Line 1039"/>
              <p:cNvSpPr>
                <a:spLocks noChangeShapeType="1"/>
              </p:cNvSpPr>
              <p:nvPr/>
            </p:nvSpPr>
            <p:spPr bwMode="auto">
              <a:xfrm flipH="1">
                <a:off x="3395664" y="6163367"/>
                <a:ext cx="60891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5" name="Line 1040"/>
              <p:cNvSpPr>
                <a:spLocks noChangeShapeType="1"/>
              </p:cNvSpPr>
              <p:nvPr/>
            </p:nvSpPr>
            <p:spPr bwMode="auto">
              <a:xfrm flipH="1" flipV="1">
                <a:off x="3569834" y="5906645"/>
                <a:ext cx="314325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6" name="Line 1039"/>
              <p:cNvSpPr>
                <a:spLocks noChangeShapeType="1"/>
              </p:cNvSpPr>
              <p:nvPr/>
            </p:nvSpPr>
            <p:spPr bwMode="auto">
              <a:xfrm>
                <a:off x="5289778" y="5325168"/>
                <a:ext cx="593725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" name="Line 1040"/>
              <p:cNvSpPr>
                <a:spLocks noChangeShapeType="1"/>
              </p:cNvSpPr>
              <p:nvPr/>
            </p:nvSpPr>
            <p:spPr bwMode="auto">
              <a:xfrm flipV="1">
                <a:off x="5442177" y="5601845"/>
                <a:ext cx="314325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8" name="Line 1039"/>
              <p:cNvSpPr>
                <a:spLocks noChangeShapeType="1"/>
              </p:cNvSpPr>
              <p:nvPr/>
            </p:nvSpPr>
            <p:spPr bwMode="auto">
              <a:xfrm flipH="1">
                <a:off x="5246235" y="6185139"/>
                <a:ext cx="625245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" name="Line 1040"/>
              <p:cNvSpPr>
                <a:spLocks noChangeShapeType="1"/>
              </p:cNvSpPr>
              <p:nvPr/>
            </p:nvSpPr>
            <p:spPr bwMode="auto">
              <a:xfrm flipH="1" flipV="1">
                <a:off x="5420405" y="5928417"/>
                <a:ext cx="314325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92" name="Text Box 1031"/>
            <p:cNvSpPr txBox="1">
              <a:spLocks noChangeArrowheads="1"/>
            </p:cNvSpPr>
            <p:nvPr/>
          </p:nvSpPr>
          <p:spPr bwMode="auto">
            <a:xfrm>
              <a:off x="7296151" y="6166317"/>
              <a:ext cx="2857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95" name="Text Box 1031"/>
            <p:cNvSpPr txBox="1">
              <a:spLocks noChangeArrowheads="1"/>
            </p:cNvSpPr>
            <p:nvPr/>
          </p:nvSpPr>
          <p:spPr bwMode="auto">
            <a:xfrm>
              <a:off x="2375808" y="5121287"/>
              <a:ext cx="2857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  <a:endParaRPr lang="en-US" i="1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1161278" y="2878131"/>
            <a:ext cx="6476096" cy="1784350"/>
            <a:chOff x="1105807" y="2886082"/>
            <a:chExt cx="6476096" cy="1784350"/>
          </a:xfrm>
        </p:grpSpPr>
        <p:sp>
          <p:nvSpPr>
            <p:cNvPr id="72" name="Rectangle 1054" descr="Water droplets"/>
            <p:cNvSpPr>
              <a:spLocks noChangeArrowheads="1"/>
            </p:cNvSpPr>
            <p:nvPr/>
          </p:nvSpPr>
          <p:spPr bwMode="auto">
            <a:xfrm>
              <a:off x="1352684" y="3048007"/>
              <a:ext cx="5727700" cy="1270000"/>
            </a:xfrm>
            <a:prstGeom prst="rect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1029"/>
            <p:cNvSpPr>
              <a:spLocks noChangeShapeType="1"/>
            </p:cNvSpPr>
            <p:nvPr/>
          </p:nvSpPr>
          <p:spPr bwMode="auto">
            <a:xfrm>
              <a:off x="2726645" y="2886082"/>
              <a:ext cx="1588" cy="17843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" name="Line 1030"/>
            <p:cNvSpPr>
              <a:spLocks noChangeShapeType="1"/>
            </p:cNvSpPr>
            <p:nvPr/>
          </p:nvSpPr>
          <p:spPr bwMode="auto">
            <a:xfrm flipV="1">
              <a:off x="1105807" y="4352932"/>
              <a:ext cx="609758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1" name="Text Box 1031"/>
            <p:cNvSpPr txBox="1">
              <a:spLocks noChangeArrowheads="1"/>
            </p:cNvSpPr>
            <p:nvPr/>
          </p:nvSpPr>
          <p:spPr bwMode="auto">
            <a:xfrm>
              <a:off x="7296153" y="4141573"/>
              <a:ext cx="2857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94" name="Text Box 1031"/>
            <p:cNvSpPr txBox="1">
              <a:spLocks noChangeArrowheads="1"/>
            </p:cNvSpPr>
            <p:nvPr/>
          </p:nvSpPr>
          <p:spPr bwMode="auto">
            <a:xfrm>
              <a:off x="2397580" y="3063887"/>
              <a:ext cx="2857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  <a:endParaRPr lang="en-US" i="1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4474050" y="2405743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=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452279" y="4354286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+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3" name="Text Box 1027"/>
          <p:cNvSpPr txBox="1">
            <a:spLocks noChangeArrowheads="1"/>
          </p:cNvSpPr>
          <p:nvPr/>
        </p:nvSpPr>
        <p:spPr bwMode="auto">
          <a:xfrm>
            <a:off x="1393508" y="0"/>
            <a:ext cx="6477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Curl of a Vector (cont.)</a:t>
            </a:r>
          </a:p>
        </p:txBody>
      </p:sp>
      <p:sp>
        <p:nvSpPr>
          <p:cNvPr id="54" name="Oval 53"/>
          <p:cNvSpPr/>
          <p:nvPr/>
        </p:nvSpPr>
        <p:spPr bwMode="auto">
          <a:xfrm>
            <a:off x="3701143" y="1676400"/>
            <a:ext cx="108857" cy="10885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3831771" y="3646715"/>
            <a:ext cx="108857" cy="10885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3744686" y="5693228"/>
            <a:ext cx="108857" cy="10885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Line 1039"/>
          <p:cNvSpPr>
            <a:spLocks noChangeShapeType="1"/>
          </p:cNvSpPr>
          <p:nvPr/>
        </p:nvSpPr>
        <p:spPr bwMode="auto">
          <a:xfrm>
            <a:off x="3523831" y="3199953"/>
            <a:ext cx="720624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6" name="Line 1039"/>
          <p:cNvSpPr>
            <a:spLocks noChangeShapeType="1"/>
          </p:cNvSpPr>
          <p:nvPr/>
        </p:nvSpPr>
        <p:spPr bwMode="auto">
          <a:xfrm flipV="1">
            <a:off x="3504602" y="3876513"/>
            <a:ext cx="73122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8" name="Line 1039"/>
          <p:cNvSpPr>
            <a:spLocks noChangeShapeType="1"/>
          </p:cNvSpPr>
          <p:nvPr/>
        </p:nvSpPr>
        <p:spPr bwMode="auto">
          <a:xfrm flipV="1">
            <a:off x="3519854" y="3490173"/>
            <a:ext cx="725576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9" name="Line 1039"/>
          <p:cNvSpPr>
            <a:spLocks noChangeShapeType="1"/>
          </p:cNvSpPr>
          <p:nvPr/>
        </p:nvSpPr>
        <p:spPr bwMode="auto">
          <a:xfrm flipV="1">
            <a:off x="3513567" y="4172348"/>
            <a:ext cx="73122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" name="Line 1039"/>
          <p:cNvSpPr>
            <a:spLocks noChangeShapeType="1"/>
          </p:cNvSpPr>
          <p:nvPr/>
        </p:nvSpPr>
        <p:spPr bwMode="auto">
          <a:xfrm>
            <a:off x="5259996" y="3202942"/>
            <a:ext cx="720624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7" name="Line 1039"/>
          <p:cNvSpPr>
            <a:spLocks noChangeShapeType="1"/>
          </p:cNvSpPr>
          <p:nvPr/>
        </p:nvSpPr>
        <p:spPr bwMode="auto">
          <a:xfrm flipV="1">
            <a:off x="5240767" y="3879502"/>
            <a:ext cx="73122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1" name="Line 1039"/>
          <p:cNvSpPr>
            <a:spLocks noChangeShapeType="1"/>
          </p:cNvSpPr>
          <p:nvPr/>
        </p:nvSpPr>
        <p:spPr bwMode="auto">
          <a:xfrm flipV="1">
            <a:off x="5256019" y="3493162"/>
            <a:ext cx="725576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" name="Line 1039"/>
          <p:cNvSpPr>
            <a:spLocks noChangeShapeType="1"/>
          </p:cNvSpPr>
          <p:nvPr/>
        </p:nvSpPr>
        <p:spPr bwMode="auto">
          <a:xfrm flipV="1">
            <a:off x="5249732" y="4175337"/>
            <a:ext cx="73122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95343975"/>
              </p:ext>
            </p:extLst>
          </p:nvPr>
        </p:nvGraphicFramePr>
        <p:xfrm>
          <a:off x="4960938" y="1089544"/>
          <a:ext cx="3287712" cy="2393431"/>
        </p:xfrm>
        <a:graphic>
          <a:graphicData uri="http://schemas.openxmlformats.org/presentationml/2006/ole">
            <p:oleObj spid="_x0000_s2233" name="Equation" r:id="rId4" imgW="1866900" imgH="1358900" progId="Equation.DSMT4">
              <p:embed/>
            </p:oleObj>
          </a:graphicData>
        </a:graphic>
      </p:graphicFrame>
      <p:graphicFrame>
        <p:nvGraphicFramePr>
          <p:cNvPr id="2051" name="Object 150"/>
          <p:cNvGraphicFramePr>
            <a:graphicFrameLocks noChangeAspect="1"/>
          </p:cNvGraphicFramePr>
          <p:nvPr/>
        </p:nvGraphicFramePr>
        <p:xfrm>
          <a:off x="682625" y="1293813"/>
          <a:ext cx="3263900" cy="490537"/>
        </p:xfrm>
        <a:graphic>
          <a:graphicData uri="http://schemas.openxmlformats.org/presentationml/2006/ole">
            <p:oleObj spid="_x0000_s2234" name="Equation" r:id="rId5" imgW="1688367" imgH="253890" progId="Equation.DSMT4">
              <p:embed/>
            </p:oleObj>
          </a:graphicData>
        </a:graphic>
      </p:graphicFrame>
      <p:graphicFrame>
        <p:nvGraphicFramePr>
          <p:cNvPr id="2052" name="Object 151"/>
          <p:cNvGraphicFramePr>
            <a:graphicFrameLocks noChangeAspect="1"/>
          </p:cNvGraphicFramePr>
          <p:nvPr/>
        </p:nvGraphicFramePr>
        <p:xfrm>
          <a:off x="845911" y="1826533"/>
          <a:ext cx="2894013" cy="417513"/>
        </p:xfrm>
        <a:graphic>
          <a:graphicData uri="http://schemas.openxmlformats.org/presentationml/2006/ole">
            <p:oleObj spid="_x0000_s2235" name="Equation" r:id="rId6" imgW="1497950" imgH="215806" progId="Equation.DSMT4">
              <p:embed/>
            </p:oleObj>
          </a:graphicData>
        </a:graphic>
      </p:graphicFrame>
      <p:sp>
        <p:nvSpPr>
          <p:cNvPr id="2054" name="Text Box 155"/>
          <p:cNvSpPr txBox="1">
            <a:spLocks noChangeArrowheads="1"/>
          </p:cNvSpPr>
          <p:nvPr/>
        </p:nvSpPr>
        <p:spPr bwMode="auto">
          <a:xfrm>
            <a:off x="4891723" y="5004118"/>
            <a:ext cx="3805237" cy="646331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>
                <a:solidFill>
                  <a:schemeClr val="bg1"/>
                </a:solidFill>
              </a:rPr>
              <a:t>paths are defined according to the “right-hand </a:t>
            </a:r>
            <a:r>
              <a:rPr lang="en-US" dirty="0" smtClean="0">
                <a:solidFill>
                  <a:schemeClr val="bg1"/>
                </a:solidFill>
              </a:rPr>
              <a:t>rule”.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3" name="Text Box 155"/>
          <p:cNvSpPr txBox="1">
            <a:spLocks noChangeArrowheads="1"/>
          </p:cNvSpPr>
          <p:nvPr/>
        </p:nvSpPr>
        <p:spPr bwMode="auto">
          <a:xfrm>
            <a:off x="1247548" y="6202428"/>
            <a:ext cx="7150309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The </a:t>
            </a:r>
            <a:r>
              <a:rPr lang="en-US" sz="1400" dirty="0">
                <a:solidFill>
                  <a:schemeClr val="bg1"/>
                </a:solidFill>
              </a:rPr>
              <a:t>paths are </a:t>
            </a:r>
            <a:r>
              <a:rPr lang="en-US" sz="1400" dirty="0" smtClean="0">
                <a:solidFill>
                  <a:schemeClr val="bg1"/>
                </a:solidFill>
              </a:rPr>
              <a:t>all centered at the point of interest, taken here as the origin for simplicity. (This is an “exploded view”; a separation between the paths is shown for clarity).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51203" y="3747936"/>
            <a:ext cx="3916907" cy="738664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2"/>
                </a:solidFill>
              </a:rPr>
              <a:t>Note</a:t>
            </a:r>
            <a:r>
              <a:rPr lang="en-US" sz="1400" dirty="0" smtClean="0">
                <a:solidFill>
                  <a:schemeClr val="bg2"/>
                </a:solidFill>
              </a:rPr>
              <a:t>: It turns out that the results are independent of the shape of the paths, but rectangular paths are chosen for simplicity.</a:t>
            </a:r>
            <a:endParaRPr lang="en-US" sz="1400" dirty="0">
              <a:solidFill>
                <a:schemeClr val="bg2"/>
              </a:solidFill>
            </a:endParaRPr>
          </a:p>
        </p:txBody>
      </p:sp>
      <p:sp>
        <p:nvSpPr>
          <p:cNvPr id="36" name="Text Box 1027"/>
          <p:cNvSpPr txBox="1">
            <a:spLocks noChangeArrowheads="1"/>
          </p:cNvSpPr>
          <p:nvPr/>
        </p:nvSpPr>
        <p:spPr bwMode="auto">
          <a:xfrm>
            <a:off x="1393508" y="0"/>
            <a:ext cx="6477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Curl of a Vector (cont.)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152400" y="2643867"/>
            <a:ext cx="4418466" cy="3469352"/>
            <a:chOff x="152400" y="2643867"/>
            <a:chExt cx="4418466" cy="3469352"/>
          </a:xfrm>
        </p:grpSpPr>
        <p:sp>
          <p:nvSpPr>
            <p:cNvPr id="2059" name="Line 109"/>
            <p:cNvSpPr>
              <a:spLocks noChangeShapeType="1"/>
            </p:cNvSpPr>
            <p:nvPr/>
          </p:nvSpPr>
          <p:spPr bwMode="auto">
            <a:xfrm>
              <a:off x="2279651" y="3085770"/>
              <a:ext cx="0" cy="17478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0" name="Line 110"/>
            <p:cNvSpPr>
              <a:spLocks noChangeShapeType="1"/>
            </p:cNvSpPr>
            <p:nvPr/>
          </p:nvSpPr>
          <p:spPr bwMode="auto">
            <a:xfrm flipV="1">
              <a:off x="798513" y="4833607"/>
              <a:ext cx="1481139" cy="101529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1" name="Line 111"/>
            <p:cNvSpPr>
              <a:spLocks noChangeShapeType="1"/>
            </p:cNvSpPr>
            <p:nvPr/>
          </p:nvSpPr>
          <p:spPr bwMode="auto">
            <a:xfrm>
              <a:off x="2279651" y="4833608"/>
              <a:ext cx="193312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7" name="AutoShape 125"/>
            <p:cNvSpPr>
              <a:spLocks noChangeArrowheads="1"/>
            </p:cNvSpPr>
            <p:nvPr/>
          </p:nvSpPr>
          <p:spPr bwMode="auto">
            <a:xfrm>
              <a:off x="1714501" y="3446133"/>
              <a:ext cx="1047750" cy="206375"/>
            </a:xfrm>
            <a:prstGeom prst="parallelogram">
              <a:avLst>
                <a:gd name="adj" fmla="val 126923"/>
              </a:avLst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" name="Rectangle 126"/>
            <p:cNvSpPr>
              <a:spLocks noChangeArrowheads="1"/>
            </p:cNvSpPr>
            <p:nvPr/>
          </p:nvSpPr>
          <p:spPr bwMode="auto">
            <a:xfrm>
              <a:off x="996951" y="5165395"/>
              <a:ext cx="887413" cy="427038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" name="AutoShape 129"/>
            <p:cNvSpPr>
              <a:spLocks noChangeArrowheads="1"/>
            </p:cNvSpPr>
            <p:nvPr/>
          </p:nvSpPr>
          <p:spPr bwMode="auto">
            <a:xfrm rot="19656197">
              <a:off x="3119439" y="4630408"/>
              <a:ext cx="1030288" cy="390525"/>
            </a:xfrm>
            <a:prstGeom prst="parallelogram">
              <a:avLst>
                <a:gd name="adj" fmla="val 65955"/>
              </a:avLst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" name="Line 130"/>
            <p:cNvSpPr>
              <a:spLocks noChangeShapeType="1"/>
            </p:cNvSpPr>
            <p:nvPr/>
          </p:nvSpPr>
          <p:spPr bwMode="auto">
            <a:xfrm flipH="1">
              <a:off x="3568701" y="4500233"/>
              <a:ext cx="219075" cy="13335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1" name="Line 131"/>
            <p:cNvSpPr>
              <a:spLocks noChangeShapeType="1"/>
            </p:cNvSpPr>
            <p:nvPr/>
          </p:nvSpPr>
          <p:spPr bwMode="auto">
            <a:xfrm flipH="1">
              <a:off x="2319339" y="3455658"/>
              <a:ext cx="265113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2" name="Line 132"/>
            <p:cNvSpPr>
              <a:spLocks noChangeShapeType="1"/>
            </p:cNvSpPr>
            <p:nvPr/>
          </p:nvSpPr>
          <p:spPr bwMode="auto">
            <a:xfrm flipV="1">
              <a:off x="3600451" y="4933620"/>
              <a:ext cx="242888" cy="14605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3" name="Line 133"/>
            <p:cNvSpPr>
              <a:spLocks noChangeShapeType="1"/>
            </p:cNvSpPr>
            <p:nvPr/>
          </p:nvSpPr>
          <p:spPr bwMode="auto">
            <a:xfrm flipV="1">
              <a:off x="1420814" y="5597195"/>
              <a:ext cx="246063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4" name="Line 134"/>
            <p:cNvSpPr>
              <a:spLocks noChangeShapeType="1"/>
            </p:cNvSpPr>
            <p:nvPr/>
          </p:nvSpPr>
          <p:spPr bwMode="auto">
            <a:xfrm flipV="1">
              <a:off x="1985964" y="3654095"/>
              <a:ext cx="269875" cy="158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5" name="Line 135"/>
            <p:cNvSpPr>
              <a:spLocks noChangeShapeType="1"/>
            </p:cNvSpPr>
            <p:nvPr/>
          </p:nvSpPr>
          <p:spPr bwMode="auto">
            <a:xfrm flipH="1" flipV="1">
              <a:off x="1265239" y="5165395"/>
              <a:ext cx="247650" cy="158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9" name="Oval 156"/>
            <p:cNvSpPr>
              <a:spLocks noChangeArrowheads="1"/>
            </p:cNvSpPr>
            <p:nvPr/>
          </p:nvSpPr>
          <p:spPr bwMode="auto">
            <a:xfrm>
              <a:off x="2206626" y="4757408"/>
              <a:ext cx="158750" cy="15875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" name="Text Box 158"/>
            <p:cNvSpPr txBox="1">
              <a:spLocks noChangeArrowheads="1"/>
            </p:cNvSpPr>
            <p:nvPr/>
          </p:nvSpPr>
          <p:spPr bwMode="auto">
            <a:xfrm>
              <a:off x="152400" y="3992481"/>
              <a:ext cx="1955985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Curl is calculated </a:t>
              </a:r>
              <a:r>
                <a:rPr lang="en-US" sz="1400" dirty="0">
                  <a:solidFill>
                    <a:schemeClr val="bg1"/>
                  </a:solidFill>
                </a:rPr>
                <a:t>here</a:t>
              </a:r>
            </a:p>
          </p:txBody>
        </p:sp>
        <p:sp>
          <p:nvSpPr>
            <p:cNvPr id="2057" name="Line 159"/>
            <p:cNvSpPr>
              <a:spLocks noChangeShapeType="1"/>
            </p:cNvSpPr>
            <p:nvPr/>
          </p:nvSpPr>
          <p:spPr bwMode="auto">
            <a:xfrm>
              <a:off x="1919349" y="4320145"/>
              <a:ext cx="254000" cy="3556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med" len="med"/>
              <a:tailEnd type="arrow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104" name="Object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311859824"/>
                </p:ext>
              </p:extLst>
            </p:nvPr>
          </p:nvGraphicFramePr>
          <p:xfrm>
            <a:off x="510348" y="5853095"/>
            <a:ext cx="234383" cy="260124"/>
          </p:xfrm>
          <a:graphic>
            <a:graphicData uri="http://schemas.openxmlformats.org/presentationml/2006/ole">
              <p:oleObj spid="_x0000_s2236" name="Equation" r:id="rId7" imgW="126835" imgH="139518" progId="Equation.DSMT4">
                <p:embed/>
              </p:oleObj>
            </a:graphicData>
          </a:graphic>
        </p:graphicFrame>
        <p:graphicFrame>
          <p:nvGraphicFramePr>
            <p:cNvPr id="2105" name="Object 57"/>
            <p:cNvGraphicFramePr>
              <a:graphicFrameLocks noChangeAspect="1"/>
            </p:cNvGraphicFramePr>
            <p:nvPr/>
          </p:nvGraphicFramePr>
          <p:xfrm>
            <a:off x="4312103" y="4721907"/>
            <a:ext cx="258763" cy="307975"/>
          </p:xfrm>
          <a:graphic>
            <a:graphicData uri="http://schemas.openxmlformats.org/presentationml/2006/ole">
              <p:oleObj spid="_x0000_s2237" name="Equation" r:id="rId8" imgW="139579" imgH="164957" progId="Equation.DSMT4">
                <p:embed/>
              </p:oleObj>
            </a:graphicData>
          </a:graphic>
        </p:graphicFrame>
        <p:graphicFrame>
          <p:nvGraphicFramePr>
            <p:cNvPr id="2106" name="Object 58"/>
            <p:cNvGraphicFramePr>
              <a:graphicFrameLocks noChangeAspect="1"/>
            </p:cNvGraphicFramePr>
            <p:nvPr/>
          </p:nvGraphicFramePr>
          <p:xfrm>
            <a:off x="2158774" y="2643867"/>
            <a:ext cx="211137" cy="236538"/>
          </p:xfrm>
          <a:graphic>
            <a:graphicData uri="http://schemas.openxmlformats.org/presentationml/2006/ole">
              <p:oleObj spid="_x0000_s2238" name="Equation" r:id="rId9" imgW="114102" imgH="126780" progId="Equation.DSMT4">
                <p:embed/>
              </p:oleObj>
            </a:graphicData>
          </a:graphic>
        </p:graphicFrame>
        <p:graphicFrame>
          <p:nvGraphicFramePr>
            <p:cNvPr id="2107" name="Object 59"/>
            <p:cNvGraphicFramePr>
              <a:graphicFrameLocks noChangeAspect="1"/>
            </p:cNvGraphicFramePr>
            <p:nvPr/>
          </p:nvGraphicFramePr>
          <p:xfrm>
            <a:off x="1707471" y="5682343"/>
            <a:ext cx="301140" cy="363538"/>
          </p:xfrm>
          <a:graphic>
            <a:graphicData uri="http://schemas.openxmlformats.org/presentationml/2006/ole">
              <p:oleObj spid="_x0000_s2239" name="Equation" r:id="rId10" imgW="190500" imgH="228600" progId="Equation.DSMT4">
                <p:embed/>
              </p:oleObj>
            </a:graphicData>
          </a:graphic>
        </p:graphicFrame>
        <p:graphicFrame>
          <p:nvGraphicFramePr>
            <p:cNvPr id="2108" name="Object 60"/>
            <p:cNvGraphicFramePr>
              <a:graphicFrameLocks noChangeAspect="1"/>
            </p:cNvGraphicFramePr>
            <p:nvPr/>
          </p:nvGraphicFramePr>
          <p:xfrm>
            <a:off x="3679825" y="5172075"/>
            <a:ext cx="320675" cy="384175"/>
          </p:xfrm>
          <a:graphic>
            <a:graphicData uri="http://schemas.openxmlformats.org/presentationml/2006/ole">
              <p:oleObj spid="_x0000_s2240" name="Equation" r:id="rId11" imgW="203112" imgH="241195" progId="Equation.DSMT4">
                <p:embed/>
              </p:oleObj>
            </a:graphicData>
          </a:graphic>
        </p:graphicFrame>
        <p:graphicFrame>
          <p:nvGraphicFramePr>
            <p:cNvPr id="2109" name="Object 61"/>
            <p:cNvGraphicFramePr>
              <a:graphicFrameLocks noChangeAspect="1"/>
            </p:cNvGraphicFramePr>
            <p:nvPr/>
          </p:nvGraphicFramePr>
          <p:xfrm>
            <a:off x="2600779" y="3667806"/>
            <a:ext cx="300038" cy="363537"/>
          </p:xfrm>
          <a:graphic>
            <a:graphicData uri="http://schemas.openxmlformats.org/presentationml/2006/ole">
              <p:oleObj spid="_x0000_s2241" name="Equation" r:id="rId12" imgW="190500" imgH="228600" progId="Equation.DSMT4">
                <p:embed/>
              </p:oleObj>
            </a:graphicData>
          </a:graphic>
        </p:graphicFrame>
        <p:graphicFrame>
          <p:nvGraphicFramePr>
            <p:cNvPr id="2110" name="Object 62"/>
            <p:cNvGraphicFramePr>
              <a:graphicFrameLocks noChangeAspect="1"/>
            </p:cNvGraphicFramePr>
            <p:nvPr/>
          </p:nvGraphicFramePr>
          <p:xfrm>
            <a:off x="798513" y="4702175"/>
            <a:ext cx="420687" cy="363538"/>
          </p:xfrm>
          <a:graphic>
            <a:graphicData uri="http://schemas.openxmlformats.org/presentationml/2006/ole">
              <p:oleObj spid="_x0000_s2242" name="Equation" r:id="rId13" imgW="266584" imgH="228501" progId="Equation.DSMT4">
                <p:embed/>
              </p:oleObj>
            </a:graphicData>
          </a:graphic>
        </p:graphicFrame>
        <p:graphicFrame>
          <p:nvGraphicFramePr>
            <p:cNvPr id="2111" name="Object 63"/>
            <p:cNvGraphicFramePr>
              <a:graphicFrameLocks noChangeAspect="1"/>
            </p:cNvGraphicFramePr>
            <p:nvPr/>
          </p:nvGraphicFramePr>
          <p:xfrm>
            <a:off x="3413125" y="3919538"/>
            <a:ext cx="439738" cy="382587"/>
          </p:xfrm>
          <a:graphic>
            <a:graphicData uri="http://schemas.openxmlformats.org/presentationml/2006/ole">
              <p:oleObj spid="_x0000_s2243" name="Equation" r:id="rId14" imgW="279279" imgH="241195" progId="Equation.DSMT4">
                <p:embed/>
              </p:oleObj>
            </a:graphicData>
          </a:graphic>
        </p:graphicFrame>
        <p:graphicFrame>
          <p:nvGraphicFramePr>
            <p:cNvPr id="2112" name="Object 64"/>
            <p:cNvGraphicFramePr>
              <a:graphicFrameLocks noChangeAspect="1"/>
            </p:cNvGraphicFramePr>
            <p:nvPr/>
          </p:nvGraphicFramePr>
          <p:xfrm>
            <a:off x="1299256" y="3025775"/>
            <a:ext cx="420687" cy="363538"/>
          </p:xfrm>
          <a:graphic>
            <a:graphicData uri="http://schemas.openxmlformats.org/presentationml/2006/ole">
              <p:oleObj spid="_x0000_s2244" name="Equation" r:id="rId15" imgW="266584" imgH="228501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7" name="Text Box 1027"/>
          <p:cNvSpPr txBox="1">
            <a:spLocks noChangeArrowheads="1"/>
          </p:cNvSpPr>
          <p:nvPr/>
        </p:nvSpPr>
        <p:spPr bwMode="auto">
          <a:xfrm>
            <a:off x="1393508" y="0"/>
            <a:ext cx="6477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Curl of a Vector (cont.)</a:t>
            </a:r>
          </a:p>
        </p:txBody>
      </p:sp>
      <p:sp>
        <p:nvSpPr>
          <p:cNvPr id="3080" name="Text Box 1056"/>
          <p:cNvSpPr txBox="1">
            <a:spLocks noChangeArrowheads="1"/>
          </p:cNvSpPr>
          <p:nvPr/>
        </p:nvSpPr>
        <p:spPr bwMode="auto">
          <a:xfrm>
            <a:off x="1136650" y="1161589"/>
            <a:ext cx="18113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“Curl meter”</a:t>
            </a:r>
          </a:p>
        </p:txBody>
      </p:sp>
      <p:graphicFrame>
        <p:nvGraphicFramePr>
          <p:cNvPr id="3074" name="Object 1024"/>
          <p:cNvGraphicFramePr>
            <a:graphicFrameLocks noChangeAspect="1"/>
          </p:cNvGraphicFramePr>
          <p:nvPr/>
        </p:nvGraphicFramePr>
        <p:xfrm>
          <a:off x="5455882" y="1000456"/>
          <a:ext cx="1817688" cy="609600"/>
        </p:xfrm>
        <a:graphic>
          <a:graphicData uri="http://schemas.openxmlformats.org/presentationml/2006/ole">
            <p:oleObj spid="_x0000_s3247" name="Equation" r:id="rId4" imgW="838200" imgH="279400" progId="Equation.DSMT4">
              <p:embed/>
            </p:oleObj>
          </a:graphicData>
        </a:graphic>
      </p:graphicFrame>
      <p:graphicFrame>
        <p:nvGraphicFramePr>
          <p:cNvPr id="3075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28030052"/>
              </p:ext>
            </p:extLst>
          </p:nvPr>
        </p:nvGraphicFramePr>
        <p:xfrm>
          <a:off x="673327" y="5622245"/>
          <a:ext cx="7634287" cy="506412"/>
        </p:xfrm>
        <a:graphic>
          <a:graphicData uri="http://schemas.openxmlformats.org/presentationml/2006/ole">
            <p:oleObj spid="_x0000_s3248" name="Equation" r:id="rId5" imgW="4000500" imgH="266700" progId="Equation.DSMT4">
              <p:embed/>
            </p:oleObj>
          </a:graphicData>
        </a:graphic>
      </p:graphicFrame>
      <p:sp>
        <p:nvSpPr>
          <p:cNvPr id="3082" name="Text Box 1060"/>
          <p:cNvSpPr txBox="1">
            <a:spLocks noChangeArrowheads="1"/>
          </p:cNvSpPr>
          <p:nvPr/>
        </p:nvSpPr>
        <p:spPr bwMode="auto">
          <a:xfrm>
            <a:off x="516981" y="1805025"/>
            <a:ext cx="3348038" cy="701675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Assume that </a:t>
            </a:r>
            <a:r>
              <a:rPr lang="en-US" sz="2000" i="1" u="sng" dirty="0">
                <a:solidFill>
                  <a:schemeClr val="bg1"/>
                </a:solidFill>
                <a:latin typeface="Times New Roman" pitchFamily="18" charset="0"/>
              </a:rPr>
              <a:t>V</a:t>
            </a:r>
            <a:r>
              <a:rPr lang="en-US" sz="2000" dirty="0">
                <a:solidFill>
                  <a:schemeClr val="bg1"/>
                </a:solidFill>
              </a:rPr>
              <a:t>  represents the velocity of a fluid.</a:t>
            </a:r>
          </a:p>
        </p:txBody>
      </p:sp>
      <p:graphicFrame>
        <p:nvGraphicFramePr>
          <p:cNvPr id="3076" name="Object 1026"/>
          <p:cNvGraphicFramePr>
            <a:graphicFrameLocks noChangeAspect="1"/>
          </p:cNvGraphicFramePr>
          <p:nvPr/>
        </p:nvGraphicFramePr>
        <p:xfrm>
          <a:off x="1057502" y="3136900"/>
          <a:ext cx="3529012" cy="825500"/>
        </p:xfrm>
        <a:graphic>
          <a:graphicData uri="http://schemas.openxmlformats.org/presentationml/2006/ole">
            <p:oleObj spid="_x0000_s3249" name="Equation" r:id="rId6" imgW="1828800" imgH="431800" progId="Equation.DSMT4">
              <p:embed/>
            </p:oleObj>
          </a:graphicData>
        </a:graphic>
      </p:graphicFrame>
      <p:sp>
        <p:nvSpPr>
          <p:cNvPr id="3089" name="Text Box 1073"/>
          <p:cNvSpPr txBox="1">
            <a:spLocks noChangeArrowheads="1"/>
          </p:cNvSpPr>
          <p:nvPr/>
        </p:nvSpPr>
        <p:spPr bwMode="auto">
          <a:xfrm>
            <a:off x="187325" y="4096877"/>
            <a:ext cx="563653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The term</a:t>
            </a:r>
            <a:r>
              <a:rPr lang="en-US" i="1" dirty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i="1" u="sng" dirty="0">
                <a:solidFill>
                  <a:schemeClr val="bg2"/>
                </a:solidFill>
                <a:latin typeface="Times New Roman" pitchFamily="18" charset="0"/>
              </a:rPr>
              <a:t>V</a:t>
            </a:r>
            <a:r>
              <a:rPr lang="en-US" dirty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800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 </a:t>
            </a:r>
            <a:r>
              <a:rPr lang="en-US" i="1" u="sng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dr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 measures the force on the </a:t>
            </a:r>
            <a:r>
              <a:rPr lang="en-US" dirty="0" smtClean="0">
                <a:solidFill>
                  <a:schemeClr val="bg2"/>
                </a:solidFill>
                <a:sym typeface="Symbol" pitchFamily="18" charset="2"/>
              </a:rPr>
              <a:t>paddles.</a:t>
            </a:r>
            <a:endParaRPr lang="en-US" dirty="0">
              <a:solidFill>
                <a:schemeClr val="bg2"/>
              </a:solidFill>
              <a:sym typeface="Symbol" pitchFamily="18" charset="2"/>
            </a:endParaRPr>
          </a:p>
        </p:txBody>
      </p:sp>
      <p:sp>
        <p:nvSpPr>
          <p:cNvPr id="3092" name="Text Box 1077"/>
          <p:cNvSpPr txBox="1">
            <a:spLocks noChangeArrowheads="1"/>
          </p:cNvSpPr>
          <p:nvPr/>
        </p:nvSpPr>
        <p:spPr bwMode="auto">
          <a:xfrm>
            <a:off x="471738" y="5001051"/>
            <a:ext cx="11096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Hence,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295394" y="6248401"/>
            <a:ext cx="69557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(If this component is positive, the paddle wheel will spin counterclockwise.)</a:t>
            </a:r>
            <a:endParaRPr lang="en-US" sz="1600" dirty="0">
              <a:solidFill>
                <a:schemeClr val="bg2"/>
              </a:solidFill>
            </a:endParaRPr>
          </a:p>
        </p:txBody>
      </p:sp>
      <p:grpSp>
        <p:nvGrpSpPr>
          <p:cNvPr id="3081" name="Group 1062"/>
          <p:cNvGrpSpPr>
            <a:grpSpLocks/>
          </p:cNvGrpSpPr>
          <p:nvPr/>
        </p:nvGrpSpPr>
        <p:grpSpPr bwMode="auto">
          <a:xfrm>
            <a:off x="5869433" y="2084607"/>
            <a:ext cx="1870075" cy="2792413"/>
            <a:chOff x="3555" y="1560"/>
            <a:chExt cx="1178" cy="1759"/>
          </a:xfrm>
        </p:grpSpPr>
        <p:sp>
          <p:nvSpPr>
            <p:cNvPr id="3093" name="AutoShape 1026"/>
            <p:cNvSpPr>
              <a:spLocks noChangeArrowheads="1"/>
            </p:cNvSpPr>
            <p:nvPr/>
          </p:nvSpPr>
          <p:spPr bwMode="auto">
            <a:xfrm rot="-5399918">
              <a:off x="3655" y="2361"/>
              <a:ext cx="339" cy="463"/>
            </a:xfrm>
            <a:prstGeom prst="parallelogram">
              <a:avLst>
                <a:gd name="adj" fmla="val 25000"/>
              </a:avLst>
            </a:prstGeom>
            <a:gradFill rotWithShape="0">
              <a:gsLst>
                <a:gs pos="0">
                  <a:srgbClr val="FFCC00"/>
                </a:gs>
                <a:gs pos="50000">
                  <a:srgbClr val="765E00"/>
                </a:gs>
                <a:gs pos="100000">
                  <a:srgbClr val="FFCC00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" name="AutoShape 1049"/>
            <p:cNvSpPr>
              <a:spLocks noChangeArrowheads="1"/>
            </p:cNvSpPr>
            <p:nvPr/>
          </p:nvSpPr>
          <p:spPr bwMode="auto">
            <a:xfrm>
              <a:off x="4047" y="2175"/>
              <a:ext cx="176" cy="1144"/>
            </a:xfrm>
            <a:prstGeom prst="can">
              <a:avLst>
                <a:gd name="adj" fmla="val 71019"/>
              </a:avLst>
            </a:prstGeom>
            <a:gradFill rotWithShape="0">
              <a:gsLst>
                <a:gs pos="0">
                  <a:srgbClr val="765E00"/>
                </a:gs>
                <a:gs pos="50000">
                  <a:srgbClr val="FFCC00"/>
                </a:gs>
                <a:gs pos="100000">
                  <a:srgbClr val="765E00"/>
                </a:gs>
              </a:gsLst>
              <a:lin ang="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AutoShape 1050"/>
            <p:cNvSpPr>
              <a:spLocks noChangeArrowheads="1"/>
            </p:cNvSpPr>
            <p:nvPr/>
          </p:nvSpPr>
          <p:spPr bwMode="auto">
            <a:xfrm rot="-2143009">
              <a:off x="3555" y="2726"/>
              <a:ext cx="637" cy="223"/>
            </a:xfrm>
            <a:prstGeom prst="parallelogram">
              <a:avLst>
                <a:gd name="adj" fmla="val 71413"/>
              </a:avLst>
            </a:prstGeom>
            <a:gradFill rotWithShape="0">
              <a:gsLst>
                <a:gs pos="0">
                  <a:srgbClr val="FFCC00"/>
                </a:gs>
                <a:gs pos="50000">
                  <a:srgbClr val="765E00"/>
                </a:gs>
                <a:gs pos="100000">
                  <a:srgbClr val="FFCC00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AutoShape 1051"/>
            <p:cNvSpPr>
              <a:spLocks noChangeArrowheads="1"/>
            </p:cNvSpPr>
            <p:nvPr/>
          </p:nvSpPr>
          <p:spPr bwMode="auto">
            <a:xfrm rot="-2143009">
              <a:off x="4096" y="2339"/>
              <a:ext cx="637" cy="223"/>
            </a:xfrm>
            <a:prstGeom prst="parallelogram">
              <a:avLst>
                <a:gd name="adj" fmla="val 71413"/>
              </a:avLst>
            </a:prstGeom>
            <a:gradFill rotWithShape="0">
              <a:gsLst>
                <a:gs pos="0">
                  <a:srgbClr val="FFCC00"/>
                </a:gs>
                <a:gs pos="50000">
                  <a:srgbClr val="765E00"/>
                </a:gs>
                <a:gs pos="100000">
                  <a:srgbClr val="FFCC00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AutoShape 1052"/>
            <p:cNvSpPr>
              <a:spLocks noChangeArrowheads="1"/>
            </p:cNvSpPr>
            <p:nvPr/>
          </p:nvSpPr>
          <p:spPr bwMode="auto">
            <a:xfrm rot="-5399918">
              <a:off x="4257" y="2472"/>
              <a:ext cx="339" cy="463"/>
            </a:xfrm>
            <a:prstGeom prst="parallelogram">
              <a:avLst>
                <a:gd name="adj" fmla="val 25000"/>
              </a:avLst>
            </a:prstGeom>
            <a:gradFill rotWithShape="0">
              <a:gsLst>
                <a:gs pos="0">
                  <a:srgbClr val="FFCC00"/>
                </a:gs>
                <a:gs pos="50000">
                  <a:srgbClr val="765E00"/>
                </a:gs>
                <a:gs pos="100000">
                  <a:srgbClr val="FFCC00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Arc 1053"/>
            <p:cNvSpPr>
              <a:spLocks/>
            </p:cNvSpPr>
            <p:nvPr/>
          </p:nvSpPr>
          <p:spPr bwMode="auto">
            <a:xfrm flipH="1">
              <a:off x="3940" y="2122"/>
              <a:ext cx="382" cy="261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67"/>
                    <a:pt x="2522" y="9810"/>
                    <a:pt x="6957" y="5721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67"/>
                    <a:pt x="2522" y="9810"/>
                    <a:pt x="6957" y="572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Line 1055"/>
            <p:cNvSpPr>
              <a:spLocks noChangeShapeType="1"/>
            </p:cNvSpPr>
            <p:nvPr/>
          </p:nvSpPr>
          <p:spPr bwMode="auto">
            <a:xfrm flipV="1">
              <a:off x="4141" y="1560"/>
              <a:ext cx="0" cy="469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3077" name="Object 1027"/>
          <p:cNvGraphicFramePr>
            <a:graphicFrameLocks noChangeAspect="1"/>
          </p:cNvGraphicFramePr>
          <p:nvPr/>
        </p:nvGraphicFramePr>
        <p:xfrm>
          <a:off x="7213097" y="2328839"/>
          <a:ext cx="1690279" cy="537364"/>
        </p:xfrm>
        <a:graphic>
          <a:graphicData uri="http://schemas.openxmlformats.org/presentationml/2006/ole">
            <p:oleObj spid="_x0000_s3250" name="Equation" r:id="rId7" imgW="1040948" imgH="330057" progId="Equation.DSMT4">
              <p:embed/>
            </p:oleObj>
          </a:graphicData>
        </a:graphic>
      </p:graphicFrame>
      <p:sp>
        <p:nvSpPr>
          <p:cNvPr id="3083" name="Oval 1065"/>
          <p:cNvSpPr>
            <a:spLocks noChangeArrowheads="1"/>
          </p:cNvSpPr>
          <p:nvPr/>
        </p:nvSpPr>
        <p:spPr bwMode="auto">
          <a:xfrm>
            <a:off x="6042470" y="3291107"/>
            <a:ext cx="1498600" cy="876300"/>
          </a:xfrm>
          <a:prstGeom prst="ellips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Line 1066"/>
          <p:cNvSpPr>
            <a:spLocks noChangeShapeType="1"/>
          </p:cNvSpPr>
          <p:nvPr/>
        </p:nvSpPr>
        <p:spPr bwMode="auto">
          <a:xfrm flipV="1">
            <a:off x="7363270" y="3964207"/>
            <a:ext cx="393700" cy="355600"/>
          </a:xfrm>
          <a:prstGeom prst="line">
            <a:avLst/>
          </a:prstGeom>
          <a:noFill/>
          <a:ln w="12700">
            <a:solidFill>
              <a:srgbClr val="FF0066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6" name="Line 1069"/>
          <p:cNvSpPr>
            <a:spLocks noChangeShapeType="1"/>
          </p:cNvSpPr>
          <p:nvPr/>
        </p:nvSpPr>
        <p:spPr bwMode="auto">
          <a:xfrm flipH="1">
            <a:off x="5775770" y="3303807"/>
            <a:ext cx="406400" cy="393700"/>
          </a:xfrm>
          <a:prstGeom prst="line">
            <a:avLst/>
          </a:prstGeom>
          <a:noFill/>
          <a:ln w="12700">
            <a:solidFill>
              <a:srgbClr val="FF0066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7" name="Line 1070"/>
          <p:cNvSpPr>
            <a:spLocks noChangeShapeType="1"/>
          </p:cNvSpPr>
          <p:nvPr/>
        </p:nvSpPr>
        <p:spPr bwMode="auto">
          <a:xfrm>
            <a:off x="5991670" y="4002307"/>
            <a:ext cx="660400" cy="317500"/>
          </a:xfrm>
          <a:prstGeom prst="line">
            <a:avLst/>
          </a:prstGeom>
          <a:noFill/>
          <a:ln w="12700">
            <a:solidFill>
              <a:srgbClr val="FF0066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8" name="Line 1071"/>
          <p:cNvSpPr>
            <a:spLocks noChangeShapeType="1"/>
          </p:cNvSpPr>
          <p:nvPr/>
        </p:nvSpPr>
        <p:spPr bwMode="auto">
          <a:xfrm flipH="1" flipV="1">
            <a:off x="7172770" y="3176807"/>
            <a:ext cx="431800" cy="190500"/>
          </a:xfrm>
          <a:prstGeom prst="line">
            <a:avLst/>
          </a:prstGeom>
          <a:noFill/>
          <a:ln w="12700">
            <a:solidFill>
              <a:srgbClr val="FF0066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3078" name="Object 1028"/>
          <p:cNvGraphicFramePr>
            <a:graphicFrameLocks noChangeAspect="1"/>
          </p:cNvGraphicFramePr>
          <p:nvPr/>
        </p:nvGraphicFramePr>
        <p:xfrm>
          <a:off x="7688708" y="3448586"/>
          <a:ext cx="333053" cy="514033"/>
        </p:xfrm>
        <a:graphic>
          <a:graphicData uri="http://schemas.openxmlformats.org/presentationml/2006/ole">
            <p:oleObj spid="_x0000_s3251" name="Equation" r:id="rId8" imgW="139579" imgH="215713" progId="Equation.DSMT4">
              <p:embed/>
            </p:oleObj>
          </a:graphicData>
        </a:graphic>
      </p:graphicFrame>
      <p:sp>
        <p:nvSpPr>
          <p:cNvPr id="3091" name="Line 1076"/>
          <p:cNvSpPr>
            <a:spLocks noChangeShapeType="1"/>
          </p:cNvSpPr>
          <p:nvPr/>
        </p:nvSpPr>
        <p:spPr bwMode="auto">
          <a:xfrm flipV="1">
            <a:off x="7287070" y="3888007"/>
            <a:ext cx="241300" cy="1651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3164" name="Object 92"/>
          <p:cNvGraphicFramePr>
            <a:graphicFrameLocks noChangeAspect="1"/>
          </p:cNvGraphicFramePr>
          <p:nvPr/>
        </p:nvGraphicFramePr>
        <p:xfrm>
          <a:off x="7505198" y="4313166"/>
          <a:ext cx="265421" cy="351945"/>
        </p:xfrm>
        <a:graphic>
          <a:graphicData uri="http://schemas.openxmlformats.org/presentationml/2006/ole">
            <p:oleObj spid="_x0000_s3252" name="Equation" r:id="rId9" imgW="152268" imgH="203024" progId="Equation.DSMT4">
              <p:embed/>
            </p:oleObj>
          </a:graphicData>
        </a:graphic>
      </p:graphicFrame>
      <p:graphicFrame>
        <p:nvGraphicFramePr>
          <p:cNvPr id="3165" name="Object 93"/>
          <p:cNvGraphicFramePr>
            <a:graphicFrameLocks noChangeAspect="1"/>
          </p:cNvGraphicFramePr>
          <p:nvPr/>
        </p:nvGraphicFramePr>
        <p:xfrm>
          <a:off x="4400728" y="2342819"/>
          <a:ext cx="2237119" cy="374880"/>
        </p:xfrm>
        <a:graphic>
          <a:graphicData uri="http://schemas.openxmlformats.org/presentationml/2006/ole">
            <p:oleObj spid="_x0000_s3253" name="Equation" r:id="rId10" imgW="1358900" imgH="228600" progId="Equation.DSMT4">
              <p:embed/>
            </p:oleObj>
          </a:graphicData>
        </a:graphic>
      </p:graphicFrame>
      <p:graphicFrame>
        <p:nvGraphicFramePr>
          <p:cNvPr id="3166" name="Object 94"/>
          <p:cNvGraphicFramePr>
            <a:graphicFrameLocks noChangeAspect="1"/>
          </p:cNvGraphicFramePr>
          <p:nvPr/>
        </p:nvGraphicFramePr>
        <p:xfrm>
          <a:off x="6825860" y="3482779"/>
          <a:ext cx="511798" cy="577779"/>
        </p:xfrm>
        <a:graphic>
          <a:graphicData uri="http://schemas.openxmlformats.org/presentationml/2006/ole">
            <p:oleObj spid="_x0000_s3254" name="Equation" r:id="rId11" imgW="190335" imgH="215713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Text Box 3"/>
          <p:cNvSpPr txBox="1">
            <a:spLocks noChangeArrowheads="1"/>
          </p:cNvSpPr>
          <p:nvPr/>
        </p:nvSpPr>
        <p:spPr bwMode="auto">
          <a:xfrm>
            <a:off x="1570990" y="0"/>
            <a:ext cx="55499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Curl Calculation</a:t>
            </a:r>
          </a:p>
        </p:txBody>
      </p:sp>
      <p:sp>
        <p:nvSpPr>
          <p:cNvPr id="4100" name="Text Box 32"/>
          <p:cNvSpPr txBox="1">
            <a:spLocks noChangeArrowheads="1"/>
          </p:cNvSpPr>
          <p:nvPr/>
        </p:nvSpPr>
        <p:spPr bwMode="auto">
          <a:xfrm>
            <a:off x="1855700" y="1469199"/>
            <a:ext cx="1130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Path 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2000" i="1" baseline="-25000" dirty="0">
                <a:solidFill>
                  <a:schemeClr val="bg1"/>
                </a:solidFill>
                <a:latin typeface="Times New Roman" pitchFamily="18" charset="0"/>
              </a:rPr>
              <a:t>x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:</a:t>
            </a:r>
            <a:endParaRPr lang="en-US" sz="2000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4098" name="Object 1024"/>
          <p:cNvGraphicFramePr>
            <a:graphicFrameLocks noChangeAspect="1"/>
          </p:cNvGraphicFramePr>
          <p:nvPr/>
        </p:nvGraphicFramePr>
        <p:xfrm>
          <a:off x="860425" y="3600074"/>
          <a:ext cx="5616575" cy="3025775"/>
        </p:xfrm>
        <a:graphic>
          <a:graphicData uri="http://schemas.openxmlformats.org/presentationml/2006/ole">
            <p:oleObj spid="_x0000_s4225" name="Equation" r:id="rId4" imgW="3302000" imgH="1778000" progId="Equation.DSMT4">
              <p:embed/>
            </p:oleObj>
          </a:graphicData>
        </a:graphic>
      </p:graphicFrame>
      <p:sp>
        <p:nvSpPr>
          <p:cNvPr id="4101" name="Text Box 43"/>
          <p:cNvSpPr txBox="1">
            <a:spLocks noChangeArrowheads="1"/>
          </p:cNvSpPr>
          <p:nvPr/>
        </p:nvSpPr>
        <p:spPr bwMode="auto">
          <a:xfrm>
            <a:off x="6589032" y="3761092"/>
            <a:ext cx="56832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(1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)</a:t>
            </a:r>
            <a:endParaRPr lang="en-US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03" name="Text Box 51"/>
          <p:cNvSpPr txBox="1">
            <a:spLocks noChangeArrowheads="1"/>
          </p:cNvSpPr>
          <p:nvPr/>
        </p:nvSpPr>
        <p:spPr bwMode="auto">
          <a:xfrm>
            <a:off x="5483225" y="1181328"/>
            <a:ext cx="26606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Each edge is numbered.</a:t>
            </a:r>
          </a:p>
        </p:txBody>
      </p:sp>
      <p:sp>
        <p:nvSpPr>
          <p:cNvPr id="4104" name="AutoShape 53"/>
          <p:cNvSpPr>
            <a:spLocks/>
          </p:cNvSpPr>
          <p:nvPr/>
        </p:nvSpPr>
        <p:spPr bwMode="auto">
          <a:xfrm>
            <a:off x="7467600" y="3720724"/>
            <a:ext cx="127000" cy="1219200"/>
          </a:xfrm>
          <a:prstGeom prst="rightBrace">
            <a:avLst>
              <a:gd name="adj1" fmla="val 80000"/>
              <a:gd name="adj2" fmla="val 50000"/>
            </a:avLst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105" name="AutoShape 54"/>
          <p:cNvSpPr>
            <a:spLocks/>
          </p:cNvSpPr>
          <p:nvPr/>
        </p:nvSpPr>
        <p:spPr bwMode="auto">
          <a:xfrm>
            <a:off x="7467600" y="5270124"/>
            <a:ext cx="127000" cy="1219200"/>
          </a:xfrm>
          <a:prstGeom prst="rightBrace">
            <a:avLst>
              <a:gd name="adj1" fmla="val 80000"/>
              <a:gd name="adj2" fmla="val 50000"/>
            </a:avLst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106" name="Text Box 55"/>
          <p:cNvSpPr txBox="1">
            <a:spLocks noChangeArrowheads="1"/>
          </p:cNvSpPr>
          <p:nvPr/>
        </p:nvSpPr>
        <p:spPr bwMode="auto">
          <a:xfrm>
            <a:off x="7870825" y="4138237"/>
            <a:ext cx="59503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Pair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107" name="Text Box 56"/>
          <p:cNvSpPr txBox="1">
            <a:spLocks noChangeArrowheads="1"/>
          </p:cNvSpPr>
          <p:nvPr/>
        </p:nvSpPr>
        <p:spPr bwMode="auto">
          <a:xfrm>
            <a:off x="7845425" y="5662237"/>
            <a:ext cx="59503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P</a:t>
            </a:r>
            <a:r>
              <a:rPr lang="en-US" dirty="0" smtClean="0">
                <a:solidFill>
                  <a:schemeClr val="bg2"/>
                </a:solidFill>
              </a:rPr>
              <a:t>air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50376" y="832514"/>
            <a:ext cx="3344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The </a:t>
            </a:r>
            <a:r>
              <a:rPr lang="en-US" sz="2000" i="1" dirty="0" smtClean="0">
                <a:solidFill>
                  <a:srgbClr val="FF0000"/>
                </a:solidFill>
                <a:latin typeface="+mn-lt"/>
              </a:rPr>
              <a:t>x</a:t>
            </a:r>
            <a:r>
              <a:rPr lang="en-US" sz="2000" dirty="0" smtClean="0">
                <a:solidFill>
                  <a:srgbClr val="FF0000"/>
                </a:solidFill>
              </a:rPr>
              <a:t> component of the curl</a:t>
            </a:r>
            <a:endParaRPr lang="en-US" sz="2000" dirty="0">
              <a:solidFill>
                <a:srgbClr val="FF0000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2943144" y="929304"/>
            <a:ext cx="3768347" cy="2554903"/>
            <a:chOff x="2651504" y="798513"/>
            <a:chExt cx="3768347" cy="2554903"/>
          </a:xfrm>
        </p:grpSpPr>
        <p:sp>
          <p:nvSpPr>
            <p:cNvPr id="4110" name="Line 8"/>
            <p:cNvSpPr>
              <a:spLocks noChangeShapeType="1"/>
            </p:cNvSpPr>
            <p:nvPr/>
          </p:nvSpPr>
          <p:spPr bwMode="auto">
            <a:xfrm>
              <a:off x="4195763" y="1163638"/>
              <a:ext cx="0" cy="12112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1" name="Line 10"/>
            <p:cNvSpPr>
              <a:spLocks noChangeShapeType="1"/>
            </p:cNvSpPr>
            <p:nvPr/>
          </p:nvSpPr>
          <p:spPr bwMode="auto">
            <a:xfrm>
              <a:off x="4195763" y="2374901"/>
              <a:ext cx="183038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2" name="Text Box 11"/>
            <p:cNvSpPr txBox="1">
              <a:spLocks noChangeArrowheads="1"/>
            </p:cNvSpPr>
            <p:nvPr/>
          </p:nvSpPr>
          <p:spPr bwMode="auto">
            <a:xfrm>
              <a:off x="6132513" y="2152651"/>
              <a:ext cx="287338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4113" name="Text Box 12"/>
            <p:cNvSpPr txBox="1">
              <a:spLocks noChangeArrowheads="1"/>
            </p:cNvSpPr>
            <p:nvPr/>
          </p:nvSpPr>
          <p:spPr bwMode="auto">
            <a:xfrm>
              <a:off x="4057650" y="798513"/>
              <a:ext cx="273050" cy="36512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4115" name="Rectangle 17"/>
            <p:cNvSpPr>
              <a:spLocks noChangeArrowheads="1"/>
            </p:cNvSpPr>
            <p:nvPr/>
          </p:nvSpPr>
          <p:spPr bwMode="auto">
            <a:xfrm>
              <a:off x="3266150" y="1809751"/>
              <a:ext cx="1862138" cy="1044575"/>
            </a:xfrm>
            <a:prstGeom prst="rect">
              <a:avLst/>
            </a:prstGeom>
            <a:noFill/>
            <a:ln w="1905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Oval 44"/>
            <p:cNvSpPr>
              <a:spLocks noChangeArrowheads="1"/>
            </p:cNvSpPr>
            <p:nvPr/>
          </p:nvSpPr>
          <p:spPr bwMode="auto">
            <a:xfrm>
              <a:off x="5074312" y="2305051"/>
              <a:ext cx="106363" cy="10636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1" name="Oval 45"/>
            <p:cNvSpPr>
              <a:spLocks noChangeArrowheads="1"/>
            </p:cNvSpPr>
            <p:nvPr/>
          </p:nvSpPr>
          <p:spPr bwMode="auto">
            <a:xfrm>
              <a:off x="4143375" y="1743076"/>
              <a:ext cx="106363" cy="10636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2" name="Oval 46"/>
            <p:cNvSpPr>
              <a:spLocks noChangeArrowheads="1"/>
            </p:cNvSpPr>
            <p:nvPr/>
          </p:nvSpPr>
          <p:spPr bwMode="auto">
            <a:xfrm>
              <a:off x="3206464" y="2306307"/>
              <a:ext cx="106363" cy="10636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Oval 47"/>
            <p:cNvSpPr>
              <a:spLocks noChangeArrowheads="1"/>
            </p:cNvSpPr>
            <p:nvPr/>
          </p:nvSpPr>
          <p:spPr bwMode="auto">
            <a:xfrm>
              <a:off x="4157663" y="2787651"/>
              <a:ext cx="106363" cy="10636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4" name="Freeform 48"/>
            <p:cNvSpPr>
              <a:spLocks/>
            </p:cNvSpPr>
            <p:nvPr/>
          </p:nvSpPr>
          <p:spPr bwMode="auto">
            <a:xfrm>
              <a:off x="3975100" y="1982788"/>
              <a:ext cx="584200" cy="654050"/>
            </a:xfrm>
            <a:custGeom>
              <a:avLst/>
              <a:gdLst>
                <a:gd name="T0" fmla="*/ 251 w 368"/>
                <a:gd name="T1" fmla="*/ 11 h 412"/>
                <a:gd name="T2" fmla="*/ 168 w 368"/>
                <a:gd name="T3" fmla="*/ 3 h 412"/>
                <a:gd name="T4" fmla="*/ 76 w 368"/>
                <a:gd name="T5" fmla="*/ 28 h 412"/>
                <a:gd name="T6" fmla="*/ 18 w 368"/>
                <a:gd name="T7" fmla="*/ 95 h 412"/>
                <a:gd name="T8" fmla="*/ 1 w 368"/>
                <a:gd name="T9" fmla="*/ 228 h 412"/>
                <a:gd name="T10" fmla="*/ 26 w 368"/>
                <a:gd name="T11" fmla="*/ 328 h 412"/>
                <a:gd name="T12" fmla="*/ 101 w 368"/>
                <a:gd name="T13" fmla="*/ 395 h 412"/>
                <a:gd name="T14" fmla="*/ 193 w 368"/>
                <a:gd name="T15" fmla="*/ 412 h 412"/>
                <a:gd name="T16" fmla="*/ 285 w 368"/>
                <a:gd name="T17" fmla="*/ 395 h 412"/>
                <a:gd name="T18" fmla="*/ 368 w 368"/>
                <a:gd name="T19" fmla="*/ 328 h 4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8"/>
                <a:gd name="T31" fmla="*/ 0 h 412"/>
                <a:gd name="T32" fmla="*/ 368 w 368"/>
                <a:gd name="T33" fmla="*/ 412 h 412"/>
                <a:gd name="connsiteX0" fmla="*/ 6821 w 10000"/>
                <a:gd name="connsiteY0" fmla="*/ 267 h 10000"/>
                <a:gd name="connsiteX1" fmla="*/ 4565 w 10000"/>
                <a:gd name="connsiteY1" fmla="*/ 73 h 10000"/>
                <a:gd name="connsiteX2" fmla="*/ 2065 w 10000"/>
                <a:gd name="connsiteY2" fmla="*/ 680 h 10000"/>
                <a:gd name="connsiteX3" fmla="*/ 489 w 10000"/>
                <a:gd name="connsiteY3" fmla="*/ 2306 h 10000"/>
                <a:gd name="connsiteX4" fmla="*/ 27 w 10000"/>
                <a:gd name="connsiteY4" fmla="*/ 4702 h 10000"/>
                <a:gd name="connsiteX5" fmla="*/ 707 w 10000"/>
                <a:gd name="connsiteY5" fmla="*/ 7961 h 10000"/>
                <a:gd name="connsiteX6" fmla="*/ 2745 w 10000"/>
                <a:gd name="connsiteY6" fmla="*/ 9587 h 10000"/>
                <a:gd name="connsiteX7" fmla="*/ 5245 w 10000"/>
                <a:gd name="connsiteY7" fmla="*/ 10000 h 10000"/>
                <a:gd name="connsiteX8" fmla="*/ 7745 w 10000"/>
                <a:gd name="connsiteY8" fmla="*/ 9587 h 10000"/>
                <a:gd name="connsiteX9" fmla="*/ 10000 w 10000"/>
                <a:gd name="connsiteY9" fmla="*/ 7961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000">
                  <a:moveTo>
                    <a:pt x="6821" y="267"/>
                  </a:moveTo>
                  <a:cubicBezTo>
                    <a:pt x="6440" y="194"/>
                    <a:pt x="5353" y="0"/>
                    <a:pt x="4565" y="73"/>
                  </a:cubicBezTo>
                  <a:cubicBezTo>
                    <a:pt x="3777" y="146"/>
                    <a:pt x="2745" y="316"/>
                    <a:pt x="2065" y="680"/>
                  </a:cubicBezTo>
                  <a:cubicBezTo>
                    <a:pt x="1386" y="1044"/>
                    <a:pt x="829" y="1636"/>
                    <a:pt x="489" y="2306"/>
                  </a:cubicBezTo>
                  <a:cubicBezTo>
                    <a:pt x="149" y="2976"/>
                    <a:pt x="0" y="3755"/>
                    <a:pt x="27" y="4702"/>
                  </a:cubicBezTo>
                  <a:cubicBezTo>
                    <a:pt x="54" y="5649"/>
                    <a:pt x="254" y="7147"/>
                    <a:pt x="707" y="7961"/>
                  </a:cubicBezTo>
                  <a:cubicBezTo>
                    <a:pt x="1160" y="8775"/>
                    <a:pt x="1984" y="9248"/>
                    <a:pt x="2745" y="9587"/>
                  </a:cubicBezTo>
                  <a:cubicBezTo>
                    <a:pt x="3505" y="9927"/>
                    <a:pt x="4402" y="10000"/>
                    <a:pt x="5245" y="10000"/>
                  </a:cubicBezTo>
                  <a:cubicBezTo>
                    <a:pt x="6087" y="10000"/>
                    <a:pt x="6957" y="9927"/>
                    <a:pt x="7745" y="9587"/>
                  </a:cubicBezTo>
                  <a:cubicBezTo>
                    <a:pt x="8533" y="9248"/>
                    <a:pt x="9538" y="8301"/>
                    <a:pt x="10000" y="7961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Oval 44"/>
            <p:cNvSpPr>
              <a:spLocks noChangeArrowheads="1"/>
            </p:cNvSpPr>
            <p:nvPr/>
          </p:nvSpPr>
          <p:spPr bwMode="auto">
            <a:xfrm>
              <a:off x="4142014" y="2317751"/>
              <a:ext cx="106363" cy="10636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" name="Object 20"/>
            <p:cNvGraphicFramePr>
              <a:graphicFrameLocks noChangeAspect="1"/>
            </p:cNvGraphicFramePr>
            <p:nvPr/>
          </p:nvGraphicFramePr>
          <p:xfrm>
            <a:off x="4517693" y="1854388"/>
            <a:ext cx="368206" cy="441847"/>
          </p:xfrm>
          <a:graphic>
            <a:graphicData uri="http://schemas.openxmlformats.org/presentationml/2006/ole">
              <p:oleObj spid="_x0000_s4226" name="Equation" r:id="rId5" imgW="190500" imgH="228600" progId="Equation.DSMT4">
                <p:embed/>
              </p:oleObj>
            </a:graphicData>
          </a:graphic>
        </p:graphicFrame>
        <p:graphicFrame>
          <p:nvGraphicFramePr>
            <p:cNvPr id="3" name="Object 21"/>
            <p:cNvGraphicFramePr>
              <a:graphicFrameLocks noChangeAspect="1"/>
            </p:cNvGraphicFramePr>
            <p:nvPr/>
          </p:nvGraphicFramePr>
          <p:xfrm>
            <a:off x="2651504" y="2367175"/>
            <a:ext cx="393700" cy="319088"/>
          </p:xfrm>
          <a:graphic>
            <a:graphicData uri="http://schemas.openxmlformats.org/presentationml/2006/ole">
              <p:oleObj spid="_x0000_s4227" name="Equation" r:id="rId6" imgW="203024" imgH="164957" progId="Equation.DSMT4">
                <p:embed/>
              </p:oleObj>
            </a:graphicData>
          </a:graphic>
        </p:graphicFrame>
        <p:graphicFrame>
          <p:nvGraphicFramePr>
            <p:cNvPr id="4" name="Object 22"/>
            <p:cNvGraphicFramePr>
              <a:graphicFrameLocks noChangeAspect="1"/>
            </p:cNvGraphicFramePr>
            <p:nvPr/>
          </p:nvGraphicFramePr>
          <p:xfrm>
            <a:off x="4416425" y="2961304"/>
            <a:ext cx="419100" cy="392112"/>
          </p:xfrm>
          <a:graphic>
            <a:graphicData uri="http://schemas.openxmlformats.org/presentationml/2006/ole">
              <p:oleObj spid="_x0000_s4228" name="Equation" r:id="rId7" imgW="215713" imgH="203024" progId="Equation.DSMT4">
                <p:embed/>
              </p:oleObj>
            </a:graphicData>
          </a:graphic>
        </p:graphicFrame>
        <p:graphicFrame>
          <p:nvGraphicFramePr>
            <p:cNvPr id="5" name="Object 23"/>
            <p:cNvGraphicFramePr>
              <a:graphicFrameLocks noChangeAspect="1"/>
            </p:cNvGraphicFramePr>
            <p:nvPr/>
          </p:nvGraphicFramePr>
          <p:xfrm>
            <a:off x="5356225" y="1978925"/>
            <a:ext cx="130876" cy="243575"/>
          </p:xfrm>
          <a:graphic>
            <a:graphicData uri="http://schemas.openxmlformats.org/presentationml/2006/ole">
              <p:oleObj spid="_x0000_s4229" name="Equation" r:id="rId8" imgW="88707" imgH="164742" progId="Equation.DSMT4">
                <p:embed/>
              </p:oleObj>
            </a:graphicData>
          </a:graphic>
        </p:graphicFrame>
        <p:graphicFrame>
          <p:nvGraphicFramePr>
            <p:cNvPr id="6" name="Object 24"/>
            <p:cNvGraphicFramePr>
              <a:graphicFrameLocks noChangeAspect="1"/>
            </p:cNvGraphicFramePr>
            <p:nvPr/>
          </p:nvGraphicFramePr>
          <p:xfrm>
            <a:off x="4457700" y="1408113"/>
            <a:ext cx="185738" cy="242887"/>
          </p:xfrm>
          <a:graphic>
            <a:graphicData uri="http://schemas.openxmlformats.org/presentationml/2006/ole">
              <p:oleObj spid="_x0000_s4230" name="Equation" r:id="rId9" imgW="126780" imgH="164814" progId="Equation.DSMT4">
                <p:embed/>
              </p:oleObj>
            </a:graphicData>
          </a:graphic>
        </p:graphicFrame>
        <p:graphicFrame>
          <p:nvGraphicFramePr>
            <p:cNvPr id="7" name="Object 25"/>
            <p:cNvGraphicFramePr>
              <a:graphicFrameLocks noChangeAspect="1"/>
            </p:cNvGraphicFramePr>
            <p:nvPr/>
          </p:nvGraphicFramePr>
          <p:xfrm>
            <a:off x="2931426" y="1929003"/>
            <a:ext cx="185738" cy="242887"/>
          </p:xfrm>
          <a:graphic>
            <a:graphicData uri="http://schemas.openxmlformats.org/presentationml/2006/ole">
              <p:oleObj spid="_x0000_s4231" name="Equation" r:id="rId10" imgW="126780" imgH="164814" progId="Equation.DSMT4">
                <p:embed/>
              </p:oleObj>
            </a:graphicData>
          </a:graphic>
        </p:graphicFrame>
        <p:graphicFrame>
          <p:nvGraphicFramePr>
            <p:cNvPr id="8" name="Object 26"/>
            <p:cNvGraphicFramePr>
              <a:graphicFrameLocks noChangeAspect="1"/>
            </p:cNvGraphicFramePr>
            <p:nvPr/>
          </p:nvGraphicFramePr>
          <p:xfrm>
            <a:off x="3667125" y="2944813"/>
            <a:ext cx="166688" cy="261937"/>
          </p:xfrm>
          <a:graphic>
            <a:graphicData uri="http://schemas.openxmlformats.org/presentationml/2006/ole">
              <p:oleObj spid="_x0000_s4232" name="Equation" r:id="rId11" imgW="114102" imgH="177492" progId="Equation.DSMT4">
                <p:embed/>
              </p:oleObj>
            </a:graphicData>
          </a:graphic>
        </p:graphicFrame>
      </p:grpSp>
      <p:graphicFrame>
        <p:nvGraphicFramePr>
          <p:cNvPr id="9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51005346"/>
              </p:ext>
            </p:extLst>
          </p:nvPr>
        </p:nvGraphicFramePr>
        <p:xfrm>
          <a:off x="468314" y="4963659"/>
          <a:ext cx="3254375" cy="758825"/>
        </p:xfrm>
        <a:graphic>
          <a:graphicData uri="http://schemas.openxmlformats.org/presentationml/2006/ole">
            <p:oleObj spid="_x0000_s4233" name="Equation" r:id="rId12" imgW="1854200" imgH="431800" progId="Equation.DSMT4">
              <p:embed/>
            </p:oleObj>
          </a:graphicData>
        </a:graphic>
      </p:graphicFrame>
      <p:graphicFrame>
        <p:nvGraphicFramePr>
          <p:cNvPr id="10" name="Object 28"/>
          <p:cNvGraphicFramePr>
            <a:graphicFrameLocks noChangeAspect="1"/>
          </p:cNvGraphicFramePr>
          <p:nvPr/>
        </p:nvGraphicFramePr>
        <p:xfrm>
          <a:off x="1329645" y="5903913"/>
          <a:ext cx="1336675" cy="401637"/>
        </p:xfrm>
        <a:graphic>
          <a:graphicData uri="http://schemas.openxmlformats.org/presentationml/2006/ole">
            <p:oleObj spid="_x0000_s4234" name="Equation" r:id="rId13" imgW="761669" imgH="228501" progId="Equation.DSMT4">
              <p:embed/>
            </p:oleObj>
          </a:graphicData>
        </a:graphic>
      </p:graphicFrame>
      <p:sp>
        <p:nvSpPr>
          <p:cNvPr id="34" name="Text Box 43"/>
          <p:cNvSpPr txBox="1">
            <a:spLocks noChangeArrowheads="1"/>
          </p:cNvSpPr>
          <p:nvPr/>
        </p:nvSpPr>
        <p:spPr bwMode="auto">
          <a:xfrm>
            <a:off x="6589032" y="4523095"/>
            <a:ext cx="56832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(2)</a:t>
            </a:r>
            <a:endParaRPr lang="en-US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5" name="Text Box 43"/>
          <p:cNvSpPr txBox="1">
            <a:spLocks noChangeArrowheads="1"/>
          </p:cNvSpPr>
          <p:nvPr/>
        </p:nvSpPr>
        <p:spPr bwMode="auto">
          <a:xfrm>
            <a:off x="6589032" y="5285092"/>
            <a:ext cx="56832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(3)</a:t>
            </a:r>
            <a:endParaRPr lang="en-US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6" name="Text Box 43"/>
          <p:cNvSpPr txBox="1">
            <a:spLocks noChangeArrowheads="1"/>
          </p:cNvSpPr>
          <p:nvPr/>
        </p:nvSpPr>
        <p:spPr bwMode="auto">
          <a:xfrm>
            <a:off x="6589032" y="6057978"/>
            <a:ext cx="56832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(4)</a:t>
            </a:r>
            <a:endParaRPr lang="en-US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83" name="Text Box 23"/>
          <p:cNvSpPr txBox="1">
            <a:spLocks noChangeArrowheads="1"/>
          </p:cNvSpPr>
          <p:nvPr/>
        </p:nvSpPr>
        <p:spPr bwMode="auto">
          <a:xfrm>
            <a:off x="1581150" y="0"/>
            <a:ext cx="55499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Curl Calculation (cont.)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341891" y="2014293"/>
            <a:ext cx="6162675" cy="3073400"/>
            <a:chOff x="1341891" y="2377849"/>
            <a:chExt cx="6162675" cy="3073400"/>
          </a:xfrm>
        </p:grpSpPr>
        <p:graphicFrame>
          <p:nvGraphicFramePr>
            <p:cNvPr id="5122" name="Object 1024"/>
            <p:cNvGraphicFramePr>
              <a:graphicFrameLocks noChangeAspect="1"/>
            </p:cNvGraphicFramePr>
            <p:nvPr/>
          </p:nvGraphicFramePr>
          <p:xfrm>
            <a:off x="1341891" y="2377849"/>
            <a:ext cx="6162675" cy="3073400"/>
          </p:xfrm>
          <a:graphic>
            <a:graphicData uri="http://schemas.openxmlformats.org/presentationml/2006/ole">
              <p:oleObj spid="_x0000_s5177" name="Equation" r:id="rId4" imgW="3467100" imgH="1727200" progId="Equation.DSMT4">
                <p:embed/>
              </p:oleObj>
            </a:graphicData>
          </a:graphic>
        </p:graphicFrame>
        <p:cxnSp>
          <p:nvCxnSpPr>
            <p:cNvPr id="17" name="Straight Connector 16"/>
            <p:cNvCxnSpPr/>
            <p:nvPr/>
          </p:nvCxnSpPr>
          <p:spPr bwMode="auto">
            <a:xfrm flipV="1">
              <a:off x="3363686" y="2884715"/>
              <a:ext cx="381000" cy="5551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V="1">
              <a:off x="3320143" y="4452257"/>
              <a:ext cx="381000" cy="5551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V="1">
              <a:off x="5595256" y="3037114"/>
              <a:ext cx="381000" cy="5551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5236029" y="4626428"/>
              <a:ext cx="381000" cy="5551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1" name="Text Box 1077"/>
          <p:cNvSpPr txBox="1">
            <a:spLocks noChangeArrowheads="1"/>
          </p:cNvSpPr>
          <p:nvPr/>
        </p:nvSpPr>
        <p:spPr bwMode="auto">
          <a:xfrm>
            <a:off x="1026909" y="1121409"/>
            <a:ext cx="245652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Hence, we have: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31399355"/>
              </p:ext>
            </p:extLst>
          </p:nvPr>
        </p:nvGraphicFramePr>
        <p:xfrm>
          <a:off x="1780539" y="5670537"/>
          <a:ext cx="5082480" cy="664948"/>
        </p:xfrm>
        <a:graphic>
          <a:graphicData uri="http://schemas.openxmlformats.org/presentationml/2006/ole">
            <p:oleObj spid="_x0000_s5178" name="Equation" r:id="rId5" imgW="3302000" imgH="431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17486758"/>
              </p:ext>
            </p:extLst>
          </p:nvPr>
        </p:nvGraphicFramePr>
        <p:xfrm>
          <a:off x="2183979" y="1308737"/>
          <a:ext cx="4690547" cy="3360247"/>
        </p:xfrm>
        <a:graphic>
          <a:graphicData uri="http://schemas.openxmlformats.org/presentationml/2006/ole">
            <p:oleObj spid="_x0000_s331821" name="Equation" r:id="rId4" imgW="3035300" imgH="2171700" progId="Equation.DSMT4">
              <p:embed/>
            </p:oleObj>
          </a:graphicData>
        </a:graphic>
      </p:graphicFrame>
      <p:graphicFrame>
        <p:nvGraphicFramePr>
          <p:cNvPr id="5123" name="Object 1025"/>
          <p:cNvGraphicFramePr>
            <a:graphicFrameLocks noChangeAspect="1"/>
          </p:cNvGraphicFramePr>
          <p:nvPr/>
        </p:nvGraphicFramePr>
        <p:xfrm>
          <a:off x="3570288" y="4784725"/>
          <a:ext cx="195262" cy="301625"/>
        </p:xfrm>
        <a:graphic>
          <a:graphicData uri="http://schemas.openxmlformats.org/presentationml/2006/ole">
            <p:oleObj spid="_x0000_s331822" name="Equation" r:id="rId5" imgW="114102" imgH="177492" progId="Equation.DSMT4">
              <p:embed/>
            </p:oleObj>
          </a:graphicData>
        </a:graphic>
      </p:graphicFrame>
      <p:sp>
        <p:nvSpPr>
          <p:cNvPr id="271383" name="Text Box 23"/>
          <p:cNvSpPr txBox="1">
            <a:spLocks noChangeArrowheads="1"/>
          </p:cNvSpPr>
          <p:nvPr/>
        </p:nvSpPr>
        <p:spPr bwMode="auto">
          <a:xfrm>
            <a:off x="1581150" y="0"/>
            <a:ext cx="55499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Curl Calculation (cont.)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8629-239F-49CF-8A07-378C9847806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 Box 1077"/>
          <p:cNvSpPr txBox="1">
            <a:spLocks noChangeArrowheads="1"/>
          </p:cNvSpPr>
          <p:nvPr/>
        </p:nvSpPr>
        <p:spPr bwMode="auto">
          <a:xfrm>
            <a:off x="711223" y="940680"/>
            <a:ext cx="245652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This gives us: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8" name="Object 10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47450302"/>
              </p:ext>
            </p:extLst>
          </p:nvPr>
        </p:nvGraphicFramePr>
        <p:xfrm>
          <a:off x="3010240" y="5034709"/>
          <a:ext cx="2691719" cy="873143"/>
        </p:xfrm>
        <a:graphic>
          <a:graphicData uri="http://schemas.openxmlformats.org/presentationml/2006/ole">
            <p:oleObj spid="_x0000_s331823" name="Equation" r:id="rId6" imgW="1371600" imgH="444500" progId="Equation.DSMT4">
              <p:embed/>
            </p:oleObj>
          </a:graphicData>
        </a:graphic>
      </p:graphicFrame>
      <p:sp>
        <p:nvSpPr>
          <p:cNvPr id="9" name="Text Box 1032"/>
          <p:cNvSpPr txBox="1">
            <a:spLocks noChangeArrowheads="1"/>
          </p:cNvSpPr>
          <p:nvPr/>
        </p:nvSpPr>
        <p:spPr bwMode="auto">
          <a:xfrm>
            <a:off x="1819151" y="4774793"/>
            <a:ext cx="99738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Hence,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75181938"/>
              </p:ext>
            </p:extLst>
          </p:nvPr>
        </p:nvGraphicFramePr>
        <p:xfrm>
          <a:off x="636838" y="6125378"/>
          <a:ext cx="3238476" cy="582583"/>
        </p:xfrm>
        <a:graphic>
          <a:graphicData uri="http://schemas.openxmlformats.org/presentationml/2006/ole">
            <p:oleObj spid="_x0000_s331824" name="Equation" r:id="rId7" imgW="2400300" imgH="431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13872</TotalTime>
  <Words>1014</Words>
  <Application>Microsoft Office PowerPoint</Application>
  <PresentationFormat>On-screen Show (4:3)</PresentationFormat>
  <Paragraphs>197</Paragraphs>
  <Slides>28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Soaring</vt:lpstr>
      <vt:lpstr>Photo Editor Photo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Anonymous</cp:lastModifiedBy>
  <cp:revision>1097</cp:revision>
  <cp:lastPrinted>1999-08-25T18:07:04Z</cp:lastPrinted>
  <dcterms:created xsi:type="dcterms:W3CDTF">1999-08-24T13:57:19Z</dcterms:created>
  <dcterms:modified xsi:type="dcterms:W3CDTF">2023-03-06T02:35:02Z</dcterms:modified>
</cp:coreProperties>
</file>