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57"/>
  </p:notesMasterIdLst>
  <p:handoutMasterIdLst>
    <p:handoutMasterId r:id="rId58"/>
  </p:handoutMasterIdLst>
  <p:sldIdLst>
    <p:sldId id="276" r:id="rId2"/>
    <p:sldId id="311" r:id="rId3"/>
    <p:sldId id="342" r:id="rId4"/>
    <p:sldId id="345" r:id="rId5"/>
    <p:sldId id="340" r:id="rId6"/>
    <p:sldId id="321" r:id="rId7"/>
    <p:sldId id="327" r:id="rId8"/>
    <p:sldId id="341" r:id="rId9"/>
    <p:sldId id="313" r:id="rId10"/>
    <p:sldId id="322" r:id="rId11"/>
    <p:sldId id="323" r:id="rId12"/>
    <p:sldId id="388" r:id="rId13"/>
    <p:sldId id="390" r:id="rId14"/>
    <p:sldId id="379" r:id="rId15"/>
    <p:sldId id="386" r:id="rId16"/>
    <p:sldId id="387" r:id="rId17"/>
    <p:sldId id="380" r:id="rId18"/>
    <p:sldId id="324" r:id="rId19"/>
    <p:sldId id="369" r:id="rId20"/>
    <p:sldId id="371" r:id="rId21"/>
    <p:sldId id="381" r:id="rId22"/>
    <p:sldId id="326" r:id="rId23"/>
    <p:sldId id="333" r:id="rId24"/>
    <p:sldId id="370" r:id="rId25"/>
    <p:sldId id="334" r:id="rId26"/>
    <p:sldId id="367" r:id="rId27"/>
    <p:sldId id="350" r:id="rId28"/>
    <p:sldId id="343" r:id="rId29"/>
    <p:sldId id="349" r:id="rId30"/>
    <p:sldId id="314" r:id="rId31"/>
    <p:sldId id="351" r:id="rId32"/>
    <p:sldId id="358" r:id="rId33"/>
    <p:sldId id="372" r:id="rId34"/>
    <p:sldId id="373" r:id="rId35"/>
    <p:sldId id="382" r:id="rId36"/>
    <p:sldId id="359" r:id="rId37"/>
    <p:sldId id="360" r:id="rId38"/>
    <p:sldId id="361" r:id="rId39"/>
    <p:sldId id="365" r:id="rId40"/>
    <p:sldId id="362" r:id="rId41"/>
    <p:sldId id="363" r:id="rId42"/>
    <p:sldId id="364" r:id="rId43"/>
    <p:sldId id="389" r:id="rId44"/>
    <p:sldId id="368" r:id="rId45"/>
    <p:sldId id="383" r:id="rId46"/>
    <p:sldId id="384" r:id="rId47"/>
    <p:sldId id="375" r:id="rId48"/>
    <p:sldId id="376" r:id="rId49"/>
    <p:sldId id="378" r:id="rId50"/>
    <p:sldId id="377" r:id="rId51"/>
    <p:sldId id="385" r:id="rId52"/>
    <p:sldId id="335" r:id="rId53"/>
    <p:sldId id="336" r:id="rId54"/>
    <p:sldId id="337" r:id="rId55"/>
    <p:sldId id="338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00"/>
    <a:srgbClr val="FFFF99"/>
    <a:srgbClr val="FFCCFF"/>
    <a:srgbClr val="0033CC"/>
    <a:srgbClr val="DDDDDD"/>
    <a:srgbClr val="EAEAEA"/>
    <a:srgbClr val="008000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030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77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14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4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.wmf"/><Relationship Id="rId1" Type="http://schemas.openxmlformats.org/officeDocument/2006/relationships/image" Target="../media/image39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34.wmf"/><Relationship Id="rId7" Type="http://schemas.openxmlformats.org/officeDocument/2006/relationships/image" Target="../media/image46.wmf"/><Relationship Id="rId2" Type="http://schemas.openxmlformats.org/officeDocument/2006/relationships/image" Target="../media/image4.wmf"/><Relationship Id="rId1" Type="http://schemas.openxmlformats.org/officeDocument/2006/relationships/image" Target="../media/image42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50.wmf"/><Relationship Id="rId2" Type="http://schemas.openxmlformats.org/officeDocument/2006/relationships/image" Target="../media/image34.wmf"/><Relationship Id="rId1" Type="http://schemas.openxmlformats.org/officeDocument/2006/relationships/image" Target="../media/image4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5.wmf"/><Relationship Id="rId4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3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50.wmf"/><Relationship Id="rId11" Type="http://schemas.openxmlformats.org/officeDocument/2006/relationships/image" Target="../media/image70.wmf"/><Relationship Id="rId5" Type="http://schemas.openxmlformats.org/officeDocument/2006/relationships/image" Target="../media/image65.wmf"/><Relationship Id="rId10" Type="http://schemas.openxmlformats.org/officeDocument/2006/relationships/image" Target="../media/image69.wmf"/><Relationship Id="rId4" Type="http://schemas.openxmlformats.org/officeDocument/2006/relationships/image" Target="../media/image64.wmf"/><Relationship Id="rId9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7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image" Target="../media/image86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85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4.wmf"/><Relationship Id="rId4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98.wmf"/><Relationship Id="rId5" Type="http://schemas.openxmlformats.org/officeDocument/2006/relationships/image" Target="../media/image90.wmf"/><Relationship Id="rId4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80.wmf"/><Relationship Id="rId7" Type="http://schemas.openxmlformats.org/officeDocument/2006/relationships/image" Target="../media/image102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1.wmf"/><Relationship Id="rId5" Type="http://schemas.openxmlformats.org/officeDocument/2006/relationships/image" Target="../media/image84.wmf"/><Relationship Id="rId4" Type="http://schemas.openxmlformats.org/officeDocument/2006/relationships/image" Target="../media/image9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7.wmf"/><Relationship Id="rId7" Type="http://schemas.openxmlformats.org/officeDocument/2006/relationships/image" Target="../media/image90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8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9" Type="http://schemas.openxmlformats.org/officeDocument/2006/relationships/image" Target="../media/image11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4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4" Type="http://schemas.openxmlformats.org/officeDocument/2006/relationships/image" Target="../media/image15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4" Type="http://schemas.openxmlformats.org/officeDocument/2006/relationships/image" Target="../media/image16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176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9.wmf"/><Relationship Id="rId7" Type="http://schemas.openxmlformats.org/officeDocument/2006/relationships/image" Target="../media/image173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72.wmf"/><Relationship Id="rId11" Type="http://schemas.openxmlformats.org/officeDocument/2006/relationships/image" Target="../media/image182.wmf"/><Relationship Id="rId5" Type="http://schemas.openxmlformats.org/officeDocument/2006/relationships/image" Target="../media/image171.wmf"/><Relationship Id="rId10" Type="http://schemas.openxmlformats.org/officeDocument/2006/relationships/image" Target="../media/image176.wmf"/><Relationship Id="rId4" Type="http://schemas.openxmlformats.org/officeDocument/2006/relationships/image" Target="../media/image180.wmf"/><Relationship Id="rId9" Type="http://schemas.openxmlformats.org/officeDocument/2006/relationships/image" Target="../media/image175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image" Target="../media/image180.wmf"/><Relationship Id="rId7" Type="http://schemas.openxmlformats.org/officeDocument/2006/relationships/image" Target="../media/image181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73.wmf"/><Relationship Id="rId11" Type="http://schemas.openxmlformats.org/officeDocument/2006/relationships/image" Target="../media/image185.wmf"/><Relationship Id="rId5" Type="http://schemas.openxmlformats.org/officeDocument/2006/relationships/image" Target="../media/image172.wmf"/><Relationship Id="rId10" Type="http://schemas.openxmlformats.org/officeDocument/2006/relationships/image" Target="../media/image182.wmf"/><Relationship Id="rId4" Type="http://schemas.openxmlformats.org/officeDocument/2006/relationships/image" Target="../media/image171.wmf"/><Relationship Id="rId9" Type="http://schemas.openxmlformats.org/officeDocument/2006/relationships/image" Target="../media/image17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176.wmf"/><Relationship Id="rId2" Type="http://schemas.openxmlformats.org/officeDocument/2006/relationships/image" Target="../media/image171.wmf"/><Relationship Id="rId1" Type="http://schemas.openxmlformats.org/officeDocument/2006/relationships/image" Target="../media/image186.wmf"/><Relationship Id="rId6" Type="http://schemas.openxmlformats.org/officeDocument/2006/relationships/image" Target="../media/image175.wmf"/><Relationship Id="rId5" Type="http://schemas.openxmlformats.org/officeDocument/2006/relationships/image" Target="../media/image187.wmf"/><Relationship Id="rId4" Type="http://schemas.openxmlformats.org/officeDocument/2006/relationships/image" Target="../media/image173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5" Type="http://schemas.openxmlformats.org/officeDocument/2006/relationships/image" Target="../media/image192.wmf"/><Relationship Id="rId4" Type="http://schemas.openxmlformats.org/officeDocument/2006/relationships/image" Target="../media/image199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7" Type="http://schemas.openxmlformats.org/officeDocument/2006/relationships/image" Target="../media/image206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37D1601-0E9F-4CF4-B4D9-2DACDF11D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4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EBB08D2-7126-4D30-929D-B64B1E0CA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052F9-9549-4AE2-9436-F39AEDB1945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E0F27-BCAE-4C6D-B057-57A951DFE8C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2107B-7FA4-4B5F-BE97-E1D3CD3F27E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2107B-7FA4-4B5F-BE97-E1D3CD3F27E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2107B-7FA4-4B5F-BE97-E1D3CD3F27E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2107B-7FA4-4B5F-BE97-E1D3CD3F27E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2107B-7FA4-4B5F-BE97-E1D3CD3F27E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2107B-7FA4-4B5F-BE97-E1D3CD3F27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2107B-7FA4-4B5F-BE97-E1D3CD3F27E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527EB-B3CF-41AE-911E-23D4B24405B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527EB-B3CF-41AE-911E-23D4B24405B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74760-B798-4030-85BA-6512AA80DD4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527EB-B3CF-41AE-911E-23D4B24405B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2107B-7FA4-4B5F-BE97-E1D3CD3F27E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A6D9A-DE84-4D0E-8774-52D16BD0570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BA753-0D91-48AE-9608-A989A282C70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BA753-0D91-48AE-9608-A989A282C70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F364E-7DFD-480D-9AA7-0986B047BCC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761F-4629-497B-A470-9F142E2FAF9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761F-4629-497B-A470-9F142E2FAF9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BDFB6-C508-4E93-A4C8-61FB5FC125B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2A0A-F154-4149-8BDF-93885256758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E5E39-F284-4CF3-B95A-CB2A582F65A7}" type="slidenum">
              <a:rPr lang="en-US"/>
              <a:pPr/>
              <a:t>47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6089B-F575-4F64-9033-4A2483277D94}" type="slidenum">
              <a:rPr lang="en-US"/>
              <a:pPr/>
              <a:t>48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6089B-F575-4F64-9033-4A2483277D94}" type="slidenum">
              <a:rPr lang="en-US"/>
              <a:pPr/>
              <a:t>49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20F4-C4DC-4D13-A0C4-F505CADE30F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E5E39-F284-4CF3-B95A-CB2A582F65A7}" type="slidenum">
              <a:rPr lang="en-US"/>
              <a:pPr/>
              <a:t>50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E5E39-F284-4CF3-B95A-CB2A582F65A7}" type="slidenum">
              <a:rPr lang="en-US"/>
              <a:pPr/>
              <a:t>51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A0693-21D2-4C15-899C-0A6762F6BF0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B1A4A-F575-4F5F-9CF2-772BFEEADD5C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F199D-AB54-4FA4-8E8A-174C980BD153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F0D71-6F23-4BA5-909B-1D147996743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BC25D-EC4D-45F4-A921-CE88BCD0350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891AF-D6A2-47DC-B672-603F9EBBDCB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BE0615-B097-42C1-925F-C88268084FD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7E73C-2F45-40DC-BB83-928EB3C2039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6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wmf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48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53.bin"/><Relationship Id="rId5" Type="http://schemas.openxmlformats.org/officeDocument/2006/relationships/image" Target="../media/image42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1.wmf"/><Relationship Id="rId5" Type="http://schemas.openxmlformats.org/officeDocument/2006/relationships/image" Target="../media/image4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5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jpe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6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31.wmf"/><Relationship Id="rId10" Type="http://schemas.openxmlformats.org/officeDocument/2006/relationships/image" Target="../media/image57.e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0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2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68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66.wmf"/><Relationship Id="rId25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81.bin"/><Relationship Id="rId5" Type="http://schemas.openxmlformats.org/officeDocument/2006/relationships/image" Target="../media/image61.wmf"/><Relationship Id="rId15" Type="http://schemas.openxmlformats.org/officeDocument/2006/relationships/image" Target="../media/image50.wmf"/><Relationship Id="rId23" Type="http://schemas.openxmlformats.org/officeDocument/2006/relationships/image" Target="../media/image69.wmf"/><Relationship Id="rId28" Type="http://schemas.openxmlformats.org/officeDocument/2006/relationships/image" Target="../media/image72.jpeg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Relationship Id="rId27" Type="http://schemas.openxmlformats.org/officeDocument/2006/relationships/image" Target="../media/image7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7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93.bin"/><Relationship Id="rId26" Type="http://schemas.openxmlformats.org/officeDocument/2006/relationships/oleObject" Target="../embeddings/oleObject97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8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81.wmf"/><Relationship Id="rId25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29" Type="http://schemas.openxmlformats.org/officeDocument/2006/relationships/image" Target="../media/image87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96.bin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28" Type="http://schemas.openxmlformats.org/officeDocument/2006/relationships/oleObject" Target="../embeddings/oleObject98.bin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91.bin"/><Relationship Id="rId22" Type="http://schemas.openxmlformats.org/officeDocument/2006/relationships/oleObject" Target="../embeddings/oleObject95.bin"/><Relationship Id="rId27" Type="http://schemas.openxmlformats.org/officeDocument/2006/relationships/image" Target="../media/image8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91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90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8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90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8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80.wmf"/><Relationship Id="rId5" Type="http://schemas.openxmlformats.org/officeDocument/2006/relationships/image" Target="../media/image95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11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122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1.bin"/><Relationship Id="rId20" Type="http://schemas.openxmlformats.org/officeDocument/2006/relationships/image" Target="../media/image104.jpeg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90.wmf"/><Relationship Id="rId5" Type="http://schemas.openxmlformats.org/officeDocument/2006/relationships/image" Target="../media/image99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118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12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30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11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1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126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3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18.wmf"/><Relationship Id="rId4" Type="http://schemas.openxmlformats.org/officeDocument/2006/relationships/image" Target="../media/image120.jpeg"/><Relationship Id="rId9" Type="http://schemas.openxmlformats.org/officeDocument/2006/relationships/oleObject" Target="../embeddings/oleObject13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42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123.wmf"/><Relationship Id="rId4" Type="http://schemas.openxmlformats.org/officeDocument/2006/relationships/image" Target="../media/image127.jpeg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2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2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50.bin"/><Relationship Id="rId18" Type="http://schemas.openxmlformats.org/officeDocument/2006/relationships/image" Target="../media/image135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4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131.wmf"/><Relationship Id="rId4" Type="http://schemas.openxmlformats.org/officeDocument/2006/relationships/image" Target="../media/image136.jpeg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oleObject" Target="../embeddings/oleObject157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46.wmf"/><Relationship Id="rId12" Type="http://schemas.openxmlformats.org/officeDocument/2006/relationships/image" Target="../media/image15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48.wmf"/><Relationship Id="rId5" Type="http://schemas.openxmlformats.org/officeDocument/2006/relationships/image" Target="../media/image145.wmf"/><Relationship Id="rId15" Type="http://schemas.openxmlformats.org/officeDocument/2006/relationships/oleObject" Target="../embeddings/oleObject158.bin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47.wmf"/><Relationship Id="rId14" Type="http://schemas.openxmlformats.org/officeDocument/2006/relationships/image" Target="../media/image14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155.wmf"/><Relationship Id="rId5" Type="http://schemas.openxmlformats.org/officeDocument/2006/relationships/image" Target="../media/image152.wmf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5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7.jpeg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6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158.wmf"/><Relationship Id="rId10" Type="http://schemas.openxmlformats.org/officeDocument/2006/relationships/image" Target="../media/image161.jpeg"/><Relationship Id="rId4" Type="http://schemas.openxmlformats.org/officeDocument/2006/relationships/oleObject" Target="../embeddings/oleObject164.bin"/><Relationship Id="rId9" Type="http://schemas.openxmlformats.org/officeDocument/2006/relationships/image" Target="../media/image16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13" Type="http://schemas.openxmlformats.org/officeDocument/2006/relationships/image" Target="../media/image166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165.wmf"/><Relationship Id="rId5" Type="http://schemas.openxmlformats.org/officeDocument/2006/relationships/image" Target="../media/image162.wmf"/><Relationship Id="rId10" Type="http://schemas.openxmlformats.org/officeDocument/2006/relationships/oleObject" Target="../embeddings/oleObject170.bin"/><Relationship Id="rId4" Type="http://schemas.openxmlformats.org/officeDocument/2006/relationships/oleObject" Target="../embeddings/oleObject167.bin"/><Relationship Id="rId9" Type="http://schemas.openxmlformats.org/officeDocument/2006/relationships/image" Target="../media/image16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69.wmf"/><Relationship Id="rId5" Type="http://schemas.openxmlformats.org/officeDocument/2006/relationships/image" Target="../media/image167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65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13" Type="http://schemas.openxmlformats.org/officeDocument/2006/relationships/image" Target="../media/image174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71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2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173.wmf"/><Relationship Id="rId5" Type="http://schemas.openxmlformats.org/officeDocument/2006/relationships/image" Target="../media/image170.wmf"/><Relationship Id="rId15" Type="http://schemas.openxmlformats.org/officeDocument/2006/relationships/image" Target="../media/image175.wmf"/><Relationship Id="rId10" Type="http://schemas.openxmlformats.org/officeDocument/2006/relationships/oleObject" Target="../embeddings/oleObject179.bin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172.wmf"/><Relationship Id="rId14" Type="http://schemas.openxmlformats.org/officeDocument/2006/relationships/oleObject" Target="../embeddings/oleObject181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171.wmf"/><Relationship Id="rId18" Type="http://schemas.openxmlformats.org/officeDocument/2006/relationships/oleObject" Target="../embeddings/oleObject190.bin"/><Relationship Id="rId3" Type="http://schemas.openxmlformats.org/officeDocument/2006/relationships/notesSlide" Target="../notesSlides/notesSlide48.xml"/><Relationship Id="rId21" Type="http://schemas.openxmlformats.org/officeDocument/2006/relationships/image" Target="../media/image175.wmf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173.wmf"/><Relationship Id="rId25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9.bin"/><Relationship Id="rId20" Type="http://schemas.openxmlformats.org/officeDocument/2006/relationships/oleObject" Target="../embeddings/oleObject191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84.bin"/><Relationship Id="rId11" Type="http://schemas.openxmlformats.org/officeDocument/2006/relationships/image" Target="../media/image180.wmf"/><Relationship Id="rId24" Type="http://schemas.openxmlformats.org/officeDocument/2006/relationships/oleObject" Target="../embeddings/oleObject193.bin"/><Relationship Id="rId5" Type="http://schemas.openxmlformats.org/officeDocument/2006/relationships/image" Target="../media/image177.wmf"/><Relationship Id="rId15" Type="http://schemas.openxmlformats.org/officeDocument/2006/relationships/image" Target="../media/image172.wmf"/><Relationship Id="rId23" Type="http://schemas.openxmlformats.org/officeDocument/2006/relationships/image" Target="../media/image176.wmf"/><Relationship Id="rId10" Type="http://schemas.openxmlformats.org/officeDocument/2006/relationships/oleObject" Target="../embeddings/oleObject186.bin"/><Relationship Id="rId19" Type="http://schemas.openxmlformats.org/officeDocument/2006/relationships/image" Target="../media/image181.wmf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179.wmf"/><Relationship Id="rId14" Type="http://schemas.openxmlformats.org/officeDocument/2006/relationships/oleObject" Target="../embeddings/oleObject188.bin"/><Relationship Id="rId22" Type="http://schemas.openxmlformats.org/officeDocument/2006/relationships/oleObject" Target="../embeddings/oleObject19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172.wmf"/><Relationship Id="rId18" Type="http://schemas.openxmlformats.org/officeDocument/2006/relationships/oleObject" Target="../embeddings/oleObject201.bin"/><Relationship Id="rId3" Type="http://schemas.openxmlformats.org/officeDocument/2006/relationships/notesSlide" Target="../notesSlides/notesSlide49.xml"/><Relationship Id="rId21" Type="http://schemas.openxmlformats.org/officeDocument/2006/relationships/image" Target="../media/image176.wmf"/><Relationship Id="rId7" Type="http://schemas.openxmlformats.org/officeDocument/2006/relationships/image" Target="../media/image184.wmf"/><Relationship Id="rId12" Type="http://schemas.openxmlformats.org/officeDocument/2006/relationships/oleObject" Target="../embeddings/oleObject198.bin"/><Relationship Id="rId17" Type="http://schemas.openxmlformats.org/officeDocument/2006/relationships/image" Target="../media/image181.wmf"/><Relationship Id="rId25" Type="http://schemas.openxmlformats.org/officeDocument/2006/relationships/image" Target="../media/image18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0.bin"/><Relationship Id="rId20" Type="http://schemas.openxmlformats.org/officeDocument/2006/relationships/oleObject" Target="../embeddings/oleObject202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171.wmf"/><Relationship Id="rId24" Type="http://schemas.openxmlformats.org/officeDocument/2006/relationships/oleObject" Target="../embeddings/oleObject204.bin"/><Relationship Id="rId5" Type="http://schemas.openxmlformats.org/officeDocument/2006/relationships/image" Target="../media/image183.wmf"/><Relationship Id="rId15" Type="http://schemas.openxmlformats.org/officeDocument/2006/relationships/image" Target="../media/image173.wmf"/><Relationship Id="rId23" Type="http://schemas.openxmlformats.org/officeDocument/2006/relationships/image" Target="../media/image182.wmf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175.wmf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80.wmf"/><Relationship Id="rId14" Type="http://schemas.openxmlformats.org/officeDocument/2006/relationships/oleObject" Target="../embeddings/oleObject199.bin"/><Relationship Id="rId22" Type="http://schemas.openxmlformats.org/officeDocument/2006/relationships/oleObject" Target="../embeddings/oleObject20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wmf"/><Relationship Id="rId10" Type="http://schemas.openxmlformats.org/officeDocument/2006/relationships/image" Target="../media/image15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13" Type="http://schemas.openxmlformats.org/officeDocument/2006/relationships/image" Target="../media/image187.wmf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71.wmf"/><Relationship Id="rId12" Type="http://schemas.openxmlformats.org/officeDocument/2006/relationships/oleObject" Target="../embeddings/oleObject209.bin"/><Relationship Id="rId17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1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06.bin"/><Relationship Id="rId11" Type="http://schemas.openxmlformats.org/officeDocument/2006/relationships/image" Target="../media/image173.wmf"/><Relationship Id="rId5" Type="http://schemas.openxmlformats.org/officeDocument/2006/relationships/image" Target="../media/image186.wmf"/><Relationship Id="rId15" Type="http://schemas.openxmlformats.org/officeDocument/2006/relationships/image" Target="../media/image175.wmf"/><Relationship Id="rId10" Type="http://schemas.openxmlformats.org/officeDocument/2006/relationships/oleObject" Target="../embeddings/oleObject208.bin"/><Relationship Id="rId4" Type="http://schemas.openxmlformats.org/officeDocument/2006/relationships/oleObject" Target="../embeddings/oleObject205.bin"/><Relationship Id="rId9" Type="http://schemas.openxmlformats.org/officeDocument/2006/relationships/image" Target="../media/image172.wmf"/><Relationship Id="rId14" Type="http://schemas.openxmlformats.org/officeDocument/2006/relationships/oleObject" Target="../embeddings/oleObject21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emf"/><Relationship Id="rId5" Type="http://schemas.openxmlformats.org/officeDocument/2006/relationships/image" Target="../media/image190.jpeg"/><Relationship Id="rId4" Type="http://schemas.openxmlformats.org/officeDocument/2006/relationships/image" Target="../media/image18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13.bin"/><Relationship Id="rId5" Type="http://schemas.openxmlformats.org/officeDocument/2006/relationships/image" Target="../media/image192.wmf"/><Relationship Id="rId4" Type="http://schemas.openxmlformats.org/officeDocument/2006/relationships/oleObject" Target="../embeddings/oleObject21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15.bin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214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8.bin"/><Relationship Id="rId13" Type="http://schemas.openxmlformats.org/officeDocument/2006/relationships/image" Target="../media/image192.wmf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97.wmf"/><Relationship Id="rId12" Type="http://schemas.openxmlformats.org/officeDocument/2006/relationships/oleObject" Target="../embeddings/oleObject2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17.bin"/><Relationship Id="rId11" Type="http://schemas.openxmlformats.org/officeDocument/2006/relationships/image" Target="../media/image199.wmf"/><Relationship Id="rId5" Type="http://schemas.openxmlformats.org/officeDocument/2006/relationships/image" Target="../media/image196.wmf"/><Relationship Id="rId10" Type="http://schemas.openxmlformats.org/officeDocument/2006/relationships/oleObject" Target="../embeddings/oleObject219.bin"/><Relationship Id="rId4" Type="http://schemas.openxmlformats.org/officeDocument/2006/relationships/oleObject" Target="../embeddings/oleObject216.bin"/><Relationship Id="rId9" Type="http://schemas.openxmlformats.org/officeDocument/2006/relationships/image" Target="../media/image198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13" Type="http://schemas.openxmlformats.org/officeDocument/2006/relationships/image" Target="../media/image204.wmf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201.wmf"/><Relationship Id="rId12" Type="http://schemas.openxmlformats.org/officeDocument/2006/relationships/oleObject" Target="../embeddings/oleObject225.bin"/><Relationship Id="rId17" Type="http://schemas.openxmlformats.org/officeDocument/2006/relationships/image" Target="../media/image20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7.bin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22.bin"/><Relationship Id="rId11" Type="http://schemas.openxmlformats.org/officeDocument/2006/relationships/image" Target="../media/image203.wmf"/><Relationship Id="rId5" Type="http://schemas.openxmlformats.org/officeDocument/2006/relationships/image" Target="../media/image200.wmf"/><Relationship Id="rId15" Type="http://schemas.openxmlformats.org/officeDocument/2006/relationships/image" Target="../media/image205.wmf"/><Relationship Id="rId10" Type="http://schemas.openxmlformats.org/officeDocument/2006/relationships/oleObject" Target="../embeddings/oleObject224.bin"/><Relationship Id="rId4" Type="http://schemas.openxmlformats.org/officeDocument/2006/relationships/oleObject" Target="../embeddings/oleObject221.bin"/><Relationship Id="rId9" Type="http://schemas.openxmlformats.org/officeDocument/2006/relationships/image" Target="../media/image202.wmf"/><Relationship Id="rId14" Type="http://schemas.openxmlformats.org/officeDocument/2006/relationships/oleObject" Target="../embeddings/oleObject22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18316" y="2527072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dirty="0" smtClean="0">
                <a:solidFill>
                  <a:schemeClr val="bg2"/>
                </a:solidFill>
              </a:rPr>
              <a:t>Dept. of ECE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633038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2"/>
                </a:solidFill>
              </a:rPr>
              <a:t>Spring 2023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410200" y="4767943"/>
            <a:ext cx="2667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</a:rPr>
              <a:t>18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Faraday’s Law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46314" y="3995057"/>
          <a:ext cx="36576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hoto Editor Photo" r:id="rId4" imgW="2857899" imgH="2048161" progId="">
                  <p:embed/>
                </p:oleObj>
              </mc:Choice>
              <mc:Fallback>
                <p:oleObj name="Photo Editor Photo" r:id="rId4" imgW="2857899" imgH="2048161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4" y="3995057"/>
                        <a:ext cx="36576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8"/>
          <p:cNvSpPr>
            <a:spLocks noChangeArrowheads="1"/>
          </p:cNvSpPr>
          <p:nvPr/>
        </p:nvSpPr>
        <p:spPr bwMode="auto">
          <a:xfrm>
            <a:off x="1296740" y="1965319"/>
            <a:ext cx="3167062" cy="13112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936308" y="0"/>
            <a:ext cx="72723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Law: Dynamics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616012" y="1197339"/>
            <a:ext cx="484841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Experimental Law (</a:t>
            </a:r>
            <a:r>
              <a:rPr lang="en-US" sz="2400" u="sng" dirty="0">
                <a:solidFill>
                  <a:schemeClr val="hlink"/>
                </a:solidFill>
              </a:rPr>
              <a:t>dynamics</a:t>
            </a:r>
            <a:r>
              <a:rPr lang="en-US" sz="2400" dirty="0">
                <a:solidFill>
                  <a:schemeClr val="hlink"/>
                </a:solidFill>
              </a:rPr>
              <a:t>):</a:t>
            </a:r>
          </a:p>
        </p:txBody>
      </p:sp>
      <p:graphicFrame>
        <p:nvGraphicFramePr>
          <p:cNvPr id="39939" name="Object 7"/>
          <p:cNvGraphicFramePr>
            <a:graphicFrameLocks noChangeAspect="1"/>
          </p:cNvGraphicFramePr>
          <p:nvPr/>
        </p:nvGraphicFramePr>
        <p:xfrm>
          <a:off x="1703140" y="2112956"/>
          <a:ext cx="22844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" name="Equation" r:id="rId4" imgW="850531" imgH="393529" progId="Equation.DSMT4">
                  <p:embed/>
                </p:oleObj>
              </mc:Choice>
              <mc:Fallback>
                <p:oleObj name="Equation" r:id="rId4" imgW="850531" imgH="393529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140" y="2112956"/>
                        <a:ext cx="2284412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8239" y="3522453"/>
            <a:ext cx="542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This is the general Faraday’s law in dynamics.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5185" y="371697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Michael Faraday*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178" y="5407879"/>
            <a:ext cx="8372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*Ernest Rutherford stated: "When we consider the magnitude and extent of his discoveries and their influence on the progress of science and of industry, there is no </a:t>
            </a:r>
            <a:r>
              <a:rPr lang="en-US" sz="1600" dirty="0" err="1" smtClean="0">
                <a:solidFill>
                  <a:schemeClr val="bg1"/>
                </a:solidFill>
              </a:rPr>
              <a:t>honour</a:t>
            </a:r>
            <a:r>
              <a:rPr lang="en-US" sz="1600" dirty="0" smtClean="0">
                <a:solidFill>
                  <a:schemeClr val="bg1"/>
                </a:solidFill>
              </a:rPr>
              <a:t> too great to pay to the memory of Faraday, one of the greatest scientific discoverers of all time".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0810" y="4108863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(from Wikipedia)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39959" name="Object 23"/>
          <p:cNvGraphicFramePr>
            <a:graphicFrameLocks noChangeAspect="1"/>
          </p:cNvGraphicFramePr>
          <p:nvPr/>
        </p:nvGraphicFramePr>
        <p:xfrm>
          <a:off x="1008513" y="4455710"/>
          <a:ext cx="4109398" cy="490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" name="Equation" r:id="rId6" imgW="2349500" imgH="279400" progId="Equation.DSMT4">
                  <p:embed/>
                </p:oleObj>
              </mc:Choice>
              <mc:Fallback>
                <p:oleObj name="Equation" r:id="rId6" imgW="2349500" imgH="2794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513" y="4455710"/>
                        <a:ext cx="4109398" cy="490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04334" y="881514"/>
            <a:ext cx="2095500" cy="271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4678589" y="1484319"/>
            <a:ext cx="185738" cy="185737"/>
            <a:chOff x="2696" y="3598"/>
            <a:chExt cx="117" cy="117"/>
          </a:xfrm>
        </p:grpSpPr>
        <p:sp>
          <p:nvSpPr>
            <p:cNvPr id="41012" name="Oval 9"/>
            <p:cNvSpPr>
              <a:spLocks noChangeArrowheads="1"/>
            </p:cNvSpPr>
            <p:nvPr/>
          </p:nvSpPr>
          <p:spPr bwMode="auto">
            <a:xfrm>
              <a:off x="2696" y="3598"/>
              <a:ext cx="117" cy="11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Oval 10"/>
            <p:cNvSpPr>
              <a:spLocks noChangeArrowheads="1"/>
            </p:cNvSpPr>
            <p:nvPr/>
          </p:nvSpPr>
          <p:spPr bwMode="auto">
            <a:xfrm>
              <a:off x="2723" y="3631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4357914" y="1719269"/>
            <a:ext cx="4554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M</a:t>
            </a:r>
            <a:r>
              <a:rPr lang="en-US" sz="2000" dirty="0" smtClean="0">
                <a:solidFill>
                  <a:schemeClr val="bg2"/>
                </a:solidFill>
              </a:rPr>
              <a:t>agnetic </a:t>
            </a:r>
            <a:r>
              <a:rPr lang="en-US" sz="2000" dirty="0">
                <a:solidFill>
                  <a:schemeClr val="bg2"/>
                </a:solidFill>
              </a:rPr>
              <a:t>field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sz="24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2"/>
                </a:solidFill>
              </a:rPr>
              <a:t> (increasing with time)</a:t>
            </a:r>
          </a:p>
        </p:txBody>
      </p:sp>
      <p:sp>
        <p:nvSpPr>
          <p:cNvPr id="40975" name="AutoShape 51"/>
          <p:cNvSpPr>
            <a:spLocks noChangeArrowheads="1"/>
          </p:cNvSpPr>
          <p:nvPr/>
        </p:nvSpPr>
        <p:spPr bwMode="auto">
          <a:xfrm>
            <a:off x="4476977" y="2503488"/>
            <a:ext cx="595312" cy="120650"/>
          </a:xfrm>
          <a:prstGeom prst="rightArrow">
            <a:avLst>
              <a:gd name="adj1" fmla="val 50000"/>
              <a:gd name="adj2" fmla="val 123355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Text Box 52"/>
          <p:cNvSpPr txBox="1">
            <a:spLocks noChangeArrowheads="1"/>
          </p:cNvSpPr>
          <p:nvPr/>
        </p:nvSpPr>
        <p:spPr bwMode="auto">
          <a:xfrm>
            <a:off x="4365852" y="2701925"/>
            <a:ext cx="182614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E</a:t>
            </a:r>
            <a:r>
              <a:rPr lang="en-US" sz="2000" dirty="0" smtClean="0">
                <a:solidFill>
                  <a:schemeClr val="bg2"/>
                </a:solidFill>
              </a:rPr>
              <a:t>lectric </a:t>
            </a:r>
            <a:r>
              <a:rPr lang="en-US" sz="2000" dirty="0">
                <a:solidFill>
                  <a:schemeClr val="bg2"/>
                </a:solidFill>
              </a:rPr>
              <a:t>field </a:t>
            </a:r>
            <a:r>
              <a:rPr lang="en-US" sz="2400" i="1" u="sng" dirty="0">
                <a:solidFill>
                  <a:schemeClr val="bg2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302136" name="Text Box 56"/>
          <p:cNvSpPr txBox="1">
            <a:spLocks noChangeArrowheads="1"/>
          </p:cNvSpPr>
          <p:nvPr/>
        </p:nvSpPr>
        <p:spPr bwMode="auto">
          <a:xfrm>
            <a:off x="723583" y="0"/>
            <a:ext cx="78422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Law: Dynamics (cont.)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492959" y="4074539"/>
            <a:ext cx="6369051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The changing magnetic field produces an electric field.</a:t>
            </a:r>
            <a:endParaRPr lang="en-US" sz="2000" dirty="0">
              <a:solidFill>
                <a:schemeClr val="bg2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66948" y="884464"/>
            <a:ext cx="3098042" cy="2796049"/>
            <a:chOff x="532262" y="3638550"/>
            <a:chExt cx="3098042" cy="2796049"/>
          </a:xfrm>
        </p:grpSpPr>
        <p:grpSp>
          <p:nvGrpSpPr>
            <p:cNvPr id="40966" name="Group 13"/>
            <p:cNvGrpSpPr>
              <a:grpSpLocks/>
            </p:cNvGrpSpPr>
            <p:nvPr/>
          </p:nvGrpSpPr>
          <p:grpSpPr bwMode="auto">
            <a:xfrm>
              <a:off x="765624" y="4802649"/>
              <a:ext cx="1404938" cy="1404937"/>
              <a:chOff x="1244" y="2839"/>
              <a:chExt cx="885" cy="885"/>
            </a:xfrm>
          </p:grpSpPr>
          <p:sp>
            <p:nvSpPr>
              <p:cNvPr id="40984" name="Oval 14"/>
              <p:cNvSpPr>
                <a:spLocks noChangeArrowheads="1"/>
              </p:cNvSpPr>
              <p:nvPr/>
            </p:nvSpPr>
            <p:spPr bwMode="auto">
              <a:xfrm>
                <a:off x="1244" y="2839"/>
                <a:ext cx="885" cy="885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985" name="Group 15"/>
              <p:cNvGrpSpPr>
                <a:grpSpLocks/>
              </p:cNvGrpSpPr>
              <p:nvPr/>
            </p:nvGrpSpPr>
            <p:grpSpPr bwMode="auto">
              <a:xfrm>
                <a:off x="1636" y="2972"/>
                <a:ext cx="117" cy="117"/>
                <a:chOff x="2696" y="3598"/>
                <a:chExt cx="117" cy="117"/>
              </a:xfrm>
            </p:grpSpPr>
            <p:sp>
              <p:nvSpPr>
                <p:cNvPr id="41010" name="Oval 16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1" name="Oval 17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86" name="Group 18"/>
              <p:cNvGrpSpPr>
                <a:grpSpLocks/>
              </p:cNvGrpSpPr>
              <p:nvPr/>
            </p:nvGrpSpPr>
            <p:grpSpPr bwMode="auto">
              <a:xfrm>
                <a:off x="1648" y="3251"/>
                <a:ext cx="117" cy="117"/>
                <a:chOff x="2696" y="3598"/>
                <a:chExt cx="117" cy="117"/>
              </a:xfrm>
            </p:grpSpPr>
            <p:sp>
              <p:nvSpPr>
                <p:cNvPr id="41008" name="Oval 19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9" name="Oval 20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87" name="Group 21"/>
              <p:cNvGrpSpPr>
                <a:grpSpLocks/>
              </p:cNvGrpSpPr>
              <p:nvPr/>
            </p:nvGrpSpPr>
            <p:grpSpPr bwMode="auto">
              <a:xfrm>
                <a:off x="1645" y="3506"/>
                <a:ext cx="117" cy="117"/>
                <a:chOff x="2696" y="3598"/>
                <a:chExt cx="117" cy="117"/>
              </a:xfrm>
            </p:grpSpPr>
            <p:sp>
              <p:nvSpPr>
                <p:cNvPr id="41006" name="Oval 22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7" name="Oval 23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88" name="Group 24"/>
              <p:cNvGrpSpPr>
                <a:grpSpLocks/>
              </p:cNvGrpSpPr>
              <p:nvPr/>
            </p:nvGrpSpPr>
            <p:grpSpPr bwMode="auto">
              <a:xfrm>
                <a:off x="1381" y="3251"/>
                <a:ext cx="117" cy="117"/>
                <a:chOff x="2696" y="3598"/>
                <a:chExt cx="117" cy="117"/>
              </a:xfrm>
            </p:grpSpPr>
            <p:sp>
              <p:nvSpPr>
                <p:cNvPr id="41004" name="Oval 25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Oval 26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89" name="Group 27"/>
              <p:cNvGrpSpPr>
                <a:grpSpLocks/>
              </p:cNvGrpSpPr>
              <p:nvPr/>
            </p:nvGrpSpPr>
            <p:grpSpPr bwMode="auto">
              <a:xfrm>
                <a:off x="1886" y="3239"/>
                <a:ext cx="117" cy="117"/>
                <a:chOff x="2696" y="3598"/>
                <a:chExt cx="117" cy="117"/>
              </a:xfrm>
            </p:grpSpPr>
            <p:sp>
              <p:nvSpPr>
                <p:cNvPr id="41002" name="Oval 28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Oval 29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90" name="Group 30"/>
              <p:cNvGrpSpPr>
                <a:grpSpLocks/>
              </p:cNvGrpSpPr>
              <p:nvPr/>
            </p:nvGrpSpPr>
            <p:grpSpPr bwMode="auto">
              <a:xfrm>
                <a:off x="1405" y="3059"/>
                <a:ext cx="117" cy="117"/>
                <a:chOff x="2696" y="3598"/>
                <a:chExt cx="117" cy="117"/>
              </a:xfrm>
            </p:grpSpPr>
            <p:sp>
              <p:nvSpPr>
                <p:cNvPr id="41000" name="Oval 31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Oval 32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91" name="Group 33"/>
              <p:cNvGrpSpPr>
                <a:grpSpLocks/>
              </p:cNvGrpSpPr>
              <p:nvPr/>
            </p:nvGrpSpPr>
            <p:grpSpPr bwMode="auto">
              <a:xfrm>
                <a:off x="1852" y="3046"/>
                <a:ext cx="117" cy="117"/>
                <a:chOff x="2696" y="3598"/>
                <a:chExt cx="117" cy="117"/>
              </a:xfrm>
            </p:grpSpPr>
            <p:sp>
              <p:nvSpPr>
                <p:cNvPr id="40998" name="Oval 34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Oval 35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92" name="Group 36"/>
              <p:cNvGrpSpPr>
                <a:grpSpLocks/>
              </p:cNvGrpSpPr>
              <p:nvPr/>
            </p:nvGrpSpPr>
            <p:grpSpPr bwMode="auto">
              <a:xfrm>
                <a:off x="1431" y="3436"/>
                <a:ext cx="117" cy="117"/>
                <a:chOff x="2696" y="3598"/>
                <a:chExt cx="117" cy="117"/>
              </a:xfrm>
            </p:grpSpPr>
            <p:sp>
              <p:nvSpPr>
                <p:cNvPr id="40996" name="Oval 37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7" name="Oval 38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93" name="Group 39"/>
              <p:cNvGrpSpPr>
                <a:grpSpLocks/>
              </p:cNvGrpSpPr>
              <p:nvPr/>
            </p:nvGrpSpPr>
            <p:grpSpPr bwMode="auto">
              <a:xfrm>
                <a:off x="1836" y="3447"/>
                <a:ext cx="117" cy="117"/>
                <a:chOff x="2696" y="3598"/>
                <a:chExt cx="117" cy="117"/>
              </a:xfrm>
            </p:grpSpPr>
            <p:sp>
              <p:nvSpPr>
                <p:cNvPr id="40994" name="Oval 40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5" name="Oval 41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967" name="Line 42"/>
            <p:cNvSpPr>
              <a:spLocks noChangeShapeType="1"/>
            </p:cNvSpPr>
            <p:nvPr/>
          </p:nvSpPr>
          <p:spPr bwMode="auto">
            <a:xfrm>
              <a:off x="2548387" y="5544011"/>
              <a:ext cx="701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0" name="Line 45"/>
            <p:cNvSpPr>
              <a:spLocks noChangeShapeType="1"/>
            </p:cNvSpPr>
            <p:nvPr/>
          </p:nvSpPr>
          <p:spPr bwMode="auto">
            <a:xfrm flipV="1">
              <a:off x="1481587" y="4034299"/>
              <a:ext cx="0" cy="530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1" name="AutoShape 46"/>
            <p:cNvSpPr>
              <a:spLocks noChangeArrowheads="1"/>
            </p:cNvSpPr>
            <p:nvPr/>
          </p:nvSpPr>
          <p:spPr bwMode="auto">
            <a:xfrm>
              <a:off x="1192662" y="4655011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AutoShape 47"/>
            <p:cNvSpPr>
              <a:spLocks noChangeArrowheads="1"/>
            </p:cNvSpPr>
            <p:nvPr/>
          </p:nvSpPr>
          <p:spPr bwMode="auto">
            <a:xfrm flipH="1">
              <a:off x="1166374" y="6345699"/>
              <a:ext cx="595313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AutoShape 48"/>
            <p:cNvSpPr>
              <a:spLocks noChangeArrowheads="1"/>
            </p:cNvSpPr>
            <p:nvPr/>
          </p:nvSpPr>
          <p:spPr bwMode="auto">
            <a:xfrm rot="5400000" flipH="1">
              <a:off x="288580" y="5517818"/>
              <a:ext cx="595313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AutoShape 49"/>
            <p:cNvSpPr>
              <a:spLocks noChangeArrowheads="1"/>
            </p:cNvSpPr>
            <p:nvPr/>
          </p:nvSpPr>
          <p:spPr bwMode="auto">
            <a:xfrm rot="16200000" flipH="1" flipV="1">
              <a:off x="2047531" y="5509880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Text Box 58"/>
            <p:cNvSpPr txBox="1">
              <a:spLocks noChangeArrowheads="1"/>
            </p:cNvSpPr>
            <p:nvPr/>
          </p:nvSpPr>
          <p:spPr bwMode="auto">
            <a:xfrm>
              <a:off x="2090506" y="4187607"/>
              <a:ext cx="14684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hlink"/>
                  </a:solidFill>
                </a:rPr>
                <a:t>Experiment</a:t>
              </a:r>
            </a:p>
          </p:txBody>
        </p:sp>
        <p:sp>
          <p:nvSpPr>
            <p:cNvPr id="40980" name="AutoShape 59"/>
            <p:cNvSpPr>
              <a:spLocks noChangeArrowheads="1"/>
            </p:cNvSpPr>
            <p:nvPr/>
          </p:nvSpPr>
          <p:spPr bwMode="auto">
            <a:xfrm rot="2580056">
              <a:off x="1789562" y="4845511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60"/>
            <p:cNvSpPr>
              <a:spLocks noChangeArrowheads="1"/>
            </p:cNvSpPr>
            <p:nvPr/>
          </p:nvSpPr>
          <p:spPr bwMode="auto">
            <a:xfrm rot="2580056" flipH="1" flipV="1">
              <a:off x="557662" y="6064711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61"/>
            <p:cNvSpPr>
              <a:spLocks noChangeArrowheads="1"/>
            </p:cNvSpPr>
            <p:nvPr/>
          </p:nvSpPr>
          <p:spPr bwMode="auto">
            <a:xfrm rot="19019944" flipH="1">
              <a:off x="1789562" y="6090111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62"/>
            <p:cNvSpPr>
              <a:spLocks noChangeArrowheads="1"/>
            </p:cNvSpPr>
            <p:nvPr/>
          </p:nvSpPr>
          <p:spPr bwMode="auto">
            <a:xfrm rot="19019944" flipV="1">
              <a:off x="532262" y="4870911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8" name="Object 42"/>
            <p:cNvGraphicFramePr>
              <a:graphicFrameLocks noChangeAspect="1"/>
            </p:cNvGraphicFramePr>
            <p:nvPr/>
          </p:nvGraphicFramePr>
          <p:xfrm>
            <a:off x="3426629" y="5460733"/>
            <a:ext cx="203675" cy="223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6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629" y="5460733"/>
                          <a:ext cx="203675" cy="223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42"/>
            <p:cNvGraphicFramePr>
              <a:graphicFrameLocks noChangeAspect="1"/>
            </p:cNvGraphicFramePr>
            <p:nvPr/>
          </p:nvGraphicFramePr>
          <p:xfrm>
            <a:off x="1383021" y="3638550"/>
            <a:ext cx="22542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7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021" y="3638550"/>
                          <a:ext cx="22542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Text Box 55"/>
          <p:cNvSpPr txBox="1">
            <a:spLocks noChangeArrowheads="1"/>
          </p:cNvSpPr>
          <p:nvPr/>
        </p:nvSpPr>
        <p:spPr bwMode="auto">
          <a:xfrm>
            <a:off x="552949" y="5057119"/>
            <a:ext cx="505619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ssume a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 smtClean="0">
                <a:solidFill>
                  <a:schemeClr val="bg1"/>
                </a:solidFill>
              </a:rPr>
              <a:t> field that </a:t>
            </a:r>
            <a:r>
              <a:rPr lang="en-US" sz="2000" u="sng" dirty="0" smtClean="0">
                <a:solidFill>
                  <a:schemeClr val="bg1"/>
                </a:solidFill>
              </a:rPr>
              <a:t>increases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with </a:t>
            </a:r>
            <a:r>
              <a:rPr lang="en-US" sz="2000" dirty="0" smtClean="0">
                <a:solidFill>
                  <a:schemeClr val="bg1"/>
                </a:solidFill>
              </a:rPr>
              <a:t>time: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2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917877"/>
              </p:ext>
            </p:extLst>
          </p:nvPr>
        </p:nvGraphicFramePr>
        <p:xfrm>
          <a:off x="5965791" y="4814344"/>
          <a:ext cx="13922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8" name="Equation" r:id="rId8" imgW="710891" imgH="660113" progId="Equation.DSMT4">
                  <p:embed/>
                </p:oleObj>
              </mc:Choice>
              <mc:Fallback>
                <p:oleObj name="Equation" r:id="rId8" imgW="710891" imgH="660113" progId="Equation.DSMT4">
                  <p:embed/>
                  <p:pic>
                    <p:nvPicPr>
                      <p:cNvPr id="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791" y="4814344"/>
                        <a:ext cx="13922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 bwMode="auto">
          <a:xfrm>
            <a:off x="5702968" y="4776537"/>
            <a:ext cx="192505" cy="1383631"/>
          </a:xfrm>
          <a:prstGeom prst="leftBrac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765360"/>
              </p:ext>
            </p:extLst>
          </p:nvPr>
        </p:nvGraphicFramePr>
        <p:xfrm>
          <a:off x="1645746" y="5822784"/>
          <a:ext cx="2455426" cy="69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9" name="Equation" r:id="rId10" imgW="1384200" imgH="393480" progId="Equation.DSMT4">
                  <p:embed/>
                </p:oleObj>
              </mc:Choice>
              <mc:Fallback>
                <p:oleObj name="Equation" r:id="rId10" imgW="1384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45746" y="5822784"/>
                        <a:ext cx="2455426" cy="69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36" name="Text Box 56"/>
          <p:cNvSpPr txBox="1">
            <a:spLocks noChangeArrowheads="1"/>
          </p:cNvSpPr>
          <p:nvPr/>
        </p:nvSpPr>
        <p:spPr bwMode="auto">
          <a:xfrm>
            <a:off x="723583" y="0"/>
            <a:ext cx="78422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Law: Dynamics (cont.)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2231564" y="1266832"/>
            <a:ext cx="4507367" cy="4082823"/>
            <a:chOff x="1883223" y="1713146"/>
            <a:chExt cx="4507367" cy="4082823"/>
          </a:xfrm>
        </p:grpSpPr>
        <p:grpSp>
          <p:nvGrpSpPr>
            <p:cNvPr id="62" name="Group 15"/>
            <p:cNvGrpSpPr>
              <a:grpSpLocks/>
            </p:cNvGrpSpPr>
            <p:nvPr/>
          </p:nvGrpSpPr>
          <p:grpSpPr bwMode="auto">
            <a:xfrm>
              <a:off x="5372094" y="3544215"/>
              <a:ext cx="185738" cy="185737"/>
              <a:chOff x="2696" y="3598"/>
              <a:chExt cx="117" cy="117"/>
            </a:xfrm>
          </p:grpSpPr>
          <p:sp>
            <p:nvSpPr>
              <p:cNvPr id="87" name="Oval 16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17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18"/>
            <p:cNvGrpSpPr>
              <a:grpSpLocks/>
            </p:cNvGrpSpPr>
            <p:nvPr/>
          </p:nvGrpSpPr>
          <p:grpSpPr bwMode="auto">
            <a:xfrm>
              <a:off x="5075232" y="4433214"/>
              <a:ext cx="185738" cy="185737"/>
              <a:chOff x="2689" y="3591"/>
              <a:chExt cx="117" cy="117"/>
            </a:xfrm>
          </p:grpSpPr>
          <p:sp>
            <p:nvSpPr>
              <p:cNvPr id="85" name="Oval 19"/>
              <p:cNvSpPr>
                <a:spLocks noChangeArrowheads="1"/>
              </p:cNvSpPr>
              <p:nvPr/>
            </p:nvSpPr>
            <p:spPr bwMode="auto">
              <a:xfrm>
                <a:off x="2689" y="3591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0"/>
              <p:cNvSpPr>
                <a:spLocks noChangeArrowheads="1"/>
              </p:cNvSpPr>
              <p:nvPr/>
            </p:nvSpPr>
            <p:spPr bwMode="auto">
              <a:xfrm>
                <a:off x="2722" y="3617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21"/>
            <p:cNvGrpSpPr>
              <a:grpSpLocks/>
            </p:cNvGrpSpPr>
            <p:nvPr/>
          </p:nvGrpSpPr>
          <p:grpSpPr bwMode="auto">
            <a:xfrm>
              <a:off x="4090982" y="4326625"/>
              <a:ext cx="185738" cy="185737"/>
              <a:chOff x="2696" y="3598"/>
              <a:chExt cx="117" cy="117"/>
            </a:xfrm>
          </p:grpSpPr>
          <p:sp>
            <p:nvSpPr>
              <p:cNvPr id="83" name="Oval 22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3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24"/>
            <p:cNvGrpSpPr>
              <a:grpSpLocks/>
            </p:cNvGrpSpPr>
            <p:nvPr/>
          </p:nvGrpSpPr>
          <p:grpSpPr bwMode="auto">
            <a:xfrm>
              <a:off x="3138482" y="4476983"/>
              <a:ext cx="185738" cy="185737"/>
              <a:chOff x="2696" y="3598"/>
              <a:chExt cx="117" cy="117"/>
            </a:xfrm>
          </p:grpSpPr>
          <p:sp>
            <p:nvSpPr>
              <p:cNvPr id="81" name="Oval 25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6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27"/>
            <p:cNvGrpSpPr>
              <a:grpSpLocks/>
            </p:cNvGrpSpPr>
            <p:nvPr/>
          </p:nvGrpSpPr>
          <p:grpSpPr bwMode="auto">
            <a:xfrm>
              <a:off x="4059913" y="4860705"/>
              <a:ext cx="185738" cy="185737"/>
              <a:chOff x="2696" y="3598"/>
              <a:chExt cx="117" cy="117"/>
            </a:xfrm>
          </p:grpSpPr>
          <p:sp>
            <p:nvSpPr>
              <p:cNvPr id="79" name="Oval 28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29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Group 30"/>
            <p:cNvGrpSpPr>
              <a:grpSpLocks/>
            </p:cNvGrpSpPr>
            <p:nvPr/>
          </p:nvGrpSpPr>
          <p:grpSpPr bwMode="auto">
            <a:xfrm>
              <a:off x="2730267" y="3584354"/>
              <a:ext cx="185738" cy="185737"/>
              <a:chOff x="2696" y="3598"/>
              <a:chExt cx="117" cy="117"/>
            </a:xfrm>
          </p:grpSpPr>
          <p:sp>
            <p:nvSpPr>
              <p:cNvPr id="77" name="Oval 31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32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Group 33"/>
            <p:cNvGrpSpPr>
              <a:grpSpLocks/>
            </p:cNvGrpSpPr>
            <p:nvPr/>
          </p:nvGrpSpPr>
          <p:grpSpPr bwMode="auto">
            <a:xfrm>
              <a:off x="3026224" y="2703746"/>
              <a:ext cx="185738" cy="185737"/>
              <a:chOff x="2696" y="3598"/>
              <a:chExt cx="117" cy="117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36"/>
            <p:cNvGrpSpPr>
              <a:grpSpLocks/>
            </p:cNvGrpSpPr>
            <p:nvPr/>
          </p:nvGrpSpPr>
          <p:grpSpPr bwMode="auto">
            <a:xfrm>
              <a:off x="4774514" y="3540585"/>
              <a:ext cx="185738" cy="185737"/>
              <a:chOff x="2696" y="3598"/>
              <a:chExt cx="117" cy="117"/>
            </a:xfrm>
          </p:grpSpPr>
          <p:sp>
            <p:nvSpPr>
              <p:cNvPr id="73" name="Oval 37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38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" name="Group 39"/>
            <p:cNvGrpSpPr>
              <a:grpSpLocks/>
            </p:cNvGrpSpPr>
            <p:nvPr/>
          </p:nvGrpSpPr>
          <p:grpSpPr bwMode="auto">
            <a:xfrm>
              <a:off x="4100280" y="2872247"/>
              <a:ext cx="185738" cy="185737"/>
              <a:chOff x="2696" y="3598"/>
              <a:chExt cx="117" cy="117"/>
            </a:xfrm>
          </p:grpSpPr>
          <p:sp>
            <p:nvSpPr>
              <p:cNvPr id="71" name="Oval 40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41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3112174" y="2699702"/>
              <a:ext cx="2080309" cy="1993186"/>
              <a:chOff x="3079519" y="2935068"/>
              <a:chExt cx="1857375" cy="1779588"/>
            </a:xfrm>
          </p:grpSpPr>
          <p:sp>
            <p:nvSpPr>
              <p:cNvPr id="91" name="AutoShape 46"/>
              <p:cNvSpPr>
                <a:spLocks noChangeArrowheads="1"/>
              </p:cNvSpPr>
              <p:nvPr/>
            </p:nvSpPr>
            <p:spPr bwMode="auto">
              <a:xfrm>
                <a:off x="3739919" y="29350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47"/>
              <p:cNvSpPr>
                <a:spLocks noChangeArrowheads="1"/>
              </p:cNvSpPr>
              <p:nvPr/>
            </p:nvSpPr>
            <p:spPr bwMode="auto">
              <a:xfrm flipH="1">
                <a:off x="3713631" y="4625756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48"/>
              <p:cNvSpPr>
                <a:spLocks noChangeArrowheads="1"/>
              </p:cNvSpPr>
              <p:nvPr/>
            </p:nvSpPr>
            <p:spPr bwMode="auto">
              <a:xfrm rot="5400000" flipH="1">
                <a:off x="2868493" y="3743446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49"/>
              <p:cNvSpPr>
                <a:spLocks noChangeArrowheads="1"/>
              </p:cNvSpPr>
              <p:nvPr/>
            </p:nvSpPr>
            <p:spPr bwMode="auto">
              <a:xfrm rot="16200000" flipH="1" flipV="1">
                <a:off x="4594788" y="3789937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AutoShape 59"/>
              <p:cNvSpPr>
                <a:spLocks noChangeArrowheads="1"/>
              </p:cNvSpPr>
              <p:nvPr/>
            </p:nvSpPr>
            <p:spPr bwMode="auto">
              <a:xfrm rot="2580056">
                <a:off x="4336819" y="31255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AutoShape 60"/>
              <p:cNvSpPr>
                <a:spLocks noChangeArrowheads="1"/>
              </p:cNvSpPr>
              <p:nvPr/>
            </p:nvSpPr>
            <p:spPr bwMode="auto">
              <a:xfrm rot="2580056" flipH="1" flipV="1">
                <a:off x="3104919" y="43447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AutoShape 61"/>
              <p:cNvSpPr>
                <a:spLocks noChangeArrowheads="1"/>
              </p:cNvSpPr>
              <p:nvPr/>
            </p:nvSpPr>
            <p:spPr bwMode="auto">
              <a:xfrm rot="19019944" flipH="1">
                <a:off x="4336819" y="43701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AutoShape 62"/>
              <p:cNvSpPr>
                <a:spLocks noChangeArrowheads="1"/>
              </p:cNvSpPr>
              <p:nvPr/>
            </p:nvSpPr>
            <p:spPr bwMode="auto">
              <a:xfrm rot="19019944" flipV="1">
                <a:off x="3079519" y="31509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569378" y="3124200"/>
              <a:ext cx="1148708" cy="1100600"/>
              <a:chOff x="3079519" y="2935068"/>
              <a:chExt cx="1857375" cy="1779588"/>
            </a:xfrm>
          </p:grpSpPr>
          <p:sp>
            <p:nvSpPr>
              <p:cNvPr id="104" name="AutoShape 46"/>
              <p:cNvSpPr>
                <a:spLocks noChangeArrowheads="1"/>
              </p:cNvSpPr>
              <p:nvPr/>
            </p:nvSpPr>
            <p:spPr bwMode="auto">
              <a:xfrm>
                <a:off x="3739919" y="29350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utoShape 47"/>
              <p:cNvSpPr>
                <a:spLocks noChangeArrowheads="1"/>
              </p:cNvSpPr>
              <p:nvPr/>
            </p:nvSpPr>
            <p:spPr bwMode="auto">
              <a:xfrm flipH="1">
                <a:off x="3713631" y="4625756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AutoShape 48"/>
              <p:cNvSpPr>
                <a:spLocks noChangeArrowheads="1"/>
              </p:cNvSpPr>
              <p:nvPr/>
            </p:nvSpPr>
            <p:spPr bwMode="auto">
              <a:xfrm rot="5400000" flipH="1">
                <a:off x="2868493" y="3743446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AutoShape 49"/>
              <p:cNvSpPr>
                <a:spLocks noChangeArrowheads="1"/>
              </p:cNvSpPr>
              <p:nvPr/>
            </p:nvSpPr>
            <p:spPr bwMode="auto">
              <a:xfrm rot="16200000" flipH="1" flipV="1">
                <a:off x="4594788" y="3789937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AutoShape 59"/>
              <p:cNvSpPr>
                <a:spLocks noChangeArrowheads="1"/>
              </p:cNvSpPr>
              <p:nvPr/>
            </p:nvSpPr>
            <p:spPr bwMode="auto">
              <a:xfrm rot="2580056">
                <a:off x="4336819" y="31255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AutoShape 60"/>
              <p:cNvSpPr>
                <a:spLocks noChangeArrowheads="1"/>
              </p:cNvSpPr>
              <p:nvPr/>
            </p:nvSpPr>
            <p:spPr bwMode="auto">
              <a:xfrm rot="2580056" flipH="1" flipV="1">
                <a:off x="3104919" y="43447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utoShape 61"/>
              <p:cNvSpPr>
                <a:spLocks noChangeArrowheads="1"/>
              </p:cNvSpPr>
              <p:nvPr/>
            </p:nvSpPr>
            <p:spPr bwMode="auto">
              <a:xfrm rot="19019944" flipH="1">
                <a:off x="4336819" y="43701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AutoShape 62"/>
              <p:cNvSpPr>
                <a:spLocks noChangeArrowheads="1"/>
              </p:cNvSpPr>
              <p:nvPr/>
            </p:nvSpPr>
            <p:spPr bwMode="auto">
              <a:xfrm rot="19019944" flipV="1">
                <a:off x="3079519" y="31509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3863293" y="3389270"/>
              <a:ext cx="610736" cy="585158"/>
              <a:chOff x="3079519" y="2935068"/>
              <a:chExt cx="1857375" cy="1779588"/>
            </a:xfrm>
          </p:grpSpPr>
          <p:sp>
            <p:nvSpPr>
              <p:cNvPr id="113" name="AutoShape 46"/>
              <p:cNvSpPr>
                <a:spLocks noChangeArrowheads="1"/>
              </p:cNvSpPr>
              <p:nvPr/>
            </p:nvSpPr>
            <p:spPr bwMode="auto">
              <a:xfrm>
                <a:off x="3739919" y="29350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AutoShape 47"/>
              <p:cNvSpPr>
                <a:spLocks noChangeArrowheads="1"/>
              </p:cNvSpPr>
              <p:nvPr/>
            </p:nvSpPr>
            <p:spPr bwMode="auto">
              <a:xfrm flipH="1">
                <a:off x="3713631" y="4625756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AutoShape 48"/>
              <p:cNvSpPr>
                <a:spLocks noChangeArrowheads="1"/>
              </p:cNvSpPr>
              <p:nvPr/>
            </p:nvSpPr>
            <p:spPr bwMode="auto">
              <a:xfrm rot="5400000" flipH="1">
                <a:off x="2868493" y="3743446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AutoShape 49"/>
              <p:cNvSpPr>
                <a:spLocks noChangeArrowheads="1"/>
              </p:cNvSpPr>
              <p:nvPr/>
            </p:nvSpPr>
            <p:spPr bwMode="auto">
              <a:xfrm rot="16200000" flipH="1" flipV="1">
                <a:off x="4594788" y="3789937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AutoShape 59"/>
              <p:cNvSpPr>
                <a:spLocks noChangeArrowheads="1"/>
              </p:cNvSpPr>
              <p:nvPr/>
            </p:nvSpPr>
            <p:spPr bwMode="auto">
              <a:xfrm rot="2580056">
                <a:off x="4336819" y="31255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AutoShape 60"/>
              <p:cNvSpPr>
                <a:spLocks noChangeArrowheads="1"/>
              </p:cNvSpPr>
              <p:nvPr/>
            </p:nvSpPr>
            <p:spPr bwMode="auto">
              <a:xfrm rot="2580056" flipH="1" flipV="1">
                <a:off x="3104919" y="43447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AutoShape 61"/>
              <p:cNvSpPr>
                <a:spLocks noChangeArrowheads="1"/>
              </p:cNvSpPr>
              <p:nvPr/>
            </p:nvSpPr>
            <p:spPr bwMode="auto">
              <a:xfrm rot="19019944" flipH="1">
                <a:off x="4336819" y="43701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AutoShape 62"/>
              <p:cNvSpPr>
                <a:spLocks noChangeArrowheads="1"/>
              </p:cNvSpPr>
              <p:nvPr/>
            </p:nvSpPr>
            <p:spPr bwMode="auto">
              <a:xfrm rot="19019944" flipV="1">
                <a:off x="3079519" y="31509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2348909" y="2155372"/>
              <a:ext cx="3551148" cy="3201542"/>
              <a:chOff x="3079519" y="2935068"/>
              <a:chExt cx="1857375" cy="1779588"/>
            </a:xfrm>
          </p:grpSpPr>
          <p:sp>
            <p:nvSpPr>
              <p:cNvPr id="122" name="AutoShape 46"/>
              <p:cNvSpPr>
                <a:spLocks noChangeArrowheads="1"/>
              </p:cNvSpPr>
              <p:nvPr/>
            </p:nvSpPr>
            <p:spPr bwMode="auto">
              <a:xfrm>
                <a:off x="3739919" y="29350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AutoShape 47"/>
              <p:cNvSpPr>
                <a:spLocks noChangeArrowheads="1"/>
              </p:cNvSpPr>
              <p:nvPr/>
            </p:nvSpPr>
            <p:spPr bwMode="auto">
              <a:xfrm flipH="1">
                <a:off x="3713631" y="4625756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AutoShape 48"/>
              <p:cNvSpPr>
                <a:spLocks noChangeArrowheads="1"/>
              </p:cNvSpPr>
              <p:nvPr/>
            </p:nvSpPr>
            <p:spPr bwMode="auto">
              <a:xfrm rot="5400000" flipH="1">
                <a:off x="2868493" y="3743446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AutoShape 49"/>
              <p:cNvSpPr>
                <a:spLocks noChangeArrowheads="1"/>
              </p:cNvSpPr>
              <p:nvPr/>
            </p:nvSpPr>
            <p:spPr bwMode="auto">
              <a:xfrm rot="16200000" flipH="1" flipV="1">
                <a:off x="4594788" y="3789937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AutoShape 59"/>
              <p:cNvSpPr>
                <a:spLocks noChangeArrowheads="1"/>
              </p:cNvSpPr>
              <p:nvPr/>
            </p:nvSpPr>
            <p:spPr bwMode="auto">
              <a:xfrm rot="2580056">
                <a:off x="4336819" y="31255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AutoShape 60"/>
              <p:cNvSpPr>
                <a:spLocks noChangeArrowheads="1"/>
              </p:cNvSpPr>
              <p:nvPr/>
            </p:nvSpPr>
            <p:spPr bwMode="auto">
              <a:xfrm rot="2580056" flipH="1" flipV="1">
                <a:off x="3104919" y="43447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AutoShape 61"/>
              <p:cNvSpPr>
                <a:spLocks noChangeArrowheads="1"/>
              </p:cNvSpPr>
              <p:nvPr/>
            </p:nvSpPr>
            <p:spPr bwMode="auto">
              <a:xfrm rot="19019944" flipH="1">
                <a:off x="4336819" y="43701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AutoShape 62"/>
              <p:cNvSpPr>
                <a:spLocks noChangeArrowheads="1"/>
              </p:cNvSpPr>
              <p:nvPr/>
            </p:nvSpPr>
            <p:spPr bwMode="auto">
              <a:xfrm rot="19019944" flipV="1">
                <a:off x="3079519" y="3150968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33"/>
            <p:cNvGrpSpPr>
              <a:grpSpLocks/>
            </p:cNvGrpSpPr>
            <p:nvPr/>
          </p:nvGrpSpPr>
          <p:grpSpPr bwMode="auto">
            <a:xfrm>
              <a:off x="4071252" y="2377175"/>
              <a:ext cx="185738" cy="185737"/>
              <a:chOff x="2696" y="3598"/>
              <a:chExt cx="117" cy="117"/>
            </a:xfrm>
          </p:grpSpPr>
          <p:sp>
            <p:nvSpPr>
              <p:cNvPr id="131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33"/>
            <p:cNvGrpSpPr>
              <a:grpSpLocks/>
            </p:cNvGrpSpPr>
            <p:nvPr/>
          </p:nvGrpSpPr>
          <p:grpSpPr bwMode="auto">
            <a:xfrm>
              <a:off x="5007422" y="2638432"/>
              <a:ext cx="185738" cy="185737"/>
              <a:chOff x="2696" y="3598"/>
              <a:chExt cx="117" cy="117"/>
            </a:xfrm>
          </p:grpSpPr>
          <p:sp>
            <p:nvSpPr>
              <p:cNvPr id="134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" name="Group 21"/>
            <p:cNvGrpSpPr>
              <a:grpSpLocks/>
            </p:cNvGrpSpPr>
            <p:nvPr/>
          </p:nvGrpSpPr>
          <p:grpSpPr bwMode="auto">
            <a:xfrm>
              <a:off x="3274554" y="3586397"/>
              <a:ext cx="185738" cy="185737"/>
              <a:chOff x="2696" y="3598"/>
              <a:chExt cx="117" cy="117"/>
            </a:xfrm>
          </p:grpSpPr>
          <p:sp>
            <p:nvSpPr>
              <p:cNvPr id="137" name="Oval 22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23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" name="Group 18"/>
            <p:cNvGrpSpPr>
              <a:grpSpLocks/>
            </p:cNvGrpSpPr>
            <p:nvPr/>
          </p:nvGrpSpPr>
          <p:grpSpPr bwMode="auto">
            <a:xfrm>
              <a:off x="4628918" y="4063100"/>
              <a:ext cx="185738" cy="185737"/>
              <a:chOff x="2689" y="3591"/>
              <a:chExt cx="117" cy="117"/>
            </a:xfrm>
          </p:grpSpPr>
          <p:sp>
            <p:nvSpPr>
              <p:cNvPr id="140" name="Oval 19"/>
              <p:cNvSpPr>
                <a:spLocks noChangeArrowheads="1"/>
              </p:cNvSpPr>
              <p:nvPr/>
            </p:nvSpPr>
            <p:spPr bwMode="auto">
              <a:xfrm>
                <a:off x="2689" y="3591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20"/>
              <p:cNvSpPr>
                <a:spLocks noChangeArrowheads="1"/>
              </p:cNvSpPr>
              <p:nvPr/>
            </p:nvSpPr>
            <p:spPr bwMode="auto">
              <a:xfrm>
                <a:off x="2722" y="3617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" name="Group 18"/>
            <p:cNvGrpSpPr>
              <a:grpSpLocks/>
            </p:cNvGrpSpPr>
            <p:nvPr/>
          </p:nvGrpSpPr>
          <p:grpSpPr bwMode="auto">
            <a:xfrm>
              <a:off x="4574489" y="3039843"/>
              <a:ext cx="185738" cy="185737"/>
              <a:chOff x="2689" y="3591"/>
              <a:chExt cx="117" cy="117"/>
            </a:xfrm>
          </p:grpSpPr>
          <p:sp>
            <p:nvSpPr>
              <p:cNvPr id="143" name="Oval 19"/>
              <p:cNvSpPr>
                <a:spLocks noChangeArrowheads="1"/>
              </p:cNvSpPr>
              <p:nvPr/>
            </p:nvSpPr>
            <p:spPr bwMode="auto">
              <a:xfrm>
                <a:off x="2689" y="3591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20"/>
              <p:cNvSpPr>
                <a:spLocks noChangeArrowheads="1"/>
              </p:cNvSpPr>
              <p:nvPr/>
            </p:nvSpPr>
            <p:spPr bwMode="auto">
              <a:xfrm>
                <a:off x="2722" y="3617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" name="Group 18"/>
            <p:cNvGrpSpPr>
              <a:grpSpLocks/>
            </p:cNvGrpSpPr>
            <p:nvPr/>
          </p:nvGrpSpPr>
          <p:grpSpPr bwMode="auto">
            <a:xfrm>
              <a:off x="3551233" y="4117528"/>
              <a:ext cx="185738" cy="185737"/>
              <a:chOff x="2689" y="3591"/>
              <a:chExt cx="117" cy="117"/>
            </a:xfrm>
          </p:grpSpPr>
          <p:sp>
            <p:nvSpPr>
              <p:cNvPr id="146" name="Oval 19"/>
              <p:cNvSpPr>
                <a:spLocks noChangeArrowheads="1"/>
              </p:cNvSpPr>
              <p:nvPr/>
            </p:nvSpPr>
            <p:spPr bwMode="auto">
              <a:xfrm>
                <a:off x="2689" y="3591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20"/>
              <p:cNvSpPr>
                <a:spLocks noChangeArrowheads="1"/>
              </p:cNvSpPr>
              <p:nvPr/>
            </p:nvSpPr>
            <p:spPr bwMode="auto">
              <a:xfrm>
                <a:off x="2722" y="3617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8" name="Group 18"/>
            <p:cNvGrpSpPr>
              <a:grpSpLocks/>
            </p:cNvGrpSpPr>
            <p:nvPr/>
          </p:nvGrpSpPr>
          <p:grpSpPr bwMode="auto">
            <a:xfrm>
              <a:off x="3475032" y="3050728"/>
              <a:ext cx="185738" cy="185737"/>
              <a:chOff x="2689" y="3591"/>
              <a:chExt cx="117" cy="117"/>
            </a:xfrm>
          </p:grpSpPr>
          <p:sp>
            <p:nvSpPr>
              <p:cNvPr id="149" name="Oval 19"/>
              <p:cNvSpPr>
                <a:spLocks noChangeArrowheads="1"/>
              </p:cNvSpPr>
              <p:nvPr/>
            </p:nvSpPr>
            <p:spPr bwMode="auto">
              <a:xfrm>
                <a:off x="2689" y="3591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20"/>
              <p:cNvSpPr>
                <a:spLocks noChangeArrowheads="1"/>
              </p:cNvSpPr>
              <p:nvPr/>
            </p:nvSpPr>
            <p:spPr bwMode="auto">
              <a:xfrm>
                <a:off x="2722" y="3617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1" name="Group 33"/>
            <p:cNvGrpSpPr>
              <a:grpSpLocks/>
            </p:cNvGrpSpPr>
            <p:nvPr/>
          </p:nvGrpSpPr>
          <p:grpSpPr bwMode="auto">
            <a:xfrm>
              <a:off x="4082137" y="1713146"/>
              <a:ext cx="185738" cy="185737"/>
              <a:chOff x="2696" y="3598"/>
              <a:chExt cx="117" cy="117"/>
            </a:xfrm>
          </p:grpSpPr>
          <p:sp>
            <p:nvSpPr>
              <p:cNvPr id="152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" name="Group 33"/>
            <p:cNvGrpSpPr>
              <a:grpSpLocks/>
            </p:cNvGrpSpPr>
            <p:nvPr/>
          </p:nvGrpSpPr>
          <p:grpSpPr bwMode="auto">
            <a:xfrm>
              <a:off x="5486395" y="2137690"/>
              <a:ext cx="185738" cy="185737"/>
              <a:chOff x="2696" y="3598"/>
              <a:chExt cx="117" cy="117"/>
            </a:xfrm>
          </p:grpSpPr>
          <p:sp>
            <p:nvSpPr>
              <p:cNvPr id="155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7" name="Group 33"/>
            <p:cNvGrpSpPr>
              <a:grpSpLocks/>
            </p:cNvGrpSpPr>
            <p:nvPr/>
          </p:nvGrpSpPr>
          <p:grpSpPr bwMode="auto">
            <a:xfrm>
              <a:off x="6204852" y="3618146"/>
              <a:ext cx="185738" cy="185737"/>
              <a:chOff x="2696" y="3598"/>
              <a:chExt cx="117" cy="117"/>
            </a:xfrm>
          </p:grpSpPr>
          <p:sp>
            <p:nvSpPr>
              <p:cNvPr id="158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" name="Group 33"/>
            <p:cNvGrpSpPr>
              <a:grpSpLocks/>
            </p:cNvGrpSpPr>
            <p:nvPr/>
          </p:nvGrpSpPr>
          <p:grpSpPr bwMode="auto">
            <a:xfrm>
              <a:off x="2460166" y="2192118"/>
              <a:ext cx="185738" cy="185737"/>
              <a:chOff x="2696" y="3598"/>
              <a:chExt cx="117" cy="117"/>
            </a:xfrm>
          </p:grpSpPr>
          <p:sp>
            <p:nvSpPr>
              <p:cNvPr id="161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" name="Group 33"/>
            <p:cNvGrpSpPr>
              <a:grpSpLocks/>
            </p:cNvGrpSpPr>
            <p:nvPr/>
          </p:nvGrpSpPr>
          <p:grpSpPr bwMode="auto">
            <a:xfrm>
              <a:off x="1883223" y="3531061"/>
              <a:ext cx="185738" cy="185737"/>
              <a:chOff x="2696" y="3598"/>
              <a:chExt cx="117" cy="117"/>
            </a:xfrm>
          </p:grpSpPr>
          <p:sp>
            <p:nvSpPr>
              <p:cNvPr id="164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6" name="Group 33"/>
            <p:cNvGrpSpPr>
              <a:grpSpLocks/>
            </p:cNvGrpSpPr>
            <p:nvPr/>
          </p:nvGrpSpPr>
          <p:grpSpPr bwMode="auto">
            <a:xfrm>
              <a:off x="2525481" y="4967975"/>
              <a:ext cx="185738" cy="185737"/>
              <a:chOff x="2696" y="3598"/>
              <a:chExt cx="117" cy="117"/>
            </a:xfrm>
          </p:grpSpPr>
          <p:sp>
            <p:nvSpPr>
              <p:cNvPr id="167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9" name="Group 33"/>
            <p:cNvGrpSpPr>
              <a:grpSpLocks/>
            </p:cNvGrpSpPr>
            <p:nvPr/>
          </p:nvGrpSpPr>
          <p:grpSpPr bwMode="auto">
            <a:xfrm>
              <a:off x="4103909" y="5610232"/>
              <a:ext cx="185738" cy="185737"/>
              <a:chOff x="2696" y="3598"/>
              <a:chExt cx="117" cy="117"/>
            </a:xfrm>
          </p:grpSpPr>
          <p:sp>
            <p:nvSpPr>
              <p:cNvPr id="170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2" name="Group 33"/>
            <p:cNvGrpSpPr>
              <a:grpSpLocks/>
            </p:cNvGrpSpPr>
            <p:nvPr/>
          </p:nvGrpSpPr>
          <p:grpSpPr bwMode="auto">
            <a:xfrm>
              <a:off x="5573481" y="5033289"/>
              <a:ext cx="185738" cy="185737"/>
              <a:chOff x="2696" y="3598"/>
              <a:chExt cx="117" cy="117"/>
            </a:xfrm>
          </p:grpSpPr>
          <p:sp>
            <p:nvSpPr>
              <p:cNvPr id="173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74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grpSp>
          <p:nvGrpSpPr>
            <p:cNvPr id="175" name="Group 33"/>
            <p:cNvGrpSpPr>
              <a:grpSpLocks/>
            </p:cNvGrpSpPr>
            <p:nvPr/>
          </p:nvGrpSpPr>
          <p:grpSpPr bwMode="auto">
            <a:xfrm>
              <a:off x="4093023" y="3563718"/>
              <a:ext cx="185738" cy="185737"/>
              <a:chOff x="2696" y="3598"/>
              <a:chExt cx="117" cy="117"/>
            </a:xfrm>
          </p:grpSpPr>
          <p:sp>
            <p:nvSpPr>
              <p:cNvPr id="176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8" name="Text Box 55"/>
          <p:cNvSpPr txBox="1">
            <a:spLocks noChangeArrowheads="1"/>
          </p:cNvSpPr>
          <p:nvPr/>
        </p:nvSpPr>
        <p:spPr bwMode="auto">
          <a:xfrm>
            <a:off x="907787" y="798511"/>
            <a:ext cx="78038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A changing magnetic field produces a circulating electric field.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80" name="Group 8"/>
          <p:cNvGrpSpPr>
            <a:grpSpLocks/>
          </p:cNvGrpSpPr>
          <p:nvPr/>
        </p:nvGrpSpPr>
        <p:grpSpPr bwMode="auto">
          <a:xfrm>
            <a:off x="6793365" y="5555580"/>
            <a:ext cx="185738" cy="185737"/>
            <a:chOff x="2696" y="3598"/>
            <a:chExt cx="117" cy="117"/>
          </a:xfrm>
        </p:grpSpPr>
        <p:sp>
          <p:nvSpPr>
            <p:cNvPr id="181" name="Oval 9"/>
            <p:cNvSpPr>
              <a:spLocks noChangeArrowheads="1"/>
            </p:cNvSpPr>
            <p:nvPr/>
          </p:nvSpPr>
          <p:spPr bwMode="auto">
            <a:xfrm>
              <a:off x="2696" y="3598"/>
              <a:ext cx="117" cy="11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10"/>
            <p:cNvSpPr>
              <a:spLocks noChangeArrowheads="1"/>
            </p:cNvSpPr>
            <p:nvPr/>
          </p:nvSpPr>
          <p:spPr bwMode="auto">
            <a:xfrm>
              <a:off x="2723" y="3631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" name="Text Box 11"/>
          <p:cNvSpPr txBox="1">
            <a:spLocks noChangeArrowheads="1"/>
          </p:cNvSpPr>
          <p:nvPr/>
        </p:nvSpPr>
        <p:spPr bwMode="auto">
          <a:xfrm>
            <a:off x="5558291" y="5746994"/>
            <a:ext cx="323518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M</a:t>
            </a:r>
            <a:r>
              <a:rPr lang="en-US" sz="1400" dirty="0" smtClean="0">
                <a:solidFill>
                  <a:schemeClr val="bg2"/>
                </a:solidFill>
              </a:rPr>
              <a:t>agnetic </a:t>
            </a:r>
            <a:r>
              <a:rPr lang="en-US" sz="1400" dirty="0">
                <a:solidFill>
                  <a:schemeClr val="bg2"/>
                </a:solidFill>
              </a:rPr>
              <a:t>field </a:t>
            </a:r>
            <a:r>
              <a:rPr lang="en-US" sz="1400" i="1" dirty="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sz="14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1400" dirty="0">
                <a:solidFill>
                  <a:schemeClr val="bg2"/>
                </a:solidFill>
              </a:rPr>
              <a:t> (increasing with time)</a:t>
            </a:r>
          </a:p>
        </p:txBody>
      </p:sp>
      <p:sp>
        <p:nvSpPr>
          <p:cNvPr id="184" name="AutoShape 51"/>
          <p:cNvSpPr>
            <a:spLocks noChangeArrowheads="1"/>
          </p:cNvSpPr>
          <p:nvPr/>
        </p:nvSpPr>
        <p:spPr bwMode="auto">
          <a:xfrm>
            <a:off x="6548210" y="6226404"/>
            <a:ext cx="595312" cy="120650"/>
          </a:xfrm>
          <a:prstGeom prst="rightArrow">
            <a:avLst>
              <a:gd name="adj1" fmla="val 50000"/>
              <a:gd name="adj2" fmla="val 123355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Text Box 52"/>
          <p:cNvSpPr txBox="1">
            <a:spLocks noChangeArrowheads="1"/>
          </p:cNvSpPr>
          <p:nvPr/>
        </p:nvSpPr>
        <p:spPr bwMode="auto">
          <a:xfrm>
            <a:off x="6132286" y="6370411"/>
            <a:ext cx="1309974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E</a:t>
            </a:r>
            <a:r>
              <a:rPr lang="en-US" sz="1400" dirty="0" smtClean="0">
                <a:solidFill>
                  <a:schemeClr val="bg2"/>
                </a:solidFill>
              </a:rPr>
              <a:t>lectric </a:t>
            </a:r>
            <a:r>
              <a:rPr lang="en-US" sz="1400" dirty="0">
                <a:solidFill>
                  <a:schemeClr val="bg2"/>
                </a:solidFill>
              </a:rPr>
              <a:t>field </a:t>
            </a:r>
            <a:r>
              <a:rPr lang="en-US" sz="1400" i="1" u="sng" dirty="0">
                <a:solidFill>
                  <a:schemeClr val="bg2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250372" y="5337124"/>
            <a:ext cx="3635830" cy="13234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Note: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The circulation of the electric field about the 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rgbClr val="000000"/>
                </a:solidFill>
              </a:rPr>
              <a:t> axis is opposite to the right hand, due to the minus sign in Faraday’s law.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71086"/>
              </p:ext>
            </p:extLst>
          </p:nvPr>
        </p:nvGraphicFramePr>
        <p:xfrm>
          <a:off x="6861224" y="4149557"/>
          <a:ext cx="1747990" cy="50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72" name="Equation" r:id="rId4" imgW="876240" imgH="253800" progId="Equation.DSMT4">
                  <p:embed/>
                </p:oleObj>
              </mc:Choice>
              <mc:Fallback>
                <p:oleObj name="Equation" r:id="rId4" imgW="876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61224" y="4149557"/>
                        <a:ext cx="1747990" cy="50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36" name="Text Box 56"/>
          <p:cNvSpPr txBox="1">
            <a:spLocks noChangeArrowheads="1"/>
          </p:cNvSpPr>
          <p:nvPr/>
        </p:nvSpPr>
        <p:spPr bwMode="auto">
          <a:xfrm>
            <a:off x="723583" y="0"/>
            <a:ext cx="78422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Eddy Currents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79451" y="928016"/>
            <a:ext cx="7326086" cy="707886"/>
          </a:xfrm>
          <a:prstGeom prst="rect">
            <a:avLst/>
          </a:prstGeom>
          <a:solidFill>
            <a:srgbClr val="CCFFFF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Eddy currents are currents that flow inside a transformer core (or other conducting object) due to a changing magnetic field.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907" y="2143768"/>
            <a:ext cx="5293636" cy="3867267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4604657" y="2710543"/>
            <a:ext cx="381000" cy="7184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604657" y="2971800"/>
            <a:ext cx="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038600" y="212271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Eddy current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6699" y="6085113"/>
            <a:ext cx="4044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Eddy current cause power loss.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69725" y="5033075"/>
            <a:ext cx="185738" cy="185737"/>
            <a:chOff x="2696" y="3598"/>
            <a:chExt cx="117" cy="117"/>
          </a:xfrm>
        </p:grpSpPr>
        <p:sp>
          <p:nvSpPr>
            <p:cNvPr id="41012" name="Oval 9"/>
            <p:cNvSpPr>
              <a:spLocks noChangeArrowheads="1"/>
            </p:cNvSpPr>
            <p:nvPr/>
          </p:nvSpPr>
          <p:spPr bwMode="auto">
            <a:xfrm>
              <a:off x="2696" y="3598"/>
              <a:ext cx="117" cy="11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Oval 10"/>
            <p:cNvSpPr>
              <a:spLocks noChangeArrowheads="1"/>
            </p:cNvSpPr>
            <p:nvPr/>
          </p:nvSpPr>
          <p:spPr bwMode="auto">
            <a:xfrm>
              <a:off x="2723" y="3631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4249050" y="5268025"/>
            <a:ext cx="411683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</a:t>
            </a:r>
            <a:r>
              <a:rPr lang="en-US" dirty="0" smtClean="0">
                <a:solidFill>
                  <a:schemeClr val="bg2"/>
                </a:solidFill>
              </a:rPr>
              <a:t>agnetic </a:t>
            </a:r>
            <a:r>
              <a:rPr lang="en-US" dirty="0">
                <a:solidFill>
                  <a:schemeClr val="bg2"/>
                </a:solidFill>
              </a:rPr>
              <a:t>field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2"/>
                </a:solidFill>
              </a:rPr>
              <a:t> (increasing with time)</a:t>
            </a:r>
          </a:p>
        </p:txBody>
      </p:sp>
      <p:sp>
        <p:nvSpPr>
          <p:cNvPr id="40975" name="AutoShape 51"/>
          <p:cNvSpPr>
            <a:spLocks noChangeArrowheads="1"/>
          </p:cNvSpPr>
          <p:nvPr/>
        </p:nvSpPr>
        <p:spPr bwMode="auto">
          <a:xfrm>
            <a:off x="4400771" y="5954270"/>
            <a:ext cx="595312" cy="120650"/>
          </a:xfrm>
          <a:prstGeom prst="rightArrow">
            <a:avLst>
              <a:gd name="adj1" fmla="val 50000"/>
              <a:gd name="adj2" fmla="val 123355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Text Box 52"/>
          <p:cNvSpPr txBox="1">
            <a:spLocks noChangeArrowheads="1"/>
          </p:cNvSpPr>
          <p:nvPr/>
        </p:nvSpPr>
        <p:spPr bwMode="auto">
          <a:xfrm>
            <a:off x="4289646" y="6152707"/>
            <a:ext cx="163378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</a:t>
            </a:r>
            <a:r>
              <a:rPr lang="en-US" dirty="0" smtClean="0">
                <a:solidFill>
                  <a:schemeClr val="bg2"/>
                </a:solidFill>
              </a:rPr>
              <a:t>lectric </a:t>
            </a:r>
            <a:r>
              <a:rPr lang="en-US" dirty="0">
                <a:solidFill>
                  <a:schemeClr val="bg2"/>
                </a:solidFill>
              </a:rPr>
              <a:t>field </a:t>
            </a:r>
            <a:r>
              <a:rPr lang="en-US" i="1" u="sng" dirty="0">
                <a:solidFill>
                  <a:schemeClr val="bg2"/>
                </a:solidFill>
                <a:latin typeface="Times New Roman" pitchFamily="18" charset="0"/>
              </a:rPr>
              <a:t>E</a:t>
            </a:r>
          </a:p>
        </p:txBody>
      </p:sp>
      <p:graphicFrame>
        <p:nvGraphicFramePr>
          <p:cNvPr id="40963" name="Object 1025"/>
          <p:cNvGraphicFramePr>
            <a:graphicFrameLocks noChangeAspect="1"/>
          </p:cNvGraphicFramePr>
          <p:nvPr/>
        </p:nvGraphicFramePr>
        <p:xfrm>
          <a:off x="518944" y="934888"/>
          <a:ext cx="2734425" cy="784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32" name="Equation" r:id="rId4" imgW="1371600" imgH="393700" progId="Equation.DSMT4">
                  <p:embed/>
                </p:oleObj>
              </mc:Choice>
              <mc:Fallback>
                <p:oleObj name="Equation" r:id="rId4" imgW="1371600" imgH="393700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44" y="934888"/>
                        <a:ext cx="2734425" cy="784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136" name="Text Box 56"/>
          <p:cNvSpPr txBox="1">
            <a:spLocks noChangeArrowheads="1"/>
          </p:cNvSpPr>
          <p:nvPr/>
        </p:nvSpPr>
        <p:spPr bwMode="auto">
          <a:xfrm>
            <a:off x="723583" y="0"/>
            <a:ext cx="78422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Eddy Currents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0979" name="Text Box 58"/>
          <p:cNvSpPr txBox="1">
            <a:spLocks noChangeArrowheads="1"/>
          </p:cNvSpPr>
          <p:nvPr/>
        </p:nvSpPr>
        <p:spPr bwMode="auto">
          <a:xfrm>
            <a:off x="4746107" y="4151537"/>
            <a:ext cx="213885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hlink"/>
                </a:solidFill>
              </a:rPr>
              <a:t>Transformer core</a:t>
            </a:r>
            <a:endParaRPr lang="en-US" sz="2000" dirty="0">
              <a:solidFill>
                <a:schemeClr val="hlink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615546" y="1072771"/>
            <a:ext cx="3327450" cy="3042028"/>
            <a:chOff x="4615546" y="1072771"/>
            <a:chExt cx="3327450" cy="3042028"/>
          </a:xfrm>
        </p:grpSpPr>
        <p:sp>
          <p:nvSpPr>
            <p:cNvPr id="69" name="Rectangle 68"/>
            <p:cNvSpPr/>
            <p:nvPr/>
          </p:nvSpPr>
          <p:spPr bwMode="auto">
            <a:xfrm>
              <a:off x="4615546" y="1785256"/>
              <a:ext cx="2329543" cy="2329543"/>
            </a:xfrm>
            <a:prstGeom prst="rect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5078316" y="2236870"/>
              <a:ext cx="1404938" cy="1404937"/>
              <a:chOff x="1244" y="2839"/>
              <a:chExt cx="885" cy="885"/>
            </a:xfrm>
          </p:grpSpPr>
          <p:sp>
            <p:nvSpPr>
              <p:cNvPr id="40984" name="Oval 14"/>
              <p:cNvSpPr>
                <a:spLocks noChangeArrowheads="1"/>
              </p:cNvSpPr>
              <p:nvPr/>
            </p:nvSpPr>
            <p:spPr bwMode="auto">
              <a:xfrm>
                <a:off x="1244" y="2839"/>
                <a:ext cx="885" cy="885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1636" y="2972"/>
                <a:ext cx="117" cy="117"/>
                <a:chOff x="2696" y="3598"/>
                <a:chExt cx="117" cy="117"/>
              </a:xfrm>
            </p:grpSpPr>
            <p:sp>
              <p:nvSpPr>
                <p:cNvPr id="41010" name="Oval 16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1" name="Oval 17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1648" y="3251"/>
                <a:ext cx="117" cy="117"/>
                <a:chOff x="2696" y="3598"/>
                <a:chExt cx="117" cy="117"/>
              </a:xfrm>
            </p:grpSpPr>
            <p:sp>
              <p:nvSpPr>
                <p:cNvPr id="41008" name="Oval 19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9" name="Oval 20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645" y="3506"/>
                <a:ext cx="117" cy="117"/>
                <a:chOff x="2696" y="3598"/>
                <a:chExt cx="117" cy="117"/>
              </a:xfrm>
            </p:grpSpPr>
            <p:sp>
              <p:nvSpPr>
                <p:cNvPr id="41006" name="Oval 22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7" name="Oval 23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381" y="3251"/>
                <a:ext cx="117" cy="117"/>
                <a:chOff x="2696" y="3598"/>
                <a:chExt cx="117" cy="117"/>
              </a:xfrm>
            </p:grpSpPr>
            <p:sp>
              <p:nvSpPr>
                <p:cNvPr id="41004" name="Oval 25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Oval 26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1886" y="3239"/>
                <a:ext cx="117" cy="117"/>
                <a:chOff x="2696" y="3598"/>
                <a:chExt cx="117" cy="117"/>
              </a:xfrm>
            </p:grpSpPr>
            <p:sp>
              <p:nvSpPr>
                <p:cNvPr id="41002" name="Oval 28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Oval 29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>
                <a:off x="1405" y="3059"/>
                <a:ext cx="117" cy="117"/>
                <a:chOff x="2696" y="3598"/>
                <a:chExt cx="117" cy="117"/>
              </a:xfrm>
            </p:grpSpPr>
            <p:sp>
              <p:nvSpPr>
                <p:cNvPr id="41000" name="Oval 31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Oval 32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3"/>
              <p:cNvGrpSpPr>
                <a:grpSpLocks/>
              </p:cNvGrpSpPr>
              <p:nvPr/>
            </p:nvGrpSpPr>
            <p:grpSpPr bwMode="auto">
              <a:xfrm>
                <a:off x="1852" y="3046"/>
                <a:ext cx="117" cy="117"/>
                <a:chOff x="2696" y="3598"/>
                <a:chExt cx="117" cy="117"/>
              </a:xfrm>
            </p:grpSpPr>
            <p:sp>
              <p:nvSpPr>
                <p:cNvPr id="40998" name="Oval 34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Oval 35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6"/>
              <p:cNvGrpSpPr>
                <a:grpSpLocks/>
              </p:cNvGrpSpPr>
              <p:nvPr/>
            </p:nvGrpSpPr>
            <p:grpSpPr bwMode="auto">
              <a:xfrm>
                <a:off x="1431" y="3436"/>
                <a:ext cx="117" cy="117"/>
                <a:chOff x="2696" y="3598"/>
                <a:chExt cx="117" cy="117"/>
              </a:xfrm>
            </p:grpSpPr>
            <p:sp>
              <p:nvSpPr>
                <p:cNvPr id="40996" name="Oval 37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7" name="Oval 38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9"/>
              <p:cNvGrpSpPr>
                <a:grpSpLocks/>
              </p:cNvGrpSpPr>
              <p:nvPr/>
            </p:nvGrpSpPr>
            <p:grpSpPr bwMode="auto">
              <a:xfrm>
                <a:off x="1836" y="3447"/>
                <a:ext cx="117" cy="117"/>
                <a:chOff x="2696" y="3598"/>
                <a:chExt cx="117" cy="117"/>
              </a:xfrm>
            </p:grpSpPr>
            <p:sp>
              <p:nvSpPr>
                <p:cNvPr id="40994" name="Oval 40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5" name="Oval 41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967" name="Line 42"/>
            <p:cNvSpPr>
              <a:spLocks noChangeShapeType="1"/>
            </p:cNvSpPr>
            <p:nvPr/>
          </p:nvSpPr>
          <p:spPr bwMode="auto">
            <a:xfrm>
              <a:off x="6861079" y="2978232"/>
              <a:ext cx="701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0" name="Line 45"/>
            <p:cNvSpPr>
              <a:spLocks noChangeShapeType="1"/>
            </p:cNvSpPr>
            <p:nvPr/>
          </p:nvSpPr>
          <p:spPr bwMode="auto">
            <a:xfrm flipV="1">
              <a:off x="5794279" y="1468520"/>
              <a:ext cx="0" cy="530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1" name="AutoShape 46"/>
            <p:cNvSpPr>
              <a:spLocks noChangeArrowheads="1"/>
            </p:cNvSpPr>
            <p:nvPr/>
          </p:nvSpPr>
          <p:spPr bwMode="auto">
            <a:xfrm>
              <a:off x="5505354" y="2089232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AutoShape 47"/>
            <p:cNvSpPr>
              <a:spLocks noChangeArrowheads="1"/>
            </p:cNvSpPr>
            <p:nvPr/>
          </p:nvSpPr>
          <p:spPr bwMode="auto">
            <a:xfrm flipH="1">
              <a:off x="5490941" y="3768045"/>
              <a:ext cx="595313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AutoShape 48"/>
            <p:cNvSpPr>
              <a:spLocks noChangeArrowheads="1"/>
            </p:cNvSpPr>
            <p:nvPr/>
          </p:nvSpPr>
          <p:spPr bwMode="auto">
            <a:xfrm rot="5400000" flipH="1">
              <a:off x="4601272" y="2952039"/>
              <a:ext cx="595313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AutoShape 49"/>
            <p:cNvSpPr>
              <a:spLocks noChangeArrowheads="1"/>
            </p:cNvSpPr>
            <p:nvPr/>
          </p:nvSpPr>
          <p:spPr bwMode="auto">
            <a:xfrm rot="16200000" flipH="1" flipV="1">
              <a:off x="6360223" y="2944101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59"/>
            <p:cNvSpPr>
              <a:spLocks noChangeArrowheads="1"/>
            </p:cNvSpPr>
            <p:nvPr/>
          </p:nvSpPr>
          <p:spPr bwMode="auto">
            <a:xfrm rot="2580056">
              <a:off x="6102254" y="2279732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60"/>
            <p:cNvSpPr>
              <a:spLocks noChangeArrowheads="1"/>
            </p:cNvSpPr>
            <p:nvPr/>
          </p:nvSpPr>
          <p:spPr bwMode="auto">
            <a:xfrm rot="2580056" flipH="1" flipV="1">
              <a:off x="4870354" y="3498932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61"/>
            <p:cNvSpPr>
              <a:spLocks noChangeArrowheads="1"/>
            </p:cNvSpPr>
            <p:nvPr/>
          </p:nvSpPr>
          <p:spPr bwMode="auto">
            <a:xfrm rot="19019944" flipH="1">
              <a:off x="6102254" y="3524332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62"/>
            <p:cNvSpPr>
              <a:spLocks noChangeArrowheads="1"/>
            </p:cNvSpPr>
            <p:nvPr/>
          </p:nvSpPr>
          <p:spPr bwMode="auto">
            <a:xfrm rot="19019944" flipV="1">
              <a:off x="4844954" y="2305132"/>
              <a:ext cx="595312" cy="88900"/>
            </a:xfrm>
            <a:prstGeom prst="rightArrow">
              <a:avLst>
                <a:gd name="adj1" fmla="val 50000"/>
                <a:gd name="adj2" fmla="val 167411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8" name="Object 42"/>
            <p:cNvGraphicFramePr>
              <a:graphicFrameLocks noChangeAspect="1"/>
            </p:cNvGraphicFramePr>
            <p:nvPr/>
          </p:nvGraphicFramePr>
          <p:xfrm>
            <a:off x="7739321" y="2894954"/>
            <a:ext cx="203675" cy="223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233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39321" y="2894954"/>
                          <a:ext cx="203675" cy="223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42"/>
            <p:cNvGraphicFramePr>
              <a:graphicFrameLocks noChangeAspect="1"/>
            </p:cNvGraphicFramePr>
            <p:nvPr/>
          </p:nvGraphicFramePr>
          <p:xfrm>
            <a:off x="5695713" y="1072771"/>
            <a:ext cx="22542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234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5713" y="1072771"/>
                          <a:ext cx="22542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3995" name="Object 11"/>
          <p:cNvGraphicFramePr>
            <a:graphicFrameLocks noChangeAspect="1"/>
          </p:cNvGraphicFramePr>
          <p:nvPr/>
        </p:nvGraphicFramePr>
        <p:xfrm>
          <a:off x="523662" y="2451478"/>
          <a:ext cx="2710858" cy="87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35" name="Equation" r:id="rId10" imgW="1739900" imgH="558800" progId="Equation.DSMT4">
                  <p:embed/>
                </p:oleObj>
              </mc:Choice>
              <mc:Fallback>
                <p:oleObj name="Equation" r:id="rId10" imgW="1739900" imgH="558800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62" y="2451478"/>
                        <a:ext cx="2710858" cy="871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Down Arrow 67"/>
          <p:cNvSpPr/>
          <p:nvPr/>
        </p:nvSpPr>
        <p:spPr bwMode="auto">
          <a:xfrm>
            <a:off x="1446663" y="1828800"/>
            <a:ext cx="313899" cy="409433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 flipV="1">
            <a:off x="1758788" y="2429302"/>
            <a:ext cx="750626" cy="8188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1853439" y="3388191"/>
            <a:ext cx="1949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Assume no 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  <a:sym typeface="Symbol"/>
              </a:rPr>
              <a:t></a:t>
            </a:r>
            <a:r>
              <a:rPr lang="en-US" sz="1400" dirty="0" smtClean="0">
                <a:solidFill>
                  <a:schemeClr val="bg1"/>
                </a:solidFill>
                <a:sym typeface="Symbol"/>
              </a:rPr>
              <a:t> variation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59427" y="1883228"/>
            <a:ext cx="1986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Cylindrical coordinates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3723" y="4007718"/>
            <a:ext cx="2926080" cy="2331720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 bwMode="auto">
          <a:xfrm flipH="1">
            <a:off x="1160060" y="3480179"/>
            <a:ext cx="3616657" cy="1569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196264" y="1203158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Assume no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</a:t>
            </a:r>
            <a:r>
              <a:rPr lang="en-US" dirty="0" smtClean="0">
                <a:solidFill>
                  <a:schemeClr val="bg1"/>
                </a:solidFill>
                <a:sym typeface="Symbol" panose="05050102010706020507" pitchFamily="18" charset="2"/>
              </a:rPr>
              <a:t> variation.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36" name="Text Box 56"/>
          <p:cNvSpPr txBox="1">
            <a:spLocks noChangeArrowheads="1"/>
          </p:cNvSpPr>
          <p:nvPr/>
        </p:nvSpPr>
        <p:spPr bwMode="auto">
          <a:xfrm>
            <a:off x="723583" y="0"/>
            <a:ext cx="78422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Eddy Currents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0979" name="Text Box 58"/>
          <p:cNvSpPr txBox="1">
            <a:spLocks noChangeArrowheads="1"/>
          </p:cNvSpPr>
          <p:nvPr/>
        </p:nvSpPr>
        <p:spPr bwMode="auto">
          <a:xfrm>
            <a:off x="5717802" y="3894868"/>
            <a:ext cx="213885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hlink"/>
                </a:solidFill>
              </a:rPr>
              <a:t>Transformer core</a:t>
            </a:r>
            <a:endParaRPr lang="en-US" sz="2000" dirty="0">
              <a:solidFill>
                <a:schemeClr val="hlink"/>
              </a:solidFill>
            </a:endParaRPr>
          </a:p>
        </p:txBody>
      </p:sp>
      <p:graphicFrame>
        <p:nvGraphicFramePr>
          <p:cNvPr id="553995" name="Object 11"/>
          <p:cNvGraphicFramePr>
            <a:graphicFrameLocks noChangeAspect="1"/>
          </p:cNvGraphicFramePr>
          <p:nvPr/>
        </p:nvGraphicFramePr>
        <p:xfrm>
          <a:off x="830035" y="818242"/>
          <a:ext cx="20986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55" name="Equation" r:id="rId4" imgW="1346200" imgH="558800" progId="Equation.DSMT4">
                  <p:embed/>
                </p:oleObj>
              </mc:Choice>
              <mc:Fallback>
                <p:oleObj name="Equation" r:id="rId4" imgW="1346200" imgH="558800" progId="Equation.DSMT4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035" y="818242"/>
                        <a:ext cx="20986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oup 86"/>
          <p:cNvGrpSpPr/>
          <p:nvPr/>
        </p:nvGrpSpPr>
        <p:grpSpPr>
          <a:xfrm>
            <a:off x="5666871" y="895739"/>
            <a:ext cx="3294799" cy="2987601"/>
            <a:chOff x="5257797" y="811514"/>
            <a:chExt cx="3294799" cy="2987601"/>
          </a:xfrm>
        </p:grpSpPr>
        <p:sp>
          <p:nvSpPr>
            <p:cNvPr id="86" name="Rectangle 85"/>
            <p:cNvSpPr/>
            <p:nvPr/>
          </p:nvSpPr>
          <p:spPr bwMode="auto">
            <a:xfrm>
              <a:off x="5257797" y="1469572"/>
              <a:ext cx="2329543" cy="2329543"/>
            </a:xfrm>
            <a:prstGeom prst="rect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454554" y="811514"/>
              <a:ext cx="3098042" cy="2784174"/>
              <a:chOff x="5345697" y="942143"/>
              <a:chExt cx="3098042" cy="2784174"/>
            </a:xfrm>
          </p:grpSpPr>
          <p:grpSp>
            <p:nvGrpSpPr>
              <p:cNvPr id="3" name="Group 13"/>
              <p:cNvGrpSpPr>
                <a:grpSpLocks/>
              </p:cNvGrpSpPr>
              <p:nvPr/>
            </p:nvGrpSpPr>
            <p:grpSpPr bwMode="auto">
              <a:xfrm>
                <a:off x="5579059" y="2106242"/>
                <a:ext cx="1404938" cy="1404937"/>
                <a:chOff x="1244" y="2839"/>
                <a:chExt cx="885" cy="885"/>
              </a:xfrm>
            </p:grpSpPr>
            <p:sp>
              <p:nvSpPr>
                <p:cNvPr id="40984" name="Oval 14"/>
                <p:cNvSpPr>
                  <a:spLocks noChangeArrowheads="1"/>
                </p:cNvSpPr>
                <p:nvPr/>
              </p:nvSpPr>
              <p:spPr bwMode="auto">
                <a:xfrm>
                  <a:off x="1244" y="2839"/>
                  <a:ext cx="885" cy="885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" name="Group 15"/>
                <p:cNvGrpSpPr>
                  <a:grpSpLocks/>
                </p:cNvGrpSpPr>
                <p:nvPr/>
              </p:nvGrpSpPr>
              <p:grpSpPr bwMode="auto">
                <a:xfrm>
                  <a:off x="1636" y="2972"/>
                  <a:ext cx="117" cy="117"/>
                  <a:chOff x="2696" y="3598"/>
                  <a:chExt cx="117" cy="117"/>
                </a:xfrm>
              </p:grpSpPr>
              <p:sp>
                <p:nvSpPr>
                  <p:cNvPr id="4101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648" y="3251"/>
                  <a:ext cx="117" cy="117"/>
                  <a:chOff x="2696" y="3598"/>
                  <a:chExt cx="117" cy="117"/>
                </a:xfrm>
              </p:grpSpPr>
              <p:sp>
                <p:nvSpPr>
                  <p:cNvPr id="4100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1645" y="3506"/>
                  <a:ext cx="117" cy="117"/>
                  <a:chOff x="2696" y="3598"/>
                  <a:chExt cx="117" cy="117"/>
                </a:xfrm>
              </p:grpSpPr>
              <p:sp>
                <p:nvSpPr>
                  <p:cNvPr id="4100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1381" y="3251"/>
                  <a:ext cx="117" cy="117"/>
                  <a:chOff x="2696" y="3598"/>
                  <a:chExt cx="117" cy="117"/>
                </a:xfrm>
              </p:grpSpPr>
              <p:sp>
                <p:nvSpPr>
                  <p:cNvPr id="4100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5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1886" y="3239"/>
                  <a:ext cx="117" cy="117"/>
                  <a:chOff x="2696" y="3598"/>
                  <a:chExt cx="117" cy="117"/>
                </a:xfrm>
              </p:grpSpPr>
              <p:sp>
                <p:nvSpPr>
                  <p:cNvPr id="41002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30"/>
                <p:cNvGrpSpPr>
                  <a:grpSpLocks/>
                </p:cNvGrpSpPr>
                <p:nvPr/>
              </p:nvGrpSpPr>
              <p:grpSpPr bwMode="auto">
                <a:xfrm>
                  <a:off x="1405" y="3059"/>
                  <a:ext cx="117" cy="117"/>
                  <a:chOff x="2696" y="3598"/>
                  <a:chExt cx="117" cy="117"/>
                </a:xfrm>
              </p:grpSpPr>
              <p:sp>
                <p:nvSpPr>
                  <p:cNvPr id="41000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1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33"/>
                <p:cNvGrpSpPr>
                  <a:grpSpLocks/>
                </p:cNvGrpSpPr>
                <p:nvPr/>
              </p:nvGrpSpPr>
              <p:grpSpPr bwMode="auto">
                <a:xfrm>
                  <a:off x="1852" y="3046"/>
                  <a:ext cx="117" cy="117"/>
                  <a:chOff x="2696" y="3598"/>
                  <a:chExt cx="117" cy="117"/>
                </a:xfrm>
              </p:grpSpPr>
              <p:sp>
                <p:nvSpPr>
                  <p:cNvPr id="4099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36"/>
                <p:cNvGrpSpPr>
                  <a:grpSpLocks/>
                </p:cNvGrpSpPr>
                <p:nvPr/>
              </p:nvGrpSpPr>
              <p:grpSpPr bwMode="auto">
                <a:xfrm>
                  <a:off x="1431" y="3436"/>
                  <a:ext cx="117" cy="117"/>
                  <a:chOff x="2696" y="3598"/>
                  <a:chExt cx="117" cy="117"/>
                </a:xfrm>
              </p:grpSpPr>
              <p:sp>
                <p:nvSpPr>
                  <p:cNvPr id="40996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7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9"/>
                <p:cNvGrpSpPr>
                  <a:grpSpLocks/>
                </p:cNvGrpSpPr>
                <p:nvPr/>
              </p:nvGrpSpPr>
              <p:grpSpPr bwMode="auto">
                <a:xfrm>
                  <a:off x="1836" y="3447"/>
                  <a:ext cx="117" cy="117"/>
                  <a:chOff x="2696" y="3598"/>
                  <a:chExt cx="117" cy="117"/>
                </a:xfrm>
              </p:grpSpPr>
              <p:sp>
                <p:nvSpPr>
                  <p:cNvPr id="40994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5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0967" name="Line 42"/>
              <p:cNvSpPr>
                <a:spLocks noChangeShapeType="1"/>
              </p:cNvSpPr>
              <p:nvPr/>
            </p:nvSpPr>
            <p:spPr bwMode="auto">
              <a:xfrm>
                <a:off x="7361822" y="2847604"/>
                <a:ext cx="701675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70" name="Line 45"/>
              <p:cNvSpPr>
                <a:spLocks noChangeShapeType="1"/>
              </p:cNvSpPr>
              <p:nvPr/>
            </p:nvSpPr>
            <p:spPr bwMode="auto">
              <a:xfrm flipV="1">
                <a:off x="6295022" y="1337892"/>
                <a:ext cx="0" cy="53022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71" name="AutoShape 46"/>
              <p:cNvSpPr>
                <a:spLocks noChangeArrowheads="1"/>
              </p:cNvSpPr>
              <p:nvPr/>
            </p:nvSpPr>
            <p:spPr bwMode="auto">
              <a:xfrm>
                <a:off x="6006097" y="1958604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2" name="AutoShape 47"/>
              <p:cNvSpPr>
                <a:spLocks noChangeArrowheads="1"/>
              </p:cNvSpPr>
              <p:nvPr/>
            </p:nvSpPr>
            <p:spPr bwMode="auto">
              <a:xfrm flipH="1">
                <a:off x="5991684" y="3637417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3" name="AutoShape 48"/>
              <p:cNvSpPr>
                <a:spLocks noChangeArrowheads="1"/>
              </p:cNvSpPr>
              <p:nvPr/>
            </p:nvSpPr>
            <p:spPr bwMode="auto">
              <a:xfrm rot="5400000" flipH="1">
                <a:off x="5102015" y="2821411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4" name="AutoShape 49"/>
              <p:cNvSpPr>
                <a:spLocks noChangeArrowheads="1"/>
              </p:cNvSpPr>
              <p:nvPr/>
            </p:nvSpPr>
            <p:spPr bwMode="auto">
              <a:xfrm rot="16200000" flipH="1" flipV="1">
                <a:off x="6860966" y="2813473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AutoShape 59"/>
              <p:cNvSpPr>
                <a:spLocks noChangeArrowheads="1"/>
              </p:cNvSpPr>
              <p:nvPr/>
            </p:nvSpPr>
            <p:spPr bwMode="auto">
              <a:xfrm rot="2580056">
                <a:off x="6602997" y="2149104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1" name="AutoShape 60"/>
              <p:cNvSpPr>
                <a:spLocks noChangeArrowheads="1"/>
              </p:cNvSpPr>
              <p:nvPr/>
            </p:nvSpPr>
            <p:spPr bwMode="auto">
              <a:xfrm rot="2580056" flipH="1" flipV="1">
                <a:off x="5371097" y="3368304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2" name="AutoShape 61"/>
              <p:cNvSpPr>
                <a:spLocks noChangeArrowheads="1"/>
              </p:cNvSpPr>
              <p:nvPr/>
            </p:nvSpPr>
            <p:spPr bwMode="auto">
              <a:xfrm rot="19019944" flipH="1">
                <a:off x="6602997" y="3393704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3" name="AutoShape 62"/>
              <p:cNvSpPr>
                <a:spLocks noChangeArrowheads="1"/>
              </p:cNvSpPr>
              <p:nvPr/>
            </p:nvSpPr>
            <p:spPr bwMode="auto">
              <a:xfrm rot="19019944" flipV="1">
                <a:off x="5345697" y="2174504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8" name="Object 42"/>
              <p:cNvGraphicFramePr>
                <a:graphicFrameLocks noChangeAspect="1"/>
              </p:cNvGraphicFramePr>
              <p:nvPr/>
            </p:nvGraphicFramePr>
            <p:xfrm>
              <a:off x="8240064" y="2764326"/>
              <a:ext cx="203675" cy="2237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1256" name="Equation" r:id="rId6" imgW="126835" imgH="139518" progId="Equation.DSMT4">
                      <p:embed/>
                    </p:oleObj>
                  </mc:Choice>
                  <mc:Fallback>
                    <p:oleObj name="Equation" r:id="rId6" imgW="126835" imgH="139518" progId="Equation.DSMT4">
                      <p:embed/>
                      <p:pic>
                        <p:nvPicPr>
                          <p:cNvPr id="0" name="Picture 3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40064" y="2764326"/>
                            <a:ext cx="203675" cy="2237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42"/>
              <p:cNvGraphicFramePr>
                <a:graphicFrameLocks noChangeAspect="1"/>
              </p:cNvGraphicFramePr>
              <p:nvPr/>
            </p:nvGraphicFramePr>
            <p:xfrm>
              <a:off x="6196456" y="942143"/>
              <a:ext cx="225425" cy="265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1257" name="Equation" r:id="rId8" imgW="139579" imgH="164957" progId="Equation.DSMT4">
                      <p:embed/>
                    </p:oleObj>
                  </mc:Choice>
                  <mc:Fallback>
                    <p:oleObj name="Equation" r:id="rId8" imgW="139579" imgH="164957" progId="Equation.DSMT4">
                      <p:embed/>
                      <p:pic>
                        <p:nvPicPr>
                          <p:cNvPr id="0" name="Picture 3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96456" y="942143"/>
                            <a:ext cx="225425" cy="265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0794" name="Object 10"/>
              <p:cNvGraphicFramePr>
                <a:graphicFrameLocks noChangeAspect="1"/>
              </p:cNvGraphicFramePr>
              <p:nvPr/>
            </p:nvGraphicFramePr>
            <p:xfrm>
              <a:off x="6983413" y="1777093"/>
              <a:ext cx="379412" cy="481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1258" name="Equation" r:id="rId10" imgW="190417" imgH="241195" progId="Equation.DSMT4">
                      <p:embed/>
                    </p:oleObj>
                  </mc:Choice>
                  <mc:Fallback>
                    <p:oleObj name="Equation" r:id="rId10" imgW="190417" imgH="241195" progId="Equation.DSMT4">
                      <p:embed/>
                      <p:pic>
                        <p:nvPicPr>
                          <p:cNvPr id="0" name="Picture 3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83413" y="1777093"/>
                            <a:ext cx="379412" cy="4810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30795" name="Object 11"/>
          <p:cNvGraphicFramePr>
            <a:graphicFrameLocks noChangeAspect="1"/>
          </p:cNvGraphicFramePr>
          <p:nvPr/>
        </p:nvGraphicFramePr>
        <p:xfrm>
          <a:off x="852715" y="2093685"/>
          <a:ext cx="19415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59" name="Equation" r:id="rId12" imgW="1244600" imgH="431800" progId="Equation.DSMT4">
                  <p:embed/>
                </p:oleObj>
              </mc:Choice>
              <mc:Fallback>
                <p:oleObj name="Equation" r:id="rId12" imgW="1244600" imgH="431800" progId="Equation.DSMT4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5" y="2093685"/>
                        <a:ext cx="19415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796" name="Object 11"/>
          <p:cNvGraphicFramePr>
            <a:graphicFrameLocks noChangeAspect="1"/>
          </p:cNvGraphicFramePr>
          <p:nvPr/>
        </p:nvGraphicFramePr>
        <p:xfrm>
          <a:off x="755650" y="3087688"/>
          <a:ext cx="2159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60" name="Equation" r:id="rId14" imgW="1384300" imgH="457200" progId="Equation.DSMT4">
                  <p:embed/>
                </p:oleObj>
              </mc:Choice>
              <mc:Fallback>
                <p:oleObj name="Equation" r:id="rId14" imgW="1384300" imgH="457200" progId="Equation.DSMT4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87688"/>
                        <a:ext cx="2159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797" name="Object 11"/>
          <p:cNvGraphicFramePr>
            <a:graphicFrameLocks noChangeAspect="1"/>
          </p:cNvGraphicFramePr>
          <p:nvPr/>
        </p:nvGraphicFramePr>
        <p:xfrm>
          <a:off x="1020763" y="4529138"/>
          <a:ext cx="1387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61" name="Equation" r:id="rId16" imgW="888614" imgH="253890" progId="Equation.DSMT4">
                  <p:embed/>
                </p:oleObj>
              </mc:Choice>
              <mc:Fallback>
                <p:oleObj name="Equation" r:id="rId16" imgW="888614" imgH="253890" progId="Equation.DSMT4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9138"/>
                        <a:ext cx="13874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798" name="Object 11"/>
          <p:cNvGraphicFramePr>
            <a:graphicFrameLocks noChangeAspect="1"/>
          </p:cNvGraphicFramePr>
          <p:nvPr/>
        </p:nvGraphicFramePr>
        <p:xfrm>
          <a:off x="596900" y="5389563"/>
          <a:ext cx="24558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62" name="Equation" r:id="rId18" imgW="1574800" imgH="241300" progId="Equation.DSMT4">
                  <p:embed/>
                </p:oleObj>
              </mc:Choice>
              <mc:Fallback>
                <p:oleObj name="Equation" r:id="rId18" imgW="1574800" imgH="241300" progId="Equation.DSMT4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389563"/>
                        <a:ext cx="24558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799" name="Object 11"/>
          <p:cNvGraphicFramePr>
            <a:graphicFrameLocks noChangeAspect="1"/>
          </p:cNvGraphicFramePr>
          <p:nvPr/>
        </p:nvGraphicFramePr>
        <p:xfrm>
          <a:off x="565150" y="6238875"/>
          <a:ext cx="2217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63" name="Equation" r:id="rId20" imgW="1422400" imgH="254000" progId="Equation.DSMT4">
                  <p:embed/>
                </p:oleObj>
              </mc:Choice>
              <mc:Fallback>
                <p:oleObj name="Equation" r:id="rId20" imgW="1422400" imgH="254000" progId="Equation.DSMT4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6238875"/>
                        <a:ext cx="22177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80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16863"/>
              </p:ext>
            </p:extLst>
          </p:nvPr>
        </p:nvGraphicFramePr>
        <p:xfrm>
          <a:off x="5078413" y="5881688"/>
          <a:ext cx="21177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64" name="Equation" r:id="rId22" imgW="1358640" imgH="393480" progId="Equation.DSMT4">
                  <p:embed/>
                </p:oleObj>
              </mc:Choice>
              <mc:Fallback>
                <p:oleObj name="Equation" r:id="rId22" imgW="1358640" imgH="393480" progId="Equation.DSMT4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5881688"/>
                        <a:ext cx="21177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55"/>
          <p:cNvSpPr txBox="1">
            <a:spLocks noChangeArrowheads="1"/>
          </p:cNvSpPr>
          <p:nvPr/>
        </p:nvSpPr>
        <p:spPr bwMode="auto">
          <a:xfrm>
            <a:off x="293412" y="3977141"/>
            <a:ext cx="121539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ssume: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7" name="Down Arrow 76"/>
          <p:cNvSpPr/>
          <p:nvPr/>
        </p:nvSpPr>
        <p:spPr bwMode="auto">
          <a:xfrm>
            <a:off x="1709058" y="1796141"/>
            <a:ext cx="250371" cy="283029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Down Arrow 77"/>
          <p:cNvSpPr/>
          <p:nvPr/>
        </p:nvSpPr>
        <p:spPr bwMode="auto">
          <a:xfrm>
            <a:off x="1698172" y="2819399"/>
            <a:ext cx="250371" cy="283029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Down Arrow 78"/>
          <p:cNvSpPr/>
          <p:nvPr/>
        </p:nvSpPr>
        <p:spPr bwMode="auto">
          <a:xfrm>
            <a:off x="1621973" y="5040085"/>
            <a:ext cx="250371" cy="283029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Down Arrow 79"/>
          <p:cNvSpPr/>
          <p:nvPr/>
        </p:nvSpPr>
        <p:spPr bwMode="auto">
          <a:xfrm>
            <a:off x="1621973" y="5878285"/>
            <a:ext cx="250371" cy="283029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4734783" y="5403170"/>
            <a:ext cx="11833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Solution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" name="Text Box 55"/>
          <p:cNvSpPr txBox="1">
            <a:spLocks noChangeArrowheads="1"/>
          </p:cNvSpPr>
          <p:nvPr/>
        </p:nvSpPr>
        <p:spPr bwMode="auto">
          <a:xfrm>
            <a:off x="2916865" y="3226028"/>
            <a:ext cx="205056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(phasor domain)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3080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35442"/>
              </p:ext>
            </p:extLst>
          </p:nvPr>
        </p:nvGraphicFramePr>
        <p:xfrm>
          <a:off x="4624161" y="4428783"/>
          <a:ext cx="37179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65" name="Equation" r:id="rId24" imgW="2400300" imgH="508000" progId="Equation.DSMT4">
                  <p:embed/>
                </p:oleObj>
              </mc:Choice>
              <mc:Fallback>
                <p:oleObj name="Equation" r:id="rId24" imgW="2400300" imgH="5080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161" y="4428783"/>
                        <a:ext cx="3717925" cy="7937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ight Arrow 84"/>
          <p:cNvSpPr/>
          <p:nvPr/>
        </p:nvSpPr>
        <p:spPr bwMode="auto">
          <a:xfrm>
            <a:off x="3646714" y="5617029"/>
            <a:ext cx="478972" cy="42454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6651" y="1034716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Assume no </a:t>
            </a:r>
            <a:r>
              <a:rPr lang="en-US" i="1" dirty="0" smtClean="0">
                <a:solidFill>
                  <a:schemeClr val="bg2"/>
                </a:solidFill>
                <a:sym typeface="Symbol" panose="05050102010706020507" pitchFamily="18" charset="2"/>
              </a:rPr>
              <a:t>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 variation of </a:t>
            </a:r>
            <a:r>
              <a:rPr lang="en-US" i="1" dirty="0" err="1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B</a:t>
            </a:r>
            <a:r>
              <a:rPr lang="en-US" i="1" baseline="-25000" dirty="0" err="1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z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9029" y="6388768"/>
            <a:ext cx="1375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(no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</a:t>
            </a:r>
            <a:r>
              <a:rPr lang="en-US" sz="1400" dirty="0" smtClean="0">
                <a:solidFill>
                  <a:schemeClr val="bg2"/>
                </a:solidFill>
                <a:sym typeface="Symbol" panose="05050102010706020507" pitchFamily="18" charset="2"/>
              </a:rPr>
              <a:t> variation)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36" name="Text Box 56"/>
          <p:cNvSpPr txBox="1">
            <a:spLocks noChangeArrowheads="1"/>
          </p:cNvSpPr>
          <p:nvPr/>
        </p:nvSpPr>
        <p:spPr bwMode="auto">
          <a:xfrm>
            <a:off x="723583" y="0"/>
            <a:ext cx="78422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Eddy Currents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0979" name="Text Box 58"/>
          <p:cNvSpPr txBox="1">
            <a:spLocks noChangeArrowheads="1"/>
          </p:cNvSpPr>
          <p:nvPr/>
        </p:nvSpPr>
        <p:spPr bwMode="auto">
          <a:xfrm>
            <a:off x="5344823" y="3846738"/>
            <a:ext cx="213885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hlink"/>
                </a:solidFill>
              </a:rPr>
              <a:t>Transformer core</a:t>
            </a:r>
            <a:endParaRPr lang="en-US" sz="2000" dirty="0">
              <a:solidFill>
                <a:schemeClr val="hlink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257797" y="811514"/>
            <a:ext cx="3294799" cy="2987601"/>
            <a:chOff x="5257797" y="811514"/>
            <a:chExt cx="3294799" cy="2987601"/>
          </a:xfrm>
        </p:grpSpPr>
        <p:sp>
          <p:nvSpPr>
            <p:cNvPr id="69" name="Rectangle 68"/>
            <p:cNvSpPr/>
            <p:nvPr/>
          </p:nvSpPr>
          <p:spPr bwMode="auto">
            <a:xfrm>
              <a:off x="5257797" y="1469572"/>
              <a:ext cx="2329543" cy="2329543"/>
            </a:xfrm>
            <a:prstGeom prst="rect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" name="Group 68"/>
            <p:cNvGrpSpPr/>
            <p:nvPr/>
          </p:nvGrpSpPr>
          <p:grpSpPr>
            <a:xfrm>
              <a:off x="5454554" y="811514"/>
              <a:ext cx="3098042" cy="2784174"/>
              <a:chOff x="5345697" y="942143"/>
              <a:chExt cx="3098042" cy="2784174"/>
            </a:xfrm>
          </p:grpSpPr>
          <p:grpSp>
            <p:nvGrpSpPr>
              <p:cNvPr id="3" name="Group 13"/>
              <p:cNvGrpSpPr>
                <a:grpSpLocks/>
              </p:cNvGrpSpPr>
              <p:nvPr/>
            </p:nvGrpSpPr>
            <p:grpSpPr bwMode="auto">
              <a:xfrm>
                <a:off x="5579059" y="2106242"/>
                <a:ext cx="1404938" cy="1404937"/>
                <a:chOff x="1244" y="2839"/>
                <a:chExt cx="885" cy="885"/>
              </a:xfrm>
            </p:grpSpPr>
            <p:sp>
              <p:nvSpPr>
                <p:cNvPr id="40984" name="Oval 14"/>
                <p:cNvSpPr>
                  <a:spLocks noChangeArrowheads="1"/>
                </p:cNvSpPr>
                <p:nvPr/>
              </p:nvSpPr>
              <p:spPr bwMode="auto">
                <a:xfrm>
                  <a:off x="1244" y="2839"/>
                  <a:ext cx="885" cy="885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" name="Group 15"/>
                <p:cNvGrpSpPr>
                  <a:grpSpLocks/>
                </p:cNvGrpSpPr>
                <p:nvPr/>
              </p:nvGrpSpPr>
              <p:grpSpPr bwMode="auto">
                <a:xfrm>
                  <a:off x="1636" y="2972"/>
                  <a:ext cx="117" cy="117"/>
                  <a:chOff x="2696" y="3598"/>
                  <a:chExt cx="117" cy="117"/>
                </a:xfrm>
              </p:grpSpPr>
              <p:sp>
                <p:nvSpPr>
                  <p:cNvPr id="4101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648" y="3251"/>
                  <a:ext cx="117" cy="117"/>
                  <a:chOff x="2696" y="3598"/>
                  <a:chExt cx="117" cy="117"/>
                </a:xfrm>
              </p:grpSpPr>
              <p:sp>
                <p:nvSpPr>
                  <p:cNvPr id="4100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1645" y="3506"/>
                  <a:ext cx="117" cy="117"/>
                  <a:chOff x="2696" y="3598"/>
                  <a:chExt cx="117" cy="117"/>
                </a:xfrm>
              </p:grpSpPr>
              <p:sp>
                <p:nvSpPr>
                  <p:cNvPr id="4100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1381" y="3251"/>
                  <a:ext cx="117" cy="117"/>
                  <a:chOff x="2696" y="3598"/>
                  <a:chExt cx="117" cy="117"/>
                </a:xfrm>
              </p:grpSpPr>
              <p:sp>
                <p:nvSpPr>
                  <p:cNvPr id="4100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5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1886" y="3239"/>
                  <a:ext cx="117" cy="117"/>
                  <a:chOff x="2696" y="3598"/>
                  <a:chExt cx="117" cy="117"/>
                </a:xfrm>
              </p:grpSpPr>
              <p:sp>
                <p:nvSpPr>
                  <p:cNvPr id="41002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30"/>
                <p:cNvGrpSpPr>
                  <a:grpSpLocks/>
                </p:cNvGrpSpPr>
                <p:nvPr/>
              </p:nvGrpSpPr>
              <p:grpSpPr bwMode="auto">
                <a:xfrm>
                  <a:off x="1405" y="3059"/>
                  <a:ext cx="117" cy="117"/>
                  <a:chOff x="2696" y="3598"/>
                  <a:chExt cx="117" cy="117"/>
                </a:xfrm>
              </p:grpSpPr>
              <p:sp>
                <p:nvSpPr>
                  <p:cNvPr id="41000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1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33"/>
                <p:cNvGrpSpPr>
                  <a:grpSpLocks/>
                </p:cNvGrpSpPr>
                <p:nvPr/>
              </p:nvGrpSpPr>
              <p:grpSpPr bwMode="auto">
                <a:xfrm>
                  <a:off x="1852" y="3046"/>
                  <a:ext cx="117" cy="117"/>
                  <a:chOff x="2696" y="3598"/>
                  <a:chExt cx="117" cy="117"/>
                </a:xfrm>
              </p:grpSpPr>
              <p:sp>
                <p:nvSpPr>
                  <p:cNvPr id="4099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36"/>
                <p:cNvGrpSpPr>
                  <a:grpSpLocks/>
                </p:cNvGrpSpPr>
                <p:nvPr/>
              </p:nvGrpSpPr>
              <p:grpSpPr bwMode="auto">
                <a:xfrm>
                  <a:off x="1431" y="3436"/>
                  <a:ext cx="117" cy="117"/>
                  <a:chOff x="2696" y="3598"/>
                  <a:chExt cx="117" cy="117"/>
                </a:xfrm>
              </p:grpSpPr>
              <p:sp>
                <p:nvSpPr>
                  <p:cNvPr id="40996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7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9"/>
                <p:cNvGrpSpPr>
                  <a:grpSpLocks/>
                </p:cNvGrpSpPr>
                <p:nvPr/>
              </p:nvGrpSpPr>
              <p:grpSpPr bwMode="auto">
                <a:xfrm>
                  <a:off x="1836" y="3447"/>
                  <a:ext cx="117" cy="117"/>
                  <a:chOff x="2696" y="3598"/>
                  <a:chExt cx="117" cy="117"/>
                </a:xfrm>
              </p:grpSpPr>
              <p:sp>
                <p:nvSpPr>
                  <p:cNvPr id="40994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598"/>
                    <a:ext cx="117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5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3631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0967" name="Line 42"/>
              <p:cNvSpPr>
                <a:spLocks noChangeShapeType="1"/>
              </p:cNvSpPr>
              <p:nvPr/>
            </p:nvSpPr>
            <p:spPr bwMode="auto">
              <a:xfrm>
                <a:off x="7361822" y="2847604"/>
                <a:ext cx="701675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70" name="Line 45"/>
              <p:cNvSpPr>
                <a:spLocks noChangeShapeType="1"/>
              </p:cNvSpPr>
              <p:nvPr/>
            </p:nvSpPr>
            <p:spPr bwMode="auto">
              <a:xfrm flipV="1">
                <a:off x="6295022" y="1337892"/>
                <a:ext cx="0" cy="53022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71" name="AutoShape 46"/>
              <p:cNvSpPr>
                <a:spLocks noChangeArrowheads="1"/>
              </p:cNvSpPr>
              <p:nvPr/>
            </p:nvSpPr>
            <p:spPr bwMode="auto">
              <a:xfrm>
                <a:off x="6006097" y="1958604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2" name="AutoShape 47"/>
              <p:cNvSpPr>
                <a:spLocks noChangeArrowheads="1"/>
              </p:cNvSpPr>
              <p:nvPr/>
            </p:nvSpPr>
            <p:spPr bwMode="auto">
              <a:xfrm flipH="1">
                <a:off x="5991684" y="3637417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3" name="AutoShape 48"/>
              <p:cNvSpPr>
                <a:spLocks noChangeArrowheads="1"/>
              </p:cNvSpPr>
              <p:nvPr/>
            </p:nvSpPr>
            <p:spPr bwMode="auto">
              <a:xfrm rot="5400000" flipH="1">
                <a:off x="5102015" y="2821411"/>
                <a:ext cx="595313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4" name="AutoShape 49"/>
              <p:cNvSpPr>
                <a:spLocks noChangeArrowheads="1"/>
              </p:cNvSpPr>
              <p:nvPr/>
            </p:nvSpPr>
            <p:spPr bwMode="auto">
              <a:xfrm rot="16200000" flipH="1" flipV="1">
                <a:off x="6860966" y="2813473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AutoShape 59"/>
              <p:cNvSpPr>
                <a:spLocks noChangeArrowheads="1"/>
              </p:cNvSpPr>
              <p:nvPr/>
            </p:nvSpPr>
            <p:spPr bwMode="auto">
              <a:xfrm rot="2580056">
                <a:off x="6602997" y="2149104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1" name="AutoShape 60"/>
              <p:cNvSpPr>
                <a:spLocks noChangeArrowheads="1"/>
              </p:cNvSpPr>
              <p:nvPr/>
            </p:nvSpPr>
            <p:spPr bwMode="auto">
              <a:xfrm rot="2580056" flipH="1" flipV="1">
                <a:off x="5371097" y="3368304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2" name="AutoShape 61"/>
              <p:cNvSpPr>
                <a:spLocks noChangeArrowheads="1"/>
              </p:cNvSpPr>
              <p:nvPr/>
            </p:nvSpPr>
            <p:spPr bwMode="auto">
              <a:xfrm rot="19019944" flipH="1">
                <a:off x="6602997" y="3393704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3" name="AutoShape 62"/>
              <p:cNvSpPr>
                <a:spLocks noChangeArrowheads="1"/>
              </p:cNvSpPr>
              <p:nvPr/>
            </p:nvSpPr>
            <p:spPr bwMode="auto">
              <a:xfrm rot="19019944" flipV="1">
                <a:off x="5345697" y="2174504"/>
                <a:ext cx="595312" cy="88900"/>
              </a:xfrm>
              <a:prstGeom prst="rightArrow">
                <a:avLst>
                  <a:gd name="adj1" fmla="val 50000"/>
                  <a:gd name="adj2" fmla="val 16741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8" name="Object 42"/>
              <p:cNvGraphicFramePr>
                <a:graphicFrameLocks noChangeAspect="1"/>
              </p:cNvGraphicFramePr>
              <p:nvPr/>
            </p:nvGraphicFramePr>
            <p:xfrm>
              <a:off x="8240064" y="2764326"/>
              <a:ext cx="203675" cy="2237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2113" name="Equation" r:id="rId4" imgW="126835" imgH="139518" progId="Equation.DSMT4">
                      <p:embed/>
                    </p:oleObj>
                  </mc:Choice>
                  <mc:Fallback>
                    <p:oleObj name="Equation" r:id="rId4" imgW="126835" imgH="139518" progId="Equation.DSMT4">
                      <p:embed/>
                      <p:pic>
                        <p:nvPicPr>
                          <p:cNvPr id="0" name="Picture 2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40064" y="2764326"/>
                            <a:ext cx="203675" cy="2237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42"/>
              <p:cNvGraphicFramePr>
                <a:graphicFrameLocks noChangeAspect="1"/>
              </p:cNvGraphicFramePr>
              <p:nvPr/>
            </p:nvGraphicFramePr>
            <p:xfrm>
              <a:off x="6196456" y="942143"/>
              <a:ext cx="225425" cy="265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2114" name="Equation" r:id="rId6" imgW="139579" imgH="164957" progId="Equation.DSMT4">
                      <p:embed/>
                    </p:oleObj>
                  </mc:Choice>
                  <mc:Fallback>
                    <p:oleObj name="Equation" r:id="rId6" imgW="139579" imgH="164957" progId="Equation.DSMT4">
                      <p:embed/>
                      <p:pic>
                        <p:nvPicPr>
                          <p:cNvPr id="0" name="Picture 2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96456" y="942143"/>
                            <a:ext cx="225425" cy="265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0794" name="Object 10"/>
              <p:cNvGraphicFramePr>
                <a:graphicFrameLocks noChangeAspect="1"/>
              </p:cNvGraphicFramePr>
              <p:nvPr/>
            </p:nvGraphicFramePr>
            <p:xfrm>
              <a:off x="6983413" y="1777093"/>
              <a:ext cx="379412" cy="481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2115" name="Equation" r:id="rId8" imgW="190417" imgH="241195" progId="Equation.DSMT4">
                      <p:embed/>
                    </p:oleObj>
                  </mc:Choice>
                  <mc:Fallback>
                    <p:oleObj name="Equation" r:id="rId8" imgW="190417" imgH="241195" progId="Equation.DSMT4">
                      <p:embed/>
                      <p:pic>
                        <p:nvPicPr>
                          <p:cNvPr id="0" name="Picture 2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83413" y="1777093"/>
                            <a:ext cx="379412" cy="4810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30797" name="Object 11"/>
          <p:cNvGraphicFramePr>
            <a:graphicFrameLocks noChangeAspect="1"/>
          </p:cNvGraphicFramePr>
          <p:nvPr/>
        </p:nvGraphicFramePr>
        <p:xfrm>
          <a:off x="525463" y="1265238"/>
          <a:ext cx="24272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16" name="Equation" r:id="rId10" imgW="1384300" imgH="482600" progId="Equation.DSMT4">
                  <p:embed/>
                </p:oleObj>
              </mc:Choice>
              <mc:Fallback>
                <p:oleObj name="Equation" r:id="rId10" imgW="1384300" imgH="4826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265238"/>
                        <a:ext cx="24272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914734"/>
              </p:ext>
            </p:extLst>
          </p:nvPr>
        </p:nvGraphicFramePr>
        <p:xfrm>
          <a:off x="850339" y="4375449"/>
          <a:ext cx="25828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17" name="Equation" r:id="rId12" imgW="1473200" imgH="482600" progId="Equation.DSMT4">
                  <p:embed/>
                </p:oleObj>
              </mc:Choice>
              <mc:Fallback>
                <p:oleObj name="Equation" r:id="rId12" imgW="1473200" imgH="4826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39" y="4375449"/>
                        <a:ext cx="2582862" cy="847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55"/>
          <p:cNvSpPr txBox="1">
            <a:spLocks noChangeArrowheads="1"/>
          </p:cNvSpPr>
          <p:nvPr/>
        </p:nvSpPr>
        <p:spPr bwMode="auto">
          <a:xfrm>
            <a:off x="359298" y="3744530"/>
            <a:ext cx="20233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Hence we have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31823" name="Object 11"/>
          <p:cNvGraphicFramePr>
            <a:graphicFrameLocks noChangeAspect="1"/>
          </p:cNvGraphicFramePr>
          <p:nvPr/>
        </p:nvGraphicFramePr>
        <p:xfrm>
          <a:off x="1434875" y="2969306"/>
          <a:ext cx="8905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18" name="Equation" r:id="rId14" imgW="508000" imgH="190500" progId="Equation.DSMT4">
                  <p:embed/>
                </p:oleObj>
              </mc:Choice>
              <mc:Fallback>
                <p:oleObj name="Equation" r:id="rId14" imgW="508000" imgH="1905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875" y="2969306"/>
                        <a:ext cx="8905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432635" y="2419911"/>
            <a:ext cx="311514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Also, we have Ohm’s law: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160890" y="5237817"/>
            <a:ext cx="18646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hlink"/>
                </a:solidFill>
              </a:rPr>
              <a:t>Eddy currents*</a:t>
            </a:r>
            <a:endParaRPr lang="en-US" sz="2000" dirty="0">
              <a:solidFill>
                <a:schemeClr val="hlink"/>
              </a:solidFill>
            </a:endParaRPr>
          </a:p>
        </p:txBody>
      </p:sp>
      <p:graphicFrame>
        <p:nvGraphicFramePr>
          <p:cNvPr id="631825" name="Object 17"/>
          <p:cNvGraphicFramePr>
            <a:graphicFrameLocks noChangeAspect="1"/>
          </p:cNvGraphicFramePr>
          <p:nvPr/>
        </p:nvGraphicFramePr>
        <p:xfrm>
          <a:off x="4624388" y="4321175"/>
          <a:ext cx="37179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19" name="Equation" r:id="rId16" imgW="2400300" imgH="508000" progId="Equation.DSMT4">
                  <p:embed/>
                </p:oleObj>
              </mc:Choice>
              <mc:Fallback>
                <p:oleObj name="Equation" r:id="rId16" imgW="2400300" imgH="5080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4321175"/>
                        <a:ext cx="3717925" cy="7937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55647" y="5751095"/>
            <a:ext cx="499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Note that the eddy currents increase with frequency!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106" y="6388768"/>
            <a:ext cx="550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*The currents look like eddies or whirlpools in water.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36" name="Text Box 56"/>
          <p:cNvSpPr txBox="1">
            <a:spLocks noChangeArrowheads="1"/>
          </p:cNvSpPr>
          <p:nvPr/>
        </p:nvSpPr>
        <p:spPr bwMode="auto">
          <a:xfrm>
            <a:off x="723583" y="0"/>
            <a:ext cx="78422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Eddy Currents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161068" y="1044320"/>
            <a:ext cx="640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Laminated cores are used to reduce eddy currents.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22775" y="4814937"/>
            <a:ext cx="1105469" cy="775653"/>
            <a:chOff x="6422775" y="4814937"/>
            <a:chExt cx="1105469" cy="775653"/>
          </a:xfrm>
        </p:grpSpPr>
        <p:sp>
          <p:nvSpPr>
            <p:cNvPr id="74" name="Rectangle 73"/>
            <p:cNvSpPr/>
            <p:nvPr/>
          </p:nvSpPr>
          <p:spPr bwMode="auto">
            <a:xfrm>
              <a:off x="6422775" y="5492781"/>
              <a:ext cx="1105469" cy="97809"/>
            </a:xfrm>
            <a:prstGeom prst="rect">
              <a:avLst/>
            </a:prstGeom>
            <a:solidFill>
              <a:srgbClr val="DDDDDD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6422775" y="5379807"/>
              <a:ext cx="1105469" cy="97809"/>
            </a:xfrm>
            <a:prstGeom prst="rect">
              <a:avLst/>
            </a:prstGeom>
            <a:solidFill>
              <a:srgbClr val="DDDDDD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6422775" y="5266833"/>
              <a:ext cx="1105469" cy="97809"/>
            </a:xfrm>
            <a:prstGeom prst="rect">
              <a:avLst/>
            </a:prstGeom>
            <a:solidFill>
              <a:srgbClr val="DDDDDD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6422775" y="5153859"/>
              <a:ext cx="1105469" cy="97809"/>
            </a:xfrm>
            <a:prstGeom prst="rect">
              <a:avLst/>
            </a:prstGeom>
            <a:solidFill>
              <a:srgbClr val="DDDDDD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422775" y="5040885"/>
              <a:ext cx="1105469" cy="97809"/>
            </a:xfrm>
            <a:prstGeom prst="rect">
              <a:avLst/>
            </a:prstGeom>
            <a:solidFill>
              <a:srgbClr val="DDDDDD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6422775" y="4927911"/>
              <a:ext cx="1105469" cy="97809"/>
            </a:xfrm>
            <a:prstGeom prst="rect">
              <a:avLst/>
            </a:prstGeom>
            <a:solidFill>
              <a:srgbClr val="DDDDDD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422775" y="4814937"/>
              <a:ext cx="1105469" cy="97809"/>
            </a:xfrm>
            <a:prstGeom prst="rect">
              <a:avLst/>
            </a:prstGeom>
            <a:solidFill>
              <a:srgbClr val="DDDDDD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3" name="Straight Arrow Connector 82"/>
          <p:cNvCxnSpPr/>
          <p:nvPr/>
        </p:nvCxnSpPr>
        <p:spPr bwMode="auto">
          <a:xfrm flipV="1">
            <a:off x="4429496" y="2576945"/>
            <a:ext cx="1769423" cy="1246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4451267" y="3916877"/>
            <a:ext cx="1769423" cy="1246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6436423" y="2968831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Solid core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94647" y="5745678"/>
            <a:ext cx="1598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Laminated core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19397" y="5653804"/>
            <a:ext cx="4168239" cy="58477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The laminated core consists of layers of iron material coated with electrical insulation.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393341" y="2013839"/>
            <a:ext cx="1571703" cy="859809"/>
            <a:chOff x="6393341" y="2013839"/>
            <a:chExt cx="1571703" cy="859809"/>
          </a:xfrm>
        </p:grpSpPr>
        <p:sp>
          <p:nvSpPr>
            <p:cNvPr id="72" name="Rectangle 71"/>
            <p:cNvSpPr/>
            <p:nvPr/>
          </p:nvSpPr>
          <p:spPr bwMode="auto">
            <a:xfrm>
              <a:off x="6393341" y="2013839"/>
              <a:ext cx="1105469" cy="859809"/>
            </a:xfrm>
            <a:prstGeom prst="rect">
              <a:avLst/>
            </a:prstGeom>
            <a:solidFill>
              <a:srgbClr val="DDDDDD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733310" y="2173185"/>
              <a:ext cx="463137" cy="463137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 flipH="1" flipV="1">
              <a:off x="6917379" y="2173184"/>
              <a:ext cx="136565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555018" name="Object 60"/>
            <p:cNvGraphicFramePr>
              <a:graphicFrameLocks noChangeAspect="1"/>
            </p:cNvGraphicFramePr>
            <p:nvPr/>
          </p:nvGraphicFramePr>
          <p:xfrm>
            <a:off x="7609444" y="2286041"/>
            <a:ext cx="355600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132" name="Equation" r:id="rId4" imgW="177646" imgH="241091" progId="Equation.DSMT4">
                    <p:embed/>
                  </p:oleObj>
                </mc:Choice>
                <mc:Fallback>
                  <p:oleObj name="Equation" r:id="rId4" imgW="177646" imgH="241091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9444" y="2286041"/>
                          <a:ext cx="355600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078" y="2154655"/>
            <a:ext cx="401574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936308" y="0"/>
            <a:ext cx="72723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Law: Integral Form</a:t>
            </a:r>
          </a:p>
        </p:txBody>
      </p:sp>
      <p:graphicFrame>
        <p:nvGraphicFramePr>
          <p:cNvPr id="41986" name="Object 0"/>
          <p:cNvGraphicFramePr>
            <a:graphicFrameLocks noChangeAspect="1"/>
          </p:cNvGraphicFramePr>
          <p:nvPr/>
        </p:nvGraphicFramePr>
        <p:xfrm>
          <a:off x="3376614" y="891774"/>
          <a:ext cx="1966912" cy="91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1" name="Equation" r:id="rId4" imgW="850531" imgH="393529" progId="Equation.DSMT4">
                  <p:embed/>
                </p:oleObj>
              </mc:Choice>
              <mc:Fallback>
                <p:oleObj name="Equation" r:id="rId4" imgW="850531" imgH="393529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4" y="891774"/>
                        <a:ext cx="1966912" cy="91035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51"/>
          <p:cNvSpPr txBox="1">
            <a:spLocks noChangeArrowheads="1"/>
          </p:cNvSpPr>
          <p:nvPr/>
        </p:nvSpPr>
        <p:spPr bwMode="auto">
          <a:xfrm>
            <a:off x="489585" y="4082098"/>
            <a:ext cx="430938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Apply </a:t>
            </a:r>
            <a:r>
              <a:rPr lang="en-US" sz="2000" dirty="0" smtClean="0">
                <a:solidFill>
                  <a:schemeClr val="bg1"/>
                </a:solidFill>
              </a:rPr>
              <a:t>Stokes’s theorem for the LHS: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1987" name="Object 1"/>
          <p:cNvGraphicFramePr>
            <a:graphicFrameLocks noChangeAspect="1"/>
          </p:cNvGraphicFramePr>
          <p:nvPr/>
        </p:nvGraphicFramePr>
        <p:xfrm>
          <a:off x="2563178" y="4721619"/>
          <a:ext cx="3521936" cy="1030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2" name="Equation" r:id="rId6" imgW="1562100" imgH="457200" progId="Equation.DSMT4">
                  <p:embed/>
                </p:oleObj>
              </mc:Choice>
              <mc:Fallback>
                <p:oleObj name="Equation" r:id="rId6" imgW="1562100" imgH="4572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178" y="4721619"/>
                        <a:ext cx="3521936" cy="103084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41990" name="Object 1"/>
          <p:cNvGraphicFramePr>
            <a:graphicFrameLocks noChangeAspect="1"/>
          </p:cNvGraphicFramePr>
          <p:nvPr/>
        </p:nvGraphicFramePr>
        <p:xfrm>
          <a:off x="875146" y="2726032"/>
          <a:ext cx="4252025" cy="981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3" name="Equation" r:id="rId8" imgW="1981200" imgH="457200" progId="Equation.DSMT4">
                  <p:embed/>
                </p:oleObj>
              </mc:Choice>
              <mc:Fallback>
                <p:oleObj name="Equation" r:id="rId8" imgW="1981200" imgH="4572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146" y="2726032"/>
                        <a:ext cx="4252025" cy="981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398145" y="2141538"/>
            <a:ext cx="69589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Integrate both sides over an arbitrary open surface (bowl)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7257" y="5940698"/>
            <a:ext cx="3595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Faraday's law in integral form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9165" y="4626912"/>
            <a:ext cx="2322988" cy="116955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right-hand rule determines the direction of the unit normal, from the direction along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C.</a:t>
            </a:r>
            <a:endParaRPr lang="en-US" sz="1400" i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42048" name="Picture 6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00298" y="2715903"/>
            <a:ext cx="3111690" cy="143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354843" y="0"/>
            <a:ext cx="857079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Law: Integral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9" name="Text Box 51"/>
          <p:cNvSpPr txBox="1">
            <a:spLocks noChangeArrowheads="1"/>
          </p:cNvSpPr>
          <p:nvPr/>
        </p:nvSpPr>
        <p:spPr bwMode="auto">
          <a:xfrm>
            <a:off x="772611" y="2275070"/>
            <a:ext cx="76290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Assume that the surface and the path are </a:t>
            </a:r>
            <a:r>
              <a:rPr lang="en-US" sz="2000" u="sng" dirty="0" smtClean="0">
                <a:solidFill>
                  <a:schemeClr val="bg1"/>
                </a:solidFill>
              </a:rPr>
              <a:t>not changing</a:t>
            </a:r>
            <a:r>
              <a:rPr lang="en-US" sz="2000" dirty="0" smtClean="0">
                <a:solidFill>
                  <a:schemeClr val="bg1"/>
                </a:solidFill>
              </a:rPr>
              <a:t> with time: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1987" name="Object 1"/>
          <p:cNvGraphicFramePr>
            <a:graphicFrameLocks noChangeAspect="1"/>
          </p:cNvGraphicFramePr>
          <p:nvPr/>
        </p:nvGraphicFramePr>
        <p:xfrm>
          <a:off x="2770005" y="966046"/>
          <a:ext cx="3423968" cy="100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08" name="Equation" r:id="rId4" imgW="1562100" imgH="457200" progId="Equation.DSMT4">
                  <p:embed/>
                </p:oleObj>
              </mc:Choice>
              <mc:Fallback>
                <p:oleObj name="Equation" r:id="rId4" imgW="1562100" imgH="45720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005" y="966046"/>
                        <a:ext cx="3423968" cy="100217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475141" name="Object 62"/>
          <p:cNvGraphicFramePr>
            <a:graphicFrameLocks noChangeAspect="1"/>
          </p:cNvGraphicFramePr>
          <p:nvPr/>
        </p:nvGraphicFramePr>
        <p:xfrm>
          <a:off x="2875872" y="2843126"/>
          <a:ext cx="3176586" cy="959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09" name="Equation" r:id="rId6" imgW="1473200" imgH="444500" progId="Equation.DSMT4">
                  <p:embed/>
                </p:oleObj>
              </mc:Choice>
              <mc:Fallback>
                <p:oleObj name="Equation" r:id="rId6" imgW="1473200" imgH="44450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872" y="2843126"/>
                        <a:ext cx="3176586" cy="959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42" name="Object 62"/>
          <p:cNvGraphicFramePr>
            <a:graphicFrameLocks noChangeAspect="1"/>
          </p:cNvGraphicFramePr>
          <p:nvPr/>
        </p:nvGraphicFramePr>
        <p:xfrm>
          <a:off x="5877046" y="3915829"/>
          <a:ext cx="20415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10" name="Equation" r:id="rId8" imgW="837836" imgH="393529" progId="Equation.DSMT4">
                  <p:embed/>
                </p:oleObj>
              </mc:Choice>
              <mc:Fallback>
                <p:oleObj name="Equation" r:id="rId8" imgW="837836" imgH="393529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046" y="3915829"/>
                        <a:ext cx="2041525" cy="958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43" name="Object 62"/>
          <p:cNvGraphicFramePr>
            <a:graphicFrameLocks noChangeAspect="1"/>
          </p:cNvGraphicFramePr>
          <p:nvPr/>
        </p:nvGraphicFramePr>
        <p:xfrm>
          <a:off x="2545671" y="5327423"/>
          <a:ext cx="24415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11" name="Equation" r:id="rId10" imgW="1002865" imgH="444307" progId="Equation.DSMT4">
                  <p:embed/>
                </p:oleObj>
              </mc:Choice>
              <mc:Fallback>
                <p:oleObj name="Equation" r:id="rId10" imgW="1002865" imgH="444307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1" y="5327423"/>
                        <a:ext cx="244157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631097" y="4092983"/>
            <a:ext cx="509626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Define </a:t>
            </a:r>
            <a:r>
              <a:rPr lang="en-US" sz="2000" u="sng" dirty="0" smtClean="0">
                <a:solidFill>
                  <a:schemeClr val="bg1"/>
                </a:solidFill>
              </a:rPr>
              <a:t>magnetic flux</a:t>
            </a:r>
            <a:r>
              <a:rPr lang="en-US" sz="2000" dirty="0" smtClean="0">
                <a:solidFill>
                  <a:schemeClr val="bg1"/>
                </a:solidFill>
              </a:rPr>
              <a:t> through the surface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164498" y="4920301"/>
            <a:ext cx="176061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then have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1086" y="5369741"/>
            <a:ext cx="3309256" cy="95410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right-hand rule determines the direction of the unit normal in the flux calculation, from the direction along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C.</a:t>
            </a:r>
            <a:endParaRPr lang="en-US" sz="1400" i="1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102758"/>
              </p:ext>
            </p:extLst>
          </p:nvPr>
        </p:nvGraphicFramePr>
        <p:xfrm>
          <a:off x="487997" y="4822826"/>
          <a:ext cx="8315325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0" name="Equation" r:id="rId4" imgW="5270500" imgH="787400" progId="Equation.DSMT4">
                  <p:embed/>
                </p:oleObj>
              </mc:Choice>
              <mc:Fallback>
                <p:oleObj name="Equation" r:id="rId4" imgW="5270500" imgH="787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" y="4822826"/>
                        <a:ext cx="8315325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104998"/>
              </p:ext>
            </p:extLst>
          </p:nvPr>
        </p:nvGraphicFramePr>
        <p:xfrm>
          <a:off x="3845559" y="2171472"/>
          <a:ext cx="19383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1" name="Equation" r:id="rId6" imgW="1016000" imgH="482600" progId="Equation.DSMT4">
                  <p:embed/>
                </p:oleObj>
              </mc:Choice>
              <mc:Fallback>
                <p:oleObj name="Equation" r:id="rId6" imgW="1016000" imgH="482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559" y="2171472"/>
                        <a:ext cx="193833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Line 29"/>
          <p:cNvSpPr>
            <a:spLocks noChangeShapeType="1"/>
          </p:cNvSpPr>
          <p:nvPr/>
        </p:nvSpPr>
        <p:spPr bwMode="auto">
          <a:xfrm flipV="1">
            <a:off x="2478722" y="4797426"/>
            <a:ext cx="384175" cy="4635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2" name="Line 30"/>
          <p:cNvSpPr>
            <a:spLocks noChangeShapeType="1"/>
          </p:cNvSpPr>
          <p:nvPr/>
        </p:nvSpPr>
        <p:spPr bwMode="auto">
          <a:xfrm flipV="1">
            <a:off x="3647122" y="4887913"/>
            <a:ext cx="396875" cy="42386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3" name="Line 31"/>
          <p:cNvSpPr>
            <a:spLocks noChangeShapeType="1"/>
          </p:cNvSpPr>
          <p:nvPr/>
        </p:nvSpPr>
        <p:spPr bwMode="auto">
          <a:xfrm flipV="1">
            <a:off x="6176010" y="4862513"/>
            <a:ext cx="358775" cy="39846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4" name="Line 32"/>
          <p:cNvSpPr>
            <a:spLocks noChangeShapeType="1"/>
          </p:cNvSpPr>
          <p:nvPr/>
        </p:nvSpPr>
        <p:spPr bwMode="auto">
          <a:xfrm flipV="1">
            <a:off x="7609522" y="4848226"/>
            <a:ext cx="423863" cy="4508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8803" name="Text Box 35"/>
          <p:cNvSpPr txBox="1">
            <a:spLocks noChangeArrowheads="1"/>
          </p:cNvSpPr>
          <p:nvPr/>
        </p:nvSpPr>
        <p:spPr bwMode="auto">
          <a:xfrm>
            <a:off x="2296160" y="0"/>
            <a:ext cx="41322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670809" y="1118542"/>
            <a:ext cx="4655442" cy="46166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Find curl of </a:t>
            </a:r>
            <a:r>
              <a:rPr lang="en-US" sz="2400" i="1" u="sng" dirty="0" smtClean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from a static point charge</a:t>
            </a:r>
            <a:endParaRPr lang="en-US" sz="2000" dirty="0">
              <a:solidFill>
                <a:schemeClr val="bg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28838" y="1804988"/>
            <a:ext cx="3082737" cy="2596630"/>
            <a:chOff x="628838" y="1804988"/>
            <a:chExt cx="3082737" cy="2596630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2077877" y="2171472"/>
              <a:ext cx="0" cy="1371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947577" y="3543072"/>
              <a:ext cx="1130300" cy="64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2077877" y="3543072"/>
              <a:ext cx="13017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1958815" y="3417660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738" name="Object 42"/>
            <p:cNvGraphicFramePr>
              <a:graphicFrameLocks noChangeAspect="1"/>
            </p:cNvGraphicFramePr>
            <p:nvPr/>
          </p:nvGraphicFramePr>
          <p:xfrm>
            <a:off x="628838" y="4177842"/>
            <a:ext cx="203675" cy="223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2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838" y="4177842"/>
                          <a:ext cx="203675" cy="223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41" name="Object 45"/>
            <p:cNvGraphicFramePr>
              <a:graphicFrameLocks noChangeAspect="1"/>
            </p:cNvGraphicFramePr>
            <p:nvPr/>
          </p:nvGraphicFramePr>
          <p:xfrm>
            <a:off x="3487738" y="3450894"/>
            <a:ext cx="223837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3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7738" y="3450894"/>
                          <a:ext cx="223837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42" name="Object 46"/>
            <p:cNvGraphicFramePr>
              <a:graphicFrameLocks noChangeAspect="1"/>
            </p:cNvGraphicFramePr>
            <p:nvPr/>
          </p:nvGraphicFramePr>
          <p:xfrm>
            <a:off x="1971675" y="1804988"/>
            <a:ext cx="2032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4" name="Equation" r:id="rId12" imgW="126725" imgH="126725" progId="Equation.DSMT4">
                    <p:embed/>
                  </p:oleObj>
                </mc:Choice>
                <mc:Fallback>
                  <p:oleObj name="Equation" r:id="rId12" imgW="126725" imgH="126725" progId="Equation.DSMT4">
                    <p:embed/>
                    <p:pic>
                      <p:nvPicPr>
                        <p:cNvPr id="0" name="Picture 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1675" y="1804988"/>
                          <a:ext cx="20320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43" name="Object 47"/>
            <p:cNvGraphicFramePr>
              <a:graphicFrameLocks noChangeAspect="1"/>
            </p:cNvGraphicFramePr>
            <p:nvPr/>
          </p:nvGraphicFramePr>
          <p:xfrm>
            <a:off x="1656663" y="3235610"/>
            <a:ext cx="20320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5" name="Equation" r:id="rId14" imgW="126780" imgH="164814" progId="Equation.DSMT4">
                    <p:embed/>
                  </p:oleObj>
                </mc:Choice>
                <mc:Fallback>
                  <p:oleObj name="Equation" r:id="rId14" imgW="126780" imgH="164814" progId="Equation.DSMT4">
                    <p:embed/>
                    <p:pic>
                      <p:nvPicPr>
                        <p:cNvPr id="0" name="Picture 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6663" y="3235610"/>
                          <a:ext cx="20320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" name="Straight Connector 2"/>
          <p:cNvCxnSpPr/>
          <p:nvPr/>
        </p:nvCxnSpPr>
        <p:spPr bwMode="auto">
          <a:xfrm flipH="1">
            <a:off x="8119431" y="4759287"/>
            <a:ext cx="605928" cy="9805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5098973" y="4823552"/>
            <a:ext cx="605928" cy="9805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47514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053861"/>
              </p:ext>
            </p:extLst>
          </p:nvPr>
        </p:nvGraphicFramePr>
        <p:xfrm>
          <a:off x="2430529" y="3693336"/>
          <a:ext cx="20415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16" name="Equation" r:id="rId4" imgW="837836" imgH="393529" progId="Equation.DSMT4">
                  <p:embed/>
                </p:oleObj>
              </mc:Choice>
              <mc:Fallback>
                <p:oleObj name="Equation" r:id="rId4" imgW="837836" imgH="393529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529" y="3693336"/>
                        <a:ext cx="2041525" cy="958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43" name="Object 62"/>
          <p:cNvGraphicFramePr>
            <a:graphicFrameLocks noChangeAspect="1"/>
          </p:cNvGraphicFramePr>
          <p:nvPr/>
        </p:nvGraphicFramePr>
        <p:xfrm>
          <a:off x="2300011" y="1863491"/>
          <a:ext cx="24415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17" name="Equation" r:id="rId6" imgW="1002865" imgH="444307" progId="Equation.DSMT4">
                  <p:embed/>
                </p:oleObj>
              </mc:Choice>
              <mc:Fallback>
                <p:oleObj name="Equation" r:id="rId6" imgW="1002865" imgH="444307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011" y="1863491"/>
                        <a:ext cx="2441575" cy="1082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1025994" y="3222061"/>
            <a:ext cx="8835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where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752" y="1132764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Summary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2194" y="5174838"/>
            <a:ext cx="6892120" cy="707886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The voltage drop around a closed path is equal to the rate of change of magnetic flux through the path.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54843" y="0"/>
            <a:ext cx="857079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Law: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5707" y="2920619"/>
            <a:ext cx="3111690" cy="143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70370" y="6263092"/>
            <a:ext cx="7506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The closed path can be anything: in free space, inside of a metal wire, etc.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7351" y="247959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Stationary surface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36" name="Text Box 56"/>
          <p:cNvSpPr txBox="1">
            <a:spLocks noChangeArrowheads="1"/>
          </p:cNvSpPr>
          <p:nvPr/>
        </p:nvSpPr>
        <p:spPr bwMode="auto">
          <a:xfrm>
            <a:off x="723583" y="0"/>
            <a:ext cx="78422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Eddy Currents (Revisited)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56038" name="Object 7"/>
          <p:cNvGraphicFramePr>
            <a:graphicFrameLocks noChangeAspect="1"/>
          </p:cNvGraphicFramePr>
          <p:nvPr/>
        </p:nvGraphicFramePr>
        <p:xfrm>
          <a:off x="1344654" y="4496788"/>
          <a:ext cx="36083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87" name="Equation" r:id="rId4" imgW="1916868" imgH="444307" progId="Equation.DSMT4">
                  <p:embed/>
                </p:oleObj>
              </mc:Choice>
              <mc:Fallback>
                <p:oleObj name="Equation" r:id="rId4" imgW="1916868" imgH="444307" progId="Equation.DSMT4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54" y="4496788"/>
                        <a:ext cx="36083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5" name="Object 13"/>
          <p:cNvGraphicFramePr>
            <a:graphicFrameLocks noChangeAspect="1"/>
          </p:cNvGraphicFramePr>
          <p:nvPr/>
        </p:nvGraphicFramePr>
        <p:xfrm>
          <a:off x="1681103" y="5311961"/>
          <a:ext cx="26527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88" name="Equation" r:id="rId6" imgW="1409088" imgH="380835" progId="Equation.DSMT4">
                  <p:embed/>
                </p:oleObj>
              </mc:Choice>
              <mc:Fallback>
                <p:oleObj name="Equation" r:id="rId6" imgW="1409088" imgH="380835" progId="Equation.DSMT4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03" y="5311961"/>
                        <a:ext cx="265271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6" name="Object 14"/>
          <p:cNvGraphicFramePr>
            <a:graphicFrameLocks noChangeAspect="1"/>
          </p:cNvGraphicFramePr>
          <p:nvPr/>
        </p:nvGraphicFramePr>
        <p:xfrm>
          <a:off x="1675639" y="6071283"/>
          <a:ext cx="26765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89" name="Equation" r:id="rId8" imgW="1422400" imgH="254000" progId="Equation.DSMT4">
                  <p:embed/>
                </p:oleObj>
              </mc:Choice>
              <mc:Fallback>
                <p:oleObj name="Equation" r:id="rId8" imgW="1422400" imgH="254000" progId="Equation.DSMT4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639" y="6071283"/>
                        <a:ext cx="26765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7" name="Object 15"/>
          <p:cNvGraphicFramePr>
            <a:graphicFrameLocks noChangeAspect="1"/>
          </p:cNvGraphicFramePr>
          <p:nvPr/>
        </p:nvGraphicFramePr>
        <p:xfrm>
          <a:off x="5870408" y="5832995"/>
          <a:ext cx="22447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90" name="Equation" r:id="rId10" imgW="1193800" imgH="431800" progId="Equation.DSMT4">
                  <p:embed/>
                </p:oleObj>
              </mc:Choice>
              <mc:Fallback>
                <p:oleObj name="Equation" r:id="rId10" imgW="1193800" imgH="431800" progId="Equation.DSMT4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408" y="5832995"/>
                        <a:ext cx="2244725" cy="8143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8" name="Object 16"/>
          <p:cNvGraphicFramePr>
            <a:graphicFrameLocks noChangeAspect="1"/>
          </p:cNvGraphicFramePr>
          <p:nvPr/>
        </p:nvGraphicFramePr>
        <p:xfrm>
          <a:off x="7565676" y="1083194"/>
          <a:ext cx="1059768" cy="42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91" name="Equation" r:id="rId12" imgW="596900" imgH="241300" progId="Equation.DSMT4">
                  <p:embed/>
                </p:oleObj>
              </mc:Choice>
              <mc:Fallback>
                <p:oleObj name="Equation" r:id="rId12" imgW="596900" imgH="241300" progId="Equation.DSMT4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676" y="1083194"/>
                        <a:ext cx="1059768" cy="427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 bwMode="auto">
          <a:xfrm>
            <a:off x="4967785" y="6152217"/>
            <a:ext cx="382137" cy="28660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56050" name="Object 18"/>
          <p:cNvGraphicFramePr>
            <a:graphicFrameLocks noChangeAspect="1"/>
          </p:cNvGraphicFramePr>
          <p:nvPr/>
        </p:nvGraphicFramePr>
        <p:xfrm>
          <a:off x="5136017" y="3112861"/>
          <a:ext cx="37179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92" name="Equation" r:id="rId14" imgW="2400300" imgH="508000" progId="Equation.DSMT4">
                  <p:embed/>
                </p:oleObj>
              </mc:Choice>
              <mc:Fallback>
                <p:oleObj name="Equation" r:id="rId14" imgW="2400300" imgH="508000" progId="Equation.DSMT4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017" y="3112861"/>
                        <a:ext cx="3717925" cy="7937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749949" y="4477467"/>
            <a:ext cx="2569029" cy="107721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This is the same result we obtained before, using the differential form of Faraday's law.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2773" y="4016829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Integral form of Faraday's law: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05216" y="1069502"/>
            <a:ext cx="1664335" cy="1933083"/>
            <a:chOff x="6405216" y="1069502"/>
            <a:chExt cx="1664335" cy="1933083"/>
          </a:xfrm>
        </p:grpSpPr>
        <p:sp>
          <p:nvSpPr>
            <p:cNvPr id="86" name="TextBox 85"/>
            <p:cNvSpPr txBox="1"/>
            <p:nvPr/>
          </p:nvSpPr>
          <p:spPr>
            <a:xfrm>
              <a:off x="6436423" y="2664031"/>
              <a:ext cx="1095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Solid core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6405216" y="1661539"/>
              <a:ext cx="1105469" cy="859809"/>
            </a:xfrm>
            <a:prstGeom prst="rect">
              <a:avLst/>
            </a:prstGeom>
            <a:solidFill>
              <a:srgbClr val="DDDDDD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662060" y="1773385"/>
              <a:ext cx="641267" cy="641267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 flipH="1" flipV="1">
              <a:off x="6917379" y="1773384"/>
              <a:ext cx="136565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556039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7393196"/>
                </p:ext>
              </p:extLst>
            </p:nvPr>
          </p:nvGraphicFramePr>
          <p:xfrm>
            <a:off x="7240340" y="1646297"/>
            <a:ext cx="276740" cy="32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593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3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0340" y="1646297"/>
                          <a:ext cx="276740" cy="322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6755971" y="1879171"/>
              <a:ext cx="226720" cy="1910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55604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8871347"/>
                </p:ext>
              </p:extLst>
            </p:nvPr>
          </p:nvGraphicFramePr>
          <p:xfrm>
            <a:off x="6727971" y="2058389"/>
            <a:ext cx="222244" cy="241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594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Picture 3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7971" y="2058389"/>
                          <a:ext cx="222244" cy="241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Straight Connector 36"/>
            <p:cNvCxnSpPr/>
            <p:nvPr/>
          </p:nvCxnSpPr>
          <p:spPr bwMode="auto">
            <a:xfrm>
              <a:off x="6982691" y="2070265"/>
              <a:ext cx="81939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55604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5340637"/>
                </p:ext>
              </p:extLst>
            </p:nvPr>
          </p:nvGraphicFramePr>
          <p:xfrm>
            <a:off x="7885401" y="1980375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595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3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5401" y="1980375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Connector 38"/>
            <p:cNvCxnSpPr/>
            <p:nvPr/>
          </p:nvCxnSpPr>
          <p:spPr bwMode="auto">
            <a:xfrm flipV="1">
              <a:off x="7010400" y="1405247"/>
              <a:ext cx="0" cy="66897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55604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268260"/>
                </p:ext>
              </p:extLst>
            </p:nvPr>
          </p:nvGraphicFramePr>
          <p:xfrm>
            <a:off x="6924675" y="1069502"/>
            <a:ext cx="201613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596" name="Equation" r:id="rId22" imgW="139579" imgH="164957" progId="Equation.DSMT4">
                    <p:embed/>
                  </p:oleObj>
                </mc:Choice>
                <mc:Fallback>
                  <p:oleObj name="Equation" r:id="rId22" imgW="139579" imgH="164957" progId="Equation.DSMT4">
                    <p:embed/>
                    <p:pic>
                      <p:nvPicPr>
                        <p:cNvPr id="0" name="Picture 3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4675" y="1069502"/>
                          <a:ext cx="201613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Oval 2"/>
            <p:cNvSpPr/>
            <p:nvPr/>
          </p:nvSpPr>
          <p:spPr bwMode="auto">
            <a:xfrm>
              <a:off x="6706629" y="1838138"/>
              <a:ext cx="73832" cy="738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7426462"/>
                </p:ext>
              </p:extLst>
            </p:nvPr>
          </p:nvGraphicFramePr>
          <p:xfrm>
            <a:off x="6509734" y="1711859"/>
            <a:ext cx="169185" cy="219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597" name="Equation" r:id="rId24" imgW="126780" imgH="164814" progId="Equation.DSMT4">
                    <p:embed/>
                  </p:oleObj>
                </mc:Choice>
                <mc:Fallback>
                  <p:oleObj name="Equation" r:id="rId24" imgW="126780" imgH="164814" progId="Equation.DSMT4">
                    <p:embed/>
                    <p:pic>
                      <p:nvPicPr>
                        <p:cNvPr id="0" name="Picture 3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9734" y="1711859"/>
                          <a:ext cx="169185" cy="2199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132770"/>
              </p:ext>
            </p:extLst>
          </p:nvPr>
        </p:nvGraphicFramePr>
        <p:xfrm>
          <a:off x="4744894" y="5703738"/>
          <a:ext cx="813836" cy="32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98" name="Equation" r:id="rId26" imgW="507780" imgH="203112" progId="Equation.DSMT4">
                  <p:embed/>
                </p:oleObj>
              </mc:Choice>
              <mc:Fallback>
                <p:oleObj name="Equation" r:id="rId26" imgW="507780" imgH="203112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894" y="5703738"/>
                        <a:ext cx="813836" cy="325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06730" y="1035719"/>
            <a:ext cx="4015740" cy="2933700"/>
          </a:xfrm>
          <a:prstGeom prst="rect">
            <a:avLst/>
          </a:prstGeom>
        </p:spPr>
      </p:pic>
      <p:cxnSp>
        <p:nvCxnSpPr>
          <p:cNvPr id="52" name="Straight Arrow Connector 51"/>
          <p:cNvCxnSpPr>
            <a:stCxn id="72" idx="1"/>
          </p:cNvCxnSpPr>
          <p:nvPr/>
        </p:nvCxnSpPr>
        <p:spPr bwMode="auto">
          <a:xfrm flipH="1">
            <a:off x="1807029" y="2091444"/>
            <a:ext cx="4598187" cy="7606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27940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 Loop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800225" y="5963330"/>
            <a:ext cx="5223057" cy="400110"/>
            <a:chOff x="1800225" y="5963330"/>
            <a:chExt cx="5223057" cy="400110"/>
          </a:xfrm>
        </p:grpSpPr>
        <p:grpSp>
          <p:nvGrpSpPr>
            <p:cNvPr id="52227" name="Group 4"/>
            <p:cNvGrpSpPr>
              <a:grpSpLocks/>
            </p:cNvGrpSpPr>
            <p:nvPr/>
          </p:nvGrpSpPr>
          <p:grpSpPr bwMode="auto">
            <a:xfrm>
              <a:off x="1800225" y="6113463"/>
              <a:ext cx="185738" cy="185737"/>
              <a:chOff x="2696" y="3598"/>
              <a:chExt cx="117" cy="117"/>
            </a:xfrm>
          </p:grpSpPr>
          <p:sp>
            <p:nvSpPr>
              <p:cNvPr id="52274" name="Oval 5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5" name="Oval 6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28" name="Text Box 7"/>
            <p:cNvSpPr txBox="1">
              <a:spLocks noChangeArrowheads="1"/>
            </p:cNvSpPr>
            <p:nvPr/>
          </p:nvSpPr>
          <p:spPr bwMode="auto">
            <a:xfrm>
              <a:off x="2112963" y="5963330"/>
              <a:ext cx="4910319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Magnetic </a:t>
              </a:r>
              <a:r>
                <a:rPr lang="en-US" sz="2000" dirty="0">
                  <a:solidFill>
                    <a:schemeClr val="bg1"/>
                  </a:solidFill>
                </a:rPr>
                <a:t>field </a:t>
              </a:r>
              <a:r>
                <a:rPr lang="en-US" sz="2000" i="1" u="sng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</a:rPr>
                <a:t>(</a:t>
              </a:r>
              <a:r>
                <a:rPr lang="en-US" sz="2000" i="1" dirty="0" smtClean="0">
                  <a:solidFill>
                    <a:schemeClr val="bg1"/>
                  </a:solidFill>
                  <a:latin typeface="+mn-lt"/>
                </a:rPr>
                <a:t>B</a:t>
              </a:r>
              <a:r>
                <a:rPr lang="en-US" sz="2000" i="1" baseline="-25000" dirty="0" smtClean="0">
                  <a:solidFill>
                    <a:schemeClr val="bg1"/>
                  </a:solidFill>
                  <a:latin typeface="+mn-lt"/>
                </a:rPr>
                <a:t>z</a:t>
              </a:r>
              <a:r>
                <a:rPr lang="en-US" sz="2000" dirty="0" smtClean="0">
                  <a:solidFill>
                    <a:schemeClr val="bg1"/>
                  </a:solidFill>
                </a:rPr>
                <a:t> is </a:t>
              </a:r>
              <a:r>
                <a:rPr lang="en-US" sz="2000" u="sng" dirty="0" smtClean="0">
                  <a:solidFill>
                    <a:schemeClr val="bg1"/>
                  </a:solidFill>
                </a:rPr>
                <a:t>changing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with time</a:t>
              </a:r>
              <a:r>
                <a:rPr lang="en-US" sz="2000" dirty="0" smtClean="0">
                  <a:solidFill>
                    <a:schemeClr val="bg1"/>
                  </a:solidFill>
                </a:rPr>
                <a:t>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231" name="Text Box 65"/>
          <p:cNvSpPr txBox="1">
            <a:spLocks noChangeArrowheads="1"/>
          </p:cNvSpPr>
          <p:nvPr/>
        </p:nvSpPr>
        <p:spPr bwMode="auto">
          <a:xfrm>
            <a:off x="875030" y="842453"/>
            <a:ext cx="7251700" cy="70167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We </a:t>
            </a:r>
            <a:r>
              <a:rPr lang="en-US" sz="2000" dirty="0" smtClean="0">
                <a:solidFill>
                  <a:schemeClr val="bg1"/>
                </a:solidFill>
              </a:rPr>
              <a:t>measure </a:t>
            </a:r>
            <a:r>
              <a:rPr lang="en-US" sz="2000" dirty="0">
                <a:solidFill>
                  <a:schemeClr val="bg1"/>
                </a:solidFill>
              </a:rPr>
              <a:t>a voltage across a loop due to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changing magnetic field inside the loop.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310380" y="2727921"/>
            <a:ext cx="5237478" cy="2713038"/>
            <a:chOff x="2398515" y="2144027"/>
            <a:chExt cx="5237478" cy="2713038"/>
          </a:xfrm>
        </p:grpSpPr>
        <p:grpSp>
          <p:nvGrpSpPr>
            <p:cNvPr id="52232" name="Group 9"/>
            <p:cNvGrpSpPr>
              <a:grpSpLocks/>
            </p:cNvGrpSpPr>
            <p:nvPr/>
          </p:nvGrpSpPr>
          <p:grpSpPr bwMode="auto">
            <a:xfrm>
              <a:off x="2398515" y="3452127"/>
              <a:ext cx="1404938" cy="1404938"/>
              <a:chOff x="1244" y="2839"/>
              <a:chExt cx="885" cy="885"/>
            </a:xfrm>
          </p:grpSpPr>
          <p:sp>
            <p:nvSpPr>
              <p:cNvPr id="52246" name="Oval 10"/>
              <p:cNvSpPr>
                <a:spLocks noChangeArrowheads="1"/>
              </p:cNvSpPr>
              <p:nvPr/>
            </p:nvSpPr>
            <p:spPr bwMode="auto">
              <a:xfrm>
                <a:off x="1244" y="2839"/>
                <a:ext cx="885" cy="885"/>
              </a:xfrm>
              <a:prstGeom prst="ellipse">
                <a:avLst/>
              </a:prstGeom>
              <a:noFill/>
              <a:ln w="381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47" name="Group 11"/>
              <p:cNvGrpSpPr>
                <a:grpSpLocks/>
              </p:cNvGrpSpPr>
              <p:nvPr/>
            </p:nvGrpSpPr>
            <p:grpSpPr bwMode="auto">
              <a:xfrm>
                <a:off x="1636" y="2972"/>
                <a:ext cx="117" cy="117"/>
                <a:chOff x="2696" y="3598"/>
                <a:chExt cx="117" cy="117"/>
              </a:xfrm>
            </p:grpSpPr>
            <p:sp>
              <p:nvSpPr>
                <p:cNvPr id="52272" name="Oval 12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73" name="Oval 13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48" name="Group 14"/>
              <p:cNvGrpSpPr>
                <a:grpSpLocks/>
              </p:cNvGrpSpPr>
              <p:nvPr/>
            </p:nvGrpSpPr>
            <p:grpSpPr bwMode="auto">
              <a:xfrm>
                <a:off x="1648" y="3251"/>
                <a:ext cx="117" cy="117"/>
                <a:chOff x="2696" y="3598"/>
                <a:chExt cx="117" cy="117"/>
              </a:xfrm>
            </p:grpSpPr>
            <p:sp>
              <p:nvSpPr>
                <p:cNvPr id="52270" name="Oval 15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71" name="Oval 16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49" name="Group 17"/>
              <p:cNvGrpSpPr>
                <a:grpSpLocks/>
              </p:cNvGrpSpPr>
              <p:nvPr/>
            </p:nvGrpSpPr>
            <p:grpSpPr bwMode="auto">
              <a:xfrm>
                <a:off x="1645" y="3506"/>
                <a:ext cx="117" cy="117"/>
                <a:chOff x="2696" y="3598"/>
                <a:chExt cx="117" cy="117"/>
              </a:xfrm>
            </p:grpSpPr>
            <p:sp>
              <p:nvSpPr>
                <p:cNvPr id="52268" name="Oval 18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9" name="Oval 19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50" name="Group 20"/>
              <p:cNvGrpSpPr>
                <a:grpSpLocks/>
              </p:cNvGrpSpPr>
              <p:nvPr/>
            </p:nvGrpSpPr>
            <p:grpSpPr bwMode="auto">
              <a:xfrm>
                <a:off x="1381" y="3251"/>
                <a:ext cx="117" cy="117"/>
                <a:chOff x="2696" y="3598"/>
                <a:chExt cx="117" cy="117"/>
              </a:xfrm>
            </p:grpSpPr>
            <p:sp>
              <p:nvSpPr>
                <p:cNvPr id="52266" name="Oval 21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7" name="Oval 22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51" name="Group 23"/>
              <p:cNvGrpSpPr>
                <a:grpSpLocks/>
              </p:cNvGrpSpPr>
              <p:nvPr/>
            </p:nvGrpSpPr>
            <p:grpSpPr bwMode="auto">
              <a:xfrm>
                <a:off x="1886" y="3239"/>
                <a:ext cx="117" cy="117"/>
                <a:chOff x="2696" y="3598"/>
                <a:chExt cx="117" cy="117"/>
              </a:xfrm>
            </p:grpSpPr>
            <p:sp>
              <p:nvSpPr>
                <p:cNvPr id="52264" name="Oval 24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5" name="Oval 25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52" name="Group 26"/>
              <p:cNvGrpSpPr>
                <a:grpSpLocks/>
              </p:cNvGrpSpPr>
              <p:nvPr/>
            </p:nvGrpSpPr>
            <p:grpSpPr bwMode="auto">
              <a:xfrm>
                <a:off x="1405" y="3059"/>
                <a:ext cx="117" cy="117"/>
                <a:chOff x="2696" y="3598"/>
                <a:chExt cx="117" cy="117"/>
              </a:xfrm>
            </p:grpSpPr>
            <p:sp>
              <p:nvSpPr>
                <p:cNvPr id="52262" name="Oval 27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3" name="Oval 28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53" name="Group 29"/>
              <p:cNvGrpSpPr>
                <a:grpSpLocks/>
              </p:cNvGrpSpPr>
              <p:nvPr/>
            </p:nvGrpSpPr>
            <p:grpSpPr bwMode="auto">
              <a:xfrm>
                <a:off x="1852" y="3046"/>
                <a:ext cx="117" cy="117"/>
                <a:chOff x="2696" y="3598"/>
                <a:chExt cx="117" cy="117"/>
              </a:xfrm>
            </p:grpSpPr>
            <p:sp>
              <p:nvSpPr>
                <p:cNvPr id="52260" name="Oval 30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1" name="Oval 31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54" name="Group 32"/>
              <p:cNvGrpSpPr>
                <a:grpSpLocks/>
              </p:cNvGrpSpPr>
              <p:nvPr/>
            </p:nvGrpSpPr>
            <p:grpSpPr bwMode="auto">
              <a:xfrm>
                <a:off x="1431" y="3436"/>
                <a:ext cx="117" cy="117"/>
                <a:chOff x="2696" y="3598"/>
                <a:chExt cx="117" cy="117"/>
              </a:xfrm>
            </p:grpSpPr>
            <p:sp>
              <p:nvSpPr>
                <p:cNvPr id="52258" name="Oval 33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9" name="Oval 34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55" name="Group 35"/>
              <p:cNvGrpSpPr>
                <a:grpSpLocks/>
              </p:cNvGrpSpPr>
              <p:nvPr/>
            </p:nvGrpSpPr>
            <p:grpSpPr bwMode="auto">
              <a:xfrm>
                <a:off x="1836" y="3447"/>
                <a:ext cx="117" cy="117"/>
                <a:chOff x="2696" y="3598"/>
                <a:chExt cx="117" cy="117"/>
              </a:xfrm>
            </p:grpSpPr>
            <p:sp>
              <p:nvSpPr>
                <p:cNvPr id="52256" name="Oval 36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7" name="Oval 37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2233" name="Line 38"/>
            <p:cNvSpPr>
              <a:spLocks noChangeShapeType="1"/>
            </p:cNvSpPr>
            <p:nvPr/>
          </p:nvSpPr>
          <p:spPr bwMode="auto">
            <a:xfrm>
              <a:off x="4181278" y="4193490"/>
              <a:ext cx="701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36" name="Line 41"/>
            <p:cNvSpPr>
              <a:spLocks noChangeShapeType="1"/>
            </p:cNvSpPr>
            <p:nvPr/>
          </p:nvSpPr>
          <p:spPr bwMode="auto">
            <a:xfrm flipV="1">
              <a:off x="3114478" y="2683777"/>
              <a:ext cx="0" cy="530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37" name="Line 52"/>
            <p:cNvSpPr>
              <a:spLocks noChangeShapeType="1"/>
            </p:cNvSpPr>
            <p:nvPr/>
          </p:nvSpPr>
          <p:spPr bwMode="auto">
            <a:xfrm flipV="1">
              <a:off x="3592316" y="2577415"/>
              <a:ext cx="1312863" cy="107315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38" name="Line 53"/>
            <p:cNvSpPr>
              <a:spLocks noChangeShapeType="1"/>
            </p:cNvSpPr>
            <p:nvPr/>
          </p:nvSpPr>
          <p:spPr bwMode="auto">
            <a:xfrm flipV="1">
              <a:off x="3739953" y="2947302"/>
              <a:ext cx="1404938" cy="9683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39" name="Rectangle 54"/>
            <p:cNvSpPr>
              <a:spLocks noChangeArrowheads="1"/>
            </p:cNvSpPr>
            <p:nvPr/>
          </p:nvSpPr>
          <p:spPr bwMode="auto">
            <a:xfrm rot="19350128">
              <a:off x="3619303" y="3645802"/>
              <a:ext cx="123825" cy="27146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0" name="Text Box 55"/>
            <p:cNvSpPr txBox="1">
              <a:spLocks noChangeArrowheads="1"/>
            </p:cNvSpPr>
            <p:nvPr/>
          </p:nvSpPr>
          <p:spPr bwMode="auto">
            <a:xfrm>
              <a:off x="4975029" y="2144027"/>
              <a:ext cx="3619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52241" name="Text Box 56"/>
            <p:cNvSpPr txBox="1">
              <a:spLocks noChangeArrowheads="1"/>
            </p:cNvSpPr>
            <p:nvPr/>
          </p:nvSpPr>
          <p:spPr bwMode="auto">
            <a:xfrm>
              <a:off x="5373491" y="2617102"/>
              <a:ext cx="2857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hlink"/>
                  </a:solidFill>
                </a:rPr>
                <a:t>-</a:t>
              </a:r>
            </a:p>
          </p:txBody>
        </p:sp>
        <p:sp>
          <p:nvSpPr>
            <p:cNvPr id="52244" name="Oval 62"/>
            <p:cNvSpPr>
              <a:spLocks noChangeArrowheads="1"/>
            </p:cNvSpPr>
            <p:nvPr/>
          </p:nvSpPr>
          <p:spPr bwMode="auto">
            <a:xfrm>
              <a:off x="4878191" y="2483752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Oval 63"/>
            <p:cNvSpPr>
              <a:spLocks noChangeArrowheads="1"/>
            </p:cNvSpPr>
            <p:nvPr/>
          </p:nvSpPr>
          <p:spPr bwMode="auto">
            <a:xfrm>
              <a:off x="5121079" y="2848877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50779" y="3353793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Open-circuited loop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55" name="Object 42"/>
            <p:cNvGraphicFramePr>
              <a:graphicFrameLocks noChangeAspect="1"/>
            </p:cNvGraphicFramePr>
            <p:nvPr/>
          </p:nvGraphicFramePr>
          <p:xfrm>
            <a:off x="5037065" y="4095956"/>
            <a:ext cx="203675" cy="223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336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7065" y="4095956"/>
                          <a:ext cx="203675" cy="223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8210" name="Object 2"/>
            <p:cNvGraphicFramePr>
              <a:graphicFrameLocks noChangeAspect="1"/>
            </p:cNvGraphicFramePr>
            <p:nvPr/>
          </p:nvGraphicFramePr>
          <p:xfrm>
            <a:off x="3010208" y="2222500"/>
            <a:ext cx="222250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337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208" y="2222500"/>
                          <a:ext cx="222250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8212" name="Object 62"/>
            <p:cNvGraphicFramePr>
              <a:graphicFrameLocks noChangeAspect="1"/>
            </p:cNvGraphicFramePr>
            <p:nvPr/>
          </p:nvGraphicFramePr>
          <p:xfrm>
            <a:off x="5485720" y="2231572"/>
            <a:ext cx="596349" cy="4980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338" name="Equation" r:id="rId8" imgW="304536" imgH="253780" progId="Equation.DSMT4">
                    <p:embed/>
                  </p:oleObj>
                </mc:Choice>
                <mc:Fallback>
                  <p:oleObj name="Equation" r:id="rId8" imgW="304536" imgH="253780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5720" y="2231572"/>
                          <a:ext cx="596349" cy="4980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111965" y="1824803"/>
            <a:ext cx="677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(This is the basis for how AC generators and transformers work.)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2094"/>
          <p:cNvSpPr txBox="1">
            <a:spLocks noChangeArrowheads="1"/>
          </p:cNvSpPr>
          <p:nvPr/>
        </p:nvSpPr>
        <p:spPr bwMode="auto">
          <a:xfrm>
            <a:off x="6196084" y="4517572"/>
            <a:ext cx="2750983" cy="107721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Note: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dirty="0">
                <a:solidFill>
                  <a:schemeClr val="bg1"/>
                </a:solidFill>
              </a:rPr>
              <a:t>voltage drop along the </a:t>
            </a:r>
            <a:r>
              <a:rPr lang="en-US" sz="1600" dirty="0" smtClean="0">
                <a:solidFill>
                  <a:schemeClr val="bg1"/>
                </a:solidFill>
              </a:rPr>
              <a:t>PEC wire (from </a:t>
            </a:r>
            <a:r>
              <a:rPr lang="en-US" sz="1600" i="1" u="sng" dirty="0" smtClean="0">
                <a:solidFill>
                  <a:schemeClr val="bg1"/>
                </a:solidFill>
                <a:latin typeface="+mn-lt"/>
              </a:rPr>
              <a:t>B</a:t>
            </a:r>
            <a:r>
              <a:rPr lang="en-US" sz="1600" dirty="0" smtClean="0">
                <a:solidFill>
                  <a:schemeClr val="bg1"/>
                </a:solidFill>
              </a:rPr>
              <a:t> to </a:t>
            </a:r>
            <a:r>
              <a:rPr lang="en-US" sz="1600" i="1" u="sng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1600" dirty="0" smtClean="0">
                <a:solidFill>
                  <a:schemeClr val="bg1"/>
                </a:solidFill>
              </a:rPr>
              <a:t> inside the wire) </a:t>
            </a:r>
            <a:r>
              <a:rPr lang="en-US" sz="1600" dirty="0">
                <a:solidFill>
                  <a:schemeClr val="bg1"/>
                </a:solidFill>
              </a:rPr>
              <a:t>is zero.</a:t>
            </a:r>
          </a:p>
        </p:txBody>
      </p:sp>
      <p:graphicFrame>
        <p:nvGraphicFramePr>
          <p:cNvPr id="44034" name="Object 20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88172"/>
              </p:ext>
            </p:extLst>
          </p:nvPr>
        </p:nvGraphicFramePr>
        <p:xfrm>
          <a:off x="780058" y="33009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3" name="Equation" r:id="rId4" imgW="1002865" imgH="444307" progId="Equation.DSMT4">
                  <p:embed/>
                </p:oleObj>
              </mc:Choice>
              <mc:Fallback>
                <p:oleObj name="Equation" r:id="rId4" imgW="1002865" imgH="444307" progId="Equation.DSMT4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58" y="3300900"/>
                        <a:ext cx="20637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2106"/>
          <p:cNvGraphicFramePr>
            <a:graphicFrameLocks noChangeAspect="1"/>
          </p:cNvGraphicFramePr>
          <p:nvPr/>
        </p:nvGraphicFramePr>
        <p:xfrm>
          <a:off x="420688" y="1019175"/>
          <a:ext cx="377983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4" name="Equation" r:id="rId6" imgW="1675673" imgH="495085" progId="Equation.DSMT4">
                  <p:embed/>
                </p:oleObj>
              </mc:Choice>
              <mc:Fallback>
                <p:oleObj name="Equation" r:id="rId6" imgW="1675673" imgH="495085" progId="Equation.DSMT4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019175"/>
                        <a:ext cx="3779837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2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4612"/>
              </p:ext>
            </p:extLst>
          </p:nvPr>
        </p:nvGraphicFramePr>
        <p:xfrm>
          <a:off x="640759" y="5306968"/>
          <a:ext cx="1456289" cy="96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5" name="Equation" r:id="rId8" imgW="596641" imgH="393529" progId="Equation.DSMT4">
                  <p:embed/>
                </p:oleObj>
              </mc:Choice>
              <mc:Fallback>
                <p:oleObj name="Equation" r:id="rId8" imgW="596641" imgH="393529" progId="Equation.DSMT4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59" y="5306968"/>
                        <a:ext cx="1456289" cy="961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Text Box 2113"/>
          <p:cNvSpPr txBox="1">
            <a:spLocks noChangeArrowheads="1"/>
          </p:cNvSpPr>
          <p:nvPr/>
        </p:nvSpPr>
        <p:spPr bwMode="auto">
          <a:xfrm>
            <a:off x="537256" y="4737006"/>
            <a:ext cx="15247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 we have</a:t>
            </a:r>
          </a:p>
        </p:txBody>
      </p:sp>
      <p:sp>
        <p:nvSpPr>
          <p:cNvPr id="44045" name="Text Box 2114"/>
          <p:cNvSpPr txBox="1">
            <a:spLocks noChangeArrowheads="1"/>
          </p:cNvSpPr>
          <p:nvPr/>
        </p:nvSpPr>
        <p:spPr bwMode="auto">
          <a:xfrm>
            <a:off x="453392" y="2820928"/>
            <a:ext cx="6848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Also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4042" name="Line 2095"/>
          <p:cNvSpPr>
            <a:spLocks noChangeShapeType="1"/>
          </p:cNvSpPr>
          <p:nvPr/>
        </p:nvSpPr>
        <p:spPr bwMode="auto">
          <a:xfrm flipH="1" flipV="1">
            <a:off x="6089259" y="3817605"/>
            <a:ext cx="529255" cy="558451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4115" name="Object 83"/>
          <p:cNvGraphicFramePr>
            <a:graphicFrameLocks noChangeAspect="1"/>
          </p:cNvGraphicFramePr>
          <p:nvPr/>
        </p:nvGraphicFramePr>
        <p:xfrm>
          <a:off x="2832100" y="5472113"/>
          <a:ext cx="29464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6" name="Equation" r:id="rId10" imgW="1308100" imgH="381000" progId="Equation.DSMT4">
                  <p:embed/>
                </p:oleObj>
              </mc:Choice>
              <mc:Fallback>
                <p:oleObj name="Equation" r:id="rId10" imgW="1308100" imgH="381000" progId="Equation.DSMT4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5472113"/>
                        <a:ext cx="29464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4359275" y="1438275"/>
            <a:ext cx="4095750" cy="3340916"/>
            <a:chOff x="4359275" y="1438275"/>
            <a:chExt cx="4095750" cy="3340916"/>
          </a:xfrm>
        </p:grpSpPr>
        <p:graphicFrame>
          <p:nvGraphicFramePr>
            <p:cNvPr id="44035" name="Object 2104"/>
            <p:cNvGraphicFramePr>
              <a:graphicFrameLocks noChangeAspect="1"/>
            </p:cNvGraphicFramePr>
            <p:nvPr/>
          </p:nvGraphicFramePr>
          <p:xfrm>
            <a:off x="4380114" y="4374379"/>
            <a:ext cx="1049338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7" name="Equation" r:id="rId12" imgW="558558" imgH="215806" progId="Equation.DSMT4">
                    <p:embed/>
                  </p:oleObj>
                </mc:Choice>
                <mc:Fallback>
                  <p:oleObj name="Equation" r:id="rId12" imgW="558558" imgH="215806" progId="Equation.DSMT4">
                    <p:embed/>
                    <p:pic>
                      <p:nvPicPr>
                        <p:cNvPr id="0" name="Picture 4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0114" y="4374379"/>
                          <a:ext cx="1049338" cy="40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4046" name="Group 2055"/>
            <p:cNvGrpSpPr>
              <a:grpSpLocks/>
            </p:cNvGrpSpPr>
            <p:nvPr/>
          </p:nvGrpSpPr>
          <p:grpSpPr bwMode="auto">
            <a:xfrm>
              <a:off x="4688241" y="2730500"/>
              <a:ext cx="1404938" cy="1404938"/>
              <a:chOff x="1244" y="2839"/>
              <a:chExt cx="885" cy="885"/>
            </a:xfrm>
          </p:grpSpPr>
          <p:sp>
            <p:nvSpPr>
              <p:cNvPr id="44066" name="Oval 2056"/>
              <p:cNvSpPr>
                <a:spLocks noChangeArrowheads="1"/>
              </p:cNvSpPr>
              <p:nvPr/>
            </p:nvSpPr>
            <p:spPr bwMode="auto">
              <a:xfrm>
                <a:off x="1244" y="2839"/>
                <a:ext cx="885" cy="885"/>
              </a:xfrm>
              <a:prstGeom prst="ellipse">
                <a:avLst/>
              </a:prstGeom>
              <a:noFill/>
              <a:ln w="381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067" name="Group 2057"/>
              <p:cNvGrpSpPr>
                <a:grpSpLocks/>
              </p:cNvGrpSpPr>
              <p:nvPr/>
            </p:nvGrpSpPr>
            <p:grpSpPr bwMode="auto">
              <a:xfrm>
                <a:off x="1636" y="2972"/>
                <a:ext cx="117" cy="117"/>
                <a:chOff x="2696" y="3598"/>
                <a:chExt cx="117" cy="117"/>
              </a:xfrm>
            </p:grpSpPr>
            <p:sp>
              <p:nvSpPr>
                <p:cNvPr id="44092" name="Oval 2058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3" name="Oval 2059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68" name="Group 2060"/>
              <p:cNvGrpSpPr>
                <a:grpSpLocks/>
              </p:cNvGrpSpPr>
              <p:nvPr/>
            </p:nvGrpSpPr>
            <p:grpSpPr bwMode="auto">
              <a:xfrm>
                <a:off x="1648" y="3251"/>
                <a:ext cx="117" cy="117"/>
                <a:chOff x="2696" y="3598"/>
                <a:chExt cx="117" cy="117"/>
              </a:xfrm>
            </p:grpSpPr>
            <p:sp>
              <p:nvSpPr>
                <p:cNvPr id="44090" name="Oval 2061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1" name="Oval 2062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69" name="Group 2063"/>
              <p:cNvGrpSpPr>
                <a:grpSpLocks/>
              </p:cNvGrpSpPr>
              <p:nvPr/>
            </p:nvGrpSpPr>
            <p:grpSpPr bwMode="auto">
              <a:xfrm>
                <a:off x="1645" y="3506"/>
                <a:ext cx="117" cy="117"/>
                <a:chOff x="2696" y="3598"/>
                <a:chExt cx="117" cy="117"/>
              </a:xfrm>
            </p:grpSpPr>
            <p:sp>
              <p:nvSpPr>
                <p:cNvPr id="44088" name="Oval 2064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9" name="Oval 2065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70" name="Group 2066"/>
              <p:cNvGrpSpPr>
                <a:grpSpLocks/>
              </p:cNvGrpSpPr>
              <p:nvPr/>
            </p:nvGrpSpPr>
            <p:grpSpPr bwMode="auto">
              <a:xfrm>
                <a:off x="1381" y="3251"/>
                <a:ext cx="117" cy="117"/>
                <a:chOff x="2696" y="3598"/>
                <a:chExt cx="117" cy="117"/>
              </a:xfrm>
            </p:grpSpPr>
            <p:sp>
              <p:nvSpPr>
                <p:cNvPr id="44086" name="Oval 2067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7" name="Oval 2068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71" name="Group 2069"/>
              <p:cNvGrpSpPr>
                <a:grpSpLocks/>
              </p:cNvGrpSpPr>
              <p:nvPr/>
            </p:nvGrpSpPr>
            <p:grpSpPr bwMode="auto">
              <a:xfrm>
                <a:off x="1886" y="3239"/>
                <a:ext cx="117" cy="117"/>
                <a:chOff x="2696" y="3598"/>
                <a:chExt cx="117" cy="117"/>
              </a:xfrm>
            </p:grpSpPr>
            <p:sp>
              <p:nvSpPr>
                <p:cNvPr id="44084" name="Oval 2070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5" name="Oval 2071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72" name="Group 2072"/>
              <p:cNvGrpSpPr>
                <a:grpSpLocks/>
              </p:cNvGrpSpPr>
              <p:nvPr/>
            </p:nvGrpSpPr>
            <p:grpSpPr bwMode="auto">
              <a:xfrm>
                <a:off x="1405" y="3059"/>
                <a:ext cx="117" cy="117"/>
                <a:chOff x="2696" y="3598"/>
                <a:chExt cx="117" cy="117"/>
              </a:xfrm>
            </p:grpSpPr>
            <p:sp>
              <p:nvSpPr>
                <p:cNvPr id="44082" name="Oval 2073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Oval 2074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73" name="Group 2075"/>
              <p:cNvGrpSpPr>
                <a:grpSpLocks/>
              </p:cNvGrpSpPr>
              <p:nvPr/>
            </p:nvGrpSpPr>
            <p:grpSpPr bwMode="auto">
              <a:xfrm>
                <a:off x="1852" y="3046"/>
                <a:ext cx="117" cy="117"/>
                <a:chOff x="2696" y="3598"/>
                <a:chExt cx="117" cy="117"/>
              </a:xfrm>
            </p:grpSpPr>
            <p:sp>
              <p:nvSpPr>
                <p:cNvPr id="44080" name="Oval 2076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Oval 2077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74" name="Group 2078"/>
              <p:cNvGrpSpPr>
                <a:grpSpLocks/>
              </p:cNvGrpSpPr>
              <p:nvPr/>
            </p:nvGrpSpPr>
            <p:grpSpPr bwMode="auto">
              <a:xfrm>
                <a:off x="1431" y="3436"/>
                <a:ext cx="117" cy="117"/>
                <a:chOff x="2696" y="3598"/>
                <a:chExt cx="117" cy="117"/>
              </a:xfrm>
            </p:grpSpPr>
            <p:sp>
              <p:nvSpPr>
                <p:cNvPr id="44078" name="Oval 2079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9" name="Oval 2080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75" name="Group 2081"/>
              <p:cNvGrpSpPr>
                <a:grpSpLocks/>
              </p:cNvGrpSpPr>
              <p:nvPr/>
            </p:nvGrpSpPr>
            <p:grpSpPr bwMode="auto">
              <a:xfrm>
                <a:off x="1836" y="3447"/>
                <a:ext cx="117" cy="117"/>
                <a:chOff x="2696" y="3598"/>
                <a:chExt cx="117" cy="117"/>
              </a:xfrm>
            </p:grpSpPr>
            <p:sp>
              <p:nvSpPr>
                <p:cNvPr id="44076" name="Oval 2082"/>
                <p:cNvSpPr>
                  <a:spLocks noChangeArrowheads="1"/>
                </p:cNvSpPr>
                <p:nvPr/>
              </p:nvSpPr>
              <p:spPr bwMode="auto">
                <a:xfrm>
                  <a:off x="2696" y="3598"/>
                  <a:ext cx="117" cy="11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7" name="Oval 2083"/>
                <p:cNvSpPr>
                  <a:spLocks noChangeArrowheads="1"/>
                </p:cNvSpPr>
                <p:nvPr/>
              </p:nvSpPr>
              <p:spPr bwMode="auto">
                <a:xfrm>
                  <a:off x="2729" y="3631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FF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047" name="Line 2084"/>
            <p:cNvSpPr>
              <a:spLocks noChangeShapeType="1"/>
            </p:cNvSpPr>
            <p:nvPr/>
          </p:nvSpPr>
          <p:spPr bwMode="auto">
            <a:xfrm>
              <a:off x="6471004" y="3471863"/>
              <a:ext cx="701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50" name="Line 2087"/>
            <p:cNvSpPr>
              <a:spLocks noChangeShapeType="1"/>
            </p:cNvSpPr>
            <p:nvPr/>
          </p:nvSpPr>
          <p:spPr bwMode="auto">
            <a:xfrm flipV="1">
              <a:off x="5404204" y="1962150"/>
              <a:ext cx="0" cy="530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51" name="Line 2088"/>
            <p:cNvSpPr>
              <a:spLocks noChangeShapeType="1"/>
            </p:cNvSpPr>
            <p:nvPr/>
          </p:nvSpPr>
          <p:spPr bwMode="auto">
            <a:xfrm flipV="1">
              <a:off x="5882041" y="1855788"/>
              <a:ext cx="1312863" cy="107315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52" name="Line 2089"/>
            <p:cNvSpPr>
              <a:spLocks noChangeShapeType="1"/>
            </p:cNvSpPr>
            <p:nvPr/>
          </p:nvSpPr>
          <p:spPr bwMode="auto">
            <a:xfrm flipV="1">
              <a:off x="6029679" y="2225675"/>
              <a:ext cx="1404938" cy="9683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53" name="Rectangle 2090"/>
            <p:cNvSpPr>
              <a:spLocks noChangeArrowheads="1"/>
            </p:cNvSpPr>
            <p:nvPr/>
          </p:nvSpPr>
          <p:spPr bwMode="auto">
            <a:xfrm rot="19350128">
              <a:off x="5909029" y="2924175"/>
              <a:ext cx="123825" cy="27146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Text Box 2091"/>
            <p:cNvSpPr txBox="1">
              <a:spLocks noChangeArrowheads="1"/>
            </p:cNvSpPr>
            <p:nvPr/>
          </p:nvSpPr>
          <p:spPr bwMode="auto">
            <a:xfrm>
              <a:off x="7340954" y="1460500"/>
              <a:ext cx="3619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44055" name="Text Box 2092"/>
            <p:cNvSpPr txBox="1">
              <a:spLocks noChangeArrowheads="1"/>
            </p:cNvSpPr>
            <p:nvPr/>
          </p:nvSpPr>
          <p:spPr bwMode="auto">
            <a:xfrm>
              <a:off x="7605158" y="1909987"/>
              <a:ext cx="2857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hlink"/>
                  </a:solidFill>
                </a:rPr>
                <a:t>-</a:t>
              </a:r>
            </a:p>
          </p:txBody>
        </p:sp>
        <p:sp>
          <p:nvSpPr>
            <p:cNvPr id="44058" name="Oval 2098"/>
            <p:cNvSpPr>
              <a:spLocks noChangeArrowheads="1"/>
            </p:cNvSpPr>
            <p:nvPr/>
          </p:nvSpPr>
          <p:spPr bwMode="auto">
            <a:xfrm>
              <a:off x="7164741" y="1763713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Oval 2099"/>
            <p:cNvSpPr>
              <a:spLocks noChangeArrowheads="1"/>
            </p:cNvSpPr>
            <p:nvPr/>
          </p:nvSpPr>
          <p:spPr bwMode="auto">
            <a:xfrm>
              <a:off x="7398104" y="2127250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Line 2100"/>
            <p:cNvSpPr>
              <a:spLocks noChangeShapeType="1"/>
            </p:cNvSpPr>
            <p:nvPr/>
          </p:nvSpPr>
          <p:spPr bwMode="auto">
            <a:xfrm>
              <a:off x="7258404" y="1868488"/>
              <a:ext cx="185738" cy="27781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61" name="Line 2101"/>
            <p:cNvSpPr>
              <a:spLocks noChangeShapeType="1"/>
            </p:cNvSpPr>
            <p:nvPr/>
          </p:nvSpPr>
          <p:spPr bwMode="auto">
            <a:xfrm flipV="1">
              <a:off x="6688491" y="2033588"/>
              <a:ext cx="304800" cy="23812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63" name="Line 2103"/>
            <p:cNvSpPr>
              <a:spLocks noChangeShapeType="1"/>
            </p:cNvSpPr>
            <p:nvPr/>
          </p:nvSpPr>
          <p:spPr bwMode="auto">
            <a:xfrm flipH="1">
              <a:off x="6707541" y="2505075"/>
              <a:ext cx="304800" cy="23812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4116" name="Object 84"/>
            <p:cNvGraphicFramePr>
              <a:graphicFrameLocks noChangeAspect="1"/>
            </p:cNvGraphicFramePr>
            <p:nvPr/>
          </p:nvGraphicFramePr>
          <p:xfrm>
            <a:off x="7357258" y="3358771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8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4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7258" y="3358771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117" name="Object 85"/>
            <p:cNvGraphicFramePr>
              <a:graphicFrameLocks noChangeAspect="1"/>
            </p:cNvGraphicFramePr>
            <p:nvPr/>
          </p:nvGraphicFramePr>
          <p:xfrm>
            <a:off x="5300663" y="1563688"/>
            <a:ext cx="2222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9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4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0663" y="1563688"/>
                          <a:ext cx="222250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118" name="Object 86"/>
            <p:cNvGraphicFramePr>
              <a:graphicFrameLocks noChangeAspect="1"/>
            </p:cNvGraphicFramePr>
            <p:nvPr/>
          </p:nvGraphicFramePr>
          <p:xfrm>
            <a:off x="6612649" y="2904770"/>
            <a:ext cx="2444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60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4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2649" y="2904770"/>
                          <a:ext cx="2444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119" name="Object 87"/>
            <p:cNvGraphicFramePr>
              <a:graphicFrameLocks noChangeAspect="1"/>
            </p:cNvGraphicFramePr>
            <p:nvPr/>
          </p:nvGraphicFramePr>
          <p:xfrm>
            <a:off x="4359275" y="3614738"/>
            <a:ext cx="223838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61" name="Equation" r:id="rId20" imgW="139579" imgH="177646" progId="Equation.DSMT4">
                    <p:embed/>
                  </p:oleObj>
                </mc:Choice>
                <mc:Fallback>
                  <p:oleObj name="Equation" r:id="rId20" imgW="139579" imgH="177646" progId="Equation.DSMT4">
                    <p:embed/>
                    <p:pic>
                      <p:nvPicPr>
                        <p:cNvPr id="0" name="Picture 4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9275" y="3614738"/>
                          <a:ext cx="223838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120" name="Object 88"/>
            <p:cNvGraphicFramePr>
              <a:graphicFrameLocks noChangeAspect="1"/>
            </p:cNvGraphicFramePr>
            <p:nvPr/>
          </p:nvGraphicFramePr>
          <p:xfrm>
            <a:off x="6845300" y="1438275"/>
            <a:ext cx="244475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62" name="Equation" r:id="rId22" imgW="152268" imgH="203024" progId="Equation.DSMT4">
                    <p:embed/>
                  </p:oleObj>
                </mc:Choice>
                <mc:Fallback>
                  <p:oleObj name="Equation" r:id="rId22" imgW="152268" imgH="203024" progId="Equation.DSMT4">
                    <p:embed/>
                    <p:pic>
                      <p:nvPicPr>
                        <p:cNvPr id="0" name="Picture 4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5300" y="1438275"/>
                          <a:ext cx="244475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121" name="Object 89"/>
            <p:cNvGraphicFramePr>
              <a:graphicFrameLocks noChangeAspect="1"/>
            </p:cNvGraphicFramePr>
            <p:nvPr/>
          </p:nvGraphicFramePr>
          <p:xfrm>
            <a:off x="7461724" y="2382245"/>
            <a:ext cx="244475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63" name="Equation" r:id="rId24" imgW="152268" imgH="203024" progId="Equation.DSMT4">
                    <p:embed/>
                  </p:oleObj>
                </mc:Choice>
                <mc:Fallback>
                  <p:oleObj name="Equation" r:id="rId24" imgW="152268" imgH="203024" progId="Equation.DSMT4">
                    <p:embed/>
                    <p:pic>
                      <p:nvPicPr>
                        <p:cNvPr id="0" name="Picture 4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1724" y="2382245"/>
                          <a:ext cx="244475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122" name="Object 90"/>
            <p:cNvGraphicFramePr>
              <a:graphicFrameLocks noChangeAspect="1"/>
            </p:cNvGraphicFramePr>
            <p:nvPr/>
          </p:nvGraphicFramePr>
          <p:xfrm>
            <a:off x="7969250" y="1658938"/>
            <a:ext cx="4857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64" name="Equation" r:id="rId26" imgW="304536" imgH="253780" progId="Equation.DSMT4">
                    <p:embed/>
                  </p:oleObj>
                </mc:Choice>
                <mc:Fallback>
                  <p:oleObj name="Equation" r:id="rId26" imgW="304536" imgH="253780" progId="Equation.DSMT4">
                    <p:embed/>
                    <p:pic>
                      <p:nvPicPr>
                        <p:cNvPr id="0" name="Picture 4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9250" y="1658938"/>
                          <a:ext cx="485775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27940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 Loop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998" y="2150852"/>
            <a:ext cx="4254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  <a:r>
              <a:rPr lang="en-US" sz="1400" dirty="0" smtClean="0">
                <a:solidFill>
                  <a:schemeClr val="bg2"/>
                </a:solidFill>
              </a:rPr>
              <a:t> A lower case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v</a:t>
            </a:r>
            <a:r>
              <a:rPr lang="en-US" sz="1400" dirty="0" smtClean="0">
                <a:solidFill>
                  <a:schemeClr val="bg2"/>
                </a:solidFill>
              </a:rPr>
              <a:t> denotes that it is time-varying.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34387"/>
              </p:ext>
            </p:extLst>
          </p:nvPr>
        </p:nvGraphicFramePr>
        <p:xfrm>
          <a:off x="6867717" y="5723964"/>
          <a:ext cx="1721111" cy="77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65" name="Equation" r:id="rId28" imgW="1104421" imgH="495085" progId="Equation.DSMT4">
                  <p:embed/>
                </p:oleObj>
              </mc:Choice>
              <mc:Fallback>
                <p:oleObj name="Equation" r:id="rId28" imgW="1104421" imgH="495085" progId="Equation.DSMT4">
                  <p:embed/>
                  <p:pic>
                    <p:nvPicPr>
                      <p:cNvPr id="0" name="Picture 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717" y="5723964"/>
                        <a:ext cx="1721111" cy="771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ight Arrow 63"/>
          <p:cNvSpPr/>
          <p:nvPr/>
        </p:nvSpPr>
        <p:spPr bwMode="auto">
          <a:xfrm>
            <a:off x="6324601" y="5978549"/>
            <a:ext cx="315686" cy="23948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94084" y="2442411"/>
            <a:ext cx="2574758" cy="2731168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4038" name="Object 2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31815"/>
              </p:ext>
            </p:extLst>
          </p:nvPr>
        </p:nvGraphicFramePr>
        <p:xfrm>
          <a:off x="1129095" y="2711932"/>
          <a:ext cx="1683430" cy="91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75" name="Equation" r:id="rId4" imgW="723586" imgH="393529" progId="Equation.DSMT4">
                  <p:embed/>
                </p:oleObj>
              </mc:Choice>
              <mc:Fallback>
                <p:oleObj name="Equation" r:id="rId4" imgW="723586" imgH="393529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095" y="2711932"/>
                        <a:ext cx="1683430" cy="916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44115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519047"/>
              </p:ext>
            </p:extLst>
          </p:nvPr>
        </p:nvGraphicFramePr>
        <p:xfrm>
          <a:off x="1179442" y="4032537"/>
          <a:ext cx="17748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76" name="Equation" r:id="rId6" imgW="787058" imgH="393529" progId="Equation.DSMT4">
                  <p:embed/>
                </p:oleObj>
              </mc:Choice>
              <mc:Fallback>
                <p:oleObj name="Equation" r:id="rId6" imgW="787058" imgH="393529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442" y="4032537"/>
                        <a:ext cx="17748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4688268" y="2156628"/>
            <a:ext cx="3606378" cy="2674938"/>
            <a:chOff x="4190963" y="2133138"/>
            <a:chExt cx="3606378" cy="2674938"/>
          </a:xfrm>
        </p:grpSpPr>
        <p:sp>
          <p:nvSpPr>
            <p:cNvPr id="64" name="Oval 11"/>
            <p:cNvSpPr>
              <a:spLocks noChangeArrowheads="1"/>
            </p:cNvSpPr>
            <p:nvPr/>
          </p:nvSpPr>
          <p:spPr bwMode="auto">
            <a:xfrm>
              <a:off x="4190963" y="3403138"/>
              <a:ext cx="1404939" cy="1404938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" name="Group 12"/>
            <p:cNvGrpSpPr>
              <a:grpSpLocks/>
            </p:cNvGrpSpPr>
            <p:nvPr/>
          </p:nvGrpSpPr>
          <p:grpSpPr bwMode="auto">
            <a:xfrm>
              <a:off x="4813263" y="3614276"/>
              <a:ext cx="185738" cy="185738"/>
              <a:chOff x="2696" y="3598"/>
              <a:chExt cx="117" cy="117"/>
            </a:xfrm>
          </p:grpSpPr>
          <p:sp>
            <p:nvSpPr>
              <p:cNvPr id="102" name="Oval 13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14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15"/>
            <p:cNvGrpSpPr>
              <a:grpSpLocks/>
            </p:cNvGrpSpPr>
            <p:nvPr/>
          </p:nvGrpSpPr>
          <p:grpSpPr bwMode="auto">
            <a:xfrm>
              <a:off x="4819614" y="4031788"/>
              <a:ext cx="185738" cy="185738"/>
              <a:chOff x="2696" y="3598"/>
              <a:chExt cx="117" cy="117"/>
            </a:xfrm>
          </p:grpSpPr>
          <p:sp>
            <p:nvSpPr>
              <p:cNvPr id="100" name="Oval 16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17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Group 18"/>
            <p:cNvGrpSpPr>
              <a:grpSpLocks/>
            </p:cNvGrpSpPr>
            <p:nvPr/>
          </p:nvGrpSpPr>
          <p:grpSpPr bwMode="auto">
            <a:xfrm>
              <a:off x="4827551" y="4462001"/>
              <a:ext cx="185738" cy="185738"/>
              <a:chOff x="2696" y="3598"/>
              <a:chExt cx="117" cy="117"/>
            </a:xfrm>
          </p:grpSpPr>
          <p:sp>
            <p:nvSpPr>
              <p:cNvPr id="98" name="Oval 19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20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Group 21"/>
            <p:cNvGrpSpPr>
              <a:grpSpLocks/>
            </p:cNvGrpSpPr>
            <p:nvPr/>
          </p:nvGrpSpPr>
          <p:grpSpPr bwMode="auto">
            <a:xfrm>
              <a:off x="4408451" y="4057188"/>
              <a:ext cx="185738" cy="185738"/>
              <a:chOff x="2696" y="3598"/>
              <a:chExt cx="117" cy="117"/>
            </a:xfrm>
          </p:grpSpPr>
          <p:sp>
            <p:nvSpPr>
              <p:cNvPr id="96" name="Oval 22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23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24"/>
            <p:cNvGrpSpPr>
              <a:grpSpLocks/>
            </p:cNvGrpSpPr>
            <p:nvPr/>
          </p:nvGrpSpPr>
          <p:grpSpPr bwMode="auto">
            <a:xfrm>
              <a:off x="5210139" y="4038138"/>
              <a:ext cx="185738" cy="185738"/>
              <a:chOff x="2696" y="3598"/>
              <a:chExt cx="117" cy="117"/>
            </a:xfrm>
          </p:grpSpPr>
          <p:sp>
            <p:nvSpPr>
              <p:cNvPr id="94" name="Oval 25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26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" name="Group 27"/>
            <p:cNvGrpSpPr>
              <a:grpSpLocks/>
            </p:cNvGrpSpPr>
            <p:nvPr/>
          </p:nvGrpSpPr>
          <p:grpSpPr bwMode="auto">
            <a:xfrm>
              <a:off x="4446551" y="3752388"/>
              <a:ext cx="185738" cy="185738"/>
              <a:chOff x="2696" y="3598"/>
              <a:chExt cx="117" cy="117"/>
            </a:xfrm>
          </p:grpSpPr>
          <p:sp>
            <p:nvSpPr>
              <p:cNvPr id="92" name="Oval 28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29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30"/>
            <p:cNvGrpSpPr>
              <a:grpSpLocks/>
            </p:cNvGrpSpPr>
            <p:nvPr/>
          </p:nvGrpSpPr>
          <p:grpSpPr bwMode="auto">
            <a:xfrm>
              <a:off x="5156164" y="3731751"/>
              <a:ext cx="185738" cy="185738"/>
              <a:chOff x="2696" y="3598"/>
              <a:chExt cx="117" cy="117"/>
            </a:xfrm>
          </p:grpSpPr>
          <p:sp>
            <p:nvSpPr>
              <p:cNvPr id="90" name="Oval 31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32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33"/>
            <p:cNvGrpSpPr>
              <a:grpSpLocks/>
            </p:cNvGrpSpPr>
            <p:nvPr/>
          </p:nvGrpSpPr>
          <p:grpSpPr bwMode="auto">
            <a:xfrm>
              <a:off x="4487826" y="4350876"/>
              <a:ext cx="185738" cy="185738"/>
              <a:chOff x="2696" y="3598"/>
              <a:chExt cx="117" cy="117"/>
            </a:xfrm>
          </p:grpSpPr>
          <p:sp>
            <p:nvSpPr>
              <p:cNvPr id="88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36"/>
            <p:cNvGrpSpPr>
              <a:grpSpLocks/>
            </p:cNvGrpSpPr>
            <p:nvPr/>
          </p:nvGrpSpPr>
          <p:grpSpPr bwMode="auto">
            <a:xfrm>
              <a:off x="5130764" y="4368338"/>
              <a:ext cx="185738" cy="185738"/>
              <a:chOff x="2696" y="3598"/>
              <a:chExt cx="117" cy="117"/>
            </a:xfrm>
          </p:grpSpPr>
          <p:sp>
            <p:nvSpPr>
              <p:cNvPr id="86" name="Oval 37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38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" name="Line 39"/>
            <p:cNvSpPr>
              <a:spLocks noChangeShapeType="1"/>
            </p:cNvSpPr>
            <p:nvPr/>
          </p:nvSpPr>
          <p:spPr bwMode="auto">
            <a:xfrm>
              <a:off x="5973727" y="4144501"/>
              <a:ext cx="70167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Line 42"/>
            <p:cNvSpPr>
              <a:spLocks noChangeShapeType="1"/>
            </p:cNvSpPr>
            <p:nvPr/>
          </p:nvSpPr>
          <p:spPr bwMode="auto">
            <a:xfrm flipV="1">
              <a:off x="4906926" y="2634788"/>
              <a:ext cx="0" cy="530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43"/>
            <p:cNvSpPr>
              <a:spLocks noChangeShapeType="1"/>
            </p:cNvSpPr>
            <p:nvPr/>
          </p:nvSpPr>
          <p:spPr bwMode="auto">
            <a:xfrm flipV="1">
              <a:off x="5384764" y="2528426"/>
              <a:ext cx="1312864" cy="107315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44"/>
            <p:cNvSpPr>
              <a:spLocks noChangeShapeType="1"/>
            </p:cNvSpPr>
            <p:nvPr/>
          </p:nvSpPr>
          <p:spPr bwMode="auto">
            <a:xfrm flipV="1">
              <a:off x="5532402" y="2898313"/>
              <a:ext cx="1404939" cy="9683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Rectangle 45"/>
            <p:cNvSpPr>
              <a:spLocks noChangeArrowheads="1"/>
            </p:cNvSpPr>
            <p:nvPr/>
          </p:nvSpPr>
          <p:spPr bwMode="auto">
            <a:xfrm rot="19350128">
              <a:off x="5411751" y="3596813"/>
              <a:ext cx="123825" cy="27146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46"/>
            <p:cNvSpPr txBox="1">
              <a:spLocks noChangeArrowheads="1"/>
            </p:cNvSpPr>
            <p:nvPr/>
          </p:nvSpPr>
          <p:spPr bwMode="auto">
            <a:xfrm>
              <a:off x="6843678" y="2133138"/>
              <a:ext cx="3619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82" name="Text Box 47"/>
            <p:cNvSpPr txBox="1">
              <a:spLocks noChangeArrowheads="1"/>
            </p:cNvSpPr>
            <p:nvPr/>
          </p:nvSpPr>
          <p:spPr bwMode="auto">
            <a:xfrm>
              <a:off x="7118768" y="2604397"/>
              <a:ext cx="2857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hlink"/>
                  </a:solidFill>
                </a:rPr>
                <a:t>-</a:t>
              </a:r>
            </a:p>
          </p:txBody>
        </p:sp>
        <p:sp>
          <p:nvSpPr>
            <p:cNvPr id="84" name="Oval 51"/>
            <p:cNvSpPr>
              <a:spLocks noChangeArrowheads="1"/>
            </p:cNvSpPr>
            <p:nvPr/>
          </p:nvSpPr>
          <p:spPr bwMode="auto">
            <a:xfrm>
              <a:off x="6667465" y="2436351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52"/>
            <p:cNvSpPr>
              <a:spLocks noChangeArrowheads="1"/>
            </p:cNvSpPr>
            <p:nvPr/>
          </p:nvSpPr>
          <p:spPr bwMode="auto">
            <a:xfrm>
              <a:off x="6900828" y="2799888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8" name="Object 84"/>
            <p:cNvGraphicFramePr>
              <a:graphicFrameLocks noChangeAspect="1"/>
            </p:cNvGraphicFramePr>
            <p:nvPr/>
          </p:nvGraphicFramePr>
          <p:xfrm>
            <a:off x="6824995" y="4041159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377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4995" y="4041159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6168" name="Object 8"/>
            <p:cNvGraphicFramePr>
              <a:graphicFrameLocks noChangeAspect="1"/>
            </p:cNvGraphicFramePr>
            <p:nvPr/>
          </p:nvGraphicFramePr>
          <p:xfrm>
            <a:off x="4811713" y="2208213"/>
            <a:ext cx="223837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378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1713" y="2208213"/>
                          <a:ext cx="223837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90"/>
            <p:cNvGraphicFramePr>
              <a:graphicFrameLocks noChangeAspect="1"/>
            </p:cNvGraphicFramePr>
            <p:nvPr/>
          </p:nvGraphicFramePr>
          <p:xfrm>
            <a:off x="7311566" y="2286000"/>
            <a:ext cx="485775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379" name="Equation" r:id="rId12" imgW="304536" imgH="253780" progId="Equation.DSMT4">
                    <p:embed/>
                  </p:oleObj>
                </mc:Choice>
                <mc:Fallback>
                  <p:oleObj name="Equation" r:id="rId12" imgW="304536" imgH="253780" progId="Equation.DSMT4">
                    <p:embed/>
                    <p:pic>
                      <p:nvPicPr>
                        <p:cNvPr id="0" name="Picture 1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1566" y="2286000"/>
                          <a:ext cx="485775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7940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 Loop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985" y="1599055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5" name="Text Box 50"/>
          <p:cNvSpPr txBox="1">
            <a:spLocks noChangeArrowheads="1"/>
          </p:cNvSpPr>
          <p:nvPr/>
        </p:nvSpPr>
        <p:spPr bwMode="auto">
          <a:xfrm>
            <a:off x="3383711" y="5601845"/>
            <a:ext cx="2516189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A = </a:t>
            </a:r>
            <a:r>
              <a:rPr lang="en-US" sz="2000" dirty="0">
                <a:solidFill>
                  <a:schemeClr val="bg1"/>
                </a:solidFill>
              </a:rPr>
              <a:t>area of loop</a:t>
            </a:r>
          </a:p>
        </p:txBody>
      </p:sp>
      <p:sp>
        <p:nvSpPr>
          <p:cNvPr id="45063" name="Text Box 60"/>
          <p:cNvSpPr txBox="1">
            <a:spLocks noChangeArrowheads="1"/>
          </p:cNvSpPr>
          <p:nvPr/>
        </p:nvSpPr>
        <p:spPr bwMode="auto">
          <a:xfrm>
            <a:off x="504825" y="2195513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Assume </a:t>
            </a:r>
          </a:p>
        </p:txBody>
      </p:sp>
      <p:sp>
        <p:nvSpPr>
          <p:cNvPr id="45064" name="Text Box 62"/>
          <p:cNvSpPr txBox="1">
            <a:spLocks noChangeArrowheads="1"/>
          </p:cNvSpPr>
          <p:nvPr/>
        </p:nvSpPr>
        <p:spPr bwMode="auto">
          <a:xfrm>
            <a:off x="1704214" y="984560"/>
            <a:ext cx="54537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Assume a </a:t>
            </a:r>
            <a:r>
              <a:rPr lang="en-US" sz="2000" u="sng" dirty="0">
                <a:solidFill>
                  <a:schemeClr val="bg1"/>
                </a:solidFill>
              </a:rPr>
              <a:t>uniform</a:t>
            </a:r>
            <a:r>
              <a:rPr lang="en-US" sz="2000" dirty="0">
                <a:solidFill>
                  <a:schemeClr val="bg1"/>
                </a:solidFill>
              </a:rPr>
              <a:t> magnetic field for </a:t>
            </a:r>
            <a:r>
              <a:rPr lang="en-US" sz="2000" dirty="0" smtClean="0">
                <a:solidFill>
                  <a:schemeClr val="bg1"/>
                </a:solidFill>
              </a:rPr>
              <a:t>simplicity.</a:t>
            </a:r>
          </a:p>
        </p:txBody>
      </p:sp>
      <p:graphicFrame>
        <p:nvGraphicFramePr>
          <p:cNvPr id="45060" name="Object 64"/>
          <p:cNvGraphicFramePr>
            <a:graphicFrameLocks noChangeAspect="1"/>
          </p:cNvGraphicFramePr>
          <p:nvPr/>
        </p:nvGraphicFramePr>
        <p:xfrm>
          <a:off x="906463" y="4535488"/>
          <a:ext cx="18605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9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4535488"/>
                        <a:ext cx="1860550" cy="8874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784513" y="3800793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so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512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54137"/>
              </p:ext>
            </p:extLst>
          </p:nvPr>
        </p:nvGraphicFramePr>
        <p:xfrm>
          <a:off x="1237773" y="2711174"/>
          <a:ext cx="13446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0" name="Equation" r:id="rId6" imgW="596900" imgH="228600" progId="Equation.DSMT4">
                  <p:embed/>
                </p:oleObj>
              </mc:Choice>
              <mc:Fallback>
                <p:oleObj name="Equation" r:id="rId6" imgW="59690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773" y="2711174"/>
                        <a:ext cx="134461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3904359" y="2597161"/>
            <a:ext cx="3812479" cy="2674938"/>
            <a:chOff x="4190963" y="2133138"/>
            <a:chExt cx="3812479" cy="2674938"/>
          </a:xfrm>
        </p:grpSpPr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4190963" y="3403138"/>
              <a:ext cx="1404939" cy="1404938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12"/>
            <p:cNvGrpSpPr>
              <a:grpSpLocks/>
            </p:cNvGrpSpPr>
            <p:nvPr/>
          </p:nvGrpSpPr>
          <p:grpSpPr bwMode="auto">
            <a:xfrm>
              <a:off x="4813263" y="3614276"/>
              <a:ext cx="185738" cy="185738"/>
              <a:chOff x="2696" y="3598"/>
              <a:chExt cx="117" cy="117"/>
            </a:xfrm>
          </p:grpSpPr>
          <p:sp>
            <p:nvSpPr>
              <p:cNvPr id="133" name="Oval 13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14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15"/>
            <p:cNvGrpSpPr>
              <a:grpSpLocks/>
            </p:cNvGrpSpPr>
            <p:nvPr/>
          </p:nvGrpSpPr>
          <p:grpSpPr bwMode="auto">
            <a:xfrm>
              <a:off x="4819614" y="4031788"/>
              <a:ext cx="185738" cy="185738"/>
              <a:chOff x="2696" y="3598"/>
              <a:chExt cx="117" cy="117"/>
            </a:xfrm>
          </p:grpSpPr>
          <p:sp>
            <p:nvSpPr>
              <p:cNvPr id="131" name="Oval 16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17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18"/>
            <p:cNvGrpSpPr>
              <a:grpSpLocks/>
            </p:cNvGrpSpPr>
            <p:nvPr/>
          </p:nvGrpSpPr>
          <p:grpSpPr bwMode="auto">
            <a:xfrm>
              <a:off x="4827551" y="4462001"/>
              <a:ext cx="185738" cy="185738"/>
              <a:chOff x="2696" y="3598"/>
              <a:chExt cx="117" cy="117"/>
            </a:xfrm>
          </p:grpSpPr>
          <p:sp>
            <p:nvSpPr>
              <p:cNvPr id="129" name="Oval 19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20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" name="Group 21"/>
            <p:cNvGrpSpPr>
              <a:grpSpLocks/>
            </p:cNvGrpSpPr>
            <p:nvPr/>
          </p:nvGrpSpPr>
          <p:grpSpPr bwMode="auto">
            <a:xfrm>
              <a:off x="4408451" y="4057188"/>
              <a:ext cx="185738" cy="185738"/>
              <a:chOff x="2696" y="3598"/>
              <a:chExt cx="117" cy="117"/>
            </a:xfrm>
          </p:grpSpPr>
          <p:sp>
            <p:nvSpPr>
              <p:cNvPr id="127" name="Oval 22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23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" name="Group 24"/>
            <p:cNvGrpSpPr>
              <a:grpSpLocks/>
            </p:cNvGrpSpPr>
            <p:nvPr/>
          </p:nvGrpSpPr>
          <p:grpSpPr bwMode="auto">
            <a:xfrm>
              <a:off x="5210139" y="4038138"/>
              <a:ext cx="185738" cy="185738"/>
              <a:chOff x="2696" y="3598"/>
              <a:chExt cx="117" cy="117"/>
            </a:xfrm>
          </p:grpSpPr>
          <p:sp>
            <p:nvSpPr>
              <p:cNvPr id="125" name="Oval 25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26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27"/>
            <p:cNvGrpSpPr>
              <a:grpSpLocks/>
            </p:cNvGrpSpPr>
            <p:nvPr/>
          </p:nvGrpSpPr>
          <p:grpSpPr bwMode="auto">
            <a:xfrm>
              <a:off x="4446551" y="3752388"/>
              <a:ext cx="185738" cy="185738"/>
              <a:chOff x="2696" y="3598"/>
              <a:chExt cx="117" cy="117"/>
            </a:xfrm>
          </p:grpSpPr>
          <p:sp>
            <p:nvSpPr>
              <p:cNvPr id="123" name="Oval 28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29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" name="Group 30"/>
            <p:cNvGrpSpPr>
              <a:grpSpLocks/>
            </p:cNvGrpSpPr>
            <p:nvPr/>
          </p:nvGrpSpPr>
          <p:grpSpPr bwMode="auto">
            <a:xfrm>
              <a:off x="5156164" y="3731751"/>
              <a:ext cx="185738" cy="185738"/>
              <a:chOff x="2696" y="3598"/>
              <a:chExt cx="117" cy="117"/>
            </a:xfrm>
          </p:grpSpPr>
          <p:sp>
            <p:nvSpPr>
              <p:cNvPr id="121" name="Oval 31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32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33"/>
            <p:cNvGrpSpPr>
              <a:grpSpLocks/>
            </p:cNvGrpSpPr>
            <p:nvPr/>
          </p:nvGrpSpPr>
          <p:grpSpPr bwMode="auto">
            <a:xfrm>
              <a:off x="4487826" y="4350876"/>
              <a:ext cx="185738" cy="185738"/>
              <a:chOff x="2696" y="3598"/>
              <a:chExt cx="117" cy="117"/>
            </a:xfrm>
          </p:grpSpPr>
          <p:sp>
            <p:nvSpPr>
              <p:cNvPr id="119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" name="Group 36"/>
            <p:cNvGrpSpPr>
              <a:grpSpLocks/>
            </p:cNvGrpSpPr>
            <p:nvPr/>
          </p:nvGrpSpPr>
          <p:grpSpPr bwMode="auto">
            <a:xfrm>
              <a:off x="5130764" y="4368338"/>
              <a:ext cx="185738" cy="185738"/>
              <a:chOff x="2696" y="3598"/>
              <a:chExt cx="117" cy="117"/>
            </a:xfrm>
          </p:grpSpPr>
          <p:sp>
            <p:nvSpPr>
              <p:cNvPr id="117" name="Oval 37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38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" name="Line 39"/>
            <p:cNvSpPr>
              <a:spLocks noChangeShapeType="1"/>
            </p:cNvSpPr>
            <p:nvPr/>
          </p:nvSpPr>
          <p:spPr bwMode="auto">
            <a:xfrm>
              <a:off x="5973727" y="4144501"/>
              <a:ext cx="70167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" name="Line 42"/>
            <p:cNvSpPr>
              <a:spLocks noChangeShapeType="1"/>
            </p:cNvSpPr>
            <p:nvPr/>
          </p:nvSpPr>
          <p:spPr bwMode="auto">
            <a:xfrm flipV="1">
              <a:off x="4906926" y="2634788"/>
              <a:ext cx="0" cy="530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" name="Line 43"/>
            <p:cNvSpPr>
              <a:spLocks noChangeShapeType="1"/>
            </p:cNvSpPr>
            <p:nvPr/>
          </p:nvSpPr>
          <p:spPr bwMode="auto">
            <a:xfrm flipV="1">
              <a:off x="5384764" y="2528426"/>
              <a:ext cx="1312864" cy="107315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" name="Line 44"/>
            <p:cNvSpPr>
              <a:spLocks noChangeShapeType="1"/>
            </p:cNvSpPr>
            <p:nvPr/>
          </p:nvSpPr>
          <p:spPr bwMode="auto">
            <a:xfrm flipV="1">
              <a:off x="5532402" y="2898313"/>
              <a:ext cx="1404939" cy="9683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" name="Rectangle 45"/>
            <p:cNvSpPr>
              <a:spLocks noChangeArrowheads="1"/>
            </p:cNvSpPr>
            <p:nvPr/>
          </p:nvSpPr>
          <p:spPr bwMode="auto">
            <a:xfrm rot="19350128">
              <a:off x="5411751" y="3596813"/>
              <a:ext cx="123825" cy="27146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6843678" y="2133138"/>
              <a:ext cx="3619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111" name="Text Box 47"/>
            <p:cNvSpPr txBox="1">
              <a:spLocks noChangeArrowheads="1"/>
            </p:cNvSpPr>
            <p:nvPr/>
          </p:nvSpPr>
          <p:spPr bwMode="auto">
            <a:xfrm>
              <a:off x="7075224" y="2560853"/>
              <a:ext cx="2857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hlink"/>
                  </a:solidFill>
                </a:rPr>
                <a:t>-</a:t>
              </a:r>
            </a:p>
          </p:txBody>
        </p:sp>
        <p:sp>
          <p:nvSpPr>
            <p:cNvPr id="112" name="Oval 51"/>
            <p:cNvSpPr>
              <a:spLocks noChangeArrowheads="1"/>
            </p:cNvSpPr>
            <p:nvPr/>
          </p:nvSpPr>
          <p:spPr bwMode="auto">
            <a:xfrm>
              <a:off x="6667465" y="2436351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52"/>
            <p:cNvSpPr>
              <a:spLocks noChangeArrowheads="1"/>
            </p:cNvSpPr>
            <p:nvPr/>
          </p:nvSpPr>
          <p:spPr bwMode="auto">
            <a:xfrm>
              <a:off x="6900828" y="2799888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4" name="Object 84"/>
            <p:cNvGraphicFramePr>
              <a:graphicFrameLocks noChangeAspect="1"/>
            </p:cNvGraphicFramePr>
            <p:nvPr/>
          </p:nvGraphicFramePr>
          <p:xfrm>
            <a:off x="6824995" y="4041159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31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4995" y="4041159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8"/>
            <p:cNvGraphicFramePr>
              <a:graphicFrameLocks noChangeAspect="1"/>
            </p:cNvGraphicFramePr>
            <p:nvPr/>
          </p:nvGraphicFramePr>
          <p:xfrm>
            <a:off x="4811713" y="2208213"/>
            <a:ext cx="223837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32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1713" y="2208213"/>
                          <a:ext cx="223837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90"/>
            <p:cNvGraphicFramePr>
              <a:graphicFrameLocks noChangeAspect="1"/>
            </p:cNvGraphicFramePr>
            <p:nvPr/>
          </p:nvGraphicFramePr>
          <p:xfrm>
            <a:off x="7519254" y="2287115"/>
            <a:ext cx="484188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33" name="Equation" r:id="rId12" imgW="304536" imgH="253780" progId="Equation.DSMT4">
                    <p:embed/>
                  </p:oleObj>
                </mc:Choice>
                <mc:Fallback>
                  <p:oleObj name="Equation" r:id="rId12" imgW="304536" imgH="253780" progId="Equation.DSMT4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9254" y="2287115"/>
                          <a:ext cx="484188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27940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 Loop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16271" y="1469178"/>
            <a:ext cx="446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(At least it is uniform over the loop area.)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742" y="2203373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Then we have: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Text Box 60"/>
          <p:cNvSpPr txBox="1">
            <a:spLocks noChangeArrowheads="1"/>
          </p:cNvSpPr>
          <p:nvPr/>
        </p:nvSpPr>
        <p:spPr bwMode="auto">
          <a:xfrm>
            <a:off x="504825" y="2195513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Assume </a:t>
            </a:r>
          </a:p>
        </p:txBody>
      </p:sp>
      <p:graphicFrame>
        <p:nvGraphicFramePr>
          <p:cNvPr id="45060" name="Object 64"/>
          <p:cNvGraphicFramePr>
            <a:graphicFrameLocks noChangeAspect="1"/>
          </p:cNvGraphicFramePr>
          <p:nvPr/>
        </p:nvGraphicFramePr>
        <p:xfrm>
          <a:off x="615950" y="1873250"/>
          <a:ext cx="16319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45" name="Equation" r:id="rId4" imgW="723586" imgH="393529" progId="Equation.DSMT4">
                  <p:embed/>
                </p:oleObj>
              </mc:Choice>
              <mc:Fallback>
                <p:oleObj name="Equation" r:id="rId4" imgW="723586" imgH="393529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873250"/>
                        <a:ext cx="1631950" cy="8874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2469854" y="2102622"/>
            <a:ext cx="16786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General form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3410" y="5893856"/>
            <a:ext cx="559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/>
              </a:rPr>
              <a:t></a:t>
            </a:r>
            <a:r>
              <a:rPr lang="en-US" sz="2000" i="1" baseline="-25000" dirty="0" smtClean="0">
                <a:solidFill>
                  <a:schemeClr val="bg1"/>
                </a:solidFill>
                <a:latin typeface="+mn-lt"/>
                <a:sym typeface="Symbol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  = </a:t>
            </a:r>
            <a:r>
              <a:rPr lang="en-US" dirty="0" smtClean="0">
                <a:solidFill>
                  <a:schemeClr val="bg1"/>
                </a:solidFill>
              </a:rPr>
              <a:t>magnetic flux through loop in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 direction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47494" name="Object 6"/>
          <p:cNvGraphicFramePr>
            <a:graphicFrameLocks noChangeAspect="1"/>
          </p:cNvGraphicFramePr>
          <p:nvPr/>
        </p:nvGraphicFramePr>
        <p:xfrm>
          <a:off x="531813" y="3235325"/>
          <a:ext cx="184943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46" name="Equation" r:id="rId6" imgW="825500" imgH="393700" progId="Equation.DSMT4">
                  <p:embed/>
                </p:oleObj>
              </mc:Choice>
              <mc:Fallback>
                <p:oleObj name="Equation" r:id="rId6" imgW="825500" imgH="39370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235325"/>
                        <a:ext cx="1849437" cy="876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2475330" y="3474221"/>
            <a:ext cx="16241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Uniform field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>
            <a:off x="3755712" y="970508"/>
            <a:ext cx="158889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Summary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47495" name="Object 7"/>
          <p:cNvGraphicFramePr>
            <a:graphicFrameLocks noChangeAspect="1"/>
          </p:cNvGraphicFramePr>
          <p:nvPr/>
        </p:nvGraphicFramePr>
        <p:xfrm>
          <a:off x="1025525" y="5736773"/>
          <a:ext cx="1491900" cy="74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47" name="Equation" r:id="rId8" imgW="787058" imgH="393529" progId="Equation.DSMT4">
                  <p:embed/>
                </p:oleObj>
              </mc:Choice>
              <mc:Fallback>
                <p:oleObj name="Equation" r:id="rId8" imgW="787058" imgH="393529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5736773"/>
                        <a:ext cx="1491900" cy="74680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4450269" y="2201376"/>
            <a:ext cx="3596536" cy="2674938"/>
            <a:chOff x="4190963" y="2133138"/>
            <a:chExt cx="3596536" cy="2674938"/>
          </a:xfrm>
        </p:grpSpPr>
        <p:sp>
          <p:nvSpPr>
            <p:cNvPr id="54" name="Oval 11"/>
            <p:cNvSpPr>
              <a:spLocks noChangeArrowheads="1"/>
            </p:cNvSpPr>
            <p:nvPr/>
          </p:nvSpPr>
          <p:spPr bwMode="auto">
            <a:xfrm>
              <a:off x="4190963" y="3403138"/>
              <a:ext cx="1404939" cy="1404938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12"/>
            <p:cNvGrpSpPr>
              <a:grpSpLocks/>
            </p:cNvGrpSpPr>
            <p:nvPr/>
          </p:nvGrpSpPr>
          <p:grpSpPr bwMode="auto">
            <a:xfrm>
              <a:off x="4813263" y="3614276"/>
              <a:ext cx="185738" cy="185738"/>
              <a:chOff x="2696" y="3598"/>
              <a:chExt cx="117" cy="117"/>
            </a:xfrm>
          </p:grpSpPr>
          <p:sp>
            <p:nvSpPr>
              <p:cNvPr id="97" name="Oval 13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14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15"/>
            <p:cNvGrpSpPr>
              <a:grpSpLocks/>
            </p:cNvGrpSpPr>
            <p:nvPr/>
          </p:nvGrpSpPr>
          <p:grpSpPr bwMode="auto">
            <a:xfrm>
              <a:off x="4819614" y="4031788"/>
              <a:ext cx="185738" cy="185738"/>
              <a:chOff x="2696" y="3598"/>
              <a:chExt cx="117" cy="117"/>
            </a:xfrm>
          </p:grpSpPr>
          <p:sp>
            <p:nvSpPr>
              <p:cNvPr id="95" name="Oval 16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17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" name="Group 18"/>
            <p:cNvGrpSpPr>
              <a:grpSpLocks/>
            </p:cNvGrpSpPr>
            <p:nvPr/>
          </p:nvGrpSpPr>
          <p:grpSpPr bwMode="auto">
            <a:xfrm>
              <a:off x="4827551" y="4462001"/>
              <a:ext cx="185738" cy="185738"/>
              <a:chOff x="2696" y="3598"/>
              <a:chExt cx="117" cy="117"/>
            </a:xfrm>
          </p:grpSpPr>
          <p:sp>
            <p:nvSpPr>
              <p:cNvPr id="93" name="Oval 19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0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21"/>
            <p:cNvGrpSpPr>
              <a:grpSpLocks/>
            </p:cNvGrpSpPr>
            <p:nvPr/>
          </p:nvGrpSpPr>
          <p:grpSpPr bwMode="auto">
            <a:xfrm>
              <a:off x="4408451" y="4057188"/>
              <a:ext cx="185738" cy="185738"/>
              <a:chOff x="2696" y="3598"/>
              <a:chExt cx="117" cy="117"/>
            </a:xfrm>
          </p:grpSpPr>
          <p:sp>
            <p:nvSpPr>
              <p:cNvPr id="91" name="Oval 22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23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24"/>
            <p:cNvGrpSpPr>
              <a:grpSpLocks/>
            </p:cNvGrpSpPr>
            <p:nvPr/>
          </p:nvGrpSpPr>
          <p:grpSpPr bwMode="auto">
            <a:xfrm>
              <a:off x="5210139" y="4038138"/>
              <a:ext cx="185738" cy="185738"/>
              <a:chOff x="2696" y="3598"/>
              <a:chExt cx="117" cy="117"/>
            </a:xfrm>
          </p:grpSpPr>
          <p:sp>
            <p:nvSpPr>
              <p:cNvPr id="89" name="Oval 25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26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27"/>
            <p:cNvGrpSpPr>
              <a:grpSpLocks/>
            </p:cNvGrpSpPr>
            <p:nvPr/>
          </p:nvGrpSpPr>
          <p:grpSpPr bwMode="auto">
            <a:xfrm>
              <a:off x="4446551" y="3752388"/>
              <a:ext cx="185738" cy="185738"/>
              <a:chOff x="2696" y="3598"/>
              <a:chExt cx="117" cy="117"/>
            </a:xfrm>
          </p:grpSpPr>
          <p:sp>
            <p:nvSpPr>
              <p:cNvPr id="87" name="Oval 28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29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30"/>
            <p:cNvGrpSpPr>
              <a:grpSpLocks/>
            </p:cNvGrpSpPr>
            <p:nvPr/>
          </p:nvGrpSpPr>
          <p:grpSpPr bwMode="auto">
            <a:xfrm>
              <a:off x="5156164" y="3731751"/>
              <a:ext cx="185738" cy="185738"/>
              <a:chOff x="2696" y="3598"/>
              <a:chExt cx="117" cy="117"/>
            </a:xfrm>
          </p:grpSpPr>
          <p:sp>
            <p:nvSpPr>
              <p:cNvPr id="85" name="Oval 31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32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Group 33"/>
            <p:cNvGrpSpPr>
              <a:grpSpLocks/>
            </p:cNvGrpSpPr>
            <p:nvPr/>
          </p:nvGrpSpPr>
          <p:grpSpPr bwMode="auto">
            <a:xfrm>
              <a:off x="4487826" y="4350876"/>
              <a:ext cx="185738" cy="185738"/>
              <a:chOff x="2696" y="3598"/>
              <a:chExt cx="117" cy="117"/>
            </a:xfrm>
          </p:grpSpPr>
          <p:sp>
            <p:nvSpPr>
              <p:cNvPr id="83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Group 36"/>
            <p:cNvGrpSpPr>
              <a:grpSpLocks/>
            </p:cNvGrpSpPr>
            <p:nvPr/>
          </p:nvGrpSpPr>
          <p:grpSpPr bwMode="auto">
            <a:xfrm>
              <a:off x="5130764" y="4368338"/>
              <a:ext cx="185738" cy="185738"/>
              <a:chOff x="2696" y="3598"/>
              <a:chExt cx="117" cy="117"/>
            </a:xfrm>
          </p:grpSpPr>
          <p:sp>
            <p:nvSpPr>
              <p:cNvPr id="81" name="Oval 37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38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Line 39"/>
            <p:cNvSpPr>
              <a:spLocks noChangeShapeType="1"/>
            </p:cNvSpPr>
            <p:nvPr/>
          </p:nvSpPr>
          <p:spPr bwMode="auto">
            <a:xfrm>
              <a:off x="5973727" y="4144501"/>
              <a:ext cx="70167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flipV="1">
              <a:off x="4906926" y="2634788"/>
              <a:ext cx="0" cy="530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43"/>
            <p:cNvSpPr>
              <a:spLocks noChangeShapeType="1"/>
            </p:cNvSpPr>
            <p:nvPr/>
          </p:nvSpPr>
          <p:spPr bwMode="auto">
            <a:xfrm flipV="1">
              <a:off x="5384764" y="2528426"/>
              <a:ext cx="1312864" cy="107315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Line 44"/>
            <p:cNvSpPr>
              <a:spLocks noChangeShapeType="1"/>
            </p:cNvSpPr>
            <p:nvPr/>
          </p:nvSpPr>
          <p:spPr bwMode="auto">
            <a:xfrm flipV="1">
              <a:off x="5532402" y="2898313"/>
              <a:ext cx="1404939" cy="9683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Rectangle 45"/>
            <p:cNvSpPr>
              <a:spLocks noChangeArrowheads="1"/>
            </p:cNvSpPr>
            <p:nvPr/>
          </p:nvSpPr>
          <p:spPr bwMode="auto">
            <a:xfrm rot="19350128">
              <a:off x="5411751" y="3596813"/>
              <a:ext cx="123825" cy="27146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46"/>
            <p:cNvSpPr txBox="1">
              <a:spLocks noChangeArrowheads="1"/>
            </p:cNvSpPr>
            <p:nvPr/>
          </p:nvSpPr>
          <p:spPr bwMode="auto">
            <a:xfrm>
              <a:off x="6843678" y="2133138"/>
              <a:ext cx="3619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75" name="Text Box 47"/>
            <p:cNvSpPr txBox="1">
              <a:spLocks noChangeArrowheads="1"/>
            </p:cNvSpPr>
            <p:nvPr/>
          </p:nvSpPr>
          <p:spPr bwMode="auto">
            <a:xfrm>
              <a:off x="7118768" y="2582625"/>
              <a:ext cx="2857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hlink"/>
                  </a:solidFill>
                </a:rPr>
                <a:t>-</a:t>
              </a:r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6667465" y="2436351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2"/>
            <p:cNvSpPr>
              <a:spLocks noChangeArrowheads="1"/>
            </p:cNvSpPr>
            <p:nvPr/>
          </p:nvSpPr>
          <p:spPr bwMode="auto">
            <a:xfrm>
              <a:off x="6900828" y="2799888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8" name="Object 84"/>
            <p:cNvGraphicFramePr>
              <a:graphicFrameLocks noChangeAspect="1"/>
            </p:cNvGraphicFramePr>
            <p:nvPr/>
          </p:nvGraphicFramePr>
          <p:xfrm>
            <a:off x="6824995" y="4041159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748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4995" y="4041159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8"/>
            <p:cNvGraphicFramePr>
              <a:graphicFrameLocks noChangeAspect="1"/>
            </p:cNvGraphicFramePr>
            <p:nvPr/>
          </p:nvGraphicFramePr>
          <p:xfrm>
            <a:off x="4811713" y="2208213"/>
            <a:ext cx="223837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749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1713" y="2208213"/>
                          <a:ext cx="223837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90"/>
            <p:cNvGraphicFramePr>
              <a:graphicFrameLocks noChangeAspect="1"/>
            </p:cNvGraphicFramePr>
            <p:nvPr/>
          </p:nvGraphicFramePr>
          <p:xfrm>
            <a:off x="7301724" y="2318683"/>
            <a:ext cx="4857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750" name="Equation" r:id="rId14" imgW="304536" imgH="253780" progId="Equation.DSMT4">
                    <p:embed/>
                  </p:oleObj>
                </mc:Choice>
                <mc:Fallback>
                  <p:oleObj name="Equation" r:id="rId14" imgW="304536" imgH="253780" progId="Equation.DSMT4">
                    <p:embed/>
                    <p:pic>
                      <p:nvPicPr>
                        <p:cNvPr id="0" name="Picture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1724" y="2318683"/>
                          <a:ext cx="485775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Text Box 50"/>
          <p:cNvSpPr txBox="1">
            <a:spLocks noChangeArrowheads="1"/>
          </p:cNvSpPr>
          <p:nvPr/>
        </p:nvSpPr>
        <p:spPr bwMode="auto">
          <a:xfrm>
            <a:off x="3902326" y="5028639"/>
            <a:ext cx="2516189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A = </a:t>
            </a:r>
            <a:r>
              <a:rPr lang="en-US" sz="2000" dirty="0">
                <a:solidFill>
                  <a:schemeClr val="bg1"/>
                </a:solidFill>
              </a:rPr>
              <a:t>area of loop</a:t>
            </a: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27940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 Loop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Lenz’s Law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3" name="Text Box 60"/>
          <p:cNvSpPr txBox="1">
            <a:spLocks noChangeArrowheads="1"/>
          </p:cNvSpPr>
          <p:nvPr/>
        </p:nvSpPr>
        <p:spPr bwMode="auto">
          <a:xfrm>
            <a:off x="504825" y="2195513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Assume </a:t>
            </a:r>
          </a:p>
        </p:txBody>
      </p:sp>
      <p:graphicFrame>
        <p:nvGraphicFramePr>
          <p:cNvPr id="4506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443020"/>
              </p:ext>
            </p:extLst>
          </p:nvPr>
        </p:nvGraphicFramePr>
        <p:xfrm>
          <a:off x="5208664" y="5921817"/>
          <a:ext cx="1873477" cy="70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71" name="Equation" r:id="rId4" imgW="1040948" imgH="393529" progId="Equation.DSMT4">
                  <p:embed/>
                </p:oleObj>
              </mc:Choice>
              <mc:Fallback>
                <p:oleObj name="Equation" r:id="rId4" imgW="1040948" imgH="393529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664" y="5921817"/>
                        <a:ext cx="1873477" cy="70914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55089" y="873458"/>
            <a:ext cx="7189789" cy="70788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This is a simple rule to tell us the </a:t>
            </a:r>
            <a:r>
              <a:rPr lang="en-US" sz="2000" dirty="0" smtClean="0">
                <a:solidFill>
                  <a:srgbClr val="FF0000"/>
                </a:solidFill>
              </a:rPr>
              <a:t>polarity</a:t>
            </a:r>
            <a:r>
              <a:rPr lang="en-US" sz="2000" dirty="0" smtClean="0">
                <a:solidFill>
                  <a:schemeClr val="bg1"/>
                </a:solidFill>
              </a:rPr>
              <a:t> of the output voltage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w</a:t>
            </a:r>
            <a:r>
              <a:rPr lang="en-US" sz="2000" dirty="0" smtClean="0">
                <a:solidFill>
                  <a:schemeClr val="bg1"/>
                </a:solidFill>
              </a:rPr>
              <a:t>ithout having to do any calculation).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8883" y="2202365"/>
            <a:ext cx="4262708" cy="923330"/>
          </a:xfrm>
          <a:prstGeom prst="rect">
            <a:avLst/>
          </a:prstGeom>
          <a:solidFill>
            <a:srgbClr val="CCFFFF"/>
          </a:solidFill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output voltage polarity corresponds to a current flow that </a:t>
            </a:r>
            <a:r>
              <a:rPr lang="en-US" u="sng" dirty="0" smtClean="0">
                <a:solidFill>
                  <a:schemeClr val="bg2"/>
                </a:solidFill>
              </a:rPr>
              <a:t>opposes</a:t>
            </a:r>
            <a:r>
              <a:rPr lang="en-US" dirty="0" smtClean="0">
                <a:solidFill>
                  <a:schemeClr val="bg2"/>
                </a:solidFill>
              </a:rPr>
              <a:t> the </a:t>
            </a:r>
            <a:r>
              <a:rPr lang="en-US" u="sng" dirty="0" smtClean="0">
                <a:solidFill>
                  <a:schemeClr val="bg2"/>
                </a:solidFill>
              </a:rPr>
              <a:t>change</a:t>
            </a:r>
            <a:r>
              <a:rPr lang="en-US" dirty="0" smtClean="0">
                <a:solidFill>
                  <a:schemeClr val="bg2"/>
                </a:solidFill>
              </a:rPr>
              <a:t> in the flux in the loop.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9491" y="4021011"/>
            <a:ext cx="4125686" cy="115416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200" dirty="0" smtClean="0">
                <a:solidFill>
                  <a:schemeClr val="bg2"/>
                </a:solidFill>
              </a:rPr>
              <a:t>A right-hand rule tells us the direction of the magnetic field due to a wire carrying a current. 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(A wire carrying a current in the </a:t>
            </a:r>
            <a:r>
              <a:rPr lang="en-US" sz="120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200" dirty="0" smtClean="0">
                <a:solidFill>
                  <a:schemeClr val="bg2"/>
                </a:solidFill>
              </a:rPr>
              <a:t> direction produces a magnetic field in the positive </a:t>
            </a:r>
            <a:r>
              <a:rPr lang="en-US" sz="1200" i="1" dirty="0" smtClean="0">
                <a:solidFill>
                  <a:schemeClr val="bg2"/>
                </a:solidFill>
                <a:latin typeface="+mn-lt"/>
                <a:sym typeface="Symbol"/>
              </a:rPr>
              <a:t> </a:t>
            </a:r>
            <a:r>
              <a:rPr lang="en-US" sz="1200" dirty="0" smtClean="0">
                <a:solidFill>
                  <a:schemeClr val="bg2"/>
                </a:solidFill>
                <a:sym typeface="Symbol"/>
              </a:rPr>
              <a:t>direction.)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37135" y="2149836"/>
            <a:ext cx="4116874" cy="3519211"/>
            <a:chOff x="4914253" y="2248988"/>
            <a:chExt cx="4116874" cy="3519211"/>
          </a:xfrm>
        </p:grpSpPr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914253" y="5398867"/>
              <a:ext cx="277031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  <a:latin typeface="+mn-lt"/>
                </a:rPr>
                <a:t>B</a:t>
              </a:r>
              <a:r>
                <a:rPr lang="en-US" i="1" baseline="-25000" dirty="0" smtClean="0">
                  <a:solidFill>
                    <a:schemeClr val="bg1"/>
                  </a:solidFill>
                  <a:latin typeface="+mn-lt"/>
                </a:rPr>
                <a:t>z</a:t>
              </a:r>
              <a:r>
                <a:rPr lang="en-US" dirty="0" smtClean="0">
                  <a:solidFill>
                    <a:schemeClr val="bg1"/>
                  </a:solidFill>
                </a:rPr>
                <a:t> is </a:t>
              </a:r>
              <a:r>
                <a:rPr lang="en-US" u="sng" dirty="0" smtClean="0">
                  <a:solidFill>
                    <a:schemeClr val="bg1"/>
                  </a:solidFill>
                </a:rPr>
                <a:t>increasing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with </a:t>
              </a:r>
              <a:r>
                <a:rPr lang="en-US" dirty="0" smtClean="0">
                  <a:solidFill>
                    <a:schemeClr val="bg1"/>
                  </a:solidFill>
                </a:rPr>
                <a:t>time.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085" name="Text Box 50"/>
            <p:cNvSpPr txBox="1">
              <a:spLocks noChangeArrowheads="1"/>
            </p:cNvSpPr>
            <p:nvPr/>
          </p:nvSpPr>
          <p:spPr bwMode="auto">
            <a:xfrm>
              <a:off x="5137817" y="5047312"/>
              <a:ext cx="20574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A = </a:t>
              </a:r>
              <a:r>
                <a:rPr lang="en-US" sz="2000" dirty="0">
                  <a:solidFill>
                    <a:schemeClr val="bg1"/>
                  </a:solidFill>
                </a:rPr>
                <a:t>area of loop</a:t>
              </a:r>
            </a:p>
          </p:txBody>
        </p:sp>
        <p:sp>
          <p:nvSpPr>
            <p:cNvPr id="45065" name="Oval 11"/>
            <p:cNvSpPr>
              <a:spLocks noChangeArrowheads="1"/>
            </p:cNvSpPr>
            <p:nvPr/>
          </p:nvSpPr>
          <p:spPr bwMode="auto">
            <a:xfrm>
              <a:off x="5209979" y="3560199"/>
              <a:ext cx="1404938" cy="1404938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832279" y="3771337"/>
              <a:ext cx="185738" cy="185738"/>
              <a:chOff x="2696" y="3598"/>
              <a:chExt cx="117" cy="117"/>
            </a:xfrm>
          </p:grpSpPr>
          <p:sp>
            <p:nvSpPr>
              <p:cNvPr id="45110" name="Oval 13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1" name="Oval 14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838629" y="4188849"/>
              <a:ext cx="185738" cy="185738"/>
              <a:chOff x="2696" y="3598"/>
              <a:chExt cx="117" cy="117"/>
            </a:xfrm>
          </p:grpSpPr>
          <p:sp>
            <p:nvSpPr>
              <p:cNvPr id="45108" name="Oval 16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9" name="Oval 17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5846566" y="4619062"/>
              <a:ext cx="185738" cy="185738"/>
              <a:chOff x="2696" y="3598"/>
              <a:chExt cx="117" cy="117"/>
            </a:xfrm>
          </p:grpSpPr>
          <p:sp>
            <p:nvSpPr>
              <p:cNvPr id="45106" name="Oval 19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7" name="Oval 20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5427466" y="4214249"/>
              <a:ext cx="185738" cy="185738"/>
              <a:chOff x="2696" y="3598"/>
              <a:chExt cx="117" cy="117"/>
            </a:xfrm>
          </p:grpSpPr>
          <p:sp>
            <p:nvSpPr>
              <p:cNvPr id="45104" name="Oval 22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5" name="Oval 23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229154" y="4195199"/>
              <a:ext cx="185738" cy="185738"/>
              <a:chOff x="2696" y="3598"/>
              <a:chExt cx="117" cy="117"/>
            </a:xfrm>
          </p:grpSpPr>
          <p:sp>
            <p:nvSpPr>
              <p:cNvPr id="45102" name="Oval 25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3" name="Oval 26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5465566" y="3909449"/>
              <a:ext cx="185738" cy="185738"/>
              <a:chOff x="2696" y="3598"/>
              <a:chExt cx="117" cy="117"/>
            </a:xfrm>
          </p:grpSpPr>
          <p:sp>
            <p:nvSpPr>
              <p:cNvPr id="45100" name="Oval 28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1" name="Oval 29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6175179" y="3888812"/>
              <a:ext cx="185738" cy="185738"/>
              <a:chOff x="2696" y="3598"/>
              <a:chExt cx="117" cy="117"/>
            </a:xfrm>
          </p:grpSpPr>
          <p:sp>
            <p:nvSpPr>
              <p:cNvPr id="45098" name="Oval 31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9" name="Oval 32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5506841" y="4507937"/>
              <a:ext cx="185738" cy="185738"/>
              <a:chOff x="2696" y="3598"/>
              <a:chExt cx="117" cy="117"/>
            </a:xfrm>
          </p:grpSpPr>
          <p:sp>
            <p:nvSpPr>
              <p:cNvPr id="45096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7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6149779" y="4525399"/>
              <a:ext cx="185738" cy="185738"/>
              <a:chOff x="2696" y="3598"/>
              <a:chExt cx="117" cy="117"/>
            </a:xfrm>
          </p:grpSpPr>
          <p:sp>
            <p:nvSpPr>
              <p:cNvPr id="45094" name="Oval 37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5" name="Oval 38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5" name="Line 39"/>
            <p:cNvSpPr>
              <a:spLocks noChangeShapeType="1"/>
            </p:cNvSpPr>
            <p:nvPr/>
          </p:nvSpPr>
          <p:spPr bwMode="auto">
            <a:xfrm>
              <a:off x="6992741" y="4301562"/>
              <a:ext cx="701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78" name="Line 42"/>
            <p:cNvSpPr>
              <a:spLocks noChangeShapeType="1"/>
            </p:cNvSpPr>
            <p:nvPr/>
          </p:nvSpPr>
          <p:spPr bwMode="auto">
            <a:xfrm flipV="1">
              <a:off x="5925941" y="2791849"/>
              <a:ext cx="0" cy="530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79" name="Line 43"/>
            <p:cNvSpPr>
              <a:spLocks noChangeShapeType="1"/>
            </p:cNvSpPr>
            <p:nvPr/>
          </p:nvSpPr>
          <p:spPr bwMode="auto">
            <a:xfrm flipV="1">
              <a:off x="6403779" y="2685487"/>
              <a:ext cx="1312863" cy="107315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80" name="Line 44"/>
            <p:cNvSpPr>
              <a:spLocks noChangeShapeType="1"/>
            </p:cNvSpPr>
            <p:nvPr/>
          </p:nvSpPr>
          <p:spPr bwMode="auto">
            <a:xfrm flipV="1">
              <a:off x="6551416" y="3055374"/>
              <a:ext cx="1404938" cy="9683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81" name="Rectangle 45"/>
            <p:cNvSpPr>
              <a:spLocks noChangeArrowheads="1"/>
            </p:cNvSpPr>
            <p:nvPr/>
          </p:nvSpPr>
          <p:spPr bwMode="auto">
            <a:xfrm rot="19350128">
              <a:off x="6430766" y="3753874"/>
              <a:ext cx="123825" cy="27146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Text Box 46"/>
            <p:cNvSpPr txBox="1">
              <a:spLocks noChangeArrowheads="1"/>
            </p:cNvSpPr>
            <p:nvPr/>
          </p:nvSpPr>
          <p:spPr bwMode="auto">
            <a:xfrm>
              <a:off x="7862691" y="2290199"/>
              <a:ext cx="3619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45083" name="Text Box 47"/>
            <p:cNvSpPr txBox="1">
              <a:spLocks noChangeArrowheads="1"/>
            </p:cNvSpPr>
            <p:nvPr/>
          </p:nvSpPr>
          <p:spPr bwMode="auto">
            <a:xfrm>
              <a:off x="8116010" y="2739686"/>
              <a:ext cx="2857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hlink"/>
                  </a:solidFill>
                </a:rPr>
                <a:t>-</a:t>
              </a:r>
            </a:p>
          </p:txBody>
        </p:sp>
        <p:sp>
          <p:nvSpPr>
            <p:cNvPr id="45089" name="Line 54"/>
            <p:cNvSpPr>
              <a:spLocks noChangeShapeType="1"/>
            </p:cNvSpPr>
            <p:nvPr/>
          </p:nvSpPr>
          <p:spPr bwMode="auto">
            <a:xfrm flipV="1">
              <a:off x="7032429" y="3017274"/>
              <a:ext cx="304800" cy="2381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91" name="Line 56"/>
            <p:cNvSpPr>
              <a:spLocks noChangeShapeType="1"/>
            </p:cNvSpPr>
            <p:nvPr/>
          </p:nvSpPr>
          <p:spPr bwMode="auto">
            <a:xfrm flipH="1">
              <a:off x="7162604" y="3344299"/>
              <a:ext cx="371475" cy="2603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7730695" y="2680102"/>
              <a:ext cx="251361" cy="314696"/>
            </a:xfrm>
            <a:custGeom>
              <a:avLst/>
              <a:gdLst>
                <a:gd name="connsiteX0" fmla="*/ 37606 w 251361"/>
                <a:gd name="connsiteY0" fmla="*/ 0 h 314696"/>
                <a:gd name="connsiteX1" fmla="*/ 25730 w 251361"/>
                <a:gd name="connsiteY1" fmla="*/ 166255 h 314696"/>
                <a:gd name="connsiteX2" fmla="*/ 191985 w 251361"/>
                <a:gd name="connsiteY2" fmla="*/ 106878 h 314696"/>
                <a:gd name="connsiteX3" fmla="*/ 180110 w 251361"/>
                <a:gd name="connsiteY3" fmla="*/ 285008 h 314696"/>
                <a:gd name="connsiteX4" fmla="*/ 251361 w 251361"/>
                <a:gd name="connsiteY4" fmla="*/ 285008 h 31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1" h="314696">
                  <a:moveTo>
                    <a:pt x="37606" y="0"/>
                  </a:moveTo>
                  <a:cubicBezTo>
                    <a:pt x="18803" y="74221"/>
                    <a:pt x="0" y="148442"/>
                    <a:pt x="25730" y="166255"/>
                  </a:cubicBezTo>
                  <a:cubicBezTo>
                    <a:pt x="51460" y="184068"/>
                    <a:pt x="166255" y="87086"/>
                    <a:pt x="191985" y="106878"/>
                  </a:cubicBezTo>
                  <a:cubicBezTo>
                    <a:pt x="217715" y="126670"/>
                    <a:pt x="170214" y="255320"/>
                    <a:pt x="180110" y="285008"/>
                  </a:cubicBezTo>
                  <a:cubicBezTo>
                    <a:pt x="190006" y="314696"/>
                    <a:pt x="220683" y="299852"/>
                    <a:pt x="251361" y="285008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086" name="Oval 51"/>
            <p:cNvSpPr>
              <a:spLocks noChangeArrowheads="1"/>
            </p:cNvSpPr>
            <p:nvPr/>
          </p:nvSpPr>
          <p:spPr bwMode="auto">
            <a:xfrm>
              <a:off x="7686479" y="2593412"/>
              <a:ext cx="133350" cy="13335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Oval 52"/>
            <p:cNvSpPr>
              <a:spLocks noChangeArrowheads="1"/>
            </p:cNvSpPr>
            <p:nvPr/>
          </p:nvSpPr>
          <p:spPr bwMode="auto">
            <a:xfrm>
              <a:off x="7919841" y="2956949"/>
              <a:ext cx="133350" cy="13335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56"/>
            <p:cNvSpPr>
              <a:spLocks noChangeShapeType="1"/>
            </p:cNvSpPr>
            <p:nvPr/>
          </p:nvSpPr>
          <p:spPr bwMode="auto">
            <a:xfrm flipH="1" flipV="1">
              <a:off x="5183438" y="4271396"/>
              <a:ext cx="108857" cy="3592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709671"/>
                </p:ext>
              </p:extLst>
            </p:nvPr>
          </p:nvGraphicFramePr>
          <p:xfrm>
            <a:off x="8202452" y="2510755"/>
            <a:ext cx="8286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072" name="Equation" r:id="rId6" imgW="520474" imgH="253890" progId="Equation.DSMT4">
                    <p:embed/>
                  </p:oleObj>
                </mc:Choice>
                <mc:Fallback>
                  <p:oleObj name="Equation" r:id="rId6" imgW="520474" imgH="253890" progId="Equation.DSMT4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2452" y="2510755"/>
                          <a:ext cx="828675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7819558"/>
                </p:ext>
              </p:extLst>
            </p:nvPr>
          </p:nvGraphicFramePr>
          <p:xfrm>
            <a:off x="7846514" y="4196779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073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6514" y="4196779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3243387"/>
                </p:ext>
              </p:extLst>
            </p:nvPr>
          </p:nvGraphicFramePr>
          <p:xfrm>
            <a:off x="5805938" y="2445719"/>
            <a:ext cx="223837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074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5938" y="2445719"/>
                          <a:ext cx="223837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79697"/>
                </p:ext>
              </p:extLst>
            </p:nvPr>
          </p:nvGraphicFramePr>
          <p:xfrm>
            <a:off x="7375502" y="2248988"/>
            <a:ext cx="244475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075" name="Equation" r:id="rId12" imgW="152268" imgH="203024" progId="Equation.DSMT4">
                    <p:embed/>
                  </p:oleObj>
                </mc:Choice>
                <mc:Fallback>
                  <p:oleObj name="Equation" r:id="rId12" imgW="152268" imgH="203024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5502" y="2248988"/>
                          <a:ext cx="244475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374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7965059"/>
                </p:ext>
              </p:extLst>
            </p:nvPr>
          </p:nvGraphicFramePr>
          <p:xfrm>
            <a:off x="7882790" y="3219733"/>
            <a:ext cx="244475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076" name="Equation" r:id="rId14" imgW="152268" imgH="203024" progId="Equation.DSMT4">
                    <p:embed/>
                  </p:oleObj>
                </mc:Choice>
                <mc:Fallback>
                  <p:oleObj name="Equation" r:id="rId14" imgW="152268" imgH="203024" progId="Equation.DSMT4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2790" y="3219733"/>
                          <a:ext cx="244475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374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030052"/>
                </p:ext>
              </p:extLst>
            </p:nvPr>
          </p:nvGraphicFramePr>
          <p:xfrm>
            <a:off x="7518424" y="2856480"/>
            <a:ext cx="242888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077" name="Equation" r:id="rId16" imgW="152268" imgH="164957" progId="Equation.DSMT4">
                    <p:embed/>
                  </p:oleObj>
                </mc:Choice>
                <mc:Fallback>
                  <p:oleObj name="Equation" r:id="rId16" imgW="152268" imgH="164957" progId="Equation.DSMT4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8424" y="2856480"/>
                          <a:ext cx="242888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374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6576490"/>
                </p:ext>
              </p:extLst>
            </p:nvPr>
          </p:nvGraphicFramePr>
          <p:xfrm>
            <a:off x="7454924" y="3689917"/>
            <a:ext cx="20320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078" name="Equation" r:id="rId18" imgW="126780" imgH="164814" progId="Equation.DSMT4">
                    <p:embed/>
                  </p:oleObj>
                </mc:Choice>
                <mc:Fallback>
                  <p:oleObj name="Equation" r:id="rId18" imgW="126780" imgH="164814" progId="Equation.DSMT4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4924" y="3689917"/>
                          <a:ext cx="20320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Box 60"/>
          <p:cNvSpPr txBox="1"/>
          <p:nvPr/>
        </p:nvSpPr>
        <p:spPr>
          <a:xfrm>
            <a:off x="110169" y="1724927"/>
            <a:ext cx="656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 visualize a high-impedance resistor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 added to the circuit: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288" y="3256528"/>
            <a:ext cx="4439621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In this example, a clockwise current is set up, since this opposes the change in flux through the loop. The clockwise current then corresponds to the output voltage polarity shown. 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57212" y="5284269"/>
            <a:ext cx="1851660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Magnetic Field Probe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3" name="Text Box 60"/>
          <p:cNvSpPr txBox="1">
            <a:spLocks noChangeArrowheads="1"/>
          </p:cNvSpPr>
          <p:nvPr/>
        </p:nvSpPr>
        <p:spPr bwMode="auto">
          <a:xfrm>
            <a:off x="504825" y="2195513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Assume </a:t>
            </a:r>
          </a:p>
        </p:txBody>
      </p:sp>
      <p:sp>
        <p:nvSpPr>
          <p:cNvPr id="45064" name="Text Box 62"/>
          <p:cNvSpPr txBox="1">
            <a:spLocks noChangeArrowheads="1"/>
          </p:cNvSpPr>
          <p:nvPr/>
        </p:nvSpPr>
        <p:spPr bwMode="auto">
          <a:xfrm>
            <a:off x="578100" y="734297"/>
            <a:ext cx="802200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 small loop can be used to measure the magnetic field (for AC).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506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43859"/>
              </p:ext>
            </p:extLst>
          </p:nvPr>
        </p:nvGraphicFramePr>
        <p:xfrm>
          <a:off x="1450421" y="1253689"/>
          <a:ext cx="18208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29" name="Equation" r:id="rId4" imgW="812447" imgH="393529" progId="Equation.DSMT4">
                  <p:embed/>
                </p:oleObj>
              </mc:Choice>
              <mc:Fallback>
                <p:oleObj name="Equation" r:id="rId4" imgW="812447" imgH="393529" progId="Equation.DSMT4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421" y="1253689"/>
                        <a:ext cx="1820862" cy="876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84480" y="29159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Assume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0837" name="Object 64"/>
          <p:cNvGraphicFramePr>
            <a:graphicFrameLocks noChangeAspect="1"/>
          </p:cNvGraphicFramePr>
          <p:nvPr/>
        </p:nvGraphicFramePr>
        <p:xfrm>
          <a:off x="306389" y="3432646"/>
          <a:ext cx="2600098" cy="53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30" name="Equation" r:id="rId6" imgW="1231366" imgH="253890" progId="Equation.DSMT4">
                  <p:embed/>
                </p:oleObj>
              </mc:Choice>
              <mc:Fallback>
                <p:oleObj name="Equation" r:id="rId6" imgW="1231366" imgH="253890" progId="Equation.DSMT4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9" y="3432646"/>
                        <a:ext cx="2600098" cy="536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306931"/>
              </p:ext>
            </p:extLst>
          </p:nvPr>
        </p:nvGraphicFramePr>
        <p:xfrm>
          <a:off x="456876" y="4900516"/>
          <a:ext cx="35036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31" name="Equation" r:id="rId8" imgW="1600200" imgH="254000" progId="Equation.DSMT4">
                  <p:embed/>
                </p:oleObj>
              </mc:Choice>
              <mc:Fallback>
                <p:oleObj name="Equation" r:id="rId8" imgW="1600200" imgH="254000" progId="Equation.DSMT4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76" y="4900516"/>
                        <a:ext cx="3503612" cy="558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264160" y="438912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Then we have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7778" y="5909494"/>
            <a:ext cx="851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At a given frequency, the output voltage is </a:t>
            </a:r>
            <a:r>
              <a:rPr lang="en-US" sz="1600" u="sng" dirty="0" smtClean="0">
                <a:solidFill>
                  <a:schemeClr val="bg2"/>
                </a:solidFill>
              </a:rPr>
              <a:t>proportional</a:t>
            </a:r>
            <a:r>
              <a:rPr lang="en-US" sz="1600" dirty="0" smtClean="0">
                <a:solidFill>
                  <a:schemeClr val="bg2"/>
                </a:solidFill>
              </a:rPr>
              <a:t> to the strength of the magnetic field. </a:t>
            </a:r>
            <a:endParaRPr lang="en-US" sz="1600" dirty="0">
              <a:solidFill>
                <a:schemeClr val="bg2"/>
              </a:solidFill>
            </a:endParaRPr>
          </a:p>
        </p:txBody>
      </p:sp>
      <p:graphicFrame>
        <p:nvGraphicFramePr>
          <p:cNvPr id="12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45149"/>
              </p:ext>
            </p:extLst>
          </p:nvPr>
        </p:nvGraphicFramePr>
        <p:xfrm>
          <a:off x="5505415" y="4815906"/>
          <a:ext cx="997288" cy="43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32" name="Equation" r:id="rId10" imgW="469696" imgH="203112" progId="Equation.DSMT4">
                  <p:embed/>
                </p:oleObj>
              </mc:Choice>
              <mc:Fallback>
                <p:oleObj name="Equation" r:id="rId10" imgW="469696" imgH="203112" progId="Equation.DSMT4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15" y="4815906"/>
                        <a:ext cx="997288" cy="430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2360852" y="4043202"/>
          <a:ext cx="846374" cy="2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33" name="Equation" r:id="rId12" imgW="583947" imgH="203112" progId="Equation.DSMT4">
                  <p:embed/>
                </p:oleObj>
              </mc:Choice>
              <mc:Fallback>
                <p:oleObj name="Equation" r:id="rId12" imgW="583947" imgH="203112" progId="Equation.DSMT4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852" y="4043202"/>
                        <a:ext cx="846374" cy="294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4936480" y="1595601"/>
            <a:ext cx="3818037" cy="3182938"/>
            <a:chOff x="4583941" y="1274346"/>
            <a:chExt cx="3818037" cy="3182938"/>
          </a:xfrm>
        </p:grpSpPr>
        <p:sp>
          <p:nvSpPr>
            <p:cNvPr id="45065" name="Oval 11"/>
            <p:cNvSpPr>
              <a:spLocks noChangeArrowheads="1"/>
            </p:cNvSpPr>
            <p:nvPr/>
          </p:nvSpPr>
          <p:spPr bwMode="auto">
            <a:xfrm>
              <a:off x="4867464" y="2544346"/>
              <a:ext cx="1404938" cy="1404938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489764" y="2755484"/>
              <a:ext cx="185738" cy="185738"/>
              <a:chOff x="2696" y="3598"/>
              <a:chExt cx="117" cy="117"/>
            </a:xfrm>
          </p:grpSpPr>
          <p:sp>
            <p:nvSpPr>
              <p:cNvPr id="45110" name="Oval 13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1" name="Oval 14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496114" y="3172996"/>
              <a:ext cx="185738" cy="185738"/>
              <a:chOff x="2696" y="3598"/>
              <a:chExt cx="117" cy="117"/>
            </a:xfrm>
          </p:grpSpPr>
          <p:sp>
            <p:nvSpPr>
              <p:cNvPr id="45108" name="Oval 16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9" name="Oval 17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5504052" y="3603209"/>
              <a:ext cx="185738" cy="185738"/>
              <a:chOff x="2696" y="3598"/>
              <a:chExt cx="117" cy="117"/>
            </a:xfrm>
          </p:grpSpPr>
          <p:sp>
            <p:nvSpPr>
              <p:cNvPr id="45106" name="Oval 19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7" name="Oval 20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5084952" y="3198396"/>
              <a:ext cx="185738" cy="185738"/>
              <a:chOff x="2696" y="3598"/>
              <a:chExt cx="117" cy="117"/>
            </a:xfrm>
          </p:grpSpPr>
          <p:sp>
            <p:nvSpPr>
              <p:cNvPr id="45104" name="Oval 22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5" name="Oval 23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5886639" y="3179346"/>
              <a:ext cx="185738" cy="185738"/>
              <a:chOff x="2696" y="3598"/>
              <a:chExt cx="117" cy="117"/>
            </a:xfrm>
          </p:grpSpPr>
          <p:sp>
            <p:nvSpPr>
              <p:cNvPr id="45102" name="Oval 25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3" name="Oval 26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5123052" y="2893596"/>
              <a:ext cx="185738" cy="185738"/>
              <a:chOff x="2696" y="3598"/>
              <a:chExt cx="117" cy="117"/>
            </a:xfrm>
          </p:grpSpPr>
          <p:sp>
            <p:nvSpPr>
              <p:cNvPr id="45100" name="Oval 28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1" name="Oval 29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5832664" y="2872959"/>
              <a:ext cx="185738" cy="185738"/>
              <a:chOff x="2696" y="3598"/>
              <a:chExt cx="117" cy="117"/>
            </a:xfrm>
          </p:grpSpPr>
          <p:sp>
            <p:nvSpPr>
              <p:cNvPr id="45098" name="Oval 31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9" name="Oval 32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5164327" y="3492084"/>
              <a:ext cx="185738" cy="185738"/>
              <a:chOff x="2696" y="3598"/>
              <a:chExt cx="117" cy="117"/>
            </a:xfrm>
          </p:grpSpPr>
          <p:sp>
            <p:nvSpPr>
              <p:cNvPr id="45096" name="Oval 34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7" name="Oval 35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5807264" y="3509546"/>
              <a:ext cx="185738" cy="185738"/>
              <a:chOff x="2696" y="3598"/>
              <a:chExt cx="117" cy="117"/>
            </a:xfrm>
          </p:grpSpPr>
          <p:sp>
            <p:nvSpPr>
              <p:cNvPr id="45094" name="Oval 37"/>
              <p:cNvSpPr>
                <a:spLocks noChangeArrowheads="1"/>
              </p:cNvSpPr>
              <p:nvPr/>
            </p:nvSpPr>
            <p:spPr bwMode="auto">
              <a:xfrm>
                <a:off x="2696" y="3598"/>
                <a:ext cx="117" cy="11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5" name="Oval 38"/>
              <p:cNvSpPr>
                <a:spLocks noChangeArrowheads="1"/>
              </p:cNvSpPr>
              <p:nvPr/>
            </p:nvSpPr>
            <p:spPr bwMode="auto">
              <a:xfrm>
                <a:off x="2729" y="3631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5" name="Line 39"/>
            <p:cNvSpPr>
              <a:spLocks noChangeShapeType="1"/>
            </p:cNvSpPr>
            <p:nvPr/>
          </p:nvSpPr>
          <p:spPr bwMode="auto">
            <a:xfrm>
              <a:off x="6650227" y="3285709"/>
              <a:ext cx="701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78" name="Line 42"/>
            <p:cNvSpPr>
              <a:spLocks noChangeShapeType="1"/>
            </p:cNvSpPr>
            <p:nvPr/>
          </p:nvSpPr>
          <p:spPr bwMode="auto">
            <a:xfrm flipV="1">
              <a:off x="5583427" y="1775996"/>
              <a:ext cx="0" cy="5302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79" name="Line 43"/>
            <p:cNvSpPr>
              <a:spLocks noChangeShapeType="1"/>
            </p:cNvSpPr>
            <p:nvPr/>
          </p:nvSpPr>
          <p:spPr bwMode="auto">
            <a:xfrm flipV="1">
              <a:off x="6061264" y="1669634"/>
              <a:ext cx="1312863" cy="107315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80" name="Line 44"/>
            <p:cNvSpPr>
              <a:spLocks noChangeShapeType="1"/>
            </p:cNvSpPr>
            <p:nvPr/>
          </p:nvSpPr>
          <p:spPr bwMode="auto">
            <a:xfrm flipV="1">
              <a:off x="6208902" y="2039521"/>
              <a:ext cx="1404938" cy="9683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81" name="Rectangle 45"/>
            <p:cNvSpPr>
              <a:spLocks noChangeArrowheads="1"/>
            </p:cNvSpPr>
            <p:nvPr/>
          </p:nvSpPr>
          <p:spPr bwMode="auto">
            <a:xfrm rot="19350128">
              <a:off x="6088252" y="2738021"/>
              <a:ext cx="123825" cy="27146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Text Box 46"/>
            <p:cNvSpPr txBox="1">
              <a:spLocks noChangeArrowheads="1"/>
            </p:cNvSpPr>
            <p:nvPr/>
          </p:nvSpPr>
          <p:spPr bwMode="auto">
            <a:xfrm>
              <a:off x="7520177" y="1274346"/>
              <a:ext cx="3619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45083" name="Text Box 47"/>
            <p:cNvSpPr txBox="1">
              <a:spLocks noChangeArrowheads="1"/>
            </p:cNvSpPr>
            <p:nvPr/>
          </p:nvSpPr>
          <p:spPr bwMode="auto">
            <a:xfrm>
              <a:off x="7806153" y="1712947"/>
              <a:ext cx="2857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hlink"/>
                  </a:solidFill>
                </a:rPr>
                <a:t>-</a:t>
              </a:r>
            </a:p>
          </p:txBody>
        </p:sp>
        <p:sp>
          <p:nvSpPr>
            <p:cNvPr id="45085" name="Text Box 50"/>
            <p:cNvSpPr txBox="1">
              <a:spLocks noChangeArrowheads="1"/>
            </p:cNvSpPr>
            <p:nvPr/>
          </p:nvSpPr>
          <p:spPr bwMode="auto">
            <a:xfrm>
              <a:off x="4583941" y="4060409"/>
              <a:ext cx="2171701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A = </a:t>
              </a:r>
              <a:r>
                <a:rPr lang="en-US" sz="2000" dirty="0">
                  <a:solidFill>
                    <a:schemeClr val="bg1"/>
                  </a:solidFill>
                </a:rPr>
                <a:t>area of loop</a:t>
              </a:r>
            </a:p>
          </p:txBody>
        </p:sp>
        <p:sp>
          <p:nvSpPr>
            <p:cNvPr id="45086" name="Oval 51"/>
            <p:cNvSpPr>
              <a:spLocks noChangeArrowheads="1"/>
            </p:cNvSpPr>
            <p:nvPr/>
          </p:nvSpPr>
          <p:spPr bwMode="auto">
            <a:xfrm>
              <a:off x="7343964" y="1577559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Oval 52"/>
            <p:cNvSpPr>
              <a:spLocks noChangeArrowheads="1"/>
            </p:cNvSpPr>
            <p:nvPr/>
          </p:nvSpPr>
          <p:spPr bwMode="auto">
            <a:xfrm>
              <a:off x="7577327" y="1941096"/>
              <a:ext cx="133350" cy="133350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54"/>
            <p:cNvSpPr>
              <a:spLocks noChangeShapeType="1"/>
            </p:cNvSpPr>
            <p:nvPr/>
          </p:nvSpPr>
          <p:spPr bwMode="auto">
            <a:xfrm flipV="1">
              <a:off x="6856828" y="1847434"/>
              <a:ext cx="304800" cy="23812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91" name="Line 56"/>
            <p:cNvSpPr>
              <a:spLocks noChangeShapeType="1"/>
            </p:cNvSpPr>
            <p:nvPr/>
          </p:nvSpPr>
          <p:spPr bwMode="auto">
            <a:xfrm flipH="1">
              <a:off x="6879938" y="2286000"/>
              <a:ext cx="367022" cy="27104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7441974" y="1680165"/>
              <a:ext cx="185738" cy="27781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" name="Object 84"/>
            <p:cNvGraphicFramePr>
              <a:graphicFrameLocks noChangeAspect="1"/>
            </p:cNvGraphicFramePr>
            <p:nvPr/>
          </p:nvGraphicFramePr>
          <p:xfrm>
            <a:off x="7480085" y="3208645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34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3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0085" y="3208645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8"/>
            <p:cNvGraphicFramePr>
              <a:graphicFrameLocks noChangeAspect="1"/>
            </p:cNvGraphicFramePr>
            <p:nvPr/>
          </p:nvGraphicFramePr>
          <p:xfrm>
            <a:off x="5480453" y="1375698"/>
            <a:ext cx="223837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35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3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0453" y="1375698"/>
                          <a:ext cx="223837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958" name="Object 126"/>
            <p:cNvGraphicFramePr>
              <a:graphicFrameLocks noChangeAspect="1"/>
            </p:cNvGraphicFramePr>
            <p:nvPr/>
          </p:nvGraphicFramePr>
          <p:xfrm>
            <a:off x="6848475" y="2689225"/>
            <a:ext cx="2444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36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3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8475" y="2689225"/>
                          <a:ext cx="2444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90"/>
            <p:cNvGraphicFramePr>
              <a:graphicFrameLocks noChangeAspect="1"/>
            </p:cNvGraphicFramePr>
            <p:nvPr/>
          </p:nvGraphicFramePr>
          <p:xfrm>
            <a:off x="7917790" y="1472705"/>
            <a:ext cx="48418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37" name="Equation" r:id="rId20" imgW="304536" imgH="253780" progId="Equation.DSMT4">
                    <p:embed/>
                  </p:oleObj>
                </mc:Choice>
                <mc:Fallback>
                  <p:oleObj name="Equation" r:id="rId20" imgW="304536" imgH="253780" progId="Equation.DSMT4">
                    <p:embed/>
                    <p:pic>
                      <p:nvPicPr>
                        <p:cNvPr id="0" name="Picture 3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7790" y="1472705"/>
                          <a:ext cx="484188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extBox 61"/>
          <p:cNvSpPr txBox="1"/>
          <p:nvPr/>
        </p:nvSpPr>
        <p:spPr>
          <a:xfrm>
            <a:off x="69119" y="2235985"/>
            <a:ext cx="527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bg2"/>
                </a:solidFill>
              </a:rPr>
              <a:t>T</a:t>
            </a:r>
            <a:r>
              <a:rPr lang="en-US" sz="1400" dirty="0" smtClean="0">
                <a:solidFill>
                  <a:schemeClr val="bg2"/>
                </a:solidFill>
              </a:rPr>
              <a:t>he magnetic field is assume constant over the loop area.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 of Faraday’s Law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09600" y="836233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Faraday’s law explains: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83229" y="1641775"/>
            <a:ext cx="32081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 How AC generators work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 How transformers work  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186377" name="Object 64"/>
          <p:cNvGraphicFramePr>
            <a:graphicFrameLocks noChangeAspect="1"/>
          </p:cNvGraphicFramePr>
          <p:nvPr/>
        </p:nvGraphicFramePr>
        <p:xfrm>
          <a:off x="781050" y="3451225"/>
          <a:ext cx="18510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9" name="Equation" r:id="rId4" imgW="723586" imgH="393529" progId="Equation.DSMT4">
                  <p:embed/>
                </p:oleObj>
              </mc:Choice>
              <mc:Fallback>
                <p:oleObj name="Equation" r:id="rId4" imgW="723586" imgH="393529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451225"/>
                        <a:ext cx="1851025" cy="1000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722911" y="294014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Output voltage of generator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12025" y="4562126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Output voltage on secondary of transformer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2590796" y="3234062"/>
            <a:ext cx="1023257" cy="5878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2590796" y="4028720"/>
            <a:ext cx="1110347" cy="5551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236605" y="5823358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Note:</a:t>
            </a:r>
            <a:r>
              <a:rPr lang="en-US" dirty="0" smtClean="0">
                <a:solidFill>
                  <a:schemeClr val="bg1"/>
                </a:solidFill>
              </a:rPr>
              <a:t> For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turns in a loop we have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637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394629"/>
              </p:ext>
            </p:extLst>
          </p:nvPr>
        </p:nvGraphicFramePr>
        <p:xfrm>
          <a:off x="5173873" y="5632679"/>
          <a:ext cx="17002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0" name="Equation" r:id="rId6" imgW="875920" imgH="393529" progId="Equation.DSMT4">
                  <p:embed/>
                </p:oleObj>
              </mc:Choice>
              <mc:Fallback>
                <p:oleObj name="Equation" r:id="rId6" imgW="875920" imgH="393529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873" y="5632679"/>
                        <a:ext cx="1700212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3" name="Text Box 35"/>
          <p:cNvSpPr txBox="1">
            <a:spLocks noChangeArrowheads="1"/>
          </p:cNvSpPr>
          <p:nvPr/>
        </p:nvSpPr>
        <p:spPr bwMode="auto">
          <a:xfrm>
            <a:off x="2377440" y="0"/>
            <a:ext cx="41322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30724" name="Text Box 36"/>
          <p:cNvSpPr txBox="1">
            <a:spLocks noChangeArrowheads="1"/>
          </p:cNvSpPr>
          <p:nvPr/>
        </p:nvSpPr>
        <p:spPr bwMode="auto">
          <a:xfrm>
            <a:off x="1181100" y="2960053"/>
            <a:ext cx="34925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gives us </a:t>
            </a:r>
            <a:r>
              <a:rPr lang="en-US" sz="2000" b="1" dirty="0">
                <a:solidFill>
                  <a:schemeClr val="bg1"/>
                </a:solidFill>
              </a:rPr>
              <a:t>Faraday’s law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30722" name="Object 1026"/>
          <p:cNvGraphicFramePr>
            <a:graphicFrameLocks noChangeAspect="1"/>
          </p:cNvGraphicFramePr>
          <p:nvPr/>
        </p:nvGraphicFramePr>
        <p:xfrm>
          <a:off x="3182620" y="3911600"/>
          <a:ext cx="2089288" cy="74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Equation" r:id="rId4" imgW="609336" imgH="215806" progId="Equation.DSMT4">
                  <p:embed/>
                </p:oleObj>
              </mc:Choice>
              <mc:Fallback>
                <p:oleObj name="Equation" r:id="rId4" imgW="609336" imgH="215806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620" y="3911600"/>
                        <a:ext cx="2089288" cy="74009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38"/>
          <p:cNvSpPr txBox="1">
            <a:spLocks noChangeArrowheads="1"/>
          </p:cNvSpPr>
          <p:nvPr/>
        </p:nvSpPr>
        <p:spPr bwMode="auto">
          <a:xfrm>
            <a:off x="3555295" y="4850116"/>
            <a:ext cx="135165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(in </a:t>
            </a:r>
            <a:r>
              <a:rPr lang="en-US" sz="2000" u="sng" dirty="0">
                <a:solidFill>
                  <a:schemeClr val="bg1"/>
                </a:solidFill>
              </a:rPr>
              <a:t>statics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51970" y="1609271"/>
            <a:ext cx="8389257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curl of the electric field is zero for the field from a </a:t>
            </a:r>
            <a:r>
              <a:rPr lang="en-US" dirty="0" smtClean="0">
                <a:solidFill>
                  <a:schemeClr val="bg1"/>
                </a:solidFill>
              </a:rPr>
              <a:t>static point </a:t>
            </a:r>
            <a:r>
              <a:rPr lang="en-US" dirty="0">
                <a:solidFill>
                  <a:schemeClr val="bg1"/>
                </a:solidFill>
              </a:rPr>
              <a:t>charge, then by superposition it must be zero for the field from </a:t>
            </a:r>
            <a:r>
              <a:rPr lang="en-US" u="sng" dirty="0">
                <a:solidFill>
                  <a:schemeClr val="bg1"/>
                </a:solidFill>
              </a:rPr>
              <a:t>any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static charge </a:t>
            </a:r>
            <a:r>
              <a:rPr lang="en-US" dirty="0">
                <a:solidFill>
                  <a:schemeClr val="bg1"/>
                </a:solidFill>
              </a:rPr>
              <a:t>density.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1"/>
          <p:cNvSpPr txBox="1">
            <a:spLocks noChangeArrowheads="1"/>
          </p:cNvSpPr>
          <p:nvPr/>
        </p:nvSpPr>
        <p:spPr bwMode="auto">
          <a:xfrm>
            <a:off x="1889125" y="329158"/>
            <a:ext cx="5268913" cy="4572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00FF"/>
                </a:solidFill>
              </a:rPr>
              <a:t>The world's first electric generator!</a:t>
            </a:r>
          </a:p>
        </p:txBody>
      </p:sp>
      <p:sp>
        <p:nvSpPr>
          <p:cNvPr id="53251" name="Text Box 22"/>
          <p:cNvSpPr txBox="1">
            <a:spLocks noChangeArrowheads="1"/>
          </p:cNvSpPr>
          <p:nvPr/>
        </p:nvSpPr>
        <p:spPr bwMode="auto">
          <a:xfrm>
            <a:off x="2685287" y="811973"/>
            <a:ext cx="3808413" cy="39687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(invented by Michael Faraday)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7296" y="5925523"/>
            <a:ext cx="700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 magnet is slid in and out of the coil, resulting in a voltage output.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5771" y="6369028"/>
            <a:ext cx="271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(Faraday Museum, London)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955" y="1443589"/>
            <a:ext cx="7574280" cy="425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1"/>
          <p:cNvSpPr txBox="1">
            <a:spLocks noChangeArrowheads="1"/>
          </p:cNvSpPr>
          <p:nvPr/>
        </p:nvSpPr>
        <p:spPr bwMode="auto">
          <a:xfrm>
            <a:off x="2260131" y="329158"/>
            <a:ext cx="4464684" cy="46166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00FF"/>
                </a:solidFill>
              </a:rPr>
              <a:t>The world's first </a:t>
            </a:r>
            <a:r>
              <a:rPr lang="en-US" sz="2400" b="1" dirty="0" smtClean="0">
                <a:solidFill>
                  <a:srgbClr val="0000FF"/>
                </a:solidFill>
              </a:rPr>
              <a:t>transformer!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3251" name="Text Box 22"/>
          <p:cNvSpPr txBox="1">
            <a:spLocks noChangeArrowheads="1"/>
          </p:cNvSpPr>
          <p:nvPr/>
        </p:nvSpPr>
        <p:spPr bwMode="auto">
          <a:xfrm>
            <a:off x="2574925" y="859473"/>
            <a:ext cx="3808413" cy="39687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(invented by Michael Faraday)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8737" y="5880276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primary and secondary coils are wound together on an iron core.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3216" y="6341318"/>
            <a:ext cx="271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(Faraday Museum, London)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9" y="1547662"/>
            <a:ext cx="7299960" cy="409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359" y="1615040"/>
            <a:ext cx="4526280" cy="4831080"/>
          </a:xfrm>
          <a:prstGeom prst="rect">
            <a:avLst/>
          </a:prstGeom>
        </p:spPr>
      </p:pic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 Generators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6728" y="847889"/>
            <a:ext cx="8215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Diagram of a simple alternator (AC generator) with a rotating magnetic core (rotor) and stationary wire (stator), also showing the output voltage induced in the stator by the rotating magnetic field of the rotor.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7683" y="6322344"/>
            <a:ext cx="3100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http://en.wikipedia.org/wiki/Alternator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398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432007"/>
              </p:ext>
            </p:extLst>
          </p:nvPr>
        </p:nvGraphicFramePr>
        <p:xfrm>
          <a:off x="5416387" y="3900488"/>
          <a:ext cx="16398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28" name="Equation" r:id="rId5" imgW="825500" imgH="228600" progId="Equation.DSMT4">
                  <p:embed/>
                </p:oleObj>
              </mc:Choice>
              <mc:Fallback>
                <p:oleObj name="Equation" r:id="rId5" imgW="825500" imgH="2286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387" y="3900488"/>
                        <a:ext cx="16398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183017"/>
              </p:ext>
            </p:extLst>
          </p:nvPr>
        </p:nvGraphicFramePr>
        <p:xfrm>
          <a:off x="3517283" y="3151188"/>
          <a:ext cx="45100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29" name="Equation" r:id="rId7" imgW="2273040" imgH="228600" progId="Equation.DSMT4">
                  <p:embed/>
                </p:oleObj>
              </mc:Choice>
              <mc:Fallback>
                <p:oleObj name="Equation" r:id="rId7" imgW="2273040" imgH="22860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283" y="3151188"/>
                        <a:ext cx="4510088" cy="441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437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849422"/>
              </p:ext>
            </p:extLst>
          </p:nvPr>
        </p:nvGraphicFramePr>
        <p:xfrm>
          <a:off x="5395750" y="5397500"/>
          <a:ext cx="15097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30" name="Equation" r:id="rId9" imgW="761760" imgH="228600" progId="Equation.DSMT4">
                  <p:embed/>
                </p:oleObj>
              </mc:Choice>
              <mc:Fallback>
                <p:oleObj name="Equation" r:id="rId9" imgW="761760" imgH="22860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750" y="5397500"/>
                        <a:ext cx="15097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438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56318"/>
              </p:ext>
            </p:extLst>
          </p:nvPr>
        </p:nvGraphicFramePr>
        <p:xfrm>
          <a:off x="3882507" y="4526602"/>
          <a:ext cx="48736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31" name="Equation" r:id="rId11" imgW="2451100" imgH="190500" progId="Equation.DSMT4">
                  <p:embed/>
                </p:oleObj>
              </mc:Choice>
              <mc:Fallback>
                <p:oleObj name="Equation" r:id="rId11" imgW="2451100" imgH="19050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507" y="4526602"/>
                        <a:ext cx="48736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082839" y="4899547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(Magnetic flux comes out of the north pole.)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6690" y="226947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Open-circuit coil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1" y="2586788"/>
            <a:ext cx="2081462" cy="52322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Assume that </a:t>
            </a:r>
            <a:r>
              <a:rPr lang="en-US" sz="1400" i="1" dirty="0" err="1" smtClean="0">
                <a:solidFill>
                  <a:schemeClr val="bg2"/>
                </a:solidFill>
                <a:latin typeface="+mn-lt"/>
              </a:rPr>
              <a:t>B</a:t>
            </a:r>
            <a:r>
              <a:rPr lang="en-US" sz="1400" i="1" baseline="-25000" dirty="0" err="1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400" dirty="0" smtClean="0">
                <a:solidFill>
                  <a:schemeClr val="bg2"/>
                </a:solidFill>
              </a:rPr>
              <a:t> is constant over the loop.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882" y="1518786"/>
            <a:ext cx="4533900" cy="4831080"/>
          </a:xfrm>
          <a:prstGeom prst="rect">
            <a:avLst/>
          </a:prstGeom>
        </p:spPr>
      </p:pic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 Generators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398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92894"/>
              </p:ext>
            </p:extLst>
          </p:nvPr>
        </p:nvGraphicFramePr>
        <p:xfrm>
          <a:off x="5424488" y="1511300"/>
          <a:ext cx="26654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11" name="Equation" r:id="rId5" imgW="1346040" imgH="253800" progId="Equation.DSMT4">
                  <p:embed/>
                </p:oleObj>
              </mc:Choice>
              <mc:Fallback>
                <p:oleObj name="Equation" r:id="rId5" imgW="1346040" imgH="25380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1511300"/>
                        <a:ext cx="26654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752669"/>
              </p:ext>
            </p:extLst>
          </p:nvPr>
        </p:nvGraphicFramePr>
        <p:xfrm>
          <a:off x="4573588" y="3746500"/>
          <a:ext cx="3946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12" name="Equation" r:id="rId7" imgW="1993680" imgH="253800" progId="Equation.DSMT4">
                  <p:embed/>
                </p:oleObj>
              </mc:Choice>
              <mc:Fallback>
                <p:oleObj name="Equation" r:id="rId7" imgW="1993680" imgH="2538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3746500"/>
                        <a:ext cx="39465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342359"/>
              </p:ext>
            </p:extLst>
          </p:nvPr>
        </p:nvGraphicFramePr>
        <p:xfrm>
          <a:off x="5853113" y="2359025"/>
          <a:ext cx="18176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13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2359025"/>
                        <a:ext cx="1817687" cy="782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67571"/>
              </p:ext>
            </p:extLst>
          </p:nvPr>
        </p:nvGraphicFramePr>
        <p:xfrm>
          <a:off x="4885451" y="4751409"/>
          <a:ext cx="26003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14" name="Equation" r:id="rId11" imgW="1307532" imgH="253890" progId="Equation.DSMT4">
                  <p:embed/>
                </p:oleObj>
              </mc:Choice>
              <mc:Fallback>
                <p:oleObj name="Equation" r:id="rId11" imgW="1307532" imgH="253890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451" y="4751409"/>
                        <a:ext cx="26003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21535" y="317885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96971" y="438142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09959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36291"/>
              </p:ext>
            </p:extLst>
          </p:nvPr>
        </p:nvGraphicFramePr>
        <p:xfrm>
          <a:off x="4124677" y="6047013"/>
          <a:ext cx="4194504" cy="45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15" name="Equation" r:id="rId13" imgW="2323800" imgH="253800" progId="Equation.DSMT4">
                  <p:embed/>
                </p:oleObj>
              </mc:Choice>
              <mc:Fallback>
                <p:oleObj name="Equation" r:id="rId13" imgW="2323800" imgH="2538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677" y="6047013"/>
                        <a:ext cx="4194504" cy="450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542080"/>
              </p:ext>
            </p:extLst>
          </p:nvPr>
        </p:nvGraphicFramePr>
        <p:xfrm>
          <a:off x="4937125" y="5372100"/>
          <a:ext cx="1143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16" name="Equation" r:id="rId15" imgW="672808" imgH="241195" progId="Equation.DSMT4">
                  <p:embed/>
                </p:oleObj>
              </mc:Choice>
              <mc:Fallback>
                <p:oleObj name="Equation" r:id="rId15" imgW="672808" imgH="241195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5372100"/>
                        <a:ext cx="1143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69445" y="537623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(phasor domain)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8126" y="113473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Open-circuit coil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439" y="1430756"/>
            <a:ext cx="4526280" cy="4838700"/>
          </a:xfrm>
          <a:prstGeom prst="rect">
            <a:avLst/>
          </a:prstGeom>
        </p:spPr>
      </p:pic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 Generators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12191" y="3815348"/>
            <a:ext cx="5022376" cy="707886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If the magnet rotates at a fixed speed,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 a sinusoidal voltage output is produced. 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398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67571"/>
              </p:ext>
            </p:extLst>
          </p:nvPr>
        </p:nvGraphicFramePr>
        <p:xfrm>
          <a:off x="5072946" y="1744021"/>
          <a:ext cx="3012648" cy="58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63" name="Equation" r:id="rId5" imgW="1307532" imgH="253890" progId="Equation.DSMT4">
                  <p:embed/>
                </p:oleObj>
              </mc:Choice>
              <mc:Fallback>
                <p:oleObj name="Equation" r:id="rId5" imgW="1307532" imgH="25389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946" y="1744021"/>
                        <a:ext cx="3012648" cy="58487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843027" y="1149987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Summary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3614" y="4863866"/>
            <a:ext cx="4539342" cy="10772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angular velocity of the magnet is the same as the radian frequency of the output voltage (for a simple two-pole magnet).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9822" y="110168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Open-circuit coil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11034" name="Object 58"/>
          <p:cNvGraphicFramePr>
            <a:graphicFrameLocks noChangeAspect="1"/>
          </p:cNvGraphicFramePr>
          <p:nvPr/>
        </p:nvGraphicFramePr>
        <p:xfrm>
          <a:off x="6152922" y="2476953"/>
          <a:ext cx="882929" cy="42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64" name="Equation" r:id="rId7" imgW="469800" imgH="228600" progId="Equation.DSMT4">
                  <p:embed/>
                </p:oleObj>
              </mc:Choice>
              <mc:Fallback>
                <p:oleObj name="Equation" r:id="rId7" imgW="469800" imgH="2286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922" y="2476953"/>
                        <a:ext cx="882929" cy="429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301" y="1879734"/>
            <a:ext cx="4526280" cy="483108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 bwMode="auto">
          <a:xfrm>
            <a:off x="4762005" y="5023262"/>
            <a:ext cx="3776353" cy="1484416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 Generators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98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67571"/>
              </p:ext>
            </p:extLst>
          </p:nvPr>
        </p:nvGraphicFramePr>
        <p:xfrm>
          <a:off x="1452950" y="1460664"/>
          <a:ext cx="1994849" cy="38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48" name="Equation" r:id="rId5" imgW="1307532" imgH="253890" progId="Equation.DSMT4">
                  <p:embed/>
                </p:oleObj>
              </mc:Choice>
              <mc:Fallback>
                <p:oleObj name="Equation" r:id="rId5" imgW="1307532" imgH="25389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950" y="1460664"/>
                        <a:ext cx="1994849" cy="38727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12891" y="827373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Thévenin Equivalent Circuit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4267402" y="3228590"/>
            <a:ext cx="534390" cy="40376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99046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09034"/>
              </p:ext>
            </p:extLst>
          </p:nvPr>
        </p:nvGraphicFramePr>
        <p:xfrm>
          <a:off x="5954851" y="5209276"/>
          <a:ext cx="1344515" cy="46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49" name="Equation" r:id="rId7" imgW="698500" imgH="241300" progId="Equation.DSMT4">
                  <p:embed/>
                </p:oleObj>
              </mc:Choice>
              <mc:Fallback>
                <p:oleObj name="Equation" r:id="rId7" imgW="698500" imgH="2413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851" y="5209276"/>
                        <a:ext cx="1344515" cy="462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47" name="Object 100"/>
          <p:cNvGraphicFramePr>
            <a:graphicFrameLocks noChangeAspect="1"/>
          </p:cNvGraphicFramePr>
          <p:nvPr/>
        </p:nvGraphicFramePr>
        <p:xfrm>
          <a:off x="5023647" y="5881565"/>
          <a:ext cx="3267414" cy="39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50" name="Equation" r:id="rId9" imgW="1854200" imgH="228600" progId="Equation.DSMT4">
                  <p:embed/>
                </p:oleObj>
              </mc:Choice>
              <mc:Fallback>
                <p:oleObj name="Equation" r:id="rId9" imgW="1854200" imgH="228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647" y="5881565"/>
                        <a:ext cx="3267414" cy="399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5738813" y="2153890"/>
            <a:ext cx="2560647" cy="2309255"/>
            <a:chOff x="5393842" y="1714500"/>
            <a:chExt cx="2560647" cy="2309255"/>
          </a:xfrm>
        </p:grpSpPr>
        <p:sp>
          <p:nvSpPr>
            <p:cNvPr id="32" name="Oval 31"/>
            <p:cNvSpPr/>
            <p:nvPr/>
          </p:nvSpPr>
          <p:spPr bwMode="auto">
            <a:xfrm>
              <a:off x="5842660" y="2921330"/>
              <a:ext cx="475013" cy="475013"/>
            </a:xfrm>
            <a:prstGeom prst="ellipse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13913" y="2838204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+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35683" y="3073730"/>
              <a:ext cx="2616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-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6092042" y="2327563"/>
              <a:ext cx="0" cy="5937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090062" y="3394363"/>
              <a:ext cx="0" cy="5937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6375070" y="2040577"/>
              <a:ext cx="0" cy="5937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6088083" y="3974277"/>
              <a:ext cx="17496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6673776" y="2244437"/>
              <a:ext cx="558140" cy="178130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7534579" y="2036620"/>
              <a:ext cx="0" cy="5937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599044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3174063"/>
                </p:ext>
              </p:extLst>
            </p:nvPr>
          </p:nvGraphicFramePr>
          <p:xfrm>
            <a:off x="5393842" y="2954685"/>
            <a:ext cx="3302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351" name="Equation" r:id="rId11" imgW="215713" imgH="241091" progId="Equation.DSMT4">
                    <p:embed/>
                  </p:oleObj>
                </mc:Choice>
                <mc:Fallback>
                  <p:oleObj name="Equation" r:id="rId11" imgW="215713" imgH="241091" progId="Equation.DSMT4">
                    <p:embed/>
                    <p:pic>
                      <p:nvPicPr>
                        <p:cNvPr id="0" name="Picture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3842" y="2954685"/>
                          <a:ext cx="330200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9045" name="Object 100"/>
            <p:cNvGraphicFramePr>
              <a:graphicFrameLocks noChangeAspect="1"/>
            </p:cNvGraphicFramePr>
            <p:nvPr/>
          </p:nvGraphicFramePr>
          <p:xfrm>
            <a:off x="6807200" y="1714500"/>
            <a:ext cx="3492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352" name="Equation" r:id="rId13" imgW="228600" imgH="228600" progId="Equation.DSMT4">
                    <p:embed/>
                  </p:oleObj>
                </mc:Choice>
                <mc:Fallback>
                  <p:oleObj name="Equation" r:id="rId13" imgW="228600" imgH="228600" progId="Equation.DSMT4">
                    <p:embed/>
                    <p:pic>
                      <p:nvPicPr>
                        <p:cNvPr id="0" name="Picture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7200" y="1714500"/>
                          <a:ext cx="349250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Oval 47"/>
            <p:cNvSpPr/>
            <p:nvPr/>
          </p:nvSpPr>
          <p:spPr bwMode="auto">
            <a:xfrm>
              <a:off x="7825526" y="2280062"/>
              <a:ext cx="106878" cy="106878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847611" y="3916877"/>
              <a:ext cx="106878" cy="106878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707574" y="459575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dirty="0" smtClean="0">
                <a:solidFill>
                  <a:schemeClr val="bg2"/>
                </a:solidFill>
              </a:rPr>
              <a:t> turns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5990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047322"/>
              </p:ext>
            </p:extLst>
          </p:nvPr>
        </p:nvGraphicFramePr>
        <p:xfrm>
          <a:off x="5741119" y="1440020"/>
          <a:ext cx="278288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53" name="Equation" r:id="rId15" imgW="1701800" imgH="228600" progId="Equation.DSMT4">
                  <p:embed/>
                </p:oleObj>
              </mc:Choice>
              <mc:Fallback>
                <p:oleObj name="Equation" r:id="rId15" imgW="1701800" imgH="22860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119" y="1440020"/>
                        <a:ext cx="2782888" cy="373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354642"/>
              </p:ext>
            </p:extLst>
          </p:nvPr>
        </p:nvGraphicFramePr>
        <p:xfrm>
          <a:off x="4850493" y="4024539"/>
          <a:ext cx="10541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54" name="Equation" r:id="rId17" imgW="672840" imgH="241200" progId="Equation.DSMT4">
                  <p:embed/>
                </p:oleObj>
              </mc:Choice>
              <mc:Fallback>
                <p:oleObj name="Equation" r:id="rId17" imgW="672840" imgH="241200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493" y="4024539"/>
                        <a:ext cx="10541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580482" y="187286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Open-circuit coil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64754" y="5491301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Generators at Hoover Dam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 Generators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500" y="1624261"/>
            <a:ext cx="3885696" cy="3031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64" y="1625251"/>
            <a:ext cx="4042610" cy="302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2508" y="5991367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Generators at Hoover Dam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 Generators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729" y="1050959"/>
            <a:ext cx="3535680" cy="4732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7546" y="1763830"/>
            <a:ext cx="4244340" cy="301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Transformers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6054" name="AutoShape 6" descr="data:image/jpeg;base64,/9j/4AAQSkZJRgABAQAAAQABAAD/2wCEAAkGBhQSERQUEhQWFBQUFRQYFxcYGBgYFxUYFxcXGBYYGBcaHSYeGRwkGhYVHy8gIycpLCwsGB4xNTAqNSYrLCkBCQoKDgwOGg8PGi8kHyQtLCwsLDAqLCwpLCwsLC0sLCwsLCwtLCwsLCksLCwsLCwsLCwsLCksLCwsLCwsLCwsLP/AABEIAMIBBAMBIgACEQEDEQH/xAAbAAABBQEBAAAAAAAAAAAAAAAFAAEDBAYCB//EAEwQAAIBAgMEBgQLBQYFAwUAAAECEQADBBIhBTFBUQYTImFxkTKBobEUFiNCUlRyksHR8AckYnOyM4KTorPhNENTwvEVg9JjpMPT4v/EABoBAAIDAQEAAAAAAAAAAAAAAAAEAQIDBQb/xAAvEQACAgEDAgUDAwQDAAAAAAAAAQIRAxIhMQRREyJBYZEycYEzsfGhweHwI0JS/9oADAMBAAIRAxEAPwDnpT0oxaY3EqmJvKq3rgVQ5AAB0AHKhnxvxv1q/wDfarnSzFL8OxIa2jReuCRKt6R4gwfWKFLZtNuLoTwMMPCRB9ldiEoKK1Rr8HOlGTb0v+pZ+N+N+tX/AL7Vdw3SvF9U7HE3jy7bfnQg7MPzWRu7NDfdaDXeKtlLJUiG10O/9RFZ9S8bx+Si+FTUvMTJ0vxsD96v/wCI1dfG/G/Wr332oUFp4p2OKKVUvgWc5XyFfjfjfrV777UvjdjfrV7/ABGoVFPlqfDh2XwRrl3Cnxuxv1q9/iNXPxuxu74Vf7vlGoblpilQ8UeyJU5dwqOl+N+tXvvtT/G7GfWr332oTFSXLDKAWBGYSNNCOYNV041s0vgm5vdMJfG7GfWr332pfG7GfWr332oXFKK08OHZfBTXLuFPjdjfrV777UvjdjPrV777ULy0stHhw7L4DXLuFPjdjfrV777V3Z6UY5mCrib5J3AO0mhEVsejOyxbQOR23HkvAevefVWOdwxRul8GuJSm6s4dtphc3wq4T9EXWn8ifXQm70oxymGxN9TyLsD5GtmatPh7d1QLiq2nEA0hDqUvqivgalh7Nnn/AMbsb9avffam+N2N+tXv8Rq1GO6D2X1tk2zy9JfI6+2s9jeh9+3qFFwc13/dOvlNOQy4J9vgXljyxIPjdjfrV777UvjdjfrV777UNe0QYIIPIiD5Vzlpnw4dl8GOuXcJ/G7G/Wr332pfG7G/Wr3+I1DMtNFHhw7L4I1y7hT43Y361e/xGpfG7G/Wr/32oXlpstR4cOy+Cdcu4U+N+N+tXvvtS+N+N+tX/vtQuKWWjw4dl8Brl3Cfxvxv1q//AIjUvjfjfrV//EaheWlFHhw7L4DXLue1fsu2hcvYIvedrjdc4zOSTACQJPDU09Qfsi/4Bv59z+lKVcLOqySXudTFvBHmnS5f37Ffz7n9VUcAsXAfoy3rGo9sUQ6Wj9+xX865/UaoYfRbh5IfbXYm6wfg58VeX8lUCRJ1nXz1optPAZbdtMxNzLna31bQtuRDC5JU8JGke+pg7OZ0XmVHtArbdI70WLo4EAD1sB7qw6iKuEaNsUnUmYUAHfp3j8qT2SPDnw/XdT5a7ttHh+uFPU1wKWnyQxSipMs6gEdx/X6799NFWi1LdFWqOMtKKky0stWogkwqKDLMFgSBBYzw0Gm/XUifXU74FUNvNecg6OHQgEa+jkZtQDxHAVSt24J4gndxB7ufh7asbQuXMyh7YGmkNOnrA1FczOm8kb/37D2JpQdFUp3g94pRTpb1J3EgaeHGu8tPRi2rYpKW5zH61/KlFdxSy1bQ+5GpdiXZ+F6y6icGYT4cfYDW+mOHqrI9GU+XHcrH2R+Na9d59X5/jXK61+dIe6b6bO3SADwIn2kEeYNVLG0RLa7mYeRj8K5xG1AmHNw7kzR3nNA8299YnDbWIAk+PidTSDY2ei2sdVhMSKwuH2330Ssba76iwNLicHauiLiK3iNR4HeKA47oOh1tOV7j2h+Y9tWrO1QeNXLeP762hmnD6WUljjLlGJx3Rm/a3pmHNe0PLf7KFla9UTFA1Xxmy7N700BPPcfMa07j67/2haXSr/qzzLLSithjeg/G0/qb/wCQ/Ks/jdiXbXpoY5jUeYp6GfHPhissU48oHZaUVJlporYzI8tLLUmWlloA9e/ZJ/wLfz7n9KUqk/ZXYZMEQwKk3nMERplSlXns/wCpL7nXxfQjzXpYP37E/wA65/UaoFIsueJZABMTrrpH4jfxo10pufveJJVDF9gNCCZJ4qRujjO+hGKIy2xBALTA13cpid1dCeW4RjXqkKxx1JyvuWOj9qcRb7iT5AmjnSm5FkDm6+wMfyqj0Wsg3s07kbQ6ETA1G7jwJqx0tuyLa97H3D8TVsj1Z4lIrTiZmctLLUmWllroCdnAFKKky065ZAYkTyEkxvjcPM1WSSVstFt7DHDmA0GDOvDT3VxFW7+HtQrxczZ5GqkRp2Mk6DTfNVzlJIGscxBg7tDS2HNKbaZtkxqKTGtJLCBJkac+6re1bTBxmCjsg9lw41giTpB7u+obKnMIMGRB5d9T7TVOtJRMkqsiQZInUwo1M8arl3zQ/JaH6Uijlp8lS0xHP2k+8EH2003JK6F0k3RHlpstT3LOUkGNNOySQY0kEknXfrzrnLUwnripdyJx0yaLOxcQLd5Cd0wfA6flR7abhrq2/hHVK6nNoIJUjsq89liG5HQDdInMgVccfIADnOva3hR86Y0Ubu+ud1uO2pL7DnSzpNMg6R7aS5ls2SOqt6abiQIEdwGg/wDFA8tXXwQnRQF5FpadPnBQI3mMvHfUT4UD6S6TJGnmCaRl02VK2htZ8b2sr6ipExDCoXuQQJBndrv8Irl7vDdS7TWzNeQ6ly4qB2Rwh3PEqeHq176mw+3O+jG28Rk2bbA3utlfYGP9J86w4WgDa4bbQPGiNjavfXna3mHGrVnajLU2RR6RZ2gDVlcSDXn+H29zorhtuA8aLAPYzYNi7vUA810P5H10DxXQtgfk3BH8Ug+yaI4faw51etY8GmYdTkhwzKWKMuUY3FbEazBug67gkGQIkg7uI3Se6qbbUUf2NpjpE5oGvN4ndGi/jXoGNspftMjCeK9zCcp1748zWPs4pkGRsrBiOwxAU6T6TxrppEnUAHUTuuolP6jJ4VHg9J/ZY04IkiPln0kmOynE7/Z4Uql/ZoB8DMCJuuYmRqF3GTIpUlkdydDMPpR5z0tH73eHO/ePkY/GhWJMsgHBT+vbRzpNYzbRuLzuNy0zXCOe/TuqPb+CCMCCxJkAHL2EUABVgAxJJ1k10cW7h92xSeyl9qJuilrW43co9pP4VD0junrAOSD2k0Q6MpFpjzb3AfnQrbjzfbuyj2D861jUuofsZyuOFA9CJ1Hlp/tUjW04E+BH5VxlpnIAk7hvp1pJXYqm+KOSv5e/8jTNaB7/AMPDlVu/YQoGm7vULBAUniSskNM/+YqA5SxAkQdx3gHd7t/dWGPK5txNZ41BJkeJwphO20HhoI0nRt/nSW1E9/PX9eFXcZh4Fo5IBVjmzsSSCBBU9leMRwqALVemjSbr1ZOd7pX6IazowJ5959g311igc7SCIgEFSpB7wwB5VPgdLimY1366A6E6a6DXTlXWPwxzu4c3FNyM7LqRlmA5UEan0dw4Vnlk11EbL41eGVFGKs7PbLdQxmAYaRPs3edR5amwi9oeum8/6cvsLYvrRxtHEdZeuMQRLE6gDUkk7tKgy1PdHaPia4y1HTqsUQzO8jI4q7db5EDvFV8tT4hfk+H676X611p+5t03qU8tLLUuWmy08KGYxltjdHWL2VYkAaSsk75rV9GHQAvcUMSQtpIkiPnSd3ASeRobiLOa8sRISRIkaNxo7jMMUlx2g+gI3CfSnkeEeNct4U5uLfP9ToeLUU0h+l+a7atMFm3q0g6gmNSDwjjw4wJjJrYMAkle5hH+YSPbW22g0YWwRwO/l2T+VA8nFBpxUcOZSOHNeG8aaDCPTRat8b/g1ed8LkCXLDATEjmNRUNu6DqKM38NbIlgsb53TpzG/fQvbGDa1hwVZdGUEaGcwY6HeYKxWebpfD3TtF8efXs0cxNFejuE67rlzMjImdYghokMCD/d86HWrICoWOUlFJ1HFUMxM65xGnPfFGNgILOJty6HrZt5Q0tDiASo3DNl3xSrTRvaYMs7YYUTwvSDmYoDdw5XfpFQdYKrZajf4PbWkz+gCx9w86zgwiyTlEnfx9/rrjZgbLJEAiBO8yZJ9cL6lHrt12eixLTql6nO6nI70xPWP2ZXmbBHMxaLrgSSYACwJNKuf2Yf8Ef5z+5aeudnSWSSXccxO4KzE49M21b3deP+WTUPSIzcUclnzJ/Kr72iNo4kkEfK3j7QoNDNrtN09wUeyfxroYF5orsv3FMz8svuFtipFle8sfMx+FANoGbrn+NvYY/CtNg1i1b+yPzrLnXXnr51fp98kpFM+0Ioiy0+SpMtLLT4mV8RhkKqJ1LarOhGu9N3rrpLIG4AVbvv2La5jvc5YGU6aGZnN+QqMLS2CK8z92b5m/KvYbFp21+yfeK4y1ZxdiLmi2wCikZInWfThm7XOdfGo8tHSqsfyR1D84sMpLABSxOgA1JJ5V1ddwhQjLN0khgQ2gA8N45VNs8dsTcNoH0nESqjU+kCOHKuxgkaMmIt3DLHtNlYydJBAE0p1NLPFv2GMFvE0vcoRU+D9MVabY10fMLDmsN/STXFjCNmjKwPIjX205myReN00LY4NTVopMJJ8TTZakCanuJroLV8LrEn7FciubIstXsWfkY7t3q86rZKvY2Pg/8AtzHKKS65/SM9KuQXlpZamVkjUnMDlIIgEyRAdcw3iIMGaa4QIO4HUakzwG4cwRO7dTK6vHRi+nnZwuztRdZsiwVBIJB9NmOnAZCJ5g1Y+HZXaCCugKkypEaA++fXRPC3UW3lbKvbCqT6IbKWGbKVI3HjvI30BvbCfrGN24xUE9kALABHZG/KD2fR4c4pDFnlOe6u7G54oxhs64LvSi8PgCG3MMwC8TDKx38R38R41ltn/CeyoARVgSVggcIk6kb/ABrcuk4MTvDE7yDJZtxHcTpy0oKLHIt5z761wY5Sb34fcplnFJbc+xVbAAw0Z2G8EDtTvZRuDd248IO9tpYBbmEvuC3ZVYAMBjJjMOMGY5EmpHuCSFLORwBED7Tbh7T3U9zA3rqXALkGEJRZGcnMAS3FhG8wDOsbwZlpi1Bbft+ScT1SWp7mb2bsfMO2WzfQTeBpBLTC7+OtHtnbHUMg/s8zAdg9uCQJ6w6zv3R65FNs3DZUiO0IkrmzZgIIOYaNo0g6DXeNDfs3u2C3Z1XU6A67uS8NN3KNBWOLw2tzTJrT2KWOwIkiCYMRmjjz3ihWyNkFCzuoMTA9LVSeHHdWoxVgm44AntsNNfnHlUN3DhdBrz1nU6sJ5STXQ8LHkakJ+JOKaI7+rMd8knuMmour9VTKZAPMDeZ9tLLTEV5UYybtnpv7Mh+5n+c/uWlXX7Nh+5n+a/uWlXn+o/Vl9zsYf00ZrF64zFN/GR7Y/wC2gGM1uP8AaPs0/CtFjmAxOJkgE3n0JAkA/wC9Z+2ksO8+810un+pvsl+wlm+lL3YfxAC2m5heW6F4VmAtaTaR+Sf1DzNAclW6PiTK9VykRZaWWpstLLTuwpbILhBdRKkqpkBpYTEZhGmmvHeK7Vdajt4VVusViWUZjpqZ9lWgtLYFeNtd2b5nU1fsQ3rZ6xsylTC6GOU8CRxpZKsstkMxCXwCfpK+4R8583fvpZrP/Udft2XHtWRWeDIscFGSr8Mvlg5yco/2K+WmxFuSoIkQd4ohhtndYCbbo4G/KTI9RAqn0hw7Lew6W2UdY2TcJ1dVJIM7pPlWefNByjW5bDikouxsLsrM0L2DzBZfD0aKWcDiQCBeY8gWS4PJtaN2Fg5RMKFAkyfncT3AVnRbE8teGnPlSOXMp8RSG4Y3Hls5vG+pPWWbT9/Vsk9+ZajN6386w6/YcN64cTV63ecbnYeuffT3cXedYRlzGBmZQQO0J+1pOm6hZqjSv5B4rdv9iXZuBthgxV5JgLcULJhm4E7gp4d9HMblFss+XqwCWBUdmJ199CdlY1oC3oDrcZCRoGK5+1HCQpPrHOoek+2rVzD3LCOOsbMu8KFIYZpLEcjWUpOT8zNElHgzn/qNtrhcGQ0kxMA6FjlI35tfORrrGxDlQQGLnUyCYgjNKnTdA5acqpdHLTDr0bLktZXcypHa0UiAZETxjdR7o/icPfI7eWCYlWCkKJ9OIU8Inh6qYSShdmLbcqojv4MXbJVySPhCzHHKse38Yqfq0Ftbdx20MK2Y9gmYUxvUbtZjWrOEsJdRltOYW5IfLpmg7twaJnxAkbxV7DbMVBvLaEdqNxBB0AA3E1hCSibSVgzGubWGW0UdmZmgiCogkyXY6aERofCgrYe4Z6ztjTsIcs7pzGBm8NB3Vp9sXgtrICAzFcq8SB6UKNTpQVyQNVYd+kew01hcWpOVi+VSWlKiEdnTIyxpAAIH3T+FX9kYpBcUZu0WGmo3Mkb+Op0qt1q7pG891XcIVzWtQTmbj/HY4eqt8ktWNJSvgyhHTN+WiptW0euuFdGBEz2Q8lgAwnTT0X5b51yw4cB+6N4OhBGpDco39+m8Gim38MvWsQAHzKQ0cIEz9ICF08ONCnw+aGWBcyiJ9FgBu5xvPFlkxImlsLlG0uK3N8qi6b59C9tEgXHCiCWOY8TJmByHv48qolTzPv8A96nu4g3GZssSdVOjAjQjkdZ1Ghpgs6EEb90Hyp6Kx6E3H05/yhWTyamk/wAfyQQe7hu8KcLUr4pHJYMIJJGoGhPf40ykHcZ8K0huvJP+/wDkpK0/NH+x6R+zkfuh/mv7lpU/7PP+FP8ANf3LT1xs9+JK+508X0KjA9LujvXYq9cLlctxxEcAxPvmnwdvtr40d6Q6XLwH029rf70KwCdsev3V0MEv+OT/AN4Esq88UWNqH5OObD8T+FCslFdp/NHf7gf/AJVQy1t0m0DLqd5kWWlkqbLT5absVoidFzEtdG5RradQIG6VUg6nf3U6oh3XbR/vqD5NFNi7wtpnYGJjTXWCfcDRXB4IEKWBk5ZBMxmJ5cRlPOkZT8FUpfihyMHlduP9QTjl6m31j+hp2hDDUx80mu8ChN20jQC6l2GsqsLl1011PPdV7a+A62yLagAO1gsAAJU3hm9gqns651mOLxAKvH2VZkU+ByE+ulZ9VOargYh08IvuaBd6/bfXjADgeO6ql7Zqtet3TEozgeJuCD6gG86t2x6Pi59rfnTruXvc+9jSQydp6Tf3fdP41nA273ca0QP9p+vmLWbRO/3VBJKqzv8AL8+dNi2YW3y78h92p8ppxPd5H86p7YuHqiOb2QYO6b1sGdO/21ABd7QS/cJCdq87HK6S0I+8A5sw0GtPiMHaxh7aAlDcQHQNCNlgkTpJbSgOzcAtzGY0u0IMY+YTCsMm5tYii/RrZpYXGF10brsTBTLovXuQsMCCASx8SaluyEqINmdD/lWXrbtu2OzltuElhqTmRFBHDVZmdauW8HasqSnyjIxVmDAknNBLEmJEyx376OYWwEdVG4T4+JPE0K2rslbVvEhP+at5yNIDOpBA7pHtoJOcb1oUQVUl0B0LQGYKd8aywPqNUbavbBuYl56qdQTDkgEEKDGklQCN4mo+jm0GvWeruSLlh0VieORgwnv7BB8JqZUXFu2bWyoIX+NiCrP4KDC95mgDJ48X7mLU3AqkhykMHgKpOSRIGkgjf2td9ENnJdTNdcH5qqt7q7cZpmF63eRxZdI031dxjZr+C7IDKLttxEDOsodBwJ18GFUtpWWtuxtWw3VqxuK7QwDaFgZ7SwshhuzHSdatqaVIq0m7LO2cbdsuwa0XQAPmtqSIZoglpltdwOsUNw/SMOyMEW0qOuZmUSysc2mVeAQ65uI0ohtS5d6/Dm6jAXMlpSjAy5mSAwMZlbiJlY8RHSK0mGLrasBioQ53V7hyuH1knKCCnIb6t4ja0kaFdhHaO3bN64zK98kuYWwCpIEBJc9oHSeyN57hEF7GvdtsFtJaScpa9cgyN41iTu3CfXV/BYkfB0YloKL2QMnaK6KFWA2p05iDVa7sxHcZ1BcHtkbrfEWkA00HpN39+mmiUaSfJXVGW9cF69cLQywwKrqCdTlAMcN81wAT3Dx1q2LdR3rip6bBftED312ow0xSbOW56m2kQoJ9X/iuXw4O8CuE2hb1g5tTGVWbieKgj21wMexJC2LmnFoRfUdSfKs8c4KNNmk4ycrR6b+z5Ywp4fKt7lpVH+ze6zYQllynrW0knTKhG8A8eVKuLmaeRtdzp4k1BJgLpGPlrn8w+8n8Kp4C32j4fiKIbfQddc/mN+vbVTCIZMU/DbAxSe+ZEeOXVfA/h+VVslW8Spza8APaTXGSmcG0ELZ95sgyU+Sp8lIJW9mBSuWxdvWbZ9EB2bvPWW9D6h/mo3Z+afsf0M340LwqReQ8TauOf7zrHstiia6Dw/CyPzrhZJapNnagtMUivjHK2oX0ythV+0zQPLf6qp7OtAY0qNyWVUeGe4B7Iq1cXNfReFsox8chVB5dYfUKrbKacbePK3b9uv8A3VREhewf7P7LH+n86Vs9m33mf8rmmw3/AC/5f/6/ypWfRteA/wBM/nVSx03o3P739AoB+vfR26fk7n9/+ms+s8RJ8d3hpUASCT3D2/7e/wAKrbWX5JQP+thh/wDcWqshu4+z86g2i0rbGut/Df69uoArbByfCsYbuTJ8Nu+lHpZFyxPi1aPokTkaf+riP9d49kUD6L3VW/ii0646/EAtrlQDQA99HuiIm2ftXf8AVegAsn9oPXVXbaE5gN5tkD1zV1U+UHrrL7a6T2bQYC7nuAsADJ1zfOMaAfh4UADulu0uqS4LKw1xh1jDhnECT9JgvkO+hfRzHXbTS6u1tYmIJy3wuUheMuibt0tzoztvDIuETKwuZr9lmcEHrGLatI0jgBwECnxm2LNzEXLB7JfNZLcmXKbZB3RmLRyMVZEMhxt20+Nw9y0WOd1zyrKMyrl0zAaxln1UfOxLThWZFJUAgle0IgiZ1BnfQjamOz3NnudDmYP/AAspVXB8GBrUo4yluGVteUb/AHVBJluld2LmCEHs4rDsTHZALZDLbgZI076yPTnEZ8W6pIYLbSZImLl3MBGjAhlmYjKa1W3MGDZVFBuXb96zd6tyTIW4jFd3ZUKIqntPZSWHtXLoWVRbVtZ7LubjMe8IrXBJOpAHPUAfZ1t8llW0uLaRV5W0ChTdIPz2g5Qdw9dXThOwFQlY4wGOkg+kDqTJnnVTYmKa5YS6c+a4M7Qo1J/ibfAAGnKr15hrpxO9yo1M7uPpV0MSUKb9UJzbknXowXjNjMWX5Z+JIJIBiN4WBEZuHKrNvCWFPZVJ5gSfMCpLbKzjL1ekzlOY7iNTx1il8Mnc1wxvCoB75NaqcdT/AJKOMtK/g7F3kreQHvpOzclH2m/KoTe3yrRzd4Gu4chymuBO9VsjkTrr4+2rrN6EeF6npfQMzhB9pvcKVcfs+P7prE9Y0xu3Dd3Uq5E/qZ0I8ALbWuIuDkze0/7Vk9s7cbDYq1v6spDjhqx18RArTXsSLmIxMfMvOh8VJ/MGh+3NkDEWmQ6MNVPIxp6t9P3WJIUr/lbLKMHJZTIMQe7KD+NdhKodFsKyYZFcEMC4I5Q7CPZRcJTEJVFIWyK5NkGSkVip8lcYhYRvst7qs57GajuD7A+Wj6OETzbraJ3B6X/u+wKtD8Ov7xe7rdhf8v8A/VWNpXIRo0L9Yi+N26EB9W/1VyGdcfZzZi1z/qXjl+wtvKnsBP8AeodsM/L4puSoPJFov2UA1CqrPE6QFGUeyg2wTLYw/wARHkpH4UdwDiiI7rQ/X+WulH9n3KfYFH40ro9Putj/APJXRHaX7Le9KqSRX/7O5/7nvIoGB+vKjWJb5G4T/wDU/ragK3AeIjlO/wAfy99QwJg3Lz4f7/rwqHHaC134jC/69upg45jzFQY4ybHfisN/qqfwqAOeh9/5bEdkmcZidwnjbHgBHM8udcXsLjlwa9SzWrqlyyJllgbrxB11C5ToeJ41BZ6q03yd1gLuKuFzctlDLXLXYTUz2sozRBBqbo9tOWKtcZ2YkBR1hjtMYColsayTMnhuoAFYCztO4zJnvZyoJzuVIBOkFiACdd2uhqW90P2hBZi53k/LAk/5tTWuw1gkwVMneIkTyGa5qPGKutZIHokafQj+i7U2QeRYm3igMk3gMwOUhozToYI399W+kexzh7dkljncHrAYPbAQnX+97K9NRiJ1YQD/ANbQfeNZ18ZbuuwYpdInIGKMQTocoawDMCdSfRg1NhRk9ibRuYnFWbd85lNySIAnORm3Rvge3nRq70ovqWQgMrBBl+lmVSRz1mPXWrxOzbcWGACZWzEqq5tLbRuXgxU6DhVHD9Idngks9oOCdTbII1MalBuED1UMBtv9IHsCxFtesuATDKsGQMgZhEZiNe4DjWXu7VOIwy4i8SQLuHLEqsOoxDAjINw5jSSvGiXTTF4bF4bLav2DdBXLN1UgZgW1YgcBWawmyP3e3ba7aJ6xcwGJskKvWsSVGeJyvP8AdqCTUJibZTKrqUMQTcCAmQWhRu1zacKkvlXITsscitPpLl0UweJlffV7EYQPbL6EBROVmytlgQMjwN0zw00qlhMFlxWIQ5skIwYkn5u4Bp3STP8AFTSTdWYWldEi2Sty2RBWCJCMvDTuIifOp0w6HfcLeDL4D0RyqPaljqrYuWhnfOAomATmIA5Rx86IC3aK9oqCRr2tRI1jWRW0FuzKb2RSOBRtc2nfmPj6Z/CqGN2IjMhTIxEypCwwIkDsjTuP4VbXBp10IWKBSSAWJ4QwM8NZHEe2xjLAXLldzrxggDXUHL+dS6a4BOnybX9ngAwkLuFxwBEQBGkcI3RSqToIsYZtSflX1IA4LyAFKufLljq4AN/DKt/EZRGa/cY+JgH3VDGp8aFdIOlyWcVfQjVblz5wE9rlFX8NdzKHjeAYnmJ/Gt1JNUjHTTss4dez6yfMk1JloDZ6U2lUBgwgDXQj31Lb6V2W1GeOeX/errKu5m8TfoGgtQ43+zbw9+lDD0qtcn+6Pzpn6Q27gKqG3TJGmhk8aHlTXILE0+Cr/wCtdXib4a2QC1qGZ0UQOrBiTvyqWjfqoMSKqXulQZlMW/k4LjOWynOxaSqndbJiPnHu1729icLiEI1Vyyt1mQyCsd44CJodj9nYXPduoYU2eyua5KMvaL+lJhQdO+l37M3Tfqi1iOmhFsXM1kKVu6hbzQbj9gxk+aBrzO6s/hul721xIW4PlCMrLaaMxks0n0QQYgg+zUDjL9gFVV2KnNmjMAJ3SCdY8BVfFoqzl7SsHykHTstAO7XT38BVCxu9rdKyguM969luqE7FlAEy72Us85mBOh07Rg6Vzi+kpSL3W4i5kt5AB1SqwKencE782unJfCvN7OL7OoJJBEzuMggx4VYDBCcwzhQQdd8jQyZiKiyTbYTaNm9hwgOIa2zM5W5eQHNIAGbLIXQmIOpBobd2K6DMt4Ed2YR3aXfwrJKzEDdMz6QMid0GiF++HudlMgyxAYEyCSWO7w9QosC1tHbZS5lsteKqACWcg5hOaAJhd3tqbYvSZxdtuxd1tsHgsYlTI38vfQO5ZIQgmdSPbzmu9nWGzaHQ6GSsCeJ7WnjUAeobS2xZxfwMW2chsQjaL9B1lXBII7TKZE7jvrjZ2MFy2oCnMqM1uLTAsuYlsma9LmYIgjcY7qnR+1ZtJYWQzG7Kv1iE+mQFgaHXjzrS39kh7SthIDWwGslSI1LEqCdI5TpoBumpIBq9MxbJLNc0H0FBn1/jNWrnSb4TZdhnFpFUtnVDvaBqjIT4bhzoZtXaOKCMMTZLWSIudnIRJEENJAIaCNInuqPC4iz8FxNuwrEJbtFrrwHcl17JAnKqnNAnj6zaiLLmzbQxEi32gIzArdUb+RxQB8qLrh7iXbIZQEUXFXKrCJWTMXmHzfnDyJoT0MxK2VvO5jsiB9I6kKO87qNf+vreuWBbOhVmuCRp2GGTvIbLqO7vqCaLiSdGAGumWfboKFbes4e2JfDC8XzklQAwCgFnLQeY3jjRYNrQfpXj7tkW7lslIt4rMQAYPwdmQa6ekunMjvoAh2ds/CX0L/B8gXWDO7LmDAgiQQd8UNwy4C66p8GuKWIALZgJMQD2+9fMVotkY43sNbuM2Zmw1vOdJzQ8ggaAwRp31Lh8O0XcykDeCRp6eFg/5D5VJAJuYAJb9GFS4yqSIIChlQEnVlIy68wD4EzhlW4hUABhGnOCfwFC8baCC6xDa3LhJKQIKzCsfSGh3fgZobZxZyWnsXFyoWa4vNWbTx1JXT6VbKWxno3DeKwYVM0HW5M+N07wPXXdzCW8qmIlhxBExyJPHlzqlibw3KwOUKGjgQ9wkHXnkGo4Un2sQSISAfnO074GkEadmrakQ4snbDKt4ECBlIiREgAjQeuucW2VTKx2hEEED+HQ7oOnr7qqYjGs93QoOMhzoYhZOU6bzpOo5VDbxzsWVimWViHJO4AgdkAideJ8qNZOg9L6A3M2Fzaa3H3SeQ48dN3DdSqP9nRJwhJgE3XOhkTCyZ7zJpUs+TZHknTXozfubQxLBSFa68GV3TvEtWwWVTTSFPsH/iott7YufC7yKNOuZeO7NB48qfF3YtOeOVo/Cq4ZWpFskUqMmcBG+eG8foVBfsOvoyR+t1E2x92dyjwBHDxnjSN1jwGsT+jSnisZ8JA/D4a+/wDybnqViD4EDWr+DwV4F5tuB1bb0beYgbqXwdpkESATK7wN5ggcADrVzD4vELGW+/mTHqNWWWvQh4vcBHDXBPYufdaPdUOKkJcBlS1q4FmYJKwAO/WtpZ6RYsfPB7yqn+mKW0NvXLyKt5FKi4rGAQTAYAQWM6tw1q8Z70UlDY8LtWSxOvrJgcBv9vnRZ/Rtrp2bVwGCDJ6wnePEc60HQ3FdRduOyyR17RAIGZLfaHMjXw0031R2qkuoEELZcLG8jrGOp4nf5d1bJmUotcmdsJ6Pex/7anuL2Ln2zT4VNUB+l+K12w+Sc/xH8KkqQWLeqer3mpUXtXPB/wAa7wydq3/drq0P7T7LUActb+RHj/3Gr2wdjXLyv1YmGReUls0DX7JqF7XyA/XzjW2/Zfam1c/nL7LbUMg0HRzYAt4a2l22BcVixBGoYO5Q740DSPGjewcItu2qKSVREUE6HSd4G413YELlYm4wJh23wY3xpuHsFUrnSaxZJ618rGJGV5ETyB/XOgmuwUbCrcLI6hlZWDA7iKDdIMHaw+Ca3bUIgIAk+kxdTJJ3kgE+rurvC9NcGWJ68LvHaVxy3dms7026UpeRrSPbuIXR0ZCZGVSGV1ImZMgjhUgUrHU3LVxXu5WlGTIyByy5oAk7pImNan6NYayl+11bli1pjrETAzlQDpvtzPEDdWQw1xUcsVzjLcWNI7SMoOpG4kH1VoNhpbOOwrq6G42HuZxbYN2wJ7QXReyd2o7A9UAehhdalaordSERoOGlAEGIVvmGDDcAfmnLv7/fS+DKNwjzjTdpu0qUUzUAZHbGMGe6gXKes7TQva+TBOoWd3NvwqPGC3c0WRkRjqRrcQEbhw1YxUtzCdZjnVkuFSScygkA9TbiYB0jPqeMet8VsgWrrFC7KwuEyDALKZE7oEDSjWk6J0nGBxJvWGuEgZVt6QRvmNSN5MnTnvNONqNba4igA5iwee0BviOX50J2Pf8Ak0BtvGSM+bskgR6IG4QPb3VaxiKLjliWkeiIGukakR3UOaphp3Jhj2frA0ljMsPmxnYQI3kv5ihWD2iTcy5iDm1GYEAIQcpka6E6zvnwq9hdoJnOdSixvLqc2mUg5QTJ38PwofgdnHr26uGRnY6nL2ZaTukaZTB5d+gsi7kuLPZP2bWcuCiI+Uc6cjBB8iDSqXoAkYUiI+Ubc2YHRdRy8NY50qLsjg892vcJ2ldXM39uxjIwEAkxn3cPbVra1wiw5UZjlEKIkmRoJ0rrbotptB1zDO7XnAgCI0OvHfvqptS/8ieyX1HZBUHnxMAaceVVhtCX5Lz3lEzeFvh2ITMjjepIQiPpAb+OoBq1cS4J1GnAlvWYGWK5v4A3TL2EA1yk3WB1n0SqEg987qpvhb1tSEKOJHZ+eBxAeVzGPpAUkNmu63D9WTkQlVB5NI3b951qns+yb4cgWUCXHtwys05DBOhA3zQPAXrV0+kQ6b0KqrKw3HcTv3EHv8SWz7/VrlQwJYnWZJ1YyxJJJ76010t0Z6LezCVzYlwb+rjmtr8c5FRDZR4tPlHdpHOruD26DoeydNQf0al2ntZVw924MjMiMwMjfGkwQfOrxnFmcoSXqZf4i6kjE3LcgjsrwIAPzuIAqle/Z/iRDLctXgqkAHMjaz84KfpE6mtHsbCviLCXbmKuKbgJyoERQJIHaVS3CrR6K25lk64jiztd/wArMfdWtlHb3Z5VjNk4iy650Qw0wt227HWYgMW4cqgtOUS4riNVgOridGmNND6O+vZsOi29ECp3Kqr7hUl5luDLcVLg5MAffIotlaR4ng8ShuJB0GXujnXWEcEXI1IRj7RNeq4rofgbg1sqh5pCn2aeuJoNi/2TYVtbV64rcmZSP6QR7anV3RGkzey7Vu7ZysYIIEzHEkb9IP4Vutnph9nYdWXPdDMC5WDDMhgwdyxHjI50GwXQTG4dDbsvhLikky9sFwSAAcxWezEjWpB0c2jh7LJa+D3g5OZTqTK5Tq4URAA31GtE6WFcf01QW1u2QSpfIwZYK9mZEEg8POgW2sYdoXbTWRmfqyGtiZBUkkiYEGZGp76CbTw2Mw2HCYixlU3MwcOhE5YywCeRM1F0f6RJZLM9t3SCGCtknVcvbAkQddDrpO6rJkUSY7Z72mKXFKsIkHv1FULtvd660l7HWsWrG1aa0bYlne6bnZ5Qw566HnWT2ntEJAUhtTr5UAO15hpMzzo70TxdjD3hea5bMpkK5bvWISB6MjLvEHXcTWOfaJPCuLONYMNBoZjw1opEHt2H6aYQmOug/wASuPaVipr3SqwcoS9bzMQIIciTpAyjnFeOr0hHFR6m/wBqJYJHxSM1lSOq7TNmAiAToZ36TVqBM9Ov9LLFqFvXO3EwqPESYjQ++osN02w11siF2aJjLEjjEkT6q872NsTEYu31mcESVBd2mBG7Q6ST65q5cwrYK9ZFzqHDsSC0rkIyjVyOyJI4EVFMm0bp8WjF5t5gWBBllZDlUSCrAg6TIqwu1nylIdkiIdy2nezDNy3k0Hu7AS6JvqCxOoFyR3QQAY7qqr0Pwy7gQd2bOQRpHCB31nLG27TNVkSVUX+jaYi1h3w8qEzMQdTKuSSkFTHHz0M0fw18rbVWyFRwIDHXXlpv5VmsHsYII61m+0Z9u/21cNg8GXzIrJqb2Lpw5svYhEYyuFw766koisO+IE+sipMPYssDnwyrJ1hCoPfmUkcOB4UIdbg9GD4MPZJHKuGu3huVzpwGbkeHrqijMu3A9L6CYSzbwpFhQqG45gEkToDv8N1NUX7O7rNhWLhgetfRgQdy8DSpqPAtLnY0ptCZgTzin6och5U1KrFRdUOQ8qQsr9EeQpqVAD9Sv0R5Cl1K8h5CmpUAP1K/RHkKbqF+iPIUqVADi0OQ8qfqxyHlSpUALIOQpdWOQ8qVKgBdWOQ8qXVjkPKlSoAXVjkKWQchSpUAI2xyHlTC0BoAB6qVKgB8opjYU71HkKalQAhh1G5V8hS+DL9FfIU1KgBfBU+gvkKcYdRuUeQpUqAHWyo3KB6hSawp3qD6hTUqAOuqHIeVLqxyHlSpUAN1Q5DypdUOQ8qVKgB+rHIeVPkHIU1KgChj3IYAEjThpxNKlSqQ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56" name="AutoShape 8" descr="data:image/jpeg;base64,/9j/4AAQSkZJRgABAQAAAQABAAD/2wCEAAkGBhQSERQUEhQWFBQUFRQYFxcYGBgYFxUYFxcXGBYYGBcaHSYeGRwkGhYVHy8gIycpLCwsGB4xNTAqNSYrLCkBCQoKDgwOGg8PGi8kHyQtLCwsLDAqLCwpLCwsLC0sLCwsLCwtLCwsLCksLCwsLCwsLCwsLCksLCwsLCwsLCwsLP/AABEIAMIBBAMBIgACEQEDEQH/xAAbAAABBQEBAAAAAAAAAAAAAAAFAAEDBAYCB//EAEwQAAIBAgMEBgQLBQYFAwUAAAECEQADBBIhBTFBUQYTImFxkTKBobEUFiNCUlRyksHR8AckYnOyM4KTorPhNENTwvEVg9JjpMPT4v/EABoBAAIDAQEAAAAAAAAAAAAAAAAEAQIDBQb/xAAvEQACAgEDAgUDAwQDAAAAAAAAAQIRAxIhMQRREyJBYZEycYEzsfGhweHwI0JS/9oADAMBAAIRAxEAPwDnpT0oxaY3EqmJvKq3rgVQ5AAB0AHKhnxvxv1q/wDfarnSzFL8OxIa2jReuCRKt6R4gwfWKFLZtNuLoTwMMPCRB9ldiEoKK1Rr8HOlGTb0v+pZ+N+N+tX/AL7Vdw3SvF9U7HE3jy7bfnQg7MPzWRu7NDfdaDXeKtlLJUiG10O/9RFZ9S8bx+Si+FTUvMTJ0vxsD96v/wCI1dfG/G/Wr332oUFp4p2OKKVUvgWc5XyFfjfjfrV777UvjdjfrV7/ABGoVFPlqfDh2XwRrl3Cnxuxv1q9/iNXPxuxu74Vf7vlGoblpilQ8UeyJU5dwqOl+N+tXvvtT/G7GfWr332oTFSXLDKAWBGYSNNCOYNV041s0vgm5vdMJfG7GfWr332pfG7GfWr332oXFKK08OHZfBTXLuFPjdjfrV777UvjdjPrV777ULy0stHhw7L4DXLuFPjdjfrV777V3Z6UY5mCrib5J3AO0mhEVsejOyxbQOR23HkvAevefVWOdwxRul8GuJSm6s4dtphc3wq4T9EXWn8ifXQm70oxymGxN9TyLsD5GtmatPh7d1QLiq2nEA0hDqUvqivgalh7Nnn/AMbsb9avffam+N2N+tXv8Rq1GO6D2X1tk2zy9JfI6+2s9jeh9+3qFFwc13/dOvlNOQy4J9vgXljyxIPjdjfrV777UvjdjfrV777UNe0QYIIPIiD5Vzlpnw4dl8GOuXcJ/G7G/Wr332pfG7G/Wr3+I1DMtNFHhw7L4I1y7hT43Y361e/xGpfG7G/Wr/32oXlpstR4cOy+Cdcu4U+N+N+tXvvtS+N+N+tX/vtQuKWWjw4dl8Brl3Cfxvxv1q//AIjUvjfjfrV//EaheWlFHhw7L4DXLue1fsu2hcvYIvedrjdc4zOSTACQJPDU09Qfsi/4Bv59z+lKVcLOqySXudTFvBHmnS5f37Ffz7n9VUcAsXAfoy3rGo9sUQ6Wj9+xX865/UaoYfRbh5IfbXYm6wfg58VeX8lUCRJ1nXz1optPAZbdtMxNzLna31bQtuRDC5JU8JGke+pg7OZ0XmVHtArbdI70WLo4EAD1sB7qw6iKuEaNsUnUmYUAHfp3j8qT2SPDnw/XdT5a7ttHh+uFPU1wKWnyQxSipMs6gEdx/X6799NFWi1LdFWqOMtKKky0stWogkwqKDLMFgSBBYzw0Gm/XUifXU74FUNvNecg6OHQgEa+jkZtQDxHAVSt24J4gndxB7ufh7asbQuXMyh7YGmkNOnrA1FczOm8kb/37D2JpQdFUp3g94pRTpb1J3EgaeHGu8tPRi2rYpKW5zH61/KlFdxSy1bQ+5GpdiXZ+F6y6icGYT4cfYDW+mOHqrI9GU+XHcrH2R+Na9d59X5/jXK61+dIe6b6bO3SADwIn2kEeYNVLG0RLa7mYeRj8K5xG1AmHNw7kzR3nNA8299YnDbWIAk+PidTSDY2ei2sdVhMSKwuH2330Ssba76iwNLicHauiLiK3iNR4HeKA47oOh1tOV7j2h+Y9tWrO1QeNXLeP762hmnD6WUljjLlGJx3Rm/a3pmHNe0PLf7KFla9UTFA1Xxmy7N700BPPcfMa07j67/2haXSr/qzzLLSithjeg/G0/qb/wCQ/Ks/jdiXbXpoY5jUeYp6GfHPhissU48oHZaUVJlporYzI8tLLUmWlloA9e/ZJ/wLfz7n9KUqk/ZXYZMEQwKk3nMERplSlXns/wCpL7nXxfQjzXpYP37E/wA65/UaoFIsueJZABMTrrpH4jfxo10pufveJJVDF9gNCCZJ4qRujjO+hGKIy2xBALTA13cpid1dCeW4RjXqkKxx1JyvuWOj9qcRb7iT5AmjnSm5FkDm6+wMfyqj0Wsg3s07kbQ6ETA1G7jwJqx0tuyLa97H3D8TVsj1Z4lIrTiZmctLLUmWllroCdnAFKKky065ZAYkTyEkxvjcPM1WSSVstFt7DHDmA0GDOvDT3VxFW7+HtQrxczZ5GqkRp2Mk6DTfNVzlJIGscxBg7tDS2HNKbaZtkxqKTGtJLCBJkac+6re1bTBxmCjsg9lw41giTpB7u+obKnMIMGRB5d9T7TVOtJRMkqsiQZInUwo1M8arl3zQ/JaH6Uijlp8lS0xHP2k+8EH2003JK6F0k3RHlpstT3LOUkGNNOySQY0kEknXfrzrnLUwnripdyJx0yaLOxcQLd5Cd0wfA6flR7abhrq2/hHVK6nNoIJUjsq89liG5HQDdInMgVccfIADnOva3hR86Y0Ubu+ud1uO2pL7DnSzpNMg6R7aS5ls2SOqt6abiQIEdwGg/wDFA8tXXwQnRQF5FpadPnBQI3mMvHfUT4UD6S6TJGnmCaRl02VK2htZ8b2sr6ipExDCoXuQQJBndrv8Irl7vDdS7TWzNeQ6ly4qB2Rwh3PEqeHq176mw+3O+jG28Rk2bbA3utlfYGP9J86w4WgDa4bbQPGiNjavfXna3mHGrVnajLU2RR6RZ2gDVlcSDXn+H29zorhtuA8aLAPYzYNi7vUA810P5H10DxXQtgfk3BH8Ug+yaI4faw51etY8GmYdTkhwzKWKMuUY3FbEazBug67gkGQIkg7uI3Se6qbbUUf2NpjpE5oGvN4ndGi/jXoGNspftMjCeK9zCcp1748zWPs4pkGRsrBiOwxAU6T6TxrppEnUAHUTuuolP6jJ4VHg9J/ZY04IkiPln0kmOynE7/Z4Uql/ZoB8DMCJuuYmRqF3GTIpUlkdydDMPpR5z0tH73eHO/ePkY/GhWJMsgHBT+vbRzpNYzbRuLzuNy0zXCOe/TuqPb+CCMCCxJkAHL2EUABVgAxJJ1k10cW7h92xSeyl9qJuilrW43co9pP4VD0junrAOSD2k0Q6MpFpjzb3AfnQrbjzfbuyj2D861jUuofsZyuOFA9CJ1Hlp/tUjW04E+BH5VxlpnIAk7hvp1pJXYqm+KOSv5e/8jTNaB7/AMPDlVu/YQoGm7vULBAUniSskNM/+YqA5SxAkQdx3gHd7t/dWGPK5txNZ41BJkeJwphO20HhoI0nRt/nSW1E9/PX9eFXcZh4Fo5IBVjmzsSSCBBU9leMRwqALVemjSbr1ZOd7pX6IazowJ5959g311igc7SCIgEFSpB7wwB5VPgdLimY1366A6E6a6DXTlXWPwxzu4c3FNyM7LqRlmA5UEan0dw4Vnlk11EbL41eGVFGKs7PbLdQxmAYaRPs3edR5amwi9oeum8/6cvsLYvrRxtHEdZeuMQRLE6gDUkk7tKgy1PdHaPia4y1HTqsUQzO8jI4q7db5EDvFV8tT4hfk+H676X611p+5t03qU8tLLUuWmy08KGYxltjdHWL2VYkAaSsk75rV9GHQAvcUMSQtpIkiPnSd3ASeRobiLOa8sRISRIkaNxo7jMMUlx2g+gI3CfSnkeEeNct4U5uLfP9ToeLUU0h+l+a7atMFm3q0g6gmNSDwjjw4wJjJrYMAkle5hH+YSPbW22g0YWwRwO/l2T+VA8nFBpxUcOZSOHNeG8aaDCPTRat8b/g1ed8LkCXLDATEjmNRUNu6DqKM38NbIlgsb53TpzG/fQvbGDa1hwVZdGUEaGcwY6HeYKxWebpfD3TtF8efXs0cxNFejuE67rlzMjImdYghokMCD/d86HWrICoWOUlFJ1HFUMxM65xGnPfFGNgILOJty6HrZt5Q0tDiASo3DNl3xSrTRvaYMs7YYUTwvSDmYoDdw5XfpFQdYKrZajf4PbWkz+gCx9w86zgwiyTlEnfx9/rrjZgbLJEAiBO8yZJ9cL6lHrt12eixLTql6nO6nI70xPWP2ZXmbBHMxaLrgSSYACwJNKuf2Yf8Ef5z+5aeudnSWSSXccxO4KzE49M21b3deP+WTUPSIzcUclnzJ/Kr72iNo4kkEfK3j7QoNDNrtN09wUeyfxroYF5orsv3FMz8svuFtipFle8sfMx+FANoGbrn+NvYY/CtNg1i1b+yPzrLnXXnr51fp98kpFM+0Ioiy0+SpMtLLT4mV8RhkKqJ1LarOhGu9N3rrpLIG4AVbvv2La5jvc5YGU6aGZnN+QqMLS2CK8z92b5m/KvYbFp21+yfeK4y1ZxdiLmi2wCikZInWfThm7XOdfGo8tHSqsfyR1D84sMpLABSxOgA1JJ5V1ddwhQjLN0khgQ2gA8N45VNs8dsTcNoH0nESqjU+kCOHKuxgkaMmIt3DLHtNlYydJBAE0p1NLPFv2GMFvE0vcoRU+D9MVabY10fMLDmsN/STXFjCNmjKwPIjX205myReN00LY4NTVopMJJ8TTZakCanuJroLV8LrEn7FciubIstXsWfkY7t3q86rZKvY2Pg/8AtzHKKS65/SM9KuQXlpZamVkjUnMDlIIgEyRAdcw3iIMGaa4QIO4HUakzwG4cwRO7dTK6vHRi+nnZwuztRdZsiwVBIJB9NmOnAZCJ5g1Y+HZXaCCugKkypEaA++fXRPC3UW3lbKvbCqT6IbKWGbKVI3HjvI30BvbCfrGN24xUE9kALABHZG/KD2fR4c4pDFnlOe6u7G54oxhs64LvSi8PgCG3MMwC8TDKx38R38R41ltn/CeyoARVgSVggcIk6kb/ABrcuk4MTvDE7yDJZtxHcTpy0oKLHIt5z761wY5Sb34fcplnFJbc+xVbAAw0Z2G8EDtTvZRuDd248IO9tpYBbmEvuC3ZVYAMBjJjMOMGY5EmpHuCSFLORwBED7Tbh7T3U9zA3rqXALkGEJRZGcnMAS3FhG8wDOsbwZlpi1Bbft+ScT1SWp7mb2bsfMO2WzfQTeBpBLTC7+OtHtnbHUMg/s8zAdg9uCQJ6w6zv3R65FNs3DZUiO0IkrmzZgIIOYaNo0g6DXeNDfs3u2C3Z1XU6A67uS8NN3KNBWOLw2tzTJrT2KWOwIkiCYMRmjjz3ihWyNkFCzuoMTA9LVSeHHdWoxVgm44AntsNNfnHlUN3DhdBrz1nU6sJ5STXQ8LHkakJ+JOKaI7+rMd8knuMmour9VTKZAPMDeZ9tLLTEV5UYybtnpv7Mh+5n+c/uWlXX7Nh+5n+a/uWlXn+o/Vl9zsYf00ZrF64zFN/GR7Y/wC2gGM1uP8AaPs0/CtFjmAxOJkgE3n0JAkA/wC9Z+2ksO8+810un+pvsl+wlm+lL3YfxAC2m5heW6F4VmAtaTaR+Sf1DzNAclW6PiTK9VykRZaWWpstLLTuwpbILhBdRKkqpkBpYTEZhGmmvHeK7Vdajt4VVusViWUZjpqZ9lWgtLYFeNtd2b5nU1fsQ3rZ6xsylTC6GOU8CRxpZKsstkMxCXwCfpK+4R8583fvpZrP/Udft2XHtWRWeDIscFGSr8Mvlg5yco/2K+WmxFuSoIkQd4ohhtndYCbbo4G/KTI9RAqn0hw7Lew6W2UdY2TcJ1dVJIM7pPlWefNByjW5bDikouxsLsrM0L2DzBZfD0aKWcDiQCBeY8gWS4PJtaN2Fg5RMKFAkyfncT3AVnRbE8teGnPlSOXMp8RSG4Y3Hls5vG+pPWWbT9/Vsk9+ZajN6386w6/YcN64cTV63ecbnYeuffT3cXedYRlzGBmZQQO0J+1pOm6hZqjSv5B4rdv9iXZuBthgxV5JgLcULJhm4E7gp4d9HMblFss+XqwCWBUdmJ199CdlY1oC3oDrcZCRoGK5+1HCQpPrHOoek+2rVzD3LCOOsbMu8KFIYZpLEcjWUpOT8zNElHgzn/qNtrhcGQ0kxMA6FjlI35tfORrrGxDlQQGLnUyCYgjNKnTdA5acqpdHLTDr0bLktZXcypHa0UiAZETxjdR7o/icPfI7eWCYlWCkKJ9OIU8Inh6qYSShdmLbcqojv4MXbJVySPhCzHHKse38Yqfq0Ftbdx20MK2Y9gmYUxvUbtZjWrOEsJdRltOYW5IfLpmg7twaJnxAkbxV7DbMVBvLaEdqNxBB0AA3E1hCSibSVgzGubWGW0UdmZmgiCogkyXY6aERofCgrYe4Z6ztjTsIcs7pzGBm8NB3Vp9sXgtrICAzFcq8SB6UKNTpQVyQNVYd+kew01hcWpOVi+VSWlKiEdnTIyxpAAIH3T+FX9kYpBcUZu0WGmo3Mkb+Op0qt1q7pG891XcIVzWtQTmbj/HY4eqt8ktWNJSvgyhHTN+WiptW0euuFdGBEz2Q8lgAwnTT0X5b51yw4cB+6N4OhBGpDco39+m8Gim38MvWsQAHzKQ0cIEz9ICF08ONCnw+aGWBcyiJ9FgBu5xvPFlkxImlsLlG0uK3N8qi6b59C9tEgXHCiCWOY8TJmByHv48qolTzPv8A96nu4g3GZssSdVOjAjQjkdZ1Ghpgs6EEb90Hyp6Kx6E3H05/yhWTyamk/wAfyQQe7hu8KcLUr4pHJYMIJJGoGhPf40ykHcZ8K0huvJP+/wDkpK0/NH+x6R+zkfuh/mv7lpU/7PP+FP8ANf3LT1xs9+JK+508X0KjA9LujvXYq9cLlctxxEcAxPvmnwdvtr40d6Q6XLwH029rf70KwCdsev3V0MEv+OT/AN4Esq88UWNqH5OObD8T+FCslFdp/NHf7gf/AJVQy1t0m0DLqd5kWWlkqbLT5absVoidFzEtdG5RradQIG6VUg6nf3U6oh3XbR/vqD5NFNi7wtpnYGJjTXWCfcDRXB4IEKWBk5ZBMxmJ5cRlPOkZT8FUpfihyMHlduP9QTjl6m31j+hp2hDDUx80mu8ChN20jQC6l2GsqsLl1011PPdV7a+A62yLagAO1gsAAJU3hm9gqns651mOLxAKvH2VZkU+ByE+ulZ9VOargYh08IvuaBd6/bfXjADgeO6ql7Zqtet3TEozgeJuCD6gG86t2x6Pi59rfnTruXvc+9jSQydp6Tf3fdP41nA273ca0QP9p+vmLWbRO/3VBJKqzv8AL8+dNi2YW3y78h92p8ppxPd5H86p7YuHqiOb2QYO6b1sGdO/21ABd7QS/cJCdq87HK6S0I+8A5sw0GtPiMHaxh7aAlDcQHQNCNlgkTpJbSgOzcAtzGY0u0IMY+YTCsMm5tYii/RrZpYXGF10brsTBTLovXuQsMCCASx8SaluyEqINmdD/lWXrbtu2OzltuElhqTmRFBHDVZmdauW8HasqSnyjIxVmDAknNBLEmJEyx376OYWwEdVG4T4+JPE0K2rslbVvEhP+at5yNIDOpBA7pHtoJOcb1oUQVUl0B0LQGYKd8aywPqNUbavbBuYl56qdQTDkgEEKDGklQCN4mo+jm0GvWeruSLlh0VieORgwnv7BB8JqZUXFu2bWyoIX+NiCrP4KDC95mgDJ48X7mLU3AqkhykMHgKpOSRIGkgjf2td9ENnJdTNdcH5qqt7q7cZpmF63eRxZdI031dxjZr+C7IDKLttxEDOsodBwJ18GFUtpWWtuxtWw3VqxuK7QwDaFgZ7SwshhuzHSdatqaVIq0m7LO2cbdsuwa0XQAPmtqSIZoglpltdwOsUNw/SMOyMEW0qOuZmUSysc2mVeAQ65uI0ohtS5d6/Dm6jAXMlpSjAy5mSAwMZlbiJlY8RHSK0mGLrasBioQ53V7hyuH1knKCCnIb6t4ja0kaFdhHaO3bN64zK98kuYWwCpIEBJc9oHSeyN57hEF7GvdtsFtJaScpa9cgyN41iTu3CfXV/BYkfB0YloKL2QMnaK6KFWA2p05iDVa7sxHcZ1BcHtkbrfEWkA00HpN39+mmiUaSfJXVGW9cF69cLQywwKrqCdTlAMcN81wAT3Dx1q2LdR3rip6bBftED312ow0xSbOW56m2kQoJ9X/iuXw4O8CuE2hb1g5tTGVWbieKgj21wMexJC2LmnFoRfUdSfKs8c4KNNmk4ycrR6b+z5Ywp4fKt7lpVH+ze6zYQllynrW0knTKhG8A8eVKuLmaeRtdzp4k1BJgLpGPlrn8w+8n8Kp4C32j4fiKIbfQddc/mN+vbVTCIZMU/DbAxSe+ZEeOXVfA/h+VVslW8Spza8APaTXGSmcG0ELZ95sgyU+Sp8lIJW9mBSuWxdvWbZ9EB2bvPWW9D6h/mo3Z+afsf0M340LwqReQ8TauOf7zrHstiia6Dw/CyPzrhZJapNnagtMUivjHK2oX0ythV+0zQPLf6qp7OtAY0qNyWVUeGe4B7Iq1cXNfReFsox8chVB5dYfUKrbKacbePK3b9uv8A3VREhewf7P7LH+n86Vs9m33mf8rmmw3/AC/5f/6/ypWfRteA/wBM/nVSx03o3P739AoB+vfR26fk7n9/+ms+s8RJ8d3hpUASCT3D2/7e/wAKrbWX5JQP+thh/wDcWqshu4+z86g2i0rbGut/Df69uoArbByfCsYbuTJ8Nu+lHpZFyxPi1aPokTkaf+riP9d49kUD6L3VW/ii0646/EAtrlQDQA99HuiIm2ftXf8AVegAsn9oPXVXbaE5gN5tkD1zV1U+UHrrL7a6T2bQYC7nuAsADJ1zfOMaAfh4UADulu0uqS4LKw1xh1jDhnECT9JgvkO+hfRzHXbTS6u1tYmIJy3wuUheMuibt0tzoztvDIuETKwuZr9lmcEHrGLatI0jgBwECnxm2LNzEXLB7JfNZLcmXKbZB3RmLRyMVZEMhxt20+Nw9y0WOd1zyrKMyrl0zAaxln1UfOxLThWZFJUAgle0IgiZ1BnfQjamOz3NnudDmYP/AAspVXB8GBrUo4yluGVteUb/AHVBJluld2LmCEHs4rDsTHZALZDLbgZI076yPTnEZ8W6pIYLbSZImLl3MBGjAhlmYjKa1W3MGDZVFBuXb96zd6tyTIW4jFd3ZUKIqntPZSWHtXLoWVRbVtZ7LubjMe8IrXBJOpAHPUAfZ1t8llW0uLaRV5W0ChTdIPz2g5Qdw9dXThOwFQlY4wGOkg+kDqTJnnVTYmKa5YS6c+a4M7Qo1J/ibfAAGnKr15hrpxO9yo1M7uPpV0MSUKb9UJzbknXowXjNjMWX5Z+JIJIBiN4WBEZuHKrNvCWFPZVJ5gSfMCpLbKzjL1ekzlOY7iNTx1il8Mnc1wxvCoB75NaqcdT/AJKOMtK/g7F3kreQHvpOzclH2m/KoTe3yrRzd4Gu4chymuBO9VsjkTrr4+2rrN6EeF6npfQMzhB9pvcKVcfs+P7prE9Y0xu3Dd3Uq5E/qZ0I8ALbWuIuDkze0/7Vk9s7cbDYq1v6spDjhqx18RArTXsSLmIxMfMvOh8VJ/MGh+3NkDEWmQ6MNVPIxp6t9P3WJIUr/lbLKMHJZTIMQe7KD+NdhKodFsKyYZFcEMC4I5Q7CPZRcJTEJVFIWyK5NkGSkVip8lcYhYRvst7qs57GajuD7A+Wj6OETzbraJ3B6X/u+wKtD8Ov7xe7rdhf8v8A/VWNpXIRo0L9Yi+N26EB9W/1VyGdcfZzZi1z/qXjl+wtvKnsBP8AeodsM/L4puSoPJFov2UA1CqrPE6QFGUeyg2wTLYw/wARHkpH4UdwDiiI7rQ/X+WulH9n3KfYFH40ro9Putj/APJXRHaX7Le9KqSRX/7O5/7nvIoGB+vKjWJb5G4T/wDU/ragK3AeIjlO/wAfy99QwJg3Lz4f7/rwqHHaC134jC/69upg45jzFQY4ybHfisN/qqfwqAOeh9/5bEdkmcZidwnjbHgBHM8udcXsLjlwa9SzWrqlyyJllgbrxB11C5ToeJ41BZ6q03yd1gLuKuFzctlDLXLXYTUz2sozRBBqbo9tOWKtcZ2YkBR1hjtMYColsayTMnhuoAFYCztO4zJnvZyoJzuVIBOkFiACdd2uhqW90P2hBZi53k/LAk/5tTWuw1gkwVMneIkTyGa5qPGKutZIHokafQj+i7U2QeRYm3igMk3gMwOUhozToYI399W+kexzh7dkljncHrAYPbAQnX+97K9NRiJ1YQD/ANbQfeNZ18ZbuuwYpdInIGKMQTocoawDMCdSfRg1NhRk9ibRuYnFWbd85lNySIAnORm3Rvge3nRq70ovqWQgMrBBl+lmVSRz1mPXWrxOzbcWGACZWzEqq5tLbRuXgxU6DhVHD9Idngks9oOCdTbII1MalBuED1UMBtv9IHsCxFtesuATDKsGQMgZhEZiNe4DjWXu7VOIwy4i8SQLuHLEqsOoxDAjINw5jSSvGiXTTF4bF4bLav2DdBXLN1UgZgW1YgcBWawmyP3e3ba7aJ6xcwGJskKvWsSVGeJyvP8AdqCTUJibZTKrqUMQTcCAmQWhRu1zacKkvlXITsscitPpLl0UweJlffV7EYQPbL6EBROVmytlgQMjwN0zw00qlhMFlxWIQ5skIwYkn5u4Bp3STP8AFTSTdWYWldEi2Sty2RBWCJCMvDTuIifOp0w6HfcLeDL4D0RyqPaljqrYuWhnfOAomATmIA5Rx86IC3aK9oqCRr2tRI1jWRW0FuzKb2RSOBRtc2nfmPj6Z/CqGN2IjMhTIxEypCwwIkDsjTuP4VbXBp10IWKBSSAWJ4QwM8NZHEe2xjLAXLldzrxggDXUHL+dS6a4BOnybX9ngAwkLuFxwBEQBGkcI3RSqToIsYZtSflX1IA4LyAFKufLljq4AN/DKt/EZRGa/cY+JgH3VDGp8aFdIOlyWcVfQjVblz5wE9rlFX8NdzKHjeAYnmJ/Gt1JNUjHTTss4dez6yfMk1JloDZ6U2lUBgwgDXQj31Lb6V2W1GeOeX/errKu5m8TfoGgtQ43+zbw9+lDD0qtcn+6Pzpn6Q27gKqG3TJGmhk8aHlTXILE0+Cr/wCtdXib4a2QC1qGZ0UQOrBiTvyqWjfqoMSKqXulQZlMW/k4LjOWynOxaSqndbJiPnHu1729icLiEI1Vyyt1mQyCsd44CJodj9nYXPduoYU2eyua5KMvaL+lJhQdO+l37M3Tfqi1iOmhFsXM1kKVu6hbzQbj9gxk+aBrzO6s/hul721xIW4PlCMrLaaMxks0n0QQYgg+zUDjL9gFVV2KnNmjMAJ3SCdY8BVfFoqzl7SsHykHTstAO7XT38BVCxu9rdKyguM969luqE7FlAEy72Us85mBOh07Rg6Vzi+kpSL3W4i5kt5AB1SqwKencE782unJfCvN7OL7OoJJBEzuMggx4VYDBCcwzhQQdd8jQyZiKiyTbYTaNm9hwgOIa2zM5W5eQHNIAGbLIXQmIOpBobd2K6DMt4Ed2YR3aXfwrJKzEDdMz6QMid0GiF++HudlMgyxAYEyCSWO7w9QosC1tHbZS5lsteKqACWcg5hOaAJhd3tqbYvSZxdtuxd1tsHgsYlTI38vfQO5ZIQgmdSPbzmu9nWGzaHQ6GSsCeJ7WnjUAeobS2xZxfwMW2chsQjaL9B1lXBII7TKZE7jvrjZ2MFy2oCnMqM1uLTAsuYlsma9LmYIgjcY7qnR+1ZtJYWQzG7Kv1iE+mQFgaHXjzrS39kh7SthIDWwGslSI1LEqCdI5TpoBumpIBq9MxbJLNc0H0FBn1/jNWrnSb4TZdhnFpFUtnVDvaBqjIT4bhzoZtXaOKCMMTZLWSIudnIRJEENJAIaCNInuqPC4iz8FxNuwrEJbtFrrwHcl17JAnKqnNAnj6zaiLLmzbQxEi32gIzArdUb+RxQB8qLrh7iXbIZQEUXFXKrCJWTMXmHzfnDyJoT0MxK2VvO5jsiB9I6kKO87qNf+vreuWBbOhVmuCRp2GGTvIbLqO7vqCaLiSdGAGumWfboKFbes4e2JfDC8XzklQAwCgFnLQeY3jjRYNrQfpXj7tkW7lslIt4rMQAYPwdmQa6ekunMjvoAh2ds/CX0L/B8gXWDO7LmDAgiQQd8UNwy4C66p8GuKWIALZgJMQD2+9fMVotkY43sNbuM2Zmw1vOdJzQ8ggaAwRp31Lh8O0XcykDeCRp6eFg/5D5VJAJuYAJb9GFS4yqSIIChlQEnVlIy68wD4EzhlW4hUABhGnOCfwFC8baCC6xDa3LhJKQIKzCsfSGh3fgZobZxZyWnsXFyoWa4vNWbTx1JXT6VbKWxno3DeKwYVM0HW5M+N07wPXXdzCW8qmIlhxBExyJPHlzqlibw3KwOUKGjgQ9wkHXnkGo4Un2sQSISAfnO074GkEadmrakQ4snbDKt4ECBlIiREgAjQeuucW2VTKx2hEEED+HQ7oOnr7qqYjGs93QoOMhzoYhZOU6bzpOo5VDbxzsWVimWViHJO4AgdkAideJ8qNZOg9L6A3M2Fzaa3H3SeQ48dN3DdSqP9nRJwhJgE3XOhkTCyZ7zJpUs+TZHknTXozfubQxLBSFa68GV3TvEtWwWVTTSFPsH/iott7YufC7yKNOuZeO7NB48qfF3YtOeOVo/Cq4ZWpFskUqMmcBG+eG8foVBfsOvoyR+t1E2x92dyjwBHDxnjSN1jwGsT+jSnisZ8JA/D4a+/wDybnqViD4EDWr+DwV4F5tuB1bb0beYgbqXwdpkESATK7wN5ggcADrVzD4vELGW+/mTHqNWWWvQh4vcBHDXBPYufdaPdUOKkJcBlS1q4FmYJKwAO/WtpZ6RYsfPB7yqn+mKW0NvXLyKt5FKi4rGAQTAYAQWM6tw1q8Z70UlDY8LtWSxOvrJgcBv9vnRZ/Rtrp2bVwGCDJ6wnePEc60HQ3FdRduOyyR17RAIGZLfaHMjXw0031R2qkuoEELZcLG8jrGOp4nf5d1bJmUotcmdsJ6Pex/7anuL2Ln2zT4VNUB+l+K12w+Sc/xH8KkqQWLeqer3mpUXtXPB/wAa7wydq3/drq0P7T7LUActb+RHj/3Gr2wdjXLyv1YmGReUls0DX7JqF7XyA/XzjW2/Zfam1c/nL7LbUMg0HRzYAt4a2l22BcVixBGoYO5Q740DSPGjewcItu2qKSVREUE6HSd4G413YELlYm4wJh23wY3xpuHsFUrnSaxZJ618rGJGV5ETyB/XOgmuwUbCrcLI6hlZWDA7iKDdIMHaw+Ca3bUIgIAk+kxdTJJ3kgE+rurvC9NcGWJ68LvHaVxy3dms7026UpeRrSPbuIXR0ZCZGVSGV1ImZMgjhUgUrHU3LVxXu5WlGTIyByy5oAk7pImNan6NYayl+11bli1pjrETAzlQDpvtzPEDdWQw1xUcsVzjLcWNI7SMoOpG4kH1VoNhpbOOwrq6G42HuZxbYN2wJ7QXReyd2o7A9UAehhdalaordSERoOGlAEGIVvmGDDcAfmnLv7/fS+DKNwjzjTdpu0qUUzUAZHbGMGe6gXKes7TQva+TBOoWd3NvwqPGC3c0WRkRjqRrcQEbhw1YxUtzCdZjnVkuFSScygkA9TbiYB0jPqeMet8VsgWrrFC7KwuEyDALKZE7oEDSjWk6J0nGBxJvWGuEgZVt6QRvmNSN5MnTnvNONqNba4igA5iwee0BviOX50J2Pf8Ak0BtvGSM+bskgR6IG4QPb3VaxiKLjliWkeiIGukakR3UOaphp3Jhj2frA0ljMsPmxnYQI3kv5ihWD2iTcy5iDm1GYEAIQcpka6E6zvnwq9hdoJnOdSixvLqc2mUg5QTJ38PwofgdnHr26uGRnY6nL2ZaTukaZTB5d+gsi7kuLPZP2bWcuCiI+Uc6cjBB8iDSqXoAkYUiI+Ubc2YHRdRy8NY50qLsjg892vcJ2ldXM39uxjIwEAkxn3cPbVra1wiw5UZjlEKIkmRoJ0rrbotptB1zDO7XnAgCI0OvHfvqptS/8ieyX1HZBUHnxMAaceVVhtCX5Lz3lEzeFvh2ITMjjepIQiPpAb+OoBq1cS4J1GnAlvWYGWK5v4A3TL2EA1yk3WB1n0SqEg987qpvhb1tSEKOJHZ+eBxAeVzGPpAUkNmu63D9WTkQlVB5NI3b951qns+yb4cgWUCXHtwys05DBOhA3zQPAXrV0+kQ6b0KqrKw3HcTv3EHv8SWz7/VrlQwJYnWZJ1YyxJJJ76010t0Z6LezCVzYlwb+rjmtr8c5FRDZR4tPlHdpHOruD26DoeydNQf0al2ntZVw924MjMiMwMjfGkwQfOrxnFmcoSXqZf4i6kjE3LcgjsrwIAPzuIAqle/Z/iRDLctXgqkAHMjaz84KfpE6mtHsbCviLCXbmKuKbgJyoERQJIHaVS3CrR6K25lk64jiztd/wArMfdWtlHb3Z5VjNk4iy650Qw0wt227HWYgMW4cqgtOUS4riNVgOridGmNND6O+vZsOi29ECp3Kqr7hUl5luDLcVLg5MAffIotlaR4ng8ShuJB0GXujnXWEcEXI1IRj7RNeq4rofgbg1sqh5pCn2aeuJoNi/2TYVtbV64rcmZSP6QR7anV3RGkzey7Vu7ZysYIIEzHEkb9IP4Vutnph9nYdWXPdDMC5WDDMhgwdyxHjI50GwXQTG4dDbsvhLikky9sFwSAAcxWezEjWpB0c2jh7LJa+D3g5OZTqTK5Tq4URAA31GtE6WFcf01QW1u2QSpfIwZYK9mZEEg8POgW2sYdoXbTWRmfqyGtiZBUkkiYEGZGp76CbTw2Mw2HCYixlU3MwcOhE5YywCeRM1F0f6RJZLM9t3SCGCtknVcvbAkQddDrpO6rJkUSY7Z72mKXFKsIkHv1FULtvd660l7HWsWrG1aa0bYlne6bnZ5Qw566HnWT2ntEJAUhtTr5UAO15hpMzzo70TxdjD3hea5bMpkK5bvWISB6MjLvEHXcTWOfaJPCuLONYMNBoZjw1opEHt2H6aYQmOug/wASuPaVipr3SqwcoS9bzMQIIciTpAyjnFeOr0hHFR6m/wBqJYJHxSM1lSOq7TNmAiAToZ36TVqBM9Ov9LLFqFvXO3EwqPESYjQ++osN02w11siF2aJjLEjjEkT6q872NsTEYu31mcESVBd2mBG7Q6ST65q5cwrYK9ZFzqHDsSC0rkIyjVyOyJI4EVFMm0bp8WjF5t5gWBBllZDlUSCrAg6TIqwu1nylIdkiIdy2nezDNy3k0Hu7AS6JvqCxOoFyR3QQAY7qqr0Pwy7gQd2bOQRpHCB31nLG27TNVkSVUX+jaYi1h3w8qEzMQdTKuSSkFTHHz0M0fw18rbVWyFRwIDHXXlpv5VmsHsYII61m+0Z9u/21cNg8GXzIrJqb2Lpw5svYhEYyuFw766koisO+IE+sipMPYssDnwyrJ1hCoPfmUkcOB4UIdbg9GD4MPZJHKuGu3huVzpwGbkeHrqijMu3A9L6CYSzbwpFhQqG45gEkToDv8N1NUX7O7rNhWLhgetfRgQdy8DSpqPAtLnY0ptCZgTzin6och5U1KrFRdUOQ8qQsr9EeQpqVAD9Sv0R5Cl1K8h5CmpUAP1K/RHkKbqF+iPIUqVADi0OQ8qfqxyHlSpUALIOQpdWOQ8qVKgBdWOQ8qXVjkPKlSoAXVjkKWQchSpUAI2xyHlTC0BoAB6qVKgB8opjYU71HkKalQAhh1G5V8hS+DL9FfIU1KgBfBU+gvkKcYdRuUeQpUqAHWyo3KB6hSawp3qD6hTUqAOuqHIeVLqxyHlSpUAN1Q5DypdUOQ8qVKgB+rHIeVPkHIU1KgChj3IYAEjThpxNKlSqQ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58" name="AutoShape 10" descr="data:image/jpeg;base64,/9j/4AAQSkZJRgABAQAAAQABAAD/2wCEAAkGBhQSERQUEhQWFBQUFRQYFxcYGBgYFxUYFxcXGBYYGBcaHSYeGRwkGhYVHy8gIycpLCwsGB4xNTAqNSYrLCkBCQoKDgwOGg8PGi8kHyQtLCwsLDAqLCwpLCwsLC0sLCwsLCwtLCwsLCksLCwsLCwsLCwsLCksLCwsLCwsLCwsLP/AABEIAMIBBAMBIgACEQEDEQH/xAAbAAABBQEBAAAAAAAAAAAAAAAFAAEDBAYCB//EAEwQAAIBAgMEBgQLBQYFAwUAAAECEQADBBIhBTFBUQYTImFxkTKBobEUFiNCUlRyksHR8AckYnOyM4KTorPhNENTwvEVg9JjpMPT4v/EABoBAAIDAQEAAAAAAAAAAAAAAAAEAQIDBQb/xAAvEQACAgEDAgUDAwQDAAAAAAAAAQIRAxIhMQRREyJBYZEycYEzsfGhweHwI0JS/9oADAMBAAIRAxEAPwDnpT0oxaY3EqmJvKq3rgVQ5AAB0AHKhnxvxv1q/wDfarnSzFL8OxIa2jReuCRKt6R4gwfWKFLZtNuLoTwMMPCRB9ldiEoKK1Rr8HOlGTb0v+pZ+N+N+tX/AL7Vdw3SvF9U7HE3jy7bfnQg7MPzWRu7NDfdaDXeKtlLJUiG10O/9RFZ9S8bx+Si+FTUvMTJ0vxsD96v/wCI1dfG/G/Wr332oUFp4p2OKKVUvgWc5XyFfjfjfrV777UvjdjfrV7/ABGoVFPlqfDh2XwRrl3Cnxuxv1q9/iNXPxuxu74Vf7vlGoblpilQ8UeyJU5dwqOl+N+tXvvtT/G7GfWr332oTFSXLDKAWBGYSNNCOYNV041s0vgm5vdMJfG7GfWr332pfG7GfWr332oXFKK08OHZfBTXLuFPjdjfrV777UvjdjPrV777ULy0stHhw7L4DXLuFPjdjfrV777V3Z6UY5mCrib5J3AO0mhEVsejOyxbQOR23HkvAevefVWOdwxRul8GuJSm6s4dtphc3wq4T9EXWn8ifXQm70oxymGxN9TyLsD5GtmatPh7d1QLiq2nEA0hDqUvqivgalh7Nnn/AMbsb9avffam+N2N+tXv8Rq1GO6D2X1tk2zy9JfI6+2s9jeh9+3qFFwc13/dOvlNOQy4J9vgXljyxIPjdjfrV777UvjdjfrV777UNe0QYIIPIiD5Vzlpnw4dl8GOuXcJ/G7G/Wr332pfG7G/Wr3+I1DMtNFHhw7L4I1y7hT43Y361e/xGpfG7G/Wr/32oXlpstR4cOy+Cdcu4U+N+N+tXvvtS+N+N+tX/vtQuKWWjw4dl8Brl3Cfxvxv1q//AIjUvjfjfrV//EaheWlFHhw7L4DXLue1fsu2hcvYIvedrjdc4zOSTACQJPDU09Qfsi/4Bv59z+lKVcLOqySXudTFvBHmnS5f37Ffz7n9VUcAsXAfoy3rGo9sUQ6Wj9+xX865/UaoYfRbh5IfbXYm6wfg58VeX8lUCRJ1nXz1optPAZbdtMxNzLna31bQtuRDC5JU8JGke+pg7OZ0XmVHtArbdI70WLo4EAD1sB7qw6iKuEaNsUnUmYUAHfp3j8qT2SPDnw/XdT5a7ttHh+uFPU1wKWnyQxSipMs6gEdx/X6799NFWi1LdFWqOMtKKky0stWogkwqKDLMFgSBBYzw0Gm/XUifXU74FUNvNecg6OHQgEa+jkZtQDxHAVSt24J4gndxB7ufh7asbQuXMyh7YGmkNOnrA1FczOm8kb/37D2JpQdFUp3g94pRTpb1J3EgaeHGu8tPRi2rYpKW5zH61/KlFdxSy1bQ+5GpdiXZ+F6y6icGYT4cfYDW+mOHqrI9GU+XHcrH2R+Na9d59X5/jXK61+dIe6b6bO3SADwIn2kEeYNVLG0RLa7mYeRj8K5xG1AmHNw7kzR3nNA8299YnDbWIAk+PidTSDY2ei2sdVhMSKwuH2330Ssba76iwNLicHauiLiK3iNR4HeKA47oOh1tOV7j2h+Y9tWrO1QeNXLeP762hmnD6WUljjLlGJx3Rm/a3pmHNe0PLf7KFla9UTFA1Xxmy7N700BPPcfMa07j67/2haXSr/qzzLLSithjeg/G0/qb/wCQ/Ks/jdiXbXpoY5jUeYp6GfHPhissU48oHZaUVJlporYzI8tLLUmWlloA9e/ZJ/wLfz7n9KUqk/ZXYZMEQwKk3nMERplSlXns/wCpL7nXxfQjzXpYP37E/wA65/UaoFIsueJZABMTrrpH4jfxo10pufveJJVDF9gNCCZJ4qRujjO+hGKIy2xBALTA13cpid1dCeW4RjXqkKxx1JyvuWOj9qcRb7iT5AmjnSm5FkDm6+wMfyqj0Wsg3s07kbQ6ETA1G7jwJqx0tuyLa97H3D8TVsj1Z4lIrTiZmctLLUmWllroCdnAFKKky065ZAYkTyEkxvjcPM1WSSVstFt7DHDmA0GDOvDT3VxFW7+HtQrxczZ5GqkRp2Mk6DTfNVzlJIGscxBg7tDS2HNKbaZtkxqKTGtJLCBJkac+6re1bTBxmCjsg9lw41giTpB7u+obKnMIMGRB5d9T7TVOtJRMkqsiQZInUwo1M8arl3zQ/JaH6Uijlp8lS0xHP2k+8EH2003JK6F0k3RHlpstT3LOUkGNNOySQY0kEknXfrzrnLUwnripdyJx0yaLOxcQLd5Cd0wfA6flR7abhrq2/hHVK6nNoIJUjsq89liG5HQDdInMgVccfIADnOva3hR86Y0Ubu+ud1uO2pL7DnSzpNMg6R7aS5ls2SOqt6abiQIEdwGg/wDFA8tXXwQnRQF5FpadPnBQI3mMvHfUT4UD6S6TJGnmCaRl02VK2htZ8b2sr6ipExDCoXuQQJBndrv8Irl7vDdS7TWzNeQ6ly4qB2Rwh3PEqeHq176mw+3O+jG28Rk2bbA3utlfYGP9J86w4WgDa4bbQPGiNjavfXna3mHGrVnajLU2RR6RZ2gDVlcSDXn+H29zorhtuA8aLAPYzYNi7vUA810P5H10DxXQtgfk3BH8Ug+yaI4faw51etY8GmYdTkhwzKWKMuUY3FbEazBug67gkGQIkg7uI3Se6qbbUUf2NpjpE5oGvN4ndGi/jXoGNspftMjCeK9zCcp1748zWPs4pkGRsrBiOwxAU6T6TxrppEnUAHUTuuolP6jJ4VHg9J/ZY04IkiPln0kmOynE7/Z4Uql/ZoB8DMCJuuYmRqF3GTIpUlkdydDMPpR5z0tH73eHO/ePkY/GhWJMsgHBT+vbRzpNYzbRuLzuNy0zXCOe/TuqPb+CCMCCxJkAHL2EUABVgAxJJ1k10cW7h92xSeyl9qJuilrW43co9pP4VD0junrAOSD2k0Q6MpFpjzb3AfnQrbjzfbuyj2D861jUuofsZyuOFA9CJ1Hlp/tUjW04E+BH5VxlpnIAk7hvp1pJXYqm+KOSv5e/8jTNaB7/AMPDlVu/YQoGm7vULBAUniSskNM/+YqA5SxAkQdx3gHd7t/dWGPK5txNZ41BJkeJwphO20HhoI0nRt/nSW1E9/PX9eFXcZh4Fo5IBVjmzsSSCBBU9leMRwqALVemjSbr1ZOd7pX6IazowJ5959g311igc7SCIgEFSpB7wwB5VPgdLimY1366A6E6a6DXTlXWPwxzu4c3FNyM7LqRlmA5UEan0dw4Vnlk11EbL41eGVFGKs7PbLdQxmAYaRPs3edR5amwi9oeum8/6cvsLYvrRxtHEdZeuMQRLE6gDUkk7tKgy1PdHaPia4y1HTqsUQzO8jI4q7db5EDvFV8tT4hfk+H676X611p+5t03qU8tLLUuWmy08KGYxltjdHWL2VYkAaSsk75rV9GHQAvcUMSQtpIkiPnSd3ASeRobiLOa8sRISRIkaNxo7jMMUlx2g+gI3CfSnkeEeNct4U5uLfP9ToeLUU0h+l+a7atMFm3q0g6gmNSDwjjw4wJjJrYMAkle5hH+YSPbW22g0YWwRwO/l2T+VA8nFBpxUcOZSOHNeG8aaDCPTRat8b/g1ed8LkCXLDATEjmNRUNu6DqKM38NbIlgsb53TpzG/fQvbGDa1hwVZdGUEaGcwY6HeYKxWebpfD3TtF8efXs0cxNFejuE67rlzMjImdYghokMCD/d86HWrICoWOUlFJ1HFUMxM65xGnPfFGNgILOJty6HrZt5Q0tDiASo3DNl3xSrTRvaYMs7YYUTwvSDmYoDdw5XfpFQdYKrZajf4PbWkz+gCx9w86zgwiyTlEnfx9/rrjZgbLJEAiBO8yZJ9cL6lHrt12eixLTql6nO6nI70xPWP2ZXmbBHMxaLrgSSYACwJNKuf2Yf8Ef5z+5aeudnSWSSXccxO4KzE49M21b3deP+WTUPSIzcUclnzJ/Kr72iNo4kkEfK3j7QoNDNrtN09wUeyfxroYF5orsv3FMz8svuFtipFle8sfMx+FANoGbrn+NvYY/CtNg1i1b+yPzrLnXXnr51fp98kpFM+0Ioiy0+SpMtLLT4mV8RhkKqJ1LarOhGu9N3rrpLIG4AVbvv2La5jvc5YGU6aGZnN+QqMLS2CK8z92b5m/KvYbFp21+yfeK4y1ZxdiLmi2wCikZInWfThm7XOdfGo8tHSqsfyR1D84sMpLABSxOgA1JJ5V1ddwhQjLN0khgQ2gA8N45VNs8dsTcNoH0nESqjU+kCOHKuxgkaMmIt3DLHtNlYydJBAE0p1NLPFv2GMFvE0vcoRU+D9MVabY10fMLDmsN/STXFjCNmjKwPIjX205myReN00LY4NTVopMJJ8TTZakCanuJroLV8LrEn7FciubIstXsWfkY7t3q86rZKvY2Pg/8AtzHKKS65/SM9KuQXlpZamVkjUnMDlIIgEyRAdcw3iIMGaa4QIO4HUakzwG4cwRO7dTK6vHRi+nnZwuztRdZsiwVBIJB9NmOnAZCJ5g1Y+HZXaCCugKkypEaA++fXRPC3UW3lbKvbCqT6IbKWGbKVI3HjvI30BvbCfrGN24xUE9kALABHZG/KD2fR4c4pDFnlOe6u7G54oxhs64LvSi8PgCG3MMwC8TDKx38R38R41ltn/CeyoARVgSVggcIk6kb/ABrcuk4MTvDE7yDJZtxHcTpy0oKLHIt5z761wY5Sb34fcplnFJbc+xVbAAw0Z2G8EDtTvZRuDd248IO9tpYBbmEvuC3ZVYAMBjJjMOMGY5EmpHuCSFLORwBED7Tbh7T3U9zA3rqXALkGEJRZGcnMAS3FhG8wDOsbwZlpi1Bbft+ScT1SWp7mb2bsfMO2WzfQTeBpBLTC7+OtHtnbHUMg/s8zAdg9uCQJ6w6zv3R65FNs3DZUiO0IkrmzZgIIOYaNo0g6DXeNDfs3u2C3Z1XU6A67uS8NN3KNBWOLw2tzTJrT2KWOwIkiCYMRmjjz3ihWyNkFCzuoMTA9LVSeHHdWoxVgm44AntsNNfnHlUN3DhdBrz1nU6sJ5STXQ8LHkakJ+JOKaI7+rMd8knuMmour9VTKZAPMDeZ9tLLTEV5UYybtnpv7Mh+5n+c/uWlXX7Nh+5n+a/uWlXn+o/Vl9zsYf00ZrF64zFN/GR7Y/wC2gGM1uP8AaPs0/CtFjmAxOJkgE3n0JAkA/wC9Z+2ksO8+810un+pvsl+wlm+lL3YfxAC2m5heW6F4VmAtaTaR+Sf1DzNAclW6PiTK9VykRZaWWpstLLTuwpbILhBdRKkqpkBpYTEZhGmmvHeK7Vdajt4VVusViWUZjpqZ9lWgtLYFeNtd2b5nU1fsQ3rZ6xsylTC6GOU8CRxpZKsstkMxCXwCfpK+4R8583fvpZrP/Udft2XHtWRWeDIscFGSr8Mvlg5yco/2K+WmxFuSoIkQd4ohhtndYCbbo4G/KTI9RAqn0hw7Lew6W2UdY2TcJ1dVJIM7pPlWefNByjW5bDikouxsLsrM0L2DzBZfD0aKWcDiQCBeY8gWS4PJtaN2Fg5RMKFAkyfncT3AVnRbE8teGnPlSOXMp8RSG4Y3Hls5vG+pPWWbT9/Vsk9+ZajN6386w6/YcN64cTV63ecbnYeuffT3cXedYRlzGBmZQQO0J+1pOm6hZqjSv5B4rdv9iXZuBthgxV5JgLcULJhm4E7gp4d9HMblFss+XqwCWBUdmJ199CdlY1oC3oDrcZCRoGK5+1HCQpPrHOoek+2rVzD3LCOOsbMu8KFIYZpLEcjWUpOT8zNElHgzn/qNtrhcGQ0kxMA6FjlI35tfORrrGxDlQQGLnUyCYgjNKnTdA5acqpdHLTDr0bLktZXcypHa0UiAZETxjdR7o/icPfI7eWCYlWCkKJ9OIU8Inh6qYSShdmLbcqojv4MXbJVySPhCzHHKse38Yqfq0Ftbdx20MK2Y9gmYUxvUbtZjWrOEsJdRltOYW5IfLpmg7twaJnxAkbxV7DbMVBvLaEdqNxBB0AA3E1hCSibSVgzGubWGW0UdmZmgiCogkyXY6aERofCgrYe4Z6ztjTsIcs7pzGBm8NB3Vp9sXgtrICAzFcq8SB6UKNTpQVyQNVYd+kew01hcWpOVi+VSWlKiEdnTIyxpAAIH3T+FX9kYpBcUZu0WGmo3Mkb+Op0qt1q7pG891XcIVzWtQTmbj/HY4eqt8ktWNJSvgyhHTN+WiptW0euuFdGBEz2Q8lgAwnTT0X5b51yw4cB+6N4OhBGpDco39+m8Gim38MvWsQAHzKQ0cIEz9ICF08ONCnw+aGWBcyiJ9FgBu5xvPFlkxImlsLlG0uK3N8qi6b59C9tEgXHCiCWOY8TJmByHv48qolTzPv8A96nu4g3GZssSdVOjAjQjkdZ1Ghpgs6EEb90Hyp6Kx6E3H05/yhWTyamk/wAfyQQe7hu8KcLUr4pHJYMIJJGoGhPf40ykHcZ8K0huvJP+/wDkpK0/NH+x6R+zkfuh/mv7lpU/7PP+FP8ANf3LT1xs9+JK+508X0KjA9LujvXYq9cLlctxxEcAxPvmnwdvtr40d6Q6XLwH029rf70KwCdsev3V0MEv+OT/AN4Esq88UWNqH5OObD8T+FCslFdp/NHf7gf/AJVQy1t0m0DLqd5kWWlkqbLT5absVoidFzEtdG5RradQIG6VUg6nf3U6oh3XbR/vqD5NFNi7wtpnYGJjTXWCfcDRXB4IEKWBk5ZBMxmJ5cRlPOkZT8FUpfihyMHlduP9QTjl6m31j+hp2hDDUx80mu8ChN20jQC6l2GsqsLl1011PPdV7a+A62yLagAO1gsAAJU3hm9gqns651mOLxAKvH2VZkU+ByE+ulZ9VOargYh08IvuaBd6/bfXjADgeO6ql7Zqtet3TEozgeJuCD6gG86t2x6Pi59rfnTruXvc+9jSQydp6Tf3fdP41nA273ca0QP9p+vmLWbRO/3VBJKqzv8AL8+dNi2YW3y78h92p8ppxPd5H86p7YuHqiOb2QYO6b1sGdO/21ABd7QS/cJCdq87HK6S0I+8A5sw0GtPiMHaxh7aAlDcQHQNCNlgkTpJbSgOzcAtzGY0u0IMY+YTCsMm5tYii/RrZpYXGF10brsTBTLovXuQsMCCASx8SaluyEqINmdD/lWXrbtu2OzltuElhqTmRFBHDVZmdauW8HasqSnyjIxVmDAknNBLEmJEyx376OYWwEdVG4T4+JPE0K2rslbVvEhP+at5yNIDOpBA7pHtoJOcb1oUQVUl0B0LQGYKd8aywPqNUbavbBuYl56qdQTDkgEEKDGklQCN4mo+jm0GvWeruSLlh0VieORgwnv7BB8JqZUXFu2bWyoIX+NiCrP4KDC95mgDJ48X7mLU3AqkhykMHgKpOSRIGkgjf2td9ENnJdTNdcH5qqt7q7cZpmF63eRxZdI031dxjZr+C7IDKLttxEDOsodBwJ18GFUtpWWtuxtWw3VqxuK7QwDaFgZ7SwshhuzHSdatqaVIq0m7LO2cbdsuwa0XQAPmtqSIZoglpltdwOsUNw/SMOyMEW0qOuZmUSysc2mVeAQ65uI0ohtS5d6/Dm6jAXMlpSjAy5mSAwMZlbiJlY8RHSK0mGLrasBioQ53V7hyuH1knKCCnIb6t4ja0kaFdhHaO3bN64zK98kuYWwCpIEBJc9oHSeyN57hEF7GvdtsFtJaScpa9cgyN41iTu3CfXV/BYkfB0YloKL2QMnaK6KFWA2p05iDVa7sxHcZ1BcHtkbrfEWkA00HpN39+mmiUaSfJXVGW9cF69cLQywwKrqCdTlAMcN81wAT3Dx1q2LdR3rip6bBftED312ow0xSbOW56m2kQoJ9X/iuXw4O8CuE2hb1g5tTGVWbieKgj21wMexJC2LmnFoRfUdSfKs8c4KNNmk4ycrR6b+z5Ywp4fKt7lpVH+ze6zYQllynrW0knTKhG8A8eVKuLmaeRtdzp4k1BJgLpGPlrn8w+8n8Kp4C32j4fiKIbfQddc/mN+vbVTCIZMU/DbAxSe+ZEeOXVfA/h+VVslW8Spza8APaTXGSmcG0ELZ95sgyU+Sp8lIJW9mBSuWxdvWbZ9EB2bvPWW9D6h/mo3Z+afsf0M340LwqReQ8TauOf7zrHstiia6Dw/CyPzrhZJapNnagtMUivjHK2oX0ythV+0zQPLf6qp7OtAY0qNyWVUeGe4B7Iq1cXNfReFsox8chVB5dYfUKrbKacbePK3b9uv8A3VREhewf7P7LH+n86Vs9m33mf8rmmw3/AC/5f/6/ypWfRteA/wBM/nVSx03o3P739AoB+vfR26fk7n9/+ms+s8RJ8d3hpUASCT3D2/7e/wAKrbWX5JQP+thh/wDcWqshu4+z86g2i0rbGut/Df69uoArbByfCsYbuTJ8Nu+lHpZFyxPi1aPokTkaf+riP9d49kUD6L3VW/ii0646/EAtrlQDQA99HuiIm2ftXf8AVegAsn9oPXVXbaE5gN5tkD1zV1U+UHrrL7a6T2bQYC7nuAsADJ1zfOMaAfh4UADulu0uqS4LKw1xh1jDhnECT9JgvkO+hfRzHXbTS6u1tYmIJy3wuUheMuibt0tzoztvDIuETKwuZr9lmcEHrGLatI0jgBwECnxm2LNzEXLB7JfNZLcmXKbZB3RmLRyMVZEMhxt20+Nw9y0WOd1zyrKMyrl0zAaxln1UfOxLThWZFJUAgle0IgiZ1BnfQjamOz3NnudDmYP/AAspVXB8GBrUo4yluGVteUb/AHVBJluld2LmCEHs4rDsTHZALZDLbgZI076yPTnEZ8W6pIYLbSZImLl3MBGjAhlmYjKa1W3MGDZVFBuXb96zd6tyTIW4jFd3ZUKIqntPZSWHtXLoWVRbVtZ7LubjMe8IrXBJOpAHPUAfZ1t8llW0uLaRV5W0ChTdIPz2g5Qdw9dXThOwFQlY4wGOkg+kDqTJnnVTYmKa5YS6c+a4M7Qo1J/ibfAAGnKr15hrpxO9yo1M7uPpV0MSUKb9UJzbknXowXjNjMWX5Z+JIJIBiN4WBEZuHKrNvCWFPZVJ5gSfMCpLbKzjL1ekzlOY7iNTx1il8Mnc1wxvCoB75NaqcdT/AJKOMtK/g7F3kreQHvpOzclH2m/KoTe3yrRzd4Gu4chymuBO9VsjkTrr4+2rrN6EeF6npfQMzhB9pvcKVcfs+P7prE9Y0xu3Dd3Uq5E/qZ0I8ALbWuIuDkze0/7Vk9s7cbDYq1v6spDjhqx18RArTXsSLmIxMfMvOh8VJ/MGh+3NkDEWmQ6MNVPIxp6t9P3WJIUr/lbLKMHJZTIMQe7KD+NdhKodFsKyYZFcEMC4I5Q7CPZRcJTEJVFIWyK5NkGSkVip8lcYhYRvst7qs57GajuD7A+Wj6OETzbraJ3B6X/u+wKtD8Ov7xe7rdhf8v8A/VWNpXIRo0L9Yi+N26EB9W/1VyGdcfZzZi1z/qXjl+wtvKnsBP8AeodsM/L4puSoPJFov2UA1CqrPE6QFGUeyg2wTLYw/wARHkpH4UdwDiiI7rQ/X+WulH9n3KfYFH40ro9Putj/APJXRHaX7Le9KqSRX/7O5/7nvIoGB+vKjWJb5G4T/wDU/ragK3AeIjlO/wAfy99QwJg3Lz4f7/rwqHHaC134jC/69upg45jzFQY4ybHfisN/qqfwqAOeh9/5bEdkmcZidwnjbHgBHM8udcXsLjlwa9SzWrqlyyJllgbrxB11C5ToeJ41BZ6q03yd1gLuKuFzctlDLXLXYTUz2sozRBBqbo9tOWKtcZ2YkBR1hjtMYColsayTMnhuoAFYCztO4zJnvZyoJzuVIBOkFiACdd2uhqW90P2hBZi53k/LAk/5tTWuw1gkwVMneIkTyGa5qPGKutZIHokafQj+i7U2QeRYm3igMk3gMwOUhozToYI399W+kexzh7dkljncHrAYPbAQnX+97K9NRiJ1YQD/ANbQfeNZ18ZbuuwYpdInIGKMQTocoawDMCdSfRg1NhRk9ibRuYnFWbd85lNySIAnORm3Rvge3nRq70ovqWQgMrBBl+lmVSRz1mPXWrxOzbcWGACZWzEqq5tLbRuXgxU6DhVHD9Idngks9oOCdTbII1MalBuED1UMBtv9IHsCxFtesuATDKsGQMgZhEZiNe4DjWXu7VOIwy4i8SQLuHLEqsOoxDAjINw5jSSvGiXTTF4bF4bLav2DdBXLN1UgZgW1YgcBWawmyP3e3ba7aJ6xcwGJskKvWsSVGeJyvP8AdqCTUJibZTKrqUMQTcCAmQWhRu1zacKkvlXITsscitPpLl0UweJlffV7EYQPbL6EBROVmytlgQMjwN0zw00qlhMFlxWIQ5skIwYkn5u4Bp3STP8AFTSTdWYWldEi2Sty2RBWCJCMvDTuIifOp0w6HfcLeDL4D0RyqPaljqrYuWhnfOAomATmIA5Rx86IC3aK9oqCRr2tRI1jWRW0FuzKb2RSOBRtc2nfmPj6Z/CqGN2IjMhTIxEypCwwIkDsjTuP4VbXBp10IWKBSSAWJ4QwM8NZHEe2xjLAXLldzrxggDXUHL+dS6a4BOnybX9ngAwkLuFxwBEQBGkcI3RSqToIsYZtSflX1IA4LyAFKufLljq4AN/DKt/EZRGa/cY+JgH3VDGp8aFdIOlyWcVfQjVblz5wE9rlFX8NdzKHjeAYnmJ/Gt1JNUjHTTss4dez6yfMk1JloDZ6U2lUBgwgDXQj31Lb6V2W1GeOeX/errKu5m8TfoGgtQ43+zbw9+lDD0qtcn+6Pzpn6Q27gKqG3TJGmhk8aHlTXILE0+Cr/wCtdXib4a2QC1qGZ0UQOrBiTvyqWjfqoMSKqXulQZlMW/k4LjOWynOxaSqndbJiPnHu1729icLiEI1Vyyt1mQyCsd44CJodj9nYXPduoYU2eyua5KMvaL+lJhQdO+l37M3Tfqi1iOmhFsXM1kKVu6hbzQbj9gxk+aBrzO6s/hul721xIW4PlCMrLaaMxks0n0QQYgg+zUDjL9gFVV2KnNmjMAJ3SCdY8BVfFoqzl7SsHykHTstAO7XT38BVCxu9rdKyguM969luqE7FlAEy72Us85mBOh07Rg6Vzi+kpSL3W4i5kt5AB1SqwKencE782unJfCvN7OL7OoJJBEzuMggx4VYDBCcwzhQQdd8jQyZiKiyTbYTaNm9hwgOIa2zM5W5eQHNIAGbLIXQmIOpBobd2K6DMt4Ed2YR3aXfwrJKzEDdMz6QMid0GiF++HudlMgyxAYEyCSWO7w9QosC1tHbZS5lsteKqACWcg5hOaAJhd3tqbYvSZxdtuxd1tsHgsYlTI38vfQO5ZIQgmdSPbzmu9nWGzaHQ6GSsCeJ7WnjUAeobS2xZxfwMW2chsQjaL9B1lXBII7TKZE7jvrjZ2MFy2oCnMqM1uLTAsuYlsma9LmYIgjcY7qnR+1ZtJYWQzG7Kv1iE+mQFgaHXjzrS39kh7SthIDWwGslSI1LEqCdI5TpoBumpIBq9MxbJLNc0H0FBn1/jNWrnSb4TZdhnFpFUtnVDvaBqjIT4bhzoZtXaOKCMMTZLWSIudnIRJEENJAIaCNInuqPC4iz8FxNuwrEJbtFrrwHcl17JAnKqnNAnj6zaiLLmzbQxEi32gIzArdUb+RxQB8qLrh7iXbIZQEUXFXKrCJWTMXmHzfnDyJoT0MxK2VvO5jsiB9I6kKO87qNf+vreuWBbOhVmuCRp2GGTvIbLqO7vqCaLiSdGAGumWfboKFbes4e2JfDC8XzklQAwCgFnLQeY3jjRYNrQfpXj7tkW7lslIt4rMQAYPwdmQa6ekunMjvoAh2ds/CX0L/B8gXWDO7LmDAgiQQd8UNwy4C66p8GuKWIALZgJMQD2+9fMVotkY43sNbuM2Zmw1vOdJzQ8ggaAwRp31Lh8O0XcykDeCRp6eFg/5D5VJAJuYAJb9GFS4yqSIIChlQEnVlIy68wD4EzhlW4hUABhGnOCfwFC8baCC6xDa3LhJKQIKzCsfSGh3fgZobZxZyWnsXFyoWa4vNWbTx1JXT6VbKWxno3DeKwYVM0HW5M+N07wPXXdzCW8qmIlhxBExyJPHlzqlibw3KwOUKGjgQ9wkHXnkGo4Un2sQSISAfnO074GkEadmrakQ4snbDKt4ECBlIiREgAjQeuucW2VTKx2hEEED+HQ7oOnr7qqYjGs93QoOMhzoYhZOU6bzpOo5VDbxzsWVimWViHJO4AgdkAideJ8qNZOg9L6A3M2Fzaa3H3SeQ48dN3DdSqP9nRJwhJgE3XOhkTCyZ7zJpUs+TZHknTXozfubQxLBSFa68GV3TvEtWwWVTTSFPsH/iott7YufC7yKNOuZeO7NB48qfF3YtOeOVo/Cq4ZWpFskUqMmcBG+eG8foVBfsOvoyR+t1E2x92dyjwBHDxnjSN1jwGsT+jSnisZ8JA/D4a+/wDybnqViD4EDWr+DwV4F5tuB1bb0beYgbqXwdpkESATK7wN5ggcADrVzD4vELGW+/mTHqNWWWvQh4vcBHDXBPYufdaPdUOKkJcBlS1q4FmYJKwAO/WtpZ6RYsfPB7yqn+mKW0NvXLyKt5FKi4rGAQTAYAQWM6tw1q8Z70UlDY8LtWSxOvrJgcBv9vnRZ/Rtrp2bVwGCDJ6wnePEc60HQ3FdRduOyyR17RAIGZLfaHMjXw0031R2qkuoEELZcLG8jrGOp4nf5d1bJmUotcmdsJ6Pex/7anuL2Ln2zT4VNUB+l+K12w+Sc/xH8KkqQWLeqer3mpUXtXPB/wAa7wydq3/drq0P7T7LUActb+RHj/3Gr2wdjXLyv1YmGReUls0DX7JqF7XyA/XzjW2/Zfam1c/nL7LbUMg0HRzYAt4a2l22BcVixBGoYO5Q740DSPGjewcItu2qKSVREUE6HSd4G413YELlYm4wJh23wY3xpuHsFUrnSaxZJ618rGJGV5ETyB/XOgmuwUbCrcLI6hlZWDA7iKDdIMHaw+Ca3bUIgIAk+kxdTJJ3kgE+rurvC9NcGWJ68LvHaVxy3dms7026UpeRrSPbuIXR0ZCZGVSGV1ImZMgjhUgUrHU3LVxXu5WlGTIyByy5oAk7pImNan6NYayl+11bli1pjrETAzlQDpvtzPEDdWQw1xUcsVzjLcWNI7SMoOpG4kH1VoNhpbOOwrq6G42HuZxbYN2wJ7QXReyd2o7A9UAehhdalaordSERoOGlAEGIVvmGDDcAfmnLv7/fS+DKNwjzjTdpu0qUUzUAZHbGMGe6gXKes7TQva+TBOoWd3NvwqPGC3c0WRkRjqRrcQEbhw1YxUtzCdZjnVkuFSScygkA9TbiYB0jPqeMet8VsgWrrFC7KwuEyDALKZE7oEDSjWk6J0nGBxJvWGuEgZVt6QRvmNSN5MnTnvNONqNba4igA5iwee0BviOX50J2Pf8Ak0BtvGSM+bskgR6IG4QPb3VaxiKLjliWkeiIGukakR3UOaphp3Jhj2frA0ljMsPmxnYQI3kv5ihWD2iTcy5iDm1GYEAIQcpka6E6zvnwq9hdoJnOdSixvLqc2mUg5QTJ38PwofgdnHr26uGRnY6nL2ZaTukaZTB5d+gsi7kuLPZP2bWcuCiI+Uc6cjBB8iDSqXoAkYUiI+Ubc2YHRdRy8NY50qLsjg892vcJ2ldXM39uxjIwEAkxn3cPbVra1wiw5UZjlEKIkmRoJ0rrbotptB1zDO7XnAgCI0OvHfvqptS/8ieyX1HZBUHnxMAaceVVhtCX5Lz3lEzeFvh2ITMjjepIQiPpAb+OoBq1cS4J1GnAlvWYGWK5v4A3TL2EA1yk3WB1n0SqEg987qpvhb1tSEKOJHZ+eBxAeVzGPpAUkNmu63D9WTkQlVB5NI3b951qns+yb4cgWUCXHtwys05DBOhA3zQPAXrV0+kQ6b0KqrKw3HcTv3EHv8SWz7/VrlQwJYnWZJ1YyxJJJ76010t0Z6LezCVzYlwb+rjmtr8c5FRDZR4tPlHdpHOruD26DoeydNQf0al2ntZVw924MjMiMwMjfGkwQfOrxnFmcoSXqZf4i6kjE3LcgjsrwIAPzuIAqle/Z/iRDLctXgqkAHMjaz84KfpE6mtHsbCviLCXbmKuKbgJyoERQJIHaVS3CrR6K25lk64jiztd/wArMfdWtlHb3Z5VjNk4iy650Qw0wt227HWYgMW4cqgtOUS4riNVgOridGmNND6O+vZsOi29ECp3Kqr7hUl5luDLcVLg5MAffIotlaR4ng8ShuJB0GXujnXWEcEXI1IRj7RNeq4rofgbg1sqh5pCn2aeuJoNi/2TYVtbV64rcmZSP6QR7anV3RGkzey7Vu7ZysYIIEzHEkb9IP4Vutnph9nYdWXPdDMC5WDDMhgwdyxHjI50GwXQTG4dDbsvhLikky9sFwSAAcxWezEjWpB0c2jh7LJa+D3g5OZTqTK5Tq4URAA31GtE6WFcf01QW1u2QSpfIwZYK9mZEEg8POgW2sYdoXbTWRmfqyGtiZBUkkiYEGZGp76CbTw2Mw2HCYixlU3MwcOhE5YywCeRM1F0f6RJZLM9t3SCGCtknVcvbAkQddDrpO6rJkUSY7Z72mKXFKsIkHv1FULtvd660l7HWsWrG1aa0bYlne6bnZ5Qw566HnWT2ntEJAUhtTr5UAO15hpMzzo70TxdjD3hea5bMpkK5bvWISB6MjLvEHXcTWOfaJPCuLONYMNBoZjw1opEHt2H6aYQmOug/wASuPaVipr3SqwcoS9bzMQIIciTpAyjnFeOr0hHFR6m/wBqJYJHxSM1lSOq7TNmAiAToZ36TVqBM9Ov9LLFqFvXO3EwqPESYjQ++osN02w11siF2aJjLEjjEkT6q872NsTEYu31mcESVBd2mBG7Q6ST65q5cwrYK9ZFzqHDsSC0rkIyjVyOyJI4EVFMm0bp8WjF5t5gWBBllZDlUSCrAg6TIqwu1nylIdkiIdy2nezDNy3k0Hu7AS6JvqCxOoFyR3QQAY7qqr0Pwy7gQd2bOQRpHCB31nLG27TNVkSVUX+jaYi1h3w8qEzMQdTKuSSkFTHHz0M0fw18rbVWyFRwIDHXXlpv5VmsHsYII61m+0Z9u/21cNg8GXzIrJqb2Lpw5svYhEYyuFw766koisO+IE+sipMPYssDnwyrJ1hCoPfmUkcOB4UIdbg9GD4MPZJHKuGu3huVzpwGbkeHrqijMu3A9L6CYSzbwpFhQqG45gEkToDv8N1NUX7O7rNhWLhgetfRgQdy8DSpqPAtLnY0ptCZgTzin6och5U1KrFRdUOQ8qQsr9EeQpqVAD9Sv0R5Cl1K8h5CmpUAP1K/RHkKbqF+iPIUqVADi0OQ8qfqxyHlSpUALIOQpdWOQ8qVKgBdWOQ8qXVjkPKlSoAXVjkKWQchSpUAI2xyHlTC0BoAB6qVKgB8opjYU71HkKalQAhh1G5V8hS+DL9FfIU1KgBfBU+gvkKcYdRuUeQpUqAHWyo3KB6hSawp3qD6hTUqAOuqHIeVLqxyHlSpUAN1Q5DypdUOQ8qVKgB+rHIeVPkHIU1KgChj3IYAEjThpxNKlSqQ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353" y="5445456"/>
            <a:ext cx="811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transformer changes an AC signal from one voltage to another.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2975" y="6164203"/>
            <a:ext cx="418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http://en.wikipedia.org/wiki/Transformer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434" y="2299235"/>
            <a:ext cx="2621280" cy="1874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9240" y="1655345"/>
            <a:ext cx="2095500" cy="316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7525" y="2061410"/>
            <a:ext cx="347472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86054" name="AutoShape 6" descr="data:image/jpeg;base64,/9j/4AAQSkZJRgABAQAAAQABAAD/2wCEAAkGBhQSERQUEhQWFBQUFRQYFxcYGBgYFxUYFxcXGBYYGBcaHSYeGRwkGhYVHy8gIycpLCwsGB4xNTAqNSYrLCkBCQoKDgwOGg8PGi8kHyQtLCwsLDAqLCwpLCwsLC0sLCwsLCwtLCwsLCksLCwsLCwsLCwsLCksLCwsLCwsLCwsLP/AABEIAMIBBAMBIgACEQEDEQH/xAAbAAABBQEBAAAAAAAAAAAAAAAFAAEDBAYCB//EAEwQAAIBAgMEBgQLBQYFAwUAAAECEQADBBIhBTFBUQYTImFxkTKBobEUFiNCUlRyksHR8AckYnOyM4KTorPhNENTwvEVg9JjpMPT4v/EABoBAAIDAQEAAAAAAAAAAAAAAAAEAQIDBQb/xAAvEQACAgEDAgUDAwQDAAAAAAAAAQIRAxIhMQRREyJBYZEycYEzsfGhweHwI0JS/9oADAMBAAIRAxEAPwDnpT0oxaY3EqmJvKq3rgVQ5AAB0AHKhnxvxv1q/wDfarnSzFL8OxIa2jReuCRKt6R4gwfWKFLZtNuLoTwMMPCRB9ldiEoKK1Rr8HOlGTb0v+pZ+N+N+tX/AL7Vdw3SvF9U7HE3jy7bfnQg7MPzWRu7NDfdaDXeKtlLJUiG10O/9RFZ9S8bx+Si+FTUvMTJ0vxsD96v/wCI1dfG/G/Wr332oUFp4p2OKKVUvgWc5XyFfjfjfrV777UvjdjfrV7/ABGoVFPlqfDh2XwRrl3Cnxuxv1q9/iNXPxuxu74Vf7vlGoblpilQ8UeyJU5dwqOl+N+tXvvtT/G7GfWr332oTFSXLDKAWBGYSNNCOYNV041s0vgm5vdMJfG7GfWr332pfG7GfWr332oXFKK08OHZfBTXLuFPjdjfrV777UvjdjPrV777ULy0stHhw7L4DXLuFPjdjfrV777V3Z6UY5mCrib5J3AO0mhEVsejOyxbQOR23HkvAevefVWOdwxRul8GuJSm6s4dtphc3wq4T9EXWn8ifXQm70oxymGxN9TyLsD5GtmatPh7d1QLiq2nEA0hDqUvqivgalh7Nnn/AMbsb9avffam+N2N+tXv8Rq1GO6D2X1tk2zy9JfI6+2s9jeh9+3qFFwc13/dOvlNOQy4J9vgXljyxIPjdjfrV777UvjdjfrV777UNe0QYIIPIiD5Vzlpnw4dl8GOuXcJ/G7G/Wr332pfG7G/Wr3+I1DMtNFHhw7L4I1y7hT43Y361e/xGpfG7G/Wr/32oXlpstR4cOy+Cdcu4U+N+N+tXvvtS+N+N+tX/vtQuKWWjw4dl8Brl3Cfxvxv1q//AIjUvjfjfrV//EaheWlFHhw7L4DXLue1fsu2hcvYIvedrjdc4zOSTACQJPDU09Qfsi/4Bv59z+lKVcLOqySXudTFvBHmnS5f37Ffz7n9VUcAsXAfoy3rGo9sUQ6Wj9+xX865/UaoYfRbh5IfbXYm6wfg58VeX8lUCRJ1nXz1optPAZbdtMxNzLna31bQtuRDC5JU8JGke+pg7OZ0XmVHtArbdI70WLo4EAD1sB7qw6iKuEaNsUnUmYUAHfp3j8qT2SPDnw/XdT5a7ttHh+uFPU1wKWnyQxSipMs6gEdx/X6799NFWi1LdFWqOMtKKky0stWogkwqKDLMFgSBBYzw0Gm/XUifXU74FUNvNecg6OHQgEa+jkZtQDxHAVSt24J4gndxB7ufh7asbQuXMyh7YGmkNOnrA1FczOm8kb/37D2JpQdFUp3g94pRTpb1J3EgaeHGu8tPRi2rYpKW5zH61/KlFdxSy1bQ+5GpdiXZ+F6y6icGYT4cfYDW+mOHqrI9GU+XHcrH2R+Na9d59X5/jXK61+dIe6b6bO3SADwIn2kEeYNVLG0RLa7mYeRj8K5xG1AmHNw7kzR3nNA8299YnDbWIAk+PidTSDY2ei2sdVhMSKwuH2330Ssba76iwNLicHauiLiK3iNR4HeKA47oOh1tOV7j2h+Y9tWrO1QeNXLeP762hmnD6WUljjLlGJx3Rm/a3pmHNe0PLf7KFla9UTFA1Xxmy7N700BPPcfMa07j67/2haXSr/qzzLLSithjeg/G0/qb/wCQ/Ks/jdiXbXpoY5jUeYp6GfHPhissU48oHZaUVJlporYzI8tLLUmWlloA9e/ZJ/wLfz7n9KUqk/ZXYZMEQwKk3nMERplSlXns/wCpL7nXxfQjzXpYP37E/wA65/UaoFIsueJZABMTrrpH4jfxo10pufveJJVDF9gNCCZJ4qRujjO+hGKIy2xBALTA13cpid1dCeW4RjXqkKxx1JyvuWOj9qcRb7iT5AmjnSm5FkDm6+wMfyqj0Wsg3s07kbQ6ETA1G7jwJqx0tuyLa97H3D8TVsj1Z4lIrTiZmctLLUmWllroCdnAFKKky065ZAYkTyEkxvjcPM1WSSVstFt7DHDmA0GDOvDT3VxFW7+HtQrxczZ5GqkRp2Mk6DTfNVzlJIGscxBg7tDS2HNKbaZtkxqKTGtJLCBJkac+6re1bTBxmCjsg9lw41giTpB7u+obKnMIMGRB5d9T7TVOtJRMkqsiQZInUwo1M8arl3zQ/JaH6Uijlp8lS0xHP2k+8EH2003JK6F0k3RHlpstT3LOUkGNNOySQY0kEknXfrzrnLUwnripdyJx0yaLOxcQLd5Cd0wfA6flR7abhrq2/hHVK6nNoIJUjsq89liG5HQDdInMgVccfIADnOva3hR86Y0Ubu+ud1uO2pL7DnSzpNMg6R7aS5ls2SOqt6abiQIEdwGg/wDFA8tXXwQnRQF5FpadPnBQI3mMvHfUT4UD6S6TJGnmCaRl02VK2htZ8b2sr6ipExDCoXuQQJBndrv8Irl7vDdS7TWzNeQ6ly4qB2Rwh3PEqeHq176mw+3O+jG28Rk2bbA3utlfYGP9J86w4WgDa4bbQPGiNjavfXna3mHGrVnajLU2RR6RZ2gDVlcSDXn+H29zorhtuA8aLAPYzYNi7vUA810P5H10DxXQtgfk3BH8Ug+yaI4faw51etY8GmYdTkhwzKWKMuUY3FbEazBug67gkGQIkg7uI3Se6qbbUUf2NpjpE5oGvN4ndGi/jXoGNspftMjCeK9zCcp1748zWPs4pkGRsrBiOwxAU6T6TxrppEnUAHUTuuolP6jJ4VHg9J/ZY04IkiPln0kmOynE7/Z4Uql/ZoB8DMCJuuYmRqF3GTIpUlkdydDMPpR5z0tH73eHO/ePkY/GhWJMsgHBT+vbRzpNYzbRuLzuNy0zXCOe/TuqPb+CCMCCxJkAHL2EUABVgAxJJ1k10cW7h92xSeyl9qJuilrW43co9pP4VD0junrAOSD2k0Q6MpFpjzb3AfnQrbjzfbuyj2D861jUuofsZyuOFA9CJ1Hlp/tUjW04E+BH5VxlpnIAk7hvp1pJXYqm+KOSv5e/8jTNaB7/AMPDlVu/YQoGm7vULBAUniSskNM/+YqA5SxAkQdx3gHd7t/dWGPK5txNZ41BJkeJwphO20HhoI0nRt/nSW1E9/PX9eFXcZh4Fo5IBVjmzsSSCBBU9leMRwqALVemjSbr1ZOd7pX6IazowJ5959g311igc7SCIgEFSpB7wwB5VPgdLimY1366A6E6a6DXTlXWPwxzu4c3FNyM7LqRlmA5UEan0dw4Vnlk11EbL41eGVFGKs7PbLdQxmAYaRPs3edR5amwi9oeum8/6cvsLYvrRxtHEdZeuMQRLE6gDUkk7tKgy1PdHaPia4y1HTqsUQzO8jI4q7db5EDvFV8tT4hfk+H676X611p+5t03qU8tLLUuWmy08KGYxltjdHWL2VYkAaSsk75rV9GHQAvcUMSQtpIkiPnSd3ASeRobiLOa8sRISRIkaNxo7jMMUlx2g+gI3CfSnkeEeNct4U5uLfP9ToeLUU0h+l+a7atMFm3q0g6gmNSDwjjw4wJjJrYMAkle5hH+YSPbW22g0YWwRwO/l2T+VA8nFBpxUcOZSOHNeG8aaDCPTRat8b/g1ed8LkCXLDATEjmNRUNu6DqKM38NbIlgsb53TpzG/fQvbGDa1hwVZdGUEaGcwY6HeYKxWebpfD3TtF8efXs0cxNFejuE67rlzMjImdYghokMCD/d86HWrICoWOUlFJ1HFUMxM65xGnPfFGNgILOJty6HrZt5Q0tDiASo3DNl3xSrTRvaYMs7YYUTwvSDmYoDdw5XfpFQdYKrZajf4PbWkz+gCx9w86zgwiyTlEnfx9/rrjZgbLJEAiBO8yZJ9cL6lHrt12eixLTql6nO6nI70xPWP2ZXmbBHMxaLrgSSYACwJNKuf2Yf8Ef5z+5aeudnSWSSXccxO4KzE49M21b3deP+WTUPSIzcUclnzJ/Kr72iNo4kkEfK3j7QoNDNrtN09wUeyfxroYF5orsv3FMz8svuFtipFle8sfMx+FANoGbrn+NvYY/CtNg1i1b+yPzrLnXXnr51fp98kpFM+0Ioiy0+SpMtLLT4mV8RhkKqJ1LarOhGu9N3rrpLIG4AVbvv2La5jvc5YGU6aGZnN+QqMLS2CK8z92b5m/KvYbFp21+yfeK4y1ZxdiLmi2wCikZInWfThm7XOdfGo8tHSqsfyR1D84sMpLABSxOgA1JJ5V1ddwhQjLN0khgQ2gA8N45VNs8dsTcNoH0nESqjU+kCOHKuxgkaMmIt3DLHtNlYydJBAE0p1NLPFv2GMFvE0vcoRU+D9MVabY10fMLDmsN/STXFjCNmjKwPIjX205myReN00LY4NTVopMJJ8TTZakCanuJroLV8LrEn7FciubIstXsWfkY7t3q86rZKvY2Pg/8AtzHKKS65/SM9KuQXlpZamVkjUnMDlIIgEyRAdcw3iIMGaa4QIO4HUakzwG4cwRO7dTK6vHRi+nnZwuztRdZsiwVBIJB9NmOnAZCJ5g1Y+HZXaCCugKkypEaA++fXRPC3UW3lbKvbCqT6IbKWGbKVI3HjvI30BvbCfrGN24xUE9kALABHZG/KD2fR4c4pDFnlOe6u7G54oxhs64LvSi8PgCG3MMwC8TDKx38R38R41ltn/CeyoARVgSVggcIk6kb/ABrcuk4MTvDE7yDJZtxHcTpy0oKLHIt5z761wY5Sb34fcplnFJbc+xVbAAw0Z2G8EDtTvZRuDd248IO9tpYBbmEvuC3ZVYAMBjJjMOMGY5EmpHuCSFLORwBED7Tbh7T3U9zA3rqXALkGEJRZGcnMAS3FhG8wDOsbwZlpi1Bbft+ScT1SWp7mb2bsfMO2WzfQTeBpBLTC7+OtHtnbHUMg/s8zAdg9uCQJ6w6zv3R65FNs3DZUiO0IkrmzZgIIOYaNo0g6DXeNDfs3u2C3Z1XU6A67uS8NN3KNBWOLw2tzTJrT2KWOwIkiCYMRmjjz3ihWyNkFCzuoMTA9LVSeHHdWoxVgm44AntsNNfnHlUN3DhdBrz1nU6sJ5STXQ8LHkakJ+JOKaI7+rMd8knuMmour9VTKZAPMDeZ9tLLTEV5UYybtnpv7Mh+5n+c/uWlXX7Nh+5n+a/uWlXn+o/Vl9zsYf00ZrF64zFN/GR7Y/wC2gGM1uP8AaPs0/CtFjmAxOJkgE3n0JAkA/wC9Z+2ksO8+810un+pvsl+wlm+lL3YfxAC2m5heW6F4VmAtaTaR+Sf1DzNAclW6PiTK9VykRZaWWpstLLTuwpbILhBdRKkqpkBpYTEZhGmmvHeK7Vdajt4VVusViWUZjpqZ9lWgtLYFeNtd2b5nU1fsQ3rZ6xsylTC6GOU8CRxpZKsstkMxCXwCfpK+4R8583fvpZrP/Udft2XHtWRWeDIscFGSr8Mvlg5yco/2K+WmxFuSoIkQd4ohhtndYCbbo4G/KTI9RAqn0hw7Lew6W2UdY2TcJ1dVJIM7pPlWefNByjW5bDikouxsLsrM0L2DzBZfD0aKWcDiQCBeY8gWS4PJtaN2Fg5RMKFAkyfncT3AVnRbE8teGnPlSOXMp8RSG4Y3Hls5vG+pPWWbT9/Vsk9+ZajN6386w6/YcN64cTV63ecbnYeuffT3cXedYRlzGBmZQQO0J+1pOm6hZqjSv5B4rdv9iXZuBthgxV5JgLcULJhm4E7gp4d9HMblFss+XqwCWBUdmJ199CdlY1oC3oDrcZCRoGK5+1HCQpPrHOoek+2rVzD3LCOOsbMu8KFIYZpLEcjWUpOT8zNElHgzn/qNtrhcGQ0kxMA6FjlI35tfORrrGxDlQQGLnUyCYgjNKnTdA5acqpdHLTDr0bLktZXcypHa0UiAZETxjdR7o/icPfI7eWCYlWCkKJ9OIU8Inh6qYSShdmLbcqojv4MXbJVySPhCzHHKse38Yqfq0Ftbdx20MK2Y9gmYUxvUbtZjWrOEsJdRltOYW5IfLpmg7twaJnxAkbxV7DbMVBvLaEdqNxBB0AA3E1hCSibSVgzGubWGW0UdmZmgiCogkyXY6aERofCgrYe4Z6ztjTsIcs7pzGBm8NB3Vp9sXgtrICAzFcq8SB6UKNTpQVyQNVYd+kew01hcWpOVi+VSWlKiEdnTIyxpAAIH3T+FX9kYpBcUZu0WGmo3Mkb+Op0qt1q7pG891XcIVzWtQTmbj/HY4eqt8ktWNJSvgyhHTN+WiptW0euuFdGBEz2Q8lgAwnTT0X5b51yw4cB+6N4OhBGpDco39+m8Gim38MvWsQAHzKQ0cIEz9ICF08ONCnw+aGWBcyiJ9FgBu5xvPFlkxImlsLlG0uK3N8qi6b59C9tEgXHCiCWOY8TJmByHv48qolTzPv8A96nu4g3GZssSdVOjAjQjkdZ1Ghpgs6EEb90Hyp6Kx6E3H05/yhWTyamk/wAfyQQe7hu8KcLUr4pHJYMIJJGoGhPf40ykHcZ8K0huvJP+/wDkpK0/NH+x6R+zkfuh/mv7lpU/7PP+FP8ANf3LT1xs9+JK+508X0KjA9LujvXYq9cLlctxxEcAxPvmnwdvtr40d6Q6XLwH029rf70KwCdsev3V0MEv+OT/AN4Esq88UWNqH5OObD8T+FCslFdp/NHf7gf/AJVQy1t0m0DLqd5kWWlkqbLT5absVoidFzEtdG5RradQIG6VUg6nf3U6oh3XbR/vqD5NFNi7wtpnYGJjTXWCfcDRXB4IEKWBk5ZBMxmJ5cRlPOkZT8FUpfihyMHlduP9QTjl6m31j+hp2hDDUx80mu8ChN20jQC6l2GsqsLl1011PPdV7a+A62yLagAO1gsAAJU3hm9gqns651mOLxAKvH2VZkU+ByE+ulZ9VOargYh08IvuaBd6/bfXjADgeO6ql7Zqtet3TEozgeJuCD6gG86t2x6Pi59rfnTruXvc+9jSQydp6Tf3fdP41nA273ca0QP9p+vmLWbRO/3VBJKqzv8AL8+dNi2YW3y78h92p8ppxPd5H86p7YuHqiOb2QYO6b1sGdO/21ABd7QS/cJCdq87HK6S0I+8A5sw0GtPiMHaxh7aAlDcQHQNCNlgkTpJbSgOzcAtzGY0u0IMY+YTCsMm5tYii/RrZpYXGF10brsTBTLovXuQsMCCASx8SaluyEqINmdD/lWXrbtu2OzltuElhqTmRFBHDVZmdauW8HasqSnyjIxVmDAknNBLEmJEyx376OYWwEdVG4T4+JPE0K2rslbVvEhP+at5yNIDOpBA7pHtoJOcb1oUQVUl0B0LQGYKd8aywPqNUbavbBuYl56qdQTDkgEEKDGklQCN4mo+jm0GvWeruSLlh0VieORgwnv7BB8JqZUXFu2bWyoIX+NiCrP4KDC95mgDJ48X7mLU3AqkhykMHgKpOSRIGkgjf2td9ENnJdTNdcH5qqt7q7cZpmF63eRxZdI031dxjZr+C7IDKLttxEDOsodBwJ18GFUtpWWtuxtWw3VqxuK7QwDaFgZ7SwshhuzHSdatqaVIq0m7LO2cbdsuwa0XQAPmtqSIZoglpltdwOsUNw/SMOyMEW0qOuZmUSysc2mVeAQ65uI0ohtS5d6/Dm6jAXMlpSjAy5mSAwMZlbiJlY8RHSK0mGLrasBioQ53V7hyuH1knKCCnIb6t4ja0kaFdhHaO3bN64zK98kuYWwCpIEBJc9oHSeyN57hEF7GvdtsFtJaScpa9cgyN41iTu3CfXV/BYkfB0YloKL2QMnaK6KFWA2p05iDVa7sxHcZ1BcHtkbrfEWkA00HpN39+mmiUaSfJXVGW9cF69cLQywwKrqCdTlAMcN81wAT3Dx1q2LdR3rip6bBftED312ow0xSbOW56m2kQoJ9X/iuXw4O8CuE2hb1g5tTGVWbieKgj21wMexJC2LmnFoRfUdSfKs8c4KNNmk4ycrR6b+z5Ywp4fKt7lpVH+ze6zYQllynrW0knTKhG8A8eVKuLmaeRtdzp4k1BJgLpGPlrn8w+8n8Kp4C32j4fiKIbfQddc/mN+vbVTCIZMU/DbAxSe+ZEeOXVfA/h+VVslW8Spza8APaTXGSmcG0ELZ95sgyU+Sp8lIJW9mBSuWxdvWbZ9EB2bvPWW9D6h/mo3Z+afsf0M340LwqReQ8TauOf7zrHstiia6Dw/CyPzrhZJapNnagtMUivjHK2oX0ythV+0zQPLf6qp7OtAY0qNyWVUeGe4B7Iq1cXNfReFsox8chVB5dYfUKrbKacbePK3b9uv8A3VREhewf7P7LH+n86Vs9m33mf8rmmw3/AC/5f/6/ypWfRteA/wBM/nVSx03o3P739AoB+vfR26fk7n9/+ms+s8RJ8d3hpUASCT3D2/7e/wAKrbWX5JQP+thh/wDcWqshu4+z86g2i0rbGut/Df69uoArbByfCsYbuTJ8Nu+lHpZFyxPi1aPokTkaf+riP9d49kUD6L3VW/ii0646/EAtrlQDQA99HuiIm2ftXf8AVegAsn9oPXVXbaE5gN5tkD1zV1U+UHrrL7a6T2bQYC7nuAsADJ1zfOMaAfh4UADulu0uqS4LKw1xh1jDhnECT9JgvkO+hfRzHXbTS6u1tYmIJy3wuUheMuibt0tzoztvDIuETKwuZr9lmcEHrGLatI0jgBwECnxm2LNzEXLB7JfNZLcmXKbZB3RmLRyMVZEMhxt20+Nw9y0WOd1zyrKMyrl0zAaxln1UfOxLThWZFJUAgle0IgiZ1BnfQjamOz3NnudDmYP/AAspVXB8GBrUo4yluGVteUb/AHVBJluld2LmCEHs4rDsTHZALZDLbgZI076yPTnEZ8W6pIYLbSZImLl3MBGjAhlmYjKa1W3MGDZVFBuXb96zd6tyTIW4jFd3ZUKIqntPZSWHtXLoWVRbVtZ7LubjMe8IrXBJOpAHPUAfZ1t8llW0uLaRV5W0ChTdIPz2g5Qdw9dXThOwFQlY4wGOkg+kDqTJnnVTYmKa5YS6c+a4M7Qo1J/ibfAAGnKr15hrpxO9yo1M7uPpV0MSUKb9UJzbknXowXjNjMWX5Z+JIJIBiN4WBEZuHKrNvCWFPZVJ5gSfMCpLbKzjL1ekzlOY7iNTx1il8Mnc1wxvCoB75NaqcdT/AJKOMtK/g7F3kreQHvpOzclH2m/KoTe3yrRzd4Gu4chymuBO9VsjkTrr4+2rrN6EeF6npfQMzhB9pvcKVcfs+P7prE9Y0xu3Dd3Uq5E/qZ0I8ALbWuIuDkze0/7Vk9s7cbDYq1v6spDjhqx18RArTXsSLmIxMfMvOh8VJ/MGh+3NkDEWmQ6MNVPIxp6t9P3WJIUr/lbLKMHJZTIMQe7KD+NdhKodFsKyYZFcEMC4I5Q7CPZRcJTEJVFIWyK5NkGSkVip8lcYhYRvst7qs57GajuD7A+Wj6OETzbraJ3B6X/u+wKtD8Ov7xe7rdhf8v8A/VWNpXIRo0L9Yi+N26EB9W/1VyGdcfZzZi1z/qXjl+wtvKnsBP8AeodsM/L4puSoPJFov2UA1CqrPE6QFGUeyg2wTLYw/wARHkpH4UdwDiiI7rQ/X+WulH9n3KfYFH40ro9Putj/APJXRHaX7Le9KqSRX/7O5/7nvIoGB+vKjWJb5G4T/wDU/ragK3AeIjlO/wAfy99QwJg3Lz4f7/rwqHHaC134jC/69upg45jzFQY4ybHfisN/qqfwqAOeh9/5bEdkmcZidwnjbHgBHM8udcXsLjlwa9SzWrqlyyJllgbrxB11C5ToeJ41BZ6q03yd1gLuKuFzctlDLXLXYTUz2sozRBBqbo9tOWKtcZ2YkBR1hjtMYColsayTMnhuoAFYCztO4zJnvZyoJzuVIBOkFiACdd2uhqW90P2hBZi53k/LAk/5tTWuw1gkwVMneIkTyGa5qPGKutZIHokafQj+i7U2QeRYm3igMk3gMwOUhozToYI399W+kexzh7dkljncHrAYPbAQnX+97K9NRiJ1YQD/ANbQfeNZ18ZbuuwYpdInIGKMQTocoawDMCdSfRg1NhRk9ibRuYnFWbd85lNySIAnORm3Rvge3nRq70ovqWQgMrBBl+lmVSRz1mPXWrxOzbcWGACZWzEqq5tLbRuXgxU6DhVHD9Idngks9oOCdTbII1MalBuED1UMBtv9IHsCxFtesuATDKsGQMgZhEZiNe4DjWXu7VOIwy4i8SQLuHLEqsOoxDAjINw5jSSvGiXTTF4bF4bLav2DdBXLN1UgZgW1YgcBWawmyP3e3ba7aJ6xcwGJskKvWsSVGeJyvP8AdqCTUJibZTKrqUMQTcCAmQWhRu1zacKkvlXITsscitPpLl0UweJlffV7EYQPbL6EBROVmytlgQMjwN0zw00qlhMFlxWIQ5skIwYkn5u4Bp3STP8AFTSTdWYWldEi2Sty2RBWCJCMvDTuIifOp0w6HfcLeDL4D0RyqPaljqrYuWhnfOAomATmIA5Rx86IC3aK9oqCRr2tRI1jWRW0FuzKb2RSOBRtc2nfmPj6Z/CqGN2IjMhTIxEypCwwIkDsjTuP4VbXBp10IWKBSSAWJ4QwM8NZHEe2xjLAXLldzrxggDXUHL+dS6a4BOnybX9ngAwkLuFxwBEQBGkcI3RSqToIsYZtSflX1IA4LyAFKufLljq4AN/DKt/EZRGa/cY+JgH3VDGp8aFdIOlyWcVfQjVblz5wE9rlFX8NdzKHjeAYnmJ/Gt1JNUjHTTss4dez6yfMk1JloDZ6U2lUBgwgDXQj31Lb6V2W1GeOeX/errKu5m8TfoGgtQ43+zbw9+lDD0qtcn+6Pzpn6Q27gKqG3TJGmhk8aHlTXILE0+Cr/wCtdXib4a2QC1qGZ0UQOrBiTvyqWjfqoMSKqXulQZlMW/k4LjOWynOxaSqndbJiPnHu1729icLiEI1Vyyt1mQyCsd44CJodj9nYXPduoYU2eyua5KMvaL+lJhQdO+l37M3Tfqi1iOmhFsXM1kKVu6hbzQbj9gxk+aBrzO6s/hul721xIW4PlCMrLaaMxks0n0QQYgg+zUDjL9gFVV2KnNmjMAJ3SCdY8BVfFoqzl7SsHykHTstAO7XT38BVCxu9rdKyguM969luqE7FlAEy72Us85mBOh07Rg6Vzi+kpSL3W4i5kt5AB1SqwKencE782unJfCvN7OL7OoJJBEzuMggx4VYDBCcwzhQQdd8jQyZiKiyTbYTaNm9hwgOIa2zM5W5eQHNIAGbLIXQmIOpBobd2K6DMt4Ed2YR3aXfwrJKzEDdMz6QMid0GiF++HudlMgyxAYEyCSWO7w9QosC1tHbZS5lsteKqACWcg5hOaAJhd3tqbYvSZxdtuxd1tsHgsYlTI38vfQO5ZIQgmdSPbzmu9nWGzaHQ6GSsCeJ7WnjUAeobS2xZxfwMW2chsQjaL9B1lXBII7TKZE7jvrjZ2MFy2oCnMqM1uLTAsuYlsma9LmYIgjcY7qnR+1ZtJYWQzG7Kv1iE+mQFgaHXjzrS39kh7SthIDWwGslSI1LEqCdI5TpoBumpIBq9MxbJLNc0H0FBn1/jNWrnSb4TZdhnFpFUtnVDvaBqjIT4bhzoZtXaOKCMMTZLWSIudnIRJEENJAIaCNInuqPC4iz8FxNuwrEJbtFrrwHcl17JAnKqnNAnj6zaiLLmzbQxEi32gIzArdUb+RxQB8qLrh7iXbIZQEUXFXKrCJWTMXmHzfnDyJoT0MxK2VvO5jsiB9I6kKO87qNf+vreuWBbOhVmuCRp2GGTvIbLqO7vqCaLiSdGAGumWfboKFbes4e2JfDC8XzklQAwCgFnLQeY3jjRYNrQfpXj7tkW7lslIt4rMQAYPwdmQa6ekunMjvoAh2ds/CX0L/B8gXWDO7LmDAgiQQd8UNwy4C66p8GuKWIALZgJMQD2+9fMVotkY43sNbuM2Zmw1vOdJzQ8ggaAwRp31Lh8O0XcykDeCRp6eFg/5D5VJAJuYAJb9GFS4yqSIIChlQEnVlIy68wD4EzhlW4hUABhGnOCfwFC8baCC6xDa3LhJKQIKzCsfSGh3fgZobZxZyWnsXFyoWa4vNWbTx1JXT6VbKWxno3DeKwYVM0HW5M+N07wPXXdzCW8qmIlhxBExyJPHlzqlibw3KwOUKGjgQ9wkHXnkGo4Un2sQSISAfnO074GkEadmrakQ4snbDKt4ECBlIiREgAjQeuucW2VTKx2hEEED+HQ7oOnr7qqYjGs93QoOMhzoYhZOU6bzpOo5VDbxzsWVimWViHJO4AgdkAideJ8qNZOg9L6A3M2Fzaa3H3SeQ48dN3DdSqP9nRJwhJgE3XOhkTCyZ7zJpUs+TZHknTXozfubQxLBSFa68GV3TvEtWwWVTTSFPsH/iott7YufC7yKNOuZeO7NB48qfF3YtOeOVo/Cq4ZWpFskUqMmcBG+eG8foVBfsOvoyR+t1E2x92dyjwBHDxnjSN1jwGsT+jSnisZ8JA/D4a+/wDybnqViD4EDWr+DwV4F5tuB1bb0beYgbqXwdpkESATK7wN5ggcADrVzD4vELGW+/mTHqNWWWvQh4vcBHDXBPYufdaPdUOKkJcBlS1q4FmYJKwAO/WtpZ6RYsfPB7yqn+mKW0NvXLyKt5FKi4rGAQTAYAQWM6tw1q8Z70UlDY8LtWSxOvrJgcBv9vnRZ/Rtrp2bVwGCDJ6wnePEc60HQ3FdRduOyyR17RAIGZLfaHMjXw0031R2qkuoEELZcLG8jrGOp4nf5d1bJmUotcmdsJ6Pex/7anuL2Ln2zT4VNUB+l+K12w+Sc/xH8KkqQWLeqer3mpUXtXPB/wAa7wydq3/drq0P7T7LUActb+RHj/3Gr2wdjXLyv1YmGReUls0DX7JqF7XyA/XzjW2/Zfam1c/nL7LbUMg0HRzYAt4a2l22BcVixBGoYO5Q740DSPGjewcItu2qKSVREUE6HSd4G413YELlYm4wJh23wY3xpuHsFUrnSaxZJ618rGJGV5ETyB/XOgmuwUbCrcLI6hlZWDA7iKDdIMHaw+Ca3bUIgIAk+kxdTJJ3kgE+rurvC9NcGWJ68LvHaVxy3dms7026UpeRrSPbuIXR0ZCZGVSGV1ImZMgjhUgUrHU3LVxXu5WlGTIyByy5oAk7pImNan6NYayl+11bli1pjrETAzlQDpvtzPEDdWQw1xUcsVzjLcWNI7SMoOpG4kH1VoNhpbOOwrq6G42HuZxbYN2wJ7QXReyd2o7A9UAehhdalaordSERoOGlAEGIVvmGDDcAfmnLv7/fS+DKNwjzjTdpu0qUUzUAZHbGMGe6gXKes7TQva+TBOoWd3NvwqPGC3c0WRkRjqRrcQEbhw1YxUtzCdZjnVkuFSScygkA9TbiYB0jPqeMet8VsgWrrFC7KwuEyDALKZE7oEDSjWk6J0nGBxJvWGuEgZVt6QRvmNSN5MnTnvNONqNba4igA5iwee0BviOX50J2Pf8Ak0BtvGSM+bskgR6IG4QPb3VaxiKLjliWkeiIGukakR3UOaphp3Jhj2frA0ljMsPmxnYQI3kv5ihWD2iTcy5iDm1GYEAIQcpka6E6zvnwq9hdoJnOdSixvLqc2mUg5QTJ38PwofgdnHr26uGRnY6nL2ZaTukaZTB5d+gsi7kuLPZP2bWcuCiI+Uc6cjBB8iDSqXoAkYUiI+Ubc2YHRdRy8NY50qLsjg892vcJ2ldXM39uxjIwEAkxn3cPbVra1wiw5UZjlEKIkmRoJ0rrbotptB1zDO7XnAgCI0OvHfvqptS/8ieyX1HZBUHnxMAaceVVhtCX5Lz3lEzeFvh2ITMjjepIQiPpAb+OoBq1cS4J1GnAlvWYGWK5v4A3TL2EA1yk3WB1n0SqEg987qpvhb1tSEKOJHZ+eBxAeVzGPpAUkNmu63D9WTkQlVB5NI3b951qns+yb4cgWUCXHtwys05DBOhA3zQPAXrV0+kQ6b0KqrKw3HcTv3EHv8SWz7/VrlQwJYnWZJ1YyxJJJ76010t0Z6LezCVzYlwb+rjmtr8c5FRDZR4tPlHdpHOruD26DoeydNQf0al2ntZVw924MjMiMwMjfGkwQfOrxnFmcoSXqZf4i6kjE3LcgjsrwIAPzuIAqle/Z/iRDLctXgqkAHMjaz84KfpE6mtHsbCviLCXbmKuKbgJyoERQJIHaVS3CrR6K25lk64jiztd/wArMfdWtlHb3Z5VjNk4iy650Qw0wt227HWYgMW4cqgtOUS4riNVgOridGmNND6O+vZsOi29ECp3Kqr7hUl5luDLcVLg5MAffIotlaR4ng8ShuJB0GXujnXWEcEXI1IRj7RNeq4rofgbg1sqh5pCn2aeuJoNi/2TYVtbV64rcmZSP6QR7anV3RGkzey7Vu7ZysYIIEzHEkb9IP4Vutnph9nYdWXPdDMC5WDDMhgwdyxHjI50GwXQTG4dDbsvhLikky9sFwSAAcxWezEjWpB0c2jh7LJa+D3g5OZTqTK5Tq4URAA31GtE6WFcf01QW1u2QSpfIwZYK9mZEEg8POgW2sYdoXbTWRmfqyGtiZBUkkiYEGZGp76CbTw2Mw2HCYixlU3MwcOhE5YywCeRM1F0f6RJZLM9t3SCGCtknVcvbAkQddDrpO6rJkUSY7Z72mKXFKsIkHv1FULtvd660l7HWsWrG1aa0bYlne6bnZ5Qw566HnWT2ntEJAUhtTr5UAO15hpMzzo70TxdjD3hea5bMpkK5bvWISB6MjLvEHXcTWOfaJPCuLONYMNBoZjw1opEHt2H6aYQmOug/wASuPaVipr3SqwcoS9bzMQIIciTpAyjnFeOr0hHFR6m/wBqJYJHxSM1lSOq7TNmAiAToZ36TVqBM9Ov9LLFqFvXO3EwqPESYjQ++osN02w11siF2aJjLEjjEkT6q872NsTEYu31mcESVBd2mBG7Q6ST65q5cwrYK9ZFzqHDsSC0rkIyjVyOyJI4EVFMm0bp8WjF5t5gWBBllZDlUSCrAg6TIqwu1nylIdkiIdy2nezDNy3k0Hu7AS6JvqCxOoFyR3QQAY7qqr0Pwy7gQd2bOQRpHCB31nLG27TNVkSVUX+jaYi1h3w8qEzMQdTKuSSkFTHHz0M0fw18rbVWyFRwIDHXXlpv5VmsHsYII61m+0Z9u/21cNg8GXzIrJqb2Lpw5svYhEYyuFw766koisO+IE+sipMPYssDnwyrJ1hCoPfmUkcOB4UIdbg9GD4MPZJHKuGu3huVzpwGbkeHrqijMu3A9L6CYSzbwpFhQqG45gEkToDv8N1NUX7O7rNhWLhgetfRgQdy8DSpqPAtLnY0ptCZgTzin6och5U1KrFRdUOQ8qQsr9EeQpqVAD9Sv0R5Cl1K8h5CmpUAP1K/RHkKbqF+iPIUqVADi0OQ8qfqxyHlSpUALIOQpdWOQ8qVKgBdWOQ8qXVjkPKlSoAXVjkKWQchSpUAI2xyHlTC0BoAB6qVKgB8opjYU71HkKalQAhh1G5V8hS+DL9FfIU1KgBfBU+gvkKcYdRuUeQpUqAHWyo3KB6hSawp3qD6hTUqAOuqHIeVLqxyHlSpUAN1Q5DypdUOQ8qVKgB+rHIeVPkHIU1KgChj3IYAEjThpxNKlSqQ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56" name="AutoShape 8" descr="data:image/jpeg;base64,/9j/4AAQSkZJRgABAQAAAQABAAD/2wCEAAkGBhQSERQUEhQWFBQUFRQYFxcYGBgYFxUYFxcXGBYYGBcaHSYeGRwkGhYVHy8gIycpLCwsGB4xNTAqNSYrLCkBCQoKDgwOGg8PGi8kHyQtLCwsLDAqLCwpLCwsLC0sLCwsLCwtLCwsLCksLCwsLCwsLCwsLCksLCwsLCwsLCwsLP/AABEIAMIBBAMBIgACEQEDEQH/xAAbAAABBQEBAAAAAAAAAAAAAAAFAAEDBAYCB//EAEwQAAIBAgMEBgQLBQYFAwUAAAECEQADBBIhBTFBUQYTImFxkTKBobEUFiNCUlRyksHR8AckYnOyM4KTorPhNENTwvEVg9JjpMPT4v/EABoBAAIDAQEAAAAAAAAAAAAAAAAEAQIDBQb/xAAvEQACAgEDAgUDAwQDAAAAAAAAAQIRAxIhMQRREyJBYZEycYEzsfGhweHwI0JS/9oADAMBAAIRAxEAPwDnpT0oxaY3EqmJvKq3rgVQ5AAB0AHKhnxvxv1q/wDfarnSzFL8OxIa2jReuCRKt6R4gwfWKFLZtNuLoTwMMPCRB9ldiEoKK1Rr8HOlGTb0v+pZ+N+N+tX/AL7Vdw3SvF9U7HE3jy7bfnQg7MPzWRu7NDfdaDXeKtlLJUiG10O/9RFZ9S8bx+Si+FTUvMTJ0vxsD96v/wCI1dfG/G/Wr332oUFp4p2OKKVUvgWc5XyFfjfjfrV777UvjdjfrV7/ABGoVFPlqfDh2XwRrl3Cnxuxv1q9/iNXPxuxu74Vf7vlGoblpilQ8UeyJU5dwqOl+N+tXvvtT/G7GfWr332oTFSXLDKAWBGYSNNCOYNV041s0vgm5vdMJfG7GfWr332pfG7GfWr332oXFKK08OHZfBTXLuFPjdjfrV777UvjdjPrV777ULy0stHhw7L4DXLuFPjdjfrV777V3Z6UY5mCrib5J3AO0mhEVsejOyxbQOR23HkvAevefVWOdwxRul8GuJSm6s4dtphc3wq4T9EXWn8ifXQm70oxymGxN9TyLsD5GtmatPh7d1QLiq2nEA0hDqUvqivgalh7Nnn/AMbsb9avffam+N2N+tXv8Rq1GO6D2X1tk2zy9JfI6+2s9jeh9+3qFFwc13/dOvlNOQy4J9vgXljyxIPjdjfrV777UvjdjfrV777UNe0QYIIPIiD5Vzlpnw4dl8GOuXcJ/G7G/Wr332pfG7G/Wr3+I1DMtNFHhw7L4I1y7hT43Y361e/xGpfG7G/Wr/32oXlpstR4cOy+Cdcu4U+N+N+tXvvtS+N+N+tX/vtQuKWWjw4dl8Brl3Cfxvxv1q//AIjUvjfjfrV//EaheWlFHhw7L4DXLue1fsu2hcvYIvedrjdc4zOSTACQJPDU09Qfsi/4Bv59z+lKVcLOqySXudTFvBHmnS5f37Ffz7n9VUcAsXAfoy3rGo9sUQ6Wj9+xX865/UaoYfRbh5IfbXYm6wfg58VeX8lUCRJ1nXz1optPAZbdtMxNzLna31bQtuRDC5JU8JGke+pg7OZ0XmVHtArbdI70WLo4EAD1sB7qw6iKuEaNsUnUmYUAHfp3j8qT2SPDnw/XdT5a7ttHh+uFPU1wKWnyQxSipMs6gEdx/X6799NFWi1LdFWqOMtKKky0stWogkwqKDLMFgSBBYzw0Gm/XUifXU74FUNvNecg6OHQgEa+jkZtQDxHAVSt24J4gndxB7ufh7asbQuXMyh7YGmkNOnrA1FczOm8kb/37D2JpQdFUp3g94pRTpb1J3EgaeHGu8tPRi2rYpKW5zH61/KlFdxSy1bQ+5GpdiXZ+F6y6icGYT4cfYDW+mOHqrI9GU+XHcrH2R+Na9d59X5/jXK61+dIe6b6bO3SADwIn2kEeYNVLG0RLa7mYeRj8K5xG1AmHNw7kzR3nNA8299YnDbWIAk+PidTSDY2ei2sdVhMSKwuH2330Ssba76iwNLicHauiLiK3iNR4HeKA47oOh1tOV7j2h+Y9tWrO1QeNXLeP762hmnD6WUljjLlGJx3Rm/a3pmHNe0PLf7KFla9UTFA1Xxmy7N700BPPcfMa07j67/2haXSr/qzzLLSithjeg/G0/qb/wCQ/Ks/jdiXbXpoY5jUeYp6GfHPhissU48oHZaUVJlporYzI8tLLUmWlloA9e/ZJ/wLfz7n9KUqk/ZXYZMEQwKk3nMERplSlXns/wCpL7nXxfQjzXpYP37E/wA65/UaoFIsueJZABMTrrpH4jfxo10pufveJJVDF9gNCCZJ4qRujjO+hGKIy2xBALTA13cpid1dCeW4RjXqkKxx1JyvuWOj9qcRb7iT5AmjnSm5FkDm6+wMfyqj0Wsg3s07kbQ6ETA1G7jwJqx0tuyLa97H3D8TVsj1Z4lIrTiZmctLLUmWllroCdnAFKKky065ZAYkTyEkxvjcPM1WSSVstFt7DHDmA0GDOvDT3VxFW7+HtQrxczZ5GqkRp2Mk6DTfNVzlJIGscxBg7tDS2HNKbaZtkxqKTGtJLCBJkac+6re1bTBxmCjsg9lw41giTpB7u+obKnMIMGRB5d9T7TVOtJRMkqsiQZInUwo1M8arl3zQ/JaH6Uijlp8lS0xHP2k+8EH2003JK6F0k3RHlpstT3LOUkGNNOySQY0kEknXfrzrnLUwnripdyJx0yaLOxcQLd5Cd0wfA6flR7abhrq2/hHVK6nNoIJUjsq89liG5HQDdInMgVccfIADnOva3hR86Y0Ubu+ud1uO2pL7DnSzpNMg6R7aS5ls2SOqt6abiQIEdwGg/wDFA8tXXwQnRQF5FpadPnBQI3mMvHfUT4UD6S6TJGnmCaRl02VK2htZ8b2sr6ipExDCoXuQQJBndrv8Irl7vDdS7TWzNeQ6ly4qB2Rwh3PEqeHq176mw+3O+jG28Rk2bbA3utlfYGP9J86w4WgDa4bbQPGiNjavfXna3mHGrVnajLU2RR6RZ2gDVlcSDXn+H29zorhtuA8aLAPYzYNi7vUA810P5H10DxXQtgfk3BH8Ug+yaI4faw51etY8GmYdTkhwzKWKMuUY3FbEazBug67gkGQIkg7uI3Se6qbbUUf2NpjpE5oGvN4ndGi/jXoGNspftMjCeK9zCcp1748zWPs4pkGRsrBiOwxAU6T6TxrppEnUAHUTuuolP6jJ4VHg9J/ZY04IkiPln0kmOynE7/Z4Uql/ZoB8DMCJuuYmRqF3GTIpUlkdydDMPpR5z0tH73eHO/ePkY/GhWJMsgHBT+vbRzpNYzbRuLzuNy0zXCOe/TuqPb+CCMCCxJkAHL2EUABVgAxJJ1k10cW7h92xSeyl9qJuilrW43co9pP4VD0junrAOSD2k0Q6MpFpjzb3AfnQrbjzfbuyj2D861jUuofsZyuOFA9CJ1Hlp/tUjW04E+BH5VxlpnIAk7hvp1pJXYqm+KOSv5e/8jTNaB7/AMPDlVu/YQoGm7vULBAUniSskNM/+YqA5SxAkQdx3gHd7t/dWGPK5txNZ41BJkeJwphO20HhoI0nRt/nSW1E9/PX9eFXcZh4Fo5IBVjmzsSSCBBU9leMRwqALVemjSbr1ZOd7pX6IazowJ5959g311igc7SCIgEFSpB7wwB5VPgdLimY1366A6E6a6DXTlXWPwxzu4c3FNyM7LqRlmA5UEan0dw4Vnlk11EbL41eGVFGKs7PbLdQxmAYaRPs3edR5amwi9oeum8/6cvsLYvrRxtHEdZeuMQRLE6gDUkk7tKgy1PdHaPia4y1HTqsUQzO8jI4q7db5EDvFV8tT4hfk+H676X611p+5t03qU8tLLUuWmy08KGYxltjdHWL2VYkAaSsk75rV9GHQAvcUMSQtpIkiPnSd3ASeRobiLOa8sRISRIkaNxo7jMMUlx2g+gI3CfSnkeEeNct4U5uLfP9ToeLUU0h+l+a7atMFm3q0g6gmNSDwjjw4wJjJrYMAkle5hH+YSPbW22g0YWwRwO/l2T+VA8nFBpxUcOZSOHNeG8aaDCPTRat8b/g1ed8LkCXLDATEjmNRUNu6DqKM38NbIlgsb53TpzG/fQvbGDa1hwVZdGUEaGcwY6HeYKxWebpfD3TtF8efXs0cxNFejuE67rlzMjImdYghokMCD/d86HWrICoWOUlFJ1HFUMxM65xGnPfFGNgILOJty6HrZt5Q0tDiASo3DNl3xSrTRvaYMs7YYUTwvSDmYoDdw5XfpFQdYKrZajf4PbWkz+gCx9w86zgwiyTlEnfx9/rrjZgbLJEAiBO8yZJ9cL6lHrt12eixLTql6nO6nI70xPWP2ZXmbBHMxaLrgSSYACwJNKuf2Yf8Ef5z+5aeudnSWSSXccxO4KzE49M21b3deP+WTUPSIzcUclnzJ/Kr72iNo4kkEfK3j7QoNDNrtN09wUeyfxroYF5orsv3FMz8svuFtipFle8sfMx+FANoGbrn+NvYY/CtNg1i1b+yPzrLnXXnr51fp98kpFM+0Ioiy0+SpMtLLT4mV8RhkKqJ1LarOhGu9N3rrpLIG4AVbvv2La5jvc5YGU6aGZnN+QqMLS2CK8z92b5m/KvYbFp21+yfeK4y1ZxdiLmi2wCikZInWfThm7XOdfGo8tHSqsfyR1D84sMpLABSxOgA1JJ5V1ddwhQjLN0khgQ2gA8N45VNs8dsTcNoH0nESqjU+kCOHKuxgkaMmIt3DLHtNlYydJBAE0p1NLPFv2GMFvE0vcoRU+D9MVabY10fMLDmsN/STXFjCNmjKwPIjX205myReN00LY4NTVopMJJ8TTZakCanuJroLV8LrEn7FciubIstXsWfkY7t3q86rZKvY2Pg/8AtzHKKS65/SM9KuQXlpZamVkjUnMDlIIgEyRAdcw3iIMGaa4QIO4HUakzwG4cwRO7dTK6vHRi+nnZwuztRdZsiwVBIJB9NmOnAZCJ5g1Y+HZXaCCugKkypEaA++fXRPC3UW3lbKvbCqT6IbKWGbKVI3HjvI30BvbCfrGN24xUE9kALABHZG/KD2fR4c4pDFnlOe6u7G54oxhs64LvSi8PgCG3MMwC8TDKx38R38R41ltn/CeyoARVgSVggcIk6kb/ABrcuk4MTvDE7yDJZtxHcTpy0oKLHIt5z761wY5Sb34fcplnFJbc+xVbAAw0Z2G8EDtTvZRuDd248IO9tpYBbmEvuC3ZVYAMBjJjMOMGY5EmpHuCSFLORwBED7Tbh7T3U9zA3rqXALkGEJRZGcnMAS3FhG8wDOsbwZlpi1Bbft+ScT1SWp7mb2bsfMO2WzfQTeBpBLTC7+OtHtnbHUMg/s8zAdg9uCQJ6w6zv3R65FNs3DZUiO0IkrmzZgIIOYaNo0g6DXeNDfs3u2C3Z1XU6A67uS8NN3KNBWOLw2tzTJrT2KWOwIkiCYMRmjjz3ihWyNkFCzuoMTA9LVSeHHdWoxVgm44AntsNNfnHlUN3DhdBrz1nU6sJ5STXQ8LHkakJ+JOKaI7+rMd8knuMmour9VTKZAPMDeZ9tLLTEV5UYybtnpv7Mh+5n+c/uWlXX7Nh+5n+a/uWlXn+o/Vl9zsYf00ZrF64zFN/GR7Y/wC2gGM1uP8AaPs0/CtFjmAxOJkgE3n0JAkA/wC9Z+2ksO8+810un+pvsl+wlm+lL3YfxAC2m5heW6F4VmAtaTaR+Sf1DzNAclW6PiTK9VykRZaWWpstLLTuwpbILhBdRKkqpkBpYTEZhGmmvHeK7Vdajt4VVusViWUZjpqZ9lWgtLYFeNtd2b5nU1fsQ3rZ6xsylTC6GOU8CRxpZKsstkMxCXwCfpK+4R8583fvpZrP/Udft2XHtWRWeDIscFGSr8Mvlg5yco/2K+WmxFuSoIkQd4ohhtndYCbbo4G/KTI9RAqn0hw7Lew6W2UdY2TcJ1dVJIM7pPlWefNByjW5bDikouxsLsrM0L2DzBZfD0aKWcDiQCBeY8gWS4PJtaN2Fg5RMKFAkyfncT3AVnRbE8teGnPlSOXMp8RSG4Y3Hls5vG+pPWWbT9/Vsk9+ZajN6386w6/YcN64cTV63ecbnYeuffT3cXedYRlzGBmZQQO0J+1pOm6hZqjSv5B4rdv9iXZuBthgxV5JgLcULJhm4E7gp4d9HMblFss+XqwCWBUdmJ199CdlY1oC3oDrcZCRoGK5+1HCQpPrHOoek+2rVzD3LCOOsbMu8KFIYZpLEcjWUpOT8zNElHgzn/qNtrhcGQ0kxMA6FjlI35tfORrrGxDlQQGLnUyCYgjNKnTdA5acqpdHLTDr0bLktZXcypHa0UiAZETxjdR7o/icPfI7eWCYlWCkKJ9OIU8Inh6qYSShdmLbcqojv4MXbJVySPhCzHHKse38Yqfq0Ftbdx20MK2Y9gmYUxvUbtZjWrOEsJdRltOYW5IfLpmg7twaJnxAkbxV7DbMVBvLaEdqNxBB0AA3E1hCSibSVgzGubWGW0UdmZmgiCogkyXY6aERofCgrYe4Z6ztjTsIcs7pzGBm8NB3Vp9sXgtrICAzFcq8SB6UKNTpQVyQNVYd+kew01hcWpOVi+VSWlKiEdnTIyxpAAIH3T+FX9kYpBcUZu0WGmo3Mkb+Op0qt1q7pG891XcIVzWtQTmbj/HY4eqt8ktWNJSvgyhHTN+WiptW0euuFdGBEz2Q8lgAwnTT0X5b51yw4cB+6N4OhBGpDco39+m8Gim38MvWsQAHzKQ0cIEz9ICF08ONCnw+aGWBcyiJ9FgBu5xvPFlkxImlsLlG0uK3N8qi6b59C9tEgXHCiCWOY8TJmByHv48qolTzPv8A96nu4g3GZssSdVOjAjQjkdZ1Ghpgs6EEb90Hyp6Kx6E3H05/yhWTyamk/wAfyQQe7hu8KcLUr4pHJYMIJJGoGhPf40ykHcZ8K0huvJP+/wDkpK0/NH+x6R+zkfuh/mv7lpU/7PP+FP8ANf3LT1xs9+JK+508X0KjA9LujvXYq9cLlctxxEcAxPvmnwdvtr40d6Q6XLwH029rf70KwCdsev3V0MEv+OT/AN4Esq88UWNqH5OObD8T+FCslFdp/NHf7gf/AJVQy1t0m0DLqd5kWWlkqbLT5absVoidFzEtdG5RradQIG6VUg6nf3U6oh3XbR/vqD5NFNi7wtpnYGJjTXWCfcDRXB4IEKWBk5ZBMxmJ5cRlPOkZT8FUpfihyMHlduP9QTjl6m31j+hp2hDDUx80mu8ChN20jQC6l2GsqsLl1011PPdV7a+A62yLagAO1gsAAJU3hm9gqns651mOLxAKvH2VZkU+ByE+ulZ9VOargYh08IvuaBd6/bfXjADgeO6ql7Zqtet3TEozgeJuCD6gG86t2x6Pi59rfnTruXvc+9jSQydp6Tf3fdP41nA273ca0QP9p+vmLWbRO/3VBJKqzv8AL8+dNi2YW3y78h92p8ppxPd5H86p7YuHqiOb2QYO6b1sGdO/21ABd7QS/cJCdq87HK6S0I+8A5sw0GtPiMHaxh7aAlDcQHQNCNlgkTpJbSgOzcAtzGY0u0IMY+YTCsMm5tYii/RrZpYXGF10brsTBTLovXuQsMCCASx8SaluyEqINmdD/lWXrbtu2OzltuElhqTmRFBHDVZmdauW8HasqSnyjIxVmDAknNBLEmJEyx376OYWwEdVG4T4+JPE0K2rslbVvEhP+at5yNIDOpBA7pHtoJOcb1oUQVUl0B0LQGYKd8aywPqNUbavbBuYl56qdQTDkgEEKDGklQCN4mo+jm0GvWeruSLlh0VieORgwnv7BB8JqZUXFu2bWyoIX+NiCrP4KDC95mgDJ48X7mLU3AqkhykMHgKpOSRIGkgjf2td9ENnJdTNdcH5qqt7q7cZpmF63eRxZdI031dxjZr+C7IDKLttxEDOsodBwJ18GFUtpWWtuxtWw3VqxuK7QwDaFgZ7SwshhuzHSdatqaVIq0m7LO2cbdsuwa0XQAPmtqSIZoglpltdwOsUNw/SMOyMEW0qOuZmUSysc2mVeAQ65uI0ohtS5d6/Dm6jAXMlpSjAy5mSAwMZlbiJlY8RHSK0mGLrasBioQ53V7hyuH1knKCCnIb6t4ja0kaFdhHaO3bN64zK98kuYWwCpIEBJc9oHSeyN57hEF7GvdtsFtJaScpa9cgyN41iTu3CfXV/BYkfB0YloKL2QMnaK6KFWA2p05iDVa7sxHcZ1BcHtkbrfEWkA00HpN39+mmiUaSfJXVGW9cF69cLQywwKrqCdTlAMcN81wAT3Dx1q2LdR3rip6bBftED312ow0xSbOW56m2kQoJ9X/iuXw4O8CuE2hb1g5tTGVWbieKgj21wMexJC2LmnFoRfUdSfKs8c4KNNmk4ycrR6b+z5Ywp4fKt7lpVH+ze6zYQllynrW0knTKhG8A8eVKuLmaeRtdzp4k1BJgLpGPlrn8w+8n8Kp4C32j4fiKIbfQddc/mN+vbVTCIZMU/DbAxSe+ZEeOXVfA/h+VVslW8Spza8APaTXGSmcG0ELZ95sgyU+Sp8lIJW9mBSuWxdvWbZ9EB2bvPWW9D6h/mo3Z+afsf0M340LwqReQ8TauOf7zrHstiia6Dw/CyPzrhZJapNnagtMUivjHK2oX0ythV+0zQPLf6qp7OtAY0qNyWVUeGe4B7Iq1cXNfReFsox8chVB5dYfUKrbKacbePK3b9uv8A3VREhewf7P7LH+n86Vs9m33mf8rmmw3/AC/5f/6/ypWfRteA/wBM/nVSx03o3P739AoB+vfR26fk7n9/+ms+s8RJ8d3hpUASCT3D2/7e/wAKrbWX5JQP+thh/wDcWqshu4+z86g2i0rbGut/Df69uoArbByfCsYbuTJ8Nu+lHpZFyxPi1aPokTkaf+riP9d49kUD6L3VW/ii0646/EAtrlQDQA99HuiIm2ftXf8AVegAsn9oPXVXbaE5gN5tkD1zV1U+UHrrL7a6T2bQYC7nuAsADJ1zfOMaAfh4UADulu0uqS4LKw1xh1jDhnECT9JgvkO+hfRzHXbTS6u1tYmIJy3wuUheMuibt0tzoztvDIuETKwuZr9lmcEHrGLatI0jgBwECnxm2LNzEXLB7JfNZLcmXKbZB3RmLRyMVZEMhxt20+Nw9y0WOd1zyrKMyrl0zAaxln1UfOxLThWZFJUAgle0IgiZ1BnfQjamOz3NnudDmYP/AAspVXB8GBrUo4yluGVteUb/AHVBJluld2LmCEHs4rDsTHZALZDLbgZI076yPTnEZ8W6pIYLbSZImLl3MBGjAhlmYjKa1W3MGDZVFBuXb96zd6tyTIW4jFd3ZUKIqntPZSWHtXLoWVRbVtZ7LubjMe8IrXBJOpAHPUAfZ1t8llW0uLaRV5W0ChTdIPz2g5Qdw9dXThOwFQlY4wGOkg+kDqTJnnVTYmKa5YS6c+a4M7Qo1J/ibfAAGnKr15hrpxO9yo1M7uPpV0MSUKb9UJzbknXowXjNjMWX5Z+JIJIBiN4WBEZuHKrNvCWFPZVJ5gSfMCpLbKzjL1ekzlOY7iNTx1il8Mnc1wxvCoB75NaqcdT/AJKOMtK/g7F3kreQHvpOzclH2m/KoTe3yrRzd4Gu4chymuBO9VsjkTrr4+2rrN6EeF6npfQMzhB9pvcKVcfs+P7prE9Y0xu3Dd3Uq5E/qZ0I8ALbWuIuDkze0/7Vk9s7cbDYq1v6spDjhqx18RArTXsSLmIxMfMvOh8VJ/MGh+3NkDEWmQ6MNVPIxp6t9P3WJIUr/lbLKMHJZTIMQe7KD+NdhKodFsKyYZFcEMC4I5Q7CPZRcJTEJVFIWyK5NkGSkVip8lcYhYRvst7qs57GajuD7A+Wj6OETzbraJ3B6X/u+wKtD8Ov7xe7rdhf8v8A/VWNpXIRo0L9Yi+N26EB9W/1VyGdcfZzZi1z/qXjl+wtvKnsBP8AeodsM/L4puSoPJFov2UA1CqrPE6QFGUeyg2wTLYw/wARHkpH4UdwDiiI7rQ/X+WulH9n3KfYFH40ro9Putj/APJXRHaX7Le9KqSRX/7O5/7nvIoGB+vKjWJb5G4T/wDU/ragK3AeIjlO/wAfy99QwJg3Lz4f7/rwqHHaC134jC/69upg45jzFQY4ybHfisN/qqfwqAOeh9/5bEdkmcZidwnjbHgBHM8udcXsLjlwa9SzWrqlyyJllgbrxB11C5ToeJ41BZ6q03yd1gLuKuFzctlDLXLXYTUz2sozRBBqbo9tOWKtcZ2YkBR1hjtMYColsayTMnhuoAFYCztO4zJnvZyoJzuVIBOkFiACdd2uhqW90P2hBZi53k/LAk/5tTWuw1gkwVMneIkTyGa5qPGKutZIHokafQj+i7U2QeRYm3igMk3gMwOUhozToYI399W+kexzh7dkljncHrAYPbAQnX+97K9NRiJ1YQD/ANbQfeNZ18ZbuuwYpdInIGKMQTocoawDMCdSfRg1NhRk9ibRuYnFWbd85lNySIAnORm3Rvge3nRq70ovqWQgMrBBl+lmVSRz1mPXWrxOzbcWGACZWzEqq5tLbRuXgxU6DhVHD9Idngks9oOCdTbII1MalBuED1UMBtv9IHsCxFtesuATDKsGQMgZhEZiNe4DjWXu7VOIwy4i8SQLuHLEqsOoxDAjINw5jSSvGiXTTF4bF4bLav2DdBXLN1UgZgW1YgcBWawmyP3e3ba7aJ6xcwGJskKvWsSVGeJyvP8AdqCTUJibZTKrqUMQTcCAmQWhRu1zacKkvlXITsscitPpLl0UweJlffV7EYQPbL6EBROVmytlgQMjwN0zw00qlhMFlxWIQ5skIwYkn5u4Bp3STP8AFTSTdWYWldEi2Sty2RBWCJCMvDTuIifOp0w6HfcLeDL4D0RyqPaljqrYuWhnfOAomATmIA5Rx86IC3aK9oqCRr2tRI1jWRW0FuzKb2RSOBRtc2nfmPj6Z/CqGN2IjMhTIxEypCwwIkDsjTuP4VbXBp10IWKBSSAWJ4QwM8NZHEe2xjLAXLldzrxggDXUHL+dS6a4BOnybX9ngAwkLuFxwBEQBGkcI3RSqToIsYZtSflX1IA4LyAFKufLljq4AN/DKt/EZRGa/cY+JgH3VDGp8aFdIOlyWcVfQjVblz5wE9rlFX8NdzKHjeAYnmJ/Gt1JNUjHTTss4dez6yfMk1JloDZ6U2lUBgwgDXQj31Lb6V2W1GeOeX/errKu5m8TfoGgtQ43+zbw9+lDD0qtcn+6Pzpn6Q27gKqG3TJGmhk8aHlTXILE0+Cr/wCtdXib4a2QC1qGZ0UQOrBiTvyqWjfqoMSKqXulQZlMW/k4LjOWynOxaSqndbJiPnHu1729icLiEI1Vyyt1mQyCsd44CJodj9nYXPduoYU2eyua5KMvaL+lJhQdO+l37M3Tfqi1iOmhFsXM1kKVu6hbzQbj9gxk+aBrzO6s/hul721xIW4PlCMrLaaMxks0n0QQYgg+zUDjL9gFVV2KnNmjMAJ3SCdY8BVfFoqzl7SsHykHTstAO7XT38BVCxu9rdKyguM969luqE7FlAEy72Us85mBOh07Rg6Vzi+kpSL3W4i5kt5AB1SqwKencE782unJfCvN7OL7OoJJBEzuMggx4VYDBCcwzhQQdd8jQyZiKiyTbYTaNm9hwgOIa2zM5W5eQHNIAGbLIXQmIOpBobd2K6DMt4Ed2YR3aXfwrJKzEDdMz6QMid0GiF++HudlMgyxAYEyCSWO7w9QosC1tHbZS5lsteKqACWcg5hOaAJhd3tqbYvSZxdtuxd1tsHgsYlTI38vfQO5ZIQgmdSPbzmu9nWGzaHQ6GSsCeJ7WnjUAeobS2xZxfwMW2chsQjaL9B1lXBII7TKZE7jvrjZ2MFy2oCnMqM1uLTAsuYlsma9LmYIgjcY7qnR+1ZtJYWQzG7Kv1iE+mQFgaHXjzrS39kh7SthIDWwGslSI1LEqCdI5TpoBumpIBq9MxbJLNc0H0FBn1/jNWrnSb4TZdhnFpFUtnVDvaBqjIT4bhzoZtXaOKCMMTZLWSIudnIRJEENJAIaCNInuqPC4iz8FxNuwrEJbtFrrwHcl17JAnKqnNAnj6zaiLLmzbQxEi32gIzArdUb+RxQB8qLrh7iXbIZQEUXFXKrCJWTMXmHzfnDyJoT0MxK2VvO5jsiB9I6kKO87qNf+vreuWBbOhVmuCRp2GGTvIbLqO7vqCaLiSdGAGumWfboKFbes4e2JfDC8XzklQAwCgFnLQeY3jjRYNrQfpXj7tkW7lslIt4rMQAYPwdmQa6ekunMjvoAh2ds/CX0L/B8gXWDO7LmDAgiQQd8UNwy4C66p8GuKWIALZgJMQD2+9fMVotkY43sNbuM2Zmw1vOdJzQ8ggaAwRp31Lh8O0XcykDeCRp6eFg/5D5VJAJuYAJb9GFS4yqSIIChlQEnVlIy68wD4EzhlW4hUABhGnOCfwFC8baCC6xDa3LhJKQIKzCsfSGh3fgZobZxZyWnsXFyoWa4vNWbTx1JXT6VbKWxno3DeKwYVM0HW5M+N07wPXXdzCW8qmIlhxBExyJPHlzqlibw3KwOUKGjgQ9wkHXnkGo4Un2sQSISAfnO074GkEadmrakQ4snbDKt4ECBlIiREgAjQeuucW2VTKx2hEEED+HQ7oOnr7qqYjGs93QoOMhzoYhZOU6bzpOo5VDbxzsWVimWViHJO4AgdkAideJ8qNZOg9L6A3M2Fzaa3H3SeQ48dN3DdSqP9nRJwhJgE3XOhkTCyZ7zJpUs+TZHknTXozfubQxLBSFa68GV3TvEtWwWVTTSFPsH/iott7YufC7yKNOuZeO7NB48qfF3YtOeOVo/Cq4ZWpFskUqMmcBG+eG8foVBfsOvoyR+t1E2x92dyjwBHDxnjSN1jwGsT+jSnisZ8JA/D4a+/wDybnqViD4EDWr+DwV4F5tuB1bb0beYgbqXwdpkESATK7wN5ggcADrVzD4vELGW+/mTHqNWWWvQh4vcBHDXBPYufdaPdUOKkJcBlS1q4FmYJKwAO/WtpZ6RYsfPB7yqn+mKW0NvXLyKt5FKi4rGAQTAYAQWM6tw1q8Z70UlDY8LtWSxOvrJgcBv9vnRZ/Rtrp2bVwGCDJ6wnePEc60HQ3FdRduOyyR17RAIGZLfaHMjXw0031R2qkuoEELZcLG8jrGOp4nf5d1bJmUotcmdsJ6Pex/7anuL2Ln2zT4VNUB+l+K12w+Sc/xH8KkqQWLeqer3mpUXtXPB/wAa7wydq3/drq0P7T7LUActb+RHj/3Gr2wdjXLyv1YmGReUls0DX7JqF7XyA/XzjW2/Zfam1c/nL7LbUMg0HRzYAt4a2l22BcVixBGoYO5Q740DSPGjewcItu2qKSVREUE6HSd4G413YELlYm4wJh23wY3xpuHsFUrnSaxZJ618rGJGV5ETyB/XOgmuwUbCrcLI6hlZWDA7iKDdIMHaw+Ca3bUIgIAk+kxdTJJ3kgE+rurvC9NcGWJ68LvHaVxy3dms7026UpeRrSPbuIXR0ZCZGVSGV1ImZMgjhUgUrHU3LVxXu5WlGTIyByy5oAk7pImNan6NYayl+11bli1pjrETAzlQDpvtzPEDdWQw1xUcsVzjLcWNI7SMoOpG4kH1VoNhpbOOwrq6G42HuZxbYN2wJ7QXReyd2o7A9UAehhdalaordSERoOGlAEGIVvmGDDcAfmnLv7/fS+DKNwjzjTdpu0qUUzUAZHbGMGe6gXKes7TQva+TBOoWd3NvwqPGC3c0WRkRjqRrcQEbhw1YxUtzCdZjnVkuFSScygkA9TbiYB0jPqeMet8VsgWrrFC7KwuEyDALKZE7oEDSjWk6J0nGBxJvWGuEgZVt6QRvmNSN5MnTnvNONqNba4igA5iwee0BviOX50J2Pf8Ak0BtvGSM+bskgR6IG4QPb3VaxiKLjliWkeiIGukakR3UOaphp3Jhj2frA0ljMsPmxnYQI3kv5ihWD2iTcy5iDm1GYEAIQcpka6E6zvnwq9hdoJnOdSixvLqc2mUg5QTJ38PwofgdnHr26uGRnY6nL2ZaTukaZTB5d+gsi7kuLPZP2bWcuCiI+Uc6cjBB8iDSqXoAkYUiI+Ubc2YHRdRy8NY50qLsjg892vcJ2ldXM39uxjIwEAkxn3cPbVra1wiw5UZjlEKIkmRoJ0rrbotptB1zDO7XnAgCI0OvHfvqptS/8ieyX1HZBUHnxMAaceVVhtCX5Lz3lEzeFvh2ITMjjepIQiPpAb+OoBq1cS4J1GnAlvWYGWK5v4A3TL2EA1yk3WB1n0SqEg987qpvhb1tSEKOJHZ+eBxAeVzGPpAUkNmu63D9WTkQlVB5NI3b951qns+yb4cgWUCXHtwys05DBOhA3zQPAXrV0+kQ6b0KqrKw3HcTv3EHv8SWz7/VrlQwJYnWZJ1YyxJJJ76010t0Z6LezCVzYlwb+rjmtr8c5FRDZR4tPlHdpHOruD26DoeydNQf0al2ntZVw924MjMiMwMjfGkwQfOrxnFmcoSXqZf4i6kjE3LcgjsrwIAPzuIAqle/Z/iRDLctXgqkAHMjaz84KfpE6mtHsbCviLCXbmKuKbgJyoERQJIHaVS3CrR6K25lk64jiztd/wArMfdWtlHb3Z5VjNk4iy650Qw0wt227HWYgMW4cqgtOUS4riNVgOridGmNND6O+vZsOi29ECp3Kqr7hUl5luDLcVLg5MAffIotlaR4ng8ShuJB0GXujnXWEcEXI1IRj7RNeq4rofgbg1sqh5pCn2aeuJoNi/2TYVtbV64rcmZSP6QR7anV3RGkzey7Vu7ZysYIIEzHEkb9IP4Vutnph9nYdWXPdDMC5WDDMhgwdyxHjI50GwXQTG4dDbsvhLikky9sFwSAAcxWezEjWpB0c2jh7LJa+D3g5OZTqTK5Tq4URAA31GtE6WFcf01QW1u2QSpfIwZYK9mZEEg8POgW2sYdoXbTWRmfqyGtiZBUkkiYEGZGp76CbTw2Mw2HCYixlU3MwcOhE5YywCeRM1F0f6RJZLM9t3SCGCtknVcvbAkQddDrpO6rJkUSY7Z72mKXFKsIkHv1FULtvd660l7HWsWrG1aa0bYlne6bnZ5Qw566HnWT2ntEJAUhtTr5UAO15hpMzzo70TxdjD3hea5bMpkK5bvWISB6MjLvEHXcTWOfaJPCuLONYMNBoZjw1opEHt2H6aYQmOug/wASuPaVipr3SqwcoS9bzMQIIciTpAyjnFeOr0hHFR6m/wBqJYJHxSM1lSOq7TNmAiAToZ36TVqBM9Ov9LLFqFvXO3EwqPESYjQ++osN02w11siF2aJjLEjjEkT6q872NsTEYu31mcESVBd2mBG7Q6ST65q5cwrYK9ZFzqHDsSC0rkIyjVyOyJI4EVFMm0bp8WjF5t5gWBBllZDlUSCrAg6TIqwu1nylIdkiIdy2nezDNy3k0Hu7AS6JvqCxOoFyR3QQAY7qqr0Pwy7gQd2bOQRpHCB31nLG27TNVkSVUX+jaYi1h3w8qEzMQdTKuSSkFTHHz0M0fw18rbVWyFRwIDHXXlpv5VmsHsYII61m+0Z9u/21cNg8GXzIrJqb2Lpw5svYhEYyuFw766koisO+IE+sipMPYssDnwyrJ1hCoPfmUkcOB4UIdbg9GD4MPZJHKuGu3huVzpwGbkeHrqijMu3A9L6CYSzbwpFhQqG45gEkToDv8N1NUX7O7rNhWLhgetfRgQdy8DSpqPAtLnY0ptCZgTzin6och5U1KrFRdUOQ8qQsr9EeQpqVAD9Sv0R5Cl1K8h5CmpUAP1K/RHkKbqF+iPIUqVADi0OQ8qfqxyHlSpUALIOQpdWOQ8qVKgBdWOQ8qXVjkPKlSoAXVjkKWQchSpUAI2xyHlTC0BoAB6qVKgB8opjYU71HkKalQAhh1G5V8hS+DL9FfIU1KgBfBU+gvkKcYdRuUeQpUqAHWyo3KB6hSawp3qD6hTUqAOuqHIeVLqxyHlSpUAN1Q5DypdUOQ8qVKgB+rHIeVPkHIU1KgChj3IYAEjThpxNKlSqQ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58" name="AutoShape 10" descr="data:image/jpeg;base64,/9j/4AAQSkZJRgABAQAAAQABAAD/2wCEAAkGBhQSERQUEhQWFBQUFRQYFxcYGBgYFxUYFxcXGBYYGBcaHSYeGRwkGhYVHy8gIycpLCwsGB4xNTAqNSYrLCkBCQoKDgwOGg8PGi8kHyQtLCwsLDAqLCwpLCwsLC0sLCwsLCwtLCwsLCksLCwsLCwsLCwsLCksLCwsLCwsLCwsLP/AABEIAMIBBAMBIgACEQEDEQH/xAAbAAABBQEBAAAAAAAAAAAAAAAFAAEDBAYCB//EAEwQAAIBAgMEBgQLBQYFAwUAAAECEQADBBIhBTFBUQYTImFxkTKBobEUFiNCUlRyksHR8AckYnOyM4KTorPhNENTwvEVg9JjpMPT4v/EABoBAAIDAQEAAAAAAAAAAAAAAAAEAQIDBQb/xAAvEQACAgEDAgUDAwQDAAAAAAAAAQIRAxIhMQRREyJBYZEycYEzsfGhweHwI0JS/9oADAMBAAIRAxEAPwDnpT0oxaY3EqmJvKq3rgVQ5AAB0AHKhnxvxv1q/wDfarnSzFL8OxIa2jReuCRKt6R4gwfWKFLZtNuLoTwMMPCRB9ldiEoKK1Rr8HOlGTb0v+pZ+N+N+tX/AL7Vdw3SvF9U7HE3jy7bfnQg7MPzWRu7NDfdaDXeKtlLJUiG10O/9RFZ9S8bx+Si+FTUvMTJ0vxsD96v/wCI1dfG/G/Wr332oUFp4p2OKKVUvgWc5XyFfjfjfrV777UvjdjfrV7/ABGoVFPlqfDh2XwRrl3Cnxuxv1q9/iNXPxuxu74Vf7vlGoblpilQ8UeyJU5dwqOl+N+tXvvtT/G7GfWr332oTFSXLDKAWBGYSNNCOYNV041s0vgm5vdMJfG7GfWr332pfG7GfWr332oXFKK08OHZfBTXLuFPjdjfrV777UvjdjPrV777ULy0stHhw7L4DXLuFPjdjfrV777V3Z6UY5mCrib5J3AO0mhEVsejOyxbQOR23HkvAevefVWOdwxRul8GuJSm6s4dtphc3wq4T9EXWn8ifXQm70oxymGxN9TyLsD5GtmatPh7d1QLiq2nEA0hDqUvqivgalh7Nnn/AMbsb9avffam+N2N+tXv8Rq1GO6D2X1tk2zy9JfI6+2s9jeh9+3qFFwc13/dOvlNOQy4J9vgXljyxIPjdjfrV777UvjdjfrV777UNe0QYIIPIiD5Vzlpnw4dl8GOuXcJ/G7G/Wr332pfG7G/Wr3+I1DMtNFHhw7L4I1y7hT43Y361e/xGpfG7G/Wr/32oXlpstR4cOy+Cdcu4U+N+N+tXvvtS+N+N+tX/vtQuKWWjw4dl8Brl3Cfxvxv1q//AIjUvjfjfrV//EaheWlFHhw7L4DXLue1fsu2hcvYIvedrjdc4zOSTACQJPDU09Qfsi/4Bv59z+lKVcLOqySXudTFvBHmnS5f37Ffz7n9VUcAsXAfoy3rGo9sUQ6Wj9+xX865/UaoYfRbh5IfbXYm6wfg58VeX8lUCRJ1nXz1optPAZbdtMxNzLna31bQtuRDC5JU8JGke+pg7OZ0XmVHtArbdI70WLo4EAD1sB7qw6iKuEaNsUnUmYUAHfp3j8qT2SPDnw/XdT5a7ttHh+uFPU1wKWnyQxSipMs6gEdx/X6799NFWi1LdFWqOMtKKky0stWogkwqKDLMFgSBBYzw0Gm/XUifXU74FUNvNecg6OHQgEa+jkZtQDxHAVSt24J4gndxB7ufh7asbQuXMyh7YGmkNOnrA1FczOm8kb/37D2JpQdFUp3g94pRTpb1J3EgaeHGu8tPRi2rYpKW5zH61/KlFdxSy1bQ+5GpdiXZ+F6y6icGYT4cfYDW+mOHqrI9GU+XHcrH2R+Na9d59X5/jXK61+dIe6b6bO3SADwIn2kEeYNVLG0RLa7mYeRj8K5xG1AmHNw7kzR3nNA8299YnDbWIAk+PidTSDY2ei2sdVhMSKwuH2330Ssba76iwNLicHauiLiK3iNR4HeKA47oOh1tOV7j2h+Y9tWrO1QeNXLeP762hmnD6WUljjLlGJx3Rm/a3pmHNe0PLf7KFla9UTFA1Xxmy7N700BPPcfMa07j67/2haXSr/qzzLLSithjeg/G0/qb/wCQ/Ks/jdiXbXpoY5jUeYp6GfHPhissU48oHZaUVJlporYzI8tLLUmWlloA9e/ZJ/wLfz7n9KUqk/ZXYZMEQwKk3nMERplSlXns/wCpL7nXxfQjzXpYP37E/wA65/UaoFIsueJZABMTrrpH4jfxo10pufveJJVDF9gNCCZJ4qRujjO+hGKIy2xBALTA13cpid1dCeW4RjXqkKxx1JyvuWOj9qcRb7iT5AmjnSm5FkDm6+wMfyqj0Wsg3s07kbQ6ETA1G7jwJqx0tuyLa97H3D8TVsj1Z4lIrTiZmctLLUmWllroCdnAFKKky065ZAYkTyEkxvjcPM1WSSVstFt7DHDmA0GDOvDT3VxFW7+HtQrxczZ5GqkRp2Mk6DTfNVzlJIGscxBg7tDS2HNKbaZtkxqKTGtJLCBJkac+6re1bTBxmCjsg9lw41giTpB7u+obKnMIMGRB5d9T7TVOtJRMkqsiQZInUwo1M8arl3zQ/JaH6Uijlp8lS0xHP2k+8EH2003JK6F0k3RHlpstT3LOUkGNNOySQY0kEknXfrzrnLUwnripdyJx0yaLOxcQLd5Cd0wfA6flR7abhrq2/hHVK6nNoIJUjsq89liG5HQDdInMgVccfIADnOva3hR86Y0Ubu+ud1uO2pL7DnSzpNMg6R7aS5ls2SOqt6abiQIEdwGg/wDFA8tXXwQnRQF5FpadPnBQI3mMvHfUT4UD6S6TJGnmCaRl02VK2htZ8b2sr6ipExDCoXuQQJBndrv8Irl7vDdS7TWzNeQ6ly4qB2Rwh3PEqeHq176mw+3O+jG28Rk2bbA3utlfYGP9J86w4WgDa4bbQPGiNjavfXna3mHGrVnajLU2RR6RZ2gDVlcSDXn+H29zorhtuA8aLAPYzYNi7vUA810P5H10DxXQtgfk3BH8Ug+yaI4faw51etY8GmYdTkhwzKWKMuUY3FbEazBug67gkGQIkg7uI3Se6qbbUUf2NpjpE5oGvN4ndGi/jXoGNspftMjCeK9zCcp1748zWPs4pkGRsrBiOwxAU6T6TxrppEnUAHUTuuolP6jJ4VHg9J/ZY04IkiPln0kmOynE7/Z4Uql/ZoB8DMCJuuYmRqF3GTIpUlkdydDMPpR5z0tH73eHO/ePkY/GhWJMsgHBT+vbRzpNYzbRuLzuNy0zXCOe/TuqPb+CCMCCxJkAHL2EUABVgAxJJ1k10cW7h92xSeyl9qJuilrW43co9pP4VD0junrAOSD2k0Q6MpFpjzb3AfnQrbjzfbuyj2D861jUuofsZyuOFA9CJ1Hlp/tUjW04E+BH5VxlpnIAk7hvp1pJXYqm+KOSv5e/8jTNaB7/AMPDlVu/YQoGm7vULBAUniSskNM/+YqA5SxAkQdx3gHd7t/dWGPK5txNZ41BJkeJwphO20HhoI0nRt/nSW1E9/PX9eFXcZh4Fo5IBVjmzsSSCBBU9leMRwqALVemjSbr1ZOd7pX6IazowJ5959g311igc7SCIgEFSpB7wwB5VPgdLimY1366A6E6a6DXTlXWPwxzu4c3FNyM7LqRlmA5UEan0dw4Vnlk11EbL41eGVFGKs7PbLdQxmAYaRPs3edR5amwi9oeum8/6cvsLYvrRxtHEdZeuMQRLE6gDUkk7tKgy1PdHaPia4y1HTqsUQzO8jI4q7db5EDvFV8tT4hfk+H676X611p+5t03qU8tLLUuWmy08KGYxltjdHWL2VYkAaSsk75rV9GHQAvcUMSQtpIkiPnSd3ASeRobiLOa8sRISRIkaNxo7jMMUlx2g+gI3CfSnkeEeNct4U5uLfP9ToeLUU0h+l+a7atMFm3q0g6gmNSDwjjw4wJjJrYMAkle5hH+YSPbW22g0YWwRwO/l2T+VA8nFBpxUcOZSOHNeG8aaDCPTRat8b/g1ed8LkCXLDATEjmNRUNu6DqKM38NbIlgsb53TpzG/fQvbGDa1hwVZdGUEaGcwY6HeYKxWebpfD3TtF8efXs0cxNFejuE67rlzMjImdYghokMCD/d86HWrICoWOUlFJ1HFUMxM65xGnPfFGNgILOJty6HrZt5Q0tDiASo3DNl3xSrTRvaYMs7YYUTwvSDmYoDdw5XfpFQdYKrZajf4PbWkz+gCx9w86zgwiyTlEnfx9/rrjZgbLJEAiBO8yZJ9cL6lHrt12eixLTql6nO6nI70xPWP2ZXmbBHMxaLrgSSYACwJNKuf2Yf8Ef5z+5aeudnSWSSXccxO4KzE49M21b3deP+WTUPSIzcUclnzJ/Kr72iNo4kkEfK3j7QoNDNrtN09wUeyfxroYF5orsv3FMz8svuFtipFle8sfMx+FANoGbrn+NvYY/CtNg1i1b+yPzrLnXXnr51fp98kpFM+0Ioiy0+SpMtLLT4mV8RhkKqJ1LarOhGu9N3rrpLIG4AVbvv2La5jvc5YGU6aGZnN+QqMLS2CK8z92b5m/KvYbFp21+yfeK4y1ZxdiLmi2wCikZInWfThm7XOdfGo8tHSqsfyR1D84sMpLABSxOgA1JJ5V1ddwhQjLN0khgQ2gA8N45VNs8dsTcNoH0nESqjU+kCOHKuxgkaMmIt3DLHtNlYydJBAE0p1NLPFv2GMFvE0vcoRU+D9MVabY10fMLDmsN/STXFjCNmjKwPIjX205myReN00LY4NTVopMJJ8TTZakCanuJroLV8LrEn7FciubIstXsWfkY7t3q86rZKvY2Pg/8AtzHKKS65/SM9KuQXlpZamVkjUnMDlIIgEyRAdcw3iIMGaa4QIO4HUakzwG4cwRO7dTK6vHRi+nnZwuztRdZsiwVBIJB9NmOnAZCJ5g1Y+HZXaCCugKkypEaA++fXRPC3UW3lbKvbCqT6IbKWGbKVI3HjvI30BvbCfrGN24xUE9kALABHZG/KD2fR4c4pDFnlOe6u7G54oxhs64LvSi8PgCG3MMwC8TDKx38R38R41ltn/CeyoARVgSVggcIk6kb/ABrcuk4MTvDE7yDJZtxHcTpy0oKLHIt5z761wY5Sb34fcplnFJbc+xVbAAw0Z2G8EDtTvZRuDd248IO9tpYBbmEvuC3ZVYAMBjJjMOMGY5EmpHuCSFLORwBED7Tbh7T3U9zA3rqXALkGEJRZGcnMAS3FhG8wDOsbwZlpi1Bbft+ScT1SWp7mb2bsfMO2WzfQTeBpBLTC7+OtHtnbHUMg/s8zAdg9uCQJ6w6zv3R65FNs3DZUiO0IkrmzZgIIOYaNo0g6DXeNDfs3u2C3Z1XU6A67uS8NN3KNBWOLw2tzTJrT2KWOwIkiCYMRmjjz3ihWyNkFCzuoMTA9LVSeHHdWoxVgm44AntsNNfnHlUN3DhdBrz1nU6sJ5STXQ8LHkakJ+JOKaI7+rMd8knuMmour9VTKZAPMDeZ9tLLTEV5UYybtnpv7Mh+5n+c/uWlXX7Nh+5n+a/uWlXn+o/Vl9zsYf00ZrF64zFN/GR7Y/wC2gGM1uP8AaPs0/CtFjmAxOJkgE3n0JAkA/wC9Z+2ksO8+810un+pvsl+wlm+lL3YfxAC2m5heW6F4VmAtaTaR+Sf1DzNAclW6PiTK9VykRZaWWpstLLTuwpbILhBdRKkqpkBpYTEZhGmmvHeK7Vdajt4VVusViWUZjpqZ9lWgtLYFeNtd2b5nU1fsQ3rZ6xsylTC6GOU8CRxpZKsstkMxCXwCfpK+4R8583fvpZrP/Udft2XHtWRWeDIscFGSr8Mvlg5yco/2K+WmxFuSoIkQd4ohhtndYCbbo4G/KTI9RAqn0hw7Lew6W2UdY2TcJ1dVJIM7pPlWefNByjW5bDikouxsLsrM0L2DzBZfD0aKWcDiQCBeY8gWS4PJtaN2Fg5RMKFAkyfncT3AVnRbE8teGnPlSOXMp8RSG4Y3Hls5vG+pPWWbT9/Vsk9+ZajN6386w6/YcN64cTV63ecbnYeuffT3cXedYRlzGBmZQQO0J+1pOm6hZqjSv5B4rdv9iXZuBthgxV5JgLcULJhm4E7gp4d9HMblFss+XqwCWBUdmJ199CdlY1oC3oDrcZCRoGK5+1HCQpPrHOoek+2rVzD3LCOOsbMu8KFIYZpLEcjWUpOT8zNElHgzn/qNtrhcGQ0kxMA6FjlI35tfORrrGxDlQQGLnUyCYgjNKnTdA5acqpdHLTDr0bLktZXcypHa0UiAZETxjdR7o/icPfI7eWCYlWCkKJ9OIU8Inh6qYSShdmLbcqojv4MXbJVySPhCzHHKse38Yqfq0Ftbdx20MK2Y9gmYUxvUbtZjWrOEsJdRltOYW5IfLpmg7twaJnxAkbxV7DbMVBvLaEdqNxBB0AA3E1hCSibSVgzGubWGW0UdmZmgiCogkyXY6aERofCgrYe4Z6ztjTsIcs7pzGBm8NB3Vp9sXgtrICAzFcq8SB6UKNTpQVyQNVYd+kew01hcWpOVi+VSWlKiEdnTIyxpAAIH3T+FX9kYpBcUZu0WGmo3Mkb+Op0qt1q7pG891XcIVzWtQTmbj/HY4eqt8ktWNJSvgyhHTN+WiptW0euuFdGBEz2Q8lgAwnTT0X5b51yw4cB+6N4OhBGpDco39+m8Gim38MvWsQAHzKQ0cIEz9ICF08ONCnw+aGWBcyiJ9FgBu5xvPFlkxImlsLlG0uK3N8qi6b59C9tEgXHCiCWOY8TJmByHv48qolTzPv8A96nu4g3GZssSdVOjAjQjkdZ1Ghpgs6EEb90Hyp6Kx6E3H05/yhWTyamk/wAfyQQe7hu8KcLUr4pHJYMIJJGoGhPf40ykHcZ8K0huvJP+/wDkpK0/NH+x6R+zkfuh/mv7lpU/7PP+FP8ANf3LT1xs9+JK+508X0KjA9LujvXYq9cLlctxxEcAxPvmnwdvtr40d6Q6XLwH029rf70KwCdsev3V0MEv+OT/AN4Esq88UWNqH5OObD8T+FCslFdp/NHf7gf/AJVQy1t0m0DLqd5kWWlkqbLT5absVoidFzEtdG5RradQIG6VUg6nf3U6oh3XbR/vqD5NFNi7wtpnYGJjTXWCfcDRXB4IEKWBk5ZBMxmJ5cRlPOkZT8FUpfihyMHlduP9QTjl6m31j+hp2hDDUx80mu8ChN20jQC6l2GsqsLl1011PPdV7a+A62yLagAO1gsAAJU3hm9gqns651mOLxAKvH2VZkU+ByE+ulZ9VOargYh08IvuaBd6/bfXjADgeO6ql7Zqtet3TEozgeJuCD6gG86t2x6Pi59rfnTruXvc+9jSQydp6Tf3fdP41nA273ca0QP9p+vmLWbRO/3VBJKqzv8AL8+dNi2YW3y78h92p8ppxPd5H86p7YuHqiOb2QYO6b1sGdO/21ABd7QS/cJCdq87HK6S0I+8A5sw0GtPiMHaxh7aAlDcQHQNCNlgkTpJbSgOzcAtzGY0u0IMY+YTCsMm5tYii/RrZpYXGF10brsTBTLovXuQsMCCASx8SaluyEqINmdD/lWXrbtu2OzltuElhqTmRFBHDVZmdauW8HasqSnyjIxVmDAknNBLEmJEyx376OYWwEdVG4T4+JPE0K2rslbVvEhP+at5yNIDOpBA7pHtoJOcb1oUQVUl0B0LQGYKd8aywPqNUbavbBuYl56qdQTDkgEEKDGklQCN4mo+jm0GvWeruSLlh0VieORgwnv7BB8JqZUXFu2bWyoIX+NiCrP4KDC95mgDJ48X7mLU3AqkhykMHgKpOSRIGkgjf2td9ENnJdTNdcH5qqt7q7cZpmF63eRxZdI031dxjZr+C7IDKLttxEDOsodBwJ18GFUtpWWtuxtWw3VqxuK7QwDaFgZ7SwshhuzHSdatqaVIq0m7LO2cbdsuwa0XQAPmtqSIZoglpltdwOsUNw/SMOyMEW0qOuZmUSysc2mVeAQ65uI0ohtS5d6/Dm6jAXMlpSjAy5mSAwMZlbiJlY8RHSK0mGLrasBioQ53V7hyuH1knKCCnIb6t4ja0kaFdhHaO3bN64zK98kuYWwCpIEBJc9oHSeyN57hEF7GvdtsFtJaScpa9cgyN41iTu3CfXV/BYkfB0YloKL2QMnaK6KFWA2p05iDVa7sxHcZ1BcHtkbrfEWkA00HpN39+mmiUaSfJXVGW9cF69cLQywwKrqCdTlAMcN81wAT3Dx1q2LdR3rip6bBftED312ow0xSbOW56m2kQoJ9X/iuXw4O8CuE2hb1g5tTGVWbieKgj21wMexJC2LmnFoRfUdSfKs8c4KNNmk4ycrR6b+z5Ywp4fKt7lpVH+ze6zYQllynrW0knTKhG8A8eVKuLmaeRtdzp4k1BJgLpGPlrn8w+8n8Kp4C32j4fiKIbfQddc/mN+vbVTCIZMU/DbAxSe+ZEeOXVfA/h+VVslW8Spza8APaTXGSmcG0ELZ95sgyU+Sp8lIJW9mBSuWxdvWbZ9EB2bvPWW9D6h/mo3Z+afsf0M340LwqReQ8TauOf7zrHstiia6Dw/CyPzrhZJapNnagtMUivjHK2oX0ythV+0zQPLf6qp7OtAY0qNyWVUeGe4B7Iq1cXNfReFsox8chVB5dYfUKrbKacbePK3b9uv8A3VREhewf7P7LH+n86Vs9m33mf8rmmw3/AC/5f/6/ypWfRteA/wBM/nVSx03o3P739AoB+vfR26fk7n9/+ms+s8RJ8d3hpUASCT3D2/7e/wAKrbWX5JQP+thh/wDcWqshu4+z86g2i0rbGut/Df69uoArbByfCsYbuTJ8Nu+lHpZFyxPi1aPokTkaf+riP9d49kUD6L3VW/ii0646/EAtrlQDQA99HuiIm2ftXf8AVegAsn9oPXVXbaE5gN5tkD1zV1U+UHrrL7a6T2bQYC7nuAsADJ1zfOMaAfh4UADulu0uqS4LKw1xh1jDhnECT9JgvkO+hfRzHXbTS6u1tYmIJy3wuUheMuibt0tzoztvDIuETKwuZr9lmcEHrGLatI0jgBwECnxm2LNzEXLB7JfNZLcmXKbZB3RmLRyMVZEMhxt20+Nw9y0WOd1zyrKMyrl0zAaxln1UfOxLThWZFJUAgle0IgiZ1BnfQjamOz3NnudDmYP/AAspVXB8GBrUo4yluGVteUb/AHVBJluld2LmCEHs4rDsTHZALZDLbgZI076yPTnEZ8W6pIYLbSZImLl3MBGjAhlmYjKa1W3MGDZVFBuXb96zd6tyTIW4jFd3ZUKIqntPZSWHtXLoWVRbVtZ7LubjMe8IrXBJOpAHPUAfZ1t8llW0uLaRV5W0ChTdIPz2g5Qdw9dXThOwFQlY4wGOkg+kDqTJnnVTYmKa5YS6c+a4M7Qo1J/ibfAAGnKr15hrpxO9yo1M7uPpV0MSUKb9UJzbknXowXjNjMWX5Z+JIJIBiN4WBEZuHKrNvCWFPZVJ5gSfMCpLbKzjL1ekzlOY7iNTx1il8Mnc1wxvCoB75NaqcdT/AJKOMtK/g7F3kreQHvpOzclH2m/KoTe3yrRzd4Gu4chymuBO9VsjkTrr4+2rrN6EeF6npfQMzhB9pvcKVcfs+P7prE9Y0xu3Dd3Uq5E/qZ0I8ALbWuIuDkze0/7Vk9s7cbDYq1v6spDjhqx18RArTXsSLmIxMfMvOh8VJ/MGh+3NkDEWmQ6MNVPIxp6t9P3WJIUr/lbLKMHJZTIMQe7KD+NdhKodFsKyYZFcEMC4I5Q7CPZRcJTEJVFIWyK5NkGSkVip8lcYhYRvst7qs57GajuD7A+Wj6OETzbraJ3B6X/u+wKtD8Ov7xe7rdhf8v8A/VWNpXIRo0L9Yi+N26EB9W/1VyGdcfZzZi1z/qXjl+wtvKnsBP8AeodsM/L4puSoPJFov2UA1CqrPE6QFGUeyg2wTLYw/wARHkpH4UdwDiiI7rQ/X+WulH9n3KfYFH40ro9Putj/APJXRHaX7Le9KqSRX/7O5/7nvIoGB+vKjWJb5G4T/wDU/ragK3AeIjlO/wAfy99QwJg3Lz4f7/rwqHHaC134jC/69upg45jzFQY4ybHfisN/qqfwqAOeh9/5bEdkmcZidwnjbHgBHM8udcXsLjlwa9SzWrqlyyJllgbrxB11C5ToeJ41BZ6q03yd1gLuKuFzctlDLXLXYTUz2sozRBBqbo9tOWKtcZ2YkBR1hjtMYColsayTMnhuoAFYCztO4zJnvZyoJzuVIBOkFiACdd2uhqW90P2hBZi53k/LAk/5tTWuw1gkwVMneIkTyGa5qPGKutZIHokafQj+i7U2QeRYm3igMk3gMwOUhozToYI399W+kexzh7dkljncHrAYPbAQnX+97K9NRiJ1YQD/ANbQfeNZ18ZbuuwYpdInIGKMQTocoawDMCdSfRg1NhRk9ibRuYnFWbd85lNySIAnORm3Rvge3nRq70ovqWQgMrBBl+lmVSRz1mPXWrxOzbcWGACZWzEqq5tLbRuXgxU6DhVHD9Idngks9oOCdTbII1MalBuED1UMBtv9IHsCxFtesuATDKsGQMgZhEZiNe4DjWXu7VOIwy4i8SQLuHLEqsOoxDAjINw5jSSvGiXTTF4bF4bLav2DdBXLN1UgZgW1YgcBWawmyP3e3ba7aJ6xcwGJskKvWsSVGeJyvP8AdqCTUJibZTKrqUMQTcCAmQWhRu1zacKkvlXITsscitPpLl0UweJlffV7EYQPbL6EBROVmytlgQMjwN0zw00qlhMFlxWIQ5skIwYkn5u4Bp3STP8AFTSTdWYWldEi2Sty2RBWCJCMvDTuIifOp0w6HfcLeDL4D0RyqPaljqrYuWhnfOAomATmIA5Rx86IC3aK9oqCRr2tRI1jWRW0FuzKb2RSOBRtc2nfmPj6Z/CqGN2IjMhTIxEypCwwIkDsjTuP4VbXBp10IWKBSSAWJ4QwM8NZHEe2xjLAXLldzrxggDXUHL+dS6a4BOnybX9ngAwkLuFxwBEQBGkcI3RSqToIsYZtSflX1IA4LyAFKufLljq4AN/DKt/EZRGa/cY+JgH3VDGp8aFdIOlyWcVfQjVblz5wE9rlFX8NdzKHjeAYnmJ/Gt1JNUjHTTss4dez6yfMk1JloDZ6U2lUBgwgDXQj31Lb6V2W1GeOeX/errKu5m8TfoGgtQ43+zbw9+lDD0qtcn+6Pzpn6Q27gKqG3TJGmhk8aHlTXILE0+Cr/wCtdXib4a2QC1qGZ0UQOrBiTvyqWjfqoMSKqXulQZlMW/k4LjOWynOxaSqndbJiPnHu1729icLiEI1Vyyt1mQyCsd44CJodj9nYXPduoYU2eyua5KMvaL+lJhQdO+l37M3Tfqi1iOmhFsXM1kKVu6hbzQbj9gxk+aBrzO6s/hul721xIW4PlCMrLaaMxks0n0QQYgg+zUDjL9gFVV2KnNmjMAJ3SCdY8BVfFoqzl7SsHykHTstAO7XT38BVCxu9rdKyguM969luqE7FlAEy72Us85mBOh07Rg6Vzi+kpSL3W4i5kt5AB1SqwKencE782unJfCvN7OL7OoJJBEzuMggx4VYDBCcwzhQQdd8jQyZiKiyTbYTaNm9hwgOIa2zM5W5eQHNIAGbLIXQmIOpBobd2K6DMt4Ed2YR3aXfwrJKzEDdMz6QMid0GiF++HudlMgyxAYEyCSWO7w9QosC1tHbZS5lsteKqACWcg5hOaAJhd3tqbYvSZxdtuxd1tsHgsYlTI38vfQO5ZIQgmdSPbzmu9nWGzaHQ6GSsCeJ7WnjUAeobS2xZxfwMW2chsQjaL9B1lXBII7TKZE7jvrjZ2MFy2oCnMqM1uLTAsuYlsma9LmYIgjcY7qnR+1ZtJYWQzG7Kv1iE+mQFgaHXjzrS39kh7SthIDWwGslSI1LEqCdI5TpoBumpIBq9MxbJLNc0H0FBn1/jNWrnSb4TZdhnFpFUtnVDvaBqjIT4bhzoZtXaOKCMMTZLWSIudnIRJEENJAIaCNInuqPC4iz8FxNuwrEJbtFrrwHcl17JAnKqnNAnj6zaiLLmzbQxEi32gIzArdUb+RxQB8qLrh7iXbIZQEUXFXKrCJWTMXmHzfnDyJoT0MxK2VvO5jsiB9I6kKO87qNf+vreuWBbOhVmuCRp2GGTvIbLqO7vqCaLiSdGAGumWfboKFbes4e2JfDC8XzklQAwCgFnLQeY3jjRYNrQfpXj7tkW7lslIt4rMQAYPwdmQa6ekunMjvoAh2ds/CX0L/B8gXWDO7LmDAgiQQd8UNwy4C66p8GuKWIALZgJMQD2+9fMVotkY43sNbuM2Zmw1vOdJzQ8ggaAwRp31Lh8O0XcykDeCRp6eFg/5D5VJAJuYAJb9GFS4yqSIIChlQEnVlIy68wD4EzhlW4hUABhGnOCfwFC8baCC6xDa3LhJKQIKzCsfSGh3fgZobZxZyWnsXFyoWa4vNWbTx1JXT6VbKWxno3DeKwYVM0HW5M+N07wPXXdzCW8qmIlhxBExyJPHlzqlibw3KwOUKGjgQ9wkHXnkGo4Un2sQSISAfnO074GkEadmrakQ4snbDKt4ECBlIiREgAjQeuucW2VTKx2hEEED+HQ7oOnr7qqYjGs93QoOMhzoYhZOU6bzpOo5VDbxzsWVimWViHJO4AgdkAideJ8qNZOg9L6A3M2Fzaa3H3SeQ48dN3DdSqP9nRJwhJgE3XOhkTCyZ7zJpUs+TZHknTXozfubQxLBSFa68GV3TvEtWwWVTTSFPsH/iott7YufC7yKNOuZeO7NB48qfF3YtOeOVo/Cq4ZWpFskUqMmcBG+eG8foVBfsOvoyR+t1E2x92dyjwBHDxnjSN1jwGsT+jSnisZ8JA/D4a+/wDybnqViD4EDWr+DwV4F5tuB1bb0beYgbqXwdpkESATK7wN5ggcADrVzD4vELGW+/mTHqNWWWvQh4vcBHDXBPYufdaPdUOKkJcBlS1q4FmYJKwAO/WtpZ6RYsfPB7yqn+mKW0NvXLyKt5FKi4rGAQTAYAQWM6tw1q8Z70UlDY8LtWSxOvrJgcBv9vnRZ/Rtrp2bVwGCDJ6wnePEc60HQ3FdRduOyyR17RAIGZLfaHMjXw0031R2qkuoEELZcLG8jrGOp4nf5d1bJmUotcmdsJ6Pex/7anuL2Ln2zT4VNUB+l+K12w+Sc/xH8KkqQWLeqer3mpUXtXPB/wAa7wydq3/drq0P7T7LUActb+RHj/3Gr2wdjXLyv1YmGReUls0DX7JqF7XyA/XzjW2/Zfam1c/nL7LbUMg0HRzYAt4a2l22BcVixBGoYO5Q740DSPGjewcItu2qKSVREUE6HSd4G413YELlYm4wJh23wY3xpuHsFUrnSaxZJ618rGJGV5ETyB/XOgmuwUbCrcLI6hlZWDA7iKDdIMHaw+Ca3bUIgIAk+kxdTJJ3kgE+rurvC9NcGWJ68LvHaVxy3dms7026UpeRrSPbuIXR0ZCZGVSGV1ImZMgjhUgUrHU3LVxXu5WlGTIyByy5oAk7pImNan6NYayl+11bli1pjrETAzlQDpvtzPEDdWQw1xUcsVzjLcWNI7SMoOpG4kH1VoNhpbOOwrq6G42HuZxbYN2wJ7QXReyd2o7A9UAehhdalaordSERoOGlAEGIVvmGDDcAfmnLv7/fS+DKNwjzjTdpu0qUUzUAZHbGMGe6gXKes7TQva+TBOoWd3NvwqPGC3c0WRkRjqRrcQEbhw1YxUtzCdZjnVkuFSScygkA9TbiYB0jPqeMet8VsgWrrFC7KwuEyDALKZE7oEDSjWk6J0nGBxJvWGuEgZVt6QRvmNSN5MnTnvNONqNba4igA5iwee0BviOX50J2Pf8Ak0BtvGSM+bskgR6IG4QPb3VaxiKLjliWkeiIGukakR3UOaphp3Jhj2frA0ljMsPmxnYQI3kv5ihWD2iTcy5iDm1GYEAIQcpka6E6zvnwq9hdoJnOdSixvLqc2mUg5QTJ38PwofgdnHr26uGRnY6nL2ZaTukaZTB5d+gsi7kuLPZP2bWcuCiI+Uc6cjBB8iDSqXoAkYUiI+Ubc2YHRdRy8NY50qLsjg892vcJ2ldXM39uxjIwEAkxn3cPbVra1wiw5UZjlEKIkmRoJ0rrbotptB1zDO7XnAgCI0OvHfvqptS/8ieyX1HZBUHnxMAaceVVhtCX5Lz3lEzeFvh2ITMjjepIQiPpAb+OoBq1cS4J1GnAlvWYGWK5v4A3TL2EA1yk3WB1n0SqEg987qpvhb1tSEKOJHZ+eBxAeVzGPpAUkNmu63D9WTkQlVB5NI3b951qns+yb4cgWUCXHtwys05DBOhA3zQPAXrV0+kQ6b0KqrKw3HcTv3EHv8SWz7/VrlQwJYnWZJ1YyxJJJ76010t0Z6LezCVzYlwb+rjmtr8c5FRDZR4tPlHdpHOruD26DoeydNQf0al2ntZVw924MjMiMwMjfGkwQfOrxnFmcoSXqZf4i6kjE3LcgjsrwIAPzuIAqle/Z/iRDLctXgqkAHMjaz84KfpE6mtHsbCviLCXbmKuKbgJyoERQJIHaVS3CrR6K25lk64jiztd/wArMfdWtlHb3Z5VjNk4iy650Qw0wt227HWYgMW4cqgtOUS4riNVgOridGmNND6O+vZsOi29ECp3Kqr7hUl5luDLcVLg5MAffIotlaR4ng8ShuJB0GXujnXWEcEXI1IRj7RNeq4rofgbg1sqh5pCn2aeuJoNi/2TYVtbV64rcmZSP6QR7anV3RGkzey7Vu7ZysYIIEzHEkb9IP4Vutnph9nYdWXPdDMC5WDDMhgwdyxHjI50GwXQTG4dDbsvhLikky9sFwSAAcxWezEjWpB0c2jh7LJa+D3g5OZTqTK5Tq4URAA31GtE6WFcf01QW1u2QSpfIwZYK9mZEEg8POgW2sYdoXbTWRmfqyGtiZBUkkiYEGZGp76CbTw2Mw2HCYixlU3MwcOhE5YywCeRM1F0f6RJZLM9t3SCGCtknVcvbAkQddDrpO6rJkUSY7Z72mKXFKsIkHv1FULtvd660l7HWsWrG1aa0bYlne6bnZ5Qw566HnWT2ntEJAUhtTr5UAO15hpMzzo70TxdjD3hea5bMpkK5bvWISB6MjLvEHXcTWOfaJPCuLONYMNBoZjw1opEHt2H6aYQmOug/wASuPaVipr3SqwcoS9bzMQIIciTpAyjnFeOr0hHFR6m/wBqJYJHxSM1lSOq7TNmAiAToZ36TVqBM9Ov9LLFqFvXO3EwqPESYjQ++osN02w11siF2aJjLEjjEkT6q872NsTEYu31mcESVBd2mBG7Q6ST65q5cwrYK9ZFzqHDsSC0rkIyjVyOyJI4EVFMm0bp8WjF5t5gWBBllZDlUSCrAg6TIqwu1nylIdkiIdy2nezDNy3k0Hu7AS6JvqCxOoFyR3QQAY7qqr0Pwy7gQd2bOQRpHCB31nLG27TNVkSVUX+jaYi1h3w8qEzMQdTKuSSkFTHHz0M0fw18rbVWyFRwIDHXXlpv5VmsHsYII61m+0Z9u/21cNg8GXzIrJqb2Lpw5svYhEYyuFw766koisO+IE+sipMPYssDnwyrJ1hCoPfmUkcOB4UIdbg9GD4MPZJHKuGu3huVzpwGbkeHrqijMu3A9L6CYSzbwpFhQqG45gEkToDv8N1NUX7O7rNhWLhgetfRgQdy8DSpqPAtLnY0ptCZgTzin6och5U1KrFRdUOQ8qQsr9EeQpqVAD9Sv0R5Cl1K8h5CmpUAP1K/RHkKbqF+iPIUqVADi0OQ8qfqxyHlSpUALIOQpdWOQ8qVKgBdWOQ8qXVjkPKlSoAXVjkKWQchSpUAI2xyHlTC0BoAB6qVKgB8opjYU71HkKalQAhh1G5V8hS+DL9FfIU1KgBfBU+gvkKcYdRuUeQpUqAHWyo3KB6hSawp3qD6hTUqAOuqHIeVLqxyHlSpUAN1Q5DypdUOQ8qVKgB+rHIeVPkHIU1KgChj3IYAEjThpxNKlSqQ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47775" y="6163360"/>
            <a:ext cx="6610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http://en.wikipedia.org/wiki/Electric_power_transmission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525" y="923925"/>
            <a:ext cx="7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High voltages are used for transmitting power over long distances (less current means less conductor loss).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Low voltages are used inside homes for convenience and safety.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Transformers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347" y="2741195"/>
            <a:ext cx="7620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8"/>
          <p:cNvGraphicFramePr>
            <a:graphicFrameLocks noChangeAspect="1"/>
          </p:cNvGraphicFramePr>
          <p:nvPr/>
        </p:nvGraphicFramePr>
        <p:xfrm>
          <a:off x="1098550" y="4111625"/>
          <a:ext cx="372268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7" name="Equation" r:id="rId4" imgW="1828800" imgH="393700" progId="Equation.DSMT4">
                  <p:embed/>
                </p:oleObj>
              </mc:Choice>
              <mc:Fallback>
                <p:oleObj name="Equation" r:id="rId4" imgW="1828800" imgH="39370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111625"/>
                        <a:ext cx="3722688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5213451" y="4101057"/>
            <a:ext cx="328829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Here</a:t>
            </a:r>
            <a:r>
              <a:rPr lang="en-US" i="1" dirty="0" smtClean="0">
                <a:solidFill>
                  <a:schemeClr val="bg2"/>
                </a:solidFill>
                <a:latin typeface="Times New Roman" pitchFamily="18" charset="0"/>
              </a:rPr>
              <a:t> 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is any </a:t>
            </a:r>
            <a:r>
              <a:rPr lang="en-US" dirty="0" smtClean="0">
                <a:solidFill>
                  <a:schemeClr val="bg2"/>
                </a:solidFill>
              </a:rPr>
              <a:t>“bowl” surface </a:t>
            </a:r>
            <a:r>
              <a:rPr lang="en-US" dirty="0">
                <a:solidFill>
                  <a:schemeClr val="bg2"/>
                </a:solidFill>
              </a:rPr>
              <a:t>that is attached to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r>
              <a:rPr lang="en-US" dirty="0">
                <a:solidFill>
                  <a:schemeClr val="bg2"/>
                </a:solidFill>
              </a:rPr>
              <a:t>.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 flipV="1">
            <a:off x="2663825" y="3910013"/>
            <a:ext cx="755650" cy="10858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314325" y="3570288"/>
            <a:ext cx="22268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Stokes's theorem: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60973" y="0"/>
            <a:ext cx="8637587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 in Statics </a:t>
            </a:r>
          </a:p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(Integral Form)</a:t>
            </a:r>
          </a:p>
        </p:txBody>
      </p:sp>
      <p:graphicFrame>
        <p:nvGraphicFramePr>
          <p:cNvPr id="122883" name="Object 13"/>
          <p:cNvGraphicFramePr>
            <a:graphicFrameLocks noChangeAspect="1"/>
          </p:cNvGraphicFramePr>
          <p:nvPr/>
        </p:nvGraphicFramePr>
        <p:xfrm>
          <a:off x="3595779" y="5420814"/>
          <a:ext cx="2069147" cy="108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8" name="Equation" r:id="rId6" imgW="723586" imgH="380835" progId="Equation.DSMT4">
                  <p:embed/>
                </p:oleObj>
              </mc:Choice>
              <mc:Fallback>
                <p:oleObj name="Equation" r:id="rId6" imgW="723586" imgH="380835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779" y="5420814"/>
                        <a:ext cx="2069147" cy="108995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304597" y="5483079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97151" y="1727202"/>
            <a:ext cx="3540125" cy="1531939"/>
            <a:chOff x="2597151" y="1727202"/>
            <a:chExt cx="3540125" cy="1531939"/>
          </a:xfrm>
        </p:grpSpPr>
        <p:sp>
          <p:nvSpPr>
            <p:cNvPr id="35853" name="Freeform 11"/>
            <p:cNvSpPr>
              <a:spLocks/>
            </p:cNvSpPr>
            <p:nvPr/>
          </p:nvSpPr>
          <p:spPr bwMode="auto">
            <a:xfrm>
              <a:off x="2611439" y="1727202"/>
              <a:ext cx="3524250" cy="550863"/>
            </a:xfrm>
            <a:custGeom>
              <a:avLst/>
              <a:gdLst>
                <a:gd name="T0" fmla="*/ 0 w 2220"/>
                <a:gd name="T1" fmla="*/ 347 h 347"/>
                <a:gd name="T2" fmla="*/ 92 w 2220"/>
                <a:gd name="T3" fmla="*/ 288 h 347"/>
                <a:gd name="T4" fmla="*/ 217 w 2220"/>
                <a:gd name="T5" fmla="*/ 146 h 347"/>
                <a:gd name="T6" fmla="*/ 367 w 2220"/>
                <a:gd name="T7" fmla="*/ 46 h 347"/>
                <a:gd name="T8" fmla="*/ 593 w 2220"/>
                <a:gd name="T9" fmla="*/ 4 h 347"/>
                <a:gd name="T10" fmla="*/ 843 w 2220"/>
                <a:gd name="T11" fmla="*/ 71 h 347"/>
                <a:gd name="T12" fmla="*/ 1327 w 2220"/>
                <a:gd name="T13" fmla="*/ 163 h 347"/>
                <a:gd name="T14" fmla="*/ 1636 w 2220"/>
                <a:gd name="T15" fmla="*/ 130 h 347"/>
                <a:gd name="T16" fmla="*/ 1753 w 2220"/>
                <a:gd name="T17" fmla="*/ 71 h 347"/>
                <a:gd name="T18" fmla="*/ 1828 w 2220"/>
                <a:gd name="T19" fmla="*/ 38 h 347"/>
                <a:gd name="T20" fmla="*/ 2045 w 2220"/>
                <a:gd name="T21" fmla="*/ 79 h 347"/>
                <a:gd name="T22" fmla="*/ 2154 w 2220"/>
                <a:gd name="T23" fmla="*/ 163 h 347"/>
                <a:gd name="T24" fmla="*/ 2220 w 2220"/>
                <a:gd name="T25" fmla="*/ 213 h 3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20"/>
                <a:gd name="T40" fmla="*/ 0 h 347"/>
                <a:gd name="T41" fmla="*/ 2220 w 2220"/>
                <a:gd name="T42" fmla="*/ 347 h 3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20" h="347">
                  <a:moveTo>
                    <a:pt x="0" y="347"/>
                  </a:moveTo>
                  <a:cubicBezTo>
                    <a:pt x="28" y="334"/>
                    <a:pt x="56" y="321"/>
                    <a:pt x="92" y="288"/>
                  </a:cubicBezTo>
                  <a:cubicBezTo>
                    <a:pt x="128" y="255"/>
                    <a:pt x="171" y="186"/>
                    <a:pt x="217" y="146"/>
                  </a:cubicBezTo>
                  <a:cubicBezTo>
                    <a:pt x="263" y="106"/>
                    <a:pt x="304" y="70"/>
                    <a:pt x="367" y="46"/>
                  </a:cubicBezTo>
                  <a:cubicBezTo>
                    <a:pt x="430" y="22"/>
                    <a:pt x="514" y="0"/>
                    <a:pt x="593" y="4"/>
                  </a:cubicBezTo>
                  <a:cubicBezTo>
                    <a:pt x="672" y="8"/>
                    <a:pt x="721" y="45"/>
                    <a:pt x="843" y="71"/>
                  </a:cubicBezTo>
                  <a:cubicBezTo>
                    <a:pt x="965" y="97"/>
                    <a:pt x="1195" y="153"/>
                    <a:pt x="1327" y="163"/>
                  </a:cubicBezTo>
                  <a:cubicBezTo>
                    <a:pt x="1459" y="173"/>
                    <a:pt x="1565" y="145"/>
                    <a:pt x="1636" y="130"/>
                  </a:cubicBezTo>
                  <a:cubicBezTo>
                    <a:pt x="1707" y="115"/>
                    <a:pt x="1721" y="86"/>
                    <a:pt x="1753" y="71"/>
                  </a:cubicBezTo>
                  <a:cubicBezTo>
                    <a:pt x="1785" y="56"/>
                    <a:pt x="1779" y="37"/>
                    <a:pt x="1828" y="38"/>
                  </a:cubicBezTo>
                  <a:cubicBezTo>
                    <a:pt x="1877" y="39"/>
                    <a:pt x="1991" y="58"/>
                    <a:pt x="2045" y="79"/>
                  </a:cubicBezTo>
                  <a:cubicBezTo>
                    <a:pt x="2099" y="100"/>
                    <a:pt x="2125" y="141"/>
                    <a:pt x="2154" y="163"/>
                  </a:cubicBezTo>
                  <a:cubicBezTo>
                    <a:pt x="2183" y="185"/>
                    <a:pt x="2209" y="205"/>
                    <a:pt x="2220" y="213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4" name="Freeform 12"/>
            <p:cNvSpPr>
              <a:spLocks/>
            </p:cNvSpPr>
            <p:nvPr/>
          </p:nvSpPr>
          <p:spPr bwMode="auto">
            <a:xfrm>
              <a:off x="2597151" y="2073277"/>
              <a:ext cx="3540125" cy="1146176"/>
            </a:xfrm>
            <a:custGeom>
              <a:avLst/>
              <a:gdLst>
                <a:gd name="T0" fmla="*/ 0 w 2204"/>
                <a:gd name="T1" fmla="*/ 117 h 690"/>
                <a:gd name="T2" fmla="*/ 92 w 2204"/>
                <a:gd name="T3" fmla="*/ 183 h 690"/>
                <a:gd name="T4" fmla="*/ 325 w 2204"/>
                <a:gd name="T5" fmla="*/ 442 h 690"/>
                <a:gd name="T6" fmla="*/ 584 w 2204"/>
                <a:gd name="T7" fmla="*/ 592 h 690"/>
                <a:gd name="T8" fmla="*/ 1077 w 2204"/>
                <a:gd name="T9" fmla="*/ 676 h 690"/>
                <a:gd name="T10" fmla="*/ 1260 w 2204"/>
                <a:gd name="T11" fmla="*/ 676 h 690"/>
                <a:gd name="T12" fmla="*/ 1461 w 2204"/>
                <a:gd name="T13" fmla="*/ 609 h 690"/>
                <a:gd name="T14" fmla="*/ 1619 w 2204"/>
                <a:gd name="T15" fmla="*/ 400 h 690"/>
                <a:gd name="T16" fmla="*/ 1703 w 2204"/>
                <a:gd name="T17" fmla="*/ 267 h 690"/>
                <a:gd name="T18" fmla="*/ 1845 w 2204"/>
                <a:gd name="T19" fmla="*/ 175 h 690"/>
                <a:gd name="T20" fmla="*/ 2020 w 2204"/>
                <a:gd name="T21" fmla="*/ 142 h 690"/>
                <a:gd name="T22" fmla="*/ 2095 w 2204"/>
                <a:gd name="T23" fmla="*/ 100 h 690"/>
                <a:gd name="T24" fmla="*/ 2170 w 2204"/>
                <a:gd name="T25" fmla="*/ 41 h 690"/>
                <a:gd name="T26" fmla="*/ 2204 w 2204"/>
                <a:gd name="T27" fmla="*/ 0 h 6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04"/>
                <a:gd name="T43" fmla="*/ 0 h 690"/>
                <a:gd name="T44" fmla="*/ 2204 w 2204"/>
                <a:gd name="T45" fmla="*/ 690 h 6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04" h="690">
                  <a:moveTo>
                    <a:pt x="0" y="117"/>
                  </a:moveTo>
                  <a:cubicBezTo>
                    <a:pt x="19" y="123"/>
                    <a:pt x="38" y="129"/>
                    <a:pt x="92" y="183"/>
                  </a:cubicBezTo>
                  <a:cubicBezTo>
                    <a:pt x="146" y="237"/>
                    <a:pt x="243" y="374"/>
                    <a:pt x="325" y="442"/>
                  </a:cubicBezTo>
                  <a:cubicBezTo>
                    <a:pt x="407" y="510"/>
                    <a:pt x="459" y="553"/>
                    <a:pt x="584" y="592"/>
                  </a:cubicBezTo>
                  <a:cubicBezTo>
                    <a:pt x="709" y="631"/>
                    <a:pt x="964" y="662"/>
                    <a:pt x="1077" y="676"/>
                  </a:cubicBezTo>
                  <a:cubicBezTo>
                    <a:pt x="1190" y="690"/>
                    <a:pt x="1196" y="687"/>
                    <a:pt x="1260" y="676"/>
                  </a:cubicBezTo>
                  <a:cubicBezTo>
                    <a:pt x="1324" y="665"/>
                    <a:pt x="1401" y="655"/>
                    <a:pt x="1461" y="609"/>
                  </a:cubicBezTo>
                  <a:cubicBezTo>
                    <a:pt x="1521" y="563"/>
                    <a:pt x="1579" y="457"/>
                    <a:pt x="1619" y="400"/>
                  </a:cubicBezTo>
                  <a:cubicBezTo>
                    <a:pt x="1659" y="343"/>
                    <a:pt x="1665" y="304"/>
                    <a:pt x="1703" y="267"/>
                  </a:cubicBezTo>
                  <a:cubicBezTo>
                    <a:pt x="1741" y="230"/>
                    <a:pt x="1792" y="196"/>
                    <a:pt x="1845" y="175"/>
                  </a:cubicBezTo>
                  <a:cubicBezTo>
                    <a:pt x="1898" y="154"/>
                    <a:pt x="1978" y="154"/>
                    <a:pt x="2020" y="142"/>
                  </a:cubicBezTo>
                  <a:cubicBezTo>
                    <a:pt x="2062" y="130"/>
                    <a:pt x="2070" y="117"/>
                    <a:pt x="2095" y="100"/>
                  </a:cubicBezTo>
                  <a:cubicBezTo>
                    <a:pt x="2120" y="83"/>
                    <a:pt x="2152" y="58"/>
                    <a:pt x="2170" y="41"/>
                  </a:cubicBezTo>
                  <a:cubicBezTo>
                    <a:pt x="2188" y="24"/>
                    <a:pt x="2196" y="12"/>
                    <a:pt x="2204" y="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5" name="AutoShape 13"/>
            <p:cNvSpPr>
              <a:spLocks noChangeArrowheads="1"/>
            </p:cNvSpPr>
            <p:nvPr/>
          </p:nvSpPr>
          <p:spPr bwMode="auto">
            <a:xfrm rot="6292416" flipH="1" flipV="1">
              <a:off x="4279901" y="1838327"/>
              <a:ext cx="106363" cy="17303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AutoShape 14"/>
            <p:cNvSpPr>
              <a:spLocks noChangeArrowheads="1"/>
            </p:cNvSpPr>
            <p:nvPr/>
          </p:nvSpPr>
          <p:spPr bwMode="auto">
            <a:xfrm rot="5271071">
              <a:off x="4400551" y="3119441"/>
              <a:ext cx="106363" cy="17303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884" name="Object 18"/>
            <p:cNvGraphicFramePr>
              <a:graphicFrameLocks noChangeAspect="1"/>
            </p:cNvGraphicFramePr>
            <p:nvPr/>
          </p:nvGraphicFramePr>
          <p:xfrm>
            <a:off x="4731068" y="2171065"/>
            <a:ext cx="258762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09" name="Equation" r:id="rId8" imgW="126835" imgH="202936" progId="Equation.DSMT4">
                    <p:embed/>
                  </p:oleObj>
                </mc:Choice>
                <mc:Fallback>
                  <p:oleObj name="Equation" r:id="rId8" imgW="126835" imgH="202936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1068" y="2171065"/>
                          <a:ext cx="258762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" name="Group 28"/>
            <p:cNvGrpSpPr/>
            <p:nvPr/>
          </p:nvGrpSpPr>
          <p:grpSpPr>
            <a:xfrm>
              <a:off x="4419600" y="2489200"/>
              <a:ext cx="223520" cy="223520"/>
              <a:chOff x="7335520" y="2976880"/>
              <a:chExt cx="223520" cy="223520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7406640" y="3058160"/>
                <a:ext cx="71120" cy="71120"/>
              </a:xfrm>
              <a:prstGeom prst="ellipse">
                <a:avLst/>
              </a:prstGeom>
              <a:solidFill>
                <a:schemeClr val="bg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7335520" y="2976880"/>
                <a:ext cx="223520" cy="2235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aphicFrame>
          <p:nvGraphicFramePr>
            <p:cNvPr id="122942" name="Object 62"/>
            <p:cNvGraphicFramePr>
              <a:graphicFrameLocks noChangeAspect="1"/>
            </p:cNvGraphicFramePr>
            <p:nvPr/>
          </p:nvGraphicFramePr>
          <p:xfrm>
            <a:off x="3519795" y="1967315"/>
            <a:ext cx="315226" cy="370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0" name="Equation" r:id="rId10" imgW="152202" imgH="177569" progId="Equation.DSMT4">
                    <p:embed/>
                  </p:oleObj>
                </mc:Choice>
                <mc:Fallback>
                  <p:oleObj name="Equation" r:id="rId10" imgW="152202" imgH="177569" progId="Equation.DSMT4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9795" y="1967315"/>
                          <a:ext cx="315226" cy="3708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Transformers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88100" name="Object 64"/>
          <p:cNvGraphicFramePr>
            <a:graphicFrameLocks noChangeAspect="1"/>
          </p:cNvGraphicFramePr>
          <p:nvPr/>
        </p:nvGraphicFramePr>
        <p:xfrm>
          <a:off x="486885" y="2181638"/>
          <a:ext cx="1671768" cy="68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24" name="Equation" r:id="rId4" imgW="952087" imgH="393529" progId="Equation.DSMT4">
                  <p:embed/>
                </p:oleObj>
              </mc:Choice>
              <mc:Fallback>
                <p:oleObj name="Equation" r:id="rId4" imgW="952087" imgH="393529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5" y="2181638"/>
                        <a:ext cx="1671768" cy="68439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2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2605"/>
              </p:ext>
            </p:extLst>
          </p:nvPr>
        </p:nvGraphicFramePr>
        <p:xfrm>
          <a:off x="2076175" y="4839295"/>
          <a:ext cx="1716088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25" name="Equation" r:id="rId6" imgW="761669" imgH="469696" progId="Equation.DSMT4">
                  <p:embed/>
                </p:oleObj>
              </mc:Choice>
              <mc:Fallback>
                <p:oleObj name="Equation" r:id="rId6" imgW="761669" imgH="469696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175" y="4839295"/>
                        <a:ext cx="1716088" cy="10588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47761"/>
              </p:ext>
            </p:extLst>
          </p:nvPr>
        </p:nvGraphicFramePr>
        <p:xfrm>
          <a:off x="5185733" y="4856140"/>
          <a:ext cx="131603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26" name="Equation" r:id="rId8" imgW="583947" imgH="444307" progId="Equation.DSMT4">
                  <p:embed/>
                </p:oleObj>
              </mc:Choice>
              <mc:Fallback>
                <p:oleObj name="Equation" r:id="rId8" imgW="583947" imgH="444307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733" y="4856140"/>
                        <a:ext cx="1316038" cy="10017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69572" y="59005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(phasor domain)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650" y="431594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7452" y="591642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(time domain)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2939" y="6410586"/>
            <a:ext cx="3773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http://en.wikipedia.org/wiki/Transformer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83096" y="4184250"/>
            <a:ext cx="5195784" cy="406042"/>
            <a:chOff x="2487904" y="4184250"/>
            <a:chExt cx="5195784" cy="406042"/>
          </a:xfrm>
        </p:grpSpPr>
        <p:sp>
          <p:nvSpPr>
            <p:cNvPr id="11" name="Rectangle 10"/>
            <p:cNvSpPr/>
            <p:nvPr/>
          </p:nvSpPr>
          <p:spPr>
            <a:xfrm>
              <a:off x="2487904" y="4201957"/>
              <a:ext cx="45224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Ideal transformer (no flux leakage):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88203" name="Object 107"/>
            <p:cNvGraphicFramePr>
              <a:graphicFrameLocks noChangeAspect="1"/>
            </p:cNvGraphicFramePr>
            <p:nvPr/>
          </p:nvGraphicFramePr>
          <p:xfrm>
            <a:off x="6747726" y="4184250"/>
            <a:ext cx="935962" cy="406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527" name="Equation" r:id="rId10" imgW="520700" imgH="228600" progId="Equation.DSMT4">
                    <p:embed/>
                  </p:oleObj>
                </mc:Choice>
                <mc:Fallback>
                  <p:oleObj name="Equation" r:id="rId10" imgW="520700" imgH="228600" progId="Equation.DSMT4">
                    <p:embed/>
                    <p:pic>
                      <p:nvPicPr>
                        <p:cNvPr id="0" name="Picture 3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7726" y="4184250"/>
                          <a:ext cx="935962" cy="4060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2250908" y="695424"/>
            <a:ext cx="4762500" cy="3566160"/>
            <a:chOff x="2250908" y="719488"/>
            <a:chExt cx="4762500" cy="35661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50908" y="719488"/>
              <a:ext cx="4762500" cy="3566160"/>
            </a:xfrm>
            <a:prstGeom prst="rect">
              <a:avLst/>
            </a:prstGeom>
          </p:spPr>
        </p:pic>
        <p:graphicFrame>
          <p:nvGraphicFramePr>
            <p:cNvPr id="388204" name="Object 1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1497562"/>
                </p:ext>
              </p:extLst>
            </p:nvPr>
          </p:nvGraphicFramePr>
          <p:xfrm>
            <a:off x="4522172" y="1101370"/>
            <a:ext cx="342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528" name="Equation" r:id="rId13" imgW="190500" imgH="228600" progId="Equation.DSMT4">
                    <p:embed/>
                  </p:oleObj>
                </mc:Choice>
                <mc:Fallback>
                  <p:oleObj name="Equation" r:id="rId13" imgW="190500" imgH="228600" progId="Equation.DSMT4">
                    <p:embed/>
                    <p:pic>
                      <p:nvPicPr>
                        <p:cNvPr id="0" name="Picture 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2172" y="1101370"/>
                          <a:ext cx="3429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8101" name="Object 64"/>
          <p:cNvGraphicFramePr>
            <a:graphicFrameLocks noChangeAspect="1"/>
          </p:cNvGraphicFramePr>
          <p:nvPr/>
        </p:nvGraphicFramePr>
        <p:xfrm>
          <a:off x="7017885" y="2543628"/>
          <a:ext cx="1594015" cy="68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29" name="Equation" r:id="rId15" imgW="914400" imgH="393700" progId="Equation.DSMT4">
                  <p:embed/>
                </p:oleObj>
              </mc:Choice>
              <mc:Fallback>
                <p:oleObj name="Equation" r:id="rId15" imgW="914400" imgH="393700" progId="Equation.DSMT4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7885" y="2543628"/>
                        <a:ext cx="1594015" cy="68930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819" y="3134252"/>
            <a:ext cx="2029900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Note: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The sign is correct from Lens’ law.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9315" y="3395862"/>
            <a:ext cx="2029900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Note: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The sign is correct from Lens’ law.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Transformers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88102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644300"/>
              </p:ext>
            </p:extLst>
          </p:nvPr>
        </p:nvGraphicFramePr>
        <p:xfrm>
          <a:off x="2737913" y="1629239"/>
          <a:ext cx="29543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8" name="Equation" r:id="rId4" imgW="1422400" imgH="254000" progId="Equation.DSMT4">
                  <p:embed/>
                </p:oleObj>
              </mc:Choice>
              <mc:Fallback>
                <p:oleObj name="Equation" r:id="rId4" imgW="1422400" imgH="254000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913" y="1629239"/>
                        <a:ext cx="29543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7922" y="1078171"/>
            <a:ext cx="367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Ideal transformer </a:t>
            </a:r>
            <a:r>
              <a:rPr lang="en-US" sz="2000" dirty="0" smtClean="0">
                <a:solidFill>
                  <a:srgbClr val="FF0000"/>
                </a:solidFill>
              </a:rPr>
              <a:t>(no losses):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891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06009"/>
              </p:ext>
            </p:extLst>
          </p:nvPr>
        </p:nvGraphicFramePr>
        <p:xfrm>
          <a:off x="2277629" y="2991292"/>
          <a:ext cx="3324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9" name="Equation" r:id="rId6" imgW="1600200" imgH="546100" progId="Equation.DSMT4">
                  <p:embed/>
                </p:oleObj>
              </mc:Choice>
              <mc:Fallback>
                <p:oleObj name="Equation" r:id="rId6" imgW="1600200" imgH="546100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629" y="2991292"/>
                        <a:ext cx="33242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81622" y="272337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89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61696"/>
              </p:ext>
            </p:extLst>
          </p:nvPr>
        </p:nvGraphicFramePr>
        <p:xfrm>
          <a:off x="1940291" y="4780614"/>
          <a:ext cx="20320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0" name="Equation" r:id="rId8" imgW="977476" imgH="545863" progId="Equation.DSMT4">
                  <p:embed/>
                </p:oleObj>
              </mc:Choice>
              <mc:Fallback>
                <p:oleObj name="Equation" r:id="rId8" imgW="977476" imgH="545863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291" y="4780614"/>
                        <a:ext cx="2032000" cy="11334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03867" y="600189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(phasor domain)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89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9074"/>
              </p:ext>
            </p:extLst>
          </p:nvPr>
        </p:nvGraphicFramePr>
        <p:xfrm>
          <a:off x="5020989" y="4755854"/>
          <a:ext cx="16891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1" name="Equation" r:id="rId10" imgW="812447" imgH="545863" progId="Equation.DSMT4">
                  <p:embed/>
                </p:oleObj>
              </mc:Choice>
              <mc:Fallback>
                <p:oleObj name="Equation" r:id="rId10" imgW="812447" imgH="545863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989" y="4755854"/>
                        <a:ext cx="1689100" cy="11334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71372" y="422428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6593" y="60314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(time domain)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5539" y="1692647"/>
            <a:ext cx="273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(power in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=</a:t>
            </a:r>
            <a:r>
              <a:rPr lang="en-US" sz="2000" dirty="0" smtClean="0">
                <a:solidFill>
                  <a:schemeClr val="bg1"/>
                </a:solidFill>
              </a:rPr>
              <a:t> power out)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Transformers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88102" name="Object 64"/>
          <p:cNvGraphicFramePr>
            <a:graphicFrameLocks noChangeAspect="1"/>
          </p:cNvGraphicFramePr>
          <p:nvPr/>
        </p:nvGraphicFramePr>
        <p:xfrm>
          <a:off x="3113088" y="1457325"/>
          <a:ext cx="28495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44" name="Equation" r:id="rId4" imgW="1371600" imgH="457200" progId="Equation.DSMT4">
                  <p:embed/>
                </p:oleObj>
              </mc:Choice>
              <mc:Fallback>
                <p:oleObj name="Equation" r:id="rId4" imgW="1371600" imgH="4572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1457325"/>
                        <a:ext cx="2849562" cy="949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573" y="843561"/>
            <a:ext cx="5410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Impedance transformation </a:t>
            </a:r>
            <a:r>
              <a:rPr lang="en-US" sz="2000" dirty="0" smtClean="0">
                <a:solidFill>
                  <a:srgbClr val="FF0000"/>
                </a:solidFill>
              </a:rPr>
              <a:t>(phasor domain):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1463" y="2652161"/>
            <a:ext cx="5029200" cy="400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Transformers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88102" name="Object 64"/>
          <p:cNvGraphicFramePr>
            <a:graphicFrameLocks noChangeAspect="1"/>
          </p:cNvGraphicFramePr>
          <p:nvPr/>
        </p:nvGraphicFramePr>
        <p:xfrm>
          <a:off x="1532164" y="1650774"/>
          <a:ext cx="2387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35" name="Equation" r:id="rId4" imgW="1346200" imgH="457200" progId="Equation.DSMT4">
                  <p:embed/>
                </p:oleObj>
              </mc:Choice>
              <mc:Fallback>
                <p:oleObj name="Equation" r:id="rId4" imgW="1346200" imgH="4572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164" y="1650774"/>
                        <a:ext cx="23876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7614" y="2966438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90151" name="Object 7"/>
          <p:cNvGraphicFramePr>
            <a:graphicFrameLocks noChangeAspect="1"/>
          </p:cNvGraphicFramePr>
          <p:nvPr/>
        </p:nvGraphicFramePr>
        <p:xfrm>
          <a:off x="3331326" y="5551733"/>
          <a:ext cx="1784960" cy="104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36" name="Equation" r:id="rId6" imgW="863225" imgH="507780" progId="Equation.DSMT4">
                  <p:embed/>
                </p:oleObj>
              </mc:Choice>
              <mc:Fallback>
                <p:oleObj name="Equation" r:id="rId6" imgW="863225" imgH="507780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326" y="5551733"/>
                        <a:ext cx="1784960" cy="1047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31740" y="5380631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so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90150" name="Object 6"/>
          <p:cNvGraphicFramePr>
            <a:graphicFrameLocks noChangeAspect="1"/>
          </p:cNvGraphicFramePr>
          <p:nvPr/>
        </p:nvGraphicFramePr>
        <p:xfrm>
          <a:off x="736290" y="3420254"/>
          <a:ext cx="5675396" cy="176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37" name="Equation" r:id="rId8" imgW="3302000" imgH="1028700" progId="Equation.DSMT4">
                  <p:embed/>
                </p:oleObj>
              </mc:Choice>
              <mc:Fallback>
                <p:oleObj name="Equation" r:id="rId8" imgW="3302000" imgH="102870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90" y="3420254"/>
                        <a:ext cx="5675396" cy="176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8971" y="1062188"/>
            <a:ext cx="3230880" cy="256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Transformers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90151" name="Object 7"/>
          <p:cNvGraphicFramePr>
            <a:graphicFrameLocks noChangeAspect="1"/>
          </p:cNvGraphicFramePr>
          <p:nvPr/>
        </p:nvGraphicFramePr>
        <p:xfrm>
          <a:off x="3103108" y="1682295"/>
          <a:ext cx="24034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27" name="Equation" r:id="rId4" imgW="977900" imgH="508000" progId="Equation.DSMT4">
                  <p:embed/>
                </p:oleObj>
              </mc:Choice>
              <mc:Fallback>
                <p:oleObj name="Equation" r:id="rId4" imgW="977900" imgH="5080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108" y="1682295"/>
                        <a:ext cx="2403475" cy="12461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679999" y="1015134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Impedance transformation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0131" y="3572315"/>
            <a:ext cx="6576332" cy="2427325"/>
            <a:chOff x="1188812" y="3429191"/>
            <a:chExt cx="6576332" cy="24273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10001" y="4147458"/>
              <a:ext cx="1240971" cy="1709058"/>
            </a:xfrm>
            <a:prstGeom prst="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5042264" y="4550623"/>
              <a:ext cx="168728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050973" y="5345017"/>
              <a:ext cx="168728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4267201" y="4430484"/>
              <a:ext cx="0" cy="11103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419601" y="4430484"/>
              <a:ext cx="0" cy="11103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572001" y="4430484"/>
              <a:ext cx="0" cy="11103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133602" y="4572001"/>
              <a:ext cx="168728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133602" y="5399315"/>
              <a:ext cx="168728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6433458" y="4811881"/>
              <a:ext cx="576943" cy="26125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6726616" y="4556398"/>
              <a:ext cx="0" cy="25489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732258" y="5084023"/>
              <a:ext cx="0" cy="27128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448518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5871867"/>
                </p:ext>
              </p:extLst>
            </p:nvPr>
          </p:nvGraphicFramePr>
          <p:xfrm>
            <a:off x="7266669" y="4679212"/>
            <a:ext cx="498475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728" name="Equation" r:id="rId6" imgW="203112" imgH="228501" progId="Equation.DSMT4">
                    <p:embed/>
                  </p:oleObj>
                </mc:Choice>
                <mc:Fallback>
                  <p:oleObj name="Equation" r:id="rId6" imgW="203112" imgH="228501" progId="Equation.DSMT4">
                    <p:embed/>
                    <p:pic>
                      <p:nvPicPr>
                        <p:cNvPr id="0" name="Picture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6669" y="4679212"/>
                          <a:ext cx="498475" cy="56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8519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9785594"/>
                </p:ext>
              </p:extLst>
            </p:nvPr>
          </p:nvGraphicFramePr>
          <p:xfrm>
            <a:off x="1188812" y="4700589"/>
            <a:ext cx="530225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729" name="Equation" r:id="rId8" imgW="215806" imgH="228501" progId="Equation.DSMT4">
                    <p:embed/>
                  </p:oleObj>
                </mc:Choice>
                <mc:Fallback>
                  <p:oleObj name="Equation" r:id="rId8" imgW="215806" imgH="228501" progId="Equation.DSMT4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812" y="4700589"/>
                          <a:ext cx="530225" cy="56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8520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7994495"/>
                </p:ext>
              </p:extLst>
            </p:nvPr>
          </p:nvGraphicFramePr>
          <p:xfrm>
            <a:off x="4004129" y="3499985"/>
            <a:ext cx="77946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730" name="Equation" r:id="rId10" imgW="317087" imgH="177569" progId="Equation.DSMT4">
                    <p:embed/>
                  </p:oleObj>
                </mc:Choice>
                <mc:Fallback>
                  <p:oleObj name="Equation" r:id="rId10" imgW="317087" imgH="177569" progId="Equation.DSMT4">
                    <p:embed/>
                    <p:pic>
                      <p:nvPicPr>
                        <p:cNvPr id="0" name="Picture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4129" y="3499985"/>
                          <a:ext cx="77946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ight Arrow 29"/>
            <p:cNvSpPr/>
            <p:nvPr/>
          </p:nvSpPr>
          <p:spPr bwMode="auto">
            <a:xfrm>
              <a:off x="1937654" y="4789715"/>
              <a:ext cx="587828" cy="337457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48521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5975572"/>
                </p:ext>
              </p:extLst>
            </p:nvPr>
          </p:nvGraphicFramePr>
          <p:xfrm>
            <a:off x="5012466" y="3429191"/>
            <a:ext cx="2309812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731" name="Equation" r:id="rId12" imgW="1892300" imgH="482600" progId="Equation.DSMT4">
                    <p:embed/>
                  </p:oleObj>
                </mc:Choice>
                <mc:Fallback>
                  <p:oleObj name="Equation" r:id="rId12" imgW="1892300" imgH="482600" progId="Equation.DSMT4">
                    <p:embed/>
                    <p:pic>
                      <p:nvPicPr>
                        <p:cNvPr id="0" name="Picture 1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466" y="3429191"/>
                          <a:ext cx="2309812" cy="587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Transformers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17724" y="860756"/>
            <a:ext cx="412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Example: Audio matching circuit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22226" y="2846841"/>
            <a:ext cx="6703387" cy="2910464"/>
            <a:chOff x="314703" y="2858717"/>
            <a:chExt cx="6703387" cy="291046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964380" y="3434938"/>
              <a:ext cx="1240971" cy="1709058"/>
            </a:xfrm>
            <a:prstGeom prst="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4421580" y="3717964"/>
              <a:ext cx="0" cy="11103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573980" y="3717964"/>
              <a:ext cx="0" cy="11103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726380" y="3717964"/>
              <a:ext cx="0" cy="11103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43200" y="4120731"/>
              <a:ext cx="123206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755075" y="4389920"/>
              <a:ext cx="1220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448518" name="Object 83"/>
            <p:cNvGraphicFramePr>
              <a:graphicFrameLocks noChangeAspect="1"/>
            </p:cNvGraphicFramePr>
            <p:nvPr/>
          </p:nvGraphicFramePr>
          <p:xfrm>
            <a:off x="5890965" y="4951372"/>
            <a:ext cx="1127125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236" name="Equation" r:id="rId4" imgW="698500" imgH="457200" progId="Equation.DSMT4">
                    <p:embed/>
                  </p:oleObj>
                </mc:Choice>
                <mc:Fallback>
                  <p:oleObj name="Equation" r:id="rId4" imgW="698500" imgH="457200" progId="Equation.DSMT4">
                    <p:embed/>
                    <p:pic>
                      <p:nvPicPr>
                        <p:cNvPr id="0" name="Picture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0965" y="4951372"/>
                          <a:ext cx="1127125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8519" name="Object 83"/>
            <p:cNvGraphicFramePr>
              <a:graphicFrameLocks noChangeAspect="1"/>
            </p:cNvGraphicFramePr>
            <p:nvPr/>
          </p:nvGraphicFramePr>
          <p:xfrm>
            <a:off x="1846695" y="5358871"/>
            <a:ext cx="1371518" cy="410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237" name="Equation" r:id="rId6" imgW="850531" imgH="253890" progId="Equation.DSMT4">
                    <p:embed/>
                  </p:oleObj>
                </mc:Choice>
                <mc:Fallback>
                  <p:oleObj name="Equation" r:id="rId6" imgW="850531" imgH="253890" progId="Equation.DSMT4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6695" y="5358871"/>
                          <a:ext cx="1371518" cy="410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8520" name="Object 83"/>
            <p:cNvGraphicFramePr>
              <a:graphicFrameLocks noChangeAspect="1"/>
            </p:cNvGraphicFramePr>
            <p:nvPr/>
          </p:nvGraphicFramePr>
          <p:xfrm>
            <a:off x="4194134" y="2858717"/>
            <a:ext cx="77946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238" name="Equation" r:id="rId8" imgW="317087" imgH="177569" progId="Equation.DSMT4">
                    <p:embed/>
                  </p:oleObj>
                </mc:Choice>
                <mc:Fallback>
                  <p:oleObj name="Equation" r:id="rId8" imgW="317087" imgH="177569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4134" y="2858717"/>
                          <a:ext cx="77946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Rectangle 38"/>
            <p:cNvSpPr/>
            <p:nvPr/>
          </p:nvSpPr>
          <p:spPr bwMode="auto">
            <a:xfrm>
              <a:off x="314703" y="3621975"/>
              <a:ext cx="1104405" cy="118753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9705" y="3752603"/>
              <a:ext cx="8847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Audio output circuit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Isosceles Triangle 40"/>
            <p:cNvSpPr/>
            <p:nvPr/>
          </p:nvSpPr>
          <p:spPr bwMode="auto">
            <a:xfrm rot="5400000">
              <a:off x="2294905" y="3904018"/>
              <a:ext cx="718459" cy="700644"/>
            </a:xfrm>
            <a:prstGeom prst="triangle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40876" y="4878780"/>
              <a:ext cx="2283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amplifier (PA)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189517" y="3948544"/>
              <a:ext cx="1502229" cy="665018"/>
              <a:chOff x="6020790" y="5314207"/>
              <a:chExt cx="1502229" cy="665018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6020790" y="5515090"/>
                <a:ext cx="84809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6032665" y="5773393"/>
                <a:ext cx="83622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49" name="Isosceles Triangle 48"/>
              <p:cNvSpPr/>
              <p:nvPr/>
            </p:nvSpPr>
            <p:spPr bwMode="auto">
              <a:xfrm rot="16200000">
                <a:off x="6923315" y="5379521"/>
                <a:ext cx="665018" cy="534390"/>
              </a:xfrm>
              <a:prstGeom prst="triangl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6875812" y="5343895"/>
                <a:ext cx="320634" cy="570016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885216" y="5292438"/>
              <a:ext cx="1432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Transformer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425039" y="4118752"/>
              <a:ext cx="87382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434935" y="4401781"/>
              <a:ext cx="87382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aphicFrame>
        <p:nvGraphicFramePr>
          <p:cNvPr id="600071" name="Object 7"/>
          <p:cNvGraphicFramePr>
            <a:graphicFrameLocks noChangeAspect="1"/>
          </p:cNvGraphicFramePr>
          <p:nvPr/>
        </p:nvGraphicFramePr>
        <p:xfrm>
          <a:off x="6514503" y="2480088"/>
          <a:ext cx="9318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39" name="Equation" r:id="rId10" imgW="609336" imgH="444307" progId="Equation.DSMT4">
                  <p:embed/>
                </p:oleObj>
              </mc:Choice>
              <mc:Fallback>
                <p:oleObj name="Equation" r:id="rId10" imgW="609336" imgH="444307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503" y="2480088"/>
                        <a:ext cx="931862" cy="676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353788" y="1413163"/>
            <a:ext cx="6293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PA should see a matched load (50 [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]) </a:t>
            </a:r>
            <a:r>
              <a:rPr lang="en-US" dirty="0" smtClean="0">
                <a:solidFill>
                  <a:schemeClr val="bg1"/>
                </a:solidFill>
              </a:rPr>
              <a:t>for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maximum power transfer to the load (speaker).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Transformers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51495" y="898856"/>
            <a:ext cx="2746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Isolation transformer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04900" y="1489363"/>
            <a:ext cx="7058025" cy="9233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An isolation transformer is used isolate the input and output circuits (no direct electrical connection between them). It can </a:t>
            </a:r>
            <a:r>
              <a:rPr lang="en-US" dirty="0" smtClean="0">
                <a:solidFill>
                  <a:srgbClr val="0000FF"/>
                </a:solidFill>
              </a:rPr>
              <a:t>also be </a:t>
            </a:r>
            <a:r>
              <a:rPr lang="en-US" dirty="0" smtClean="0">
                <a:solidFill>
                  <a:srgbClr val="0000FF"/>
                </a:solidFill>
              </a:rPr>
              <a:t>used to connect a grounded circuit to an ungrounded one.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24979" y="3569483"/>
            <a:ext cx="7739355" cy="2912281"/>
            <a:chOff x="624979" y="3102758"/>
            <a:chExt cx="7739355" cy="2912281"/>
          </a:xfrm>
        </p:grpSpPr>
        <p:sp>
          <p:nvSpPr>
            <p:cNvPr id="30" name="Cube 29"/>
            <p:cNvSpPr/>
            <p:nvPr/>
          </p:nvSpPr>
          <p:spPr bwMode="auto">
            <a:xfrm>
              <a:off x="2908148" y="3102758"/>
              <a:ext cx="2911627" cy="2616980"/>
            </a:xfrm>
            <a:prstGeom prst="cube">
              <a:avLst>
                <a:gd name="adj" fmla="val 15141"/>
              </a:avLst>
            </a:prstGeom>
            <a:solidFill>
              <a:schemeClr val="tx1">
                <a:lumMod val="85000"/>
              </a:schemeClr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240176" y="3729360"/>
              <a:ext cx="1905571" cy="159261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3247060" y="4997279"/>
              <a:ext cx="481392" cy="3619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719437" y="4954917"/>
              <a:ext cx="14242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3710423" y="3771721"/>
              <a:ext cx="0" cy="12255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611266" y="3729360"/>
              <a:ext cx="1532435" cy="132691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894829" y="4771448"/>
              <a:ext cx="792521" cy="232980"/>
            </a:xfrm>
            <a:custGeom>
              <a:avLst/>
              <a:gdLst>
                <a:gd name="connsiteX0" fmla="*/ 0 w 1658204"/>
                <a:gd name="connsiteY0" fmla="*/ 313898 h 313898"/>
                <a:gd name="connsiteX1" fmla="*/ 832514 w 1658204"/>
                <a:gd name="connsiteY1" fmla="*/ 300250 h 313898"/>
                <a:gd name="connsiteX2" fmla="*/ 1050878 w 1658204"/>
                <a:gd name="connsiteY2" fmla="*/ 272955 h 313898"/>
                <a:gd name="connsiteX3" fmla="*/ 1296538 w 1658204"/>
                <a:gd name="connsiteY3" fmla="*/ 245659 h 313898"/>
                <a:gd name="connsiteX4" fmla="*/ 1583141 w 1658204"/>
                <a:gd name="connsiteY4" fmla="*/ 204716 h 313898"/>
                <a:gd name="connsiteX5" fmla="*/ 1651380 w 1658204"/>
                <a:gd name="connsiteY5" fmla="*/ 109182 h 313898"/>
                <a:gd name="connsiteX6" fmla="*/ 1542197 w 1658204"/>
                <a:gd name="connsiteY6" fmla="*/ 0 h 313898"/>
                <a:gd name="connsiteX0" fmla="*/ 0 w 1658204"/>
                <a:gd name="connsiteY0" fmla="*/ 313898 h 313898"/>
                <a:gd name="connsiteX1" fmla="*/ 832514 w 1658204"/>
                <a:gd name="connsiteY1" fmla="*/ 300250 h 313898"/>
                <a:gd name="connsiteX2" fmla="*/ 1050878 w 1658204"/>
                <a:gd name="connsiteY2" fmla="*/ 272955 h 313898"/>
                <a:gd name="connsiteX3" fmla="*/ 1337481 w 1658204"/>
                <a:gd name="connsiteY3" fmla="*/ 272954 h 313898"/>
                <a:gd name="connsiteX4" fmla="*/ 1583141 w 1658204"/>
                <a:gd name="connsiteY4" fmla="*/ 204716 h 313898"/>
                <a:gd name="connsiteX5" fmla="*/ 1651380 w 1658204"/>
                <a:gd name="connsiteY5" fmla="*/ 109182 h 313898"/>
                <a:gd name="connsiteX6" fmla="*/ 1542197 w 1658204"/>
                <a:gd name="connsiteY6" fmla="*/ 0 h 313898"/>
                <a:gd name="connsiteX0" fmla="*/ 0 w 1658204"/>
                <a:gd name="connsiteY0" fmla="*/ 313898 h 327546"/>
                <a:gd name="connsiteX1" fmla="*/ 832514 w 1658204"/>
                <a:gd name="connsiteY1" fmla="*/ 300250 h 327546"/>
                <a:gd name="connsiteX2" fmla="*/ 1050878 w 1658204"/>
                <a:gd name="connsiteY2" fmla="*/ 327546 h 327546"/>
                <a:gd name="connsiteX3" fmla="*/ 1337481 w 1658204"/>
                <a:gd name="connsiteY3" fmla="*/ 272954 h 327546"/>
                <a:gd name="connsiteX4" fmla="*/ 1583141 w 1658204"/>
                <a:gd name="connsiteY4" fmla="*/ 204716 h 327546"/>
                <a:gd name="connsiteX5" fmla="*/ 1651380 w 1658204"/>
                <a:gd name="connsiteY5" fmla="*/ 109182 h 327546"/>
                <a:gd name="connsiteX6" fmla="*/ 1542197 w 1658204"/>
                <a:gd name="connsiteY6" fmla="*/ 0 h 327546"/>
                <a:gd name="connsiteX0" fmla="*/ 0 w 1658204"/>
                <a:gd name="connsiteY0" fmla="*/ 313898 h 313898"/>
                <a:gd name="connsiteX1" fmla="*/ 832514 w 1658204"/>
                <a:gd name="connsiteY1" fmla="*/ 300250 h 313898"/>
                <a:gd name="connsiteX2" fmla="*/ 1105469 w 1658204"/>
                <a:gd name="connsiteY2" fmla="*/ 286602 h 313898"/>
                <a:gd name="connsiteX3" fmla="*/ 1337481 w 1658204"/>
                <a:gd name="connsiteY3" fmla="*/ 272954 h 313898"/>
                <a:gd name="connsiteX4" fmla="*/ 1583141 w 1658204"/>
                <a:gd name="connsiteY4" fmla="*/ 204716 h 313898"/>
                <a:gd name="connsiteX5" fmla="*/ 1651380 w 1658204"/>
                <a:gd name="connsiteY5" fmla="*/ 109182 h 313898"/>
                <a:gd name="connsiteX6" fmla="*/ 1542197 w 1658204"/>
                <a:gd name="connsiteY6" fmla="*/ 0 h 313898"/>
                <a:gd name="connsiteX0" fmla="*/ 0 w 1658204"/>
                <a:gd name="connsiteY0" fmla="*/ 313898 h 313898"/>
                <a:gd name="connsiteX1" fmla="*/ 614150 w 1658204"/>
                <a:gd name="connsiteY1" fmla="*/ 300249 h 313898"/>
                <a:gd name="connsiteX2" fmla="*/ 832514 w 1658204"/>
                <a:gd name="connsiteY2" fmla="*/ 300250 h 313898"/>
                <a:gd name="connsiteX3" fmla="*/ 1105469 w 1658204"/>
                <a:gd name="connsiteY3" fmla="*/ 286602 h 313898"/>
                <a:gd name="connsiteX4" fmla="*/ 1337481 w 1658204"/>
                <a:gd name="connsiteY4" fmla="*/ 272954 h 313898"/>
                <a:gd name="connsiteX5" fmla="*/ 1583141 w 1658204"/>
                <a:gd name="connsiteY5" fmla="*/ 204716 h 313898"/>
                <a:gd name="connsiteX6" fmla="*/ 1651380 w 1658204"/>
                <a:gd name="connsiteY6" fmla="*/ 109182 h 313898"/>
                <a:gd name="connsiteX7" fmla="*/ 1542197 w 1658204"/>
                <a:gd name="connsiteY7" fmla="*/ 0 h 313898"/>
                <a:gd name="connsiteX0" fmla="*/ 0 w 1753739"/>
                <a:gd name="connsiteY0" fmla="*/ 464023 h 464023"/>
                <a:gd name="connsiteX1" fmla="*/ 709685 w 1753739"/>
                <a:gd name="connsiteY1" fmla="*/ 300249 h 464023"/>
                <a:gd name="connsiteX2" fmla="*/ 928049 w 1753739"/>
                <a:gd name="connsiteY2" fmla="*/ 300250 h 464023"/>
                <a:gd name="connsiteX3" fmla="*/ 1201004 w 1753739"/>
                <a:gd name="connsiteY3" fmla="*/ 286602 h 464023"/>
                <a:gd name="connsiteX4" fmla="*/ 1433016 w 1753739"/>
                <a:gd name="connsiteY4" fmla="*/ 272954 h 464023"/>
                <a:gd name="connsiteX5" fmla="*/ 1678676 w 1753739"/>
                <a:gd name="connsiteY5" fmla="*/ 204716 h 464023"/>
                <a:gd name="connsiteX6" fmla="*/ 1746915 w 1753739"/>
                <a:gd name="connsiteY6" fmla="*/ 109182 h 464023"/>
                <a:gd name="connsiteX7" fmla="*/ 1637732 w 1753739"/>
                <a:gd name="connsiteY7" fmla="*/ 0 h 464023"/>
                <a:gd name="connsiteX0" fmla="*/ 0 w 1044054"/>
                <a:gd name="connsiteY0" fmla="*/ 300249 h 300250"/>
                <a:gd name="connsiteX1" fmla="*/ 218364 w 1044054"/>
                <a:gd name="connsiteY1" fmla="*/ 300250 h 300250"/>
                <a:gd name="connsiteX2" fmla="*/ 491319 w 1044054"/>
                <a:gd name="connsiteY2" fmla="*/ 286602 h 300250"/>
                <a:gd name="connsiteX3" fmla="*/ 723331 w 1044054"/>
                <a:gd name="connsiteY3" fmla="*/ 272954 h 300250"/>
                <a:gd name="connsiteX4" fmla="*/ 968991 w 1044054"/>
                <a:gd name="connsiteY4" fmla="*/ 204716 h 300250"/>
                <a:gd name="connsiteX5" fmla="*/ 1037230 w 1044054"/>
                <a:gd name="connsiteY5" fmla="*/ 109182 h 300250"/>
                <a:gd name="connsiteX6" fmla="*/ 928047 w 1044054"/>
                <a:gd name="connsiteY6" fmla="*/ 0 h 3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4054" h="300250">
                  <a:moveTo>
                    <a:pt x="0" y="300249"/>
                  </a:moveTo>
                  <a:lnTo>
                    <a:pt x="218364" y="300250"/>
                  </a:lnTo>
                  <a:cubicBezTo>
                    <a:pt x="393510" y="293426"/>
                    <a:pt x="491319" y="286602"/>
                    <a:pt x="491319" y="286602"/>
                  </a:cubicBezTo>
                  <a:lnTo>
                    <a:pt x="723331" y="272954"/>
                  </a:lnTo>
                  <a:cubicBezTo>
                    <a:pt x="812042" y="261581"/>
                    <a:pt x="916675" y="232011"/>
                    <a:pt x="968991" y="204716"/>
                  </a:cubicBezTo>
                  <a:cubicBezTo>
                    <a:pt x="1021307" y="177421"/>
                    <a:pt x="1044054" y="143301"/>
                    <a:pt x="1037230" y="109182"/>
                  </a:cubicBezTo>
                  <a:cubicBezTo>
                    <a:pt x="1030406" y="75063"/>
                    <a:pt x="979226" y="37531"/>
                    <a:pt x="928047" y="0"/>
                  </a:cubicBez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915549" y="4437863"/>
              <a:ext cx="816693" cy="328292"/>
            </a:xfrm>
            <a:custGeom>
              <a:avLst/>
              <a:gdLst>
                <a:gd name="connsiteX0" fmla="*/ 0 w 1075898"/>
                <a:gd name="connsiteY0" fmla="*/ 402609 h 423081"/>
                <a:gd name="connsiteX1" fmla="*/ 341194 w 1075898"/>
                <a:gd name="connsiteY1" fmla="*/ 416257 h 423081"/>
                <a:gd name="connsiteX2" fmla="*/ 764274 w 1075898"/>
                <a:gd name="connsiteY2" fmla="*/ 361666 h 423081"/>
                <a:gd name="connsiteX3" fmla="*/ 1009934 w 1075898"/>
                <a:gd name="connsiteY3" fmla="*/ 279780 h 423081"/>
                <a:gd name="connsiteX4" fmla="*/ 1064525 w 1075898"/>
                <a:gd name="connsiteY4" fmla="*/ 129654 h 423081"/>
                <a:gd name="connsiteX5" fmla="*/ 941695 w 1075898"/>
                <a:gd name="connsiteY5" fmla="*/ 20472 h 423081"/>
                <a:gd name="connsiteX6" fmla="*/ 928047 w 1075898"/>
                <a:gd name="connsiteY6" fmla="*/ 6824 h 4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898" h="423081">
                  <a:moveTo>
                    <a:pt x="0" y="402609"/>
                  </a:moveTo>
                  <a:cubicBezTo>
                    <a:pt x="106907" y="412845"/>
                    <a:pt x="213815" y="423081"/>
                    <a:pt x="341194" y="416257"/>
                  </a:cubicBezTo>
                  <a:cubicBezTo>
                    <a:pt x="468573" y="409433"/>
                    <a:pt x="652817" y="384412"/>
                    <a:pt x="764274" y="361666"/>
                  </a:cubicBezTo>
                  <a:cubicBezTo>
                    <a:pt x="875731" y="338920"/>
                    <a:pt x="959892" y="318449"/>
                    <a:pt x="1009934" y="279780"/>
                  </a:cubicBezTo>
                  <a:cubicBezTo>
                    <a:pt x="1059976" y="241111"/>
                    <a:pt x="1075898" y="172872"/>
                    <a:pt x="1064525" y="129654"/>
                  </a:cubicBezTo>
                  <a:cubicBezTo>
                    <a:pt x="1053152" y="86436"/>
                    <a:pt x="964441" y="40944"/>
                    <a:pt x="941695" y="20472"/>
                  </a:cubicBezTo>
                  <a:cubicBezTo>
                    <a:pt x="918949" y="0"/>
                    <a:pt x="923498" y="3412"/>
                    <a:pt x="928047" y="6824"/>
                  </a:cubicBez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917273" y="4164280"/>
              <a:ext cx="816693" cy="328292"/>
            </a:xfrm>
            <a:custGeom>
              <a:avLst/>
              <a:gdLst>
                <a:gd name="connsiteX0" fmla="*/ 0 w 1075898"/>
                <a:gd name="connsiteY0" fmla="*/ 402609 h 423081"/>
                <a:gd name="connsiteX1" fmla="*/ 341194 w 1075898"/>
                <a:gd name="connsiteY1" fmla="*/ 416257 h 423081"/>
                <a:gd name="connsiteX2" fmla="*/ 764274 w 1075898"/>
                <a:gd name="connsiteY2" fmla="*/ 361666 h 423081"/>
                <a:gd name="connsiteX3" fmla="*/ 1009934 w 1075898"/>
                <a:gd name="connsiteY3" fmla="*/ 279780 h 423081"/>
                <a:gd name="connsiteX4" fmla="*/ 1064525 w 1075898"/>
                <a:gd name="connsiteY4" fmla="*/ 129654 h 423081"/>
                <a:gd name="connsiteX5" fmla="*/ 941695 w 1075898"/>
                <a:gd name="connsiteY5" fmla="*/ 20472 h 423081"/>
                <a:gd name="connsiteX6" fmla="*/ 928047 w 1075898"/>
                <a:gd name="connsiteY6" fmla="*/ 6824 h 4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898" h="423081">
                  <a:moveTo>
                    <a:pt x="0" y="402609"/>
                  </a:moveTo>
                  <a:cubicBezTo>
                    <a:pt x="106907" y="412845"/>
                    <a:pt x="213815" y="423081"/>
                    <a:pt x="341194" y="416257"/>
                  </a:cubicBezTo>
                  <a:cubicBezTo>
                    <a:pt x="468573" y="409433"/>
                    <a:pt x="652817" y="384412"/>
                    <a:pt x="764274" y="361666"/>
                  </a:cubicBezTo>
                  <a:cubicBezTo>
                    <a:pt x="875731" y="338920"/>
                    <a:pt x="959892" y="318449"/>
                    <a:pt x="1009934" y="279780"/>
                  </a:cubicBezTo>
                  <a:cubicBezTo>
                    <a:pt x="1059976" y="241111"/>
                    <a:pt x="1075898" y="172872"/>
                    <a:pt x="1064525" y="129654"/>
                  </a:cubicBezTo>
                  <a:cubicBezTo>
                    <a:pt x="1053152" y="86436"/>
                    <a:pt x="964441" y="40944"/>
                    <a:pt x="941695" y="20472"/>
                  </a:cubicBezTo>
                  <a:cubicBezTo>
                    <a:pt x="918949" y="0"/>
                    <a:pt x="923498" y="3412"/>
                    <a:pt x="928047" y="6824"/>
                  </a:cubicBez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2918998" y="3890697"/>
              <a:ext cx="816693" cy="328292"/>
            </a:xfrm>
            <a:custGeom>
              <a:avLst/>
              <a:gdLst>
                <a:gd name="connsiteX0" fmla="*/ 0 w 1075898"/>
                <a:gd name="connsiteY0" fmla="*/ 402609 h 423081"/>
                <a:gd name="connsiteX1" fmla="*/ 341194 w 1075898"/>
                <a:gd name="connsiteY1" fmla="*/ 416257 h 423081"/>
                <a:gd name="connsiteX2" fmla="*/ 764274 w 1075898"/>
                <a:gd name="connsiteY2" fmla="*/ 361666 h 423081"/>
                <a:gd name="connsiteX3" fmla="*/ 1009934 w 1075898"/>
                <a:gd name="connsiteY3" fmla="*/ 279780 h 423081"/>
                <a:gd name="connsiteX4" fmla="*/ 1064525 w 1075898"/>
                <a:gd name="connsiteY4" fmla="*/ 129654 h 423081"/>
                <a:gd name="connsiteX5" fmla="*/ 941695 w 1075898"/>
                <a:gd name="connsiteY5" fmla="*/ 20472 h 423081"/>
                <a:gd name="connsiteX6" fmla="*/ 928047 w 1075898"/>
                <a:gd name="connsiteY6" fmla="*/ 6824 h 4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898" h="423081">
                  <a:moveTo>
                    <a:pt x="0" y="402609"/>
                  </a:moveTo>
                  <a:cubicBezTo>
                    <a:pt x="106907" y="412845"/>
                    <a:pt x="213815" y="423081"/>
                    <a:pt x="341194" y="416257"/>
                  </a:cubicBezTo>
                  <a:cubicBezTo>
                    <a:pt x="468573" y="409433"/>
                    <a:pt x="652817" y="384412"/>
                    <a:pt x="764274" y="361666"/>
                  </a:cubicBezTo>
                  <a:cubicBezTo>
                    <a:pt x="875731" y="338920"/>
                    <a:pt x="959892" y="318449"/>
                    <a:pt x="1009934" y="279780"/>
                  </a:cubicBezTo>
                  <a:cubicBezTo>
                    <a:pt x="1059976" y="241111"/>
                    <a:pt x="1075898" y="172872"/>
                    <a:pt x="1064525" y="129654"/>
                  </a:cubicBezTo>
                  <a:cubicBezTo>
                    <a:pt x="1053152" y="86436"/>
                    <a:pt x="964441" y="40944"/>
                    <a:pt x="941695" y="20472"/>
                  </a:cubicBezTo>
                  <a:cubicBezTo>
                    <a:pt x="918949" y="0"/>
                    <a:pt x="923498" y="3412"/>
                    <a:pt x="928047" y="6824"/>
                  </a:cubicBez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flipH="1">
              <a:off x="1993531" y="3897325"/>
              <a:ext cx="91165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4899" y="5006192"/>
              <a:ext cx="9116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5803531" y="3841749"/>
              <a:ext cx="91165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>
              <a:off x="5823474" y="4958567"/>
              <a:ext cx="9116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3" name="Freeform 62"/>
            <p:cNvSpPr/>
            <p:nvPr/>
          </p:nvSpPr>
          <p:spPr bwMode="auto">
            <a:xfrm>
              <a:off x="5138323" y="4595547"/>
              <a:ext cx="816693" cy="328292"/>
            </a:xfrm>
            <a:custGeom>
              <a:avLst/>
              <a:gdLst>
                <a:gd name="connsiteX0" fmla="*/ 0 w 1075898"/>
                <a:gd name="connsiteY0" fmla="*/ 402609 h 423081"/>
                <a:gd name="connsiteX1" fmla="*/ 341194 w 1075898"/>
                <a:gd name="connsiteY1" fmla="*/ 416257 h 423081"/>
                <a:gd name="connsiteX2" fmla="*/ 764274 w 1075898"/>
                <a:gd name="connsiteY2" fmla="*/ 361666 h 423081"/>
                <a:gd name="connsiteX3" fmla="*/ 1009934 w 1075898"/>
                <a:gd name="connsiteY3" fmla="*/ 279780 h 423081"/>
                <a:gd name="connsiteX4" fmla="*/ 1064525 w 1075898"/>
                <a:gd name="connsiteY4" fmla="*/ 129654 h 423081"/>
                <a:gd name="connsiteX5" fmla="*/ 941695 w 1075898"/>
                <a:gd name="connsiteY5" fmla="*/ 20472 h 423081"/>
                <a:gd name="connsiteX6" fmla="*/ 928047 w 1075898"/>
                <a:gd name="connsiteY6" fmla="*/ 6824 h 4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898" h="423081">
                  <a:moveTo>
                    <a:pt x="0" y="402609"/>
                  </a:moveTo>
                  <a:cubicBezTo>
                    <a:pt x="106907" y="412845"/>
                    <a:pt x="213815" y="423081"/>
                    <a:pt x="341194" y="416257"/>
                  </a:cubicBezTo>
                  <a:cubicBezTo>
                    <a:pt x="468573" y="409433"/>
                    <a:pt x="652817" y="384412"/>
                    <a:pt x="764274" y="361666"/>
                  </a:cubicBezTo>
                  <a:cubicBezTo>
                    <a:pt x="875731" y="338920"/>
                    <a:pt x="959892" y="318449"/>
                    <a:pt x="1009934" y="279780"/>
                  </a:cubicBezTo>
                  <a:cubicBezTo>
                    <a:pt x="1059976" y="241111"/>
                    <a:pt x="1075898" y="172872"/>
                    <a:pt x="1064525" y="129654"/>
                  </a:cubicBezTo>
                  <a:cubicBezTo>
                    <a:pt x="1053152" y="86436"/>
                    <a:pt x="964441" y="40944"/>
                    <a:pt x="941695" y="20472"/>
                  </a:cubicBezTo>
                  <a:cubicBezTo>
                    <a:pt x="918949" y="0"/>
                    <a:pt x="923498" y="3412"/>
                    <a:pt x="928047" y="6824"/>
                  </a:cubicBez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5128798" y="4347897"/>
              <a:ext cx="816693" cy="328292"/>
            </a:xfrm>
            <a:custGeom>
              <a:avLst/>
              <a:gdLst>
                <a:gd name="connsiteX0" fmla="*/ 0 w 1075898"/>
                <a:gd name="connsiteY0" fmla="*/ 402609 h 423081"/>
                <a:gd name="connsiteX1" fmla="*/ 341194 w 1075898"/>
                <a:gd name="connsiteY1" fmla="*/ 416257 h 423081"/>
                <a:gd name="connsiteX2" fmla="*/ 764274 w 1075898"/>
                <a:gd name="connsiteY2" fmla="*/ 361666 h 423081"/>
                <a:gd name="connsiteX3" fmla="*/ 1009934 w 1075898"/>
                <a:gd name="connsiteY3" fmla="*/ 279780 h 423081"/>
                <a:gd name="connsiteX4" fmla="*/ 1064525 w 1075898"/>
                <a:gd name="connsiteY4" fmla="*/ 129654 h 423081"/>
                <a:gd name="connsiteX5" fmla="*/ 941695 w 1075898"/>
                <a:gd name="connsiteY5" fmla="*/ 20472 h 423081"/>
                <a:gd name="connsiteX6" fmla="*/ 928047 w 1075898"/>
                <a:gd name="connsiteY6" fmla="*/ 6824 h 4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898" h="423081">
                  <a:moveTo>
                    <a:pt x="0" y="402609"/>
                  </a:moveTo>
                  <a:cubicBezTo>
                    <a:pt x="106907" y="412845"/>
                    <a:pt x="213815" y="423081"/>
                    <a:pt x="341194" y="416257"/>
                  </a:cubicBezTo>
                  <a:cubicBezTo>
                    <a:pt x="468573" y="409433"/>
                    <a:pt x="652817" y="384412"/>
                    <a:pt x="764274" y="361666"/>
                  </a:cubicBezTo>
                  <a:cubicBezTo>
                    <a:pt x="875731" y="338920"/>
                    <a:pt x="959892" y="318449"/>
                    <a:pt x="1009934" y="279780"/>
                  </a:cubicBezTo>
                  <a:cubicBezTo>
                    <a:pt x="1059976" y="241111"/>
                    <a:pt x="1075898" y="172872"/>
                    <a:pt x="1064525" y="129654"/>
                  </a:cubicBezTo>
                  <a:cubicBezTo>
                    <a:pt x="1053152" y="86436"/>
                    <a:pt x="964441" y="40944"/>
                    <a:pt x="941695" y="20472"/>
                  </a:cubicBezTo>
                  <a:cubicBezTo>
                    <a:pt x="918949" y="0"/>
                    <a:pt x="923498" y="3412"/>
                    <a:pt x="928047" y="6824"/>
                  </a:cubicBez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5157374" y="4119297"/>
              <a:ext cx="795752" cy="328292"/>
            </a:xfrm>
            <a:custGeom>
              <a:avLst/>
              <a:gdLst>
                <a:gd name="connsiteX0" fmla="*/ 0 w 1075898"/>
                <a:gd name="connsiteY0" fmla="*/ 402609 h 423081"/>
                <a:gd name="connsiteX1" fmla="*/ 341194 w 1075898"/>
                <a:gd name="connsiteY1" fmla="*/ 416257 h 423081"/>
                <a:gd name="connsiteX2" fmla="*/ 764274 w 1075898"/>
                <a:gd name="connsiteY2" fmla="*/ 361666 h 423081"/>
                <a:gd name="connsiteX3" fmla="*/ 1009934 w 1075898"/>
                <a:gd name="connsiteY3" fmla="*/ 279780 h 423081"/>
                <a:gd name="connsiteX4" fmla="*/ 1064525 w 1075898"/>
                <a:gd name="connsiteY4" fmla="*/ 129654 h 423081"/>
                <a:gd name="connsiteX5" fmla="*/ 941695 w 1075898"/>
                <a:gd name="connsiteY5" fmla="*/ 20472 h 423081"/>
                <a:gd name="connsiteX6" fmla="*/ 928047 w 1075898"/>
                <a:gd name="connsiteY6" fmla="*/ 6824 h 4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898" h="423081">
                  <a:moveTo>
                    <a:pt x="0" y="402609"/>
                  </a:moveTo>
                  <a:cubicBezTo>
                    <a:pt x="106907" y="412845"/>
                    <a:pt x="213815" y="423081"/>
                    <a:pt x="341194" y="416257"/>
                  </a:cubicBezTo>
                  <a:cubicBezTo>
                    <a:pt x="468573" y="409433"/>
                    <a:pt x="652817" y="384412"/>
                    <a:pt x="764274" y="361666"/>
                  </a:cubicBezTo>
                  <a:cubicBezTo>
                    <a:pt x="875731" y="338920"/>
                    <a:pt x="959892" y="318449"/>
                    <a:pt x="1009934" y="279780"/>
                  </a:cubicBezTo>
                  <a:cubicBezTo>
                    <a:pt x="1059976" y="241111"/>
                    <a:pt x="1075898" y="172872"/>
                    <a:pt x="1064525" y="129654"/>
                  </a:cubicBezTo>
                  <a:cubicBezTo>
                    <a:pt x="1053152" y="86436"/>
                    <a:pt x="964441" y="40944"/>
                    <a:pt x="941695" y="20472"/>
                  </a:cubicBezTo>
                  <a:cubicBezTo>
                    <a:pt x="918949" y="0"/>
                    <a:pt x="923498" y="3412"/>
                    <a:pt x="928047" y="6824"/>
                  </a:cubicBez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5147849" y="3881172"/>
              <a:ext cx="795752" cy="328292"/>
            </a:xfrm>
            <a:custGeom>
              <a:avLst/>
              <a:gdLst>
                <a:gd name="connsiteX0" fmla="*/ 0 w 1075898"/>
                <a:gd name="connsiteY0" fmla="*/ 402609 h 423081"/>
                <a:gd name="connsiteX1" fmla="*/ 341194 w 1075898"/>
                <a:gd name="connsiteY1" fmla="*/ 416257 h 423081"/>
                <a:gd name="connsiteX2" fmla="*/ 764274 w 1075898"/>
                <a:gd name="connsiteY2" fmla="*/ 361666 h 423081"/>
                <a:gd name="connsiteX3" fmla="*/ 1009934 w 1075898"/>
                <a:gd name="connsiteY3" fmla="*/ 279780 h 423081"/>
                <a:gd name="connsiteX4" fmla="*/ 1064525 w 1075898"/>
                <a:gd name="connsiteY4" fmla="*/ 129654 h 423081"/>
                <a:gd name="connsiteX5" fmla="*/ 941695 w 1075898"/>
                <a:gd name="connsiteY5" fmla="*/ 20472 h 423081"/>
                <a:gd name="connsiteX6" fmla="*/ 928047 w 1075898"/>
                <a:gd name="connsiteY6" fmla="*/ 6824 h 4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898" h="423081">
                  <a:moveTo>
                    <a:pt x="0" y="402609"/>
                  </a:moveTo>
                  <a:cubicBezTo>
                    <a:pt x="106907" y="412845"/>
                    <a:pt x="213815" y="423081"/>
                    <a:pt x="341194" y="416257"/>
                  </a:cubicBezTo>
                  <a:cubicBezTo>
                    <a:pt x="468573" y="409433"/>
                    <a:pt x="652817" y="384412"/>
                    <a:pt x="764274" y="361666"/>
                  </a:cubicBezTo>
                  <a:cubicBezTo>
                    <a:pt x="875731" y="338920"/>
                    <a:pt x="959892" y="318449"/>
                    <a:pt x="1009934" y="279780"/>
                  </a:cubicBezTo>
                  <a:cubicBezTo>
                    <a:pt x="1059976" y="241111"/>
                    <a:pt x="1075898" y="172872"/>
                    <a:pt x="1064525" y="129654"/>
                  </a:cubicBezTo>
                  <a:cubicBezTo>
                    <a:pt x="1053152" y="86436"/>
                    <a:pt x="964441" y="40944"/>
                    <a:pt x="941695" y="20472"/>
                  </a:cubicBezTo>
                  <a:cubicBezTo>
                    <a:pt x="918949" y="0"/>
                    <a:pt x="923498" y="3412"/>
                    <a:pt x="928047" y="6824"/>
                  </a:cubicBez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flipH="1">
              <a:off x="5156724" y="3844142"/>
              <a:ext cx="9116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0" name="Oval 69"/>
            <p:cNvSpPr/>
            <p:nvPr/>
          </p:nvSpPr>
          <p:spPr bwMode="auto">
            <a:xfrm>
              <a:off x="6696075" y="3790950"/>
              <a:ext cx="114300" cy="1143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6724650" y="4905375"/>
              <a:ext cx="114300" cy="1143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1895475" y="3848100"/>
              <a:ext cx="114300" cy="1143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1857375" y="4953000"/>
              <a:ext cx="114300" cy="1143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>
              <a:off x="6438900" y="4962525"/>
              <a:ext cx="0" cy="8191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6429375" y="5495926"/>
              <a:ext cx="0" cy="5810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6262689" y="5900739"/>
              <a:ext cx="31908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H="1">
              <a:off x="6357939" y="6015039"/>
              <a:ext cx="1571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6448425" y="4191000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Grounded output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24979" y="4219575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Ungrounded input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00050" y="2638425"/>
            <a:ext cx="8611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The transformer is being used as a form of “</a:t>
            </a:r>
            <a:r>
              <a:rPr lang="en-US" sz="1400" dirty="0" err="1" smtClean="0">
                <a:solidFill>
                  <a:schemeClr val="bg2"/>
                </a:solidFill>
              </a:rPr>
              <a:t>balun</a:t>
            </a:r>
            <a:r>
              <a:rPr lang="en-US" sz="1400" dirty="0" smtClean="0">
                <a:solidFill>
                  <a:schemeClr val="bg2"/>
                </a:solidFill>
              </a:rPr>
              <a:t>”, which connects a  “balanced circuit” (the two leads are at a symmetric  +/- voltage with respect to ground) to an “unbalanced circuit” (where one lead is grounded).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2176" name="Object 0"/>
          <p:cNvGraphicFramePr>
            <a:graphicFrameLocks noChangeAspect="1"/>
          </p:cNvGraphicFramePr>
          <p:nvPr/>
        </p:nvGraphicFramePr>
        <p:xfrm>
          <a:off x="3921125" y="4429765"/>
          <a:ext cx="1989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20" name="Equation" r:id="rId4" imgW="1066337" imgH="253890" progId="Equation.DSMT4">
                  <p:embed/>
                </p:oleObj>
              </mc:Choice>
              <mc:Fallback>
                <p:oleObj name="Equation" r:id="rId4" imgW="1066337" imgH="253890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4429765"/>
                        <a:ext cx="1989138" cy="474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74" name="Text Box 78"/>
          <p:cNvSpPr txBox="1">
            <a:spLocks noChangeArrowheads="1"/>
          </p:cNvSpPr>
          <p:nvPr/>
        </p:nvSpPr>
        <p:spPr bwMode="auto">
          <a:xfrm>
            <a:off x="505985" y="1020567"/>
            <a:ext cx="528086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Find the voltage </a:t>
            </a:r>
            <a:r>
              <a:rPr lang="en-US" sz="2000" b="1" dirty="0" smtClean="0">
                <a:solidFill>
                  <a:srgbClr val="FF0000"/>
                </a:solidFill>
              </a:rPr>
              <a:t>readout on </a:t>
            </a: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voltmeter.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034" y="5237018"/>
            <a:ext cx="6745184" cy="10772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voltmeter is assumed to have a very high internal resistance, so  that negligible current flows in the circuit. (We can neglect any magnetic field coming from the current flowing in the loop.)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4400" y="447699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Applied magnetic field: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 Error from Magnetic Field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155825" y="1762238"/>
            <a:ext cx="5564282" cy="1974850"/>
            <a:chOff x="2155825" y="1762238"/>
            <a:chExt cx="5564282" cy="1974850"/>
          </a:xfrm>
        </p:grpSpPr>
        <p:sp>
          <p:nvSpPr>
            <p:cNvPr id="388142" name="Oval 46"/>
            <p:cNvSpPr>
              <a:spLocks noChangeArrowheads="1"/>
            </p:cNvSpPr>
            <p:nvPr/>
          </p:nvSpPr>
          <p:spPr bwMode="auto">
            <a:xfrm>
              <a:off x="3708400" y="1917813"/>
              <a:ext cx="1819275" cy="1819275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43" name="Rectangle 47"/>
            <p:cNvSpPr>
              <a:spLocks noChangeArrowheads="1"/>
            </p:cNvSpPr>
            <p:nvPr/>
          </p:nvSpPr>
          <p:spPr bwMode="auto">
            <a:xfrm>
              <a:off x="2927350" y="2641713"/>
              <a:ext cx="1428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44" name="Line 48"/>
            <p:cNvSpPr>
              <a:spLocks noChangeShapeType="1"/>
            </p:cNvSpPr>
            <p:nvPr/>
          </p:nvSpPr>
          <p:spPr bwMode="auto">
            <a:xfrm>
              <a:off x="3079750" y="2744721"/>
              <a:ext cx="62865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45" name="Line 49"/>
            <p:cNvSpPr>
              <a:spLocks noChangeShapeType="1"/>
            </p:cNvSpPr>
            <p:nvPr/>
          </p:nvSpPr>
          <p:spPr bwMode="auto">
            <a:xfrm>
              <a:off x="3074987" y="2885814"/>
              <a:ext cx="62865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46" name="Rectangle 50"/>
            <p:cNvSpPr>
              <a:spLocks noChangeArrowheads="1"/>
            </p:cNvSpPr>
            <p:nvPr/>
          </p:nvSpPr>
          <p:spPr bwMode="auto">
            <a:xfrm>
              <a:off x="3498850" y="2763951"/>
              <a:ext cx="390525" cy="107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49" name="Line 53"/>
            <p:cNvSpPr>
              <a:spLocks noChangeShapeType="1"/>
            </p:cNvSpPr>
            <p:nvPr/>
          </p:nvSpPr>
          <p:spPr bwMode="auto">
            <a:xfrm flipV="1">
              <a:off x="4594224" y="2155938"/>
              <a:ext cx="638175" cy="6762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51" name="Line 55"/>
            <p:cNvSpPr>
              <a:spLocks noChangeShapeType="1"/>
            </p:cNvSpPr>
            <p:nvPr/>
          </p:nvSpPr>
          <p:spPr bwMode="auto">
            <a:xfrm>
              <a:off x="4594224" y="2832213"/>
              <a:ext cx="40957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52" name="Line 56"/>
            <p:cNvSpPr>
              <a:spLocks noChangeShapeType="1"/>
            </p:cNvSpPr>
            <p:nvPr/>
          </p:nvSpPr>
          <p:spPr bwMode="auto">
            <a:xfrm flipV="1">
              <a:off x="4584699" y="2394063"/>
              <a:ext cx="0" cy="4381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55" name="Text Box 59"/>
            <p:cNvSpPr txBox="1">
              <a:spLocks noChangeArrowheads="1"/>
            </p:cNvSpPr>
            <p:nvPr/>
          </p:nvSpPr>
          <p:spPr bwMode="auto">
            <a:xfrm>
              <a:off x="2155825" y="3213213"/>
              <a:ext cx="1382712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V</a:t>
              </a:r>
              <a:r>
                <a:rPr lang="en-US" dirty="0" smtClean="0">
                  <a:solidFill>
                    <a:schemeClr val="bg2"/>
                  </a:solidFill>
                </a:rPr>
                <a:t>oltmeter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88156" name="Text Box 60"/>
            <p:cNvSpPr txBox="1">
              <a:spLocks noChangeArrowheads="1"/>
            </p:cNvSpPr>
            <p:nvPr/>
          </p:nvSpPr>
          <p:spPr bwMode="auto">
            <a:xfrm>
              <a:off x="3055937" y="2803638"/>
              <a:ext cx="323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88157" name="Text Box 61"/>
            <p:cNvSpPr txBox="1">
              <a:spLocks noChangeArrowheads="1"/>
            </p:cNvSpPr>
            <p:nvPr/>
          </p:nvSpPr>
          <p:spPr bwMode="auto">
            <a:xfrm>
              <a:off x="5984874" y="2448038"/>
              <a:ext cx="32385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 dirty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388158" name="Text Box 62"/>
            <p:cNvSpPr txBox="1">
              <a:spLocks noChangeArrowheads="1"/>
            </p:cNvSpPr>
            <p:nvPr/>
          </p:nvSpPr>
          <p:spPr bwMode="auto">
            <a:xfrm>
              <a:off x="3051175" y="2422638"/>
              <a:ext cx="32385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88159" name="Text Box 63"/>
            <p:cNvSpPr txBox="1">
              <a:spLocks noChangeArrowheads="1"/>
            </p:cNvSpPr>
            <p:nvPr/>
          </p:nvSpPr>
          <p:spPr bwMode="auto">
            <a:xfrm>
              <a:off x="6022974" y="2871901"/>
              <a:ext cx="32385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 dirty="0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4384674" y="3213213"/>
              <a:ext cx="133350" cy="133350"/>
              <a:chOff x="5010" y="11309"/>
              <a:chExt cx="210" cy="210"/>
            </a:xfrm>
          </p:grpSpPr>
          <p:sp>
            <p:nvSpPr>
              <p:cNvPr id="388163" name="Oval 67"/>
              <p:cNvSpPr>
                <a:spLocks noChangeArrowheads="1"/>
              </p:cNvSpPr>
              <p:nvPr/>
            </p:nvSpPr>
            <p:spPr bwMode="auto">
              <a:xfrm>
                <a:off x="5070" y="11362"/>
                <a:ext cx="98" cy="9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64" name="Oval 68"/>
              <p:cNvSpPr>
                <a:spLocks noChangeArrowheads="1"/>
              </p:cNvSpPr>
              <p:nvPr/>
            </p:nvSpPr>
            <p:spPr bwMode="auto">
              <a:xfrm>
                <a:off x="5010" y="11309"/>
                <a:ext cx="210" cy="21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8166" name="Rectangle 70"/>
            <p:cNvSpPr>
              <a:spLocks noChangeArrowheads="1"/>
            </p:cNvSpPr>
            <p:nvPr/>
          </p:nvSpPr>
          <p:spPr bwMode="auto">
            <a:xfrm>
              <a:off x="2898775" y="2589326"/>
              <a:ext cx="176212" cy="43656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73" name="Rectangle 77"/>
            <p:cNvSpPr>
              <a:spLocks noChangeArrowheads="1"/>
            </p:cNvSpPr>
            <p:nvPr/>
          </p:nvSpPr>
          <p:spPr bwMode="auto">
            <a:xfrm>
              <a:off x="5349874" y="2792526"/>
              <a:ext cx="354012" cy="1095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76"/>
            <p:cNvGrpSpPr>
              <a:grpSpLocks/>
            </p:cNvGrpSpPr>
            <p:nvPr/>
          </p:nvGrpSpPr>
          <p:grpSpPr bwMode="auto">
            <a:xfrm>
              <a:off x="5321299" y="2790938"/>
              <a:ext cx="395287" cy="122238"/>
              <a:chOff x="4066" y="3353"/>
              <a:chExt cx="249" cy="77"/>
            </a:xfrm>
          </p:grpSpPr>
          <p:sp>
            <p:nvSpPr>
              <p:cNvPr id="388170" name="Line 74"/>
              <p:cNvSpPr>
                <a:spLocks noChangeShapeType="1"/>
              </p:cNvSpPr>
              <p:nvPr/>
            </p:nvSpPr>
            <p:spPr bwMode="auto">
              <a:xfrm>
                <a:off x="4066" y="3353"/>
                <a:ext cx="249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8171" name="Line 75"/>
              <p:cNvSpPr>
                <a:spLocks noChangeShapeType="1"/>
              </p:cNvSpPr>
              <p:nvPr/>
            </p:nvSpPr>
            <p:spPr bwMode="auto">
              <a:xfrm>
                <a:off x="4117" y="3430"/>
                <a:ext cx="147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88177" name="Text Box 81"/>
            <p:cNvSpPr txBox="1">
              <a:spLocks noChangeArrowheads="1"/>
            </p:cNvSpPr>
            <p:nvPr/>
          </p:nvSpPr>
          <p:spPr bwMode="auto">
            <a:xfrm>
              <a:off x="5445125" y="1762238"/>
              <a:ext cx="2274982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P</a:t>
              </a:r>
              <a:r>
                <a:rPr lang="en-US" sz="1400" dirty="0" smtClean="0">
                  <a:solidFill>
                    <a:schemeClr val="bg2"/>
                  </a:solidFill>
                </a:rPr>
                <a:t>erfectly </a:t>
              </a:r>
              <a:r>
                <a:rPr lang="en-US" sz="1400" dirty="0">
                  <a:solidFill>
                    <a:schemeClr val="bg2"/>
                  </a:solidFill>
                </a:rPr>
                <a:t>conducting leads</a:t>
              </a:r>
            </a:p>
          </p:txBody>
        </p:sp>
        <p:graphicFrame>
          <p:nvGraphicFramePr>
            <p:cNvPr id="538627" name="Object 3"/>
            <p:cNvGraphicFramePr>
              <a:graphicFrameLocks noChangeAspect="1"/>
            </p:cNvGraphicFramePr>
            <p:nvPr/>
          </p:nvGraphicFramePr>
          <p:xfrm>
            <a:off x="3160404" y="2006221"/>
            <a:ext cx="319281" cy="383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21" name="Equation" r:id="rId6" imgW="190500" imgH="228600" progId="Equation.DSMT4">
                    <p:embed/>
                  </p:oleObj>
                </mc:Choice>
                <mc:Fallback>
                  <p:oleObj name="Equation" r:id="rId6" imgW="190500" imgH="228600" progId="Equation.DSMT4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0404" y="2006221"/>
                          <a:ext cx="319281" cy="383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8628" name="Object 4"/>
            <p:cNvGraphicFramePr>
              <a:graphicFrameLocks noChangeAspect="1"/>
            </p:cNvGraphicFramePr>
            <p:nvPr/>
          </p:nvGraphicFramePr>
          <p:xfrm>
            <a:off x="5057870" y="2751683"/>
            <a:ext cx="212725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22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870" y="2751683"/>
                          <a:ext cx="212725" cy="233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8629" name="Object 5"/>
            <p:cNvGraphicFramePr>
              <a:graphicFrameLocks noChangeAspect="1"/>
            </p:cNvGraphicFramePr>
            <p:nvPr/>
          </p:nvGraphicFramePr>
          <p:xfrm>
            <a:off x="4477698" y="2022784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23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7698" y="2022784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8630" name="Object 6"/>
            <p:cNvGraphicFramePr>
              <a:graphicFrameLocks noChangeAspect="1"/>
            </p:cNvGraphicFramePr>
            <p:nvPr/>
          </p:nvGraphicFramePr>
          <p:xfrm>
            <a:off x="5114640" y="2371276"/>
            <a:ext cx="212725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24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4640" y="2371276"/>
                          <a:ext cx="212725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8631" name="Object 7"/>
            <p:cNvGraphicFramePr>
              <a:graphicFrameLocks noChangeAspect="1"/>
            </p:cNvGraphicFramePr>
            <p:nvPr/>
          </p:nvGraphicFramePr>
          <p:xfrm>
            <a:off x="5792574" y="2625796"/>
            <a:ext cx="27622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25" name="Equation" r:id="rId14" imgW="165028" imgH="228501" progId="Equation.DSMT4">
                    <p:embed/>
                  </p:oleObj>
                </mc:Choice>
                <mc:Fallback>
                  <p:oleObj name="Equation" r:id="rId14" imgW="165028" imgH="228501" progId="Equation.DSMT4">
                    <p:embed/>
                    <p:pic>
                      <p:nvPicPr>
                        <p:cNvPr id="0" name="Picture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2574" y="2625796"/>
                          <a:ext cx="27622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8632" name="Object 8"/>
            <p:cNvGraphicFramePr>
              <a:graphicFrameLocks noChangeAspect="1"/>
            </p:cNvGraphicFramePr>
            <p:nvPr/>
          </p:nvGraphicFramePr>
          <p:xfrm>
            <a:off x="4643627" y="3110457"/>
            <a:ext cx="255587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26" name="Equation" r:id="rId16" imgW="152268" imgH="203024" progId="Equation.DSMT4">
                    <p:embed/>
                  </p:oleObj>
                </mc:Choice>
                <mc:Fallback>
                  <p:oleObj name="Equation" r:id="rId16" imgW="152268" imgH="203024" progId="Equation.DSMT4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627" y="3110457"/>
                          <a:ext cx="255587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Slide Number Placeholder 5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6362" name="Object 26"/>
          <p:cNvGraphicFramePr>
            <a:graphicFrameLocks noChangeAspect="1"/>
          </p:cNvGraphicFramePr>
          <p:nvPr/>
        </p:nvGraphicFramePr>
        <p:xfrm>
          <a:off x="5877660" y="4696560"/>
          <a:ext cx="17891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14" name="Equation" r:id="rId4" imgW="1066337" imgH="253890" progId="Equation.DSMT4">
                  <p:embed/>
                </p:oleObj>
              </mc:Choice>
              <mc:Fallback>
                <p:oleObj name="Equation" r:id="rId4" imgW="1066337" imgH="253890" progId="Equation.DSMT4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660" y="4696560"/>
                        <a:ext cx="1789112" cy="4270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69" name="Object 33"/>
          <p:cNvGraphicFramePr>
            <a:graphicFrameLocks noChangeAspect="1"/>
          </p:cNvGraphicFramePr>
          <p:nvPr/>
        </p:nvGraphicFramePr>
        <p:xfrm>
          <a:off x="766763" y="1638300"/>
          <a:ext cx="29051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15" name="Equation" r:id="rId6" imgW="1485900" imgH="2463800" progId="Equation.DSMT4">
                  <p:embed/>
                </p:oleObj>
              </mc:Choice>
              <mc:Fallback>
                <p:oleObj name="Equation" r:id="rId6" imgW="1485900" imgH="2463800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638300"/>
                        <a:ext cx="290512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480" name="Object 144"/>
          <p:cNvGraphicFramePr>
            <a:graphicFrameLocks noChangeAspect="1"/>
          </p:cNvGraphicFramePr>
          <p:nvPr/>
        </p:nvGraphicFramePr>
        <p:xfrm>
          <a:off x="5846763" y="5392738"/>
          <a:ext cx="19558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16" name="Equation" r:id="rId8" imgW="1129810" imgH="393529" progId="Equation.DSMT4">
                  <p:embed/>
                </p:oleObj>
              </mc:Choice>
              <mc:Fallback>
                <p:oleObj name="Equation" r:id="rId8" imgW="1129810" imgH="393529" progId="Equation.DSMT4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5392738"/>
                        <a:ext cx="19558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Slide Number Placeholder 39"/>
          <p:cNvSpPr>
            <a:spLocks noGrp="1"/>
          </p:cNvSpPr>
          <p:nvPr>
            <p:ph type="sldNum" sz="quarter" idx="4294967295"/>
          </p:nvPr>
        </p:nvSpPr>
        <p:spPr>
          <a:xfrm>
            <a:off x="6996752" y="6479227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C8B01B-AB65-47F0-8B70-CE1F2A5F8BBE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kern="0" dirty="0" smtClean="0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 Error from Magnetic Field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984625" y="1154729"/>
            <a:ext cx="4395100" cy="2935155"/>
            <a:chOff x="3984625" y="1154729"/>
            <a:chExt cx="4395100" cy="2935155"/>
          </a:xfrm>
        </p:grpSpPr>
        <p:sp>
          <p:nvSpPr>
            <p:cNvPr id="526474" name="Freeform 138"/>
            <p:cNvSpPr>
              <a:spLocks/>
            </p:cNvSpPr>
            <p:nvPr/>
          </p:nvSpPr>
          <p:spPr bwMode="auto">
            <a:xfrm rot="1664589" flipH="1" flipV="1">
              <a:off x="5879622" y="1355937"/>
              <a:ext cx="675277" cy="65791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50" y="492"/>
                </a:cxn>
                <a:cxn ang="0">
                  <a:pos x="239" y="423"/>
                </a:cxn>
                <a:cxn ang="0">
                  <a:pos x="339" y="323"/>
                </a:cxn>
                <a:cxn ang="0">
                  <a:pos x="426" y="210"/>
                </a:cxn>
                <a:cxn ang="0">
                  <a:pos x="471" y="129"/>
                </a:cxn>
                <a:cxn ang="0">
                  <a:pos x="528" y="0"/>
                </a:cxn>
              </a:cxnLst>
              <a:rect l="0" t="0" r="r" b="b"/>
              <a:pathLst>
                <a:path w="528" h="576">
                  <a:moveTo>
                    <a:pt x="0" y="576"/>
                  </a:moveTo>
                  <a:cubicBezTo>
                    <a:pt x="25" y="562"/>
                    <a:pt x="110" y="517"/>
                    <a:pt x="150" y="492"/>
                  </a:cubicBezTo>
                  <a:cubicBezTo>
                    <a:pt x="190" y="467"/>
                    <a:pt x="208" y="451"/>
                    <a:pt x="239" y="423"/>
                  </a:cubicBezTo>
                  <a:cubicBezTo>
                    <a:pt x="270" y="395"/>
                    <a:pt x="308" y="358"/>
                    <a:pt x="339" y="323"/>
                  </a:cubicBezTo>
                  <a:cubicBezTo>
                    <a:pt x="370" y="288"/>
                    <a:pt x="404" y="242"/>
                    <a:pt x="426" y="210"/>
                  </a:cubicBezTo>
                  <a:cubicBezTo>
                    <a:pt x="448" y="178"/>
                    <a:pt x="454" y="164"/>
                    <a:pt x="471" y="129"/>
                  </a:cubicBezTo>
                  <a:cubicBezTo>
                    <a:pt x="488" y="94"/>
                    <a:pt x="516" y="27"/>
                    <a:pt x="528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" name="Object 145"/>
            <p:cNvGraphicFramePr>
              <a:graphicFrameLocks noChangeAspect="1"/>
            </p:cNvGraphicFramePr>
            <p:nvPr/>
          </p:nvGraphicFramePr>
          <p:xfrm>
            <a:off x="6929040" y="1216589"/>
            <a:ext cx="625969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117" name="Equation" r:id="rId10" imgW="355292" imgH="215713" progId="Equation.DSMT4">
                    <p:embed/>
                  </p:oleObj>
                </mc:Choice>
                <mc:Fallback>
                  <p:oleObj name="Equation" r:id="rId10" imgW="355292" imgH="215713" progId="Equation.DSMT4">
                    <p:embed/>
                    <p:pic>
                      <p:nvPicPr>
                        <p:cNvPr id="0" name="Picture 3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040" y="1216589"/>
                          <a:ext cx="625969" cy="363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" name="Group 41"/>
            <p:cNvGrpSpPr/>
            <p:nvPr/>
          </p:nvGrpSpPr>
          <p:grpSpPr>
            <a:xfrm>
              <a:off x="3984625" y="1781335"/>
              <a:ext cx="4395100" cy="1819275"/>
              <a:chOff x="2155825" y="1917813"/>
              <a:chExt cx="4190999" cy="1819275"/>
            </a:xfrm>
          </p:grpSpPr>
          <p:sp>
            <p:nvSpPr>
              <p:cNvPr id="43" name="Oval 46"/>
              <p:cNvSpPr>
                <a:spLocks noChangeArrowheads="1"/>
              </p:cNvSpPr>
              <p:nvPr/>
            </p:nvSpPr>
            <p:spPr bwMode="auto">
              <a:xfrm>
                <a:off x="3708400" y="1917813"/>
                <a:ext cx="1819275" cy="1819275"/>
              </a:xfrm>
              <a:prstGeom prst="ellips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47"/>
              <p:cNvSpPr>
                <a:spLocks noChangeArrowheads="1"/>
              </p:cNvSpPr>
              <p:nvPr/>
            </p:nvSpPr>
            <p:spPr bwMode="auto">
              <a:xfrm>
                <a:off x="2927350" y="2641713"/>
                <a:ext cx="14287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3079750" y="2756013"/>
                <a:ext cx="628650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3074987" y="2879838"/>
                <a:ext cx="628650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50"/>
              <p:cNvSpPr>
                <a:spLocks noChangeArrowheads="1"/>
              </p:cNvSpPr>
              <p:nvPr/>
            </p:nvSpPr>
            <p:spPr bwMode="auto">
              <a:xfrm>
                <a:off x="3498850" y="2775769"/>
                <a:ext cx="390525" cy="852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3"/>
              <p:cNvSpPr>
                <a:spLocks noChangeShapeType="1"/>
              </p:cNvSpPr>
              <p:nvPr/>
            </p:nvSpPr>
            <p:spPr bwMode="auto">
              <a:xfrm flipV="1">
                <a:off x="4594224" y="2155938"/>
                <a:ext cx="638175" cy="67627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55"/>
              <p:cNvSpPr>
                <a:spLocks noChangeShapeType="1"/>
              </p:cNvSpPr>
              <p:nvPr/>
            </p:nvSpPr>
            <p:spPr bwMode="auto">
              <a:xfrm>
                <a:off x="4594224" y="2832213"/>
                <a:ext cx="40957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6"/>
              <p:cNvSpPr>
                <a:spLocks noChangeShapeType="1"/>
              </p:cNvSpPr>
              <p:nvPr/>
            </p:nvSpPr>
            <p:spPr bwMode="auto">
              <a:xfrm flipV="1">
                <a:off x="4584699" y="2394063"/>
                <a:ext cx="0" cy="43815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 Box 59"/>
              <p:cNvSpPr txBox="1">
                <a:spLocks noChangeArrowheads="1"/>
              </p:cNvSpPr>
              <p:nvPr/>
            </p:nvSpPr>
            <p:spPr bwMode="auto">
              <a:xfrm>
                <a:off x="2155825" y="3213213"/>
                <a:ext cx="1382712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V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oltmeter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Text Box 60"/>
              <p:cNvSpPr txBox="1">
                <a:spLocks noChangeArrowheads="1"/>
              </p:cNvSpPr>
              <p:nvPr/>
            </p:nvSpPr>
            <p:spPr bwMode="auto">
              <a:xfrm>
                <a:off x="3055937" y="2803638"/>
                <a:ext cx="3238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  <a:latin typeface="Times New Roman" pitchFamily="18" charset="0"/>
                  </a:rPr>
                  <a:t>-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3" name="Text Box 61"/>
              <p:cNvSpPr txBox="1">
                <a:spLocks noChangeArrowheads="1"/>
              </p:cNvSpPr>
              <p:nvPr/>
            </p:nvSpPr>
            <p:spPr bwMode="auto">
              <a:xfrm>
                <a:off x="5984874" y="2448038"/>
                <a:ext cx="323850" cy="354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1600" dirty="0">
                    <a:solidFill>
                      <a:schemeClr val="bg2"/>
                    </a:solidFill>
                    <a:latin typeface="Times New Roman" pitchFamily="18" charset="0"/>
                  </a:rPr>
                  <a:t>+</a:t>
                </a:r>
                <a:endParaRPr lang="en-US" sz="16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Text Box 62"/>
              <p:cNvSpPr txBox="1">
                <a:spLocks noChangeArrowheads="1"/>
              </p:cNvSpPr>
              <p:nvPr/>
            </p:nvSpPr>
            <p:spPr bwMode="auto">
              <a:xfrm>
                <a:off x="3051175" y="2422638"/>
                <a:ext cx="32385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  <a:latin typeface="Times New Roman" pitchFamily="18" charset="0"/>
                  </a:rPr>
                  <a:t>+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Text Box 63"/>
              <p:cNvSpPr txBox="1">
                <a:spLocks noChangeArrowheads="1"/>
              </p:cNvSpPr>
              <p:nvPr/>
            </p:nvSpPr>
            <p:spPr bwMode="auto">
              <a:xfrm>
                <a:off x="6022974" y="2871901"/>
                <a:ext cx="32385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1600" dirty="0">
                    <a:solidFill>
                      <a:schemeClr val="bg2"/>
                    </a:solidFill>
                    <a:latin typeface="Times New Roman" pitchFamily="18" charset="0"/>
                  </a:rPr>
                  <a:t>-</a:t>
                </a:r>
                <a:endParaRPr lang="en-US" sz="1600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56" name="Group 66"/>
              <p:cNvGrpSpPr>
                <a:grpSpLocks/>
              </p:cNvGrpSpPr>
              <p:nvPr/>
            </p:nvGrpSpPr>
            <p:grpSpPr bwMode="auto">
              <a:xfrm>
                <a:off x="4384674" y="3213213"/>
                <a:ext cx="133350" cy="133350"/>
                <a:chOff x="5010" y="11309"/>
                <a:chExt cx="210" cy="210"/>
              </a:xfrm>
            </p:grpSpPr>
            <p:sp>
              <p:nvSpPr>
                <p:cNvPr id="69" name="Oval 67"/>
                <p:cNvSpPr>
                  <a:spLocks noChangeArrowheads="1"/>
                </p:cNvSpPr>
                <p:nvPr/>
              </p:nvSpPr>
              <p:spPr bwMode="auto">
                <a:xfrm>
                  <a:off x="5070" y="11362"/>
                  <a:ext cx="98" cy="9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Oval 68"/>
                <p:cNvSpPr>
                  <a:spLocks noChangeArrowheads="1"/>
                </p:cNvSpPr>
                <p:nvPr/>
              </p:nvSpPr>
              <p:spPr bwMode="auto">
                <a:xfrm>
                  <a:off x="5010" y="11309"/>
                  <a:ext cx="210" cy="210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Rectangle 70"/>
              <p:cNvSpPr>
                <a:spLocks noChangeArrowheads="1"/>
              </p:cNvSpPr>
              <p:nvPr/>
            </p:nvSpPr>
            <p:spPr bwMode="auto">
              <a:xfrm>
                <a:off x="2898775" y="2589326"/>
                <a:ext cx="176212" cy="436563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77"/>
              <p:cNvSpPr>
                <a:spLocks noChangeArrowheads="1"/>
              </p:cNvSpPr>
              <p:nvPr/>
            </p:nvSpPr>
            <p:spPr bwMode="auto">
              <a:xfrm>
                <a:off x="5349874" y="2792526"/>
                <a:ext cx="354012" cy="10953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" name="Group 76"/>
              <p:cNvGrpSpPr>
                <a:grpSpLocks/>
              </p:cNvGrpSpPr>
              <p:nvPr/>
            </p:nvGrpSpPr>
            <p:grpSpPr bwMode="auto">
              <a:xfrm>
                <a:off x="5321299" y="2790938"/>
                <a:ext cx="395287" cy="122238"/>
                <a:chOff x="4066" y="3353"/>
                <a:chExt cx="249" cy="77"/>
              </a:xfrm>
            </p:grpSpPr>
            <p:sp>
              <p:nvSpPr>
                <p:cNvPr id="67" name="Line 74"/>
                <p:cNvSpPr>
                  <a:spLocks noChangeShapeType="1"/>
                </p:cNvSpPr>
                <p:nvPr/>
              </p:nvSpPr>
              <p:spPr bwMode="auto">
                <a:xfrm>
                  <a:off x="4066" y="3353"/>
                  <a:ext cx="249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8" name="Line 75"/>
                <p:cNvSpPr>
                  <a:spLocks noChangeShapeType="1"/>
                </p:cNvSpPr>
                <p:nvPr/>
              </p:nvSpPr>
              <p:spPr bwMode="auto">
                <a:xfrm>
                  <a:off x="4117" y="3430"/>
                  <a:ext cx="147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1" name="Object 3"/>
              <p:cNvGraphicFramePr>
                <a:graphicFrameLocks noChangeAspect="1"/>
              </p:cNvGraphicFramePr>
              <p:nvPr/>
            </p:nvGraphicFramePr>
            <p:xfrm>
              <a:off x="3160404" y="2006221"/>
              <a:ext cx="319281" cy="3833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0118" name="Equation" r:id="rId12" imgW="190500" imgH="228600" progId="Equation.DSMT4">
                      <p:embed/>
                    </p:oleObj>
                  </mc:Choice>
                  <mc:Fallback>
                    <p:oleObj name="Equation" r:id="rId12" imgW="190500" imgH="228600" progId="Equation.DSMT4">
                      <p:embed/>
                      <p:pic>
                        <p:nvPicPr>
                          <p:cNvPr id="0" name="Picture 3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0404" y="2006221"/>
                            <a:ext cx="319281" cy="3833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4"/>
              <p:cNvGraphicFramePr>
                <a:graphicFrameLocks noChangeAspect="1"/>
              </p:cNvGraphicFramePr>
              <p:nvPr/>
            </p:nvGraphicFramePr>
            <p:xfrm>
              <a:off x="5057870" y="2751683"/>
              <a:ext cx="212725" cy="233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0119" name="Equation" r:id="rId14" imgW="126835" imgH="139518" progId="Equation.DSMT4">
                      <p:embed/>
                    </p:oleObj>
                  </mc:Choice>
                  <mc:Fallback>
                    <p:oleObj name="Equation" r:id="rId14" imgW="126835" imgH="139518" progId="Equation.DSMT4">
                      <p:embed/>
                      <p:pic>
                        <p:nvPicPr>
                          <p:cNvPr id="0" name="Picture 3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57870" y="2751683"/>
                            <a:ext cx="212725" cy="233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5"/>
              <p:cNvGraphicFramePr>
                <a:graphicFrameLocks noChangeAspect="1"/>
              </p:cNvGraphicFramePr>
              <p:nvPr/>
            </p:nvGraphicFramePr>
            <p:xfrm>
              <a:off x="4477698" y="2022784"/>
              <a:ext cx="233363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0120" name="Equation" r:id="rId16" imgW="139579" imgH="164957" progId="Equation.DSMT4">
                      <p:embed/>
                    </p:oleObj>
                  </mc:Choice>
                  <mc:Fallback>
                    <p:oleObj name="Equation" r:id="rId16" imgW="139579" imgH="164957" progId="Equation.DSMT4">
                      <p:embed/>
                      <p:pic>
                        <p:nvPicPr>
                          <p:cNvPr id="0" name="Picture 3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77698" y="2022784"/>
                            <a:ext cx="233363" cy="276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6"/>
              <p:cNvGraphicFramePr>
                <a:graphicFrameLocks noChangeAspect="1"/>
              </p:cNvGraphicFramePr>
              <p:nvPr/>
            </p:nvGraphicFramePr>
            <p:xfrm>
              <a:off x="5114640" y="2371276"/>
              <a:ext cx="212725" cy="233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0121" name="Equation" r:id="rId18" imgW="126835" imgH="139518" progId="Equation.DSMT4">
                      <p:embed/>
                    </p:oleObj>
                  </mc:Choice>
                  <mc:Fallback>
                    <p:oleObj name="Equation" r:id="rId18" imgW="126835" imgH="139518" progId="Equation.DSMT4">
                      <p:embed/>
                      <p:pic>
                        <p:nvPicPr>
                          <p:cNvPr id="0" name="Picture 3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14640" y="2371276"/>
                            <a:ext cx="212725" cy="233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7"/>
              <p:cNvGraphicFramePr>
                <a:graphicFrameLocks noChangeAspect="1"/>
              </p:cNvGraphicFramePr>
              <p:nvPr/>
            </p:nvGraphicFramePr>
            <p:xfrm>
              <a:off x="5792574" y="2625796"/>
              <a:ext cx="27622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0122" name="Equation" r:id="rId20" imgW="165028" imgH="228501" progId="Equation.DSMT4">
                      <p:embed/>
                    </p:oleObj>
                  </mc:Choice>
                  <mc:Fallback>
                    <p:oleObj name="Equation" r:id="rId20" imgW="165028" imgH="228501" progId="Equation.DSMT4">
                      <p:embed/>
                      <p:pic>
                        <p:nvPicPr>
                          <p:cNvPr id="0" name="Picture 3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2574" y="2625796"/>
                            <a:ext cx="276225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8"/>
              <p:cNvGraphicFramePr>
                <a:graphicFrameLocks noChangeAspect="1"/>
              </p:cNvGraphicFramePr>
              <p:nvPr/>
            </p:nvGraphicFramePr>
            <p:xfrm>
              <a:off x="4643627" y="3110457"/>
              <a:ext cx="255587" cy="339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0123" name="Equation" r:id="rId22" imgW="152268" imgH="203024" progId="Equation.DSMT4">
                      <p:embed/>
                    </p:oleObj>
                  </mc:Choice>
                  <mc:Fallback>
                    <p:oleObj name="Equation" r:id="rId22" imgW="152268" imgH="203024" progId="Equation.DSMT4">
                      <p:embed/>
                      <p:pic>
                        <p:nvPicPr>
                          <p:cNvPr id="0" name="Picture 3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3627" y="3110457"/>
                            <a:ext cx="255587" cy="339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39662" name="Object 14"/>
            <p:cNvGraphicFramePr>
              <a:graphicFrameLocks noChangeAspect="1"/>
            </p:cNvGraphicFramePr>
            <p:nvPr/>
          </p:nvGraphicFramePr>
          <p:xfrm>
            <a:off x="5936230" y="1154729"/>
            <a:ext cx="268035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124" name="Equation" r:id="rId24" imgW="152202" imgH="177569" progId="Equation.DSMT4">
                    <p:embed/>
                  </p:oleObj>
                </mc:Choice>
                <mc:Fallback>
                  <p:oleObj name="Equation" r:id="rId24" imgW="152202" imgH="177569" progId="Equation.DSMT4">
                    <p:embed/>
                    <p:pic>
                      <p:nvPicPr>
                        <p:cNvPr id="0" name="Picture 3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6230" y="1154729"/>
                          <a:ext cx="268035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 Box 81"/>
            <p:cNvSpPr txBox="1">
              <a:spLocks noChangeArrowheads="1"/>
            </p:cNvSpPr>
            <p:nvPr/>
          </p:nvSpPr>
          <p:spPr bwMode="auto">
            <a:xfrm>
              <a:off x="5417830" y="3782107"/>
              <a:ext cx="2274982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P</a:t>
              </a:r>
              <a:r>
                <a:rPr lang="en-US" sz="1400" dirty="0" smtClean="0">
                  <a:solidFill>
                    <a:schemeClr val="bg2"/>
                  </a:solidFill>
                </a:rPr>
                <a:t>erfectly </a:t>
              </a:r>
              <a:r>
                <a:rPr lang="en-US" sz="1400" dirty="0">
                  <a:solidFill>
                    <a:schemeClr val="bg2"/>
                  </a:solidFill>
                </a:rPr>
                <a:t>conducting leads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32263" y="1009934"/>
            <a:ext cx="1834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Faraday’s law: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6369" name="Object 33"/>
          <p:cNvGraphicFramePr>
            <a:graphicFrameLocks noChangeAspect="1"/>
          </p:cNvGraphicFramePr>
          <p:nvPr/>
        </p:nvGraphicFramePr>
        <p:xfrm>
          <a:off x="657225" y="1825625"/>
          <a:ext cx="29051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62" name="Equation" r:id="rId4" imgW="1485900" imgH="393700" progId="Equation.DSMT4">
                  <p:embed/>
                </p:oleObj>
              </mc:Choice>
              <mc:Fallback>
                <p:oleObj name="Equation" r:id="rId4" imgW="1485900" imgH="393700" progId="Equation.DSMT4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825625"/>
                        <a:ext cx="29051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476" name="Object 140"/>
          <p:cNvGraphicFramePr>
            <a:graphicFrameLocks noChangeAspect="1"/>
          </p:cNvGraphicFramePr>
          <p:nvPr/>
        </p:nvGraphicFramePr>
        <p:xfrm>
          <a:off x="899166" y="3953667"/>
          <a:ext cx="297021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63" name="Equation" r:id="rId6" imgW="1447172" imgH="253890" progId="Equation.DSMT4">
                  <p:embed/>
                </p:oleObj>
              </mc:Choice>
              <mc:Fallback>
                <p:oleObj name="Equation" r:id="rId6" imgW="1447172" imgH="253890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6" y="3953667"/>
                        <a:ext cx="297021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Slide Number Placeholder 39"/>
          <p:cNvSpPr>
            <a:spLocks noGrp="1"/>
          </p:cNvSpPr>
          <p:nvPr>
            <p:ph type="sldNum" sz="quarter" idx="4294967295"/>
          </p:nvPr>
        </p:nvSpPr>
        <p:spPr>
          <a:xfrm>
            <a:off x="6996752" y="6479227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C8B01B-AB65-47F0-8B70-CE1F2A5F8BBE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US" kern="0" dirty="0" smtClean="0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 Error from Magnetic Field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5219" y="3289121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Therefore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74"/>
          <p:cNvGrpSpPr/>
          <p:nvPr/>
        </p:nvGrpSpPr>
        <p:grpSpPr>
          <a:xfrm>
            <a:off x="4189342" y="1414036"/>
            <a:ext cx="4395100" cy="2935155"/>
            <a:chOff x="3984625" y="1154729"/>
            <a:chExt cx="4395100" cy="2935155"/>
          </a:xfrm>
        </p:grpSpPr>
        <p:sp>
          <p:nvSpPr>
            <p:cNvPr id="526474" name="Freeform 138"/>
            <p:cNvSpPr>
              <a:spLocks/>
            </p:cNvSpPr>
            <p:nvPr/>
          </p:nvSpPr>
          <p:spPr bwMode="auto">
            <a:xfrm rot="1664589" flipH="1" flipV="1">
              <a:off x="5879622" y="1355937"/>
              <a:ext cx="675277" cy="65791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50" y="492"/>
                </a:cxn>
                <a:cxn ang="0">
                  <a:pos x="239" y="423"/>
                </a:cxn>
                <a:cxn ang="0">
                  <a:pos x="339" y="323"/>
                </a:cxn>
                <a:cxn ang="0">
                  <a:pos x="426" y="210"/>
                </a:cxn>
                <a:cxn ang="0">
                  <a:pos x="471" y="129"/>
                </a:cxn>
                <a:cxn ang="0">
                  <a:pos x="528" y="0"/>
                </a:cxn>
              </a:cxnLst>
              <a:rect l="0" t="0" r="r" b="b"/>
              <a:pathLst>
                <a:path w="528" h="576">
                  <a:moveTo>
                    <a:pt x="0" y="576"/>
                  </a:moveTo>
                  <a:cubicBezTo>
                    <a:pt x="25" y="562"/>
                    <a:pt x="110" y="517"/>
                    <a:pt x="150" y="492"/>
                  </a:cubicBezTo>
                  <a:cubicBezTo>
                    <a:pt x="190" y="467"/>
                    <a:pt x="208" y="451"/>
                    <a:pt x="239" y="423"/>
                  </a:cubicBezTo>
                  <a:cubicBezTo>
                    <a:pt x="270" y="395"/>
                    <a:pt x="308" y="358"/>
                    <a:pt x="339" y="323"/>
                  </a:cubicBezTo>
                  <a:cubicBezTo>
                    <a:pt x="370" y="288"/>
                    <a:pt x="404" y="242"/>
                    <a:pt x="426" y="210"/>
                  </a:cubicBezTo>
                  <a:cubicBezTo>
                    <a:pt x="448" y="178"/>
                    <a:pt x="454" y="164"/>
                    <a:pt x="471" y="129"/>
                  </a:cubicBezTo>
                  <a:cubicBezTo>
                    <a:pt x="488" y="94"/>
                    <a:pt x="516" y="27"/>
                    <a:pt x="528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" name="Object 145"/>
            <p:cNvGraphicFramePr>
              <a:graphicFrameLocks noChangeAspect="1"/>
            </p:cNvGraphicFramePr>
            <p:nvPr/>
          </p:nvGraphicFramePr>
          <p:xfrm>
            <a:off x="6929040" y="1216589"/>
            <a:ext cx="625969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164" name="Equation" r:id="rId8" imgW="355292" imgH="215713" progId="Equation.DSMT4">
                    <p:embed/>
                  </p:oleObj>
                </mc:Choice>
                <mc:Fallback>
                  <p:oleObj name="Equation" r:id="rId8" imgW="355292" imgH="215713" progId="Equation.DSMT4">
                    <p:embed/>
                    <p:pic>
                      <p:nvPicPr>
                        <p:cNvPr id="0" name="Picture 3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040" y="1216589"/>
                          <a:ext cx="625969" cy="363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41"/>
            <p:cNvGrpSpPr/>
            <p:nvPr/>
          </p:nvGrpSpPr>
          <p:grpSpPr>
            <a:xfrm>
              <a:off x="3984625" y="1781335"/>
              <a:ext cx="4395100" cy="1819275"/>
              <a:chOff x="2155825" y="1917813"/>
              <a:chExt cx="4190999" cy="1819275"/>
            </a:xfrm>
          </p:grpSpPr>
          <p:sp>
            <p:nvSpPr>
              <p:cNvPr id="43" name="Oval 46"/>
              <p:cNvSpPr>
                <a:spLocks noChangeArrowheads="1"/>
              </p:cNvSpPr>
              <p:nvPr/>
            </p:nvSpPr>
            <p:spPr bwMode="auto">
              <a:xfrm>
                <a:off x="3708400" y="1917813"/>
                <a:ext cx="1819275" cy="1819275"/>
              </a:xfrm>
              <a:prstGeom prst="ellips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47"/>
              <p:cNvSpPr>
                <a:spLocks noChangeArrowheads="1"/>
              </p:cNvSpPr>
              <p:nvPr/>
            </p:nvSpPr>
            <p:spPr bwMode="auto">
              <a:xfrm>
                <a:off x="2927350" y="2641713"/>
                <a:ext cx="14287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3079750" y="2745380"/>
                <a:ext cx="628650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3074987" y="2890471"/>
                <a:ext cx="628650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50"/>
              <p:cNvSpPr>
                <a:spLocks noChangeArrowheads="1"/>
              </p:cNvSpPr>
              <p:nvPr/>
            </p:nvSpPr>
            <p:spPr bwMode="auto">
              <a:xfrm>
                <a:off x="3498850" y="2763951"/>
                <a:ext cx="390525" cy="107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3"/>
              <p:cNvSpPr>
                <a:spLocks noChangeShapeType="1"/>
              </p:cNvSpPr>
              <p:nvPr/>
            </p:nvSpPr>
            <p:spPr bwMode="auto">
              <a:xfrm flipV="1">
                <a:off x="4594224" y="2155938"/>
                <a:ext cx="638175" cy="67627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55"/>
              <p:cNvSpPr>
                <a:spLocks noChangeShapeType="1"/>
              </p:cNvSpPr>
              <p:nvPr/>
            </p:nvSpPr>
            <p:spPr bwMode="auto">
              <a:xfrm>
                <a:off x="4594224" y="2832213"/>
                <a:ext cx="40957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6"/>
              <p:cNvSpPr>
                <a:spLocks noChangeShapeType="1"/>
              </p:cNvSpPr>
              <p:nvPr/>
            </p:nvSpPr>
            <p:spPr bwMode="auto">
              <a:xfrm flipV="1">
                <a:off x="4584699" y="2394063"/>
                <a:ext cx="0" cy="43815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 Box 59"/>
              <p:cNvSpPr txBox="1">
                <a:spLocks noChangeArrowheads="1"/>
              </p:cNvSpPr>
              <p:nvPr/>
            </p:nvSpPr>
            <p:spPr bwMode="auto">
              <a:xfrm>
                <a:off x="2155825" y="3213213"/>
                <a:ext cx="1382712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V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oltmeter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Text Box 60"/>
              <p:cNvSpPr txBox="1">
                <a:spLocks noChangeArrowheads="1"/>
              </p:cNvSpPr>
              <p:nvPr/>
            </p:nvSpPr>
            <p:spPr bwMode="auto">
              <a:xfrm>
                <a:off x="3055937" y="2803638"/>
                <a:ext cx="3238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  <a:latin typeface="Times New Roman" pitchFamily="18" charset="0"/>
                  </a:rPr>
                  <a:t>-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3" name="Text Box 61"/>
              <p:cNvSpPr txBox="1">
                <a:spLocks noChangeArrowheads="1"/>
              </p:cNvSpPr>
              <p:nvPr/>
            </p:nvSpPr>
            <p:spPr bwMode="auto">
              <a:xfrm>
                <a:off x="5984874" y="2448038"/>
                <a:ext cx="323850" cy="354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1600" dirty="0">
                    <a:solidFill>
                      <a:schemeClr val="bg2"/>
                    </a:solidFill>
                    <a:latin typeface="Times New Roman" pitchFamily="18" charset="0"/>
                  </a:rPr>
                  <a:t>+</a:t>
                </a:r>
                <a:endParaRPr lang="en-US" sz="16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Text Box 62"/>
              <p:cNvSpPr txBox="1">
                <a:spLocks noChangeArrowheads="1"/>
              </p:cNvSpPr>
              <p:nvPr/>
            </p:nvSpPr>
            <p:spPr bwMode="auto">
              <a:xfrm>
                <a:off x="3051175" y="2358843"/>
                <a:ext cx="32385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  <a:latin typeface="Times New Roman" pitchFamily="18" charset="0"/>
                  </a:rPr>
                  <a:t>+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Text Box 63"/>
              <p:cNvSpPr txBox="1">
                <a:spLocks noChangeArrowheads="1"/>
              </p:cNvSpPr>
              <p:nvPr/>
            </p:nvSpPr>
            <p:spPr bwMode="auto">
              <a:xfrm>
                <a:off x="6022974" y="2871901"/>
                <a:ext cx="32385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1600" dirty="0">
                    <a:solidFill>
                      <a:schemeClr val="bg2"/>
                    </a:solidFill>
                    <a:latin typeface="Times New Roman" pitchFamily="18" charset="0"/>
                  </a:rPr>
                  <a:t>-</a:t>
                </a:r>
                <a:endParaRPr lang="en-US" sz="1600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5" name="Group 66"/>
              <p:cNvGrpSpPr>
                <a:grpSpLocks/>
              </p:cNvGrpSpPr>
              <p:nvPr/>
            </p:nvGrpSpPr>
            <p:grpSpPr bwMode="auto">
              <a:xfrm>
                <a:off x="4384674" y="3213213"/>
                <a:ext cx="133350" cy="133350"/>
                <a:chOff x="5010" y="11309"/>
                <a:chExt cx="210" cy="210"/>
              </a:xfrm>
            </p:grpSpPr>
            <p:sp>
              <p:nvSpPr>
                <p:cNvPr id="69" name="Oval 67"/>
                <p:cNvSpPr>
                  <a:spLocks noChangeArrowheads="1"/>
                </p:cNvSpPr>
                <p:nvPr/>
              </p:nvSpPr>
              <p:spPr bwMode="auto">
                <a:xfrm>
                  <a:off x="5070" y="11362"/>
                  <a:ext cx="98" cy="9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Oval 68"/>
                <p:cNvSpPr>
                  <a:spLocks noChangeArrowheads="1"/>
                </p:cNvSpPr>
                <p:nvPr/>
              </p:nvSpPr>
              <p:spPr bwMode="auto">
                <a:xfrm>
                  <a:off x="5010" y="11309"/>
                  <a:ext cx="210" cy="210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Rectangle 70"/>
              <p:cNvSpPr>
                <a:spLocks noChangeArrowheads="1"/>
              </p:cNvSpPr>
              <p:nvPr/>
            </p:nvSpPr>
            <p:spPr bwMode="auto">
              <a:xfrm>
                <a:off x="2898775" y="2589326"/>
                <a:ext cx="176212" cy="436563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77"/>
              <p:cNvSpPr>
                <a:spLocks noChangeArrowheads="1"/>
              </p:cNvSpPr>
              <p:nvPr/>
            </p:nvSpPr>
            <p:spPr bwMode="auto">
              <a:xfrm>
                <a:off x="5349874" y="2792526"/>
                <a:ext cx="354012" cy="10953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76"/>
              <p:cNvGrpSpPr>
                <a:grpSpLocks/>
              </p:cNvGrpSpPr>
              <p:nvPr/>
            </p:nvGrpSpPr>
            <p:grpSpPr bwMode="auto">
              <a:xfrm>
                <a:off x="5321299" y="2790938"/>
                <a:ext cx="395287" cy="122238"/>
                <a:chOff x="4066" y="3353"/>
                <a:chExt cx="249" cy="77"/>
              </a:xfrm>
            </p:grpSpPr>
            <p:sp>
              <p:nvSpPr>
                <p:cNvPr id="67" name="Line 74"/>
                <p:cNvSpPr>
                  <a:spLocks noChangeShapeType="1"/>
                </p:cNvSpPr>
                <p:nvPr/>
              </p:nvSpPr>
              <p:spPr bwMode="auto">
                <a:xfrm>
                  <a:off x="4066" y="3353"/>
                  <a:ext cx="249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8" name="Line 75"/>
                <p:cNvSpPr>
                  <a:spLocks noChangeShapeType="1"/>
                </p:cNvSpPr>
                <p:nvPr/>
              </p:nvSpPr>
              <p:spPr bwMode="auto">
                <a:xfrm>
                  <a:off x="4117" y="3430"/>
                  <a:ext cx="147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0573591"/>
                  </p:ext>
                </p:extLst>
              </p:nvPr>
            </p:nvGraphicFramePr>
            <p:xfrm>
              <a:off x="3160404" y="1982409"/>
              <a:ext cx="294832" cy="3540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165" name="Equation" r:id="rId10" imgW="190500" imgH="228600" progId="Equation.DSMT4">
                      <p:embed/>
                    </p:oleObj>
                  </mc:Choice>
                  <mc:Fallback>
                    <p:oleObj name="Equation" r:id="rId10" imgW="190500" imgH="228600" progId="Equation.DSMT4">
                      <p:embed/>
                      <p:pic>
                        <p:nvPicPr>
                          <p:cNvPr id="0" name="Picture 3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0404" y="1982409"/>
                            <a:ext cx="294832" cy="3540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4"/>
              <p:cNvGraphicFramePr>
                <a:graphicFrameLocks noChangeAspect="1"/>
              </p:cNvGraphicFramePr>
              <p:nvPr/>
            </p:nvGraphicFramePr>
            <p:xfrm>
              <a:off x="5057870" y="2751683"/>
              <a:ext cx="212725" cy="233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166" name="Equation" r:id="rId12" imgW="126835" imgH="139518" progId="Equation.DSMT4">
                      <p:embed/>
                    </p:oleObj>
                  </mc:Choice>
                  <mc:Fallback>
                    <p:oleObj name="Equation" r:id="rId12" imgW="126835" imgH="139518" progId="Equation.DSMT4">
                      <p:embed/>
                      <p:pic>
                        <p:nvPicPr>
                          <p:cNvPr id="0" name="Picture 3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57870" y="2751683"/>
                            <a:ext cx="212725" cy="233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5"/>
              <p:cNvGraphicFramePr>
                <a:graphicFrameLocks noChangeAspect="1"/>
              </p:cNvGraphicFramePr>
              <p:nvPr/>
            </p:nvGraphicFramePr>
            <p:xfrm>
              <a:off x="4477698" y="2022784"/>
              <a:ext cx="233363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167" name="Equation" r:id="rId14" imgW="139579" imgH="164957" progId="Equation.DSMT4">
                      <p:embed/>
                    </p:oleObj>
                  </mc:Choice>
                  <mc:Fallback>
                    <p:oleObj name="Equation" r:id="rId14" imgW="139579" imgH="164957" progId="Equation.DSMT4">
                      <p:embed/>
                      <p:pic>
                        <p:nvPicPr>
                          <p:cNvPr id="0" name="Picture 3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77698" y="2022784"/>
                            <a:ext cx="233363" cy="276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6"/>
              <p:cNvGraphicFramePr>
                <a:graphicFrameLocks noChangeAspect="1"/>
              </p:cNvGraphicFramePr>
              <p:nvPr/>
            </p:nvGraphicFramePr>
            <p:xfrm>
              <a:off x="5114640" y="2371276"/>
              <a:ext cx="212725" cy="233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168" name="Equation" r:id="rId16" imgW="126835" imgH="139518" progId="Equation.DSMT4">
                      <p:embed/>
                    </p:oleObj>
                  </mc:Choice>
                  <mc:Fallback>
                    <p:oleObj name="Equation" r:id="rId16" imgW="126835" imgH="139518" progId="Equation.DSMT4">
                      <p:embed/>
                      <p:pic>
                        <p:nvPicPr>
                          <p:cNvPr id="0" name="Picture 3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14640" y="2371276"/>
                            <a:ext cx="212725" cy="233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7"/>
              <p:cNvGraphicFramePr>
                <a:graphicFrameLocks noChangeAspect="1"/>
              </p:cNvGraphicFramePr>
              <p:nvPr/>
            </p:nvGraphicFramePr>
            <p:xfrm>
              <a:off x="5792574" y="2625796"/>
              <a:ext cx="27622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169" name="Equation" r:id="rId18" imgW="165028" imgH="228501" progId="Equation.DSMT4">
                      <p:embed/>
                    </p:oleObj>
                  </mc:Choice>
                  <mc:Fallback>
                    <p:oleObj name="Equation" r:id="rId18" imgW="165028" imgH="228501" progId="Equation.DSMT4">
                      <p:embed/>
                      <p:pic>
                        <p:nvPicPr>
                          <p:cNvPr id="0" name="Picture 3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2574" y="2625796"/>
                            <a:ext cx="276225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8"/>
              <p:cNvGraphicFramePr>
                <a:graphicFrameLocks noChangeAspect="1"/>
              </p:cNvGraphicFramePr>
              <p:nvPr/>
            </p:nvGraphicFramePr>
            <p:xfrm>
              <a:off x="4643627" y="3110457"/>
              <a:ext cx="255587" cy="339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170" name="Equation" r:id="rId20" imgW="152268" imgH="203024" progId="Equation.DSMT4">
                      <p:embed/>
                    </p:oleObj>
                  </mc:Choice>
                  <mc:Fallback>
                    <p:oleObj name="Equation" r:id="rId20" imgW="152268" imgH="203024" progId="Equation.DSMT4">
                      <p:embed/>
                      <p:pic>
                        <p:nvPicPr>
                          <p:cNvPr id="0" name="Picture 3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3627" y="3110457"/>
                            <a:ext cx="255587" cy="339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39662" name="Object 14"/>
            <p:cNvGraphicFramePr>
              <a:graphicFrameLocks noChangeAspect="1"/>
            </p:cNvGraphicFramePr>
            <p:nvPr/>
          </p:nvGraphicFramePr>
          <p:xfrm>
            <a:off x="5936230" y="1154729"/>
            <a:ext cx="268035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171" name="Equation" r:id="rId22" imgW="152202" imgH="177569" progId="Equation.DSMT4">
                    <p:embed/>
                  </p:oleObj>
                </mc:Choice>
                <mc:Fallback>
                  <p:oleObj name="Equation" r:id="rId22" imgW="152202" imgH="177569" progId="Equation.DSMT4">
                    <p:embed/>
                    <p:pic>
                      <p:nvPicPr>
                        <p:cNvPr id="0" name="Picture 3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6230" y="1154729"/>
                          <a:ext cx="268035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 Box 81"/>
            <p:cNvSpPr txBox="1">
              <a:spLocks noChangeArrowheads="1"/>
            </p:cNvSpPr>
            <p:nvPr/>
          </p:nvSpPr>
          <p:spPr bwMode="auto">
            <a:xfrm>
              <a:off x="5417830" y="3782107"/>
              <a:ext cx="2274982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P</a:t>
              </a:r>
              <a:r>
                <a:rPr lang="en-US" sz="1400" dirty="0" smtClean="0">
                  <a:solidFill>
                    <a:schemeClr val="bg2"/>
                  </a:solidFill>
                </a:rPr>
                <a:t>erfectly </a:t>
              </a:r>
              <a:r>
                <a:rPr lang="en-US" sz="1400" dirty="0">
                  <a:solidFill>
                    <a:schemeClr val="bg2"/>
                  </a:solidFill>
                </a:rPr>
                <a:t>conducting leads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93595" y="1203282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the last slide,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541710" name="Object 4"/>
          <p:cNvGraphicFramePr>
            <a:graphicFrameLocks noChangeAspect="1"/>
          </p:cNvGraphicFramePr>
          <p:nvPr/>
        </p:nvGraphicFramePr>
        <p:xfrm>
          <a:off x="1257134" y="5729453"/>
          <a:ext cx="29972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72" name="Equation" r:id="rId24" imgW="1459866" imgH="253890" progId="Equation.DSMT4">
                  <p:embed/>
                </p:oleObj>
              </mc:Choice>
              <mc:Fallback>
                <p:oleObj name="Equation" r:id="rId24" imgW="1459866" imgH="253890" progId="Equation.DSMT4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34" y="5729453"/>
                        <a:ext cx="29972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326110" y="505195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48943" y="4648200"/>
            <a:ext cx="3494314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There is no voltage drop along the perfectly conducting leads.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150813" y="0"/>
            <a:ext cx="8637587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 in Statics </a:t>
            </a:r>
          </a:p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(Differential Form)</a:t>
            </a: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3624263" y="2043113"/>
          <a:ext cx="35417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4" name="Equation" r:id="rId4" imgW="1739900" imgH="381000" progId="Equation.DSMT4">
                  <p:embed/>
                </p:oleObj>
              </mc:Choice>
              <mc:Fallback>
                <p:oleObj name="Equation" r:id="rId4" imgW="1739900" imgH="381000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2043113"/>
                        <a:ext cx="35417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4239306" y="2903764"/>
          <a:ext cx="407670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5" name="Equation" r:id="rId6" imgW="2057400" imgH="1358900" progId="Equation.DSMT4">
                  <p:embed/>
                </p:oleObj>
              </mc:Choice>
              <mc:Fallback>
                <p:oleObj name="Equation" r:id="rId6" imgW="2057400" imgH="135890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306" y="2903764"/>
                        <a:ext cx="4076700" cy="269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Line 6"/>
          <p:cNvSpPr>
            <a:spLocks noChangeShapeType="1"/>
          </p:cNvSpPr>
          <p:nvPr/>
        </p:nvSpPr>
        <p:spPr bwMode="auto">
          <a:xfrm flipV="1">
            <a:off x="6656641" y="2905385"/>
            <a:ext cx="393700" cy="711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 flipV="1">
            <a:off x="6644889" y="3851203"/>
            <a:ext cx="393700" cy="711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 flipV="1">
            <a:off x="6619820" y="4778919"/>
            <a:ext cx="393700" cy="711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680902" y="5739765"/>
            <a:ext cx="2319337" cy="901700"/>
          </a:xfrm>
          <a:prstGeom prst="rect">
            <a:avLst/>
          </a:prstGeom>
          <a:solidFill>
            <a:srgbClr val="CC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2773" name="Object 11"/>
          <p:cNvGraphicFramePr>
            <a:graphicFrameLocks noChangeAspect="1"/>
          </p:cNvGraphicFramePr>
          <p:nvPr/>
        </p:nvGraphicFramePr>
        <p:xfrm>
          <a:off x="5022668" y="5876290"/>
          <a:ext cx="17335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6" name="Equation" r:id="rId8" imgW="609336" imgH="215806" progId="Equation.DSMT4">
                  <p:embed/>
                </p:oleObj>
              </mc:Choice>
              <mc:Fallback>
                <p:oleObj name="Equation" r:id="rId8" imgW="609336" imgH="215806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668" y="5876290"/>
                        <a:ext cx="17335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2361565" y="5963603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269615" y="3106927"/>
            <a:ext cx="38669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then </a:t>
            </a:r>
            <a:r>
              <a:rPr lang="en-US" sz="2000" dirty="0" smtClean="0">
                <a:solidFill>
                  <a:schemeClr val="bg1"/>
                </a:solidFill>
              </a:rPr>
              <a:t>have (definition of curl):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782" name="TextBox 13"/>
          <p:cNvSpPr txBox="1">
            <a:spLocks noChangeArrowheads="1"/>
          </p:cNvSpPr>
          <p:nvPr/>
        </p:nvSpPr>
        <p:spPr bwMode="auto">
          <a:xfrm>
            <a:off x="185057" y="1414054"/>
            <a:ext cx="8697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We show here how the integral form </a:t>
            </a:r>
            <a:r>
              <a:rPr lang="en-US" sz="2000" b="1" dirty="0" smtClean="0">
                <a:solidFill>
                  <a:schemeClr val="bg1"/>
                </a:solidFill>
              </a:rPr>
              <a:t>also implies </a:t>
            </a:r>
            <a:r>
              <a:rPr lang="en-US" sz="2000" b="1" dirty="0">
                <a:solidFill>
                  <a:schemeClr val="bg1"/>
                </a:solidFill>
              </a:rPr>
              <a:t>the differential form.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292987" y="2098638"/>
            <a:ext cx="111120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Assume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2831" name="Picture 6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029" y="3829069"/>
            <a:ext cx="3243489" cy="256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/>
          <p:cNvSpPr/>
          <p:nvPr/>
        </p:nvSpPr>
        <p:spPr bwMode="auto">
          <a:xfrm>
            <a:off x="3918857" y="6052457"/>
            <a:ext cx="435429" cy="29391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74" name="Text Box 78"/>
          <p:cNvSpPr txBox="1">
            <a:spLocks noChangeArrowheads="1"/>
          </p:cNvSpPr>
          <p:nvPr/>
        </p:nvSpPr>
        <p:spPr bwMode="auto">
          <a:xfrm>
            <a:off x="1414463" y="1157045"/>
            <a:ext cx="13532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Summary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4294967295"/>
          </p:nvPr>
        </p:nvSpPr>
        <p:spPr>
          <a:xfrm>
            <a:off x="6996752" y="6479227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C8B01B-AB65-47F0-8B70-CE1F2A5F8BBE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kern="0" dirty="0" smtClean="0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 Error from Magnetic Field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40675" name="Object 3"/>
          <p:cNvGraphicFramePr>
            <a:graphicFrameLocks noChangeAspect="1"/>
          </p:cNvGraphicFramePr>
          <p:nvPr/>
        </p:nvGraphicFramePr>
        <p:xfrm>
          <a:off x="2868565" y="4324636"/>
          <a:ext cx="3219161" cy="561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69" name="Equation" r:id="rId4" imgW="1459866" imgH="253890" progId="Equation.DSMT4">
                  <p:embed/>
                </p:oleObj>
              </mc:Choice>
              <mc:Fallback>
                <p:oleObj name="Equation" r:id="rId4" imgW="1459866" imgH="253890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565" y="4324636"/>
                        <a:ext cx="3219161" cy="561264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2155825" y="1762238"/>
            <a:ext cx="5564282" cy="1974850"/>
            <a:chOff x="2155825" y="1762238"/>
            <a:chExt cx="5564282" cy="1974850"/>
          </a:xfrm>
        </p:grpSpPr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3708400" y="1917813"/>
              <a:ext cx="1819275" cy="1819275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2927350" y="2641713"/>
              <a:ext cx="1428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3079750" y="2746488"/>
              <a:ext cx="62865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3074987" y="2889363"/>
              <a:ext cx="62865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3498850" y="2763951"/>
              <a:ext cx="390525" cy="107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3"/>
            <p:cNvSpPr>
              <a:spLocks noChangeShapeType="1"/>
            </p:cNvSpPr>
            <p:nvPr/>
          </p:nvSpPr>
          <p:spPr bwMode="auto">
            <a:xfrm flipV="1">
              <a:off x="4594224" y="2155938"/>
              <a:ext cx="638175" cy="6762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>
              <a:off x="4594224" y="2832213"/>
              <a:ext cx="40957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 flipV="1">
              <a:off x="4584699" y="2394063"/>
              <a:ext cx="0" cy="4381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59"/>
            <p:cNvSpPr txBox="1">
              <a:spLocks noChangeArrowheads="1"/>
            </p:cNvSpPr>
            <p:nvPr/>
          </p:nvSpPr>
          <p:spPr bwMode="auto">
            <a:xfrm>
              <a:off x="2155825" y="3213213"/>
              <a:ext cx="1382712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V</a:t>
              </a:r>
              <a:r>
                <a:rPr lang="en-US" dirty="0" smtClean="0">
                  <a:solidFill>
                    <a:schemeClr val="bg2"/>
                  </a:solidFill>
                </a:rPr>
                <a:t>oltmeter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51" name="Text Box 60"/>
            <p:cNvSpPr txBox="1">
              <a:spLocks noChangeArrowheads="1"/>
            </p:cNvSpPr>
            <p:nvPr/>
          </p:nvSpPr>
          <p:spPr bwMode="auto">
            <a:xfrm>
              <a:off x="3055937" y="2803638"/>
              <a:ext cx="323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52" name="Text Box 61"/>
            <p:cNvSpPr txBox="1">
              <a:spLocks noChangeArrowheads="1"/>
            </p:cNvSpPr>
            <p:nvPr/>
          </p:nvSpPr>
          <p:spPr bwMode="auto">
            <a:xfrm>
              <a:off x="5984874" y="2448038"/>
              <a:ext cx="32385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 dirty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53" name="Text Box 62"/>
            <p:cNvSpPr txBox="1">
              <a:spLocks noChangeArrowheads="1"/>
            </p:cNvSpPr>
            <p:nvPr/>
          </p:nvSpPr>
          <p:spPr bwMode="auto">
            <a:xfrm>
              <a:off x="3051175" y="2422638"/>
              <a:ext cx="32385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6022974" y="2871901"/>
              <a:ext cx="32385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 dirty="0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grpSp>
          <p:nvGrpSpPr>
            <p:cNvPr id="55" name="Group 66"/>
            <p:cNvGrpSpPr>
              <a:grpSpLocks/>
            </p:cNvGrpSpPr>
            <p:nvPr/>
          </p:nvGrpSpPr>
          <p:grpSpPr bwMode="auto">
            <a:xfrm>
              <a:off x="4384674" y="3213213"/>
              <a:ext cx="133350" cy="133350"/>
              <a:chOff x="5010" y="11309"/>
              <a:chExt cx="210" cy="210"/>
            </a:xfrm>
          </p:grpSpPr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5070" y="11362"/>
                <a:ext cx="98" cy="9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5010" y="11309"/>
                <a:ext cx="210" cy="21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Rectangle 70"/>
            <p:cNvSpPr>
              <a:spLocks noChangeArrowheads="1"/>
            </p:cNvSpPr>
            <p:nvPr/>
          </p:nvSpPr>
          <p:spPr bwMode="auto">
            <a:xfrm>
              <a:off x="2898775" y="2589326"/>
              <a:ext cx="176212" cy="43656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77"/>
            <p:cNvSpPr>
              <a:spLocks noChangeArrowheads="1"/>
            </p:cNvSpPr>
            <p:nvPr/>
          </p:nvSpPr>
          <p:spPr bwMode="auto">
            <a:xfrm>
              <a:off x="5349874" y="2792526"/>
              <a:ext cx="354012" cy="1095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" name="Group 76"/>
            <p:cNvGrpSpPr>
              <a:grpSpLocks/>
            </p:cNvGrpSpPr>
            <p:nvPr/>
          </p:nvGrpSpPr>
          <p:grpSpPr bwMode="auto">
            <a:xfrm>
              <a:off x="5321299" y="2790938"/>
              <a:ext cx="395287" cy="122238"/>
              <a:chOff x="4066" y="3353"/>
              <a:chExt cx="249" cy="77"/>
            </a:xfrm>
          </p:grpSpPr>
          <p:sp>
            <p:nvSpPr>
              <p:cNvPr id="66" name="Line 74"/>
              <p:cNvSpPr>
                <a:spLocks noChangeShapeType="1"/>
              </p:cNvSpPr>
              <p:nvPr/>
            </p:nvSpPr>
            <p:spPr bwMode="auto">
              <a:xfrm>
                <a:off x="4066" y="3353"/>
                <a:ext cx="249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" name="Line 75"/>
              <p:cNvSpPr>
                <a:spLocks noChangeShapeType="1"/>
              </p:cNvSpPr>
              <p:nvPr/>
            </p:nvSpPr>
            <p:spPr bwMode="auto">
              <a:xfrm>
                <a:off x="4117" y="3430"/>
                <a:ext cx="147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9" name="Text Box 81"/>
            <p:cNvSpPr txBox="1">
              <a:spLocks noChangeArrowheads="1"/>
            </p:cNvSpPr>
            <p:nvPr/>
          </p:nvSpPr>
          <p:spPr bwMode="auto">
            <a:xfrm>
              <a:off x="5445125" y="1762238"/>
              <a:ext cx="2274982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P</a:t>
              </a:r>
              <a:r>
                <a:rPr lang="en-US" sz="1400" dirty="0" smtClean="0">
                  <a:solidFill>
                    <a:schemeClr val="bg2"/>
                  </a:solidFill>
                </a:rPr>
                <a:t>erfectly </a:t>
              </a:r>
              <a:r>
                <a:rPr lang="en-US" sz="1400" dirty="0">
                  <a:solidFill>
                    <a:schemeClr val="bg2"/>
                  </a:solidFill>
                </a:rPr>
                <a:t>conducting leads</a:t>
              </a:r>
            </a:p>
          </p:txBody>
        </p:sp>
        <p:graphicFrame>
          <p:nvGraphicFramePr>
            <p:cNvPr id="60" name="Object 3"/>
            <p:cNvGraphicFramePr>
              <a:graphicFrameLocks noChangeAspect="1"/>
            </p:cNvGraphicFramePr>
            <p:nvPr/>
          </p:nvGraphicFramePr>
          <p:xfrm>
            <a:off x="3160404" y="2006221"/>
            <a:ext cx="319281" cy="383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970" name="Equation" r:id="rId6" imgW="190500" imgH="228600" progId="Equation.DSMT4">
                    <p:embed/>
                  </p:oleObj>
                </mc:Choice>
                <mc:Fallback>
                  <p:oleObj name="Equation" r:id="rId6" imgW="190500" imgH="228600" progId="Equation.DSMT4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0404" y="2006221"/>
                          <a:ext cx="319281" cy="383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4"/>
            <p:cNvGraphicFramePr>
              <a:graphicFrameLocks noChangeAspect="1"/>
            </p:cNvGraphicFramePr>
            <p:nvPr/>
          </p:nvGraphicFramePr>
          <p:xfrm>
            <a:off x="5057870" y="2751683"/>
            <a:ext cx="212725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971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870" y="2751683"/>
                          <a:ext cx="212725" cy="233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5"/>
            <p:cNvGraphicFramePr>
              <a:graphicFrameLocks noChangeAspect="1"/>
            </p:cNvGraphicFramePr>
            <p:nvPr/>
          </p:nvGraphicFramePr>
          <p:xfrm>
            <a:off x="4477698" y="2022784"/>
            <a:ext cx="233363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972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7698" y="2022784"/>
                          <a:ext cx="233363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"/>
            <p:cNvGraphicFramePr>
              <a:graphicFrameLocks noChangeAspect="1"/>
            </p:cNvGraphicFramePr>
            <p:nvPr/>
          </p:nvGraphicFramePr>
          <p:xfrm>
            <a:off x="5114640" y="2371276"/>
            <a:ext cx="212725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973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4640" y="2371276"/>
                          <a:ext cx="212725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7"/>
            <p:cNvGraphicFramePr>
              <a:graphicFrameLocks noChangeAspect="1"/>
            </p:cNvGraphicFramePr>
            <p:nvPr/>
          </p:nvGraphicFramePr>
          <p:xfrm>
            <a:off x="5792574" y="2625796"/>
            <a:ext cx="27622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974" name="Equation" r:id="rId14" imgW="165028" imgH="228501" progId="Equation.DSMT4">
                    <p:embed/>
                  </p:oleObj>
                </mc:Choice>
                <mc:Fallback>
                  <p:oleObj name="Equation" r:id="rId14" imgW="165028" imgH="228501" progId="Equation.DSMT4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2574" y="2625796"/>
                          <a:ext cx="27622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8"/>
            <p:cNvGraphicFramePr>
              <a:graphicFrameLocks noChangeAspect="1"/>
            </p:cNvGraphicFramePr>
            <p:nvPr/>
          </p:nvGraphicFramePr>
          <p:xfrm>
            <a:off x="4643627" y="3110457"/>
            <a:ext cx="255587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975" name="Equation" r:id="rId16" imgW="152268" imgH="203024" progId="Equation.DSMT4">
                    <p:embed/>
                  </p:oleObj>
                </mc:Choice>
                <mc:Fallback>
                  <p:oleObj name="Equation" r:id="rId16" imgW="152268" imgH="203024" progId="Equation.DSMT4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627" y="3110457"/>
                          <a:ext cx="255587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TextBox 69"/>
          <p:cNvSpPr txBox="1"/>
          <p:nvPr/>
        </p:nvSpPr>
        <p:spPr>
          <a:xfrm>
            <a:off x="1392073" y="5448116"/>
            <a:ext cx="6332560" cy="830997"/>
          </a:xfrm>
          <a:prstGeom prst="rect">
            <a:avLst/>
          </a:prstGeom>
          <a:solidFill>
            <a:srgbClr val="CCFFFF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Practical note: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In such a measurement, it is good to keep the leads close together (or even better, twist them.)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7"/>
          <p:cNvSpPr>
            <a:spLocks noGrp="1"/>
          </p:cNvSpPr>
          <p:nvPr>
            <p:ph type="sldNum" sz="quarter" idx="4294967295"/>
          </p:nvPr>
        </p:nvSpPr>
        <p:spPr>
          <a:xfrm>
            <a:off x="6996752" y="6479227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C8B01B-AB65-47F0-8B70-CE1F2A5F8BBE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kern="0" dirty="0" smtClean="0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20040" y="0"/>
            <a:ext cx="86391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Twisted Pair Transmission Line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" y="870858"/>
            <a:ext cx="740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Twisted pair is used to reduced interference pickup in a transmission line, compared to “twin lead” transmission line.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8970" y="1472405"/>
            <a:ext cx="3950381" cy="395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65" y="2319339"/>
            <a:ext cx="3189288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3740649" y="2231570"/>
            <a:ext cx="1505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 5 cable</a:t>
            </a:r>
          </a:p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(twisted pair)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87886" y="5040085"/>
            <a:ext cx="2122714" cy="147732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Coaxial cable is perfectly shielded and has </a:t>
            </a:r>
            <a:r>
              <a:rPr lang="en-US" u="sng" dirty="0" smtClean="0">
                <a:solidFill>
                  <a:schemeClr val="bg2"/>
                </a:solidFill>
              </a:rPr>
              <a:t>no</a:t>
            </a:r>
            <a:r>
              <a:rPr lang="en-US" dirty="0" smtClean="0">
                <a:solidFill>
                  <a:schemeClr val="bg2"/>
                </a:solidFill>
              </a:rPr>
              <a:t> interference.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5405412" y="6128656"/>
            <a:ext cx="72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Coax</a:t>
            </a:r>
            <a:endParaRPr lang="en-US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452" y="4491188"/>
            <a:ext cx="3947160" cy="2110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3384" y="5093088"/>
            <a:ext cx="1530096" cy="1147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2013585" y="0"/>
            <a:ext cx="5138738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Maxwell’s Equations (Differential Form)</a:t>
            </a:r>
          </a:p>
        </p:txBody>
      </p:sp>
      <p:graphicFrame>
        <p:nvGraphicFramePr>
          <p:cNvPr id="46082" name="Object 3"/>
          <p:cNvGraphicFramePr>
            <a:graphicFrameLocks noChangeAspect="1"/>
          </p:cNvGraphicFramePr>
          <p:nvPr/>
        </p:nvGraphicFramePr>
        <p:xfrm>
          <a:off x="1674813" y="2006600"/>
          <a:ext cx="2795587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5" name="Equation" r:id="rId4" imgW="1040948" imgH="1269449" progId="Equation.DSMT4">
                  <p:embed/>
                </p:oleObj>
              </mc:Choice>
              <mc:Fallback>
                <p:oleObj name="Equation" r:id="rId4" imgW="1040948" imgH="1269449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2006600"/>
                        <a:ext cx="2795587" cy="3409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32350" y="2149475"/>
            <a:ext cx="2273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Electric Gauss law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4881563" y="3814763"/>
            <a:ext cx="2470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Magnetic Gauss law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4872038" y="2970213"/>
            <a:ext cx="1752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Faraday’s law</a:t>
            </a: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4887913" y="4735513"/>
            <a:ext cx="1709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Ampere’s law</a:t>
            </a:r>
          </a:p>
        </p:txBody>
      </p:sp>
      <p:graphicFrame>
        <p:nvGraphicFramePr>
          <p:cNvPr id="46083" name="Object 8"/>
          <p:cNvGraphicFramePr>
            <a:graphicFrameLocks noChangeAspect="1"/>
          </p:cNvGraphicFramePr>
          <p:nvPr/>
        </p:nvGraphicFramePr>
        <p:xfrm>
          <a:off x="1597491" y="5938574"/>
          <a:ext cx="28860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6" name="Equation" r:id="rId6" imgW="1308100" imgH="228600" progId="Equation.DSMT4">
                  <p:embed/>
                </p:oleObj>
              </mc:Choice>
              <mc:Fallback>
                <p:oleObj name="Equation" r:id="rId6" imgW="1308100" imgH="2286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491" y="5938574"/>
                        <a:ext cx="28860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805829" y="5993985"/>
            <a:ext cx="27783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Constitutive </a:t>
            </a:r>
            <a:r>
              <a:rPr lang="en-US" sz="2000" dirty="0">
                <a:solidFill>
                  <a:schemeClr val="bg1"/>
                </a:solidFill>
              </a:rPr>
              <a:t>equations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1942465" y="0"/>
            <a:ext cx="5138738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Maxwell’s Equations</a:t>
            </a:r>
          </a:p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(Integral Form)</a:t>
            </a:r>
          </a:p>
        </p:txBody>
      </p:sp>
      <p:graphicFrame>
        <p:nvGraphicFramePr>
          <p:cNvPr id="47106" name="Object 3"/>
          <p:cNvGraphicFramePr>
            <a:graphicFrameLocks noChangeAspect="1"/>
          </p:cNvGraphicFramePr>
          <p:nvPr/>
        </p:nvGraphicFramePr>
        <p:xfrm>
          <a:off x="713164" y="1588892"/>
          <a:ext cx="4262437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" name="Equation" r:id="rId4" imgW="1587500" imgH="1676400" progId="Equation.DSMT4">
                  <p:embed/>
                </p:oleObj>
              </mc:Choice>
              <mc:Fallback>
                <p:oleObj name="Equation" r:id="rId4" imgW="1587500" imgH="16764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64" y="1588892"/>
                        <a:ext cx="4262437" cy="45005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289926" y="1730179"/>
            <a:ext cx="2273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Electric Gauss law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275639" y="4015951"/>
            <a:ext cx="2470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Magnetic Gauss law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278814" y="2982717"/>
            <a:ext cx="1752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Faraday’s law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294689" y="5281417"/>
            <a:ext cx="1709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Ampere’s law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61479"/>
              </p:ext>
            </p:extLst>
          </p:nvPr>
        </p:nvGraphicFramePr>
        <p:xfrm>
          <a:off x="5275639" y="5773253"/>
          <a:ext cx="3299704" cy="67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0" name="Equation" r:id="rId6" imgW="1916868" imgH="393529" progId="Equation.DSMT4">
                  <p:embed/>
                </p:oleObj>
              </mc:Choice>
              <mc:Fallback>
                <p:oleObj name="Equation" r:id="rId6" imgW="1916868" imgH="393529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639" y="5773253"/>
                        <a:ext cx="3299704" cy="675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814705" y="0"/>
            <a:ext cx="75898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Maxwell’s Equations (Statics)</a:t>
            </a:r>
          </a:p>
        </p:txBody>
      </p:sp>
      <p:graphicFrame>
        <p:nvGraphicFramePr>
          <p:cNvPr id="48130" name="Object 3"/>
          <p:cNvGraphicFramePr>
            <a:graphicFrameLocks noChangeAspect="1"/>
          </p:cNvGraphicFramePr>
          <p:nvPr/>
        </p:nvGraphicFramePr>
        <p:xfrm>
          <a:off x="1576705" y="4342130"/>
          <a:ext cx="17049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9" name="Equation" r:id="rId4" imgW="634725" imgH="431613" progId="Equation.DSMT4">
                  <p:embed/>
                </p:oleObj>
              </mc:Choice>
              <mc:Fallback>
                <p:oleObj name="Equation" r:id="rId4" imgW="634725" imgH="43161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705" y="4342130"/>
                        <a:ext cx="1704975" cy="1160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8"/>
          <p:cNvGraphicFramePr>
            <a:graphicFrameLocks noChangeAspect="1"/>
          </p:cNvGraphicFramePr>
          <p:nvPr/>
        </p:nvGraphicFramePr>
        <p:xfrm>
          <a:off x="5427028" y="4364990"/>
          <a:ext cx="1773237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0" name="Equation" r:id="rId6" imgW="660113" imgH="431613" progId="Equation.DSMT4">
                  <p:embed/>
                </p:oleObj>
              </mc:Choice>
              <mc:Fallback>
                <p:oleObj name="Equation" r:id="rId6" imgW="660113" imgH="431613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028" y="4364990"/>
                        <a:ext cx="1773237" cy="11604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1617345" y="5624513"/>
            <a:ext cx="1543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Electrostatics</a:t>
            </a:r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5384165" y="5616893"/>
            <a:ext cx="1720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Magnetostatics</a:t>
            </a:r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654685" y="775653"/>
            <a:ext cx="77104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</a:t>
            </a:r>
            <a:r>
              <a:rPr lang="en-US" sz="2000" u="sng" dirty="0">
                <a:solidFill>
                  <a:schemeClr val="bg1"/>
                </a:solidFill>
              </a:rPr>
              <a:t>statics</a:t>
            </a:r>
            <a:r>
              <a:rPr lang="en-US" sz="2000" dirty="0">
                <a:solidFill>
                  <a:schemeClr val="bg1"/>
                </a:solidFill>
              </a:rPr>
              <a:t>, Maxwell's equations decouple into two </a:t>
            </a:r>
            <a:r>
              <a:rPr lang="en-US" sz="2000" u="sng" dirty="0">
                <a:solidFill>
                  <a:schemeClr val="bg1"/>
                </a:solidFill>
              </a:rPr>
              <a:t>independent</a:t>
            </a:r>
            <a:r>
              <a:rPr lang="en-US" sz="2000" dirty="0">
                <a:solidFill>
                  <a:schemeClr val="bg1"/>
                </a:solidFill>
              </a:rPr>
              <a:t> sets.</a:t>
            </a:r>
          </a:p>
        </p:txBody>
      </p:sp>
      <p:graphicFrame>
        <p:nvGraphicFramePr>
          <p:cNvPr id="48132" name="Object 12"/>
          <p:cNvGraphicFramePr>
            <a:graphicFrameLocks noChangeAspect="1"/>
          </p:cNvGraphicFramePr>
          <p:nvPr/>
        </p:nvGraphicFramePr>
        <p:xfrm>
          <a:off x="1838325" y="6063595"/>
          <a:ext cx="1108075" cy="48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1" name="Equation" r:id="rId8" imgW="520700" imgH="228600" progId="Equation.DSMT4">
                  <p:embed/>
                </p:oleObj>
              </mc:Choice>
              <mc:Fallback>
                <p:oleObj name="Equation" r:id="rId8" imgW="520700" imgH="228600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6063595"/>
                        <a:ext cx="1108075" cy="486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13"/>
          <p:cNvGraphicFramePr>
            <a:graphicFrameLocks noChangeAspect="1"/>
          </p:cNvGraphicFramePr>
          <p:nvPr/>
        </p:nvGraphicFramePr>
        <p:xfrm>
          <a:off x="5768023" y="6129762"/>
          <a:ext cx="947737" cy="42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2" name="Equation" r:id="rId10" imgW="457002" imgH="203112" progId="Equation.DSMT4">
                  <p:embed/>
                </p:oleObj>
              </mc:Choice>
              <mc:Fallback>
                <p:oleObj name="Equation" r:id="rId10" imgW="457002" imgH="203112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023" y="6129762"/>
                        <a:ext cx="947737" cy="421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48138" name="Object 3"/>
          <p:cNvGraphicFramePr>
            <a:graphicFrameLocks noChangeAspect="1"/>
          </p:cNvGraphicFramePr>
          <p:nvPr/>
        </p:nvGraphicFramePr>
        <p:xfrm>
          <a:off x="3239453" y="1435060"/>
          <a:ext cx="2206307" cy="269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" name="Equation" r:id="rId12" imgW="1040948" imgH="1269449" progId="Equation.DSMT4">
                  <p:embed/>
                </p:oleObj>
              </mc:Choice>
              <mc:Fallback>
                <p:oleObj name="Equation" r:id="rId12" imgW="1040948" imgH="1269449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453" y="1435060"/>
                        <a:ext cx="2206307" cy="2691169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 rot="2935208">
            <a:off x="5598161" y="3627120"/>
            <a:ext cx="518160" cy="24384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8664792" flipH="1">
            <a:off x="2428241" y="3637280"/>
            <a:ext cx="518160" cy="24384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4386943" y="1894114"/>
            <a:ext cx="696686" cy="7511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746172" y="3276601"/>
            <a:ext cx="696686" cy="7511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20"/>
          <p:cNvSpPr>
            <a:spLocks noChangeArrowheads="1"/>
          </p:cNvSpPr>
          <p:nvPr/>
        </p:nvSpPr>
        <p:spPr bwMode="auto">
          <a:xfrm>
            <a:off x="3606800" y="5016500"/>
            <a:ext cx="3289300" cy="1638300"/>
          </a:xfrm>
          <a:prstGeom prst="rect">
            <a:avLst/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774065" y="0"/>
            <a:ext cx="75898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Maxwell’s Equations (Dynamics)</a:t>
            </a:r>
          </a:p>
        </p:txBody>
      </p:sp>
      <p:sp>
        <p:nvSpPr>
          <p:cNvPr id="49161" name="Text Box 7"/>
          <p:cNvSpPr txBox="1">
            <a:spLocks noChangeArrowheads="1"/>
          </p:cNvSpPr>
          <p:nvPr/>
        </p:nvSpPr>
        <p:spPr bwMode="auto">
          <a:xfrm>
            <a:off x="767696" y="827894"/>
            <a:ext cx="76295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</a:t>
            </a:r>
            <a:r>
              <a:rPr lang="en-US" sz="2000" u="sng" dirty="0">
                <a:solidFill>
                  <a:schemeClr val="bg1"/>
                </a:solidFill>
              </a:rPr>
              <a:t>dynamics</a:t>
            </a:r>
            <a:r>
              <a:rPr lang="en-US" sz="2000" dirty="0">
                <a:solidFill>
                  <a:schemeClr val="bg1"/>
                </a:solidFill>
              </a:rPr>
              <a:t>, the electric and magnetic fields are </a:t>
            </a:r>
            <a:r>
              <a:rPr lang="en-US" sz="2000" u="sng" dirty="0">
                <a:solidFill>
                  <a:schemeClr val="bg1"/>
                </a:solidFill>
              </a:rPr>
              <a:t>coupled</a:t>
            </a:r>
            <a:r>
              <a:rPr lang="en-US" sz="2000" dirty="0">
                <a:solidFill>
                  <a:schemeClr val="bg1"/>
                </a:solidFill>
              </a:rPr>
              <a:t> together.</a:t>
            </a:r>
          </a:p>
        </p:txBody>
      </p:sp>
      <p:graphicFrame>
        <p:nvGraphicFramePr>
          <p:cNvPr id="49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202551"/>
              </p:ext>
            </p:extLst>
          </p:nvPr>
        </p:nvGraphicFramePr>
        <p:xfrm>
          <a:off x="506081" y="1932395"/>
          <a:ext cx="18367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0" name="Equation" r:id="rId4" imgW="863225" imgH="812447" progId="Equation.DSMT4">
                  <p:embed/>
                </p:oleObj>
              </mc:Choice>
              <mc:Fallback>
                <p:oleObj name="Equation" r:id="rId4" imgW="863225" imgH="812447" progId="Equation.DSMT4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81" y="1932395"/>
                        <a:ext cx="1836738" cy="1727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3619349" y="2060357"/>
            <a:ext cx="47942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Example: </a:t>
            </a:r>
          </a:p>
          <a:p>
            <a:r>
              <a:rPr lang="en-US" dirty="0">
                <a:solidFill>
                  <a:schemeClr val="bg2"/>
                </a:solidFill>
              </a:rPr>
              <a:t>A plane wave propagating through free space</a:t>
            </a:r>
          </a:p>
        </p:txBody>
      </p:sp>
      <p:graphicFrame>
        <p:nvGraphicFramePr>
          <p:cNvPr id="49155" name="Object 19"/>
          <p:cNvGraphicFramePr>
            <a:graphicFrameLocks noChangeAspect="1"/>
          </p:cNvGraphicFramePr>
          <p:nvPr/>
        </p:nvGraphicFramePr>
        <p:xfrm>
          <a:off x="4052888" y="5089525"/>
          <a:ext cx="2273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1" name="Equation" r:id="rId6" imgW="1167893" imgH="253890" progId="Equation.DSMT4">
                  <p:embed/>
                </p:oleObj>
              </mc:Choice>
              <mc:Fallback>
                <p:oleObj name="Equation" r:id="rId6" imgW="1167893" imgH="253890" progId="Equation.DSMT4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5089525"/>
                        <a:ext cx="22733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20"/>
          <p:cNvGraphicFramePr>
            <a:graphicFrameLocks noChangeAspect="1"/>
          </p:cNvGraphicFramePr>
          <p:nvPr/>
        </p:nvGraphicFramePr>
        <p:xfrm>
          <a:off x="3833813" y="5640388"/>
          <a:ext cx="29654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2" name="Equation" r:id="rId8" imgW="1524000" imgH="482600" progId="Equation.DSMT4">
                  <p:embed/>
                </p:oleObj>
              </mc:Choice>
              <mc:Fallback>
                <p:oleObj name="Equation" r:id="rId8" imgW="1524000" imgH="482600" progId="Equation.DSMT4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5640388"/>
                        <a:ext cx="296545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63" name="Group 22"/>
          <p:cNvGrpSpPr>
            <a:grpSpLocks/>
          </p:cNvGrpSpPr>
          <p:nvPr/>
        </p:nvGrpSpPr>
        <p:grpSpPr bwMode="auto">
          <a:xfrm>
            <a:off x="4043212" y="2950944"/>
            <a:ext cx="3744913" cy="1371600"/>
            <a:chOff x="3017" y="2472"/>
            <a:chExt cx="2359" cy="864"/>
          </a:xfrm>
        </p:grpSpPr>
        <p:sp>
          <p:nvSpPr>
            <p:cNvPr id="49166" name="Line 12"/>
            <p:cNvSpPr>
              <a:spLocks noChangeShapeType="1"/>
            </p:cNvSpPr>
            <p:nvPr/>
          </p:nvSpPr>
          <p:spPr bwMode="auto">
            <a:xfrm flipV="1">
              <a:off x="3312" y="2472"/>
              <a:ext cx="0" cy="50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67" name="Line 13"/>
            <p:cNvSpPr>
              <a:spLocks noChangeShapeType="1"/>
            </p:cNvSpPr>
            <p:nvPr/>
          </p:nvSpPr>
          <p:spPr bwMode="auto">
            <a:xfrm flipH="1">
              <a:off x="3017" y="2960"/>
              <a:ext cx="296" cy="3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68" name="Text Box 14"/>
            <p:cNvSpPr txBox="1">
              <a:spLocks noChangeArrowheads="1"/>
            </p:cNvSpPr>
            <p:nvPr/>
          </p:nvSpPr>
          <p:spPr bwMode="auto">
            <a:xfrm>
              <a:off x="3398" y="2569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u="sng">
                  <a:solidFill>
                    <a:schemeClr val="hlink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9169" name="Text Box 15"/>
            <p:cNvSpPr txBox="1">
              <a:spLocks noChangeArrowheads="1"/>
            </p:cNvSpPr>
            <p:nvPr/>
          </p:nvSpPr>
          <p:spPr bwMode="auto">
            <a:xfrm>
              <a:off x="3262" y="3081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u="sng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49170" name="Line 16"/>
            <p:cNvSpPr>
              <a:spLocks noChangeShapeType="1"/>
            </p:cNvSpPr>
            <p:nvPr/>
          </p:nvSpPr>
          <p:spPr bwMode="auto">
            <a:xfrm>
              <a:off x="3304" y="2960"/>
              <a:ext cx="172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71" name="AutoShape 17"/>
            <p:cNvSpPr>
              <a:spLocks noChangeArrowheads="1"/>
            </p:cNvSpPr>
            <p:nvPr/>
          </p:nvSpPr>
          <p:spPr bwMode="auto">
            <a:xfrm>
              <a:off x="3792" y="2896"/>
              <a:ext cx="512" cy="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6009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Text Box 18"/>
            <p:cNvSpPr txBox="1">
              <a:spLocks noChangeArrowheads="1"/>
            </p:cNvSpPr>
            <p:nvPr/>
          </p:nvSpPr>
          <p:spPr bwMode="auto">
            <a:xfrm>
              <a:off x="3790" y="3039"/>
              <a:ext cx="80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power flow</a:t>
              </a:r>
            </a:p>
          </p:txBody>
        </p: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5198" y="2825"/>
              <a:ext cx="1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</p:grpSp>
      <p:grpSp>
        <p:nvGrpSpPr>
          <p:cNvPr id="49164" name="Group 25"/>
          <p:cNvGrpSpPr>
            <a:grpSpLocks/>
          </p:cNvGrpSpPr>
          <p:nvPr/>
        </p:nvGrpSpPr>
        <p:grpSpPr bwMode="auto">
          <a:xfrm>
            <a:off x="7266623" y="5247640"/>
            <a:ext cx="1303337" cy="927100"/>
            <a:chOff x="1875" y="3616"/>
            <a:chExt cx="821" cy="584"/>
          </a:xfrm>
        </p:grpSpPr>
        <p:graphicFrame>
          <p:nvGraphicFramePr>
            <p:cNvPr id="49157" name="Object 23"/>
            <p:cNvGraphicFramePr>
              <a:graphicFrameLocks noChangeAspect="1"/>
            </p:cNvGraphicFramePr>
            <p:nvPr/>
          </p:nvGraphicFramePr>
          <p:xfrm>
            <a:off x="1882" y="3616"/>
            <a:ext cx="758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53" name="Equation" r:id="rId10" imgW="774364" imgH="266584" progId="Equation.DSMT4">
                    <p:embed/>
                  </p:oleObj>
                </mc:Choice>
                <mc:Fallback>
                  <p:oleObj name="Equation" r:id="rId10" imgW="774364" imgH="266584" progId="Equation.DSMT4">
                    <p:embed/>
                    <p:pic>
                      <p:nvPicPr>
                        <p:cNvPr id="0" name="Picture 2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3616"/>
                          <a:ext cx="758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58" name="Object 24"/>
            <p:cNvGraphicFramePr>
              <a:graphicFrameLocks noChangeAspect="1"/>
            </p:cNvGraphicFramePr>
            <p:nvPr/>
          </p:nvGraphicFramePr>
          <p:xfrm>
            <a:off x="1875" y="3939"/>
            <a:ext cx="821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54" name="Equation" r:id="rId12" imgW="837836" imgH="266584" progId="Equation.DSMT4">
                    <p:embed/>
                  </p:oleObj>
                </mc:Choice>
                <mc:Fallback>
                  <p:oleObj name="Equation" r:id="rId12" imgW="837836" imgH="266584" progId="Equation.DSMT4">
                    <p:embed/>
                    <p:pic>
                      <p:nvPicPr>
                        <p:cNvPr id="0" name="Picture 2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" y="3939"/>
                          <a:ext cx="821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165" name="TextBox 19"/>
          <p:cNvSpPr txBox="1">
            <a:spLocks noChangeArrowheads="1"/>
          </p:cNvSpPr>
          <p:nvPr/>
        </p:nvSpPr>
        <p:spPr bwMode="auto">
          <a:xfrm>
            <a:off x="1211574" y="5580380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From ECE 3317: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64607" y="1282890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Each one, changing with time, produces the other one.</a:t>
            </a:r>
            <a:endParaRPr lang="en-US" b="1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34202"/>
              </p:ext>
            </p:extLst>
          </p:nvPr>
        </p:nvGraphicFramePr>
        <p:xfrm>
          <a:off x="5410199" y="2917372"/>
          <a:ext cx="1416761" cy="37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5" name="Equation" r:id="rId14" imgW="863225" imgH="228501" progId="Equation.DSMT4">
                  <p:embed/>
                </p:oleObj>
              </mc:Choice>
              <mc:Fallback>
                <p:oleObj name="Equation" r:id="rId14" imgW="863225" imgH="228501" progId="Equation.DSMT4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199" y="2917372"/>
                        <a:ext cx="1416761" cy="378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62" name="Object 110"/>
          <p:cNvGraphicFramePr>
            <a:graphicFrameLocks noChangeAspect="1"/>
          </p:cNvGraphicFramePr>
          <p:nvPr/>
        </p:nvGraphicFramePr>
        <p:xfrm>
          <a:off x="881680" y="4094257"/>
          <a:ext cx="1069950" cy="81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6" name="Equation" r:id="rId16" imgW="596900" imgH="457200" progId="Equation.DSMT4">
                  <p:embed/>
                </p:oleObj>
              </mc:Choice>
              <mc:Fallback>
                <p:oleObj name="Equation" r:id="rId16" imgW="596900" imgH="457200" progId="Equation.DSMT4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680" y="4094257"/>
                        <a:ext cx="1069950" cy="81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2016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 in Statics (Summary)</a:t>
            </a:r>
          </a:p>
        </p:txBody>
      </p:sp>
      <p:graphicFrame>
        <p:nvGraphicFramePr>
          <p:cNvPr id="33794" name="Object 0"/>
          <p:cNvGraphicFramePr>
            <a:graphicFrameLocks noChangeAspect="1"/>
          </p:cNvGraphicFramePr>
          <p:nvPr/>
        </p:nvGraphicFramePr>
        <p:xfrm>
          <a:off x="2066925" y="1501458"/>
          <a:ext cx="17335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" name="Equation" r:id="rId4" imgW="609336" imgH="215806" progId="Equation.DSMT4">
                  <p:embed/>
                </p:oleObj>
              </mc:Choice>
              <mc:Fallback>
                <p:oleObj name="Equation" r:id="rId4" imgW="609336" imgH="215806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1501458"/>
                        <a:ext cx="1733550" cy="6143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"/>
          <p:cNvGraphicFramePr>
            <a:graphicFrameLocks noChangeAspect="1"/>
          </p:cNvGraphicFramePr>
          <p:nvPr/>
        </p:nvGraphicFramePr>
        <p:xfrm>
          <a:off x="1769745" y="5065078"/>
          <a:ext cx="205740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7" name="Equation" r:id="rId6" imgW="736600" imgH="381000" progId="Equation.DSMT4">
                  <p:embed/>
                </p:oleObj>
              </mc:Choice>
              <mc:Fallback>
                <p:oleObj name="Equation" r:id="rId6" imgW="736600" imgH="3810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745" y="5065078"/>
                        <a:ext cx="2057400" cy="10652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16"/>
          <p:cNvSpPr txBox="1">
            <a:spLocks noChangeArrowheads="1"/>
          </p:cNvSpPr>
          <p:nvPr/>
        </p:nvSpPr>
        <p:spPr bwMode="auto">
          <a:xfrm>
            <a:off x="4136390" y="5273040"/>
            <a:ext cx="35258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Integral form of Faraday’s law</a:t>
            </a:r>
          </a:p>
        </p:txBody>
      </p:sp>
      <p:sp>
        <p:nvSpPr>
          <p:cNvPr id="33798" name="Text Box 17"/>
          <p:cNvSpPr txBox="1">
            <a:spLocks noChangeArrowheads="1"/>
          </p:cNvSpPr>
          <p:nvPr/>
        </p:nvSpPr>
        <p:spPr bwMode="auto">
          <a:xfrm>
            <a:off x="4023995" y="1607503"/>
            <a:ext cx="4683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Differential (point) form of Faraday’s law</a:t>
            </a:r>
          </a:p>
        </p:txBody>
      </p:sp>
      <p:sp>
        <p:nvSpPr>
          <p:cNvPr id="33799" name="Line 18"/>
          <p:cNvSpPr>
            <a:spLocks noChangeShapeType="1"/>
          </p:cNvSpPr>
          <p:nvPr/>
        </p:nvSpPr>
        <p:spPr bwMode="auto">
          <a:xfrm>
            <a:off x="2692400" y="2515870"/>
            <a:ext cx="0" cy="21859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0" name="Text Box 19"/>
          <p:cNvSpPr txBox="1">
            <a:spLocks noChangeArrowheads="1"/>
          </p:cNvSpPr>
          <p:nvPr/>
        </p:nvSpPr>
        <p:spPr bwMode="auto">
          <a:xfrm>
            <a:off x="271780" y="3361055"/>
            <a:ext cx="21447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Stokes’s theorem</a:t>
            </a:r>
          </a:p>
        </p:txBody>
      </p:sp>
      <p:sp>
        <p:nvSpPr>
          <p:cNvPr id="33801" name="Line 20"/>
          <p:cNvSpPr>
            <a:spLocks noChangeShapeType="1"/>
          </p:cNvSpPr>
          <p:nvPr/>
        </p:nvSpPr>
        <p:spPr bwMode="auto">
          <a:xfrm flipV="1">
            <a:off x="3175000" y="2533650"/>
            <a:ext cx="0" cy="21859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3561080" y="3338195"/>
            <a:ext cx="2073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Definition of curl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1026"/>
          <p:cNvSpPr txBox="1">
            <a:spLocks noChangeArrowheads="1"/>
          </p:cNvSpPr>
          <p:nvPr/>
        </p:nvSpPr>
        <p:spPr bwMode="auto">
          <a:xfrm>
            <a:off x="132080" y="0"/>
            <a:ext cx="882904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Path Independence and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Faraday’s Law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5" name="Text Box 1058"/>
          <p:cNvSpPr txBox="1">
            <a:spLocks noChangeArrowheads="1"/>
          </p:cNvSpPr>
          <p:nvPr/>
        </p:nvSpPr>
        <p:spPr bwMode="auto">
          <a:xfrm>
            <a:off x="874087" y="767576"/>
            <a:ext cx="7311971" cy="70788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integral form of Faraday’s law is equivalent to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</a:rPr>
              <a:t>path independence</a:t>
            </a:r>
            <a:r>
              <a:rPr lang="en-US" sz="2000" dirty="0" smtClean="0">
                <a:solidFill>
                  <a:schemeClr val="bg1"/>
                </a:solidFill>
              </a:rPr>
              <a:t> of the voltage drop calculation in </a:t>
            </a:r>
            <a:r>
              <a:rPr lang="en-US" sz="2000" u="sng" dirty="0" smtClean="0">
                <a:solidFill>
                  <a:schemeClr val="bg1"/>
                </a:solidFill>
              </a:rPr>
              <a:t>statics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27477" y="1882420"/>
            <a:ext cx="100540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</a:rPr>
              <a:t>Proof:</a:t>
            </a:r>
            <a:endParaRPr 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06530"/>
              </p:ext>
            </p:extLst>
          </p:nvPr>
        </p:nvGraphicFramePr>
        <p:xfrm>
          <a:off x="454037" y="3852966"/>
          <a:ext cx="34877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9" name="Equation" r:id="rId4" imgW="1713756" imgH="406224" progId="Equation.DSMT4">
                  <p:embed/>
                </p:oleObj>
              </mc:Choice>
              <mc:Fallback>
                <p:oleObj name="Equation" r:id="rId4" imgW="1713756" imgH="406224" progId="Equation.DSMT4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37" y="3852966"/>
                        <a:ext cx="348773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076033"/>
              </p:ext>
            </p:extLst>
          </p:nvPr>
        </p:nvGraphicFramePr>
        <p:xfrm>
          <a:off x="1657011" y="5531192"/>
          <a:ext cx="5472112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0" name="Equation" r:id="rId6" imgW="2273300" imgH="406400" progId="Equation.DSMT4">
                  <p:embed/>
                </p:oleObj>
              </mc:Choice>
              <mc:Fallback>
                <p:oleObj name="Equation" r:id="rId6" imgW="2273300" imgH="406400" progId="Equation.DSMT4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011" y="5531192"/>
                        <a:ext cx="5472112" cy="9794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1172369" y="4912073"/>
            <a:ext cx="106792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Hence,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38081"/>
              </p:ext>
            </p:extLst>
          </p:nvPr>
        </p:nvGraphicFramePr>
        <p:xfrm>
          <a:off x="569779" y="2314622"/>
          <a:ext cx="29702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1" name="Equation" r:id="rId8" imgW="1459866" imgH="393529" progId="Equation.DSMT4">
                  <p:embed/>
                </p:oleObj>
              </mc:Choice>
              <mc:Fallback>
                <p:oleObj name="Equation" r:id="rId8" imgW="1459866" imgH="393529" progId="Equation.DSMT4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79" y="2314622"/>
                        <a:ext cx="29702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34523" y="3335609"/>
            <a:ext cx="82586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Also, 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167189" y="1937981"/>
            <a:ext cx="4171594" cy="2108557"/>
            <a:chOff x="4167189" y="1937981"/>
            <a:chExt cx="4171594" cy="2108557"/>
          </a:xfrm>
        </p:grpSpPr>
        <p:grpSp>
          <p:nvGrpSpPr>
            <p:cNvPr id="35" name="Group 34"/>
            <p:cNvGrpSpPr/>
            <p:nvPr/>
          </p:nvGrpSpPr>
          <p:grpSpPr>
            <a:xfrm>
              <a:off x="4417047" y="2154564"/>
              <a:ext cx="3678221" cy="1490670"/>
              <a:chOff x="4417047" y="2154564"/>
              <a:chExt cx="3678221" cy="1490670"/>
            </a:xfrm>
          </p:grpSpPr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4417047" y="2651454"/>
                <a:ext cx="106362" cy="10636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4509122" y="2154564"/>
                <a:ext cx="3524234" cy="550865"/>
              </a:xfrm>
              <a:custGeom>
                <a:avLst/>
                <a:gdLst>
                  <a:gd name="T0" fmla="*/ 0 w 2220"/>
                  <a:gd name="T1" fmla="*/ 347 h 347"/>
                  <a:gd name="T2" fmla="*/ 92 w 2220"/>
                  <a:gd name="T3" fmla="*/ 288 h 347"/>
                  <a:gd name="T4" fmla="*/ 217 w 2220"/>
                  <a:gd name="T5" fmla="*/ 146 h 347"/>
                  <a:gd name="T6" fmla="*/ 367 w 2220"/>
                  <a:gd name="T7" fmla="*/ 46 h 347"/>
                  <a:gd name="T8" fmla="*/ 593 w 2220"/>
                  <a:gd name="T9" fmla="*/ 4 h 347"/>
                  <a:gd name="T10" fmla="*/ 843 w 2220"/>
                  <a:gd name="T11" fmla="*/ 71 h 347"/>
                  <a:gd name="T12" fmla="*/ 1327 w 2220"/>
                  <a:gd name="T13" fmla="*/ 163 h 347"/>
                  <a:gd name="T14" fmla="*/ 1636 w 2220"/>
                  <a:gd name="T15" fmla="*/ 130 h 347"/>
                  <a:gd name="T16" fmla="*/ 1753 w 2220"/>
                  <a:gd name="T17" fmla="*/ 71 h 347"/>
                  <a:gd name="T18" fmla="*/ 1828 w 2220"/>
                  <a:gd name="T19" fmla="*/ 38 h 347"/>
                  <a:gd name="T20" fmla="*/ 2045 w 2220"/>
                  <a:gd name="T21" fmla="*/ 79 h 347"/>
                  <a:gd name="T22" fmla="*/ 2154 w 2220"/>
                  <a:gd name="T23" fmla="*/ 163 h 347"/>
                  <a:gd name="T24" fmla="*/ 2220 w 2220"/>
                  <a:gd name="T25" fmla="*/ 213 h 3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20"/>
                  <a:gd name="T40" fmla="*/ 0 h 347"/>
                  <a:gd name="T41" fmla="*/ 2220 w 2220"/>
                  <a:gd name="T42" fmla="*/ 347 h 3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20" h="347">
                    <a:moveTo>
                      <a:pt x="0" y="347"/>
                    </a:moveTo>
                    <a:cubicBezTo>
                      <a:pt x="28" y="334"/>
                      <a:pt x="56" y="321"/>
                      <a:pt x="92" y="288"/>
                    </a:cubicBezTo>
                    <a:cubicBezTo>
                      <a:pt x="128" y="255"/>
                      <a:pt x="171" y="186"/>
                      <a:pt x="217" y="146"/>
                    </a:cubicBezTo>
                    <a:cubicBezTo>
                      <a:pt x="263" y="106"/>
                      <a:pt x="304" y="70"/>
                      <a:pt x="367" y="46"/>
                    </a:cubicBezTo>
                    <a:cubicBezTo>
                      <a:pt x="430" y="22"/>
                      <a:pt x="514" y="0"/>
                      <a:pt x="593" y="4"/>
                    </a:cubicBezTo>
                    <a:cubicBezTo>
                      <a:pt x="672" y="8"/>
                      <a:pt x="721" y="45"/>
                      <a:pt x="843" y="71"/>
                    </a:cubicBezTo>
                    <a:cubicBezTo>
                      <a:pt x="965" y="97"/>
                      <a:pt x="1195" y="153"/>
                      <a:pt x="1327" y="163"/>
                    </a:cubicBezTo>
                    <a:cubicBezTo>
                      <a:pt x="1459" y="173"/>
                      <a:pt x="1565" y="145"/>
                      <a:pt x="1636" y="130"/>
                    </a:cubicBezTo>
                    <a:cubicBezTo>
                      <a:pt x="1707" y="115"/>
                      <a:pt x="1721" y="86"/>
                      <a:pt x="1753" y="71"/>
                    </a:cubicBezTo>
                    <a:cubicBezTo>
                      <a:pt x="1785" y="56"/>
                      <a:pt x="1779" y="37"/>
                      <a:pt x="1828" y="38"/>
                    </a:cubicBezTo>
                    <a:cubicBezTo>
                      <a:pt x="1877" y="39"/>
                      <a:pt x="1991" y="58"/>
                      <a:pt x="2045" y="79"/>
                    </a:cubicBezTo>
                    <a:cubicBezTo>
                      <a:pt x="2099" y="100"/>
                      <a:pt x="2125" y="141"/>
                      <a:pt x="2154" y="163"/>
                    </a:cubicBezTo>
                    <a:cubicBezTo>
                      <a:pt x="2183" y="185"/>
                      <a:pt x="2209" y="205"/>
                      <a:pt x="2220" y="213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4509122" y="2519691"/>
                <a:ext cx="3498834" cy="1095381"/>
              </a:xfrm>
              <a:custGeom>
                <a:avLst/>
                <a:gdLst>
                  <a:gd name="T0" fmla="*/ 0 w 2204"/>
                  <a:gd name="T1" fmla="*/ 117 h 690"/>
                  <a:gd name="T2" fmla="*/ 92 w 2204"/>
                  <a:gd name="T3" fmla="*/ 183 h 690"/>
                  <a:gd name="T4" fmla="*/ 325 w 2204"/>
                  <a:gd name="T5" fmla="*/ 442 h 690"/>
                  <a:gd name="T6" fmla="*/ 584 w 2204"/>
                  <a:gd name="T7" fmla="*/ 592 h 690"/>
                  <a:gd name="T8" fmla="*/ 1077 w 2204"/>
                  <a:gd name="T9" fmla="*/ 676 h 690"/>
                  <a:gd name="T10" fmla="*/ 1260 w 2204"/>
                  <a:gd name="T11" fmla="*/ 676 h 690"/>
                  <a:gd name="T12" fmla="*/ 1461 w 2204"/>
                  <a:gd name="T13" fmla="*/ 609 h 690"/>
                  <a:gd name="T14" fmla="*/ 1619 w 2204"/>
                  <a:gd name="T15" fmla="*/ 400 h 690"/>
                  <a:gd name="T16" fmla="*/ 1703 w 2204"/>
                  <a:gd name="T17" fmla="*/ 267 h 690"/>
                  <a:gd name="T18" fmla="*/ 1845 w 2204"/>
                  <a:gd name="T19" fmla="*/ 175 h 690"/>
                  <a:gd name="T20" fmla="*/ 2020 w 2204"/>
                  <a:gd name="T21" fmla="*/ 142 h 690"/>
                  <a:gd name="T22" fmla="*/ 2095 w 2204"/>
                  <a:gd name="T23" fmla="*/ 100 h 690"/>
                  <a:gd name="T24" fmla="*/ 2170 w 2204"/>
                  <a:gd name="T25" fmla="*/ 41 h 690"/>
                  <a:gd name="T26" fmla="*/ 2204 w 2204"/>
                  <a:gd name="T27" fmla="*/ 0 h 6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04"/>
                  <a:gd name="T43" fmla="*/ 0 h 690"/>
                  <a:gd name="T44" fmla="*/ 2204 w 2204"/>
                  <a:gd name="T45" fmla="*/ 690 h 6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04" h="690">
                    <a:moveTo>
                      <a:pt x="0" y="117"/>
                    </a:moveTo>
                    <a:cubicBezTo>
                      <a:pt x="19" y="123"/>
                      <a:pt x="38" y="129"/>
                      <a:pt x="92" y="183"/>
                    </a:cubicBezTo>
                    <a:cubicBezTo>
                      <a:pt x="146" y="237"/>
                      <a:pt x="243" y="374"/>
                      <a:pt x="325" y="442"/>
                    </a:cubicBezTo>
                    <a:cubicBezTo>
                      <a:pt x="407" y="510"/>
                      <a:pt x="459" y="553"/>
                      <a:pt x="584" y="592"/>
                    </a:cubicBezTo>
                    <a:cubicBezTo>
                      <a:pt x="709" y="631"/>
                      <a:pt x="964" y="662"/>
                      <a:pt x="1077" y="676"/>
                    </a:cubicBezTo>
                    <a:cubicBezTo>
                      <a:pt x="1190" y="690"/>
                      <a:pt x="1196" y="687"/>
                      <a:pt x="1260" y="676"/>
                    </a:cubicBezTo>
                    <a:cubicBezTo>
                      <a:pt x="1324" y="665"/>
                      <a:pt x="1401" y="655"/>
                      <a:pt x="1461" y="609"/>
                    </a:cubicBezTo>
                    <a:cubicBezTo>
                      <a:pt x="1521" y="563"/>
                      <a:pt x="1579" y="457"/>
                      <a:pt x="1619" y="400"/>
                    </a:cubicBezTo>
                    <a:cubicBezTo>
                      <a:pt x="1659" y="343"/>
                      <a:pt x="1665" y="304"/>
                      <a:pt x="1703" y="267"/>
                    </a:cubicBezTo>
                    <a:cubicBezTo>
                      <a:pt x="1741" y="230"/>
                      <a:pt x="1792" y="196"/>
                      <a:pt x="1845" y="175"/>
                    </a:cubicBezTo>
                    <a:cubicBezTo>
                      <a:pt x="1898" y="154"/>
                      <a:pt x="1978" y="154"/>
                      <a:pt x="2020" y="142"/>
                    </a:cubicBezTo>
                    <a:cubicBezTo>
                      <a:pt x="2062" y="130"/>
                      <a:pt x="2070" y="117"/>
                      <a:pt x="2095" y="100"/>
                    </a:cubicBezTo>
                    <a:cubicBezTo>
                      <a:pt x="2120" y="83"/>
                      <a:pt x="2152" y="58"/>
                      <a:pt x="2170" y="41"/>
                    </a:cubicBezTo>
                    <a:cubicBezTo>
                      <a:pt x="2188" y="24"/>
                      <a:pt x="2196" y="12"/>
                      <a:pt x="2204" y="0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AutoShape 13"/>
              <p:cNvSpPr>
                <a:spLocks noChangeArrowheads="1"/>
              </p:cNvSpPr>
              <p:nvPr/>
            </p:nvSpPr>
            <p:spPr bwMode="auto">
              <a:xfrm rot="6292416">
                <a:off x="6191864" y="2265690"/>
                <a:ext cx="106363" cy="173037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14"/>
              <p:cNvSpPr>
                <a:spLocks noChangeArrowheads="1"/>
              </p:cNvSpPr>
              <p:nvPr/>
            </p:nvSpPr>
            <p:spPr bwMode="auto">
              <a:xfrm rot="5271071">
                <a:off x="6423638" y="3505534"/>
                <a:ext cx="106363" cy="173037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7988906" y="2457778"/>
                <a:ext cx="106362" cy="10636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5883027" y="2660073"/>
                <a:ext cx="731321" cy="564078"/>
              </a:xfrm>
              <a:custGeom>
                <a:avLst/>
                <a:gdLst>
                  <a:gd name="connsiteX0" fmla="*/ 13854 w 738249"/>
                  <a:gd name="connsiteY0" fmla="*/ 190005 h 552202"/>
                  <a:gd name="connsiteX1" fmla="*/ 49480 w 738249"/>
                  <a:gd name="connsiteY1" fmla="*/ 368135 h 552202"/>
                  <a:gd name="connsiteX2" fmla="*/ 310737 w 738249"/>
                  <a:gd name="connsiteY2" fmla="*/ 522514 h 552202"/>
                  <a:gd name="connsiteX3" fmla="*/ 512618 w 738249"/>
                  <a:gd name="connsiteY3" fmla="*/ 522514 h 552202"/>
                  <a:gd name="connsiteX4" fmla="*/ 702623 w 738249"/>
                  <a:gd name="connsiteY4" fmla="*/ 344384 h 552202"/>
                  <a:gd name="connsiteX5" fmla="*/ 726373 w 738249"/>
                  <a:gd name="connsiteY5" fmla="*/ 190005 h 552202"/>
                  <a:gd name="connsiteX6" fmla="*/ 655121 w 738249"/>
                  <a:gd name="connsiteY6" fmla="*/ 59376 h 552202"/>
                  <a:gd name="connsiteX7" fmla="*/ 441366 w 738249"/>
                  <a:gd name="connsiteY7" fmla="*/ 0 h 552202"/>
                  <a:gd name="connsiteX0" fmla="*/ 13854 w 732311"/>
                  <a:gd name="connsiteY0" fmla="*/ 190005 h 548244"/>
                  <a:gd name="connsiteX1" fmla="*/ 49480 w 732311"/>
                  <a:gd name="connsiteY1" fmla="*/ 368135 h 548244"/>
                  <a:gd name="connsiteX2" fmla="*/ 310737 w 732311"/>
                  <a:gd name="connsiteY2" fmla="*/ 522514 h 548244"/>
                  <a:gd name="connsiteX3" fmla="*/ 512618 w 732311"/>
                  <a:gd name="connsiteY3" fmla="*/ 522514 h 548244"/>
                  <a:gd name="connsiteX4" fmla="*/ 690747 w 732311"/>
                  <a:gd name="connsiteY4" fmla="*/ 415636 h 548244"/>
                  <a:gd name="connsiteX5" fmla="*/ 726373 w 732311"/>
                  <a:gd name="connsiteY5" fmla="*/ 190005 h 548244"/>
                  <a:gd name="connsiteX6" fmla="*/ 655121 w 732311"/>
                  <a:gd name="connsiteY6" fmla="*/ 59376 h 548244"/>
                  <a:gd name="connsiteX7" fmla="*/ 441366 w 732311"/>
                  <a:gd name="connsiteY7" fmla="*/ 0 h 548244"/>
                  <a:gd name="connsiteX0" fmla="*/ 6927 w 725384"/>
                  <a:gd name="connsiteY0" fmla="*/ 190005 h 548244"/>
                  <a:gd name="connsiteX1" fmla="*/ 42553 w 725384"/>
                  <a:gd name="connsiteY1" fmla="*/ 368135 h 548244"/>
                  <a:gd name="connsiteX2" fmla="*/ 220682 w 725384"/>
                  <a:gd name="connsiteY2" fmla="*/ 522514 h 548244"/>
                  <a:gd name="connsiteX3" fmla="*/ 505691 w 725384"/>
                  <a:gd name="connsiteY3" fmla="*/ 522514 h 548244"/>
                  <a:gd name="connsiteX4" fmla="*/ 683820 w 725384"/>
                  <a:gd name="connsiteY4" fmla="*/ 415636 h 548244"/>
                  <a:gd name="connsiteX5" fmla="*/ 719446 w 725384"/>
                  <a:gd name="connsiteY5" fmla="*/ 190005 h 548244"/>
                  <a:gd name="connsiteX6" fmla="*/ 648194 w 725384"/>
                  <a:gd name="connsiteY6" fmla="*/ 59376 h 548244"/>
                  <a:gd name="connsiteX7" fmla="*/ 434439 w 725384"/>
                  <a:gd name="connsiteY7" fmla="*/ 0 h 548244"/>
                  <a:gd name="connsiteX0" fmla="*/ 6927 w 731321"/>
                  <a:gd name="connsiteY0" fmla="*/ 190005 h 548244"/>
                  <a:gd name="connsiteX1" fmla="*/ 42553 w 731321"/>
                  <a:gd name="connsiteY1" fmla="*/ 368135 h 548244"/>
                  <a:gd name="connsiteX2" fmla="*/ 220682 w 731321"/>
                  <a:gd name="connsiteY2" fmla="*/ 522514 h 548244"/>
                  <a:gd name="connsiteX3" fmla="*/ 505691 w 731321"/>
                  <a:gd name="connsiteY3" fmla="*/ 522514 h 548244"/>
                  <a:gd name="connsiteX4" fmla="*/ 683820 w 731321"/>
                  <a:gd name="connsiteY4" fmla="*/ 415636 h 548244"/>
                  <a:gd name="connsiteX5" fmla="*/ 719446 w 731321"/>
                  <a:gd name="connsiteY5" fmla="*/ 190005 h 548244"/>
                  <a:gd name="connsiteX6" fmla="*/ 612568 w 731321"/>
                  <a:gd name="connsiteY6" fmla="*/ 47501 h 548244"/>
                  <a:gd name="connsiteX7" fmla="*/ 434439 w 731321"/>
                  <a:gd name="connsiteY7" fmla="*/ 0 h 548244"/>
                  <a:gd name="connsiteX0" fmla="*/ 6927 w 731321"/>
                  <a:gd name="connsiteY0" fmla="*/ 190005 h 548244"/>
                  <a:gd name="connsiteX1" fmla="*/ 42553 w 731321"/>
                  <a:gd name="connsiteY1" fmla="*/ 368135 h 548244"/>
                  <a:gd name="connsiteX2" fmla="*/ 220682 w 731321"/>
                  <a:gd name="connsiteY2" fmla="*/ 522514 h 548244"/>
                  <a:gd name="connsiteX3" fmla="*/ 517567 w 731321"/>
                  <a:gd name="connsiteY3" fmla="*/ 522514 h 548244"/>
                  <a:gd name="connsiteX4" fmla="*/ 683820 w 731321"/>
                  <a:gd name="connsiteY4" fmla="*/ 415636 h 548244"/>
                  <a:gd name="connsiteX5" fmla="*/ 719446 w 731321"/>
                  <a:gd name="connsiteY5" fmla="*/ 190005 h 548244"/>
                  <a:gd name="connsiteX6" fmla="*/ 612568 w 731321"/>
                  <a:gd name="connsiteY6" fmla="*/ 47501 h 548244"/>
                  <a:gd name="connsiteX7" fmla="*/ 434439 w 731321"/>
                  <a:gd name="connsiteY7" fmla="*/ 0 h 548244"/>
                  <a:gd name="connsiteX0" fmla="*/ 6927 w 731321"/>
                  <a:gd name="connsiteY0" fmla="*/ 190005 h 564078"/>
                  <a:gd name="connsiteX1" fmla="*/ 42553 w 731321"/>
                  <a:gd name="connsiteY1" fmla="*/ 368135 h 564078"/>
                  <a:gd name="connsiteX2" fmla="*/ 220682 w 731321"/>
                  <a:gd name="connsiteY2" fmla="*/ 522514 h 564078"/>
                  <a:gd name="connsiteX3" fmla="*/ 481941 w 731321"/>
                  <a:gd name="connsiteY3" fmla="*/ 546265 h 564078"/>
                  <a:gd name="connsiteX4" fmla="*/ 683820 w 731321"/>
                  <a:gd name="connsiteY4" fmla="*/ 415636 h 564078"/>
                  <a:gd name="connsiteX5" fmla="*/ 719446 w 731321"/>
                  <a:gd name="connsiteY5" fmla="*/ 190005 h 564078"/>
                  <a:gd name="connsiteX6" fmla="*/ 612568 w 731321"/>
                  <a:gd name="connsiteY6" fmla="*/ 47501 h 564078"/>
                  <a:gd name="connsiteX7" fmla="*/ 434439 w 731321"/>
                  <a:gd name="connsiteY7" fmla="*/ 0 h 56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321" h="564078">
                    <a:moveTo>
                      <a:pt x="6927" y="190005"/>
                    </a:moveTo>
                    <a:cubicBezTo>
                      <a:pt x="0" y="251361"/>
                      <a:pt x="6927" y="312717"/>
                      <a:pt x="42553" y="368135"/>
                    </a:cubicBezTo>
                    <a:cubicBezTo>
                      <a:pt x="78179" y="423553"/>
                      <a:pt x="147451" y="492826"/>
                      <a:pt x="220682" y="522514"/>
                    </a:cubicBezTo>
                    <a:cubicBezTo>
                      <a:pt x="293913" y="552202"/>
                      <a:pt x="404751" y="564078"/>
                      <a:pt x="481941" y="546265"/>
                    </a:cubicBezTo>
                    <a:cubicBezTo>
                      <a:pt x="559131" y="528452"/>
                      <a:pt x="644236" y="475013"/>
                      <a:pt x="683820" y="415636"/>
                    </a:cubicBezTo>
                    <a:cubicBezTo>
                      <a:pt x="723404" y="356259"/>
                      <a:pt x="731321" y="251361"/>
                      <a:pt x="719446" y="190005"/>
                    </a:cubicBezTo>
                    <a:cubicBezTo>
                      <a:pt x="707571" y="128649"/>
                      <a:pt x="660069" y="79169"/>
                      <a:pt x="612568" y="47501"/>
                    </a:cubicBezTo>
                    <a:cubicBezTo>
                      <a:pt x="565067" y="15834"/>
                      <a:pt x="517566" y="13854"/>
                      <a:pt x="434439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aphicFrame>
          <p:nvGraphicFramePr>
            <p:cNvPr id="34" name="Object 62"/>
            <p:cNvGraphicFramePr>
              <a:graphicFrameLocks noChangeAspect="1"/>
            </p:cNvGraphicFramePr>
            <p:nvPr/>
          </p:nvGraphicFramePr>
          <p:xfrm>
            <a:off x="6386514" y="1937981"/>
            <a:ext cx="297088" cy="359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2" name="Equation" r:id="rId10" imgW="190500" imgH="228600" progId="Equation.DSMT4">
                    <p:embed/>
                  </p:oleObj>
                </mc:Choice>
                <mc:Fallback>
                  <p:oleObj name="Equation" r:id="rId10" imgW="190500" imgH="228600" progId="Equation.DSMT4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6514" y="1937981"/>
                          <a:ext cx="297088" cy="359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87" name="Object 71"/>
            <p:cNvGraphicFramePr>
              <a:graphicFrameLocks noChangeAspect="1"/>
            </p:cNvGraphicFramePr>
            <p:nvPr/>
          </p:nvGraphicFramePr>
          <p:xfrm>
            <a:off x="5824538" y="3687763"/>
            <a:ext cx="2762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3" name="Equation" r:id="rId12" imgW="177646" imgH="228402" progId="Equation.DSMT4">
                    <p:embed/>
                  </p:oleObj>
                </mc:Choice>
                <mc:Fallback>
                  <p:oleObj name="Equation" r:id="rId12" imgW="177646" imgH="228402" progId="Equation.DSMT4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538" y="3687763"/>
                          <a:ext cx="27622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88" name="Object 72"/>
            <p:cNvGraphicFramePr>
              <a:graphicFrameLocks noChangeAspect="1"/>
            </p:cNvGraphicFramePr>
            <p:nvPr/>
          </p:nvGraphicFramePr>
          <p:xfrm>
            <a:off x="6130925" y="2757488"/>
            <a:ext cx="238125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4" name="Equation" r:id="rId14" imgW="152202" imgH="177569" progId="Equation.DSMT4">
                    <p:embed/>
                  </p:oleObj>
                </mc:Choice>
                <mc:Fallback>
                  <p:oleObj name="Equation" r:id="rId14" imgW="152202" imgH="177569" progId="Equation.DSMT4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0925" y="2757488"/>
                          <a:ext cx="238125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89" name="Object 73"/>
            <p:cNvGraphicFramePr>
              <a:graphicFrameLocks noChangeAspect="1"/>
            </p:cNvGraphicFramePr>
            <p:nvPr/>
          </p:nvGraphicFramePr>
          <p:xfrm>
            <a:off x="4167189" y="2224585"/>
            <a:ext cx="272404" cy="367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5" name="Equation" r:id="rId16" imgW="152268" imgH="203024" progId="Equation.DSMT4">
                    <p:embed/>
                  </p:oleObj>
                </mc:Choice>
                <mc:Fallback>
                  <p:oleObj name="Equation" r:id="rId16" imgW="152268" imgH="203024" progId="Equation.DSMT4">
                    <p:embed/>
                    <p:pic>
                      <p:nvPicPr>
                        <p:cNvPr id="0" name="Picture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7189" y="2224585"/>
                          <a:ext cx="272404" cy="367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90" name="Object 74"/>
            <p:cNvGraphicFramePr>
              <a:graphicFrameLocks noChangeAspect="1"/>
            </p:cNvGraphicFramePr>
            <p:nvPr/>
          </p:nvGraphicFramePr>
          <p:xfrm>
            <a:off x="8100019" y="2053875"/>
            <a:ext cx="238764" cy="322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6" name="Equation" r:id="rId18" imgW="152268" imgH="203024" progId="Equation.DSMT4">
                    <p:embed/>
                  </p:oleObj>
                </mc:Choice>
                <mc:Fallback>
                  <p:oleObj name="Equation" r:id="rId18" imgW="152268" imgH="203024" progId="Equation.DSMT4">
                    <p:embed/>
                    <p:pic>
                      <p:nvPicPr>
                        <p:cNvPr id="0" name="Picture 2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0019" y="2053875"/>
                          <a:ext cx="238764" cy="3220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24225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Path Independence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0096" y="2045381"/>
            <a:ext cx="7527925" cy="3821112"/>
            <a:chOff x="644525" y="1544638"/>
            <a:chExt cx="7527925" cy="3821112"/>
          </a:xfrm>
        </p:grpSpPr>
        <p:sp>
          <p:nvSpPr>
            <p:cNvPr id="37894" name="Text Box 16"/>
            <p:cNvSpPr txBox="1">
              <a:spLocks noChangeArrowheads="1"/>
            </p:cNvSpPr>
            <p:nvPr/>
          </p:nvSpPr>
          <p:spPr bwMode="auto">
            <a:xfrm>
              <a:off x="3682365" y="3465513"/>
              <a:ext cx="1624163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Equivalent</a:t>
              </a:r>
            </a:p>
          </p:txBody>
        </p:sp>
        <p:sp>
          <p:nvSpPr>
            <p:cNvPr id="37895" name="AutoShape 17"/>
            <p:cNvSpPr>
              <a:spLocks noChangeArrowheads="1"/>
            </p:cNvSpPr>
            <p:nvPr/>
          </p:nvSpPr>
          <p:spPr bwMode="auto">
            <a:xfrm>
              <a:off x="2044700" y="1879600"/>
              <a:ext cx="4800600" cy="29210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7890" name="Object 9"/>
            <p:cNvGraphicFramePr>
              <a:graphicFrameLocks noChangeAspect="1"/>
            </p:cNvGraphicFramePr>
            <p:nvPr/>
          </p:nvGraphicFramePr>
          <p:xfrm>
            <a:off x="644525" y="4300538"/>
            <a:ext cx="2057400" cy="1065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3" name="Equation" r:id="rId4" imgW="736600" imgH="381000" progId="Equation.DSMT4">
                    <p:embed/>
                  </p:oleObj>
                </mc:Choice>
                <mc:Fallback>
                  <p:oleObj name="Equation" r:id="rId4" imgW="736600" imgH="381000" progId="Equation.DSMT4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525" y="4300538"/>
                          <a:ext cx="2057400" cy="1065212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1" name="Object 3"/>
            <p:cNvGraphicFramePr>
              <a:graphicFrameLocks noChangeAspect="1"/>
            </p:cNvGraphicFramePr>
            <p:nvPr/>
          </p:nvGraphicFramePr>
          <p:xfrm>
            <a:off x="6438900" y="4357688"/>
            <a:ext cx="1733550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4" name="Equation" r:id="rId6" imgW="609336" imgH="215806" progId="Equation.DSMT4">
                    <p:embed/>
                  </p:oleObj>
                </mc:Choice>
                <mc:Fallback>
                  <p:oleObj name="Equation" r:id="rId6" imgW="609336" imgH="215806" progId="Equation.DSMT4">
                    <p:embed/>
                    <p:pic>
                      <p:nvPicPr>
                        <p:cNvPr id="0" name="Picture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8900" y="4357688"/>
                          <a:ext cx="1733550" cy="614362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2" name="Object 4"/>
            <p:cNvGraphicFramePr>
              <a:graphicFrameLocks noChangeAspect="1"/>
            </p:cNvGraphicFramePr>
            <p:nvPr/>
          </p:nvGraphicFramePr>
          <p:xfrm>
            <a:off x="1992313" y="1544638"/>
            <a:ext cx="4692650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5" name="Equation" r:id="rId8" imgW="1651000" imgH="228600" progId="Equation.DSMT4">
                    <p:embed/>
                  </p:oleObj>
                </mc:Choice>
                <mc:Fallback>
                  <p:oleObj name="Equation" r:id="rId8" imgW="1651000" imgH="228600" progId="Equation.DSMT4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2313" y="1544638"/>
                          <a:ext cx="4692650" cy="65087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1211216" y="996768"/>
            <a:ext cx="6518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Equivalent properties </a:t>
            </a:r>
            <a:r>
              <a:rPr lang="en-US" sz="2400" dirty="0">
                <a:solidFill>
                  <a:schemeClr val="bg1"/>
                </a:solidFill>
              </a:rPr>
              <a:t>of an electrostatic field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187325" y="0"/>
            <a:ext cx="8637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Electrostatics</a:t>
            </a:r>
          </a:p>
        </p:txBody>
      </p:sp>
      <p:graphicFrame>
        <p:nvGraphicFramePr>
          <p:cNvPr id="389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744174"/>
              </p:ext>
            </p:extLst>
          </p:nvPr>
        </p:nvGraphicFramePr>
        <p:xfrm>
          <a:off x="2283410" y="2526499"/>
          <a:ext cx="16605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8" name="Equation" r:id="rId4" imgW="647700" imgH="228600" progId="Equation.DSMT4">
                  <p:embed/>
                </p:oleObj>
              </mc:Choice>
              <mc:Fallback>
                <p:oleObj name="Equation" r:id="rId4" imgW="647700" imgH="22860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410" y="2526499"/>
                        <a:ext cx="1660525" cy="5857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8629-239F-49CF-8A07-378C984780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8616" y="961571"/>
            <a:ext cx="6498895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Here is a summary of the important equations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related to the electric field in </a:t>
            </a:r>
            <a:r>
              <a:rPr lang="en-US" sz="2400" u="sng" dirty="0" smtClean="0">
                <a:solidFill>
                  <a:schemeClr val="bg1"/>
                </a:solidFill>
              </a:rPr>
              <a:t>statics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414308"/>
              </p:ext>
            </p:extLst>
          </p:nvPr>
        </p:nvGraphicFramePr>
        <p:xfrm>
          <a:off x="2401320" y="4509553"/>
          <a:ext cx="14319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9" name="Equation" r:id="rId6" imgW="558800" imgH="228600" progId="Equation.DSMT4">
                  <p:embed/>
                </p:oleObj>
              </mc:Choice>
              <mc:Fallback>
                <p:oleObj name="Equation" r:id="rId6" imgW="558800" imgH="2286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320" y="4509553"/>
                        <a:ext cx="1431925" cy="587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98009" y="2644036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Electric Gauss law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0565" y="3512903"/>
            <a:ext cx="176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Faraday’s law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7708" y="4589598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Constitutive equation (free space)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895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16056"/>
              </p:ext>
            </p:extLst>
          </p:nvPr>
        </p:nvGraphicFramePr>
        <p:xfrm>
          <a:off x="2283409" y="3467433"/>
          <a:ext cx="15970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" name="Equation" r:id="rId8" imgW="622030" imgH="215806" progId="Equation.DSMT4">
                  <p:embed/>
                </p:oleObj>
              </mc:Choice>
              <mc:Fallback>
                <p:oleObj name="Equation" r:id="rId8" imgW="622030" imgH="215806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409" y="3467433"/>
                        <a:ext cx="1597025" cy="5540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13278</TotalTime>
  <Words>2106</Words>
  <Application>Microsoft Office PowerPoint</Application>
  <PresentationFormat>On-screen Show (4:3)</PresentationFormat>
  <Paragraphs>449</Paragraphs>
  <Slides>55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Symbol</vt:lpstr>
      <vt:lpstr>Times New Roman</vt:lpstr>
      <vt:lpstr>Wingdings</vt:lpstr>
      <vt:lpstr>Soaring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1200</cp:revision>
  <cp:lastPrinted>1999-08-25T18:07:04Z</cp:lastPrinted>
  <dcterms:created xsi:type="dcterms:W3CDTF">1999-08-24T13:57:19Z</dcterms:created>
  <dcterms:modified xsi:type="dcterms:W3CDTF">2023-03-10T02:01:48Z</dcterms:modified>
</cp:coreProperties>
</file>