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8"/>
  </p:notesMasterIdLst>
  <p:handoutMasterIdLst>
    <p:handoutMasterId r:id="rId29"/>
  </p:handoutMasterIdLst>
  <p:sldIdLst>
    <p:sldId id="276" r:id="rId2"/>
    <p:sldId id="290" r:id="rId3"/>
    <p:sldId id="291" r:id="rId4"/>
    <p:sldId id="315" r:id="rId5"/>
    <p:sldId id="309" r:id="rId6"/>
    <p:sldId id="310" r:id="rId7"/>
    <p:sldId id="308" r:id="rId8"/>
    <p:sldId id="292" r:id="rId9"/>
    <p:sldId id="305" r:id="rId10"/>
    <p:sldId id="293" r:id="rId11"/>
    <p:sldId id="317" r:id="rId12"/>
    <p:sldId id="297" r:id="rId13"/>
    <p:sldId id="312" r:id="rId14"/>
    <p:sldId id="298" r:id="rId15"/>
    <p:sldId id="299" r:id="rId16"/>
    <p:sldId id="295" r:id="rId17"/>
    <p:sldId id="296" r:id="rId18"/>
    <p:sldId id="313" r:id="rId19"/>
    <p:sldId id="301" r:id="rId20"/>
    <p:sldId id="302" r:id="rId21"/>
    <p:sldId id="307" r:id="rId22"/>
    <p:sldId id="306" r:id="rId23"/>
    <p:sldId id="314" r:id="rId24"/>
    <p:sldId id="311" r:id="rId25"/>
    <p:sldId id="316" r:id="rId26"/>
    <p:sldId id="304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33CC33"/>
    <a:srgbClr val="FF9933"/>
    <a:srgbClr val="0000CC"/>
    <a:srgbClr val="6699FF"/>
    <a:srgbClr val="969696"/>
    <a:srgbClr val="D6D100"/>
    <a:srgbClr val="DDD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23.wmf"/><Relationship Id="rId1" Type="http://schemas.openxmlformats.org/officeDocument/2006/relationships/image" Target="../media/image44.wmf"/><Relationship Id="rId5" Type="http://schemas.openxmlformats.org/officeDocument/2006/relationships/image" Target="../media/image28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8.wmf"/><Relationship Id="rId7" Type="http://schemas.openxmlformats.org/officeDocument/2006/relationships/image" Target="../media/image1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7.wmf"/><Relationship Id="rId9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E12D9FE-25AE-49F4-BB4A-E06DD2A25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C619D4-BE64-4116-99FE-A282D74EB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397E9-C8BC-4ECC-B101-A4D805EBF25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D3EB2-DF8C-43C5-88E0-628C9B4A765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D3EB2-DF8C-43C5-88E0-628C9B4A765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636F5-8924-498C-AF84-A724384226F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F0425-432F-4219-BFC1-14ABD4F00D0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8D527-F9A6-4DFC-AE57-60AD7F400E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F82D4-41B6-4E15-8F31-92C4169D1B0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9E05C-4537-4A0F-B754-A2FDCB03F2A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18C48-DE60-40EB-BBD8-63AB1E0CAAB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8465A-81D5-4AA7-BD43-B57D8361790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C3112-B64B-4061-9646-9B96FD06E1E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FE719-830D-46DF-8D0E-8A76AF4E45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6AB7E-D9E6-4405-BDE8-A5CD43F7BAE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91E95-BA3D-4D68-ACEE-5FDE8D7AC2B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891FF-C6C2-428E-BECD-B808AF7BE45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8C8D212E-163A-4566-BA09-6A8CCA525027}" type="slidenum">
              <a:rPr lang="en-US" sz="1300">
                <a:latin typeface="Times New Roman" pitchFamily="18" charset="0"/>
              </a:rPr>
              <a:pPr algn="r" defTabSz="966788"/>
              <a:t>23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13255-1A63-46B6-9052-C33F7D9A060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DFE66-977B-42A2-A1EE-0A59ADD7773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DFE66-977B-42A2-A1EE-0A59ADD7773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FF9C1-2A6F-4BB6-A84E-F69BB6D1027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FF9C1-2A6F-4BB6-A84E-F69BB6D1027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B07B4-4D04-450C-A969-C4EA3DEF40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C09B0-F909-4C94-842E-54A043BCCD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3A308-FDA3-440C-99D8-57D1993BBAB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2A32E-8F10-4E61-81C0-82A24B95AA4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6E103-F623-40FF-9297-77B46F26746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25892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</a:t>
            </a:r>
            <a:r>
              <a:rPr lang="en-US" sz="2400" b="1" dirty="0" smtClean="0">
                <a:solidFill>
                  <a:schemeClr val="bg2"/>
                </a:solidFill>
              </a:rPr>
              <a:t>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476467" y="4724400"/>
            <a:ext cx="443552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19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Gradient and Laplacian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22514" y="3940629"/>
          <a:ext cx="3657600" cy="2620963"/>
        </p:xfrm>
        <a:graphic>
          <a:graphicData uri="http://schemas.openxmlformats.org/presentationml/2006/ole">
            <p:oleObj spid="_x0000_s1030" name="Photo Editor Photo" r:id="rId4" imgW="2857899" imgH="2048161" progId="">
              <p:embed/>
            </p:oleObj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60388" y="2286000"/>
            <a:ext cx="6362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 using paths in the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>
                <a:solidFill>
                  <a:schemeClr val="bg1"/>
                </a:solidFill>
              </a:rPr>
              <a:t> and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directions, we have</a:t>
            </a:r>
          </a:p>
        </p:txBody>
      </p:sp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3762375" y="1339850"/>
          <a:ext cx="1778000" cy="2489200"/>
        </p:xfrm>
        <a:graphic>
          <a:graphicData uri="http://schemas.openxmlformats.org/presentationml/2006/ole">
            <p:oleObj spid="_x0000_s9226" name="Equation" r:id="rId4" imgW="889000" imgH="1244600" progId="Equation.DSMT4">
              <p:embed/>
            </p:oleObj>
          </a:graphicData>
        </a:graphic>
      </p:graphicFrame>
      <p:sp>
        <p:nvSpPr>
          <p:cNvPr id="9222" name="Text Box 17"/>
          <p:cNvSpPr txBox="1">
            <a:spLocks noChangeArrowheads="1"/>
          </p:cNvSpPr>
          <p:nvPr/>
        </p:nvSpPr>
        <p:spPr bwMode="auto">
          <a:xfrm>
            <a:off x="464024" y="4481513"/>
            <a:ext cx="24792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we have</a:t>
            </a:r>
          </a:p>
        </p:txBody>
      </p:sp>
      <p:graphicFrame>
        <p:nvGraphicFramePr>
          <p:cNvPr id="9219" name="Object 18"/>
          <p:cNvGraphicFramePr>
            <a:graphicFrameLocks noChangeAspect="1"/>
          </p:cNvGraphicFramePr>
          <p:nvPr/>
        </p:nvGraphicFramePr>
        <p:xfrm>
          <a:off x="3182771" y="4936031"/>
          <a:ext cx="1615848" cy="528020"/>
        </p:xfrm>
        <a:graphic>
          <a:graphicData uri="http://schemas.openxmlformats.org/presentationml/2006/ole">
            <p:oleObj spid="_x0000_s9227" name="Equation" r:id="rId5" imgW="622030" imgH="203112" progId="Equation.DSMT4">
              <p:embed/>
            </p:oleObj>
          </a:graphicData>
        </a:graphic>
      </p:graphicFrame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2823276" y="920131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95324" y="0"/>
            <a:ext cx="790276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 Between </a:t>
            </a:r>
            <a:r>
              <a:rPr lang="en-US" sz="4000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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(cont.)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18"/>
          <p:cNvGraphicFramePr>
            <a:graphicFrameLocks noChangeAspect="1"/>
          </p:cNvGraphicFramePr>
          <p:nvPr/>
        </p:nvGraphicFramePr>
        <p:xfrm>
          <a:off x="3515280" y="1800945"/>
          <a:ext cx="1615848" cy="528020"/>
        </p:xfrm>
        <a:graphic>
          <a:graphicData uri="http://schemas.openxmlformats.org/presentationml/2006/ole">
            <p:oleObj spid="_x0000_s102407" name="Equation" r:id="rId4" imgW="622030" imgH="203112" progId="Equation.DSMT4">
              <p:embed/>
            </p:oleObj>
          </a:graphicData>
        </a:graphic>
      </p:graphicFrame>
      <p:sp>
        <p:nvSpPr>
          <p:cNvPr id="9223" name="Text Box 21"/>
          <p:cNvSpPr txBox="1">
            <a:spLocks noChangeArrowheads="1"/>
          </p:cNvSpPr>
          <p:nvPr/>
        </p:nvSpPr>
        <p:spPr bwMode="auto">
          <a:xfrm>
            <a:off x="1318512" y="4798047"/>
            <a:ext cx="6550342" cy="83099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endParaRPr lang="en-US" sz="1600" dirty="0" smtClean="0">
              <a:solidFill>
                <a:schemeClr val="bg2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</a:t>
            </a:r>
            <a:r>
              <a:rPr lang="en-US" sz="1600" dirty="0">
                <a:solidFill>
                  <a:schemeClr val="bg2"/>
                </a:solidFill>
              </a:rPr>
              <a:t>choice of </a:t>
            </a:r>
            <a:r>
              <a:rPr lang="en-US" sz="16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en-US" sz="1600" dirty="0">
                <a:solidFill>
                  <a:schemeClr val="bg2"/>
                </a:solidFill>
              </a:rPr>
              <a:t>(the reference point) does not affect </a:t>
            </a:r>
            <a:r>
              <a:rPr lang="en-US" sz="1600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1600" dirty="0">
                <a:solidFill>
                  <a:schemeClr val="bg2"/>
                </a:solidFill>
                <a:latin typeface="Times New Roman" pitchFamily="18" charset="0"/>
              </a:rPr>
              <a:t>  </a:t>
            </a:r>
            <a:endParaRPr lang="en-US" sz="1600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sz="1600" dirty="0">
                <a:solidFill>
                  <a:schemeClr val="bg2"/>
                </a:solidFill>
              </a:rPr>
              <a:t>the gradient of a constant is zero</a:t>
            </a:r>
            <a:r>
              <a:rPr lang="en-US" sz="1600" dirty="0">
                <a:solidFill>
                  <a:schemeClr val="bg2"/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9225" name="Text Box 23"/>
          <p:cNvSpPr txBox="1">
            <a:spLocks noChangeArrowheads="1"/>
          </p:cNvSpPr>
          <p:nvPr/>
        </p:nvSpPr>
        <p:spPr bwMode="auto">
          <a:xfrm>
            <a:off x="570017" y="2970313"/>
            <a:ext cx="7517079" cy="64633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gives us a new way to find the electric field, by first calculating the </a:t>
            </a:r>
            <a:r>
              <a:rPr lang="en-US" dirty="0" smtClean="0">
                <a:solidFill>
                  <a:schemeClr val="bg1"/>
                </a:solidFill>
              </a:rPr>
              <a:t>potential and then taking the gradient </a:t>
            </a:r>
            <a:r>
              <a:rPr lang="en-US" dirty="0">
                <a:solidFill>
                  <a:schemeClr val="bg1"/>
                </a:solidFill>
              </a:rPr>
              <a:t>(illustrated </a:t>
            </a:r>
            <a:r>
              <a:rPr lang="en-US" dirty="0" smtClean="0">
                <a:solidFill>
                  <a:schemeClr val="bg1"/>
                </a:solidFill>
              </a:rPr>
              <a:t>next </a:t>
            </a:r>
            <a:r>
              <a:rPr lang="en-US" dirty="0">
                <a:solidFill>
                  <a:schemeClr val="bg1"/>
                </a:solidFill>
              </a:rPr>
              <a:t>with examples).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95324" y="0"/>
            <a:ext cx="790276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 Between </a:t>
            </a:r>
            <a:r>
              <a:rPr lang="en-US" sz="4000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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(cont.)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2560" y="1116281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Summary: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2816225" y="0"/>
            <a:ext cx="3227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3616325" y="2452688"/>
          <a:ext cx="5156200" cy="2543175"/>
        </p:xfrm>
        <a:graphic>
          <a:graphicData uri="http://schemas.openxmlformats.org/presentationml/2006/ole">
            <p:oleObj spid="_x0000_s10254" name="Equation" r:id="rId4" imgW="2781300" imgH="1371600" progId="Equation.DSMT4">
              <p:embed/>
            </p:oleObj>
          </a:graphicData>
        </a:graphic>
      </p:graphicFrame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318250" y="2273300"/>
            <a:ext cx="809625" cy="12588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8051800" y="2266950"/>
            <a:ext cx="663575" cy="11398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906838" y="3241675"/>
            <a:ext cx="273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i="1">
              <a:latin typeface="Times New Roman" pitchFamily="18" charset="0"/>
            </a:endParaRPr>
          </a:p>
        </p:txBody>
      </p:sp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3978275" y="2111375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250" name="Group 31"/>
          <p:cNvGrpSpPr>
            <a:grpSpLocks/>
          </p:cNvGrpSpPr>
          <p:nvPr/>
        </p:nvGrpSpPr>
        <p:grpSpPr bwMode="auto">
          <a:xfrm>
            <a:off x="608013" y="1601788"/>
            <a:ext cx="2400300" cy="2090737"/>
            <a:chOff x="383" y="1009"/>
            <a:chExt cx="1512" cy="1317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83" y="2094"/>
              <a:ext cx="180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253" name="Line 15"/>
            <p:cNvSpPr>
              <a:spLocks noChangeShapeType="1"/>
            </p:cNvSpPr>
            <p:nvPr/>
          </p:nvSpPr>
          <p:spPr bwMode="auto">
            <a:xfrm>
              <a:off x="982" y="1297"/>
              <a:ext cx="0" cy="5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16"/>
            <p:cNvSpPr>
              <a:spLocks noChangeShapeType="1"/>
            </p:cNvSpPr>
            <p:nvPr/>
          </p:nvSpPr>
          <p:spPr bwMode="auto">
            <a:xfrm flipV="1">
              <a:off x="583" y="1855"/>
              <a:ext cx="399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17"/>
            <p:cNvSpPr>
              <a:spLocks noChangeShapeType="1"/>
            </p:cNvSpPr>
            <p:nvPr/>
          </p:nvSpPr>
          <p:spPr bwMode="auto">
            <a:xfrm>
              <a:off x="982" y="1855"/>
              <a:ext cx="67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Text Box 18"/>
            <p:cNvSpPr txBox="1">
              <a:spLocks noChangeArrowheads="1"/>
            </p:cNvSpPr>
            <p:nvPr/>
          </p:nvSpPr>
          <p:spPr bwMode="auto">
            <a:xfrm>
              <a:off x="1714" y="1757"/>
              <a:ext cx="1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887" y="1009"/>
              <a:ext cx="172" cy="2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258" name="Rectangle 25"/>
            <p:cNvSpPr>
              <a:spLocks noChangeArrowheads="1"/>
            </p:cNvSpPr>
            <p:nvPr/>
          </p:nvSpPr>
          <p:spPr bwMode="auto">
            <a:xfrm>
              <a:off x="1054" y="1487"/>
              <a:ext cx="58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   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[C]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259" name="Oval 28"/>
            <p:cNvSpPr>
              <a:spLocks noChangeArrowheads="1"/>
            </p:cNvSpPr>
            <p:nvPr/>
          </p:nvSpPr>
          <p:spPr bwMode="auto">
            <a:xfrm>
              <a:off x="944" y="1795"/>
              <a:ext cx="92" cy="9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" name="Text Box 30"/>
          <p:cNvSpPr txBox="1">
            <a:spLocks noChangeArrowheads="1"/>
          </p:cNvSpPr>
          <p:nvPr/>
        </p:nvSpPr>
        <p:spPr bwMode="auto">
          <a:xfrm>
            <a:off x="2900033" y="1083669"/>
            <a:ext cx="3401893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chemeClr val="bg2"/>
                </a:solidFill>
              </a:rPr>
              <a:t> from the point charge</a:t>
            </a:r>
          </a:p>
        </p:txBody>
      </p:sp>
      <p:graphicFrame>
        <p:nvGraphicFramePr>
          <p:cNvPr id="10243" name="Object 32"/>
          <p:cNvGraphicFramePr>
            <a:graphicFrameLocks noChangeAspect="1"/>
          </p:cNvGraphicFramePr>
          <p:nvPr/>
        </p:nvGraphicFramePr>
        <p:xfrm>
          <a:off x="3354388" y="5473700"/>
          <a:ext cx="3154362" cy="895350"/>
        </p:xfrm>
        <a:graphic>
          <a:graphicData uri="http://schemas.openxmlformats.org/presentationml/2006/ole">
            <p:oleObj spid="_x0000_s10255" name="Equation" r:id="rId5" imgW="1701800" imgH="482600" progId="Equation.DSMT4">
              <p:embed/>
            </p:oleObj>
          </a:graphicData>
        </a:graphic>
      </p:graphicFrame>
      <p:graphicFrame>
        <p:nvGraphicFramePr>
          <p:cNvPr id="10244" name="Object 33"/>
          <p:cNvGraphicFramePr>
            <a:graphicFrameLocks noChangeAspect="1"/>
          </p:cNvGraphicFramePr>
          <p:nvPr/>
        </p:nvGraphicFramePr>
        <p:xfrm>
          <a:off x="499918" y="4297898"/>
          <a:ext cx="1976438" cy="801687"/>
        </p:xfrm>
        <a:graphic>
          <a:graphicData uri="http://schemas.openxmlformats.org/presentationml/2006/ole">
            <p:oleObj spid="_x0000_s10256" name="Equation" r:id="rId6" imgW="1066800" imgH="43180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46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 Charge Example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53882" y="5508692"/>
          <a:ext cx="1968500" cy="844550"/>
        </p:xfrm>
        <a:graphic>
          <a:graphicData uri="http://schemas.openxmlformats.org/presentationml/2006/ole">
            <p:oleObj spid="_x0000_s11286" name="Equation" r:id="rId4" imgW="1066800" imgH="457200" progId="Equation.DSMT4">
              <p:embed/>
            </p:oleObj>
          </a:graphicData>
        </a:graphic>
      </p:graphicFrame>
      <p:grpSp>
        <p:nvGrpSpPr>
          <p:cNvPr id="11293" name="Group 29"/>
          <p:cNvGrpSpPr>
            <a:grpSpLocks/>
          </p:cNvGrpSpPr>
          <p:nvPr/>
        </p:nvGrpSpPr>
        <p:grpSpPr bwMode="auto">
          <a:xfrm>
            <a:off x="296225" y="571803"/>
            <a:ext cx="5297488" cy="4173527"/>
            <a:chOff x="224" y="435"/>
            <a:chExt cx="3337" cy="2629"/>
          </a:xfrm>
        </p:grpSpPr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>
              <a:off x="1488" y="1944"/>
              <a:ext cx="17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3374" y="1801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 flipV="1">
              <a:off x="1384" y="730"/>
              <a:ext cx="0" cy="11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302" y="435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1278" name="Oval 16"/>
            <p:cNvSpPr>
              <a:spLocks noChangeArrowheads="1"/>
            </p:cNvSpPr>
            <p:nvPr/>
          </p:nvSpPr>
          <p:spPr bwMode="auto">
            <a:xfrm>
              <a:off x="600" y="1176"/>
              <a:ext cx="1568" cy="1568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7"/>
            <p:cNvSpPr>
              <a:spLocks noChangeArrowheads="1"/>
            </p:cNvSpPr>
            <p:nvPr/>
          </p:nvSpPr>
          <p:spPr bwMode="auto">
            <a:xfrm>
              <a:off x="224" y="816"/>
              <a:ext cx="2336" cy="2248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8"/>
            <p:cNvSpPr>
              <a:spLocks noChangeArrowheads="1"/>
            </p:cNvSpPr>
            <p:nvPr/>
          </p:nvSpPr>
          <p:spPr bwMode="auto">
            <a:xfrm>
              <a:off x="920" y="1472"/>
              <a:ext cx="928" cy="960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21"/>
            <p:cNvSpPr>
              <a:spLocks noChangeArrowheads="1"/>
            </p:cNvSpPr>
            <p:nvPr/>
          </p:nvSpPr>
          <p:spPr bwMode="auto">
            <a:xfrm>
              <a:off x="1096" y="1680"/>
              <a:ext cx="568" cy="53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22"/>
            <p:cNvSpPr>
              <a:spLocks noChangeArrowheads="1"/>
            </p:cNvSpPr>
            <p:nvPr/>
          </p:nvSpPr>
          <p:spPr bwMode="auto">
            <a:xfrm>
              <a:off x="866" y="2532"/>
              <a:ext cx="58" cy="5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23"/>
            <p:cNvSpPr>
              <a:spLocks noChangeShapeType="1"/>
            </p:cNvSpPr>
            <p:nvPr/>
          </p:nvSpPr>
          <p:spPr bwMode="auto">
            <a:xfrm flipV="1">
              <a:off x="930" y="2410"/>
              <a:ext cx="98" cy="12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1267" name="Object 5"/>
            <p:cNvGraphicFramePr>
              <a:graphicFrameLocks noChangeAspect="1"/>
            </p:cNvGraphicFramePr>
            <p:nvPr/>
          </p:nvGraphicFramePr>
          <p:xfrm>
            <a:off x="593" y="2263"/>
            <a:ext cx="286" cy="182"/>
          </p:xfrm>
          <a:graphic>
            <a:graphicData uri="http://schemas.openxmlformats.org/presentationml/2006/ole">
              <p:oleObj spid="_x0000_s11287" name="Equation" r:id="rId5" imgW="279158" imgH="177646" progId="Equation.DSMT4">
                <p:embed/>
              </p:oleObj>
            </a:graphicData>
          </a:graphic>
        </p:graphicFrame>
        <p:sp>
          <p:nvSpPr>
            <p:cNvPr id="11284" name="Text Box 25"/>
            <p:cNvSpPr txBox="1">
              <a:spLocks noChangeArrowheads="1"/>
            </p:cNvSpPr>
            <p:nvPr/>
          </p:nvSpPr>
          <p:spPr bwMode="auto">
            <a:xfrm>
              <a:off x="2054" y="2813"/>
              <a:ext cx="74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+mn-lt"/>
                  <a:sym typeface="Symbol" pitchFamily="18" charset="2"/>
                </a:rPr>
                <a:t> = -1 [V]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1285" name="Line 26"/>
            <p:cNvSpPr>
              <a:spLocks noChangeShapeType="1"/>
            </p:cNvSpPr>
            <p:nvPr/>
          </p:nvSpPr>
          <p:spPr bwMode="auto">
            <a:xfrm>
              <a:off x="1384" y="1936"/>
              <a:ext cx="608" cy="47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6" name="Text Box 27"/>
            <p:cNvSpPr txBox="1">
              <a:spLocks noChangeArrowheads="1"/>
            </p:cNvSpPr>
            <p:nvPr/>
          </p:nvSpPr>
          <p:spPr bwMode="auto">
            <a:xfrm>
              <a:off x="1854" y="2082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2400" i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1287" name="Text Box 28"/>
            <p:cNvSpPr txBox="1">
              <a:spLocks noChangeArrowheads="1"/>
            </p:cNvSpPr>
            <p:nvPr/>
          </p:nvSpPr>
          <p:spPr bwMode="auto">
            <a:xfrm>
              <a:off x="1750" y="238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+mn-lt"/>
                  <a:sym typeface="Symbol" pitchFamily="18" charset="2"/>
                </a:rPr>
                <a:t>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1288" name="Text Box 29"/>
            <p:cNvSpPr txBox="1">
              <a:spLocks noChangeArrowheads="1"/>
            </p:cNvSpPr>
            <p:nvPr/>
          </p:nvSpPr>
          <p:spPr bwMode="auto">
            <a:xfrm>
              <a:off x="1510" y="2151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+mn-lt"/>
                  <a:sym typeface="Symbol" pitchFamily="18" charset="2"/>
                </a:rPr>
                <a:t>1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1289" name="Text Box 30"/>
            <p:cNvSpPr txBox="1">
              <a:spLocks noChangeArrowheads="1"/>
            </p:cNvSpPr>
            <p:nvPr/>
          </p:nvSpPr>
          <p:spPr bwMode="auto">
            <a:xfrm>
              <a:off x="1374" y="198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+mn-lt"/>
                  <a:sym typeface="Symbol" pitchFamily="18" charset="2"/>
                </a:rPr>
                <a:t>2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1290" name="Oval 10"/>
            <p:cNvSpPr>
              <a:spLocks noChangeArrowheads="1"/>
            </p:cNvSpPr>
            <p:nvPr/>
          </p:nvSpPr>
          <p:spPr bwMode="auto">
            <a:xfrm>
              <a:off x="1344" y="1904"/>
              <a:ext cx="80" cy="8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5165725" y="3316676"/>
          <a:ext cx="3602355" cy="2272277"/>
        </p:xfrm>
        <a:graphic>
          <a:graphicData uri="http://schemas.openxmlformats.org/presentationml/2006/ole">
            <p:oleObj spid="_x0000_s11288" name="Equation" r:id="rId6" imgW="2197100" imgH="1384300" progId="Equation.DSMT4">
              <p:embed/>
            </p:oleObj>
          </a:graphicData>
        </a:graphic>
      </p:graphicFrame>
      <p:sp>
        <p:nvSpPr>
          <p:cNvPr id="11271" name="Text Box 34"/>
          <p:cNvSpPr txBox="1">
            <a:spLocks noChangeArrowheads="1"/>
          </p:cNvSpPr>
          <p:nvPr/>
        </p:nvSpPr>
        <p:spPr bwMode="auto">
          <a:xfrm>
            <a:off x="391886" y="6448196"/>
            <a:ext cx="298346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</a:rPr>
              <a:t>A</a:t>
            </a:r>
            <a:r>
              <a:rPr lang="en-US" sz="1600" dirty="0" smtClean="0">
                <a:solidFill>
                  <a:schemeClr val="bg1"/>
                </a:solidFill>
              </a:rPr>
              <a:t>rbitrary reference </a:t>
            </a:r>
            <a:r>
              <a:rPr lang="en-US" sz="1600" dirty="0">
                <a:solidFill>
                  <a:schemeClr val="bg1"/>
                </a:solidFill>
              </a:rPr>
              <a:t>point</a:t>
            </a:r>
          </a:p>
        </p:txBody>
      </p:sp>
      <p:sp>
        <p:nvSpPr>
          <p:cNvPr id="11272" name="Line 36"/>
          <p:cNvSpPr>
            <a:spLocks noChangeShapeType="1"/>
          </p:cNvSpPr>
          <p:nvPr/>
        </p:nvSpPr>
        <p:spPr bwMode="auto">
          <a:xfrm flipV="1">
            <a:off x="1911927" y="5830778"/>
            <a:ext cx="593764" cy="676899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3" name="Text Box 30"/>
          <p:cNvSpPr txBox="1">
            <a:spLocks noChangeArrowheads="1"/>
          </p:cNvSpPr>
          <p:nvPr/>
        </p:nvSpPr>
        <p:spPr bwMode="auto">
          <a:xfrm>
            <a:off x="5048496" y="956892"/>
            <a:ext cx="3022600" cy="40005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dirty="0">
                <a:solidFill>
                  <a:schemeClr val="bg2"/>
                </a:solidFill>
              </a:rPr>
              <a:t> from the line charge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4644708" y="5800725"/>
          <a:ext cx="2554287" cy="798513"/>
        </p:xfrm>
        <a:graphic>
          <a:graphicData uri="http://schemas.openxmlformats.org/presentationml/2006/ole">
            <p:oleObj spid="_x0000_s11289" name="Equation" r:id="rId7" imgW="1384300" imgH="431800" progId="Equation.DSMT4">
              <p:embed/>
            </p:oleObj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5290520" y="1796474"/>
          <a:ext cx="3212213" cy="735525"/>
        </p:xfrm>
        <a:graphic>
          <a:graphicData uri="http://schemas.openxmlformats.org/presentationml/2006/ole">
            <p:oleObj spid="_x0000_s11290" name="Equation" r:id="rId8" imgW="1828800" imgH="419100" progId="Equation.DSMT4">
              <p:embed/>
            </p:oleObj>
          </a:graphicData>
        </a:graphic>
      </p:graphicFrame>
      <p:sp>
        <p:nvSpPr>
          <p:cNvPr id="30" name="Line 6"/>
          <p:cNvSpPr>
            <a:spLocks noChangeShapeType="1"/>
          </p:cNvSpPr>
          <p:nvPr/>
        </p:nvSpPr>
        <p:spPr bwMode="auto">
          <a:xfrm flipV="1">
            <a:off x="7232073" y="1738908"/>
            <a:ext cx="477692" cy="81428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V="1">
            <a:off x="8063344" y="1762660"/>
            <a:ext cx="430192" cy="81428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197037" y="4980255"/>
            <a:ext cx="35893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From previous calculation: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2320925" y="0"/>
            <a:ext cx="4319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2295" name="Text Box 20"/>
          <p:cNvSpPr txBox="1">
            <a:spLocks noChangeArrowheads="1"/>
          </p:cNvSpPr>
          <p:nvPr/>
        </p:nvSpPr>
        <p:spPr bwMode="auto">
          <a:xfrm>
            <a:off x="3620181" y="917121"/>
            <a:ext cx="2279650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Find: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</a:rPr>
              <a:t>0, 0,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2290" name="Object 21"/>
          <p:cNvGraphicFramePr>
            <a:graphicFrameLocks noChangeAspect="1"/>
          </p:cNvGraphicFramePr>
          <p:nvPr/>
        </p:nvGraphicFramePr>
        <p:xfrm>
          <a:off x="4778375" y="2275569"/>
          <a:ext cx="3122613" cy="506413"/>
        </p:xfrm>
        <a:graphic>
          <a:graphicData uri="http://schemas.openxmlformats.org/presentationml/2006/ole">
            <p:oleObj spid="_x0000_s12306" name="Equation" r:id="rId4" imgW="1562100" imgH="254000" progId="Equation.DSMT4">
              <p:embed/>
            </p:oleObj>
          </a:graphicData>
        </a:graphic>
      </p:graphicFrame>
      <p:graphicFrame>
        <p:nvGraphicFramePr>
          <p:cNvPr id="12291" name="Object 22"/>
          <p:cNvGraphicFramePr>
            <a:graphicFrameLocks noChangeAspect="1"/>
          </p:cNvGraphicFramePr>
          <p:nvPr/>
        </p:nvGraphicFramePr>
        <p:xfrm>
          <a:off x="5753100" y="3144838"/>
          <a:ext cx="1492250" cy="517525"/>
        </p:xfrm>
        <a:graphic>
          <a:graphicData uri="http://schemas.openxmlformats.org/presentationml/2006/ole">
            <p:oleObj spid="_x0000_s12307" name="Equation" r:id="rId5" imgW="622030" imgH="215806" progId="Equation.DSMT4">
              <p:embed/>
            </p:oleObj>
          </a:graphicData>
        </a:graphic>
      </p:graphicFrame>
      <p:sp>
        <p:nvSpPr>
          <p:cNvPr id="12297" name="AutoShape 25"/>
          <p:cNvSpPr>
            <a:spLocks noChangeArrowheads="1"/>
          </p:cNvSpPr>
          <p:nvPr/>
        </p:nvSpPr>
        <p:spPr bwMode="auto">
          <a:xfrm>
            <a:off x="5002213" y="4397829"/>
            <a:ext cx="768350" cy="261484"/>
          </a:xfrm>
          <a:prstGeom prst="rightArrow">
            <a:avLst>
              <a:gd name="adj1" fmla="val 50000"/>
              <a:gd name="adj2" fmla="val 9758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2" name="Object 30"/>
          <p:cNvGraphicFramePr>
            <a:graphicFrameLocks noChangeAspect="1"/>
          </p:cNvGraphicFramePr>
          <p:nvPr/>
        </p:nvGraphicFramePr>
        <p:xfrm>
          <a:off x="989013" y="5308600"/>
          <a:ext cx="2959100" cy="852488"/>
        </p:xfrm>
        <a:graphic>
          <a:graphicData uri="http://schemas.openxmlformats.org/presentationml/2006/ole">
            <p:oleObj spid="_x0000_s12308" name="Equation" r:id="rId6" imgW="1587500" imgH="457200" progId="Equation.DSMT4">
              <p:embed/>
            </p:oleObj>
          </a:graphicData>
        </a:graphic>
      </p:graphicFrame>
      <p:graphicFrame>
        <p:nvGraphicFramePr>
          <p:cNvPr id="12293" name="Object 31"/>
          <p:cNvGraphicFramePr>
            <a:graphicFrameLocks noChangeAspect="1"/>
          </p:cNvGraphicFramePr>
          <p:nvPr/>
        </p:nvGraphicFramePr>
        <p:xfrm>
          <a:off x="6005513" y="4073525"/>
          <a:ext cx="1614487" cy="944563"/>
        </p:xfrm>
        <a:graphic>
          <a:graphicData uri="http://schemas.openxmlformats.org/presentationml/2006/ole">
            <p:oleObj spid="_x0000_s12309" name="Equation" r:id="rId7" imgW="672808" imgH="393529" progId="Equation.DSMT4">
              <p:embed/>
            </p:oleObj>
          </a:graphicData>
        </a:graphic>
      </p:graphicFrame>
      <p:sp>
        <p:nvSpPr>
          <p:cNvPr id="12318" name="Text Box 34"/>
          <p:cNvSpPr txBox="1">
            <a:spLocks noChangeArrowheads="1"/>
          </p:cNvSpPr>
          <p:nvPr/>
        </p:nvSpPr>
        <p:spPr bwMode="auto">
          <a:xfrm>
            <a:off x="268288" y="4778375"/>
            <a:ext cx="35893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From previous calculation: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63550" y="825500"/>
            <a:ext cx="3676651" cy="3367088"/>
            <a:chOff x="463550" y="825500"/>
            <a:chExt cx="3676651" cy="3367088"/>
          </a:xfrm>
        </p:grpSpPr>
        <p:sp>
          <p:nvSpPr>
            <p:cNvPr id="12300" name="Oval 5"/>
            <p:cNvSpPr>
              <a:spLocks noChangeArrowheads="1"/>
            </p:cNvSpPr>
            <p:nvPr/>
          </p:nvSpPr>
          <p:spPr bwMode="auto">
            <a:xfrm rot="5225548">
              <a:off x="1290637" y="1825625"/>
              <a:ext cx="1446213" cy="242411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12301" name="Text Box 6"/>
            <p:cNvSpPr txBox="1">
              <a:spLocks noChangeArrowheads="1"/>
            </p:cNvSpPr>
            <p:nvPr/>
          </p:nvSpPr>
          <p:spPr bwMode="auto">
            <a:xfrm>
              <a:off x="463550" y="3773488"/>
              <a:ext cx="285750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2302" name="Line 9"/>
            <p:cNvSpPr>
              <a:spLocks noChangeShapeType="1"/>
            </p:cNvSpPr>
            <p:nvPr/>
          </p:nvSpPr>
          <p:spPr bwMode="auto">
            <a:xfrm>
              <a:off x="1954213" y="1236663"/>
              <a:ext cx="0" cy="174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Line 10"/>
            <p:cNvSpPr>
              <a:spLocks noChangeShapeType="1"/>
            </p:cNvSpPr>
            <p:nvPr/>
          </p:nvSpPr>
          <p:spPr bwMode="auto">
            <a:xfrm flipV="1">
              <a:off x="736600" y="2984500"/>
              <a:ext cx="1217613" cy="868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4" name="Line 11"/>
            <p:cNvSpPr>
              <a:spLocks noChangeShapeType="1"/>
            </p:cNvSpPr>
            <p:nvPr/>
          </p:nvSpPr>
          <p:spPr bwMode="auto">
            <a:xfrm>
              <a:off x="1954213" y="2984500"/>
              <a:ext cx="18303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Text Box 12"/>
            <p:cNvSpPr txBox="1">
              <a:spLocks noChangeArrowheads="1"/>
            </p:cNvSpPr>
            <p:nvPr/>
          </p:nvSpPr>
          <p:spPr bwMode="auto">
            <a:xfrm>
              <a:off x="3852863" y="2762250"/>
              <a:ext cx="2873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2306" name="Text Box 13"/>
            <p:cNvSpPr txBox="1">
              <a:spLocks noChangeArrowheads="1"/>
            </p:cNvSpPr>
            <p:nvPr/>
          </p:nvSpPr>
          <p:spPr bwMode="auto">
            <a:xfrm>
              <a:off x="1820863" y="825500"/>
              <a:ext cx="273050" cy="3651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2307" name="Line 14"/>
            <p:cNvSpPr>
              <a:spLocks noChangeShapeType="1"/>
            </p:cNvSpPr>
            <p:nvPr/>
          </p:nvSpPr>
          <p:spPr bwMode="auto">
            <a:xfrm flipH="1">
              <a:off x="801688" y="2984500"/>
              <a:ext cx="1152525" cy="157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Rectangle 15"/>
            <p:cNvSpPr>
              <a:spLocks noChangeArrowheads="1"/>
            </p:cNvSpPr>
            <p:nvPr/>
          </p:nvSpPr>
          <p:spPr bwMode="auto">
            <a:xfrm>
              <a:off x="1255713" y="2708275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i="1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2309" name="Rectangle 16"/>
            <p:cNvSpPr>
              <a:spLocks noChangeArrowheads="1"/>
            </p:cNvSpPr>
            <p:nvPr/>
          </p:nvSpPr>
          <p:spPr bwMode="auto">
            <a:xfrm>
              <a:off x="2455863" y="1905000"/>
              <a:ext cx="3238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R</a:t>
              </a:r>
              <a:endParaRPr lang="en-US" i="1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2310" name="Text Box 17"/>
            <p:cNvSpPr txBox="1">
              <a:spLocks noChangeArrowheads="1"/>
            </p:cNvSpPr>
            <p:nvPr/>
          </p:nvSpPr>
          <p:spPr bwMode="auto">
            <a:xfrm>
              <a:off x="690563" y="1393825"/>
              <a:ext cx="10033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(0, 0, 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2312" name="Rectangle 19"/>
            <p:cNvSpPr>
              <a:spLocks noChangeArrowheads="1"/>
            </p:cNvSpPr>
            <p:nvPr/>
          </p:nvSpPr>
          <p:spPr bwMode="auto">
            <a:xfrm>
              <a:off x="2016125" y="3795713"/>
              <a:ext cx="14668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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   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[C/m]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2313" name="Line 23"/>
            <p:cNvSpPr>
              <a:spLocks noChangeShapeType="1"/>
            </p:cNvSpPr>
            <p:nvPr/>
          </p:nvSpPr>
          <p:spPr bwMode="auto">
            <a:xfrm flipH="1" flipV="1">
              <a:off x="1960563" y="1549400"/>
              <a:ext cx="914400" cy="19494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4" name="Oval 24"/>
            <p:cNvSpPr>
              <a:spLocks noChangeArrowheads="1"/>
            </p:cNvSpPr>
            <p:nvPr/>
          </p:nvSpPr>
          <p:spPr bwMode="auto">
            <a:xfrm>
              <a:off x="2835275" y="3459163"/>
              <a:ext cx="88900" cy="889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Oval 18"/>
            <p:cNvSpPr>
              <a:spLocks noChangeArrowheads="1"/>
            </p:cNvSpPr>
            <p:nvPr/>
          </p:nvSpPr>
          <p:spPr bwMode="auto">
            <a:xfrm>
              <a:off x="1911350" y="1479550"/>
              <a:ext cx="87313" cy="968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267200" y="1763486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On the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axis: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2206625" y="0"/>
            <a:ext cx="4484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038600" y="3778250"/>
            <a:ext cx="273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i="1">
              <a:latin typeface="Times New Roman" pitchFamily="18" charset="0"/>
            </a:endParaRPr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4110038" y="264795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422627" y="1059316"/>
          <a:ext cx="5870575" cy="1027112"/>
        </p:xfrm>
        <a:graphic>
          <a:graphicData uri="http://schemas.openxmlformats.org/presentationml/2006/ole">
            <p:oleObj spid="_x0000_s13326" name="Equation" r:id="rId4" imgW="3048000" imgH="533400" progId="Equation.DSMT4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1654175" y="4465638"/>
          <a:ext cx="5792788" cy="1349375"/>
        </p:xfrm>
        <a:graphic>
          <a:graphicData uri="http://schemas.openxmlformats.org/presentationml/2006/ole">
            <p:oleObj spid="_x0000_s13327" name="Equation" r:id="rId5" imgW="2616200" imgH="6096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976438" y="2559050"/>
          <a:ext cx="5111750" cy="855663"/>
        </p:xfrm>
        <a:graphic>
          <a:graphicData uri="http://schemas.openxmlformats.org/presentationml/2006/ole">
            <p:oleObj spid="_x0000_s13328" name="Equation" r:id="rId6" imgW="2654300" imgH="444500" progId="Equation.DSMT4">
              <p:embed/>
            </p:oleObj>
          </a:graphicData>
        </a:graphic>
      </p:graphicFrame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647619" y="2117560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961819" y="3826621"/>
            <a:ext cx="17461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thus have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1876425" y="0"/>
            <a:ext cx="5475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Identity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2002198" y="1997000"/>
            <a:ext cx="996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Proof: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545980" y="890402"/>
          <a:ext cx="2262962" cy="677141"/>
        </p:xfrm>
        <a:graphic>
          <a:graphicData uri="http://schemas.openxmlformats.org/presentationml/2006/ole">
            <p:oleObj spid="_x0000_s14350" name="Equation" r:id="rId4" imgW="850531" imgH="253890" progId="Equation.DSMT4">
              <p:embed/>
            </p:oleObj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1108075" y="4995863"/>
          <a:ext cx="7154863" cy="1431925"/>
        </p:xfrm>
        <a:graphic>
          <a:graphicData uri="http://schemas.openxmlformats.org/presentationml/2006/ole">
            <p:oleObj spid="_x0000_s14351" name="Equation" r:id="rId5" imgW="3429000" imgH="685800" progId="Equation.DSMT4">
              <p:embed/>
            </p:oleObj>
          </a:graphicData>
        </a:graphic>
      </p:graphicFrame>
      <p:sp>
        <p:nvSpPr>
          <p:cNvPr id="14344" name="Line 7"/>
          <p:cNvSpPr>
            <a:spLocks noChangeShapeType="1"/>
          </p:cNvSpPr>
          <p:nvPr/>
        </p:nvSpPr>
        <p:spPr bwMode="auto">
          <a:xfrm flipH="1">
            <a:off x="1865313" y="4926013"/>
            <a:ext cx="476250" cy="1106487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 flipH="1">
            <a:off x="2801938" y="4935538"/>
            <a:ext cx="476250" cy="1106487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H="1">
            <a:off x="4156075" y="4960938"/>
            <a:ext cx="476250" cy="11064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 flipH="1">
            <a:off x="5105400" y="4895850"/>
            <a:ext cx="476250" cy="11064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H="1">
            <a:off x="6496050" y="4968875"/>
            <a:ext cx="476250" cy="11064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flipH="1">
            <a:off x="7472363" y="4891088"/>
            <a:ext cx="476250" cy="11064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782840" y="1665026"/>
            <a:ext cx="3781733" cy="2711804"/>
            <a:chOff x="2782840" y="1965279"/>
            <a:chExt cx="3781733" cy="2711804"/>
          </a:xfrm>
        </p:grpSpPr>
        <p:graphicFrame>
          <p:nvGraphicFramePr>
            <p:cNvPr id="14339" name="Object 5"/>
            <p:cNvGraphicFramePr>
              <a:graphicFrameLocks noChangeAspect="1"/>
            </p:cNvGraphicFramePr>
            <p:nvPr/>
          </p:nvGraphicFramePr>
          <p:xfrm>
            <a:off x="2782840" y="2105333"/>
            <a:ext cx="3446462" cy="2571750"/>
          </p:xfrm>
          <a:graphic>
            <a:graphicData uri="http://schemas.openxmlformats.org/presentationml/2006/ole">
              <p:oleObj spid="_x0000_s14352" name="Equation" r:id="rId6" imgW="1803400" imgH="1346200" progId="Equation.DSMT4">
                <p:embed/>
              </p:oleObj>
            </a:graphicData>
          </a:graphic>
        </p:graphicFrame>
        <p:sp>
          <p:nvSpPr>
            <p:cNvPr id="15" name="Rectangle 14"/>
            <p:cNvSpPr/>
            <p:nvPr/>
          </p:nvSpPr>
          <p:spPr bwMode="auto">
            <a:xfrm>
              <a:off x="3452884" y="1965279"/>
              <a:ext cx="3111689" cy="50496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Curl Property in Electrostatics (revisited)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3563938" y="1843088"/>
          <a:ext cx="1587500" cy="519112"/>
        </p:xfrm>
        <a:graphic>
          <a:graphicData uri="http://schemas.openxmlformats.org/presentationml/2006/ole">
            <p:oleObj spid="_x0000_s15374" name="Equation" r:id="rId4" imgW="622030" imgH="203112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2852738" y="2797175"/>
          <a:ext cx="2921000" cy="1771650"/>
        </p:xfrm>
        <a:graphic>
          <a:graphicData uri="http://schemas.openxmlformats.org/presentationml/2006/ole">
            <p:oleObj spid="_x0000_s15375" name="Equation" r:id="rId5" imgW="1193800" imgH="723900" progId="Equation.DSMT4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945361" y="4820467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3495493" y="5392193"/>
          <a:ext cx="1694815" cy="600102"/>
        </p:xfrm>
        <a:graphic>
          <a:graphicData uri="http://schemas.openxmlformats.org/presentationml/2006/ole">
            <p:oleObj spid="_x0000_s15376" name="Equation" r:id="rId6" imgW="609336" imgH="215806" progId="Equation.DSMT4">
              <p:embed/>
            </p:oleObj>
          </a:graphicData>
        </a:graphic>
      </p:graphicFrame>
      <p:sp>
        <p:nvSpPr>
          <p:cNvPr id="15367" name="Line 9"/>
          <p:cNvSpPr>
            <a:spLocks noChangeShapeType="1"/>
          </p:cNvSpPr>
          <p:nvPr/>
        </p:nvSpPr>
        <p:spPr bwMode="auto">
          <a:xfrm flipV="1">
            <a:off x="4406900" y="3403600"/>
            <a:ext cx="558800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73486" y="1861458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(in statics)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50925" y="0"/>
            <a:ext cx="6707188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Statements of Path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Independence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Statics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829939" y="2216368"/>
            <a:ext cx="7173912" cy="4172631"/>
            <a:chOff x="1008063" y="1955119"/>
            <a:chExt cx="7173912" cy="4172631"/>
          </a:xfrm>
        </p:grpSpPr>
        <p:graphicFrame>
          <p:nvGraphicFramePr>
            <p:cNvPr id="16386" name="Object 5"/>
            <p:cNvGraphicFramePr>
              <a:graphicFrameLocks noChangeAspect="1"/>
            </p:cNvGraphicFramePr>
            <p:nvPr/>
          </p:nvGraphicFramePr>
          <p:xfrm>
            <a:off x="3592060" y="1955119"/>
            <a:ext cx="1587500" cy="519112"/>
          </p:xfrm>
          <a:graphic>
            <a:graphicData uri="http://schemas.openxmlformats.org/presentationml/2006/ole">
              <p:oleObj spid="_x0000_s16398" name="Equation" r:id="rId4" imgW="622030" imgH="203112" progId="Equation.DSMT4">
                <p:embed/>
              </p:oleObj>
            </a:graphicData>
          </a:graphic>
        </p:graphicFrame>
        <p:graphicFrame>
          <p:nvGraphicFramePr>
            <p:cNvPr id="16387" name="Object 6"/>
            <p:cNvGraphicFramePr>
              <a:graphicFrameLocks noChangeAspect="1"/>
            </p:cNvGraphicFramePr>
            <p:nvPr/>
          </p:nvGraphicFramePr>
          <p:xfrm>
            <a:off x="1008063" y="5381625"/>
            <a:ext cx="1555750" cy="550863"/>
          </p:xfrm>
          <a:graphic>
            <a:graphicData uri="http://schemas.openxmlformats.org/presentationml/2006/ole">
              <p:oleObj spid="_x0000_s16399" name="Equation" r:id="rId5" imgW="609336" imgH="215806" progId="Equation.DSMT4">
                <p:embed/>
              </p:oleObj>
            </a:graphicData>
          </a:graphic>
        </p:graphicFrame>
        <p:graphicFrame>
          <p:nvGraphicFramePr>
            <p:cNvPr id="16388" name="Object 7"/>
            <p:cNvGraphicFramePr>
              <a:graphicFrameLocks noChangeAspect="1"/>
            </p:cNvGraphicFramePr>
            <p:nvPr/>
          </p:nvGraphicFramePr>
          <p:xfrm>
            <a:off x="6302375" y="5154613"/>
            <a:ext cx="1879600" cy="973137"/>
          </p:xfrm>
          <a:graphic>
            <a:graphicData uri="http://schemas.openxmlformats.org/presentationml/2006/ole">
              <p:oleObj spid="_x0000_s16400" name="Equation" r:id="rId6" imgW="736600" imgH="381000" progId="Equation.DSMT4">
                <p:embed/>
              </p:oleObj>
            </a:graphicData>
          </a:graphic>
        </p:graphicFrame>
        <p:sp>
          <p:nvSpPr>
            <p:cNvPr id="16390" name="Isosceles Triangle 17"/>
            <p:cNvSpPr>
              <a:spLocks noChangeArrowheads="1"/>
            </p:cNvSpPr>
            <p:nvPr/>
          </p:nvSpPr>
          <p:spPr bwMode="auto">
            <a:xfrm>
              <a:off x="2774950" y="2657475"/>
              <a:ext cx="3306763" cy="2541588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57358" y="3702050"/>
              <a:ext cx="184726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Path Independence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for voltage drop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1393825" y="0"/>
            <a:ext cx="6008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Poisson Equation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4738688" y="2246313"/>
          <a:ext cx="1638300" cy="590550"/>
        </p:xfrm>
        <a:graphic>
          <a:graphicData uri="http://schemas.openxmlformats.org/presentationml/2006/ole">
            <p:oleObj spid="_x0000_s17418" name="Equation" r:id="rId4" imgW="634725" imgH="228501" progId="Equation.DSMT4">
              <p:embed/>
            </p:oleObj>
          </a:graphicData>
        </a:graphic>
      </p:graphicFrame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39073" y="2311627"/>
            <a:ext cx="390042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Start with the electric Gauss law: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3478213" y="3422650"/>
          <a:ext cx="3657600" cy="2286000"/>
        </p:xfrm>
        <a:graphic>
          <a:graphicData uri="http://schemas.openxmlformats.org/presentationml/2006/ole">
            <p:oleObj spid="_x0000_s17419" name="Equation" r:id="rId5" imgW="1524000" imgH="952500" progId="Equation.DSMT4">
              <p:embed/>
            </p:oleObj>
          </a:graphicData>
        </a:graphic>
      </p:graphicFrame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413000" y="3606800"/>
            <a:ext cx="762000" cy="2032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162300" y="4254500"/>
            <a:ext cx="762000" cy="2032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759200" y="5080000"/>
            <a:ext cx="762000" cy="2032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6612" y="1013258"/>
            <a:ext cx="8430513" cy="72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hlink"/>
                </a:solidFill>
              </a:rPr>
              <a:t>This is a differential equation that the </a:t>
            </a:r>
            <a:r>
              <a:rPr lang="en-US" sz="2000" u="sng" dirty="0">
                <a:solidFill>
                  <a:schemeClr val="hlink"/>
                </a:solidFill>
              </a:rPr>
              <a:t>potential</a:t>
            </a:r>
            <a:r>
              <a:rPr lang="en-US" sz="2000" dirty="0">
                <a:solidFill>
                  <a:schemeClr val="hlink"/>
                </a:solidFill>
              </a:rPr>
              <a:t> satisfies</a:t>
            </a:r>
            <a:r>
              <a:rPr lang="en-US" sz="2000" dirty="0" smtClean="0">
                <a:solidFill>
                  <a:schemeClr val="hlink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hlink"/>
                </a:solidFill>
              </a:rPr>
              <a:t>(This is useful for solving “boundary value problems” that involve conductors or dielectrics.)</a:t>
            </a:r>
            <a:endParaRPr lang="en-US" sz="1600" dirty="0">
              <a:solidFill>
                <a:schemeClr val="hlin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2460625" y="0"/>
            <a:ext cx="4205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Gradient</a:t>
            </a:r>
          </a:p>
        </p:txBody>
      </p:sp>
      <p:graphicFrame>
        <p:nvGraphicFramePr>
          <p:cNvPr id="2050" name="Object 149"/>
          <p:cNvGraphicFramePr>
            <a:graphicFrameLocks noChangeAspect="1"/>
          </p:cNvGraphicFramePr>
          <p:nvPr/>
        </p:nvGraphicFramePr>
        <p:xfrm>
          <a:off x="2947670" y="1049020"/>
          <a:ext cx="3130550" cy="460375"/>
        </p:xfrm>
        <a:graphic>
          <a:graphicData uri="http://schemas.openxmlformats.org/presentationml/2006/ole">
            <p:oleObj spid="_x0000_s2066" name="Equation" r:id="rId4" imgW="1726451" imgH="253890" progId="Equation.DSMT4">
              <p:embed/>
            </p:oleObj>
          </a:graphicData>
        </a:graphic>
      </p:graphicFrame>
      <p:graphicFrame>
        <p:nvGraphicFramePr>
          <p:cNvPr id="2051" name="Object 150"/>
          <p:cNvGraphicFramePr>
            <a:graphicFrameLocks noChangeAspect="1"/>
          </p:cNvGraphicFramePr>
          <p:nvPr/>
        </p:nvGraphicFramePr>
        <p:xfrm>
          <a:off x="2421573" y="1725613"/>
          <a:ext cx="4176712" cy="901700"/>
        </p:xfrm>
        <a:graphic>
          <a:graphicData uri="http://schemas.openxmlformats.org/presentationml/2006/ole">
            <p:oleObj spid="_x0000_s2067" name="Equation" r:id="rId5" imgW="1943100" imgH="4191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Object 150"/>
          <p:cNvGraphicFramePr>
            <a:graphicFrameLocks noChangeAspect="1"/>
          </p:cNvGraphicFramePr>
          <p:nvPr/>
        </p:nvGraphicFramePr>
        <p:xfrm>
          <a:off x="1415098" y="3606800"/>
          <a:ext cx="4341812" cy="982663"/>
        </p:xfrm>
        <a:graphic>
          <a:graphicData uri="http://schemas.openxmlformats.org/presentationml/2006/ole">
            <p:oleObj spid="_x0000_s2068" name="Equation" r:id="rId6" imgW="2019300" imgH="457200" progId="Equation.DSMT4">
              <p:embed/>
            </p:oleObj>
          </a:graphicData>
        </a:graphic>
      </p:graphicFrame>
      <p:graphicFrame>
        <p:nvGraphicFramePr>
          <p:cNvPr id="2053" name="Object 150"/>
          <p:cNvGraphicFramePr>
            <a:graphicFrameLocks noChangeAspect="1"/>
          </p:cNvGraphicFramePr>
          <p:nvPr/>
        </p:nvGraphicFramePr>
        <p:xfrm>
          <a:off x="3678964" y="5857603"/>
          <a:ext cx="1857375" cy="438150"/>
        </p:xfrm>
        <a:graphic>
          <a:graphicData uri="http://schemas.openxmlformats.org/presentationml/2006/ole">
            <p:oleObj spid="_x0000_s2069" name="Equation" r:id="rId7" imgW="863225" imgH="203112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0720" y="3078480"/>
            <a:ext cx="2472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can write this 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2080" y="534416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860425" y="0"/>
            <a:ext cx="6796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Poisson Equation (cont.)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476500" y="1289050"/>
          <a:ext cx="4105275" cy="1689100"/>
        </p:xfrm>
        <a:graphic>
          <a:graphicData uri="http://schemas.openxmlformats.org/presentationml/2006/ole">
            <p:oleObj spid="_x0000_s18446" name="Equation" r:id="rId4" imgW="2286000" imgH="939800" progId="Equation.DSMT4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169734" y="3954220"/>
          <a:ext cx="4921250" cy="1000125"/>
        </p:xfrm>
        <a:graphic>
          <a:graphicData uri="http://schemas.openxmlformats.org/presentationml/2006/ole">
            <p:oleObj spid="_x0000_s18447" name="Equation" r:id="rId5" imgW="2349500" imgH="444500" progId="Equation.DSMT4">
              <p:embed/>
            </p:oleObj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3741738" y="5495925"/>
          <a:ext cx="2124075" cy="1077913"/>
        </p:xfrm>
        <a:graphic>
          <a:graphicData uri="http://schemas.openxmlformats.org/presentationml/2006/ole">
            <p:oleObj spid="_x0000_s18448" name="Equation" r:id="rId6" imgW="850531" imgH="431613" progId="Equation.DSMT4">
              <p:embed/>
            </p:oleObj>
          </a:graphicData>
        </a:graphic>
      </p:graphicFrame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1816100" y="5799138"/>
            <a:ext cx="1793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Poisson’s Eq.: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231775" y="3249788"/>
            <a:ext cx="2738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Define the “Laplacian”: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1419225" y="0"/>
            <a:ext cx="6288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Poisson Equation (cont.)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50850" y="1890713"/>
          <a:ext cx="8288338" cy="1644650"/>
        </p:xfrm>
        <a:graphic>
          <a:graphicData uri="http://schemas.openxmlformats.org/presentationml/2006/ole">
            <p:oleObj spid="_x0000_s19470" name="Equation" r:id="rId4" imgW="4610100" imgH="914400" progId="Equation.DSMT4">
              <p:embed/>
            </p:oleObj>
          </a:graphicData>
        </a:graphic>
      </p:graphicFrame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04800" y="1198563"/>
            <a:ext cx="452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Del-operator notation for Laplacian: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5576888" y="4308475"/>
            <a:ext cx="3001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hlink"/>
                </a:solidFill>
                <a:latin typeface="+mn-lt"/>
                <a:sym typeface="Symbol"/>
              </a:rPr>
              <a:t></a:t>
            </a:r>
            <a:r>
              <a:rPr lang="en-US" sz="2000" baseline="30000" dirty="0">
                <a:solidFill>
                  <a:schemeClr val="hlink"/>
                </a:solidFill>
                <a:latin typeface="+mn-lt"/>
                <a:sym typeface="Symbol"/>
              </a:rPr>
              <a:t>2</a:t>
            </a:r>
            <a:r>
              <a:rPr lang="en-US" sz="2000" dirty="0">
                <a:solidFill>
                  <a:schemeClr val="hlink"/>
                </a:solidFill>
                <a:sym typeface="Symbol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+mn-lt"/>
                <a:sym typeface="Symbol"/>
              </a:rPr>
              <a:t>=</a:t>
            </a:r>
            <a:r>
              <a:rPr lang="en-US" sz="2000" dirty="0">
                <a:solidFill>
                  <a:schemeClr val="hlink"/>
                </a:solidFill>
                <a:sym typeface="Symbol"/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“</a:t>
            </a:r>
            <a:r>
              <a:rPr lang="en-US" sz="2000" dirty="0" err="1">
                <a:solidFill>
                  <a:schemeClr val="hlink"/>
                </a:solidFill>
              </a:rPr>
              <a:t>Laplacian</a:t>
            </a:r>
            <a:r>
              <a:rPr lang="en-US" sz="2000" dirty="0">
                <a:solidFill>
                  <a:schemeClr val="hlink"/>
                </a:solidFill>
              </a:rPr>
              <a:t> operator”</a:t>
            </a:r>
          </a:p>
        </p:txBody>
      </p:sp>
      <p:graphicFrame>
        <p:nvGraphicFramePr>
          <p:cNvPr id="19459" name="Object 6"/>
          <p:cNvGraphicFramePr>
            <a:graphicFrameLocks noChangeAspect="1"/>
          </p:cNvGraphicFramePr>
          <p:nvPr/>
        </p:nvGraphicFramePr>
        <p:xfrm>
          <a:off x="2713038" y="5797859"/>
          <a:ext cx="3262312" cy="539750"/>
        </p:xfrm>
        <a:graphic>
          <a:graphicData uri="http://schemas.openxmlformats.org/presentationml/2006/ole">
            <p:oleObj spid="_x0000_s19471" name="Equation" r:id="rId5" imgW="1536033" imgH="253890" progId="Equation.DSMT4">
              <p:embed/>
            </p:oleObj>
          </a:graphicData>
        </a:graphic>
      </p:graphicFrame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2109788" y="4097338"/>
          <a:ext cx="3105150" cy="868362"/>
        </p:xfrm>
        <a:graphic>
          <a:graphicData uri="http://schemas.openxmlformats.org/presentationml/2006/ole">
            <p:oleObj spid="_x0000_s19472" name="Equation" r:id="rId6" imgW="1726451" imgH="482391" progId="Equation.DSMT4">
              <p:embed/>
            </p:oleObj>
          </a:graphicData>
        </a:graphic>
      </p:graphicFrame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1321463" y="3749865"/>
            <a:ext cx="46831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9465" name="Text Box 4"/>
          <p:cNvSpPr txBox="1">
            <a:spLocks noChangeArrowheads="1"/>
          </p:cNvSpPr>
          <p:nvPr/>
        </p:nvSpPr>
        <p:spPr bwMode="auto">
          <a:xfrm>
            <a:off x="1556367" y="5337034"/>
            <a:ext cx="9858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434545" y="3103333"/>
          <a:ext cx="1079500" cy="588963"/>
        </p:xfrm>
        <a:graphic>
          <a:graphicData uri="http://schemas.openxmlformats.org/presentationml/2006/ole">
            <p:oleObj spid="_x0000_s20498" name="Equation" r:id="rId4" imgW="419100" imgH="228600" progId="Equation.DSMT4">
              <p:embed/>
            </p:oleObj>
          </a:graphicData>
        </a:graphic>
      </p:graphicFrame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979840" y="2883581"/>
            <a:ext cx="379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5625843" y="4693104"/>
            <a:ext cx="2316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“Laplace Equation”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5874884" y="1922463"/>
            <a:ext cx="233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“Poisson Equation”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87302" y="932178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011646" y="4096658"/>
            <a:ext cx="6969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310284" name="Text Box 12"/>
          <p:cNvSpPr txBox="1">
            <a:spLocks noChangeArrowheads="1"/>
          </p:cNvSpPr>
          <p:nvPr/>
        </p:nvSpPr>
        <p:spPr bwMode="auto">
          <a:xfrm>
            <a:off x="1381125" y="0"/>
            <a:ext cx="6288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Poisson Equation (cont.)</a:t>
            </a:r>
          </a:p>
        </p:txBody>
      </p:sp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3362325" y="1547813"/>
          <a:ext cx="1963738" cy="1112837"/>
        </p:xfrm>
        <a:graphic>
          <a:graphicData uri="http://schemas.openxmlformats.org/presentationml/2006/ole">
            <p:oleObj spid="_x0000_s20499" name="Equation" r:id="rId5" imgW="761669" imgH="431613" progId="Equation.DSMT4">
              <p:embed/>
            </p:oleObj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3728553" y="4622800"/>
          <a:ext cx="1439863" cy="523875"/>
        </p:xfrm>
        <a:graphic>
          <a:graphicData uri="http://schemas.openxmlformats.org/presentationml/2006/ole">
            <p:oleObj spid="_x0000_s20500" name="Equation" r:id="rId6" imgW="558558" imgH="203112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7230" y="5923128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75096" y="5922283"/>
          <a:ext cx="3811564" cy="473388"/>
        </p:xfrm>
        <a:graphic>
          <a:graphicData uri="http://schemas.openxmlformats.org/presentationml/2006/ole">
            <p:oleObj spid="_x0000_s20501" name="Equation" r:id="rId7" imgW="20447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84" name="Text Box 12"/>
          <p:cNvSpPr txBox="1">
            <a:spLocks noChangeArrowheads="1"/>
          </p:cNvSpPr>
          <p:nvPr/>
        </p:nvSpPr>
        <p:spPr bwMode="auto">
          <a:xfrm>
            <a:off x="1406525" y="0"/>
            <a:ext cx="6288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Poisson Equation (cont.)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1038225" y="5053013"/>
            <a:ext cx="2482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Siméon Denis Poisson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1781 – 1840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775325" y="5065713"/>
            <a:ext cx="2381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Pierre-Simon Laplace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1749 – 1827 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451225" y="6030913"/>
            <a:ext cx="1847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(from Wikipedia)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907" y="1625467"/>
            <a:ext cx="2766060" cy="3246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61660" y="1712295"/>
            <a:ext cx="2392680" cy="3192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1381125" y="0"/>
            <a:ext cx="6288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Laplacian</a:t>
            </a:r>
          </a:p>
        </p:txBody>
      </p:sp>
      <p:graphicFrame>
        <p:nvGraphicFramePr>
          <p:cNvPr id="21506" name="Object 13"/>
          <p:cNvGraphicFramePr>
            <a:graphicFrameLocks noChangeAspect="1"/>
          </p:cNvGraphicFramePr>
          <p:nvPr/>
        </p:nvGraphicFramePr>
        <p:xfrm>
          <a:off x="2381250" y="1476375"/>
          <a:ext cx="3713163" cy="1038225"/>
        </p:xfrm>
        <a:graphic>
          <a:graphicData uri="http://schemas.openxmlformats.org/presentationml/2006/ole">
            <p:oleObj spid="_x0000_s21518" name="Equation" r:id="rId4" imgW="1726451" imgH="482391" progId="Equation.DSMT4">
              <p:embed/>
            </p:oleObj>
          </a:graphicData>
        </a:graphic>
      </p:graphicFrame>
      <p:graphicFrame>
        <p:nvGraphicFramePr>
          <p:cNvPr id="21507" name="Object 14"/>
          <p:cNvGraphicFramePr>
            <a:graphicFrameLocks noChangeAspect="1"/>
          </p:cNvGraphicFramePr>
          <p:nvPr/>
        </p:nvGraphicFramePr>
        <p:xfrm>
          <a:off x="447675" y="5348288"/>
          <a:ext cx="8172450" cy="949325"/>
        </p:xfrm>
        <a:graphic>
          <a:graphicData uri="http://schemas.openxmlformats.org/presentationml/2006/ole">
            <p:oleObj spid="_x0000_s21519" name="Equation" r:id="rId5" imgW="3822700" imgH="444500" progId="Equation.DSMT4">
              <p:embed/>
            </p:oleObj>
          </a:graphicData>
        </a:graphic>
      </p:graphicFrame>
      <p:graphicFrame>
        <p:nvGraphicFramePr>
          <p:cNvPr id="21508" name="Object 15"/>
          <p:cNvGraphicFramePr>
            <a:graphicFrameLocks noChangeAspect="1"/>
          </p:cNvGraphicFramePr>
          <p:nvPr/>
        </p:nvGraphicFramePr>
        <p:xfrm>
          <a:off x="1724025" y="3375025"/>
          <a:ext cx="5192713" cy="1003300"/>
        </p:xfrm>
        <a:graphic>
          <a:graphicData uri="http://schemas.openxmlformats.org/presentationml/2006/ole">
            <p:oleObj spid="_x0000_s21520" name="Equation" r:id="rId6" imgW="2362200" imgH="457200" progId="Equation.DSMT4">
              <p:embed/>
            </p:oleObj>
          </a:graphicData>
        </a:graphic>
      </p:graphicFrame>
      <p:sp>
        <p:nvSpPr>
          <p:cNvPr id="21510" name="Text Box 16"/>
          <p:cNvSpPr txBox="1">
            <a:spLocks noChangeArrowheads="1"/>
          </p:cNvSpPr>
          <p:nvPr/>
        </p:nvSpPr>
        <p:spPr bwMode="auto">
          <a:xfrm>
            <a:off x="1254125" y="938213"/>
            <a:ext cx="15680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Rectangular</a:t>
            </a:r>
          </a:p>
        </p:txBody>
      </p:sp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980217" y="2855913"/>
            <a:ext cx="13708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Cylindrical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94585" y="4862513"/>
            <a:ext cx="12554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Spherical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64086" y="782053"/>
            <a:ext cx="2264228" cy="147732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2"/>
                </a:solidFill>
              </a:rPr>
              <a:t>See Appendix A.2 of the </a:t>
            </a:r>
            <a:r>
              <a:rPr lang="en-US" dirty="0" err="1" smtClean="0">
                <a:solidFill>
                  <a:schemeClr val="bg2"/>
                </a:solidFill>
              </a:rPr>
              <a:t>Hayt</a:t>
            </a:r>
            <a:r>
              <a:rPr lang="en-US" dirty="0" smtClean="0">
                <a:solidFill>
                  <a:schemeClr val="bg2"/>
                </a:solidFill>
              </a:rPr>
              <a:t> &amp; Buck book for a derivation that holds in any coordinate system.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1406525" y="0"/>
            <a:ext cx="612298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Formulas: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Electrostatic Triangle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63781" y="1888177"/>
            <a:ext cx="6745185" cy="16312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One nice way to summarize all of the equations of electrostatics into one nice visual display is the “electrostatic triangle”</a:t>
            </a:r>
          </a:p>
          <a:p>
            <a:pPr algn="ctr"/>
            <a:endParaRPr lang="en-US" sz="2000" dirty="0" smtClean="0">
              <a:solidFill>
                <a:schemeClr val="bg2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 (courtesy of Prof. Donald R. Wilton).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Oval 20"/>
          <p:cNvSpPr>
            <a:spLocks noChangeArrowheads="1"/>
          </p:cNvSpPr>
          <p:nvPr/>
        </p:nvSpPr>
        <p:spPr bwMode="auto">
          <a:xfrm>
            <a:off x="7032625" y="5103813"/>
            <a:ext cx="1006475" cy="4889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9"/>
          <p:cNvSpPr>
            <a:spLocks noChangeArrowheads="1"/>
          </p:cNvSpPr>
          <p:nvPr/>
        </p:nvSpPr>
        <p:spPr bwMode="auto">
          <a:xfrm>
            <a:off x="781050" y="5191125"/>
            <a:ext cx="1006475" cy="4889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8"/>
          <p:cNvSpPr>
            <a:spLocks noChangeArrowheads="1"/>
          </p:cNvSpPr>
          <p:nvPr/>
        </p:nvSpPr>
        <p:spPr bwMode="auto">
          <a:xfrm>
            <a:off x="3868738" y="954088"/>
            <a:ext cx="1006475" cy="4889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1406525" y="0"/>
            <a:ext cx="6122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Electrostatic Triangle</a:t>
            </a:r>
          </a:p>
        </p:txBody>
      </p:sp>
      <p:sp>
        <p:nvSpPr>
          <p:cNvPr id="22544" name="AutoShape 3"/>
          <p:cNvSpPr>
            <a:spLocks noChangeArrowheads="1"/>
          </p:cNvSpPr>
          <p:nvPr/>
        </p:nvSpPr>
        <p:spPr bwMode="auto">
          <a:xfrm rot="1843434">
            <a:off x="2917825" y="1262063"/>
            <a:ext cx="141288" cy="4264025"/>
          </a:xfrm>
          <a:prstGeom prst="upArrow">
            <a:avLst>
              <a:gd name="adj1" fmla="val 50000"/>
              <a:gd name="adj2" fmla="val 754492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AutoShape 4"/>
          <p:cNvSpPr>
            <a:spLocks noChangeArrowheads="1"/>
          </p:cNvSpPr>
          <p:nvPr/>
        </p:nvSpPr>
        <p:spPr bwMode="auto">
          <a:xfrm rot="1843434" flipV="1">
            <a:off x="2695575" y="1135063"/>
            <a:ext cx="138113" cy="4254500"/>
          </a:xfrm>
          <a:prstGeom prst="upArrow">
            <a:avLst>
              <a:gd name="adj1" fmla="val 50000"/>
              <a:gd name="adj2" fmla="val 770112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5"/>
          <p:cNvSpPr>
            <a:spLocks noChangeArrowheads="1"/>
          </p:cNvSpPr>
          <p:nvPr/>
        </p:nvSpPr>
        <p:spPr bwMode="auto">
          <a:xfrm rot="-1858086">
            <a:off x="5699125" y="1252538"/>
            <a:ext cx="141288" cy="4264025"/>
          </a:xfrm>
          <a:prstGeom prst="upArrow">
            <a:avLst>
              <a:gd name="adj1" fmla="val 50000"/>
              <a:gd name="adj2" fmla="val 754492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AutoShape 6"/>
          <p:cNvSpPr>
            <a:spLocks noChangeArrowheads="1"/>
          </p:cNvSpPr>
          <p:nvPr/>
        </p:nvSpPr>
        <p:spPr bwMode="auto">
          <a:xfrm rot="19755646" flipV="1">
            <a:off x="5915025" y="1139825"/>
            <a:ext cx="138113" cy="4254500"/>
          </a:xfrm>
          <a:prstGeom prst="upArrow">
            <a:avLst>
              <a:gd name="adj1" fmla="val 50000"/>
              <a:gd name="adj2" fmla="val 770112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AutoShape 7"/>
          <p:cNvSpPr>
            <a:spLocks noChangeArrowheads="1"/>
          </p:cNvSpPr>
          <p:nvPr/>
        </p:nvSpPr>
        <p:spPr bwMode="auto">
          <a:xfrm>
            <a:off x="1882775" y="5351463"/>
            <a:ext cx="5035550" cy="128587"/>
          </a:xfrm>
          <a:prstGeom prst="rightArrow">
            <a:avLst>
              <a:gd name="adj1" fmla="val 50000"/>
              <a:gd name="adj2" fmla="val 979016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8"/>
          <p:cNvSpPr>
            <a:spLocks noChangeArrowheads="1"/>
          </p:cNvSpPr>
          <p:nvPr/>
        </p:nvSpPr>
        <p:spPr bwMode="auto">
          <a:xfrm>
            <a:off x="1868488" y="5610225"/>
            <a:ext cx="4997450" cy="103188"/>
          </a:xfrm>
          <a:prstGeom prst="leftArrow">
            <a:avLst>
              <a:gd name="adj1" fmla="val 50000"/>
              <a:gd name="adj2" fmla="val 1210763"/>
            </a:avLst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156075" y="868363"/>
          <a:ext cx="500063" cy="600075"/>
        </p:xfrm>
        <a:graphic>
          <a:graphicData uri="http://schemas.openxmlformats.org/presentationml/2006/ole">
            <p:oleObj spid="_x0000_s22570" name="Equation" r:id="rId4" imgW="190500" imgH="228600" progId="Equation.DSMT4">
              <p:embed/>
            </p:oleObj>
          </a:graphicData>
        </a:graphic>
      </p:graphicFrame>
      <p:graphicFrame>
        <p:nvGraphicFramePr>
          <p:cNvPr id="22531" name="Object 10"/>
          <p:cNvGraphicFramePr>
            <a:graphicFrameLocks noChangeAspect="1"/>
          </p:cNvGraphicFramePr>
          <p:nvPr/>
        </p:nvGraphicFramePr>
        <p:xfrm>
          <a:off x="5829300" y="1847850"/>
          <a:ext cx="2216150" cy="946150"/>
        </p:xfrm>
        <a:graphic>
          <a:graphicData uri="http://schemas.openxmlformats.org/presentationml/2006/ole">
            <p:oleObj spid="_x0000_s22571" name="Equation" r:id="rId5" imgW="1129810" imgH="482391" progId="Equation.DSMT4">
              <p:embed/>
            </p:oleObj>
          </a:graphicData>
        </a:graphic>
      </p:graphicFrame>
      <p:graphicFrame>
        <p:nvGraphicFramePr>
          <p:cNvPr id="22532" name="Object 11"/>
          <p:cNvGraphicFramePr>
            <a:graphicFrameLocks noChangeAspect="1"/>
          </p:cNvGraphicFramePr>
          <p:nvPr/>
        </p:nvGraphicFramePr>
        <p:xfrm>
          <a:off x="7397750" y="5110163"/>
          <a:ext cx="331788" cy="471487"/>
        </p:xfrm>
        <a:graphic>
          <a:graphicData uri="http://schemas.openxmlformats.org/presentationml/2006/ole">
            <p:oleObj spid="_x0000_s22572" name="Equation" r:id="rId6" imgW="152268" imgH="215713" progId="Equation.DSMT4">
              <p:embed/>
            </p:oleObj>
          </a:graphicData>
        </a:graphic>
      </p:graphicFrame>
      <p:graphicFrame>
        <p:nvGraphicFramePr>
          <p:cNvPr id="22533" name="Object 12"/>
          <p:cNvGraphicFramePr>
            <a:graphicFrameLocks noChangeAspect="1"/>
          </p:cNvGraphicFramePr>
          <p:nvPr/>
        </p:nvGraphicFramePr>
        <p:xfrm>
          <a:off x="3113088" y="5764213"/>
          <a:ext cx="2655887" cy="917575"/>
        </p:xfrm>
        <a:graphic>
          <a:graphicData uri="http://schemas.openxmlformats.org/presentationml/2006/ole">
            <p:oleObj spid="_x0000_s22573" name="Equation" r:id="rId7" imgW="1434477" imgH="495085" progId="Equation.DSMT4">
              <p:embed/>
            </p:oleObj>
          </a:graphicData>
        </a:graphic>
      </p:graphicFrame>
      <p:graphicFrame>
        <p:nvGraphicFramePr>
          <p:cNvPr id="22534" name="Object 13"/>
          <p:cNvGraphicFramePr>
            <a:graphicFrameLocks noChangeAspect="1"/>
          </p:cNvGraphicFramePr>
          <p:nvPr/>
        </p:nvGraphicFramePr>
        <p:xfrm>
          <a:off x="763588" y="2181225"/>
          <a:ext cx="2198687" cy="906463"/>
        </p:xfrm>
        <a:graphic>
          <a:graphicData uri="http://schemas.openxmlformats.org/presentationml/2006/ole">
            <p:oleObj spid="_x0000_s22574" name="Equation" r:id="rId8" imgW="1079032" imgH="444307" progId="Equation.DSMT4">
              <p:embed/>
            </p:oleObj>
          </a:graphicData>
        </a:graphic>
      </p:graphicFrame>
      <p:graphicFrame>
        <p:nvGraphicFramePr>
          <p:cNvPr id="22535" name="Object 14"/>
          <p:cNvGraphicFramePr>
            <a:graphicFrameLocks noChangeAspect="1"/>
          </p:cNvGraphicFramePr>
          <p:nvPr/>
        </p:nvGraphicFramePr>
        <p:xfrm>
          <a:off x="2676525" y="3814763"/>
          <a:ext cx="1411288" cy="798512"/>
        </p:xfrm>
        <a:graphic>
          <a:graphicData uri="http://schemas.openxmlformats.org/presentationml/2006/ole">
            <p:oleObj spid="_x0000_s22575" name="Equation" r:id="rId9" imgW="761669" imgH="431613" progId="Equation.DSMT4">
              <p:embed/>
            </p:oleObj>
          </a:graphicData>
        </a:graphic>
      </p:graphicFrame>
      <p:graphicFrame>
        <p:nvGraphicFramePr>
          <p:cNvPr id="22536" name="Object 15"/>
          <p:cNvGraphicFramePr>
            <a:graphicFrameLocks noChangeAspect="1"/>
          </p:cNvGraphicFramePr>
          <p:nvPr/>
        </p:nvGraphicFramePr>
        <p:xfrm>
          <a:off x="3907745" y="2993298"/>
          <a:ext cx="1502455" cy="435476"/>
        </p:xfrm>
        <a:graphic>
          <a:graphicData uri="http://schemas.openxmlformats.org/presentationml/2006/ole">
            <p:oleObj spid="_x0000_s22576" name="Equation" r:id="rId10" imgW="875920" imgH="253890" progId="Equation.DSMT4">
              <p:embed/>
            </p:oleObj>
          </a:graphicData>
        </a:graphic>
      </p:graphicFrame>
      <p:graphicFrame>
        <p:nvGraphicFramePr>
          <p:cNvPr id="22537" name="Object 16"/>
          <p:cNvGraphicFramePr>
            <a:graphicFrameLocks noChangeAspect="1"/>
          </p:cNvGraphicFramePr>
          <p:nvPr/>
        </p:nvGraphicFramePr>
        <p:xfrm>
          <a:off x="3848100" y="4903788"/>
          <a:ext cx="1290638" cy="447675"/>
        </p:xfrm>
        <a:graphic>
          <a:graphicData uri="http://schemas.openxmlformats.org/presentationml/2006/ole">
            <p:oleObj spid="_x0000_s22577" name="Equation" r:id="rId11" imgW="622030" imgH="215806" progId="Equation.DSMT4">
              <p:embed/>
            </p:oleObj>
          </a:graphicData>
        </a:graphic>
      </p:graphicFrame>
      <p:graphicFrame>
        <p:nvGraphicFramePr>
          <p:cNvPr id="22538" name="Object 17"/>
          <p:cNvGraphicFramePr>
            <a:graphicFrameLocks noChangeAspect="1"/>
          </p:cNvGraphicFramePr>
          <p:nvPr/>
        </p:nvGraphicFramePr>
        <p:xfrm>
          <a:off x="1065213" y="5221288"/>
          <a:ext cx="477837" cy="441325"/>
        </p:xfrm>
        <a:graphic>
          <a:graphicData uri="http://schemas.openxmlformats.org/presentationml/2006/ole">
            <p:oleObj spid="_x0000_s22578" name="Equation" r:id="rId12" imgW="164957" imgH="152268" progId="Equation.DSMT4">
              <p:embed/>
            </p:oleObj>
          </a:graphicData>
        </a:graphic>
      </p:graphicFrame>
      <p:graphicFrame>
        <p:nvGraphicFramePr>
          <p:cNvPr id="22539" name="Object 21"/>
          <p:cNvGraphicFramePr>
            <a:graphicFrameLocks noChangeAspect="1"/>
          </p:cNvGraphicFramePr>
          <p:nvPr/>
        </p:nvGraphicFramePr>
        <p:xfrm>
          <a:off x="6551613" y="2963863"/>
          <a:ext cx="2041525" cy="746125"/>
        </p:xfrm>
        <a:graphic>
          <a:graphicData uri="http://schemas.openxmlformats.org/presentationml/2006/ole">
            <p:oleObj spid="_x0000_s22579" name="Equation" r:id="rId13" imgW="1040948" imgH="380835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83028" y="2035629"/>
            <a:ext cx="3744686" cy="2558142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569913" y="0"/>
            <a:ext cx="78120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Directional Derivative Property</a:t>
            </a:r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5054874" y="1119289"/>
          <a:ext cx="3576638" cy="1331913"/>
        </p:xfrm>
        <a:graphic>
          <a:graphicData uri="http://schemas.openxmlformats.org/presentationml/2006/ole">
            <p:oleObj spid="_x0000_s3118" name="Equation" r:id="rId4" imgW="1841500" imgH="685800" progId="Equation.DSMT4">
              <p:embed/>
            </p:oleObj>
          </a:graphicData>
        </a:graphic>
      </p:graphicFrame>
      <p:sp>
        <p:nvSpPr>
          <p:cNvPr id="3082" name="Text Box 18"/>
          <p:cNvSpPr txBox="1">
            <a:spLocks noChangeArrowheads="1"/>
          </p:cNvSpPr>
          <p:nvPr/>
        </p:nvSpPr>
        <p:spPr bwMode="auto">
          <a:xfrm>
            <a:off x="3111420" y="5429866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077" name="Object 22"/>
          <p:cNvGraphicFramePr>
            <a:graphicFrameLocks noChangeAspect="1"/>
          </p:cNvGraphicFramePr>
          <p:nvPr/>
        </p:nvGraphicFramePr>
        <p:xfrm>
          <a:off x="3869780" y="5904276"/>
          <a:ext cx="1817688" cy="461962"/>
        </p:xfrm>
        <a:graphic>
          <a:graphicData uri="http://schemas.openxmlformats.org/presentationml/2006/ole">
            <p:oleObj spid="_x0000_s3119" name="Equation" r:id="rId5" imgW="850531" imgH="215806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4819650" y="4601996"/>
          <a:ext cx="3308350" cy="479592"/>
        </p:xfrm>
        <a:graphic>
          <a:graphicData uri="http://schemas.openxmlformats.org/presentationml/2006/ole">
            <p:oleObj spid="_x0000_s3120" name="Equation" r:id="rId6" imgW="1752600" imgH="254000" progId="Equation.DSMT4">
              <p:embed/>
            </p:oleObj>
          </a:graphicData>
        </a:graphic>
      </p:graphicFrame>
      <p:graphicFrame>
        <p:nvGraphicFramePr>
          <p:cNvPr id="3084" name="Object 150"/>
          <p:cNvGraphicFramePr>
            <a:graphicFrameLocks noChangeAspect="1"/>
          </p:cNvGraphicFramePr>
          <p:nvPr/>
        </p:nvGraphicFramePr>
        <p:xfrm>
          <a:off x="4721544" y="3668165"/>
          <a:ext cx="3345497" cy="806554"/>
        </p:xfrm>
        <a:graphic>
          <a:graphicData uri="http://schemas.openxmlformats.org/presentationml/2006/ole">
            <p:oleObj spid="_x0000_s3121" name="Equation" r:id="rId7" imgW="1739900" imgH="41910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329731" y="3237736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8313" y="2492048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(from calculus)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6729" y="996287"/>
            <a:ext cx="4080680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 look at how a function changes from one point to a nearby point.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99790" y="2144499"/>
            <a:ext cx="3458143" cy="2386558"/>
            <a:chOff x="399790" y="2144499"/>
            <a:chExt cx="3458143" cy="2386558"/>
          </a:xfrm>
        </p:grpSpPr>
        <p:sp>
          <p:nvSpPr>
            <p:cNvPr id="3091" name="Line 6"/>
            <p:cNvSpPr>
              <a:spLocks noChangeShapeType="1"/>
            </p:cNvSpPr>
            <p:nvPr/>
          </p:nvSpPr>
          <p:spPr bwMode="auto">
            <a:xfrm flipV="1">
              <a:off x="843649" y="2841776"/>
              <a:ext cx="1096963" cy="10969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2" name="Oval 7"/>
            <p:cNvSpPr>
              <a:spLocks noChangeArrowheads="1"/>
            </p:cNvSpPr>
            <p:nvPr/>
          </p:nvSpPr>
          <p:spPr bwMode="auto">
            <a:xfrm>
              <a:off x="776974" y="3902226"/>
              <a:ext cx="98425" cy="98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8"/>
            <p:cNvSpPr>
              <a:spLocks noChangeArrowheads="1"/>
            </p:cNvSpPr>
            <p:nvPr/>
          </p:nvSpPr>
          <p:spPr bwMode="auto">
            <a:xfrm>
              <a:off x="1923149" y="2749701"/>
              <a:ext cx="98425" cy="98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9" name="Object 25"/>
            <p:cNvGraphicFramePr>
              <a:graphicFrameLocks noChangeAspect="1"/>
            </p:cNvGraphicFramePr>
            <p:nvPr/>
          </p:nvGraphicFramePr>
          <p:xfrm>
            <a:off x="773799" y="3006876"/>
            <a:ext cx="363538" cy="320675"/>
          </p:xfrm>
          <a:graphic>
            <a:graphicData uri="http://schemas.openxmlformats.org/presentationml/2006/ole">
              <p:oleObj spid="_x0000_s3122" name="Equation" r:id="rId8" imgW="202936" imgH="177569" progId="Equation.DSMT4">
                <p:embed/>
              </p:oleObj>
            </a:graphicData>
          </a:graphic>
        </p:graphicFrame>
        <p:sp>
          <p:nvSpPr>
            <p:cNvPr id="3090" name="Line 26"/>
            <p:cNvSpPr>
              <a:spLocks noChangeShapeType="1"/>
            </p:cNvSpPr>
            <p:nvPr/>
          </p:nvSpPr>
          <p:spPr bwMode="auto">
            <a:xfrm flipV="1">
              <a:off x="2059674" y="2806851"/>
              <a:ext cx="304800" cy="330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80" name="Object 27"/>
            <p:cNvGraphicFramePr>
              <a:graphicFrameLocks noChangeAspect="1"/>
            </p:cNvGraphicFramePr>
            <p:nvPr/>
          </p:nvGraphicFramePr>
          <p:xfrm>
            <a:off x="2442262" y="2713189"/>
            <a:ext cx="298450" cy="542925"/>
          </p:xfrm>
          <a:graphic>
            <a:graphicData uri="http://schemas.openxmlformats.org/presentationml/2006/ole">
              <p:oleObj spid="_x0000_s3123" name="Equation" r:id="rId9" imgW="139639" imgH="253890" progId="Equation.DSMT4">
                <p:embed/>
              </p:oleObj>
            </a:graphicData>
          </a:graphic>
        </p:graphicFrame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358347" y="3087013"/>
              <a:ext cx="316834" cy="33307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" name="Object 22"/>
            <p:cNvGraphicFramePr>
              <a:graphicFrameLocks noChangeAspect="1"/>
            </p:cNvGraphicFramePr>
            <p:nvPr/>
          </p:nvGraphicFramePr>
          <p:xfrm>
            <a:off x="1935595" y="3853303"/>
            <a:ext cx="891929" cy="437046"/>
          </p:xfrm>
          <a:graphic>
            <a:graphicData uri="http://schemas.openxmlformats.org/presentationml/2006/ole">
              <p:oleObj spid="_x0000_s3124" name="Equation" r:id="rId10" imgW="520474" imgH="253890" progId="Equation.DSMT4">
                <p:embed/>
              </p:oleObj>
            </a:graphicData>
          </a:graphic>
        </p:graphicFrame>
        <p:graphicFrame>
          <p:nvGraphicFramePr>
            <p:cNvPr id="3085" name="Object 13"/>
            <p:cNvGraphicFramePr>
              <a:graphicFrameLocks noChangeAspect="1"/>
            </p:cNvGraphicFramePr>
            <p:nvPr/>
          </p:nvGraphicFramePr>
          <p:xfrm>
            <a:off x="1442706" y="3355762"/>
            <a:ext cx="325437" cy="371475"/>
          </p:xfrm>
          <a:graphic>
            <a:graphicData uri="http://schemas.openxmlformats.org/presentationml/2006/ole">
              <p:oleObj spid="_x0000_s3125" name="Equation" r:id="rId11" imgW="190335" imgH="215713" progId="Equation.DSMT4">
                <p:embed/>
              </p:oleObj>
            </a:graphicData>
          </a:graphic>
        </p:graphicFrame>
        <p:graphicFrame>
          <p:nvGraphicFramePr>
            <p:cNvPr id="3086" name="Object 14"/>
            <p:cNvGraphicFramePr>
              <a:graphicFrameLocks noChangeAspect="1"/>
            </p:cNvGraphicFramePr>
            <p:nvPr/>
          </p:nvGraphicFramePr>
          <p:xfrm>
            <a:off x="399790" y="4120843"/>
            <a:ext cx="1046046" cy="410214"/>
          </p:xfrm>
          <a:graphic>
            <a:graphicData uri="http://schemas.openxmlformats.org/presentationml/2006/ole">
              <p:oleObj spid="_x0000_s3126" name="Equation" r:id="rId12" imgW="647419" imgH="253890" progId="Equation.DSMT4">
                <p:embed/>
              </p:oleObj>
            </a:graphicData>
          </a:graphic>
        </p:graphicFrame>
        <p:graphicFrame>
          <p:nvGraphicFramePr>
            <p:cNvPr id="4" name="Object 15"/>
            <p:cNvGraphicFramePr>
              <a:graphicFrameLocks noChangeAspect="1"/>
            </p:cNvGraphicFramePr>
            <p:nvPr/>
          </p:nvGraphicFramePr>
          <p:xfrm>
            <a:off x="860732" y="2144499"/>
            <a:ext cx="2997201" cy="409575"/>
          </p:xfrm>
          <a:graphic>
            <a:graphicData uri="http://schemas.openxmlformats.org/presentationml/2006/ole">
              <p:oleObj spid="_x0000_s3127" name="Equation" r:id="rId13" imgW="1854200" imgH="2540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359230" y="1186521"/>
            <a:ext cx="3744686" cy="2558142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569913" y="0"/>
            <a:ext cx="781208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Directional Derivative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Property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5736052" y="3556857"/>
          <a:ext cx="2279650" cy="706438"/>
        </p:xfrm>
        <a:graphic>
          <a:graphicData uri="http://schemas.openxmlformats.org/presentationml/2006/ole">
            <p:oleObj spid="_x0000_s60465" name="Equation" r:id="rId4" imgW="1066800" imgH="330200" progId="Equation.DSMT4">
              <p:embed/>
            </p:oleObj>
          </a:graphicData>
        </a:graphic>
      </p:graphicFrame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1953373" y="5403532"/>
          <a:ext cx="2058875" cy="997267"/>
        </p:xfrm>
        <a:graphic>
          <a:graphicData uri="http://schemas.openxmlformats.org/presentationml/2006/ole">
            <p:oleObj spid="_x0000_s60466" name="Equation" r:id="rId5" imgW="812447" imgH="393529" progId="Equation.DSMT4">
              <p:embed/>
            </p:oleObj>
          </a:graphicData>
        </a:graphic>
      </p:graphicFrame>
      <p:sp>
        <p:nvSpPr>
          <p:cNvPr id="3083" name="Text Box 19"/>
          <p:cNvSpPr txBox="1">
            <a:spLocks noChangeArrowheads="1"/>
          </p:cNvSpPr>
          <p:nvPr/>
        </p:nvSpPr>
        <p:spPr bwMode="auto">
          <a:xfrm>
            <a:off x="5181645" y="2847567"/>
            <a:ext cx="6415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84" name="Text Box 20"/>
          <p:cNvSpPr txBox="1">
            <a:spLocks noChangeArrowheads="1"/>
          </p:cNvSpPr>
          <p:nvPr/>
        </p:nvSpPr>
        <p:spPr bwMode="auto">
          <a:xfrm>
            <a:off x="4892496" y="3671070"/>
            <a:ext cx="76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3085" name="Text Box 21"/>
          <p:cNvSpPr txBox="1">
            <a:spLocks noChangeArrowheads="1"/>
          </p:cNvSpPr>
          <p:nvPr/>
        </p:nvSpPr>
        <p:spPr bwMode="auto">
          <a:xfrm>
            <a:off x="4222115" y="5705475"/>
            <a:ext cx="28071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“Directional </a:t>
            </a:r>
            <a:r>
              <a:rPr lang="en-US" sz="2000" dirty="0">
                <a:solidFill>
                  <a:schemeClr val="hlink"/>
                </a:solidFill>
              </a:rPr>
              <a:t>derivative</a:t>
            </a:r>
            <a:r>
              <a:rPr lang="en-US" sz="2000" dirty="0" smtClean="0">
                <a:solidFill>
                  <a:schemeClr val="hlink"/>
                </a:solidFill>
              </a:rPr>
              <a:t>”</a:t>
            </a:r>
            <a:endParaRPr lang="en-US" sz="2000" dirty="0">
              <a:solidFill>
                <a:schemeClr val="hlink"/>
              </a:solidFill>
            </a:endParaRPr>
          </a:p>
        </p:txBody>
      </p:sp>
      <p:graphicFrame>
        <p:nvGraphicFramePr>
          <p:cNvPr id="3078" name="Object 23"/>
          <p:cNvGraphicFramePr>
            <a:graphicFrameLocks noChangeAspect="1"/>
          </p:cNvGraphicFramePr>
          <p:nvPr/>
        </p:nvGraphicFramePr>
        <p:xfrm>
          <a:off x="5927667" y="2723864"/>
          <a:ext cx="1247775" cy="542925"/>
        </p:xfrm>
        <a:graphic>
          <a:graphicData uri="http://schemas.openxmlformats.org/presentationml/2006/ole">
            <p:oleObj spid="_x0000_s60467" name="Equation" r:id="rId6" imgW="583947" imgH="25389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0425" name="Object 22"/>
          <p:cNvGraphicFramePr>
            <a:graphicFrameLocks noChangeAspect="1"/>
          </p:cNvGraphicFramePr>
          <p:nvPr/>
        </p:nvGraphicFramePr>
        <p:xfrm>
          <a:off x="4951413" y="1609090"/>
          <a:ext cx="1817687" cy="461963"/>
        </p:xfrm>
        <a:graphic>
          <a:graphicData uri="http://schemas.openxmlformats.org/presentationml/2006/ole">
            <p:oleObj spid="_x0000_s60468" name="Equation" r:id="rId7" imgW="850531" imgH="215806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77520" y="4866640"/>
            <a:ext cx="4588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gives us the </a:t>
            </a:r>
            <a:r>
              <a:rPr lang="en-US" sz="2000" i="1" dirty="0" smtClean="0">
                <a:solidFill>
                  <a:schemeClr val="bg1"/>
                </a:solidFill>
              </a:rPr>
              <a:t>directional derivative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36268" y="1298337"/>
            <a:ext cx="3458143" cy="2386558"/>
            <a:chOff x="399790" y="2144499"/>
            <a:chExt cx="3458143" cy="2386558"/>
          </a:xfrm>
        </p:grpSpPr>
        <p:sp>
          <p:nvSpPr>
            <p:cNvPr id="42" name="Line 6"/>
            <p:cNvSpPr>
              <a:spLocks noChangeShapeType="1"/>
            </p:cNvSpPr>
            <p:nvPr/>
          </p:nvSpPr>
          <p:spPr bwMode="auto">
            <a:xfrm flipV="1">
              <a:off x="843649" y="2841776"/>
              <a:ext cx="1096963" cy="10969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Oval 7"/>
            <p:cNvSpPr>
              <a:spLocks noChangeArrowheads="1"/>
            </p:cNvSpPr>
            <p:nvPr/>
          </p:nvSpPr>
          <p:spPr bwMode="auto">
            <a:xfrm>
              <a:off x="776974" y="3902226"/>
              <a:ext cx="98425" cy="98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1923149" y="2749701"/>
              <a:ext cx="98425" cy="98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" name="Object 25"/>
            <p:cNvGraphicFramePr>
              <a:graphicFrameLocks noChangeAspect="1"/>
            </p:cNvGraphicFramePr>
            <p:nvPr/>
          </p:nvGraphicFramePr>
          <p:xfrm>
            <a:off x="773799" y="3006876"/>
            <a:ext cx="363538" cy="320675"/>
          </p:xfrm>
          <a:graphic>
            <a:graphicData uri="http://schemas.openxmlformats.org/presentationml/2006/ole">
              <p:oleObj spid="_x0000_s60469" name="Equation" r:id="rId8" imgW="202936" imgH="177569" progId="Equation.DSMT4">
                <p:embed/>
              </p:oleObj>
            </a:graphicData>
          </a:graphic>
        </p:graphicFrame>
        <p:sp>
          <p:nvSpPr>
            <p:cNvPr id="46" name="Line 26"/>
            <p:cNvSpPr>
              <a:spLocks noChangeShapeType="1"/>
            </p:cNvSpPr>
            <p:nvPr/>
          </p:nvSpPr>
          <p:spPr bwMode="auto">
            <a:xfrm flipV="1">
              <a:off x="2059674" y="2806851"/>
              <a:ext cx="304800" cy="330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7" name="Object 27"/>
            <p:cNvGraphicFramePr>
              <a:graphicFrameLocks noChangeAspect="1"/>
            </p:cNvGraphicFramePr>
            <p:nvPr/>
          </p:nvGraphicFramePr>
          <p:xfrm>
            <a:off x="2442262" y="2713189"/>
            <a:ext cx="298450" cy="542925"/>
          </p:xfrm>
          <a:graphic>
            <a:graphicData uri="http://schemas.openxmlformats.org/presentationml/2006/ole">
              <p:oleObj spid="_x0000_s60470" name="Equation" r:id="rId9" imgW="139639" imgH="253890" progId="Equation.DSMT4">
                <p:embed/>
              </p:oleObj>
            </a:graphicData>
          </a:graphic>
        </p:graphicFrame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V="1">
              <a:off x="1399274" y="3060851"/>
              <a:ext cx="304800" cy="3302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9" name="Object 22"/>
            <p:cNvGraphicFramePr>
              <a:graphicFrameLocks noChangeAspect="1"/>
            </p:cNvGraphicFramePr>
            <p:nvPr/>
          </p:nvGraphicFramePr>
          <p:xfrm>
            <a:off x="1935595" y="3853303"/>
            <a:ext cx="891929" cy="437046"/>
          </p:xfrm>
          <a:graphic>
            <a:graphicData uri="http://schemas.openxmlformats.org/presentationml/2006/ole">
              <p:oleObj spid="_x0000_s60471" name="Equation" r:id="rId10" imgW="520474" imgH="253890" progId="Equation.DSMT4">
                <p:embed/>
              </p:oleObj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/>
          </p:nvGraphicFramePr>
          <p:xfrm>
            <a:off x="1442706" y="3355762"/>
            <a:ext cx="325437" cy="371475"/>
          </p:xfrm>
          <a:graphic>
            <a:graphicData uri="http://schemas.openxmlformats.org/presentationml/2006/ole">
              <p:oleObj spid="_x0000_s60472" name="Equation" r:id="rId11" imgW="190335" imgH="215713" progId="Equation.DSMT4">
                <p:embed/>
              </p:oleObj>
            </a:graphicData>
          </a:graphic>
        </p:graphicFrame>
        <p:graphicFrame>
          <p:nvGraphicFramePr>
            <p:cNvPr id="51" name="Object 14"/>
            <p:cNvGraphicFramePr>
              <a:graphicFrameLocks noChangeAspect="1"/>
            </p:cNvGraphicFramePr>
            <p:nvPr/>
          </p:nvGraphicFramePr>
          <p:xfrm>
            <a:off x="399790" y="4120843"/>
            <a:ext cx="1046046" cy="410214"/>
          </p:xfrm>
          <a:graphic>
            <a:graphicData uri="http://schemas.openxmlformats.org/presentationml/2006/ole">
              <p:oleObj spid="_x0000_s60473" name="Equation" r:id="rId12" imgW="647419" imgH="253890" progId="Equation.DSMT4">
                <p:embed/>
              </p:oleObj>
            </a:graphicData>
          </a:graphic>
        </p:graphicFrame>
        <p:graphicFrame>
          <p:nvGraphicFramePr>
            <p:cNvPr id="52" name="Object 15"/>
            <p:cNvGraphicFramePr>
              <a:graphicFrameLocks noChangeAspect="1"/>
            </p:cNvGraphicFramePr>
            <p:nvPr/>
          </p:nvGraphicFramePr>
          <p:xfrm>
            <a:off x="860732" y="2144499"/>
            <a:ext cx="2997201" cy="409575"/>
          </p:xfrm>
          <a:graphic>
            <a:graphicData uri="http://schemas.openxmlformats.org/presentationml/2006/ole">
              <p:oleObj spid="_x0000_s60474" name="Equation" r:id="rId13" imgW="1854200" imgH="2540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1851025" y="0"/>
            <a:ext cx="5729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Interpretation</a:t>
            </a:r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163286" y="4349433"/>
            <a:ext cx="876300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The gradient is perpendicular to a level curve of the function </a:t>
            </a:r>
            <a:r>
              <a:rPr lang="en-US" dirty="0" smtClean="0">
                <a:solidFill>
                  <a:schemeClr val="bg1"/>
                </a:solidFill>
              </a:rPr>
              <a:t>(cos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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=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/2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We maximize the directional derivative when we march along in the direction of the gradient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magnitude of the gradient vector </a:t>
            </a:r>
            <a:r>
              <a:rPr lang="en-US" dirty="0" smtClean="0">
                <a:solidFill>
                  <a:schemeClr val="bg1"/>
                </a:solidFill>
              </a:rPr>
              <a:t>gives us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directional derivative when we go in the direction of the gradient.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099" name="Object 24"/>
          <p:cNvGraphicFramePr>
            <a:graphicFrameLocks noChangeAspect="1"/>
          </p:cNvGraphicFramePr>
          <p:nvPr/>
        </p:nvGraphicFramePr>
        <p:xfrm>
          <a:off x="1176338" y="2830513"/>
          <a:ext cx="2266950" cy="836612"/>
        </p:xfrm>
        <a:graphic>
          <a:graphicData uri="http://schemas.openxmlformats.org/presentationml/2006/ole">
            <p:oleObj spid="_x0000_s4127" name="Equation" r:id="rId4" imgW="1066337" imgH="393529" progId="Equation.DSMT4">
              <p:embed/>
            </p:oleObj>
          </a:graphicData>
        </a:graphic>
      </p:graphicFrame>
      <p:graphicFrame>
        <p:nvGraphicFramePr>
          <p:cNvPr id="4100" name="Object 28"/>
          <p:cNvGraphicFramePr>
            <a:graphicFrameLocks noChangeAspect="1"/>
          </p:cNvGraphicFramePr>
          <p:nvPr/>
        </p:nvGraphicFramePr>
        <p:xfrm>
          <a:off x="4535488" y="3463925"/>
          <a:ext cx="1290637" cy="268288"/>
        </p:xfrm>
        <a:graphic>
          <a:graphicData uri="http://schemas.openxmlformats.org/presentationml/2006/ole">
            <p:oleObj spid="_x0000_s4128" name="Equation" r:id="rId5" imgW="799753" imgH="165028" progId="Equation.DSMT4">
              <p:embed/>
            </p:oleObj>
          </a:graphicData>
        </a:graphic>
      </p:graphicFrame>
      <p:graphicFrame>
        <p:nvGraphicFramePr>
          <p:cNvPr id="4101" name="Object 29"/>
          <p:cNvGraphicFramePr>
            <a:graphicFrameLocks noChangeAspect="1"/>
          </p:cNvGraphicFramePr>
          <p:nvPr/>
        </p:nvGraphicFramePr>
        <p:xfrm>
          <a:off x="6031694" y="3299773"/>
          <a:ext cx="1871663" cy="617538"/>
        </p:xfrm>
        <a:graphic>
          <a:graphicData uri="http://schemas.openxmlformats.org/presentationml/2006/ole">
            <p:oleObj spid="_x0000_s4129" name="Equation" r:id="rId6" imgW="1307532" imgH="431613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089644" y="1257559"/>
            <a:ext cx="3569859" cy="1846817"/>
            <a:chOff x="4015216" y="1544638"/>
            <a:chExt cx="3569859" cy="1846817"/>
          </a:xfrm>
        </p:grpSpPr>
        <p:sp>
          <p:nvSpPr>
            <p:cNvPr id="4107" name="Freeform 13"/>
            <p:cNvSpPr>
              <a:spLocks/>
            </p:cNvSpPr>
            <p:nvPr/>
          </p:nvSpPr>
          <p:spPr bwMode="auto">
            <a:xfrm>
              <a:off x="4015216" y="1551543"/>
              <a:ext cx="1285875" cy="1839912"/>
            </a:xfrm>
            <a:custGeom>
              <a:avLst/>
              <a:gdLst>
                <a:gd name="T0" fmla="*/ 34457 w 1458433"/>
                <a:gd name="T1" fmla="*/ 49119 h 1711841"/>
                <a:gd name="T2" fmla="*/ 84075 w 1458433"/>
                <a:gd name="T3" fmla="*/ 49119 h 1711841"/>
                <a:gd name="T4" fmla="*/ 538905 w 1458433"/>
                <a:gd name="T5" fmla="*/ 343834 h 1711841"/>
                <a:gd name="T6" fmla="*/ 952387 w 1458433"/>
                <a:gd name="T7" fmla="*/ 871866 h 1711841"/>
                <a:gd name="T8" fmla="*/ 1084702 w 1458433"/>
                <a:gd name="T9" fmla="*/ 1412178 h 1711841"/>
                <a:gd name="T10" fmla="*/ 1134320 w 1458433"/>
                <a:gd name="T11" fmla="*/ 1977049 h 17118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8433"/>
                <a:gd name="T19" fmla="*/ 0 h 1711841"/>
                <a:gd name="T20" fmla="*/ 1458433 w 1458433"/>
                <a:gd name="T21" fmla="*/ 1711841 h 17118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8433" h="1711841">
                  <a:moveTo>
                    <a:pt x="44302" y="42530"/>
                  </a:moveTo>
                  <a:cubicBezTo>
                    <a:pt x="22151" y="21265"/>
                    <a:pt x="0" y="0"/>
                    <a:pt x="108098" y="42530"/>
                  </a:cubicBezTo>
                  <a:cubicBezTo>
                    <a:pt x="216196" y="85060"/>
                    <a:pt x="506818" y="178981"/>
                    <a:pt x="692888" y="297711"/>
                  </a:cubicBezTo>
                  <a:cubicBezTo>
                    <a:pt x="878958" y="416441"/>
                    <a:pt x="1107558" y="600739"/>
                    <a:pt x="1224516" y="754911"/>
                  </a:cubicBezTo>
                  <a:cubicBezTo>
                    <a:pt x="1341474" y="909083"/>
                    <a:pt x="1355651" y="1063255"/>
                    <a:pt x="1394637" y="1222743"/>
                  </a:cubicBezTo>
                  <a:cubicBezTo>
                    <a:pt x="1433623" y="1382231"/>
                    <a:pt x="1458433" y="1711841"/>
                    <a:pt x="1458433" y="1711841"/>
                  </a:cubicBezTo>
                </a:path>
              </a:pathLst>
            </a:custGeom>
            <a:noFill/>
            <a:ln w="28575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5070475" y="1544638"/>
              <a:ext cx="2514600" cy="1168400"/>
              <a:chOff x="5070475" y="1544638"/>
              <a:chExt cx="2514601" cy="1168400"/>
            </a:xfrm>
          </p:grpSpPr>
          <p:sp>
            <p:nvSpPr>
              <p:cNvPr id="4109" name="Line 19"/>
              <p:cNvSpPr>
                <a:spLocks noChangeShapeType="1"/>
              </p:cNvSpPr>
              <p:nvPr/>
            </p:nvSpPr>
            <p:spPr bwMode="auto">
              <a:xfrm flipV="1">
                <a:off x="5160963" y="1671955"/>
                <a:ext cx="1311275" cy="71596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10" name="Line 20"/>
              <p:cNvSpPr>
                <a:spLocks noChangeShapeType="1"/>
              </p:cNvSpPr>
              <p:nvPr/>
            </p:nvSpPr>
            <p:spPr bwMode="auto">
              <a:xfrm>
                <a:off x="5160963" y="2408238"/>
                <a:ext cx="2424113" cy="3048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4102" name="Object 21"/>
              <p:cNvGraphicFramePr>
                <a:graphicFrameLocks noChangeAspect="1"/>
              </p:cNvGraphicFramePr>
              <p:nvPr/>
            </p:nvGraphicFramePr>
            <p:xfrm>
              <a:off x="6892520" y="2020186"/>
              <a:ext cx="242888" cy="539750"/>
            </p:xfrm>
            <a:graphic>
              <a:graphicData uri="http://schemas.openxmlformats.org/presentationml/2006/ole">
                <p:oleObj spid="_x0000_s4130" name="Equation" r:id="rId7" imgW="114201" imgH="253780" progId="Equation.DSMT4">
                  <p:embed/>
                </p:oleObj>
              </a:graphicData>
            </a:graphic>
          </p:graphicFrame>
          <p:graphicFrame>
            <p:nvGraphicFramePr>
              <p:cNvPr id="4103" name="Object 22"/>
              <p:cNvGraphicFramePr>
                <a:graphicFrameLocks noChangeAspect="1"/>
              </p:cNvGraphicFramePr>
              <p:nvPr/>
            </p:nvGraphicFramePr>
            <p:xfrm>
              <a:off x="5243513" y="1544638"/>
              <a:ext cx="593725" cy="377825"/>
            </p:xfrm>
            <a:graphic>
              <a:graphicData uri="http://schemas.openxmlformats.org/presentationml/2006/ole">
                <p:oleObj spid="_x0000_s4131" name="Equation" r:id="rId8" imgW="279158" imgH="177646" progId="Equation.DSMT4">
                  <p:embed/>
                </p:oleObj>
              </a:graphicData>
            </a:graphic>
          </p:graphicFrame>
          <p:graphicFrame>
            <p:nvGraphicFramePr>
              <p:cNvPr id="4104" name="Object 23"/>
              <p:cNvGraphicFramePr>
                <a:graphicFrameLocks noChangeAspect="1"/>
              </p:cNvGraphicFramePr>
              <p:nvPr/>
            </p:nvGraphicFramePr>
            <p:xfrm>
              <a:off x="5829300" y="2065338"/>
              <a:ext cx="269875" cy="377825"/>
            </p:xfrm>
            <a:graphic>
              <a:graphicData uri="http://schemas.openxmlformats.org/presentationml/2006/ole">
                <p:oleObj spid="_x0000_s4132" name="Equation" r:id="rId9" imgW="126725" imgH="177415" progId="Equation.DSMT4">
                  <p:embed/>
                </p:oleObj>
              </a:graphicData>
            </a:graphic>
          </p:graphicFrame>
          <p:sp>
            <p:nvSpPr>
              <p:cNvPr id="4111" name="Freeform 25"/>
              <p:cNvSpPr>
                <a:spLocks/>
              </p:cNvSpPr>
              <p:nvPr/>
            </p:nvSpPr>
            <p:spPr bwMode="auto">
              <a:xfrm>
                <a:off x="5561075" y="2183638"/>
                <a:ext cx="125413" cy="265112"/>
              </a:xfrm>
              <a:custGeom>
                <a:avLst/>
                <a:gdLst>
                  <a:gd name="T0" fmla="*/ 0 w 79"/>
                  <a:gd name="T1" fmla="*/ 0 h 167"/>
                  <a:gd name="T2" fmla="*/ 79375 w 79"/>
                  <a:gd name="T3" fmla="*/ 71437 h 167"/>
                  <a:gd name="T4" fmla="*/ 119063 w 79"/>
                  <a:gd name="T5" fmla="*/ 158750 h 167"/>
                  <a:gd name="T6" fmla="*/ 119063 w 79"/>
                  <a:gd name="T7" fmla="*/ 265112 h 1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9"/>
                  <a:gd name="T13" fmla="*/ 0 h 167"/>
                  <a:gd name="T14" fmla="*/ 79 w 79"/>
                  <a:gd name="T15" fmla="*/ 167 h 1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9" h="167">
                    <a:moveTo>
                      <a:pt x="0" y="0"/>
                    </a:moveTo>
                    <a:cubicBezTo>
                      <a:pt x="8" y="7"/>
                      <a:pt x="38" y="28"/>
                      <a:pt x="50" y="45"/>
                    </a:cubicBezTo>
                    <a:cubicBezTo>
                      <a:pt x="62" y="62"/>
                      <a:pt x="71" y="80"/>
                      <a:pt x="75" y="100"/>
                    </a:cubicBezTo>
                    <a:cubicBezTo>
                      <a:pt x="79" y="120"/>
                      <a:pt x="75" y="149"/>
                      <a:pt x="75" y="167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12" name="Oval 18"/>
              <p:cNvSpPr>
                <a:spLocks noChangeArrowheads="1"/>
              </p:cNvSpPr>
              <p:nvPr/>
            </p:nvSpPr>
            <p:spPr bwMode="auto">
              <a:xfrm>
                <a:off x="5070475" y="2355850"/>
                <a:ext cx="92075" cy="9207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 bwMode="auto">
            <a:xfrm rot="-600000">
              <a:off x="5271247" y="2350131"/>
              <a:ext cx="36085" cy="1104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5163671" y="2453047"/>
              <a:ext cx="147407" cy="708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6085114" y="2525485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Direction we march in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35486" y="914399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Gradient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4105" name="Object 16"/>
          <p:cNvGraphicFramePr>
            <a:graphicFrameLocks noChangeAspect="1"/>
          </p:cNvGraphicFramePr>
          <p:nvPr/>
        </p:nvGraphicFramePr>
        <p:xfrm>
          <a:off x="1370734" y="1056888"/>
          <a:ext cx="1716849" cy="831288"/>
        </p:xfrm>
        <a:graphic>
          <a:graphicData uri="http://schemas.openxmlformats.org/presentationml/2006/ole">
            <p:oleObj spid="_x0000_s4133" name="Equation" r:id="rId10" imgW="812447" imgH="393529" progId="Equation.DSMT4">
              <p:embed/>
            </p:oleObj>
          </a:graphicData>
        </a:graphic>
      </p:graphicFrame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73935" y="2233168"/>
            <a:ext cx="22735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can also write: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1026"/>
          <p:cNvSpPr txBox="1">
            <a:spLocks noChangeArrowheads="1"/>
          </p:cNvSpPr>
          <p:nvPr/>
        </p:nvSpPr>
        <p:spPr bwMode="auto">
          <a:xfrm>
            <a:off x="1584325" y="0"/>
            <a:ext cx="5729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Mountain Example</a:t>
            </a:r>
          </a:p>
        </p:txBody>
      </p:sp>
      <p:sp>
        <p:nvSpPr>
          <p:cNvPr id="5131" name="Text Box 1051"/>
          <p:cNvSpPr txBox="1">
            <a:spLocks noChangeArrowheads="1"/>
          </p:cNvSpPr>
          <p:nvPr/>
        </p:nvSpPr>
        <p:spPr bwMode="auto">
          <a:xfrm>
            <a:off x="1139825" y="734125"/>
            <a:ext cx="6757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Topographic map: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(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,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height of the landscape at any point.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142" name="Object 150"/>
          <p:cNvGraphicFramePr>
            <a:graphicFrameLocks noChangeAspect="1"/>
          </p:cNvGraphicFramePr>
          <p:nvPr/>
        </p:nvGraphicFramePr>
        <p:xfrm>
          <a:off x="5757715" y="1382233"/>
          <a:ext cx="2782887" cy="717550"/>
        </p:xfrm>
        <a:graphic>
          <a:graphicData uri="http://schemas.openxmlformats.org/presentationml/2006/ole">
            <p:oleObj spid="_x0000_s5149" name="Equation" r:id="rId4" imgW="1625600" imgH="419100" progId="Equation.DSMT4">
              <p:embed/>
            </p:oleObj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15900" y="1536700"/>
            <a:ext cx="8775700" cy="5130800"/>
            <a:chOff x="215900" y="1536700"/>
            <a:chExt cx="8775700" cy="5130800"/>
          </a:xfrm>
        </p:grpSpPr>
        <p:sp>
          <p:nvSpPr>
            <p:cNvPr id="5124" name="Oval 1038"/>
            <p:cNvSpPr>
              <a:spLocks noChangeArrowheads="1"/>
            </p:cNvSpPr>
            <p:nvPr/>
          </p:nvSpPr>
          <p:spPr bwMode="auto">
            <a:xfrm>
              <a:off x="1587500" y="2108200"/>
              <a:ext cx="5524500" cy="2413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Oval 1039"/>
            <p:cNvSpPr>
              <a:spLocks noChangeArrowheads="1"/>
            </p:cNvSpPr>
            <p:nvPr/>
          </p:nvSpPr>
          <p:spPr bwMode="auto">
            <a:xfrm>
              <a:off x="2171700" y="2476500"/>
              <a:ext cx="4229100" cy="17272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Oval 1040"/>
            <p:cNvSpPr>
              <a:spLocks noChangeArrowheads="1"/>
            </p:cNvSpPr>
            <p:nvPr/>
          </p:nvSpPr>
          <p:spPr bwMode="auto">
            <a:xfrm>
              <a:off x="2819400" y="2781300"/>
              <a:ext cx="2946400" cy="1143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Oval 1041"/>
            <p:cNvSpPr>
              <a:spLocks noChangeArrowheads="1"/>
            </p:cNvSpPr>
            <p:nvPr/>
          </p:nvSpPr>
          <p:spPr bwMode="auto">
            <a:xfrm>
              <a:off x="3492500" y="3111500"/>
              <a:ext cx="1587500" cy="508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Oval 1042"/>
            <p:cNvSpPr>
              <a:spLocks noChangeArrowheads="1"/>
            </p:cNvSpPr>
            <p:nvPr/>
          </p:nvSpPr>
          <p:spPr bwMode="auto">
            <a:xfrm>
              <a:off x="4013200" y="3289300"/>
              <a:ext cx="635000" cy="1778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Oval 1044"/>
            <p:cNvSpPr>
              <a:spLocks noChangeArrowheads="1"/>
            </p:cNvSpPr>
            <p:nvPr/>
          </p:nvSpPr>
          <p:spPr bwMode="auto">
            <a:xfrm>
              <a:off x="3063875" y="4006850"/>
              <a:ext cx="92075" cy="920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1045"/>
            <p:cNvSpPr>
              <a:spLocks noChangeShapeType="1"/>
            </p:cNvSpPr>
            <p:nvPr/>
          </p:nvSpPr>
          <p:spPr bwMode="auto">
            <a:xfrm flipV="1">
              <a:off x="3127721" y="3775075"/>
              <a:ext cx="66675" cy="2333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122" name="Object 1048"/>
            <p:cNvGraphicFramePr>
              <a:graphicFrameLocks noChangeAspect="1"/>
            </p:cNvGraphicFramePr>
            <p:nvPr/>
          </p:nvGraphicFramePr>
          <p:xfrm>
            <a:off x="2576513" y="3627438"/>
            <a:ext cx="454025" cy="288925"/>
          </p:xfrm>
          <a:graphic>
            <a:graphicData uri="http://schemas.openxmlformats.org/presentationml/2006/ole">
              <p:oleObj spid="_x0000_s5150" name="Equation" r:id="rId5" imgW="279158" imgH="177646" progId="Equation.DSMT4">
                <p:embed/>
              </p:oleObj>
            </a:graphicData>
          </a:graphic>
        </p:graphicFrame>
        <p:sp>
          <p:nvSpPr>
            <p:cNvPr id="5132" name="Text Box 1053"/>
            <p:cNvSpPr txBox="1">
              <a:spLocks noChangeArrowheads="1"/>
            </p:cNvSpPr>
            <p:nvPr/>
          </p:nvSpPr>
          <p:spPr bwMode="auto">
            <a:xfrm>
              <a:off x="5800725" y="3822700"/>
              <a:ext cx="412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20</a:t>
              </a:r>
              <a:endParaRPr lang="en-US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133" name="Text Box 1054"/>
            <p:cNvSpPr txBox="1">
              <a:spLocks noChangeArrowheads="1"/>
            </p:cNvSpPr>
            <p:nvPr/>
          </p:nvSpPr>
          <p:spPr bwMode="auto">
            <a:xfrm>
              <a:off x="5445125" y="3556000"/>
              <a:ext cx="412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30</a:t>
              </a:r>
              <a:endParaRPr lang="en-US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134" name="Text Box 1055"/>
            <p:cNvSpPr txBox="1">
              <a:spLocks noChangeArrowheads="1"/>
            </p:cNvSpPr>
            <p:nvPr/>
          </p:nvSpPr>
          <p:spPr bwMode="auto">
            <a:xfrm>
              <a:off x="4937125" y="3340100"/>
              <a:ext cx="412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40</a:t>
              </a:r>
              <a:endParaRPr lang="en-US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135" name="Text Box 1056"/>
            <p:cNvSpPr txBox="1">
              <a:spLocks noChangeArrowheads="1"/>
            </p:cNvSpPr>
            <p:nvPr/>
          </p:nvSpPr>
          <p:spPr bwMode="auto">
            <a:xfrm>
              <a:off x="4594225" y="3086100"/>
              <a:ext cx="412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50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136" name="Freeform 1057"/>
            <p:cNvSpPr>
              <a:spLocks/>
            </p:cNvSpPr>
            <p:nvPr/>
          </p:nvSpPr>
          <p:spPr bwMode="auto">
            <a:xfrm>
              <a:off x="317500" y="3378200"/>
              <a:ext cx="8674100" cy="2057400"/>
            </a:xfrm>
            <a:custGeom>
              <a:avLst/>
              <a:gdLst>
                <a:gd name="T0" fmla="*/ 0 w 5464"/>
                <a:gd name="T1" fmla="*/ 0 h 1296"/>
                <a:gd name="T2" fmla="*/ 165100 w 5464"/>
                <a:gd name="T3" fmla="*/ 241300 h 1296"/>
                <a:gd name="T4" fmla="*/ 431800 w 5464"/>
                <a:gd name="T5" fmla="*/ 723900 h 1296"/>
                <a:gd name="T6" fmla="*/ 800100 w 5464"/>
                <a:gd name="T7" fmla="*/ 1117600 h 1296"/>
                <a:gd name="T8" fmla="*/ 1460500 w 5464"/>
                <a:gd name="T9" fmla="*/ 1409700 h 1296"/>
                <a:gd name="T10" fmla="*/ 2286000 w 5464"/>
                <a:gd name="T11" fmla="*/ 1625600 h 1296"/>
                <a:gd name="T12" fmla="*/ 3124200 w 5464"/>
                <a:gd name="T13" fmla="*/ 1765300 h 1296"/>
                <a:gd name="T14" fmla="*/ 3873500 w 5464"/>
                <a:gd name="T15" fmla="*/ 1790700 h 1296"/>
                <a:gd name="T16" fmla="*/ 4673600 w 5464"/>
                <a:gd name="T17" fmla="*/ 1816100 h 1296"/>
                <a:gd name="T18" fmla="*/ 5702300 w 5464"/>
                <a:gd name="T19" fmla="*/ 1739900 h 1296"/>
                <a:gd name="T20" fmla="*/ 6616701 w 5464"/>
                <a:gd name="T21" fmla="*/ 1676400 h 1296"/>
                <a:gd name="T22" fmla="*/ 7416800 w 5464"/>
                <a:gd name="T23" fmla="*/ 1587500 h 1296"/>
                <a:gd name="T24" fmla="*/ 7962900 w 5464"/>
                <a:gd name="T25" fmla="*/ 1663700 h 1296"/>
                <a:gd name="T26" fmla="*/ 8407400 w 5464"/>
                <a:gd name="T27" fmla="*/ 1778000 h 1296"/>
                <a:gd name="T28" fmla="*/ 8674100 w 5464"/>
                <a:gd name="T29" fmla="*/ 2057400 h 12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64"/>
                <a:gd name="T46" fmla="*/ 0 h 1296"/>
                <a:gd name="T47" fmla="*/ 5464 w 5464"/>
                <a:gd name="T48" fmla="*/ 1296 h 12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64" h="1296">
                  <a:moveTo>
                    <a:pt x="0" y="0"/>
                  </a:moveTo>
                  <a:cubicBezTo>
                    <a:pt x="29" y="38"/>
                    <a:pt x="59" y="76"/>
                    <a:pt x="104" y="152"/>
                  </a:cubicBezTo>
                  <a:cubicBezTo>
                    <a:pt x="149" y="228"/>
                    <a:pt x="205" y="364"/>
                    <a:pt x="272" y="456"/>
                  </a:cubicBezTo>
                  <a:cubicBezTo>
                    <a:pt x="339" y="548"/>
                    <a:pt x="396" y="632"/>
                    <a:pt x="504" y="704"/>
                  </a:cubicBezTo>
                  <a:cubicBezTo>
                    <a:pt x="612" y="776"/>
                    <a:pt x="764" y="835"/>
                    <a:pt x="920" y="888"/>
                  </a:cubicBezTo>
                  <a:cubicBezTo>
                    <a:pt x="1076" y="941"/>
                    <a:pt x="1265" y="987"/>
                    <a:pt x="1440" y="1024"/>
                  </a:cubicBezTo>
                  <a:cubicBezTo>
                    <a:pt x="1615" y="1061"/>
                    <a:pt x="1801" y="1095"/>
                    <a:pt x="1968" y="1112"/>
                  </a:cubicBezTo>
                  <a:cubicBezTo>
                    <a:pt x="2135" y="1129"/>
                    <a:pt x="2277" y="1123"/>
                    <a:pt x="2440" y="1128"/>
                  </a:cubicBezTo>
                  <a:cubicBezTo>
                    <a:pt x="2603" y="1133"/>
                    <a:pt x="2752" y="1149"/>
                    <a:pt x="2944" y="1144"/>
                  </a:cubicBezTo>
                  <a:cubicBezTo>
                    <a:pt x="3136" y="1139"/>
                    <a:pt x="3388" y="1111"/>
                    <a:pt x="3592" y="1096"/>
                  </a:cubicBezTo>
                  <a:cubicBezTo>
                    <a:pt x="3796" y="1081"/>
                    <a:pt x="3988" y="1072"/>
                    <a:pt x="4168" y="1056"/>
                  </a:cubicBezTo>
                  <a:cubicBezTo>
                    <a:pt x="4348" y="1040"/>
                    <a:pt x="4531" y="1001"/>
                    <a:pt x="4672" y="1000"/>
                  </a:cubicBezTo>
                  <a:cubicBezTo>
                    <a:pt x="4813" y="999"/>
                    <a:pt x="4912" y="1028"/>
                    <a:pt x="5016" y="1048"/>
                  </a:cubicBezTo>
                  <a:cubicBezTo>
                    <a:pt x="5120" y="1068"/>
                    <a:pt x="5221" y="1079"/>
                    <a:pt x="5296" y="1120"/>
                  </a:cubicBezTo>
                  <a:cubicBezTo>
                    <a:pt x="5371" y="1161"/>
                    <a:pt x="5429" y="1259"/>
                    <a:pt x="5464" y="1296"/>
                  </a:cubicBez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7" name="Text Box 1058"/>
            <p:cNvSpPr txBox="1">
              <a:spLocks noChangeArrowheads="1"/>
            </p:cNvSpPr>
            <p:nvPr/>
          </p:nvSpPr>
          <p:spPr bwMode="auto">
            <a:xfrm>
              <a:off x="6664325" y="5227638"/>
              <a:ext cx="1090613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sym typeface="Symbol" pitchFamily="18" charset="2"/>
                </a:rPr>
                <a:t> 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= 0</a:t>
              </a:r>
              <a:r>
                <a:rPr lang="en-US">
                  <a:solidFill>
                    <a:schemeClr val="bg2"/>
                  </a:solidFill>
                  <a:sym typeface="Symbol" pitchFamily="18" charset="2"/>
                </a:rPr>
                <a:t> [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>
                  <a:solidFill>
                    <a:schemeClr val="bg2"/>
                  </a:solidFill>
                  <a:sym typeface="Symbol" pitchFamily="18" charset="2"/>
                </a:rPr>
                <a:t>]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138" name="Freeform 1060"/>
            <p:cNvSpPr>
              <a:spLocks/>
            </p:cNvSpPr>
            <p:nvPr/>
          </p:nvSpPr>
          <p:spPr bwMode="auto">
            <a:xfrm>
              <a:off x="215900" y="5715000"/>
              <a:ext cx="7556500" cy="952500"/>
            </a:xfrm>
            <a:custGeom>
              <a:avLst/>
              <a:gdLst>
                <a:gd name="T0" fmla="*/ 0 w 4760"/>
                <a:gd name="T1" fmla="*/ 0 h 600"/>
                <a:gd name="T2" fmla="*/ 558800 w 4760"/>
                <a:gd name="T3" fmla="*/ 368300 h 600"/>
                <a:gd name="T4" fmla="*/ 1371600 w 4760"/>
                <a:gd name="T5" fmla="*/ 546100 h 600"/>
                <a:gd name="T6" fmla="*/ 2260600 w 4760"/>
                <a:gd name="T7" fmla="*/ 711200 h 600"/>
                <a:gd name="T8" fmla="*/ 3365500 w 4760"/>
                <a:gd name="T9" fmla="*/ 762000 h 600"/>
                <a:gd name="T10" fmla="*/ 4318000 w 4760"/>
                <a:gd name="T11" fmla="*/ 800100 h 600"/>
                <a:gd name="T12" fmla="*/ 4965700 w 4760"/>
                <a:gd name="T13" fmla="*/ 812800 h 600"/>
                <a:gd name="T14" fmla="*/ 5905499 w 4760"/>
                <a:gd name="T15" fmla="*/ 812800 h 600"/>
                <a:gd name="T16" fmla="*/ 6858000 w 4760"/>
                <a:gd name="T17" fmla="*/ 838200 h 600"/>
                <a:gd name="T18" fmla="*/ 7416800 w 4760"/>
                <a:gd name="T19" fmla="*/ 901700 h 600"/>
                <a:gd name="T20" fmla="*/ 7556500 w 4760"/>
                <a:gd name="T21" fmla="*/ 952500 h 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60"/>
                <a:gd name="T34" fmla="*/ 0 h 600"/>
                <a:gd name="T35" fmla="*/ 4760 w 4760"/>
                <a:gd name="T36" fmla="*/ 600 h 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60" h="600">
                  <a:moveTo>
                    <a:pt x="0" y="0"/>
                  </a:moveTo>
                  <a:cubicBezTo>
                    <a:pt x="104" y="87"/>
                    <a:pt x="208" y="175"/>
                    <a:pt x="352" y="232"/>
                  </a:cubicBezTo>
                  <a:cubicBezTo>
                    <a:pt x="496" y="289"/>
                    <a:pt x="685" y="308"/>
                    <a:pt x="864" y="344"/>
                  </a:cubicBezTo>
                  <a:cubicBezTo>
                    <a:pt x="1043" y="380"/>
                    <a:pt x="1215" y="425"/>
                    <a:pt x="1424" y="448"/>
                  </a:cubicBezTo>
                  <a:cubicBezTo>
                    <a:pt x="1633" y="471"/>
                    <a:pt x="1904" y="471"/>
                    <a:pt x="2120" y="480"/>
                  </a:cubicBezTo>
                  <a:cubicBezTo>
                    <a:pt x="2336" y="489"/>
                    <a:pt x="2552" y="499"/>
                    <a:pt x="2720" y="504"/>
                  </a:cubicBezTo>
                  <a:cubicBezTo>
                    <a:pt x="2888" y="509"/>
                    <a:pt x="2961" y="511"/>
                    <a:pt x="3128" y="512"/>
                  </a:cubicBezTo>
                  <a:cubicBezTo>
                    <a:pt x="3295" y="513"/>
                    <a:pt x="3521" y="509"/>
                    <a:pt x="3720" y="512"/>
                  </a:cubicBezTo>
                  <a:cubicBezTo>
                    <a:pt x="3919" y="515"/>
                    <a:pt x="4161" y="519"/>
                    <a:pt x="4320" y="528"/>
                  </a:cubicBezTo>
                  <a:cubicBezTo>
                    <a:pt x="4479" y="537"/>
                    <a:pt x="4599" y="556"/>
                    <a:pt x="4672" y="568"/>
                  </a:cubicBezTo>
                  <a:cubicBezTo>
                    <a:pt x="4745" y="580"/>
                    <a:pt x="4752" y="590"/>
                    <a:pt x="4760" y="600"/>
                  </a:cubicBez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9" name="Text Box 1062"/>
            <p:cNvSpPr txBox="1">
              <a:spLocks noChangeArrowheads="1"/>
            </p:cNvSpPr>
            <p:nvPr/>
          </p:nvSpPr>
          <p:spPr bwMode="auto">
            <a:xfrm>
              <a:off x="7108825" y="6129338"/>
              <a:ext cx="1166813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sym typeface="Symbol" pitchFamily="18" charset="2"/>
                </a:rPr>
                <a:t> 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= -1</a:t>
              </a:r>
              <a:r>
                <a:rPr lang="en-US">
                  <a:solidFill>
                    <a:schemeClr val="bg2"/>
                  </a:solidFill>
                  <a:sym typeface="Symbol" pitchFamily="18" charset="2"/>
                </a:rPr>
                <a:t> [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>
                  <a:solidFill>
                    <a:schemeClr val="bg2"/>
                  </a:solidFill>
                  <a:sym typeface="Symbol" pitchFamily="18" charset="2"/>
                </a:rPr>
                <a:t>]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140" name="Text Box 1063"/>
            <p:cNvSpPr txBox="1">
              <a:spLocks noChangeArrowheads="1"/>
            </p:cNvSpPr>
            <p:nvPr/>
          </p:nvSpPr>
          <p:spPr bwMode="auto">
            <a:xfrm>
              <a:off x="6181725" y="4224338"/>
              <a:ext cx="1204913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sym typeface="Symbol" pitchFamily="18" charset="2"/>
                </a:rPr>
                <a:t> </a:t>
              </a: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= 10</a:t>
              </a:r>
              <a:r>
                <a:rPr lang="en-US" dirty="0">
                  <a:solidFill>
                    <a:schemeClr val="bg2"/>
                  </a:solidFill>
                  <a:sym typeface="Symbol" pitchFamily="18" charset="2"/>
                </a:rPr>
                <a:t> [</a:t>
              </a:r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 dirty="0">
                  <a:solidFill>
                    <a:schemeClr val="bg2"/>
                  </a:solidFill>
                  <a:sym typeface="Symbol" pitchFamily="18" charset="2"/>
                </a:rPr>
                <a:t>]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774700" y="3378200"/>
              <a:ext cx="73660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4318000" y="1536700"/>
              <a:ext cx="0" cy="4279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8213725" y="3187700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187825" y="11303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1619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Gradient Formulas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355850" y="1544638"/>
          <a:ext cx="3767138" cy="901700"/>
        </p:xfrm>
        <a:graphic>
          <a:graphicData uri="http://schemas.openxmlformats.org/presentationml/2006/ole">
            <p:oleObj spid="_x0000_s6158" name="Equation" r:id="rId4" imgW="1752600" imgH="419100" progId="Equation.DSMT4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198688" y="5375275"/>
          <a:ext cx="4670425" cy="895350"/>
        </p:xfrm>
        <a:graphic>
          <a:graphicData uri="http://schemas.openxmlformats.org/presentationml/2006/ole">
            <p:oleObj spid="_x0000_s6159" name="Equation" r:id="rId5" imgW="2184400" imgH="419100" progId="Equation.DSMT4">
              <p:embed/>
            </p:oleObj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2309813" y="3416300"/>
          <a:ext cx="4021137" cy="920750"/>
        </p:xfrm>
        <a:graphic>
          <a:graphicData uri="http://schemas.openxmlformats.org/presentationml/2006/ole">
            <p:oleObj spid="_x0000_s6160" name="Equation" r:id="rId6" imgW="1828800" imgH="419100" progId="Equation.DSMT4">
              <p:embed/>
            </p:oleObj>
          </a:graphicData>
        </a:graphic>
      </p:graphicFrame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254125" y="1052513"/>
            <a:ext cx="1416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Rectangular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1266825" y="2855913"/>
            <a:ext cx="1238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Cylindrical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346817" y="4862513"/>
            <a:ext cx="1136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Spherical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40286" y="1341234"/>
            <a:ext cx="2301469" cy="147732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2"/>
                </a:solidFill>
              </a:rPr>
              <a:t>See Appendix A.2 of the </a:t>
            </a:r>
            <a:r>
              <a:rPr lang="en-US" dirty="0" err="1" smtClean="0">
                <a:solidFill>
                  <a:schemeClr val="bg2"/>
                </a:solidFill>
              </a:rPr>
              <a:t>Hayt</a:t>
            </a:r>
            <a:r>
              <a:rPr lang="en-US" dirty="0" smtClean="0">
                <a:solidFill>
                  <a:schemeClr val="bg2"/>
                </a:solidFill>
              </a:rPr>
              <a:t> &amp; Buck book for a derivation that holds in any coordinate system.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 Between </a:t>
            </a:r>
            <a:r>
              <a:rPr lang="en-US" sz="4000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</a:t>
            </a:r>
            <a:r>
              <a:rPr lang="en-US" sz="40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4" name="Text Box 14"/>
          <p:cNvSpPr txBox="1">
            <a:spLocks noChangeArrowheads="1"/>
          </p:cNvSpPr>
          <p:nvPr/>
        </p:nvSpPr>
        <p:spPr bwMode="auto">
          <a:xfrm>
            <a:off x="2244725" y="2903538"/>
            <a:ext cx="23358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Also</a:t>
            </a:r>
            <a:r>
              <a:rPr lang="en-US" sz="2000" dirty="0" smtClean="0">
                <a:solidFill>
                  <a:schemeClr val="bg1"/>
                </a:solidFill>
              </a:rPr>
              <a:t>, from calculus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170" name="Object 18"/>
          <p:cNvGraphicFramePr>
            <a:graphicFrameLocks noChangeAspect="1"/>
          </p:cNvGraphicFramePr>
          <p:nvPr/>
        </p:nvGraphicFramePr>
        <p:xfrm>
          <a:off x="2956560" y="1612900"/>
          <a:ext cx="3328988" cy="901700"/>
        </p:xfrm>
        <a:graphic>
          <a:graphicData uri="http://schemas.openxmlformats.org/presentationml/2006/ole">
            <p:oleObj spid="_x0000_s7182" name="Equation" r:id="rId4" imgW="1828800" imgH="495300" progId="Equation.DSMT4">
              <p:embed/>
            </p:oleObj>
          </a:graphicData>
        </a:graphic>
      </p:graphicFrame>
      <p:graphicFrame>
        <p:nvGraphicFramePr>
          <p:cNvPr id="7171" name="Object 19"/>
          <p:cNvGraphicFramePr>
            <a:graphicFrameLocks noChangeAspect="1"/>
          </p:cNvGraphicFramePr>
          <p:nvPr/>
        </p:nvGraphicFramePr>
        <p:xfrm>
          <a:off x="3178175" y="3300413"/>
          <a:ext cx="3654425" cy="890587"/>
        </p:xfrm>
        <a:graphic>
          <a:graphicData uri="http://schemas.openxmlformats.org/presentationml/2006/ole">
            <p:oleObj spid="_x0000_s7183" name="Equation" r:id="rId5" imgW="2032000" imgH="495300" progId="Equation.DSMT4">
              <p:embed/>
            </p:oleObj>
          </a:graphicData>
        </a:graphic>
      </p:graphicFrame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3198813" y="5162550"/>
          <a:ext cx="4011612" cy="1030288"/>
        </p:xfrm>
        <a:graphic>
          <a:graphicData uri="http://schemas.openxmlformats.org/presentationml/2006/ole">
            <p:oleObj spid="_x0000_s7184" name="Equation" r:id="rId6" imgW="1930400" imgH="495300" progId="Equation.DSMT4">
              <p:embed/>
            </p:oleObj>
          </a:graphicData>
        </a:graphic>
      </p:graphicFrame>
      <p:sp>
        <p:nvSpPr>
          <p:cNvPr id="7175" name="Text Box 32"/>
          <p:cNvSpPr txBox="1">
            <a:spLocks noChangeArrowheads="1"/>
          </p:cNvSpPr>
          <p:nvPr/>
        </p:nvSpPr>
        <p:spPr bwMode="auto">
          <a:xfrm>
            <a:off x="566738" y="4569778"/>
            <a:ext cx="509626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from the above two results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2069465" y="1089978"/>
            <a:ext cx="9701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695324" y="0"/>
            <a:ext cx="790276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Relation Between </a:t>
            </a:r>
            <a:r>
              <a:rPr lang="en-US" sz="4000" i="1" u="sng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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(cont.)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3215574" y="725137"/>
          <a:ext cx="2560638" cy="1030288"/>
        </p:xfrm>
        <a:graphic>
          <a:graphicData uri="http://schemas.openxmlformats.org/presentationml/2006/ole">
            <p:oleObj spid="_x0000_s8228" name="Equation" r:id="rId4" imgW="1231366" imgH="495085" progId="Equation.DSMT4">
              <p:embed/>
            </p:oleObj>
          </a:graphicData>
        </a:graphic>
      </p:graphicFrame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438150" y="2828925"/>
            <a:ext cx="4895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a small path in the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direction:</a:t>
            </a:r>
          </a:p>
        </p:txBody>
      </p:sp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1531938" y="3824288"/>
          <a:ext cx="5507037" cy="958850"/>
        </p:xfrm>
        <a:graphic>
          <a:graphicData uri="http://schemas.openxmlformats.org/presentationml/2006/ole">
            <p:oleObj spid="_x0000_s8229" name="Equation" r:id="rId5" imgW="2844800" imgH="495300" progId="Equation.DSMT4">
              <p:embed/>
            </p:oleObj>
          </a:graphicData>
        </a:graphic>
      </p:graphicFrame>
      <p:sp>
        <p:nvSpPr>
          <p:cNvPr id="8200" name="Text Box 20"/>
          <p:cNvSpPr txBox="1">
            <a:spLocks noChangeArrowheads="1"/>
          </p:cNvSpPr>
          <p:nvPr/>
        </p:nvSpPr>
        <p:spPr bwMode="auto">
          <a:xfrm>
            <a:off x="536574" y="5130800"/>
            <a:ext cx="44994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Similarly, for the second integral:</a:t>
            </a:r>
          </a:p>
        </p:txBody>
      </p:sp>
      <p:graphicFrame>
        <p:nvGraphicFramePr>
          <p:cNvPr id="8196" name="Object 21"/>
          <p:cNvGraphicFramePr>
            <a:graphicFrameLocks noChangeAspect="1"/>
          </p:cNvGraphicFramePr>
          <p:nvPr/>
        </p:nvGraphicFramePr>
        <p:xfrm>
          <a:off x="2300288" y="5557838"/>
          <a:ext cx="3114675" cy="1030287"/>
        </p:xfrm>
        <a:graphic>
          <a:graphicData uri="http://schemas.openxmlformats.org/presentationml/2006/ole">
            <p:oleObj spid="_x0000_s8230" name="Equation" r:id="rId6" imgW="1497950" imgH="495085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EBE89-D943-4374-8A7D-3241D71515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31324" y="1864426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This must be true for </a:t>
            </a:r>
            <a:r>
              <a:rPr lang="en-US" u="sng" dirty="0" smtClean="0">
                <a:solidFill>
                  <a:schemeClr val="bg2"/>
                </a:solidFill>
              </a:rPr>
              <a:t>any</a:t>
            </a:r>
            <a:r>
              <a:rPr lang="en-US" dirty="0" smtClean="0">
                <a:solidFill>
                  <a:schemeClr val="bg2"/>
                </a:solidFill>
              </a:rPr>
              <a:t> path.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362575" y="2568575"/>
            <a:ext cx="2102751" cy="911912"/>
            <a:chOff x="5362575" y="2568575"/>
            <a:chExt cx="2102751" cy="911912"/>
          </a:xfrm>
        </p:grpSpPr>
        <p:sp>
          <p:nvSpPr>
            <p:cNvPr id="8208" name="Line 15"/>
            <p:cNvSpPr>
              <a:spLocks noChangeShapeType="1"/>
            </p:cNvSpPr>
            <p:nvPr/>
          </p:nvSpPr>
          <p:spPr bwMode="auto">
            <a:xfrm>
              <a:off x="6738938" y="3051175"/>
              <a:ext cx="4032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 flipV="1">
              <a:off x="5668963" y="3063875"/>
              <a:ext cx="69373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5559425" y="3003550"/>
              <a:ext cx="98425" cy="98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Oval 11"/>
            <p:cNvSpPr>
              <a:spLocks noChangeArrowheads="1"/>
            </p:cNvSpPr>
            <p:nvPr/>
          </p:nvSpPr>
          <p:spPr bwMode="auto">
            <a:xfrm>
              <a:off x="6367463" y="3009138"/>
              <a:ext cx="98425" cy="9842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5824538" y="3062924"/>
              <a:ext cx="4032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21"/>
            <p:cNvGraphicFramePr>
              <a:graphicFrameLocks noChangeAspect="1"/>
            </p:cNvGraphicFramePr>
            <p:nvPr/>
          </p:nvGraphicFramePr>
          <p:xfrm>
            <a:off x="7249710" y="2939174"/>
            <a:ext cx="215616" cy="237697"/>
          </p:xfrm>
          <a:graphic>
            <a:graphicData uri="http://schemas.openxmlformats.org/presentationml/2006/ole">
              <p:oleObj spid="_x0000_s8231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3" name="Object 21"/>
            <p:cNvGraphicFramePr>
              <a:graphicFrameLocks noChangeAspect="1"/>
            </p:cNvGraphicFramePr>
            <p:nvPr/>
          </p:nvGraphicFramePr>
          <p:xfrm>
            <a:off x="5826125" y="2568575"/>
            <a:ext cx="366713" cy="303213"/>
          </p:xfrm>
          <a:graphic>
            <a:graphicData uri="http://schemas.openxmlformats.org/presentationml/2006/ole">
              <p:oleObj spid="_x0000_s8232" name="Equation" r:id="rId8" imgW="215619" imgH="177569" progId="Equation.DSMT4">
                <p:embed/>
              </p:oleObj>
            </a:graphicData>
          </a:graphic>
        </p:graphicFrame>
        <p:graphicFrame>
          <p:nvGraphicFramePr>
            <p:cNvPr id="4" name="Object 21"/>
            <p:cNvGraphicFramePr>
              <a:graphicFrameLocks noChangeAspect="1"/>
            </p:cNvGraphicFramePr>
            <p:nvPr/>
          </p:nvGraphicFramePr>
          <p:xfrm>
            <a:off x="5362575" y="3132138"/>
            <a:ext cx="258763" cy="346075"/>
          </p:xfrm>
          <a:graphic>
            <a:graphicData uri="http://schemas.openxmlformats.org/presentationml/2006/ole">
              <p:oleObj spid="_x0000_s8233" name="Equation" r:id="rId9" imgW="152268" imgH="203024" progId="Equation.DSMT4">
                <p:embed/>
              </p:oleObj>
            </a:graphicData>
          </a:graphic>
        </p:graphicFrame>
        <p:graphicFrame>
          <p:nvGraphicFramePr>
            <p:cNvPr id="5" name="Object 21"/>
            <p:cNvGraphicFramePr>
              <a:graphicFrameLocks noChangeAspect="1"/>
            </p:cNvGraphicFramePr>
            <p:nvPr/>
          </p:nvGraphicFramePr>
          <p:xfrm>
            <a:off x="6443023" y="3134412"/>
            <a:ext cx="258763" cy="346075"/>
          </p:xfrm>
          <a:graphic>
            <a:graphicData uri="http://schemas.openxmlformats.org/presentationml/2006/ole">
              <p:oleObj spid="_x0000_s8234" name="Equation" r:id="rId10" imgW="152268" imgH="203024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9961</TotalTime>
  <Words>703</Words>
  <Application>Microsoft Office PowerPoint</Application>
  <PresentationFormat>On-screen Show (4:3)</PresentationFormat>
  <Paragraphs>189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Soaring</vt:lpstr>
      <vt:lpstr>Photo Editor Photo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Anonymous</cp:lastModifiedBy>
  <cp:revision>796</cp:revision>
  <cp:lastPrinted>1999-08-25T18:07:04Z</cp:lastPrinted>
  <dcterms:created xsi:type="dcterms:W3CDTF">1999-08-24T13:57:19Z</dcterms:created>
  <dcterms:modified xsi:type="dcterms:W3CDTF">2023-03-06T02:43:53Z</dcterms:modified>
</cp:coreProperties>
</file>