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8" r:id="rId18"/>
    <p:sldId id="272" r:id="rId19"/>
    <p:sldId id="273" r:id="rId20"/>
    <p:sldId id="274" r:id="rId21"/>
    <p:sldId id="275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00"/>
    <a:srgbClr val="CCCC00"/>
    <a:srgbClr val="DDDDDD"/>
    <a:srgbClr val="FFFF99"/>
    <a:srgbClr val="B2B2B2"/>
    <a:srgbClr val="EAEAEA"/>
    <a:srgbClr val="EEE800"/>
    <a:srgbClr val="FF99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77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6.wmf"/><Relationship Id="rId7" Type="http://schemas.openxmlformats.org/officeDocument/2006/relationships/image" Target="../media/image22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22.wmf"/><Relationship Id="rId5" Type="http://schemas.openxmlformats.org/officeDocument/2006/relationships/image" Target="../media/image44.wmf"/><Relationship Id="rId4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7.wmf"/><Relationship Id="rId7" Type="http://schemas.openxmlformats.org/officeDocument/2006/relationships/image" Target="../media/image22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5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4.wmf"/><Relationship Id="rId7" Type="http://schemas.openxmlformats.org/officeDocument/2006/relationships/image" Target="../media/image60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10" Type="http://schemas.openxmlformats.org/officeDocument/2006/relationships/image" Target="../media/image82.wmf"/><Relationship Id="rId4" Type="http://schemas.openxmlformats.org/officeDocument/2006/relationships/image" Target="../media/image77.wmf"/><Relationship Id="rId9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57.wmf"/><Relationship Id="rId5" Type="http://schemas.openxmlformats.org/officeDocument/2006/relationships/image" Target="../media/image82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57.wmf"/><Relationship Id="rId5" Type="http://schemas.openxmlformats.org/officeDocument/2006/relationships/image" Target="../media/image82.wmf"/><Relationship Id="rId4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5.wmf"/><Relationship Id="rId7" Type="http://schemas.openxmlformats.org/officeDocument/2006/relationships/image" Target="../media/image20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9.wmf"/><Relationship Id="rId5" Type="http://schemas.openxmlformats.org/officeDocument/2006/relationships/image" Target="../media/image27.wmf"/><Relationship Id="rId10" Type="http://schemas.openxmlformats.org/officeDocument/2006/relationships/image" Target="../media/image28.wmf"/><Relationship Id="rId4" Type="http://schemas.openxmlformats.org/officeDocument/2006/relationships/image" Target="../media/image26.wmf"/><Relationship Id="rId9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22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5C7979E-9E90-43FD-A44A-DD88A5630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6B90282-A819-49B2-8378-29E136C56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8CFF2-7BA4-420B-A4FB-50EB96B0353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F58C1-8CFC-4FBC-BB02-A6FD48CA458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62D2B-F11E-4094-998A-5429156ABB5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1ABEF-6B66-4B14-9891-64AE47644D4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B4CEB-88AA-4157-9539-F2145436C3C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B4CEB-88AA-4157-9539-F2145436C3C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771FA-F299-4DD7-98B1-34F278ADFEA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72E0E-1D7F-48D0-A482-BE60871BDD7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72E0E-1D7F-48D0-A482-BE60871BDD7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0917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515B3-6DA9-4234-A924-19D3600CD51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515B3-6DA9-4234-A924-19D3600CD51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B9889-1501-42E7-8A2D-8524B048AC5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515B3-6DA9-4234-A924-19D3600CD51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515B3-6DA9-4234-A924-19D3600CD51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3E480-BAD0-436C-BB07-05F728DE4A3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1A103-0D2C-4F29-9A0D-C1F97A29F5F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1A103-0D2C-4F29-9A0D-C1F97A29F5F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931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C367F-0AEF-4A7C-95E0-34627E0A8D8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03428-C84B-45B1-95C3-B877FD7FB6B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69A25-048C-4B54-9F7E-C271BADDA51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12407-3DA6-4562-9E51-905F2312FBD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4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33.wmf"/><Relationship Id="rId5" Type="http://schemas.openxmlformats.org/officeDocument/2006/relationships/image" Target="../media/image41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3.wmf"/><Relationship Id="rId5" Type="http://schemas.openxmlformats.org/officeDocument/2006/relationships/image" Target="../media/image45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5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wmf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2.emf"/><Relationship Id="rId5" Type="http://schemas.openxmlformats.org/officeDocument/2006/relationships/image" Target="../media/image46.wmf"/><Relationship Id="rId10" Type="http://schemas.openxmlformats.org/officeDocument/2006/relationships/image" Target="../media/image51.e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6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6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7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4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57.wmf"/><Relationship Id="rId5" Type="http://schemas.openxmlformats.org/officeDocument/2006/relationships/image" Target="../media/image62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7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8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2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8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91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81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23" Type="http://schemas.openxmlformats.org/officeDocument/2006/relationships/image" Target="../media/image82.wmf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82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79.wmf"/><Relationship Id="rId5" Type="http://schemas.openxmlformats.org/officeDocument/2006/relationships/image" Target="../media/image83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9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88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8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82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9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2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80.wmf"/><Relationship Id="rId5" Type="http://schemas.openxmlformats.org/officeDocument/2006/relationships/image" Target="../media/image90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11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hyperlink" Target="http://en.wikipedia.org/wiki/File:Delta_pylon_near_Madrid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19.wmf"/><Relationship Id="rId23" Type="http://schemas.openxmlformats.org/officeDocument/2006/relationships/image" Target="../media/image28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994566" y="2533013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2"/>
                </a:solidFill>
                <a:latin typeface="Arial" charset="0"/>
              </a:rPr>
              <a:t>Prof. David R. Jackson</a:t>
            </a:r>
          </a:p>
          <a:p>
            <a:pPr algn="ctr" eaLnBrk="0" hangingPunct="0"/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Dept. of ECE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626689" y="18272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Arial" charset="0"/>
              </a:rPr>
              <a:t>Spring 2023</a:t>
            </a:r>
            <a:endParaRPr lang="en-US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5345876" y="4142509"/>
            <a:ext cx="293122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  <a:latin typeface="Arial" charset="0"/>
              </a:rPr>
              <a:t>Notes 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2</a:t>
            </a:r>
          </a:p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Charge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838200" y="3962400"/>
          <a:ext cx="36576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4" imgW="2857899" imgH="2048161" progId="">
                  <p:embed/>
                </p:oleObj>
              </mc:Choice>
              <mc:Fallback>
                <p:oleObj name="Photo Editor Photo" r:id="rId4" imgW="2857899" imgH="2048161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2400"/>
                        <a:ext cx="36576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ECE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3318 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Applied Electricity and Magnetism</a:t>
            </a:r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4635500" y="55245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>
                <a:solidFill>
                  <a:schemeClr val="bg2"/>
                </a:solidFill>
                <a:latin typeface="Arial" charset="0"/>
              </a:rPr>
              <a:t>Notes prepared by the EM Group University of Houston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63550" y="1095375"/>
            <a:ext cx="500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chemeClr val="hlink"/>
                </a:solidFill>
                <a:latin typeface="Arial" charset="0"/>
              </a:rPr>
              <a:t>2) Surface charge density </a:t>
            </a:r>
            <a:r>
              <a:rPr lang="en-US" i="1" dirty="0">
                <a:solidFill>
                  <a:schemeClr val="hlink"/>
                </a:solidFill>
                <a:sym typeface="Symbol" pitchFamily="18" charset="2"/>
              </a:rPr>
              <a:t></a:t>
            </a:r>
            <a:r>
              <a:rPr lang="en-US" i="1" baseline="-25000" dirty="0">
                <a:solidFill>
                  <a:schemeClr val="hlink"/>
                </a:solidFill>
                <a:sym typeface="Symbol" pitchFamily="18" charset="2"/>
              </a:rPr>
              <a:t>s</a:t>
            </a:r>
            <a:r>
              <a:rPr lang="en-US" baseline="-25000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  </a:t>
            </a:r>
            <a:r>
              <a:rPr lang="en-US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[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C/m</a:t>
            </a:r>
            <a:r>
              <a:rPr lang="en-US" baseline="30000" dirty="0">
                <a:solidFill>
                  <a:schemeClr val="hlink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] </a:t>
            </a:r>
            <a:endParaRPr lang="en-US" baseline="-25000" dirty="0">
              <a:solidFill>
                <a:schemeClr val="hlink"/>
              </a:solidFill>
              <a:latin typeface="Arial" charset="0"/>
            </a:endParaRP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47829"/>
              </p:ext>
            </p:extLst>
          </p:nvPr>
        </p:nvGraphicFramePr>
        <p:xfrm>
          <a:off x="810378" y="5235575"/>
          <a:ext cx="33988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4" imgW="1688760" imgH="393480" progId="Equation.DSMT4">
                  <p:embed/>
                </p:oleObj>
              </mc:Choice>
              <mc:Fallback>
                <p:oleObj name="Equation" r:id="rId4" imgW="1688760" imgH="39348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378" y="5235575"/>
                        <a:ext cx="339883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4"/>
          <p:cNvGraphicFramePr>
            <a:graphicFrameLocks noChangeAspect="1"/>
          </p:cNvGraphicFramePr>
          <p:nvPr/>
        </p:nvGraphicFramePr>
        <p:xfrm>
          <a:off x="5219700" y="5200650"/>
          <a:ext cx="23256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6" imgW="1155700" imgH="393700" progId="Equation.DSMT4">
                  <p:embed/>
                </p:oleObj>
              </mc:Choice>
              <mc:Fallback>
                <p:oleObj name="Equation" r:id="rId6" imgW="1155700" imgH="3937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200650"/>
                        <a:ext cx="23256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15"/>
          <p:cNvSpPr txBox="1">
            <a:spLocks noChangeArrowheads="1"/>
          </p:cNvSpPr>
          <p:nvPr/>
        </p:nvSpPr>
        <p:spPr bwMode="auto">
          <a:xfrm>
            <a:off x="1495425" y="6246813"/>
            <a:ext cx="1441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charset="0"/>
              </a:rPr>
              <a:t>Non-uniform</a:t>
            </a:r>
          </a:p>
        </p:txBody>
      </p:sp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5521325" y="6246813"/>
            <a:ext cx="984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charset="0"/>
              </a:rPr>
              <a:t>Uniform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1701099" y="0"/>
            <a:ext cx="531908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Charge Density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3832225" y="3910013"/>
            <a:ext cx="5175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Non-uniform sheet of surface charge density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4285" y="1800225"/>
            <a:ext cx="5104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+mj-lt"/>
              </a:rPr>
              <a:t>Example:</a:t>
            </a: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 Protons are sprayed onto a sheet of paper.</a:t>
            </a: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4695" y="2222500"/>
            <a:ext cx="4845505" cy="2784928"/>
            <a:chOff x="564695" y="2222500"/>
            <a:chExt cx="4845505" cy="2784928"/>
          </a:xfrm>
        </p:grpSpPr>
        <p:sp>
          <p:nvSpPr>
            <p:cNvPr id="83980" name="AutoShape 12"/>
            <p:cNvSpPr>
              <a:spLocks noChangeArrowheads="1"/>
            </p:cNvSpPr>
            <p:nvPr/>
          </p:nvSpPr>
          <p:spPr bwMode="auto">
            <a:xfrm>
              <a:off x="1536700" y="2222500"/>
              <a:ext cx="2692401" cy="1727200"/>
            </a:xfrm>
            <a:prstGeom prst="flowChartPunchedTap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4" name="Freeform 30"/>
            <p:cNvSpPr>
              <a:spLocks/>
            </p:cNvSpPr>
            <p:nvPr/>
          </p:nvSpPr>
          <p:spPr bwMode="auto">
            <a:xfrm>
              <a:off x="3559175" y="3006725"/>
              <a:ext cx="374650" cy="527050"/>
            </a:xfrm>
            <a:custGeom>
              <a:avLst/>
              <a:gdLst>
                <a:gd name="T0" fmla="*/ 6 w 236"/>
                <a:gd name="T1" fmla="*/ 304 h 332"/>
                <a:gd name="T2" fmla="*/ 6 w 236"/>
                <a:gd name="T3" fmla="*/ 49 h 332"/>
                <a:gd name="T4" fmla="*/ 6 w 236"/>
                <a:gd name="T5" fmla="*/ 24 h 332"/>
                <a:gd name="T6" fmla="*/ 44 w 236"/>
                <a:gd name="T7" fmla="*/ 12 h 332"/>
                <a:gd name="T8" fmla="*/ 84 w 236"/>
                <a:gd name="T9" fmla="*/ 2 h 332"/>
                <a:gd name="T10" fmla="*/ 134 w 236"/>
                <a:gd name="T11" fmla="*/ 2 h 332"/>
                <a:gd name="T12" fmla="*/ 176 w 236"/>
                <a:gd name="T13" fmla="*/ 10 h 332"/>
                <a:gd name="T14" fmla="*/ 207 w 236"/>
                <a:gd name="T15" fmla="*/ 31 h 332"/>
                <a:gd name="T16" fmla="*/ 225 w 236"/>
                <a:gd name="T17" fmla="*/ 52 h 332"/>
                <a:gd name="T18" fmla="*/ 228 w 236"/>
                <a:gd name="T19" fmla="*/ 74 h 332"/>
                <a:gd name="T20" fmla="*/ 230 w 236"/>
                <a:gd name="T21" fmla="*/ 164 h 332"/>
                <a:gd name="T22" fmla="*/ 230 w 236"/>
                <a:gd name="T23" fmla="*/ 312 h 332"/>
                <a:gd name="T24" fmla="*/ 196 w 236"/>
                <a:gd name="T25" fmla="*/ 284 h 332"/>
                <a:gd name="T26" fmla="*/ 144 w 236"/>
                <a:gd name="T27" fmla="*/ 256 h 332"/>
                <a:gd name="T28" fmla="*/ 92 w 236"/>
                <a:gd name="T29" fmla="*/ 260 h 332"/>
                <a:gd name="T30" fmla="*/ 38 w 236"/>
                <a:gd name="T31" fmla="*/ 280 h 332"/>
                <a:gd name="T32" fmla="*/ 6 w 236"/>
                <a:gd name="T33" fmla="*/ 304 h 3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6"/>
                <a:gd name="T52" fmla="*/ 0 h 332"/>
                <a:gd name="T53" fmla="*/ 236 w 236"/>
                <a:gd name="T54" fmla="*/ 332 h 3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6" h="332">
                  <a:moveTo>
                    <a:pt x="6" y="304"/>
                  </a:moveTo>
                  <a:cubicBezTo>
                    <a:pt x="4" y="264"/>
                    <a:pt x="6" y="96"/>
                    <a:pt x="6" y="49"/>
                  </a:cubicBezTo>
                  <a:cubicBezTo>
                    <a:pt x="6" y="2"/>
                    <a:pt x="0" y="30"/>
                    <a:pt x="6" y="24"/>
                  </a:cubicBezTo>
                  <a:cubicBezTo>
                    <a:pt x="12" y="18"/>
                    <a:pt x="31" y="16"/>
                    <a:pt x="44" y="12"/>
                  </a:cubicBezTo>
                  <a:cubicBezTo>
                    <a:pt x="57" y="8"/>
                    <a:pt x="69" y="4"/>
                    <a:pt x="84" y="2"/>
                  </a:cubicBezTo>
                  <a:cubicBezTo>
                    <a:pt x="99" y="0"/>
                    <a:pt x="119" y="1"/>
                    <a:pt x="134" y="2"/>
                  </a:cubicBezTo>
                  <a:cubicBezTo>
                    <a:pt x="149" y="3"/>
                    <a:pt x="164" y="5"/>
                    <a:pt x="176" y="10"/>
                  </a:cubicBezTo>
                  <a:cubicBezTo>
                    <a:pt x="188" y="15"/>
                    <a:pt x="199" y="24"/>
                    <a:pt x="207" y="31"/>
                  </a:cubicBezTo>
                  <a:cubicBezTo>
                    <a:pt x="215" y="38"/>
                    <a:pt x="222" y="45"/>
                    <a:pt x="225" y="52"/>
                  </a:cubicBezTo>
                  <a:cubicBezTo>
                    <a:pt x="228" y="59"/>
                    <a:pt x="227" y="55"/>
                    <a:pt x="228" y="74"/>
                  </a:cubicBezTo>
                  <a:cubicBezTo>
                    <a:pt x="229" y="93"/>
                    <a:pt x="230" y="124"/>
                    <a:pt x="230" y="164"/>
                  </a:cubicBezTo>
                  <a:cubicBezTo>
                    <a:pt x="230" y="204"/>
                    <a:pt x="236" y="292"/>
                    <a:pt x="230" y="312"/>
                  </a:cubicBezTo>
                  <a:cubicBezTo>
                    <a:pt x="224" y="332"/>
                    <a:pt x="210" y="293"/>
                    <a:pt x="196" y="284"/>
                  </a:cubicBezTo>
                  <a:cubicBezTo>
                    <a:pt x="182" y="275"/>
                    <a:pt x="161" y="260"/>
                    <a:pt x="144" y="256"/>
                  </a:cubicBezTo>
                  <a:cubicBezTo>
                    <a:pt x="127" y="252"/>
                    <a:pt x="110" y="256"/>
                    <a:pt x="92" y="260"/>
                  </a:cubicBezTo>
                  <a:cubicBezTo>
                    <a:pt x="74" y="264"/>
                    <a:pt x="52" y="273"/>
                    <a:pt x="38" y="280"/>
                  </a:cubicBezTo>
                  <a:cubicBezTo>
                    <a:pt x="24" y="287"/>
                    <a:pt x="13" y="299"/>
                    <a:pt x="6" y="30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5" name="Line 11"/>
            <p:cNvSpPr>
              <a:spLocks noChangeShapeType="1"/>
            </p:cNvSpPr>
            <p:nvPr/>
          </p:nvSpPr>
          <p:spPr bwMode="auto">
            <a:xfrm flipV="1">
              <a:off x="3265714" y="3526970"/>
              <a:ext cx="415638" cy="59376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2321" y="4207329"/>
              <a:ext cx="9028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+    +  + +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+    +  + +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+    +  + +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756806" y="3298370"/>
              <a:ext cx="204108" cy="174171"/>
            </a:xfrm>
            <a:prstGeom prst="ellipse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64695" y="4169227"/>
              <a:ext cx="1009651" cy="838201"/>
            </a:xfrm>
            <a:prstGeom prst="ellipse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1578429" y="3483429"/>
              <a:ext cx="1132114" cy="81642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3740729" y="3194463"/>
              <a:ext cx="71252" cy="71252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4346575" y="2774994"/>
            <a:ext cx="1063625" cy="393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4" name="Equation" r:id="rId8" imgW="685800" imgH="254000" progId="Equation.DSMT4">
                    <p:embed/>
                  </p:oleObj>
                </mc:Choice>
                <mc:Fallback>
                  <p:oleObj name="Equation" r:id="rId8" imgW="685800" imgH="254000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575" y="2774994"/>
                          <a:ext cx="1063625" cy="393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4"/>
            <p:cNvGraphicFramePr>
              <a:graphicFrameLocks noChangeAspect="1"/>
            </p:cNvGraphicFramePr>
            <p:nvPr/>
          </p:nvGraphicFramePr>
          <p:xfrm>
            <a:off x="3421063" y="2517775"/>
            <a:ext cx="444500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5" name="Equation" r:id="rId10" imgW="228402" imgH="177646" progId="Equation.DSMT4">
                    <p:embed/>
                  </p:oleObj>
                </mc:Choice>
                <mc:Fallback>
                  <p:oleObj name="Equation" r:id="rId10" imgW="228402" imgH="177646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1063" y="2517775"/>
                          <a:ext cx="444500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6"/>
            <p:cNvGraphicFramePr>
              <a:graphicFrameLocks noChangeAspect="1"/>
            </p:cNvGraphicFramePr>
            <p:nvPr/>
          </p:nvGraphicFramePr>
          <p:xfrm>
            <a:off x="2949575" y="4208463"/>
            <a:ext cx="493713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6" name="Equation" r:id="rId12" imgW="253780" imgH="203024" progId="Equation.DSMT4">
                    <p:embed/>
                  </p:oleObj>
                </mc:Choice>
                <mc:Fallback>
                  <p:oleObj name="Equation" r:id="rId12" imgW="253780" imgH="203024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9575" y="4208463"/>
                          <a:ext cx="493713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6"/>
            <p:cNvGraphicFramePr>
              <a:graphicFrameLocks noChangeAspect="1"/>
            </p:cNvGraphicFramePr>
            <p:nvPr/>
          </p:nvGraphicFramePr>
          <p:xfrm>
            <a:off x="2863850" y="2962275"/>
            <a:ext cx="638611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7" name="Equation" r:id="rId14" imgW="520474" imgH="253890" progId="Equation.DSMT4">
                    <p:embed/>
                  </p:oleObj>
                </mc:Choice>
                <mc:Fallback>
                  <p:oleObj name="Equation" r:id="rId14" imgW="520474" imgH="253890" progId="Equation.DSMT4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850" y="2962275"/>
                          <a:ext cx="638611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966419" y="4168651"/>
          <a:ext cx="2505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Equation" r:id="rId4" imgW="1244600" imgH="254000" progId="Equation.DSMT4">
                  <p:embed/>
                </p:oleObj>
              </mc:Choice>
              <mc:Fallback>
                <p:oleObj name="Equation" r:id="rId4" imgW="1244600" imgH="254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419" y="4168651"/>
                        <a:ext cx="2505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6"/>
          <p:cNvGraphicFramePr>
            <a:graphicFrameLocks noChangeAspect="1"/>
          </p:cNvGraphicFramePr>
          <p:nvPr/>
        </p:nvGraphicFramePr>
        <p:xfrm>
          <a:off x="2906713" y="5645150"/>
          <a:ext cx="2811076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Equation" r:id="rId6" imgW="1244600" imgH="381000" progId="Equation.DSMT4">
                  <p:embed/>
                </p:oleObj>
              </mc:Choice>
              <mc:Fallback>
                <p:oleObj name="Equation" r:id="rId6" imgW="1244600" imgH="3810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5645150"/>
                        <a:ext cx="2811076" cy="8604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7"/>
          <p:cNvGraphicFramePr>
            <a:graphicFrameLocks noChangeAspect="1"/>
          </p:cNvGraphicFramePr>
          <p:nvPr/>
        </p:nvGraphicFramePr>
        <p:xfrm>
          <a:off x="5130140" y="2671205"/>
          <a:ext cx="2327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Equation" r:id="rId8" imgW="1155700" imgH="393700" progId="Equation.DSMT4">
                  <p:embed/>
                </p:oleObj>
              </mc:Choice>
              <mc:Fallback>
                <p:oleObj name="Equation" r:id="rId8" imgW="1155700" imgH="3937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140" y="2671205"/>
                        <a:ext cx="23272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1718623" y="0"/>
            <a:ext cx="531908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Charge Density (cont.)</a:t>
            </a:r>
          </a:p>
        </p:txBody>
      </p:sp>
      <p:sp>
        <p:nvSpPr>
          <p:cNvPr id="6151" name="Text Box 37"/>
          <p:cNvSpPr txBox="1">
            <a:spLocks noChangeArrowheads="1"/>
          </p:cNvSpPr>
          <p:nvPr/>
        </p:nvSpPr>
        <p:spPr bwMode="auto">
          <a:xfrm>
            <a:off x="1736725" y="5230813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Hence</a:t>
            </a:r>
          </a:p>
        </p:txBody>
      </p:sp>
      <p:sp>
        <p:nvSpPr>
          <p:cNvPr id="6152" name="Text Box 38"/>
          <p:cNvSpPr txBox="1">
            <a:spLocks noChangeArrowheads="1"/>
          </p:cNvSpPr>
          <p:nvPr/>
        </p:nvSpPr>
        <p:spPr bwMode="auto">
          <a:xfrm>
            <a:off x="1241425" y="3821113"/>
            <a:ext cx="452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so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12800" y="988178"/>
            <a:ext cx="4623719" cy="2550360"/>
            <a:chOff x="812800" y="988178"/>
            <a:chExt cx="4623719" cy="2550360"/>
          </a:xfrm>
        </p:grpSpPr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812800" y="1155700"/>
              <a:ext cx="2692401" cy="1727200"/>
            </a:xfrm>
            <a:prstGeom prst="flowChartPunchedTap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2835275" y="1939925"/>
              <a:ext cx="374650" cy="527050"/>
            </a:xfrm>
            <a:custGeom>
              <a:avLst/>
              <a:gdLst>
                <a:gd name="T0" fmla="*/ 6 w 236"/>
                <a:gd name="T1" fmla="*/ 304 h 332"/>
                <a:gd name="T2" fmla="*/ 6 w 236"/>
                <a:gd name="T3" fmla="*/ 49 h 332"/>
                <a:gd name="T4" fmla="*/ 6 w 236"/>
                <a:gd name="T5" fmla="*/ 24 h 332"/>
                <a:gd name="T6" fmla="*/ 44 w 236"/>
                <a:gd name="T7" fmla="*/ 12 h 332"/>
                <a:gd name="T8" fmla="*/ 84 w 236"/>
                <a:gd name="T9" fmla="*/ 2 h 332"/>
                <a:gd name="T10" fmla="*/ 134 w 236"/>
                <a:gd name="T11" fmla="*/ 2 h 332"/>
                <a:gd name="T12" fmla="*/ 176 w 236"/>
                <a:gd name="T13" fmla="*/ 10 h 332"/>
                <a:gd name="T14" fmla="*/ 207 w 236"/>
                <a:gd name="T15" fmla="*/ 31 h 332"/>
                <a:gd name="T16" fmla="*/ 225 w 236"/>
                <a:gd name="T17" fmla="*/ 52 h 332"/>
                <a:gd name="T18" fmla="*/ 228 w 236"/>
                <a:gd name="T19" fmla="*/ 74 h 332"/>
                <a:gd name="T20" fmla="*/ 230 w 236"/>
                <a:gd name="T21" fmla="*/ 164 h 332"/>
                <a:gd name="T22" fmla="*/ 230 w 236"/>
                <a:gd name="T23" fmla="*/ 312 h 332"/>
                <a:gd name="T24" fmla="*/ 196 w 236"/>
                <a:gd name="T25" fmla="*/ 284 h 332"/>
                <a:gd name="T26" fmla="*/ 144 w 236"/>
                <a:gd name="T27" fmla="*/ 256 h 332"/>
                <a:gd name="T28" fmla="*/ 92 w 236"/>
                <a:gd name="T29" fmla="*/ 260 h 332"/>
                <a:gd name="T30" fmla="*/ 38 w 236"/>
                <a:gd name="T31" fmla="*/ 280 h 332"/>
                <a:gd name="T32" fmla="*/ 6 w 236"/>
                <a:gd name="T33" fmla="*/ 304 h 3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6"/>
                <a:gd name="T52" fmla="*/ 0 h 332"/>
                <a:gd name="T53" fmla="*/ 236 w 236"/>
                <a:gd name="T54" fmla="*/ 332 h 3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6" h="332">
                  <a:moveTo>
                    <a:pt x="6" y="304"/>
                  </a:moveTo>
                  <a:cubicBezTo>
                    <a:pt x="4" y="264"/>
                    <a:pt x="6" y="96"/>
                    <a:pt x="6" y="49"/>
                  </a:cubicBezTo>
                  <a:cubicBezTo>
                    <a:pt x="6" y="2"/>
                    <a:pt x="0" y="30"/>
                    <a:pt x="6" y="24"/>
                  </a:cubicBezTo>
                  <a:cubicBezTo>
                    <a:pt x="12" y="18"/>
                    <a:pt x="31" y="16"/>
                    <a:pt x="44" y="12"/>
                  </a:cubicBezTo>
                  <a:cubicBezTo>
                    <a:pt x="57" y="8"/>
                    <a:pt x="69" y="4"/>
                    <a:pt x="84" y="2"/>
                  </a:cubicBezTo>
                  <a:cubicBezTo>
                    <a:pt x="99" y="0"/>
                    <a:pt x="119" y="1"/>
                    <a:pt x="134" y="2"/>
                  </a:cubicBezTo>
                  <a:cubicBezTo>
                    <a:pt x="149" y="3"/>
                    <a:pt x="164" y="5"/>
                    <a:pt x="176" y="10"/>
                  </a:cubicBezTo>
                  <a:cubicBezTo>
                    <a:pt x="188" y="15"/>
                    <a:pt x="199" y="24"/>
                    <a:pt x="207" y="31"/>
                  </a:cubicBezTo>
                  <a:cubicBezTo>
                    <a:pt x="215" y="38"/>
                    <a:pt x="222" y="45"/>
                    <a:pt x="225" y="52"/>
                  </a:cubicBezTo>
                  <a:cubicBezTo>
                    <a:pt x="228" y="59"/>
                    <a:pt x="227" y="55"/>
                    <a:pt x="228" y="74"/>
                  </a:cubicBezTo>
                  <a:cubicBezTo>
                    <a:pt x="229" y="93"/>
                    <a:pt x="230" y="124"/>
                    <a:pt x="230" y="164"/>
                  </a:cubicBezTo>
                  <a:cubicBezTo>
                    <a:pt x="230" y="204"/>
                    <a:pt x="236" y="292"/>
                    <a:pt x="230" y="312"/>
                  </a:cubicBezTo>
                  <a:cubicBezTo>
                    <a:pt x="224" y="332"/>
                    <a:pt x="210" y="293"/>
                    <a:pt x="196" y="284"/>
                  </a:cubicBezTo>
                  <a:cubicBezTo>
                    <a:pt x="182" y="275"/>
                    <a:pt x="161" y="260"/>
                    <a:pt x="144" y="256"/>
                  </a:cubicBezTo>
                  <a:cubicBezTo>
                    <a:pt x="127" y="252"/>
                    <a:pt x="110" y="256"/>
                    <a:pt x="92" y="260"/>
                  </a:cubicBezTo>
                  <a:cubicBezTo>
                    <a:pt x="74" y="264"/>
                    <a:pt x="52" y="273"/>
                    <a:pt x="38" y="280"/>
                  </a:cubicBezTo>
                  <a:cubicBezTo>
                    <a:pt x="24" y="287"/>
                    <a:pt x="13" y="299"/>
                    <a:pt x="6" y="30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V="1">
              <a:off x="2541814" y="2460170"/>
              <a:ext cx="415638" cy="59376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016829" y="2127663"/>
              <a:ext cx="71252" cy="71252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426699"/>
                </p:ext>
              </p:extLst>
            </p:nvPr>
          </p:nvGraphicFramePr>
          <p:xfrm>
            <a:off x="3622675" y="1708194"/>
            <a:ext cx="1063625" cy="393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0" name="Equation" r:id="rId10" imgW="685800" imgH="254000" progId="Equation.DSMT4">
                    <p:embed/>
                  </p:oleObj>
                </mc:Choice>
                <mc:Fallback>
                  <p:oleObj name="Equation" r:id="rId10" imgW="685800" imgH="254000" progId="Equation.DSMT4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2675" y="1708194"/>
                          <a:ext cx="1063625" cy="393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7015583"/>
                </p:ext>
              </p:extLst>
            </p:nvPr>
          </p:nvGraphicFramePr>
          <p:xfrm>
            <a:off x="2697163" y="1450975"/>
            <a:ext cx="444500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1" name="Equation" r:id="rId12" imgW="228600" imgH="177480" progId="Equation.DSMT4">
                    <p:embed/>
                  </p:oleObj>
                </mc:Choice>
                <mc:Fallback>
                  <p:oleObj name="Equation" r:id="rId12" imgW="228600" imgH="177480" progId="Equation.DSMT4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163" y="1450975"/>
                          <a:ext cx="444500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9207738"/>
                </p:ext>
              </p:extLst>
            </p:nvPr>
          </p:nvGraphicFramePr>
          <p:xfrm>
            <a:off x="2225675" y="3141663"/>
            <a:ext cx="493713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2" name="Equation" r:id="rId14" imgW="253800" imgH="203040" progId="Equation.DSMT4">
                    <p:embed/>
                  </p:oleObj>
                </mc:Choice>
                <mc:Fallback>
                  <p:oleObj name="Equation" r:id="rId14" imgW="253800" imgH="203040" progId="Equation.DSMT4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5675" y="3141663"/>
                          <a:ext cx="493713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8026521"/>
                </p:ext>
              </p:extLst>
            </p:nvPr>
          </p:nvGraphicFramePr>
          <p:xfrm>
            <a:off x="2139950" y="1895475"/>
            <a:ext cx="638611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3" name="Equation" r:id="rId16" imgW="520474" imgH="253890" progId="Equation.DSMT4">
                    <p:embed/>
                  </p:oleObj>
                </mc:Choice>
                <mc:Fallback>
                  <p:oleObj name="Equation" r:id="rId16" imgW="520474" imgH="253890" progId="Equation.DSMT4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9950" y="1895475"/>
                          <a:ext cx="638611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5718105"/>
                </p:ext>
              </p:extLst>
            </p:nvPr>
          </p:nvGraphicFramePr>
          <p:xfrm>
            <a:off x="4044281" y="988178"/>
            <a:ext cx="1392238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4" name="Equation" r:id="rId18" imgW="736560" imgH="203040" progId="Equation.DSMT4">
                    <p:embed/>
                  </p:oleObj>
                </mc:Choice>
                <mc:Fallback>
                  <p:oleObj name="Equation" r:id="rId18" imgW="736560" imgH="203040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4281" y="988178"/>
                          <a:ext cx="1392238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33400" y="1089025"/>
            <a:ext cx="521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chemeClr val="hlink"/>
                </a:solidFill>
                <a:latin typeface="Arial" charset="0"/>
              </a:rPr>
              <a:t>3) Line charge density </a:t>
            </a:r>
            <a:r>
              <a:rPr lang="en-US" i="1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</a:t>
            </a:r>
            <a:r>
              <a:rPr lang="en-US" i="1" baseline="-25000" dirty="0">
                <a:solidFill>
                  <a:schemeClr val="hlink"/>
                </a:solidFill>
                <a:sym typeface="Symbol" pitchFamily="18" charset="2"/>
              </a:rPr>
              <a:t>l</a:t>
            </a:r>
            <a:r>
              <a:rPr lang="en-US" baseline="-25000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  </a:t>
            </a:r>
            <a:r>
              <a:rPr lang="en-US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[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C/m</a:t>
            </a:r>
            <a:r>
              <a:rPr lang="en-US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] </a:t>
            </a:r>
            <a:endParaRPr lang="en-US" baseline="-25000" dirty="0">
              <a:solidFill>
                <a:schemeClr val="hlink"/>
              </a:solidFill>
              <a:latin typeface="Arial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480609"/>
              </p:ext>
            </p:extLst>
          </p:nvPr>
        </p:nvGraphicFramePr>
        <p:xfrm>
          <a:off x="720725" y="5213350"/>
          <a:ext cx="33734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4" imgW="1676160" imgH="393480" progId="Equation.DSMT4">
                  <p:embed/>
                </p:oleObj>
              </mc:Choice>
              <mc:Fallback>
                <p:oleObj name="Equation" r:id="rId4" imgW="1676160" imgH="39348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5213350"/>
                        <a:ext cx="337343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1495425" y="6246813"/>
            <a:ext cx="1441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charset="0"/>
              </a:rPr>
              <a:t>Non-uniform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5597525" y="6208713"/>
            <a:ext cx="984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charset="0"/>
              </a:rPr>
              <a:t>Uniform</a:t>
            </a:r>
          </a:p>
        </p:txBody>
      </p:sp>
      <p:graphicFrame>
        <p:nvGraphicFramePr>
          <p:cNvPr id="717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189936"/>
              </p:ext>
            </p:extLst>
          </p:nvPr>
        </p:nvGraphicFramePr>
        <p:xfrm>
          <a:off x="5164889" y="5175250"/>
          <a:ext cx="21732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6" imgW="1079032" imgH="393529" progId="Equation.DSMT4">
                  <p:embed/>
                </p:oleObj>
              </mc:Choice>
              <mc:Fallback>
                <p:oleObj name="Equation" r:id="rId6" imgW="1079032" imgH="393529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889" y="5175250"/>
                        <a:ext cx="21732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1587871" y="0"/>
            <a:ext cx="531908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Charge Density (cont.)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175125" y="3986213"/>
            <a:ext cx="3768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Non-uniform line charge density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58610" y="1800225"/>
            <a:ext cx="4384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+mj-lt"/>
              </a:rPr>
              <a:t>Example:</a:t>
            </a: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 Protons are sprayed onto a thread.</a:t>
            </a: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575625" y="2171700"/>
            <a:ext cx="4737100" cy="1833563"/>
            <a:chOff x="1575625" y="2171700"/>
            <a:chExt cx="4737100" cy="1833563"/>
          </a:xfrm>
        </p:grpSpPr>
        <p:sp>
          <p:nvSpPr>
            <p:cNvPr id="7180" name="Line 9"/>
            <p:cNvSpPr>
              <a:spLocks noChangeShapeType="1"/>
            </p:cNvSpPr>
            <p:nvPr/>
          </p:nvSpPr>
          <p:spPr bwMode="auto">
            <a:xfrm flipV="1">
              <a:off x="3125025" y="2886075"/>
              <a:ext cx="271463" cy="6699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2" name="Freeform 15"/>
            <p:cNvSpPr>
              <a:spLocks/>
            </p:cNvSpPr>
            <p:nvPr/>
          </p:nvSpPr>
          <p:spPr bwMode="auto">
            <a:xfrm>
              <a:off x="1575625" y="2563813"/>
              <a:ext cx="4737100" cy="566738"/>
            </a:xfrm>
            <a:custGeom>
              <a:avLst/>
              <a:gdLst>
                <a:gd name="T0" fmla="*/ 0 w 2984"/>
                <a:gd name="T1" fmla="*/ 169 h 357"/>
                <a:gd name="T2" fmla="*/ 112 w 2984"/>
                <a:gd name="T3" fmla="*/ 201 h 357"/>
                <a:gd name="T4" fmla="*/ 272 w 2984"/>
                <a:gd name="T5" fmla="*/ 289 h 357"/>
                <a:gd name="T6" fmla="*/ 400 w 2984"/>
                <a:gd name="T7" fmla="*/ 337 h 357"/>
                <a:gd name="T8" fmla="*/ 608 w 2984"/>
                <a:gd name="T9" fmla="*/ 353 h 357"/>
                <a:gd name="T10" fmla="*/ 784 w 2984"/>
                <a:gd name="T11" fmla="*/ 313 h 357"/>
                <a:gd name="T12" fmla="*/ 1016 w 2984"/>
                <a:gd name="T13" fmla="*/ 193 h 357"/>
                <a:gd name="T14" fmla="*/ 1296 w 2984"/>
                <a:gd name="T15" fmla="*/ 81 h 357"/>
                <a:gd name="T16" fmla="*/ 1640 w 2984"/>
                <a:gd name="T17" fmla="*/ 9 h 357"/>
                <a:gd name="T18" fmla="*/ 1952 w 2984"/>
                <a:gd name="T19" fmla="*/ 25 h 357"/>
                <a:gd name="T20" fmla="*/ 2280 w 2984"/>
                <a:gd name="T21" fmla="*/ 121 h 357"/>
                <a:gd name="T22" fmla="*/ 2512 w 2984"/>
                <a:gd name="T23" fmla="*/ 169 h 357"/>
                <a:gd name="T24" fmla="*/ 2856 w 2984"/>
                <a:gd name="T25" fmla="*/ 185 h 357"/>
                <a:gd name="T26" fmla="*/ 2984 w 2984"/>
                <a:gd name="T27" fmla="*/ 161 h 3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84"/>
                <a:gd name="T43" fmla="*/ 0 h 357"/>
                <a:gd name="T44" fmla="*/ 2984 w 2984"/>
                <a:gd name="T45" fmla="*/ 357 h 3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84" h="357">
                  <a:moveTo>
                    <a:pt x="0" y="169"/>
                  </a:moveTo>
                  <a:cubicBezTo>
                    <a:pt x="33" y="175"/>
                    <a:pt x="67" y="181"/>
                    <a:pt x="112" y="201"/>
                  </a:cubicBezTo>
                  <a:cubicBezTo>
                    <a:pt x="157" y="221"/>
                    <a:pt x="224" y="266"/>
                    <a:pt x="272" y="289"/>
                  </a:cubicBezTo>
                  <a:cubicBezTo>
                    <a:pt x="320" y="312"/>
                    <a:pt x="344" y="326"/>
                    <a:pt x="400" y="337"/>
                  </a:cubicBezTo>
                  <a:cubicBezTo>
                    <a:pt x="456" y="348"/>
                    <a:pt x="544" y="357"/>
                    <a:pt x="608" y="353"/>
                  </a:cubicBezTo>
                  <a:cubicBezTo>
                    <a:pt x="672" y="349"/>
                    <a:pt x="716" y="340"/>
                    <a:pt x="784" y="313"/>
                  </a:cubicBezTo>
                  <a:cubicBezTo>
                    <a:pt x="852" y="286"/>
                    <a:pt x="931" y="232"/>
                    <a:pt x="1016" y="193"/>
                  </a:cubicBezTo>
                  <a:cubicBezTo>
                    <a:pt x="1101" y="154"/>
                    <a:pt x="1192" y="112"/>
                    <a:pt x="1296" y="81"/>
                  </a:cubicBezTo>
                  <a:cubicBezTo>
                    <a:pt x="1400" y="50"/>
                    <a:pt x="1531" y="18"/>
                    <a:pt x="1640" y="9"/>
                  </a:cubicBezTo>
                  <a:cubicBezTo>
                    <a:pt x="1749" y="0"/>
                    <a:pt x="1845" y="6"/>
                    <a:pt x="1952" y="25"/>
                  </a:cubicBezTo>
                  <a:cubicBezTo>
                    <a:pt x="2059" y="44"/>
                    <a:pt x="2187" y="97"/>
                    <a:pt x="2280" y="121"/>
                  </a:cubicBezTo>
                  <a:cubicBezTo>
                    <a:pt x="2373" y="145"/>
                    <a:pt x="2416" y="158"/>
                    <a:pt x="2512" y="169"/>
                  </a:cubicBezTo>
                  <a:cubicBezTo>
                    <a:pt x="2608" y="180"/>
                    <a:pt x="2777" y="186"/>
                    <a:pt x="2856" y="185"/>
                  </a:cubicBezTo>
                  <a:cubicBezTo>
                    <a:pt x="2935" y="184"/>
                    <a:pt x="2959" y="172"/>
                    <a:pt x="2984" y="161"/>
                  </a:cubicBezTo>
                </a:path>
              </a:pathLst>
            </a:custGeom>
            <a:noFill/>
            <a:ln w="38100" cap="flat" cmpd="sng">
              <a:solidFill>
                <a:srgbClr val="EEE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3" name="Line 16"/>
            <p:cNvSpPr>
              <a:spLocks noChangeShapeType="1"/>
            </p:cNvSpPr>
            <p:nvPr/>
          </p:nvSpPr>
          <p:spPr bwMode="auto">
            <a:xfrm>
              <a:off x="3137725" y="2692400"/>
              <a:ext cx="15240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4" name="Line 17"/>
            <p:cNvSpPr>
              <a:spLocks noChangeShapeType="1"/>
            </p:cNvSpPr>
            <p:nvPr/>
          </p:nvSpPr>
          <p:spPr bwMode="auto">
            <a:xfrm>
              <a:off x="3887025" y="2451100"/>
              <a:ext cx="15240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5" name="Text Box 19"/>
            <p:cNvSpPr txBox="1">
              <a:spLocks noChangeArrowheads="1"/>
            </p:cNvSpPr>
            <p:nvPr/>
          </p:nvSpPr>
          <p:spPr bwMode="auto">
            <a:xfrm>
              <a:off x="1813750" y="25431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86" name="Text Box 20"/>
            <p:cNvSpPr txBox="1">
              <a:spLocks noChangeArrowheads="1"/>
            </p:cNvSpPr>
            <p:nvPr/>
          </p:nvSpPr>
          <p:spPr bwMode="auto">
            <a:xfrm>
              <a:off x="2067750" y="27463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87" name="Text Box 21"/>
            <p:cNvSpPr txBox="1">
              <a:spLocks noChangeArrowheads="1"/>
            </p:cNvSpPr>
            <p:nvPr/>
          </p:nvSpPr>
          <p:spPr bwMode="auto">
            <a:xfrm>
              <a:off x="2448750" y="27082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88" name="Text Box 22"/>
            <p:cNvSpPr txBox="1">
              <a:spLocks noChangeArrowheads="1"/>
            </p:cNvSpPr>
            <p:nvPr/>
          </p:nvSpPr>
          <p:spPr bwMode="auto">
            <a:xfrm>
              <a:off x="2842450" y="26320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89" name="Text Box 23"/>
            <p:cNvSpPr txBox="1">
              <a:spLocks noChangeArrowheads="1"/>
            </p:cNvSpPr>
            <p:nvPr/>
          </p:nvSpPr>
          <p:spPr bwMode="auto">
            <a:xfrm>
              <a:off x="3198050" y="24542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90" name="Text Box 24"/>
            <p:cNvSpPr txBox="1">
              <a:spLocks noChangeArrowheads="1"/>
            </p:cNvSpPr>
            <p:nvPr/>
          </p:nvSpPr>
          <p:spPr bwMode="auto">
            <a:xfrm>
              <a:off x="3502850" y="23780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91" name="Text Box 25"/>
            <p:cNvSpPr txBox="1">
              <a:spLocks noChangeArrowheads="1"/>
            </p:cNvSpPr>
            <p:nvPr/>
          </p:nvSpPr>
          <p:spPr bwMode="auto">
            <a:xfrm>
              <a:off x="3672713" y="23082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92" name="Text Box 26"/>
            <p:cNvSpPr txBox="1">
              <a:spLocks noChangeArrowheads="1"/>
            </p:cNvSpPr>
            <p:nvPr/>
          </p:nvSpPr>
          <p:spPr bwMode="auto">
            <a:xfrm>
              <a:off x="3883850" y="22637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93" name="Text Box 27"/>
            <p:cNvSpPr txBox="1">
              <a:spLocks noChangeArrowheads="1"/>
            </p:cNvSpPr>
            <p:nvPr/>
          </p:nvSpPr>
          <p:spPr bwMode="auto">
            <a:xfrm>
              <a:off x="4010850" y="22637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94" name="Text Box 28"/>
            <p:cNvSpPr txBox="1">
              <a:spLocks noChangeArrowheads="1"/>
            </p:cNvSpPr>
            <p:nvPr/>
          </p:nvSpPr>
          <p:spPr bwMode="auto">
            <a:xfrm>
              <a:off x="4175950" y="22637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95" name="Text Box 29"/>
            <p:cNvSpPr txBox="1">
              <a:spLocks noChangeArrowheads="1"/>
            </p:cNvSpPr>
            <p:nvPr/>
          </p:nvSpPr>
          <p:spPr bwMode="auto">
            <a:xfrm>
              <a:off x="4353750" y="22891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96" name="Text Box 30"/>
            <p:cNvSpPr txBox="1">
              <a:spLocks noChangeArrowheads="1"/>
            </p:cNvSpPr>
            <p:nvPr/>
          </p:nvSpPr>
          <p:spPr bwMode="auto">
            <a:xfrm>
              <a:off x="4645850" y="23145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97" name="Text Box 31"/>
            <p:cNvSpPr txBox="1">
              <a:spLocks noChangeArrowheads="1"/>
            </p:cNvSpPr>
            <p:nvPr/>
          </p:nvSpPr>
          <p:spPr bwMode="auto">
            <a:xfrm>
              <a:off x="5039550" y="24034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98" name="Text Box 32"/>
            <p:cNvSpPr txBox="1">
              <a:spLocks noChangeArrowheads="1"/>
            </p:cNvSpPr>
            <p:nvPr/>
          </p:nvSpPr>
          <p:spPr bwMode="auto">
            <a:xfrm>
              <a:off x="5484050" y="24923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538838" y="2683809"/>
              <a:ext cx="71252" cy="71252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4775200" y="2955925"/>
            <a:ext cx="10445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2" name="Equation" r:id="rId8" imgW="672808" imgH="253890" progId="Equation.DSMT4">
                    <p:embed/>
                  </p:oleObj>
                </mc:Choice>
                <mc:Fallback>
                  <p:oleObj name="Equation" r:id="rId8" imgW="672808" imgH="253890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5200" y="2955925"/>
                          <a:ext cx="1044575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6"/>
            <p:cNvGraphicFramePr>
              <a:graphicFrameLocks noChangeAspect="1"/>
            </p:cNvGraphicFramePr>
            <p:nvPr/>
          </p:nvGraphicFramePr>
          <p:xfrm>
            <a:off x="2778125" y="3608388"/>
            <a:ext cx="493713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3" name="Equation" r:id="rId10" imgW="253780" imgH="203024" progId="Equation.DSMT4">
                    <p:embed/>
                  </p:oleObj>
                </mc:Choice>
                <mc:Fallback>
                  <p:oleObj name="Equation" r:id="rId10" imgW="253780" imgH="203024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8125" y="3608388"/>
                          <a:ext cx="493713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6"/>
            <p:cNvGraphicFramePr>
              <a:graphicFrameLocks noChangeAspect="1"/>
            </p:cNvGraphicFramePr>
            <p:nvPr/>
          </p:nvGraphicFramePr>
          <p:xfrm>
            <a:off x="3573463" y="2927350"/>
            <a:ext cx="369887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4" name="Equation" r:id="rId12" imgW="190335" imgH="177646" progId="Equation.DSMT4">
                    <p:embed/>
                  </p:oleObj>
                </mc:Choice>
                <mc:Fallback>
                  <p:oleObj name="Equation" r:id="rId12" imgW="190335" imgH="177646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3463" y="2927350"/>
                          <a:ext cx="369887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6"/>
            <p:cNvGraphicFramePr>
              <a:graphicFrameLocks noChangeAspect="1"/>
            </p:cNvGraphicFramePr>
            <p:nvPr/>
          </p:nvGraphicFramePr>
          <p:xfrm>
            <a:off x="3006725" y="2171700"/>
            <a:ext cx="638611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5" name="Equation" r:id="rId14" imgW="520474" imgH="253890" progId="Equation.DSMT4">
                    <p:embed/>
                  </p:oleObj>
                </mc:Choice>
                <mc:Fallback>
                  <p:oleObj name="Equation" r:id="rId14" imgW="520474" imgH="253890" progId="Equation.DSMT4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725" y="2171700"/>
                          <a:ext cx="638611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989013" y="4019550"/>
          <a:ext cx="23526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4" imgW="1167893" imgH="253890" progId="Equation.DSMT4">
                  <p:embed/>
                </p:oleObj>
              </mc:Choice>
              <mc:Fallback>
                <p:oleObj name="Equation" r:id="rId4" imgW="1167893" imgH="25389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4019550"/>
                        <a:ext cx="23526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1"/>
          <p:cNvGraphicFramePr>
            <a:graphicFrameLocks noChangeAspect="1"/>
          </p:cNvGraphicFramePr>
          <p:nvPr/>
        </p:nvGraphicFramePr>
        <p:xfrm>
          <a:off x="2005012" y="5581650"/>
          <a:ext cx="269058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Equation" r:id="rId6" imgW="1168400" imgH="381000" progId="Equation.DSMT4">
                  <p:embed/>
                </p:oleObj>
              </mc:Choice>
              <mc:Fallback>
                <p:oleObj name="Equation" r:id="rId6" imgW="1168400" imgH="3810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2" y="5581650"/>
                        <a:ext cx="2690583" cy="8763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1554596" y="0"/>
            <a:ext cx="531908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Charge Density (cont.)</a:t>
            </a:r>
          </a:p>
        </p:txBody>
      </p:sp>
      <p:graphicFrame>
        <p:nvGraphicFramePr>
          <p:cNvPr id="8196" name="Object 39"/>
          <p:cNvGraphicFramePr>
            <a:graphicFrameLocks noChangeAspect="1"/>
          </p:cNvGraphicFramePr>
          <p:nvPr/>
        </p:nvGraphicFramePr>
        <p:xfrm>
          <a:off x="4592638" y="2854325"/>
          <a:ext cx="21209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8" imgW="1054100" imgH="393700" progId="Equation.DSMT4">
                  <p:embed/>
                </p:oleObj>
              </mc:Choice>
              <mc:Fallback>
                <p:oleObj name="Equation" r:id="rId8" imgW="1054100" imgH="3937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2854325"/>
                        <a:ext cx="21209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40"/>
          <p:cNvSpPr txBox="1">
            <a:spLocks noChangeArrowheads="1"/>
          </p:cNvSpPr>
          <p:nvPr/>
        </p:nvSpPr>
        <p:spPr bwMode="auto">
          <a:xfrm>
            <a:off x="746125" y="3554413"/>
            <a:ext cx="452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so</a:t>
            </a:r>
          </a:p>
        </p:txBody>
      </p:sp>
      <p:sp>
        <p:nvSpPr>
          <p:cNvPr id="8200" name="Text Box 41"/>
          <p:cNvSpPr txBox="1">
            <a:spLocks noChangeArrowheads="1"/>
          </p:cNvSpPr>
          <p:nvPr/>
        </p:nvSpPr>
        <p:spPr bwMode="auto">
          <a:xfrm>
            <a:off x="1101725" y="5027613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Hence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804225" y="1123950"/>
            <a:ext cx="5976780" cy="1833563"/>
            <a:chOff x="1804225" y="1123950"/>
            <a:chExt cx="5976780" cy="1833563"/>
          </a:xfrm>
        </p:grpSpPr>
        <p:sp>
          <p:nvSpPr>
            <p:cNvPr id="57" name="Line 9"/>
            <p:cNvSpPr>
              <a:spLocks noChangeShapeType="1"/>
            </p:cNvSpPr>
            <p:nvPr/>
          </p:nvSpPr>
          <p:spPr bwMode="auto">
            <a:xfrm flipV="1">
              <a:off x="3353625" y="1838325"/>
              <a:ext cx="271463" cy="6699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1804225" y="1516063"/>
              <a:ext cx="4737100" cy="566738"/>
            </a:xfrm>
            <a:custGeom>
              <a:avLst/>
              <a:gdLst>
                <a:gd name="T0" fmla="*/ 0 w 2984"/>
                <a:gd name="T1" fmla="*/ 169 h 357"/>
                <a:gd name="T2" fmla="*/ 112 w 2984"/>
                <a:gd name="T3" fmla="*/ 201 h 357"/>
                <a:gd name="T4" fmla="*/ 272 w 2984"/>
                <a:gd name="T5" fmla="*/ 289 h 357"/>
                <a:gd name="T6" fmla="*/ 400 w 2984"/>
                <a:gd name="T7" fmla="*/ 337 h 357"/>
                <a:gd name="T8" fmla="*/ 608 w 2984"/>
                <a:gd name="T9" fmla="*/ 353 h 357"/>
                <a:gd name="T10" fmla="*/ 784 w 2984"/>
                <a:gd name="T11" fmla="*/ 313 h 357"/>
                <a:gd name="T12" fmla="*/ 1016 w 2984"/>
                <a:gd name="T13" fmla="*/ 193 h 357"/>
                <a:gd name="T14" fmla="*/ 1296 w 2984"/>
                <a:gd name="T15" fmla="*/ 81 h 357"/>
                <a:gd name="T16" fmla="*/ 1640 w 2984"/>
                <a:gd name="T17" fmla="*/ 9 h 357"/>
                <a:gd name="T18" fmla="*/ 1952 w 2984"/>
                <a:gd name="T19" fmla="*/ 25 h 357"/>
                <a:gd name="T20" fmla="*/ 2280 w 2984"/>
                <a:gd name="T21" fmla="*/ 121 h 357"/>
                <a:gd name="T22" fmla="*/ 2512 w 2984"/>
                <a:gd name="T23" fmla="*/ 169 h 357"/>
                <a:gd name="T24" fmla="*/ 2856 w 2984"/>
                <a:gd name="T25" fmla="*/ 185 h 357"/>
                <a:gd name="T26" fmla="*/ 2984 w 2984"/>
                <a:gd name="T27" fmla="*/ 161 h 3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84"/>
                <a:gd name="T43" fmla="*/ 0 h 357"/>
                <a:gd name="T44" fmla="*/ 2984 w 2984"/>
                <a:gd name="T45" fmla="*/ 357 h 3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84" h="357">
                  <a:moveTo>
                    <a:pt x="0" y="169"/>
                  </a:moveTo>
                  <a:cubicBezTo>
                    <a:pt x="33" y="175"/>
                    <a:pt x="67" y="181"/>
                    <a:pt x="112" y="201"/>
                  </a:cubicBezTo>
                  <a:cubicBezTo>
                    <a:pt x="157" y="221"/>
                    <a:pt x="224" y="266"/>
                    <a:pt x="272" y="289"/>
                  </a:cubicBezTo>
                  <a:cubicBezTo>
                    <a:pt x="320" y="312"/>
                    <a:pt x="344" y="326"/>
                    <a:pt x="400" y="337"/>
                  </a:cubicBezTo>
                  <a:cubicBezTo>
                    <a:pt x="456" y="348"/>
                    <a:pt x="544" y="357"/>
                    <a:pt x="608" y="353"/>
                  </a:cubicBezTo>
                  <a:cubicBezTo>
                    <a:pt x="672" y="349"/>
                    <a:pt x="716" y="340"/>
                    <a:pt x="784" y="313"/>
                  </a:cubicBezTo>
                  <a:cubicBezTo>
                    <a:pt x="852" y="286"/>
                    <a:pt x="931" y="232"/>
                    <a:pt x="1016" y="193"/>
                  </a:cubicBezTo>
                  <a:cubicBezTo>
                    <a:pt x="1101" y="154"/>
                    <a:pt x="1192" y="112"/>
                    <a:pt x="1296" y="81"/>
                  </a:cubicBezTo>
                  <a:cubicBezTo>
                    <a:pt x="1400" y="50"/>
                    <a:pt x="1531" y="18"/>
                    <a:pt x="1640" y="9"/>
                  </a:cubicBezTo>
                  <a:cubicBezTo>
                    <a:pt x="1749" y="0"/>
                    <a:pt x="1845" y="6"/>
                    <a:pt x="1952" y="25"/>
                  </a:cubicBezTo>
                  <a:cubicBezTo>
                    <a:pt x="2059" y="44"/>
                    <a:pt x="2187" y="97"/>
                    <a:pt x="2280" y="121"/>
                  </a:cubicBezTo>
                  <a:cubicBezTo>
                    <a:pt x="2373" y="145"/>
                    <a:pt x="2416" y="158"/>
                    <a:pt x="2512" y="169"/>
                  </a:cubicBezTo>
                  <a:cubicBezTo>
                    <a:pt x="2608" y="180"/>
                    <a:pt x="2777" y="186"/>
                    <a:pt x="2856" y="185"/>
                  </a:cubicBezTo>
                  <a:cubicBezTo>
                    <a:pt x="2935" y="184"/>
                    <a:pt x="2959" y="172"/>
                    <a:pt x="2984" y="161"/>
                  </a:cubicBezTo>
                </a:path>
              </a:pathLst>
            </a:custGeom>
            <a:noFill/>
            <a:ln w="38100" cap="flat" cmpd="sng">
              <a:solidFill>
                <a:srgbClr val="EEE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3366325" y="1644650"/>
              <a:ext cx="15240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Line 17"/>
            <p:cNvSpPr>
              <a:spLocks noChangeShapeType="1"/>
            </p:cNvSpPr>
            <p:nvPr/>
          </p:nvSpPr>
          <p:spPr bwMode="auto">
            <a:xfrm>
              <a:off x="4115625" y="1403350"/>
              <a:ext cx="152400" cy="304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Text Box 19"/>
            <p:cNvSpPr txBox="1">
              <a:spLocks noChangeArrowheads="1"/>
            </p:cNvSpPr>
            <p:nvPr/>
          </p:nvSpPr>
          <p:spPr bwMode="auto">
            <a:xfrm>
              <a:off x="2042350" y="14954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2296350" y="16986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3" name="Text Box 21"/>
            <p:cNvSpPr txBox="1">
              <a:spLocks noChangeArrowheads="1"/>
            </p:cNvSpPr>
            <p:nvPr/>
          </p:nvSpPr>
          <p:spPr bwMode="auto">
            <a:xfrm>
              <a:off x="2677350" y="16605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4" name="Text Box 22"/>
            <p:cNvSpPr txBox="1">
              <a:spLocks noChangeArrowheads="1"/>
            </p:cNvSpPr>
            <p:nvPr/>
          </p:nvSpPr>
          <p:spPr bwMode="auto">
            <a:xfrm>
              <a:off x="3071050" y="15843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5" name="Text Box 23"/>
            <p:cNvSpPr txBox="1">
              <a:spLocks noChangeArrowheads="1"/>
            </p:cNvSpPr>
            <p:nvPr/>
          </p:nvSpPr>
          <p:spPr bwMode="auto">
            <a:xfrm>
              <a:off x="3426650" y="14065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6" name="Text Box 24"/>
            <p:cNvSpPr txBox="1">
              <a:spLocks noChangeArrowheads="1"/>
            </p:cNvSpPr>
            <p:nvPr/>
          </p:nvSpPr>
          <p:spPr bwMode="auto">
            <a:xfrm>
              <a:off x="3731450" y="13303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7" name="Text Box 25"/>
            <p:cNvSpPr txBox="1">
              <a:spLocks noChangeArrowheads="1"/>
            </p:cNvSpPr>
            <p:nvPr/>
          </p:nvSpPr>
          <p:spPr bwMode="auto">
            <a:xfrm>
              <a:off x="3901313" y="126047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8" name="Text Box 26"/>
            <p:cNvSpPr txBox="1">
              <a:spLocks noChangeArrowheads="1"/>
            </p:cNvSpPr>
            <p:nvPr/>
          </p:nvSpPr>
          <p:spPr bwMode="auto">
            <a:xfrm>
              <a:off x="4112450" y="12160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9" name="Text Box 27"/>
            <p:cNvSpPr txBox="1">
              <a:spLocks noChangeArrowheads="1"/>
            </p:cNvSpPr>
            <p:nvPr/>
          </p:nvSpPr>
          <p:spPr bwMode="auto">
            <a:xfrm>
              <a:off x="4239450" y="12160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0" name="Text Box 28"/>
            <p:cNvSpPr txBox="1">
              <a:spLocks noChangeArrowheads="1"/>
            </p:cNvSpPr>
            <p:nvPr/>
          </p:nvSpPr>
          <p:spPr bwMode="auto">
            <a:xfrm>
              <a:off x="4404550" y="12160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4582350" y="12414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2" name="Text Box 30"/>
            <p:cNvSpPr txBox="1">
              <a:spLocks noChangeArrowheads="1"/>
            </p:cNvSpPr>
            <p:nvPr/>
          </p:nvSpPr>
          <p:spPr bwMode="auto">
            <a:xfrm>
              <a:off x="4874450" y="12668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3" name="Text Box 31"/>
            <p:cNvSpPr txBox="1">
              <a:spLocks noChangeArrowheads="1"/>
            </p:cNvSpPr>
            <p:nvPr/>
          </p:nvSpPr>
          <p:spPr bwMode="auto">
            <a:xfrm>
              <a:off x="5268150" y="13557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5712650" y="1444625"/>
              <a:ext cx="3556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3767438" y="1636059"/>
              <a:ext cx="71252" cy="71252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7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1034407"/>
                </p:ext>
              </p:extLst>
            </p:nvPr>
          </p:nvGraphicFramePr>
          <p:xfrm>
            <a:off x="5003800" y="1908175"/>
            <a:ext cx="10445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8" name="Equation" r:id="rId10" imgW="672808" imgH="253890" progId="Equation.DSMT4">
                    <p:embed/>
                  </p:oleObj>
                </mc:Choice>
                <mc:Fallback>
                  <p:oleObj name="Equation" r:id="rId10" imgW="672808" imgH="253890" progId="Equation.DSMT4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3800" y="1908175"/>
                          <a:ext cx="1044575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7078099"/>
                </p:ext>
              </p:extLst>
            </p:nvPr>
          </p:nvGraphicFramePr>
          <p:xfrm>
            <a:off x="3005138" y="2560638"/>
            <a:ext cx="4953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9" name="Equation" r:id="rId12" imgW="253800" imgH="203040" progId="Equation.DSMT4">
                    <p:embed/>
                  </p:oleObj>
                </mc:Choice>
                <mc:Fallback>
                  <p:oleObj name="Equation" r:id="rId12" imgW="253800" imgH="203040" progId="Equation.DSMT4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5138" y="2560638"/>
                          <a:ext cx="495300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9722041"/>
                </p:ext>
              </p:extLst>
            </p:nvPr>
          </p:nvGraphicFramePr>
          <p:xfrm>
            <a:off x="3802063" y="1879600"/>
            <a:ext cx="369887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0" name="Equation" r:id="rId14" imgW="190440" imgH="177480" progId="Equation.DSMT4">
                    <p:embed/>
                  </p:oleObj>
                </mc:Choice>
                <mc:Fallback>
                  <p:oleObj name="Equation" r:id="rId14" imgW="190440" imgH="177480" progId="Equation.DSMT4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2063" y="1879600"/>
                          <a:ext cx="369887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657404"/>
                </p:ext>
              </p:extLst>
            </p:nvPr>
          </p:nvGraphicFramePr>
          <p:xfrm>
            <a:off x="3235325" y="1123950"/>
            <a:ext cx="638611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1" name="Equation" r:id="rId16" imgW="520474" imgH="253890" progId="Equation.DSMT4">
                    <p:embed/>
                  </p:oleObj>
                </mc:Choice>
                <mc:Fallback>
                  <p:oleObj name="Equation" r:id="rId16" imgW="520474" imgH="253890" progId="Equation.DSMT4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325" y="1123950"/>
                          <a:ext cx="638611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9524619"/>
                </p:ext>
              </p:extLst>
            </p:nvPr>
          </p:nvGraphicFramePr>
          <p:xfrm>
            <a:off x="6339723" y="1155700"/>
            <a:ext cx="1441282" cy="384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2" name="Equation" r:id="rId18" imgW="761760" imgH="203040" progId="Equation.DSMT4">
                    <p:embed/>
                  </p:oleObj>
                </mc:Choice>
                <mc:Fallback>
                  <p:oleObj name="Equation" r:id="rId18" imgW="761760" imgH="203040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9723" y="1155700"/>
                          <a:ext cx="1441282" cy="384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Object 31"/>
          <p:cNvGraphicFramePr>
            <a:graphicFrameLocks noChangeAspect="1"/>
          </p:cNvGraphicFramePr>
          <p:nvPr/>
        </p:nvGraphicFramePr>
        <p:xfrm>
          <a:off x="764041" y="1314450"/>
          <a:ext cx="269058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9" name="Equation" r:id="rId4" imgW="1168400" imgH="381000" progId="Equation.DSMT4">
                  <p:embed/>
                </p:oleObj>
              </mc:Choice>
              <mc:Fallback>
                <p:oleObj name="Equation" r:id="rId4" imgW="1168400" imgH="38100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41" y="1314450"/>
                        <a:ext cx="2690583" cy="8763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2294844" y="0"/>
            <a:ext cx="420660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Charge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Summary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8858" name="Object 10"/>
          <p:cNvGraphicFramePr>
            <a:graphicFrameLocks noChangeAspect="1"/>
          </p:cNvGraphicFramePr>
          <p:nvPr/>
        </p:nvGraphicFramePr>
        <p:xfrm>
          <a:off x="674914" y="3298370"/>
          <a:ext cx="2806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0" name="Equation" r:id="rId6" imgW="1244600" imgH="381000" progId="Equation.DSMT4">
                  <p:embed/>
                </p:oleObj>
              </mc:Choice>
              <mc:Fallback>
                <p:oleObj name="Equation" r:id="rId6" imgW="1244600" imgH="381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14" y="3298370"/>
                        <a:ext cx="2806700" cy="8509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9" name="Object 11"/>
          <p:cNvGraphicFramePr>
            <a:graphicFrameLocks noChangeAspect="1"/>
          </p:cNvGraphicFramePr>
          <p:nvPr/>
        </p:nvGraphicFramePr>
        <p:xfrm>
          <a:off x="647701" y="5281385"/>
          <a:ext cx="2933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1" name="Equation" r:id="rId8" imgW="1308100" imgH="381000" progId="Equation.DSMT4">
                  <p:embed/>
                </p:oleObj>
              </mc:Choice>
              <mc:Fallback>
                <p:oleObj name="Equation" r:id="rId8" imgW="1308100" imgH="381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1" y="5281385"/>
                        <a:ext cx="2933700" cy="8509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65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26430" y="5040646"/>
            <a:ext cx="3483428" cy="165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66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5915" y="2825772"/>
            <a:ext cx="3374572" cy="18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67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84864" y="1164962"/>
            <a:ext cx="4547507" cy="139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6"/>
          <p:cNvGraphicFramePr>
            <a:graphicFrameLocks noChangeAspect="1"/>
          </p:cNvGraphicFramePr>
          <p:nvPr/>
        </p:nvGraphicFramePr>
        <p:xfrm>
          <a:off x="1301070" y="3940628"/>
          <a:ext cx="2376396" cy="263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Equation" r:id="rId4" imgW="1257300" imgH="1397000" progId="Equation.DSMT4">
                  <p:embed/>
                </p:oleObj>
              </mc:Choice>
              <mc:Fallback>
                <p:oleObj name="Equation" r:id="rId4" imgW="1257300" imgH="13970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070" y="3940628"/>
                        <a:ext cx="2376396" cy="2635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38"/>
          <p:cNvSpPr txBox="1">
            <a:spLocks noChangeArrowheads="1"/>
          </p:cNvSpPr>
          <p:nvPr/>
        </p:nvSpPr>
        <p:spPr bwMode="auto">
          <a:xfrm>
            <a:off x="5089979" y="1257753"/>
            <a:ext cx="1166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99"/>
                </a:solidFill>
                <a:latin typeface="Arial" charset="0"/>
              </a:rPr>
              <a:t>Find: </a:t>
            </a:r>
            <a:r>
              <a:rPr lang="en-US" i="1" dirty="0">
                <a:solidFill>
                  <a:srgbClr val="CC0099"/>
                </a:solidFill>
              </a:rPr>
              <a:t>Q</a:t>
            </a:r>
          </a:p>
        </p:txBody>
      </p:sp>
      <p:graphicFrame>
        <p:nvGraphicFramePr>
          <p:cNvPr id="9219" name="Object 40"/>
          <p:cNvGraphicFramePr>
            <a:graphicFrameLocks noChangeAspect="1"/>
          </p:cNvGraphicFramePr>
          <p:nvPr/>
        </p:nvGraphicFramePr>
        <p:xfrm>
          <a:off x="5690054" y="3654878"/>
          <a:ext cx="1893888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6" imgW="939392" imgH="660113" progId="Equation.DSMT4">
                  <p:embed/>
                </p:oleObj>
              </mc:Choice>
              <mc:Fallback>
                <p:oleObj name="Equation" r:id="rId6" imgW="939392" imgH="660113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0054" y="3654878"/>
                        <a:ext cx="1893888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1"/>
          <p:cNvGraphicFramePr>
            <a:graphicFrameLocks noChangeAspect="1"/>
          </p:cNvGraphicFramePr>
          <p:nvPr/>
        </p:nvGraphicFramePr>
        <p:xfrm>
          <a:off x="5753100" y="5333093"/>
          <a:ext cx="20208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8" imgW="1002865" imgH="393529" progId="Equation.DSMT4">
                  <p:embed/>
                </p:oleObj>
              </mc:Choice>
              <mc:Fallback>
                <p:oleObj name="Equation" r:id="rId8" imgW="1002865" imgH="393529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5333093"/>
                        <a:ext cx="2020888" cy="7921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32" name="Text Box 44"/>
          <p:cNvSpPr txBox="1">
            <a:spLocks noChangeArrowheads="1"/>
          </p:cNvSpPr>
          <p:nvPr/>
        </p:nvSpPr>
        <p:spPr bwMode="auto">
          <a:xfrm>
            <a:off x="3116572" y="9400"/>
            <a:ext cx="218040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</a:t>
            </a:r>
          </a:p>
        </p:txBody>
      </p:sp>
      <p:sp>
        <p:nvSpPr>
          <p:cNvPr id="9230" name="Text Box 37"/>
          <p:cNvSpPr txBox="1">
            <a:spLocks noChangeArrowheads="1"/>
          </p:cNvSpPr>
          <p:nvPr/>
        </p:nvSpPr>
        <p:spPr bwMode="auto">
          <a:xfrm>
            <a:off x="736601" y="1509338"/>
            <a:ext cx="23542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i="1" dirty="0">
                <a:solidFill>
                  <a:schemeClr val="bg2"/>
                </a:solidFill>
                <a:sym typeface="Symbol" pitchFamily="18" charset="2"/>
              </a:rPr>
              <a:t></a:t>
            </a:r>
            <a:r>
              <a:rPr lang="en-US" sz="2000" i="1" baseline="-25000" dirty="0">
                <a:solidFill>
                  <a:schemeClr val="bg2"/>
                </a:solidFill>
                <a:sym typeface="Symbol" pitchFamily="18" charset="2"/>
              </a:rPr>
              <a:t>v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= </a:t>
            </a:r>
            <a:r>
              <a:rPr lang="en-US" sz="2000" i="1" dirty="0" smtClean="0">
                <a:solidFill>
                  <a:schemeClr val="bg2"/>
                </a:solidFill>
                <a:sym typeface="Symbol" pitchFamily="18" charset="2"/>
              </a:rPr>
              <a:t></a:t>
            </a:r>
            <a:r>
              <a:rPr lang="en-US" sz="2000" i="1" baseline="-25000" dirty="0" smtClean="0">
                <a:solidFill>
                  <a:schemeClr val="bg2"/>
                </a:solidFill>
                <a:sym typeface="Symbol" pitchFamily="18" charset="2"/>
              </a:rPr>
              <a:t>v</a:t>
            </a:r>
            <a:r>
              <a:rPr lang="en-US" sz="2000" baseline="-25000" dirty="0" smtClean="0">
                <a:solidFill>
                  <a:schemeClr val="bg2"/>
                </a:solidFill>
                <a:sym typeface="Symbol" pitchFamily="18" charset="2"/>
              </a:rPr>
              <a:t>0</a:t>
            </a:r>
            <a:r>
              <a:rPr lang="en-US" sz="2000" i="1" baseline="-25000" dirty="0" smtClean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000" i="1" dirty="0" smtClean="0">
                <a:solidFill>
                  <a:schemeClr val="bg2"/>
                </a:solidFill>
                <a:sym typeface="Symbol" pitchFamily="18" charset="2"/>
              </a:rPr>
              <a:t>=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10  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[C/m</a:t>
            </a:r>
            <a:r>
              <a:rPr lang="en-US" sz="2000" baseline="30000" dirty="0">
                <a:solidFill>
                  <a:schemeClr val="bg2"/>
                </a:solidFill>
                <a:sym typeface="Symbol" pitchFamily="18" charset="2"/>
              </a:rPr>
              <a:t>3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]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5854" y="2137681"/>
            <a:ext cx="3271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Note: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This is a </a:t>
            </a:r>
            <a:r>
              <a:rPr lang="en-US" sz="1400" u="sng" dirty="0" smtClean="0">
                <a:solidFill>
                  <a:schemeClr val="bg1"/>
                </a:solidFill>
                <a:latin typeface="+mj-lt"/>
              </a:rPr>
              <a:t>uniform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charge density.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244726" y="895350"/>
            <a:ext cx="4130745" cy="2532062"/>
            <a:chOff x="2244726" y="895350"/>
            <a:chExt cx="4130745" cy="2532062"/>
          </a:xfrm>
        </p:grpSpPr>
        <p:sp>
          <p:nvSpPr>
            <p:cNvPr id="9224" name="Oval 30"/>
            <p:cNvSpPr>
              <a:spLocks noChangeArrowheads="1"/>
            </p:cNvSpPr>
            <p:nvPr/>
          </p:nvSpPr>
          <p:spPr bwMode="auto">
            <a:xfrm>
              <a:off x="3683002" y="2060201"/>
              <a:ext cx="1130300" cy="11303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35"/>
            <p:cNvSpPr>
              <a:spLocks noChangeShapeType="1"/>
            </p:cNvSpPr>
            <p:nvPr/>
          </p:nvSpPr>
          <p:spPr bwMode="auto">
            <a:xfrm flipV="1">
              <a:off x="4229102" y="2305050"/>
              <a:ext cx="476248" cy="3028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1" name="Line 28"/>
            <p:cNvSpPr>
              <a:spLocks noChangeShapeType="1"/>
            </p:cNvSpPr>
            <p:nvPr/>
          </p:nvSpPr>
          <p:spPr bwMode="auto">
            <a:xfrm>
              <a:off x="4241802" y="2617413"/>
              <a:ext cx="17653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2" name="Line 27"/>
            <p:cNvSpPr>
              <a:spLocks noChangeShapeType="1"/>
            </p:cNvSpPr>
            <p:nvPr/>
          </p:nvSpPr>
          <p:spPr bwMode="auto">
            <a:xfrm flipH="1">
              <a:off x="2578101" y="2606301"/>
              <a:ext cx="1663700" cy="609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3" name="Line 29"/>
            <p:cNvSpPr>
              <a:spLocks noChangeShapeType="1"/>
            </p:cNvSpPr>
            <p:nvPr/>
          </p:nvSpPr>
          <p:spPr bwMode="auto">
            <a:xfrm flipV="1">
              <a:off x="4241802" y="1274388"/>
              <a:ext cx="0" cy="1320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4" name="Object 6"/>
            <p:cNvGraphicFramePr>
              <a:graphicFrameLocks noChangeAspect="1"/>
            </p:cNvGraphicFramePr>
            <p:nvPr/>
          </p:nvGraphicFramePr>
          <p:xfrm>
            <a:off x="2244726" y="3180787"/>
            <a:ext cx="222250" cy="24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6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4726" y="3180787"/>
                          <a:ext cx="222250" cy="24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0"/>
            <p:cNvGraphicFramePr>
              <a:graphicFrameLocks noChangeAspect="1"/>
            </p:cNvGraphicFramePr>
            <p:nvPr/>
          </p:nvGraphicFramePr>
          <p:xfrm>
            <a:off x="6146800" y="2543175"/>
            <a:ext cx="228671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7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6800" y="2543175"/>
                          <a:ext cx="228671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1"/>
            <p:cNvGraphicFramePr>
              <a:graphicFrameLocks noChangeAspect="1"/>
            </p:cNvGraphicFramePr>
            <p:nvPr/>
          </p:nvGraphicFramePr>
          <p:xfrm>
            <a:off x="4132263" y="895350"/>
            <a:ext cx="20088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8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2263" y="895350"/>
                          <a:ext cx="200880" cy="22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2"/>
            <p:cNvGraphicFramePr>
              <a:graphicFrameLocks noChangeAspect="1"/>
            </p:cNvGraphicFramePr>
            <p:nvPr/>
          </p:nvGraphicFramePr>
          <p:xfrm>
            <a:off x="4329113" y="2162175"/>
            <a:ext cx="198410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9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9113" y="2162175"/>
                          <a:ext cx="198410" cy="217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054129"/>
              </p:ext>
            </p:extLst>
          </p:nvPr>
        </p:nvGraphicFramePr>
        <p:xfrm>
          <a:off x="2690310" y="6168357"/>
          <a:ext cx="19827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Equation" r:id="rId18" imgW="1180800" imgH="279360" progId="Equation.DSMT4">
                  <p:embed/>
                </p:oleObj>
              </mc:Choice>
              <mc:Fallback>
                <p:oleObj name="Equation" r:id="rId18" imgW="1180800" imgH="27936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310" y="6168357"/>
                        <a:ext cx="198278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764207"/>
              </p:ext>
            </p:extLst>
          </p:nvPr>
        </p:nvGraphicFramePr>
        <p:xfrm>
          <a:off x="335066" y="3835240"/>
          <a:ext cx="3865563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" name="Equation" r:id="rId4" imgW="1917700" imgH="1270000" progId="Equation.DSMT4">
                  <p:embed/>
                </p:oleObj>
              </mc:Choice>
              <mc:Fallback>
                <p:oleObj name="Equation" r:id="rId4" imgW="1917700" imgH="127000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66" y="3835240"/>
                        <a:ext cx="3865563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15"/>
          <p:cNvSpPr txBox="1">
            <a:spLocks noChangeArrowheads="1"/>
          </p:cNvSpPr>
          <p:nvPr/>
        </p:nvSpPr>
        <p:spPr bwMode="auto">
          <a:xfrm>
            <a:off x="1157721" y="2479221"/>
            <a:ext cx="1166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FF"/>
                </a:solidFill>
                <a:latin typeface="Arial" charset="0"/>
              </a:rPr>
              <a:t>Find: </a:t>
            </a:r>
            <a:r>
              <a:rPr lang="en-US" i="1" dirty="0">
                <a:solidFill>
                  <a:srgbClr val="CC00FF"/>
                </a:solidFill>
              </a:rPr>
              <a:t>Q</a:t>
            </a:r>
          </a:p>
        </p:txBody>
      </p:sp>
      <p:graphicFrame>
        <p:nvGraphicFramePr>
          <p:cNvPr id="1024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033066"/>
              </p:ext>
            </p:extLst>
          </p:nvPr>
        </p:nvGraphicFramePr>
        <p:xfrm>
          <a:off x="5011738" y="3820529"/>
          <a:ext cx="3582987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" name="Equation" r:id="rId6" imgW="1778000" imgH="914400" progId="Equation.DSMT4">
                  <p:embed/>
                </p:oleObj>
              </mc:Choice>
              <mc:Fallback>
                <p:oleObj name="Equation" r:id="rId6" imgW="1778000" imgH="91440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3820529"/>
                        <a:ext cx="3582987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849667"/>
              </p:ext>
            </p:extLst>
          </p:nvPr>
        </p:nvGraphicFramePr>
        <p:xfrm>
          <a:off x="5678487" y="6057317"/>
          <a:ext cx="200681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" name="Equation" r:id="rId8" imgW="889000" imgH="228600" progId="Equation.DSMT4">
                  <p:embed/>
                </p:oleObj>
              </mc:Choice>
              <mc:Fallback>
                <p:oleObj name="Equation" r:id="rId8" imgW="889000" imgH="22860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7" y="6057317"/>
                        <a:ext cx="2006817" cy="51593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3092821" y="8374"/>
            <a:ext cx="218040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532864" y="1240332"/>
            <a:ext cx="2595563" cy="39687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i="1" dirty="0">
                <a:solidFill>
                  <a:schemeClr val="bg2"/>
                </a:solidFill>
                <a:sym typeface="Symbol" pitchFamily="18" charset="2"/>
              </a:rPr>
              <a:t></a:t>
            </a:r>
            <a:r>
              <a:rPr lang="en-US" sz="2000" i="1" baseline="-25000" dirty="0">
                <a:solidFill>
                  <a:schemeClr val="bg2"/>
                </a:solidFill>
                <a:sym typeface="Symbol" pitchFamily="18" charset="2"/>
              </a:rPr>
              <a:t>v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 = 2</a:t>
            </a:r>
            <a:r>
              <a:rPr lang="en-US" sz="2000" i="1" dirty="0">
                <a:solidFill>
                  <a:schemeClr val="bg2"/>
                </a:solidFill>
                <a:sym typeface="Symbol" pitchFamily="18" charset="2"/>
              </a:rPr>
              <a:t>r  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[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C/m</a:t>
            </a:r>
            <a:r>
              <a:rPr lang="en-US" sz="2000" baseline="30000" dirty="0">
                <a:solidFill>
                  <a:schemeClr val="bg2"/>
                </a:solidFill>
                <a:sym typeface="Symbol" pitchFamily="18" charset="2"/>
              </a:rPr>
              <a:t>3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],   </a:t>
            </a:r>
            <a:r>
              <a:rPr lang="en-US" sz="2000" i="1" dirty="0">
                <a:solidFill>
                  <a:schemeClr val="bg2"/>
                </a:solidFill>
                <a:sym typeface="Symbol" pitchFamily="18" charset="2"/>
              </a:rPr>
              <a:t>r &lt; a</a:t>
            </a:r>
            <a:endParaRPr lang="en-US" sz="2000" i="1" dirty="0">
              <a:solidFill>
                <a:schemeClr val="bg2"/>
              </a:solidFill>
            </a:endParaRPr>
          </a:p>
        </p:txBody>
      </p:sp>
      <p:sp>
        <p:nvSpPr>
          <p:cNvPr id="10257" name="Text Box 27"/>
          <p:cNvSpPr txBox="1">
            <a:spLocks noChangeArrowheads="1"/>
          </p:cNvSpPr>
          <p:nvPr/>
        </p:nvSpPr>
        <p:spPr bwMode="auto">
          <a:xfrm>
            <a:off x="1707038" y="6402309"/>
            <a:ext cx="2029723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charset="0"/>
              </a:rPr>
              <a:t>Separable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integrand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113808" y="6117673"/>
            <a:ext cx="203068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601190" y="6258198"/>
            <a:ext cx="14277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153892" y="1215982"/>
            <a:ext cx="3728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This is a </a:t>
            </a:r>
            <a:r>
              <a:rPr lang="en-US" sz="1600" u="sng" dirty="0" smtClean="0">
                <a:solidFill>
                  <a:schemeClr val="bg1"/>
                </a:solidFill>
                <a:latin typeface="+mj-lt"/>
              </a:rPr>
              <a:t>separable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integrand with </a:t>
            </a:r>
            <a:r>
              <a:rPr lang="en-US" sz="1600" u="sng" dirty="0" smtClean="0">
                <a:solidFill>
                  <a:schemeClr val="bg1"/>
                </a:solidFill>
                <a:latin typeface="+mj-lt"/>
              </a:rPr>
              <a:t>fixed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limits of integration, so we can split it up into a product of 1-D integrals. 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8041626" y="2177716"/>
            <a:ext cx="0" cy="16405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53761" y="1750992"/>
            <a:ext cx="330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Note: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This is a </a:t>
            </a:r>
            <a:r>
              <a:rPr lang="en-US" sz="1400" u="sng" dirty="0" smtClean="0">
                <a:solidFill>
                  <a:schemeClr val="bg1"/>
                </a:solidFill>
                <a:latin typeface="+mj-lt"/>
              </a:rPr>
              <a:t>non-uniform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(inhomogeneous) charge density.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365041" y="816571"/>
            <a:ext cx="4130746" cy="2526621"/>
            <a:chOff x="2244725" y="900792"/>
            <a:chExt cx="4130746" cy="2526621"/>
          </a:xfrm>
        </p:grpSpPr>
        <p:sp>
          <p:nvSpPr>
            <p:cNvPr id="90120" name="Oval 8"/>
            <p:cNvSpPr>
              <a:spLocks noChangeArrowheads="1"/>
            </p:cNvSpPr>
            <p:nvPr/>
          </p:nvSpPr>
          <p:spPr bwMode="auto">
            <a:xfrm>
              <a:off x="3683000" y="2083123"/>
              <a:ext cx="1130300" cy="1130300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7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1" name="Line 12"/>
            <p:cNvSpPr>
              <a:spLocks noChangeShapeType="1"/>
            </p:cNvSpPr>
            <p:nvPr/>
          </p:nvSpPr>
          <p:spPr bwMode="auto">
            <a:xfrm flipV="1">
              <a:off x="4216400" y="2333625"/>
              <a:ext cx="508000" cy="30829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4" name="Line 7"/>
            <p:cNvSpPr>
              <a:spLocks noChangeShapeType="1"/>
            </p:cNvSpPr>
            <p:nvPr/>
          </p:nvSpPr>
          <p:spPr bwMode="auto">
            <a:xfrm flipV="1">
              <a:off x="4241800" y="1308423"/>
              <a:ext cx="0" cy="1320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5" name="Line 6"/>
            <p:cNvSpPr>
              <a:spLocks noChangeShapeType="1"/>
            </p:cNvSpPr>
            <p:nvPr/>
          </p:nvSpPr>
          <p:spPr bwMode="auto">
            <a:xfrm>
              <a:off x="4241800" y="2629223"/>
              <a:ext cx="17653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6" name="Line 5"/>
            <p:cNvSpPr>
              <a:spLocks noChangeShapeType="1"/>
            </p:cNvSpPr>
            <p:nvPr/>
          </p:nvSpPr>
          <p:spPr bwMode="auto">
            <a:xfrm flipH="1">
              <a:off x="2578100" y="2629223"/>
              <a:ext cx="1663700" cy="609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8" name="Object 6"/>
            <p:cNvGraphicFramePr>
              <a:graphicFrameLocks noChangeAspect="1"/>
            </p:cNvGraphicFramePr>
            <p:nvPr/>
          </p:nvGraphicFramePr>
          <p:xfrm>
            <a:off x="2244725" y="3191357"/>
            <a:ext cx="212725" cy="236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5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4725" y="3191357"/>
                          <a:ext cx="212725" cy="236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0"/>
            <p:cNvGraphicFramePr>
              <a:graphicFrameLocks noChangeAspect="1"/>
            </p:cNvGraphicFramePr>
            <p:nvPr/>
          </p:nvGraphicFramePr>
          <p:xfrm>
            <a:off x="6146800" y="2543175"/>
            <a:ext cx="228671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6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6800" y="2543175"/>
                          <a:ext cx="228671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1"/>
            <p:cNvGraphicFramePr>
              <a:graphicFrameLocks noChangeAspect="1"/>
            </p:cNvGraphicFramePr>
            <p:nvPr/>
          </p:nvGraphicFramePr>
          <p:xfrm>
            <a:off x="4122737" y="900792"/>
            <a:ext cx="230187" cy="256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7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0" name="Picture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2737" y="900792"/>
                          <a:ext cx="230187" cy="256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2"/>
            <p:cNvGraphicFramePr>
              <a:graphicFrameLocks noChangeAspect="1"/>
            </p:cNvGraphicFramePr>
            <p:nvPr/>
          </p:nvGraphicFramePr>
          <p:xfrm>
            <a:off x="4291013" y="2219325"/>
            <a:ext cx="198410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8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1013" y="2219325"/>
                          <a:ext cx="198410" cy="217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25759"/>
              </p:ext>
            </p:extLst>
          </p:nvPr>
        </p:nvGraphicFramePr>
        <p:xfrm>
          <a:off x="2982913" y="5249784"/>
          <a:ext cx="469024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" name="Equation" r:id="rId18" imgW="241091" imgH="177646" progId="Equation.DSMT4">
                  <p:embed/>
                </p:oleObj>
              </mc:Choice>
              <mc:Fallback>
                <p:oleObj name="Equation" r:id="rId18" imgW="241091" imgH="177646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5249784"/>
                        <a:ext cx="469024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26416" y="3332747"/>
            <a:ext cx="4908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+mj-lt"/>
              </a:rPr>
              <a:t>(Please see the next slide for a reminder about spherical coordinates.)</a:t>
            </a:r>
            <a:endParaRPr lang="en-US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253368" y="0"/>
            <a:ext cx="845616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Reminder of Spherical Coordinates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394117" y="1433346"/>
            <a:ext cx="4614863" cy="4249799"/>
            <a:chOff x="2394117" y="1433346"/>
            <a:chExt cx="4614863" cy="4249799"/>
          </a:xfrm>
        </p:grpSpPr>
        <p:sp>
          <p:nvSpPr>
            <p:cNvPr id="34" name="Text Box 43"/>
            <p:cNvSpPr txBox="1">
              <a:spLocks noChangeArrowheads="1"/>
            </p:cNvSpPr>
            <p:nvPr/>
          </p:nvSpPr>
          <p:spPr bwMode="auto">
            <a:xfrm>
              <a:off x="3313280" y="5283035"/>
              <a:ext cx="1986441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/>
                  </a:solidFill>
                  <a:latin typeface="+mj-lt"/>
                </a:rPr>
                <a:t>Note: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smtClean="0">
                  <a:solidFill>
                    <a:schemeClr val="bg2"/>
                  </a:solidFill>
                </a:rPr>
                <a:t> </a:t>
              </a:r>
              <a:r>
                <a:rPr lang="en-US" sz="2000" dirty="0" smtClean="0">
                  <a:solidFill>
                    <a:schemeClr val="bg2"/>
                  </a:solidFill>
                  <a:latin typeface="Times New Roman" pitchFamily="18" charset="0"/>
                </a:rPr>
                <a:t>0 </a:t>
              </a:r>
              <a:r>
                <a:rPr lang="en-US" sz="2000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</a:t>
              </a:r>
              <a:r>
                <a:rPr lang="en-US" sz="2000" dirty="0" smtClean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  </a:t>
              </a:r>
              <a:r>
                <a:rPr lang="en-US" sz="2000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</a:t>
              </a:r>
              <a:r>
                <a:rPr lang="en-US" sz="2000" dirty="0" smtClean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</a:t>
              </a: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3156117" y="2522372"/>
              <a:ext cx="2247900" cy="224472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4283242" y="1788947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2695742" y="3706647"/>
              <a:ext cx="158750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4283242" y="3706647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4846805" y="2941472"/>
              <a:ext cx="0" cy="936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>
              <a:off x="4292767" y="3703472"/>
              <a:ext cx="498475" cy="174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4673705" y="3144672"/>
              <a:ext cx="374650" cy="1006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6000" dirty="0">
                  <a:solidFill>
                    <a:schemeClr val="bg2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4122905" y="3762210"/>
              <a:ext cx="328613" cy="53975"/>
            </a:xfrm>
            <a:custGeom>
              <a:avLst/>
              <a:gdLst>
                <a:gd name="T0" fmla="*/ 0 w 207"/>
                <a:gd name="T1" fmla="*/ 26 h 31"/>
                <a:gd name="T2" fmla="*/ 72 w 207"/>
                <a:gd name="T3" fmla="*/ 43 h 31"/>
                <a:gd name="T4" fmla="*/ 147 w 207"/>
                <a:gd name="T5" fmla="*/ 35 h 31"/>
                <a:gd name="T6" fmla="*/ 207 w 207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7"/>
                <a:gd name="T13" fmla="*/ 0 h 31"/>
                <a:gd name="T14" fmla="*/ 207 w 20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7" h="31">
                  <a:moveTo>
                    <a:pt x="0" y="18"/>
                  </a:moveTo>
                  <a:cubicBezTo>
                    <a:pt x="12" y="20"/>
                    <a:pt x="48" y="29"/>
                    <a:pt x="72" y="30"/>
                  </a:cubicBezTo>
                  <a:cubicBezTo>
                    <a:pt x="96" y="31"/>
                    <a:pt x="125" y="29"/>
                    <a:pt x="147" y="24"/>
                  </a:cubicBezTo>
                  <a:cubicBezTo>
                    <a:pt x="169" y="19"/>
                    <a:pt x="195" y="5"/>
                    <a:pt x="207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 flipH="1">
              <a:off x="4413417" y="3762210"/>
              <a:ext cx="11113" cy="53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 flipV="1">
              <a:off x="4283242" y="2941472"/>
              <a:ext cx="554038" cy="7620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4799180" y="2889084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78"/>
            <p:cNvSpPr>
              <a:spLocks/>
            </p:cNvSpPr>
            <p:nvPr/>
          </p:nvSpPr>
          <p:spPr bwMode="auto">
            <a:xfrm rot="1470484">
              <a:off x="4292336" y="3193520"/>
              <a:ext cx="290548" cy="51991"/>
            </a:xfrm>
            <a:custGeom>
              <a:avLst/>
              <a:gdLst>
                <a:gd name="T0" fmla="*/ 0 w 176"/>
                <a:gd name="T1" fmla="*/ 31 h 47"/>
                <a:gd name="T2" fmla="*/ 72 w 176"/>
                <a:gd name="T3" fmla="*/ 7 h 47"/>
                <a:gd name="T4" fmla="*/ 128 w 176"/>
                <a:gd name="T5" fmla="*/ 7 h 47"/>
                <a:gd name="T6" fmla="*/ 176 w 176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47"/>
                <a:gd name="T14" fmla="*/ 176 w 176"/>
                <a:gd name="T15" fmla="*/ 47 h 47"/>
                <a:gd name="connsiteX0" fmla="*/ 0 w 10000"/>
                <a:gd name="connsiteY0" fmla="*/ 6373 h 9777"/>
                <a:gd name="connsiteX1" fmla="*/ 3050 w 10000"/>
                <a:gd name="connsiteY1" fmla="*/ 2181 h 9777"/>
                <a:gd name="connsiteX2" fmla="*/ 7273 w 10000"/>
                <a:gd name="connsiteY2" fmla="*/ 1266 h 9777"/>
                <a:gd name="connsiteX3" fmla="*/ 10000 w 10000"/>
                <a:gd name="connsiteY3" fmla="*/ 9777 h 9777"/>
                <a:gd name="connsiteX0" fmla="*/ 0 w 10399"/>
                <a:gd name="connsiteY0" fmla="*/ 6107 h 7127"/>
                <a:gd name="connsiteX1" fmla="*/ 3050 w 10399"/>
                <a:gd name="connsiteY1" fmla="*/ 1820 h 7127"/>
                <a:gd name="connsiteX2" fmla="*/ 7273 w 10399"/>
                <a:gd name="connsiteY2" fmla="*/ 884 h 7127"/>
                <a:gd name="connsiteX3" fmla="*/ 10399 w 10399"/>
                <a:gd name="connsiteY3" fmla="*/ 7127 h 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9" h="7127">
                  <a:moveTo>
                    <a:pt x="0" y="6107"/>
                  </a:moveTo>
                  <a:cubicBezTo>
                    <a:pt x="1420" y="3931"/>
                    <a:pt x="1857" y="2690"/>
                    <a:pt x="3050" y="1820"/>
                  </a:cubicBezTo>
                  <a:cubicBezTo>
                    <a:pt x="4243" y="949"/>
                    <a:pt x="6048" y="0"/>
                    <a:pt x="7273" y="884"/>
                  </a:cubicBezTo>
                  <a:cubicBezTo>
                    <a:pt x="8498" y="1769"/>
                    <a:pt x="9888" y="5168"/>
                    <a:pt x="10399" y="71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394117" y="1433346"/>
              <a:ext cx="4614863" cy="3435350"/>
              <a:chOff x="168275" y="1373188"/>
              <a:chExt cx="4614863" cy="3435350"/>
            </a:xfrm>
          </p:grpSpPr>
          <p:graphicFrame>
            <p:nvGraphicFramePr>
              <p:cNvPr id="48" name="Object 1"/>
              <p:cNvGraphicFramePr>
                <a:graphicFrameLocks noChangeAspect="1"/>
              </p:cNvGraphicFramePr>
              <p:nvPr/>
            </p:nvGraphicFramePr>
            <p:xfrm>
              <a:off x="168275" y="4572000"/>
              <a:ext cx="212725" cy="236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898" name="Equation" r:id="rId4" imgW="126835" imgH="139518" progId="Equation.DSMT4">
                      <p:embed/>
                    </p:oleObj>
                  </mc:Choice>
                  <mc:Fallback>
                    <p:oleObj name="Equation" r:id="rId4" imgW="126835" imgH="139518" progId="Equation.DSMT4">
                      <p:embed/>
                      <p:pic>
                        <p:nvPicPr>
                          <p:cNvPr id="104449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275" y="4572000"/>
                            <a:ext cx="212725" cy="236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2"/>
              <p:cNvGraphicFramePr>
                <a:graphicFrameLocks noChangeAspect="1"/>
              </p:cNvGraphicFramePr>
              <p:nvPr/>
            </p:nvGraphicFramePr>
            <p:xfrm>
              <a:off x="4549775" y="3532188"/>
              <a:ext cx="233363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899" name="Equation" r:id="rId6" imgW="139579" imgH="164957" progId="Equation.DSMT4">
                      <p:embed/>
                    </p:oleObj>
                  </mc:Choice>
                  <mc:Fallback>
                    <p:oleObj name="Equation" r:id="rId6" imgW="139579" imgH="164957" progId="Equation.DSMT4">
                      <p:embed/>
                      <p:pic>
                        <p:nvPicPr>
                          <p:cNvPr id="10445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49775" y="3532188"/>
                            <a:ext cx="233363" cy="279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3"/>
              <p:cNvGraphicFramePr>
                <a:graphicFrameLocks noChangeAspect="1"/>
              </p:cNvGraphicFramePr>
              <p:nvPr/>
            </p:nvGraphicFramePr>
            <p:xfrm>
              <a:off x="1951038" y="1373188"/>
              <a:ext cx="190500" cy="214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00" name="Equation" r:id="rId8" imgW="114102" imgH="126780" progId="Equation.DSMT4">
                      <p:embed/>
                    </p:oleObj>
                  </mc:Choice>
                  <mc:Fallback>
                    <p:oleObj name="Equation" r:id="rId8" imgW="114102" imgH="126780" progId="Equation.DSMT4">
                      <p:embed/>
                      <p:pic>
                        <p:nvPicPr>
                          <p:cNvPr id="104451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51038" y="1373188"/>
                            <a:ext cx="190500" cy="214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4"/>
              <p:cNvGraphicFramePr>
                <a:graphicFrameLocks noChangeAspect="1"/>
              </p:cNvGraphicFramePr>
              <p:nvPr/>
            </p:nvGraphicFramePr>
            <p:xfrm>
              <a:off x="2822576" y="2409825"/>
              <a:ext cx="899794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01" name="Equation" r:id="rId10" imgW="622030" imgH="253890" progId="Equation.DSMT4">
                      <p:embed/>
                    </p:oleObj>
                  </mc:Choice>
                  <mc:Fallback>
                    <p:oleObj name="Equation" r:id="rId10" imgW="622030" imgH="253890" progId="Equation.DSMT4">
                      <p:embed/>
                      <p:pic>
                        <p:nvPicPr>
                          <p:cNvPr id="104452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2576" y="2409825"/>
                            <a:ext cx="899794" cy="371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5"/>
              <p:cNvGraphicFramePr>
                <a:graphicFrameLocks noChangeAspect="1"/>
              </p:cNvGraphicFramePr>
              <p:nvPr/>
            </p:nvGraphicFramePr>
            <p:xfrm>
              <a:off x="2162175" y="2808287"/>
              <a:ext cx="237264" cy="306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02" name="Equation" r:id="rId12" imgW="139579" imgH="177646" progId="Equation.DSMT4">
                      <p:embed/>
                    </p:oleObj>
                  </mc:Choice>
                  <mc:Fallback>
                    <p:oleObj name="Equation" r:id="rId12" imgW="139579" imgH="177646" progId="Equation.DSMT4">
                      <p:embed/>
                      <p:pic>
                        <p:nvPicPr>
                          <p:cNvPr id="104453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2175" y="2808287"/>
                            <a:ext cx="237264" cy="306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6"/>
              <p:cNvGraphicFramePr>
                <a:graphicFrameLocks noChangeAspect="1"/>
              </p:cNvGraphicFramePr>
              <p:nvPr/>
            </p:nvGraphicFramePr>
            <p:xfrm>
              <a:off x="2713038" y="3197225"/>
              <a:ext cx="201612" cy="2268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03" name="Equation" r:id="rId14" imgW="114102" imgH="126780" progId="Equation.DSMT4">
                      <p:embed/>
                    </p:oleObj>
                  </mc:Choice>
                  <mc:Fallback>
                    <p:oleObj name="Equation" r:id="rId14" imgW="114102" imgH="126780" progId="Equation.DSMT4">
                      <p:embed/>
                      <p:pic>
                        <p:nvPicPr>
                          <p:cNvPr id="104454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3038" y="3197225"/>
                            <a:ext cx="201612" cy="2268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7"/>
              <p:cNvGraphicFramePr>
                <a:graphicFrameLocks noChangeAspect="1"/>
              </p:cNvGraphicFramePr>
              <p:nvPr/>
            </p:nvGraphicFramePr>
            <p:xfrm>
              <a:off x="2332038" y="3340099"/>
              <a:ext cx="206022" cy="231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04" name="Equation" r:id="rId16" imgW="114102" imgH="126780" progId="Equation.DSMT4">
                      <p:embed/>
                    </p:oleObj>
                  </mc:Choice>
                  <mc:Fallback>
                    <p:oleObj name="Equation" r:id="rId16" imgW="114102" imgH="126780" progId="Equation.DSMT4">
                      <p:embed/>
                      <p:pic>
                        <p:nvPicPr>
                          <p:cNvPr id="104455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2038" y="3340099"/>
                            <a:ext cx="206022" cy="231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8"/>
              <p:cNvGraphicFramePr>
                <a:graphicFrameLocks noChangeAspect="1"/>
              </p:cNvGraphicFramePr>
              <p:nvPr/>
            </p:nvGraphicFramePr>
            <p:xfrm>
              <a:off x="1990725" y="3817938"/>
              <a:ext cx="182563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05" name="Equation" r:id="rId18" imgW="126835" imgH="202936" progId="Equation.DSMT4">
                      <p:embed/>
                    </p:oleObj>
                  </mc:Choice>
                  <mc:Fallback>
                    <p:oleObj name="Equation" r:id="rId18" imgW="126835" imgH="202936" progId="Equation.DSMT4">
                      <p:embed/>
                      <p:pic>
                        <p:nvPicPr>
                          <p:cNvPr id="104456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90725" y="3817938"/>
                            <a:ext cx="182563" cy="298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8802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88925" y="11675"/>
            <a:ext cx="8855075" cy="14003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Example: </a:t>
            </a:r>
            <a:endParaRPr lang="en-US" sz="3200" dirty="0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Find </a:t>
            </a: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</a:t>
            </a:r>
            <a:r>
              <a:rPr lang="en-US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Equivalent</a:t>
            </a:r>
            <a:r>
              <a: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Surface Charge Density</a:t>
            </a:r>
            <a:r>
              <a: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 a </a:t>
            </a:r>
            <a:r>
              <a:rPr lang="en-US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Slab </a:t>
            </a:r>
            <a:r>
              <a:rPr lang="en-US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of </a:t>
            </a:r>
            <a:r>
              <a:rPr lang="en-US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Volume Charge Density</a:t>
            </a:r>
            <a:endParaRPr lang="en-US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496888" y="2382838"/>
          <a:ext cx="30305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Equation" r:id="rId4" imgW="1651000" imgH="508000" progId="Equation.DSMT4">
                  <p:embed/>
                </p:oleObj>
              </mc:Choice>
              <mc:Fallback>
                <p:oleObj name="Equation" r:id="rId4" imgW="1651000" imgH="50800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2382838"/>
                        <a:ext cx="3030537" cy="930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6"/>
          <p:cNvGraphicFramePr>
            <a:graphicFrameLocks noChangeAspect="1"/>
          </p:cNvGraphicFramePr>
          <p:nvPr/>
        </p:nvGraphicFramePr>
        <p:xfrm>
          <a:off x="963613" y="5441950"/>
          <a:ext cx="36369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Equation" r:id="rId6" imgW="1905000" imgH="419100" progId="Equation.DSMT4">
                  <p:embed/>
                </p:oleObj>
              </mc:Choice>
              <mc:Fallback>
                <p:oleObj name="Equation" r:id="rId6" imgW="1905000" imgH="41910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5441950"/>
                        <a:ext cx="36369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146828" y="5342607"/>
            <a:ext cx="3590925" cy="132343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Equivalent charge density is a helpful concept for finding the fields from charges, as we will see later in Gauss’s law.</a:t>
            </a:r>
            <a:endParaRPr lang="en-US"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909734" y="1579563"/>
            <a:ext cx="4719916" cy="3827462"/>
            <a:chOff x="3890684" y="1541463"/>
            <a:chExt cx="4719916" cy="3827462"/>
          </a:xfrm>
        </p:grpSpPr>
        <p:grpSp>
          <p:nvGrpSpPr>
            <p:cNvPr id="39" name="Group 38"/>
            <p:cNvGrpSpPr/>
            <p:nvPr/>
          </p:nvGrpSpPr>
          <p:grpSpPr>
            <a:xfrm>
              <a:off x="3890684" y="1909295"/>
              <a:ext cx="4407851" cy="3308750"/>
              <a:chOff x="3900209" y="1775945"/>
              <a:chExt cx="4407851" cy="3308750"/>
            </a:xfrm>
          </p:grpSpPr>
          <p:sp>
            <p:nvSpPr>
              <p:cNvPr id="11274" name="Rectangle 7"/>
              <p:cNvSpPr>
                <a:spLocks noChangeArrowheads="1"/>
              </p:cNvSpPr>
              <p:nvPr/>
            </p:nvSpPr>
            <p:spPr bwMode="auto">
              <a:xfrm rot="222376">
                <a:off x="4353597" y="2029114"/>
                <a:ext cx="3954463" cy="2568575"/>
              </a:xfrm>
              <a:prstGeom prst="rect">
                <a:avLst/>
              </a:prstGeom>
              <a:solidFill>
                <a:srgbClr val="FFFF0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1500000" lon="20099996" rev="0"/>
                </a:camera>
                <a:lightRig rig="legacyFlat4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1275" name="Line 8"/>
              <p:cNvSpPr>
                <a:spLocks noChangeShapeType="1"/>
              </p:cNvSpPr>
              <p:nvPr/>
            </p:nvSpPr>
            <p:spPr bwMode="auto">
              <a:xfrm>
                <a:off x="4276009" y="4487430"/>
                <a:ext cx="274849" cy="59726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76" name="Line 9"/>
              <p:cNvSpPr>
                <a:spLocks noChangeShapeType="1"/>
              </p:cNvSpPr>
              <p:nvPr/>
            </p:nvSpPr>
            <p:spPr bwMode="auto">
              <a:xfrm flipH="1" flipV="1">
                <a:off x="4196726" y="1775945"/>
                <a:ext cx="79283" cy="27114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77" name="Line 10"/>
              <p:cNvSpPr>
                <a:spLocks noChangeShapeType="1"/>
              </p:cNvSpPr>
              <p:nvPr/>
            </p:nvSpPr>
            <p:spPr bwMode="auto">
              <a:xfrm flipV="1">
                <a:off x="7918749" y="3752099"/>
                <a:ext cx="355600" cy="6350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1281" name="Group 14"/>
              <p:cNvGrpSpPr>
                <a:grpSpLocks/>
              </p:cNvGrpSpPr>
              <p:nvPr/>
            </p:nvGrpSpPr>
            <p:grpSpPr bwMode="auto">
              <a:xfrm>
                <a:off x="5557497" y="2991261"/>
                <a:ext cx="700088" cy="784225"/>
                <a:chOff x="2730" y="1448"/>
                <a:chExt cx="441" cy="494"/>
              </a:xfrm>
            </p:grpSpPr>
            <p:sp>
              <p:nvSpPr>
                <p:cNvPr id="11285" name="Line 15"/>
                <p:cNvSpPr>
                  <a:spLocks noChangeShapeType="1"/>
                </p:cNvSpPr>
                <p:nvPr/>
              </p:nvSpPr>
              <p:spPr bwMode="auto">
                <a:xfrm>
                  <a:off x="2748" y="1527"/>
                  <a:ext cx="67" cy="7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290" name="Line 20"/>
                <p:cNvSpPr>
                  <a:spLocks noChangeShapeType="1"/>
                </p:cNvSpPr>
                <p:nvPr/>
              </p:nvSpPr>
              <p:spPr bwMode="auto">
                <a:xfrm>
                  <a:off x="2748" y="1865"/>
                  <a:ext cx="67" cy="7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291" name="Line 21"/>
                <p:cNvSpPr>
                  <a:spLocks noChangeShapeType="1"/>
                </p:cNvSpPr>
                <p:nvPr/>
              </p:nvSpPr>
              <p:spPr bwMode="auto">
                <a:xfrm>
                  <a:off x="3091" y="1802"/>
                  <a:ext cx="67" cy="7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292" name="Line 22"/>
                <p:cNvSpPr>
                  <a:spLocks noChangeShapeType="1"/>
                </p:cNvSpPr>
                <p:nvPr/>
              </p:nvSpPr>
              <p:spPr bwMode="auto">
                <a:xfrm>
                  <a:off x="3099" y="1449"/>
                  <a:ext cx="72" cy="96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29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730" y="1448"/>
                  <a:ext cx="372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29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741" y="1800"/>
                  <a:ext cx="360" cy="6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29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735" y="1510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29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094" y="1458"/>
                  <a:ext cx="0" cy="347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1282" name="Line 27"/>
              <p:cNvSpPr>
                <a:spLocks noChangeShapeType="1"/>
              </p:cNvSpPr>
              <p:nvPr/>
            </p:nvSpPr>
            <p:spPr bwMode="auto">
              <a:xfrm>
                <a:off x="4409672" y="4190587"/>
                <a:ext cx="133350" cy="2952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83" name="Line 28"/>
              <p:cNvSpPr>
                <a:spLocks noChangeShapeType="1"/>
              </p:cNvSpPr>
              <p:nvPr/>
            </p:nvSpPr>
            <p:spPr bwMode="auto">
              <a:xfrm>
                <a:off x="4121572" y="3692937"/>
                <a:ext cx="133350" cy="2952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11269" name="Object 29"/>
              <p:cNvGraphicFramePr>
                <a:graphicFrameLocks noChangeAspect="1"/>
              </p:cNvGraphicFramePr>
              <p:nvPr/>
            </p:nvGraphicFramePr>
            <p:xfrm>
              <a:off x="3900209" y="3952110"/>
              <a:ext cx="222146" cy="3094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19" name="Equation" r:id="rId8" imgW="126725" imgH="177415" progId="Equation.DSMT4">
                      <p:embed/>
                    </p:oleObj>
                  </mc:Choice>
                  <mc:Fallback>
                    <p:oleObj name="Equation" r:id="rId8" imgW="126725" imgH="177415" progId="Equation.DSMT4">
                      <p:embed/>
                      <p:pic>
                        <p:nvPicPr>
                          <p:cNvPr id="0" name="Picture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0209" y="3952110"/>
                            <a:ext cx="222146" cy="3094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70" name="Object 31"/>
              <p:cNvGraphicFramePr>
                <a:graphicFrameLocks noChangeAspect="1"/>
              </p:cNvGraphicFramePr>
              <p:nvPr/>
            </p:nvGraphicFramePr>
            <p:xfrm>
              <a:off x="6696374" y="2896083"/>
              <a:ext cx="320675" cy="247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20" name="Equation" r:id="rId10" imgW="228402" imgH="177646" progId="Equation.DSMT4">
                      <p:embed/>
                    </p:oleObj>
                  </mc:Choice>
                  <mc:Fallback>
                    <p:oleObj name="Equation" r:id="rId10" imgW="228402" imgH="177646" progId="Equation.DSMT4">
                      <p:embed/>
                      <p:pic>
                        <p:nvPicPr>
                          <p:cNvPr id="0" name="Picture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96374" y="2896083"/>
                            <a:ext cx="320675" cy="2476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71" name="Object 32"/>
              <p:cNvGraphicFramePr>
                <a:graphicFrameLocks noChangeAspect="1"/>
              </p:cNvGraphicFramePr>
              <p:nvPr/>
            </p:nvGraphicFramePr>
            <p:xfrm>
              <a:off x="5511460" y="3777074"/>
              <a:ext cx="355600" cy="247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21" name="Equation" r:id="rId12" imgW="253670" imgH="177569" progId="Equation.DSMT4">
                      <p:embed/>
                    </p:oleObj>
                  </mc:Choice>
                  <mc:Fallback>
                    <p:oleObj name="Equation" r:id="rId12" imgW="253670" imgH="177569" progId="Equation.DSMT4">
                      <p:embed/>
                      <p:pic>
                        <p:nvPicPr>
                          <p:cNvPr id="0" name="Picture 1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1460" y="3777074"/>
                            <a:ext cx="355600" cy="2476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5" name="Straight Connector 34"/>
              <p:cNvCxnSpPr/>
              <p:nvPr/>
            </p:nvCxnSpPr>
            <p:spPr bwMode="auto">
              <a:xfrm flipH="1">
                <a:off x="4305522" y="3824122"/>
                <a:ext cx="3508719" cy="64986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4322895" y="2221188"/>
                <a:ext cx="90539" cy="255694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4212583" y="2071936"/>
                <a:ext cx="112706" cy="14827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41" name="Parallelogram 40"/>
              <p:cNvSpPr/>
              <p:nvPr/>
            </p:nvSpPr>
            <p:spPr bwMode="auto">
              <a:xfrm rot="21071192">
                <a:off x="5655480" y="3202464"/>
                <a:ext cx="659905" cy="533872"/>
              </a:xfrm>
              <a:prstGeom prst="parallelogram">
                <a:avLst>
                  <a:gd name="adj" fmla="val 16092"/>
                </a:avLst>
              </a:prstGeom>
              <a:solidFill>
                <a:srgbClr val="FFFF99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284" name="Line 30"/>
              <p:cNvSpPr>
                <a:spLocks noChangeShapeType="1"/>
              </p:cNvSpPr>
              <p:nvPr/>
            </p:nvSpPr>
            <p:spPr bwMode="auto">
              <a:xfrm flipH="1">
                <a:off x="6014696" y="3108855"/>
                <a:ext cx="623887" cy="36500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med" len="med"/>
                <a:tailEnd type="arrow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11272" name="Object 32"/>
              <p:cNvGraphicFramePr>
                <a:graphicFrameLocks noChangeAspect="1"/>
              </p:cNvGraphicFramePr>
              <p:nvPr/>
            </p:nvGraphicFramePr>
            <p:xfrm>
              <a:off x="5674972" y="2594014"/>
              <a:ext cx="355600" cy="282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22" name="Equation" r:id="rId14" imgW="253780" imgH="203024" progId="Equation.DSMT4">
                      <p:embed/>
                    </p:oleObj>
                  </mc:Choice>
                  <mc:Fallback>
                    <p:oleObj name="Equation" r:id="rId14" imgW="253780" imgH="203024" progId="Equation.DSMT4">
                      <p:embed/>
                      <p:pic>
                        <p:nvPicPr>
                          <p:cNvPr id="0" name="Picture 1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74972" y="2594014"/>
                            <a:ext cx="355600" cy="2825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73" name="Object 36"/>
              <p:cNvGraphicFramePr>
                <a:graphicFrameLocks noChangeAspect="1"/>
              </p:cNvGraphicFramePr>
              <p:nvPr/>
            </p:nvGraphicFramePr>
            <p:xfrm>
              <a:off x="7196261" y="2149433"/>
              <a:ext cx="501967" cy="4760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23" name="Equation" r:id="rId16" imgW="241300" imgH="228600" progId="Equation.DSMT4">
                      <p:embed/>
                    </p:oleObj>
                  </mc:Choice>
                  <mc:Fallback>
                    <p:oleObj name="Equation" r:id="rId16" imgW="241300" imgH="228600" progId="Equation.DSMT4">
                      <p:embed/>
                      <p:pic>
                        <p:nvPicPr>
                          <p:cNvPr id="0" name="Picture 1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96261" y="2149433"/>
                            <a:ext cx="501967" cy="4760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7" name="Object 6"/>
            <p:cNvGraphicFramePr>
              <a:graphicFrameLocks noChangeAspect="1"/>
            </p:cNvGraphicFramePr>
            <p:nvPr/>
          </p:nvGraphicFramePr>
          <p:xfrm>
            <a:off x="8397875" y="3600932"/>
            <a:ext cx="212725" cy="236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4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7875" y="3600932"/>
                          <a:ext cx="212725" cy="236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1"/>
            <p:cNvGraphicFramePr>
              <a:graphicFrameLocks noChangeAspect="1"/>
            </p:cNvGraphicFramePr>
            <p:nvPr/>
          </p:nvGraphicFramePr>
          <p:xfrm>
            <a:off x="4083050" y="1541463"/>
            <a:ext cx="2333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5" name="Equation" r:id="rId20" imgW="139579" imgH="164957" progId="Equation.DSMT4">
                    <p:embed/>
                  </p:oleObj>
                </mc:Choice>
                <mc:Fallback>
                  <p:oleObj name="Equation" r:id="rId20" imgW="139579" imgH="164957" progId="Equation.DSMT4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3050" y="1541463"/>
                          <a:ext cx="23336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2"/>
            <p:cNvGraphicFramePr>
              <a:graphicFrameLocks noChangeAspect="1"/>
            </p:cNvGraphicFramePr>
            <p:nvPr/>
          </p:nvGraphicFramePr>
          <p:xfrm>
            <a:off x="4549775" y="5154613"/>
            <a:ext cx="192088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6" name="Equation" r:id="rId22" imgW="114102" imgH="126780" progId="Equation.DSMT4">
                    <p:embed/>
                  </p:oleObj>
                </mc:Choice>
                <mc:Fallback>
                  <p:oleObj name="Equation" r:id="rId22" imgW="114102" imgH="126780" progId="Equation.DSMT4">
                    <p:embed/>
                    <p:pic>
                      <p:nvPicPr>
                        <p:cNvPr id="0" name="Picture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9775" y="5154613"/>
                          <a:ext cx="192088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17475" y="11675"/>
            <a:ext cx="88550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11267" name="Object 36"/>
          <p:cNvGraphicFramePr>
            <a:graphicFrameLocks noChangeAspect="1"/>
          </p:cNvGraphicFramePr>
          <p:nvPr/>
        </p:nvGraphicFramePr>
        <p:xfrm>
          <a:off x="1319213" y="3758067"/>
          <a:ext cx="17446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4" name="Equation" r:id="rId4" imgW="914400" imgH="393700" progId="Equation.DSMT4">
                  <p:embed/>
                </p:oleObj>
              </mc:Choice>
              <mc:Fallback>
                <p:oleObj name="Equation" r:id="rId4" imgW="914400" imgH="3937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758067"/>
                        <a:ext cx="17446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1132114"/>
            <a:ext cx="4102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Equivalent surface charge density: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76066" y="2055813"/>
            <a:ext cx="4610709" cy="4065587"/>
            <a:chOff x="3876066" y="2055813"/>
            <a:chExt cx="4610709" cy="4065587"/>
          </a:xfrm>
        </p:grpSpPr>
        <p:graphicFrame>
          <p:nvGraphicFramePr>
            <p:cNvPr id="1126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1213591"/>
                </p:ext>
              </p:extLst>
            </p:nvPr>
          </p:nvGraphicFramePr>
          <p:xfrm>
            <a:off x="4684031" y="2101459"/>
            <a:ext cx="1431019" cy="490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45" name="Equation" r:id="rId6" imgW="812447" imgH="279279" progId="Equation.DSMT4">
                    <p:embed/>
                  </p:oleObj>
                </mc:Choice>
                <mc:Fallback>
                  <p:oleObj name="Equation" r:id="rId6" imgW="812447" imgH="279279" progId="Equation.DSMT4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4031" y="2101459"/>
                          <a:ext cx="1431019" cy="4904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Parallelogram 35"/>
            <p:cNvSpPr/>
            <p:nvPr/>
          </p:nvSpPr>
          <p:spPr bwMode="auto">
            <a:xfrm rot="20985056">
              <a:off x="3876066" y="2748373"/>
              <a:ext cx="4352762" cy="2124075"/>
            </a:xfrm>
            <a:prstGeom prst="parallelogram">
              <a:avLst>
                <a:gd name="adj" fmla="val 15657"/>
              </a:avLst>
            </a:prstGeom>
            <a:solidFill>
              <a:srgbClr val="CCCC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275" name="Line 8"/>
            <p:cNvSpPr>
              <a:spLocks noChangeShapeType="1"/>
            </p:cNvSpPr>
            <p:nvPr/>
          </p:nvSpPr>
          <p:spPr bwMode="auto">
            <a:xfrm>
              <a:off x="4117830" y="5230773"/>
              <a:ext cx="279400" cy="609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6" name="Line 9"/>
            <p:cNvSpPr>
              <a:spLocks noChangeShapeType="1"/>
            </p:cNvSpPr>
            <p:nvPr/>
          </p:nvSpPr>
          <p:spPr bwMode="auto">
            <a:xfrm flipH="1" flipV="1">
              <a:off x="4028456" y="2475347"/>
              <a:ext cx="88900" cy="27622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7" name="Line 10"/>
            <p:cNvSpPr>
              <a:spLocks noChangeShapeType="1"/>
            </p:cNvSpPr>
            <p:nvPr/>
          </p:nvSpPr>
          <p:spPr bwMode="auto">
            <a:xfrm flipV="1">
              <a:off x="7753082" y="4504646"/>
              <a:ext cx="355600" cy="63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flipH="1">
              <a:off x="4139855" y="4571383"/>
              <a:ext cx="3508719" cy="64986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1" name="Parallelogram 40"/>
            <p:cNvSpPr/>
            <p:nvPr/>
          </p:nvSpPr>
          <p:spPr bwMode="auto">
            <a:xfrm rot="21071192">
              <a:off x="5251689" y="3597301"/>
              <a:ext cx="659905" cy="533872"/>
            </a:xfrm>
            <a:prstGeom prst="parallelogram">
              <a:avLst>
                <a:gd name="adj" fmla="val 16092"/>
              </a:avLst>
            </a:prstGeom>
            <a:solidFill>
              <a:srgbClr val="FFFF99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37" name="Object 31"/>
            <p:cNvGraphicFramePr>
              <a:graphicFrameLocks noChangeAspect="1"/>
            </p:cNvGraphicFramePr>
            <p:nvPr/>
          </p:nvGraphicFramePr>
          <p:xfrm>
            <a:off x="5416282" y="3738594"/>
            <a:ext cx="320675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46" name="Equation" r:id="rId8" imgW="228402" imgH="177646" progId="Equation.DSMT4">
                    <p:embed/>
                  </p:oleObj>
                </mc:Choice>
                <mc:Fallback>
                  <p:oleObj name="Equation" r:id="rId8" imgW="228402" imgH="177646" progId="Equation.DSMT4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6282" y="3738594"/>
                          <a:ext cx="320675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2"/>
            <p:cNvGraphicFramePr>
              <a:graphicFrameLocks noChangeAspect="1"/>
            </p:cNvGraphicFramePr>
            <p:nvPr/>
          </p:nvGraphicFramePr>
          <p:xfrm>
            <a:off x="6497185" y="2916733"/>
            <a:ext cx="3556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47" name="Equation" r:id="rId10" imgW="253780" imgH="203024" progId="Equation.DSMT4">
                    <p:embed/>
                  </p:oleObj>
                </mc:Choice>
                <mc:Fallback>
                  <p:oleObj name="Equation" r:id="rId10" imgW="253780" imgH="203024" progId="Equation.DSMT4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7185" y="2916733"/>
                          <a:ext cx="355600" cy="282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 bwMode="auto">
            <a:xfrm flipH="1">
              <a:off x="5934075" y="3162300"/>
              <a:ext cx="504825" cy="3714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graphicFrame>
          <p:nvGraphicFramePr>
            <p:cNvPr id="44043" name="Object 11"/>
            <p:cNvGraphicFramePr>
              <a:graphicFrameLocks noChangeAspect="1"/>
            </p:cNvGraphicFramePr>
            <p:nvPr/>
          </p:nvGraphicFramePr>
          <p:xfrm>
            <a:off x="4416425" y="5907088"/>
            <a:ext cx="192088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48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425" y="5907088"/>
                          <a:ext cx="192088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4" name="Object 12"/>
            <p:cNvGraphicFramePr>
              <a:graphicFrameLocks noChangeAspect="1"/>
            </p:cNvGraphicFramePr>
            <p:nvPr/>
          </p:nvGraphicFramePr>
          <p:xfrm>
            <a:off x="8274050" y="435292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49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4050" y="435292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5" name="Object 13"/>
            <p:cNvGraphicFramePr>
              <a:graphicFrameLocks noChangeAspect="1"/>
            </p:cNvGraphicFramePr>
            <p:nvPr/>
          </p:nvGraphicFramePr>
          <p:xfrm>
            <a:off x="3900488" y="2055813"/>
            <a:ext cx="23495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50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0488" y="2055813"/>
                          <a:ext cx="23495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08166" y="1024263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chemeClr val="hlink"/>
                </a:solidFill>
                <a:latin typeface="Arial" charset="0"/>
              </a:rPr>
              <a:t>Definition: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 No time variation. In terms of frequency,  </a:t>
            </a:r>
            <a:r>
              <a:rPr lang="en-US" i="1" dirty="0">
                <a:solidFill>
                  <a:schemeClr val="hlink"/>
                </a:solidFill>
              </a:rPr>
              <a:t>f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= 0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 [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Hz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] </a:t>
            </a:r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1066800" y="1849607"/>
            <a:ext cx="6786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The electromagnetic field splits into two independent parts:</a:t>
            </a: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1828800" y="2413170"/>
            <a:ext cx="618951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" charset="0"/>
              </a:rPr>
              <a:t>Electrostatics: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(</a:t>
            </a:r>
            <a:r>
              <a:rPr lang="en-US" i="1" dirty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, </a:t>
            </a:r>
            <a:r>
              <a:rPr lang="en-US" i="1" u="sng" dirty="0">
                <a:solidFill>
                  <a:schemeClr val="bg2"/>
                </a:solidFill>
              </a:rPr>
              <a:t>E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)    </a:t>
            </a:r>
            <a:r>
              <a:rPr lang="en-US" sz="2000" i="1" dirty="0" smtClean="0">
                <a:solidFill>
                  <a:schemeClr val="bg2"/>
                </a:solidFill>
                <a:latin typeface="Arial" charset="0"/>
              </a:rPr>
              <a:t>charge produces </a:t>
            </a:r>
            <a:r>
              <a:rPr lang="en-US" sz="2000" i="1" dirty="0">
                <a:solidFill>
                  <a:schemeClr val="bg2"/>
                </a:solidFill>
                <a:latin typeface="Arial" charset="0"/>
              </a:rPr>
              <a:t>electric field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1817511" y="2977614"/>
            <a:ext cx="650690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bg2"/>
                </a:solidFill>
                <a:latin typeface="Arial" charset="0"/>
              </a:rPr>
              <a:t>Magnetostatics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: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(</a:t>
            </a:r>
            <a:r>
              <a:rPr lang="en-US" i="1" dirty="0">
                <a:solidFill>
                  <a:schemeClr val="bg2"/>
                </a:solidFill>
              </a:rPr>
              <a:t>I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, </a:t>
            </a:r>
            <a:r>
              <a:rPr lang="en-US" i="1" u="sng" dirty="0">
                <a:solidFill>
                  <a:schemeClr val="bg2"/>
                </a:solidFill>
              </a:rPr>
              <a:t>B</a:t>
            </a:r>
            <a:r>
              <a:rPr lang="en-US" sz="2000" dirty="0">
                <a:solidFill>
                  <a:schemeClr val="bg2"/>
                </a:solidFill>
                <a:latin typeface="Arial" charset="0"/>
              </a:rPr>
              <a:t>)   </a:t>
            </a:r>
            <a:r>
              <a:rPr lang="en-US" sz="2000" i="1" dirty="0">
                <a:solidFill>
                  <a:schemeClr val="bg2"/>
                </a:solidFill>
                <a:latin typeface="Arial" charset="0"/>
              </a:rPr>
              <a:t>current produces magnetic field</a:t>
            </a: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905933" y="3775951"/>
            <a:ext cx="704532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rial" charset="0"/>
              </a:rPr>
              <a:t>The static approximation is usually accurate for </a:t>
            </a:r>
            <a:r>
              <a:rPr lang="en-US" i="1" dirty="0" smtClean="0">
                <a:solidFill>
                  <a:schemeClr val="bg2"/>
                </a:solidFill>
              </a:rPr>
              <a:t>d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&lt;&lt;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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</a:t>
            </a:r>
            <a:r>
              <a:rPr lang="en-US" baseline="-25000" dirty="0">
                <a:solidFill>
                  <a:schemeClr val="bg2"/>
                </a:solidFill>
                <a:latin typeface="+mn-lt"/>
                <a:sym typeface="Symbol" pitchFamily="18" charset="2"/>
              </a:rPr>
              <a:t>0</a:t>
            </a:r>
            <a:r>
              <a:rPr lang="en-US" sz="2000" baseline="-25000" dirty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  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i="1" dirty="0">
                <a:solidFill>
                  <a:schemeClr val="bg2"/>
                </a:solidFill>
                <a:sym typeface="Symbol" pitchFamily="18" charset="2"/>
              </a:rPr>
              <a:t>d</a:t>
            </a:r>
            <a:r>
              <a:rPr lang="en-US" sz="2000" dirty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 is the dimension of the circuit or device).</a:t>
            </a:r>
            <a:endParaRPr lang="en-US" sz="2000" baseline="-25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384550" y="0"/>
            <a:ext cx="172354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Statics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2252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959438"/>
              </p:ext>
            </p:extLst>
          </p:nvPr>
        </p:nvGraphicFramePr>
        <p:xfrm>
          <a:off x="2196748" y="4808707"/>
          <a:ext cx="43735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4" imgW="2171700" imgH="228600" progId="Equation.DSMT4">
                  <p:embed/>
                </p:oleObj>
              </mc:Choice>
              <mc:Fallback>
                <p:oleObj name="Equation" r:id="rId4" imgW="217170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748" y="4808707"/>
                        <a:ext cx="43735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0741" y="5652447"/>
            <a:ext cx="797526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+mj-lt"/>
              </a:rPr>
              <a:t>Example:</a:t>
            </a:r>
            <a:r>
              <a:rPr lang="en-US" sz="1600" dirty="0" smtClean="0">
                <a:solidFill>
                  <a:srgbClr val="CC00FF"/>
                </a:solidFill>
                <a:latin typeface="+mj-lt"/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  <a:latin typeface="+mj-lt"/>
              </a:rPr>
              <a:t>The electric field from a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60 [Hz]</a:t>
            </a: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 power line mainly comes from the charge on it.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  <a:latin typeface="+mj-lt"/>
              </a:rPr>
              <a:t>The magnetic field from a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60 [Hz] </a:t>
            </a: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power line mainly comes from the current on it.</a:t>
            </a: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2926598" y="1118969"/>
            <a:ext cx="2990850" cy="1933575"/>
          </a:xfrm>
          <a:prstGeom prst="rect">
            <a:avLst/>
          </a:prstGeom>
          <a:solidFill>
            <a:srgbClr val="DD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267" name="Object 36"/>
          <p:cNvGraphicFramePr>
            <a:graphicFrameLocks noChangeAspect="1"/>
          </p:cNvGraphicFramePr>
          <p:nvPr/>
        </p:nvGraphicFramePr>
        <p:xfrm>
          <a:off x="2696410" y="3377094"/>
          <a:ext cx="3882615" cy="725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9" name="Equation" r:id="rId4" imgW="1765300" imgH="330200" progId="Equation.DSMT4">
                  <p:embed/>
                </p:oleObj>
              </mc:Choice>
              <mc:Fallback>
                <p:oleObj name="Equation" r:id="rId4" imgW="1765300" imgH="3302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410" y="3377094"/>
                        <a:ext cx="3882615" cy="72570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45065" name="Object 36"/>
          <p:cNvGraphicFramePr>
            <a:graphicFrameLocks noChangeAspect="1"/>
          </p:cNvGraphicFramePr>
          <p:nvPr/>
        </p:nvGraphicFramePr>
        <p:xfrm>
          <a:off x="3134561" y="1206282"/>
          <a:ext cx="2668587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0" name="Equation" r:id="rId6" imgW="1397000" imgH="431800" progId="Equation.DSMT4">
                  <p:embed/>
                </p:oleObj>
              </mc:Choice>
              <mc:Fallback>
                <p:oleObj name="Equation" r:id="rId6" imgW="1397000" imgH="4318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561" y="1206282"/>
                        <a:ext cx="2668587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36"/>
          <p:cNvGraphicFramePr>
            <a:graphicFrameLocks noChangeAspect="1"/>
          </p:cNvGraphicFramePr>
          <p:nvPr/>
        </p:nvGraphicFramePr>
        <p:xfrm>
          <a:off x="3455236" y="2241332"/>
          <a:ext cx="17446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1" name="Equation" r:id="rId8" imgW="914400" imgH="393700" progId="Equation.DSMT4">
                  <p:embed/>
                </p:oleObj>
              </mc:Choice>
              <mc:Fallback>
                <p:oleObj name="Equation" r:id="rId8" imgW="914400" imgH="3937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236" y="2241332"/>
                        <a:ext cx="17446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36"/>
          <p:cNvGraphicFramePr>
            <a:graphicFrameLocks noChangeAspect="1"/>
          </p:cNvGraphicFramePr>
          <p:nvPr/>
        </p:nvGraphicFramePr>
        <p:xfrm>
          <a:off x="2516188" y="4939258"/>
          <a:ext cx="344328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2" name="Equation" r:id="rId10" imgW="1803400" imgH="330200" progId="Equation.DSMT4">
                  <p:embed/>
                </p:oleObj>
              </mc:Choice>
              <mc:Fallback>
                <p:oleObj name="Equation" r:id="rId10" imgW="1803400" imgH="3302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4939258"/>
                        <a:ext cx="344328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45"/>
          <p:cNvGraphicFramePr>
            <a:graphicFrameLocks noChangeAspect="1"/>
          </p:cNvGraphicFramePr>
          <p:nvPr/>
        </p:nvGraphicFramePr>
        <p:xfrm>
          <a:off x="2941638" y="6000750"/>
          <a:ext cx="27146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3" name="Equation" r:id="rId12" imgW="1257300" imgH="279400" progId="Equation.DSMT4">
                  <p:embed/>
                </p:oleObj>
              </mc:Choice>
              <mc:Fallback>
                <p:oleObj name="Equation" r:id="rId12" imgW="1257300" imgH="27940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6000750"/>
                        <a:ext cx="2714625" cy="6016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54948" y="1766669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Compare: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36525" y="11675"/>
            <a:ext cx="88550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1876127" y="3602273"/>
            <a:ext cx="500742" cy="29391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866" y="4503762"/>
            <a:ext cx="6277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our case (uniform volume charge density) we have: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9697" y="570576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45068" name="Object 45"/>
          <p:cNvGraphicFramePr>
            <a:graphicFrameLocks noChangeAspect="1"/>
          </p:cNvGraphicFramePr>
          <p:nvPr/>
        </p:nvGraphicFramePr>
        <p:xfrm>
          <a:off x="772543" y="2573216"/>
          <a:ext cx="24082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6" name="Equation" r:id="rId4" imgW="1308100" imgH="279400" progId="Equation.DSMT4">
                  <p:embed/>
                </p:oleObj>
              </mc:Choice>
              <mc:Fallback>
                <p:oleObj name="Equation" r:id="rId4" imgW="1308100" imgH="27940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543" y="2573216"/>
                        <a:ext cx="2408238" cy="5127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71496" y="874239"/>
            <a:ext cx="389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Analogy with mass density: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36525" y="11675"/>
            <a:ext cx="885507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48144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857016"/>
              </p:ext>
            </p:extLst>
          </p:nvPr>
        </p:nvGraphicFramePr>
        <p:xfrm>
          <a:off x="407617" y="1479673"/>
          <a:ext cx="45831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7" name="Equation" r:id="rId6" imgW="2489200" imgH="279400" progId="Equation.DSMT4">
                  <p:embed/>
                </p:oleObj>
              </mc:Choice>
              <mc:Fallback>
                <p:oleObj name="Equation" r:id="rId6" imgW="2489200" imgH="27940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17" y="1479673"/>
                        <a:ext cx="4583112" cy="5127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73133" y="3170712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(mass per unit area of the plate)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54585" y="2268187"/>
            <a:ext cx="4689365" cy="4091338"/>
            <a:chOff x="4054585" y="2268187"/>
            <a:chExt cx="4689365" cy="4091338"/>
          </a:xfrm>
        </p:grpSpPr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 rot="222376">
              <a:off x="4507973" y="3002891"/>
              <a:ext cx="3954463" cy="2568575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20099996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4430385" y="5461207"/>
              <a:ext cx="274849" cy="59726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 flipH="1" flipV="1">
              <a:off x="4351102" y="2749722"/>
              <a:ext cx="79283" cy="27114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 flipV="1">
              <a:off x="8073125" y="4725876"/>
              <a:ext cx="355600" cy="63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>
              <a:off x="4564048" y="5200460"/>
              <a:ext cx="133350" cy="295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4263916" y="4654682"/>
              <a:ext cx="133350" cy="295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7" name="Object 29"/>
            <p:cNvGraphicFramePr>
              <a:graphicFrameLocks noChangeAspect="1"/>
            </p:cNvGraphicFramePr>
            <p:nvPr/>
          </p:nvGraphicFramePr>
          <p:xfrm>
            <a:off x="4054585" y="4925887"/>
            <a:ext cx="222146" cy="309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8" name="Equation" r:id="rId8" imgW="126725" imgH="177415" progId="Equation.DSMT4">
                    <p:embed/>
                  </p:oleObj>
                </mc:Choice>
                <mc:Fallback>
                  <p:oleObj name="Equation" r:id="rId8" imgW="126725" imgH="177415" progId="Equation.DSMT4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585" y="4925887"/>
                          <a:ext cx="222146" cy="3094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Connector 59"/>
            <p:cNvCxnSpPr/>
            <p:nvPr/>
          </p:nvCxnSpPr>
          <p:spPr bwMode="auto">
            <a:xfrm flipH="1">
              <a:off x="4459898" y="4797899"/>
              <a:ext cx="3508719" cy="64986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477271" y="3194965"/>
              <a:ext cx="90539" cy="25569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4366959" y="3045713"/>
              <a:ext cx="112706" cy="1482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66" name="Object 36"/>
            <p:cNvGraphicFramePr>
              <a:graphicFrameLocks noChangeAspect="1"/>
            </p:cNvGraphicFramePr>
            <p:nvPr/>
          </p:nvGraphicFramePr>
          <p:xfrm>
            <a:off x="6115603" y="3526971"/>
            <a:ext cx="501967" cy="476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9" name="Equation" r:id="rId10" imgW="241300" imgH="228600" progId="Equation.DSMT4">
                    <p:embed/>
                  </p:oleObj>
                </mc:Choice>
                <mc:Fallback>
                  <p:oleObj name="Equation" r:id="rId10" imgW="241300" imgH="228600" progId="Equation.DSMT4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603" y="3526971"/>
                          <a:ext cx="501967" cy="4760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TextBox 74"/>
            <p:cNvSpPr txBox="1"/>
            <p:nvPr/>
          </p:nvSpPr>
          <p:spPr>
            <a:xfrm>
              <a:off x="5533902" y="2268187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Metal plate</a:t>
              </a:r>
              <a:endPara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" name="Object 11"/>
            <p:cNvGraphicFramePr>
              <a:graphicFrameLocks noChangeAspect="1"/>
            </p:cNvGraphicFramePr>
            <p:nvPr/>
          </p:nvGraphicFramePr>
          <p:xfrm>
            <a:off x="4673600" y="6145213"/>
            <a:ext cx="192088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50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3600" y="6145213"/>
                          <a:ext cx="192088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2"/>
            <p:cNvGraphicFramePr>
              <a:graphicFrameLocks noChangeAspect="1"/>
            </p:cNvGraphicFramePr>
            <p:nvPr/>
          </p:nvGraphicFramePr>
          <p:xfrm>
            <a:off x="8531225" y="459105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51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1225" y="459105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7" name="Object 19"/>
            <p:cNvGraphicFramePr>
              <a:graphicFrameLocks noChangeAspect="1"/>
            </p:cNvGraphicFramePr>
            <p:nvPr/>
          </p:nvGraphicFramePr>
          <p:xfrm>
            <a:off x="4233863" y="2379663"/>
            <a:ext cx="23495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52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3863" y="2379663"/>
                          <a:ext cx="23495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514350" y="973138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CC00FF"/>
                </a:solidFill>
                <a:latin typeface="Arial" charset="0"/>
              </a:rPr>
              <a:t>Example:  </a:t>
            </a:r>
            <a:r>
              <a:rPr lang="en-US" i="1" dirty="0">
                <a:solidFill>
                  <a:srgbClr val="CC00FF"/>
                </a:solidFill>
              </a:rPr>
              <a:t>f</a:t>
            </a:r>
            <a:r>
              <a:rPr lang="en-US" dirty="0">
                <a:solidFill>
                  <a:srgbClr val="CC00FF"/>
                </a:solidFill>
              </a:rPr>
              <a:t> = 60</a:t>
            </a:r>
            <a:r>
              <a:rPr lang="en-US" dirty="0">
                <a:solidFill>
                  <a:srgbClr val="CC00FF"/>
                </a:solidFill>
                <a:latin typeface="Arial" charset="0"/>
              </a:rPr>
              <a:t> [</a:t>
            </a:r>
            <a:r>
              <a:rPr lang="en-US" dirty="0">
                <a:solidFill>
                  <a:srgbClr val="CC00FF"/>
                </a:solidFill>
                <a:latin typeface="+mn-lt"/>
              </a:rPr>
              <a:t>Hz</a:t>
            </a:r>
            <a:r>
              <a:rPr lang="en-US" dirty="0">
                <a:solidFill>
                  <a:srgbClr val="CC00FF"/>
                </a:solidFill>
                <a:latin typeface="Arial" charset="0"/>
              </a:rPr>
              <a:t>]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50074" y="5743369"/>
            <a:ext cx="84312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Clearly, most circuits fall into the static-approximation category at 60 [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Hz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]!</a:t>
            </a:r>
            <a:endParaRPr lang="en-US" sz="2000" baseline="-25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850900" y="3735388"/>
            <a:ext cx="14255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" charset="0"/>
              </a:rPr>
              <a:t>This gives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: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2576575" y="0"/>
            <a:ext cx="332174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Statics (cont.)</a:t>
            </a:r>
          </a:p>
        </p:txBody>
      </p:sp>
      <p:pic>
        <p:nvPicPr>
          <p:cNvPr id="14345" name="Picture 17" descr="D:\User\Classes\2317\Class Notes Wilton\te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5100" y="1943100"/>
            <a:ext cx="3506788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4057" y="1320017"/>
            <a:ext cx="4674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Note: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This is an exact (defined) value since 1983.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939644" y="1742953"/>
            <a:ext cx="0" cy="6412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20481" name="Object 20"/>
          <p:cNvGraphicFramePr>
            <a:graphicFrameLocks noChangeAspect="1"/>
          </p:cNvGraphicFramePr>
          <p:nvPr/>
        </p:nvGraphicFramePr>
        <p:xfrm>
          <a:off x="2136775" y="1816100"/>
          <a:ext cx="12541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Equation" r:id="rId5" imgW="622030" imgH="228501" progId="Equation.DSMT4">
                  <p:embed/>
                </p:oleObj>
              </mc:Choice>
              <mc:Fallback>
                <p:oleObj name="Equation" r:id="rId5" imgW="622030" imgH="228501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1816100"/>
                        <a:ext cx="12541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" name="Object 20"/>
          <p:cNvGraphicFramePr>
            <a:graphicFrameLocks noChangeAspect="1"/>
          </p:cNvGraphicFramePr>
          <p:nvPr/>
        </p:nvGraphicFramePr>
        <p:xfrm>
          <a:off x="2122488" y="2464884"/>
          <a:ext cx="2763837" cy="41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Equation" r:id="rId7" imgW="1675673" imgH="253890" progId="Equation.DSMT4">
                  <p:embed/>
                </p:oleObj>
              </mc:Choice>
              <mc:Fallback>
                <p:oleObj name="Equation" r:id="rId7" imgW="1675673" imgH="25389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464884"/>
                        <a:ext cx="2763837" cy="418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20"/>
          <p:cNvGraphicFramePr>
            <a:graphicFrameLocks noChangeAspect="1"/>
          </p:cNvGraphicFramePr>
          <p:nvPr/>
        </p:nvGraphicFramePr>
        <p:xfrm>
          <a:off x="2055813" y="2998788"/>
          <a:ext cx="12969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Equation" r:id="rId9" imgW="787058" imgH="253890" progId="Equation.DSMT4">
                  <p:embed/>
                </p:oleObj>
              </mc:Choice>
              <mc:Fallback>
                <p:oleObj name="Equation" r:id="rId9" imgW="787058" imgH="25389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998788"/>
                        <a:ext cx="129698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20"/>
          <p:cNvGraphicFramePr>
            <a:graphicFrameLocks noChangeAspect="1"/>
          </p:cNvGraphicFramePr>
          <p:nvPr/>
        </p:nvGraphicFramePr>
        <p:xfrm>
          <a:off x="2290763" y="4200525"/>
          <a:ext cx="223837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Equation" r:id="rId11" imgW="1346200" imgH="762000" progId="Equation.DSMT4">
                  <p:embed/>
                </p:oleObj>
              </mc:Choice>
              <mc:Fallback>
                <p:oleObj name="Equation" r:id="rId11" imgW="1346200" imgH="76200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4200525"/>
                        <a:ext cx="2238375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533400" y="1010025"/>
            <a:ext cx="797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Arial" charset="0"/>
              </a:rPr>
              <a:t>The following are special cases of electromagnetics at low frequency: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38200" y="1384675"/>
            <a:ext cx="6423025" cy="228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Circuit </a:t>
            </a:r>
            <a:r>
              <a:rPr lang="en-US" sz="1800" dirty="0">
                <a:solidFill>
                  <a:schemeClr val="bg2"/>
                </a:solidFill>
                <a:latin typeface="Arial" charset="0"/>
              </a:rPr>
              <a:t>theory (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e.g., </a:t>
            </a:r>
            <a:r>
              <a:rPr lang="en-US" sz="1800" dirty="0">
                <a:solidFill>
                  <a:schemeClr val="bg2"/>
                </a:solidFill>
                <a:latin typeface="Arial" charset="0"/>
              </a:rPr>
              <a:t>ECE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2201, ECE 2202)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Electronics 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Power </a:t>
            </a:r>
            <a:r>
              <a:rPr lang="en-US" sz="1800" dirty="0">
                <a:solidFill>
                  <a:schemeClr val="bg2"/>
                </a:solidFill>
                <a:latin typeface="Arial" charset="0"/>
              </a:rPr>
              <a:t>engineering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 M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agnetics </a:t>
            </a:r>
            <a:r>
              <a:rPr lang="en-US" sz="1800" dirty="0">
                <a:solidFill>
                  <a:schemeClr val="bg2"/>
                </a:solidFill>
                <a:latin typeface="Arial" charset="0"/>
              </a:rPr>
              <a:t>(design of motors, generators, transformers, etc.)</a:t>
            </a:r>
            <a:endParaRPr lang="en-US" sz="1800" baseline="-25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533400" y="3988175"/>
            <a:ext cx="7923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Arial" charset="0"/>
              </a:rPr>
              <a:t>Examples of high-frequency systems that are </a:t>
            </a:r>
            <a:r>
              <a:rPr lang="en-US" sz="2000" u="sng" dirty="0">
                <a:solidFill>
                  <a:schemeClr val="bg1"/>
                </a:solidFill>
                <a:latin typeface="Arial" charset="0"/>
              </a:rPr>
              <a:t>not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modeled by statics: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1066800" y="4302500"/>
            <a:ext cx="225260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Antennas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Transmission </a:t>
            </a:r>
            <a:r>
              <a:rPr lang="en-US" sz="1800" dirty="0">
                <a:solidFill>
                  <a:schemeClr val="bg2"/>
                </a:solidFill>
                <a:latin typeface="Arial" charset="0"/>
              </a:rPr>
              <a:t>lines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Microwaves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Optics</a:t>
            </a:r>
            <a:endParaRPr lang="en-US" sz="1800" baseline="-25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5366" name="AutoShape 11"/>
          <p:cNvSpPr>
            <a:spLocks/>
          </p:cNvSpPr>
          <p:nvPr/>
        </p:nvSpPr>
        <p:spPr bwMode="auto">
          <a:xfrm>
            <a:off x="3276600" y="4569200"/>
            <a:ext cx="609600" cy="2057400"/>
          </a:xfrm>
          <a:prstGeom prst="rightBrace">
            <a:avLst>
              <a:gd name="adj1" fmla="val 28125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4067402" y="5366603"/>
            <a:ext cx="1574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" charset="0"/>
              </a:rPr>
              <a:t>ECE 3317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548123" y="0"/>
            <a:ext cx="332174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Statics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548123" y="0"/>
            <a:ext cx="332174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Statics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02669" y="3569443"/>
            <a:ext cx="3208337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transformer in a substation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055" y="6403479"/>
            <a:ext cx="3527425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Overhead high-voltage power lines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26329" y="3623873"/>
            <a:ext cx="3527425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Power buses in a substation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498474" y="1513112"/>
          <a:ext cx="2842936" cy="2037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Photo Editor Photo" r:id="rId4" imgW="2857899" imgH="2048161" progId="">
                  <p:embed/>
                </p:oleObj>
              </mc:Choice>
              <mc:Fallback>
                <p:oleObj name="Photo Editor Photo" r:id="rId4" imgW="2857899" imgH="2048161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4" y="1513112"/>
                        <a:ext cx="2842936" cy="2037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8611" y="1520009"/>
            <a:ext cx="2730256" cy="203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upload.wikimedia.org/wikipedia/commons/thumb/c/cd/Delta_pylon_near_Madrid.jpg/225px-Delta_pylon_near_Madri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5684" y="4270227"/>
            <a:ext cx="1582592" cy="2110123"/>
          </a:xfrm>
          <a:prstGeom prst="rect">
            <a:avLst/>
          </a:prstGeom>
          <a:noFill/>
        </p:spPr>
      </p:pic>
      <p:pic>
        <p:nvPicPr>
          <p:cNvPr id="16" name="Picture 2" descr="https://encrypted-tbn1.gstatic.com/images?q=tbn:ANd9GcTRcKXqyQWDMctzsoMIQm26W_6LMqvE9Xu1R-uGWA88mG3nilNia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5231" y="4094685"/>
            <a:ext cx="2997812" cy="2245467"/>
          </a:xfrm>
          <a:prstGeom prst="rect">
            <a:avLst/>
          </a:prstGeom>
          <a:noFill/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815319" y="789687"/>
            <a:ext cx="459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Examples of low-frequency systems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463016" y="6423677"/>
            <a:ext cx="3527425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Generators at Hoover dam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9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3472147" y="13823"/>
            <a:ext cx="186781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Charge</a:t>
            </a:r>
          </a:p>
        </p:txBody>
      </p:sp>
      <p:grpSp>
        <p:nvGrpSpPr>
          <p:cNvPr id="16390" name="Group 26"/>
          <p:cNvGrpSpPr>
            <a:grpSpLocks/>
          </p:cNvGrpSpPr>
          <p:nvPr/>
        </p:nvGrpSpPr>
        <p:grpSpPr bwMode="auto">
          <a:xfrm>
            <a:off x="2463800" y="4292600"/>
            <a:ext cx="3008313" cy="1790700"/>
            <a:chOff x="1552" y="2704"/>
            <a:chExt cx="1895" cy="1128"/>
          </a:xfrm>
        </p:grpSpPr>
        <p:sp>
          <p:nvSpPr>
            <p:cNvPr id="16393" name="Oval 11"/>
            <p:cNvSpPr>
              <a:spLocks noChangeArrowheads="1"/>
            </p:cNvSpPr>
            <p:nvPr/>
          </p:nvSpPr>
          <p:spPr bwMode="auto">
            <a:xfrm>
              <a:off x="1872" y="3096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Oval 12"/>
            <p:cNvSpPr>
              <a:spLocks noChangeArrowheads="1"/>
            </p:cNvSpPr>
            <p:nvPr/>
          </p:nvSpPr>
          <p:spPr bwMode="auto">
            <a:xfrm>
              <a:off x="2112" y="3096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Oval 13"/>
            <p:cNvSpPr>
              <a:spLocks noChangeArrowheads="1"/>
            </p:cNvSpPr>
            <p:nvPr/>
          </p:nvSpPr>
          <p:spPr bwMode="auto">
            <a:xfrm>
              <a:off x="1992" y="3288"/>
              <a:ext cx="192" cy="19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7"/>
            <p:cNvSpPr>
              <a:spLocks noChangeArrowheads="1"/>
            </p:cNvSpPr>
            <p:nvPr/>
          </p:nvSpPr>
          <p:spPr bwMode="auto">
            <a:xfrm>
              <a:off x="1552" y="2704"/>
              <a:ext cx="1096" cy="1096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Text Box 18"/>
            <p:cNvSpPr txBox="1">
              <a:spLocks noChangeArrowheads="1"/>
            </p:cNvSpPr>
            <p:nvPr/>
          </p:nvSpPr>
          <p:spPr bwMode="auto">
            <a:xfrm>
              <a:off x="2958" y="3151"/>
              <a:ext cx="48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Atom</a:t>
              </a:r>
            </a:p>
          </p:txBody>
        </p:sp>
        <p:sp>
          <p:nvSpPr>
            <p:cNvPr id="16401" name="Text Box 24"/>
            <p:cNvSpPr txBox="1">
              <a:spLocks noChangeArrowheads="1"/>
            </p:cNvSpPr>
            <p:nvPr/>
          </p:nvSpPr>
          <p:spPr bwMode="auto">
            <a:xfrm>
              <a:off x="2630" y="2727"/>
              <a:ext cx="188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+mn-lt"/>
                </a:rPr>
                <a:t>e</a:t>
              </a:r>
            </a:p>
          </p:txBody>
        </p:sp>
        <p:sp>
          <p:nvSpPr>
            <p:cNvPr id="16402" name="Text Box 25"/>
            <p:cNvSpPr txBox="1">
              <a:spLocks noChangeArrowheads="1"/>
            </p:cNvSpPr>
            <p:nvPr/>
          </p:nvSpPr>
          <p:spPr bwMode="auto">
            <a:xfrm>
              <a:off x="2262" y="3191"/>
              <a:ext cx="197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+mn-lt"/>
                </a:rPr>
                <a:t>p</a:t>
              </a:r>
            </a:p>
          </p:txBody>
        </p:sp>
        <p:sp>
          <p:nvSpPr>
            <p:cNvPr id="16396" name="Oval 14"/>
            <p:cNvSpPr>
              <a:spLocks noChangeArrowheads="1"/>
            </p:cNvSpPr>
            <p:nvPr/>
          </p:nvSpPr>
          <p:spPr bwMode="auto">
            <a:xfrm>
              <a:off x="2520" y="2928"/>
              <a:ext cx="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Oval 15"/>
            <p:cNvSpPr>
              <a:spLocks noChangeArrowheads="1"/>
            </p:cNvSpPr>
            <p:nvPr/>
          </p:nvSpPr>
          <p:spPr bwMode="auto">
            <a:xfrm>
              <a:off x="1568" y="2944"/>
              <a:ext cx="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6"/>
            <p:cNvSpPr>
              <a:spLocks noChangeArrowheads="1"/>
            </p:cNvSpPr>
            <p:nvPr/>
          </p:nvSpPr>
          <p:spPr bwMode="auto">
            <a:xfrm>
              <a:off x="2056" y="3744"/>
              <a:ext cx="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391" name="Picture 27" descr="frank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450" y="3225800"/>
            <a:ext cx="217011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28"/>
          <p:cNvSpPr txBox="1">
            <a:spLocks noChangeArrowheads="1"/>
          </p:cNvSpPr>
          <p:nvPr/>
        </p:nvSpPr>
        <p:spPr bwMode="auto">
          <a:xfrm>
            <a:off x="6842125" y="6073775"/>
            <a:ext cx="20002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Ben Franklin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92393" y="1082057"/>
            <a:ext cx="3549982" cy="92333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+mj-lt"/>
              </a:rPr>
              <a:t>Ben Franklin chose the convention of using positive and negative charges.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638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177655"/>
              </p:ext>
            </p:extLst>
          </p:nvPr>
        </p:nvGraphicFramePr>
        <p:xfrm>
          <a:off x="423389" y="1126986"/>
          <a:ext cx="4411021" cy="78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5" imgW="2844800" imgH="508000" progId="Equation.DSMT4">
                  <p:embed/>
                </p:oleObj>
              </mc:Choice>
              <mc:Fallback>
                <p:oleObj name="Equation" r:id="rId5" imgW="2844800" imgH="5080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9" y="1126986"/>
                        <a:ext cx="4411021" cy="785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09641"/>
              </p:ext>
            </p:extLst>
          </p:nvPr>
        </p:nvGraphicFramePr>
        <p:xfrm>
          <a:off x="635000" y="2540000"/>
          <a:ext cx="55467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7" imgW="3365500" imgH="279400" progId="Equation.DSMT4">
                  <p:embed/>
                </p:oleObj>
              </mc:Choice>
              <mc:Fallback>
                <p:oleObj name="Equation" r:id="rId7" imgW="3365500" imgH="2794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2540000"/>
                        <a:ext cx="55467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22300" y="1281113"/>
            <a:ext cx="497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hlink"/>
                </a:solidFill>
                <a:latin typeface="Arial" charset="0"/>
              </a:rPr>
              <a:t>1) Volume charge density </a:t>
            </a:r>
            <a:r>
              <a:rPr lang="en-US" i="1" dirty="0">
                <a:solidFill>
                  <a:schemeClr val="hlink"/>
                </a:solidFill>
                <a:sym typeface="Symbol" pitchFamily="18" charset="2"/>
              </a:rPr>
              <a:t></a:t>
            </a:r>
            <a:r>
              <a:rPr lang="en-US" i="1" baseline="-25000" dirty="0">
                <a:solidFill>
                  <a:schemeClr val="hlink"/>
                </a:solidFill>
                <a:sym typeface="Symbol" pitchFamily="18" charset="2"/>
              </a:rPr>
              <a:t>v</a:t>
            </a:r>
            <a:r>
              <a:rPr lang="en-US" baseline="-25000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  </a:t>
            </a:r>
            <a:r>
              <a:rPr lang="en-US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[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C/m</a:t>
            </a:r>
            <a:r>
              <a:rPr lang="en-US" baseline="30000" dirty="0">
                <a:solidFill>
                  <a:schemeClr val="hlink"/>
                </a:solidFill>
                <a:sym typeface="Symbol" pitchFamily="18" charset="2"/>
              </a:rPr>
              <a:t>3</a:t>
            </a:r>
            <a:r>
              <a:rPr lang="en-US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] </a:t>
            </a:r>
            <a:endParaRPr lang="en-US" baseline="-25000" dirty="0">
              <a:solidFill>
                <a:schemeClr val="hlink"/>
              </a:solidFill>
              <a:latin typeface="Arial" charset="0"/>
            </a:endParaRPr>
          </a:p>
        </p:txBody>
      </p:sp>
      <p:graphicFrame>
        <p:nvGraphicFramePr>
          <p:cNvPr id="2050" name="Object 20"/>
          <p:cNvGraphicFramePr>
            <a:graphicFrameLocks noChangeAspect="1"/>
          </p:cNvGraphicFramePr>
          <p:nvPr/>
        </p:nvGraphicFramePr>
        <p:xfrm>
          <a:off x="3111500" y="5556250"/>
          <a:ext cx="22764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4" imgW="1129810" imgH="393529" progId="Equation.DSMT4">
                  <p:embed/>
                </p:oleObj>
              </mc:Choice>
              <mc:Fallback>
                <p:oleObj name="Equation" r:id="rId4" imgW="1129810" imgH="393529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5556250"/>
                        <a:ext cx="22764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2621148" y="0"/>
            <a:ext cx="372089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Charge Density</a:t>
            </a:r>
          </a:p>
        </p:txBody>
      </p:sp>
      <p:sp>
        <p:nvSpPr>
          <p:cNvPr id="2055" name="Text Box 28"/>
          <p:cNvSpPr txBox="1">
            <a:spLocks noChangeArrowheads="1"/>
          </p:cNvSpPr>
          <p:nvPr/>
        </p:nvSpPr>
        <p:spPr bwMode="auto">
          <a:xfrm>
            <a:off x="1054100" y="2171700"/>
            <a:ext cx="582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a) Uniform (homogeneous) volume charge density</a:t>
            </a:r>
            <a:endParaRPr lang="en-US" sz="200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052" name="Text Box 22"/>
          <p:cNvSpPr txBox="1">
            <a:spLocks noChangeArrowheads="1"/>
          </p:cNvSpPr>
          <p:nvPr/>
        </p:nvSpPr>
        <p:spPr bwMode="auto">
          <a:xfrm>
            <a:off x="5013325" y="4797425"/>
            <a:ext cx="342914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latin typeface="Arial" charset="0"/>
              </a:rPr>
              <a:t>Uniform cloud of charge density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7335" y="3067050"/>
            <a:ext cx="3480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+mj-lt"/>
              </a:rPr>
              <a:t>Example:</a:t>
            </a: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 protons floating in space.</a:t>
            </a: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0074" y="2800349"/>
            <a:ext cx="5368926" cy="2443164"/>
            <a:chOff x="600074" y="2800349"/>
            <a:chExt cx="5368926" cy="2443164"/>
          </a:xfrm>
        </p:grpSpPr>
        <p:sp>
          <p:nvSpPr>
            <p:cNvPr id="2056" name="Freeform 15"/>
            <p:cNvSpPr>
              <a:spLocks/>
            </p:cNvSpPr>
            <p:nvPr/>
          </p:nvSpPr>
          <p:spPr bwMode="auto">
            <a:xfrm>
              <a:off x="1782763" y="3271838"/>
              <a:ext cx="4186237" cy="1612900"/>
            </a:xfrm>
            <a:custGeom>
              <a:avLst/>
              <a:gdLst>
                <a:gd name="T0" fmla="*/ 365 w 2637"/>
                <a:gd name="T1" fmla="*/ 315 h 1016"/>
                <a:gd name="T2" fmla="*/ 693 w 2637"/>
                <a:gd name="T3" fmla="*/ 235 h 1016"/>
                <a:gd name="T4" fmla="*/ 1045 w 2637"/>
                <a:gd name="T5" fmla="*/ 83 h 1016"/>
                <a:gd name="T6" fmla="*/ 1261 w 2637"/>
                <a:gd name="T7" fmla="*/ 3 h 1016"/>
                <a:gd name="T8" fmla="*/ 1637 w 2637"/>
                <a:gd name="T9" fmla="*/ 99 h 1016"/>
                <a:gd name="T10" fmla="*/ 1925 w 2637"/>
                <a:gd name="T11" fmla="*/ 227 h 1016"/>
                <a:gd name="T12" fmla="*/ 2373 w 2637"/>
                <a:gd name="T13" fmla="*/ 299 h 1016"/>
                <a:gd name="T14" fmla="*/ 2621 w 2637"/>
                <a:gd name="T15" fmla="*/ 427 h 1016"/>
                <a:gd name="T16" fmla="*/ 2469 w 2637"/>
                <a:gd name="T17" fmla="*/ 683 h 1016"/>
                <a:gd name="T18" fmla="*/ 1933 w 2637"/>
                <a:gd name="T19" fmla="*/ 867 h 1016"/>
                <a:gd name="T20" fmla="*/ 1501 w 2637"/>
                <a:gd name="T21" fmla="*/ 1003 h 1016"/>
                <a:gd name="T22" fmla="*/ 1069 w 2637"/>
                <a:gd name="T23" fmla="*/ 947 h 1016"/>
                <a:gd name="T24" fmla="*/ 829 w 2637"/>
                <a:gd name="T25" fmla="*/ 795 h 1016"/>
                <a:gd name="T26" fmla="*/ 445 w 2637"/>
                <a:gd name="T27" fmla="*/ 755 h 1016"/>
                <a:gd name="T28" fmla="*/ 61 w 2637"/>
                <a:gd name="T29" fmla="*/ 755 h 1016"/>
                <a:gd name="T30" fmla="*/ 77 w 2637"/>
                <a:gd name="T31" fmla="*/ 595 h 1016"/>
                <a:gd name="T32" fmla="*/ 277 w 2637"/>
                <a:gd name="T33" fmla="*/ 411 h 1016"/>
                <a:gd name="T34" fmla="*/ 365 w 2637"/>
                <a:gd name="T35" fmla="*/ 315 h 10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37"/>
                <a:gd name="T55" fmla="*/ 0 h 1016"/>
                <a:gd name="T56" fmla="*/ 2637 w 2637"/>
                <a:gd name="T57" fmla="*/ 1016 h 10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37" h="1016">
                  <a:moveTo>
                    <a:pt x="365" y="315"/>
                  </a:moveTo>
                  <a:cubicBezTo>
                    <a:pt x="434" y="286"/>
                    <a:pt x="580" y="274"/>
                    <a:pt x="693" y="235"/>
                  </a:cubicBezTo>
                  <a:cubicBezTo>
                    <a:pt x="806" y="196"/>
                    <a:pt x="950" y="122"/>
                    <a:pt x="1045" y="83"/>
                  </a:cubicBezTo>
                  <a:cubicBezTo>
                    <a:pt x="1140" y="44"/>
                    <a:pt x="1162" y="0"/>
                    <a:pt x="1261" y="3"/>
                  </a:cubicBezTo>
                  <a:cubicBezTo>
                    <a:pt x="1360" y="6"/>
                    <a:pt x="1526" y="62"/>
                    <a:pt x="1637" y="99"/>
                  </a:cubicBezTo>
                  <a:cubicBezTo>
                    <a:pt x="1748" y="136"/>
                    <a:pt x="1802" y="194"/>
                    <a:pt x="1925" y="227"/>
                  </a:cubicBezTo>
                  <a:cubicBezTo>
                    <a:pt x="2048" y="260"/>
                    <a:pt x="2257" y="266"/>
                    <a:pt x="2373" y="299"/>
                  </a:cubicBezTo>
                  <a:cubicBezTo>
                    <a:pt x="2489" y="332"/>
                    <a:pt x="2605" y="363"/>
                    <a:pt x="2621" y="427"/>
                  </a:cubicBezTo>
                  <a:cubicBezTo>
                    <a:pt x="2637" y="491"/>
                    <a:pt x="2584" y="610"/>
                    <a:pt x="2469" y="683"/>
                  </a:cubicBezTo>
                  <a:cubicBezTo>
                    <a:pt x="2354" y="756"/>
                    <a:pt x="2094" y="814"/>
                    <a:pt x="1933" y="867"/>
                  </a:cubicBezTo>
                  <a:cubicBezTo>
                    <a:pt x="1772" y="920"/>
                    <a:pt x="1645" y="990"/>
                    <a:pt x="1501" y="1003"/>
                  </a:cubicBezTo>
                  <a:cubicBezTo>
                    <a:pt x="1357" y="1016"/>
                    <a:pt x="1181" y="982"/>
                    <a:pt x="1069" y="947"/>
                  </a:cubicBezTo>
                  <a:cubicBezTo>
                    <a:pt x="957" y="912"/>
                    <a:pt x="933" y="827"/>
                    <a:pt x="829" y="795"/>
                  </a:cubicBezTo>
                  <a:cubicBezTo>
                    <a:pt x="725" y="763"/>
                    <a:pt x="573" y="762"/>
                    <a:pt x="445" y="755"/>
                  </a:cubicBezTo>
                  <a:cubicBezTo>
                    <a:pt x="317" y="748"/>
                    <a:pt x="122" y="782"/>
                    <a:pt x="61" y="755"/>
                  </a:cubicBezTo>
                  <a:cubicBezTo>
                    <a:pt x="0" y="728"/>
                    <a:pt x="41" y="652"/>
                    <a:pt x="77" y="595"/>
                  </a:cubicBezTo>
                  <a:cubicBezTo>
                    <a:pt x="113" y="538"/>
                    <a:pt x="230" y="456"/>
                    <a:pt x="277" y="411"/>
                  </a:cubicBezTo>
                  <a:cubicBezTo>
                    <a:pt x="324" y="366"/>
                    <a:pt x="296" y="344"/>
                    <a:pt x="365" y="315"/>
                  </a:cubicBez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" name="AutoShape 17"/>
            <p:cNvSpPr>
              <a:spLocks noChangeArrowheads="1"/>
            </p:cNvSpPr>
            <p:nvPr/>
          </p:nvSpPr>
          <p:spPr bwMode="auto">
            <a:xfrm>
              <a:off x="3594100" y="3898900"/>
              <a:ext cx="698500" cy="5842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Line 24"/>
            <p:cNvSpPr>
              <a:spLocks noChangeShapeType="1"/>
            </p:cNvSpPr>
            <p:nvPr/>
          </p:nvSpPr>
          <p:spPr bwMode="auto">
            <a:xfrm flipV="1">
              <a:off x="3073400" y="4203700"/>
              <a:ext cx="787400" cy="6477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6750" y="2857500"/>
              <a:ext cx="72327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+ + + +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+ + + +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+ + + +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476500" y="3990975"/>
              <a:ext cx="152400" cy="152400"/>
            </a:xfrm>
            <a:prstGeom prst="ellipse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1390650" y="3390900"/>
              <a:ext cx="1038225" cy="628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600074" y="2800349"/>
              <a:ext cx="838201" cy="838201"/>
            </a:xfrm>
            <a:prstGeom prst="ellipse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" name="Object 3"/>
            <p:cNvGraphicFramePr>
              <a:graphicFrameLocks noChangeAspect="1"/>
            </p:cNvGraphicFramePr>
            <p:nvPr/>
          </p:nvGraphicFramePr>
          <p:xfrm>
            <a:off x="4476749" y="3021329"/>
            <a:ext cx="371476" cy="445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1" name="Equation" r:id="rId6" imgW="190500" imgH="228600" progId="Equation.DSMT4">
                    <p:embed/>
                  </p:oleObj>
                </mc:Choice>
                <mc:Fallback>
                  <p:oleObj name="Equation" r:id="rId6" imgW="190500" imgH="228600" progId="Equation.DSMT4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6749" y="3021329"/>
                          <a:ext cx="371476" cy="4457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0852731"/>
                </p:ext>
              </p:extLst>
            </p:nvPr>
          </p:nvGraphicFramePr>
          <p:xfrm>
            <a:off x="4550695" y="3847762"/>
            <a:ext cx="495300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2" name="Equation" r:id="rId8" imgW="253670" imgH="177569" progId="Equation.DSMT4">
                    <p:embed/>
                  </p:oleObj>
                </mc:Choice>
                <mc:Fallback>
                  <p:oleObj name="Equation" r:id="rId8" imgW="253670" imgH="177569" progId="Equation.DSMT4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0695" y="3847762"/>
                          <a:ext cx="495300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2509838" y="4845050"/>
            <a:ext cx="495300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3" name="Equation" r:id="rId10" imgW="253780" imgH="203024" progId="Equation.DSMT4">
                    <p:embed/>
                  </p:oleObj>
                </mc:Choice>
                <mc:Fallback>
                  <p:oleObj name="Equation" r:id="rId10" imgW="253780" imgH="203024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838" y="4845050"/>
                          <a:ext cx="495300" cy="398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1443038" y="2009775"/>
          <a:ext cx="35052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4" imgW="1739900" imgH="393700" progId="Equation.DSMT4">
                  <p:embed/>
                </p:oleObj>
              </mc:Choice>
              <mc:Fallback>
                <p:oleObj name="Equation" r:id="rId4" imgW="1739900" imgH="3937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2009775"/>
                        <a:ext cx="35052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736600" y="1241425"/>
            <a:ext cx="653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b) Non-uniform (inhomogeneous) volume charge density</a:t>
            </a:r>
            <a:endParaRPr lang="en-US" sz="200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1603375" y="0"/>
            <a:ext cx="531908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Charge Density (cont.)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86885" y="6067425"/>
            <a:ext cx="5870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Example:</a:t>
            </a: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Protons are closer together as we move to the right.</a:t>
            </a:r>
            <a:endParaRPr lang="en-US"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9124" y="2819399"/>
            <a:ext cx="7473951" cy="2825751"/>
            <a:chOff x="619124" y="2819399"/>
            <a:chExt cx="7473951" cy="2825751"/>
          </a:xfrm>
        </p:grpSpPr>
        <p:sp>
          <p:nvSpPr>
            <p:cNvPr id="3075" name="Text Box 9"/>
            <p:cNvSpPr txBox="1">
              <a:spLocks noChangeArrowheads="1"/>
            </p:cNvSpPr>
            <p:nvPr/>
          </p:nvSpPr>
          <p:spPr bwMode="auto">
            <a:xfrm>
              <a:off x="4645025" y="5241925"/>
              <a:ext cx="3448050" cy="3365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2"/>
                  </a:solidFill>
                  <a:latin typeface="Arial" charset="0"/>
                </a:rPr>
                <a:t>Non-uniform cloud of charge density</a:t>
              </a: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auto">
            <a:xfrm>
              <a:off x="1414463" y="3716338"/>
              <a:ext cx="4186238" cy="1612900"/>
            </a:xfrm>
            <a:custGeom>
              <a:avLst/>
              <a:gdLst/>
              <a:ahLst/>
              <a:cxnLst>
                <a:cxn ang="0">
                  <a:pos x="365" y="315"/>
                </a:cxn>
                <a:cxn ang="0">
                  <a:pos x="693" y="235"/>
                </a:cxn>
                <a:cxn ang="0">
                  <a:pos x="1045" y="83"/>
                </a:cxn>
                <a:cxn ang="0">
                  <a:pos x="1261" y="3"/>
                </a:cxn>
                <a:cxn ang="0">
                  <a:pos x="1637" y="99"/>
                </a:cxn>
                <a:cxn ang="0">
                  <a:pos x="1925" y="227"/>
                </a:cxn>
                <a:cxn ang="0">
                  <a:pos x="2373" y="299"/>
                </a:cxn>
                <a:cxn ang="0">
                  <a:pos x="2621" y="427"/>
                </a:cxn>
                <a:cxn ang="0">
                  <a:pos x="2469" y="683"/>
                </a:cxn>
                <a:cxn ang="0">
                  <a:pos x="1933" y="867"/>
                </a:cxn>
                <a:cxn ang="0">
                  <a:pos x="1501" y="1003"/>
                </a:cxn>
                <a:cxn ang="0">
                  <a:pos x="1069" y="947"/>
                </a:cxn>
                <a:cxn ang="0">
                  <a:pos x="829" y="795"/>
                </a:cxn>
                <a:cxn ang="0">
                  <a:pos x="445" y="755"/>
                </a:cxn>
                <a:cxn ang="0">
                  <a:pos x="61" y="755"/>
                </a:cxn>
                <a:cxn ang="0">
                  <a:pos x="77" y="595"/>
                </a:cxn>
                <a:cxn ang="0">
                  <a:pos x="277" y="411"/>
                </a:cxn>
                <a:cxn ang="0">
                  <a:pos x="365" y="315"/>
                </a:cxn>
              </a:cxnLst>
              <a:rect l="0" t="0" r="r" b="b"/>
              <a:pathLst>
                <a:path w="2637" h="1016">
                  <a:moveTo>
                    <a:pt x="365" y="315"/>
                  </a:moveTo>
                  <a:cubicBezTo>
                    <a:pt x="434" y="286"/>
                    <a:pt x="580" y="274"/>
                    <a:pt x="693" y="235"/>
                  </a:cubicBezTo>
                  <a:cubicBezTo>
                    <a:pt x="806" y="196"/>
                    <a:pt x="950" y="122"/>
                    <a:pt x="1045" y="83"/>
                  </a:cubicBezTo>
                  <a:cubicBezTo>
                    <a:pt x="1140" y="44"/>
                    <a:pt x="1162" y="0"/>
                    <a:pt x="1261" y="3"/>
                  </a:cubicBezTo>
                  <a:cubicBezTo>
                    <a:pt x="1360" y="6"/>
                    <a:pt x="1526" y="62"/>
                    <a:pt x="1637" y="99"/>
                  </a:cubicBezTo>
                  <a:cubicBezTo>
                    <a:pt x="1748" y="136"/>
                    <a:pt x="1802" y="194"/>
                    <a:pt x="1925" y="227"/>
                  </a:cubicBezTo>
                  <a:cubicBezTo>
                    <a:pt x="2048" y="260"/>
                    <a:pt x="2257" y="266"/>
                    <a:pt x="2373" y="299"/>
                  </a:cubicBezTo>
                  <a:cubicBezTo>
                    <a:pt x="2489" y="332"/>
                    <a:pt x="2605" y="363"/>
                    <a:pt x="2621" y="427"/>
                  </a:cubicBezTo>
                  <a:cubicBezTo>
                    <a:pt x="2637" y="491"/>
                    <a:pt x="2584" y="610"/>
                    <a:pt x="2469" y="683"/>
                  </a:cubicBezTo>
                  <a:cubicBezTo>
                    <a:pt x="2354" y="756"/>
                    <a:pt x="2094" y="814"/>
                    <a:pt x="1933" y="867"/>
                  </a:cubicBezTo>
                  <a:cubicBezTo>
                    <a:pt x="1772" y="920"/>
                    <a:pt x="1645" y="990"/>
                    <a:pt x="1501" y="1003"/>
                  </a:cubicBezTo>
                  <a:cubicBezTo>
                    <a:pt x="1357" y="1016"/>
                    <a:pt x="1181" y="982"/>
                    <a:pt x="1069" y="947"/>
                  </a:cubicBezTo>
                  <a:cubicBezTo>
                    <a:pt x="957" y="912"/>
                    <a:pt x="933" y="827"/>
                    <a:pt x="829" y="795"/>
                  </a:cubicBezTo>
                  <a:cubicBezTo>
                    <a:pt x="725" y="763"/>
                    <a:pt x="573" y="762"/>
                    <a:pt x="445" y="755"/>
                  </a:cubicBezTo>
                  <a:cubicBezTo>
                    <a:pt x="317" y="748"/>
                    <a:pt x="122" y="782"/>
                    <a:pt x="61" y="755"/>
                  </a:cubicBezTo>
                  <a:cubicBezTo>
                    <a:pt x="0" y="728"/>
                    <a:pt x="41" y="652"/>
                    <a:pt x="77" y="595"/>
                  </a:cubicBezTo>
                  <a:cubicBezTo>
                    <a:pt x="113" y="538"/>
                    <a:pt x="230" y="456"/>
                    <a:pt x="277" y="411"/>
                  </a:cubicBezTo>
                  <a:cubicBezTo>
                    <a:pt x="324" y="366"/>
                    <a:pt x="296" y="344"/>
                    <a:pt x="365" y="3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AutoShape 6"/>
            <p:cNvSpPr>
              <a:spLocks noChangeArrowheads="1"/>
            </p:cNvSpPr>
            <p:nvPr/>
          </p:nvSpPr>
          <p:spPr bwMode="auto">
            <a:xfrm>
              <a:off x="3314701" y="4419600"/>
              <a:ext cx="482600" cy="4064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Line 11"/>
            <p:cNvSpPr>
              <a:spLocks noChangeShapeType="1"/>
            </p:cNvSpPr>
            <p:nvPr/>
          </p:nvSpPr>
          <p:spPr bwMode="auto">
            <a:xfrm flipV="1">
              <a:off x="2705102" y="4880757"/>
              <a:ext cx="548738" cy="41514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6750" y="2857500"/>
              <a:ext cx="9028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+    +  + +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+    +  + +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+    +  + +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257549" y="3962399"/>
              <a:ext cx="204108" cy="174171"/>
            </a:xfrm>
            <a:prstGeom prst="ellipse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1657350" y="3457575"/>
              <a:ext cx="1562100" cy="5619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619124" y="2819399"/>
              <a:ext cx="1009651" cy="838201"/>
            </a:xfrm>
            <a:prstGeom prst="ellipse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491347" y="4631376"/>
              <a:ext cx="71252" cy="71252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4470400" y="3632244"/>
            <a:ext cx="1063625" cy="393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" name="Equation" r:id="rId6" imgW="685800" imgH="254000" progId="Equation.DSMT4">
                    <p:embed/>
                  </p:oleObj>
                </mc:Choice>
                <mc:Fallback>
                  <p:oleObj name="Equation" r:id="rId6" imgW="685800" imgH="254000" progId="Equation.DSMT4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0400" y="3632244"/>
                          <a:ext cx="1063625" cy="393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3910013" y="4348163"/>
            <a:ext cx="37465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1" name="Equation" r:id="rId8" imgW="241091" imgH="177646" progId="Equation.DSMT4">
                    <p:embed/>
                  </p:oleObj>
                </mc:Choice>
                <mc:Fallback>
                  <p:oleObj name="Equation" r:id="rId8" imgW="241091" imgH="177646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0013" y="4348163"/>
                          <a:ext cx="374650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5"/>
            <p:cNvGraphicFramePr>
              <a:graphicFrameLocks noChangeAspect="1"/>
            </p:cNvGraphicFramePr>
            <p:nvPr/>
          </p:nvGraphicFramePr>
          <p:xfrm>
            <a:off x="2224088" y="5329238"/>
            <a:ext cx="374650" cy="31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2" name="Equation" r:id="rId10" imgW="241195" imgH="203112" progId="Equation.DSMT4">
                    <p:embed/>
                  </p:oleObj>
                </mc:Choice>
                <mc:Fallback>
                  <p:oleObj name="Equation" r:id="rId10" imgW="241195" imgH="203112" progId="Equation.DSMT4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4088" y="5329238"/>
                          <a:ext cx="374650" cy="315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2578100" y="4362450"/>
            <a:ext cx="638611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3" name="Equation" r:id="rId12" imgW="520474" imgH="253890" progId="Equation.DSMT4">
                    <p:embed/>
                  </p:oleObj>
                </mc:Choice>
                <mc:Fallback>
                  <p:oleObj name="Equation" r:id="rId12" imgW="520474" imgH="253890" progId="Equation.DSMT4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8100" y="4362450"/>
                          <a:ext cx="638611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365578"/>
              </p:ext>
            </p:extLst>
          </p:nvPr>
        </p:nvGraphicFramePr>
        <p:xfrm>
          <a:off x="2536825" y="946150"/>
          <a:ext cx="3429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4" imgW="1701720" imgH="393480" progId="Equation.DSMT4">
                  <p:embed/>
                </p:oleObj>
              </mc:Choice>
              <mc:Fallback>
                <p:oleObj name="Equation" r:id="rId4" imgW="1701720" imgH="393480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946150"/>
                        <a:ext cx="34290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1"/>
          <p:cNvGraphicFramePr>
            <a:graphicFrameLocks noChangeAspect="1"/>
          </p:cNvGraphicFramePr>
          <p:nvPr/>
        </p:nvGraphicFramePr>
        <p:xfrm>
          <a:off x="1077913" y="2203450"/>
          <a:ext cx="22764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6" imgW="1129810" imgH="393529" progId="Equation.DSMT4">
                  <p:embed/>
                </p:oleObj>
              </mc:Choice>
              <mc:Fallback>
                <p:oleObj name="Equation" r:id="rId6" imgW="1129810" imgH="393529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2203450"/>
                        <a:ext cx="22764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2"/>
          <p:cNvGraphicFramePr>
            <a:graphicFrameLocks noChangeAspect="1"/>
          </p:cNvGraphicFramePr>
          <p:nvPr/>
        </p:nvGraphicFramePr>
        <p:xfrm>
          <a:off x="5013325" y="2425700"/>
          <a:ext cx="26860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8" imgW="1333500" imgH="254000" progId="Equation.DSMT4">
                  <p:embed/>
                </p:oleObj>
              </mc:Choice>
              <mc:Fallback>
                <p:oleObj name="Equation" r:id="rId8" imgW="1333500" imgH="25400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2425700"/>
                        <a:ext cx="26860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AutoShape 13"/>
          <p:cNvSpPr>
            <a:spLocks noChangeArrowheads="1"/>
          </p:cNvSpPr>
          <p:nvPr/>
        </p:nvSpPr>
        <p:spPr bwMode="auto">
          <a:xfrm>
            <a:off x="3749675" y="2543175"/>
            <a:ext cx="889000" cy="285750"/>
          </a:xfrm>
          <a:prstGeom prst="rightArrow">
            <a:avLst>
              <a:gd name="adj1" fmla="val 50000"/>
              <a:gd name="adj2" fmla="val 109375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911225" y="3389313"/>
            <a:ext cx="4524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so</a:t>
            </a:r>
          </a:p>
        </p:txBody>
      </p:sp>
      <p:graphicFrame>
        <p:nvGraphicFramePr>
          <p:cNvPr id="4101" name="Object 15"/>
          <p:cNvGraphicFramePr>
            <a:graphicFrameLocks noChangeAspect="1"/>
          </p:cNvGraphicFramePr>
          <p:nvPr/>
        </p:nvGraphicFramePr>
        <p:xfrm>
          <a:off x="1533525" y="3346450"/>
          <a:ext cx="26098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10" imgW="1295400" imgH="254000" progId="Equation.DSMT4">
                  <p:embed/>
                </p:oleObj>
              </mc:Choice>
              <mc:Fallback>
                <p:oleObj name="Equation" r:id="rId10" imgW="1295400" imgH="254000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3346450"/>
                        <a:ext cx="26098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7"/>
          <p:cNvSpPr txBox="1">
            <a:spLocks noChangeArrowheads="1"/>
          </p:cNvSpPr>
          <p:nvPr/>
        </p:nvSpPr>
        <p:spPr bwMode="auto">
          <a:xfrm>
            <a:off x="479425" y="4595813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Hence</a:t>
            </a:r>
          </a:p>
        </p:txBody>
      </p:sp>
      <p:graphicFrame>
        <p:nvGraphicFramePr>
          <p:cNvPr id="4102" name="Object 18"/>
          <p:cNvGraphicFramePr>
            <a:graphicFrameLocks noChangeAspect="1"/>
          </p:cNvGraphicFramePr>
          <p:nvPr/>
        </p:nvGraphicFramePr>
        <p:xfrm>
          <a:off x="504825" y="5200650"/>
          <a:ext cx="294624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Equation" r:id="rId12" imgW="1308100" imgH="381000" progId="Equation.DSMT4">
                  <p:embed/>
                </p:oleObj>
              </mc:Choice>
              <mc:Fallback>
                <p:oleObj name="Equation" r:id="rId12" imgW="1308100" imgH="3810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5200650"/>
                        <a:ext cx="2946240" cy="8572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1582923" y="0"/>
            <a:ext cx="531908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Charge Density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9F6C2-F8F2-4975-86C6-59097BFB3F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157663" y="4003719"/>
            <a:ext cx="4738687" cy="2222456"/>
            <a:chOff x="4157663" y="4003719"/>
            <a:chExt cx="4738687" cy="2222456"/>
          </a:xfrm>
        </p:grpSpPr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4157663" y="4087813"/>
              <a:ext cx="4186238" cy="1612900"/>
            </a:xfrm>
            <a:custGeom>
              <a:avLst/>
              <a:gdLst/>
              <a:ahLst/>
              <a:cxnLst>
                <a:cxn ang="0">
                  <a:pos x="365" y="315"/>
                </a:cxn>
                <a:cxn ang="0">
                  <a:pos x="693" y="235"/>
                </a:cxn>
                <a:cxn ang="0">
                  <a:pos x="1045" y="83"/>
                </a:cxn>
                <a:cxn ang="0">
                  <a:pos x="1261" y="3"/>
                </a:cxn>
                <a:cxn ang="0">
                  <a:pos x="1637" y="99"/>
                </a:cxn>
                <a:cxn ang="0">
                  <a:pos x="1925" y="227"/>
                </a:cxn>
                <a:cxn ang="0">
                  <a:pos x="2373" y="299"/>
                </a:cxn>
                <a:cxn ang="0">
                  <a:pos x="2621" y="427"/>
                </a:cxn>
                <a:cxn ang="0">
                  <a:pos x="2469" y="683"/>
                </a:cxn>
                <a:cxn ang="0">
                  <a:pos x="1933" y="867"/>
                </a:cxn>
                <a:cxn ang="0">
                  <a:pos x="1501" y="1003"/>
                </a:cxn>
                <a:cxn ang="0">
                  <a:pos x="1069" y="947"/>
                </a:cxn>
                <a:cxn ang="0">
                  <a:pos x="829" y="795"/>
                </a:cxn>
                <a:cxn ang="0">
                  <a:pos x="445" y="755"/>
                </a:cxn>
                <a:cxn ang="0">
                  <a:pos x="61" y="755"/>
                </a:cxn>
                <a:cxn ang="0">
                  <a:pos x="77" y="595"/>
                </a:cxn>
                <a:cxn ang="0">
                  <a:pos x="277" y="411"/>
                </a:cxn>
                <a:cxn ang="0">
                  <a:pos x="365" y="315"/>
                </a:cxn>
              </a:cxnLst>
              <a:rect l="0" t="0" r="r" b="b"/>
              <a:pathLst>
                <a:path w="2637" h="1016">
                  <a:moveTo>
                    <a:pt x="365" y="315"/>
                  </a:moveTo>
                  <a:cubicBezTo>
                    <a:pt x="434" y="286"/>
                    <a:pt x="580" y="274"/>
                    <a:pt x="693" y="235"/>
                  </a:cubicBezTo>
                  <a:cubicBezTo>
                    <a:pt x="806" y="196"/>
                    <a:pt x="950" y="122"/>
                    <a:pt x="1045" y="83"/>
                  </a:cubicBezTo>
                  <a:cubicBezTo>
                    <a:pt x="1140" y="44"/>
                    <a:pt x="1162" y="0"/>
                    <a:pt x="1261" y="3"/>
                  </a:cubicBezTo>
                  <a:cubicBezTo>
                    <a:pt x="1360" y="6"/>
                    <a:pt x="1526" y="62"/>
                    <a:pt x="1637" y="99"/>
                  </a:cubicBezTo>
                  <a:cubicBezTo>
                    <a:pt x="1748" y="136"/>
                    <a:pt x="1802" y="194"/>
                    <a:pt x="1925" y="227"/>
                  </a:cubicBezTo>
                  <a:cubicBezTo>
                    <a:pt x="2048" y="260"/>
                    <a:pt x="2257" y="266"/>
                    <a:pt x="2373" y="299"/>
                  </a:cubicBezTo>
                  <a:cubicBezTo>
                    <a:pt x="2489" y="332"/>
                    <a:pt x="2605" y="363"/>
                    <a:pt x="2621" y="427"/>
                  </a:cubicBezTo>
                  <a:cubicBezTo>
                    <a:pt x="2637" y="491"/>
                    <a:pt x="2584" y="610"/>
                    <a:pt x="2469" y="683"/>
                  </a:cubicBezTo>
                  <a:cubicBezTo>
                    <a:pt x="2354" y="756"/>
                    <a:pt x="2094" y="814"/>
                    <a:pt x="1933" y="867"/>
                  </a:cubicBezTo>
                  <a:cubicBezTo>
                    <a:pt x="1772" y="920"/>
                    <a:pt x="1645" y="990"/>
                    <a:pt x="1501" y="1003"/>
                  </a:cubicBezTo>
                  <a:cubicBezTo>
                    <a:pt x="1357" y="1016"/>
                    <a:pt x="1181" y="982"/>
                    <a:pt x="1069" y="947"/>
                  </a:cubicBezTo>
                  <a:cubicBezTo>
                    <a:pt x="957" y="912"/>
                    <a:pt x="933" y="827"/>
                    <a:pt x="829" y="795"/>
                  </a:cubicBezTo>
                  <a:cubicBezTo>
                    <a:pt x="725" y="763"/>
                    <a:pt x="573" y="762"/>
                    <a:pt x="445" y="755"/>
                  </a:cubicBezTo>
                  <a:cubicBezTo>
                    <a:pt x="317" y="748"/>
                    <a:pt x="122" y="782"/>
                    <a:pt x="61" y="755"/>
                  </a:cubicBezTo>
                  <a:cubicBezTo>
                    <a:pt x="0" y="728"/>
                    <a:pt x="41" y="652"/>
                    <a:pt x="77" y="595"/>
                  </a:cubicBezTo>
                  <a:cubicBezTo>
                    <a:pt x="113" y="538"/>
                    <a:pt x="230" y="456"/>
                    <a:pt x="277" y="411"/>
                  </a:cubicBezTo>
                  <a:cubicBezTo>
                    <a:pt x="324" y="366"/>
                    <a:pt x="296" y="344"/>
                    <a:pt x="365" y="3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6057901" y="4791075"/>
              <a:ext cx="482600" cy="4064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V="1">
              <a:off x="5448302" y="5252232"/>
              <a:ext cx="548738" cy="41514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234547" y="5002851"/>
              <a:ext cx="71252" cy="71252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3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5597797"/>
                </p:ext>
              </p:extLst>
            </p:nvPr>
          </p:nvGraphicFramePr>
          <p:xfrm>
            <a:off x="7213600" y="4003719"/>
            <a:ext cx="1063625" cy="393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4" name="Equation" r:id="rId14" imgW="685800" imgH="254000" progId="Equation.DSMT4">
                    <p:embed/>
                  </p:oleObj>
                </mc:Choice>
                <mc:Fallback>
                  <p:oleObj name="Equation" r:id="rId14" imgW="685800" imgH="254000" progId="Equation.DSMT4">
                    <p:embed/>
                    <p:pic>
                      <p:nvPicPr>
                        <p:cNvPr id="0" name="Picture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3600" y="4003719"/>
                          <a:ext cx="1063625" cy="393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4679633"/>
                </p:ext>
              </p:extLst>
            </p:nvPr>
          </p:nvGraphicFramePr>
          <p:xfrm>
            <a:off x="6653213" y="4719638"/>
            <a:ext cx="37465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5" name="Equation" r:id="rId16" imgW="241091" imgH="177646" progId="Equation.DSMT4">
                    <p:embed/>
                  </p:oleObj>
                </mc:Choice>
                <mc:Fallback>
                  <p:oleObj name="Equation" r:id="rId16" imgW="241091" imgH="177646" progId="Equation.DSMT4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3213" y="4719638"/>
                          <a:ext cx="374650" cy="27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4471003"/>
                </p:ext>
              </p:extLst>
            </p:nvPr>
          </p:nvGraphicFramePr>
          <p:xfrm>
            <a:off x="4967288" y="5700713"/>
            <a:ext cx="374650" cy="31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6" name="Equation" r:id="rId18" imgW="241195" imgH="203112" progId="Equation.DSMT4">
                    <p:embed/>
                  </p:oleObj>
                </mc:Choice>
                <mc:Fallback>
                  <p:oleObj name="Equation" r:id="rId18" imgW="241195" imgH="203112" progId="Equation.DSMT4">
                    <p:embed/>
                    <p:pic>
                      <p:nvPicPr>
                        <p:cNvPr id="0" name="Picture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7288" y="5700713"/>
                          <a:ext cx="374650" cy="315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3408770"/>
                </p:ext>
              </p:extLst>
            </p:nvPr>
          </p:nvGraphicFramePr>
          <p:xfrm>
            <a:off x="5321300" y="4733925"/>
            <a:ext cx="638611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7" name="Equation" r:id="rId20" imgW="520474" imgH="253890" progId="Equation.DSMT4">
                    <p:embed/>
                  </p:oleObj>
                </mc:Choice>
                <mc:Fallback>
                  <p:oleObj name="Equation" r:id="rId20" imgW="520474" imgH="253890" progId="Equation.DSMT4">
                    <p:embed/>
                    <p:pic>
                      <p:nvPicPr>
                        <p:cNvPr id="0" name="Picture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1300" y="4733925"/>
                          <a:ext cx="638611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4866999"/>
                </p:ext>
              </p:extLst>
            </p:nvPr>
          </p:nvGraphicFramePr>
          <p:xfrm>
            <a:off x="5600700" y="5876925"/>
            <a:ext cx="329565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8" name="Equation" r:id="rId22" imgW="1917360" imgH="203040" progId="Equation.DSMT4">
                    <p:embed/>
                  </p:oleObj>
                </mc:Choice>
                <mc:Fallback>
                  <p:oleObj name="Equation" r:id="rId22" imgW="1917360" imgH="203040" progId="Equation.DSMT4">
                    <p:embed/>
                    <p:pic>
                      <p:nvPicPr>
                        <p:cNvPr id="0" name="Picture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700" y="5876925"/>
                          <a:ext cx="3295650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3693</TotalTime>
  <Words>740</Words>
  <Application>Microsoft Office PowerPoint</Application>
  <PresentationFormat>On-screen Show (4:3)</PresentationFormat>
  <Paragraphs>185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Symbol</vt:lpstr>
      <vt:lpstr>Times New Roman</vt:lpstr>
      <vt:lpstr>Wingdings</vt:lpstr>
      <vt:lpstr>Soaring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Jackson, David R</cp:lastModifiedBy>
  <cp:revision>333</cp:revision>
  <cp:lastPrinted>1999-08-25T18:07:04Z</cp:lastPrinted>
  <dcterms:created xsi:type="dcterms:W3CDTF">1999-08-24T13:57:19Z</dcterms:created>
  <dcterms:modified xsi:type="dcterms:W3CDTF">2023-01-20T01:24:00Z</dcterms:modified>
</cp:coreProperties>
</file>