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5" r:id="rId1"/>
  </p:sldMasterIdLst>
  <p:notesMasterIdLst>
    <p:notesMasterId r:id="rId29"/>
  </p:notesMasterIdLst>
  <p:handoutMasterIdLst>
    <p:handoutMasterId r:id="rId30"/>
  </p:handoutMasterIdLst>
  <p:sldIdLst>
    <p:sldId id="276" r:id="rId2"/>
    <p:sldId id="305" r:id="rId3"/>
    <p:sldId id="340" r:id="rId4"/>
    <p:sldId id="306" r:id="rId5"/>
    <p:sldId id="341" r:id="rId6"/>
    <p:sldId id="308" r:id="rId7"/>
    <p:sldId id="328" r:id="rId8"/>
    <p:sldId id="311" r:id="rId9"/>
    <p:sldId id="357" r:id="rId10"/>
    <p:sldId id="327" r:id="rId11"/>
    <p:sldId id="343" r:id="rId12"/>
    <p:sldId id="307" r:id="rId13"/>
    <p:sldId id="342" r:id="rId14"/>
    <p:sldId id="330" r:id="rId15"/>
    <p:sldId id="331" r:id="rId16"/>
    <p:sldId id="332" r:id="rId17"/>
    <p:sldId id="360" r:id="rId18"/>
    <p:sldId id="362" r:id="rId19"/>
    <p:sldId id="363" r:id="rId20"/>
    <p:sldId id="294" r:id="rId21"/>
    <p:sldId id="358" r:id="rId22"/>
    <p:sldId id="344" r:id="rId23"/>
    <p:sldId id="337" r:id="rId24"/>
    <p:sldId id="338" r:id="rId25"/>
    <p:sldId id="329" r:id="rId26"/>
    <p:sldId id="309" r:id="rId27"/>
    <p:sldId id="356" r:id="rId28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FF"/>
    <a:srgbClr val="FFFF66"/>
    <a:srgbClr val="99FFCC"/>
    <a:srgbClr val="DDDDDD"/>
    <a:srgbClr val="FFCCFF"/>
    <a:srgbClr val="FF9933"/>
    <a:srgbClr val="33CC33"/>
    <a:srgbClr val="0000CC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4621" autoAdjust="0"/>
    <p:restoredTop sz="56736" autoAdjust="0"/>
  </p:normalViewPr>
  <p:slideViewPr>
    <p:cSldViewPr snapToGrid="0">
      <p:cViewPr>
        <p:scale>
          <a:sx n="80" d="100"/>
          <a:sy n="80" d="100"/>
        </p:scale>
        <p:origin x="1776" y="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021"/>
    </p:cViewPr>
  </p:sorterViewPr>
  <p:notesViewPr>
    <p:cSldViewPr snapToGrid="0">
      <p:cViewPr varScale="1">
        <p:scale>
          <a:sx n="26" d="100"/>
          <a:sy n="26" d="100"/>
        </p:scale>
        <p:origin x="-1320" y="-90"/>
      </p:cViewPr>
      <p:guideLst>
        <p:guide orient="horz" pos="3024"/>
        <p:guide pos="23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41.wmf"/><Relationship Id="rId1" Type="http://schemas.openxmlformats.org/officeDocument/2006/relationships/image" Target="../media/image39.wmf"/><Relationship Id="rId4" Type="http://schemas.openxmlformats.org/officeDocument/2006/relationships/image" Target="../media/image42.wmf"/></Relationships>
</file>

<file path=ppt/drawings/_rels/vmlDrawing14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3" Type="http://schemas.openxmlformats.org/officeDocument/2006/relationships/image" Target="../media/image53.wmf"/><Relationship Id="rId7" Type="http://schemas.openxmlformats.org/officeDocument/2006/relationships/image" Target="../media/image47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Relationship Id="rId9" Type="http://schemas.openxmlformats.org/officeDocument/2006/relationships/image" Target="../media/image49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image" Target="../media/image56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32.wmf"/><Relationship Id="rId1" Type="http://schemas.openxmlformats.org/officeDocument/2006/relationships/image" Target="../media/image3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4" Type="http://schemas.openxmlformats.org/officeDocument/2006/relationships/image" Target="../media/image69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image" Target="../media/image67.wmf"/><Relationship Id="rId7" Type="http://schemas.openxmlformats.org/officeDocument/2006/relationships/image" Target="../media/image71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0.wmf"/><Relationship Id="rId5" Type="http://schemas.openxmlformats.org/officeDocument/2006/relationships/image" Target="../media/image69.wmf"/><Relationship Id="rId4" Type="http://schemas.openxmlformats.org/officeDocument/2006/relationships/image" Target="../media/image68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3" Type="http://schemas.openxmlformats.org/officeDocument/2006/relationships/image" Target="../media/image78.wmf"/><Relationship Id="rId7" Type="http://schemas.openxmlformats.org/officeDocument/2006/relationships/image" Target="../media/image69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6" Type="http://schemas.openxmlformats.org/officeDocument/2006/relationships/image" Target="../media/image68.wmf"/><Relationship Id="rId5" Type="http://schemas.openxmlformats.org/officeDocument/2006/relationships/image" Target="../media/image67.wmf"/><Relationship Id="rId10" Type="http://schemas.openxmlformats.org/officeDocument/2006/relationships/image" Target="../media/image75.wmf"/><Relationship Id="rId4" Type="http://schemas.openxmlformats.org/officeDocument/2006/relationships/image" Target="../media/image79.wmf"/><Relationship Id="rId9" Type="http://schemas.openxmlformats.org/officeDocument/2006/relationships/image" Target="../media/image71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4.v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image" Target="../media/image84.wmf"/><Relationship Id="rId7" Type="http://schemas.openxmlformats.org/officeDocument/2006/relationships/image" Target="../media/image88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6" Type="http://schemas.openxmlformats.org/officeDocument/2006/relationships/image" Target="../media/image87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2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6" Type="http://schemas.openxmlformats.org/officeDocument/2006/relationships/image" Target="../media/image18.wmf"/><Relationship Id="rId5" Type="http://schemas.openxmlformats.org/officeDocument/2006/relationships/image" Target="../media/image17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Relationship Id="rId4" Type="http://schemas.openxmlformats.org/officeDocument/2006/relationships/image" Target="../media/image3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27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72554201-494D-458B-9968-0CB8D4D24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0"/>
            <a:ext cx="3168650" cy="48101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211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none" lIns="96649" tIns="48325" rIns="96649" bIns="48325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163F399C-BA45-41EF-B737-2EB958EB08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514F819-C451-44F7-8777-E6D62E70C9E9}" type="slidenum">
              <a:rPr lang="en-US"/>
              <a:pPr/>
              <a:t>1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DC9C4F-272E-495A-BB35-1E0BD7B6B78C}" type="slidenum">
              <a:rPr lang="en-US"/>
              <a:pPr/>
              <a:t>10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DBCEE9-C9AA-4EAA-8B8F-B715FB9F5D13}" type="slidenum">
              <a:rPr lang="en-US"/>
              <a:pPr/>
              <a:t>11</a:t>
            </a:fld>
            <a:endParaRPr lang="en-US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8EC62A3-2C5C-459C-8476-09D07A3DB36F}" type="slidenum">
              <a:rPr lang="en-US"/>
              <a:pPr/>
              <a:t>12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7A591A-5E18-4CC3-96FB-E52EE99FCE23}" type="slidenum">
              <a:rPr lang="en-US"/>
              <a:pPr/>
              <a:t>13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F48222-424E-4B92-BF7F-7B4FA423D484}" type="slidenum">
              <a:rPr lang="en-US"/>
              <a:pPr/>
              <a:t>14</a:t>
            </a:fld>
            <a:endParaRPr 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02E5004-5EB4-49FA-A7A6-C9C9FF765E0A}" type="slidenum">
              <a:rPr lang="en-US"/>
              <a:pPr/>
              <a:t>15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B428CE-49E0-4791-8E1C-CAB5AEB8E08F}" type="slidenum">
              <a:rPr lang="en-US"/>
              <a:pPr/>
              <a:t>16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4B428CE-49E0-4791-8E1C-CAB5AEB8E08F}" type="slidenum">
              <a:rPr lang="en-US"/>
              <a:pPr/>
              <a:t>17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BFCD7-7BA0-4BEA-8C2C-35505D5E1A26}" type="slidenum">
              <a:rPr lang="en-US"/>
              <a:pPr/>
              <a:t>18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BFCD7-7BA0-4BEA-8C2C-35505D5E1A26}" type="slidenum">
              <a:rPr lang="en-US"/>
              <a:pPr/>
              <a:t>19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F470CA-F540-405A-A0D4-68C7FCFFD05A}" type="slidenum">
              <a:rPr lang="en-US"/>
              <a:pPr/>
              <a:t>2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BFCD7-7BA0-4BEA-8C2C-35505D5E1A26}" type="slidenum">
              <a:rPr lang="en-US"/>
              <a:pPr/>
              <a:t>20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BFCD7-7BA0-4BEA-8C2C-35505D5E1A26}" type="slidenum">
              <a:rPr lang="en-US"/>
              <a:pPr/>
              <a:t>21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AB5F90-AEA1-4A22-980C-5080972B6A2A}" type="slidenum">
              <a:rPr lang="en-US"/>
              <a:pPr/>
              <a:t>22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92BB6D-C9D2-4FFE-8FE9-B8395B0F0A38}" type="slidenum">
              <a:rPr lang="en-US"/>
              <a:pPr/>
              <a:t>23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61A733-57CB-453F-AB49-628A822D38AD}" type="slidenum">
              <a:rPr lang="en-US"/>
              <a:pPr/>
              <a:t>24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F0FB0E-04AB-4551-BA47-91DEA94A5836}" type="slidenum">
              <a:rPr lang="en-US"/>
              <a:pPr/>
              <a:t>25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7A591A-5E18-4CC3-96FB-E52EE99FCE23}" type="slidenum">
              <a:rPr lang="en-US"/>
              <a:pPr/>
              <a:t>26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7A591A-5E18-4CC3-96FB-E52EE99FCE23}" type="slidenum">
              <a:rPr lang="en-US"/>
              <a:pPr/>
              <a:t>27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lIns="96649" tIns="48325" rIns="96649" bIns="48325" anchor="b"/>
          <a:lstStyle/>
          <a:p>
            <a:pPr algn="r" defTabSz="966788"/>
            <a:fld id="{BA6D7765-7C8E-4191-AB71-D316F1C69570}" type="slidenum">
              <a:rPr lang="en-US" sz="1300">
                <a:latin typeface="Times New Roman" pitchFamily="18" charset="0"/>
              </a:rPr>
              <a:pPr algn="r" defTabSz="966788"/>
              <a:t>3</a:t>
            </a:fld>
            <a:endParaRPr lang="en-US" sz="1300">
              <a:latin typeface="Times New Roman" pitchFamily="18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938CA8-3CA3-470E-9A60-1827229D77F7}" type="slidenum">
              <a:rPr lang="en-US"/>
              <a:pPr/>
              <a:t>4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938CA8-3CA3-470E-9A60-1827229D77F7}" type="slidenum">
              <a:rPr lang="en-US"/>
              <a:pPr/>
              <a:t>5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2063F2-C17D-4B61-A342-0ACF2A2C9487}" type="slidenum">
              <a:rPr lang="en-US"/>
              <a:pPr/>
              <a:t>6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6379775-5EF4-4D40-8EDA-37C600476646}" type="slidenum">
              <a:rPr lang="en-US"/>
              <a:pPr/>
              <a:t>7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F0E07-EA3B-44E0-96FE-5B4034546F85}" type="slidenum">
              <a:rPr lang="en-US"/>
              <a:pPr/>
              <a:t>8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0BFCD7-7BA0-4BEA-8C2C-35505D5E1A26}" type="slidenum">
              <a:rPr lang="en-US"/>
              <a:pPr/>
              <a:t>9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1035050" y="1552575"/>
            <a:ext cx="10179050" cy="5305425"/>
            <a:chOff x="-652" y="978"/>
            <a:chExt cx="6412" cy="3342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2061" y="1707"/>
              <a:ext cx="3699" cy="2613"/>
            </a:xfrm>
            <a:custGeom>
              <a:avLst/>
              <a:gdLst/>
              <a:ahLst/>
              <a:cxnLst>
                <a:cxn ang="0">
                  <a:pos x="1523" y="2611"/>
                </a:cxn>
                <a:cxn ang="0">
                  <a:pos x="3698" y="2612"/>
                </a:cxn>
                <a:cxn ang="0">
                  <a:pos x="3698" y="2228"/>
                </a:cxn>
                <a:cxn ang="0">
                  <a:pos x="0" y="0"/>
                </a:cxn>
                <a:cxn ang="0">
                  <a:pos x="160" y="118"/>
                </a:cxn>
                <a:cxn ang="0">
                  <a:pos x="292" y="219"/>
                </a:cxn>
                <a:cxn ang="0">
                  <a:pos x="441" y="347"/>
                </a:cxn>
                <a:cxn ang="0">
                  <a:pos x="585" y="482"/>
                </a:cxn>
                <a:cxn ang="0">
                  <a:pos x="796" y="711"/>
                </a:cxn>
                <a:cxn ang="0">
                  <a:pos x="983" y="955"/>
                </a:cxn>
                <a:cxn ang="0">
                  <a:pos x="1119" y="1168"/>
                </a:cxn>
                <a:cxn ang="0">
                  <a:pos x="1238" y="1388"/>
                </a:cxn>
                <a:cxn ang="0">
                  <a:pos x="1331" y="1608"/>
                </a:cxn>
                <a:cxn ang="0">
                  <a:pos x="1400" y="1809"/>
                </a:cxn>
                <a:cxn ang="0">
                  <a:pos x="1447" y="1979"/>
                </a:cxn>
                <a:cxn ang="0">
                  <a:pos x="1490" y="2190"/>
                </a:cxn>
                <a:cxn ang="0">
                  <a:pos x="1511" y="2374"/>
                </a:cxn>
                <a:cxn ang="0">
                  <a:pos x="1523" y="2611"/>
                </a:cxn>
              </a:cxnLst>
              <a:rect l="0" t="0" r="r" b="b"/>
              <a:pathLst>
                <a:path w="3699" h="2613">
                  <a:moveTo>
                    <a:pt x="1523" y="2611"/>
                  </a:moveTo>
                  <a:lnTo>
                    <a:pt x="3698" y="2612"/>
                  </a:lnTo>
                  <a:lnTo>
                    <a:pt x="3698" y="2228"/>
                  </a:lnTo>
                  <a:lnTo>
                    <a:pt x="0" y="0"/>
                  </a:lnTo>
                  <a:lnTo>
                    <a:pt x="160" y="118"/>
                  </a:lnTo>
                  <a:lnTo>
                    <a:pt x="292" y="219"/>
                  </a:lnTo>
                  <a:lnTo>
                    <a:pt x="441" y="347"/>
                  </a:lnTo>
                  <a:lnTo>
                    <a:pt x="585" y="482"/>
                  </a:lnTo>
                  <a:lnTo>
                    <a:pt x="796" y="711"/>
                  </a:lnTo>
                  <a:lnTo>
                    <a:pt x="983" y="955"/>
                  </a:lnTo>
                  <a:lnTo>
                    <a:pt x="1119" y="1168"/>
                  </a:lnTo>
                  <a:lnTo>
                    <a:pt x="1238" y="1388"/>
                  </a:lnTo>
                  <a:lnTo>
                    <a:pt x="1331" y="1608"/>
                  </a:lnTo>
                  <a:lnTo>
                    <a:pt x="1400" y="1809"/>
                  </a:lnTo>
                  <a:lnTo>
                    <a:pt x="1447" y="1979"/>
                  </a:lnTo>
                  <a:lnTo>
                    <a:pt x="1490" y="2190"/>
                  </a:lnTo>
                  <a:lnTo>
                    <a:pt x="1511" y="2374"/>
                  </a:lnTo>
                  <a:lnTo>
                    <a:pt x="1523" y="2611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Arc 4"/>
            <p:cNvSpPr>
              <a:spLocks/>
            </p:cNvSpPr>
            <p:nvPr/>
          </p:nvSpPr>
          <p:spPr bwMode="auto">
            <a:xfrm>
              <a:off x="-652" y="978"/>
              <a:ext cx="4237" cy="3342"/>
            </a:xfrm>
            <a:custGeom>
              <a:avLst/>
              <a:gdLst>
                <a:gd name="G0" fmla="+- 0 0 0"/>
                <a:gd name="G1" fmla="+- 21231 0 0"/>
                <a:gd name="G2" fmla="+- 21600 0 0"/>
                <a:gd name="T0" fmla="*/ 3977 w 21600"/>
                <a:gd name="T1" fmla="*/ 0 h 21231"/>
                <a:gd name="T2" fmla="*/ 21600 w 21600"/>
                <a:gd name="T3" fmla="*/ 21231 h 21231"/>
                <a:gd name="T4" fmla="*/ 0 w 21600"/>
                <a:gd name="T5" fmla="*/ 21231 h 2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231" fill="none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</a:path>
                <a:path w="21600" h="21231" stroke="0" extrusionOk="0">
                  <a:moveTo>
                    <a:pt x="3976" y="0"/>
                  </a:moveTo>
                  <a:cubicBezTo>
                    <a:pt x="14194" y="1914"/>
                    <a:pt x="21600" y="10835"/>
                    <a:pt x="21600" y="21231"/>
                  </a:cubicBezTo>
                  <a:lnTo>
                    <a:pt x="0" y="21231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66565" name="Rectangle 5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1293813" y="762000"/>
            <a:ext cx="77724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685800" y="3429000"/>
            <a:ext cx="6400800" cy="17526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0B9FC7D0-48A7-47DE-8F94-9243B5E0A0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0B9FC7D0-48A7-47DE-8F94-9243B5E0A0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0B9FC7D0-48A7-47DE-8F94-9243B5E0A0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0B9FC7D0-48A7-47DE-8F94-9243B5E0A0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0B9FC7D0-48A7-47DE-8F94-9243B5E0A0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0B9FC7D0-48A7-47DE-8F94-9243B5E0A0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0B9FC7D0-48A7-47DE-8F94-9243B5E0A0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0B9FC7D0-48A7-47DE-8F94-9243B5E0A0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0B9FC7D0-48A7-47DE-8F94-9243B5E0A0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0B9FC7D0-48A7-47DE-8F94-9243B5E0A0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0B9FC7D0-48A7-47DE-8F94-9243B5E0A0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200" smtClean="0">
                <a:solidFill>
                  <a:schemeClr val="bg2"/>
                </a:solidFill>
                <a:latin typeface="+mj-lt"/>
              </a:defRPr>
            </a:lvl1pPr>
          </a:lstStyle>
          <a:p>
            <a:pPr>
              <a:defRPr/>
            </a:pPr>
            <a:fld id="{0B9FC7D0-48A7-47DE-8F94-9243B5E0A0C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7" r:id="rId2"/>
    <p:sldLayoutId id="2147483676" r:id="rId3"/>
    <p:sldLayoutId id="2147483675" r:id="rId4"/>
    <p:sldLayoutId id="2147483674" r:id="rId5"/>
    <p:sldLayoutId id="2147483673" r:id="rId6"/>
    <p:sldLayoutId id="2147483672" r:id="rId7"/>
    <p:sldLayoutId id="2147483671" r:id="rId8"/>
    <p:sldLayoutId id="2147483670" r:id="rId9"/>
    <p:sldLayoutId id="2147483669" r:id="rId10"/>
    <p:sldLayoutId id="2147483668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9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8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0" Type="http://schemas.openxmlformats.org/officeDocument/2006/relationships/oleObject" Target="../embeddings/oleObject30.bin"/><Relationship Id="rId4" Type="http://schemas.openxmlformats.org/officeDocument/2006/relationships/oleObject" Target="../embeddings/oleObject27.bin"/><Relationship Id="rId9" Type="http://schemas.openxmlformats.org/officeDocument/2006/relationships/image" Target="../media/image3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13" Type="http://schemas.openxmlformats.org/officeDocument/2006/relationships/image" Target="../media/image36.wmf"/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33.wmf"/><Relationship Id="rId12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2.bin"/><Relationship Id="rId11" Type="http://schemas.openxmlformats.org/officeDocument/2006/relationships/image" Target="../media/image35.wmf"/><Relationship Id="rId5" Type="http://schemas.openxmlformats.org/officeDocument/2006/relationships/image" Target="../media/image32.wmf"/><Relationship Id="rId10" Type="http://schemas.openxmlformats.org/officeDocument/2006/relationships/oleObject" Target="../embeddings/oleObject34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36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9.bin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3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7.bin"/><Relationship Id="rId9" Type="http://schemas.openxmlformats.org/officeDocument/2006/relationships/image" Target="../media/image40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42.wmf"/><Relationship Id="rId5" Type="http://schemas.openxmlformats.org/officeDocument/2006/relationships/image" Target="../media/image39.w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2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6.bin"/><Relationship Id="rId13" Type="http://schemas.openxmlformats.org/officeDocument/2006/relationships/image" Target="../media/image47.wmf"/><Relationship Id="rId18" Type="http://schemas.openxmlformats.org/officeDocument/2006/relationships/oleObject" Target="../embeddings/oleObject51.bin"/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44.wmf"/><Relationship Id="rId12" Type="http://schemas.openxmlformats.org/officeDocument/2006/relationships/oleObject" Target="../embeddings/oleObject48.bin"/><Relationship Id="rId1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0.bin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46.wmf"/><Relationship Id="rId5" Type="http://schemas.openxmlformats.org/officeDocument/2006/relationships/image" Target="../media/image43.wmf"/><Relationship Id="rId15" Type="http://schemas.openxmlformats.org/officeDocument/2006/relationships/image" Target="../media/image48.wmf"/><Relationship Id="rId10" Type="http://schemas.openxmlformats.org/officeDocument/2006/relationships/oleObject" Target="../embeddings/oleObject47.bin"/><Relationship Id="rId19" Type="http://schemas.openxmlformats.org/officeDocument/2006/relationships/image" Target="../media/image50.wmf"/><Relationship Id="rId4" Type="http://schemas.openxmlformats.org/officeDocument/2006/relationships/oleObject" Target="../embeddings/oleObject44.bin"/><Relationship Id="rId9" Type="http://schemas.openxmlformats.org/officeDocument/2006/relationships/image" Target="../media/image45.wmf"/><Relationship Id="rId14" Type="http://schemas.openxmlformats.org/officeDocument/2006/relationships/oleObject" Target="../embeddings/oleObject4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image" Target="../media/image45.wmf"/><Relationship Id="rId18" Type="http://schemas.openxmlformats.org/officeDocument/2006/relationships/oleObject" Target="../embeddings/oleObject59.bin"/><Relationship Id="rId3" Type="http://schemas.openxmlformats.org/officeDocument/2006/relationships/notesSlide" Target="../notesSlides/notesSlide16.xml"/><Relationship Id="rId21" Type="http://schemas.openxmlformats.org/officeDocument/2006/relationships/image" Target="../media/image49.wmf"/><Relationship Id="rId7" Type="http://schemas.openxmlformats.org/officeDocument/2006/relationships/image" Target="../media/image52.wmf"/><Relationship Id="rId12" Type="http://schemas.openxmlformats.org/officeDocument/2006/relationships/oleObject" Target="../embeddings/oleObject56.bin"/><Relationship Id="rId17" Type="http://schemas.openxmlformats.org/officeDocument/2006/relationships/image" Target="../media/image47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58.bin"/><Relationship Id="rId20" Type="http://schemas.openxmlformats.org/officeDocument/2006/relationships/oleObject" Target="../embeddings/oleObject60.bin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3.bin"/><Relationship Id="rId11" Type="http://schemas.openxmlformats.org/officeDocument/2006/relationships/image" Target="../media/image44.wmf"/><Relationship Id="rId5" Type="http://schemas.openxmlformats.org/officeDocument/2006/relationships/image" Target="../media/image51.wmf"/><Relationship Id="rId15" Type="http://schemas.openxmlformats.org/officeDocument/2006/relationships/image" Target="../media/image46.wmf"/><Relationship Id="rId10" Type="http://schemas.openxmlformats.org/officeDocument/2006/relationships/oleObject" Target="../embeddings/oleObject55.bin"/><Relationship Id="rId19" Type="http://schemas.openxmlformats.org/officeDocument/2006/relationships/image" Target="../media/image48.wmf"/><Relationship Id="rId4" Type="http://schemas.openxmlformats.org/officeDocument/2006/relationships/oleObject" Target="../embeddings/oleObject52.bin"/><Relationship Id="rId9" Type="http://schemas.openxmlformats.org/officeDocument/2006/relationships/image" Target="../media/image53.wmf"/><Relationship Id="rId14" Type="http://schemas.openxmlformats.org/officeDocument/2006/relationships/oleObject" Target="../embeddings/oleObject5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62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6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64.bin"/><Relationship Id="rId5" Type="http://schemas.openxmlformats.org/officeDocument/2006/relationships/image" Target="../media/image56.wmf"/><Relationship Id="rId4" Type="http://schemas.openxmlformats.org/officeDocument/2006/relationships/oleObject" Target="../embeddings/oleObject63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2.wmf"/><Relationship Id="rId4" Type="http://schemas.openxmlformats.org/officeDocument/2006/relationships/oleObject" Target="../embeddings/oleObject2.bin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jpeg"/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5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65.bin"/><Relationship Id="rId5" Type="http://schemas.openxmlformats.org/officeDocument/2006/relationships/image" Target="../media/image60.png"/><Relationship Id="rId4" Type="http://schemas.openxmlformats.org/officeDocument/2006/relationships/hyperlink" Target="//upload.wikimedia.org/wikipedia/commons/f/fb/Metarefraction.sv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4.emf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7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66.bin"/><Relationship Id="rId9" Type="http://schemas.openxmlformats.org/officeDocument/2006/relationships/image" Target="../media/image65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70.wmf"/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73.bin"/><Relationship Id="rId17" Type="http://schemas.openxmlformats.org/officeDocument/2006/relationships/image" Target="../media/image7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75.bin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69.wmf"/><Relationship Id="rId5" Type="http://schemas.openxmlformats.org/officeDocument/2006/relationships/image" Target="../media/image66.wmf"/><Relationship Id="rId15" Type="http://schemas.openxmlformats.org/officeDocument/2006/relationships/image" Target="../media/image71.wmf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74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13" Type="http://schemas.openxmlformats.org/officeDocument/2006/relationships/image" Target="../media/image69.wmf"/><Relationship Id="rId18" Type="http://schemas.openxmlformats.org/officeDocument/2006/relationships/oleObject" Target="../embeddings/oleObject83.bin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74.wmf"/><Relationship Id="rId12" Type="http://schemas.openxmlformats.org/officeDocument/2006/relationships/oleObject" Target="../embeddings/oleObject80.bin"/><Relationship Id="rId17" Type="http://schemas.openxmlformats.org/officeDocument/2006/relationships/image" Target="../media/image7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82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77.bin"/><Relationship Id="rId11" Type="http://schemas.openxmlformats.org/officeDocument/2006/relationships/image" Target="../media/image68.wmf"/><Relationship Id="rId5" Type="http://schemas.openxmlformats.org/officeDocument/2006/relationships/image" Target="../media/image73.wmf"/><Relationship Id="rId15" Type="http://schemas.openxmlformats.org/officeDocument/2006/relationships/image" Target="../media/image70.wmf"/><Relationship Id="rId10" Type="http://schemas.openxmlformats.org/officeDocument/2006/relationships/oleObject" Target="../embeddings/oleObject79.bin"/><Relationship Id="rId19" Type="http://schemas.openxmlformats.org/officeDocument/2006/relationships/image" Target="../media/image75.wmf"/><Relationship Id="rId4" Type="http://schemas.openxmlformats.org/officeDocument/2006/relationships/oleObject" Target="../embeddings/oleObject76.bin"/><Relationship Id="rId9" Type="http://schemas.openxmlformats.org/officeDocument/2006/relationships/image" Target="../media/image67.wmf"/><Relationship Id="rId14" Type="http://schemas.openxmlformats.org/officeDocument/2006/relationships/oleObject" Target="../embeddings/oleObject8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image" Target="../media/image67.wmf"/><Relationship Id="rId18" Type="http://schemas.openxmlformats.org/officeDocument/2006/relationships/oleObject" Target="../embeddings/oleObject91.bin"/><Relationship Id="rId3" Type="http://schemas.openxmlformats.org/officeDocument/2006/relationships/notesSlide" Target="../notesSlides/notesSlide25.xml"/><Relationship Id="rId21" Type="http://schemas.openxmlformats.org/officeDocument/2006/relationships/image" Target="../media/image71.wmf"/><Relationship Id="rId7" Type="http://schemas.openxmlformats.org/officeDocument/2006/relationships/image" Target="../media/image77.wmf"/><Relationship Id="rId12" Type="http://schemas.openxmlformats.org/officeDocument/2006/relationships/oleObject" Target="../embeddings/oleObject88.bin"/><Relationship Id="rId17" Type="http://schemas.openxmlformats.org/officeDocument/2006/relationships/image" Target="../media/image69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90.bin"/><Relationship Id="rId20" Type="http://schemas.openxmlformats.org/officeDocument/2006/relationships/oleObject" Target="../embeddings/oleObject92.bin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79.wmf"/><Relationship Id="rId5" Type="http://schemas.openxmlformats.org/officeDocument/2006/relationships/image" Target="../media/image76.wmf"/><Relationship Id="rId15" Type="http://schemas.openxmlformats.org/officeDocument/2006/relationships/image" Target="../media/image68.wmf"/><Relationship Id="rId23" Type="http://schemas.openxmlformats.org/officeDocument/2006/relationships/image" Target="../media/image75.wmf"/><Relationship Id="rId10" Type="http://schemas.openxmlformats.org/officeDocument/2006/relationships/oleObject" Target="../embeddings/oleObject87.bin"/><Relationship Id="rId19" Type="http://schemas.openxmlformats.org/officeDocument/2006/relationships/image" Target="../media/image70.wmf"/><Relationship Id="rId4" Type="http://schemas.openxmlformats.org/officeDocument/2006/relationships/oleObject" Target="../embeddings/oleObject84.bin"/><Relationship Id="rId9" Type="http://schemas.openxmlformats.org/officeDocument/2006/relationships/image" Target="../media/image78.wmf"/><Relationship Id="rId14" Type="http://schemas.openxmlformats.org/officeDocument/2006/relationships/oleObject" Target="../embeddings/oleObject89.bin"/><Relationship Id="rId22" Type="http://schemas.openxmlformats.org/officeDocument/2006/relationships/oleObject" Target="../embeddings/oleObject93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6.bin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8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95.bin"/><Relationship Id="rId5" Type="http://schemas.openxmlformats.org/officeDocument/2006/relationships/image" Target="../media/image80.wmf"/><Relationship Id="rId4" Type="http://schemas.openxmlformats.org/officeDocument/2006/relationships/oleObject" Target="../embeddings/oleObject94.bin"/><Relationship Id="rId9" Type="http://schemas.openxmlformats.org/officeDocument/2006/relationships/image" Target="../media/image79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9.bin"/><Relationship Id="rId13" Type="http://schemas.openxmlformats.org/officeDocument/2006/relationships/image" Target="../media/image86.wmf"/><Relationship Id="rId18" Type="http://schemas.openxmlformats.org/officeDocument/2006/relationships/oleObject" Target="../embeddings/oleObject104.bin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83.wmf"/><Relationship Id="rId12" Type="http://schemas.openxmlformats.org/officeDocument/2006/relationships/oleObject" Target="../embeddings/oleObject101.bin"/><Relationship Id="rId17" Type="http://schemas.openxmlformats.org/officeDocument/2006/relationships/image" Target="../media/image88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03.bin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98.bin"/><Relationship Id="rId11" Type="http://schemas.openxmlformats.org/officeDocument/2006/relationships/image" Target="../media/image85.wmf"/><Relationship Id="rId5" Type="http://schemas.openxmlformats.org/officeDocument/2006/relationships/image" Target="../media/image82.wmf"/><Relationship Id="rId15" Type="http://schemas.openxmlformats.org/officeDocument/2006/relationships/image" Target="../media/image87.wmf"/><Relationship Id="rId10" Type="http://schemas.openxmlformats.org/officeDocument/2006/relationships/oleObject" Target="../embeddings/oleObject100.bin"/><Relationship Id="rId19" Type="http://schemas.openxmlformats.org/officeDocument/2006/relationships/image" Target="../media/image89.wmf"/><Relationship Id="rId4" Type="http://schemas.openxmlformats.org/officeDocument/2006/relationships/oleObject" Target="../embeddings/oleObject97.bin"/><Relationship Id="rId9" Type="http://schemas.openxmlformats.org/officeDocument/2006/relationships/image" Target="../media/image84.wmf"/><Relationship Id="rId14" Type="http://schemas.openxmlformats.org/officeDocument/2006/relationships/oleObject" Target="../embeddings/oleObject10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8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5.w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7.wmf"/><Relationship Id="rId5" Type="http://schemas.openxmlformats.org/officeDocument/2006/relationships/image" Target="../media/image2.wmf"/><Relationship Id="rId15" Type="http://schemas.openxmlformats.org/officeDocument/2006/relationships/image" Target="../media/image9.w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wmf"/><Relationship Id="rId1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10.wmf"/><Relationship Id="rId4" Type="http://schemas.openxmlformats.org/officeDocument/2006/relationships/oleObject" Target="../embeddings/oleObject9.bin"/><Relationship Id="rId9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17.w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14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5" Type="http://schemas.openxmlformats.org/officeDocument/2006/relationships/image" Target="../media/image18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15.wmf"/><Relationship Id="rId14" Type="http://schemas.openxmlformats.org/officeDocument/2006/relationships/oleObject" Target="../embeddings/oleObject17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23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22.wmf"/><Relationship Id="rId5" Type="http://schemas.openxmlformats.org/officeDocument/2006/relationships/image" Target="../media/image19.wmf"/><Relationship Id="rId15" Type="http://schemas.openxmlformats.org/officeDocument/2006/relationships/image" Target="../media/image24.wmf"/><Relationship Id="rId10" Type="http://schemas.openxmlformats.org/officeDocument/2006/relationships/oleObject" Target="../embeddings/oleObject21.bin"/><Relationship Id="rId4" Type="http://schemas.openxmlformats.org/officeDocument/2006/relationships/oleObject" Target="../embeddings/oleObject18.bin"/><Relationship Id="rId9" Type="http://schemas.openxmlformats.org/officeDocument/2006/relationships/image" Target="../media/image21.wmf"/><Relationship Id="rId14" Type="http://schemas.openxmlformats.org/officeDocument/2006/relationships/oleObject" Target="../embeddings/oleObject2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2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5.bin"/><Relationship Id="rId5" Type="http://schemas.openxmlformats.org/officeDocument/2006/relationships/image" Target="../media/image25.wmf"/><Relationship Id="rId4" Type="http://schemas.openxmlformats.org/officeDocument/2006/relationships/oleObject" Target="../embeddings/oleObject2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2996544" y="2527072"/>
            <a:ext cx="33153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chemeClr val="bg2"/>
                </a:solidFill>
              </a:rPr>
              <a:t>Prof. David R. Jackson</a:t>
            </a:r>
          </a:p>
          <a:p>
            <a:pPr algn="ctr" eaLnBrk="0" hangingPunct="0"/>
            <a:r>
              <a:rPr lang="en-US" sz="2400" dirty="0" smtClean="0">
                <a:solidFill>
                  <a:schemeClr val="bg2"/>
                </a:solidFill>
              </a:rPr>
              <a:t>Dept. of ECE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3625896" y="1827213"/>
            <a:ext cx="19287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 dirty="0" smtClean="0">
                <a:solidFill>
                  <a:schemeClr val="bg2"/>
                </a:solidFill>
              </a:rPr>
              <a:t>Spring </a:t>
            </a:r>
            <a:r>
              <a:rPr lang="en-US" sz="2400" b="1" dirty="0" smtClean="0">
                <a:solidFill>
                  <a:schemeClr val="bg2"/>
                </a:solidFill>
              </a:rPr>
              <a:t>2023</a:t>
            </a:r>
            <a:endParaRPr lang="en-US" sz="3200" dirty="0">
              <a:solidFill>
                <a:schemeClr val="bg2"/>
              </a:solidFill>
            </a:endParaRP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auto">
          <a:xfrm>
            <a:off x="5562600" y="4724400"/>
            <a:ext cx="26670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4000" dirty="0">
                <a:solidFill>
                  <a:schemeClr val="bg1"/>
                </a:solidFill>
              </a:rPr>
              <a:t>Notes </a:t>
            </a:r>
            <a:r>
              <a:rPr lang="en-US" sz="4000" dirty="0" smtClean="0">
                <a:solidFill>
                  <a:schemeClr val="bg1"/>
                </a:solidFill>
              </a:rPr>
              <a:t>20</a:t>
            </a:r>
          </a:p>
          <a:p>
            <a:pPr algn="ctr" eaLnBrk="0" hangingPunct="0"/>
            <a:r>
              <a:rPr lang="en-US" sz="2800" dirty="0" smtClean="0">
                <a:solidFill>
                  <a:schemeClr val="bg1"/>
                </a:solidFill>
              </a:rPr>
              <a:t>Dielectrics</a:t>
            </a:r>
            <a:endParaRPr lang="en-US" sz="2800" dirty="0">
              <a:solidFill>
                <a:schemeClr val="bg1"/>
              </a:solidFill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587829" y="3984172"/>
          <a:ext cx="3657600" cy="2620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Photo Editor Photo" r:id="rId4" imgW="2857899" imgH="2048161" progId="">
                  <p:embed/>
                </p:oleObj>
              </mc:Choice>
              <mc:Fallback>
                <p:oleObj name="Photo Editor Photo" r:id="rId4" imgW="2857899" imgH="2048161" progId="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829" y="3984172"/>
                        <a:ext cx="3657600" cy="2620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086" name="Text Box 6"/>
          <p:cNvSpPr txBox="1">
            <a:spLocks noChangeArrowheads="1"/>
          </p:cNvSpPr>
          <p:nvPr/>
        </p:nvSpPr>
        <p:spPr bwMode="auto">
          <a:xfrm>
            <a:off x="1063625" y="360363"/>
            <a:ext cx="7118350" cy="11906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ECE </a:t>
            </a:r>
            <a:r>
              <a:rPr lang="en-US" sz="36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3318 </a:t>
            </a:r>
            <a:endParaRPr lang="en-US" sz="36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>
              <a:defRPr/>
            </a:pPr>
            <a:r>
              <a:rPr lang="en-US" sz="36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Applied Electricity and Magnetism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FC7D0-48A7-47DE-8F94-9243B5E0A0C1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Text Box 2"/>
          <p:cNvSpPr txBox="1">
            <a:spLocks noChangeArrowheads="1"/>
          </p:cNvSpPr>
          <p:nvPr/>
        </p:nvSpPr>
        <p:spPr bwMode="auto">
          <a:xfrm>
            <a:off x="555625" y="0"/>
            <a:ext cx="79517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Dielectrics: Bound Charge (cont.)</a:t>
            </a:r>
          </a:p>
        </p:txBody>
      </p:sp>
      <p:graphicFrame>
        <p:nvGraphicFramePr>
          <p:cNvPr id="7170" name="Object 3"/>
          <p:cNvGraphicFramePr>
            <a:graphicFrameLocks noChangeAspect="1"/>
          </p:cNvGraphicFramePr>
          <p:nvPr/>
        </p:nvGraphicFramePr>
        <p:xfrm>
          <a:off x="3124654" y="5153719"/>
          <a:ext cx="2149475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Equation" r:id="rId4" imgW="965200" imgH="241300" progId="Equation.DSMT4">
                  <p:embed/>
                </p:oleObj>
              </mc:Choice>
              <mc:Fallback>
                <p:oleObj name="Equation" r:id="rId4" imgW="965200" imgH="24130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654" y="5153719"/>
                        <a:ext cx="2149475" cy="53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6" name="Text Box 47"/>
          <p:cNvSpPr txBox="1">
            <a:spLocks noChangeArrowheads="1"/>
          </p:cNvSpPr>
          <p:nvPr/>
        </p:nvSpPr>
        <p:spPr bwMode="auto">
          <a:xfrm>
            <a:off x="1066816" y="4779256"/>
            <a:ext cx="5584029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Total </a:t>
            </a:r>
            <a:r>
              <a:rPr lang="en-US" sz="2000" dirty="0" smtClean="0">
                <a:solidFill>
                  <a:schemeClr val="bg1"/>
                </a:solidFill>
              </a:rPr>
              <a:t>volume charge </a:t>
            </a:r>
            <a:r>
              <a:rPr lang="en-US" sz="2000" dirty="0">
                <a:solidFill>
                  <a:schemeClr val="bg1"/>
                </a:solidFill>
              </a:rPr>
              <a:t>density inside the material:</a:t>
            </a:r>
          </a:p>
        </p:txBody>
      </p:sp>
      <p:graphicFrame>
        <p:nvGraphicFramePr>
          <p:cNvPr id="7171" name="Object 4"/>
          <p:cNvGraphicFramePr>
            <a:graphicFrameLocks noChangeAspect="1"/>
          </p:cNvGraphicFramePr>
          <p:nvPr/>
        </p:nvGraphicFramePr>
        <p:xfrm>
          <a:off x="3191870" y="4063242"/>
          <a:ext cx="9461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Equation" r:id="rId6" imgW="469900" imgH="228600" progId="Equation.DSMT4">
                  <p:embed/>
                </p:oleObj>
              </mc:Choice>
              <mc:Fallback>
                <p:oleObj name="Equation" r:id="rId6" imgW="469900" imgH="228600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1870" y="4063242"/>
                        <a:ext cx="946150" cy="4603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Text Box 65"/>
          <p:cNvSpPr txBox="1">
            <a:spLocks noChangeArrowheads="1"/>
          </p:cNvSpPr>
          <p:nvPr/>
        </p:nvSpPr>
        <p:spPr bwMode="auto">
          <a:xfrm>
            <a:off x="606425" y="5831129"/>
            <a:ext cx="7935913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This </a:t>
            </a:r>
            <a:r>
              <a:rPr lang="en-US" sz="2000" dirty="0">
                <a:solidFill>
                  <a:schemeClr val="hlink"/>
                </a:solidFill>
              </a:rPr>
              <a:t>total</a:t>
            </a:r>
            <a:r>
              <a:rPr lang="en-US" sz="2000" dirty="0">
                <a:solidFill>
                  <a:schemeClr val="bg1"/>
                </a:solidFill>
              </a:rPr>
              <a:t> charge density may be viewed as being in </a:t>
            </a:r>
            <a:r>
              <a:rPr lang="en-US" sz="2000" dirty="0">
                <a:solidFill>
                  <a:schemeClr val="hlink"/>
                </a:solidFill>
              </a:rPr>
              <a:t>free space</a:t>
            </a:r>
          </a:p>
          <a:p>
            <a:pPr algn="ctr"/>
            <a:r>
              <a:rPr lang="en-US" sz="2000" dirty="0">
                <a:solidFill>
                  <a:schemeClr val="hlink"/>
                </a:solidFill>
              </a:rPr>
              <a:t> </a:t>
            </a:r>
            <a:r>
              <a:rPr lang="en-US" dirty="0">
                <a:solidFill>
                  <a:schemeClr val="bg2"/>
                </a:solidFill>
              </a:rPr>
              <a:t>(since there is no material left after the molecules are removed).</a:t>
            </a:r>
          </a:p>
        </p:txBody>
      </p:sp>
      <p:graphicFrame>
        <p:nvGraphicFramePr>
          <p:cNvPr id="7172" name="Object 125"/>
          <p:cNvGraphicFramePr>
            <a:graphicFrameLocks noChangeAspect="1"/>
          </p:cNvGraphicFramePr>
          <p:nvPr/>
        </p:nvGraphicFramePr>
        <p:xfrm>
          <a:off x="495300" y="2819400"/>
          <a:ext cx="9207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4" name="Equation" r:id="rId8" imgW="457200" imgH="228600" progId="Equation.DSMT4">
                  <p:embed/>
                </p:oleObj>
              </mc:Choice>
              <mc:Fallback>
                <p:oleObj name="Equation" r:id="rId8" imgW="457200" imgH="22860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" y="2819400"/>
                        <a:ext cx="920750" cy="4603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127"/>
          <p:cNvGraphicFramePr>
            <a:graphicFrameLocks noChangeAspect="1"/>
          </p:cNvGraphicFramePr>
          <p:nvPr/>
        </p:nvGraphicFramePr>
        <p:xfrm>
          <a:off x="7112000" y="3136900"/>
          <a:ext cx="9461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5" name="Equation" r:id="rId10" imgW="469900" imgH="228600" progId="Equation.DSMT4">
                  <p:embed/>
                </p:oleObj>
              </mc:Choice>
              <mc:Fallback>
                <p:oleObj name="Equation" r:id="rId10" imgW="469900" imgH="228600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12000" y="3136900"/>
                        <a:ext cx="946150" cy="4603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91" name="Line 128"/>
          <p:cNvSpPr>
            <a:spLocks noChangeShapeType="1"/>
          </p:cNvSpPr>
          <p:nvPr/>
        </p:nvSpPr>
        <p:spPr bwMode="auto">
          <a:xfrm flipH="1" flipV="1">
            <a:off x="6376727" y="2437452"/>
            <a:ext cx="609600" cy="774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med" len="med"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69" name="Slide Number Placeholder 6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FC7D0-48A7-47DE-8F94-9243B5E0A0C1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70" name="TextBox 69"/>
          <p:cNvSpPr txBox="1"/>
          <p:nvPr/>
        </p:nvSpPr>
        <p:spPr>
          <a:xfrm>
            <a:off x="6686586" y="1792080"/>
            <a:ext cx="179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Bound surface charge density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2622646" y="879140"/>
            <a:ext cx="3396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Bound charge densities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295332" y="3862316"/>
            <a:ext cx="3603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2"/>
                </a:solidFill>
              </a:rPr>
              <a:t>Note:</a:t>
            </a:r>
            <a:r>
              <a:rPr lang="en-US" sz="1600" dirty="0" smtClean="0">
                <a:solidFill>
                  <a:schemeClr val="bg2"/>
                </a:solidFill>
              </a:rPr>
              <a:t> The </a:t>
            </a:r>
            <a:r>
              <a:rPr lang="en-US" sz="1600" u="sng" dirty="0" smtClean="0">
                <a:solidFill>
                  <a:schemeClr val="bg2"/>
                </a:solidFill>
              </a:rPr>
              <a:t>total</a:t>
            </a:r>
            <a:r>
              <a:rPr lang="en-US" sz="1600" dirty="0" smtClean="0">
                <a:solidFill>
                  <a:schemeClr val="bg2"/>
                </a:solidFill>
              </a:rPr>
              <a:t> charge is zero since the object is assumed to be neutral.</a:t>
            </a:r>
            <a:endParaRPr lang="en-US" sz="1600" dirty="0">
              <a:solidFill>
                <a:schemeClr val="bg2"/>
              </a:solidFill>
            </a:endParaRPr>
          </a:p>
        </p:txBody>
      </p:sp>
      <p:grpSp>
        <p:nvGrpSpPr>
          <p:cNvPr id="73" name="Group 72"/>
          <p:cNvGrpSpPr/>
          <p:nvPr/>
        </p:nvGrpSpPr>
        <p:grpSpPr>
          <a:xfrm>
            <a:off x="2173976" y="1314734"/>
            <a:ext cx="4165600" cy="2298700"/>
            <a:chOff x="1123098" y="1765110"/>
            <a:chExt cx="4165600" cy="2298700"/>
          </a:xfrm>
        </p:grpSpPr>
        <p:sp>
          <p:nvSpPr>
            <p:cNvPr id="74" name="Rectangle 124"/>
            <p:cNvSpPr>
              <a:spLocks noChangeArrowheads="1"/>
            </p:cNvSpPr>
            <p:nvPr/>
          </p:nvSpPr>
          <p:spPr bwMode="auto">
            <a:xfrm>
              <a:off x="1123098" y="1765110"/>
              <a:ext cx="4165600" cy="2298700"/>
            </a:xfrm>
            <a:prstGeom prst="rect">
              <a:avLst/>
            </a:prstGeom>
            <a:solidFill>
              <a:srgbClr val="99FF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5" name="AutoShape 203"/>
            <p:cNvSpPr>
              <a:spLocks noChangeArrowheads="1"/>
            </p:cNvSpPr>
            <p:nvPr/>
          </p:nvSpPr>
          <p:spPr bwMode="auto">
            <a:xfrm>
              <a:off x="1689100" y="2136775"/>
              <a:ext cx="1200150" cy="1389063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76" name="AutoShape 204"/>
            <p:cNvSpPr>
              <a:spLocks noChangeArrowheads="1"/>
            </p:cNvSpPr>
            <p:nvPr/>
          </p:nvSpPr>
          <p:spPr bwMode="auto">
            <a:xfrm>
              <a:off x="3133725" y="1939925"/>
              <a:ext cx="1493838" cy="20193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grpSp>
          <p:nvGrpSpPr>
            <p:cNvPr id="78" name="Group 343"/>
            <p:cNvGrpSpPr>
              <a:grpSpLocks/>
            </p:cNvGrpSpPr>
            <p:nvPr/>
          </p:nvGrpSpPr>
          <p:grpSpPr bwMode="auto">
            <a:xfrm>
              <a:off x="1174750" y="2398713"/>
              <a:ext cx="1108075" cy="366712"/>
              <a:chOff x="4484" y="935"/>
              <a:chExt cx="698" cy="231"/>
            </a:xfrm>
          </p:grpSpPr>
          <p:sp>
            <p:nvSpPr>
              <p:cNvPr id="127" name="Oval 344"/>
              <p:cNvSpPr>
                <a:spLocks noChangeArrowheads="1"/>
              </p:cNvSpPr>
              <p:nvPr/>
            </p:nvSpPr>
            <p:spPr bwMode="auto">
              <a:xfrm rot="16222897" flipH="1">
                <a:off x="5011" y="982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28" name="Line 345"/>
              <p:cNvSpPr>
                <a:spLocks noChangeShapeType="1"/>
              </p:cNvSpPr>
              <p:nvPr/>
            </p:nvSpPr>
            <p:spPr bwMode="auto">
              <a:xfrm rot="16222897">
                <a:off x="4814" y="877"/>
                <a:ext cx="2" cy="37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9" name="Oval 346"/>
              <p:cNvSpPr>
                <a:spLocks noChangeArrowheads="1"/>
              </p:cNvSpPr>
              <p:nvPr/>
            </p:nvSpPr>
            <p:spPr bwMode="auto">
              <a:xfrm rot="16222897" flipH="1">
                <a:off x="4494" y="988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30" name="Text Box 347"/>
              <p:cNvSpPr txBox="1">
                <a:spLocks noChangeArrowheads="1"/>
              </p:cNvSpPr>
              <p:nvPr/>
            </p:nvSpPr>
            <p:spPr bwMode="auto">
              <a:xfrm>
                <a:off x="4982" y="935"/>
                <a:ext cx="2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131" name="Text Box 348"/>
              <p:cNvSpPr txBox="1">
                <a:spLocks noChangeArrowheads="1"/>
              </p:cNvSpPr>
              <p:nvPr/>
            </p:nvSpPr>
            <p:spPr bwMode="auto">
              <a:xfrm>
                <a:off x="4484" y="935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  <p:grpSp>
          <p:nvGrpSpPr>
            <p:cNvPr id="79" name="Group 343"/>
            <p:cNvGrpSpPr>
              <a:grpSpLocks/>
            </p:cNvGrpSpPr>
            <p:nvPr/>
          </p:nvGrpSpPr>
          <p:grpSpPr bwMode="auto">
            <a:xfrm>
              <a:off x="1172770" y="2847996"/>
              <a:ext cx="1108075" cy="366712"/>
              <a:chOff x="4484" y="935"/>
              <a:chExt cx="698" cy="231"/>
            </a:xfrm>
          </p:grpSpPr>
          <p:sp>
            <p:nvSpPr>
              <p:cNvPr id="122" name="Oval 344"/>
              <p:cNvSpPr>
                <a:spLocks noChangeArrowheads="1"/>
              </p:cNvSpPr>
              <p:nvPr/>
            </p:nvSpPr>
            <p:spPr bwMode="auto">
              <a:xfrm rot="16222897" flipH="1">
                <a:off x="5011" y="982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23" name="Line 345"/>
              <p:cNvSpPr>
                <a:spLocks noChangeShapeType="1"/>
              </p:cNvSpPr>
              <p:nvPr/>
            </p:nvSpPr>
            <p:spPr bwMode="auto">
              <a:xfrm rot="16222897">
                <a:off x="4814" y="877"/>
                <a:ext cx="2" cy="37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4" name="Oval 346"/>
              <p:cNvSpPr>
                <a:spLocks noChangeArrowheads="1"/>
              </p:cNvSpPr>
              <p:nvPr/>
            </p:nvSpPr>
            <p:spPr bwMode="auto">
              <a:xfrm rot="16222897" flipH="1">
                <a:off x="4494" y="988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25" name="Text Box 347"/>
              <p:cNvSpPr txBox="1">
                <a:spLocks noChangeArrowheads="1"/>
              </p:cNvSpPr>
              <p:nvPr/>
            </p:nvSpPr>
            <p:spPr bwMode="auto">
              <a:xfrm>
                <a:off x="4982" y="935"/>
                <a:ext cx="2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126" name="Text Box 348"/>
              <p:cNvSpPr txBox="1">
                <a:spLocks noChangeArrowheads="1"/>
              </p:cNvSpPr>
              <p:nvPr/>
            </p:nvSpPr>
            <p:spPr bwMode="auto">
              <a:xfrm>
                <a:off x="4484" y="935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  <p:grpSp>
          <p:nvGrpSpPr>
            <p:cNvPr id="80" name="Group 343"/>
            <p:cNvGrpSpPr>
              <a:grpSpLocks/>
            </p:cNvGrpSpPr>
            <p:nvPr/>
          </p:nvGrpSpPr>
          <p:grpSpPr bwMode="auto">
            <a:xfrm>
              <a:off x="2565153" y="2236416"/>
              <a:ext cx="1108075" cy="366712"/>
              <a:chOff x="4484" y="935"/>
              <a:chExt cx="698" cy="231"/>
            </a:xfrm>
          </p:grpSpPr>
          <p:sp>
            <p:nvSpPr>
              <p:cNvPr id="117" name="Oval 344"/>
              <p:cNvSpPr>
                <a:spLocks noChangeArrowheads="1"/>
              </p:cNvSpPr>
              <p:nvPr/>
            </p:nvSpPr>
            <p:spPr bwMode="auto">
              <a:xfrm rot="16222897" flipH="1">
                <a:off x="5011" y="982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18" name="Line 345"/>
              <p:cNvSpPr>
                <a:spLocks noChangeShapeType="1"/>
              </p:cNvSpPr>
              <p:nvPr/>
            </p:nvSpPr>
            <p:spPr bwMode="auto">
              <a:xfrm rot="16222897">
                <a:off x="4814" y="877"/>
                <a:ext cx="2" cy="37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9" name="Oval 346"/>
              <p:cNvSpPr>
                <a:spLocks noChangeArrowheads="1"/>
              </p:cNvSpPr>
              <p:nvPr/>
            </p:nvSpPr>
            <p:spPr bwMode="auto">
              <a:xfrm rot="16222897" flipH="1">
                <a:off x="4494" y="988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20" name="Text Box 347"/>
              <p:cNvSpPr txBox="1">
                <a:spLocks noChangeArrowheads="1"/>
              </p:cNvSpPr>
              <p:nvPr/>
            </p:nvSpPr>
            <p:spPr bwMode="auto">
              <a:xfrm>
                <a:off x="4982" y="935"/>
                <a:ext cx="2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121" name="Text Box 348"/>
              <p:cNvSpPr txBox="1">
                <a:spLocks noChangeArrowheads="1"/>
              </p:cNvSpPr>
              <p:nvPr/>
            </p:nvSpPr>
            <p:spPr bwMode="auto">
              <a:xfrm>
                <a:off x="4484" y="935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  <p:grpSp>
          <p:nvGrpSpPr>
            <p:cNvPr id="81" name="Group 343"/>
            <p:cNvGrpSpPr>
              <a:grpSpLocks/>
            </p:cNvGrpSpPr>
            <p:nvPr/>
          </p:nvGrpSpPr>
          <p:grpSpPr bwMode="auto">
            <a:xfrm>
              <a:off x="2565153" y="2657991"/>
              <a:ext cx="1108075" cy="366712"/>
              <a:chOff x="4484" y="935"/>
              <a:chExt cx="698" cy="231"/>
            </a:xfrm>
          </p:grpSpPr>
          <p:sp>
            <p:nvSpPr>
              <p:cNvPr id="112" name="Oval 344"/>
              <p:cNvSpPr>
                <a:spLocks noChangeArrowheads="1"/>
              </p:cNvSpPr>
              <p:nvPr/>
            </p:nvSpPr>
            <p:spPr bwMode="auto">
              <a:xfrm rot="16222897" flipH="1">
                <a:off x="5011" y="982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13" name="Line 345"/>
              <p:cNvSpPr>
                <a:spLocks noChangeShapeType="1"/>
              </p:cNvSpPr>
              <p:nvPr/>
            </p:nvSpPr>
            <p:spPr bwMode="auto">
              <a:xfrm rot="16222897">
                <a:off x="4814" y="877"/>
                <a:ext cx="2" cy="37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4" name="Oval 346"/>
              <p:cNvSpPr>
                <a:spLocks noChangeArrowheads="1"/>
              </p:cNvSpPr>
              <p:nvPr/>
            </p:nvSpPr>
            <p:spPr bwMode="auto">
              <a:xfrm rot="16222897" flipH="1">
                <a:off x="4494" y="988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15" name="Text Box 347"/>
              <p:cNvSpPr txBox="1">
                <a:spLocks noChangeArrowheads="1"/>
              </p:cNvSpPr>
              <p:nvPr/>
            </p:nvSpPr>
            <p:spPr bwMode="auto">
              <a:xfrm>
                <a:off x="4982" y="935"/>
                <a:ext cx="2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116" name="Text Box 348"/>
              <p:cNvSpPr txBox="1">
                <a:spLocks noChangeArrowheads="1"/>
              </p:cNvSpPr>
              <p:nvPr/>
            </p:nvSpPr>
            <p:spPr bwMode="auto">
              <a:xfrm>
                <a:off x="4484" y="935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  <p:grpSp>
          <p:nvGrpSpPr>
            <p:cNvPr id="82" name="Group 343"/>
            <p:cNvGrpSpPr>
              <a:grpSpLocks/>
            </p:cNvGrpSpPr>
            <p:nvPr/>
          </p:nvGrpSpPr>
          <p:grpSpPr bwMode="auto">
            <a:xfrm>
              <a:off x="2565153" y="3079565"/>
              <a:ext cx="1108075" cy="366712"/>
              <a:chOff x="4484" y="935"/>
              <a:chExt cx="698" cy="231"/>
            </a:xfrm>
          </p:grpSpPr>
          <p:sp>
            <p:nvSpPr>
              <p:cNvPr id="107" name="Oval 344"/>
              <p:cNvSpPr>
                <a:spLocks noChangeArrowheads="1"/>
              </p:cNvSpPr>
              <p:nvPr/>
            </p:nvSpPr>
            <p:spPr bwMode="auto">
              <a:xfrm rot="16222897" flipH="1">
                <a:off x="5011" y="982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08" name="Line 345"/>
              <p:cNvSpPr>
                <a:spLocks noChangeShapeType="1"/>
              </p:cNvSpPr>
              <p:nvPr/>
            </p:nvSpPr>
            <p:spPr bwMode="auto">
              <a:xfrm rot="16222897">
                <a:off x="4814" y="877"/>
                <a:ext cx="2" cy="37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9" name="Oval 346"/>
              <p:cNvSpPr>
                <a:spLocks noChangeArrowheads="1"/>
              </p:cNvSpPr>
              <p:nvPr/>
            </p:nvSpPr>
            <p:spPr bwMode="auto">
              <a:xfrm rot="16222897" flipH="1">
                <a:off x="4494" y="988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10" name="Text Box 347"/>
              <p:cNvSpPr txBox="1">
                <a:spLocks noChangeArrowheads="1"/>
              </p:cNvSpPr>
              <p:nvPr/>
            </p:nvSpPr>
            <p:spPr bwMode="auto">
              <a:xfrm>
                <a:off x="4982" y="935"/>
                <a:ext cx="2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111" name="Text Box 348"/>
              <p:cNvSpPr txBox="1">
                <a:spLocks noChangeArrowheads="1"/>
              </p:cNvSpPr>
              <p:nvPr/>
            </p:nvSpPr>
            <p:spPr bwMode="auto">
              <a:xfrm>
                <a:off x="4484" y="935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  <p:grpSp>
          <p:nvGrpSpPr>
            <p:cNvPr id="83" name="Group 343"/>
            <p:cNvGrpSpPr>
              <a:grpSpLocks/>
            </p:cNvGrpSpPr>
            <p:nvPr/>
          </p:nvGrpSpPr>
          <p:grpSpPr bwMode="auto">
            <a:xfrm>
              <a:off x="4043631" y="2121127"/>
              <a:ext cx="1108075" cy="366712"/>
              <a:chOff x="4484" y="935"/>
              <a:chExt cx="698" cy="231"/>
            </a:xfrm>
          </p:grpSpPr>
          <p:sp>
            <p:nvSpPr>
              <p:cNvPr id="102" name="Oval 344"/>
              <p:cNvSpPr>
                <a:spLocks noChangeArrowheads="1"/>
              </p:cNvSpPr>
              <p:nvPr/>
            </p:nvSpPr>
            <p:spPr bwMode="auto">
              <a:xfrm rot="16222897" flipH="1">
                <a:off x="5011" y="982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03" name="Line 345"/>
              <p:cNvSpPr>
                <a:spLocks noChangeShapeType="1"/>
              </p:cNvSpPr>
              <p:nvPr/>
            </p:nvSpPr>
            <p:spPr bwMode="auto">
              <a:xfrm rot="16222897">
                <a:off x="4814" y="877"/>
                <a:ext cx="2" cy="37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4" name="Oval 346"/>
              <p:cNvSpPr>
                <a:spLocks noChangeArrowheads="1"/>
              </p:cNvSpPr>
              <p:nvPr/>
            </p:nvSpPr>
            <p:spPr bwMode="auto">
              <a:xfrm rot="16222897" flipH="1">
                <a:off x="4494" y="988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05" name="Text Box 347"/>
              <p:cNvSpPr txBox="1">
                <a:spLocks noChangeArrowheads="1"/>
              </p:cNvSpPr>
              <p:nvPr/>
            </p:nvSpPr>
            <p:spPr bwMode="auto">
              <a:xfrm>
                <a:off x="4982" y="935"/>
                <a:ext cx="2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106" name="Text Box 348"/>
              <p:cNvSpPr txBox="1">
                <a:spLocks noChangeArrowheads="1"/>
              </p:cNvSpPr>
              <p:nvPr/>
            </p:nvSpPr>
            <p:spPr bwMode="auto">
              <a:xfrm>
                <a:off x="4484" y="935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  <p:grpSp>
          <p:nvGrpSpPr>
            <p:cNvPr id="84" name="Group 343"/>
            <p:cNvGrpSpPr>
              <a:grpSpLocks/>
            </p:cNvGrpSpPr>
            <p:nvPr/>
          </p:nvGrpSpPr>
          <p:grpSpPr bwMode="auto">
            <a:xfrm>
              <a:off x="4043631" y="2497179"/>
              <a:ext cx="1108075" cy="366712"/>
              <a:chOff x="4484" y="935"/>
              <a:chExt cx="698" cy="231"/>
            </a:xfrm>
          </p:grpSpPr>
          <p:sp>
            <p:nvSpPr>
              <p:cNvPr id="97" name="Oval 344"/>
              <p:cNvSpPr>
                <a:spLocks noChangeArrowheads="1"/>
              </p:cNvSpPr>
              <p:nvPr/>
            </p:nvSpPr>
            <p:spPr bwMode="auto">
              <a:xfrm rot="16222897" flipH="1">
                <a:off x="5011" y="982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98" name="Line 345"/>
              <p:cNvSpPr>
                <a:spLocks noChangeShapeType="1"/>
              </p:cNvSpPr>
              <p:nvPr/>
            </p:nvSpPr>
            <p:spPr bwMode="auto">
              <a:xfrm rot="16222897">
                <a:off x="4814" y="877"/>
                <a:ext cx="2" cy="37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9" name="Oval 346"/>
              <p:cNvSpPr>
                <a:spLocks noChangeArrowheads="1"/>
              </p:cNvSpPr>
              <p:nvPr/>
            </p:nvSpPr>
            <p:spPr bwMode="auto">
              <a:xfrm rot="16222897" flipH="1">
                <a:off x="4494" y="988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00" name="Text Box 347"/>
              <p:cNvSpPr txBox="1">
                <a:spLocks noChangeArrowheads="1"/>
              </p:cNvSpPr>
              <p:nvPr/>
            </p:nvSpPr>
            <p:spPr bwMode="auto">
              <a:xfrm>
                <a:off x="4982" y="935"/>
                <a:ext cx="2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101" name="Text Box 348"/>
              <p:cNvSpPr txBox="1">
                <a:spLocks noChangeArrowheads="1"/>
              </p:cNvSpPr>
              <p:nvPr/>
            </p:nvSpPr>
            <p:spPr bwMode="auto">
              <a:xfrm>
                <a:off x="4484" y="935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  <p:grpSp>
          <p:nvGrpSpPr>
            <p:cNvPr id="85" name="Group 343"/>
            <p:cNvGrpSpPr>
              <a:grpSpLocks/>
            </p:cNvGrpSpPr>
            <p:nvPr/>
          </p:nvGrpSpPr>
          <p:grpSpPr bwMode="auto">
            <a:xfrm>
              <a:off x="4043631" y="2873231"/>
              <a:ext cx="1108075" cy="366712"/>
              <a:chOff x="4484" y="935"/>
              <a:chExt cx="698" cy="231"/>
            </a:xfrm>
          </p:grpSpPr>
          <p:sp>
            <p:nvSpPr>
              <p:cNvPr id="92" name="Oval 344"/>
              <p:cNvSpPr>
                <a:spLocks noChangeArrowheads="1"/>
              </p:cNvSpPr>
              <p:nvPr/>
            </p:nvSpPr>
            <p:spPr bwMode="auto">
              <a:xfrm rot="16222897" flipH="1">
                <a:off x="5011" y="982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93" name="Line 345"/>
              <p:cNvSpPr>
                <a:spLocks noChangeShapeType="1"/>
              </p:cNvSpPr>
              <p:nvPr/>
            </p:nvSpPr>
            <p:spPr bwMode="auto">
              <a:xfrm rot="16222897">
                <a:off x="4814" y="877"/>
                <a:ext cx="2" cy="37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4" name="Oval 346"/>
              <p:cNvSpPr>
                <a:spLocks noChangeArrowheads="1"/>
              </p:cNvSpPr>
              <p:nvPr/>
            </p:nvSpPr>
            <p:spPr bwMode="auto">
              <a:xfrm rot="16222897" flipH="1">
                <a:off x="4494" y="988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95" name="Text Box 347"/>
              <p:cNvSpPr txBox="1">
                <a:spLocks noChangeArrowheads="1"/>
              </p:cNvSpPr>
              <p:nvPr/>
            </p:nvSpPr>
            <p:spPr bwMode="auto">
              <a:xfrm>
                <a:off x="4982" y="935"/>
                <a:ext cx="2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96" name="Text Box 348"/>
              <p:cNvSpPr txBox="1">
                <a:spLocks noChangeArrowheads="1"/>
              </p:cNvSpPr>
              <p:nvPr/>
            </p:nvSpPr>
            <p:spPr bwMode="auto">
              <a:xfrm>
                <a:off x="4484" y="935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  <p:grpSp>
          <p:nvGrpSpPr>
            <p:cNvPr id="86" name="Group 343"/>
            <p:cNvGrpSpPr>
              <a:grpSpLocks/>
            </p:cNvGrpSpPr>
            <p:nvPr/>
          </p:nvGrpSpPr>
          <p:grpSpPr bwMode="auto">
            <a:xfrm>
              <a:off x="4043631" y="3249283"/>
              <a:ext cx="1108075" cy="366712"/>
              <a:chOff x="4484" y="935"/>
              <a:chExt cx="698" cy="231"/>
            </a:xfrm>
          </p:grpSpPr>
          <p:sp>
            <p:nvSpPr>
              <p:cNvPr id="87" name="Oval 344"/>
              <p:cNvSpPr>
                <a:spLocks noChangeArrowheads="1"/>
              </p:cNvSpPr>
              <p:nvPr/>
            </p:nvSpPr>
            <p:spPr bwMode="auto">
              <a:xfrm rot="16222897" flipH="1">
                <a:off x="5011" y="982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88" name="Line 345"/>
              <p:cNvSpPr>
                <a:spLocks noChangeShapeType="1"/>
              </p:cNvSpPr>
              <p:nvPr/>
            </p:nvSpPr>
            <p:spPr bwMode="auto">
              <a:xfrm rot="16222897">
                <a:off x="4814" y="877"/>
                <a:ext cx="2" cy="37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9" name="Oval 346"/>
              <p:cNvSpPr>
                <a:spLocks noChangeArrowheads="1"/>
              </p:cNvSpPr>
              <p:nvPr/>
            </p:nvSpPr>
            <p:spPr bwMode="auto">
              <a:xfrm rot="16222897" flipH="1">
                <a:off x="4494" y="988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90" name="Text Box 347"/>
              <p:cNvSpPr txBox="1">
                <a:spLocks noChangeArrowheads="1"/>
              </p:cNvSpPr>
              <p:nvPr/>
            </p:nvSpPr>
            <p:spPr bwMode="auto">
              <a:xfrm>
                <a:off x="4982" y="935"/>
                <a:ext cx="2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91" name="Text Box 348"/>
              <p:cNvSpPr txBox="1">
                <a:spLocks noChangeArrowheads="1"/>
              </p:cNvSpPr>
              <p:nvPr/>
            </p:nvSpPr>
            <p:spPr bwMode="auto">
              <a:xfrm>
                <a:off x="4484" y="935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</p:grpSp>
      <p:sp>
        <p:nvSpPr>
          <p:cNvPr id="7190" name="Line 126"/>
          <p:cNvSpPr>
            <a:spLocks noChangeShapeType="1"/>
          </p:cNvSpPr>
          <p:nvPr/>
        </p:nvSpPr>
        <p:spPr bwMode="auto">
          <a:xfrm flipV="1">
            <a:off x="1470357" y="2386652"/>
            <a:ext cx="762000" cy="4572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med" len="med"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2" name="Line 126"/>
          <p:cNvSpPr>
            <a:spLocks noChangeShapeType="1"/>
          </p:cNvSpPr>
          <p:nvPr/>
        </p:nvSpPr>
        <p:spPr bwMode="auto">
          <a:xfrm flipV="1">
            <a:off x="3901932" y="3070746"/>
            <a:ext cx="888432" cy="839906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med" len="med"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33" name="Line 126"/>
          <p:cNvSpPr>
            <a:spLocks noChangeShapeType="1"/>
          </p:cNvSpPr>
          <p:nvPr/>
        </p:nvSpPr>
        <p:spPr bwMode="auto">
          <a:xfrm flipH="1" flipV="1">
            <a:off x="3316406" y="2838734"/>
            <a:ext cx="464971" cy="108784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med" len="med"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4" name="Text Box 69"/>
          <p:cNvSpPr txBox="1">
            <a:spLocks noChangeArrowheads="1"/>
          </p:cNvSpPr>
          <p:nvPr/>
        </p:nvSpPr>
        <p:spPr bwMode="auto">
          <a:xfrm>
            <a:off x="878305" y="814435"/>
            <a:ext cx="7712242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Formulas for the two types of bound charge density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FC7D0-48A7-47DE-8F94-9243B5E0A0C1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620486" y="0"/>
            <a:ext cx="7859485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Dielectrics: Bound </a:t>
            </a: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Charge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1404809" y="6186407"/>
            <a:ext cx="63952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 derivation of these formulas is given in the Appendix.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99335" name="Object 2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7650485"/>
              </p:ext>
            </p:extLst>
          </p:nvPr>
        </p:nvGraphicFramePr>
        <p:xfrm>
          <a:off x="854503" y="4929675"/>
          <a:ext cx="156051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99" name="Equation" r:id="rId4" imgW="774364" imgH="228501" progId="Equation.DSMT4">
                  <p:embed/>
                </p:oleObj>
              </mc:Choice>
              <mc:Fallback>
                <p:oleObj name="Equation" r:id="rId4" imgW="774364" imgH="228501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4503" y="4929675"/>
                        <a:ext cx="1560512" cy="4603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336" name="Object 256"/>
          <p:cNvGraphicFramePr>
            <a:graphicFrameLocks noChangeAspect="1"/>
          </p:cNvGraphicFramePr>
          <p:nvPr/>
        </p:nvGraphicFramePr>
        <p:xfrm>
          <a:off x="6605840" y="2123758"/>
          <a:ext cx="13303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00" name="Equation" r:id="rId6" imgW="660400" imgH="228600" progId="Equation.DSMT4">
                  <p:embed/>
                </p:oleObj>
              </mc:Choice>
              <mc:Fallback>
                <p:oleObj name="Equation" r:id="rId6" imgW="660400" imgH="228600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5840" y="2123758"/>
                        <a:ext cx="1330325" cy="4603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Freeform 66"/>
          <p:cNvSpPr>
            <a:spLocks/>
          </p:cNvSpPr>
          <p:nvPr/>
        </p:nvSpPr>
        <p:spPr bwMode="auto">
          <a:xfrm>
            <a:off x="2714196" y="2602731"/>
            <a:ext cx="3001509" cy="2862715"/>
          </a:xfrm>
          <a:custGeom>
            <a:avLst/>
            <a:gdLst>
              <a:gd name="T0" fmla="*/ 788 w 1497"/>
              <a:gd name="T1" fmla="*/ 105 h 1445"/>
              <a:gd name="T2" fmla="*/ 580 w 1497"/>
              <a:gd name="T3" fmla="*/ 17 h 1445"/>
              <a:gd name="T4" fmla="*/ 164 w 1497"/>
              <a:gd name="T5" fmla="*/ 209 h 1445"/>
              <a:gd name="T6" fmla="*/ 4 w 1497"/>
              <a:gd name="T7" fmla="*/ 537 h 1445"/>
              <a:gd name="T8" fmla="*/ 140 w 1497"/>
              <a:gd name="T9" fmla="*/ 961 h 1445"/>
              <a:gd name="T10" fmla="*/ 732 w 1497"/>
              <a:gd name="T11" fmla="*/ 1201 h 1445"/>
              <a:gd name="T12" fmla="*/ 1084 w 1497"/>
              <a:gd name="T13" fmla="*/ 1433 h 1445"/>
              <a:gd name="T14" fmla="*/ 1436 w 1497"/>
              <a:gd name="T15" fmla="*/ 1273 h 1445"/>
              <a:gd name="T16" fmla="*/ 1452 w 1497"/>
              <a:gd name="T17" fmla="*/ 729 h 1445"/>
              <a:gd name="T18" fmla="*/ 1204 w 1497"/>
              <a:gd name="T19" fmla="*/ 465 h 1445"/>
              <a:gd name="T20" fmla="*/ 892 w 1497"/>
              <a:gd name="T21" fmla="*/ 241 h 1445"/>
              <a:gd name="T22" fmla="*/ 788 w 1497"/>
              <a:gd name="T23" fmla="*/ 105 h 144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497"/>
              <a:gd name="T37" fmla="*/ 0 h 1445"/>
              <a:gd name="T38" fmla="*/ 1497 w 1497"/>
              <a:gd name="T39" fmla="*/ 1445 h 144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497" h="1445">
                <a:moveTo>
                  <a:pt x="788" y="105"/>
                </a:moveTo>
                <a:cubicBezTo>
                  <a:pt x="736" y="68"/>
                  <a:pt x="684" y="0"/>
                  <a:pt x="580" y="17"/>
                </a:cubicBezTo>
                <a:cubicBezTo>
                  <a:pt x="476" y="34"/>
                  <a:pt x="260" y="122"/>
                  <a:pt x="164" y="209"/>
                </a:cubicBezTo>
                <a:cubicBezTo>
                  <a:pt x="68" y="296"/>
                  <a:pt x="8" y="412"/>
                  <a:pt x="4" y="537"/>
                </a:cubicBezTo>
                <a:cubicBezTo>
                  <a:pt x="0" y="662"/>
                  <a:pt x="19" y="850"/>
                  <a:pt x="140" y="961"/>
                </a:cubicBezTo>
                <a:cubicBezTo>
                  <a:pt x="261" y="1072"/>
                  <a:pt x="575" y="1122"/>
                  <a:pt x="732" y="1201"/>
                </a:cubicBezTo>
                <a:cubicBezTo>
                  <a:pt x="889" y="1280"/>
                  <a:pt x="967" y="1421"/>
                  <a:pt x="1084" y="1433"/>
                </a:cubicBezTo>
                <a:cubicBezTo>
                  <a:pt x="1201" y="1445"/>
                  <a:pt x="1375" y="1390"/>
                  <a:pt x="1436" y="1273"/>
                </a:cubicBezTo>
                <a:cubicBezTo>
                  <a:pt x="1497" y="1156"/>
                  <a:pt x="1491" y="864"/>
                  <a:pt x="1452" y="729"/>
                </a:cubicBezTo>
                <a:cubicBezTo>
                  <a:pt x="1413" y="594"/>
                  <a:pt x="1297" y="546"/>
                  <a:pt x="1204" y="465"/>
                </a:cubicBezTo>
                <a:cubicBezTo>
                  <a:pt x="1111" y="384"/>
                  <a:pt x="959" y="298"/>
                  <a:pt x="892" y="241"/>
                </a:cubicBezTo>
                <a:cubicBezTo>
                  <a:pt x="825" y="184"/>
                  <a:pt x="840" y="142"/>
                  <a:pt x="788" y="105"/>
                </a:cubicBezTo>
                <a:close/>
              </a:path>
            </a:pathLst>
          </a:custGeom>
          <a:noFill/>
          <a:ln w="19050" cap="flat" cmpd="sng">
            <a:solidFill>
              <a:schemeClr val="bg2"/>
            </a:solidFill>
            <a:prstDash val="dash"/>
            <a:round/>
            <a:headEnd type="none" w="sm" len="sm"/>
            <a:tailEnd type="none" w="sm" len="sm"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16396" name="Object 70"/>
          <p:cNvGraphicFramePr>
            <a:graphicFrameLocks noChangeAspect="1"/>
          </p:cNvGraphicFramePr>
          <p:nvPr/>
        </p:nvGraphicFramePr>
        <p:xfrm>
          <a:off x="4831475" y="4413250"/>
          <a:ext cx="254000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01" name="Equation" r:id="rId8" imgW="164880" imgH="228600" progId="Equation.DSMT4">
                  <p:embed/>
                </p:oleObj>
              </mc:Choice>
              <mc:Fallback>
                <p:oleObj name="Equation" r:id="rId8" imgW="164880" imgH="228600" progId="Equation.DSMT4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1475" y="4413250"/>
                        <a:ext cx="254000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" name="TextBox 73"/>
          <p:cNvSpPr txBox="1"/>
          <p:nvPr/>
        </p:nvSpPr>
        <p:spPr>
          <a:xfrm>
            <a:off x="3693910" y="3560446"/>
            <a:ext cx="7620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 - - </a:t>
            </a:r>
          </a:p>
          <a:p>
            <a:pPr algn="ctr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 - - -</a:t>
            </a:r>
          </a:p>
          <a:p>
            <a:pPr algn="ctr">
              <a:buFontTx/>
              <a:buChar char="-"/>
            </a:pPr>
            <a:r>
              <a:rPr lang="en-US" dirty="0" smtClean="0">
                <a:solidFill>
                  <a:srgbClr val="FF0000"/>
                </a:solidFill>
              </a:rPr>
              <a:t> - - -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4259967" y="3081012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4488567" y="3222987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4793367" y="341892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768625" y="3854359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3432653" y="4431302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4292625" y="4790531"/>
            <a:ext cx="261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-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3" name="TextBox 82"/>
          <p:cNvSpPr txBox="1"/>
          <p:nvPr/>
        </p:nvSpPr>
        <p:spPr>
          <a:xfrm>
            <a:off x="3987824" y="2874184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5011082" y="357132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+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86" name="Straight Arrow Connector 85"/>
          <p:cNvCxnSpPr/>
          <p:nvPr/>
        </p:nvCxnSpPr>
        <p:spPr bwMode="auto">
          <a:xfrm flipV="1">
            <a:off x="2137253" y="4093847"/>
            <a:ext cx="1850579" cy="66097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89" name="Straight Arrow Connector 88"/>
          <p:cNvCxnSpPr/>
          <p:nvPr/>
        </p:nvCxnSpPr>
        <p:spPr bwMode="auto">
          <a:xfrm flipH="1">
            <a:off x="4847796" y="2471874"/>
            <a:ext cx="1545772" cy="783773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arrow" w="med" len="med"/>
          </a:ln>
          <a:effectLst/>
        </p:spPr>
      </p:cxnSp>
      <p:cxnSp>
        <p:nvCxnSpPr>
          <p:cNvPr id="24" name="Straight Arrow Connector 23"/>
          <p:cNvCxnSpPr/>
          <p:nvPr/>
        </p:nvCxnSpPr>
        <p:spPr bwMode="auto">
          <a:xfrm flipV="1">
            <a:off x="5636365" y="3876131"/>
            <a:ext cx="495946" cy="159949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chemeClr val="bg2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graphicFrame>
        <p:nvGraphicFramePr>
          <p:cNvPr id="99337" name="Object 9"/>
          <p:cNvGraphicFramePr>
            <a:graphicFrameLocks noChangeAspect="1"/>
          </p:cNvGraphicFramePr>
          <p:nvPr/>
        </p:nvGraphicFramePr>
        <p:xfrm>
          <a:off x="6292648" y="3619637"/>
          <a:ext cx="255587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02" name="Equation" r:id="rId10" imgW="126835" imgH="202936" progId="Equation.DSMT4">
                  <p:embed/>
                </p:oleObj>
              </mc:Choice>
              <mc:Fallback>
                <p:oleObj name="Equation" r:id="rId10" imgW="126835" imgH="202936" progId="Equation.DSMT4">
                  <p:embed/>
                  <p:pic>
                    <p:nvPicPr>
                      <p:cNvPr id="0" name="Picture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2648" y="3619637"/>
                        <a:ext cx="255587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6066994" y="4170045"/>
            <a:ext cx="2743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The unit normal points outward from the dielectric.</a:t>
            </a:r>
            <a:endParaRPr lang="en-US" sz="1400" dirty="0">
              <a:solidFill>
                <a:schemeClr val="bg2"/>
              </a:solidFill>
            </a:endParaRPr>
          </a:p>
        </p:txBody>
      </p:sp>
      <p:graphicFrame>
        <p:nvGraphicFramePr>
          <p:cNvPr id="99338" name="Object 9"/>
          <p:cNvGraphicFramePr>
            <a:graphicFrameLocks noChangeAspect="1"/>
          </p:cNvGraphicFramePr>
          <p:nvPr/>
        </p:nvGraphicFramePr>
        <p:xfrm>
          <a:off x="192573" y="1586342"/>
          <a:ext cx="2988647" cy="490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403" name="Equation" r:id="rId12" imgW="1548728" imgH="253890" progId="Equation.DSMT4">
                  <p:embed/>
                </p:oleObj>
              </mc:Choice>
              <mc:Fallback>
                <p:oleObj name="Equation" r:id="rId12" imgW="1548728" imgH="253890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573" y="1586342"/>
                        <a:ext cx="2988647" cy="49016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227703" y="2173151"/>
            <a:ext cx="30641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u="sng" dirty="0" smtClean="0">
                <a:solidFill>
                  <a:schemeClr val="bg2"/>
                </a:solidFill>
                <a:latin typeface="+mn-lt"/>
              </a:rPr>
              <a:t>E</a:t>
            </a:r>
            <a:r>
              <a:rPr lang="en-US" sz="1400" dirty="0" smtClean="0">
                <a:solidFill>
                  <a:schemeClr val="bg2"/>
                </a:solidFill>
                <a:latin typeface="+mn-lt"/>
              </a:rPr>
              <a:t> =</a:t>
            </a:r>
            <a:r>
              <a:rPr lang="en-US" sz="1400" dirty="0" smtClean="0">
                <a:solidFill>
                  <a:schemeClr val="bg2"/>
                </a:solidFill>
              </a:rPr>
              <a:t> electric field </a:t>
            </a:r>
            <a:r>
              <a:rPr lang="en-US" sz="1400" u="sng" dirty="0" smtClean="0">
                <a:solidFill>
                  <a:schemeClr val="bg2"/>
                </a:solidFill>
              </a:rPr>
              <a:t>inside</a:t>
            </a:r>
            <a:r>
              <a:rPr lang="en-US" sz="1400" dirty="0" smtClean="0">
                <a:solidFill>
                  <a:schemeClr val="bg2"/>
                </a:solidFill>
              </a:rPr>
              <a:t> the object (what the molecules see)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130389" y="2724673"/>
            <a:ext cx="2840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2"/>
                </a:solidFill>
              </a:rPr>
              <a:t>Here </a:t>
            </a:r>
            <a:r>
              <a:rPr lang="en-US" sz="1200" i="1" u="sng" dirty="0" smtClean="0">
                <a:solidFill>
                  <a:schemeClr val="bg2"/>
                </a:solidFill>
                <a:latin typeface="+mn-lt"/>
              </a:rPr>
              <a:t>P</a:t>
            </a:r>
            <a:r>
              <a:rPr lang="en-US" sz="1200" dirty="0" smtClean="0">
                <a:solidFill>
                  <a:schemeClr val="bg2"/>
                </a:solidFill>
              </a:rPr>
              <a:t> comes from </a:t>
            </a:r>
            <a:r>
              <a:rPr lang="en-US" sz="1200" i="1" u="sng" dirty="0" smtClean="0">
                <a:solidFill>
                  <a:schemeClr val="bg2"/>
                </a:solidFill>
                <a:latin typeface="+mn-lt"/>
              </a:rPr>
              <a:t>E</a:t>
            </a:r>
            <a:r>
              <a:rPr lang="en-US" sz="1200" dirty="0" smtClean="0">
                <a:solidFill>
                  <a:schemeClr val="bg2"/>
                </a:solidFill>
              </a:rPr>
              <a:t> at the surface, but </a:t>
            </a:r>
            <a:r>
              <a:rPr lang="en-US" sz="1200" u="sng" dirty="0" smtClean="0">
                <a:solidFill>
                  <a:schemeClr val="bg2"/>
                </a:solidFill>
              </a:rPr>
              <a:t>inside</a:t>
            </a:r>
            <a:r>
              <a:rPr lang="en-US" sz="1200" dirty="0" smtClean="0">
                <a:solidFill>
                  <a:schemeClr val="bg2"/>
                </a:solidFill>
              </a:rPr>
              <a:t> the object.</a:t>
            </a:r>
            <a:endParaRPr lang="en-US" sz="1200" dirty="0">
              <a:solidFill>
                <a:schemeClr val="bg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3777" y="5504475"/>
            <a:ext cx="29533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2"/>
                </a:solidFill>
              </a:rPr>
              <a:t>Here </a:t>
            </a:r>
            <a:r>
              <a:rPr lang="en-US" sz="1200" i="1" u="sng" dirty="0" smtClean="0">
                <a:solidFill>
                  <a:schemeClr val="bg2"/>
                </a:solidFill>
                <a:latin typeface="+mn-lt"/>
              </a:rPr>
              <a:t>P</a:t>
            </a:r>
            <a:r>
              <a:rPr lang="en-US" sz="1200" dirty="0" smtClean="0">
                <a:solidFill>
                  <a:schemeClr val="bg2"/>
                </a:solidFill>
              </a:rPr>
              <a:t> comes from </a:t>
            </a:r>
            <a:r>
              <a:rPr lang="en-US" sz="1200" i="1" u="sng" dirty="0" smtClean="0">
                <a:solidFill>
                  <a:schemeClr val="bg2"/>
                </a:solidFill>
                <a:latin typeface="+mn-lt"/>
              </a:rPr>
              <a:t>E</a:t>
            </a:r>
            <a:r>
              <a:rPr lang="en-US" sz="1200" dirty="0" smtClean="0">
                <a:solidFill>
                  <a:schemeClr val="bg2"/>
                </a:solidFill>
              </a:rPr>
              <a:t> inside the object.</a:t>
            </a:r>
            <a:endParaRPr lang="en-US" sz="12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Text Box 2"/>
          <p:cNvSpPr txBox="1">
            <a:spLocks noChangeArrowheads="1"/>
          </p:cNvSpPr>
          <p:nvPr/>
        </p:nvSpPr>
        <p:spPr bwMode="auto">
          <a:xfrm>
            <a:off x="987425" y="0"/>
            <a:ext cx="69230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Dielectrics: Gauss’s Law</a:t>
            </a:r>
          </a:p>
        </p:txBody>
      </p:sp>
      <p:graphicFrame>
        <p:nvGraphicFramePr>
          <p:cNvPr id="8194" name="Object 1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934665"/>
              </p:ext>
            </p:extLst>
          </p:nvPr>
        </p:nvGraphicFramePr>
        <p:xfrm>
          <a:off x="2403664" y="1731450"/>
          <a:ext cx="3860800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4" imgW="1637589" imgH="253890" progId="Equation.DSMT4">
                  <p:embed/>
                </p:oleObj>
              </mc:Choice>
              <mc:Fallback>
                <p:oleObj name="Equation" r:id="rId4" imgW="1637589" imgH="25389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3664" y="1731450"/>
                        <a:ext cx="3860800" cy="598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Text Box 228"/>
          <p:cNvSpPr txBox="1">
            <a:spLocks noChangeArrowheads="1"/>
          </p:cNvSpPr>
          <p:nvPr/>
        </p:nvSpPr>
        <p:spPr bwMode="auto">
          <a:xfrm>
            <a:off x="381000" y="3046413"/>
            <a:ext cx="8469085" cy="1754326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just"/>
            <a:r>
              <a:rPr lang="en-US" dirty="0" smtClean="0">
                <a:solidFill>
                  <a:schemeClr val="bg1"/>
                </a:solidFill>
              </a:rPr>
              <a:t>The above equation is valid inside of a material, even though it involves the permittivity of free space. But we </a:t>
            </a:r>
            <a:r>
              <a:rPr lang="en-US" dirty="0">
                <a:solidFill>
                  <a:schemeClr val="bg1"/>
                </a:solidFill>
              </a:rPr>
              <a:t>prefer to have only the </a:t>
            </a:r>
            <a:r>
              <a:rPr lang="en-US" u="sng" dirty="0" smtClean="0">
                <a:solidFill>
                  <a:schemeClr val="bg1"/>
                </a:solidFill>
              </a:rPr>
              <a:t>free charge </a:t>
            </a:r>
            <a:r>
              <a:rPr lang="en-US" u="sng" dirty="0">
                <a:solidFill>
                  <a:schemeClr val="bg1"/>
                </a:solidFill>
              </a:rPr>
              <a:t>density </a:t>
            </a:r>
            <a:r>
              <a:rPr lang="en-US" dirty="0">
                <a:solidFill>
                  <a:schemeClr val="bg1"/>
                </a:solidFill>
              </a:rPr>
              <a:t>in the equation, since this is what is known.</a:t>
            </a:r>
          </a:p>
          <a:p>
            <a:pPr algn="just"/>
            <a:endParaRPr lang="en-US" dirty="0">
              <a:solidFill>
                <a:schemeClr val="bg1"/>
              </a:solidFill>
            </a:endParaRPr>
          </a:p>
          <a:p>
            <a:pPr algn="just"/>
            <a:r>
              <a:rPr lang="en-US" dirty="0">
                <a:solidFill>
                  <a:schemeClr val="bg1"/>
                </a:solidFill>
              </a:rPr>
              <a:t>The goal is to calculate (and </a:t>
            </a:r>
            <a:r>
              <a:rPr lang="en-US" dirty="0" smtClean="0">
                <a:solidFill>
                  <a:schemeClr val="bg1"/>
                </a:solidFill>
              </a:rPr>
              <a:t>hopefully </a:t>
            </a:r>
            <a:r>
              <a:rPr lang="en-US" dirty="0">
                <a:solidFill>
                  <a:schemeClr val="bg1"/>
                </a:solidFill>
              </a:rPr>
              <a:t>eliminate) the bound-charge density term on the right-hand side</a:t>
            </a:r>
            <a:r>
              <a:rPr lang="en-US" dirty="0" smtClean="0">
                <a:solidFill>
                  <a:schemeClr val="bg1"/>
                </a:solidFill>
              </a:rPr>
              <a:t>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FC7D0-48A7-47DE-8F94-9243B5E0A0C1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35016" y="1068242"/>
            <a:ext cx="22749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Inside a material: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7" name="Text Box 7"/>
          <p:cNvSpPr txBox="1">
            <a:spLocks noChangeArrowheads="1"/>
          </p:cNvSpPr>
          <p:nvPr/>
        </p:nvSpPr>
        <p:spPr bwMode="auto">
          <a:xfrm>
            <a:off x="684891" y="1178832"/>
            <a:ext cx="447930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The </a:t>
            </a:r>
            <a:r>
              <a:rPr lang="en-US" sz="2000" u="sng" dirty="0" smtClean="0">
                <a:solidFill>
                  <a:schemeClr val="bg1"/>
                </a:solidFill>
              </a:rPr>
              <a:t>free-space</a:t>
            </a:r>
            <a:r>
              <a:rPr lang="en-US" sz="2000" dirty="0" smtClean="0">
                <a:solidFill>
                  <a:schemeClr val="bg1"/>
                </a:solidFill>
              </a:rPr>
              <a:t> form of Gauss’s law is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12291" name="Object 8"/>
          <p:cNvGraphicFramePr>
            <a:graphicFrameLocks noChangeAspect="1"/>
          </p:cNvGraphicFramePr>
          <p:nvPr/>
        </p:nvGraphicFramePr>
        <p:xfrm>
          <a:off x="1786397" y="1905681"/>
          <a:ext cx="538321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7" name="Equation" r:id="rId4" imgW="2374900" imgH="254000" progId="Equation.DSMT4">
                  <p:embed/>
                </p:oleObj>
              </mc:Choice>
              <mc:Fallback>
                <p:oleObj name="Equation" r:id="rId4" imgW="2374900" imgH="25400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6397" y="1905681"/>
                        <a:ext cx="5383212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Text Box 12"/>
          <p:cNvSpPr txBox="1">
            <a:spLocks noChangeArrowheads="1"/>
          </p:cNvSpPr>
          <p:nvPr/>
        </p:nvSpPr>
        <p:spPr bwMode="auto">
          <a:xfrm>
            <a:off x="2195739" y="4670879"/>
            <a:ext cx="1069975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Hence</a:t>
            </a:r>
          </a:p>
        </p:txBody>
      </p:sp>
      <p:graphicFrame>
        <p:nvGraphicFramePr>
          <p:cNvPr id="12292" name="Object 13"/>
          <p:cNvGraphicFramePr>
            <a:graphicFrameLocks noChangeAspect="1"/>
          </p:cNvGraphicFramePr>
          <p:nvPr/>
        </p:nvGraphicFramePr>
        <p:xfrm>
          <a:off x="3471182" y="5187270"/>
          <a:ext cx="1614488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8" name="Equation" r:id="rId6" imgW="647700" imgH="228600" progId="Equation.DSMT4">
                  <p:embed/>
                </p:oleObj>
              </mc:Choice>
              <mc:Fallback>
                <p:oleObj name="Equation" r:id="rId6" imgW="647700" imgH="228600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182" y="5187270"/>
                        <a:ext cx="1614488" cy="56991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1311" name="Text Box 15"/>
          <p:cNvSpPr txBox="1">
            <a:spLocks noChangeArrowheads="1"/>
          </p:cNvSpPr>
          <p:nvPr/>
        </p:nvSpPr>
        <p:spPr bwMode="auto">
          <a:xfrm>
            <a:off x="339725" y="0"/>
            <a:ext cx="79898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Dielectrics: Gauss’s Law (cont.)</a:t>
            </a:r>
          </a:p>
        </p:txBody>
      </p:sp>
      <p:graphicFrame>
        <p:nvGraphicFramePr>
          <p:cNvPr id="12294" name="Object 17"/>
          <p:cNvGraphicFramePr>
            <a:graphicFrameLocks noChangeAspect="1"/>
          </p:cNvGraphicFramePr>
          <p:nvPr/>
        </p:nvGraphicFramePr>
        <p:xfrm>
          <a:off x="2903764" y="3649210"/>
          <a:ext cx="2533650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49" name="Equation" r:id="rId8" imgW="1117115" imgH="253890" progId="Equation.DSMT4">
                  <p:embed/>
                </p:oleObj>
              </mc:Choice>
              <mc:Fallback>
                <p:oleObj name="Equation" r:id="rId8" imgW="1117115" imgH="253890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3764" y="3649210"/>
                        <a:ext cx="2533650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0" name="Text Box 18"/>
          <p:cNvSpPr txBox="1">
            <a:spLocks noChangeArrowheads="1"/>
          </p:cNvSpPr>
          <p:nvPr/>
        </p:nvSpPr>
        <p:spPr bwMode="auto">
          <a:xfrm>
            <a:off x="2296432" y="3033259"/>
            <a:ext cx="4095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7968" y="5987143"/>
            <a:ext cx="89045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bg1"/>
                </a:solidFill>
              </a:rPr>
              <a:t>This is the </a:t>
            </a:r>
            <a:r>
              <a:rPr lang="en-US" sz="2000" u="sng" dirty="0" smtClean="0">
                <a:solidFill>
                  <a:schemeClr val="bg1"/>
                </a:solidFill>
              </a:rPr>
              <a:t>usual</a:t>
            </a:r>
            <a:r>
              <a:rPr lang="en-US" sz="2000" dirty="0" smtClean="0">
                <a:solidFill>
                  <a:schemeClr val="bg1"/>
                </a:solidFill>
              </a:rPr>
              <a:t> Gauss’s law: This </a:t>
            </a:r>
            <a:r>
              <a:rPr lang="en-US" sz="2000" dirty="0">
                <a:solidFill>
                  <a:schemeClr val="bg1"/>
                </a:solidFill>
              </a:rPr>
              <a:t>is why the definition of </a:t>
            </a:r>
            <a:r>
              <a:rPr lang="en-US" sz="2000" i="1" u="sng" dirty="0">
                <a:solidFill>
                  <a:schemeClr val="bg1"/>
                </a:solidFill>
                <a:latin typeface="+mn-lt"/>
              </a:rPr>
              <a:t>D</a:t>
            </a:r>
            <a:r>
              <a:rPr lang="en-US" sz="2000" dirty="0">
                <a:solidFill>
                  <a:schemeClr val="bg1"/>
                </a:solidFill>
              </a:rPr>
              <a:t> is so convenient!</a:t>
            </a: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FC7D0-48A7-47DE-8F94-9243B5E0A0C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12"/>
          <p:cNvSpPr>
            <a:spLocks noChangeArrowheads="1"/>
          </p:cNvSpPr>
          <p:nvPr/>
        </p:nvSpPr>
        <p:spPr bwMode="auto">
          <a:xfrm>
            <a:off x="2997200" y="3124200"/>
            <a:ext cx="2997200" cy="10668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2"/>
          <p:cNvSpPr>
            <a:spLocks noChangeArrowheads="1"/>
          </p:cNvSpPr>
          <p:nvPr/>
        </p:nvSpPr>
        <p:spPr bwMode="auto">
          <a:xfrm>
            <a:off x="3408363" y="1695450"/>
            <a:ext cx="2357437" cy="720725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3827" name="Text Box 3"/>
          <p:cNvSpPr txBox="1">
            <a:spLocks noChangeArrowheads="1"/>
          </p:cNvSpPr>
          <p:nvPr/>
        </p:nvSpPr>
        <p:spPr bwMode="auto">
          <a:xfrm>
            <a:off x="1292225" y="-3175"/>
            <a:ext cx="6592888" cy="13112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Dielectrics: Gauss’s Law (Summary)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527050" y="4689475"/>
            <a:ext cx="8143875" cy="1815882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000" b="1" dirty="0">
                <a:solidFill>
                  <a:schemeClr val="bg2"/>
                </a:solidFill>
              </a:rPr>
              <a:t>Important conclusion:</a:t>
            </a:r>
          </a:p>
          <a:p>
            <a:pPr algn="ctr">
              <a:spcAft>
                <a:spcPts val="1200"/>
              </a:spcAft>
            </a:pPr>
            <a:r>
              <a:rPr lang="en-US" dirty="0" smtClean="0">
                <a:solidFill>
                  <a:schemeClr val="bg1"/>
                </a:solidFill>
              </a:rPr>
              <a:t>Gauss</a:t>
            </a:r>
            <a:r>
              <a:rPr lang="en-US" dirty="0">
                <a:solidFill>
                  <a:schemeClr val="bg1"/>
                </a:solidFill>
              </a:rPr>
              <a:t>’ law works the same way inside a dielectric as it does in vacuum, with only the </a:t>
            </a:r>
            <a:r>
              <a:rPr lang="en-US" u="sng" dirty="0">
                <a:solidFill>
                  <a:schemeClr val="bg1"/>
                </a:solidFill>
              </a:rPr>
              <a:t>free charge density</a:t>
            </a:r>
            <a:r>
              <a:rPr lang="en-US" dirty="0">
                <a:solidFill>
                  <a:schemeClr val="bg1"/>
                </a:solidFill>
              </a:rPr>
              <a:t> (i.e., the charge that is actually placed inside the material) being used on the right-hand side. </a:t>
            </a:r>
            <a:endParaRPr lang="en-US" dirty="0" smtClean="0">
              <a:solidFill>
                <a:schemeClr val="bg1"/>
              </a:solidFill>
            </a:endParaRP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We simply use </a:t>
            </a:r>
            <a:r>
              <a:rPr lang="en-US" i="1" dirty="0" smtClean="0">
                <a:solidFill>
                  <a:schemeClr val="bg1"/>
                </a:solidFill>
                <a:latin typeface="+mn-lt"/>
                <a:sym typeface="Symbol" panose="05050102010706020507" pitchFamily="18" charset="2"/>
              </a:rPr>
              <a:t></a:t>
            </a:r>
            <a:r>
              <a:rPr lang="en-US" dirty="0" smtClean="0">
                <a:solidFill>
                  <a:schemeClr val="bg1"/>
                </a:solidFill>
                <a:sym typeface="Symbol" panose="05050102010706020507" pitchFamily="18" charset="2"/>
              </a:rPr>
              <a:t> instead of </a:t>
            </a:r>
            <a:r>
              <a:rPr lang="en-US" i="1" dirty="0" smtClean="0">
                <a:solidFill>
                  <a:schemeClr val="bg1"/>
                </a:solidFill>
                <a:latin typeface="+mn-lt"/>
                <a:sym typeface="Symbol" panose="05050102010706020507" pitchFamily="18" charset="2"/>
              </a:rPr>
              <a:t></a:t>
            </a:r>
            <a:r>
              <a:rPr lang="en-US" baseline="-25000" dirty="0" smtClean="0">
                <a:solidFill>
                  <a:schemeClr val="bg1"/>
                </a:solidFill>
                <a:latin typeface="+mn-lt"/>
                <a:sym typeface="Symbol" panose="05050102010706020507" pitchFamily="18" charset="2"/>
              </a:rPr>
              <a:t>0</a:t>
            </a:r>
            <a:r>
              <a:rPr lang="en-US" dirty="0">
                <a:solidFill>
                  <a:schemeClr val="bg1"/>
                </a:solidFill>
                <a:latin typeface="+mn-lt"/>
                <a:sym typeface="Symbol" panose="05050102010706020507" pitchFamily="18" charset="2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  <a:sym typeface="Symbol" panose="05050102010706020507" pitchFamily="18" charset="2"/>
              </a:rPr>
              <a:t>!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3314" name="Object 10"/>
          <p:cNvGraphicFramePr>
            <a:graphicFrameLocks noChangeAspect="1"/>
          </p:cNvGraphicFramePr>
          <p:nvPr/>
        </p:nvGraphicFramePr>
        <p:xfrm>
          <a:off x="3768725" y="1751013"/>
          <a:ext cx="1614488" cy="569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6" name="Equation" r:id="rId4" imgW="647700" imgH="228600" progId="Equation.DSMT4">
                  <p:embed/>
                </p:oleObj>
              </mc:Choice>
              <mc:Fallback>
                <p:oleObj name="Equation" r:id="rId4" imgW="647700" imgH="228600" progId="Equation.DSMT4">
                  <p:embed/>
                  <p:pic>
                    <p:nvPicPr>
                      <p:cNvPr id="0" name="Picture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8725" y="1751013"/>
                        <a:ext cx="1614488" cy="569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15" name="Object 11"/>
          <p:cNvGraphicFramePr>
            <a:graphicFrameLocks noChangeAspect="1"/>
          </p:cNvGraphicFramePr>
          <p:nvPr/>
        </p:nvGraphicFramePr>
        <p:xfrm>
          <a:off x="3371850" y="3282950"/>
          <a:ext cx="2317750" cy="847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7" name="Equation" r:id="rId6" imgW="1040948" imgH="380835" progId="Equation.DSMT4">
                  <p:embed/>
                </p:oleObj>
              </mc:Choice>
              <mc:Fallback>
                <p:oleObj name="Equation" r:id="rId6" imgW="1040948" imgH="380835" progId="Equation.DSMT4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3282950"/>
                        <a:ext cx="2317750" cy="847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AutoShape 13"/>
          <p:cNvSpPr>
            <a:spLocks noChangeArrowheads="1"/>
          </p:cNvSpPr>
          <p:nvPr/>
        </p:nvSpPr>
        <p:spPr bwMode="auto">
          <a:xfrm>
            <a:off x="4445000" y="2578100"/>
            <a:ext cx="279400" cy="419100"/>
          </a:xfrm>
          <a:prstGeom prst="downArrow">
            <a:avLst>
              <a:gd name="adj1" fmla="val 50000"/>
              <a:gd name="adj2" fmla="val 37500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FC7D0-48A7-47DE-8F94-9243B5E0A0C1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graphicFrame>
        <p:nvGraphicFramePr>
          <p:cNvPr id="2" name="Object 11"/>
          <p:cNvGraphicFramePr>
            <a:graphicFrameLocks noChangeAspect="1"/>
          </p:cNvGraphicFramePr>
          <p:nvPr/>
        </p:nvGraphicFramePr>
        <p:xfrm>
          <a:off x="6916284" y="2859541"/>
          <a:ext cx="127476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8" name="Equation" r:id="rId8" imgW="520700" imgH="228600" progId="Equation.DSMT4">
                  <p:embed/>
                </p:oleObj>
              </mc:Choice>
              <mc:Fallback>
                <p:oleObj name="Equation" r:id="rId8" imgW="520700" imgH="228600" progId="Equation.DSMT4">
                  <p:embed/>
                  <p:pic>
                    <p:nvPicPr>
                      <p:cNvPr id="0" name="Picture 3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6284" y="2859541"/>
                        <a:ext cx="1274762" cy="5588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12"/>
          <p:cNvGraphicFramePr>
            <a:graphicFrameLocks noChangeAspect="1"/>
          </p:cNvGraphicFramePr>
          <p:nvPr/>
        </p:nvGraphicFramePr>
        <p:xfrm>
          <a:off x="6932158" y="2178730"/>
          <a:ext cx="124142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9" name="Equation" r:id="rId10" imgW="507780" imgH="215806" progId="Equation.DSMT4">
                  <p:embed/>
                </p:oleObj>
              </mc:Choice>
              <mc:Fallback>
                <p:oleObj name="Equation" r:id="rId10" imgW="507780" imgH="215806" progId="Equation.DSMT4">
                  <p:embed/>
                  <p:pic>
                    <p:nvPicPr>
                      <p:cNvPr id="0" name="Picture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2158" y="2178730"/>
                        <a:ext cx="1241425" cy="52705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1" name="Text Box 3"/>
          <p:cNvSpPr txBox="1">
            <a:spLocks noChangeArrowheads="1"/>
          </p:cNvSpPr>
          <p:nvPr/>
        </p:nvSpPr>
        <p:spPr bwMode="auto">
          <a:xfrm>
            <a:off x="2803525" y="0"/>
            <a:ext cx="29606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</a:t>
            </a:r>
          </a:p>
        </p:txBody>
      </p:sp>
      <p:sp>
        <p:nvSpPr>
          <p:cNvPr id="14341" name="Text Box 15"/>
          <p:cNvSpPr txBox="1">
            <a:spLocks noChangeArrowheads="1"/>
          </p:cNvSpPr>
          <p:nvPr/>
        </p:nvSpPr>
        <p:spPr bwMode="auto">
          <a:xfrm>
            <a:off x="2115405" y="824613"/>
            <a:ext cx="4162566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</a:rPr>
              <a:t>Point </a:t>
            </a:r>
            <a:r>
              <a:rPr lang="en-US" sz="2000" dirty="0" smtClean="0">
                <a:solidFill>
                  <a:srgbClr val="FF0000"/>
                </a:solidFill>
              </a:rPr>
              <a:t>charge inside dielectric shell </a:t>
            </a:r>
            <a:endParaRPr lang="en-US" sz="2400" i="1" u="sng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4342" name="Text Box 19"/>
          <p:cNvSpPr txBox="1">
            <a:spLocks noChangeArrowheads="1"/>
          </p:cNvSpPr>
          <p:nvPr/>
        </p:nvSpPr>
        <p:spPr bwMode="auto">
          <a:xfrm>
            <a:off x="5546725" y="3271793"/>
            <a:ext cx="3422732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Dielectric </a:t>
            </a:r>
            <a:r>
              <a:rPr lang="en-US" dirty="0" smtClean="0">
                <a:solidFill>
                  <a:schemeClr val="bg2"/>
                </a:solidFill>
              </a:rPr>
              <a:t>spherical shell with </a:t>
            </a:r>
            <a:r>
              <a:rPr lang="en-US" i="1" dirty="0" smtClean="0">
                <a:solidFill>
                  <a:schemeClr val="bg2"/>
                </a:solidFill>
                <a:latin typeface="+mn-lt"/>
                <a:sym typeface="Symbol"/>
              </a:rPr>
              <a:t></a:t>
            </a:r>
            <a:r>
              <a:rPr lang="en-US" i="1" baseline="-25000" dirty="0" smtClean="0">
                <a:solidFill>
                  <a:schemeClr val="bg2"/>
                </a:solidFill>
                <a:latin typeface="+mn-lt"/>
                <a:sym typeface="Symbol"/>
              </a:rPr>
              <a:t>r</a:t>
            </a:r>
            <a:r>
              <a:rPr lang="en-US" dirty="0" smtClean="0">
                <a:solidFill>
                  <a:schemeClr val="bg2"/>
                </a:solidFill>
                <a:sym typeface="Symbol"/>
              </a:rPr>
              <a:t>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4343" name="Line 20"/>
          <p:cNvSpPr>
            <a:spLocks noChangeShapeType="1"/>
          </p:cNvSpPr>
          <p:nvPr/>
        </p:nvSpPr>
        <p:spPr bwMode="auto">
          <a:xfrm flipH="1">
            <a:off x="4826000" y="3451180"/>
            <a:ext cx="736600" cy="1016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 type="none" w="med" len="med"/>
            <a:tailEnd type="arrow" w="med" len="med"/>
          </a:ln>
        </p:spPr>
        <p:txBody>
          <a:bodyPr wrap="none"/>
          <a:lstStyle/>
          <a:p>
            <a:endParaRPr lang="en-US"/>
          </a:p>
        </p:txBody>
      </p:sp>
      <p:sp>
        <p:nvSpPr>
          <p:cNvPr id="14345" name="Text Box 27"/>
          <p:cNvSpPr txBox="1">
            <a:spLocks noChangeArrowheads="1"/>
          </p:cNvSpPr>
          <p:nvPr/>
        </p:nvSpPr>
        <p:spPr bwMode="auto">
          <a:xfrm>
            <a:off x="2254392" y="5052255"/>
            <a:ext cx="14970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Gauss’ law:</a:t>
            </a:r>
          </a:p>
        </p:txBody>
      </p:sp>
      <p:graphicFrame>
        <p:nvGraphicFramePr>
          <p:cNvPr id="14339" name="Object 28"/>
          <p:cNvGraphicFramePr>
            <a:graphicFrameLocks noChangeAspect="1"/>
          </p:cNvGraphicFramePr>
          <p:nvPr/>
        </p:nvGraphicFramePr>
        <p:xfrm>
          <a:off x="3941905" y="4982405"/>
          <a:ext cx="2439987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2" name="Equation" r:id="rId4" imgW="1282700" imgH="381000" progId="Equation.DSMT4">
                  <p:embed/>
                </p:oleObj>
              </mc:Choice>
              <mc:Fallback>
                <p:oleObj name="Equation" r:id="rId4" imgW="1282700" imgH="381000" progId="Equation.DSMT4">
                  <p:embed/>
                  <p:pic>
                    <p:nvPicPr>
                      <p:cNvPr id="0" name="Picture 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41905" y="4982405"/>
                        <a:ext cx="2439987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6" name="Text Box 29"/>
          <p:cNvSpPr txBox="1">
            <a:spLocks noChangeArrowheads="1"/>
          </p:cNvSpPr>
          <p:nvPr/>
        </p:nvSpPr>
        <p:spPr bwMode="auto">
          <a:xfrm>
            <a:off x="668740" y="5910665"/>
            <a:ext cx="7615451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(The point charge 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</a:rPr>
              <a:t>q</a:t>
            </a:r>
            <a:r>
              <a:rPr lang="en-US" sz="2000" dirty="0">
                <a:solidFill>
                  <a:schemeClr val="bg1"/>
                </a:solidFill>
              </a:rPr>
              <a:t> is the only </a:t>
            </a:r>
            <a:r>
              <a:rPr lang="en-US" sz="2000" u="sng" dirty="0">
                <a:solidFill>
                  <a:schemeClr val="bg1"/>
                </a:solidFill>
              </a:rPr>
              <a:t>free charge</a:t>
            </a:r>
            <a:r>
              <a:rPr lang="en-US" sz="2000" dirty="0">
                <a:solidFill>
                  <a:schemeClr val="bg1"/>
                </a:solidFill>
              </a:rPr>
              <a:t> in the problem.)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FC7D0-48A7-47DE-8F94-9243B5E0A0C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6" name="Text Box 15"/>
          <p:cNvSpPr txBox="1">
            <a:spLocks noChangeArrowheads="1"/>
          </p:cNvSpPr>
          <p:nvPr/>
        </p:nvSpPr>
        <p:spPr bwMode="auto">
          <a:xfrm>
            <a:off x="3414216" y="1427391"/>
            <a:ext cx="1526274" cy="46166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dirty="0" smtClean="0">
                <a:solidFill>
                  <a:schemeClr val="bg2"/>
                </a:solidFill>
              </a:rPr>
              <a:t>Find  </a:t>
            </a:r>
            <a:r>
              <a:rPr lang="en-US" sz="2400" i="1" u="sng" dirty="0">
                <a:solidFill>
                  <a:schemeClr val="bg2"/>
                </a:solidFill>
                <a:latin typeface="Times New Roman" pitchFamily="18" charset="0"/>
              </a:rPr>
              <a:t>D</a:t>
            </a:r>
            <a:r>
              <a:rPr lang="en-US" sz="2400" dirty="0">
                <a:solidFill>
                  <a:schemeClr val="bg2"/>
                </a:solidFill>
              </a:rPr>
              <a:t>, </a:t>
            </a:r>
            <a:r>
              <a:rPr lang="en-US" sz="2400" i="1" u="sng" dirty="0">
                <a:solidFill>
                  <a:schemeClr val="bg2"/>
                </a:solidFill>
                <a:latin typeface="Times New Roman" pitchFamily="18" charset="0"/>
              </a:rPr>
              <a:t>E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603500" y="2290763"/>
            <a:ext cx="2200275" cy="2214517"/>
            <a:chOff x="2603500" y="2290763"/>
            <a:chExt cx="2200275" cy="2214517"/>
          </a:xfrm>
        </p:grpSpPr>
        <p:sp>
          <p:nvSpPr>
            <p:cNvPr id="14349" name="Oval 16"/>
            <p:cNvSpPr>
              <a:spLocks noChangeArrowheads="1"/>
            </p:cNvSpPr>
            <p:nvPr/>
          </p:nvSpPr>
          <p:spPr bwMode="auto">
            <a:xfrm>
              <a:off x="2603500" y="2371680"/>
              <a:ext cx="2133600" cy="213360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0" name="Oval 17"/>
            <p:cNvSpPr>
              <a:spLocks noChangeArrowheads="1"/>
            </p:cNvSpPr>
            <p:nvPr/>
          </p:nvSpPr>
          <p:spPr bwMode="auto">
            <a:xfrm>
              <a:off x="3033713" y="2784430"/>
              <a:ext cx="1276350" cy="12763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2" name="Oval 7"/>
            <p:cNvSpPr>
              <a:spLocks noChangeArrowheads="1"/>
            </p:cNvSpPr>
            <p:nvPr/>
          </p:nvSpPr>
          <p:spPr bwMode="auto">
            <a:xfrm>
              <a:off x="2725738" y="2528843"/>
              <a:ext cx="1866900" cy="1812925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14353" name="Oval 13"/>
            <p:cNvSpPr>
              <a:spLocks noChangeArrowheads="1"/>
            </p:cNvSpPr>
            <p:nvPr/>
          </p:nvSpPr>
          <p:spPr bwMode="auto">
            <a:xfrm>
              <a:off x="4124325" y="2617743"/>
              <a:ext cx="131763" cy="1317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355" name="Line 11"/>
            <p:cNvSpPr>
              <a:spLocks noChangeShapeType="1"/>
            </p:cNvSpPr>
            <p:nvPr/>
          </p:nvSpPr>
          <p:spPr bwMode="auto">
            <a:xfrm flipV="1">
              <a:off x="3705102" y="2755073"/>
              <a:ext cx="439386" cy="67689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56" name="Line 21"/>
            <p:cNvSpPr>
              <a:spLocks noChangeShapeType="1"/>
            </p:cNvSpPr>
            <p:nvPr/>
          </p:nvSpPr>
          <p:spPr bwMode="auto">
            <a:xfrm>
              <a:off x="3705101" y="3431970"/>
              <a:ext cx="368135" cy="42751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57" name="Line 22"/>
            <p:cNvSpPr>
              <a:spLocks noChangeShapeType="1"/>
            </p:cNvSpPr>
            <p:nvPr/>
          </p:nvSpPr>
          <p:spPr bwMode="auto">
            <a:xfrm>
              <a:off x="3693226" y="3431969"/>
              <a:ext cx="91374" cy="107331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360" name="Oval 9"/>
            <p:cNvSpPr>
              <a:spLocks noChangeArrowheads="1"/>
            </p:cNvSpPr>
            <p:nvPr/>
          </p:nvSpPr>
          <p:spPr bwMode="auto">
            <a:xfrm>
              <a:off x="3562350" y="3293318"/>
              <a:ext cx="266700" cy="25400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14340" name="Object 28"/>
            <p:cNvGraphicFramePr>
              <a:graphicFrameLocks noChangeAspect="1"/>
            </p:cNvGraphicFramePr>
            <p:nvPr/>
          </p:nvGraphicFramePr>
          <p:xfrm>
            <a:off x="3265942" y="3195865"/>
            <a:ext cx="242887" cy="312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33" name="Equation" r:id="rId6" imgW="126780" imgH="164814" progId="Equation.DSMT4">
                    <p:embed/>
                  </p:oleObj>
                </mc:Choice>
                <mc:Fallback>
                  <p:oleObj name="Equation" r:id="rId6" imgW="126780" imgH="164814" progId="Equation.DSMT4">
                    <p:embed/>
                    <p:pic>
                      <p:nvPicPr>
                        <p:cNvPr id="0" name="Picture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5942" y="3195865"/>
                          <a:ext cx="242887" cy="312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28"/>
            <p:cNvGraphicFramePr>
              <a:graphicFrameLocks noChangeAspect="1"/>
            </p:cNvGraphicFramePr>
            <p:nvPr/>
          </p:nvGraphicFramePr>
          <p:xfrm>
            <a:off x="3648302" y="2936647"/>
            <a:ext cx="217487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34" name="Equation" r:id="rId8" imgW="114102" imgH="126780" progId="Equation.DSMT4">
                    <p:embed/>
                  </p:oleObj>
                </mc:Choice>
                <mc:Fallback>
                  <p:oleObj name="Equation" r:id="rId8" imgW="114102" imgH="126780" progId="Equation.DSMT4">
                    <p:embed/>
                    <p:pic>
                      <p:nvPicPr>
                        <p:cNvPr id="0" name="Picture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302" y="2936647"/>
                          <a:ext cx="217487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8"/>
            <p:cNvGraphicFramePr>
              <a:graphicFrameLocks noChangeAspect="1"/>
            </p:cNvGraphicFramePr>
            <p:nvPr/>
          </p:nvGraphicFramePr>
          <p:xfrm>
            <a:off x="3461205" y="3713376"/>
            <a:ext cx="229052" cy="3188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35" name="Equation" r:id="rId10" imgW="126725" imgH="177415" progId="Equation.DSMT4">
                    <p:embed/>
                  </p:oleObj>
                </mc:Choice>
                <mc:Fallback>
                  <p:oleObj name="Equation" r:id="rId10" imgW="126725" imgH="177415" progId="Equation.DSMT4">
                    <p:embed/>
                    <p:pic>
                      <p:nvPicPr>
                        <p:cNvPr id="0" name="Picture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1205" y="3713376"/>
                          <a:ext cx="229052" cy="3188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28"/>
            <p:cNvGraphicFramePr>
              <a:graphicFrameLocks noChangeAspect="1"/>
            </p:cNvGraphicFramePr>
            <p:nvPr/>
          </p:nvGraphicFramePr>
          <p:xfrm>
            <a:off x="3951289" y="3494314"/>
            <a:ext cx="209228" cy="228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36" name="Equation" r:id="rId12" imgW="126835" imgH="139518" progId="Equation.DSMT4">
                    <p:embed/>
                  </p:oleObj>
                </mc:Choice>
                <mc:Fallback>
                  <p:oleObj name="Equation" r:id="rId12" imgW="126835" imgH="139518" progId="Equation.DSMT4">
                    <p:embed/>
                    <p:pic>
                      <p:nvPicPr>
                        <p:cNvPr id="0" name="Picture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1289" y="3494314"/>
                          <a:ext cx="209228" cy="2283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28"/>
            <p:cNvGraphicFramePr>
              <a:graphicFrameLocks noChangeAspect="1"/>
            </p:cNvGraphicFramePr>
            <p:nvPr/>
          </p:nvGraphicFramePr>
          <p:xfrm>
            <a:off x="4376738" y="2290763"/>
            <a:ext cx="241300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37" name="Equation" r:id="rId14" imgW="126780" imgH="164814" progId="Equation.DSMT4">
                    <p:embed/>
                  </p:oleObj>
                </mc:Choice>
                <mc:Fallback>
                  <p:oleObj name="Equation" r:id="rId14" imgW="126780" imgH="164814" progId="Equation.DSMT4">
                    <p:embed/>
                    <p:pic>
                      <p:nvPicPr>
                        <p:cNvPr id="0" name="Picture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6738" y="2290763"/>
                          <a:ext cx="241300" cy="312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28"/>
            <p:cNvGraphicFramePr>
              <a:graphicFrameLocks noChangeAspect="1"/>
            </p:cNvGraphicFramePr>
            <p:nvPr/>
          </p:nvGraphicFramePr>
          <p:xfrm>
            <a:off x="4538663" y="4117975"/>
            <a:ext cx="265112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38" name="Equation" r:id="rId16" imgW="139579" imgH="177646" progId="Equation.DSMT4">
                    <p:embed/>
                  </p:oleObj>
                </mc:Choice>
                <mc:Fallback>
                  <p:oleObj name="Equation" r:id="rId16" imgW="139579" imgH="177646" progId="Equation.DSMT4">
                    <p:embed/>
                    <p:pic>
                      <p:nvPicPr>
                        <p:cNvPr id="0" name="Picture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8663" y="4117975"/>
                          <a:ext cx="265112" cy="336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1378301"/>
              </p:ext>
            </p:extLst>
          </p:nvPr>
        </p:nvGraphicFramePr>
        <p:xfrm>
          <a:off x="4292100" y="3150076"/>
          <a:ext cx="315996" cy="4375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" name="Equation" r:id="rId18" imgW="164880" imgH="228600" progId="Equation.DSMT4">
                  <p:embed/>
                </p:oleObj>
              </mc:Choice>
              <mc:Fallback>
                <p:oleObj name="Equation" r:id="rId18" imgW="1648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4292100" y="3150076"/>
                        <a:ext cx="315996" cy="4375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Text Box 2"/>
          <p:cNvSpPr txBox="1">
            <a:spLocks noChangeArrowheads="1"/>
          </p:cNvSpPr>
          <p:nvPr/>
        </p:nvSpPr>
        <p:spPr bwMode="auto">
          <a:xfrm>
            <a:off x="1762125" y="0"/>
            <a:ext cx="59451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graphicFrame>
        <p:nvGraphicFramePr>
          <p:cNvPr id="15362" name="Object 25"/>
          <p:cNvGraphicFramePr>
            <a:graphicFrameLocks noChangeAspect="1"/>
          </p:cNvGraphicFramePr>
          <p:nvPr/>
        </p:nvGraphicFramePr>
        <p:xfrm>
          <a:off x="4807630" y="2326141"/>
          <a:ext cx="3206750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5" name="Equation" r:id="rId4" imgW="1524000" imgH="431800" progId="Equation.DSMT4">
                  <p:embed/>
                </p:oleObj>
              </mc:Choice>
              <mc:Fallback>
                <p:oleObj name="Equation" r:id="rId4" imgW="1524000" imgH="431800" progId="Equation.DSMT4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7630" y="2326141"/>
                        <a:ext cx="3206750" cy="908050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26"/>
          <p:cNvGraphicFramePr>
            <a:graphicFrameLocks noChangeAspect="1"/>
          </p:cNvGraphicFramePr>
          <p:nvPr/>
        </p:nvGraphicFramePr>
        <p:xfrm>
          <a:off x="2303691" y="4337049"/>
          <a:ext cx="5237163" cy="2085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6" name="Equation" r:id="rId6" imgW="2489200" imgH="990600" progId="Equation.DSMT4">
                  <p:embed/>
                </p:oleObj>
              </mc:Choice>
              <mc:Fallback>
                <p:oleObj name="Equation" r:id="rId6" imgW="2489200" imgH="990600" progId="Equation.DSMT4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3691" y="4337049"/>
                        <a:ext cx="5237163" cy="2085975"/>
                      </a:xfrm>
                      <a:prstGeom prst="rect">
                        <a:avLst/>
                      </a:prstGeom>
                      <a:solidFill>
                        <a:srgbClr val="FFCC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FC7D0-48A7-47DE-8F94-9243B5E0A0C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15364" name="Object 25"/>
          <p:cNvGraphicFramePr>
            <a:graphicFrameLocks noChangeAspect="1"/>
          </p:cNvGraphicFramePr>
          <p:nvPr/>
        </p:nvGraphicFramePr>
        <p:xfrm>
          <a:off x="5302250" y="1039360"/>
          <a:ext cx="1870075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87" name="Equation" r:id="rId8" imgW="889000" imgH="279400" progId="Equation.DSMT4">
                  <p:embed/>
                </p:oleObj>
              </mc:Choice>
              <mc:Fallback>
                <p:oleObj name="Equation" r:id="rId8" imgW="889000" imgH="27940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2250" y="1039360"/>
                        <a:ext cx="1870075" cy="587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CC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 Box 27"/>
          <p:cNvSpPr txBox="1">
            <a:spLocks noChangeArrowheads="1"/>
          </p:cNvSpPr>
          <p:nvPr/>
        </p:nvSpPr>
        <p:spPr bwMode="auto">
          <a:xfrm>
            <a:off x="4048911" y="1744460"/>
            <a:ext cx="926857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Hence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7" name="Text Box 27"/>
          <p:cNvSpPr txBox="1">
            <a:spLocks noChangeArrowheads="1"/>
          </p:cNvSpPr>
          <p:nvPr/>
        </p:nvSpPr>
        <p:spPr bwMode="auto">
          <a:xfrm>
            <a:off x="1760311" y="3783013"/>
            <a:ext cx="176061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We then have</a:t>
            </a:r>
            <a:endParaRPr lang="en-US" sz="2000" dirty="0">
              <a:solidFill>
                <a:schemeClr val="bg1"/>
              </a:solidFill>
            </a:endParaRPr>
          </a:p>
        </p:txBody>
      </p:sp>
      <p:grpSp>
        <p:nvGrpSpPr>
          <p:cNvPr id="38" name="Group 37"/>
          <p:cNvGrpSpPr/>
          <p:nvPr/>
        </p:nvGrpSpPr>
        <p:grpSpPr>
          <a:xfrm>
            <a:off x="739074" y="948851"/>
            <a:ext cx="2200275" cy="2214517"/>
            <a:chOff x="2603500" y="2290763"/>
            <a:chExt cx="2200275" cy="2214517"/>
          </a:xfrm>
        </p:grpSpPr>
        <p:sp>
          <p:nvSpPr>
            <p:cNvPr id="39" name="Oval 16"/>
            <p:cNvSpPr>
              <a:spLocks noChangeArrowheads="1"/>
            </p:cNvSpPr>
            <p:nvPr/>
          </p:nvSpPr>
          <p:spPr bwMode="auto">
            <a:xfrm>
              <a:off x="2603500" y="2371680"/>
              <a:ext cx="2133600" cy="213360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" name="Oval 17"/>
            <p:cNvSpPr>
              <a:spLocks noChangeArrowheads="1"/>
            </p:cNvSpPr>
            <p:nvPr/>
          </p:nvSpPr>
          <p:spPr bwMode="auto">
            <a:xfrm>
              <a:off x="3033713" y="2784430"/>
              <a:ext cx="1276350" cy="127635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" name="Oval 7"/>
            <p:cNvSpPr>
              <a:spLocks noChangeArrowheads="1"/>
            </p:cNvSpPr>
            <p:nvPr/>
          </p:nvSpPr>
          <p:spPr bwMode="auto">
            <a:xfrm>
              <a:off x="2725738" y="2528843"/>
              <a:ext cx="1866900" cy="1812925"/>
            </a:xfrm>
            <a:prstGeom prst="ellipse">
              <a:avLst/>
            </a:prstGeom>
            <a:noFill/>
            <a:ln w="381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42" name="Oval 13"/>
            <p:cNvSpPr>
              <a:spLocks noChangeArrowheads="1"/>
            </p:cNvSpPr>
            <p:nvPr/>
          </p:nvSpPr>
          <p:spPr bwMode="auto">
            <a:xfrm>
              <a:off x="4124325" y="2617743"/>
              <a:ext cx="131763" cy="13176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" name="Line 11"/>
            <p:cNvSpPr>
              <a:spLocks noChangeShapeType="1"/>
            </p:cNvSpPr>
            <p:nvPr/>
          </p:nvSpPr>
          <p:spPr bwMode="auto">
            <a:xfrm flipV="1">
              <a:off x="3705102" y="2755073"/>
              <a:ext cx="439386" cy="67689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" name="Line 21"/>
            <p:cNvSpPr>
              <a:spLocks noChangeShapeType="1"/>
            </p:cNvSpPr>
            <p:nvPr/>
          </p:nvSpPr>
          <p:spPr bwMode="auto">
            <a:xfrm>
              <a:off x="3705101" y="3431970"/>
              <a:ext cx="368135" cy="42751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" name="Line 22"/>
            <p:cNvSpPr>
              <a:spLocks noChangeShapeType="1"/>
            </p:cNvSpPr>
            <p:nvPr/>
          </p:nvSpPr>
          <p:spPr bwMode="auto">
            <a:xfrm>
              <a:off x="3693226" y="3431969"/>
              <a:ext cx="91374" cy="1073311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Oval 9"/>
            <p:cNvSpPr>
              <a:spLocks noChangeArrowheads="1"/>
            </p:cNvSpPr>
            <p:nvPr/>
          </p:nvSpPr>
          <p:spPr bwMode="auto">
            <a:xfrm>
              <a:off x="3562350" y="3293318"/>
              <a:ext cx="266700" cy="25400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aphicFrame>
          <p:nvGraphicFramePr>
            <p:cNvPr id="47" name="Object 28"/>
            <p:cNvGraphicFramePr>
              <a:graphicFrameLocks noChangeAspect="1"/>
            </p:cNvGraphicFramePr>
            <p:nvPr/>
          </p:nvGraphicFramePr>
          <p:xfrm>
            <a:off x="3265942" y="3195865"/>
            <a:ext cx="242887" cy="3127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88" name="Equation" r:id="rId10" imgW="126780" imgH="164814" progId="Equation.DSMT4">
                    <p:embed/>
                  </p:oleObj>
                </mc:Choice>
                <mc:Fallback>
                  <p:oleObj name="Equation" r:id="rId10" imgW="126780" imgH="164814" progId="Equation.DSMT4">
                    <p:embed/>
                    <p:pic>
                      <p:nvPicPr>
                        <p:cNvPr id="0" name="Picture 8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65942" y="3195865"/>
                          <a:ext cx="242887" cy="31273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8" name="Object 28"/>
            <p:cNvGraphicFramePr>
              <a:graphicFrameLocks noChangeAspect="1"/>
            </p:cNvGraphicFramePr>
            <p:nvPr/>
          </p:nvGraphicFramePr>
          <p:xfrm>
            <a:off x="3648302" y="2936647"/>
            <a:ext cx="217487" cy="2413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89" name="Equation" r:id="rId12" imgW="114102" imgH="126780" progId="Equation.DSMT4">
                    <p:embed/>
                  </p:oleObj>
                </mc:Choice>
                <mc:Fallback>
                  <p:oleObj name="Equation" r:id="rId12" imgW="114102" imgH="126780" progId="Equation.DSMT4">
                    <p:embed/>
                    <p:pic>
                      <p:nvPicPr>
                        <p:cNvPr id="0" name="Picture 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48302" y="2936647"/>
                          <a:ext cx="217487" cy="2413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9" name="Object 28"/>
            <p:cNvGraphicFramePr>
              <a:graphicFrameLocks noChangeAspect="1"/>
            </p:cNvGraphicFramePr>
            <p:nvPr/>
          </p:nvGraphicFramePr>
          <p:xfrm>
            <a:off x="3461205" y="3713376"/>
            <a:ext cx="229052" cy="3188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90" name="Equation" r:id="rId14" imgW="126725" imgH="177415" progId="Equation.DSMT4">
                    <p:embed/>
                  </p:oleObj>
                </mc:Choice>
                <mc:Fallback>
                  <p:oleObj name="Equation" r:id="rId14" imgW="126725" imgH="177415" progId="Equation.DSMT4">
                    <p:embed/>
                    <p:pic>
                      <p:nvPicPr>
                        <p:cNvPr id="0" name="Picture 8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61205" y="3713376"/>
                          <a:ext cx="229052" cy="3188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0" name="Object 28"/>
            <p:cNvGraphicFramePr>
              <a:graphicFrameLocks noChangeAspect="1"/>
            </p:cNvGraphicFramePr>
            <p:nvPr/>
          </p:nvGraphicFramePr>
          <p:xfrm>
            <a:off x="3951289" y="3494314"/>
            <a:ext cx="209228" cy="22837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91" name="Equation" r:id="rId16" imgW="126835" imgH="139518" progId="Equation.DSMT4">
                    <p:embed/>
                  </p:oleObj>
                </mc:Choice>
                <mc:Fallback>
                  <p:oleObj name="Equation" r:id="rId16" imgW="126835" imgH="139518" progId="Equation.DSMT4">
                    <p:embed/>
                    <p:pic>
                      <p:nvPicPr>
                        <p:cNvPr id="0" name="Picture 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51289" y="3494314"/>
                          <a:ext cx="209228" cy="22837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1" name="Object 28"/>
            <p:cNvGraphicFramePr>
              <a:graphicFrameLocks noChangeAspect="1"/>
            </p:cNvGraphicFramePr>
            <p:nvPr/>
          </p:nvGraphicFramePr>
          <p:xfrm>
            <a:off x="4376738" y="2290763"/>
            <a:ext cx="241300" cy="3127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92" name="Equation" r:id="rId18" imgW="126780" imgH="164814" progId="Equation.DSMT4">
                    <p:embed/>
                  </p:oleObj>
                </mc:Choice>
                <mc:Fallback>
                  <p:oleObj name="Equation" r:id="rId18" imgW="126780" imgH="164814" progId="Equation.DSMT4">
                    <p:embed/>
                    <p:pic>
                      <p:nvPicPr>
                        <p:cNvPr id="0" name="Picture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376738" y="2290763"/>
                          <a:ext cx="241300" cy="3127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2" name="Object 28"/>
            <p:cNvGraphicFramePr>
              <a:graphicFrameLocks noChangeAspect="1"/>
            </p:cNvGraphicFramePr>
            <p:nvPr/>
          </p:nvGraphicFramePr>
          <p:xfrm>
            <a:off x="4538663" y="4117975"/>
            <a:ext cx="265112" cy="3365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493" name="Equation" r:id="rId20" imgW="139579" imgH="177646" progId="Equation.DSMT4">
                    <p:embed/>
                  </p:oleObj>
                </mc:Choice>
                <mc:Fallback>
                  <p:oleObj name="Equation" r:id="rId20" imgW="139579" imgH="177646" progId="Equation.DSMT4">
                    <p:embed/>
                    <p:pic>
                      <p:nvPicPr>
                        <p:cNvPr id="0" name="Picture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38663" y="4117975"/>
                          <a:ext cx="265112" cy="3365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Text Box 2"/>
          <p:cNvSpPr txBox="1">
            <a:spLocks noChangeArrowheads="1"/>
          </p:cNvSpPr>
          <p:nvPr/>
        </p:nvSpPr>
        <p:spPr bwMode="auto">
          <a:xfrm>
            <a:off x="1762125" y="0"/>
            <a:ext cx="59451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 (cont.)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FC7D0-48A7-47DE-8F94-9243B5E0A0C1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grpSp>
        <p:nvGrpSpPr>
          <p:cNvPr id="142" name="Group 141"/>
          <p:cNvGrpSpPr/>
          <p:nvPr/>
        </p:nvGrpSpPr>
        <p:grpSpPr>
          <a:xfrm>
            <a:off x="2497511" y="1847957"/>
            <a:ext cx="3540905" cy="3441945"/>
            <a:chOff x="2497511" y="1602298"/>
            <a:chExt cx="3540905" cy="3441945"/>
          </a:xfrm>
        </p:grpSpPr>
        <p:sp>
          <p:nvSpPr>
            <p:cNvPr id="24" name="Oval 16"/>
            <p:cNvSpPr>
              <a:spLocks noChangeArrowheads="1"/>
            </p:cNvSpPr>
            <p:nvPr/>
          </p:nvSpPr>
          <p:spPr bwMode="auto">
            <a:xfrm>
              <a:off x="3230648" y="2226677"/>
              <a:ext cx="2133600" cy="2133600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17"/>
            <p:cNvSpPr>
              <a:spLocks noChangeArrowheads="1"/>
            </p:cNvSpPr>
            <p:nvPr/>
          </p:nvSpPr>
          <p:spPr bwMode="auto">
            <a:xfrm>
              <a:off x="3510048" y="2518777"/>
              <a:ext cx="1574800" cy="1574800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Oval 9"/>
            <p:cNvSpPr>
              <a:spLocks noChangeArrowheads="1"/>
            </p:cNvSpPr>
            <p:nvPr/>
          </p:nvSpPr>
          <p:spPr bwMode="auto">
            <a:xfrm>
              <a:off x="4189498" y="3183940"/>
              <a:ext cx="266700" cy="25400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52" name="Straight Arrow Connector 51"/>
            <p:cNvCxnSpPr/>
            <p:nvPr/>
          </p:nvCxnSpPr>
          <p:spPr bwMode="auto">
            <a:xfrm flipV="1">
              <a:off x="4472773" y="3306350"/>
              <a:ext cx="593845" cy="19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7" name="Straight Arrow Connector 66"/>
            <p:cNvCxnSpPr/>
            <p:nvPr/>
          </p:nvCxnSpPr>
          <p:spPr bwMode="auto">
            <a:xfrm flipH="1" flipV="1">
              <a:off x="3532643" y="3304371"/>
              <a:ext cx="593845" cy="19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8" name="Straight Arrow Connector 67"/>
            <p:cNvCxnSpPr/>
            <p:nvPr/>
          </p:nvCxnSpPr>
          <p:spPr bwMode="auto">
            <a:xfrm rot="5400000" flipV="1">
              <a:off x="4031407" y="3779385"/>
              <a:ext cx="593845" cy="19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69" name="Straight Arrow Connector 68"/>
            <p:cNvCxnSpPr/>
            <p:nvPr/>
          </p:nvCxnSpPr>
          <p:spPr bwMode="auto">
            <a:xfrm rot="16200000">
              <a:off x="4041304" y="2863006"/>
              <a:ext cx="593845" cy="19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0" name="Straight Arrow Connector 69"/>
            <p:cNvCxnSpPr/>
            <p:nvPr/>
          </p:nvCxnSpPr>
          <p:spPr bwMode="auto">
            <a:xfrm flipV="1">
              <a:off x="4461578" y="2811440"/>
              <a:ext cx="397026" cy="42219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3" name="Straight Arrow Connector 72"/>
            <p:cNvCxnSpPr>
              <a:endCxn id="25" idx="3"/>
            </p:cNvCxnSpPr>
            <p:nvPr/>
          </p:nvCxnSpPr>
          <p:spPr bwMode="auto">
            <a:xfrm flipH="1">
              <a:off x="3740672" y="3424315"/>
              <a:ext cx="458432" cy="43863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4" name="Straight Arrow Connector 73"/>
            <p:cNvCxnSpPr>
              <a:endCxn id="25" idx="1"/>
            </p:cNvCxnSpPr>
            <p:nvPr/>
          </p:nvCxnSpPr>
          <p:spPr bwMode="auto">
            <a:xfrm flipH="1" flipV="1">
              <a:off x="3740672" y="2749401"/>
              <a:ext cx="444577" cy="44110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5" name="Straight Arrow Connector 74"/>
            <p:cNvCxnSpPr>
              <a:endCxn id="25" idx="5"/>
            </p:cNvCxnSpPr>
            <p:nvPr/>
          </p:nvCxnSpPr>
          <p:spPr bwMode="auto">
            <a:xfrm>
              <a:off x="4435434" y="3432231"/>
              <a:ext cx="418790" cy="43072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190469" name="Object 5"/>
            <p:cNvGraphicFramePr>
              <a:graphicFrameLocks noChangeAspect="1"/>
            </p:cNvGraphicFramePr>
            <p:nvPr/>
          </p:nvGraphicFramePr>
          <p:xfrm>
            <a:off x="4159516" y="2772474"/>
            <a:ext cx="225612" cy="29410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495" name="Equation" r:id="rId4" imgW="126780" imgH="164814" progId="Equation.DSMT4">
                    <p:embed/>
                  </p:oleObj>
                </mc:Choice>
                <mc:Fallback>
                  <p:oleObj name="Equation" r:id="rId4" imgW="126780" imgH="164814" progId="Equation.DSMT4">
                    <p:embed/>
                    <p:pic>
                      <p:nvPicPr>
                        <p:cNvPr id="0" name="Picture 2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59516" y="2772474"/>
                          <a:ext cx="225612" cy="29410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90470" name="Object 6"/>
            <p:cNvGraphicFramePr>
              <a:graphicFrameLocks noChangeAspect="1"/>
            </p:cNvGraphicFramePr>
            <p:nvPr/>
          </p:nvGraphicFramePr>
          <p:xfrm>
            <a:off x="4571568" y="2248127"/>
            <a:ext cx="292100" cy="406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0496" name="Equation" r:id="rId6" imgW="165028" imgH="228501" progId="Equation.DSMT4">
                    <p:embed/>
                  </p:oleObj>
                </mc:Choice>
                <mc:Fallback>
                  <p:oleObj name="Equation" r:id="rId6" imgW="165028" imgH="228501" progId="Equation.DSMT4">
                    <p:embed/>
                    <p:pic>
                      <p:nvPicPr>
                        <p:cNvPr id="0" name="Picture 2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571568" y="2248127"/>
                          <a:ext cx="292100" cy="4064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CC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76" name="Straight Arrow Connector 75"/>
            <p:cNvCxnSpPr/>
            <p:nvPr/>
          </p:nvCxnSpPr>
          <p:spPr bwMode="auto">
            <a:xfrm flipV="1">
              <a:off x="4917951" y="2578306"/>
              <a:ext cx="149259" cy="16646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8" name="Straight Arrow Connector 77"/>
            <p:cNvCxnSpPr/>
            <p:nvPr/>
          </p:nvCxnSpPr>
          <p:spPr bwMode="auto">
            <a:xfrm flipH="1">
              <a:off x="3578132" y="3912565"/>
              <a:ext cx="149259" cy="16646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79" name="Straight Arrow Connector 78"/>
            <p:cNvCxnSpPr/>
            <p:nvPr/>
          </p:nvCxnSpPr>
          <p:spPr bwMode="auto">
            <a:xfrm flipH="1" flipV="1">
              <a:off x="3616041" y="2511469"/>
              <a:ext cx="149259" cy="16646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0" name="Straight Arrow Connector 79"/>
            <p:cNvCxnSpPr/>
            <p:nvPr/>
          </p:nvCxnSpPr>
          <p:spPr bwMode="auto">
            <a:xfrm>
              <a:off x="4839194" y="3924588"/>
              <a:ext cx="149259" cy="16646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1" name="Straight Arrow Connector 80"/>
            <p:cNvCxnSpPr/>
            <p:nvPr/>
          </p:nvCxnSpPr>
          <p:spPr bwMode="auto">
            <a:xfrm rot="16200000">
              <a:off x="4027451" y="1899125"/>
              <a:ext cx="593845" cy="19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2" name="Straight Arrow Connector 81"/>
            <p:cNvCxnSpPr/>
            <p:nvPr/>
          </p:nvCxnSpPr>
          <p:spPr bwMode="auto">
            <a:xfrm rot="5400000" flipV="1">
              <a:off x="4025472" y="4747225"/>
              <a:ext cx="593845" cy="19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3" name="Straight Arrow Connector 82"/>
            <p:cNvCxnSpPr/>
            <p:nvPr/>
          </p:nvCxnSpPr>
          <p:spPr bwMode="auto">
            <a:xfrm flipV="1">
              <a:off x="5444571" y="3304372"/>
              <a:ext cx="593845" cy="19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4" name="Straight Arrow Connector 83"/>
            <p:cNvCxnSpPr/>
            <p:nvPr/>
          </p:nvCxnSpPr>
          <p:spPr bwMode="auto">
            <a:xfrm flipH="1" flipV="1">
              <a:off x="2497511" y="3302392"/>
              <a:ext cx="593845" cy="19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5" name="Straight Arrow Connector 84"/>
            <p:cNvCxnSpPr/>
            <p:nvPr/>
          </p:nvCxnSpPr>
          <p:spPr bwMode="auto">
            <a:xfrm flipV="1">
              <a:off x="5155162" y="2035834"/>
              <a:ext cx="443381" cy="44838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6" name="Straight Arrow Connector 85"/>
            <p:cNvCxnSpPr/>
            <p:nvPr/>
          </p:nvCxnSpPr>
          <p:spPr bwMode="auto">
            <a:xfrm flipH="1" flipV="1">
              <a:off x="3105509" y="2001329"/>
              <a:ext cx="406245" cy="409923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7" name="Straight Arrow Connector 86"/>
            <p:cNvCxnSpPr/>
            <p:nvPr/>
          </p:nvCxnSpPr>
          <p:spPr bwMode="auto">
            <a:xfrm>
              <a:off x="5050972" y="4142771"/>
              <a:ext cx="435428" cy="45510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88" name="Straight Arrow Connector 87"/>
            <p:cNvCxnSpPr/>
            <p:nvPr/>
          </p:nvCxnSpPr>
          <p:spPr bwMode="auto">
            <a:xfrm flipH="1">
              <a:off x="3085456" y="4198601"/>
              <a:ext cx="408895" cy="46089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96" name="Straight Arrow Connector 95"/>
            <p:cNvCxnSpPr/>
            <p:nvPr/>
          </p:nvCxnSpPr>
          <p:spPr bwMode="auto">
            <a:xfrm flipH="1" flipV="1">
              <a:off x="4321834" y="2242869"/>
              <a:ext cx="2158" cy="23782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7" name="Straight Arrow Connector 106"/>
            <p:cNvCxnSpPr/>
            <p:nvPr/>
          </p:nvCxnSpPr>
          <p:spPr bwMode="auto">
            <a:xfrm flipH="1">
              <a:off x="4327585" y="4120552"/>
              <a:ext cx="2158" cy="23782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8" name="Straight Arrow Connector 107"/>
            <p:cNvCxnSpPr/>
            <p:nvPr/>
          </p:nvCxnSpPr>
          <p:spPr bwMode="auto">
            <a:xfrm rot="16200000" flipH="1">
              <a:off x="5230484" y="3186035"/>
              <a:ext cx="2158" cy="23782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09" name="Straight Arrow Connector 108"/>
            <p:cNvCxnSpPr/>
            <p:nvPr/>
          </p:nvCxnSpPr>
          <p:spPr bwMode="auto">
            <a:xfrm rot="5400000">
              <a:off x="3347050" y="3209040"/>
              <a:ext cx="2158" cy="237827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10" name="Straight Arrow Connector 109"/>
            <p:cNvCxnSpPr/>
            <p:nvPr/>
          </p:nvCxnSpPr>
          <p:spPr bwMode="auto">
            <a:xfrm flipV="1">
              <a:off x="4764098" y="1725283"/>
              <a:ext cx="213344" cy="52315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12" name="Straight Arrow Connector 111"/>
            <p:cNvCxnSpPr/>
            <p:nvPr/>
          </p:nvCxnSpPr>
          <p:spPr bwMode="auto">
            <a:xfrm flipV="1">
              <a:off x="5402452" y="2622430"/>
              <a:ext cx="592906" cy="29023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17" name="Straight Arrow Connector 116"/>
            <p:cNvCxnSpPr/>
            <p:nvPr/>
          </p:nvCxnSpPr>
          <p:spPr bwMode="auto">
            <a:xfrm flipH="1">
              <a:off x="3682920" y="4413849"/>
              <a:ext cx="213344" cy="52315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18" name="Straight Arrow Connector 117"/>
            <p:cNvCxnSpPr/>
            <p:nvPr/>
          </p:nvCxnSpPr>
          <p:spPr bwMode="auto">
            <a:xfrm flipH="1">
              <a:off x="2630497" y="3784120"/>
              <a:ext cx="592906" cy="29023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19" name="Straight Arrow Connector 118"/>
            <p:cNvCxnSpPr/>
            <p:nvPr/>
          </p:nvCxnSpPr>
          <p:spPr bwMode="auto">
            <a:xfrm>
              <a:off x="4709464" y="4370717"/>
              <a:ext cx="213344" cy="52315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0" name="Straight Arrow Connector 119"/>
            <p:cNvCxnSpPr/>
            <p:nvPr/>
          </p:nvCxnSpPr>
          <p:spPr bwMode="auto">
            <a:xfrm>
              <a:off x="5390951" y="3810000"/>
              <a:ext cx="592906" cy="29023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1" name="Straight Arrow Connector 120"/>
            <p:cNvCxnSpPr/>
            <p:nvPr/>
          </p:nvCxnSpPr>
          <p:spPr bwMode="auto">
            <a:xfrm flipH="1" flipV="1">
              <a:off x="3691547" y="1713781"/>
              <a:ext cx="213344" cy="52315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2" name="Straight Arrow Connector 121"/>
            <p:cNvCxnSpPr/>
            <p:nvPr/>
          </p:nvCxnSpPr>
          <p:spPr bwMode="auto">
            <a:xfrm flipH="1" flipV="1">
              <a:off x="2613244" y="2576422"/>
              <a:ext cx="592906" cy="29023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3" name="Straight Arrow Connector 122"/>
            <p:cNvCxnSpPr/>
            <p:nvPr/>
          </p:nvCxnSpPr>
          <p:spPr bwMode="auto">
            <a:xfrm flipV="1">
              <a:off x="4433418" y="2636807"/>
              <a:ext cx="213344" cy="52315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4" name="Straight Arrow Connector 123"/>
            <p:cNvCxnSpPr/>
            <p:nvPr/>
          </p:nvCxnSpPr>
          <p:spPr bwMode="auto">
            <a:xfrm flipV="1">
              <a:off x="4545561" y="3045125"/>
              <a:ext cx="457760" cy="209724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6" name="Straight Arrow Connector 125"/>
            <p:cNvCxnSpPr/>
            <p:nvPr/>
          </p:nvCxnSpPr>
          <p:spPr bwMode="auto">
            <a:xfrm>
              <a:off x="4473676" y="3375803"/>
              <a:ext cx="495139" cy="230039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8" name="Straight Arrow Connector 127"/>
            <p:cNvCxnSpPr/>
            <p:nvPr/>
          </p:nvCxnSpPr>
          <p:spPr bwMode="auto">
            <a:xfrm>
              <a:off x="4396037" y="3487948"/>
              <a:ext cx="213344" cy="52315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29" name="Straight Arrow Connector 128"/>
            <p:cNvCxnSpPr/>
            <p:nvPr/>
          </p:nvCxnSpPr>
          <p:spPr bwMode="auto">
            <a:xfrm flipH="1">
              <a:off x="4033727" y="3505200"/>
              <a:ext cx="213344" cy="52315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30" name="Straight Arrow Connector 129"/>
            <p:cNvCxnSpPr/>
            <p:nvPr/>
          </p:nvCxnSpPr>
          <p:spPr bwMode="auto">
            <a:xfrm flipH="1">
              <a:off x="3585154" y="3358550"/>
              <a:ext cx="592906" cy="290238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31" name="Straight Arrow Connector 130"/>
            <p:cNvCxnSpPr/>
            <p:nvPr/>
          </p:nvCxnSpPr>
          <p:spPr bwMode="auto">
            <a:xfrm flipH="1" flipV="1">
              <a:off x="3623094" y="3001992"/>
              <a:ext cx="494580" cy="249981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cxnSp>
          <p:nvCxnSpPr>
            <p:cNvPr id="133" name="Straight Arrow Connector 132"/>
            <p:cNvCxnSpPr/>
            <p:nvPr/>
          </p:nvCxnSpPr>
          <p:spPr bwMode="auto">
            <a:xfrm flipH="1" flipV="1">
              <a:off x="4025102" y="2608053"/>
              <a:ext cx="213344" cy="523152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</p:grpSp>
      <p:sp>
        <p:nvSpPr>
          <p:cNvPr id="143" name="Text Box 27"/>
          <p:cNvSpPr txBox="1">
            <a:spLocks noChangeArrowheads="1"/>
          </p:cNvSpPr>
          <p:nvPr/>
        </p:nvSpPr>
        <p:spPr bwMode="auto">
          <a:xfrm>
            <a:off x="3739236" y="957927"/>
            <a:ext cx="1382110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Flux Plot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1078173" y="5568287"/>
            <a:ext cx="69509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Note that there are less flux lines inside the dielectric region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(assuming that the flux lines represent the electric field).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Text Box 3"/>
          <p:cNvSpPr txBox="1">
            <a:spLocks noChangeArrowheads="1"/>
          </p:cNvSpPr>
          <p:nvPr/>
        </p:nvSpPr>
        <p:spPr bwMode="auto">
          <a:xfrm>
            <a:off x="1393825" y="0"/>
            <a:ext cx="62372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Exotic Materials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FC7D0-48A7-47DE-8F94-9243B5E0A0C1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98687" y="1317171"/>
            <a:ext cx="59811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Plasmas have a relative permittivity that is less than one 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(and can even be negative)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0886" y="772886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Plasmas</a:t>
            </a:r>
            <a:endParaRPr lang="en-US" sz="2400" b="1" dirty="0">
              <a:solidFill>
                <a:schemeClr val="bg1"/>
              </a:solidFill>
            </a:endParaRPr>
          </a:p>
        </p:txBody>
      </p:sp>
      <p:graphicFrame>
        <p:nvGraphicFramePr>
          <p:cNvPr id="234498" name="Object 10"/>
          <p:cNvGraphicFramePr>
            <a:graphicFrameLocks noChangeAspect="1"/>
          </p:cNvGraphicFramePr>
          <p:nvPr/>
        </p:nvGraphicFramePr>
        <p:xfrm>
          <a:off x="3188381" y="2566311"/>
          <a:ext cx="2422525" cy="116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24" name="Equation" r:id="rId4" imgW="1155700" imgH="558800" progId="Equation.DSMT4">
                  <p:embed/>
                </p:oleObj>
              </mc:Choice>
              <mc:Fallback>
                <p:oleObj name="Equation" r:id="rId4" imgW="1155700" imgH="5588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8381" y="2566311"/>
                        <a:ext cx="2422525" cy="1169988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4499" name="Object 10"/>
          <p:cNvGraphicFramePr>
            <a:graphicFrameLocks noChangeAspect="1"/>
          </p:cNvGraphicFramePr>
          <p:nvPr/>
        </p:nvGraphicFramePr>
        <p:xfrm>
          <a:off x="2944813" y="4970240"/>
          <a:ext cx="2954337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25" name="Equation" r:id="rId6" imgW="1409700" imgH="508000" progId="Equation.DSMT4">
                  <p:embed/>
                </p:oleObj>
              </mc:Choice>
              <mc:Fallback>
                <p:oleObj name="Equation" r:id="rId6" imgW="1409700" imgH="5080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4813" y="4970240"/>
                        <a:ext cx="2954337" cy="106362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849086" y="2296880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Lossless plasma: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45028" y="4582883"/>
            <a:ext cx="17876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Lossy plasma: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688770" y="3831769"/>
            <a:ext cx="36968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/>
                </a:solidFill>
                <a:latin typeface="+mn-lt"/>
                <a:sym typeface="Symbol"/>
              </a:rPr>
              <a:t></a:t>
            </a:r>
            <a:r>
              <a:rPr lang="en-US" i="1" baseline="-25000" dirty="0" smtClean="0">
                <a:solidFill>
                  <a:schemeClr val="bg2"/>
                </a:solidFill>
                <a:latin typeface="+mn-lt"/>
                <a:sym typeface="Symbol"/>
              </a:rPr>
              <a:t>p</a:t>
            </a:r>
            <a:r>
              <a:rPr lang="en-US" dirty="0" smtClean="0">
                <a:solidFill>
                  <a:schemeClr val="bg2"/>
                </a:solidFill>
                <a:latin typeface="+mn-lt"/>
                <a:sym typeface="Symbol"/>
              </a:rPr>
              <a:t> = </a:t>
            </a:r>
            <a:r>
              <a:rPr lang="en-US" dirty="0" smtClean="0">
                <a:solidFill>
                  <a:schemeClr val="bg2"/>
                </a:solidFill>
                <a:sym typeface="Symbol"/>
              </a:rPr>
              <a:t>plasma resonance frequency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33416" y="6161312"/>
            <a:ext cx="44230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i="1" dirty="0" smtClean="0">
                <a:solidFill>
                  <a:schemeClr val="bg2"/>
                </a:solidFill>
                <a:latin typeface="+mn-lt"/>
                <a:sym typeface="Symbol"/>
              </a:rPr>
              <a:t></a:t>
            </a:r>
            <a:r>
              <a:rPr lang="en-US" dirty="0" smtClean="0">
                <a:solidFill>
                  <a:schemeClr val="bg2"/>
                </a:solidFill>
                <a:latin typeface="+mn-lt"/>
                <a:sym typeface="Symbol"/>
              </a:rPr>
              <a:t> = </a:t>
            </a:r>
            <a:r>
              <a:rPr lang="en-US" dirty="0" smtClean="0">
                <a:solidFill>
                  <a:schemeClr val="bg2"/>
                </a:solidFill>
                <a:sym typeface="Symbol"/>
              </a:rPr>
              <a:t>plasma collision frequency (loss term)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79026" y="4299863"/>
            <a:ext cx="2454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(derived in ECE 6340)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Text Box 3"/>
          <p:cNvSpPr txBox="1">
            <a:spLocks noChangeArrowheads="1"/>
          </p:cNvSpPr>
          <p:nvPr/>
        </p:nvSpPr>
        <p:spPr bwMode="auto">
          <a:xfrm>
            <a:off x="1393825" y="0"/>
            <a:ext cx="62372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Exotic Materials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FC7D0-48A7-47DE-8F94-9243B5E0A0C1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266235" y="1513113"/>
            <a:ext cx="6406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Low frequencies (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f</a:t>
            </a:r>
            <a:r>
              <a:rPr lang="en-US" dirty="0" smtClean="0">
                <a:solidFill>
                  <a:schemeClr val="bg1"/>
                </a:solidFill>
              </a:rPr>
              <a:t> 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&lt; 30 MHz</a:t>
            </a:r>
            <a:r>
              <a:rPr lang="en-US" dirty="0" smtClean="0">
                <a:solidFill>
                  <a:schemeClr val="bg1"/>
                </a:solidFill>
              </a:rPr>
              <a:t>) will reflect off the ionosphere.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0886" y="772886"/>
            <a:ext cx="1435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</a:rPr>
              <a:t>Plasmas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87686" y="4288972"/>
            <a:ext cx="3494314" cy="923330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Shortwave radio signals propagate around the earth by “skipping” off the ionosphere. 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88571" y="2144485"/>
            <a:ext cx="68035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The ionosphere has a relative permittivity that is less than one, so the waves will bend (refract) “away from the normal” and travel back down to the earth, bouncing off of the earth.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60371" y="6074228"/>
            <a:ext cx="31325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https://en.wikipedia.org/wiki/Skywave</a:t>
            </a:r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943" y="3406742"/>
            <a:ext cx="3131820" cy="2354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2740025" y="0"/>
            <a:ext cx="33797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Dielectrics</a:t>
            </a:r>
          </a:p>
        </p:txBody>
      </p:sp>
      <p:grpSp>
        <p:nvGrpSpPr>
          <p:cNvPr id="2054" name="Group 35"/>
          <p:cNvGrpSpPr>
            <a:grpSpLocks/>
          </p:cNvGrpSpPr>
          <p:nvPr/>
        </p:nvGrpSpPr>
        <p:grpSpPr bwMode="auto">
          <a:xfrm>
            <a:off x="885668" y="1143000"/>
            <a:ext cx="3057525" cy="2362200"/>
            <a:chOff x="577" y="688"/>
            <a:chExt cx="1926" cy="1488"/>
          </a:xfrm>
        </p:grpSpPr>
        <p:sp>
          <p:nvSpPr>
            <p:cNvPr id="2079" name="Rectangle 4"/>
            <p:cNvSpPr>
              <a:spLocks noChangeArrowheads="1"/>
            </p:cNvSpPr>
            <p:nvPr/>
          </p:nvSpPr>
          <p:spPr bwMode="auto">
            <a:xfrm>
              <a:off x="583" y="1072"/>
              <a:ext cx="1902" cy="1092"/>
            </a:xfrm>
            <a:prstGeom prst="rect">
              <a:avLst/>
            </a:prstGeom>
            <a:solidFill>
              <a:srgbClr val="99FF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rgbClr val="0000CC"/>
                  </a:solidFill>
                </a:rPr>
                <a:t>Water</a:t>
              </a:r>
              <a:endParaRPr lang="en-US" dirty="0">
                <a:solidFill>
                  <a:srgbClr val="0000CC"/>
                </a:solidFill>
              </a:endParaRPr>
            </a:p>
          </p:txBody>
        </p:sp>
        <p:sp>
          <p:nvSpPr>
            <p:cNvPr id="2080" name="Freeform 5"/>
            <p:cNvSpPr>
              <a:spLocks/>
            </p:cNvSpPr>
            <p:nvPr/>
          </p:nvSpPr>
          <p:spPr bwMode="auto">
            <a:xfrm>
              <a:off x="577" y="1060"/>
              <a:ext cx="1902" cy="98"/>
            </a:xfrm>
            <a:custGeom>
              <a:avLst/>
              <a:gdLst>
                <a:gd name="T0" fmla="*/ 0 w 1902"/>
                <a:gd name="T1" fmla="*/ 6 h 98"/>
                <a:gd name="T2" fmla="*/ 148 w 1902"/>
                <a:gd name="T3" fmla="*/ 55 h 98"/>
                <a:gd name="T4" fmla="*/ 214 w 1902"/>
                <a:gd name="T5" fmla="*/ 38 h 98"/>
                <a:gd name="T6" fmla="*/ 272 w 1902"/>
                <a:gd name="T7" fmla="*/ 60 h 98"/>
                <a:gd name="T8" fmla="*/ 320 w 1902"/>
                <a:gd name="T9" fmla="*/ 85 h 98"/>
                <a:gd name="T10" fmla="*/ 396 w 1902"/>
                <a:gd name="T11" fmla="*/ 97 h 98"/>
                <a:gd name="T12" fmla="*/ 451 w 1902"/>
                <a:gd name="T13" fmla="*/ 79 h 98"/>
                <a:gd name="T14" fmla="*/ 481 w 1902"/>
                <a:gd name="T15" fmla="*/ 53 h 98"/>
                <a:gd name="T16" fmla="*/ 509 w 1902"/>
                <a:gd name="T17" fmla="*/ 39 h 98"/>
                <a:gd name="T18" fmla="*/ 540 w 1902"/>
                <a:gd name="T19" fmla="*/ 28 h 98"/>
                <a:gd name="T20" fmla="*/ 600 w 1902"/>
                <a:gd name="T21" fmla="*/ 29 h 98"/>
                <a:gd name="T22" fmla="*/ 643 w 1902"/>
                <a:gd name="T23" fmla="*/ 42 h 98"/>
                <a:gd name="T24" fmla="*/ 673 w 1902"/>
                <a:gd name="T25" fmla="*/ 66 h 98"/>
                <a:gd name="T26" fmla="*/ 728 w 1902"/>
                <a:gd name="T27" fmla="*/ 87 h 98"/>
                <a:gd name="T28" fmla="*/ 770 w 1902"/>
                <a:gd name="T29" fmla="*/ 72 h 98"/>
                <a:gd name="T30" fmla="*/ 792 w 1902"/>
                <a:gd name="T31" fmla="*/ 52 h 98"/>
                <a:gd name="T32" fmla="*/ 827 w 1902"/>
                <a:gd name="T33" fmla="*/ 28 h 98"/>
                <a:gd name="T34" fmla="*/ 881 w 1902"/>
                <a:gd name="T35" fmla="*/ 27 h 98"/>
                <a:gd name="T36" fmla="*/ 931 w 1902"/>
                <a:gd name="T37" fmla="*/ 46 h 98"/>
                <a:gd name="T38" fmla="*/ 982 w 1902"/>
                <a:gd name="T39" fmla="*/ 84 h 98"/>
                <a:gd name="T40" fmla="*/ 1052 w 1902"/>
                <a:gd name="T41" fmla="*/ 79 h 98"/>
                <a:gd name="T42" fmla="*/ 1104 w 1902"/>
                <a:gd name="T43" fmla="*/ 41 h 98"/>
                <a:gd name="T44" fmla="*/ 1166 w 1902"/>
                <a:gd name="T45" fmla="*/ 25 h 98"/>
                <a:gd name="T46" fmla="*/ 1240 w 1902"/>
                <a:gd name="T47" fmla="*/ 47 h 98"/>
                <a:gd name="T48" fmla="*/ 1298 w 1902"/>
                <a:gd name="T49" fmla="*/ 70 h 98"/>
                <a:gd name="T50" fmla="*/ 1368 w 1902"/>
                <a:gd name="T51" fmla="*/ 80 h 98"/>
                <a:gd name="T52" fmla="*/ 1414 w 1902"/>
                <a:gd name="T53" fmla="*/ 63 h 98"/>
                <a:gd name="T54" fmla="*/ 1506 w 1902"/>
                <a:gd name="T55" fmla="*/ 24 h 98"/>
                <a:gd name="T56" fmla="*/ 1595 w 1902"/>
                <a:gd name="T57" fmla="*/ 21 h 98"/>
                <a:gd name="T58" fmla="*/ 1664 w 1902"/>
                <a:gd name="T59" fmla="*/ 46 h 98"/>
                <a:gd name="T60" fmla="*/ 1746 w 1902"/>
                <a:gd name="T61" fmla="*/ 84 h 98"/>
                <a:gd name="T62" fmla="*/ 1828 w 1902"/>
                <a:gd name="T63" fmla="*/ 60 h 98"/>
                <a:gd name="T64" fmla="*/ 1902 w 1902"/>
                <a:gd name="T65" fmla="*/ 0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02"/>
                <a:gd name="T100" fmla="*/ 0 h 98"/>
                <a:gd name="T101" fmla="*/ 1902 w 1902"/>
                <a:gd name="T102" fmla="*/ 98 h 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02" h="98">
                  <a:moveTo>
                    <a:pt x="0" y="6"/>
                  </a:moveTo>
                  <a:cubicBezTo>
                    <a:pt x="24" y="14"/>
                    <a:pt x="112" y="50"/>
                    <a:pt x="148" y="55"/>
                  </a:cubicBezTo>
                  <a:cubicBezTo>
                    <a:pt x="184" y="60"/>
                    <a:pt x="194" y="37"/>
                    <a:pt x="214" y="38"/>
                  </a:cubicBezTo>
                  <a:cubicBezTo>
                    <a:pt x="235" y="39"/>
                    <a:pt x="254" y="53"/>
                    <a:pt x="272" y="60"/>
                  </a:cubicBezTo>
                  <a:cubicBezTo>
                    <a:pt x="289" y="68"/>
                    <a:pt x="300" y="79"/>
                    <a:pt x="320" y="85"/>
                  </a:cubicBezTo>
                  <a:cubicBezTo>
                    <a:pt x="341" y="91"/>
                    <a:pt x="375" y="98"/>
                    <a:pt x="396" y="97"/>
                  </a:cubicBezTo>
                  <a:cubicBezTo>
                    <a:pt x="418" y="96"/>
                    <a:pt x="436" y="86"/>
                    <a:pt x="451" y="79"/>
                  </a:cubicBezTo>
                  <a:cubicBezTo>
                    <a:pt x="465" y="72"/>
                    <a:pt x="472" y="60"/>
                    <a:pt x="481" y="53"/>
                  </a:cubicBezTo>
                  <a:cubicBezTo>
                    <a:pt x="491" y="47"/>
                    <a:pt x="499" y="43"/>
                    <a:pt x="509" y="39"/>
                  </a:cubicBezTo>
                  <a:cubicBezTo>
                    <a:pt x="519" y="35"/>
                    <a:pt x="524" y="29"/>
                    <a:pt x="540" y="28"/>
                  </a:cubicBezTo>
                  <a:cubicBezTo>
                    <a:pt x="555" y="26"/>
                    <a:pt x="582" y="26"/>
                    <a:pt x="600" y="29"/>
                  </a:cubicBezTo>
                  <a:cubicBezTo>
                    <a:pt x="617" y="31"/>
                    <a:pt x="630" y="36"/>
                    <a:pt x="643" y="42"/>
                  </a:cubicBezTo>
                  <a:cubicBezTo>
                    <a:pt x="655" y="48"/>
                    <a:pt x="659" y="59"/>
                    <a:pt x="673" y="66"/>
                  </a:cubicBezTo>
                  <a:cubicBezTo>
                    <a:pt x="688" y="74"/>
                    <a:pt x="711" y="86"/>
                    <a:pt x="728" y="87"/>
                  </a:cubicBezTo>
                  <a:cubicBezTo>
                    <a:pt x="744" y="88"/>
                    <a:pt x="760" y="77"/>
                    <a:pt x="770" y="72"/>
                  </a:cubicBezTo>
                  <a:cubicBezTo>
                    <a:pt x="781" y="66"/>
                    <a:pt x="782" y="59"/>
                    <a:pt x="792" y="52"/>
                  </a:cubicBezTo>
                  <a:cubicBezTo>
                    <a:pt x="802" y="45"/>
                    <a:pt x="812" y="32"/>
                    <a:pt x="827" y="28"/>
                  </a:cubicBezTo>
                  <a:cubicBezTo>
                    <a:pt x="841" y="24"/>
                    <a:pt x="863" y="24"/>
                    <a:pt x="881" y="27"/>
                  </a:cubicBezTo>
                  <a:cubicBezTo>
                    <a:pt x="898" y="30"/>
                    <a:pt x="915" y="36"/>
                    <a:pt x="931" y="46"/>
                  </a:cubicBezTo>
                  <a:cubicBezTo>
                    <a:pt x="948" y="56"/>
                    <a:pt x="961" y="78"/>
                    <a:pt x="982" y="84"/>
                  </a:cubicBezTo>
                  <a:cubicBezTo>
                    <a:pt x="1003" y="89"/>
                    <a:pt x="1031" y="86"/>
                    <a:pt x="1052" y="79"/>
                  </a:cubicBezTo>
                  <a:cubicBezTo>
                    <a:pt x="1072" y="72"/>
                    <a:pt x="1085" y="50"/>
                    <a:pt x="1104" y="41"/>
                  </a:cubicBezTo>
                  <a:cubicBezTo>
                    <a:pt x="1123" y="32"/>
                    <a:pt x="1144" y="24"/>
                    <a:pt x="1166" y="25"/>
                  </a:cubicBezTo>
                  <a:cubicBezTo>
                    <a:pt x="1188" y="26"/>
                    <a:pt x="1218" y="39"/>
                    <a:pt x="1240" y="47"/>
                  </a:cubicBezTo>
                  <a:cubicBezTo>
                    <a:pt x="1262" y="55"/>
                    <a:pt x="1277" y="65"/>
                    <a:pt x="1298" y="70"/>
                  </a:cubicBezTo>
                  <a:cubicBezTo>
                    <a:pt x="1320" y="76"/>
                    <a:pt x="1348" y="81"/>
                    <a:pt x="1368" y="80"/>
                  </a:cubicBezTo>
                  <a:cubicBezTo>
                    <a:pt x="1387" y="79"/>
                    <a:pt x="1391" y="72"/>
                    <a:pt x="1414" y="63"/>
                  </a:cubicBezTo>
                  <a:cubicBezTo>
                    <a:pt x="1437" y="54"/>
                    <a:pt x="1476" y="31"/>
                    <a:pt x="1506" y="24"/>
                  </a:cubicBezTo>
                  <a:cubicBezTo>
                    <a:pt x="1536" y="17"/>
                    <a:pt x="1569" y="17"/>
                    <a:pt x="1595" y="21"/>
                  </a:cubicBezTo>
                  <a:cubicBezTo>
                    <a:pt x="1621" y="25"/>
                    <a:pt x="1639" y="36"/>
                    <a:pt x="1664" y="46"/>
                  </a:cubicBezTo>
                  <a:cubicBezTo>
                    <a:pt x="1689" y="56"/>
                    <a:pt x="1719" y="82"/>
                    <a:pt x="1746" y="84"/>
                  </a:cubicBezTo>
                  <a:cubicBezTo>
                    <a:pt x="1773" y="86"/>
                    <a:pt x="1802" y="74"/>
                    <a:pt x="1828" y="60"/>
                  </a:cubicBezTo>
                  <a:cubicBezTo>
                    <a:pt x="1854" y="46"/>
                    <a:pt x="1887" y="12"/>
                    <a:pt x="1902" y="0"/>
                  </a:cubicBezTo>
                </a:path>
              </a:pathLst>
            </a:custGeom>
            <a:solidFill>
              <a:schemeClr val="tx1"/>
            </a:solidFill>
            <a:ln w="12700" cap="flat" cmpd="sng">
              <a:solidFill>
                <a:srgbClr val="99FF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81" name="Line 6"/>
            <p:cNvSpPr>
              <a:spLocks noChangeShapeType="1"/>
            </p:cNvSpPr>
            <p:nvPr/>
          </p:nvSpPr>
          <p:spPr bwMode="auto">
            <a:xfrm>
              <a:off x="583" y="694"/>
              <a:ext cx="0" cy="148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82" name="Line 7"/>
            <p:cNvSpPr>
              <a:spLocks noChangeShapeType="1"/>
            </p:cNvSpPr>
            <p:nvPr/>
          </p:nvSpPr>
          <p:spPr bwMode="auto">
            <a:xfrm>
              <a:off x="2491" y="688"/>
              <a:ext cx="0" cy="148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83" name="Line 8"/>
            <p:cNvSpPr>
              <a:spLocks noChangeShapeType="1"/>
            </p:cNvSpPr>
            <p:nvPr/>
          </p:nvSpPr>
          <p:spPr bwMode="auto">
            <a:xfrm flipH="1" flipV="1">
              <a:off x="583" y="2164"/>
              <a:ext cx="192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2052" name="Object 9"/>
            <p:cNvGraphicFramePr>
              <a:graphicFrameLocks noChangeAspect="1"/>
            </p:cNvGraphicFramePr>
            <p:nvPr/>
          </p:nvGraphicFramePr>
          <p:xfrm>
            <a:off x="1112" y="1782"/>
            <a:ext cx="752" cy="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5" name="Equation" r:id="rId4" imgW="520700" imgH="228600" progId="Equation.DSMT4">
                    <p:embed/>
                  </p:oleObj>
                </mc:Choice>
                <mc:Fallback>
                  <p:oleObj name="Equation" r:id="rId4" imgW="520700" imgH="228600" progId="Equation.DSMT4">
                    <p:embed/>
                    <p:pic>
                      <p:nvPicPr>
                        <p:cNvPr id="0" name="Picture 1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2" y="1782"/>
                          <a:ext cx="752" cy="3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055" name="Text Box 10"/>
          <p:cNvSpPr txBox="1">
            <a:spLocks noChangeArrowheads="1"/>
          </p:cNvSpPr>
          <p:nvPr/>
        </p:nvSpPr>
        <p:spPr bwMode="auto">
          <a:xfrm>
            <a:off x="5297330" y="1022350"/>
            <a:ext cx="237276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Single 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H</a:t>
            </a:r>
            <a:r>
              <a:rPr lang="en-US" baseline="-25000" dirty="0">
                <a:solidFill>
                  <a:schemeClr val="bg1"/>
                </a:solidFill>
                <a:latin typeface="+mj-lt"/>
              </a:rPr>
              <a:t>2</a:t>
            </a:r>
            <a:r>
              <a:rPr lang="en-US" dirty="0">
                <a:solidFill>
                  <a:schemeClr val="bg1"/>
                </a:solidFill>
                <a:latin typeface="+mj-lt"/>
              </a:rPr>
              <a:t>O</a:t>
            </a:r>
            <a:r>
              <a:rPr lang="en-US" dirty="0">
                <a:solidFill>
                  <a:schemeClr val="bg1"/>
                </a:solidFill>
              </a:rPr>
              <a:t> molecule: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FC7D0-48A7-47DE-8F94-9243B5E0A0C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5326573" y="1544330"/>
            <a:ext cx="2215038" cy="2095808"/>
            <a:chOff x="5326573" y="1544330"/>
            <a:chExt cx="2215038" cy="2095808"/>
          </a:xfrm>
        </p:grpSpPr>
        <p:sp>
          <p:nvSpPr>
            <p:cNvPr id="2056" name="Oval 11"/>
            <p:cNvSpPr>
              <a:spLocks noChangeArrowheads="1"/>
            </p:cNvSpPr>
            <p:nvPr/>
          </p:nvSpPr>
          <p:spPr bwMode="auto">
            <a:xfrm>
              <a:off x="5326573" y="1863977"/>
              <a:ext cx="411163" cy="42545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+</a:t>
              </a:r>
            </a:p>
          </p:txBody>
        </p:sp>
        <p:sp>
          <p:nvSpPr>
            <p:cNvPr id="2058" name="Line 13"/>
            <p:cNvSpPr>
              <a:spLocks noChangeShapeType="1"/>
            </p:cNvSpPr>
            <p:nvPr/>
          </p:nvSpPr>
          <p:spPr bwMode="auto">
            <a:xfrm>
              <a:off x="5824380" y="2087563"/>
              <a:ext cx="438150" cy="7334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59" name="Line 14"/>
            <p:cNvSpPr>
              <a:spLocks noChangeShapeType="1"/>
            </p:cNvSpPr>
            <p:nvPr/>
          </p:nvSpPr>
          <p:spPr bwMode="auto">
            <a:xfrm flipV="1">
              <a:off x="6572093" y="2112963"/>
              <a:ext cx="423863" cy="7080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63" name="Text Box 27"/>
            <p:cNvSpPr txBox="1">
              <a:spLocks noChangeArrowheads="1"/>
            </p:cNvSpPr>
            <p:nvPr/>
          </p:nvSpPr>
          <p:spPr bwMode="auto">
            <a:xfrm>
              <a:off x="6691155" y="1544330"/>
              <a:ext cx="5715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H</a:t>
              </a:r>
              <a:r>
                <a:rPr lang="en-US" sz="2000" baseline="30000" dirty="0">
                  <a:solidFill>
                    <a:schemeClr val="bg2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2064" name="Text Box 28"/>
            <p:cNvSpPr txBox="1">
              <a:spLocks noChangeArrowheads="1"/>
            </p:cNvSpPr>
            <p:nvPr/>
          </p:nvSpPr>
          <p:spPr bwMode="auto">
            <a:xfrm>
              <a:off x="6710205" y="3243263"/>
              <a:ext cx="538163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O</a:t>
              </a:r>
              <a:r>
                <a:rPr lang="en-US" sz="2000" baseline="30000" dirty="0">
                  <a:solidFill>
                    <a:schemeClr val="bg2"/>
                  </a:solidFill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2065" name="Text Box 29"/>
            <p:cNvSpPr txBox="1">
              <a:spLocks noChangeArrowheads="1"/>
            </p:cNvSpPr>
            <p:nvPr/>
          </p:nvSpPr>
          <p:spPr bwMode="auto">
            <a:xfrm>
              <a:off x="5721193" y="1547813"/>
              <a:ext cx="5715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H</a:t>
              </a:r>
              <a:r>
                <a:rPr lang="en-US" sz="2000" baseline="30000" dirty="0">
                  <a:solidFill>
                    <a:schemeClr val="bg2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2068" name="Line 36"/>
            <p:cNvSpPr>
              <a:spLocks noChangeShapeType="1"/>
            </p:cNvSpPr>
            <p:nvPr/>
          </p:nvSpPr>
          <p:spPr bwMode="auto">
            <a:xfrm>
              <a:off x="5684680" y="2222501"/>
              <a:ext cx="606938" cy="60258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69" name="Line 37"/>
            <p:cNvSpPr>
              <a:spLocks noChangeShapeType="1"/>
            </p:cNvSpPr>
            <p:nvPr/>
          </p:nvSpPr>
          <p:spPr bwMode="auto">
            <a:xfrm flipV="1">
              <a:off x="6585044" y="2207706"/>
              <a:ext cx="645038" cy="62305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060" name="Oval 15"/>
            <p:cNvSpPr>
              <a:spLocks noChangeArrowheads="1"/>
            </p:cNvSpPr>
            <p:nvPr/>
          </p:nvSpPr>
          <p:spPr bwMode="auto">
            <a:xfrm>
              <a:off x="7130448" y="1858598"/>
              <a:ext cx="411163" cy="42545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2"/>
                  </a:solidFill>
                </a:rPr>
                <a:t>+</a:t>
              </a:r>
            </a:p>
          </p:txBody>
        </p:sp>
        <p:sp>
          <p:nvSpPr>
            <p:cNvPr id="2057" name="Oval 12"/>
            <p:cNvSpPr>
              <a:spLocks noChangeArrowheads="1"/>
            </p:cNvSpPr>
            <p:nvPr/>
          </p:nvSpPr>
          <p:spPr bwMode="auto">
            <a:xfrm>
              <a:off x="6158064" y="2767013"/>
              <a:ext cx="552450" cy="56673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chemeClr val="bg2"/>
                  </a:solidFill>
                </a:rPr>
                <a:t> -</a:t>
              </a:r>
              <a:endParaRPr lang="en-US" dirty="0">
                <a:solidFill>
                  <a:schemeClr val="bg2"/>
                </a:solidFill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3879" y="4299241"/>
            <a:ext cx="1988820" cy="16306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23418" y="4401927"/>
            <a:ext cx="2156460" cy="1028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Text Box 3"/>
          <p:cNvSpPr txBox="1">
            <a:spLocks noChangeArrowheads="1"/>
          </p:cNvSpPr>
          <p:nvPr/>
        </p:nvSpPr>
        <p:spPr bwMode="auto">
          <a:xfrm>
            <a:off x="1393825" y="0"/>
            <a:ext cx="62372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Exotic Materials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150" name="Text Box 291"/>
          <p:cNvSpPr txBox="1">
            <a:spLocks noChangeArrowheads="1"/>
          </p:cNvSpPr>
          <p:nvPr/>
        </p:nvSpPr>
        <p:spPr bwMode="auto">
          <a:xfrm>
            <a:off x="462474" y="847427"/>
            <a:ext cx="8162911" cy="7078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Artificial “metamaterials” that have been designed that have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 exotic permittivity and/or permeability performance.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FC7D0-48A7-47DE-8F94-9243B5E0A0C1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8" name="Rectangle 67"/>
          <p:cNvSpPr/>
          <p:nvPr/>
        </p:nvSpPr>
        <p:spPr>
          <a:xfrm>
            <a:off x="4592309" y="2410901"/>
            <a:ext cx="3882789" cy="1384995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“Negative index” metamaterial array configuration, which was constructed of copper split-ring resonators and wires mounted on interlocking sheets of fiberglass circuit board. The total array consists of 3 by 20×20 unit cells with overall dimensions of 10×100×100 mm.</a:t>
            </a:r>
            <a:endParaRPr lang="en-US" sz="1400" dirty="0">
              <a:solidFill>
                <a:schemeClr val="bg2"/>
              </a:solidFill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796503" y="1797670"/>
            <a:ext cx="65325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chemeClr val="bg2"/>
                </a:solidFill>
              </a:rPr>
              <a:t>http://en.wikipedia.org/wiki/Mhttp://en.wikipedia.org/wiki/Metamaterialetamaterial</a:t>
            </a:r>
            <a:endParaRPr lang="en-US" sz="1400" dirty="0">
              <a:solidFill>
                <a:schemeClr val="bg2"/>
              </a:solidFill>
            </a:endParaRPr>
          </a:p>
        </p:txBody>
      </p:sp>
      <p:pic>
        <p:nvPicPr>
          <p:cNvPr id="3" name="Picture 6" descr="File:Metarefraction.sv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0781" y="4252983"/>
            <a:ext cx="2447925" cy="2143125"/>
          </a:xfrm>
          <a:prstGeom prst="rect">
            <a:avLst/>
          </a:prstGeom>
          <a:noFill/>
        </p:spPr>
      </p:pic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1229934" y="5090616"/>
          <a:ext cx="901178" cy="982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Equation" r:id="rId6" imgW="419100" imgH="457200" progId="Equation.DSMT4">
                  <p:embed/>
                </p:oleObj>
              </mc:Choice>
              <mc:Fallback>
                <p:oleObj name="Equation" r:id="rId6" imgW="419100" imgH="457200" progId="Equation.DSMT4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9934" y="5090616"/>
                        <a:ext cx="901178" cy="9825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2" name="TextBox 71"/>
          <p:cNvSpPr txBox="1"/>
          <p:nvPr/>
        </p:nvSpPr>
        <p:spPr>
          <a:xfrm>
            <a:off x="259309" y="6237028"/>
            <a:ext cx="41344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2"/>
                </a:solidFill>
              </a:rPr>
              <a:t>(over a certain bandwidth of operation)</a:t>
            </a:r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17283" y="2380047"/>
            <a:ext cx="3329940" cy="25069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Text Box 3"/>
          <p:cNvSpPr txBox="1">
            <a:spLocks noChangeArrowheads="1"/>
          </p:cNvSpPr>
          <p:nvPr/>
        </p:nvSpPr>
        <p:spPr bwMode="auto">
          <a:xfrm>
            <a:off x="1393825" y="0"/>
            <a:ext cx="62372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Exotic Materials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FC7D0-48A7-47DE-8F94-9243B5E0A0C1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77690" y="6051320"/>
            <a:ext cx="6506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Cloaking of objects is one area of research in metamaterials.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745709" y="4176133"/>
            <a:ext cx="3043450" cy="1169551"/>
          </a:xfrm>
          <a:prstGeom prst="rect">
            <a:avLst/>
          </a:prstGeom>
          <a:ln w="19050"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The Duke cloaking device masks an object from one wavelength at microwaves.</a:t>
            </a:r>
          </a:p>
          <a:p>
            <a:pPr algn="ctr"/>
            <a:endParaRPr lang="en-US" sz="1400" dirty="0" smtClean="0">
              <a:solidFill>
                <a:schemeClr val="bg2"/>
              </a:solidFill>
            </a:endParaRPr>
          </a:p>
          <a:p>
            <a:pPr algn="ctr"/>
            <a:r>
              <a:rPr lang="en-US" sz="1400" dirty="0" smtClean="0">
                <a:solidFill>
                  <a:schemeClr val="bg2"/>
                </a:solidFill>
              </a:rPr>
              <a:t>Image from Dr. David R. Smith.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24" y="855245"/>
            <a:ext cx="2705100" cy="2476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2745" y="1205163"/>
            <a:ext cx="2255520" cy="2209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7387" y="3661892"/>
            <a:ext cx="2939796" cy="22052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Text Box 2"/>
          <p:cNvSpPr txBox="1">
            <a:spLocks noChangeArrowheads="1"/>
          </p:cNvSpPr>
          <p:nvPr/>
        </p:nvSpPr>
        <p:spPr bwMode="auto">
          <a:xfrm>
            <a:off x="542925" y="0"/>
            <a:ext cx="80279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Appendix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2" name="Text Box 112"/>
          <p:cNvSpPr txBox="1">
            <a:spLocks noChangeArrowheads="1"/>
          </p:cNvSpPr>
          <p:nvPr/>
        </p:nvSpPr>
        <p:spPr bwMode="auto">
          <a:xfrm>
            <a:off x="406852" y="1324656"/>
            <a:ext cx="8181976" cy="830997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chemeClr val="bg2"/>
                </a:solidFill>
              </a:rPr>
              <a:t>In this appendix we derive the formulas for the bound change densities: </a:t>
            </a:r>
            <a:endParaRPr lang="en-US" sz="2400" dirty="0">
              <a:solidFill>
                <a:schemeClr val="bg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FC7D0-48A7-47DE-8F94-9243B5E0A0C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graphicFrame>
        <p:nvGraphicFramePr>
          <p:cNvPr id="100354" name="Object 2"/>
          <p:cNvGraphicFramePr>
            <a:graphicFrameLocks noChangeAspect="1"/>
          </p:cNvGraphicFramePr>
          <p:nvPr/>
        </p:nvGraphicFramePr>
        <p:xfrm>
          <a:off x="3575956" y="3091996"/>
          <a:ext cx="133032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3" name="Equation" r:id="rId4" imgW="660400" imgH="228600" progId="Equation.DSMT4">
                  <p:embed/>
                </p:oleObj>
              </mc:Choice>
              <mc:Fallback>
                <p:oleObj name="Equation" r:id="rId4" imgW="660400" imgH="228600" progId="Equation.DSMT4">
                  <p:embed/>
                  <p:pic>
                    <p:nvPicPr>
                      <p:cNvPr id="0" name="Picture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5956" y="3091996"/>
                        <a:ext cx="133032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5" name="Object 256"/>
          <p:cNvGraphicFramePr>
            <a:graphicFrameLocks noChangeAspect="1"/>
          </p:cNvGraphicFramePr>
          <p:nvPr/>
        </p:nvGraphicFramePr>
        <p:xfrm>
          <a:off x="3407456" y="2514827"/>
          <a:ext cx="1560512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4" name="Equation" r:id="rId6" imgW="774364" imgH="228501" progId="Equation.DSMT4">
                  <p:embed/>
                </p:oleObj>
              </mc:Choice>
              <mc:Fallback>
                <p:oleObj name="Equation" r:id="rId6" imgW="774364" imgH="228501" progId="Equation.DSMT4">
                  <p:embed/>
                  <p:pic>
                    <p:nvPicPr>
                      <p:cNvPr id="0" name="Picture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7456" y="2514827"/>
                        <a:ext cx="1560512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0356" name="Object 4"/>
          <p:cNvGraphicFramePr>
            <a:graphicFrameLocks noChangeAspect="1"/>
          </p:cNvGraphicFramePr>
          <p:nvPr/>
        </p:nvGraphicFramePr>
        <p:xfrm>
          <a:off x="1618343" y="4518252"/>
          <a:ext cx="5705475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95" name="Equation" r:id="rId8" imgW="2832100" imgH="228600" progId="Equation.DSMT4">
                  <p:embed/>
                </p:oleObj>
              </mc:Choice>
              <mc:Fallback>
                <p:oleObj name="Equation" r:id="rId8" imgW="2832100" imgH="228600" progId="Equation.DSMT4">
                  <p:embed/>
                  <p:pic>
                    <p:nvPicPr>
                      <p:cNvPr id="0" name="Picture 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8343" y="4518252"/>
                        <a:ext cx="5705475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240971" y="3984172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where</a:t>
            </a:r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3"/>
          <p:cNvSpPr txBox="1">
            <a:spLocks noChangeArrowheads="1"/>
          </p:cNvSpPr>
          <p:nvPr/>
        </p:nvSpPr>
        <p:spPr bwMode="auto">
          <a:xfrm>
            <a:off x="378611" y="885789"/>
            <a:ext cx="6686218" cy="1138773"/>
          </a:xfrm>
          <a:prstGeom prst="rect">
            <a:avLst/>
          </a:prstGeom>
          <a:solidFill>
            <a:srgbClr val="FFFF99"/>
          </a:solidFill>
          <a:ln w="1905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Model: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pPr>
              <a:spcBef>
                <a:spcPts val="0"/>
              </a:spcBef>
            </a:pPr>
            <a:r>
              <a:rPr lang="en-US" dirty="0">
                <a:solidFill>
                  <a:schemeClr val="bg2"/>
                </a:solidFill>
              </a:rPr>
              <a:t>Dipoles are aligned in the </a:t>
            </a:r>
            <a:r>
              <a:rPr lang="en-US" i="1" dirty="0">
                <a:solidFill>
                  <a:schemeClr val="bg2"/>
                </a:solidFill>
                <a:latin typeface="Times New Roman" pitchFamily="18" charset="0"/>
              </a:rPr>
              <a:t>x</a:t>
            </a:r>
            <a:r>
              <a:rPr lang="en-US" dirty="0">
                <a:solidFill>
                  <a:schemeClr val="bg2"/>
                </a:solidFill>
              </a:rPr>
              <a:t> direction end-to-end. The number of dipoles </a:t>
            </a:r>
            <a:r>
              <a:rPr lang="en-US" dirty="0" smtClean="0">
                <a:solidFill>
                  <a:schemeClr val="bg2"/>
                </a:solidFill>
              </a:rPr>
              <a:t>that are </a:t>
            </a:r>
            <a:r>
              <a:rPr lang="en-US" dirty="0">
                <a:solidFill>
                  <a:schemeClr val="bg2"/>
                </a:solidFill>
              </a:rPr>
              <a:t>aligned (per unit volume) </a:t>
            </a:r>
            <a:r>
              <a:rPr lang="en-US" dirty="0" smtClean="0">
                <a:solidFill>
                  <a:schemeClr val="bg2"/>
                </a:solidFill>
              </a:rPr>
              <a:t>changes with </a:t>
            </a:r>
            <a:r>
              <a:rPr lang="en-US" i="1" dirty="0">
                <a:solidFill>
                  <a:schemeClr val="bg2"/>
                </a:solidFill>
                <a:latin typeface="Times New Roman" pitchFamily="18" charset="0"/>
              </a:rPr>
              <a:t>x</a:t>
            </a:r>
            <a:r>
              <a:rPr lang="en-US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9221" name="Text Box 44"/>
          <p:cNvSpPr txBox="1">
            <a:spLocks noChangeArrowheads="1"/>
          </p:cNvSpPr>
          <p:nvPr/>
        </p:nvSpPr>
        <p:spPr bwMode="auto">
          <a:xfrm>
            <a:off x="396421" y="3799114"/>
            <a:ext cx="2441575" cy="611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/>
            <a:r>
              <a:rPr lang="en-US" i="1" dirty="0">
                <a:solidFill>
                  <a:schemeClr val="bg1"/>
                </a:solidFill>
                <a:latin typeface="Times New Roman" pitchFamily="18" charset="0"/>
              </a:rPr>
              <a:t>N</a:t>
            </a:r>
            <a:r>
              <a:rPr lang="en-US" i="1" baseline="-25000" dirty="0">
                <a:solidFill>
                  <a:schemeClr val="bg1"/>
                </a:solidFill>
                <a:latin typeface="Times New Roman" pitchFamily="18" charset="0"/>
              </a:rPr>
              <a:t>v</a:t>
            </a:r>
            <a:r>
              <a:rPr lang="en-US" sz="1600" dirty="0">
                <a:solidFill>
                  <a:schemeClr val="bg1"/>
                </a:solidFill>
              </a:rPr>
              <a:t> = # of aligned dipoles   per unit volume</a:t>
            </a:r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FC7D0-48A7-47DE-8F94-9243B5E0A0C1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76" name="Text Box 2"/>
          <p:cNvSpPr txBox="1">
            <a:spLocks noChangeArrowheads="1"/>
          </p:cNvSpPr>
          <p:nvPr/>
        </p:nvSpPr>
        <p:spPr bwMode="auto">
          <a:xfrm>
            <a:off x="542925" y="0"/>
            <a:ext cx="80279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Appendix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843541" y="1778000"/>
            <a:ext cx="6135689" cy="3981903"/>
            <a:chOff x="1843541" y="1778000"/>
            <a:chExt cx="6135689" cy="3981903"/>
          </a:xfrm>
        </p:grpSpPr>
        <p:graphicFrame>
          <p:nvGraphicFramePr>
            <p:cNvPr id="9218" name="Object 79"/>
            <p:cNvGraphicFramePr>
              <a:graphicFrameLocks noChangeAspect="1"/>
            </p:cNvGraphicFramePr>
            <p:nvPr/>
          </p:nvGraphicFramePr>
          <p:xfrm>
            <a:off x="1843541" y="4816022"/>
            <a:ext cx="1547812" cy="7747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09" name="Equation" r:id="rId4" imgW="787058" imgH="393529" progId="Equation.DSMT4">
                    <p:embed/>
                  </p:oleObj>
                </mc:Choice>
                <mc:Fallback>
                  <p:oleObj name="Equation" r:id="rId4" imgW="787058" imgH="393529" progId="Equation.DSMT4">
                    <p:embed/>
                    <p:pic>
                      <p:nvPicPr>
                        <p:cNvPr id="0" name="Picture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43541" y="4816022"/>
                          <a:ext cx="1547812" cy="7747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hlink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7" name="Line 80"/>
            <p:cNvSpPr>
              <a:spLocks noChangeShapeType="1"/>
            </p:cNvSpPr>
            <p:nvPr/>
          </p:nvSpPr>
          <p:spPr bwMode="auto">
            <a:xfrm flipV="1">
              <a:off x="3526970" y="4203700"/>
              <a:ext cx="2111829" cy="6731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med" len="med"/>
              <a:tailEnd type="arrow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22" name="AutoShape 5"/>
            <p:cNvSpPr>
              <a:spLocks noChangeArrowheads="1"/>
            </p:cNvSpPr>
            <p:nvPr/>
          </p:nvSpPr>
          <p:spPr bwMode="auto">
            <a:xfrm>
              <a:off x="5724525" y="2841625"/>
              <a:ext cx="1227138" cy="14732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9226" name="Line 37"/>
            <p:cNvSpPr>
              <a:spLocks noChangeShapeType="1"/>
            </p:cNvSpPr>
            <p:nvPr/>
          </p:nvSpPr>
          <p:spPr bwMode="auto">
            <a:xfrm>
              <a:off x="6981825" y="4457700"/>
              <a:ext cx="0" cy="11303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27" name="Line 38"/>
            <p:cNvSpPr>
              <a:spLocks noChangeShapeType="1"/>
            </p:cNvSpPr>
            <p:nvPr/>
          </p:nvSpPr>
          <p:spPr bwMode="auto">
            <a:xfrm>
              <a:off x="5727700" y="4495800"/>
              <a:ext cx="0" cy="11303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230" name="Group 45"/>
            <p:cNvGrpSpPr>
              <a:grpSpLocks/>
            </p:cNvGrpSpPr>
            <p:nvPr/>
          </p:nvGrpSpPr>
          <p:grpSpPr bwMode="auto">
            <a:xfrm>
              <a:off x="6381750" y="3059113"/>
              <a:ext cx="1108075" cy="366712"/>
              <a:chOff x="4484" y="935"/>
              <a:chExt cx="698" cy="231"/>
            </a:xfrm>
          </p:grpSpPr>
          <p:sp>
            <p:nvSpPr>
              <p:cNvPr id="9262" name="Oval 46"/>
              <p:cNvSpPr>
                <a:spLocks noChangeArrowheads="1"/>
              </p:cNvSpPr>
              <p:nvPr/>
            </p:nvSpPr>
            <p:spPr bwMode="auto">
              <a:xfrm rot="16222897" flipH="1">
                <a:off x="5011" y="982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9264" name="Oval 48"/>
              <p:cNvSpPr>
                <a:spLocks noChangeArrowheads="1"/>
              </p:cNvSpPr>
              <p:nvPr/>
            </p:nvSpPr>
            <p:spPr bwMode="auto">
              <a:xfrm rot="16222897" flipH="1">
                <a:off x="4494" y="988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9265" name="Text Box 49"/>
              <p:cNvSpPr txBox="1">
                <a:spLocks noChangeArrowheads="1"/>
              </p:cNvSpPr>
              <p:nvPr/>
            </p:nvSpPr>
            <p:spPr bwMode="auto">
              <a:xfrm>
                <a:off x="4982" y="935"/>
                <a:ext cx="2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9266" name="Text Box 50"/>
              <p:cNvSpPr txBox="1">
                <a:spLocks noChangeArrowheads="1"/>
              </p:cNvSpPr>
              <p:nvPr/>
            </p:nvSpPr>
            <p:spPr bwMode="auto">
              <a:xfrm>
                <a:off x="4484" y="935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  <p:grpSp>
          <p:nvGrpSpPr>
            <p:cNvPr id="9231" name="Group 51"/>
            <p:cNvGrpSpPr>
              <a:grpSpLocks/>
            </p:cNvGrpSpPr>
            <p:nvPr/>
          </p:nvGrpSpPr>
          <p:grpSpPr bwMode="auto">
            <a:xfrm>
              <a:off x="6394450" y="3363913"/>
              <a:ext cx="1108075" cy="366712"/>
              <a:chOff x="4484" y="935"/>
              <a:chExt cx="698" cy="231"/>
            </a:xfrm>
          </p:grpSpPr>
          <p:sp>
            <p:nvSpPr>
              <p:cNvPr id="9257" name="Oval 52"/>
              <p:cNvSpPr>
                <a:spLocks noChangeArrowheads="1"/>
              </p:cNvSpPr>
              <p:nvPr/>
            </p:nvSpPr>
            <p:spPr bwMode="auto">
              <a:xfrm rot="16222897" flipH="1">
                <a:off x="5011" y="982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9259" name="Oval 54"/>
              <p:cNvSpPr>
                <a:spLocks noChangeArrowheads="1"/>
              </p:cNvSpPr>
              <p:nvPr/>
            </p:nvSpPr>
            <p:spPr bwMode="auto">
              <a:xfrm rot="16222897" flipH="1">
                <a:off x="4494" y="988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9260" name="Text Box 55"/>
              <p:cNvSpPr txBox="1">
                <a:spLocks noChangeArrowheads="1"/>
              </p:cNvSpPr>
              <p:nvPr/>
            </p:nvSpPr>
            <p:spPr bwMode="auto">
              <a:xfrm>
                <a:off x="4982" y="935"/>
                <a:ext cx="2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9261" name="Text Box 56"/>
              <p:cNvSpPr txBox="1">
                <a:spLocks noChangeArrowheads="1"/>
              </p:cNvSpPr>
              <p:nvPr/>
            </p:nvSpPr>
            <p:spPr bwMode="auto">
              <a:xfrm>
                <a:off x="4484" y="935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  <p:grpSp>
          <p:nvGrpSpPr>
            <p:cNvPr id="9232" name="Group 57"/>
            <p:cNvGrpSpPr>
              <a:grpSpLocks/>
            </p:cNvGrpSpPr>
            <p:nvPr/>
          </p:nvGrpSpPr>
          <p:grpSpPr bwMode="auto">
            <a:xfrm>
              <a:off x="6394450" y="3668713"/>
              <a:ext cx="1108075" cy="366712"/>
              <a:chOff x="4484" y="935"/>
              <a:chExt cx="698" cy="231"/>
            </a:xfrm>
          </p:grpSpPr>
          <p:sp>
            <p:nvSpPr>
              <p:cNvPr id="9252" name="Oval 58"/>
              <p:cNvSpPr>
                <a:spLocks noChangeArrowheads="1"/>
              </p:cNvSpPr>
              <p:nvPr/>
            </p:nvSpPr>
            <p:spPr bwMode="auto">
              <a:xfrm rot="16222897" flipH="1">
                <a:off x="5011" y="982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9254" name="Oval 60"/>
              <p:cNvSpPr>
                <a:spLocks noChangeArrowheads="1"/>
              </p:cNvSpPr>
              <p:nvPr/>
            </p:nvSpPr>
            <p:spPr bwMode="auto">
              <a:xfrm rot="16222897" flipH="1">
                <a:off x="4494" y="988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9255" name="Text Box 61"/>
              <p:cNvSpPr txBox="1">
                <a:spLocks noChangeArrowheads="1"/>
              </p:cNvSpPr>
              <p:nvPr/>
            </p:nvSpPr>
            <p:spPr bwMode="auto">
              <a:xfrm>
                <a:off x="4982" y="935"/>
                <a:ext cx="2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9256" name="Text Box 62"/>
              <p:cNvSpPr txBox="1">
                <a:spLocks noChangeArrowheads="1"/>
              </p:cNvSpPr>
              <p:nvPr/>
            </p:nvSpPr>
            <p:spPr bwMode="auto">
              <a:xfrm>
                <a:off x="4484" y="935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  <p:grpSp>
          <p:nvGrpSpPr>
            <p:cNvPr id="9233" name="Group 63"/>
            <p:cNvGrpSpPr>
              <a:grpSpLocks/>
            </p:cNvGrpSpPr>
            <p:nvPr/>
          </p:nvGrpSpPr>
          <p:grpSpPr bwMode="auto">
            <a:xfrm>
              <a:off x="5175250" y="3186113"/>
              <a:ext cx="1108075" cy="366712"/>
              <a:chOff x="4484" y="935"/>
              <a:chExt cx="698" cy="231"/>
            </a:xfrm>
          </p:grpSpPr>
          <p:sp>
            <p:nvSpPr>
              <p:cNvPr id="9247" name="Oval 64"/>
              <p:cNvSpPr>
                <a:spLocks noChangeArrowheads="1"/>
              </p:cNvSpPr>
              <p:nvPr/>
            </p:nvSpPr>
            <p:spPr bwMode="auto">
              <a:xfrm rot="16222897" flipH="1">
                <a:off x="5011" y="982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9249" name="Oval 66"/>
              <p:cNvSpPr>
                <a:spLocks noChangeArrowheads="1"/>
              </p:cNvSpPr>
              <p:nvPr/>
            </p:nvSpPr>
            <p:spPr bwMode="auto">
              <a:xfrm rot="16222897" flipH="1">
                <a:off x="4494" y="988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9250" name="Text Box 67"/>
              <p:cNvSpPr txBox="1">
                <a:spLocks noChangeArrowheads="1"/>
              </p:cNvSpPr>
              <p:nvPr/>
            </p:nvSpPr>
            <p:spPr bwMode="auto">
              <a:xfrm>
                <a:off x="4982" y="935"/>
                <a:ext cx="2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9251" name="Text Box 68"/>
              <p:cNvSpPr txBox="1">
                <a:spLocks noChangeArrowheads="1"/>
              </p:cNvSpPr>
              <p:nvPr/>
            </p:nvSpPr>
            <p:spPr bwMode="auto">
              <a:xfrm>
                <a:off x="4484" y="935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  <p:grpSp>
          <p:nvGrpSpPr>
            <p:cNvPr id="9234" name="Group 69"/>
            <p:cNvGrpSpPr>
              <a:grpSpLocks/>
            </p:cNvGrpSpPr>
            <p:nvPr/>
          </p:nvGrpSpPr>
          <p:grpSpPr bwMode="auto">
            <a:xfrm>
              <a:off x="5187950" y="3529013"/>
              <a:ext cx="1108075" cy="366712"/>
              <a:chOff x="4484" y="935"/>
              <a:chExt cx="698" cy="231"/>
            </a:xfrm>
          </p:grpSpPr>
          <p:sp>
            <p:nvSpPr>
              <p:cNvPr id="9242" name="Oval 70"/>
              <p:cNvSpPr>
                <a:spLocks noChangeArrowheads="1"/>
              </p:cNvSpPr>
              <p:nvPr/>
            </p:nvSpPr>
            <p:spPr bwMode="auto">
              <a:xfrm rot="16222897" flipH="1">
                <a:off x="5011" y="982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9244" name="Oval 72"/>
              <p:cNvSpPr>
                <a:spLocks noChangeArrowheads="1"/>
              </p:cNvSpPr>
              <p:nvPr/>
            </p:nvSpPr>
            <p:spPr bwMode="auto">
              <a:xfrm rot="16222897" flipH="1">
                <a:off x="4494" y="988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9245" name="Text Box 73"/>
              <p:cNvSpPr txBox="1">
                <a:spLocks noChangeArrowheads="1"/>
              </p:cNvSpPr>
              <p:nvPr/>
            </p:nvSpPr>
            <p:spPr bwMode="auto">
              <a:xfrm>
                <a:off x="4982" y="935"/>
                <a:ext cx="2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9246" name="Text Box 74"/>
              <p:cNvSpPr txBox="1">
                <a:spLocks noChangeArrowheads="1"/>
              </p:cNvSpPr>
              <p:nvPr/>
            </p:nvSpPr>
            <p:spPr bwMode="auto">
              <a:xfrm>
                <a:off x="4484" y="935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  <p:sp>
          <p:nvSpPr>
            <p:cNvPr id="9238" name="Line 81"/>
            <p:cNvSpPr>
              <a:spLocks noChangeShapeType="1"/>
            </p:cNvSpPr>
            <p:nvPr/>
          </p:nvSpPr>
          <p:spPr bwMode="auto">
            <a:xfrm flipV="1">
              <a:off x="5749471" y="5308599"/>
              <a:ext cx="123915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41" name="Line 84"/>
            <p:cNvSpPr>
              <a:spLocks noChangeShapeType="1"/>
            </p:cNvSpPr>
            <p:nvPr/>
          </p:nvSpPr>
          <p:spPr bwMode="auto">
            <a:xfrm flipH="1">
              <a:off x="6604000" y="2146300"/>
              <a:ext cx="609600" cy="914400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med" len="med"/>
              <a:tailEnd type="arrow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9228" name="Oval 39"/>
            <p:cNvSpPr>
              <a:spLocks noChangeArrowheads="1"/>
            </p:cNvSpPr>
            <p:nvPr/>
          </p:nvSpPr>
          <p:spPr bwMode="auto">
            <a:xfrm>
              <a:off x="6246090" y="3460283"/>
              <a:ext cx="147905" cy="14790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" name="Line 37"/>
            <p:cNvSpPr>
              <a:spLocks noChangeShapeType="1"/>
            </p:cNvSpPr>
            <p:nvPr/>
          </p:nvSpPr>
          <p:spPr bwMode="auto">
            <a:xfrm>
              <a:off x="6343933" y="4337144"/>
              <a:ext cx="2275" cy="808062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2362199" y="2895599"/>
              <a:ext cx="19928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Observation point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56" name="Straight Arrow Connector 55"/>
            <p:cNvCxnSpPr>
              <a:stCxn id="54" idx="3"/>
            </p:cNvCxnSpPr>
            <p:nvPr/>
          </p:nvCxnSpPr>
          <p:spPr bwMode="auto">
            <a:xfrm>
              <a:off x="4355052" y="3080265"/>
              <a:ext cx="1893349" cy="446706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arrow" w="med" len="med"/>
            </a:ln>
            <a:effectLst/>
          </p:spPr>
        </p:cxnSp>
        <p:sp>
          <p:nvSpPr>
            <p:cNvPr id="59" name="Line 81"/>
            <p:cNvSpPr>
              <a:spLocks noChangeShapeType="1"/>
            </p:cNvSpPr>
            <p:nvPr/>
          </p:nvSpPr>
          <p:spPr bwMode="auto">
            <a:xfrm>
              <a:off x="6337300" y="4535715"/>
              <a:ext cx="400957" cy="362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64" name="Straight Connector 63"/>
            <p:cNvCxnSpPr/>
            <p:nvPr/>
          </p:nvCxnSpPr>
          <p:spPr bwMode="auto">
            <a:xfrm>
              <a:off x="6623538" y="3247292"/>
              <a:ext cx="58615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>
              <a:off x="6635261" y="3563815"/>
              <a:ext cx="58615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2" name="Straight Connector 71"/>
            <p:cNvCxnSpPr/>
            <p:nvPr/>
          </p:nvCxnSpPr>
          <p:spPr bwMode="auto">
            <a:xfrm>
              <a:off x="6641123" y="3880338"/>
              <a:ext cx="58615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>
              <a:off x="5416061" y="3387969"/>
              <a:ext cx="58615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5427784" y="3739661"/>
              <a:ext cx="58615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9219" name="Object 79"/>
            <p:cNvGraphicFramePr>
              <a:graphicFrameLocks noChangeAspect="1"/>
            </p:cNvGraphicFramePr>
            <p:nvPr/>
          </p:nvGraphicFramePr>
          <p:xfrm>
            <a:off x="6201910" y="5410653"/>
            <a:ext cx="274637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0" name="Equation" r:id="rId6" imgW="139579" imgH="177646" progId="Equation.DSMT4">
                    <p:embed/>
                  </p:oleObj>
                </mc:Choice>
                <mc:Fallback>
                  <p:oleObj name="Equation" r:id="rId6" imgW="139579" imgH="177646" progId="Equation.DSMT4">
                    <p:embed/>
                    <p:pic>
                      <p:nvPicPr>
                        <p:cNvPr id="0" name="Picture 5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01910" y="5410653"/>
                          <a:ext cx="274637" cy="349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hlink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" name="Object 79"/>
            <p:cNvGraphicFramePr>
              <a:graphicFrameLocks noChangeAspect="1"/>
            </p:cNvGraphicFramePr>
            <p:nvPr/>
          </p:nvGraphicFramePr>
          <p:xfrm>
            <a:off x="6617834" y="4641170"/>
            <a:ext cx="249237" cy="274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1" name="Equation" r:id="rId8" imgW="126835" imgH="139518" progId="Equation.DSMT4">
                    <p:embed/>
                  </p:oleObj>
                </mc:Choice>
                <mc:Fallback>
                  <p:oleObj name="Equation" r:id="rId8" imgW="126835" imgH="139518" progId="Equation.DSMT4">
                    <p:embed/>
                    <p:pic>
                      <p:nvPicPr>
                        <p:cNvPr id="0" name="Picture 6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17834" y="4641170"/>
                          <a:ext cx="249237" cy="274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hlink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79"/>
            <p:cNvGraphicFramePr>
              <a:graphicFrameLocks noChangeAspect="1"/>
            </p:cNvGraphicFramePr>
            <p:nvPr/>
          </p:nvGraphicFramePr>
          <p:xfrm>
            <a:off x="7197726" y="4863162"/>
            <a:ext cx="781504" cy="254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2" name="Equation" r:id="rId10" imgW="545626" imgH="177646" progId="Equation.DSMT4">
                    <p:embed/>
                  </p:oleObj>
                </mc:Choice>
                <mc:Fallback>
                  <p:oleObj name="Equation" r:id="rId10" imgW="545626" imgH="177646" progId="Equation.DSMT4">
                    <p:embed/>
                    <p:pic>
                      <p:nvPicPr>
                        <p:cNvPr id="0" name="Picture 6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97726" y="4863162"/>
                          <a:ext cx="781504" cy="254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hlink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79"/>
            <p:cNvGraphicFramePr>
              <a:graphicFrameLocks noChangeAspect="1"/>
            </p:cNvGraphicFramePr>
            <p:nvPr/>
          </p:nvGraphicFramePr>
          <p:xfrm>
            <a:off x="4791981" y="4895169"/>
            <a:ext cx="781050" cy="255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3" name="Equation" r:id="rId12" imgW="545626" imgH="177646" progId="Equation.DSMT4">
                    <p:embed/>
                  </p:oleObj>
                </mc:Choice>
                <mc:Fallback>
                  <p:oleObj name="Equation" r:id="rId12" imgW="545626" imgH="177646" progId="Equation.DSMT4">
                    <p:embed/>
                    <p:pic>
                      <p:nvPicPr>
                        <p:cNvPr id="0" name="Picture 6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91981" y="4895169"/>
                          <a:ext cx="781050" cy="255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hlink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Object 79"/>
            <p:cNvGraphicFramePr>
              <a:graphicFrameLocks noChangeAspect="1"/>
            </p:cNvGraphicFramePr>
            <p:nvPr/>
          </p:nvGraphicFramePr>
          <p:xfrm>
            <a:off x="7288213" y="1778000"/>
            <a:ext cx="271462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4" name="Equation" r:id="rId14" imgW="190500" imgH="228600" progId="Equation.DSMT4">
                    <p:embed/>
                  </p:oleObj>
                </mc:Choice>
                <mc:Fallback>
                  <p:oleObj name="Equation" r:id="rId14" imgW="190500" imgH="228600" progId="Equation.DSMT4">
                    <p:embed/>
                    <p:pic>
                      <p:nvPicPr>
                        <p:cNvPr id="0" name="Picture 6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88213" y="1778000"/>
                          <a:ext cx="271462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hlink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" name="Object 79"/>
            <p:cNvGraphicFramePr>
              <a:graphicFrameLocks noChangeAspect="1"/>
            </p:cNvGraphicFramePr>
            <p:nvPr/>
          </p:nvGraphicFramePr>
          <p:xfrm>
            <a:off x="6143625" y="2347913"/>
            <a:ext cx="361950" cy="255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315" name="Equation" r:id="rId16" imgW="253670" imgH="177569" progId="Equation.DSMT4">
                    <p:embed/>
                  </p:oleObj>
                </mc:Choice>
                <mc:Fallback>
                  <p:oleObj name="Equation" r:id="rId16" imgW="253670" imgH="177569" progId="Equation.DSMT4">
                    <p:embed/>
                    <p:pic>
                      <p:nvPicPr>
                        <p:cNvPr id="0" name="Picture 6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43625" y="2347913"/>
                          <a:ext cx="361950" cy="255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hlink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3"/>
          <p:cNvGraphicFramePr>
            <a:graphicFrameLocks noChangeAspect="1"/>
          </p:cNvGraphicFramePr>
          <p:nvPr/>
        </p:nvGraphicFramePr>
        <p:xfrm>
          <a:off x="1022350" y="1319213"/>
          <a:ext cx="4046538" cy="1449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7" name="Equation" r:id="rId4" imgW="2057400" imgH="736600" progId="Equation.DSMT4">
                  <p:embed/>
                </p:oleObj>
              </mc:Choice>
              <mc:Fallback>
                <p:oleObj name="Equation" r:id="rId4" imgW="2057400" imgH="736600" progId="Equation.DSMT4">
                  <p:embed/>
                  <p:pic>
                    <p:nvPicPr>
                      <p:cNvPr id="0" name="Picture 6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2350" y="1319213"/>
                        <a:ext cx="4046538" cy="1449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5" name="Text Box 4"/>
          <p:cNvSpPr txBox="1">
            <a:spLocks noChangeArrowheads="1"/>
          </p:cNvSpPr>
          <p:nvPr/>
        </p:nvSpPr>
        <p:spPr bwMode="auto">
          <a:xfrm>
            <a:off x="809625" y="3478213"/>
            <a:ext cx="9191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Hence</a:t>
            </a:r>
          </a:p>
        </p:txBody>
      </p:sp>
      <p:sp>
        <p:nvSpPr>
          <p:cNvPr id="10263" name="Text Box 48"/>
          <p:cNvSpPr txBox="1">
            <a:spLocks noChangeArrowheads="1"/>
          </p:cNvSpPr>
          <p:nvPr/>
        </p:nvSpPr>
        <p:spPr bwMode="auto">
          <a:xfrm>
            <a:off x="6051550" y="5445125"/>
            <a:ext cx="2441575" cy="611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/>
            <a:r>
              <a:rPr lang="en-US" i="1" dirty="0">
                <a:solidFill>
                  <a:schemeClr val="bg1"/>
                </a:solidFill>
                <a:latin typeface="Times New Roman" pitchFamily="18" charset="0"/>
              </a:rPr>
              <a:t>N</a:t>
            </a:r>
            <a:r>
              <a:rPr lang="en-US" i="1" baseline="-25000" dirty="0">
                <a:solidFill>
                  <a:schemeClr val="bg1"/>
                </a:solidFill>
                <a:latin typeface="Times New Roman" pitchFamily="18" charset="0"/>
              </a:rPr>
              <a:t>v</a:t>
            </a:r>
            <a:r>
              <a:rPr lang="en-US" sz="1600" dirty="0">
                <a:solidFill>
                  <a:schemeClr val="bg1"/>
                </a:solidFill>
              </a:rPr>
              <a:t> = # of aligned dipoles   per unit volume</a:t>
            </a:r>
          </a:p>
        </p:txBody>
      </p:sp>
      <p:graphicFrame>
        <p:nvGraphicFramePr>
          <p:cNvPr id="10243" name="Object 49"/>
          <p:cNvGraphicFramePr>
            <a:graphicFrameLocks noChangeAspect="1"/>
          </p:cNvGraphicFramePr>
          <p:nvPr/>
        </p:nvGraphicFramePr>
        <p:xfrm>
          <a:off x="1255713" y="3910013"/>
          <a:ext cx="3197225" cy="1298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8" name="Equation" r:id="rId6" imgW="1625600" imgH="660400" progId="Equation.DSMT4">
                  <p:embed/>
                </p:oleObj>
              </mc:Choice>
              <mc:Fallback>
                <p:oleObj name="Equation" r:id="rId6" imgW="1625600" imgH="660400" progId="Equation.DSMT4">
                  <p:embed/>
                  <p:pic>
                    <p:nvPicPr>
                      <p:cNvPr id="0" name="Picture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5713" y="3910013"/>
                        <a:ext cx="3197225" cy="1298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" name="Slide Number Placeholder 5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FC7D0-48A7-47DE-8F94-9243B5E0A0C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54" name="Text Box 2"/>
          <p:cNvSpPr txBox="1">
            <a:spLocks noChangeArrowheads="1"/>
          </p:cNvSpPr>
          <p:nvPr/>
        </p:nvSpPr>
        <p:spPr bwMode="auto">
          <a:xfrm>
            <a:off x="542925" y="0"/>
            <a:ext cx="80279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Appendix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04" name="Group 103"/>
          <p:cNvGrpSpPr/>
          <p:nvPr/>
        </p:nvGrpSpPr>
        <p:grpSpPr>
          <a:xfrm>
            <a:off x="5521324" y="1277258"/>
            <a:ext cx="3187249" cy="3666217"/>
            <a:chOff x="5521324" y="1277258"/>
            <a:chExt cx="3187249" cy="3666217"/>
          </a:xfrm>
        </p:grpSpPr>
        <p:sp>
          <p:nvSpPr>
            <p:cNvPr id="58" name="AutoShape 5"/>
            <p:cNvSpPr>
              <a:spLocks noChangeArrowheads="1"/>
            </p:cNvSpPr>
            <p:nvPr/>
          </p:nvSpPr>
          <p:spPr bwMode="auto">
            <a:xfrm>
              <a:off x="6453868" y="2025197"/>
              <a:ext cx="1227138" cy="14732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59" name="Line 37"/>
            <p:cNvSpPr>
              <a:spLocks noChangeShapeType="1"/>
            </p:cNvSpPr>
            <p:nvPr/>
          </p:nvSpPr>
          <p:spPr bwMode="auto">
            <a:xfrm>
              <a:off x="7711168" y="3641272"/>
              <a:ext cx="0" cy="11303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0" name="Line 38"/>
            <p:cNvSpPr>
              <a:spLocks noChangeShapeType="1"/>
            </p:cNvSpPr>
            <p:nvPr/>
          </p:nvSpPr>
          <p:spPr bwMode="auto">
            <a:xfrm>
              <a:off x="6457043" y="3679372"/>
              <a:ext cx="0" cy="11303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61" name="Group 45"/>
            <p:cNvGrpSpPr>
              <a:grpSpLocks/>
            </p:cNvGrpSpPr>
            <p:nvPr/>
          </p:nvGrpSpPr>
          <p:grpSpPr bwMode="auto">
            <a:xfrm>
              <a:off x="7111093" y="2242685"/>
              <a:ext cx="1108075" cy="366712"/>
              <a:chOff x="4484" y="935"/>
              <a:chExt cx="698" cy="231"/>
            </a:xfrm>
          </p:grpSpPr>
          <p:sp>
            <p:nvSpPr>
              <p:cNvPr id="100" name="Oval 46"/>
              <p:cNvSpPr>
                <a:spLocks noChangeArrowheads="1"/>
              </p:cNvSpPr>
              <p:nvPr/>
            </p:nvSpPr>
            <p:spPr bwMode="auto">
              <a:xfrm rot="16222897" flipH="1">
                <a:off x="5011" y="982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01" name="Oval 48"/>
              <p:cNvSpPr>
                <a:spLocks noChangeArrowheads="1"/>
              </p:cNvSpPr>
              <p:nvPr/>
            </p:nvSpPr>
            <p:spPr bwMode="auto">
              <a:xfrm rot="16222897" flipH="1">
                <a:off x="4494" y="988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02" name="Text Box 49"/>
              <p:cNvSpPr txBox="1">
                <a:spLocks noChangeArrowheads="1"/>
              </p:cNvSpPr>
              <p:nvPr/>
            </p:nvSpPr>
            <p:spPr bwMode="auto">
              <a:xfrm>
                <a:off x="4982" y="935"/>
                <a:ext cx="2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103" name="Text Box 50"/>
              <p:cNvSpPr txBox="1">
                <a:spLocks noChangeArrowheads="1"/>
              </p:cNvSpPr>
              <p:nvPr/>
            </p:nvSpPr>
            <p:spPr bwMode="auto">
              <a:xfrm>
                <a:off x="4484" y="935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  <p:grpSp>
          <p:nvGrpSpPr>
            <p:cNvPr id="62" name="Group 51"/>
            <p:cNvGrpSpPr>
              <a:grpSpLocks/>
            </p:cNvGrpSpPr>
            <p:nvPr/>
          </p:nvGrpSpPr>
          <p:grpSpPr bwMode="auto">
            <a:xfrm>
              <a:off x="7123793" y="2547485"/>
              <a:ext cx="1108075" cy="366712"/>
              <a:chOff x="4484" y="935"/>
              <a:chExt cx="698" cy="231"/>
            </a:xfrm>
          </p:grpSpPr>
          <p:sp>
            <p:nvSpPr>
              <p:cNvPr id="96" name="Oval 52"/>
              <p:cNvSpPr>
                <a:spLocks noChangeArrowheads="1"/>
              </p:cNvSpPr>
              <p:nvPr/>
            </p:nvSpPr>
            <p:spPr bwMode="auto">
              <a:xfrm rot="16222897" flipH="1">
                <a:off x="5011" y="982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97" name="Oval 54"/>
              <p:cNvSpPr>
                <a:spLocks noChangeArrowheads="1"/>
              </p:cNvSpPr>
              <p:nvPr/>
            </p:nvSpPr>
            <p:spPr bwMode="auto">
              <a:xfrm rot="16222897" flipH="1">
                <a:off x="4494" y="988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98" name="Text Box 55"/>
              <p:cNvSpPr txBox="1">
                <a:spLocks noChangeArrowheads="1"/>
              </p:cNvSpPr>
              <p:nvPr/>
            </p:nvSpPr>
            <p:spPr bwMode="auto">
              <a:xfrm>
                <a:off x="4982" y="935"/>
                <a:ext cx="2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99" name="Text Box 56"/>
              <p:cNvSpPr txBox="1">
                <a:spLocks noChangeArrowheads="1"/>
              </p:cNvSpPr>
              <p:nvPr/>
            </p:nvSpPr>
            <p:spPr bwMode="auto">
              <a:xfrm>
                <a:off x="4484" y="935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  <p:grpSp>
          <p:nvGrpSpPr>
            <p:cNvPr id="63" name="Group 57"/>
            <p:cNvGrpSpPr>
              <a:grpSpLocks/>
            </p:cNvGrpSpPr>
            <p:nvPr/>
          </p:nvGrpSpPr>
          <p:grpSpPr bwMode="auto">
            <a:xfrm>
              <a:off x="7123793" y="2852285"/>
              <a:ext cx="1108075" cy="366712"/>
              <a:chOff x="4484" y="935"/>
              <a:chExt cx="698" cy="231"/>
            </a:xfrm>
          </p:grpSpPr>
          <p:sp>
            <p:nvSpPr>
              <p:cNvPr id="92" name="Oval 58"/>
              <p:cNvSpPr>
                <a:spLocks noChangeArrowheads="1"/>
              </p:cNvSpPr>
              <p:nvPr/>
            </p:nvSpPr>
            <p:spPr bwMode="auto">
              <a:xfrm rot="16222897" flipH="1">
                <a:off x="5011" y="982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93" name="Oval 60"/>
              <p:cNvSpPr>
                <a:spLocks noChangeArrowheads="1"/>
              </p:cNvSpPr>
              <p:nvPr/>
            </p:nvSpPr>
            <p:spPr bwMode="auto">
              <a:xfrm rot="16222897" flipH="1">
                <a:off x="4494" y="988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94" name="Text Box 61"/>
              <p:cNvSpPr txBox="1">
                <a:spLocks noChangeArrowheads="1"/>
              </p:cNvSpPr>
              <p:nvPr/>
            </p:nvSpPr>
            <p:spPr bwMode="auto">
              <a:xfrm>
                <a:off x="4982" y="935"/>
                <a:ext cx="2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95" name="Text Box 62"/>
              <p:cNvSpPr txBox="1">
                <a:spLocks noChangeArrowheads="1"/>
              </p:cNvSpPr>
              <p:nvPr/>
            </p:nvSpPr>
            <p:spPr bwMode="auto">
              <a:xfrm>
                <a:off x="4484" y="935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  <p:grpSp>
          <p:nvGrpSpPr>
            <p:cNvPr id="64" name="Group 63"/>
            <p:cNvGrpSpPr>
              <a:grpSpLocks/>
            </p:cNvGrpSpPr>
            <p:nvPr/>
          </p:nvGrpSpPr>
          <p:grpSpPr bwMode="auto">
            <a:xfrm>
              <a:off x="5904593" y="2369685"/>
              <a:ext cx="1108075" cy="366712"/>
              <a:chOff x="4484" y="935"/>
              <a:chExt cx="698" cy="231"/>
            </a:xfrm>
          </p:grpSpPr>
          <p:sp>
            <p:nvSpPr>
              <p:cNvPr id="88" name="Oval 64"/>
              <p:cNvSpPr>
                <a:spLocks noChangeArrowheads="1"/>
              </p:cNvSpPr>
              <p:nvPr/>
            </p:nvSpPr>
            <p:spPr bwMode="auto">
              <a:xfrm rot="16222897" flipH="1">
                <a:off x="5011" y="982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89" name="Oval 66"/>
              <p:cNvSpPr>
                <a:spLocks noChangeArrowheads="1"/>
              </p:cNvSpPr>
              <p:nvPr/>
            </p:nvSpPr>
            <p:spPr bwMode="auto">
              <a:xfrm rot="16222897" flipH="1">
                <a:off x="4494" y="988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90" name="Text Box 67"/>
              <p:cNvSpPr txBox="1">
                <a:spLocks noChangeArrowheads="1"/>
              </p:cNvSpPr>
              <p:nvPr/>
            </p:nvSpPr>
            <p:spPr bwMode="auto">
              <a:xfrm>
                <a:off x="4982" y="935"/>
                <a:ext cx="2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91" name="Text Box 68"/>
              <p:cNvSpPr txBox="1">
                <a:spLocks noChangeArrowheads="1"/>
              </p:cNvSpPr>
              <p:nvPr/>
            </p:nvSpPr>
            <p:spPr bwMode="auto">
              <a:xfrm>
                <a:off x="4484" y="935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  <p:grpSp>
          <p:nvGrpSpPr>
            <p:cNvPr id="65" name="Group 69"/>
            <p:cNvGrpSpPr>
              <a:grpSpLocks/>
            </p:cNvGrpSpPr>
            <p:nvPr/>
          </p:nvGrpSpPr>
          <p:grpSpPr bwMode="auto">
            <a:xfrm>
              <a:off x="5917293" y="2712585"/>
              <a:ext cx="1108075" cy="366712"/>
              <a:chOff x="4484" y="935"/>
              <a:chExt cx="698" cy="231"/>
            </a:xfrm>
          </p:grpSpPr>
          <p:sp>
            <p:nvSpPr>
              <p:cNvPr id="84" name="Oval 70"/>
              <p:cNvSpPr>
                <a:spLocks noChangeArrowheads="1"/>
              </p:cNvSpPr>
              <p:nvPr/>
            </p:nvSpPr>
            <p:spPr bwMode="auto">
              <a:xfrm rot="16222897" flipH="1">
                <a:off x="5011" y="982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85" name="Oval 72"/>
              <p:cNvSpPr>
                <a:spLocks noChangeArrowheads="1"/>
              </p:cNvSpPr>
              <p:nvPr/>
            </p:nvSpPr>
            <p:spPr bwMode="auto">
              <a:xfrm rot="16222897" flipH="1">
                <a:off x="4494" y="988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86" name="Text Box 73"/>
              <p:cNvSpPr txBox="1">
                <a:spLocks noChangeArrowheads="1"/>
              </p:cNvSpPr>
              <p:nvPr/>
            </p:nvSpPr>
            <p:spPr bwMode="auto">
              <a:xfrm>
                <a:off x="4982" y="935"/>
                <a:ext cx="2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87" name="Text Box 74"/>
              <p:cNvSpPr txBox="1">
                <a:spLocks noChangeArrowheads="1"/>
              </p:cNvSpPr>
              <p:nvPr/>
            </p:nvSpPr>
            <p:spPr bwMode="auto">
              <a:xfrm>
                <a:off x="4484" y="935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  <p:sp>
          <p:nvSpPr>
            <p:cNvPr id="66" name="Line 81"/>
            <p:cNvSpPr>
              <a:spLocks noChangeShapeType="1"/>
            </p:cNvSpPr>
            <p:nvPr/>
          </p:nvSpPr>
          <p:spPr bwMode="auto">
            <a:xfrm flipV="1">
              <a:off x="6478814" y="4492171"/>
              <a:ext cx="123915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7" name="Line 84"/>
            <p:cNvSpPr>
              <a:spLocks noChangeShapeType="1"/>
            </p:cNvSpPr>
            <p:nvPr/>
          </p:nvSpPr>
          <p:spPr bwMode="auto">
            <a:xfrm flipH="1">
              <a:off x="7333343" y="1643742"/>
              <a:ext cx="406400" cy="600529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med" len="med"/>
              <a:tailEnd type="arrow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8" name="Oval 39"/>
            <p:cNvSpPr>
              <a:spLocks noChangeArrowheads="1"/>
            </p:cNvSpPr>
            <p:nvPr/>
          </p:nvSpPr>
          <p:spPr bwMode="auto">
            <a:xfrm>
              <a:off x="6975433" y="2643855"/>
              <a:ext cx="147905" cy="14790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9" name="Line 37"/>
            <p:cNvSpPr>
              <a:spLocks noChangeShapeType="1"/>
            </p:cNvSpPr>
            <p:nvPr/>
          </p:nvSpPr>
          <p:spPr bwMode="auto">
            <a:xfrm>
              <a:off x="7053779" y="2786743"/>
              <a:ext cx="0" cy="154203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73" name="Straight Connector 72"/>
            <p:cNvCxnSpPr/>
            <p:nvPr/>
          </p:nvCxnSpPr>
          <p:spPr bwMode="auto">
            <a:xfrm>
              <a:off x="7352881" y="2430864"/>
              <a:ext cx="58615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4" name="Straight Connector 73"/>
            <p:cNvCxnSpPr/>
            <p:nvPr/>
          </p:nvCxnSpPr>
          <p:spPr bwMode="auto">
            <a:xfrm>
              <a:off x="7364604" y="2747387"/>
              <a:ext cx="58615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5" name="Straight Connector 74"/>
            <p:cNvCxnSpPr/>
            <p:nvPr/>
          </p:nvCxnSpPr>
          <p:spPr bwMode="auto">
            <a:xfrm>
              <a:off x="7370466" y="3063910"/>
              <a:ext cx="58615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6" name="Straight Connector 75"/>
            <p:cNvCxnSpPr/>
            <p:nvPr/>
          </p:nvCxnSpPr>
          <p:spPr bwMode="auto">
            <a:xfrm>
              <a:off x="6145404" y="2571541"/>
              <a:ext cx="58615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>
              <a:off x="6157127" y="2923233"/>
              <a:ext cx="58615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78" name="Object 79"/>
            <p:cNvGraphicFramePr>
              <a:graphicFrameLocks noChangeAspect="1"/>
            </p:cNvGraphicFramePr>
            <p:nvPr/>
          </p:nvGraphicFramePr>
          <p:xfrm>
            <a:off x="6931253" y="4594225"/>
            <a:ext cx="274637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49" name="Equation" r:id="rId8" imgW="139579" imgH="177646" progId="Equation.DSMT4">
                    <p:embed/>
                  </p:oleObj>
                </mc:Choice>
                <mc:Fallback>
                  <p:oleObj name="Equation" r:id="rId8" imgW="139579" imgH="177646" progId="Equation.DSMT4">
                    <p:embed/>
                    <p:pic>
                      <p:nvPicPr>
                        <p:cNvPr id="0" name="Picture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1253" y="4594225"/>
                          <a:ext cx="274637" cy="349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hlink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9" name="Object 79"/>
            <p:cNvGraphicFramePr>
              <a:graphicFrameLocks noChangeAspect="1"/>
            </p:cNvGraphicFramePr>
            <p:nvPr/>
          </p:nvGraphicFramePr>
          <p:xfrm>
            <a:off x="7107691" y="3868285"/>
            <a:ext cx="249237" cy="274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0" name="Equation" r:id="rId10" imgW="126835" imgH="139518" progId="Equation.DSMT4">
                    <p:embed/>
                  </p:oleObj>
                </mc:Choice>
                <mc:Fallback>
                  <p:oleObj name="Equation" r:id="rId10" imgW="126835" imgH="139518" progId="Equation.DSMT4">
                    <p:embed/>
                    <p:pic>
                      <p:nvPicPr>
                        <p:cNvPr id="0" name="Picture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07691" y="3868285"/>
                          <a:ext cx="249237" cy="274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hlink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0" name="Object 79"/>
            <p:cNvGraphicFramePr>
              <a:graphicFrameLocks noChangeAspect="1"/>
            </p:cNvGraphicFramePr>
            <p:nvPr/>
          </p:nvGraphicFramePr>
          <p:xfrm>
            <a:off x="7927069" y="4046734"/>
            <a:ext cx="781504" cy="254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1" name="Equation" r:id="rId12" imgW="545626" imgH="177646" progId="Equation.DSMT4">
                    <p:embed/>
                  </p:oleObj>
                </mc:Choice>
                <mc:Fallback>
                  <p:oleObj name="Equation" r:id="rId12" imgW="545626" imgH="177646" progId="Equation.DSMT4">
                    <p:embed/>
                    <p:pic>
                      <p:nvPicPr>
                        <p:cNvPr id="0" name="Picture 7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7069" y="4046734"/>
                          <a:ext cx="781504" cy="254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hlink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1" name="Object 79"/>
            <p:cNvGraphicFramePr>
              <a:graphicFrameLocks noChangeAspect="1"/>
            </p:cNvGraphicFramePr>
            <p:nvPr/>
          </p:nvGraphicFramePr>
          <p:xfrm>
            <a:off x="5521324" y="4078741"/>
            <a:ext cx="781050" cy="255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2" name="Equation" r:id="rId14" imgW="545626" imgH="177646" progId="Equation.DSMT4">
                    <p:embed/>
                  </p:oleObj>
                </mc:Choice>
                <mc:Fallback>
                  <p:oleObj name="Equation" r:id="rId14" imgW="545626" imgH="177646" progId="Equation.DSMT4">
                    <p:embed/>
                    <p:pic>
                      <p:nvPicPr>
                        <p:cNvPr id="0" name="Picture 7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1324" y="4078741"/>
                          <a:ext cx="781050" cy="255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hlink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2" name="Object 79"/>
            <p:cNvGraphicFramePr>
              <a:graphicFrameLocks noChangeAspect="1"/>
            </p:cNvGraphicFramePr>
            <p:nvPr/>
          </p:nvGraphicFramePr>
          <p:xfrm>
            <a:off x="7767184" y="1277258"/>
            <a:ext cx="271462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3" name="Equation" r:id="rId16" imgW="190500" imgH="228600" progId="Equation.DSMT4">
                    <p:embed/>
                  </p:oleObj>
                </mc:Choice>
                <mc:Fallback>
                  <p:oleObj name="Equation" r:id="rId16" imgW="190500" imgH="228600" progId="Equation.DSMT4">
                    <p:embed/>
                    <p:pic>
                      <p:nvPicPr>
                        <p:cNvPr id="0" name="Picture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67184" y="1277258"/>
                          <a:ext cx="271462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hlink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83" name="Object 79"/>
            <p:cNvGraphicFramePr>
              <a:graphicFrameLocks noChangeAspect="1"/>
            </p:cNvGraphicFramePr>
            <p:nvPr/>
          </p:nvGraphicFramePr>
          <p:xfrm>
            <a:off x="6872968" y="1531485"/>
            <a:ext cx="361950" cy="255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54" name="Equation" r:id="rId18" imgW="253670" imgH="177569" progId="Equation.DSMT4">
                    <p:embed/>
                  </p:oleObj>
                </mc:Choice>
                <mc:Fallback>
                  <p:oleObj name="Equation" r:id="rId18" imgW="253670" imgH="177569" progId="Equation.DSMT4">
                    <p:embed/>
                    <p:pic>
                      <p:nvPicPr>
                        <p:cNvPr id="0" name="Picture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2968" y="1531485"/>
                          <a:ext cx="361950" cy="255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hlink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3"/>
          <p:cNvGraphicFramePr>
            <a:graphicFrameLocks noChangeAspect="1"/>
          </p:cNvGraphicFramePr>
          <p:nvPr/>
        </p:nvGraphicFramePr>
        <p:xfrm>
          <a:off x="1101725" y="1338263"/>
          <a:ext cx="1574800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6" name="Equation" r:id="rId4" imgW="800100" imgH="228600" progId="Equation.DSMT4">
                  <p:embed/>
                </p:oleObj>
              </mc:Choice>
              <mc:Fallback>
                <p:oleObj name="Equation" r:id="rId4" imgW="800100" imgH="228600" progId="Equation.DSMT4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1338263"/>
                        <a:ext cx="1574800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0" name="Text Box 4"/>
          <p:cNvSpPr txBox="1">
            <a:spLocks noChangeArrowheads="1"/>
          </p:cNvSpPr>
          <p:nvPr/>
        </p:nvSpPr>
        <p:spPr bwMode="auto">
          <a:xfrm>
            <a:off x="303213" y="2286000"/>
            <a:ext cx="91916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Hence</a:t>
            </a:r>
          </a:p>
        </p:txBody>
      </p:sp>
      <p:sp>
        <p:nvSpPr>
          <p:cNvPr id="11271" name="Text Box 82"/>
          <p:cNvSpPr txBox="1">
            <a:spLocks noChangeArrowheads="1"/>
          </p:cNvSpPr>
          <p:nvPr/>
        </p:nvSpPr>
        <p:spPr bwMode="auto">
          <a:xfrm>
            <a:off x="5810250" y="5153025"/>
            <a:ext cx="2441575" cy="6111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457200" indent="-457200"/>
            <a:r>
              <a:rPr lang="en-US" i="1" dirty="0">
                <a:solidFill>
                  <a:schemeClr val="bg1"/>
                </a:solidFill>
                <a:latin typeface="Times New Roman" pitchFamily="18" charset="0"/>
              </a:rPr>
              <a:t>N</a:t>
            </a:r>
            <a:r>
              <a:rPr lang="en-US" i="1" baseline="-25000" dirty="0">
                <a:solidFill>
                  <a:schemeClr val="bg1"/>
                </a:solidFill>
                <a:latin typeface="Times New Roman" pitchFamily="18" charset="0"/>
              </a:rPr>
              <a:t>v</a:t>
            </a:r>
            <a:r>
              <a:rPr lang="en-US" sz="1600" dirty="0">
                <a:solidFill>
                  <a:schemeClr val="bg1"/>
                </a:solidFill>
              </a:rPr>
              <a:t> = # of aligned dipoles   per unit volume</a:t>
            </a:r>
          </a:p>
        </p:txBody>
      </p:sp>
      <p:graphicFrame>
        <p:nvGraphicFramePr>
          <p:cNvPr id="11267" name="Object 122"/>
          <p:cNvGraphicFramePr>
            <a:graphicFrameLocks noChangeAspect="1"/>
          </p:cNvGraphicFramePr>
          <p:nvPr/>
        </p:nvGraphicFramePr>
        <p:xfrm>
          <a:off x="3445102" y="1172482"/>
          <a:ext cx="1922462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7" name="Equation" r:id="rId6" imgW="977900" imgH="457200" progId="Equation.DSMT4">
                  <p:embed/>
                </p:oleObj>
              </mc:Choice>
              <mc:Fallback>
                <p:oleObj name="Equation" r:id="rId6" imgW="977900" imgH="457200" progId="Equation.DSMT4">
                  <p:embed/>
                  <p:pic>
                    <p:nvPicPr>
                      <p:cNvPr id="0" name="Picture 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5102" y="1172482"/>
                        <a:ext cx="1922462" cy="898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123"/>
          <p:cNvGraphicFramePr>
            <a:graphicFrameLocks noChangeAspect="1"/>
          </p:cNvGraphicFramePr>
          <p:nvPr/>
        </p:nvGraphicFramePr>
        <p:xfrm>
          <a:off x="1300163" y="2363788"/>
          <a:ext cx="2298700" cy="3497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8" name="Equation" r:id="rId8" imgW="1168400" imgH="1778000" progId="Equation.DSMT4">
                  <p:embed/>
                </p:oleObj>
              </mc:Choice>
              <mc:Fallback>
                <p:oleObj name="Equation" r:id="rId8" imgW="1168400" imgH="1778000" progId="Equation.DSMT4">
                  <p:embed/>
                  <p:pic>
                    <p:nvPicPr>
                      <p:cNvPr id="0" name="Picture 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0163" y="2363788"/>
                        <a:ext cx="2298700" cy="3497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86" name="Text Box 124"/>
          <p:cNvSpPr txBox="1">
            <a:spLocks noChangeArrowheads="1"/>
          </p:cNvSpPr>
          <p:nvPr/>
        </p:nvSpPr>
        <p:spPr bwMode="auto">
          <a:xfrm>
            <a:off x="3298599" y="5782129"/>
            <a:ext cx="4095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or</a:t>
            </a:r>
          </a:p>
        </p:txBody>
      </p:sp>
      <p:graphicFrame>
        <p:nvGraphicFramePr>
          <p:cNvPr id="11269" name="Object 125"/>
          <p:cNvGraphicFramePr>
            <a:graphicFrameLocks noChangeAspect="1"/>
          </p:cNvGraphicFramePr>
          <p:nvPr/>
        </p:nvGraphicFramePr>
        <p:xfrm>
          <a:off x="3777796" y="5846763"/>
          <a:ext cx="142398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9" name="Equation" r:id="rId10" imgW="723586" imgH="393529" progId="Equation.DSMT4">
                  <p:embed/>
                </p:oleObj>
              </mc:Choice>
              <mc:Fallback>
                <p:oleObj name="Equation" r:id="rId10" imgW="723586" imgH="393529" progId="Equation.DSMT4">
                  <p:embed/>
                  <p:pic>
                    <p:nvPicPr>
                      <p:cNvPr id="0" name="Picture 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7796" y="5846763"/>
                        <a:ext cx="142398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FC7D0-48A7-47DE-8F94-9243B5E0A0C1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50" name="Text Box 2"/>
          <p:cNvSpPr txBox="1">
            <a:spLocks noChangeArrowheads="1"/>
          </p:cNvSpPr>
          <p:nvPr/>
        </p:nvSpPr>
        <p:spPr bwMode="auto">
          <a:xfrm>
            <a:off x="542925" y="0"/>
            <a:ext cx="80279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Appendix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51" name="Group 50"/>
          <p:cNvGrpSpPr/>
          <p:nvPr/>
        </p:nvGrpSpPr>
        <p:grpSpPr>
          <a:xfrm>
            <a:off x="5521324" y="1277258"/>
            <a:ext cx="3187249" cy="3666217"/>
            <a:chOff x="5521324" y="1277258"/>
            <a:chExt cx="3187249" cy="3666217"/>
          </a:xfrm>
        </p:grpSpPr>
        <p:sp>
          <p:nvSpPr>
            <p:cNvPr id="52" name="AutoShape 5"/>
            <p:cNvSpPr>
              <a:spLocks noChangeArrowheads="1"/>
            </p:cNvSpPr>
            <p:nvPr/>
          </p:nvSpPr>
          <p:spPr bwMode="auto">
            <a:xfrm>
              <a:off x="6453868" y="2025197"/>
              <a:ext cx="1227138" cy="14732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53" name="Line 37"/>
            <p:cNvSpPr>
              <a:spLocks noChangeShapeType="1"/>
            </p:cNvSpPr>
            <p:nvPr/>
          </p:nvSpPr>
          <p:spPr bwMode="auto">
            <a:xfrm>
              <a:off x="7711168" y="3641272"/>
              <a:ext cx="0" cy="11303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4" name="Line 38"/>
            <p:cNvSpPr>
              <a:spLocks noChangeShapeType="1"/>
            </p:cNvSpPr>
            <p:nvPr/>
          </p:nvSpPr>
          <p:spPr bwMode="auto">
            <a:xfrm>
              <a:off x="6457043" y="3679372"/>
              <a:ext cx="0" cy="11303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55" name="Group 45"/>
            <p:cNvGrpSpPr>
              <a:grpSpLocks/>
            </p:cNvGrpSpPr>
            <p:nvPr/>
          </p:nvGrpSpPr>
          <p:grpSpPr bwMode="auto">
            <a:xfrm>
              <a:off x="7111093" y="2242685"/>
              <a:ext cx="1108075" cy="366712"/>
              <a:chOff x="4484" y="935"/>
              <a:chExt cx="698" cy="231"/>
            </a:xfrm>
          </p:grpSpPr>
          <p:sp>
            <p:nvSpPr>
              <p:cNvPr id="91" name="Oval 46"/>
              <p:cNvSpPr>
                <a:spLocks noChangeArrowheads="1"/>
              </p:cNvSpPr>
              <p:nvPr/>
            </p:nvSpPr>
            <p:spPr bwMode="auto">
              <a:xfrm rot="16222897" flipH="1">
                <a:off x="5011" y="982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92" name="Oval 48"/>
              <p:cNvSpPr>
                <a:spLocks noChangeArrowheads="1"/>
              </p:cNvSpPr>
              <p:nvPr/>
            </p:nvSpPr>
            <p:spPr bwMode="auto">
              <a:xfrm rot="16222897" flipH="1">
                <a:off x="4494" y="988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93" name="Text Box 49"/>
              <p:cNvSpPr txBox="1">
                <a:spLocks noChangeArrowheads="1"/>
              </p:cNvSpPr>
              <p:nvPr/>
            </p:nvSpPr>
            <p:spPr bwMode="auto">
              <a:xfrm>
                <a:off x="4982" y="935"/>
                <a:ext cx="2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94" name="Text Box 50"/>
              <p:cNvSpPr txBox="1">
                <a:spLocks noChangeArrowheads="1"/>
              </p:cNvSpPr>
              <p:nvPr/>
            </p:nvSpPr>
            <p:spPr bwMode="auto">
              <a:xfrm>
                <a:off x="4484" y="935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  <p:grpSp>
          <p:nvGrpSpPr>
            <p:cNvPr id="56" name="Group 51"/>
            <p:cNvGrpSpPr>
              <a:grpSpLocks/>
            </p:cNvGrpSpPr>
            <p:nvPr/>
          </p:nvGrpSpPr>
          <p:grpSpPr bwMode="auto">
            <a:xfrm>
              <a:off x="7123793" y="2547485"/>
              <a:ext cx="1108075" cy="366712"/>
              <a:chOff x="4484" y="935"/>
              <a:chExt cx="698" cy="231"/>
            </a:xfrm>
          </p:grpSpPr>
          <p:sp>
            <p:nvSpPr>
              <p:cNvPr id="87" name="Oval 52"/>
              <p:cNvSpPr>
                <a:spLocks noChangeArrowheads="1"/>
              </p:cNvSpPr>
              <p:nvPr/>
            </p:nvSpPr>
            <p:spPr bwMode="auto">
              <a:xfrm rot="16222897" flipH="1">
                <a:off x="5011" y="982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88" name="Oval 54"/>
              <p:cNvSpPr>
                <a:spLocks noChangeArrowheads="1"/>
              </p:cNvSpPr>
              <p:nvPr/>
            </p:nvSpPr>
            <p:spPr bwMode="auto">
              <a:xfrm rot="16222897" flipH="1">
                <a:off x="4494" y="988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89" name="Text Box 55"/>
              <p:cNvSpPr txBox="1">
                <a:spLocks noChangeArrowheads="1"/>
              </p:cNvSpPr>
              <p:nvPr/>
            </p:nvSpPr>
            <p:spPr bwMode="auto">
              <a:xfrm>
                <a:off x="4982" y="935"/>
                <a:ext cx="2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90" name="Text Box 56"/>
              <p:cNvSpPr txBox="1">
                <a:spLocks noChangeArrowheads="1"/>
              </p:cNvSpPr>
              <p:nvPr/>
            </p:nvSpPr>
            <p:spPr bwMode="auto">
              <a:xfrm>
                <a:off x="4484" y="935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  <p:grpSp>
          <p:nvGrpSpPr>
            <p:cNvPr id="57" name="Group 57"/>
            <p:cNvGrpSpPr>
              <a:grpSpLocks/>
            </p:cNvGrpSpPr>
            <p:nvPr/>
          </p:nvGrpSpPr>
          <p:grpSpPr bwMode="auto">
            <a:xfrm>
              <a:off x="7123793" y="2852285"/>
              <a:ext cx="1108075" cy="366712"/>
              <a:chOff x="4484" y="935"/>
              <a:chExt cx="698" cy="231"/>
            </a:xfrm>
          </p:grpSpPr>
          <p:sp>
            <p:nvSpPr>
              <p:cNvPr id="83" name="Oval 58"/>
              <p:cNvSpPr>
                <a:spLocks noChangeArrowheads="1"/>
              </p:cNvSpPr>
              <p:nvPr/>
            </p:nvSpPr>
            <p:spPr bwMode="auto">
              <a:xfrm rot="16222897" flipH="1">
                <a:off x="5011" y="982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84" name="Oval 60"/>
              <p:cNvSpPr>
                <a:spLocks noChangeArrowheads="1"/>
              </p:cNvSpPr>
              <p:nvPr/>
            </p:nvSpPr>
            <p:spPr bwMode="auto">
              <a:xfrm rot="16222897" flipH="1">
                <a:off x="4494" y="988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85" name="Text Box 61"/>
              <p:cNvSpPr txBox="1">
                <a:spLocks noChangeArrowheads="1"/>
              </p:cNvSpPr>
              <p:nvPr/>
            </p:nvSpPr>
            <p:spPr bwMode="auto">
              <a:xfrm>
                <a:off x="4982" y="935"/>
                <a:ext cx="2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86" name="Text Box 62"/>
              <p:cNvSpPr txBox="1">
                <a:spLocks noChangeArrowheads="1"/>
              </p:cNvSpPr>
              <p:nvPr/>
            </p:nvSpPr>
            <p:spPr bwMode="auto">
              <a:xfrm>
                <a:off x="4484" y="935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  <p:grpSp>
          <p:nvGrpSpPr>
            <p:cNvPr id="58" name="Group 63"/>
            <p:cNvGrpSpPr>
              <a:grpSpLocks/>
            </p:cNvGrpSpPr>
            <p:nvPr/>
          </p:nvGrpSpPr>
          <p:grpSpPr bwMode="auto">
            <a:xfrm>
              <a:off x="5904593" y="2369685"/>
              <a:ext cx="1108075" cy="366712"/>
              <a:chOff x="4484" y="935"/>
              <a:chExt cx="698" cy="231"/>
            </a:xfrm>
          </p:grpSpPr>
          <p:sp>
            <p:nvSpPr>
              <p:cNvPr id="79" name="Oval 64"/>
              <p:cNvSpPr>
                <a:spLocks noChangeArrowheads="1"/>
              </p:cNvSpPr>
              <p:nvPr/>
            </p:nvSpPr>
            <p:spPr bwMode="auto">
              <a:xfrm rot="16222897" flipH="1">
                <a:off x="5011" y="982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80" name="Oval 66"/>
              <p:cNvSpPr>
                <a:spLocks noChangeArrowheads="1"/>
              </p:cNvSpPr>
              <p:nvPr/>
            </p:nvSpPr>
            <p:spPr bwMode="auto">
              <a:xfrm rot="16222897" flipH="1">
                <a:off x="4494" y="988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81" name="Text Box 67"/>
              <p:cNvSpPr txBox="1">
                <a:spLocks noChangeArrowheads="1"/>
              </p:cNvSpPr>
              <p:nvPr/>
            </p:nvSpPr>
            <p:spPr bwMode="auto">
              <a:xfrm>
                <a:off x="4982" y="935"/>
                <a:ext cx="2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82" name="Text Box 68"/>
              <p:cNvSpPr txBox="1">
                <a:spLocks noChangeArrowheads="1"/>
              </p:cNvSpPr>
              <p:nvPr/>
            </p:nvSpPr>
            <p:spPr bwMode="auto">
              <a:xfrm>
                <a:off x="4484" y="935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  <p:grpSp>
          <p:nvGrpSpPr>
            <p:cNvPr id="59" name="Group 69"/>
            <p:cNvGrpSpPr>
              <a:grpSpLocks/>
            </p:cNvGrpSpPr>
            <p:nvPr/>
          </p:nvGrpSpPr>
          <p:grpSpPr bwMode="auto">
            <a:xfrm>
              <a:off x="5917293" y="2712585"/>
              <a:ext cx="1108075" cy="366712"/>
              <a:chOff x="4484" y="935"/>
              <a:chExt cx="698" cy="231"/>
            </a:xfrm>
          </p:grpSpPr>
          <p:sp>
            <p:nvSpPr>
              <p:cNvPr id="75" name="Oval 70"/>
              <p:cNvSpPr>
                <a:spLocks noChangeArrowheads="1"/>
              </p:cNvSpPr>
              <p:nvPr/>
            </p:nvSpPr>
            <p:spPr bwMode="auto">
              <a:xfrm rot="16222897" flipH="1">
                <a:off x="5011" y="982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76" name="Oval 72"/>
              <p:cNvSpPr>
                <a:spLocks noChangeArrowheads="1"/>
              </p:cNvSpPr>
              <p:nvPr/>
            </p:nvSpPr>
            <p:spPr bwMode="auto">
              <a:xfrm rot="16222897" flipH="1">
                <a:off x="4494" y="988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77" name="Text Box 73"/>
              <p:cNvSpPr txBox="1">
                <a:spLocks noChangeArrowheads="1"/>
              </p:cNvSpPr>
              <p:nvPr/>
            </p:nvSpPr>
            <p:spPr bwMode="auto">
              <a:xfrm>
                <a:off x="4982" y="935"/>
                <a:ext cx="2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78" name="Text Box 74"/>
              <p:cNvSpPr txBox="1">
                <a:spLocks noChangeArrowheads="1"/>
              </p:cNvSpPr>
              <p:nvPr/>
            </p:nvSpPr>
            <p:spPr bwMode="auto">
              <a:xfrm>
                <a:off x="4484" y="935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  <p:sp>
          <p:nvSpPr>
            <p:cNvPr id="60" name="Line 81"/>
            <p:cNvSpPr>
              <a:spLocks noChangeShapeType="1"/>
            </p:cNvSpPr>
            <p:nvPr/>
          </p:nvSpPr>
          <p:spPr bwMode="auto">
            <a:xfrm flipV="1">
              <a:off x="6478814" y="4492171"/>
              <a:ext cx="1239157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triangle" w="med" len="med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1" name="Line 84"/>
            <p:cNvSpPr>
              <a:spLocks noChangeShapeType="1"/>
            </p:cNvSpPr>
            <p:nvPr/>
          </p:nvSpPr>
          <p:spPr bwMode="auto">
            <a:xfrm flipH="1">
              <a:off x="7333343" y="1643742"/>
              <a:ext cx="406400" cy="600529"/>
            </a:xfrm>
            <a:prstGeom prst="line">
              <a:avLst/>
            </a:prstGeom>
            <a:noFill/>
            <a:ln w="12700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2" name="Oval 39"/>
            <p:cNvSpPr>
              <a:spLocks noChangeArrowheads="1"/>
            </p:cNvSpPr>
            <p:nvPr/>
          </p:nvSpPr>
          <p:spPr bwMode="auto">
            <a:xfrm>
              <a:off x="6975433" y="2643855"/>
              <a:ext cx="147905" cy="147905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Line 37"/>
            <p:cNvSpPr>
              <a:spLocks noChangeShapeType="1"/>
            </p:cNvSpPr>
            <p:nvPr/>
          </p:nvSpPr>
          <p:spPr bwMode="auto">
            <a:xfrm>
              <a:off x="7053779" y="2786743"/>
              <a:ext cx="0" cy="1542035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cxnSp>
          <p:nvCxnSpPr>
            <p:cNvPr id="64" name="Straight Connector 63"/>
            <p:cNvCxnSpPr/>
            <p:nvPr/>
          </p:nvCxnSpPr>
          <p:spPr bwMode="auto">
            <a:xfrm>
              <a:off x="7352881" y="2430864"/>
              <a:ext cx="58615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5" name="Straight Connector 64"/>
            <p:cNvCxnSpPr/>
            <p:nvPr/>
          </p:nvCxnSpPr>
          <p:spPr bwMode="auto">
            <a:xfrm>
              <a:off x="7364604" y="2747387"/>
              <a:ext cx="58615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6" name="Straight Connector 65"/>
            <p:cNvCxnSpPr/>
            <p:nvPr/>
          </p:nvCxnSpPr>
          <p:spPr bwMode="auto">
            <a:xfrm>
              <a:off x="7370466" y="3063910"/>
              <a:ext cx="58615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7" name="Straight Connector 66"/>
            <p:cNvCxnSpPr/>
            <p:nvPr/>
          </p:nvCxnSpPr>
          <p:spPr bwMode="auto">
            <a:xfrm>
              <a:off x="6145404" y="2571541"/>
              <a:ext cx="58615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68" name="Straight Connector 67"/>
            <p:cNvCxnSpPr/>
            <p:nvPr/>
          </p:nvCxnSpPr>
          <p:spPr bwMode="auto">
            <a:xfrm>
              <a:off x="6157127" y="2923233"/>
              <a:ext cx="586154" cy="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69" name="Object 79"/>
            <p:cNvGraphicFramePr>
              <a:graphicFrameLocks noChangeAspect="1"/>
            </p:cNvGraphicFramePr>
            <p:nvPr/>
          </p:nvGraphicFramePr>
          <p:xfrm>
            <a:off x="6931253" y="4594225"/>
            <a:ext cx="274637" cy="3492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00" name="Equation" r:id="rId12" imgW="139579" imgH="177646" progId="Equation.DSMT4">
                    <p:embed/>
                  </p:oleObj>
                </mc:Choice>
                <mc:Fallback>
                  <p:oleObj name="Equation" r:id="rId12" imgW="139579" imgH="177646" progId="Equation.DSMT4">
                    <p:embed/>
                    <p:pic>
                      <p:nvPicPr>
                        <p:cNvPr id="0" name="Picture 8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931253" y="4594225"/>
                          <a:ext cx="274637" cy="3492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hlink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0" name="Object 79"/>
            <p:cNvGraphicFramePr>
              <a:graphicFrameLocks noChangeAspect="1"/>
            </p:cNvGraphicFramePr>
            <p:nvPr/>
          </p:nvGraphicFramePr>
          <p:xfrm>
            <a:off x="7107691" y="3868285"/>
            <a:ext cx="249237" cy="2746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01" name="Equation" r:id="rId14" imgW="126835" imgH="139518" progId="Equation.DSMT4">
                    <p:embed/>
                  </p:oleObj>
                </mc:Choice>
                <mc:Fallback>
                  <p:oleObj name="Equation" r:id="rId14" imgW="126835" imgH="139518" progId="Equation.DSMT4">
                    <p:embed/>
                    <p:pic>
                      <p:nvPicPr>
                        <p:cNvPr id="0" name="Picture 8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107691" y="3868285"/>
                          <a:ext cx="249237" cy="2746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hlink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1" name="Object 70"/>
            <p:cNvGraphicFramePr>
              <a:graphicFrameLocks noChangeAspect="1"/>
            </p:cNvGraphicFramePr>
            <p:nvPr/>
          </p:nvGraphicFramePr>
          <p:xfrm>
            <a:off x="7927069" y="4046734"/>
            <a:ext cx="781504" cy="2547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02" name="Equation" r:id="rId16" imgW="545626" imgH="177646" progId="Equation.DSMT4">
                    <p:embed/>
                  </p:oleObj>
                </mc:Choice>
                <mc:Fallback>
                  <p:oleObj name="Equation" r:id="rId16" imgW="545626" imgH="177646" progId="Equation.DSMT4">
                    <p:embed/>
                    <p:pic>
                      <p:nvPicPr>
                        <p:cNvPr id="0" name="Picture 8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927069" y="4046734"/>
                          <a:ext cx="781504" cy="2547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hlink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2" name="Object 79"/>
            <p:cNvGraphicFramePr>
              <a:graphicFrameLocks noChangeAspect="1"/>
            </p:cNvGraphicFramePr>
            <p:nvPr/>
          </p:nvGraphicFramePr>
          <p:xfrm>
            <a:off x="5521324" y="4078741"/>
            <a:ext cx="781050" cy="255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03" name="Equation" r:id="rId18" imgW="545626" imgH="177646" progId="Equation.DSMT4">
                    <p:embed/>
                  </p:oleObj>
                </mc:Choice>
                <mc:Fallback>
                  <p:oleObj name="Equation" r:id="rId18" imgW="545626" imgH="177646" progId="Equation.DSMT4">
                    <p:embed/>
                    <p:pic>
                      <p:nvPicPr>
                        <p:cNvPr id="0" name="Picture 8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21324" y="4078741"/>
                          <a:ext cx="781050" cy="255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hlink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3" name="Object 79"/>
            <p:cNvGraphicFramePr>
              <a:graphicFrameLocks noChangeAspect="1"/>
            </p:cNvGraphicFramePr>
            <p:nvPr/>
          </p:nvGraphicFramePr>
          <p:xfrm>
            <a:off x="7767184" y="1277258"/>
            <a:ext cx="271462" cy="328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04" name="Equation" r:id="rId20" imgW="190500" imgH="228600" progId="Equation.DSMT4">
                    <p:embed/>
                  </p:oleObj>
                </mc:Choice>
                <mc:Fallback>
                  <p:oleObj name="Equation" r:id="rId20" imgW="190500" imgH="228600" progId="Equation.DSMT4">
                    <p:embed/>
                    <p:pic>
                      <p:nvPicPr>
                        <p:cNvPr id="0" name="Picture 9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767184" y="1277258"/>
                          <a:ext cx="271462" cy="3286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hlink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4" name="Object 79"/>
            <p:cNvGraphicFramePr>
              <a:graphicFrameLocks noChangeAspect="1"/>
            </p:cNvGraphicFramePr>
            <p:nvPr/>
          </p:nvGraphicFramePr>
          <p:xfrm>
            <a:off x="6872968" y="1531485"/>
            <a:ext cx="361950" cy="2555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05" name="Equation" r:id="rId22" imgW="253670" imgH="177569" progId="Equation.DSMT4">
                    <p:embed/>
                  </p:oleObj>
                </mc:Choice>
                <mc:Fallback>
                  <p:oleObj name="Equation" r:id="rId22" imgW="253670" imgH="177569" progId="Equation.DSMT4">
                    <p:embed/>
                    <p:pic>
                      <p:nvPicPr>
                        <p:cNvPr id="0" name="Picture 9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72968" y="1531485"/>
                          <a:ext cx="361950" cy="2555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hlink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Text Box 4"/>
          <p:cNvSpPr txBox="1">
            <a:spLocks noChangeArrowheads="1"/>
          </p:cNvSpPr>
          <p:nvPr/>
        </p:nvSpPr>
        <p:spPr bwMode="auto">
          <a:xfrm>
            <a:off x="2232455" y="2799058"/>
            <a:ext cx="1382712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In general,</a:t>
            </a:r>
          </a:p>
        </p:txBody>
      </p:sp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2911590" y="3531322"/>
          <a:ext cx="3141663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2" name="Equation" r:id="rId4" imgW="1459866" imgH="444307" progId="Equation.DSMT4">
                  <p:embed/>
                </p:oleObj>
              </mc:Choice>
              <mc:Fallback>
                <p:oleObj name="Equation" r:id="rId4" imgW="1459866" imgH="444307" progId="Equation.DSMT4">
                  <p:embed/>
                  <p:pic>
                    <p:nvPicPr>
                      <p:cNvPr id="0" name="Picture 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1590" y="3531322"/>
                        <a:ext cx="3141663" cy="955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6" name="Text Box 6"/>
          <p:cNvSpPr txBox="1">
            <a:spLocks noChangeArrowheads="1"/>
          </p:cNvSpPr>
          <p:nvPr/>
        </p:nvSpPr>
        <p:spPr bwMode="auto">
          <a:xfrm>
            <a:off x="2697389" y="5018089"/>
            <a:ext cx="4095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or</a:t>
            </a:r>
          </a:p>
        </p:txBody>
      </p:sp>
      <p:graphicFrame>
        <p:nvGraphicFramePr>
          <p:cNvPr id="12293" name="Object 16"/>
          <p:cNvGraphicFramePr>
            <a:graphicFrameLocks noChangeAspect="1"/>
          </p:cNvGraphicFramePr>
          <p:nvPr/>
        </p:nvGraphicFramePr>
        <p:xfrm>
          <a:off x="3543064" y="5704115"/>
          <a:ext cx="2058827" cy="6184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3" name="Equation" r:id="rId6" imgW="761669" imgH="228501" progId="Equation.DSMT4">
                  <p:embed/>
                </p:oleObj>
              </mc:Choice>
              <mc:Fallback>
                <p:oleObj name="Equation" r:id="rId6" imgW="761669" imgH="228501" progId="Equation.DSMT4">
                  <p:embed/>
                  <p:pic>
                    <p:nvPicPr>
                      <p:cNvPr id="0" name="Picture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3064" y="5704115"/>
                        <a:ext cx="2058827" cy="618446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FC7D0-48A7-47DE-8F94-9243B5E0A0C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graphicFrame>
        <p:nvGraphicFramePr>
          <p:cNvPr id="2" name="Object 125"/>
          <p:cNvGraphicFramePr>
            <a:graphicFrameLocks noChangeAspect="1"/>
          </p:cNvGraphicFramePr>
          <p:nvPr/>
        </p:nvGraphicFramePr>
        <p:xfrm>
          <a:off x="3527424" y="1579563"/>
          <a:ext cx="1423988" cy="774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4" name="Equation" r:id="rId8" imgW="723586" imgH="393529" progId="Equation.DSMT4">
                  <p:embed/>
                </p:oleObj>
              </mc:Choice>
              <mc:Fallback>
                <p:oleObj name="Equation" r:id="rId8" imgW="723586" imgH="393529" progId="Equation.DSMT4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27424" y="1579563"/>
                        <a:ext cx="1423988" cy="774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718458" y="990601"/>
            <a:ext cx="3942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For dipole aligned in the </a:t>
            </a:r>
            <a:r>
              <a:rPr lang="en-US" i="1" dirty="0" smtClean="0">
                <a:solidFill>
                  <a:schemeClr val="bg1"/>
                </a:solidFill>
                <a:latin typeface="+mn-lt"/>
              </a:rPr>
              <a:t>x</a:t>
            </a:r>
            <a:r>
              <a:rPr lang="en-US" dirty="0" smtClean="0">
                <a:solidFill>
                  <a:schemeClr val="bg1"/>
                </a:solidFill>
              </a:rPr>
              <a:t> direction,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542925" y="0"/>
            <a:ext cx="80279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Appendix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FC7D0-48A7-47DE-8F94-9243B5E0A0C1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31373" y="881745"/>
            <a:ext cx="6801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After applying the divergence theorem, we have the integral form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13669" name="Object 16"/>
          <p:cNvGraphicFramePr>
            <a:graphicFrameLocks noChangeAspect="1"/>
          </p:cNvGraphicFramePr>
          <p:nvPr/>
        </p:nvGraphicFramePr>
        <p:xfrm>
          <a:off x="2189163" y="1382713"/>
          <a:ext cx="2138362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73" name="Equation" r:id="rId4" imgW="952087" imgH="393529" progId="Equation.DSMT4">
                  <p:embed/>
                </p:oleObj>
              </mc:Choice>
              <mc:Fallback>
                <p:oleObj name="Equation" r:id="rId4" imgW="952087" imgH="393529" progId="Equation.DSMT4">
                  <p:embed/>
                  <p:pic>
                    <p:nvPicPr>
                      <p:cNvPr id="0" name="Picture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9163" y="1382713"/>
                        <a:ext cx="2138362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00744" y="2612572"/>
            <a:ext cx="76696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Applying this to a shallow pillbox surface at a dielectric boundary, we have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13670" name="Object 16"/>
          <p:cNvGraphicFramePr>
            <a:graphicFrameLocks noChangeAspect="1"/>
          </p:cNvGraphicFramePr>
          <p:nvPr/>
        </p:nvGraphicFramePr>
        <p:xfrm>
          <a:off x="1066800" y="3162300"/>
          <a:ext cx="4251325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74" name="Equation" r:id="rId6" imgW="2171700" imgH="304800" progId="Equation.DSMT4">
                  <p:embed/>
                </p:oleObj>
              </mc:Choice>
              <mc:Fallback>
                <p:oleObj name="Equation" r:id="rId6" imgW="2171700" imgH="304800" progId="Equation.DSMT4">
                  <p:embed/>
                  <p:pic>
                    <p:nvPicPr>
                      <p:cNvPr id="0" name="Picture 7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162300"/>
                        <a:ext cx="4251325" cy="596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3671" name="Object 16"/>
          <p:cNvGraphicFramePr>
            <a:graphicFrameLocks noChangeAspect="1"/>
          </p:cNvGraphicFramePr>
          <p:nvPr/>
        </p:nvGraphicFramePr>
        <p:xfrm>
          <a:off x="2735263" y="5761038"/>
          <a:ext cx="1392237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75" name="Equation" r:id="rId8" imgW="711200" imgH="228600" progId="Equation.DSMT4">
                  <p:embed/>
                </p:oleObj>
              </mc:Choice>
              <mc:Fallback>
                <p:oleObj name="Equation" r:id="rId8" imgW="711200" imgH="228600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263" y="5761038"/>
                        <a:ext cx="1392237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502229" y="418011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Denoting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113672" name="Object 16"/>
          <p:cNvGraphicFramePr>
            <a:graphicFrameLocks noChangeAspect="1"/>
          </p:cNvGraphicFramePr>
          <p:nvPr/>
        </p:nvGraphicFramePr>
        <p:xfrm>
          <a:off x="2732087" y="4498522"/>
          <a:ext cx="1092200" cy="44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776" name="Equation" r:id="rId10" imgW="558800" imgH="228600" progId="Equation.DSMT4">
                  <p:embed/>
                </p:oleObj>
              </mc:Choice>
              <mc:Fallback>
                <p:oleObj name="Equation" r:id="rId10" imgW="558800" imgH="228600" progId="Equation.DSMT4">
                  <p:embed/>
                  <p:pic>
                    <p:nvPicPr>
                      <p:cNvPr id="0" name="Picture 7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2087" y="4498522"/>
                        <a:ext cx="1092200" cy="44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676400" y="5377543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we have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355771" y="3495675"/>
            <a:ext cx="2960915" cy="2034268"/>
            <a:chOff x="5355771" y="3495675"/>
            <a:chExt cx="2960915" cy="2034268"/>
          </a:xfrm>
        </p:grpSpPr>
        <p:sp>
          <p:nvSpPr>
            <p:cNvPr id="18" name="Rectangle 17"/>
            <p:cNvSpPr/>
            <p:nvPr/>
          </p:nvSpPr>
          <p:spPr bwMode="auto">
            <a:xfrm>
              <a:off x="5355771" y="4463143"/>
              <a:ext cx="2960915" cy="1066800"/>
            </a:xfrm>
            <a:prstGeom prst="rect">
              <a:avLst/>
            </a:prstGeom>
            <a:solidFill>
              <a:srgbClr val="DDDDDD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9" name="Rectangle 18"/>
            <p:cNvSpPr/>
            <p:nvPr/>
          </p:nvSpPr>
          <p:spPr bwMode="auto">
            <a:xfrm>
              <a:off x="6585856" y="4256317"/>
              <a:ext cx="664029" cy="435428"/>
            </a:xfrm>
            <a:prstGeom prst="rect">
              <a:avLst/>
            </a:prstGeom>
            <a:noFill/>
            <a:ln w="19050" cap="flat" cmpd="sng" algn="ctr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graphicFrame>
          <p:nvGraphicFramePr>
            <p:cNvPr id="113673" name="Object 9"/>
            <p:cNvGraphicFramePr>
              <a:graphicFrameLocks noChangeAspect="1"/>
            </p:cNvGraphicFramePr>
            <p:nvPr/>
          </p:nvGraphicFramePr>
          <p:xfrm>
            <a:off x="7440839" y="4561315"/>
            <a:ext cx="320675" cy="2501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77" name="Equation" r:id="rId12" imgW="228402" imgH="177646" progId="Equation.DSMT4">
                    <p:embed/>
                  </p:oleObj>
                </mc:Choice>
                <mc:Fallback>
                  <p:oleObj name="Equation" r:id="rId12" imgW="228402" imgH="177646" progId="Equation.DSMT4">
                    <p:embed/>
                    <p:pic>
                      <p:nvPicPr>
                        <p:cNvPr id="0" name="Picture 7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40839" y="4561315"/>
                          <a:ext cx="320675" cy="2501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13674" name="Object 10"/>
            <p:cNvGraphicFramePr>
              <a:graphicFrameLocks noChangeAspect="1"/>
            </p:cNvGraphicFramePr>
            <p:nvPr/>
          </p:nvGraphicFramePr>
          <p:xfrm>
            <a:off x="7263267" y="3880302"/>
            <a:ext cx="269648" cy="34358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78" name="Equation" r:id="rId14" imgW="139579" imgH="177646" progId="Equation.DSMT4">
                    <p:embed/>
                  </p:oleObj>
                </mc:Choice>
                <mc:Fallback>
                  <p:oleObj name="Equation" r:id="rId14" imgW="139579" imgH="177646" progId="Equation.DSMT4">
                    <p:embed/>
                    <p:pic>
                      <p:nvPicPr>
                        <p:cNvPr id="0" name="Picture 7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263267" y="3880302"/>
                          <a:ext cx="269648" cy="34358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2" name="Straight Connector 21"/>
            <p:cNvCxnSpPr/>
            <p:nvPr/>
          </p:nvCxnSpPr>
          <p:spPr bwMode="auto">
            <a:xfrm>
              <a:off x="6574971" y="4484925"/>
              <a:ext cx="664029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graphicFrame>
          <p:nvGraphicFramePr>
            <p:cNvPr id="113675" name="Object 11"/>
            <p:cNvGraphicFramePr>
              <a:graphicFrameLocks noChangeAspect="1"/>
            </p:cNvGraphicFramePr>
            <p:nvPr/>
          </p:nvGraphicFramePr>
          <p:xfrm>
            <a:off x="6199188" y="3495675"/>
            <a:ext cx="471487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79" name="Equation" r:id="rId16" imgW="241300" imgH="228600" progId="Equation.DSMT4">
                    <p:embed/>
                  </p:oleObj>
                </mc:Choice>
                <mc:Fallback>
                  <p:oleObj name="Equation" r:id="rId16" imgW="241300" imgH="228600" progId="Equation.DSMT4">
                    <p:embed/>
                    <p:pic>
                      <p:nvPicPr>
                        <p:cNvPr id="0" name="Picture 7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199188" y="3495675"/>
                          <a:ext cx="471487" cy="449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25" name="Straight Arrow Connector 24"/>
            <p:cNvCxnSpPr/>
            <p:nvPr/>
          </p:nvCxnSpPr>
          <p:spPr bwMode="auto">
            <a:xfrm flipV="1">
              <a:off x="6379029" y="4016829"/>
              <a:ext cx="0" cy="468085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triangle" w="med" len="med"/>
            </a:ln>
            <a:effectLst/>
          </p:spPr>
        </p:cxnSp>
        <p:graphicFrame>
          <p:nvGraphicFramePr>
            <p:cNvPr id="113676" name="Object 12"/>
            <p:cNvGraphicFramePr>
              <a:graphicFrameLocks noChangeAspect="1"/>
            </p:cNvGraphicFramePr>
            <p:nvPr/>
          </p:nvGraphicFramePr>
          <p:xfrm>
            <a:off x="5957888" y="4867275"/>
            <a:ext cx="322262" cy="449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3780" name="Equation" r:id="rId18" imgW="165028" imgH="228501" progId="Equation.DSMT4">
                    <p:embed/>
                  </p:oleObj>
                </mc:Choice>
                <mc:Fallback>
                  <p:oleObj name="Equation" r:id="rId18" imgW="165028" imgH="228501" progId="Equation.DSMT4">
                    <p:embed/>
                    <p:pic>
                      <p:nvPicPr>
                        <p:cNvPr id="0" name="Picture 7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57888" y="4867275"/>
                          <a:ext cx="322262" cy="4492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542925" y="0"/>
            <a:ext cx="80279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 smtClean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Appendix (cont.)</a:t>
            </a:r>
            <a:endParaRPr lang="en-US" sz="4000" dirty="0">
              <a:solidFill>
                <a:srgbClr val="FF9933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Text Box 2"/>
          <p:cNvSpPr txBox="1">
            <a:spLocks noChangeArrowheads="1"/>
          </p:cNvSpPr>
          <p:nvPr/>
        </p:nvSpPr>
        <p:spPr bwMode="auto">
          <a:xfrm>
            <a:off x="2524125" y="0"/>
            <a:ext cx="43449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Dielectrics (cont.)</a:t>
            </a:r>
          </a:p>
        </p:txBody>
      </p:sp>
      <p:grpSp>
        <p:nvGrpSpPr>
          <p:cNvPr id="59395" name="Group 35"/>
          <p:cNvGrpSpPr>
            <a:grpSpLocks/>
          </p:cNvGrpSpPr>
          <p:nvPr/>
        </p:nvGrpSpPr>
        <p:grpSpPr bwMode="auto">
          <a:xfrm>
            <a:off x="560388" y="1117600"/>
            <a:ext cx="3057525" cy="2362200"/>
            <a:chOff x="577" y="688"/>
            <a:chExt cx="1926" cy="1488"/>
          </a:xfrm>
        </p:grpSpPr>
        <p:sp>
          <p:nvSpPr>
            <p:cNvPr id="59396" name="Rectangle 4"/>
            <p:cNvSpPr>
              <a:spLocks noChangeArrowheads="1"/>
            </p:cNvSpPr>
            <p:nvPr/>
          </p:nvSpPr>
          <p:spPr bwMode="auto">
            <a:xfrm>
              <a:off x="583" y="1072"/>
              <a:ext cx="1902" cy="1092"/>
            </a:xfrm>
            <a:prstGeom prst="rect">
              <a:avLst/>
            </a:prstGeom>
            <a:solidFill>
              <a:srgbClr val="99FF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rgbClr val="0000CC"/>
                  </a:solidFill>
                </a:rPr>
                <a:t>Water</a:t>
              </a:r>
              <a:endParaRPr lang="en-US" dirty="0">
                <a:solidFill>
                  <a:srgbClr val="0000CC"/>
                </a:solidFill>
              </a:endParaRPr>
            </a:p>
          </p:txBody>
        </p:sp>
        <p:sp>
          <p:nvSpPr>
            <p:cNvPr id="59397" name="Freeform 5"/>
            <p:cNvSpPr>
              <a:spLocks/>
            </p:cNvSpPr>
            <p:nvPr/>
          </p:nvSpPr>
          <p:spPr bwMode="auto">
            <a:xfrm>
              <a:off x="577" y="1060"/>
              <a:ext cx="1902" cy="98"/>
            </a:xfrm>
            <a:custGeom>
              <a:avLst/>
              <a:gdLst>
                <a:gd name="T0" fmla="*/ 0 w 1902"/>
                <a:gd name="T1" fmla="*/ 6 h 98"/>
                <a:gd name="T2" fmla="*/ 148 w 1902"/>
                <a:gd name="T3" fmla="*/ 55 h 98"/>
                <a:gd name="T4" fmla="*/ 214 w 1902"/>
                <a:gd name="T5" fmla="*/ 38 h 98"/>
                <a:gd name="T6" fmla="*/ 272 w 1902"/>
                <a:gd name="T7" fmla="*/ 60 h 98"/>
                <a:gd name="T8" fmla="*/ 320 w 1902"/>
                <a:gd name="T9" fmla="*/ 85 h 98"/>
                <a:gd name="T10" fmla="*/ 396 w 1902"/>
                <a:gd name="T11" fmla="*/ 97 h 98"/>
                <a:gd name="T12" fmla="*/ 451 w 1902"/>
                <a:gd name="T13" fmla="*/ 79 h 98"/>
                <a:gd name="T14" fmla="*/ 481 w 1902"/>
                <a:gd name="T15" fmla="*/ 53 h 98"/>
                <a:gd name="T16" fmla="*/ 509 w 1902"/>
                <a:gd name="T17" fmla="*/ 39 h 98"/>
                <a:gd name="T18" fmla="*/ 540 w 1902"/>
                <a:gd name="T19" fmla="*/ 28 h 98"/>
                <a:gd name="T20" fmla="*/ 600 w 1902"/>
                <a:gd name="T21" fmla="*/ 29 h 98"/>
                <a:gd name="T22" fmla="*/ 643 w 1902"/>
                <a:gd name="T23" fmla="*/ 42 h 98"/>
                <a:gd name="T24" fmla="*/ 673 w 1902"/>
                <a:gd name="T25" fmla="*/ 66 h 98"/>
                <a:gd name="T26" fmla="*/ 728 w 1902"/>
                <a:gd name="T27" fmla="*/ 87 h 98"/>
                <a:gd name="T28" fmla="*/ 770 w 1902"/>
                <a:gd name="T29" fmla="*/ 72 h 98"/>
                <a:gd name="T30" fmla="*/ 792 w 1902"/>
                <a:gd name="T31" fmla="*/ 52 h 98"/>
                <a:gd name="T32" fmla="*/ 827 w 1902"/>
                <a:gd name="T33" fmla="*/ 28 h 98"/>
                <a:gd name="T34" fmla="*/ 881 w 1902"/>
                <a:gd name="T35" fmla="*/ 27 h 98"/>
                <a:gd name="T36" fmla="*/ 931 w 1902"/>
                <a:gd name="T37" fmla="*/ 46 h 98"/>
                <a:gd name="T38" fmla="*/ 982 w 1902"/>
                <a:gd name="T39" fmla="*/ 84 h 98"/>
                <a:gd name="T40" fmla="*/ 1052 w 1902"/>
                <a:gd name="T41" fmla="*/ 79 h 98"/>
                <a:gd name="T42" fmla="*/ 1104 w 1902"/>
                <a:gd name="T43" fmla="*/ 41 h 98"/>
                <a:gd name="T44" fmla="*/ 1166 w 1902"/>
                <a:gd name="T45" fmla="*/ 25 h 98"/>
                <a:gd name="T46" fmla="*/ 1240 w 1902"/>
                <a:gd name="T47" fmla="*/ 47 h 98"/>
                <a:gd name="T48" fmla="*/ 1298 w 1902"/>
                <a:gd name="T49" fmla="*/ 70 h 98"/>
                <a:gd name="T50" fmla="*/ 1368 w 1902"/>
                <a:gd name="T51" fmla="*/ 80 h 98"/>
                <a:gd name="T52" fmla="*/ 1414 w 1902"/>
                <a:gd name="T53" fmla="*/ 63 h 98"/>
                <a:gd name="T54" fmla="*/ 1506 w 1902"/>
                <a:gd name="T55" fmla="*/ 24 h 98"/>
                <a:gd name="T56" fmla="*/ 1595 w 1902"/>
                <a:gd name="T57" fmla="*/ 21 h 98"/>
                <a:gd name="T58" fmla="*/ 1664 w 1902"/>
                <a:gd name="T59" fmla="*/ 46 h 98"/>
                <a:gd name="T60" fmla="*/ 1746 w 1902"/>
                <a:gd name="T61" fmla="*/ 84 h 98"/>
                <a:gd name="T62" fmla="*/ 1828 w 1902"/>
                <a:gd name="T63" fmla="*/ 60 h 98"/>
                <a:gd name="T64" fmla="*/ 1902 w 1902"/>
                <a:gd name="T65" fmla="*/ 0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02"/>
                <a:gd name="T100" fmla="*/ 0 h 98"/>
                <a:gd name="T101" fmla="*/ 1902 w 1902"/>
                <a:gd name="T102" fmla="*/ 98 h 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02" h="98">
                  <a:moveTo>
                    <a:pt x="0" y="6"/>
                  </a:moveTo>
                  <a:cubicBezTo>
                    <a:pt x="24" y="14"/>
                    <a:pt x="112" y="50"/>
                    <a:pt x="148" y="55"/>
                  </a:cubicBezTo>
                  <a:cubicBezTo>
                    <a:pt x="184" y="60"/>
                    <a:pt x="194" y="37"/>
                    <a:pt x="214" y="38"/>
                  </a:cubicBezTo>
                  <a:cubicBezTo>
                    <a:pt x="235" y="39"/>
                    <a:pt x="254" y="53"/>
                    <a:pt x="272" y="60"/>
                  </a:cubicBezTo>
                  <a:cubicBezTo>
                    <a:pt x="289" y="68"/>
                    <a:pt x="300" y="79"/>
                    <a:pt x="320" y="85"/>
                  </a:cubicBezTo>
                  <a:cubicBezTo>
                    <a:pt x="341" y="91"/>
                    <a:pt x="375" y="98"/>
                    <a:pt x="396" y="97"/>
                  </a:cubicBezTo>
                  <a:cubicBezTo>
                    <a:pt x="418" y="96"/>
                    <a:pt x="436" y="86"/>
                    <a:pt x="451" y="79"/>
                  </a:cubicBezTo>
                  <a:cubicBezTo>
                    <a:pt x="465" y="72"/>
                    <a:pt x="472" y="60"/>
                    <a:pt x="481" y="53"/>
                  </a:cubicBezTo>
                  <a:cubicBezTo>
                    <a:pt x="491" y="47"/>
                    <a:pt x="499" y="43"/>
                    <a:pt x="509" y="39"/>
                  </a:cubicBezTo>
                  <a:cubicBezTo>
                    <a:pt x="519" y="35"/>
                    <a:pt x="524" y="29"/>
                    <a:pt x="540" y="28"/>
                  </a:cubicBezTo>
                  <a:cubicBezTo>
                    <a:pt x="555" y="26"/>
                    <a:pt x="582" y="26"/>
                    <a:pt x="600" y="29"/>
                  </a:cubicBezTo>
                  <a:cubicBezTo>
                    <a:pt x="617" y="31"/>
                    <a:pt x="630" y="36"/>
                    <a:pt x="643" y="42"/>
                  </a:cubicBezTo>
                  <a:cubicBezTo>
                    <a:pt x="655" y="48"/>
                    <a:pt x="659" y="59"/>
                    <a:pt x="673" y="66"/>
                  </a:cubicBezTo>
                  <a:cubicBezTo>
                    <a:pt x="688" y="74"/>
                    <a:pt x="711" y="86"/>
                    <a:pt x="728" y="87"/>
                  </a:cubicBezTo>
                  <a:cubicBezTo>
                    <a:pt x="744" y="88"/>
                    <a:pt x="760" y="77"/>
                    <a:pt x="770" y="72"/>
                  </a:cubicBezTo>
                  <a:cubicBezTo>
                    <a:pt x="781" y="66"/>
                    <a:pt x="782" y="59"/>
                    <a:pt x="792" y="52"/>
                  </a:cubicBezTo>
                  <a:cubicBezTo>
                    <a:pt x="802" y="45"/>
                    <a:pt x="812" y="32"/>
                    <a:pt x="827" y="28"/>
                  </a:cubicBezTo>
                  <a:cubicBezTo>
                    <a:pt x="841" y="24"/>
                    <a:pt x="863" y="24"/>
                    <a:pt x="881" y="27"/>
                  </a:cubicBezTo>
                  <a:cubicBezTo>
                    <a:pt x="898" y="30"/>
                    <a:pt x="915" y="36"/>
                    <a:pt x="931" y="46"/>
                  </a:cubicBezTo>
                  <a:cubicBezTo>
                    <a:pt x="948" y="56"/>
                    <a:pt x="961" y="78"/>
                    <a:pt x="982" y="84"/>
                  </a:cubicBezTo>
                  <a:cubicBezTo>
                    <a:pt x="1003" y="89"/>
                    <a:pt x="1031" y="86"/>
                    <a:pt x="1052" y="79"/>
                  </a:cubicBezTo>
                  <a:cubicBezTo>
                    <a:pt x="1072" y="72"/>
                    <a:pt x="1085" y="50"/>
                    <a:pt x="1104" y="41"/>
                  </a:cubicBezTo>
                  <a:cubicBezTo>
                    <a:pt x="1123" y="32"/>
                    <a:pt x="1144" y="24"/>
                    <a:pt x="1166" y="25"/>
                  </a:cubicBezTo>
                  <a:cubicBezTo>
                    <a:pt x="1188" y="26"/>
                    <a:pt x="1218" y="39"/>
                    <a:pt x="1240" y="47"/>
                  </a:cubicBezTo>
                  <a:cubicBezTo>
                    <a:pt x="1262" y="55"/>
                    <a:pt x="1277" y="65"/>
                    <a:pt x="1298" y="70"/>
                  </a:cubicBezTo>
                  <a:cubicBezTo>
                    <a:pt x="1320" y="76"/>
                    <a:pt x="1348" y="81"/>
                    <a:pt x="1368" y="80"/>
                  </a:cubicBezTo>
                  <a:cubicBezTo>
                    <a:pt x="1387" y="79"/>
                    <a:pt x="1391" y="72"/>
                    <a:pt x="1414" y="63"/>
                  </a:cubicBezTo>
                  <a:cubicBezTo>
                    <a:pt x="1437" y="54"/>
                    <a:pt x="1476" y="31"/>
                    <a:pt x="1506" y="24"/>
                  </a:cubicBezTo>
                  <a:cubicBezTo>
                    <a:pt x="1536" y="17"/>
                    <a:pt x="1569" y="17"/>
                    <a:pt x="1595" y="21"/>
                  </a:cubicBezTo>
                  <a:cubicBezTo>
                    <a:pt x="1621" y="25"/>
                    <a:pt x="1639" y="36"/>
                    <a:pt x="1664" y="46"/>
                  </a:cubicBezTo>
                  <a:cubicBezTo>
                    <a:pt x="1689" y="56"/>
                    <a:pt x="1719" y="82"/>
                    <a:pt x="1746" y="84"/>
                  </a:cubicBezTo>
                  <a:cubicBezTo>
                    <a:pt x="1773" y="86"/>
                    <a:pt x="1802" y="74"/>
                    <a:pt x="1828" y="60"/>
                  </a:cubicBezTo>
                  <a:cubicBezTo>
                    <a:pt x="1854" y="46"/>
                    <a:pt x="1887" y="12"/>
                    <a:pt x="1902" y="0"/>
                  </a:cubicBezTo>
                </a:path>
              </a:pathLst>
            </a:custGeom>
            <a:solidFill>
              <a:schemeClr val="tx1"/>
            </a:solidFill>
            <a:ln w="12700" cap="flat" cmpd="sng">
              <a:solidFill>
                <a:srgbClr val="99FF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398" name="Line 6"/>
            <p:cNvSpPr>
              <a:spLocks noChangeShapeType="1"/>
            </p:cNvSpPr>
            <p:nvPr/>
          </p:nvSpPr>
          <p:spPr bwMode="auto">
            <a:xfrm>
              <a:off x="583" y="694"/>
              <a:ext cx="0" cy="148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399" name="Line 7"/>
            <p:cNvSpPr>
              <a:spLocks noChangeShapeType="1"/>
            </p:cNvSpPr>
            <p:nvPr/>
          </p:nvSpPr>
          <p:spPr bwMode="auto">
            <a:xfrm>
              <a:off x="2491" y="688"/>
              <a:ext cx="0" cy="148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00" name="Line 8"/>
            <p:cNvSpPr>
              <a:spLocks noChangeShapeType="1"/>
            </p:cNvSpPr>
            <p:nvPr/>
          </p:nvSpPr>
          <p:spPr bwMode="auto">
            <a:xfrm flipH="1" flipV="1">
              <a:off x="583" y="2164"/>
              <a:ext cx="1920" cy="0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59401" name="Object 9"/>
            <p:cNvGraphicFramePr>
              <a:graphicFrameLocks noChangeAspect="1"/>
            </p:cNvGraphicFramePr>
            <p:nvPr/>
          </p:nvGraphicFramePr>
          <p:xfrm>
            <a:off x="1112" y="1782"/>
            <a:ext cx="752" cy="33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87" name="Equation" r:id="rId4" imgW="520700" imgH="228600" progId="Equation.DSMT4">
                    <p:embed/>
                  </p:oleObj>
                </mc:Choice>
                <mc:Fallback>
                  <p:oleObj name="Equation" r:id="rId4" imgW="520700" imgH="228600" progId="Equation.DSMT4">
                    <p:embed/>
                    <p:pic>
                      <p:nvPicPr>
                        <p:cNvPr id="0" name="Picture 6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12" y="1782"/>
                          <a:ext cx="752" cy="33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59403" name="Text Box 17"/>
          <p:cNvSpPr txBox="1">
            <a:spLocks noChangeArrowheads="1"/>
          </p:cNvSpPr>
          <p:nvPr/>
        </p:nvSpPr>
        <p:spPr bwMode="auto">
          <a:xfrm>
            <a:off x="473075" y="5291138"/>
            <a:ext cx="1749197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“Dipole</a:t>
            </a:r>
            <a:r>
              <a:rPr lang="en-US" dirty="0">
                <a:solidFill>
                  <a:schemeClr val="bg1"/>
                </a:solidFill>
              </a:rPr>
              <a:t>” model:</a:t>
            </a:r>
          </a:p>
        </p:txBody>
      </p:sp>
      <p:graphicFrame>
        <p:nvGraphicFramePr>
          <p:cNvPr id="59404" name="Object 26"/>
          <p:cNvGraphicFramePr>
            <a:graphicFrameLocks noChangeAspect="1"/>
          </p:cNvGraphicFramePr>
          <p:nvPr/>
        </p:nvGraphicFramePr>
        <p:xfrm>
          <a:off x="6273800" y="4933950"/>
          <a:ext cx="1308100" cy="1414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88" name="Equation" r:id="rId6" imgW="469900" imgH="508000" progId="Equation.DSMT4">
                  <p:embed/>
                </p:oleObj>
              </mc:Choice>
              <mc:Fallback>
                <p:oleObj name="Equation" r:id="rId6" imgW="469900" imgH="508000" progId="Equation.DSMT4">
                  <p:embed/>
                  <p:pic>
                    <p:nvPicPr>
                      <p:cNvPr id="0" name="Picture 6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3800" y="4933950"/>
                        <a:ext cx="1308100" cy="1414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405" name="Text Box 30"/>
          <p:cNvSpPr txBox="1">
            <a:spLocks noChangeArrowheads="1"/>
          </p:cNvSpPr>
          <p:nvPr/>
        </p:nvSpPr>
        <p:spPr bwMode="auto">
          <a:xfrm>
            <a:off x="4868207" y="4478338"/>
            <a:ext cx="4057586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“Vector </a:t>
            </a:r>
            <a:r>
              <a:rPr lang="en-US" dirty="0">
                <a:solidFill>
                  <a:schemeClr val="bg1"/>
                </a:solidFill>
              </a:rPr>
              <a:t>dipole moment</a:t>
            </a:r>
            <a:r>
              <a:rPr lang="en-US" dirty="0" smtClean="0">
                <a:solidFill>
                  <a:schemeClr val="bg1"/>
                </a:solidFill>
              </a:rPr>
              <a:t>” of molecule </a:t>
            </a:r>
            <a:r>
              <a:rPr lang="en-US" i="1" u="sng" dirty="0" smtClean="0">
                <a:solidFill>
                  <a:schemeClr val="bg1"/>
                </a:solidFill>
                <a:latin typeface="+mn-lt"/>
              </a:rPr>
              <a:t>p</a:t>
            </a:r>
            <a:r>
              <a:rPr lang="en-US" dirty="0" smtClean="0">
                <a:solidFill>
                  <a:schemeClr val="bg1"/>
                </a:solidFill>
              </a:rPr>
              <a:t>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9442" name="AutoShape 50"/>
          <p:cNvSpPr>
            <a:spLocks noChangeArrowheads="1"/>
          </p:cNvSpPr>
          <p:nvPr/>
        </p:nvSpPr>
        <p:spPr bwMode="auto">
          <a:xfrm rot="7985451">
            <a:off x="4394200" y="3492500"/>
            <a:ext cx="914400" cy="406400"/>
          </a:xfrm>
          <a:prstGeom prst="rightArrow">
            <a:avLst>
              <a:gd name="adj1" fmla="val 50000"/>
              <a:gd name="adj2" fmla="val 56250"/>
            </a:avLst>
          </a:prstGeom>
          <a:solidFill>
            <a:schemeClr val="accent1"/>
          </a:solidFill>
          <a:ln w="12700">
            <a:solidFill>
              <a:schemeClr val="bg2"/>
            </a:solidFill>
            <a:miter lim="800000"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FC7D0-48A7-47DE-8F94-9243B5E0A0C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2622548" y="3876675"/>
            <a:ext cx="1230313" cy="2607583"/>
            <a:chOff x="2622548" y="3876675"/>
            <a:chExt cx="1230313" cy="2607583"/>
          </a:xfrm>
        </p:grpSpPr>
        <p:sp>
          <p:nvSpPr>
            <p:cNvPr id="59407" name="Oval 18"/>
            <p:cNvSpPr>
              <a:spLocks noChangeArrowheads="1"/>
            </p:cNvSpPr>
            <p:nvPr/>
          </p:nvSpPr>
          <p:spPr bwMode="auto">
            <a:xfrm>
              <a:off x="2878138" y="4616450"/>
              <a:ext cx="411162" cy="42545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59408" name="Line 20"/>
            <p:cNvSpPr>
              <a:spLocks noChangeShapeType="1"/>
            </p:cNvSpPr>
            <p:nvPr/>
          </p:nvSpPr>
          <p:spPr bwMode="auto">
            <a:xfrm>
              <a:off x="3065463" y="5057775"/>
              <a:ext cx="0" cy="1017588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9410" name="Line 22"/>
            <p:cNvSpPr>
              <a:spLocks noChangeShapeType="1"/>
            </p:cNvSpPr>
            <p:nvPr/>
          </p:nvSpPr>
          <p:spPr bwMode="auto">
            <a:xfrm flipV="1">
              <a:off x="3065463" y="4178300"/>
              <a:ext cx="0" cy="347663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59411" name="Object 23"/>
            <p:cNvGraphicFramePr>
              <a:graphicFrameLocks noChangeAspect="1"/>
            </p:cNvGraphicFramePr>
            <p:nvPr/>
          </p:nvGraphicFramePr>
          <p:xfrm>
            <a:off x="2622548" y="3876675"/>
            <a:ext cx="280987" cy="6238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89" name="Equation" r:id="rId8" imgW="114201" imgH="253780" progId="Equation.DSMT4">
                    <p:embed/>
                  </p:oleObj>
                </mc:Choice>
                <mc:Fallback>
                  <p:oleObj name="Equation" r:id="rId8" imgW="114201" imgH="253780" progId="Equation.DSMT4">
                    <p:embed/>
                    <p:pic>
                      <p:nvPicPr>
                        <p:cNvPr id="0" name="Picture 6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22548" y="3876675"/>
                          <a:ext cx="280987" cy="6238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9414" name="Oval 31"/>
            <p:cNvSpPr>
              <a:spLocks noChangeArrowheads="1"/>
            </p:cNvSpPr>
            <p:nvPr/>
          </p:nvSpPr>
          <p:spPr bwMode="auto">
            <a:xfrm>
              <a:off x="2840038" y="6051550"/>
              <a:ext cx="411162" cy="42545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59415" name="Text Box 32"/>
            <p:cNvSpPr txBox="1">
              <a:spLocks noChangeArrowheads="1"/>
            </p:cNvSpPr>
            <p:nvPr/>
          </p:nvSpPr>
          <p:spPr bwMode="auto">
            <a:xfrm>
              <a:off x="2917825" y="4646613"/>
              <a:ext cx="31750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+</a:t>
              </a:r>
            </a:p>
          </p:txBody>
        </p:sp>
        <p:sp>
          <p:nvSpPr>
            <p:cNvPr id="59416" name="Text Box 33"/>
            <p:cNvSpPr txBox="1">
              <a:spLocks noChangeArrowheads="1"/>
            </p:cNvSpPr>
            <p:nvPr/>
          </p:nvSpPr>
          <p:spPr bwMode="auto">
            <a:xfrm>
              <a:off x="2930525" y="6081713"/>
              <a:ext cx="260350" cy="366713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-</a:t>
              </a:r>
            </a:p>
          </p:txBody>
        </p:sp>
        <p:graphicFrame>
          <p:nvGraphicFramePr>
            <p:cNvPr id="2" name="Object 23"/>
            <p:cNvGraphicFramePr>
              <a:graphicFrameLocks noChangeAspect="1"/>
            </p:cNvGraphicFramePr>
            <p:nvPr/>
          </p:nvGraphicFramePr>
          <p:xfrm>
            <a:off x="2712131" y="5388427"/>
            <a:ext cx="255082" cy="32475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90" name="Equation" r:id="rId10" imgW="139579" imgH="177646" progId="Equation.DSMT4">
                    <p:embed/>
                  </p:oleObj>
                </mc:Choice>
                <mc:Fallback>
                  <p:oleObj name="Equation" r:id="rId10" imgW="139579" imgH="177646" progId="Equation.DSMT4">
                    <p:embed/>
                    <p:pic>
                      <p:nvPicPr>
                        <p:cNvPr id="0" name="Picture 6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12131" y="5388427"/>
                          <a:ext cx="255082" cy="32475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" name="Object 23"/>
            <p:cNvGraphicFramePr>
              <a:graphicFrameLocks noChangeAspect="1"/>
            </p:cNvGraphicFramePr>
            <p:nvPr/>
          </p:nvGraphicFramePr>
          <p:xfrm>
            <a:off x="3446691" y="4691518"/>
            <a:ext cx="395288" cy="3254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91" name="Equation" r:id="rId12" imgW="215619" imgH="177569" progId="Equation.DSMT4">
                    <p:embed/>
                  </p:oleObj>
                </mc:Choice>
                <mc:Fallback>
                  <p:oleObj name="Equation" r:id="rId12" imgW="215619" imgH="177569" progId="Equation.DSMT4">
                    <p:embed/>
                    <p:pic>
                      <p:nvPicPr>
                        <p:cNvPr id="0" name="Picture 6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46691" y="4691518"/>
                          <a:ext cx="395288" cy="32543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" name="Object 23"/>
            <p:cNvGraphicFramePr>
              <a:graphicFrameLocks noChangeAspect="1"/>
            </p:cNvGraphicFramePr>
            <p:nvPr/>
          </p:nvGraphicFramePr>
          <p:xfrm>
            <a:off x="3457573" y="6182633"/>
            <a:ext cx="395288" cy="3016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59492" name="Equation" r:id="rId14" imgW="215619" imgH="164885" progId="Equation.DSMT4">
                    <p:embed/>
                  </p:oleObj>
                </mc:Choice>
                <mc:Fallback>
                  <p:oleObj name="Equation" r:id="rId14" imgW="215619" imgH="164885" progId="Equation.DSMT4">
                    <p:embed/>
                    <p:pic>
                      <p:nvPicPr>
                        <p:cNvPr id="0" name="Picture 7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57573" y="6182633"/>
                          <a:ext cx="395288" cy="3016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7" name="Group 36"/>
          <p:cNvGrpSpPr/>
          <p:nvPr/>
        </p:nvGrpSpPr>
        <p:grpSpPr>
          <a:xfrm>
            <a:off x="5338605" y="1544330"/>
            <a:ext cx="2154878" cy="2095808"/>
            <a:chOff x="5338605" y="1544330"/>
            <a:chExt cx="2154878" cy="2095808"/>
          </a:xfrm>
        </p:grpSpPr>
        <p:sp>
          <p:nvSpPr>
            <p:cNvPr id="38" name="Oval 11"/>
            <p:cNvSpPr>
              <a:spLocks noChangeArrowheads="1"/>
            </p:cNvSpPr>
            <p:nvPr/>
          </p:nvSpPr>
          <p:spPr bwMode="auto">
            <a:xfrm>
              <a:off x="5338605" y="1839913"/>
              <a:ext cx="411163" cy="42545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>
                  <a:solidFill>
                    <a:schemeClr val="bg2"/>
                  </a:solidFill>
                </a:rPr>
                <a:t>+</a:t>
              </a:r>
            </a:p>
          </p:txBody>
        </p:sp>
        <p:sp>
          <p:nvSpPr>
            <p:cNvPr id="39" name="Oval 12"/>
            <p:cNvSpPr>
              <a:spLocks noChangeArrowheads="1"/>
            </p:cNvSpPr>
            <p:nvPr/>
          </p:nvSpPr>
          <p:spPr bwMode="auto">
            <a:xfrm>
              <a:off x="6158064" y="2767013"/>
              <a:ext cx="552450" cy="566738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dirty="0" smtClean="0">
                  <a:solidFill>
                    <a:schemeClr val="bg2"/>
                  </a:solidFill>
                </a:rPr>
                <a:t> -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41" name="Line 13"/>
            <p:cNvSpPr>
              <a:spLocks noChangeShapeType="1"/>
            </p:cNvSpPr>
            <p:nvPr/>
          </p:nvSpPr>
          <p:spPr bwMode="auto">
            <a:xfrm>
              <a:off x="5824380" y="2087563"/>
              <a:ext cx="438150" cy="7334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2" name="Line 14"/>
            <p:cNvSpPr>
              <a:spLocks noChangeShapeType="1"/>
            </p:cNvSpPr>
            <p:nvPr/>
          </p:nvSpPr>
          <p:spPr bwMode="auto">
            <a:xfrm flipV="1">
              <a:off x="6572093" y="2112963"/>
              <a:ext cx="423863" cy="7080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" name="Text Box 27"/>
            <p:cNvSpPr txBox="1">
              <a:spLocks noChangeArrowheads="1"/>
            </p:cNvSpPr>
            <p:nvPr/>
          </p:nvSpPr>
          <p:spPr bwMode="auto">
            <a:xfrm>
              <a:off x="6691155" y="1544330"/>
              <a:ext cx="5715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H</a:t>
              </a:r>
              <a:r>
                <a:rPr lang="en-US" sz="2000" baseline="30000" dirty="0">
                  <a:solidFill>
                    <a:schemeClr val="bg2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44" name="Text Box 28"/>
            <p:cNvSpPr txBox="1">
              <a:spLocks noChangeArrowheads="1"/>
            </p:cNvSpPr>
            <p:nvPr/>
          </p:nvSpPr>
          <p:spPr bwMode="auto">
            <a:xfrm>
              <a:off x="6710205" y="3243263"/>
              <a:ext cx="538163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O</a:t>
              </a:r>
              <a:r>
                <a:rPr lang="en-US" sz="2000" baseline="30000" dirty="0">
                  <a:solidFill>
                    <a:schemeClr val="bg2"/>
                  </a:solidFill>
                  <a:latin typeface="Times New Roman" pitchFamily="18" charset="0"/>
                </a:rPr>
                <a:t>-</a:t>
              </a:r>
            </a:p>
          </p:txBody>
        </p:sp>
        <p:sp>
          <p:nvSpPr>
            <p:cNvPr id="45" name="Text Box 29"/>
            <p:cNvSpPr txBox="1">
              <a:spLocks noChangeArrowheads="1"/>
            </p:cNvSpPr>
            <p:nvPr/>
          </p:nvSpPr>
          <p:spPr bwMode="auto">
            <a:xfrm>
              <a:off x="5721193" y="1547813"/>
              <a:ext cx="571500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 dirty="0">
                  <a:solidFill>
                    <a:schemeClr val="bg2"/>
                  </a:solidFill>
                  <a:latin typeface="Times New Roman" pitchFamily="18" charset="0"/>
                </a:rPr>
                <a:t>H</a:t>
              </a:r>
              <a:r>
                <a:rPr lang="en-US" sz="2000" baseline="30000" dirty="0">
                  <a:solidFill>
                    <a:schemeClr val="bg2"/>
                  </a:solidFill>
                  <a:latin typeface="Times New Roman" pitchFamily="18" charset="0"/>
                </a:rPr>
                <a:t>+</a:t>
              </a:r>
            </a:p>
          </p:txBody>
        </p:sp>
        <p:sp>
          <p:nvSpPr>
            <p:cNvPr id="46" name="Line 36"/>
            <p:cNvSpPr>
              <a:spLocks noChangeShapeType="1"/>
            </p:cNvSpPr>
            <p:nvPr/>
          </p:nvSpPr>
          <p:spPr bwMode="auto">
            <a:xfrm>
              <a:off x="5684680" y="2222501"/>
              <a:ext cx="606938" cy="602586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" name="Line 37"/>
            <p:cNvSpPr>
              <a:spLocks noChangeShapeType="1"/>
            </p:cNvSpPr>
            <p:nvPr/>
          </p:nvSpPr>
          <p:spPr bwMode="auto">
            <a:xfrm flipV="1">
              <a:off x="6560980" y="2183642"/>
              <a:ext cx="645038" cy="62305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8" name="Oval 15"/>
            <p:cNvSpPr>
              <a:spLocks noChangeArrowheads="1"/>
            </p:cNvSpPr>
            <p:nvPr/>
          </p:nvSpPr>
          <p:spPr bwMode="auto">
            <a:xfrm>
              <a:off x="7082320" y="1834534"/>
              <a:ext cx="411163" cy="425450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r>
                <a:rPr lang="en-US" dirty="0">
                  <a:solidFill>
                    <a:schemeClr val="bg2"/>
                  </a:solidFill>
                </a:rPr>
                <a:t>+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Text Box 2"/>
          <p:cNvSpPr txBox="1">
            <a:spLocks noChangeArrowheads="1"/>
          </p:cNvSpPr>
          <p:nvPr/>
        </p:nvSpPr>
        <p:spPr bwMode="auto">
          <a:xfrm>
            <a:off x="2320925" y="0"/>
            <a:ext cx="43068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Dielectrics (cont.)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FC7D0-48A7-47DE-8F94-9243B5E0A0C1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74" name="TextBox 73"/>
          <p:cNvSpPr txBox="1"/>
          <p:nvPr/>
        </p:nvSpPr>
        <p:spPr>
          <a:xfrm>
            <a:off x="1774371" y="4648201"/>
            <a:ext cx="54319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 dipoles representing the water molecules are normally pointing in random directions.  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1828800" y="925513"/>
            <a:ext cx="5076825" cy="2954337"/>
            <a:chOff x="1828800" y="925513"/>
            <a:chExt cx="5076825" cy="2954337"/>
          </a:xfrm>
        </p:grpSpPr>
        <p:sp>
          <p:nvSpPr>
            <p:cNvPr id="18436" name="Rectangle 3"/>
            <p:cNvSpPr>
              <a:spLocks noChangeArrowheads="1"/>
            </p:cNvSpPr>
            <p:nvPr/>
          </p:nvSpPr>
          <p:spPr bwMode="auto">
            <a:xfrm>
              <a:off x="1835150" y="1687513"/>
              <a:ext cx="5041900" cy="2168525"/>
            </a:xfrm>
            <a:prstGeom prst="rect">
              <a:avLst/>
            </a:prstGeom>
            <a:solidFill>
              <a:srgbClr val="99FF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18437" name="Freeform 4"/>
            <p:cNvSpPr>
              <a:spLocks/>
            </p:cNvSpPr>
            <p:nvPr/>
          </p:nvSpPr>
          <p:spPr bwMode="auto">
            <a:xfrm>
              <a:off x="1831975" y="1663700"/>
              <a:ext cx="5041900" cy="195262"/>
            </a:xfrm>
            <a:custGeom>
              <a:avLst/>
              <a:gdLst>
                <a:gd name="T0" fmla="*/ 0 w 1902"/>
                <a:gd name="T1" fmla="*/ 6 h 98"/>
                <a:gd name="T2" fmla="*/ 148 w 1902"/>
                <a:gd name="T3" fmla="*/ 55 h 98"/>
                <a:gd name="T4" fmla="*/ 214 w 1902"/>
                <a:gd name="T5" fmla="*/ 38 h 98"/>
                <a:gd name="T6" fmla="*/ 272 w 1902"/>
                <a:gd name="T7" fmla="*/ 60 h 98"/>
                <a:gd name="T8" fmla="*/ 320 w 1902"/>
                <a:gd name="T9" fmla="*/ 85 h 98"/>
                <a:gd name="T10" fmla="*/ 396 w 1902"/>
                <a:gd name="T11" fmla="*/ 97 h 98"/>
                <a:gd name="T12" fmla="*/ 451 w 1902"/>
                <a:gd name="T13" fmla="*/ 79 h 98"/>
                <a:gd name="T14" fmla="*/ 481 w 1902"/>
                <a:gd name="T15" fmla="*/ 53 h 98"/>
                <a:gd name="T16" fmla="*/ 509 w 1902"/>
                <a:gd name="T17" fmla="*/ 39 h 98"/>
                <a:gd name="T18" fmla="*/ 540 w 1902"/>
                <a:gd name="T19" fmla="*/ 28 h 98"/>
                <a:gd name="T20" fmla="*/ 600 w 1902"/>
                <a:gd name="T21" fmla="*/ 29 h 98"/>
                <a:gd name="T22" fmla="*/ 643 w 1902"/>
                <a:gd name="T23" fmla="*/ 42 h 98"/>
                <a:gd name="T24" fmla="*/ 673 w 1902"/>
                <a:gd name="T25" fmla="*/ 66 h 98"/>
                <a:gd name="T26" fmla="*/ 728 w 1902"/>
                <a:gd name="T27" fmla="*/ 87 h 98"/>
                <a:gd name="T28" fmla="*/ 770 w 1902"/>
                <a:gd name="T29" fmla="*/ 72 h 98"/>
                <a:gd name="T30" fmla="*/ 792 w 1902"/>
                <a:gd name="T31" fmla="*/ 52 h 98"/>
                <a:gd name="T32" fmla="*/ 827 w 1902"/>
                <a:gd name="T33" fmla="*/ 28 h 98"/>
                <a:gd name="T34" fmla="*/ 881 w 1902"/>
                <a:gd name="T35" fmla="*/ 27 h 98"/>
                <a:gd name="T36" fmla="*/ 931 w 1902"/>
                <a:gd name="T37" fmla="*/ 46 h 98"/>
                <a:gd name="T38" fmla="*/ 982 w 1902"/>
                <a:gd name="T39" fmla="*/ 84 h 98"/>
                <a:gd name="T40" fmla="*/ 1052 w 1902"/>
                <a:gd name="T41" fmla="*/ 79 h 98"/>
                <a:gd name="T42" fmla="*/ 1104 w 1902"/>
                <a:gd name="T43" fmla="*/ 41 h 98"/>
                <a:gd name="T44" fmla="*/ 1166 w 1902"/>
                <a:gd name="T45" fmla="*/ 25 h 98"/>
                <a:gd name="T46" fmla="*/ 1240 w 1902"/>
                <a:gd name="T47" fmla="*/ 47 h 98"/>
                <a:gd name="T48" fmla="*/ 1298 w 1902"/>
                <a:gd name="T49" fmla="*/ 70 h 98"/>
                <a:gd name="T50" fmla="*/ 1368 w 1902"/>
                <a:gd name="T51" fmla="*/ 80 h 98"/>
                <a:gd name="T52" fmla="*/ 1414 w 1902"/>
                <a:gd name="T53" fmla="*/ 63 h 98"/>
                <a:gd name="T54" fmla="*/ 1506 w 1902"/>
                <a:gd name="T55" fmla="*/ 24 h 98"/>
                <a:gd name="T56" fmla="*/ 1595 w 1902"/>
                <a:gd name="T57" fmla="*/ 21 h 98"/>
                <a:gd name="T58" fmla="*/ 1664 w 1902"/>
                <a:gd name="T59" fmla="*/ 46 h 98"/>
                <a:gd name="T60" fmla="*/ 1746 w 1902"/>
                <a:gd name="T61" fmla="*/ 84 h 98"/>
                <a:gd name="T62" fmla="*/ 1828 w 1902"/>
                <a:gd name="T63" fmla="*/ 60 h 98"/>
                <a:gd name="T64" fmla="*/ 1902 w 1902"/>
                <a:gd name="T65" fmla="*/ 0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02"/>
                <a:gd name="T100" fmla="*/ 0 h 98"/>
                <a:gd name="T101" fmla="*/ 1902 w 1902"/>
                <a:gd name="T102" fmla="*/ 98 h 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02" h="98">
                  <a:moveTo>
                    <a:pt x="0" y="6"/>
                  </a:moveTo>
                  <a:cubicBezTo>
                    <a:pt x="24" y="14"/>
                    <a:pt x="112" y="50"/>
                    <a:pt x="148" y="55"/>
                  </a:cubicBezTo>
                  <a:cubicBezTo>
                    <a:pt x="184" y="60"/>
                    <a:pt x="194" y="37"/>
                    <a:pt x="214" y="38"/>
                  </a:cubicBezTo>
                  <a:cubicBezTo>
                    <a:pt x="235" y="39"/>
                    <a:pt x="254" y="53"/>
                    <a:pt x="272" y="60"/>
                  </a:cubicBezTo>
                  <a:cubicBezTo>
                    <a:pt x="289" y="68"/>
                    <a:pt x="300" y="79"/>
                    <a:pt x="320" y="85"/>
                  </a:cubicBezTo>
                  <a:cubicBezTo>
                    <a:pt x="341" y="91"/>
                    <a:pt x="375" y="98"/>
                    <a:pt x="396" y="97"/>
                  </a:cubicBezTo>
                  <a:cubicBezTo>
                    <a:pt x="418" y="96"/>
                    <a:pt x="436" y="86"/>
                    <a:pt x="451" y="79"/>
                  </a:cubicBezTo>
                  <a:cubicBezTo>
                    <a:pt x="465" y="72"/>
                    <a:pt x="472" y="60"/>
                    <a:pt x="481" y="53"/>
                  </a:cubicBezTo>
                  <a:cubicBezTo>
                    <a:pt x="491" y="47"/>
                    <a:pt x="499" y="43"/>
                    <a:pt x="509" y="39"/>
                  </a:cubicBezTo>
                  <a:cubicBezTo>
                    <a:pt x="519" y="35"/>
                    <a:pt x="524" y="29"/>
                    <a:pt x="540" y="28"/>
                  </a:cubicBezTo>
                  <a:cubicBezTo>
                    <a:pt x="555" y="26"/>
                    <a:pt x="582" y="26"/>
                    <a:pt x="600" y="29"/>
                  </a:cubicBezTo>
                  <a:cubicBezTo>
                    <a:pt x="617" y="31"/>
                    <a:pt x="630" y="36"/>
                    <a:pt x="643" y="42"/>
                  </a:cubicBezTo>
                  <a:cubicBezTo>
                    <a:pt x="655" y="48"/>
                    <a:pt x="659" y="59"/>
                    <a:pt x="673" y="66"/>
                  </a:cubicBezTo>
                  <a:cubicBezTo>
                    <a:pt x="688" y="74"/>
                    <a:pt x="711" y="86"/>
                    <a:pt x="728" y="87"/>
                  </a:cubicBezTo>
                  <a:cubicBezTo>
                    <a:pt x="744" y="88"/>
                    <a:pt x="760" y="77"/>
                    <a:pt x="770" y="72"/>
                  </a:cubicBezTo>
                  <a:cubicBezTo>
                    <a:pt x="781" y="66"/>
                    <a:pt x="782" y="59"/>
                    <a:pt x="792" y="52"/>
                  </a:cubicBezTo>
                  <a:cubicBezTo>
                    <a:pt x="802" y="45"/>
                    <a:pt x="812" y="32"/>
                    <a:pt x="827" y="28"/>
                  </a:cubicBezTo>
                  <a:cubicBezTo>
                    <a:pt x="841" y="24"/>
                    <a:pt x="863" y="24"/>
                    <a:pt x="881" y="27"/>
                  </a:cubicBezTo>
                  <a:cubicBezTo>
                    <a:pt x="898" y="30"/>
                    <a:pt x="915" y="36"/>
                    <a:pt x="931" y="46"/>
                  </a:cubicBezTo>
                  <a:cubicBezTo>
                    <a:pt x="948" y="56"/>
                    <a:pt x="961" y="78"/>
                    <a:pt x="982" y="84"/>
                  </a:cubicBezTo>
                  <a:cubicBezTo>
                    <a:pt x="1003" y="89"/>
                    <a:pt x="1031" y="86"/>
                    <a:pt x="1052" y="79"/>
                  </a:cubicBezTo>
                  <a:cubicBezTo>
                    <a:pt x="1072" y="72"/>
                    <a:pt x="1085" y="50"/>
                    <a:pt x="1104" y="41"/>
                  </a:cubicBezTo>
                  <a:cubicBezTo>
                    <a:pt x="1123" y="32"/>
                    <a:pt x="1144" y="24"/>
                    <a:pt x="1166" y="25"/>
                  </a:cubicBezTo>
                  <a:cubicBezTo>
                    <a:pt x="1188" y="26"/>
                    <a:pt x="1218" y="39"/>
                    <a:pt x="1240" y="47"/>
                  </a:cubicBezTo>
                  <a:cubicBezTo>
                    <a:pt x="1262" y="55"/>
                    <a:pt x="1277" y="65"/>
                    <a:pt x="1298" y="70"/>
                  </a:cubicBezTo>
                  <a:cubicBezTo>
                    <a:pt x="1320" y="76"/>
                    <a:pt x="1348" y="81"/>
                    <a:pt x="1368" y="80"/>
                  </a:cubicBezTo>
                  <a:cubicBezTo>
                    <a:pt x="1387" y="79"/>
                    <a:pt x="1391" y="72"/>
                    <a:pt x="1414" y="63"/>
                  </a:cubicBezTo>
                  <a:cubicBezTo>
                    <a:pt x="1437" y="54"/>
                    <a:pt x="1476" y="31"/>
                    <a:pt x="1506" y="24"/>
                  </a:cubicBezTo>
                  <a:cubicBezTo>
                    <a:pt x="1536" y="17"/>
                    <a:pt x="1569" y="17"/>
                    <a:pt x="1595" y="21"/>
                  </a:cubicBezTo>
                  <a:cubicBezTo>
                    <a:pt x="1621" y="25"/>
                    <a:pt x="1639" y="36"/>
                    <a:pt x="1664" y="46"/>
                  </a:cubicBezTo>
                  <a:cubicBezTo>
                    <a:pt x="1689" y="56"/>
                    <a:pt x="1719" y="82"/>
                    <a:pt x="1746" y="84"/>
                  </a:cubicBezTo>
                  <a:cubicBezTo>
                    <a:pt x="1773" y="86"/>
                    <a:pt x="1802" y="74"/>
                    <a:pt x="1828" y="60"/>
                  </a:cubicBezTo>
                  <a:cubicBezTo>
                    <a:pt x="1854" y="46"/>
                    <a:pt x="1887" y="12"/>
                    <a:pt x="1902" y="0"/>
                  </a:cubicBezTo>
                </a:path>
              </a:pathLst>
            </a:custGeom>
            <a:solidFill>
              <a:schemeClr val="tx1"/>
            </a:solidFill>
            <a:ln w="12700" cap="flat" cmpd="sng">
              <a:solidFill>
                <a:srgbClr val="99FF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38" name="Line 5"/>
            <p:cNvSpPr>
              <a:spLocks noChangeShapeType="1"/>
            </p:cNvSpPr>
            <p:nvPr/>
          </p:nvSpPr>
          <p:spPr bwMode="auto">
            <a:xfrm>
              <a:off x="1847850" y="938213"/>
              <a:ext cx="0" cy="2941637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39" name="Line 6"/>
            <p:cNvSpPr>
              <a:spLocks noChangeShapeType="1"/>
            </p:cNvSpPr>
            <p:nvPr/>
          </p:nvSpPr>
          <p:spPr bwMode="auto">
            <a:xfrm>
              <a:off x="6905625" y="925513"/>
              <a:ext cx="0" cy="2941637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60" name="Oval 62"/>
            <p:cNvSpPr>
              <a:spLocks noChangeArrowheads="1"/>
            </p:cNvSpPr>
            <p:nvPr/>
          </p:nvSpPr>
          <p:spPr bwMode="auto">
            <a:xfrm rot="15779010" flipH="1">
              <a:off x="3278188" y="2162849"/>
              <a:ext cx="212725" cy="2397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vert="eaVert" wrap="none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8461" name="Line 63"/>
            <p:cNvSpPr>
              <a:spLocks noChangeShapeType="1"/>
            </p:cNvSpPr>
            <p:nvPr/>
          </p:nvSpPr>
          <p:spPr bwMode="auto">
            <a:xfrm rot="15779010" flipH="1">
              <a:off x="2974975" y="2045374"/>
              <a:ext cx="0" cy="573088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62" name="Oval 72"/>
            <p:cNvSpPr>
              <a:spLocks noChangeArrowheads="1"/>
            </p:cNvSpPr>
            <p:nvPr/>
          </p:nvSpPr>
          <p:spPr bwMode="auto">
            <a:xfrm rot="15779010" flipH="1">
              <a:off x="2465388" y="2277149"/>
              <a:ext cx="212725" cy="2397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vert="eaVert" wrap="none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8464" name="Text Box 74"/>
            <p:cNvSpPr txBox="1">
              <a:spLocks noChangeArrowheads="1"/>
            </p:cNvSpPr>
            <p:nvPr/>
          </p:nvSpPr>
          <p:spPr bwMode="auto">
            <a:xfrm>
              <a:off x="2415267" y="2213649"/>
              <a:ext cx="319318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chemeClr val="bg2"/>
                  </a:solidFill>
                </a:rPr>
                <a:t>+</a:t>
              </a:r>
              <a:endParaRPr lang="en-US" dirty="0">
                <a:solidFill>
                  <a:schemeClr val="bg2"/>
                </a:solidFill>
              </a:endParaRPr>
            </a:p>
          </p:txBody>
        </p:sp>
        <p:sp>
          <p:nvSpPr>
            <p:cNvPr id="18490" name="Oval 78"/>
            <p:cNvSpPr>
              <a:spLocks noChangeArrowheads="1"/>
            </p:cNvSpPr>
            <p:nvPr/>
          </p:nvSpPr>
          <p:spPr bwMode="auto">
            <a:xfrm rot="16699572" flipH="1">
              <a:off x="4053847" y="3149731"/>
              <a:ext cx="212725" cy="2397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vert="eaVert" wrap="none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8491" name="Line 79"/>
            <p:cNvSpPr>
              <a:spLocks noChangeShapeType="1"/>
            </p:cNvSpPr>
            <p:nvPr/>
          </p:nvSpPr>
          <p:spPr bwMode="auto">
            <a:xfrm rot="16699572" flipH="1">
              <a:off x="3703026" y="2666130"/>
              <a:ext cx="710033" cy="26263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92" name="Oval 80"/>
            <p:cNvSpPr>
              <a:spLocks noChangeArrowheads="1"/>
            </p:cNvSpPr>
            <p:nvPr/>
          </p:nvSpPr>
          <p:spPr bwMode="auto">
            <a:xfrm rot="16699572" flipH="1">
              <a:off x="3859837" y="2228819"/>
              <a:ext cx="212725" cy="2397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vert="eaVert" wrap="none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8493" name="Text Box 81"/>
            <p:cNvSpPr txBox="1">
              <a:spLocks noChangeArrowheads="1"/>
            </p:cNvSpPr>
            <p:nvPr/>
          </p:nvSpPr>
          <p:spPr bwMode="auto">
            <a:xfrm>
              <a:off x="3999068" y="3085269"/>
              <a:ext cx="31750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+</a:t>
              </a:r>
            </a:p>
          </p:txBody>
        </p:sp>
        <p:sp>
          <p:nvSpPr>
            <p:cNvPr id="18485" name="Oval 85"/>
            <p:cNvSpPr>
              <a:spLocks noChangeArrowheads="1"/>
            </p:cNvSpPr>
            <p:nvPr/>
          </p:nvSpPr>
          <p:spPr bwMode="auto">
            <a:xfrm rot="15779010" flipH="1">
              <a:off x="3162074" y="2801485"/>
              <a:ext cx="212725" cy="2397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vert="eaVert" wrap="none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8486" name="Line 86"/>
            <p:cNvSpPr>
              <a:spLocks noChangeShapeType="1"/>
            </p:cNvSpPr>
            <p:nvPr/>
          </p:nvSpPr>
          <p:spPr bwMode="auto">
            <a:xfrm rot="15779010">
              <a:off x="2857826" y="2914992"/>
              <a:ext cx="244268" cy="430399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87" name="Oval 87"/>
            <p:cNvSpPr>
              <a:spLocks noChangeArrowheads="1"/>
            </p:cNvSpPr>
            <p:nvPr/>
          </p:nvSpPr>
          <p:spPr bwMode="auto">
            <a:xfrm rot="15779010" flipH="1">
              <a:off x="2577874" y="3209699"/>
              <a:ext cx="212725" cy="2397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vert="eaVert" wrap="none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8488" name="Text Box 88"/>
            <p:cNvSpPr txBox="1">
              <a:spLocks noChangeArrowheads="1"/>
            </p:cNvSpPr>
            <p:nvPr/>
          </p:nvSpPr>
          <p:spPr bwMode="auto">
            <a:xfrm>
              <a:off x="3106510" y="2743201"/>
              <a:ext cx="366033" cy="36933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squar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+</a:t>
              </a:r>
            </a:p>
          </p:txBody>
        </p:sp>
        <p:sp>
          <p:nvSpPr>
            <p:cNvPr id="18489" name="Text Box 89"/>
            <p:cNvSpPr txBox="1">
              <a:spLocks noChangeArrowheads="1"/>
            </p:cNvSpPr>
            <p:nvPr/>
          </p:nvSpPr>
          <p:spPr bwMode="auto">
            <a:xfrm>
              <a:off x="2549525" y="3135313"/>
              <a:ext cx="2603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-</a:t>
              </a:r>
            </a:p>
          </p:txBody>
        </p:sp>
        <p:sp>
          <p:nvSpPr>
            <p:cNvPr id="18480" name="Oval 91"/>
            <p:cNvSpPr>
              <a:spLocks noChangeArrowheads="1"/>
            </p:cNvSpPr>
            <p:nvPr/>
          </p:nvSpPr>
          <p:spPr bwMode="auto">
            <a:xfrm rot="15779010" flipH="1">
              <a:off x="6162903" y="2391455"/>
              <a:ext cx="212725" cy="2397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vert="eaVert" wrap="none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8481" name="Line 92"/>
            <p:cNvSpPr>
              <a:spLocks noChangeShapeType="1"/>
            </p:cNvSpPr>
            <p:nvPr/>
          </p:nvSpPr>
          <p:spPr bwMode="auto">
            <a:xfrm rot="15779010" flipH="1">
              <a:off x="5592634" y="1984608"/>
              <a:ext cx="401676" cy="67902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82" name="Oval 93"/>
            <p:cNvSpPr>
              <a:spLocks noChangeArrowheads="1"/>
            </p:cNvSpPr>
            <p:nvPr/>
          </p:nvSpPr>
          <p:spPr bwMode="auto">
            <a:xfrm rot="15779010" flipH="1">
              <a:off x="5208588" y="1994127"/>
              <a:ext cx="212725" cy="239713"/>
            </a:xfrm>
            <a:prstGeom prst="ellipse">
              <a:avLst/>
            </a:prstGeom>
            <a:solidFill>
              <a:schemeClr val="folHlink"/>
            </a:solidFill>
            <a:ln w="127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vert="eaVert" wrap="none" anchor="ctr"/>
            <a:lstStyle/>
            <a:p>
              <a:pPr algn="ctr"/>
              <a:endParaRPr lang="en-US">
                <a:solidFill>
                  <a:schemeClr val="bg2"/>
                </a:solidFill>
              </a:endParaRPr>
            </a:p>
          </p:txBody>
        </p:sp>
        <p:sp>
          <p:nvSpPr>
            <p:cNvPr id="18483" name="Text Box 94"/>
            <p:cNvSpPr txBox="1">
              <a:spLocks noChangeArrowheads="1"/>
            </p:cNvSpPr>
            <p:nvPr/>
          </p:nvSpPr>
          <p:spPr bwMode="auto">
            <a:xfrm>
              <a:off x="6107340" y="2327955"/>
              <a:ext cx="31750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+</a:t>
              </a:r>
            </a:p>
          </p:txBody>
        </p:sp>
        <p:sp>
          <p:nvSpPr>
            <p:cNvPr id="18484" name="Text Box 95"/>
            <p:cNvSpPr txBox="1">
              <a:spLocks noChangeArrowheads="1"/>
            </p:cNvSpPr>
            <p:nvPr/>
          </p:nvSpPr>
          <p:spPr bwMode="auto">
            <a:xfrm>
              <a:off x="5191125" y="1930627"/>
              <a:ext cx="2603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-</a:t>
              </a:r>
            </a:p>
          </p:txBody>
        </p:sp>
        <p:grpSp>
          <p:nvGrpSpPr>
            <p:cNvPr id="18469" name="Group 102"/>
            <p:cNvGrpSpPr>
              <a:grpSpLocks/>
            </p:cNvGrpSpPr>
            <p:nvPr/>
          </p:nvGrpSpPr>
          <p:grpSpPr bwMode="auto">
            <a:xfrm>
              <a:off x="5449437" y="3014447"/>
              <a:ext cx="1106488" cy="633413"/>
              <a:chOff x="4363" y="3628"/>
              <a:chExt cx="697" cy="399"/>
            </a:xfrm>
          </p:grpSpPr>
          <p:sp>
            <p:nvSpPr>
              <p:cNvPr id="18470" name="Oval 103"/>
              <p:cNvSpPr>
                <a:spLocks noChangeArrowheads="1"/>
              </p:cNvSpPr>
              <p:nvPr/>
            </p:nvSpPr>
            <p:spPr bwMode="auto">
              <a:xfrm rot="15779010" flipH="1">
                <a:off x="4905" y="3671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8471" name="Line 104"/>
              <p:cNvSpPr>
                <a:spLocks noChangeShapeType="1"/>
              </p:cNvSpPr>
              <p:nvPr/>
            </p:nvSpPr>
            <p:spPr bwMode="auto">
              <a:xfrm rot="15779010">
                <a:off x="4687" y="3640"/>
                <a:ext cx="64" cy="374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472" name="Oval 105"/>
              <p:cNvSpPr>
                <a:spLocks noChangeArrowheads="1"/>
              </p:cNvSpPr>
              <p:nvPr/>
            </p:nvSpPr>
            <p:spPr bwMode="auto">
              <a:xfrm rot="15779010" flipH="1">
                <a:off x="4400" y="3839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8473" name="Text Box 106"/>
              <p:cNvSpPr txBox="1">
                <a:spLocks noChangeArrowheads="1"/>
              </p:cNvSpPr>
              <p:nvPr/>
            </p:nvSpPr>
            <p:spPr bwMode="auto">
              <a:xfrm>
                <a:off x="4363" y="3796"/>
                <a:ext cx="2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18474" name="Text Box 107"/>
              <p:cNvSpPr txBox="1">
                <a:spLocks noChangeArrowheads="1"/>
              </p:cNvSpPr>
              <p:nvPr/>
            </p:nvSpPr>
            <p:spPr bwMode="auto">
              <a:xfrm>
                <a:off x="4896" y="3628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  <p:sp>
          <p:nvSpPr>
            <p:cNvPr id="67" name="Text Box 95"/>
            <p:cNvSpPr txBox="1">
              <a:spLocks noChangeArrowheads="1"/>
            </p:cNvSpPr>
            <p:nvPr/>
          </p:nvSpPr>
          <p:spPr bwMode="auto">
            <a:xfrm>
              <a:off x="3830410" y="2148339"/>
              <a:ext cx="2603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-</a:t>
              </a:r>
            </a:p>
          </p:txBody>
        </p:sp>
        <p:sp>
          <p:nvSpPr>
            <p:cNvPr id="68" name="Text Box 95"/>
            <p:cNvSpPr txBox="1">
              <a:spLocks noChangeArrowheads="1"/>
            </p:cNvSpPr>
            <p:nvPr/>
          </p:nvSpPr>
          <p:spPr bwMode="auto">
            <a:xfrm>
              <a:off x="3253468" y="2093906"/>
              <a:ext cx="2603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2"/>
                  </a:solidFill>
                </a:rPr>
                <a:t>-</a:t>
              </a:r>
            </a:p>
          </p:txBody>
        </p:sp>
        <p:grpSp>
          <p:nvGrpSpPr>
            <p:cNvPr id="71" name="Group 70"/>
            <p:cNvGrpSpPr/>
            <p:nvPr/>
          </p:nvGrpSpPr>
          <p:grpSpPr>
            <a:xfrm>
              <a:off x="4488928" y="2617190"/>
              <a:ext cx="1082296" cy="551007"/>
              <a:chOff x="3890209" y="5055590"/>
              <a:chExt cx="1082296" cy="551007"/>
            </a:xfrm>
          </p:grpSpPr>
          <p:sp>
            <p:nvSpPr>
              <p:cNvPr id="18475" name="Oval 97"/>
              <p:cNvSpPr>
                <a:spLocks noChangeArrowheads="1"/>
              </p:cNvSpPr>
              <p:nvPr/>
            </p:nvSpPr>
            <p:spPr bwMode="auto">
              <a:xfrm rot="17081052" flipH="1">
                <a:off x="4733957" y="5315763"/>
                <a:ext cx="212725" cy="23971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8476" name="Line 98"/>
              <p:cNvSpPr>
                <a:spLocks noChangeShapeType="1"/>
              </p:cNvSpPr>
              <p:nvPr/>
            </p:nvSpPr>
            <p:spPr bwMode="auto">
              <a:xfrm rot="17081052" flipH="1">
                <a:off x="4441575" y="5043356"/>
                <a:ext cx="0" cy="57308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477" name="Oval 99"/>
              <p:cNvSpPr>
                <a:spLocks noChangeArrowheads="1"/>
              </p:cNvSpPr>
              <p:nvPr/>
            </p:nvSpPr>
            <p:spPr bwMode="auto">
              <a:xfrm rot="17081052" flipH="1">
                <a:off x="3936498" y="5121423"/>
                <a:ext cx="212725" cy="23971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69" name="Text Box 95"/>
              <p:cNvSpPr txBox="1">
                <a:spLocks noChangeArrowheads="1"/>
              </p:cNvSpPr>
              <p:nvPr/>
            </p:nvSpPr>
            <p:spPr bwMode="auto">
              <a:xfrm>
                <a:off x="4712155" y="5239885"/>
                <a:ext cx="260350" cy="3667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-</a:t>
                </a:r>
              </a:p>
            </p:txBody>
          </p:sp>
          <p:sp>
            <p:nvSpPr>
              <p:cNvPr id="70" name="Text Box 81"/>
              <p:cNvSpPr txBox="1">
                <a:spLocks noChangeArrowheads="1"/>
              </p:cNvSpPr>
              <p:nvPr/>
            </p:nvSpPr>
            <p:spPr bwMode="auto">
              <a:xfrm>
                <a:off x="3890209" y="5055590"/>
                <a:ext cx="317500" cy="3667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+</a:t>
                </a:r>
              </a:p>
            </p:txBody>
          </p:sp>
        </p:grpSp>
        <p:cxnSp>
          <p:nvCxnSpPr>
            <p:cNvPr id="73" name="Straight Connector 72"/>
            <p:cNvCxnSpPr/>
            <p:nvPr/>
          </p:nvCxnSpPr>
          <p:spPr bwMode="auto">
            <a:xfrm>
              <a:off x="1828800" y="3864428"/>
              <a:ext cx="5072743" cy="0"/>
            </a:xfrm>
            <a:prstGeom prst="line">
              <a:avLst/>
            </a:prstGeom>
            <a:solidFill>
              <a:schemeClr val="accent1"/>
            </a:solidFill>
            <a:ln w="38100" cap="flat" cmpd="sng" algn="ctr">
              <a:solidFill>
                <a:schemeClr val="bg2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sp>
          <p:nvSpPr>
            <p:cNvPr id="42" name="Line 22"/>
            <p:cNvSpPr>
              <a:spLocks noChangeShapeType="1"/>
            </p:cNvSpPr>
            <p:nvPr/>
          </p:nvSpPr>
          <p:spPr bwMode="auto">
            <a:xfrm>
              <a:off x="4175809" y="3437389"/>
              <a:ext cx="58736" cy="30729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3" name="Line 22"/>
            <p:cNvSpPr>
              <a:spLocks noChangeShapeType="1"/>
            </p:cNvSpPr>
            <p:nvPr/>
          </p:nvSpPr>
          <p:spPr bwMode="auto">
            <a:xfrm flipH="1" flipV="1">
              <a:off x="4136571" y="2666994"/>
              <a:ext cx="304800" cy="8708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4" name="Line 22"/>
            <p:cNvSpPr>
              <a:spLocks noChangeShapeType="1"/>
            </p:cNvSpPr>
            <p:nvPr/>
          </p:nvSpPr>
          <p:spPr bwMode="auto">
            <a:xfrm>
              <a:off x="6389913" y="2579913"/>
              <a:ext cx="326573" cy="152401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5" name="Line 22"/>
            <p:cNvSpPr>
              <a:spLocks noChangeShapeType="1"/>
            </p:cNvSpPr>
            <p:nvPr/>
          </p:nvSpPr>
          <p:spPr bwMode="auto">
            <a:xfrm flipH="1">
              <a:off x="5007427" y="3516085"/>
              <a:ext cx="348337" cy="8708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6" name="Line 22"/>
            <p:cNvSpPr>
              <a:spLocks noChangeShapeType="1"/>
            </p:cNvSpPr>
            <p:nvPr/>
          </p:nvSpPr>
          <p:spPr bwMode="auto">
            <a:xfrm flipH="1">
              <a:off x="2046514" y="2414134"/>
              <a:ext cx="344035" cy="56923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47" name="Line 22"/>
            <p:cNvSpPr>
              <a:spLocks noChangeShapeType="1"/>
            </p:cNvSpPr>
            <p:nvPr/>
          </p:nvSpPr>
          <p:spPr bwMode="auto">
            <a:xfrm flipV="1">
              <a:off x="3407229" y="2612572"/>
              <a:ext cx="228598" cy="18505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1030805" y="5725390"/>
            <a:ext cx="7464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Note:</a:t>
            </a:r>
            <a:r>
              <a:rPr lang="en-US" dirty="0" smtClean="0">
                <a:solidFill>
                  <a:schemeClr val="bg2"/>
                </a:solidFill>
              </a:rPr>
              <a:t> The molecules are not floating in water – they </a:t>
            </a:r>
            <a:r>
              <a:rPr lang="en-US" u="sng" dirty="0" smtClean="0">
                <a:solidFill>
                  <a:schemeClr val="bg2"/>
                </a:solidFill>
              </a:rPr>
              <a:t>make up</a:t>
            </a:r>
            <a:r>
              <a:rPr lang="en-US" dirty="0" smtClean="0">
                <a:solidFill>
                  <a:schemeClr val="bg2"/>
                </a:solidFill>
              </a:rPr>
              <a:t> the water.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Text Box 2"/>
          <p:cNvSpPr txBox="1">
            <a:spLocks noChangeArrowheads="1"/>
          </p:cNvSpPr>
          <p:nvPr/>
        </p:nvSpPr>
        <p:spPr bwMode="auto">
          <a:xfrm>
            <a:off x="2320925" y="0"/>
            <a:ext cx="43068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Dielectrics (cont.)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FC7D0-48A7-47DE-8F94-9243B5E0A0C1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7" name="TextBox 66"/>
          <p:cNvSpPr txBox="1"/>
          <p:nvPr/>
        </p:nvSpPr>
        <p:spPr>
          <a:xfrm>
            <a:off x="1469571" y="773271"/>
            <a:ext cx="5981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The dipoles partially align under an applied electric field.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78" name="Group 77"/>
          <p:cNvGrpSpPr/>
          <p:nvPr/>
        </p:nvGrpSpPr>
        <p:grpSpPr>
          <a:xfrm>
            <a:off x="587375" y="1273865"/>
            <a:ext cx="7430590" cy="5529029"/>
            <a:chOff x="587375" y="1273865"/>
            <a:chExt cx="7430590" cy="5529029"/>
          </a:xfrm>
        </p:grpSpPr>
        <p:sp>
          <p:nvSpPr>
            <p:cNvPr id="18436" name="Rectangle 3"/>
            <p:cNvSpPr>
              <a:spLocks noChangeArrowheads="1"/>
            </p:cNvSpPr>
            <p:nvPr/>
          </p:nvSpPr>
          <p:spPr bwMode="auto">
            <a:xfrm>
              <a:off x="1835149" y="1698171"/>
              <a:ext cx="5229679" cy="2506219"/>
            </a:xfrm>
            <a:prstGeom prst="rect">
              <a:avLst/>
            </a:prstGeom>
            <a:solidFill>
              <a:srgbClr val="99FF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00CC"/>
                </a:solidFill>
              </a:endParaRPr>
            </a:p>
          </p:txBody>
        </p:sp>
        <p:sp>
          <p:nvSpPr>
            <p:cNvPr id="18437" name="Freeform 4"/>
            <p:cNvSpPr>
              <a:spLocks/>
            </p:cNvSpPr>
            <p:nvPr/>
          </p:nvSpPr>
          <p:spPr bwMode="auto">
            <a:xfrm>
              <a:off x="1831974" y="1643738"/>
              <a:ext cx="5243739" cy="367627"/>
            </a:xfrm>
            <a:custGeom>
              <a:avLst/>
              <a:gdLst>
                <a:gd name="T0" fmla="*/ 0 w 1902"/>
                <a:gd name="T1" fmla="*/ 6 h 98"/>
                <a:gd name="T2" fmla="*/ 148 w 1902"/>
                <a:gd name="T3" fmla="*/ 55 h 98"/>
                <a:gd name="T4" fmla="*/ 214 w 1902"/>
                <a:gd name="T5" fmla="*/ 38 h 98"/>
                <a:gd name="T6" fmla="*/ 272 w 1902"/>
                <a:gd name="T7" fmla="*/ 60 h 98"/>
                <a:gd name="T8" fmla="*/ 320 w 1902"/>
                <a:gd name="T9" fmla="*/ 85 h 98"/>
                <a:gd name="T10" fmla="*/ 396 w 1902"/>
                <a:gd name="T11" fmla="*/ 97 h 98"/>
                <a:gd name="T12" fmla="*/ 451 w 1902"/>
                <a:gd name="T13" fmla="*/ 79 h 98"/>
                <a:gd name="T14" fmla="*/ 481 w 1902"/>
                <a:gd name="T15" fmla="*/ 53 h 98"/>
                <a:gd name="T16" fmla="*/ 509 w 1902"/>
                <a:gd name="T17" fmla="*/ 39 h 98"/>
                <a:gd name="T18" fmla="*/ 540 w 1902"/>
                <a:gd name="T19" fmla="*/ 28 h 98"/>
                <a:gd name="T20" fmla="*/ 600 w 1902"/>
                <a:gd name="T21" fmla="*/ 29 h 98"/>
                <a:gd name="T22" fmla="*/ 643 w 1902"/>
                <a:gd name="T23" fmla="*/ 42 h 98"/>
                <a:gd name="T24" fmla="*/ 673 w 1902"/>
                <a:gd name="T25" fmla="*/ 66 h 98"/>
                <a:gd name="T26" fmla="*/ 728 w 1902"/>
                <a:gd name="T27" fmla="*/ 87 h 98"/>
                <a:gd name="T28" fmla="*/ 770 w 1902"/>
                <a:gd name="T29" fmla="*/ 72 h 98"/>
                <a:gd name="T30" fmla="*/ 792 w 1902"/>
                <a:gd name="T31" fmla="*/ 52 h 98"/>
                <a:gd name="T32" fmla="*/ 827 w 1902"/>
                <a:gd name="T33" fmla="*/ 28 h 98"/>
                <a:gd name="T34" fmla="*/ 881 w 1902"/>
                <a:gd name="T35" fmla="*/ 27 h 98"/>
                <a:gd name="T36" fmla="*/ 931 w 1902"/>
                <a:gd name="T37" fmla="*/ 46 h 98"/>
                <a:gd name="T38" fmla="*/ 982 w 1902"/>
                <a:gd name="T39" fmla="*/ 84 h 98"/>
                <a:gd name="T40" fmla="*/ 1052 w 1902"/>
                <a:gd name="T41" fmla="*/ 79 h 98"/>
                <a:gd name="T42" fmla="*/ 1104 w 1902"/>
                <a:gd name="T43" fmla="*/ 41 h 98"/>
                <a:gd name="T44" fmla="*/ 1166 w 1902"/>
                <a:gd name="T45" fmla="*/ 25 h 98"/>
                <a:gd name="T46" fmla="*/ 1240 w 1902"/>
                <a:gd name="T47" fmla="*/ 47 h 98"/>
                <a:gd name="T48" fmla="*/ 1298 w 1902"/>
                <a:gd name="T49" fmla="*/ 70 h 98"/>
                <a:gd name="T50" fmla="*/ 1368 w 1902"/>
                <a:gd name="T51" fmla="*/ 80 h 98"/>
                <a:gd name="T52" fmla="*/ 1414 w 1902"/>
                <a:gd name="T53" fmla="*/ 63 h 98"/>
                <a:gd name="T54" fmla="*/ 1506 w 1902"/>
                <a:gd name="T55" fmla="*/ 24 h 98"/>
                <a:gd name="T56" fmla="*/ 1595 w 1902"/>
                <a:gd name="T57" fmla="*/ 21 h 98"/>
                <a:gd name="T58" fmla="*/ 1664 w 1902"/>
                <a:gd name="T59" fmla="*/ 46 h 98"/>
                <a:gd name="T60" fmla="*/ 1746 w 1902"/>
                <a:gd name="T61" fmla="*/ 84 h 98"/>
                <a:gd name="T62" fmla="*/ 1828 w 1902"/>
                <a:gd name="T63" fmla="*/ 60 h 98"/>
                <a:gd name="T64" fmla="*/ 1902 w 1902"/>
                <a:gd name="T65" fmla="*/ 0 h 9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902"/>
                <a:gd name="T100" fmla="*/ 0 h 98"/>
                <a:gd name="T101" fmla="*/ 1902 w 1902"/>
                <a:gd name="T102" fmla="*/ 98 h 9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902" h="98">
                  <a:moveTo>
                    <a:pt x="0" y="6"/>
                  </a:moveTo>
                  <a:cubicBezTo>
                    <a:pt x="24" y="14"/>
                    <a:pt x="112" y="50"/>
                    <a:pt x="148" y="55"/>
                  </a:cubicBezTo>
                  <a:cubicBezTo>
                    <a:pt x="184" y="60"/>
                    <a:pt x="194" y="37"/>
                    <a:pt x="214" y="38"/>
                  </a:cubicBezTo>
                  <a:cubicBezTo>
                    <a:pt x="235" y="39"/>
                    <a:pt x="254" y="53"/>
                    <a:pt x="272" y="60"/>
                  </a:cubicBezTo>
                  <a:cubicBezTo>
                    <a:pt x="289" y="68"/>
                    <a:pt x="300" y="79"/>
                    <a:pt x="320" y="85"/>
                  </a:cubicBezTo>
                  <a:cubicBezTo>
                    <a:pt x="341" y="91"/>
                    <a:pt x="375" y="98"/>
                    <a:pt x="396" y="97"/>
                  </a:cubicBezTo>
                  <a:cubicBezTo>
                    <a:pt x="418" y="96"/>
                    <a:pt x="436" y="86"/>
                    <a:pt x="451" y="79"/>
                  </a:cubicBezTo>
                  <a:cubicBezTo>
                    <a:pt x="465" y="72"/>
                    <a:pt x="472" y="60"/>
                    <a:pt x="481" y="53"/>
                  </a:cubicBezTo>
                  <a:cubicBezTo>
                    <a:pt x="491" y="47"/>
                    <a:pt x="499" y="43"/>
                    <a:pt x="509" y="39"/>
                  </a:cubicBezTo>
                  <a:cubicBezTo>
                    <a:pt x="519" y="35"/>
                    <a:pt x="524" y="29"/>
                    <a:pt x="540" y="28"/>
                  </a:cubicBezTo>
                  <a:cubicBezTo>
                    <a:pt x="555" y="26"/>
                    <a:pt x="582" y="26"/>
                    <a:pt x="600" y="29"/>
                  </a:cubicBezTo>
                  <a:cubicBezTo>
                    <a:pt x="617" y="31"/>
                    <a:pt x="630" y="36"/>
                    <a:pt x="643" y="42"/>
                  </a:cubicBezTo>
                  <a:cubicBezTo>
                    <a:pt x="655" y="48"/>
                    <a:pt x="659" y="59"/>
                    <a:pt x="673" y="66"/>
                  </a:cubicBezTo>
                  <a:cubicBezTo>
                    <a:pt x="688" y="74"/>
                    <a:pt x="711" y="86"/>
                    <a:pt x="728" y="87"/>
                  </a:cubicBezTo>
                  <a:cubicBezTo>
                    <a:pt x="744" y="88"/>
                    <a:pt x="760" y="77"/>
                    <a:pt x="770" y="72"/>
                  </a:cubicBezTo>
                  <a:cubicBezTo>
                    <a:pt x="781" y="66"/>
                    <a:pt x="782" y="59"/>
                    <a:pt x="792" y="52"/>
                  </a:cubicBezTo>
                  <a:cubicBezTo>
                    <a:pt x="802" y="45"/>
                    <a:pt x="812" y="32"/>
                    <a:pt x="827" y="28"/>
                  </a:cubicBezTo>
                  <a:cubicBezTo>
                    <a:pt x="841" y="24"/>
                    <a:pt x="863" y="24"/>
                    <a:pt x="881" y="27"/>
                  </a:cubicBezTo>
                  <a:cubicBezTo>
                    <a:pt x="898" y="30"/>
                    <a:pt x="915" y="36"/>
                    <a:pt x="931" y="46"/>
                  </a:cubicBezTo>
                  <a:cubicBezTo>
                    <a:pt x="948" y="56"/>
                    <a:pt x="961" y="78"/>
                    <a:pt x="982" y="84"/>
                  </a:cubicBezTo>
                  <a:cubicBezTo>
                    <a:pt x="1003" y="89"/>
                    <a:pt x="1031" y="86"/>
                    <a:pt x="1052" y="79"/>
                  </a:cubicBezTo>
                  <a:cubicBezTo>
                    <a:pt x="1072" y="72"/>
                    <a:pt x="1085" y="50"/>
                    <a:pt x="1104" y="41"/>
                  </a:cubicBezTo>
                  <a:cubicBezTo>
                    <a:pt x="1123" y="32"/>
                    <a:pt x="1144" y="24"/>
                    <a:pt x="1166" y="25"/>
                  </a:cubicBezTo>
                  <a:cubicBezTo>
                    <a:pt x="1188" y="26"/>
                    <a:pt x="1218" y="39"/>
                    <a:pt x="1240" y="47"/>
                  </a:cubicBezTo>
                  <a:cubicBezTo>
                    <a:pt x="1262" y="55"/>
                    <a:pt x="1277" y="65"/>
                    <a:pt x="1298" y="70"/>
                  </a:cubicBezTo>
                  <a:cubicBezTo>
                    <a:pt x="1320" y="76"/>
                    <a:pt x="1348" y="81"/>
                    <a:pt x="1368" y="80"/>
                  </a:cubicBezTo>
                  <a:cubicBezTo>
                    <a:pt x="1387" y="79"/>
                    <a:pt x="1391" y="72"/>
                    <a:pt x="1414" y="63"/>
                  </a:cubicBezTo>
                  <a:cubicBezTo>
                    <a:pt x="1437" y="54"/>
                    <a:pt x="1476" y="31"/>
                    <a:pt x="1506" y="24"/>
                  </a:cubicBezTo>
                  <a:cubicBezTo>
                    <a:pt x="1536" y="17"/>
                    <a:pt x="1569" y="17"/>
                    <a:pt x="1595" y="21"/>
                  </a:cubicBezTo>
                  <a:cubicBezTo>
                    <a:pt x="1621" y="25"/>
                    <a:pt x="1639" y="36"/>
                    <a:pt x="1664" y="46"/>
                  </a:cubicBezTo>
                  <a:cubicBezTo>
                    <a:pt x="1689" y="56"/>
                    <a:pt x="1719" y="82"/>
                    <a:pt x="1746" y="84"/>
                  </a:cubicBezTo>
                  <a:cubicBezTo>
                    <a:pt x="1773" y="86"/>
                    <a:pt x="1802" y="74"/>
                    <a:pt x="1828" y="60"/>
                  </a:cubicBezTo>
                  <a:cubicBezTo>
                    <a:pt x="1854" y="46"/>
                    <a:pt x="1887" y="12"/>
                    <a:pt x="1902" y="0"/>
                  </a:cubicBezTo>
                </a:path>
              </a:pathLst>
            </a:custGeom>
            <a:solidFill>
              <a:schemeClr val="tx1"/>
            </a:solidFill>
            <a:ln w="12700" cap="flat" cmpd="sng">
              <a:solidFill>
                <a:srgbClr val="99FFCC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38" name="Line 5"/>
            <p:cNvSpPr>
              <a:spLocks noChangeShapeType="1"/>
            </p:cNvSpPr>
            <p:nvPr/>
          </p:nvSpPr>
          <p:spPr bwMode="auto">
            <a:xfrm>
              <a:off x="1847850" y="1286565"/>
              <a:ext cx="0" cy="2941637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39" name="Line 6"/>
            <p:cNvSpPr>
              <a:spLocks noChangeShapeType="1"/>
            </p:cNvSpPr>
            <p:nvPr/>
          </p:nvSpPr>
          <p:spPr bwMode="auto">
            <a:xfrm>
              <a:off x="7090687" y="1273865"/>
              <a:ext cx="0" cy="2941637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1" name="Line 24"/>
            <p:cNvSpPr>
              <a:spLocks noChangeShapeType="1"/>
            </p:cNvSpPr>
            <p:nvPr/>
          </p:nvSpPr>
          <p:spPr bwMode="auto">
            <a:xfrm>
              <a:off x="3906838" y="2465849"/>
              <a:ext cx="836613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2" name="Line 27"/>
            <p:cNvSpPr>
              <a:spLocks noChangeShapeType="1"/>
            </p:cNvSpPr>
            <p:nvPr/>
          </p:nvSpPr>
          <p:spPr bwMode="auto">
            <a:xfrm>
              <a:off x="1317625" y="1516752"/>
              <a:ext cx="0" cy="2941637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3" name="Line 28"/>
            <p:cNvSpPr>
              <a:spLocks noChangeShapeType="1"/>
            </p:cNvSpPr>
            <p:nvPr/>
          </p:nvSpPr>
          <p:spPr bwMode="auto">
            <a:xfrm flipH="1">
              <a:off x="7492778" y="1500877"/>
              <a:ext cx="0" cy="2916237"/>
            </a:xfrm>
            <a:prstGeom prst="line">
              <a:avLst/>
            </a:prstGeom>
            <a:noFill/>
            <a:ln w="38100">
              <a:solidFill>
                <a:srgbClr val="FF9933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4" name="Freeform 29"/>
            <p:cNvSpPr>
              <a:spLocks/>
            </p:cNvSpPr>
            <p:nvPr/>
          </p:nvSpPr>
          <p:spPr bwMode="auto">
            <a:xfrm>
              <a:off x="587375" y="3297927"/>
              <a:ext cx="3717925" cy="2681287"/>
            </a:xfrm>
            <a:custGeom>
              <a:avLst/>
              <a:gdLst>
                <a:gd name="T0" fmla="*/ 457 w 2342"/>
                <a:gd name="T1" fmla="*/ 0 h 1677"/>
                <a:gd name="T2" fmla="*/ 36 w 2342"/>
                <a:gd name="T3" fmla="*/ 576 h 1677"/>
                <a:gd name="T4" fmla="*/ 328 w 2342"/>
                <a:gd name="T5" fmla="*/ 1314 h 1677"/>
                <a:gd name="T6" fmla="*/ 2007 w 2342"/>
                <a:gd name="T7" fmla="*/ 1622 h 1677"/>
                <a:gd name="T8" fmla="*/ 2340 w 2342"/>
                <a:gd name="T9" fmla="*/ 1647 h 167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342"/>
                <a:gd name="T16" fmla="*/ 0 h 1677"/>
                <a:gd name="T17" fmla="*/ 2342 w 2342"/>
                <a:gd name="T18" fmla="*/ 1677 h 167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342" h="1677">
                  <a:moveTo>
                    <a:pt x="457" y="0"/>
                  </a:moveTo>
                  <a:cubicBezTo>
                    <a:pt x="387" y="96"/>
                    <a:pt x="58" y="357"/>
                    <a:pt x="36" y="576"/>
                  </a:cubicBezTo>
                  <a:cubicBezTo>
                    <a:pt x="14" y="795"/>
                    <a:pt x="0" y="1140"/>
                    <a:pt x="328" y="1314"/>
                  </a:cubicBezTo>
                  <a:cubicBezTo>
                    <a:pt x="656" y="1488"/>
                    <a:pt x="1672" y="1567"/>
                    <a:pt x="2007" y="1622"/>
                  </a:cubicBezTo>
                  <a:cubicBezTo>
                    <a:pt x="2342" y="1677"/>
                    <a:pt x="2271" y="1642"/>
                    <a:pt x="2340" y="1647"/>
                  </a:cubicBezTo>
                </a:path>
              </a:pathLst>
            </a:custGeom>
            <a:noFill/>
            <a:ln w="12700" cap="flat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5" name="Freeform 30"/>
            <p:cNvSpPr>
              <a:spLocks/>
            </p:cNvSpPr>
            <p:nvPr/>
          </p:nvSpPr>
          <p:spPr bwMode="auto">
            <a:xfrm>
              <a:off x="4430713" y="3461257"/>
              <a:ext cx="3587252" cy="2451282"/>
            </a:xfrm>
            <a:custGeom>
              <a:avLst/>
              <a:gdLst>
                <a:gd name="T0" fmla="*/ 1833 w 2277"/>
                <a:gd name="T1" fmla="*/ 0 h 1599"/>
                <a:gd name="T2" fmla="*/ 2252 w 2277"/>
                <a:gd name="T3" fmla="*/ 454 h 1599"/>
                <a:gd name="T4" fmla="*/ 1982 w 2277"/>
                <a:gd name="T5" fmla="*/ 1138 h 1599"/>
                <a:gd name="T6" fmla="*/ 762 w 2277"/>
                <a:gd name="T7" fmla="*/ 1500 h 1599"/>
                <a:gd name="T8" fmla="*/ 0 w 2277"/>
                <a:gd name="T9" fmla="*/ 1599 h 15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77"/>
                <a:gd name="T16" fmla="*/ 0 h 1599"/>
                <a:gd name="T17" fmla="*/ 2277 w 2277"/>
                <a:gd name="T18" fmla="*/ 1599 h 1599"/>
                <a:gd name="connsiteX0" fmla="*/ 8532 w 9919"/>
                <a:gd name="connsiteY0" fmla="*/ 0 h 9314"/>
                <a:gd name="connsiteX1" fmla="*/ 9890 w 9919"/>
                <a:gd name="connsiteY1" fmla="*/ 2153 h 9314"/>
                <a:gd name="connsiteX2" fmla="*/ 8704 w 9919"/>
                <a:gd name="connsiteY2" fmla="*/ 6431 h 9314"/>
                <a:gd name="connsiteX3" fmla="*/ 3347 w 9919"/>
                <a:gd name="connsiteY3" fmla="*/ 8695 h 9314"/>
                <a:gd name="connsiteX4" fmla="*/ 0 w 9919"/>
                <a:gd name="connsiteY4" fmla="*/ 9314 h 9314"/>
                <a:gd name="connsiteX0" fmla="*/ 8572 w 10005"/>
                <a:gd name="connsiteY0" fmla="*/ 0 h 10368"/>
                <a:gd name="connsiteX1" fmla="*/ 9971 w 10005"/>
                <a:gd name="connsiteY1" fmla="*/ 2680 h 10368"/>
                <a:gd name="connsiteX2" fmla="*/ 8775 w 10005"/>
                <a:gd name="connsiteY2" fmla="*/ 7273 h 10368"/>
                <a:gd name="connsiteX3" fmla="*/ 3374 w 10005"/>
                <a:gd name="connsiteY3" fmla="*/ 9703 h 10368"/>
                <a:gd name="connsiteX4" fmla="*/ 0 w 10005"/>
                <a:gd name="connsiteY4" fmla="*/ 10368 h 103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5" h="10368">
                  <a:moveTo>
                    <a:pt x="8572" y="0"/>
                  </a:moveTo>
                  <a:cubicBezTo>
                    <a:pt x="8886" y="518"/>
                    <a:pt x="9937" y="1468"/>
                    <a:pt x="9971" y="2680"/>
                  </a:cubicBezTo>
                  <a:cubicBezTo>
                    <a:pt x="10005" y="3892"/>
                    <a:pt x="9874" y="6098"/>
                    <a:pt x="8775" y="7273"/>
                  </a:cubicBezTo>
                  <a:cubicBezTo>
                    <a:pt x="7673" y="8441"/>
                    <a:pt x="4835" y="9186"/>
                    <a:pt x="3374" y="9703"/>
                  </a:cubicBezTo>
                  <a:cubicBezTo>
                    <a:pt x="1918" y="10213"/>
                    <a:pt x="704" y="10234"/>
                    <a:pt x="0" y="10368"/>
                  </a:cubicBezTo>
                </a:path>
              </a:pathLst>
            </a:custGeom>
            <a:noFill/>
            <a:ln w="12700" cap="flat" cmpd="sng">
              <a:solidFill>
                <a:srgbClr val="FF993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6" name="Line 31"/>
            <p:cNvSpPr>
              <a:spLocks noChangeShapeType="1"/>
            </p:cNvSpPr>
            <p:nvPr/>
          </p:nvSpPr>
          <p:spPr bwMode="auto">
            <a:xfrm>
              <a:off x="4302125" y="5396602"/>
              <a:ext cx="0" cy="979487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47" name="Line 32"/>
            <p:cNvSpPr>
              <a:spLocks noChangeShapeType="1"/>
            </p:cNvSpPr>
            <p:nvPr/>
          </p:nvSpPr>
          <p:spPr bwMode="auto">
            <a:xfrm>
              <a:off x="4429125" y="5652190"/>
              <a:ext cx="0" cy="581025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95" name="Text Box 33"/>
            <p:cNvSpPr txBox="1">
              <a:spLocks noChangeArrowheads="1"/>
            </p:cNvSpPr>
            <p:nvPr/>
          </p:nvSpPr>
          <p:spPr bwMode="auto">
            <a:xfrm>
              <a:off x="3888016" y="6371778"/>
              <a:ext cx="331788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2"/>
                  </a:solidFill>
                </a:rPr>
                <a:t>+</a:t>
              </a:r>
            </a:p>
          </p:txBody>
        </p:sp>
        <p:sp>
          <p:nvSpPr>
            <p:cNvPr id="18496" name="Text Box 34"/>
            <p:cNvSpPr txBox="1">
              <a:spLocks noChangeArrowheads="1"/>
            </p:cNvSpPr>
            <p:nvPr/>
          </p:nvSpPr>
          <p:spPr bwMode="auto">
            <a:xfrm>
              <a:off x="4596041" y="6354316"/>
              <a:ext cx="268288" cy="396875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bg2"/>
                  </a:solidFill>
                </a:rPr>
                <a:t>-</a:t>
              </a:r>
            </a:p>
          </p:txBody>
        </p:sp>
        <p:sp>
          <p:nvSpPr>
            <p:cNvPr id="18449" name="Line 50"/>
            <p:cNvSpPr>
              <a:spLocks noChangeShapeType="1"/>
            </p:cNvSpPr>
            <p:nvPr/>
          </p:nvSpPr>
          <p:spPr bwMode="auto">
            <a:xfrm>
              <a:off x="1876425" y="4718740"/>
              <a:ext cx="2033588" cy="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8451" name="Text Box 52"/>
            <p:cNvSpPr txBox="1">
              <a:spLocks noChangeArrowheads="1"/>
            </p:cNvSpPr>
            <p:nvPr/>
          </p:nvSpPr>
          <p:spPr bwMode="auto">
            <a:xfrm>
              <a:off x="1381125" y="1680265"/>
              <a:ext cx="31750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+</a:t>
              </a:r>
            </a:p>
          </p:txBody>
        </p:sp>
        <p:sp>
          <p:nvSpPr>
            <p:cNvPr id="18452" name="Text Box 57"/>
            <p:cNvSpPr txBox="1">
              <a:spLocks noChangeArrowheads="1"/>
            </p:cNvSpPr>
            <p:nvPr/>
          </p:nvSpPr>
          <p:spPr bwMode="auto">
            <a:xfrm>
              <a:off x="1381125" y="2289865"/>
              <a:ext cx="31750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+</a:t>
              </a:r>
            </a:p>
          </p:txBody>
        </p:sp>
        <p:sp>
          <p:nvSpPr>
            <p:cNvPr id="18453" name="Text Box 58"/>
            <p:cNvSpPr txBox="1">
              <a:spLocks noChangeArrowheads="1"/>
            </p:cNvSpPr>
            <p:nvPr/>
          </p:nvSpPr>
          <p:spPr bwMode="auto">
            <a:xfrm>
              <a:off x="1381125" y="2988365"/>
              <a:ext cx="31750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+</a:t>
              </a:r>
            </a:p>
          </p:txBody>
        </p:sp>
        <p:sp>
          <p:nvSpPr>
            <p:cNvPr id="18454" name="Text Box 59"/>
            <p:cNvSpPr txBox="1">
              <a:spLocks noChangeArrowheads="1"/>
            </p:cNvSpPr>
            <p:nvPr/>
          </p:nvSpPr>
          <p:spPr bwMode="auto">
            <a:xfrm>
              <a:off x="1381125" y="3661465"/>
              <a:ext cx="31750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+</a:t>
              </a:r>
            </a:p>
          </p:txBody>
        </p:sp>
        <p:sp>
          <p:nvSpPr>
            <p:cNvPr id="18455" name="Text Box 68"/>
            <p:cNvSpPr txBox="1">
              <a:spLocks noChangeArrowheads="1"/>
            </p:cNvSpPr>
            <p:nvPr/>
          </p:nvSpPr>
          <p:spPr bwMode="auto">
            <a:xfrm>
              <a:off x="7063469" y="1705665"/>
              <a:ext cx="2603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-</a:t>
              </a:r>
            </a:p>
          </p:txBody>
        </p:sp>
        <p:sp>
          <p:nvSpPr>
            <p:cNvPr id="18456" name="Text Box 69"/>
            <p:cNvSpPr txBox="1">
              <a:spLocks noChangeArrowheads="1"/>
            </p:cNvSpPr>
            <p:nvPr/>
          </p:nvSpPr>
          <p:spPr bwMode="auto">
            <a:xfrm>
              <a:off x="7063469" y="2289865"/>
              <a:ext cx="2603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-</a:t>
              </a:r>
            </a:p>
          </p:txBody>
        </p:sp>
        <p:sp>
          <p:nvSpPr>
            <p:cNvPr id="18457" name="Text Box 70"/>
            <p:cNvSpPr txBox="1">
              <a:spLocks noChangeArrowheads="1"/>
            </p:cNvSpPr>
            <p:nvPr/>
          </p:nvSpPr>
          <p:spPr bwMode="auto">
            <a:xfrm>
              <a:off x="7063469" y="3013765"/>
              <a:ext cx="2603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-</a:t>
              </a:r>
            </a:p>
          </p:txBody>
        </p:sp>
        <p:sp>
          <p:nvSpPr>
            <p:cNvPr id="18458" name="Text Box 71"/>
            <p:cNvSpPr txBox="1">
              <a:spLocks noChangeArrowheads="1"/>
            </p:cNvSpPr>
            <p:nvPr/>
          </p:nvSpPr>
          <p:spPr bwMode="auto">
            <a:xfrm>
              <a:off x="7050769" y="3686865"/>
              <a:ext cx="260350" cy="366712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2"/>
                  </a:solidFill>
                </a:rPr>
                <a:t>-</a:t>
              </a:r>
            </a:p>
          </p:txBody>
        </p:sp>
        <p:grpSp>
          <p:nvGrpSpPr>
            <p:cNvPr id="70" name="Group 69"/>
            <p:cNvGrpSpPr/>
            <p:nvPr/>
          </p:nvGrpSpPr>
          <p:grpSpPr>
            <a:xfrm>
              <a:off x="2034257" y="2708965"/>
              <a:ext cx="1092200" cy="481012"/>
              <a:chOff x="2447925" y="2708965"/>
              <a:chExt cx="1092200" cy="481012"/>
            </a:xfrm>
          </p:grpSpPr>
          <p:sp>
            <p:nvSpPr>
              <p:cNvPr id="18460" name="Oval 62"/>
              <p:cNvSpPr>
                <a:spLocks noChangeArrowheads="1"/>
              </p:cNvSpPr>
              <p:nvPr/>
            </p:nvSpPr>
            <p:spPr bwMode="auto">
              <a:xfrm rot="15779010" flipH="1">
                <a:off x="3278188" y="2772465"/>
                <a:ext cx="212725" cy="23971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8461" name="Line 63"/>
              <p:cNvSpPr>
                <a:spLocks noChangeShapeType="1"/>
              </p:cNvSpPr>
              <p:nvPr/>
            </p:nvSpPr>
            <p:spPr bwMode="auto">
              <a:xfrm rot="15779010" flipH="1">
                <a:off x="2974975" y="2654990"/>
                <a:ext cx="0" cy="57308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462" name="Oval 72"/>
              <p:cNvSpPr>
                <a:spLocks noChangeArrowheads="1"/>
              </p:cNvSpPr>
              <p:nvPr/>
            </p:nvSpPr>
            <p:spPr bwMode="auto">
              <a:xfrm rot="15779010" flipH="1">
                <a:off x="2465388" y="2886765"/>
                <a:ext cx="212725" cy="239713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8463" name="Text Box 73"/>
              <p:cNvSpPr txBox="1">
                <a:spLocks noChangeArrowheads="1"/>
              </p:cNvSpPr>
              <p:nvPr/>
            </p:nvSpPr>
            <p:spPr bwMode="auto">
              <a:xfrm>
                <a:off x="3222625" y="2708965"/>
                <a:ext cx="317500" cy="3667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18464" name="Text Box 74"/>
              <p:cNvSpPr txBox="1">
                <a:spLocks noChangeArrowheads="1"/>
              </p:cNvSpPr>
              <p:nvPr/>
            </p:nvSpPr>
            <p:spPr bwMode="auto">
              <a:xfrm>
                <a:off x="2447925" y="2823265"/>
                <a:ext cx="260350" cy="366712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  <p:grpSp>
          <p:nvGrpSpPr>
            <p:cNvPr id="4" name="Group 83"/>
            <p:cNvGrpSpPr>
              <a:grpSpLocks/>
            </p:cNvGrpSpPr>
            <p:nvPr/>
          </p:nvGrpSpPr>
          <p:grpSpPr bwMode="auto">
            <a:xfrm rot="920562">
              <a:off x="3723363" y="2632765"/>
              <a:ext cx="1092200" cy="481012"/>
              <a:chOff x="4382" y="3631"/>
              <a:chExt cx="688" cy="303"/>
            </a:xfrm>
          </p:grpSpPr>
          <p:sp>
            <p:nvSpPr>
              <p:cNvPr id="18490" name="Oval 78"/>
              <p:cNvSpPr>
                <a:spLocks noChangeArrowheads="1"/>
              </p:cNvSpPr>
              <p:nvPr/>
            </p:nvSpPr>
            <p:spPr bwMode="auto">
              <a:xfrm rot="15779010" flipH="1">
                <a:off x="4905" y="3671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8491" name="Line 79"/>
              <p:cNvSpPr>
                <a:spLocks noChangeShapeType="1"/>
              </p:cNvSpPr>
              <p:nvPr/>
            </p:nvSpPr>
            <p:spPr bwMode="auto">
              <a:xfrm rot="15779010" flipH="1">
                <a:off x="4714" y="3597"/>
                <a:ext cx="0" cy="361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492" name="Oval 80"/>
              <p:cNvSpPr>
                <a:spLocks noChangeArrowheads="1"/>
              </p:cNvSpPr>
              <p:nvPr/>
            </p:nvSpPr>
            <p:spPr bwMode="auto">
              <a:xfrm rot="15779010" flipH="1">
                <a:off x="4393" y="3743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8493" name="Text Box 81"/>
              <p:cNvSpPr txBox="1">
                <a:spLocks noChangeArrowheads="1"/>
              </p:cNvSpPr>
              <p:nvPr/>
            </p:nvSpPr>
            <p:spPr bwMode="auto">
              <a:xfrm>
                <a:off x="4870" y="3631"/>
                <a:ext cx="2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18494" name="Text Box 82"/>
              <p:cNvSpPr txBox="1">
                <a:spLocks noChangeArrowheads="1"/>
              </p:cNvSpPr>
              <p:nvPr/>
            </p:nvSpPr>
            <p:spPr bwMode="auto">
              <a:xfrm>
                <a:off x="4382" y="3703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  <p:grpSp>
          <p:nvGrpSpPr>
            <p:cNvPr id="5" name="Group 84"/>
            <p:cNvGrpSpPr>
              <a:grpSpLocks/>
            </p:cNvGrpSpPr>
            <p:nvPr/>
          </p:nvGrpSpPr>
          <p:grpSpPr bwMode="auto">
            <a:xfrm>
              <a:off x="2037883" y="3369365"/>
              <a:ext cx="1092200" cy="481012"/>
              <a:chOff x="4382" y="3631"/>
              <a:chExt cx="688" cy="303"/>
            </a:xfrm>
          </p:grpSpPr>
          <p:sp>
            <p:nvSpPr>
              <p:cNvPr id="18485" name="Oval 85"/>
              <p:cNvSpPr>
                <a:spLocks noChangeArrowheads="1"/>
              </p:cNvSpPr>
              <p:nvPr/>
            </p:nvSpPr>
            <p:spPr bwMode="auto">
              <a:xfrm rot="15779010" flipH="1">
                <a:off x="4905" y="3671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8486" name="Line 86"/>
              <p:cNvSpPr>
                <a:spLocks noChangeShapeType="1"/>
              </p:cNvSpPr>
              <p:nvPr/>
            </p:nvSpPr>
            <p:spPr bwMode="auto">
              <a:xfrm rot="15779010" flipH="1">
                <a:off x="4714" y="3597"/>
                <a:ext cx="0" cy="361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487" name="Oval 87"/>
              <p:cNvSpPr>
                <a:spLocks noChangeArrowheads="1"/>
              </p:cNvSpPr>
              <p:nvPr/>
            </p:nvSpPr>
            <p:spPr bwMode="auto">
              <a:xfrm rot="15779010" flipH="1">
                <a:off x="4393" y="3743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8488" name="Text Box 88"/>
              <p:cNvSpPr txBox="1">
                <a:spLocks noChangeArrowheads="1"/>
              </p:cNvSpPr>
              <p:nvPr/>
            </p:nvSpPr>
            <p:spPr bwMode="auto">
              <a:xfrm>
                <a:off x="4870" y="3631"/>
                <a:ext cx="2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18489" name="Text Box 89"/>
              <p:cNvSpPr txBox="1">
                <a:spLocks noChangeArrowheads="1"/>
              </p:cNvSpPr>
              <p:nvPr/>
            </p:nvSpPr>
            <p:spPr bwMode="auto">
              <a:xfrm>
                <a:off x="4382" y="3703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  <p:grpSp>
          <p:nvGrpSpPr>
            <p:cNvPr id="6" name="Group 90"/>
            <p:cNvGrpSpPr>
              <a:grpSpLocks/>
            </p:cNvGrpSpPr>
            <p:nvPr/>
          </p:nvGrpSpPr>
          <p:grpSpPr bwMode="auto">
            <a:xfrm>
              <a:off x="5495929" y="2632765"/>
              <a:ext cx="1092200" cy="481012"/>
              <a:chOff x="4382" y="3631"/>
              <a:chExt cx="688" cy="303"/>
            </a:xfrm>
          </p:grpSpPr>
          <p:sp>
            <p:nvSpPr>
              <p:cNvPr id="18480" name="Oval 91"/>
              <p:cNvSpPr>
                <a:spLocks noChangeArrowheads="1"/>
              </p:cNvSpPr>
              <p:nvPr/>
            </p:nvSpPr>
            <p:spPr bwMode="auto">
              <a:xfrm rot="15779010" flipH="1">
                <a:off x="4905" y="3671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8481" name="Line 92"/>
              <p:cNvSpPr>
                <a:spLocks noChangeShapeType="1"/>
              </p:cNvSpPr>
              <p:nvPr/>
            </p:nvSpPr>
            <p:spPr bwMode="auto">
              <a:xfrm rot="15779010" flipH="1">
                <a:off x="4714" y="3597"/>
                <a:ext cx="0" cy="361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482" name="Oval 93"/>
              <p:cNvSpPr>
                <a:spLocks noChangeArrowheads="1"/>
              </p:cNvSpPr>
              <p:nvPr/>
            </p:nvSpPr>
            <p:spPr bwMode="auto">
              <a:xfrm rot="15779010" flipH="1">
                <a:off x="4393" y="3743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8483" name="Text Box 94"/>
              <p:cNvSpPr txBox="1">
                <a:spLocks noChangeArrowheads="1"/>
              </p:cNvSpPr>
              <p:nvPr/>
            </p:nvSpPr>
            <p:spPr bwMode="auto">
              <a:xfrm>
                <a:off x="4870" y="3631"/>
                <a:ext cx="2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18484" name="Text Box 95"/>
              <p:cNvSpPr txBox="1">
                <a:spLocks noChangeArrowheads="1"/>
              </p:cNvSpPr>
              <p:nvPr/>
            </p:nvSpPr>
            <p:spPr bwMode="auto">
              <a:xfrm>
                <a:off x="4382" y="3703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  <p:grpSp>
          <p:nvGrpSpPr>
            <p:cNvPr id="7" name="Group 96"/>
            <p:cNvGrpSpPr>
              <a:grpSpLocks/>
            </p:cNvGrpSpPr>
            <p:nvPr/>
          </p:nvGrpSpPr>
          <p:grpSpPr bwMode="auto">
            <a:xfrm rot="1302042">
              <a:off x="3823149" y="3242365"/>
              <a:ext cx="1092200" cy="481012"/>
              <a:chOff x="4382" y="3631"/>
              <a:chExt cx="688" cy="303"/>
            </a:xfrm>
          </p:grpSpPr>
          <p:sp>
            <p:nvSpPr>
              <p:cNvPr id="18475" name="Oval 97"/>
              <p:cNvSpPr>
                <a:spLocks noChangeArrowheads="1"/>
              </p:cNvSpPr>
              <p:nvPr/>
            </p:nvSpPr>
            <p:spPr bwMode="auto">
              <a:xfrm rot="15779010" flipH="1">
                <a:off x="4905" y="3671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8476" name="Line 98"/>
              <p:cNvSpPr>
                <a:spLocks noChangeShapeType="1"/>
              </p:cNvSpPr>
              <p:nvPr/>
            </p:nvSpPr>
            <p:spPr bwMode="auto">
              <a:xfrm rot="15779010" flipH="1">
                <a:off x="4714" y="3597"/>
                <a:ext cx="0" cy="361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477" name="Oval 99"/>
              <p:cNvSpPr>
                <a:spLocks noChangeArrowheads="1"/>
              </p:cNvSpPr>
              <p:nvPr/>
            </p:nvSpPr>
            <p:spPr bwMode="auto">
              <a:xfrm rot="15779010" flipH="1">
                <a:off x="4393" y="3743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8478" name="Text Box 100"/>
              <p:cNvSpPr txBox="1">
                <a:spLocks noChangeArrowheads="1"/>
              </p:cNvSpPr>
              <p:nvPr/>
            </p:nvSpPr>
            <p:spPr bwMode="auto">
              <a:xfrm>
                <a:off x="4870" y="3631"/>
                <a:ext cx="2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18479" name="Text Box 101"/>
              <p:cNvSpPr txBox="1">
                <a:spLocks noChangeArrowheads="1"/>
              </p:cNvSpPr>
              <p:nvPr/>
            </p:nvSpPr>
            <p:spPr bwMode="auto">
              <a:xfrm>
                <a:off x="4382" y="3703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  <p:grpSp>
          <p:nvGrpSpPr>
            <p:cNvPr id="8" name="Group 102"/>
            <p:cNvGrpSpPr>
              <a:grpSpLocks/>
            </p:cNvGrpSpPr>
            <p:nvPr/>
          </p:nvGrpSpPr>
          <p:grpSpPr bwMode="auto">
            <a:xfrm>
              <a:off x="5534029" y="3280465"/>
              <a:ext cx="1092200" cy="481012"/>
              <a:chOff x="4382" y="3631"/>
              <a:chExt cx="688" cy="303"/>
            </a:xfrm>
          </p:grpSpPr>
          <p:sp>
            <p:nvSpPr>
              <p:cNvPr id="18470" name="Oval 103"/>
              <p:cNvSpPr>
                <a:spLocks noChangeArrowheads="1"/>
              </p:cNvSpPr>
              <p:nvPr/>
            </p:nvSpPr>
            <p:spPr bwMode="auto">
              <a:xfrm rot="15779010" flipH="1">
                <a:off x="4905" y="3671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8471" name="Line 104"/>
              <p:cNvSpPr>
                <a:spLocks noChangeShapeType="1"/>
              </p:cNvSpPr>
              <p:nvPr/>
            </p:nvSpPr>
            <p:spPr bwMode="auto">
              <a:xfrm rot="15779010" flipH="1">
                <a:off x="4714" y="3597"/>
                <a:ext cx="0" cy="361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8472" name="Oval 105"/>
              <p:cNvSpPr>
                <a:spLocks noChangeArrowheads="1"/>
              </p:cNvSpPr>
              <p:nvPr/>
            </p:nvSpPr>
            <p:spPr bwMode="auto">
              <a:xfrm rot="15779010" flipH="1">
                <a:off x="4393" y="3743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8473" name="Text Box 106"/>
              <p:cNvSpPr txBox="1">
                <a:spLocks noChangeArrowheads="1"/>
              </p:cNvSpPr>
              <p:nvPr/>
            </p:nvSpPr>
            <p:spPr bwMode="auto">
              <a:xfrm>
                <a:off x="4870" y="3631"/>
                <a:ext cx="2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18474" name="Text Box 107"/>
              <p:cNvSpPr txBox="1">
                <a:spLocks noChangeArrowheads="1"/>
              </p:cNvSpPr>
              <p:nvPr/>
            </p:nvSpPr>
            <p:spPr bwMode="auto">
              <a:xfrm>
                <a:off x="4382" y="3703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  <p:sp>
          <p:nvSpPr>
            <p:cNvPr id="68" name="Line 22"/>
            <p:cNvSpPr>
              <a:spLocks noChangeShapeType="1"/>
            </p:cNvSpPr>
            <p:nvPr/>
          </p:nvSpPr>
          <p:spPr bwMode="auto">
            <a:xfrm>
              <a:off x="4942113" y="3635829"/>
              <a:ext cx="337458" cy="119744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9" name="Line 22"/>
            <p:cNvSpPr>
              <a:spLocks noChangeShapeType="1"/>
            </p:cNvSpPr>
            <p:nvPr/>
          </p:nvSpPr>
          <p:spPr bwMode="auto">
            <a:xfrm>
              <a:off x="4855027" y="2950030"/>
              <a:ext cx="381002" cy="43542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1" name="Line 22"/>
            <p:cNvSpPr>
              <a:spLocks noChangeShapeType="1"/>
            </p:cNvSpPr>
            <p:nvPr/>
          </p:nvSpPr>
          <p:spPr bwMode="auto">
            <a:xfrm flipV="1">
              <a:off x="3189507" y="3472543"/>
              <a:ext cx="370116" cy="5442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2" name="Line 22"/>
            <p:cNvSpPr>
              <a:spLocks noChangeShapeType="1"/>
            </p:cNvSpPr>
            <p:nvPr/>
          </p:nvSpPr>
          <p:spPr bwMode="auto">
            <a:xfrm flipV="1">
              <a:off x="3124192" y="2819400"/>
              <a:ext cx="370116" cy="5442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3" name="Line 22"/>
            <p:cNvSpPr>
              <a:spLocks noChangeShapeType="1"/>
            </p:cNvSpPr>
            <p:nvPr/>
          </p:nvSpPr>
          <p:spPr bwMode="auto">
            <a:xfrm flipV="1">
              <a:off x="6596735" y="2743200"/>
              <a:ext cx="370116" cy="5442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4" name="Line 22"/>
            <p:cNvSpPr>
              <a:spLocks noChangeShapeType="1"/>
            </p:cNvSpPr>
            <p:nvPr/>
          </p:nvSpPr>
          <p:spPr bwMode="auto">
            <a:xfrm flipV="1">
              <a:off x="6651164" y="3396343"/>
              <a:ext cx="370116" cy="5442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 type="none" w="sm" len="sm"/>
              <a:tailEnd type="triangle" w="med" len="med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75" name="Line 5"/>
            <p:cNvSpPr>
              <a:spLocks noChangeShapeType="1"/>
            </p:cNvSpPr>
            <p:nvPr/>
          </p:nvSpPr>
          <p:spPr bwMode="auto">
            <a:xfrm rot="5400000">
              <a:off x="4461158" y="1590630"/>
              <a:ext cx="0" cy="5250882"/>
            </a:xfrm>
            <a:prstGeom prst="line">
              <a:avLst/>
            </a:prstGeom>
            <a:noFill/>
            <a:ln w="38100">
              <a:solidFill>
                <a:schemeClr val="bg2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graphicFrame>
          <p:nvGraphicFramePr>
            <p:cNvPr id="62465" name="Object 1"/>
            <p:cNvGraphicFramePr>
              <a:graphicFrameLocks noChangeAspect="1"/>
            </p:cNvGraphicFramePr>
            <p:nvPr/>
          </p:nvGraphicFramePr>
          <p:xfrm>
            <a:off x="4076700" y="4589463"/>
            <a:ext cx="228600" cy="250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04" name="Equation" r:id="rId4" imgW="126835" imgH="139518" progId="Equation.DSMT4">
                    <p:embed/>
                  </p:oleObj>
                </mc:Choice>
                <mc:Fallback>
                  <p:oleObj name="Equation" r:id="rId4" imgW="126835" imgH="139518" progId="Equation.DSMT4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76700" y="4589463"/>
                          <a:ext cx="228600" cy="250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466" name="Object 2"/>
            <p:cNvGraphicFramePr>
              <a:graphicFrameLocks noChangeAspect="1"/>
            </p:cNvGraphicFramePr>
            <p:nvPr/>
          </p:nvGraphicFramePr>
          <p:xfrm>
            <a:off x="4271963" y="6393319"/>
            <a:ext cx="296862" cy="409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05" name="Equation" r:id="rId6" imgW="165028" imgH="228501" progId="Equation.DSMT4">
                    <p:embed/>
                  </p:oleObj>
                </mc:Choice>
                <mc:Fallback>
                  <p:oleObj name="Equation" r:id="rId6" imgW="165028" imgH="228501" progId="Equation.DSMT4">
                    <p:embed/>
                    <p:pic>
                      <p:nvPicPr>
                        <p:cNvPr id="0" name="Picture 2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71963" y="6393319"/>
                          <a:ext cx="296862" cy="409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2467" name="Object 3"/>
            <p:cNvGraphicFramePr>
              <a:graphicFrameLocks noChangeAspect="1"/>
            </p:cNvGraphicFramePr>
            <p:nvPr/>
          </p:nvGraphicFramePr>
          <p:xfrm>
            <a:off x="4160838" y="1962150"/>
            <a:ext cx="366712" cy="411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506" name="Equation" r:id="rId8" imgW="203112" imgH="228501" progId="Equation.DSMT4">
                    <p:embed/>
                  </p:oleObj>
                </mc:Choice>
                <mc:Fallback>
                  <p:oleObj name="Equation" r:id="rId8" imgW="203112" imgH="228501" progId="Equation.DSMT4">
                    <p:embed/>
                    <p:pic>
                      <p:nvPicPr>
                        <p:cNvPr id="0" name="Picture 2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160838" y="1962150"/>
                          <a:ext cx="366712" cy="411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 type="none" w="sm" len="sm"/>
                              <a:tailEnd type="none" w="sm" len="sm"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55"/>
          <p:cNvSpPr>
            <a:spLocks noChangeArrowheads="1"/>
          </p:cNvSpPr>
          <p:nvPr/>
        </p:nvSpPr>
        <p:spPr bwMode="auto">
          <a:xfrm>
            <a:off x="3117810" y="5574596"/>
            <a:ext cx="2984500" cy="1117600"/>
          </a:xfrm>
          <a:prstGeom prst="rect">
            <a:avLst/>
          </a:prstGeom>
          <a:solidFill>
            <a:srgbClr val="CCFF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79" name="Text Box 44"/>
          <p:cNvSpPr txBox="1">
            <a:spLocks noChangeArrowheads="1"/>
          </p:cNvSpPr>
          <p:nvPr/>
        </p:nvSpPr>
        <p:spPr bwMode="auto">
          <a:xfrm>
            <a:off x="383948" y="873125"/>
            <a:ext cx="47101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Define:  </a:t>
            </a:r>
            <a:r>
              <a:rPr lang="en-US" sz="2400" i="1" u="sng" dirty="0">
                <a:solidFill>
                  <a:schemeClr val="bg1"/>
                </a:solidFill>
                <a:latin typeface="Times New Roman" pitchFamily="18" charset="0"/>
              </a:rPr>
              <a:t>P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</a:rPr>
              <a:t> = </a:t>
            </a:r>
            <a:r>
              <a:rPr lang="en-US" sz="2000" dirty="0">
                <a:solidFill>
                  <a:schemeClr val="bg1"/>
                </a:solidFill>
              </a:rPr>
              <a:t>total</a:t>
            </a:r>
            <a:r>
              <a:rPr lang="en-US" sz="2000" i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dipole moment/volume</a:t>
            </a:r>
            <a:endParaRPr lang="en-US" sz="2000" u="sng" dirty="0">
              <a:solidFill>
                <a:schemeClr val="bg1"/>
              </a:solidFill>
            </a:endParaRPr>
          </a:p>
        </p:txBody>
      </p:sp>
      <p:graphicFrame>
        <p:nvGraphicFramePr>
          <p:cNvPr id="3074" name="Object 50"/>
          <p:cNvGraphicFramePr>
            <a:graphicFrameLocks noChangeAspect="1"/>
          </p:cNvGraphicFramePr>
          <p:nvPr/>
        </p:nvGraphicFramePr>
        <p:xfrm>
          <a:off x="1062945" y="1558018"/>
          <a:ext cx="1757362" cy="841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4" name="Equation" r:id="rId4" imgW="876300" imgH="419100" progId="Equation.DSMT4">
                  <p:embed/>
                </p:oleObj>
              </mc:Choice>
              <mc:Fallback>
                <p:oleObj name="Equation" r:id="rId4" imgW="876300" imgH="419100" progId="Equation.DSMT4">
                  <p:embed/>
                  <p:pic>
                    <p:nvPicPr>
                      <p:cNvPr id="0" name="Picture 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2945" y="1558018"/>
                        <a:ext cx="1757362" cy="841375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53"/>
          <p:cNvGraphicFramePr>
            <a:graphicFrameLocks noChangeAspect="1"/>
          </p:cNvGraphicFramePr>
          <p:nvPr/>
        </p:nvGraphicFramePr>
        <p:xfrm>
          <a:off x="3560723" y="5841296"/>
          <a:ext cx="204946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5" name="Equation" r:id="rId6" imgW="812447" imgH="228501" progId="Equation.DSMT4">
                  <p:embed/>
                </p:oleObj>
              </mc:Choice>
              <mc:Fallback>
                <p:oleObj name="Equation" r:id="rId6" imgW="812447" imgH="228501" progId="Equation.DSMT4">
                  <p:embed/>
                  <p:pic>
                    <p:nvPicPr>
                      <p:cNvPr id="0" name="Picture 4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0723" y="5841296"/>
                        <a:ext cx="2049462" cy="576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80" name="Text Box 54"/>
          <p:cNvSpPr txBox="1">
            <a:spLocks noChangeArrowheads="1"/>
          </p:cNvSpPr>
          <p:nvPr/>
        </p:nvSpPr>
        <p:spPr bwMode="auto">
          <a:xfrm>
            <a:off x="599791" y="5120239"/>
            <a:ext cx="464026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hlink"/>
                </a:solidFill>
              </a:rPr>
              <a:t>Define the electric flux density vector </a:t>
            </a:r>
            <a:r>
              <a:rPr lang="en-US" sz="2000" i="1" u="sng" dirty="0">
                <a:solidFill>
                  <a:schemeClr val="hlink"/>
                </a:solidFill>
                <a:latin typeface="Times New Roman" pitchFamily="18" charset="0"/>
              </a:rPr>
              <a:t>D</a:t>
            </a:r>
            <a:r>
              <a:rPr lang="en-US" sz="2000" dirty="0">
                <a:solidFill>
                  <a:schemeClr val="hlink"/>
                </a:solidFill>
                <a:latin typeface="Times New Roman" pitchFamily="18" charset="0"/>
              </a:rPr>
              <a:t>:</a:t>
            </a:r>
            <a:endParaRPr lang="en-US" sz="2000" i="1" u="sng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graphicFrame>
        <p:nvGraphicFramePr>
          <p:cNvPr id="3076" name="Object 57"/>
          <p:cNvGraphicFramePr>
            <a:graphicFrameLocks noChangeAspect="1"/>
          </p:cNvGraphicFramePr>
          <p:nvPr/>
        </p:nvGraphicFramePr>
        <p:xfrm>
          <a:off x="6459541" y="2201981"/>
          <a:ext cx="509588" cy="357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6" name="Equation" r:id="rId8" imgW="253670" imgH="177569" progId="Equation.DSMT4">
                  <p:embed/>
                </p:oleObj>
              </mc:Choice>
              <mc:Fallback>
                <p:oleObj name="Equation" r:id="rId8" imgW="253670" imgH="177569" progId="Equation.DSMT4">
                  <p:embed/>
                  <p:pic>
                    <p:nvPicPr>
                      <p:cNvPr id="0" name="Picture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59541" y="2201981"/>
                        <a:ext cx="509588" cy="357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9" name="Group 28"/>
          <p:cNvGrpSpPr/>
          <p:nvPr/>
        </p:nvGrpSpPr>
        <p:grpSpPr>
          <a:xfrm>
            <a:off x="4267200" y="1689100"/>
            <a:ext cx="1866900" cy="1536700"/>
            <a:chOff x="4267200" y="1689100"/>
            <a:chExt cx="1866900" cy="1536700"/>
          </a:xfrm>
        </p:grpSpPr>
        <p:sp>
          <p:nvSpPr>
            <p:cNvPr id="3086" name="AutoShape 56"/>
            <p:cNvSpPr>
              <a:spLocks noChangeArrowheads="1"/>
            </p:cNvSpPr>
            <p:nvPr/>
          </p:nvSpPr>
          <p:spPr bwMode="auto">
            <a:xfrm>
              <a:off x="4267200" y="1689100"/>
              <a:ext cx="1866900" cy="1536700"/>
            </a:xfrm>
            <a:prstGeom prst="cube">
              <a:avLst>
                <a:gd name="adj" fmla="val 25000"/>
              </a:avLst>
            </a:prstGeom>
            <a:solidFill>
              <a:schemeClr val="accent1"/>
            </a:solidFill>
            <a:ln w="12700">
              <a:solidFill>
                <a:schemeClr val="bg2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087" name="Group 120"/>
            <p:cNvGrpSpPr>
              <a:grpSpLocks/>
            </p:cNvGrpSpPr>
            <p:nvPr/>
          </p:nvGrpSpPr>
          <p:grpSpPr bwMode="auto">
            <a:xfrm rot="730243">
              <a:off x="4495797" y="2720999"/>
              <a:ext cx="1127123" cy="387351"/>
              <a:chOff x="2814" y="2091"/>
              <a:chExt cx="710" cy="244"/>
            </a:xfrm>
          </p:grpSpPr>
          <p:sp>
            <p:nvSpPr>
              <p:cNvPr id="3094" name="Oval 107"/>
              <p:cNvSpPr>
                <a:spLocks noChangeArrowheads="1"/>
              </p:cNvSpPr>
              <p:nvPr/>
            </p:nvSpPr>
            <p:spPr bwMode="auto">
              <a:xfrm rot="16243377" flipH="1">
                <a:off x="3347" y="2144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3095" name="Line 108"/>
              <p:cNvSpPr>
                <a:spLocks noChangeShapeType="1"/>
              </p:cNvSpPr>
              <p:nvPr/>
            </p:nvSpPr>
            <p:spPr bwMode="auto">
              <a:xfrm rot="16243377">
                <a:off x="3155" y="2029"/>
                <a:ext cx="5" cy="368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96" name="Oval 109"/>
              <p:cNvSpPr>
                <a:spLocks noChangeArrowheads="1"/>
              </p:cNvSpPr>
              <p:nvPr/>
            </p:nvSpPr>
            <p:spPr bwMode="auto">
              <a:xfrm rot="16243377" flipH="1">
                <a:off x="2830" y="2146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3097" name="Text Box 110"/>
              <p:cNvSpPr txBox="1">
                <a:spLocks noChangeArrowheads="1"/>
              </p:cNvSpPr>
              <p:nvPr/>
            </p:nvSpPr>
            <p:spPr bwMode="auto">
              <a:xfrm>
                <a:off x="3324" y="2104"/>
                <a:ext cx="2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3098" name="Text Box 111"/>
              <p:cNvSpPr txBox="1">
                <a:spLocks noChangeArrowheads="1"/>
              </p:cNvSpPr>
              <p:nvPr/>
            </p:nvSpPr>
            <p:spPr bwMode="auto">
              <a:xfrm>
                <a:off x="2814" y="2091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  <p:grpSp>
          <p:nvGrpSpPr>
            <p:cNvPr id="3088" name="Group 119"/>
            <p:cNvGrpSpPr>
              <a:grpSpLocks/>
            </p:cNvGrpSpPr>
            <p:nvPr/>
          </p:nvGrpSpPr>
          <p:grpSpPr bwMode="auto">
            <a:xfrm rot="20629019">
              <a:off x="4465634" y="2185986"/>
              <a:ext cx="1109661" cy="373063"/>
              <a:chOff x="2813" y="1871"/>
              <a:chExt cx="699" cy="235"/>
            </a:xfrm>
          </p:grpSpPr>
          <p:sp>
            <p:nvSpPr>
              <p:cNvPr id="3089" name="Oval 113"/>
              <p:cNvSpPr>
                <a:spLocks noChangeArrowheads="1"/>
              </p:cNvSpPr>
              <p:nvPr/>
            </p:nvSpPr>
            <p:spPr bwMode="auto">
              <a:xfrm rot="16174629" flipH="1">
                <a:off x="3347" y="1915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3090" name="Line 114"/>
              <p:cNvSpPr>
                <a:spLocks noChangeShapeType="1"/>
              </p:cNvSpPr>
              <p:nvPr/>
            </p:nvSpPr>
            <p:spPr bwMode="auto">
              <a:xfrm rot="16174629" flipH="1">
                <a:off x="3153" y="1812"/>
                <a:ext cx="1" cy="359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3091" name="Oval 115"/>
              <p:cNvSpPr>
                <a:spLocks noChangeArrowheads="1"/>
              </p:cNvSpPr>
              <p:nvPr/>
            </p:nvSpPr>
            <p:spPr bwMode="auto">
              <a:xfrm rot="16174629" flipH="1">
                <a:off x="2830" y="1928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3092" name="Text Box 116"/>
              <p:cNvSpPr txBox="1">
                <a:spLocks noChangeArrowheads="1"/>
              </p:cNvSpPr>
              <p:nvPr/>
            </p:nvSpPr>
            <p:spPr bwMode="auto">
              <a:xfrm>
                <a:off x="3312" y="1875"/>
                <a:ext cx="2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3093" name="Text Box 117"/>
              <p:cNvSpPr txBox="1">
                <a:spLocks noChangeArrowheads="1"/>
              </p:cNvSpPr>
              <p:nvPr/>
            </p:nvSpPr>
            <p:spPr bwMode="auto">
              <a:xfrm>
                <a:off x="2813" y="1871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</p:grpSp>
      <p:sp>
        <p:nvSpPr>
          <p:cNvPr id="310390" name="Text Box 118"/>
          <p:cNvSpPr txBox="1">
            <a:spLocks noChangeArrowheads="1"/>
          </p:cNvSpPr>
          <p:nvPr/>
        </p:nvSpPr>
        <p:spPr bwMode="auto">
          <a:xfrm>
            <a:off x="2282825" y="0"/>
            <a:ext cx="43068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Dielectrics (cont.)</a:t>
            </a:r>
          </a:p>
        </p:txBody>
      </p:sp>
      <p:sp>
        <p:nvSpPr>
          <p:cNvPr id="3083" name="TextBox 21"/>
          <p:cNvSpPr txBox="1">
            <a:spLocks noChangeArrowheads="1"/>
          </p:cNvSpPr>
          <p:nvPr/>
        </p:nvSpPr>
        <p:spPr bwMode="auto">
          <a:xfrm>
            <a:off x="427061" y="2891241"/>
            <a:ext cx="27320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We can also write this as</a:t>
            </a:r>
          </a:p>
        </p:txBody>
      </p:sp>
      <p:graphicFrame>
        <p:nvGraphicFramePr>
          <p:cNvPr id="3077" name="Object 121"/>
          <p:cNvGraphicFramePr>
            <a:graphicFrameLocks noChangeAspect="1"/>
          </p:cNvGraphicFramePr>
          <p:nvPr/>
        </p:nvGraphicFramePr>
        <p:xfrm>
          <a:off x="1001482" y="3303812"/>
          <a:ext cx="2692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Equation" r:id="rId10" imgW="1346040" imgH="457200" progId="Equation.DSMT4">
                  <p:embed/>
                </p:oleObj>
              </mc:Choice>
              <mc:Fallback>
                <p:oleObj name="Equation" r:id="rId10" imgW="1346040" imgH="457200" progId="Equation.DSMT4">
                  <p:embed/>
                  <p:pic>
                    <p:nvPicPr>
                      <p:cNvPr id="0" name="Picture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1482" y="3303812"/>
                        <a:ext cx="26924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2612676" y="4396931"/>
            <a:ext cx="3869970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i="1" u="sng" dirty="0" smtClean="0">
                <a:solidFill>
                  <a:schemeClr val="bg2"/>
                </a:solidFill>
                <a:latin typeface="+mn-lt"/>
              </a:rPr>
              <a:t>p</a:t>
            </a:r>
            <a:r>
              <a:rPr lang="en-US" i="1" baseline="30000" dirty="0" smtClean="0">
                <a:solidFill>
                  <a:schemeClr val="bg2"/>
                </a:solidFill>
                <a:latin typeface="+mn-lt"/>
              </a:rPr>
              <a:t>ave</a:t>
            </a:r>
            <a:r>
              <a:rPr lang="en-US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dirty="0">
                <a:solidFill>
                  <a:schemeClr val="bg2"/>
                </a:solidFill>
                <a:latin typeface="+mn-lt"/>
              </a:rPr>
              <a:t>=</a:t>
            </a:r>
            <a:r>
              <a:rPr lang="en-US" dirty="0">
                <a:solidFill>
                  <a:schemeClr val="bg2"/>
                </a:solidFill>
              </a:rPr>
              <a:t> </a:t>
            </a:r>
            <a:r>
              <a:rPr lang="en-US" dirty="0" smtClean="0">
                <a:solidFill>
                  <a:schemeClr val="bg2"/>
                </a:solidFill>
              </a:rPr>
              <a:t>average vector </a:t>
            </a:r>
            <a:r>
              <a:rPr lang="en-US" dirty="0">
                <a:solidFill>
                  <a:schemeClr val="bg2"/>
                </a:solidFill>
              </a:rPr>
              <a:t>dipole </a:t>
            </a:r>
            <a:r>
              <a:rPr lang="en-US" dirty="0" smtClean="0">
                <a:solidFill>
                  <a:schemeClr val="bg2"/>
                </a:solidFill>
              </a:rPr>
              <a:t>moment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682343" y="1228272"/>
            <a:ext cx="316774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i="1" dirty="0">
                <a:solidFill>
                  <a:schemeClr val="bg2"/>
                </a:solidFill>
                <a:latin typeface="+mn-lt"/>
              </a:rPr>
              <a:t>N</a:t>
            </a:r>
            <a:r>
              <a:rPr lang="en-US" sz="1600" dirty="0">
                <a:solidFill>
                  <a:schemeClr val="bg2"/>
                </a:solidFill>
              </a:rPr>
              <a:t> molecules (dipoles</a:t>
            </a:r>
            <a:r>
              <a:rPr lang="en-US" sz="1600" dirty="0" smtClean="0">
                <a:solidFill>
                  <a:schemeClr val="bg2"/>
                </a:solidFill>
              </a:rPr>
              <a:t>) inside </a:t>
            </a:r>
            <a:r>
              <a:rPr lang="en-US" sz="1600" dirty="0" smtClean="0">
                <a:solidFill>
                  <a:schemeClr val="bg2"/>
                </a:solidFill>
                <a:sym typeface="Symbol"/>
              </a:rPr>
              <a:t></a:t>
            </a:r>
            <a:r>
              <a:rPr lang="en-US" sz="1600" i="1" dirty="0" smtClean="0">
                <a:solidFill>
                  <a:schemeClr val="bg2"/>
                </a:solidFill>
                <a:latin typeface="+mn-lt"/>
                <a:sym typeface="Symbol"/>
              </a:rPr>
              <a:t>V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  <a:endParaRPr lang="en-US" sz="1600" dirty="0">
              <a:solidFill>
                <a:schemeClr val="bg2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FC7D0-48A7-47DE-8F94-9243B5E0A0C1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2" name="Object 50"/>
          <p:cNvGraphicFramePr>
            <a:graphicFrameLocks noChangeAspect="1"/>
          </p:cNvGraphicFramePr>
          <p:nvPr/>
        </p:nvGraphicFramePr>
        <p:xfrm>
          <a:off x="6937373" y="4075808"/>
          <a:ext cx="1454974" cy="4094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8" name="Equation" r:id="rId12" imgW="812447" imgH="228501" progId="Equation.DSMT4">
                  <p:embed/>
                </p:oleObj>
              </mc:Choice>
              <mc:Fallback>
                <p:oleObj name="Equation" r:id="rId12" imgW="812447" imgH="228501" progId="Equation.DSMT4">
                  <p:embed/>
                  <p:pic>
                    <p:nvPicPr>
                      <p:cNvPr id="0" name="Picture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7373" y="4075808"/>
                        <a:ext cx="1454974" cy="4094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4963019" y="3699601"/>
            <a:ext cx="397095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600" i="1" dirty="0" err="1" smtClean="0">
                <a:solidFill>
                  <a:schemeClr val="bg2"/>
                </a:solidFill>
                <a:latin typeface="+mn-lt"/>
              </a:rPr>
              <a:t>N</a:t>
            </a:r>
            <a:r>
              <a:rPr lang="en-US" sz="1600" i="1" baseline="-25000" dirty="0" err="1" smtClean="0">
                <a:solidFill>
                  <a:schemeClr val="bg2"/>
                </a:solidFill>
                <a:latin typeface="+mn-lt"/>
              </a:rPr>
              <a:t>v</a:t>
            </a:r>
            <a:r>
              <a:rPr lang="en-US" sz="1600" dirty="0" smtClean="0">
                <a:solidFill>
                  <a:schemeClr val="bg2"/>
                </a:solidFill>
                <a:latin typeface="+mn-lt"/>
              </a:rPr>
              <a:t> </a:t>
            </a:r>
            <a:r>
              <a:rPr lang="en-US" sz="1600" dirty="0">
                <a:solidFill>
                  <a:schemeClr val="bg2"/>
                </a:solidFill>
                <a:latin typeface="+mn-lt"/>
              </a:rPr>
              <a:t>=</a:t>
            </a:r>
            <a:r>
              <a:rPr lang="en-US" sz="1600" dirty="0">
                <a:solidFill>
                  <a:schemeClr val="bg2"/>
                </a:solidFill>
              </a:rPr>
              <a:t> number of molecules per unit volume</a:t>
            </a:r>
          </a:p>
        </p:txBody>
      </p:sp>
      <p:graphicFrame>
        <p:nvGraphicFramePr>
          <p:cNvPr id="3119" name="Object 47"/>
          <p:cNvGraphicFramePr>
            <a:graphicFrameLocks noChangeAspect="1"/>
          </p:cNvGraphicFramePr>
          <p:nvPr/>
        </p:nvGraphicFramePr>
        <p:xfrm>
          <a:off x="998855" y="4333421"/>
          <a:ext cx="1399534" cy="4998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9" name="Equation" r:id="rId14" imgW="711000" imgH="253800" progId="Equation.DSMT4">
                  <p:embed/>
                </p:oleObj>
              </mc:Choice>
              <mc:Fallback>
                <p:oleObj name="Equation" r:id="rId14" imgW="711000" imgH="253800" progId="Equation.DSMT4">
                  <p:embed/>
                  <p:pic>
                    <p:nvPicPr>
                      <p:cNvPr id="0" name="Picture 4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8855" y="4333421"/>
                        <a:ext cx="1399534" cy="499834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3" name="Text Box 8"/>
          <p:cNvSpPr txBox="1">
            <a:spLocks noChangeArrowheads="1"/>
          </p:cNvSpPr>
          <p:nvPr/>
        </p:nvSpPr>
        <p:spPr bwMode="auto">
          <a:xfrm>
            <a:off x="430439" y="1222822"/>
            <a:ext cx="2308645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 algn="ctr"/>
            <a:r>
              <a:rPr lang="en-US" sz="2400" dirty="0">
                <a:solidFill>
                  <a:schemeClr val="hlink"/>
                </a:solidFill>
              </a:rPr>
              <a:t>Linear </a:t>
            </a:r>
            <a:r>
              <a:rPr lang="en-US" sz="2400" dirty="0" smtClean="0">
                <a:solidFill>
                  <a:schemeClr val="hlink"/>
                </a:solidFill>
              </a:rPr>
              <a:t>material</a:t>
            </a:r>
            <a:r>
              <a:rPr lang="en-US" sz="2400" dirty="0">
                <a:solidFill>
                  <a:schemeClr val="hlink"/>
                </a:solidFill>
              </a:rPr>
              <a:t>:</a:t>
            </a:r>
            <a:endParaRPr lang="en-US" sz="2400" i="1" u="sng" dirty="0">
              <a:solidFill>
                <a:schemeClr val="hlink"/>
              </a:solidFill>
              <a:latin typeface="Times New Roman" pitchFamily="18" charset="0"/>
            </a:endParaRPr>
          </a:p>
        </p:txBody>
      </p:sp>
      <p:graphicFrame>
        <p:nvGraphicFramePr>
          <p:cNvPr id="4098" name="Object 9"/>
          <p:cNvGraphicFramePr>
            <a:graphicFrameLocks noChangeAspect="1"/>
          </p:cNvGraphicFramePr>
          <p:nvPr/>
        </p:nvGraphicFramePr>
        <p:xfrm>
          <a:off x="2924175" y="1206494"/>
          <a:ext cx="1674813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6" name="Equation" r:id="rId4" imgW="685800" imgH="228600" progId="Equation.DSMT4">
                  <p:embed/>
                </p:oleObj>
              </mc:Choice>
              <mc:Fallback>
                <p:oleObj name="Equation" r:id="rId4" imgW="685800" imgH="228600" progId="Equation.DSMT4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4175" y="1206494"/>
                        <a:ext cx="1674813" cy="558800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1670182" y="3839943"/>
            <a:ext cx="989013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Define:</a:t>
            </a:r>
            <a:endParaRPr lang="en-US" sz="2000" i="1" u="sng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graphicFrame>
        <p:nvGraphicFramePr>
          <p:cNvPr id="4099" name="Object 11"/>
          <p:cNvGraphicFramePr>
            <a:graphicFrameLocks noChangeAspect="1"/>
          </p:cNvGraphicFramePr>
          <p:nvPr/>
        </p:nvGraphicFramePr>
        <p:xfrm>
          <a:off x="5307953" y="6053275"/>
          <a:ext cx="1274762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7" name="Equation" r:id="rId6" imgW="520700" imgH="228600" progId="Equation.DSMT4">
                  <p:embed/>
                </p:oleObj>
              </mc:Choice>
              <mc:Fallback>
                <p:oleObj name="Equation" r:id="rId6" imgW="520700" imgH="228600" progId="Equation.DSMT4">
                  <p:embed/>
                  <p:pic>
                    <p:nvPicPr>
                      <p:cNvPr id="0" name="Picture 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07953" y="6053275"/>
                        <a:ext cx="1274762" cy="5588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12"/>
          <p:cNvGraphicFramePr>
            <a:graphicFrameLocks noChangeAspect="1"/>
          </p:cNvGraphicFramePr>
          <p:nvPr/>
        </p:nvGraphicFramePr>
        <p:xfrm>
          <a:off x="2599699" y="4988755"/>
          <a:ext cx="16764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" name="Equation" r:id="rId8" imgW="685800" imgH="228600" progId="Equation.DSMT4">
                  <p:embed/>
                </p:oleObj>
              </mc:Choice>
              <mc:Fallback>
                <p:oleObj name="Equation" r:id="rId8" imgW="685800" imgH="228600" progId="Equation.DSMT4">
                  <p:embed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9699" y="4988755"/>
                        <a:ext cx="1676400" cy="558800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5" name="Text Box 13"/>
          <p:cNvSpPr txBox="1">
            <a:spLocks noChangeArrowheads="1"/>
          </p:cNvSpPr>
          <p:nvPr/>
        </p:nvSpPr>
        <p:spPr bwMode="auto">
          <a:xfrm>
            <a:off x="730003" y="5024952"/>
            <a:ext cx="1619250" cy="3667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Then we have</a:t>
            </a:r>
            <a:endParaRPr lang="en-US" sz="2000" i="1" u="sng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4106" name="Text Box 14"/>
          <p:cNvSpPr txBox="1">
            <a:spLocks noChangeArrowheads="1"/>
          </p:cNvSpPr>
          <p:nvPr/>
        </p:nvSpPr>
        <p:spPr bwMode="auto">
          <a:xfrm>
            <a:off x="4866364" y="1314224"/>
            <a:ext cx="37496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Note: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i="1" dirty="0">
                <a:solidFill>
                  <a:schemeClr val="bg1"/>
                </a:solidFill>
                <a:sym typeface="Symbol" pitchFamily="18" charset="2"/>
              </a:rPr>
              <a:t></a:t>
            </a:r>
            <a:r>
              <a:rPr lang="en-US" sz="2000" i="1" baseline="-250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e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&gt; 0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 for most materials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331791" name="Text Box 15"/>
          <p:cNvSpPr txBox="1">
            <a:spLocks noChangeArrowheads="1"/>
          </p:cNvSpPr>
          <p:nvPr/>
        </p:nvSpPr>
        <p:spPr bwMode="auto">
          <a:xfrm>
            <a:off x="2270125" y="0"/>
            <a:ext cx="43068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Dielectrics (cont.)</a:t>
            </a:r>
          </a:p>
        </p:txBody>
      </p:sp>
      <p:sp>
        <p:nvSpPr>
          <p:cNvPr id="4108" name="Text Box 16"/>
          <p:cNvSpPr txBox="1">
            <a:spLocks noChangeArrowheads="1"/>
          </p:cNvSpPr>
          <p:nvPr/>
        </p:nvSpPr>
        <p:spPr bwMode="auto">
          <a:xfrm>
            <a:off x="5458014" y="1916642"/>
            <a:ext cx="2746375" cy="611187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  <a:sym typeface="Symbol" pitchFamily="18" charset="2"/>
              </a:rPr>
              <a:t>The term</a:t>
            </a:r>
            <a:r>
              <a:rPr lang="en-US" dirty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i="1" dirty="0">
                <a:solidFill>
                  <a:schemeClr val="bg1"/>
                </a:solidFill>
                <a:sym typeface="Symbol" pitchFamily="18" charset="2"/>
              </a:rPr>
              <a:t></a:t>
            </a:r>
            <a:r>
              <a:rPr lang="en-US" i="1" baseline="-250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e</a:t>
            </a:r>
            <a:r>
              <a:rPr lang="en-US" sz="1600" dirty="0">
                <a:solidFill>
                  <a:schemeClr val="bg1"/>
                </a:solidFill>
                <a:sym typeface="Symbol" pitchFamily="18" charset="2"/>
              </a:rPr>
              <a:t> is called the “electric susceptibility.”</a:t>
            </a:r>
            <a:endParaRPr 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4101" name="Object 17"/>
          <p:cNvGraphicFramePr>
            <a:graphicFrameLocks noChangeAspect="1"/>
          </p:cNvGraphicFramePr>
          <p:nvPr/>
        </p:nvGraphicFramePr>
        <p:xfrm>
          <a:off x="2210620" y="2279644"/>
          <a:ext cx="2636837" cy="117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9" name="Equation" r:id="rId10" imgW="1079032" imgH="482391" progId="Equation.DSMT4">
                  <p:embed/>
                </p:oleObj>
              </mc:Choice>
              <mc:Fallback>
                <p:oleObj name="Equation" r:id="rId10" imgW="1079032" imgH="482391" progId="Equation.DSMT4">
                  <p:embed/>
                  <p:pic>
                    <p:nvPicPr>
                      <p:cNvPr id="0" name="Picture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0620" y="2279644"/>
                        <a:ext cx="2636837" cy="117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2" name="Object 18"/>
          <p:cNvGraphicFramePr>
            <a:graphicFrameLocks noChangeAspect="1"/>
          </p:cNvGraphicFramePr>
          <p:nvPr/>
        </p:nvGraphicFramePr>
        <p:xfrm>
          <a:off x="2735395" y="3774856"/>
          <a:ext cx="1582737" cy="5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0" name="Equation" r:id="rId12" imgW="647700" imgH="228600" progId="Equation.DSMT4">
                  <p:embed/>
                </p:oleObj>
              </mc:Choice>
              <mc:Fallback>
                <p:oleObj name="Equation" r:id="rId12" imgW="647700" imgH="228600" progId="Equation.DSMT4">
                  <p:embed/>
                  <p:pic>
                    <p:nvPicPr>
                      <p:cNvPr id="0" name="Picture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5395" y="3774856"/>
                        <a:ext cx="1582737" cy="560387"/>
                      </a:xfrm>
                      <a:prstGeom prst="rect">
                        <a:avLst/>
                      </a:prstGeom>
                      <a:solidFill>
                        <a:srgbClr val="FFFF99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FC7D0-48A7-47DE-8F94-9243B5E0A0C1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graphicFrame>
        <p:nvGraphicFramePr>
          <p:cNvPr id="2" name="Object 12"/>
          <p:cNvGraphicFramePr>
            <a:graphicFrameLocks noChangeAspect="1"/>
          </p:cNvGraphicFramePr>
          <p:nvPr/>
        </p:nvGraphicFramePr>
        <p:xfrm>
          <a:off x="2669407" y="6002338"/>
          <a:ext cx="1241425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1" name="Equation" r:id="rId14" imgW="507780" imgH="215806" progId="Equation.DSMT4">
                  <p:embed/>
                </p:oleObj>
              </mc:Choice>
              <mc:Fallback>
                <p:oleObj name="Equation" r:id="rId14" imgW="507780" imgH="215806" progId="Equation.DSMT4">
                  <p:embed/>
                  <p:pic>
                    <p:nvPicPr>
                      <p:cNvPr id="0" name="Picture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9407" y="6002338"/>
                        <a:ext cx="1241425" cy="528637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1987871" y="6064456"/>
            <a:ext cx="389850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or</a:t>
            </a:r>
            <a:endParaRPr lang="en-US" sz="2000" i="1" u="sng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4351208" y="6121321"/>
            <a:ext cx="813043" cy="40011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where</a:t>
            </a:r>
            <a:endParaRPr lang="en-US" sz="2000" i="1" u="sng" dirty="0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58943" y="3486191"/>
            <a:ext cx="3084394" cy="1200329"/>
          </a:xfrm>
          <a:prstGeom prst="rect">
            <a:avLst/>
          </a:prstGeom>
          <a:noFill/>
          <a:ln w="19050"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</a:rPr>
              <a:t>Note</a:t>
            </a:r>
            <a:r>
              <a:rPr lang="en-US" dirty="0" smtClean="0">
                <a:solidFill>
                  <a:schemeClr val="bg2"/>
                </a:solidFill>
              </a:rPr>
              <a:t>: </a:t>
            </a:r>
          </a:p>
          <a:p>
            <a:pPr algn="ctr"/>
            <a:r>
              <a:rPr lang="en-US" dirty="0" smtClean="0">
                <a:solidFill>
                  <a:schemeClr val="bg2"/>
                </a:solidFill>
              </a:rPr>
              <a:t>A negative value of </a:t>
            </a:r>
            <a:r>
              <a:rPr lang="en-US" i="1" dirty="0" smtClean="0">
                <a:solidFill>
                  <a:schemeClr val="bg2"/>
                </a:solidFill>
                <a:latin typeface="+mn-lt"/>
                <a:sym typeface="Symbol"/>
              </a:rPr>
              <a:t></a:t>
            </a:r>
            <a:r>
              <a:rPr lang="en-US" i="1" baseline="-25000" dirty="0" smtClean="0">
                <a:solidFill>
                  <a:schemeClr val="bg2"/>
                </a:solidFill>
                <a:latin typeface="+mn-lt"/>
                <a:sym typeface="Symbol"/>
              </a:rPr>
              <a:t>e</a:t>
            </a:r>
            <a:r>
              <a:rPr lang="en-US" dirty="0" smtClean="0">
                <a:solidFill>
                  <a:schemeClr val="bg2"/>
                </a:solidFill>
                <a:sym typeface="Symbol"/>
              </a:rPr>
              <a:t> would mean that the dipoles align </a:t>
            </a:r>
            <a:r>
              <a:rPr lang="en-US" u="sng" dirty="0" smtClean="0">
                <a:solidFill>
                  <a:schemeClr val="bg2"/>
                </a:solidFill>
                <a:sym typeface="Symbol"/>
              </a:rPr>
              <a:t>against</a:t>
            </a:r>
            <a:r>
              <a:rPr lang="en-US" dirty="0" smtClean="0">
                <a:solidFill>
                  <a:schemeClr val="bg2"/>
                </a:solidFill>
                <a:sym typeface="Symbol"/>
              </a:rPr>
              <a:t> the field.</a:t>
            </a:r>
            <a:endParaRPr lang="en-US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1266825" y="0"/>
            <a:ext cx="65293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Typical Linear Materials</a:t>
            </a:r>
          </a:p>
        </p:txBody>
      </p:sp>
      <p:sp>
        <p:nvSpPr>
          <p:cNvPr id="5124" name="Text Box 5"/>
          <p:cNvSpPr txBox="1">
            <a:spLocks noChangeArrowheads="1"/>
          </p:cNvSpPr>
          <p:nvPr/>
        </p:nvSpPr>
        <p:spPr bwMode="auto">
          <a:xfrm>
            <a:off x="1011115" y="1694316"/>
            <a:ext cx="1339850" cy="243143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</a:rPr>
              <a:t>Teflon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Water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chemeClr val="bg1"/>
                </a:solidFill>
              </a:rPr>
              <a:t>Styrofoam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000" dirty="0" smtClean="0">
                <a:solidFill>
                  <a:schemeClr val="bg1"/>
                </a:solidFill>
              </a:rPr>
              <a:t>Quartz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5122" name="Object 6"/>
          <p:cNvGraphicFramePr>
            <a:graphicFrameLocks noChangeAspect="1"/>
          </p:cNvGraphicFramePr>
          <p:nvPr/>
        </p:nvGraphicFramePr>
        <p:xfrm>
          <a:off x="2402669" y="1566863"/>
          <a:ext cx="1654175" cy="2646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Equation" r:id="rId4" imgW="571500" imgH="914400" progId="Equation.DSMT4">
                  <p:embed/>
                </p:oleObj>
              </mc:Choice>
              <mc:Fallback>
                <p:oleObj name="Equation" r:id="rId4" imgW="571500" imgH="914400" progId="Equation.DSMT4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02669" y="1566863"/>
                        <a:ext cx="1654175" cy="2646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Text Box 7"/>
          <p:cNvSpPr txBox="1">
            <a:spLocks noChangeArrowheads="1"/>
          </p:cNvSpPr>
          <p:nvPr/>
        </p:nvSpPr>
        <p:spPr bwMode="auto">
          <a:xfrm>
            <a:off x="3985146" y="2376157"/>
            <a:ext cx="4844955" cy="3693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dirty="0" smtClean="0">
                <a:solidFill>
                  <a:schemeClr val="bg2"/>
                </a:solidFill>
              </a:rPr>
              <a:t>(a very </a:t>
            </a:r>
            <a:r>
              <a:rPr lang="en-US" dirty="0">
                <a:solidFill>
                  <a:schemeClr val="bg2"/>
                </a:solidFill>
              </a:rPr>
              <a:t>polar </a:t>
            </a:r>
            <a:r>
              <a:rPr lang="en-US" dirty="0" smtClean="0">
                <a:solidFill>
                  <a:schemeClr val="bg2"/>
                </a:solidFill>
              </a:rPr>
              <a:t>molecule, fairly free to rotate)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FC7D0-48A7-47DE-8F94-9243B5E0A0C1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1112743" y="5078407"/>
            <a:ext cx="3749675" cy="3968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Note:</a:t>
            </a:r>
            <a:r>
              <a:rPr lang="en-US" sz="2000" dirty="0">
                <a:solidFill>
                  <a:schemeClr val="bg1"/>
                </a:solidFill>
              </a:rPr>
              <a:t>  </a:t>
            </a:r>
            <a:r>
              <a:rPr lang="en-US" sz="2000" i="1" dirty="0" smtClean="0">
                <a:solidFill>
                  <a:schemeClr val="bg1"/>
                </a:solidFill>
                <a:sym typeface="Symbol"/>
              </a:rPr>
              <a:t></a:t>
            </a:r>
            <a:r>
              <a:rPr lang="en-US" sz="2000" i="1" baseline="-25000" dirty="0" smtClean="0">
                <a:solidFill>
                  <a:schemeClr val="bg1"/>
                </a:solidFill>
                <a:latin typeface="+mn-lt"/>
                <a:sym typeface="Symbol"/>
              </a:rPr>
              <a:t>r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000" dirty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&gt; </a:t>
            </a:r>
            <a:r>
              <a:rPr lang="en-US" sz="2000" dirty="0" smtClean="0">
                <a:solidFill>
                  <a:schemeClr val="bg1"/>
                </a:solidFill>
                <a:latin typeface="Times New Roman" pitchFamily="18" charset="0"/>
                <a:sym typeface="Symbol" pitchFamily="18" charset="2"/>
              </a:rPr>
              <a:t>1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 </a:t>
            </a:r>
            <a:r>
              <a:rPr lang="en-US" sz="2000" dirty="0">
                <a:solidFill>
                  <a:schemeClr val="bg1"/>
                </a:solidFill>
                <a:sym typeface="Symbol" pitchFamily="18" charset="2"/>
              </a:rPr>
              <a:t>for most </a:t>
            </a:r>
            <a:r>
              <a:rPr lang="en-US" sz="2000" dirty="0" smtClean="0">
                <a:solidFill>
                  <a:schemeClr val="bg1"/>
                </a:solidFill>
                <a:sym typeface="Symbol" pitchFamily="18" charset="2"/>
              </a:rPr>
              <a:t>materials:</a:t>
            </a:r>
            <a:endParaRPr lang="en-US" sz="2000" dirty="0">
              <a:solidFill>
                <a:schemeClr val="bg1"/>
              </a:solidFill>
            </a:endParaRPr>
          </a:p>
        </p:txBody>
      </p:sp>
      <p:graphicFrame>
        <p:nvGraphicFramePr>
          <p:cNvPr id="5123" name="Object 18"/>
          <p:cNvGraphicFramePr>
            <a:graphicFrameLocks noChangeAspect="1"/>
          </p:cNvGraphicFramePr>
          <p:nvPr/>
        </p:nvGraphicFramePr>
        <p:xfrm>
          <a:off x="5000663" y="5063845"/>
          <a:ext cx="2490869" cy="468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9" name="Equation" r:id="rId6" imgW="1219200" imgH="228600" progId="Equation.DSMT4">
                  <p:embed/>
                </p:oleObj>
              </mc:Choice>
              <mc:Fallback>
                <p:oleObj name="Equation" r:id="rId6" imgW="1219200" imgH="228600" progId="Equation.DSMT4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663" y="5063845"/>
                        <a:ext cx="2490869" cy="4686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folHlink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939" name="Text Box 3"/>
          <p:cNvSpPr txBox="1">
            <a:spLocks noChangeArrowheads="1"/>
          </p:cNvSpPr>
          <p:nvPr/>
        </p:nvSpPr>
        <p:spPr bwMode="auto">
          <a:xfrm>
            <a:off x="1393825" y="0"/>
            <a:ext cx="6237288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dirty="0">
                <a:solidFill>
                  <a:srgbClr val="FF9933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Dielectrics: Bound Charge</a:t>
            </a:r>
          </a:p>
        </p:txBody>
      </p:sp>
      <p:graphicFrame>
        <p:nvGraphicFramePr>
          <p:cNvPr id="6146" name="Object 256"/>
          <p:cNvGraphicFramePr>
            <a:graphicFrameLocks noChangeAspect="1"/>
          </p:cNvGraphicFramePr>
          <p:nvPr/>
        </p:nvGraphicFramePr>
        <p:xfrm>
          <a:off x="5956300" y="1600200"/>
          <a:ext cx="946150" cy="460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351" name="Equation" r:id="rId4" imgW="469900" imgH="228600" progId="Equation.DSMT4">
                  <p:embed/>
                </p:oleObj>
              </mc:Choice>
              <mc:Fallback>
                <p:oleObj name="Equation" r:id="rId4" imgW="469900" imgH="228600" progId="Equation.DSMT4">
                  <p:embed/>
                  <p:pic>
                    <p:nvPicPr>
                      <p:cNvPr id="0" name="Picture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6300" y="1600200"/>
                        <a:ext cx="946150" cy="460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 type="none" w="sm" len="sm"/>
                            <a:tailEnd type="none" w="sm" len="sm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291"/>
          <p:cNvSpPr txBox="1">
            <a:spLocks noChangeArrowheads="1"/>
          </p:cNvSpPr>
          <p:nvPr/>
        </p:nvSpPr>
        <p:spPr bwMode="auto">
          <a:xfrm>
            <a:off x="27296" y="1008113"/>
            <a:ext cx="8843748" cy="4616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</a:rPr>
              <a:t>Assume (</a:t>
            </a:r>
            <a:r>
              <a:rPr lang="en-US" sz="2000" dirty="0" smtClean="0">
                <a:solidFill>
                  <a:schemeClr val="bg1"/>
                </a:solidFill>
              </a:rPr>
              <a:t>hypothetically) that </a:t>
            </a:r>
            <a:r>
              <a:rPr lang="en-US" sz="2000" i="1" dirty="0" err="1" smtClean="0">
                <a:solidFill>
                  <a:schemeClr val="bg1"/>
                </a:solidFill>
                <a:latin typeface="Times New Roman" pitchFamily="18" charset="0"/>
              </a:rPr>
              <a:t>P</a:t>
            </a:r>
            <a:r>
              <a:rPr lang="en-US" sz="2000" i="1" baseline="-25000" dirty="0" err="1" smtClean="0">
                <a:solidFill>
                  <a:schemeClr val="bg1"/>
                </a:solidFill>
                <a:latin typeface="Times New Roman" pitchFamily="18" charset="0"/>
              </a:rPr>
              <a:t>x</a:t>
            </a:r>
            <a:r>
              <a:rPr lang="en-US" sz="2000" dirty="0" smtClean="0">
                <a:solidFill>
                  <a:schemeClr val="bg1"/>
                </a:solidFill>
              </a:rPr>
              <a:t> </a:t>
            </a:r>
            <a:r>
              <a:rPr lang="en-US" sz="2000" dirty="0">
                <a:solidFill>
                  <a:schemeClr val="bg1"/>
                </a:solidFill>
              </a:rPr>
              <a:t>increases as </a:t>
            </a:r>
            <a:r>
              <a:rPr lang="en-US" sz="2400" i="1" dirty="0">
                <a:solidFill>
                  <a:schemeClr val="bg1"/>
                </a:solidFill>
                <a:latin typeface="Times New Roman" pitchFamily="18" charset="0"/>
              </a:rPr>
              <a:t>x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increases inside the material: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6151" name="Text Box 292"/>
          <p:cNvSpPr txBox="1">
            <a:spLocks noChangeArrowheads="1"/>
          </p:cNvSpPr>
          <p:nvPr/>
        </p:nvSpPr>
        <p:spPr bwMode="auto">
          <a:xfrm>
            <a:off x="682625" y="4358591"/>
            <a:ext cx="7766050" cy="646331"/>
          </a:xfrm>
          <a:prstGeom prst="rect">
            <a:avLst/>
          </a:prstGeom>
          <a:solidFill>
            <a:srgbClr val="FFFF99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solidFill>
                  <a:schemeClr val="bg2"/>
                </a:solidFill>
              </a:rPr>
              <a:t>A net volume charge density is created inside the material, called the “bound charge density” or “polarization charge density.”</a:t>
            </a:r>
          </a:p>
        </p:txBody>
      </p:sp>
      <p:sp>
        <p:nvSpPr>
          <p:cNvPr id="6153" name="Text Box 294"/>
          <p:cNvSpPr txBox="1">
            <a:spLocks noChangeArrowheads="1"/>
          </p:cNvSpPr>
          <p:nvPr/>
        </p:nvSpPr>
        <p:spPr bwMode="auto">
          <a:xfrm>
            <a:off x="1079955" y="5303153"/>
            <a:ext cx="73993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marL="685800" indent="-685800"/>
            <a:r>
              <a:rPr lang="en-US" sz="2400" i="1" dirty="0">
                <a:solidFill>
                  <a:schemeClr val="hlink"/>
                </a:solidFill>
                <a:latin typeface="+mn-lt"/>
                <a:sym typeface="Symbol" pitchFamily="18" charset="2"/>
              </a:rPr>
              <a:t></a:t>
            </a:r>
            <a:r>
              <a:rPr lang="en-US" sz="2400" i="1" baseline="-25000" dirty="0" err="1">
                <a:solidFill>
                  <a:schemeClr val="hlink"/>
                </a:solidFill>
                <a:latin typeface="Times New Roman" pitchFamily="18" charset="0"/>
                <a:sym typeface="Symbol" pitchFamily="18" charset="2"/>
              </a:rPr>
              <a:t>vb</a:t>
            </a:r>
            <a:r>
              <a:rPr lang="en-US" sz="2400" baseline="-25000" dirty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2400" dirty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chemeClr val="hlink"/>
                </a:solidFill>
                <a:sym typeface="Symbol" pitchFamily="18" charset="2"/>
              </a:rPr>
              <a:t>“bound charge density”: it is </a:t>
            </a:r>
            <a:r>
              <a:rPr lang="en-US" dirty="0" smtClean="0">
                <a:solidFill>
                  <a:schemeClr val="hlink"/>
                </a:solidFill>
                <a:sym typeface="Symbol" pitchFamily="18" charset="2"/>
              </a:rPr>
              <a:t>caused by the molecules rotating.</a:t>
            </a:r>
            <a:endParaRPr lang="en-US" baseline="-25000" dirty="0">
              <a:solidFill>
                <a:schemeClr val="hlink"/>
              </a:solidFill>
            </a:endParaRPr>
          </a:p>
        </p:txBody>
      </p:sp>
      <p:sp>
        <p:nvSpPr>
          <p:cNvPr id="6154" name="Text Box 295"/>
          <p:cNvSpPr txBox="1">
            <a:spLocks noChangeArrowheads="1"/>
          </p:cNvSpPr>
          <p:nvPr/>
        </p:nvSpPr>
        <p:spPr bwMode="auto">
          <a:xfrm>
            <a:off x="1089025" y="5921661"/>
            <a:ext cx="6649256" cy="7318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685800" indent="-685800"/>
            <a:r>
              <a:rPr lang="en-US" sz="2400" i="1" dirty="0">
                <a:solidFill>
                  <a:schemeClr val="hlink"/>
                </a:solidFill>
                <a:latin typeface="+mn-lt"/>
                <a:sym typeface="Symbol" pitchFamily="18" charset="2"/>
              </a:rPr>
              <a:t></a:t>
            </a:r>
            <a:r>
              <a:rPr lang="en-US" sz="2400" i="1" baseline="-25000" dirty="0">
                <a:solidFill>
                  <a:schemeClr val="hlink"/>
                </a:solidFill>
                <a:latin typeface="Times New Roman" pitchFamily="18" charset="0"/>
                <a:sym typeface="Symbol" pitchFamily="18" charset="2"/>
              </a:rPr>
              <a:t>v</a:t>
            </a:r>
            <a:r>
              <a:rPr lang="en-US" sz="2400" baseline="-25000" dirty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sz="2400" dirty="0">
                <a:solidFill>
                  <a:schemeClr val="hlink"/>
                </a:solidFill>
                <a:latin typeface="Times New Roman" pitchFamily="18" charset="0"/>
                <a:sym typeface="Symbol" pitchFamily="18" charset="2"/>
              </a:rPr>
              <a:t>=</a:t>
            </a:r>
            <a:r>
              <a:rPr lang="en-US" sz="2400" dirty="0">
                <a:solidFill>
                  <a:schemeClr val="hlink"/>
                </a:solidFill>
                <a:sym typeface="Symbol" pitchFamily="18" charset="2"/>
              </a:rPr>
              <a:t> </a:t>
            </a:r>
            <a:r>
              <a:rPr lang="en-US" dirty="0">
                <a:solidFill>
                  <a:schemeClr val="hlink"/>
                </a:solidFill>
                <a:sym typeface="Symbol" pitchFamily="18" charset="2"/>
              </a:rPr>
              <a:t>“free charge density”: </a:t>
            </a:r>
            <a:r>
              <a:rPr lang="en-US" dirty="0" smtClean="0">
                <a:solidFill>
                  <a:schemeClr val="hlink"/>
                </a:solidFill>
                <a:sym typeface="Symbol" pitchFamily="18" charset="2"/>
              </a:rPr>
              <a:t>this is charge that </a:t>
            </a:r>
            <a:r>
              <a:rPr lang="en-US" u="sng" dirty="0">
                <a:solidFill>
                  <a:schemeClr val="hlink"/>
                </a:solidFill>
                <a:sym typeface="Symbol" pitchFamily="18" charset="2"/>
              </a:rPr>
              <a:t>you</a:t>
            </a:r>
            <a:r>
              <a:rPr lang="en-US" dirty="0">
                <a:solidFill>
                  <a:schemeClr val="hlink"/>
                </a:solidFill>
                <a:sym typeface="Symbol" pitchFamily="18" charset="2"/>
              </a:rPr>
              <a:t> place inside the </a:t>
            </a:r>
            <a:r>
              <a:rPr lang="en-US" dirty="0" smtClean="0">
                <a:solidFill>
                  <a:schemeClr val="hlink"/>
                </a:solidFill>
                <a:sym typeface="Symbol" pitchFamily="18" charset="2"/>
              </a:rPr>
              <a:t>material. You </a:t>
            </a:r>
            <a:r>
              <a:rPr lang="en-US" dirty="0">
                <a:solidFill>
                  <a:schemeClr val="hlink"/>
                </a:solidFill>
                <a:sym typeface="Symbol" pitchFamily="18" charset="2"/>
              </a:rPr>
              <a:t>can freely place it wherever you want.</a:t>
            </a:r>
            <a:endParaRPr lang="en-US" baseline="-25000" dirty="0">
              <a:solidFill>
                <a:schemeClr val="hlink"/>
              </a:solidFill>
            </a:endParaRPr>
          </a:p>
        </p:txBody>
      </p:sp>
      <p:sp>
        <p:nvSpPr>
          <p:cNvPr id="6155" name="Text Box 297"/>
          <p:cNvSpPr txBox="1">
            <a:spLocks noChangeArrowheads="1"/>
          </p:cNvSpPr>
          <p:nvPr/>
        </p:nvSpPr>
        <p:spPr bwMode="auto">
          <a:xfrm>
            <a:off x="5700945" y="2431369"/>
            <a:ext cx="3067050" cy="1354217"/>
          </a:xfrm>
          <a:prstGeom prst="rect">
            <a:avLst/>
          </a:prstGeom>
          <a:noFill/>
          <a:ln w="19050">
            <a:solidFill>
              <a:schemeClr val="bg2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2"/>
                </a:solidFill>
              </a:rPr>
              <a:t>Note:</a:t>
            </a:r>
            <a:r>
              <a:rPr lang="en-US" sz="1600" dirty="0" smtClean="0">
                <a:solidFill>
                  <a:schemeClr val="bg2"/>
                </a:solidFill>
              </a:rPr>
              <a:t> </a:t>
            </a:r>
          </a:p>
          <a:p>
            <a:pPr algn="ctr"/>
            <a:r>
              <a:rPr lang="en-US" sz="1600" dirty="0" smtClean="0">
                <a:solidFill>
                  <a:schemeClr val="bg2"/>
                </a:solidFill>
              </a:rPr>
              <a:t>For </a:t>
            </a:r>
            <a:r>
              <a:rPr lang="en-US" sz="1600" dirty="0">
                <a:solidFill>
                  <a:schemeClr val="bg2"/>
                </a:solidFill>
              </a:rPr>
              <a:t>simplicity, the dipoles are shown perfectly aligned, with the number of aligned dipoles increasing with </a:t>
            </a:r>
            <a:r>
              <a:rPr lang="en-US" i="1" dirty="0">
                <a:solidFill>
                  <a:schemeClr val="bg2"/>
                </a:solidFill>
                <a:latin typeface="Times New Roman" pitchFamily="18" charset="0"/>
              </a:rPr>
              <a:t>x</a:t>
            </a:r>
            <a:r>
              <a:rPr lang="en-US" sz="1600" dirty="0">
                <a:solidFill>
                  <a:schemeClr val="bg2"/>
                </a:solidFill>
              </a:rPr>
              <a:t>.</a:t>
            </a:r>
          </a:p>
        </p:txBody>
      </p:sp>
      <p:sp>
        <p:nvSpPr>
          <p:cNvPr id="66" name="Slide Number Placeholder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9FC7D0-48A7-47DE-8F94-9243B5E0A0C1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pSp>
        <p:nvGrpSpPr>
          <p:cNvPr id="117" name="Group 116"/>
          <p:cNvGrpSpPr/>
          <p:nvPr/>
        </p:nvGrpSpPr>
        <p:grpSpPr>
          <a:xfrm>
            <a:off x="1123098" y="1765110"/>
            <a:ext cx="4744302" cy="2298700"/>
            <a:chOff x="1123098" y="1765110"/>
            <a:chExt cx="4744302" cy="2298700"/>
          </a:xfrm>
        </p:grpSpPr>
        <p:sp>
          <p:nvSpPr>
            <p:cNvPr id="116" name="Rectangle 124"/>
            <p:cNvSpPr>
              <a:spLocks noChangeArrowheads="1"/>
            </p:cNvSpPr>
            <p:nvPr/>
          </p:nvSpPr>
          <p:spPr bwMode="auto">
            <a:xfrm>
              <a:off x="1123098" y="1765110"/>
              <a:ext cx="4165600" cy="2298700"/>
            </a:xfrm>
            <a:prstGeom prst="rect">
              <a:avLst/>
            </a:prstGeom>
            <a:solidFill>
              <a:srgbClr val="99FFCC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48" name="AutoShape 203"/>
            <p:cNvSpPr>
              <a:spLocks noChangeArrowheads="1"/>
            </p:cNvSpPr>
            <p:nvPr/>
          </p:nvSpPr>
          <p:spPr bwMode="auto">
            <a:xfrm>
              <a:off x="1689100" y="2136775"/>
              <a:ext cx="1200150" cy="1389063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149" name="AutoShape 204"/>
            <p:cNvSpPr>
              <a:spLocks noChangeArrowheads="1"/>
            </p:cNvSpPr>
            <p:nvPr/>
          </p:nvSpPr>
          <p:spPr bwMode="auto">
            <a:xfrm>
              <a:off x="3133725" y="1939925"/>
              <a:ext cx="1493838" cy="201930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bg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6152" name="Line 293"/>
            <p:cNvSpPr>
              <a:spLocks noChangeShapeType="1"/>
            </p:cNvSpPr>
            <p:nvPr/>
          </p:nvSpPr>
          <p:spPr bwMode="auto">
            <a:xfrm flipH="1">
              <a:off x="3771900" y="1892300"/>
              <a:ext cx="2095500" cy="304800"/>
            </a:xfrm>
            <a:prstGeom prst="line">
              <a:avLst/>
            </a:prstGeom>
            <a:noFill/>
            <a:ln w="12700">
              <a:solidFill>
                <a:schemeClr val="bg2"/>
              </a:solidFill>
              <a:round/>
              <a:headEnd type="none" w="med" len="med"/>
              <a:tailEnd type="arrow" w="med" len="med"/>
            </a:ln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9" name="Group 343"/>
            <p:cNvGrpSpPr>
              <a:grpSpLocks/>
            </p:cNvGrpSpPr>
            <p:nvPr/>
          </p:nvGrpSpPr>
          <p:grpSpPr bwMode="auto">
            <a:xfrm>
              <a:off x="1174750" y="2398713"/>
              <a:ext cx="1108075" cy="366712"/>
              <a:chOff x="4484" y="935"/>
              <a:chExt cx="698" cy="231"/>
            </a:xfrm>
          </p:grpSpPr>
          <p:sp>
            <p:nvSpPr>
              <p:cNvPr id="6170" name="Oval 344"/>
              <p:cNvSpPr>
                <a:spLocks noChangeArrowheads="1"/>
              </p:cNvSpPr>
              <p:nvPr/>
            </p:nvSpPr>
            <p:spPr bwMode="auto">
              <a:xfrm rot="16222897" flipH="1">
                <a:off x="5011" y="982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6171" name="Line 345"/>
              <p:cNvSpPr>
                <a:spLocks noChangeShapeType="1"/>
              </p:cNvSpPr>
              <p:nvPr/>
            </p:nvSpPr>
            <p:spPr bwMode="auto">
              <a:xfrm rot="16222897">
                <a:off x="4814" y="877"/>
                <a:ext cx="2" cy="37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6172" name="Oval 346"/>
              <p:cNvSpPr>
                <a:spLocks noChangeArrowheads="1"/>
              </p:cNvSpPr>
              <p:nvPr/>
            </p:nvSpPr>
            <p:spPr bwMode="auto">
              <a:xfrm rot="16222897" flipH="1">
                <a:off x="4494" y="988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6173" name="Text Box 347"/>
              <p:cNvSpPr txBox="1">
                <a:spLocks noChangeArrowheads="1"/>
              </p:cNvSpPr>
              <p:nvPr/>
            </p:nvSpPr>
            <p:spPr bwMode="auto">
              <a:xfrm>
                <a:off x="4982" y="935"/>
                <a:ext cx="2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6174" name="Text Box 348"/>
              <p:cNvSpPr txBox="1">
                <a:spLocks noChangeArrowheads="1"/>
              </p:cNvSpPr>
              <p:nvPr/>
            </p:nvSpPr>
            <p:spPr bwMode="auto">
              <a:xfrm>
                <a:off x="4484" y="935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  <p:grpSp>
          <p:nvGrpSpPr>
            <p:cNvPr id="68" name="Group 343"/>
            <p:cNvGrpSpPr>
              <a:grpSpLocks/>
            </p:cNvGrpSpPr>
            <p:nvPr/>
          </p:nvGrpSpPr>
          <p:grpSpPr bwMode="auto">
            <a:xfrm>
              <a:off x="1172770" y="2847996"/>
              <a:ext cx="1108075" cy="366712"/>
              <a:chOff x="4484" y="935"/>
              <a:chExt cx="698" cy="231"/>
            </a:xfrm>
          </p:grpSpPr>
          <p:sp>
            <p:nvSpPr>
              <p:cNvPr id="69" name="Oval 344"/>
              <p:cNvSpPr>
                <a:spLocks noChangeArrowheads="1"/>
              </p:cNvSpPr>
              <p:nvPr/>
            </p:nvSpPr>
            <p:spPr bwMode="auto">
              <a:xfrm rot="16222897" flipH="1">
                <a:off x="5011" y="982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70" name="Line 345"/>
              <p:cNvSpPr>
                <a:spLocks noChangeShapeType="1"/>
              </p:cNvSpPr>
              <p:nvPr/>
            </p:nvSpPr>
            <p:spPr bwMode="auto">
              <a:xfrm rot="16222897">
                <a:off x="4814" y="877"/>
                <a:ext cx="2" cy="37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" name="Oval 346"/>
              <p:cNvSpPr>
                <a:spLocks noChangeArrowheads="1"/>
              </p:cNvSpPr>
              <p:nvPr/>
            </p:nvSpPr>
            <p:spPr bwMode="auto">
              <a:xfrm rot="16222897" flipH="1">
                <a:off x="4494" y="988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72" name="Text Box 347"/>
              <p:cNvSpPr txBox="1">
                <a:spLocks noChangeArrowheads="1"/>
              </p:cNvSpPr>
              <p:nvPr/>
            </p:nvSpPr>
            <p:spPr bwMode="auto">
              <a:xfrm>
                <a:off x="4982" y="935"/>
                <a:ext cx="2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73" name="Text Box 348"/>
              <p:cNvSpPr txBox="1">
                <a:spLocks noChangeArrowheads="1"/>
              </p:cNvSpPr>
              <p:nvPr/>
            </p:nvSpPr>
            <p:spPr bwMode="auto">
              <a:xfrm>
                <a:off x="4484" y="935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  <p:grpSp>
          <p:nvGrpSpPr>
            <p:cNvPr id="74" name="Group 343"/>
            <p:cNvGrpSpPr>
              <a:grpSpLocks/>
            </p:cNvGrpSpPr>
            <p:nvPr/>
          </p:nvGrpSpPr>
          <p:grpSpPr bwMode="auto">
            <a:xfrm>
              <a:off x="2565153" y="2236416"/>
              <a:ext cx="1108075" cy="366712"/>
              <a:chOff x="4484" y="935"/>
              <a:chExt cx="698" cy="231"/>
            </a:xfrm>
          </p:grpSpPr>
          <p:sp>
            <p:nvSpPr>
              <p:cNvPr id="75" name="Oval 344"/>
              <p:cNvSpPr>
                <a:spLocks noChangeArrowheads="1"/>
              </p:cNvSpPr>
              <p:nvPr/>
            </p:nvSpPr>
            <p:spPr bwMode="auto">
              <a:xfrm rot="16222897" flipH="1">
                <a:off x="5011" y="982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76" name="Line 345"/>
              <p:cNvSpPr>
                <a:spLocks noChangeShapeType="1"/>
              </p:cNvSpPr>
              <p:nvPr/>
            </p:nvSpPr>
            <p:spPr bwMode="auto">
              <a:xfrm rot="16222897">
                <a:off x="4814" y="877"/>
                <a:ext cx="2" cy="37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7" name="Oval 346"/>
              <p:cNvSpPr>
                <a:spLocks noChangeArrowheads="1"/>
              </p:cNvSpPr>
              <p:nvPr/>
            </p:nvSpPr>
            <p:spPr bwMode="auto">
              <a:xfrm rot="16222897" flipH="1">
                <a:off x="4494" y="988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78" name="Text Box 347"/>
              <p:cNvSpPr txBox="1">
                <a:spLocks noChangeArrowheads="1"/>
              </p:cNvSpPr>
              <p:nvPr/>
            </p:nvSpPr>
            <p:spPr bwMode="auto">
              <a:xfrm>
                <a:off x="4982" y="935"/>
                <a:ext cx="2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79" name="Text Box 348"/>
              <p:cNvSpPr txBox="1">
                <a:spLocks noChangeArrowheads="1"/>
              </p:cNvSpPr>
              <p:nvPr/>
            </p:nvSpPr>
            <p:spPr bwMode="auto">
              <a:xfrm>
                <a:off x="4484" y="935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  <p:grpSp>
          <p:nvGrpSpPr>
            <p:cNvPr id="80" name="Group 343"/>
            <p:cNvGrpSpPr>
              <a:grpSpLocks/>
            </p:cNvGrpSpPr>
            <p:nvPr/>
          </p:nvGrpSpPr>
          <p:grpSpPr bwMode="auto">
            <a:xfrm>
              <a:off x="2565153" y="2657991"/>
              <a:ext cx="1108075" cy="366712"/>
              <a:chOff x="4484" y="935"/>
              <a:chExt cx="698" cy="231"/>
            </a:xfrm>
          </p:grpSpPr>
          <p:sp>
            <p:nvSpPr>
              <p:cNvPr id="81" name="Oval 344"/>
              <p:cNvSpPr>
                <a:spLocks noChangeArrowheads="1"/>
              </p:cNvSpPr>
              <p:nvPr/>
            </p:nvSpPr>
            <p:spPr bwMode="auto">
              <a:xfrm rot="16222897" flipH="1">
                <a:off x="5011" y="982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82" name="Line 345"/>
              <p:cNvSpPr>
                <a:spLocks noChangeShapeType="1"/>
              </p:cNvSpPr>
              <p:nvPr/>
            </p:nvSpPr>
            <p:spPr bwMode="auto">
              <a:xfrm rot="16222897">
                <a:off x="4814" y="877"/>
                <a:ext cx="2" cy="37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3" name="Oval 346"/>
              <p:cNvSpPr>
                <a:spLocks noChangeArrowheads="1"/>
              </p:cNvSpPr>
              <p:nvPr/>
            </p:nvSpPr>
            <p:spPr bwMode="auto">
              <a:xfrm rot="16222897" flipH="1">
                <a:off x="4494" y="988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84" name="Text Box 347"/>
              <p:cNvSpPr txBox="1">
                <a:spLocks noChangeArrowheads="1"/>
              </p:cNvSpPr>
              <p:nvPr/>
            </p:nvSpPr>
            <p:spPr bwMode="auto">
              <a:xfrm>
                <a:off x="4982" y="935"/>
                <a:ext cx="2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85" name="Text Box 348"/>
              <p:cNvSpPr txBox="1">
                <a:spLocks noChangeArrowheads="1"/>
              </p:cNvSpPr>
              <p:nvPr/>
            </p:nvSpPr>
            <p:spPr bwMode="auto">
              <a:xfrm>
                <a:off x="4484" y="935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  <p:grpSp>
          <p:nvGrpSpPr>
            <p:cNvPr id="86" name="Group 343"/>
            <p:cNvGrpSpPr>
              <a:grpSpLocks/>
            </p:cNvGrpSpPr>
            <p:nvPr/>
          </p:nvGrpSpPr>
          <p:grpSpPr bwMode="auto">
            <a:xfrm>
              <a:off x="2565153" y="3079565"/>
              <a:ext cx="1108075" cy="366712"/>
              <a:chOff x="4484" y="935"/>
              <a:chExt cx="698" cy="231"/>
            </a:xfrm>
          </p:grpSpPr>
          <p:sp>
            <p:nvSpPr>
              <p:cNvPr id="87" name="Oval 344"/>
              <p:cNvSpPr>
                <a:spLocks noChangeArrowheads="1"/>
              </p:cNvSpPr>
              <p:nvPr/>
            </p:nvSpPr>
            <p:spPr bwMode="auto">
              <a:xfrm rot="16222897" flipH="1">
                <a:off x="5011" y="982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88" name="Line 345"/>
              <p:cNvSpPr>
                <a:spLocks noChangeShapeType="1"/>
              </p:cNvSpPr>
              <p:nvPr/>
            </p:nvSpPr>
            <p:spPr bwMode="auto">
              <a:xfrm rot="16222897">
                <a:off x="4814" y="877"/>
                <a:ext cx="2" cy="37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89" name="Oval 346"/>
              <p:cNvSpPr>
                <a:spLocks noChangeArrowheads="1"/>
              </p:cNvSpPr>
              <p:nvPr/>
            </p:nvSpPr>
            <p:spPr bwMode="auto">
              <a:xfrm rot="16222897" flipH="1">
                <a:off x="4494" y="988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90" name="Text Box 347"/>
              <p:cNvSpPr txBox="1">
                <a:spLocks noChangeArrowheads="1"/>
              </p:cNvSpPr>
              <p:nvPr/>
            </p:nvSpPr>
            <p:spPr bwMode="auto">
              <a:xfrm>
                <a:off x="4982" y="935"/>
                <a:ext cx="2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91" name="Text Box 348"/>
              <p:cNvSpPr txBox="1">
                <a:spLocks noChangeArrowheads="1"/>
              </p:cNvSpPr>
              <p:nvPr/>
            </p:nvSpPr>
            <p:spPr bwMode="auto">
              <a:xfrm>
                <a:off x="4484" y="935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  <p:grpSp>
          <p:nvGrpSpPr>
            <p:cNvPr id="92" name="Group 343"/>
            <p:cNvGrpSpPr>
              <a:grpSpLocks/>
            </p:cNvGrpSpPr>
            <p:nvPr/>
          </p:nvGrpSpPr>
          <p:grpSpPr bwMode="auto">
            <a:xfrm>
              <a:off x="4043631" y="2121127"/>
              <a:ext cx="1108075" cy="366712"/>
              <a:chOff x="4484" y="935"/>
              <a:chExt cx="698" cy="231"/>
            </a:xfrm>
          </p:grpSpPr>
          <p:sp>
            <p:nvSpPr>
              <p:cNvPr id="93" name="Oval 344"/>
              <p:cNvSpPr>
                <a:spLocks noChangeArrowheads="1"/>
              </p:cNvSpPr>
              <p:nvPr/>
            </p:nvSpPr>
            <p:spPr bwMode="auto">
              <a:xfrm rot="16222897" flipH="1">
                <a:off x="5011" y="982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94" name="Line 345"/>
              <p:cNvSpPr>
                <a:spLocks noChangeShapeType="1"/>
              </p:cNvSpPr>
              <p:nvPr/>
            </p:nvSpPr>
            <p:spPr bwMode="auto">
              <a:xfrm rot="16222897">
                <a:off x="4814" y="877"/>
                <a:ext cx="2" cy="37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95" name="Oval 346"/>
              <p:cNvSpPr>
                <a:spLocks noChangeArrowheads="1"/>
              </p:cNvSpPr>
              <p:nvPr/>
            </p:nvSpPr>
            <p:spPr bwMode="auto">
              <a:xfrm rot="16222897" flipH="1">
                <a:off x="4494" y="988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96" name="Text Box 347"/>
              <p:cNvSpPr txBox="1">
                <a:spLocks noChangeArrowheads="1"/>
              </p:cNvSpPr>
              <p:nvPr/>
            </p:nvSpPr>
            <p:spPr bwMode="auto">
              <a:xfrm>
                <a:off x="4982" y="935"/>
                <a:ext cx="2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97" name="Text Box 348"/>
              <p:cNvSpPr txBox="1">
                <a:spLocks noChangeArrowheads="1"/>
              </p:cNvSpPr>
              <p:nvPr/>
            </p:nvSpPr>
            <p:spPr bwMode="auto">
              <a:xfrm>
                <a:off x="4484" y="935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  <p:grpSp>
          <p:nvGrpSpPr>
            <p:cNvPr id="98" name="Group 343"/>
            <p:cNvGrpSpPr>
              <a:grpSpLocks/>
            </p:cNvGrpSpPr>
            <p:nvPr/>
          </p:nvGrpSpPr>
          <p:grpSpPr bwMode="auto">
            <a:xfrm>
              <a:off x="4043631" y="2497179"/>
              <a:ext cx="1108075" cy="366712"/>
              <a:chOff x="4484" y="935"/>
              <a:chExt cx="698" cy="231"/>
            </a:xfrm>
          </p:grpSpPr>
          <p:sp>
            <p:nvSpPr>
              <p:cNvPr id="99" name="Oval 344"/>
              <p:cNvSpPr>
                <a:spLocks noChangeArrowheads="1"/>
              </p:cNvSpPr>
              <p:nvPr/>
            </p:nvSpPr>
            <p:spPr bwMode="auto">
              <a:xfrm rot="16222897" flipH="1">
                <a:off x="5011" y="982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00" name="Line 345"/>
              <p:cNvSpPr>
                <a:spLocks noChangeShapeType="1"/>
              </p:cNvSpPr>
              <p:nvPr/>
            </p:nvSpPr>
            <p:spPr bwMode="auto">
              <a:xfrm rot="16222897">
                <a:off x="4814" y="877"/>
                <a:ext cx="2" cy="37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1" name="Oval 346"/>
              <p:cNvSpPr>
                <a:spLocks noChangeArrowheads="1"/>
              </p:cNvSpPr>
              <p:nvPr/>
            </p:nvSpPr>
            <p:spPr bwMode="auto">
              <a:xfrm rot="16222897" flipH="1">
                <a:off x="4494" y="988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02" name="Text Box 347"/>
              <p:cNvSpPr txBox="1">
                <a:spLocks noChangeArrowheads="1"/>
              </p:cNvSpPr>
              <p:nvPr/>
            </p:nvSpPr>
            <p:spPr bwMode="auto">
              <a:xfrm>
                <a:off x="4982" y="935"/>
                <a:ext cx="2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103" name="Text Box 348"/>
              <p:cNvSpPr txBox="1">
                <a:spLocks noChangeArrowheads="1"/>
              </p:cNvSpPr>
              <p:nvPr/>
            </p:nvSpPr>
            <p:spPr bwMode="auto">
              <a:xfrm>
                <a:off x="4484" y="935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  <p:grpSp>
          <p:nvGrpSpPr>
            <p:cNvPr id="104" name="Group 343"/>
            <p:cNvGrpSpPr>
              <a:grpSpLocks/>
            </p:cNvGrpSpPr>
            <p:nvPr/>
          </p:nvGrpSpPr>
          <p:grpSpPr bwMode="auto">
            <a:xfrm>
              <a:off x="4043631" y="2873231"/>
              <a:ext cx="1108075" cy="366712"/>
              <a:chOff x="4484" y="935"/>
              <a:chExt cx="698" cy="231"/>
            </a:xfrm>
          </p:grpSpPr>
          <p:sp>
            <p:nvSpPr>
              <p:cNvPr id="105" name="Oval 344"/>
              <p:cNvSpPr>
                <a:spLocks noChangeArrowheads="1"/>
              </p:cNvSpPr>
              <p:nvPr/>
            </p:nvSpPr>
            <p:spPr bwMode="auto">
              <a:xfrm rot="16222897" flipH="1">
                <a:off x="5011" y="982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06" name="Line 345"/>
              <p:cNvSpPr>
                <a:spLocks noChangeShapeType="1"/>
              </p:cNvSpPr>
              <p:nvPr/>
            </p:nvSpPr>
            <p:spPr bwMode="auto">
              <a:xfrm rot="16222897">
                <a:off x="4814" y="877"/>
                <a:ext cx="2" cy="37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7" name="Oval 346"/>
              <p:cNvSpPr>
                <a:spLocks noChangeArrowheads="1"/>
              </p:cNvSpPr>
              <p:nvPr/>
            </p:nvSpPr>
            <p:spPr bwMode="auto">
              <a:xfrm rot="16222897" flipH="1">
                <a:off x="4494" y="988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08" name="Text Box 347"/>
              <p:cNvSpPr txBox="1">
                <a:spLocks noChangeArrowheads="1"/>
              </p:cNvSpPr>
              <p:nvPr/>
            </p:nvSpPr>
            <p:spPr bwMode="auto">
              <a:xfrm>
                <a:off x="4982" y="935"/>
                <a:ext cx="2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109" name="Text Box 348"/>
              <p:cNvSpPr txBox="1">
                <a:spLocks noChangeArrowheads="1"/>
              </p:cNvSpPr>
              <p:nvPr/>
            </p:nvSpPr>
            <p:spPr bwMode="auto">
              <a:xfrm>
                <a:off x="4484" y="935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  <p:grpSp>
          <p:nvGrpSpPr>
            <p:cNvPr id="110" name="Group 343"/>
            <p:cNvGrpSpPr>
              <a:grpSpLocks/>
            </p:cNvGrpSpPr>
            <p:nvPr/>
          </p:nvGrpSpPr>
          <p:grpSpPr bwMode="auto">
            <a:xfrm>
              <a:off x="4043631" y="3249283"/>
              <a:ext cx="1108075" cy="366712"/>
              <a:chOff x="4484" y="935"/>
              <a:chExt cx="698" cy="231"/>
            </a:xfrm>
          </p:grpSpPr>
          <p:sp>
            <p:nvSpPr>
              <p:cNvPr id="111" name="Oval 344"/>
              <p:cNvSpPr>
                <a:spLocks noChangeArrowheads="1"/>
              </p:cNvSpPr>
              <p:nvPr/>
            </p:nvSpPr>
            <p:spPr bwMode="auto">
              <a:xfrm rot="16222897" flipH="1">
                <a:off x="5011" y="982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12" name="Line 345"/>
              <p:cNvSpPr>
                <a:spLocks noChangeShapeType="1"/>
              </p:cNvSpPr>
              <p:nvPr/>
            </p:nvSpPr>
            <p:spPr bwMode="auto">
              <a:xfrm rot="16222897">
                <a:off x="4814" y="877"/>
                <a:ext cx="2" cy="370"/>
              </a:xfrm>
              <a:prstGeom prst="line">
                <a:avLst/>
              </a:prstGeom>
              <a:noFill/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13" name="Oval 346"/>
              <p:cNvSpPr>
                <a:spLocks noChangeArrowheads="1"/>
              </p:cNvSpPr>
              <p:nvPr/>
            </p:nvSpPr>
            <p:spPr bwMode="auto">
              <a:xfrm rot="16222897" flipH="1">
                <a:off x="4494" y="988"/>
                <a:ext cx="134" cy="151"/>
              </a:xfrm>
              <a:prstGeom prst="ellipse">
                <a:avLst/>
              </a:prstGeom>
              <a:solidFill>
                <a:schemeClr val="folHlink"/>
              </a:solidFill>
              <a:ln w="12700">
                <a:solidFill>
                  <a:schemeClr val="bg2"/>
                </a:solidFill>
                <a:round/>
                <a:headEnd type="none" w="sm" len="sm"/>
                <a:tailEnd type="none" w="sm" len="sm"/>
              </a:ln>
            </p:spPr>
            <p:txBody>
              <a:bodyPr vert="eaVert" wrap="none" anchor="ctr"/>
              <a:lstStyle/>
              <a:p>
                <a:pPr algn="ctr"/>
                <a:endParaRPr lang="en-US">
                  <a:solidFill>
                    <a:schemeClr val="bg2"/>
                  </a:solidFill>
                </a:endParaRPr>
              </a:p>
            </p:txBody>
          </p:sp>
          <p:sp>
            <p:nvSpPr>
              <p:cNvPr id="114" name="Text Box 347"/>
              <p:cNvSpPr txBox="1">
                <a:spLocks noChangeArrowheads="1"/>
              </p:cNvSpPr>
              <p:nvPr/>
            </p:nvSpPr>
            <p:spPr bwMode="auto">
              <a:xfrm>
                <a:off x="4982" y="935"/>
                <a:ext cx="200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>
                    <a:solidFill>
                      <a:schemeClr val="bg2"/>
                    </a:solidFill>
                  </a:rPr>
                  <a:t>+</a:t>
                </a:r>
              </a:p>
            </p:txBody>
          </p:sp>
          <p:sp>
            <p:nvSpPr>
              <p:cNvPr id="115" name="Text Box 348"/>
              <p:cNvSpPr txBox="1">
                <a:spLocks noChangeArrowheads="1"/>
              </p:cNvSpPr>
              <p:nvPr/>
            </p:nvSpPr>
            <p:spPr bwMode="auto">
              <a:xfrm>
                <a:off x="4484" y="935"/>
                <a:ext cx="164" cy="231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</p:spPr>
            <p:txBody>
              <a:bodyPr wrap="none">
                <a:spAutoFit/>
              </a:bodyPr>
              <a:lstStyle/>
              <a:p>
                <a:r>
                  <a:rPr lang="en-US" dirty="0">
                    <a:solidFill>
                      <a:schemeClr val="bg2"/>
                    </a:solidFill>
                  </a:rPr>
                  <a:t>-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Designs\Notebook.pot</Template>
  <TotalTime>15475</TotalTime>
  <Words>1268</Words>
  <Application>Microsoft Office PowerPoint</Application>
  <PresentationFormat>On-screen Show (4:3)</PresentationFormat>
  <Paragraphs>328</Paragraphs>
  <Slides>27</Slides>
  <Notes>27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Symbol</vt:lpstr>
      <vt:lpstr>Times New Roman</vt:lpstr>
      <vt:lpstr>Wingdings</vt:lpstr>
      <vt:lpstr>Soaring</vt:lpstr>
      <vt:lpstr>Photo Editor Photo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UH ECE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ECE 1100 Introduction to Electrical and Computer Engineering</dc:title>
  <dc:creator>Len Trombetta, Dave Shattuck</dc:creator>
  <cp:lastModifiedBy>Jackson, David R</cp:lastModifiedBy>
  <cp:revision>996</cp:revision>
  <cp:lastPrinted>1999-08-25T18:07:04Z</cp:lastPrinted>
  <dcterms:created xsi:type="dcterms:W3CDTF">1999-08-24T13:57:19Z</dcterms:created>
  <dcterms:modified xsi:type="dcterms:W3CDTF">2023-03-09T00:50:33Z</dcterms:modified>
</cp:coreProperties>
</file>