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21"/>
  </p:notesMasterIdLst>
  <p:handoutMasterIdLst>
    <p:handoutMasterId r:id="rId22"/>
  </p:handoutMasterIdLst>
  <p:sldIdLst>
    <p:sldId id="276" r:id="rId2"/>
    <p:sldId id="334" r:id="rId3"/>
    <p:sldId id="321" r:id="rId4"/>
    <p:sldId id="335" r:id="rId5"/>
    <p:sldId id="332" r:id="rId6"/>
    <p:sldId id="322" r:id="rId7"/>
    <p:sldId id="323" r:id="rId8"/>
    <p:sldId id="333" r:id="rId9"/>
    <p:sldId id="337" r:id="rId10"/>
    <p:sldId id="324" r:id="rId11"/>
    <p:sldId id="336" r:id="rId12"/>
    <p:sldId id="325" r:id="rId13"/>
    <p:sldId id="326" r:id="rId14"/>
    <p:sldId id="327" r:id="rId15"/>
    <p:sldId id="328" r:id="rId16"/>
    <p:sldId id="329" r:id="rId17"/>
    <p:sldId id="330" r:id="rId18"/>
    <p:sldId id="331" r:id="rId19"/>
    <p:sldId id="338" r:id="rId2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FFFF"/>
    <a:srgbClr val="66FFFF"/>
    <a:srgbClr val="FFCCFF"/>
    <a:srgbClr val="FFDA8F"/>
    <a:srgbClr val="FFCC66"/>
    <a:srgbClr val="FFCC99"/>
    <a:srgbClr val="FF99FF"/>
    <a:srgbClr val="FF9933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21" autoAdjust="0"/>
    <p:restoredTop sz="97297" autoAdjust="0"/>
  </p:normalViewPr>
  <p:slideViewPr>
    <p:cSldViewPr snapToGrid="0">
      <p:cViewPr>
        <p:scale>
          <a:sx n="100" d="100"/>
          <a:sy n="100" d="100"/>
        </p:scale>
        <p:origin x="2616" y="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"/>
    </p:cViewPr>
  </p:sorterViewPr>
  <p:notesViewPr>
    <p:cSldViewPr snapToGrid="0">
      <p:cViewPr varScale="1">
        <p:scale>
          <a:sx n="26" d="100"/>
          <a:sy n="26" d="100"/>
        </p:scale>
        <p:origin x="-1320" y="-90"/>
      </p:cViewPr>
      <p:guideLst>
        <p:guide orient="horz" pos="3024"/>
        <p:guide pos="230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67.wmf"/><Relationship Id="rId1" Type="http://schemas.openxmlformats.org/officeDocument/2006/relationships/image" Target="../media/image66.wmf"/><Relationship Id="rId5" Type="http://schemas.openxmlformats.org/officeDocument/2006/relationships/image" Target="../media/image69.wmf"/><Relationship Id="rId4" Type="http://schemas.openxmlformats.org/officeDocument/2006/relationships/image" Target="../media/image6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71.wmf"/><Relationship Id="rId1" Type="http://schemas.openxmlformats.org/officeDocument/2006/relationships/image" Target="../media/image7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wmf"/><Relationship Id="rId2" Type="http://schemas.openxmlformats.org/officeDocument/2006/relationships/image" Target="../media/image77.wmf"/><Relationship Id="rId1" Type="http://schemas.openxmlformats.org/officeDocument/2006/relationships/image" Target="../media/image76.wmf"/><Relationship Id="rId4" Type="http://schemas.openxmlformats.org/officeDocument/2006/relationships/image" Target="../media/image3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81.wmf"/><Relationship Id="rId7" Type="http://schemas.openxmlformats.org/officeDocument/2006/relationships/image" Target="../media/image85.wmf"/><Relationship Id="rId2" Type="http://schemas.openxmlformats.org/officeDocument/2006/relationships/image" Target="../media/image80.wmf"/><Relationship Id="rId1" Type="http://schemas.openxmlformats.org/officeDocument/2006/relationships/image" Target="../media/image79.wmf"/><Relationship Id="rId6" Type="http://schemas.openxmlformats.org/officeDocument/2006/relationships/image" Target="../media/image84.wmf"/><Relationship Id="rId5" Type="http://schemas.openxmlformats.org/officeDocument/2006/relationships/image" Target="../media/image83.wmf"/><Relationship Id="rId4" Type="http://schemas.openxmlformats.org/officeDocument/2006/relationships/image" Target="../media/image82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9.wmf"/><Relationship Id="rId2" Type="http://schemas.openxmlformats.org/officeDocument/2006/relationships/image" Target="../media/image88.wmf"/><Relationship Id="rId1" Type="http://schemas.openxmlformats.org/officeDocument/2006/relationships/image" Target="../media/image87.wmf"/><Relationship Id="rId5" Type="http://schemas.openxmlformats.org/officeDocument/2006/relationships/image" Target="../media/image91.wmf"/><Relationship Id="rId4" Type="http://schemas.openxmlformats.org/officeDocument/2006/relationships/image" Target="../media/image90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22.wmf"/><Relationship Id="rId1" Type="http://schemas.openxmlformats.org/officeDocument/2006/relationships/image" Target="../media/image92.wmf"/><Relationship Id="rId6" Type="http://schemas.openxmlformats.org/officeDocument/2006/relationships/image" Target="../media/image96.wmf"/><Relationship Id="rId11" Type="http://schemas.openxmlformats.org/officeDocument/2006/relationships/image" Target="../media/image101.wmf"/><Relationship Id="rId5" Type="http://schemas.openxmlformats.org/officeDocument/2006/relationships/image" Target="../media/image95.wmf"/><Relationship Id="rId10" Type="http://schemas.openxmlformats.org/officeDocument/2006/relationships/image" Target="../media/image100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3.wmf"/><Relationship Id="rId1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107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106.wmf"/><Relationship Id="rId5" Type="http://schemas.openxmlformats.org/officeDocument/2006/relationships/image" Target="../media/image105.wmf"/><Relationship Id="rId4" Type="http://schemas.openxmlformats.org/officeDocument/2006/relationships/image" Target="../media/image10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7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6.wmf"/><Relationship Id="rId16" Type="http://schemas.openxmlformats.org/officeDocument/2006/relationships/image" Target="../media/image19.wmf"/><Relationship Id="rId1" Type="http://schemas.openxmlformats.org/officeDocument/2006/relationships/image" Target="../media/image5.wmf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3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27.wmf"/><Relationship Id="rId2" Type="http://schemas.openxmlformats.org/officeDocument/2006/relationships/image" Target="../media/image25.wmf"/><Relationship Id="rId1" Type="http://schemas.openxmlformats.org/officeDocument/2006/relationships/image" Target="../media/image22.wmf"/><Relationship Id="rId6" Type="http://schemas.openxmlformats.org/officeDocument/2006/relationships/image" Target="../media/image26.wmf"/><Relationship Id="rId5" Type="http://schemas.openxmlformats.org/officeDocument/2006/relationships/image" Target="../media/image8.wmf"/><Relationship Id="rId4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3.wmf"/><Relationship Id="rId7" Type="http://schemas.openxmlformats.org/officeDocument/2006/relationships/image" Target="../media/image31.wmf"/><Relationship Id="rId12" Type="http://schemas.openxmlformats.org/officeDocument/2006/relationships/image" Target="../media/image36.wmf"/><Relationship Id="rId2" Type="http://schemas.openxmlformats.org/officeDocument/2006/relationships/image" Target="../media/image2.wmf"/><Relationship Id="rId1" Type="http://schemas.openxmlformats.org/officeDocument/2006/relationships/image" Target="../media/image28.wmf"/><Relationship Id="rId6" Type="http://schemas.openxmlformats.org/officeDocument/2006/relationships/image" Target="../media/image30.wmf"/><Relationship Id="rId11" Type="http://schemas.openxmlformats.org/officeDocument/2006/relationships/image" Target="../media/image35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8.wmf"/><Relationship Id="rId9" Type="http://schemas.openxmlformats.org/officeDocument/2006/relationships/image" Target="../media/image3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image" Target="../media/image43.wmf"/><Relationship Id="rId7" Type="http://schemas.openxmlformats.org/officeDocument/2006/relationships/image" Target="../media/image26.wmf"/><Relationship Id="rId2" Type="http://schemas.openxmlformats.org/officeDocument/2006/relationships/image" Target="../media/image39.wmf"/><Relationship Id="rId1" Type="http://schemas.openxmlformats.org/officeDocument/2006/relationships/image" Target="../media/image22.wmf"/><Relationship Id="rId6" Type="http://schemas.openxmlformats.org/officeDocument/2006/relationships/image" Target="../media/image44.wmf"/><Relationship Id="rId5" Type="http://schemas.openxmlformats.org/officeDocument/2006/relationships/image" Target="../media/image3.wmf"/><Relationship Id="rId10" Type="http://schemas.openxmlformats.org/officeDocument/2006/relationships/image" Target="../media/image46.wmf"/><Relationship Id="rId4" Type="http://schemas.openxmlformats.org/officeDocument/2006/relationships/image" Target="../media/image2.wmf"/><Relationship Id="rId9" Type="http://schemas.openxmlformats.org/officeDocument/2006/relationships/image" Target="../media/image45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image" Target="../media/image59.wmf"/><Relationship Id="rId18" Type="http://schemas.openxmlformats.org/officeDocument/2006/relationships/image" Target="../media/image6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12" Type="http://schemas.openxmlformats.org/officeDocument/2006/relationships/image" Target="../media/image58.wmf"/><Relationship Id="rId17" Type="http://schemas.openxmlformats.org/officeDocument/2006/relationships/image" Target="../media/image63.wmf"/><Relationship Id="rId2" Type="http://schemas.openxmlformats.org/officeDocument/2006/relationships/image" Target="../media/image48.wmf"/><Relationship Id="rId16" Type="http://schemas.openxmlformats.org/officeDocument/2006/relationships/image" Target="../media/image62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11" Type="http://schemas.openxmlformats.org/officeDocument/2006/relationships/image" Target="../media/image57.wmf"/><Relationship Id="rId5" Type="http://schemas.openxmlformats.org/officeDocument/2006/relationships/image" Target="../media/image51.wmf"/><Relationship Id="rId15" Type="http://schemas.openxmlformats.org/officeDocument/2006/relationships/image" Target="../media/image61.wmf"/><Relationship Id="rId10" Type="http://schemas.openxmlformats.org/officeDocument/2006/relationships/image" Target="../media/image56.wmf"/><Relationship Id="rId19" Type="http://schemas.openxmlformats.org/officeDocument/2006/relationships/image" Target="../media/image65.wmf"/><Relationship Id="rId4" Type="http://schemas.openxmlformats.org/officeDocument/2006/relationships/image" Target="../media/image50.wmf"/><Relationship Id="rId9" Type="http://schemas.openxmlformats.org/officeDocument/2006/relationships/image" Target="../media/image55.wmf"/><Relationship Id="rId14" Type="http://schemas.openxmlformats.org/officeDocument/2006/relationships/image" Target="../media/image6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F8B6AB1B-280D-49C7-8F1B-31D07BBD5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65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810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6649" tIns="48325" rIns="96649" bIns="48325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0E7B77F-4429-4EF6-934A-D4B90B1B3E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92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1DF756-F1FD-4717-9DAB-D860283F57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27BB9-05D5-4E28-BBBB-219CE9A5808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27BB9-05D5-4E28-BBBB-219CE9A5808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28C247-7F64-4E3B-8AB1-D5C2E1C01DFC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448062-A506-4791-A2D5-C092F77AFBC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9524C-64B4-455D-A473-419E71AEFCBA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2B3B9-46CB-44AD-9774-0BFD9A385D6A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08B7C-D9CA-473E-A14A-59A074BCC002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8C34BB-BFBC-44E4-BA21-140199F0B9F7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D90FB-50D8-483E-B296-54902A6291B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1D90FB-50D8-483E-B296-54902A6291BE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F8CB2-0967-4735-BFC6-210AC0EC28C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C2138-3FBF-4729-845F-4700F85ECF2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5C2138-3FBF-4729-845F-4700F85ECF26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DF8CB2-0967-4735-BFC6-210AC0EC28C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44D722-3608-4DF9-9DC9-EF5C80494410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C51B8-1FDE-4CA9-B6CF-0C3ADE27CFEE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8C51B8-1FDE-4CA9-B6CF-0C3ADE27CF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27BB9-05D5-4E28-BBBB-219CE9A5808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66565" name="Rectangle 5"/>
          <p:cNvSpPr>
            <a:spLocks noGrp="1" noChangeArrowheads="1"/>
          </p:cNvSpPr>
          <p:nvPr>
            <p:ph type="ctrTitle" sz="quarter"/>
          </p:nvPr>
        </p:nvSpPr>
        <p:spPr bwMode="auto">
          <a:xfrm>
            <a:off x="1293813" y="762000"/>
            <a:ext cx="77724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subTitle" sz="quarter" idx="1"/>
          </p:nvPr>
        </p:nvSpPr>
        <p:spPr bwMode="auto">
          <a:xfrm>
            <a:off x="685800" y="3429000"/>
            <a:ext cx="6400800" cy="1752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2"/>
                </a:solidFill>
                <a:latin typeface="+mj-lt"/>
              </a:defRPr>
            </a:lvl1pPr>
          </a:lstStyle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4.bin"/><Relationship Id="rId13" Type="http://schemas.openxmlformats.org/officeDocument/2006/relationships/image" Target="../media/image69.wmf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67.wmf"/><Relationship Id="rId12" Type="http://schemas.openxmlformats.org/officeDocument/2006/relationships/oleObject" Target="../embeddings/oleObject9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93.bin"/><Relationship Id="rId11" Type="http://schemas.openxmlformats.org/officeDocument/2006/relationships/image" Target="../media/image68.wmf"/><Relationship Id="rId5" Type="http://schemas.openxmlformats.org/officeDocument/2006/relationships/image" Target="../media/image66.wmf"/><Relationship Id="rId10" Type="http://schemas.openxmlformats.org/officeDocument/2006/relationships/oleObject" Target="../embeddings/oleObject95.bin"/><Relationship Id="rId4" Type="http://schemas.openxmlformats.org/officeDocument/2006/relationships/oleObject" Target="../embeddings/oleObject92.bin"/><Relationship Id="rId9" Type="http://schemas.openxmlformats.org/officeDocument/2006/relationships/image" Target="../media/image32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9.bin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98.bin"/><Relationship Id="rId5" Type="http://schemas.openxmlformats.org/officeDocument/2006/relationships/image" Target="../media/image70.wmf"/><Relationship Id="rId4" Type="http://schemas.openxmlformats.org/officeDocument/2006/relationships/oleObject" Target="../embeddings/oleObject97.bin"/><Relationship Id="rId9" Type="http://schemas.openxmlformats.org/officeDocument/2006/relationships/image" Target="../media/image3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2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7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01.bin"/><Relationship Id="rId11" Type="http://schemas.openxmlformats.org/officeDocument/2006/relationships/image" Target="../media/image75.wmf"/><Relationship Id="rId5" Type="http://schemas.openxmlformats.org/officeDocument/2006/relationships/image" Target="../media/image72.wmf"/><Relationship Id="rId10" Type="http://schemas.openxmlformats.org/officeDocument/2006/relationships/oleObject" Target="../embeddings/oleObject103.bin"/><Relationship Id="rId4" Type="http://schemas.openxmlformats.org/officeDocument/2006/relationships/oleObject" Target="../embeddings/oleObject100.bin"/><Relationship Id="rId9" Type="http://schemas.openxmlformats.org/officeDocument/2006/relationships/image" Target="../media/image7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6.bin"/><Relationship Id="rId3" Type="http://schemas.openxmlformats.org/officeDocument/2006/relationships/notesSlide" Target="../notesSlides/notesSlide13.xml"/><Relationship Id="rId7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05.bin"/><Relationship Id="rId11" Type="http://schemas.openxmlformats.org/officeDocument/2006/relationships/image" Target="../media/image32.wmf"/><Relationship Id="rId5" Type="http://schemas.openxmlformats.org/officeDocument/2006/relationships/image" Target="../media/image76.wmf"/><Relationship Id="rId10" Type="http://schemas.openxmlformats.org/officeDocument/2006/relationships/oleObject" Target="../embeddings/oleObject107.bin"/><Relationship Id="rId4" Type="http://schemas.openxmlformats.org/officeDocument/2006/relationships/oleObject" Target="../embeddings/oleObject104.bin"/><Relationship Id="rId9" Type="http://schemas.openxmlformats.org/officeDocument/2006/relationships/image" Target="../media/image7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0.bin"/><Relationship Id="rId13" Type="http://schemas.openxmlformats.org/officeDocument/2006/relationships/image" Target="../media/image83.wmf"/><Relationship Id="rId18" Type="http://schemas.openxmlformats.org/officeDocument/2006/relationships/oleObject" Target="../embeddings/oleObject115.bin"/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80.wmf"/><Relationship Id="rId12" Type="http://schemas.openxmlformats.org/officeDocument/2006/relationships/oleObject" Target="../embeddings/oleObject112.bin"/><Relationship Id="rId17" Type="http://schemas.openxmlformats.org/officeDocument/2006/relationships/image" Target="../media/image8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4.bin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09.bin"/><Relationship Id="rId11" Type="http://schemas.openxmlformats.org/officeDocument/2006/relationships/image" Target="../media/image82.wmf"/><Relationship Id="rId5" Type="http://schemas.openxmlformats.org/officeDocument/2006/relationships/image" Target="../media/image79.wmf"/><Relationship Id="rId15" Type="http://schemas.openxmlformats.org/officeDocument/2006/relationships/image" Target="../media/image84.wmf"/><Relationship Id="rId10" Type="http://schemas.openxmlformats.org/officeDocument/2006/relationships/oleObject" Target="../embeddings/oleObject111.bin"/><Relationship Id="rId19" Type="http://schemas.openxmlformats.org/officeDocument/2006/relationships/image" Target="../media/image86.wmf"/><Relationship Id="rId4" Type="http://schemas.openxmlformats.org/officeDocument/2006/relationships/oleObject" Target="../embeddings/oleObject108.bin"/><Relationship Id="rId9" Type="http://schemas.openxmlformats.org/officeDocument/2006/relationships/image" Target="../media/image81.wmf"/><Relationship Id="rId14" Type="http://schemas.openxmlformats.org/officeDocument/2006/relationships/oleObject" Target="../embeddings/oleObject113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8.bin"/><Relationship Id="rId13" Type="http://schemas.openxmlformats.org/officeDocument/2006/relationships/oleObject" Target="../embeddings/oleObject121.bin"/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88.wmf"/><Relationship Id="rId12" Type="http://schemas.openxmlformats.org/officeDocument/2006/relationships/image" Target="../media/image9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17.bin"/><Relationship Id="rId11" Type="http://schemas.openxmlformats.org/officeDocument/2006/relationships/oleObject" Target="../embeddings/oleObject120.bin"/><Relationship Id="rId5" Type="http://schemas.openxmlformats.org/officeDocument/2006/relationships/image" Target="../media/image87.wmf"/><Relationship Id="rId10" Type="http://schemas.openxmlformats.org/officeDocument/2006/relationships/image" Target="../media/image89.wmf"/><Relationship Id="rId4" Type="http://schemas.openxmlformats.org/officeDocument/2006/relationships/oleObject" Target="../embeddings/oleObject116.bin"/><Relationship Id="rId9" Type="http://schemas.openxmlformats.org/officeDocument/2006/relationships/oleObject" Target="../embeddings/oleObject119.bin"/><Relationship Id="rId14" Type="http://schemas.openxmlformats.org/officeDocument/2006/relationships/image" Target="../media/image9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4.bin"/><Relationship Id="rId13" Type="http://schemas.openxmlformats.org/officeDocument/2006/relationships/image" Target="../media/image95.wmf"/><Relationship Id="rId18" Type="http://schemas.openxmlformats.org/officeDocument/2006/relationships/oleObject" Target="../embeddings/oleObject129.bin"/><Relationship Id="rId26" Type="http://schemas.openxmlformats.org/officeDocument/2006/relationships/image" Target="../media/image101.wmf"/><Relationship Id="rId3" Type="http://schemas.openxmlformats.org/officeDocument/2006/relationships/notesSlide" Target="../notesSlides/notesSlide17.xml"/><Relationship Id="rId21" Type="http://schemas.openxmlformats.org/officeDocument/2006/relationships/image" Target="../media/image99.wmf"/><Relationship Id="rId7" Type="http://schemas.openxmlformats.org/officeDocument/2006/relationships/image" Target="../media/image22.wmf"/><Relationship Id="rId12" Type="http://schemas.openxmlformats.org/officeDocument/2006/relationships/oleObject" Target="../embeddings/oleObject126.bin"/><Relationship Id="rId17" Type="http://schemas.openxmlformats.org/officeDocument/2006/relationships/image" Target="../media/image97.wmf"/><Relationship Id="rId25" Type="http://schemas.openxmlformats.org/officeDocument/2006/relationships/oleObject" Target="../embeddings/oleObject1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28.bin"/><Relationship Id="rId20" Type="http://schemas.openxmlformats.org/officeDocument/2006/relationships/oleObject" Target="../embeddings/oleObject130.bin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23.bin"/><Relationship Id="rId11" Type="http://schemas.openxmlformats.org/officeDocument/2006/relationships/image" Target="../media/image94.wmf"/><Relationship Id="rId24" Type="http://schemas.openxmlformats.org/officeDocument/2006/relationships/image" Target="../media/image100.wmf"/><Relationship Id="rId5" Type="http://schemas.openxmlformats.org/officeDocument/2006/relationships/image" Target="../media/image92.wmf"/><Relationship Id="rId15" Type="http://schemas.openxmlformats.org/officeDocument/2006/relationships/image" Target="../media/image96.wmf"/><Relationship Id="rId23" Type="http://schemas.openxmlformats.org/officeDocument/2006/relationships/oleObject" Target="../embeddings/oleObject132.bin"/><Relationship Id="rId10" Type="http://schemas.openxmlformats.org/officeDocument/2006/relationships/oleObject" Target="../embeddings/oleObject125.bin"/><Relationship Id="rId19" Type="http://schemas.openxmlformats.org/officeDocument/2006/relationships/image" Target="../media/image98.wmf"/><Relationship Id="rId4" Type="http://schemas.openxmlformats.org/officeDocument/2006/relationships/oleObject" Target="../embeddings/oleObject122.bin"/><Relationship Id="rId9" Type="http://schemas.openxmlformats.org/officeDocument/2006/relationships/image" Target="../media/image93.wmf"/><Relationship Id="rId14" Type="http://schemas.openxmlformats.org/officeDocument/2006/relationships/oleObject" Target="../embeddings/oleObject127.bin"/><Relationship Id="rId22" Type="http://schemas.openxmlformats.org/officeDocument/2006/relationships/oleObject" Target="../embeddings/oleObject1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10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135.bin"/><Relationship Id="rId5" Type="http://schemas.openxmlformats.org/officeDocument/2006/relationships/image" Target="../media/image102.wmf"/><Relationship Id="rId4" Type="http://schemas.openxmlformats.org/officeDocument/2006/relationships/oleObject" Target="../embeddings/oleObject1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8.bin"/><Relationship Id="rId13" Type="http://schemas.openxmlformats.org/officeDocument/2006/relationships/image" Target="../media/image105.wmf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3.wmf"/><Relationship Id="rId12" Type="http://schemas.openxmlformats.org/officeDocument/2006/relationships/oleObject" Target="../embeddings/oleObject140.bin"/><Relationship Id="rId17" Type="http://schemas.openxmlformats.org/officeDocument/2006/relationships/image" Target="../media/image10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37.bin"/><Relationship Id="rId11" Type="http://schemas.openxmlformats.org/officeDocument/2006/relationships/image" Target="../media/image104.wmf"/><Relationship Id="rId5" Type="http://schemas.openxmlformats.org/officeDocument/2006/relationships/image" Target="../media/image2.wmf"/><Relationship Id="rId15" Type="http://schemas.openxmlformats.org/officeDocument/2006/relationships/image" Target="../media/image106.wmf"/><Relationship Id="rId10" Type="http://schemas.openxmlformats.org/officeDocument/2006/relationships/oleObject" Target="../embeddings/oleObject139.bin"/><Relationship Id="rId4" Type="http://schemas.openxmlformats.org/officeDocument/2006/relationships/oleObject" Target="../embeddings/oleObject136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14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8.wmf"/><Relationship Id="rId18" Type="http://schemas.openxmlformats.org/officeDocument/2006/relationships/oleObject" Target="../embeddings/oleObject12.bin"/><Relationship Id="rId26" Type="http://schemas.openxmlformats.org/officeDocument/2006/relationships/oleObject" Target="../embeddings/oleObject16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12.wmf"/><Relationship Id="rId34" Type="http://schemas.openxmlformats.org/officeDocument/2006/relationships/oleObject" Target="../embeddings/oleObject20.bin"/><Relationship Id="rId7" Type="http://schemas.openxmlformats.org/officeDocument/2006/relationships/image" Target="../media/image6.wmf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10.wmf"/><Relationship Id="rId25" Type="http://schemas.openxmlformats.org/officeDocument/2006/relationships/image" Target="../media/image14.wmf"/><Relationship Id="rId33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.bin"/><Relationship Id="rId20" Type="http://schemas.openxmlformats.org/officeDocument/2006/relationships/oleObject" Target="../embeddings/oleObject13.bin"/><Relationship Id="rId29" Type="http://schemas.openxmlformats.org/officeDocument/2006/relationships/image" Target="../media/image1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3.wmf"/><Relationship Id="rId24" Type="http://schemas.openxmlformats.org/officeDocument/2006/relationships/oleObject" Target="../embeddings/oleObject15.bin"/><Relationship Id="rId32" Type="http://schemas.openxmlformats.org/officeDocument/2006/relationships/oleObject" Target="../embeddings/oleObject19.bin"/><Relationship Id="rId5" Type="http://schemas.openxmlformats.org/officeDocument/2006/relationships/image" Target="../media/image5.wmf"/><Relationship Id="rId15" Type="http://schemas.openxmlformats.org/officeDocument/2006/relationships/image" Target="../media/image9.wmf"/><Relationship Id="rId23" Type="http://schemas.openxmlformats.org/officeDocument/2006/relationships/image" Target="../media/image13.wmf"/><Relationship Id="rId28" Type="http://schemas.openxmlformats.org/officeDocument/2006/relationships/oleObject" Target="../embeddings/oleObject17.bin"/><Relationship Id="rId10" Type="http://schemas.openxmlformats.org/officeDocument/2006/relationships/oleObject" Target="../embeddings/oleObject8.bin"/><Relationship Id="rId19" Type="http://schemas.openxmlformats.org/officeDocument/2006/relationships/image" Target="../media/image11.wmf"/><Relationship Id="rId31" Type="http://schemas.openxmlformats.org/officeDocument/2006/relationships/image" Target="../media/image17.wmf"/><Relationship Id="rId4" Type="http://schemas.openxmlformats.org/officeDocument/2006/relationships/oleObject" Target="../embeddings/oleObject5.bin"/><Relationship Id="rId9" Type="http://schemas.openxmlformats.org/officeDocument/2006/relationships/image" Target="../media/image7.wmf"/><Relationship Id="rId14" Type="http://schemas.openxmlformats.org/officeDocument/2006/relationships/oleObject" Target="../embeddings/oleObject10.bin"/><Relationship Id="rId22" Type="http://schemas.openxmlformats.org/officeDocument/2006/relationships/oleObject" Target="../embeddings/oleObject14.bin"/><Relationship Id="rId27" Type="http://schemas.openxmlformats.org/officeDocument/2006/relationships/image" Target="../media/image15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19.wmf"/><Relationship Id="rId8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1.wmf"/><Relationship Id="rId12" Type="http://schemas.openxmlformats.org/officeDocument/2006/relationships/image" Target="../media/image2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23.wmf"/><Relationship Id="rId5" Type="http://schemas.openxmlformats.org/officeDocument/2006/relationships/image" Target="../media/image20.wmf"/><Relationship Id="rId10" Type="http://schemas.openxmlformats.org/officeDocument/2006/relationships/oleObject" Target="../embeddings/oleObject24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13" Type="http://schemas.openxmlformats.org/officeDocument/2006/relationships/image" Target="../media/image8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29.bin"/><Relationship Id="rId17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1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6.bin"/><Relationship Id="rId11" Type="http://schemas.openxmlformats.org/officeDocument/2006/relationships/image" Target="../media/image3.wmf"/><Relationship Id="rId5" Type="http://schemas.openxmlformats.org/officeDocument/2006/relationships/image" Target="../media/image22.wmf"/><Relationship Id="rId15" Type="http://schemas.openxmlformats.org/officeDocument/2006/relationships/image" Target="../media/image26.wmf"/><Relationship Id="rId10" Type="http://schemas.openxmlformats.org/officeDocument/2006/relationships/oleObject" Target="../embeddings/oleObject28.bin"/><Relationship Id="rId4" Type="http://schemas.openxmlformats.org/officeDocument/2006/relationships/oleObject" Target="../embeddings/oleObject25.bin"/><Relationship Id="rId9" Type="http://schemas.openxmlformats.org/officeDocument/2006/relationships/image" Target="../media/image2.wmf"/><Relationship Id="rId14" Type="http://schemas.openxmlformats.org/officeDocument/2006/relationships/oleObject" Target="../embeddings/oleObject30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9.wmf"/><Relationship Id="rId18" Type="http://schemas.openxmlformats.org/officeDocument/2006/relationships/oleObject" Target="../embeddings/oleObject39.bin"/><Relationship Id="rId26" Type="http://schemas.openxmlformats.org/officeDocument/2006/relationships/oleObject" Target="../embeddings/oleObject45.bin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33.wmf"/><Relationship Id="rId7" Type="http://schemas.openxmlformats.org/officeDocument/2006/relationships/image" Target="../media/image2.w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1.wmf"/><Relationship Id="rId25" Type="http://schemas.openxmlformats.org/officeDocument/2006/relationships/oleObject" Target="../embeddings/oleObject44.bin"/><Relationship Id="rId33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29" Type="http://schemas.openxmlformats.org/officeDocument/2006/relationships/image" Target="../media/image34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8.wmf"/><Relationship Id="rId24" Type="http://schemas.openxmlformats.org/officeDocument/2006/relationships/oleObject" Target="../embeddings/oleObject43.bin"/><Relationship Id="rId32" Type="http://schemas.openxmlformats.org/officeDocument/2006/relationships/oleObject" Target="../embeddings/oleObject49.bin"/><Relationship Id="rId5" Type="http://schemas.openxmlformats.org/officeDocument/2006/relationships/image" Target="../media/image28.wmf"/><Relationship Id="rId15" Type="http://schemas.openxmlformats.org/officeDocument/2006/relationships/image" Target="../media/image30.wmf"/><Relationship Id="rId23" Type="http://schemas.openxmlformats.org/officeDocument/2006/relationships/oleObject" Target="../embeddings/oleObject42.bin"/><Relationship Id="rId28" Type="http://schemas.openxmlformats.org/officeDocument/2006/relationships/oleObject" Target="../embeddings/oleObject47.bin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2.wmf"/><Relationship Id="rId31" Type="http://schemas.openxmlformats.org/officeDocument/2006/relationships/image" Target="../media/image35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Relationship Id="rId27" Type="http://schemas.openxmlformats.org/officeDocument/2006/relationships/oleObject" Target="../embeddings/oleObject46.bin"/><Relationship Id="rId30" Type="http://schemas.openxmlformats.org/officeDocument/2006/relationships/oleObject" Target="../embeddings/oleObject48.bin"/><Relationship Id="rId8" Type="http://schemas.openxmlformats.org/officeDocument/2006/relationships/oleObject" Target="../embeddings/oleObject34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13" Type="http://schemas.openxmlformats.org/officeDocument/2006/relationships/oleObject" Target="../embeddings/oleObject55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8.wmf"/><Relationship Id="rId12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42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51.bin"/><Relationship Id="rId11" Type="http://schemas.openxmlformats.org/officeDocument/2006/relationships/image" Target="../media/image40.wmf"/><Relationship Id="rId5" Type="http://schemas.openxmlformats.org/officeDocument/2006/relationships/image" Target="../media/image37.wmf"/><Relationship Id="rId15" Type="http://schemas.openxmlformats.org/officeDocument/2006/relationships/oleObject" Target="../embeddings/oleObject56.bin"/><Relationship Id="rId10" Type="http://schemas.openxmlformats.org/officeDocument/2006/relationships/oleObject" Target="../embeddings/oleObject53.bin"/><Relationship Id="rId4" Type="http://schemas.openxmlformats.org/officeDocument/2006/relationships/oleObject" Target="../embeddings/oleObject50.bin"/><Relationship Id="rId9" Type="http://schemas.openxmlformats.org/officeDocument/2006/relationships/image" Target="../media/image39.wmf"/><Relationship Id="rId14" Type="http://schemas.openxmlformats.org/officeDocument/2006/relationships/image" Target="../media/image41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13" Type="http://schemas.openxmlformats.org/officeDocument/2006/relationships/image" Target="../media/image3.wmf"/><Relationship Id="rId18" Type="http://schemas.openxmlformats.org/officeDocument/2006/relationships/oleObject" Target="../embeddings/oleObject64.bin"/><Relationship Id="rId26" Type="http://schemas.openxmlformats.org/officeDocument/2006/relationships/oleObject" Target="../embeddings/oleObject70.bin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29.wmf"/><Relationship Id="rId7" Type="http://schemas.openxmlformats.org/officeDocument/2006/relationships/image" Target="../media/image39.wmf"/><Relationship Id="rId12" Type="http://schemas.openxmlformats.org/officeDocument/2006/relationships/oleObject" Target="../embeddings/oleObject61.bin"/><Relationship Id="rId17" Type="http://schemas.openxmlformats.org/officeDocument/2006/relationships/image" Target="../media/image26.wmf"/><Relationship Id="rId25" Type="http://schemas.openxmlformats.org/officeDocument/2006/relationships/image" Target="../media/image4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63.bin"/><Relationship Id="rId20" Type="http://schemas.openxmlformats.org/officeDocument/2006/relationships/oleObject" Target="../embeddings/oleObject66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2.wmf"/><Relationship Id="rId24" Type="http://schemas.openxmlformats.org/officeDocument/2006/relationships/oleObject" Target="../embeddings/oleObject69.bin"/><Relationship Id="rId5" Type="http://schemas.openxmlformats.org/officeDocument/2006/relationships/image" Target="../media/image22.wmf"/><Relationship Id="rId15" Type="http://schemas.openxmlformats.org/officeDocument/2006/relationships/image" Target="../media/image44.wmf"/><Relationship Id="rId23" Type="http://schemas.openxmlformats.org/officeDocument/2006/relationships/oleObject" Target="../embeddings/oleObject68.bin"/><Relationship Id="rId10" Type="http://schemas.openxmlformats.org/officeDocument/2006/relationships/oleObject" Target="../embeddings/oleObject60.bin"/><Relationship Id="rId19" Type="http://schemas.openxmlformats.org/officeDocument/2006/relationships/oleObject" Target="../embeddings/oleObject65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43.wmf"/><Relationship Id="rId14" Type="http://schemas.openxmlformats.org/officeDocument/2006/relationships/oleObject" Target="../embeddings/oleObject62.bin"/><Relationship Id="rId22" Type="http://schemas.openxmlformats.org/officeDocument/2006/relationships/oleObject" Target="../embeddings/oleObject67.bin"/><Relationship Id="rId27" Type="http://schemas.openxmlformats.org/officeDocument/2006/relationships/image" Target="../media/image46.wmf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51.wmf"/><Relationship Id="rId18" Type="http://schemas.openxmlformats.org/officeDocument/2006/relationships/oleObject" Target="../embeddings/oleObject78.bin"/><Relationship Id="rId26" Type="http://schemas.openxmlformats.org/officeDocument/2006/relationships/oleObject" Target="../embeddings/oleObject82.bin"/><Relationship Id="rId39" Type="http://schemas.openxmlformats.org/officeDocument/2006/relationships/oleObject" Target="../embeddings/oleObject89.bin"/><Relationship Id="rId21" Type="http://schemas.openxmlformats.org/officeDocument/2006/relationships/image" Target="../media/image55.wmf"/><Relationship Id="rId34" Type="http://schemas.openxmlformats.org/officeDocument/2006/relationships/oleObject" Target="../embeddings/oleObject86.bin"/><Relationship Id="rId42" Type="http://schemas.openxmlformats.org/officeDocument/2006/relationships/oleObject" Target="../embeddings/oleObject91.bin"/><Relationship Id="rId7" Type="http://schemas.openxmlformats.org/officeDocument/2006/relationships/image" Target="../media/image48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7.bin"/><Relationship Id="rId20" Type="http://schemas.openxmlformats.org/officeDocument/2006/relationships/oleObject" Target="../embeddings/oleObject79.bin"/><Relationship Id="rId29" Type="http://schemas.openxmlformats.org/officeDocument/2006/relationships/image" Target="../media/image59.wmf"/><Relationship Id="rId41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72.bin"/><Relationship Id="rId11" Type="http://schemas.openxmlformats.org/officeDocument/2006/relationships/image" Target="../media/image50.wmf"/><Relationship Id="rId24" Type="http://schemas.openxmlformats.org/officeDocument/2006/relationships/oleObject" Target="../embeddings/oleObject81.bin"/><Relationship Id="rId32" Type="http://schemas.openxmlformats.org/officeDocument/2006/relationships/oleObject" Target="../embeddings/oleObject85.bin"/><Relationship Id="rId37" Type="http://schemas.openxmlformats.org/officeDocument/2006/relationships/oleObject" Target="../embeddings/oleObject88.bin"/><Relationship Id="rId40" Type="http://schemas.openxmlformats.org/officeDocument/2006/relationships/oleObject" Target="../embeddings/oleObject90.bin"/><Relationship Id="rId5" Type="http://schemas.openxmlformats.org/officeDocument/2006/relationships/image" Target="../media/image47.wmf"/><Relationship Id="rId15" Type="http://schemas.openxmlformats.org/officeDocument/2006/relationships/image" Target="../media/image52.wmf"/><Relationship Id="rId23" Type="http://schemas.openxmlformats.org/officeDocument/2006/relationships/image" Target="../media/image56.wmf"/><Relationship Id="rId28" Type="http://schemas.openxmlformats.org/officeDocument/2006/relationships/oleObject" Target="../embeddings/oleObject83.bin"/><Relationship Id="rId36" Type="http://schemas.openxmlformats.org/officeDocument/2006/relationships/image" Target="../media/image62.wmf"/><Relationship Id="rId10" Type="http://schemas.openxmlformats.org/officeDocument/2006/relationships/oleObject" Target="../embeddings/oleObject74.bin"/><Relationship Id="rId19" Type="http://schemas.openxmlformats.org/officeDocument/2006/relationships/image" Target="../media/image54.wmf"/><Relationship Id="rId31" Type="http://schemas.openxmlformats.org/officeDocument/2006/relationships/image" Target="../media/image60.wmf"/><Relationship Id="rId4" Type="http://schemas.openxmlformats.org/officeDocument/2006/relationships/oleObject" Target="../embeddings/oleObject71.bin"/><Relationship Id="rId9" Type="http://schemas.openxmlformats.org/officeDocument/2006/relationships/image" Target="../media/image49.wmf"/><Relationship Id="rId14" Type="http://schemas.openxmlformats.org/officeDocument/2006/relationships/oleObject" Target="../embeddings/oleObject76.bin"/><Relationship Id="rId22" Type="http://schemas.openxmlformats.org/officeDocument/2006/relationships/oleObject" Target="../embeddings/oleObject80.bin"/><Relationship Id="rId27" Type="http://schemas.openxmlformats.org/officeDocument/2006/relationships/image" Target="../media/image58.wmf"/><Relationship Id="rId30" Type="http://schemas.openxmlformats.org/officeDocument/2006/relationships/oleObject" Target="../embeddings/oleObject84.bin"/><Relationship Id="rId35" Type="http://schemas.openxmlformats.org/officeDocument/2006/relationships/oleObject" Target="../embeddings/oleObject87.bin"/><Relationship Id="rId43" Type="http://schemas.openxmlformats.org/officeDocument/2006/relationships/image" Target="../media/image65.wmf"/><Relationship Id="rId8" Type="http://schemas.openxmlformats.org/officeDocument/2006/relationships/oleObject" Target="../embeddings/oleObject73.bin"/><Relationship Id="rId3" Type="http://schemas.openxmlformats.org/officeDocument/2006/relationships/notesSlide" Target="../notesSlides/notesSlide9.xml"/><Relationship Id="rId12" Type="http://schemas.openxmlformats.org/officeDocument/2006/relationships/oleObject" Target="../embeddings/oleObject75.bin"/><Relationship Id="rId17" Type="http://schemas.openxmlformats.org/officeDocument/2006/relationships/image" Target="../media/image53.wmf"/><Relationship Id="rId25" Type="http://schemas.openxmlformats.org/officeDocument/2006/relationships/image" Target="../media/image57.wmf"/><Relationship Id="rId33" Type="http://schemas.openxmlformats.org/officeDocument/2006/relationships/image" Target="../media/image61.wmf"/><Relationship Id="rId38" Type="http://schemas.openxmlformats.org/officeDocument/2006/relationships/image" Target="../media/image6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018316" y="2592388"/>
            <a:ext cx="33153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bg2"/>
                </a:solidFill>
              </a:rPr>
              <a:t>Prof. David R. Jackson</a:t>
            </a:r>
          </a:p>
          <a:p>
            <a:pPr algn="ctr" eaLnBrk="0" hangingPunct="0"/>
            <a:r>
              <a:rPr lang="en-US" sz="2400" dirty="0" smtClean="0">
                <a:solidFill>
                  <a:schemeClr val="bg2"/>
                </a:solidFill>
              </a:rPr>
              <a:t>Dept. of ECE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3625896" y="1827213"/>
            <a:ext cx="19287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chemeClr val="bg2"/>
                </a:solidFill>
              </a:rPr>
              <a:t>Spring 2023</a:t>
            </a:r>
            <a:endParaRPr lang="en-US" sz="3200" dirty="0">
              <a:solidFill>
                <a:schemeClr val="bg2"/>
              </a:solidFill>
            </a:endParaRPr>
          </a:p>
        </p:txBody>
      </p:sp>
      <p:sp>
        <p:nvSpPr>
          <p:cNvPr id="1029" name="Rectangle 4"/>
          <p:cNvSpPr>
            <a:spLocks noChangeArrowheads="1"/>
          </p:cNvSpPr>
          <p:nvPr/>
        </p:nvSpPr>
        <p:spPr bwMode="auto">
          <a:xfrm>
            <a:off x="4675981" y="4395333"/>
            <a:ext cx="3934619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r>
              <a:rPr lang="en-US" sz="4000">
                <a:solidFill>
                  <a:schemeClr val="bg1"/>
                </a:solidFill>
              </a:rPr>
              <a:t>Notes </a:t>
            </a:r>
            <a:r>
              <a:rPr lang="en-US" sz="4000" smtClean="0">
                <a:solidFill>
                  <a:schemeClr val="bg1"/>
                </a:solidFill>
              </a:rPr>
              <a:t>21</a:t>
            </a:r>
            <a:endParaRPr lang="en-US" sz="4000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2800" dirty="0" smtClean="0">
                <a:solidFill>
                  <a:schemeClr val="bg1"/>
                </a:solidFill>
              </a:rPr>
              <a:t>Boundary Conditions</a:t>
            </a:r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157881"/>
              </p:ext>
            </p:extLst>
          </p:nvPr>
        </p:nvGraphicFramePr>
        <p:xfrm>
          <a:off x="435428" y="3984172"/>
          <a:ext cx="3657600" cy="2620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Photo Editor Photo" r:id="rId4" imgW="2857899" imgH="2048161" progId="">
                  <p:embed/>
                </p:oleObj>
              </mc:Choice>
              <mc:Fallback>
                <p:oleObj name="Photo Editor Photo" r:id="rId4" imgW="2857899" imgH="2048161" progId="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428" y="3984172"/>
                        <a:ext cx="3657600" cy="2620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086" name="Text Box 6"/>
          <p:cNvSpPr txBox="1">
            <a:spLocks noChangeArrowheads="1"/>
          </p:cNvSpPr>
          <p:nvPr/>
        </p:nvSpPr>
        <p:spPr bwMode="auto">
          <a:xfrm>
            <a:off x="1063625" y="360363"/>
            <a:ext cx="7118350" cy="11906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ECE </a:t>
            </a:r>
            <a:r>
              <a:rPr lang="en-US" sz="360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3318 </a:t>
            </a:r>
            <a:endParaRPr lang="en-US" sz="36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en-US" sz="36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Applied Electricity and Magnetism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3394982" y="0"/>
            <a:ext cx="2389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327687" name="Text Box 7"/>
          <p:cNvSpPr txBox="1">
            <a:spLocks noChangeArrowheads="1"/>
          </p:cNvSpPr>
          <p:nvPr/>
        </p:nvSpPr>
        <p:spPr bwMode="auto">
          <a:xfrm>
            <a:off x="2837255" y="5198746"/>
            <a:ext cx="1219200" cy="45720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dirty="0">
                <a:solidFill>
                  <a:schemeClr val="bg2"/>
                </a:solidFill>
              </a:rPr>
              <a:t>Find </a:t>
            </a:r>
            <a:r>
              <a:rPr lang="en-US" sz="2400" i="1" dirty="0">
                <a:solidFill>
                  <a:schemeClr val="bg2"/>
                </a:solidFill>
                <a:latin typeface="+mn-lt"/>
                <a:sym typeface="Symbol" pitchFamily="18" charset="2"/>
              </a:rPr>
              <a:t></a:t>
            </a:r>
            <a:r>
              <a:rPr lang="en-US" sz="2400" i="1" baseline="-25000" dirty="0">
                <a:solidFill>
                  <a:schemeClr val="bg2"/>
                </a:solidFill>
                <a:latin typeface="Times New Roman" pitchFamily="18" charset="0"/>
                <a:sym typeface="Symbol" pitchFamily="18" charset="2"/>
              </a:rPr>
              <a:t>s</a:t>
            </a:r>
            <a:endParaRPr lang="en-US" sz="2400" i="1" baseline="-25000" dirty="0">
              <a:solidFill>
                <a:schemeClr val="bg2"/>
              </a:solidFill>
              <a:latin typeface="Times New Roman" pitchFamily="18" charset="0"/>
            </a:endParaRPr>
          </a:p>
        </p:txBody>
      </p:sp>
      <p:sp>
        <p:nvSpPr>
          <p:cNvPr id="6168" name="TextBox 23"/>
          <p:cNvSpPr txBox="1">
            <a:spLocks noChangeArrowheads="1"/>
          </p:cNvSpPr>
          <p:nvPr/>
        </p:nvSpPr>
        <p:spPr bwMode="auto">
          <a:xfrm>
            <a:off x="887105" y="4252107"/>
            <a:ext cx="75199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Note that the tangential electric field is </a:t>
            </a:r>
            <a:r>
              <a:rPr lang="en-US" dirty="0" smtClean="0">
                <a:solidFill>
                  <a:schemeClr val="bg1"/>
                </a:solidFill>
              </a:rPr>
              <a:t>continuous (as it must be).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1654629" y="1187365"/>
            <a:ext cx="5486400" cy="2678702"/>
            <a:chOff x="1654629" y="1187365"/>
            <a:chExt cx="5486400" cy="2678702"/>
          </a:xfrm>
        </p:grpSpPr>
        <p:sp>
          <p:nvSpPr>
            <p:cNvPr id="27" name="Rectangle 26"/>
            <p:cNvSpPr/>
            <p:nvPr/>
          </p:nvSpPr>
          <p:spPr bwMode="auto">
            <a:xfrm>
              <a:off x="1654629" y="1187365"/>
              <a:ext cx="5475515" cy="145950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1665514" y="2635981"/>
              <a:ext cx="5475515" cy="1230086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50" name="Line 4"/>
            <p:cNvSpPr>
              <a:spLocks noChangeShapeType="1"/>
            </p:cNvSpPr>
            <p:nvPr/>
          </p:nvSpPr>
          <p:spPr bwMode="auto">
            <a:xfrm flipV="1">
              <a:off x="1669774" y="2633487"/>
              <a:ext cx="545968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2" name="Text Box 11"/>
            <p:cNvSpPr txBox="1">
              <a:spLocks noChangeArrowheads="1"/>
            </p:cNvSpPr>
            <p:nvPr/>
          </p:nvSpPr>
          <p:spPr bwMode="auto">
            <a:xfrm>
              <a:off x="6745288" y="2176287"/>
              <a:ext cx="184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154" name="Line 19"/>
            <p:cNvSpPr>
              <a:spLocks noChangeShapeType="1"/>
            </p:cNvSpPr>
            <p:nvPr/>
          </p:nvSpPr>
          <p:spPr bwMode="auto">
            <a:xfrm flipV="1">
              <a:off x="2002960" y="1531762"/>
              <a:ext cx="0" cy="927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6" name="Object 23"/>
            <p:cNvGraphicFramePr>
              <a:graphicFrameLocks noChangeAspect="1"/>
            </p:cNvGraphicFramePr>
            <p:nvPr/>
          </p:nvGraphicFramePr>
          <p:xfrm>
            <a:off x="2733675" y="1707974"/>
            <a:ext cx="2374900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8" name="Equation" r:id="rId4" imgW="1218671" imgH="266584" progId="Equation.DSMT4">
                    <p:embed/>
                  </p:oleObj>
                </mc:Choice>
                <mc:Fallback>
                  <p:oleObj name="Equation" r:id="rId4" imgW="1218671" imgH="266584" progId="Equation.DSMT4">
                    <p:embed/>
                    <p:pic>
                      <p:nvPicPr>
                        <p:cNvPr id="0" name="Picture 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33675" y="1707974"/>
                          <a:ext cx="2374900" cy="519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6" name="Text Box 38"/>
            <p:cNvSpPr txBox="1">
              <a:spLocks noChangeArrowheads="1"/>
            </p:cNvSpPr>
            <p:nvPr/>
          </p:nvSpPr>
          <p:spPr bwMode="auto">
            <a:xfrm>
              <a:off x="1793875" y="2358849"/>
              <a:ext cx="509270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solidFill>
                    <a:srgbClr val="FF0000"/>
                  </a:solidFill>
                </a:rPr>
                <a:t>+   +   +   +   +   +   +   +   +   +   +   +  +  +  +</a:t>
              </a:r>
            </a:p>
          </p:txBody>
        </p:sp>
        <p:graphicFrame>
          <p:nvGraphicFramePr>
            <p:cNvPr id="6149" name="Object 23"/>
            <p:cNvGraphicFramePr>
              <a:graphicFrameLocks noChangeAspect="1"/>
            </p:cNvGraphicFramePr>
            <p:nvPr/>
          </p:nvGraphicFramePr>
          <p:xfrm>
            <a:off x="2560637" y="2894517"/>
            <a:ext cx="2349500" cy="519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09" name="Equation" r:id="rId6" imgW="1205977" imgH="266584" progId="Equation.DSMT4">
                    <p:embed/>
                  </p:oleObj>
                </mc:Choice>
                <mc:Fallback>
                  <p:oleObj name="Equation" r:id="rId6" imgW="1205977" imgH="266584" progId="Equation.DSMT4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60637" y="2894517"/>
                          <a:ext cx="2349500" cy="5191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2"/>
            <p:cNvGraphicFramePr>
              <a:graphicFrameLocks noChangeAspect="1"/>
            </p:cNvGraphicFramePr>
            <p:nvPr/>
          </p:nvGraphicFramePr>
          <p:xfrm>
            <a:off x="1903934" y="1214652"/>
            <a:ext cx="215829" cy="215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0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3934" y="1214652"/>
                          <a:ext cx="215829" cy="215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23"/>
            <p:cNvGraphicFramePr>
              <a:graphicFrameLocks noChangeAspect="1"/>
            </p:cNvGraphicFramePr>
            <p:nvPr/>
          </p:nvGraphicFramePr>
          <p:xfrm>
            <a:off x="5765800" y="1474788"/>
            <a:ext cx="1187450" cy="469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1" name="Equation" r:id="rId10" imgW="609336" imgH="241195" progId="Equation.DSMT4">
                    <p:embed/>
                  </p:oleObj>
                </mc:Choice>
                <mc:Fallback>
                  <p:oleObj name="Equation" r:id="rId10" imgW="609336" imgH="241195" progId="Equation.DSMT4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65800" y="1474788"/>
                          <a:ext cx="1187450" cy="469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23"/>
            <p:cNvGraphicFramePr>
              <a:graphicFrameLocks noChangeAspect="1"/>
            </p:cNvGraphicFramePr>
            <p:nvPr/>
          </p:nvGraphicFramePr>
          <p:xfrm>
            <a:off x="5822950" y="3222625"/>
            <a:ext cx="1187450" cy="471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212" name="Equation" r:id="rId12" imgW="609336" imgH="241195" progId="Equation.DSMT4">
                    <p:embed/>
                  </p:oleObj>
                </mc:Choice>
                <mc:Fallback>
                  <p:oleObj name="Equation" r:id="rId12" imgW="609336" imgH="241195" progId="Equation.DSMT4">
                    <p:embed/>
                    <p:pic>
                      <p:nvPicPr>
                        <p:cNvPr id="0" name="Picture 6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22950" y="3222625"/>
                          <a:ext cx="1187450" cy="4714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" name="TextBox 3"/>
          <p:cNvSpPr txBox="1"/>
          <p:nvPr/>
        </p:nvSpPr>
        <p:spPr>
          <a:xfrm>
            <a:off x="5245769" y="5077327"/>
            <a:ext cx="3284622" cy="1077218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/>
                </a:solidFill>
              </a:rPr>
              <a:t>Note</a:t>
            </a:r>
            <a:r>
              <a:rPr lang="en-US" sz="1600" dirty="0" smtClean="0">
                <a:solidFill>
                  <a:schemeClr val="bg2"/>
                </a:solidFill>
              </a:rPr>
              <a:t>: </a:t>
            </a:r>
            <a:br>
              <a:rPr lang="en-US" sz="1600" dirty="0" smtClean="0">
                <a:solidFill>
                  <a:schemeClr val="bg2"/>
                </a:solidFill>
              </a:rPr>
            </a:br>
            <a:r>
              <a:rPr lang="en-US" sz="1600" dirty="0" smtClean="0">
                <a:solidFill>
                  <a:schemeClr val="bg2"/>
                </a:solidFill>
              </a:rPr>
              <a:t>In this example the electric field vectors </a:t>
            </a:r>
            <a:r>
              <a:rPr lang="en-US" sz="1600" dirty="0" smtClean="0">
                <a:solidFill>
                  <a:schemeClr val="bg2"/>
                </a:solidFill>
              </a:rPr>
              <a:t>are </a:t>
            </a:r>
            <a:r>
              <a:rPr lang="en-US" sz="1600" dirty="0" smtClean="0">
                <a:solidFill>
                  <a:schemeClr val="bg2"/>
                </a:solidFill>
              </a:rPr>
              <a:t>assumed to be constant (uniform) in each region.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3394982" y="0"/>
            <a:ext cx="2389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6157" name="Text Box 24"/>
          <p:cNvSpPr txBox="1">
            <a:spLocks noChangeArrowheads="1"/>
          </p:cNvSpPr>
          <p:nvPr/>
        </p:nvSpPr>
        <p:spPr bwMode="auto">
          <a:xfrm>
            <a:off x="3632603" y="1024581"/>
            <a:ext cx="1060450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Choose</a:t>
            </a:r>
          </a:p>
        </p:txBody>
      </p:sp>
      <p:graphicFrame>
        <p:nvGraphicFramePr>
          <p:cNvPr id="6147" name="Object 25"/>
          <p:cNvGraphicFramePr>
            <a:graphicFrameLocks noChangeAspect="1"/>
          </p:cNvGraphicFramePr>
          <p:nvPr/>
        </p:nvGraphicFramePr>
        <p:xfrm>
          <a:off x="4751790" y="1007119"/>
          <a:ext cx="77946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5" name="Equation" r:id="rId4" imgW="368140" imgH="203112" progId="Equation.DSMT4">
                  <p:embed/>
                </p:oleObj>
              </mc:Choice>
              <mc:Fallback>
                <p:oleObj name="Equation" r:id="rId4" imgW="368140" imgH="203112" progId="Equation.DSMT4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51790" y="1007119"/>
                        <a:ext cx="77946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4" name="Text Box 39"/>
          <p:cNvSpPr txBox="1">
            <a:spLocks noChangeArrowheads="1"/>
          </p:cNvSpPr>
          <p:nvPr/>
        </p:nvSpPr>
        <p:spPr bwMode="auto">
          <a:xfrm>
            <a:off x="2325085" y="1770685"/>
            <a:ext cx="454483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(This establishes which region is region 1.)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374472" y="2349850"/>
            <a:ext cx="2492991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Region 1 is on top.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Region 2 is on bottom.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1929859" y="3577993"/>
            <a:ext cx="5491301" cy="2719647"/>
            <a:chOff x="1929859" y="3577993"/>
            <a:chExt cx="5491301" cy="2719647"/>
          </a:xfrm>
        </p:grpSpPr>
        <p:sp>
          <p:nvSpPr>
            <p:cNvPr id="32" name="Rectangle 31"/>
            <p:cNvSpPr/>
            <p:nvPr/>
          </p:nvSpPr>
          <p:spPr bwMode="auto">
            <a:xfrm>
              <a:off x="1940743" y="5067554"/>
              <a:ext cx="5475515" cy="1230086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1929859" y="3577993"/>
              <a:ext cx="5475515" cy="1459503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58" name="Line 26"/>
            <p:cNvSpPr>
              <a:spLocks noChangeShapeType="1"/>
            </p:cNvSpPr>
            <p:nvPr/>
          </p:nvSpPr>
          <p:spPr bwMode="auto">
            <a:xfrm flipV="1">
              <a:off x="1949048" y="5066050"/>
              <a:ext cx="54721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6159" name="Text Box 28"/>
            <p:cNvSpPr txBox="1">
              <a:spLocks noChangeArrowheads="1"/>
            </p:cNvSpPr>
            <p:nvPr/>
          </p:nvSpPr>
          <p:spPr bwMode="auto">
            <a:xfrm>
              <a:off x="7036985" y="4608850"/>
              <a:ext cx="1841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6160" name="Line 29"/>
            <p:cNvSpPr>
              <a:spLocks noChangeShapeType="1"/>
            </p:cNvSpPr>
            <p:nvPr/>
          </p:nvSpPr>
          <p:spPr bwMode="auto">
            <a:xfrm flipV="1">
              <a:off x="6397223" y="4081800"/>
              <a:ext cx="0" cy="927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6148" name="Object 32"/>
            <p:cNvGraphicFramePr>
              <a:graphicFrameLocks noChangeAspect="1"/>
            </p:cNvGraphicFramePr>
            <p:nvPr/>
          </p:nvGraphicFramePr>
          <p:xfrm>
            <a:off x="3972925" y="4492343"/>
            <a:ext cx="268287" cy="430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76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72925" y="4492343"/>
                          <a:ext cx="268287" cy="430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62" name="Oval 33"/>
            <p:cNvSpPr>
              <a:spLocks noChangeArrowheads="1"/>
            </p:cNvSpPr>
            <p:nvPr/>
          </p:nvSpPr>
          <p:spPr bwMode="auto">
            <a:xfrm>
              <a:off x="1971273" y="4535825"/>
              <a:ext cx="403225" cy="45085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34"/>
            <p:cNvSpPr>
              <a:spLocks noChangeArrowheads="1"/>
            </p:cNvSpPr>
            <p:nvPr/>
          </p:nvSpPr>
          <p:spPr bwMode="auto">
            <a:xfrm>
              <a:off x="1971273" y="5147012"/>
              <a:ext cx="403225" cy="450850"/>
            </a:xfrm>
            <a:prstGeom prst="ellips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4" name="Text Box 35"/>
            <p:cNvSpPr txBox="1">
              <a:spLocks noChangeArrowheads="1"/>
            </p:cNvSpPr>
            <p:nvPr/>
          </p:nvSpPr>
          <p:spPr bwMode="auto">
            <a:xfrm>
              <a:off x="2009373" y="4565987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1</a:t>
              </a:r>
            </a:p>
          </p:txBody>
        </p:sp>
        <p:sp>
          <p:nvSpPr>
            <p:cNvPr id="6165" name="Text Box 36"/>
            <p:cNvSpPr txBox="1">
              <a:spLocks noChangeArrowheads="1"/>
            </p:cNvSpPr>
            <p:nvPr/>
          </p:nvSpPr>
          <p:spPr bwMode="auto">
            <a:xfrm>
              <a:off x="2034773" y="5162887"/>
              <a:ext cx="311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2</a:t>
              </a:r>
            </a:p>
          </p:txBody>
        </p:sp>
        <p:sp>
          <p:nvSpPr>
            <p:cNvPr id="20" name="Line 6"/>
            <p:cNvSpPr>
              <a:spLocks noChangeShapeType="1"/>
            </p:cNvSpPr>
            <p:nvPr/>
          </p:nvSpPr>
          <p:spPr bwMode="auto">
            <a:xfrm flipV="1">
              <a:off x="4451888" y="4597591"/>
              <a:ext cx="0" cy="319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2" name="Object 12"/>
            <p:cNvGraphicFramePr>
              <a:graphicFrameLocks noChangeAspect="1"/>
            </p:cNvGraphicFramePr>
            <p:nvPr/>
          </p:nvGraphicFramePr>
          <p:xfrm>
            <a:off x="6312161" y="3739487"/>
            <a:ext cx="215829" cy="215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77" name="Equation" r:id="rId8" imgW="126725" imgH="126725" progId="Equation.DSMT4">
                    <p:embed/>
                  </p:oleObj>
                </mc:Choice>
                <mc:Fallback>
                  <p:oleObj name="Equation" r:id="rId8" imgW="126725" imgH="126725" progId="Equation.DSMT4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12161" y="3739487"/>
                          <a:ext cx="215829" cy="215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Text Box 2"/>
          <p:cNvSpPr txBox="1">
            <a:spLocks noChangeArrowheads="1"/>
          </p:cNvSpPr>
          <p:nvPr/>
        </p:nvSpPr>
        <p:spPr bwMode="auto">
          <a:xfrm>
            <a:off x="2505982" y="0"/>
            <a:ext cx="38496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3272519" y="1029999"/>
          <a:ext cx="2170113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4" imgW="1091726" imgH="253890" progId="Equation.DSMT4">
                  <p:embed/>
                </p:oleObj>
              </mc:Choice>
              <mc:Fallback>
                <p:oleObj name="Equation" r:id="rId4" imgW="1091726" imgH="25389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2519" y="1029999"/>
                        <a:ext cx="2170113" cy="50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4" name="Text Box 26"/>
          <p:cNvSpPr txBox="1">
            <a:spLocks noChangeArrowheads="1"/>
          </p:cNvSpPr>
          <p:nvPr/>
        </p:nvSpPr>
        <p:spPr bwMode="auto">
          <a:xfrm>
            <a:off x="1965325" y="2944813"/>
            <a:ext cx="91916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Hence</a:t>
            </a:r>
          </a:p>
        </p:txBody>
      </p:sp>
      <p:sp>
        <p:nvSpPr>
          <p:cNvPr id="7176" name="AutoShape 28"/>
          <p:cNvSpPr>
            <a:spLocks noChangeArrowheads="1"/>
          </p:cNvSpPr>
          <p:nvPr/>
        </p:nvSpPr>
        <p:spPr bwMode="auto">
          <a:xfrm>
            <a:off x="2297381" y="1897039"/>
            <a:ext cx="609592" cy="313709"/>
          </a:xfrm>
          <a:prstGeom prst="rightArrow">
            <a:avLst>
              <a:gd name="adj1" fmla="val 50000"/>
              <a:gd name="adj2" fmla="val 58333"/>
            </a:avLst>
          </a:prstGeom>
          <a:solidFill>
            <a:schemeClr val="accent1"/>
          </a:solidFill>
          <a:ln w="127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171" name="Object 29"/>
          <p:cNvGraphicFramePr>
            <a:graphicFrameLocks noChangeAspect="1"/>
          </p:cNvGraphicFramePr>
          <p:nvPr/>
        </p:nvGraphicFramePr>
        <p:xfrm>
          <a:off x="3317875" y="5385935"/>
          <a:ext cx="2620963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6" imgW="1206500" imgH="279400" progId="Equation.DSMT4">
                  <p:embed/>
                </p:oleObj>
              </mc:Choice>
              <mc:Fallback>
                <p:oleObj name="Equation" r:id="rId6" imgW="1206500" imgH="2794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5385935"/>
                        <a:ext cx="2620963" cy="606425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30"/>
          <p:cNvGraphicFramePr>
            <a:graphicFrameLocks noChangeAspect="1"/>
          </p:cNvGraphicFramePr>
          <p:nvPr/>
        </p:nvGraphicFramePr>
        <p:xfrm>
          <a:off x="3052763" y="3265488"/>
          <a:ext cx="3494087" cy="1039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0" name="Equation" r:id="rId8" imgW="1663700" imgH="495300" progId="Equation.DSMT4">
                  <p:embed/>
                </p:oleObj>
              </mc:Choice>
              <mc:Fallback>
                <p:oleObj name="Equation" r:id="rId8" imgW="1663700" imgH="495300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763" y="3265488"/>
                        <a:ext cx="3494087" cy="1039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Text Box 31"/>
          <p:cNvSpPr txBox="1">
            <a:spLocks noChangeArrowheads="1"/>
          </p:cNvSpPr>
          <p:nvPr/>
        </p:nvSpPr>
        <p:spPr bwMode="auto">
          <a:xfrm>
            <a:off x="2486025" y="4951413"/>
            <a:ext cx="45243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so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7173" name="Object 25"/>
          <p:cNvGraphicFramePr>
            <a:graphicFrameLocks noChangeAspect="1"/>
          </p:cNvGraphicFramePr>
          <p:nvPr/>
        </p:nvGraphicFramePr>
        <p:xfrm>
          <a:off x="3130921" y="1749466"/>
          <a:ext cx="2498725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21" name="Equation" r:id="rId10" imgW="1256755" imgH="304668" progId="Equation.DSMT4">
                  <p:embed/>
                </p:oleObj>
              </mc:Choice>
              <mc:Fallback>
                <p:oleObj name="Equation" r:id="rId10" imgW="1256755" imgH="304668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0921" y="1749466"/>
                        <a:ext cx="2498725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Text Box 2"/>
          <p:cNvSpPr txBox="1">
            <a:spLocks noChangeArrowheads="1"/>
          </p:cNvSpPr>
          <p:nvPr/>
        </p:nvSpPr>
        <p:spPr bwMode="auto">
          <a:xfrm>
            <a:off x="2602144" y="0"/>
            <a:ext cx="40020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 (cont.)</a:t>
            </a:r>
          </a:p>
        </p:txBody>
      </p:sp>
      <p:sp>
        <p:nvSpPr>
          <p:cNvPr id="8203" name="Text Box 15"/>
          <p:cNvSpPr txBox="1">
            <a:spLocks noChangeArrowheads="1"/>
          </p:cNvSpPr>
          <p:nvPr/>
        </p:nvSpPr>
        <p:spPr bwMode="auto">
          <a:xfrm>
            <a:off x="557439" y="1089479"/>
            <a:ext cx="2422458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Alternative</a:t>
            </a:r>
            <a:r>
              <a:rPr lang="en-US" sz="2000" dirty="0" smtClean="0">
                <a:solidFill>
                  <a:schemeClr val="bg1"/>
                </a:solidFill>
              </a:rPr>
              <a:t>: Choose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8195" name="Object 18"/>
          <p:cNvGraphicFramePr>
            <a:graphicFrameLocks noChangeAspect="1"/>
          </p:cNvGraphicFramePr>
          <p:nvPr/>
        </p:nvGraphicFramePr>
        <p:xfrm>
          <a:off x="3052644" y="1099445"/>
          <a:ext cx="96520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4" imgW="457002" imgH="203112" progId="Equation.DSMT4">
                  <p:embed/>
                </p:oleObj>
              </mc:Choice>
              <mc:Fallback>
                <p:oleObj name="Equation" r:id="rId4" imgW="457002" imgH="203112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2644" y="1099445"/>
                        <a:ext cx="965200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19"/>
          <p:cNvGraphicFramePr>
            <a:graphicFrameLocks noChangeAspect="1"/>
          </p:cNvGraphicFramePr>
          <p:nvPr/>
        </p:nvGraphicFramePr>
        <p:xfrm>
          <a:off x="3099700" y="4961341"/>
          <a:ext cx="32829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3" name="Equation" r:id="rId6" imgW="1701800" imgH="558800" progId="Equation.DSMT4">
                  <p:embed/>
                </p:oleObj>
              </mc:Choice>
              <mc:Fallback>
                <p:oleObj name="Equation" r:id="rId6" imgW="1701800" imgH="558800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9700" y="4961341"/>
                        <a:ext cx="32829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5" name="Text Box 20"/>
          <p:cNvSpPr txBox="1">
            <a:spLocks noChangeArrowheads="1"/>
          </p:cNvSpPr>
          <p:nvPr/>
        </p:nvSpPr>
        <p:spPr bwMode="auto">
          <a:xfrm>
            <a:off x="3203931" y="6125452"/>
            <a:ext cx="32067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(The same result is obtained.)</a:t>
            </a:r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400535" y="1009933"/>
            <a:ext cx="2492991" cy="646331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/>
                </a:solidFill>
              </a:rPr>
              <a:t>Region 1 is on bottom.</a:t>
            </a:r>
          </a:p>
          <a:p>
            <a:pPr algn="ctr"/>
            <a:r>
              <a:rPr lang="en-US" dirty="0" smtClean="0">
                <a:solidFill>
                  <a:schemeClr val="bg2"/>
                </a:solidFill>
              </a:rPr>
              <a:t>Region 2 is on top.</a:t>
            </a:r>
            <a:endParaRPr lang="en-US" dirty="0">
              <a:solidFill>
                <a:schemeClr val="bg2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074947" y="1883392"/>
            <a:ext cx="5485914" cy="2787887"/>
            <a:chOff x="2074947" y="1883392"/>
            <a:chExt cx="5485914" cy="2787887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074947" y="3441193"/>
              <a:ext cx="5485914" cy="1230086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077711" y="1883392"/>
              <a:ext cx="5483150" cy="1541394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198" name="Line 3"/>
            <p:cNvSpPr>
              <a:spLocks noChangeShapeType="1"/>
            </p:cNvSpPr>
            <p:nvPr/>
          </p:nvSpPr>
          <p:spPr bwMode="auto">
            <a:xfrm flipV="1">
              <a:off x="2086825" y="3444287"/>
              <a:ext cx="5472112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8199" name="Text Box 5"/>
            <p:cNvSpPr txBox="1">
              <a:spLocks noChangeArrowheads="1"/>
            </p:cNvSpPr>
            <p:nvPr/>
          </p:nvSpPr>
          <p:spPr bwMode="auto">
            <a:xfrm>
              <a:off x="7186637" y="2975212"/>
              <a:ext cx="1841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/>
            </a:p>
          </p:txBody>
        </p:sp>
        <p:sp>
          <p:nvSpPr>
            <p:cNvPr id="8200" name="Line 6"/>
            <p:cNvSpPr>
              <a:spLocks noChangeShapeType="1"/>
            </p:cNvSpPr>
            <p:nvPr/>
          </p:nvSpPr>
          <p:spPr bwMode="auto">
            <a:xfrm>
              <a:off x="5175275" y="3549887"/>
              <a:ext cx="0" cy="32861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8194" name="Object 9"/>
            <p:cNvGraphicFramePr>
              <a:graphicFrameLocks noChangeAspect="1"/>
            </p:cNvGraphicFramePr>
            <p:nvPr/>
          </p:nvGraphicFramePr>
          <p:xfrm>
            <a:off x="5483250" y="3662600"/>
            <a:ext cx="268287" cy="4302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4" name="Equation" r:id="rId8" imgW="126835" imgH="202936" progId="Equation.DSMT4">
                    <p:embed/>
                  </p:oleObj>
                </mc:Choice>
                <mc:Fallback>
                  <p:oleObj name="Equation" r:id="rId8" imgW="126835" imgH="202936" progId="Equation.DSMT4">
                    <p:embed/>
                    <p:pic>
                      <p:nvPicPr>
                        <p:cNvPr id="0" name="Picture 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3250" y="3662600"/>
                          <a:ext cx="268287" cy="4302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8201" name="Group 18"/>
            <p:cNvGrpSpPr>
              <a:grpSpLocks/>
            </p:cNvGrpSpPr>
            <p:nvPr/>
          </p:nvGrpSpPr>
          <p:grpSpPr bwMode="auto">
            <a:xfrm>
              <a:off x="2109812" y="2895837"/>
              <a:ext cx="403225" cy="450850"/>
              <a:chOff x="2178050" y="2663825"/>
              <a:chExt cx="403225" cy="450850"/>
            </a:xfrm>
          </p:grpSpPr>
          <p:sp>
            <p:nvSpPr>
              <p:cNvPr id="8210" name="Oval 10"/>
              <p:cNvSpPr>
                <a:spLocks noChangeArrowheads="1"/>
              </p:cNvSpPr>
              <p:nvPr/>
            </p:nvSpPr>
            <p:spPr bwMode="auto">
              <a:xfrm>
                <a:off x="2178050" y="2663825"/>
                <a:ext cx="403225" cy="45085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Text Box 12"/>
              <p:cNvSpPr txBox="1">
                <a:spLocks noChangeArrowheads="1"/>
              </p:cNvSpPr>
              <p:nvPr/>
            </p:nvSpPr>
            <p:spPr bwMode="auto">
              <a:xfrm>
                <a:off x="2227263" y="2700338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2</a:t>
                </a:r>
              </a:p>
            </p:txBody>
          </p:sp>
        </p:grpSp>
        <p:grpSp>
          <p:nvGrpSpPr>
            <p:cNvPr id="8202" name="Group 17"/>
            <p:cNvGrpSpPr>
              <a:grpSpLocks/>
            </p:cNvGrpSpPr>
            <p:nvPr/>
          </p:nvGrpSpPr>
          <p:grpSpPr bwMode="auto">
            <a:xfrm>
              <a:off x="2120925" y="3513375"/>
              <a:ext cx="403225" cy="450850"/>
              <a:chOff x="2189163" y="3281363"/>
              <a:chExt cx="403225" cy="450850"/>
            </a:xfrm>
          </p:grpSpPr>
          <p:sp>
            <p:nvSpPr>
              <p:cNvPr id="8208" name="Oval 11"/>
              <p:cNvSpPr>
                <a:spLocks noChangeArrowheads="1"/>
              </p:cNvSpPr>
              <p:nvPr/>
            </p:nvSpPr>
            <p:spPr bwMode="auto">
              <a:xfrm>
                <a:off x="2189163" y="3281363"/>
                <a:ext cx="403225" cy="45085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9" name="Text Box 13"/>
              <p:cNvSpPr txBox="1">
                <a:spLocks noChangeArrowheads="1"/>
              </p:cNvSpPr>
              <p:nvPr/>
            </p:nvSpPr>
            <p:spPr bwMode="auto">
              <a:xfrm>
                <a:off x="2239963" y="3309938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</a:t>
                </a:r>
              </a:p>
            </p:txBody>
          </p:sp>
        </p:grpSp>
        <p:sp>
          <p:nvSpPr>
            <p:cNvPr id="8206" name="Line 21"/>
            <p:cNvSpPr>
              <a:spLocks noChangeShapeType="1"/>
            </p:cNvSpPr>
            <p:nvPr/>
          </p:nvSpPr>
          <p:spPr bwMode="auto">
            <a:xfrm flipV="1">
              <a:off x="7226825" y="2370375"/>
              <a:ext cx="0" cy="927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5" name="Object 12"/>
            <p:cNvGraphicFramePr>
              <a:graphicFrameLocks noChangeAspect="1"/>
            </p:cNvGraphicFramePr>
            <p:nvPr/>
          </p:nvGraphicFramePr>
          <p:xfrm>
            <a:off x="7131026" y="2019870"/>
            <a:ext cx="215829" cy="215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45" name="Equation" r:id="rId10" imgW="126725" imgH="126725" progId="Equation.DSMT4">
                    <p:embed/>
                  </p:oleObj>
                </mc:Choice>
                <mc:Fallback>
                  <p:oleObj name="Equation" r:id="rId10" imgW="126725" imgH="126725" progId="Equation.DSMT4">
                    <p:embed/>
                    <p:pic>
                      <p:nvPicPr>
                        <p:cNvPr id="0" name="Picture 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131026" y="2019870"/>
                          <a:ext cx="215829" cy="215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Text Box 2"/>
          <p:cNvSpPr txBox="1">
            <a:spLocks noChangeArrowheads="1"/>
          </p:cNvSpPr>
          <p:nvPr/>
        </p:nvSpPr>
        <p:spPr bwMode="auto">
          <a:xfrm>
            <a:off x="2671083" y="0"/>
            <a:ext cx="355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9221" name="Text Box 11"/>
          <p:cNvSpPr txBox="1">
            <a:spLocks noChangeArrowheads="1"/>
          </p:cNvSpPr>
          <p:nvPr/>
        </p:nvSpPr>
        <p:spPr bwMode="auto">
          <a:xfrm>
            <a:off x="654551" y="826037"/>
            <a:ext cx="7507183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000" dirty="0">
                <a:solidFill>
                  <a:schemeClr val="bg2"/>
                </a:solidFill>
              </a:rPr>
              <a:t>Draw flux lines going into a </a:t>
            </a:r>
            <a:r>
              <a:rPr lang="en-US" sz="2000" dirty="0" smtClean="0">
                <a:solidFill>
                  <a:schemeClr val="bg2"/>
                </a:solidFill>
              </a:rPr>
              <a:t>dielectric (no surface charge density)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9222" name="Text Box 33"/>
          <p:cNvSpPr txBox="1">
            <a:spLocks noChangeArrowheads="1"/>
          </p:cNvSpPr>
          <p:nvPr/>
        </p:nvSpPr>
        <p:spPr bwMode="auto">
          <a:xfrm>
            <a:off x="990151" y="1475437"/>
            <a:ext cx="6761389" cy="646331"/>
          </a:xfrm>
          <a:prstGeom prst="rect">
            <a:avLst/>
          </a:prstGeom>
          <a:noFill/>
          <a:ln w="1905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Note:</a:t>
            </a:r>
            <a:r>
              <a:rPr lang="en-US" dirty="0" smtClean="0">
                <a:solidFill>
                  <a:schemeClr val="bg1"/>
                </a:solidFill>
              </a:rPr>
              <a:t> The </a:t>
            </a:r>
            <a:r>
              <a:rPr lang="en-US" dirty="0">
                <a:solidFill>
                  <a:schemeClr val="bg1"/>
                </a:solidFill>
              </a:rPr>
              <a:t>electric field below the interface has </a:t>
            </a:r>
            <a:r>
              <a:rPr lang="en-US" dirty="0" smtClean="0">
                <a:solidFill>
                  <a:schemeClr val="bg1"/>
                </a:solidFill>
              </a:rPr>
              <a:t>the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same horizontal component, but a smaller vertical component.</a:t>
            </a: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242" name="Object 26"/>
          <p:cNvGraphicFramePr>
            <a:graphicFrameLocks noChangeAspect="1"/>
          </p:cNvGraphicFramePr>
          <p:nvPr/>
        </p:nvGraphicFramePr>
        <p:xfrm>
          <a:off x="5310148" y="3055578"/>
          <a:ext cx="1207633" cy="340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6" name="Equation" r:id="rId4" imgW="812447" imgH="228501" progId="Equation.DSMT4">
                  <p:embed/>
                </p:oleObj>
              </mc:Choice>
              <mc:Fallback>
                <p:oleObj name="Equation" r:id="rId4" imgW="812447" imgH="228501" progId="Equation.DSMT4">
                  <p:embed/>
                  <p:pic>
                    <p:nvPicPr>
                      <p:cNvPr id="0" name="Picture 1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0148" y="3055578"/>
                        <a:ext cx="1207633" cy="3400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3" name="Object 27"/>
          <p:cNvGraphicFramePr>
            <a:graphicFrameLocks noChangeAspect="1"/>
          </p:cNvGraphicFramePr>
          <p:nvPr/>
        </p:nvGraphicFramePr>
        <p:xfrm>
          <a:off x="5470486" y="2641864"/>
          <a:ext cx="884010" cy="3394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7" name="Equation" r:id="rId6" imgW="596900" imgH="228600" progId="Equation.DSMT4">
                  <p:embed/>
                </p:oleObj>
              </mc:Choice>
              <mc:Fallback>
                <p:oleObj name="Equation" r:id="rId6" imgW="596900" imgH="228600" progId="Equation.DSMT4">
                  <p:embed/>
                  <p:pic>
                    <p:nvPicPr>
                      <p:cNvPr id="0" name="Picture 1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0486" y="2641864"/>
                        <a:ext cx="884010" cy="3394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005823" y="2503215"/>
            <a:ext cx="1422400" cy="1117614"/>
            <a:chOff x="7019471" y="2590786"/>
            <a:chExt cx="1422400" cy="1117614"/>
          </a:xfrm>
        </p:grpSpPr>
        <p:grpSp>
          <p:nvGrpSpPr>
            <p:cNvPr id="9223" name="Group 40"/>
            <p:cNvGrpSpPr>
              <a:grpSpLocks/>
            </p:cNvGrpSpPr>
            <p:nvPr/>
          </p:nvGrpSpPr>
          <p:grpSpPr bwMode="auto">
            <a:xfrm>
              <a:off x="7019471" y="2720975"/>
              <a:ext cx="1422400" cy="987425"/>
              <a:chOff x="4456" y="1666"/>
              <a:chExt cx="896" cy="622"/>
            </a:xfrm>
          </p:grpSpPr>
          <p:sp>
            <p:nvSpPr>
              <p:cNvPr id="9237" name="Rectangle 38"/>
              <p:cNvSpPr>
                <a:spLocks noChangeArrowheads="1"/>
              </p:cNvSpPr>
              <p:nvPr/>
            </p:nvSpPr>
            <p:spPr bwMode="auto">
              <a:xfrm>
                <a:off x="4456" y="1944"/>
                <a:ext cx="896" cy="344"/>
              </a:xfrm>
              <a:prstGeom prst="rect">
                <a:avLst/>
              </a:prstGeom>
              <a:solidFill>
                <a:srgbClr val="C0C0C0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38" name="Line 34"/>
              <p:cNvSpPr>
                <a:spLocks noChangeShapeType="1"/>
              </p:cNvSpPr>
              <p:nvPr/>
            </p:nvSpPr>
            <p:spPr bwMode="auto">
              <a:xfrm>
                <a:off x="4464" y="1944"/>
                <a:ext cx="880" cy="0"/>
              </a:xfrm>
              <a:prstGeom prst="lin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39" name="Line 35"/>
              <p:cNvSpPr>
                <a:spLocks noChangeShapeType="1"/>
              </p:cNvSpPr>
              <p:nvPr/>
            </p:nvSpPr>
            <p:spPr bwMode="auto">
              <a:xfrm>
                <a:off x="4663" y="1666"/>
                <a:ext cx="225" cy="222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9240" name="Oval 36"/>
              <p:cNvSpPr>
                <a:spLocks noChangeArrowheads="1"/>
              </p:cNvSpPr>
              <p:nvPr/>
            </p:nvSpPr>
            <p:spPr bwMode="auto">
              <a:xfrm>
                <a:off x="4902" y="1896"/>
                <a:ext cx="80" cy="80"/>
              </a:xfrm>
              <a:prstGeom prst="ellipse">
                <a:avLst/>
              </a:prstGeom>
              <a:solidFill>
                <a:schemeClr val="accent1"/>
              </a:solidFill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41" name="Line 37"/>
              <p:cNvSpPr>
                <a:spLocks noChangeShapeType="1"/>
              </p:cNvSpPr>
              <p:nvPr/>
            </p:nvSpPr>
            <p:spPr bwMode="auto">
              <a:xfrm>
                <a:off x="4993" y="1965"/>
                <a:ext cx="272" cy="104"/>
              </a:xfrm>
              <a:prstGeom prst="line">
                <a:avLst/>
              </a:prstGeom>
              <a:noFill/>
              <a:ln w="28575">
                <a:solidFill>
                  <a:schemeClr val="hlink"/>
                </a:solidFill>
                <a:round/>
                <a:headEnd type="none" w="sm" len="sm"/>
                <a:tailEnd type="triangle" w="med" len="med"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cxnSp>
          <p:nvCxnSpPr>
            <p:cNvPr id="36" name="Straight Connector 35"/>
            <p:cNvCxnSpPr/>
            <p:nvPr/>
          </p:nvCxnSpPr>
          <p:spPr bwMode="auto">
            <a:xfrm flipH="1">
              <a:off x="7875800" y="2950032"/>
              <a:ext cx="5457" cy="6377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0" name="Straight Connector 39"/>
            <p:cNvCxnSpPr/>
            <p:nvPr/>
          </p:nvCxnSpPr>
          <p:spPr bwMode="auto">
            <a:xfrm flipH="1">
              <a:off x="8281340" y="2971800"/>
              <a:ext cx="5457" cy="6377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1" name="Straight Connector 40"/>
            <p:cNvCxnSpPr/>
            <p:nvPr/>
          </p:nvCxnSpPr>
          <p:spPr bwMode="auto">
            <a:xfrm flipH="1">
              <a:off x="7331496" y="2590790"/>
              <a:ext cx="5457" cy="6377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flipH="1">
              <a:off x="7723388" y="2590786"/>
              <a:ext cx="5457" cy="63772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  <p:graphicFrame>
        <p:nvGraphicFramePr>
          <p:cNvPr id="9244" name="Object 28"/>
          <p:cNvGraphicFramePr>
            <a:graphicFrameLocks noChangeAspect="1"/>
          </p:cNvGraphicFramePr>
          <p:nvPr/>
        </p:nvGraphicFramePr>
        <p:xfrm>
          <a:off x="7860759" y="4915689"/>
          <a:ext cx="639763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8" name="Equation" r:id="rId8" imgW="431613" imgH="228501" progId="Equation.DSMT4">
                  <p:embed/>
                </p:oleObj>
              </mc:Choice>
              <mc:Fallback>
                <p:oleObj name="Equation" r:id="rId8" imgW="431613" imgH="228501" progId="Equation.DSMT4">
                  <p:embed/>
                  <p:pic>
                    <p:nvPicPr>
                      <p:cNvPr id="0" name="Picture 1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0759" y="4915689"/>
                        <a:ext cx="639763" cy="3397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45" name="Object 29"/>
          <p:cNvGraphicFramePr>
            <a:graphicFrameLocks noChangeAspect="1"/>
          </p:cNvGraphicFramePr>
          <p:nvPr/>
        </p:nvGraphicFramePr>
        <p:xfrm>
          <a:off x="7830986" y="5960505"/>
          <a:ext cx="866775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39" name="Equation" r:id="rId10" imgW="583947" imgH="228501" progId="Equation.DSMT4">
                  <p:embed/>
                </p:oleObj>
              </mc:Choice>
              <mc:Fallback>
                <p:oleObj name="Equation" r:id="rId10" imgW="583947" imgH="228501" progId="Equation.DSMT4">
                  <p:embed/>
                  <p:pic>
                    <p:nvPicPr>
                      <p:cNvPr id="0" name="Picture 1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0986" y="5960505"/>
                        <a:ext cx="866775" cy="339725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" name="Down Arrow 43"/>
          <p:cNvSpPr/>
          <p:nvPr/>
        </p:nvSpPr>
        <p:spPr bwMode="auto">
          <a:xfrm>
            <a:off x="8097729" y="5428800"/>
            <a:ext cx="261258" cy="344384"/>
          </a:xfrm>
          <a:prstGeom prst="down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974271" y="2324100"/>
            <a:ext cx="7392790" cy="4051300"/>
            <a:chOff x="974271" y="2324100"/>
            <a:chExt cx="7392790" cy="4051300"/>
          </a:xfrm>
        </p:grpSpPr>
        <p:sp>
          <p:nvSpPr>
            <p:cNvPr id="9226" name="Rectangle 16"/>
            <p:cNvSpPr>
              <a:spLocks noChangeArrowheads="1"/>
            </p:cNvSpPr>
            <p:nvPr/>
          </p:nvSpPr>
          <p:spPr bwMode="auto">
            <a:xfrm>
              <a:off x="974271" y="4533900"/>
              <a:ext cx="6400800" cy="18415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9218" name="Object 17"/>
            <p:cNvGraphicFramePr>
              <a:graphicFrameLocks noChangeAspect="1"/>
            </p:cNvGraphicFramePr>
            <p:nvPr/>
          </p:nvGraphicFramePr>
          <p:xfrm>
            <a:off x="6130925" y="4692650"/>
            <a:ext cx="1120775" cy="4492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40" name="Equation" r:id="rId12" imgW="571252" imgH="228501" progId="Equation.DSMT4">
                    <p:embed/>
                  </p:oleObj>
                </mc:Choice>
                <mc:Fallback>
                  <p:oleObj name="Equation" r:id="rId12" imgW="571252" imgH="228501" progId="Equation.DSMT4">
                    <p:embed/>
                    <p:pic>
                      <p:nvPicPr>
                        <p:cNvPr id="0" name="Picture 1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30925" y="4692650"/>
                          <a:ext cx="1120775" cy="4492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19" name="Object 18"/>
            <p:cNvGraphicFramePr>
              <a:graphicFrameLocks noChangeAspect="1"/>
            </p:cNvGraphicFramePr>
            <p:nvPr/>
          </p:nvGraphicFramePr>
          <p:xfrm>
            <a:off x="6250441" y="4028424"/>
            <a:ext cx="792616" cy="4204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41" name="Equation" r:id="rId14" imgW="431613" imgH="228501" progId="Equation.DSMT4">
                    <p:embed/>
                  </p:oleObj>
                </mc:Choice>
                <mc:Fallback>
                  <p:oleObj name="Equation" r:id="rId14" imgW="431613" imgH="228501" progId="Equation.DSMT4">
                    <p:embed/>
                    <p:pic>
                      <p:nvPicPr>
                        <p:cNvPr id="0" name="Picture 1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250441" y="4028424"/>
                          <a:ext cx="792616" cy="4204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227" name="Line 22"/>
            <p:cNvSpPr>
              <a:spLocks noChangeShapeType="1"/>
            </p:cNvSpPr>
            <p:nvPr/>
          </p:nvSpPr>
          <p:spPr bwMode="auto">
            <a:xfrm>
              <a:off x="4034971" y="3454400"/>
              <a:ext cx="0" cy="25908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8" name="Freeform 25"/>
            <p:cNvSpPr>
              <a:spLocks/>
            </p:cNvSpPr>
            <p:nvPr/>
          </p:nvSpPr>
          <p:spPr bwMode="auto">
            <a:xfrm>
              <a:off x="4034971" y="3454400"/>
              <a:ext cx="825500" cy="1079500"/>
            </a:xfrm>
            <a:custGeom>
              <a:avLst/>
              <a:gdLst>
                <a:gd name="T0" fmla="*/ 0 w 520"/>
                <a:gd name="T1" fmla="*/ 0 h 680"/>
                <a:gd name="T2" fmla="*/ 208 w 520"/>
                <a:gd name="T3" fmla="*/ 144 h 680"/>
                <a:gd name="T4" fmla="*/ 320 w 520"/>
                <a:gd name="T5" fmla="*/ 256 h 680"/>
                <a:gd name="T6" fmla="*/ 400 w 520"/>
                <a:gd name="T7" fmla="*/ 384 h 680"/>
                <a:gd name="T8" fmla="*/ 464 w 520"/>
                <a:gd name="T9" fmla="*/ 528 h 680"/>
                <a:gd name="T10" fmla="*/ 520 w 520"/>
                <a:gd name="T11" fmla="*/ 680 h 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0"/>
                <a:gd name="T19" fmla="*/ 0 h 680"/>
                <a:gd name="T20" fmla="*/ 520 w 520"/>
                <a:gd name="T21" fmla="*/ 680 h 6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0" h="680">
                  <a:moveTo>
                    <a:pt x="0" y="0"/>
                  </a:moveTo>
                  <a:lnTo>
                    <a:pt x="208" y="144"/>
                  </a:lnTo>
                  <a:lnTo>
                    <a:pt x="320" y="256"/>
                  </a:lnTo>
                  <a:lnTo>
                    <a:pt x="400" y="384"/>
                  </a:lnTo>
                  <a:lnTo>
                    <a:pt x="464" y="528"/>
                  </a:lnTo>
                  <a:lnTo>
                    <a:pt x="520" y="68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29" name="Line 26"/>
            <p:cNvSpPr>
              <a:spLocks noChangeShapeType="1"/>
            </p:cNvSpPr>
            <p:nvPr/>
          </p:nvSpPr>
          <p:spPr bwMode="auto">
            <a:xfrm>
              <a:off x="4847771" y="4521200"/>
              <a:ext cx="1181100" cy="16510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0" name="Freeform 29"/>
            <p:cNvSpPr>
              <a:spLocks/>
            </p:cNvSpPr>
            <p:nvPr/>
          </p:nvSpPr>
          <p:spPr bwMode="auto">
            <a:xfrm>
              <a:off x="4034971" y="3467100"/>
              <a:ext cx="431800" cy="1054100"/>
            </a:xfrm>
            <a:custGeom>
              <a:avLst/>
              <a:gdLst>
                <a:gd name="T0" fmla="*/ 0 w 272"/>
                <a:gd name="T1" fmla="*/ 0 h 664"/>
                <a:gd name="T2" fmla="*/ 120 w 272"/>
                <a:gd name="T3" fmla="*/ 200 h 664"/>
                <a:gd name="T4" fmla="*/ 168 w 272"/>
                <a:gd name="T5" fmla="*/ 320 h 664"/>
                <a:gd name="T6" fmla="*/ 216 w 272"/>
                <a:gd name="T7" fmla="*/ 456 h 664"/>
                <a:gd name="T8" fmla="*/ 272 w 272"/>
                <a:gd name="T9" fmla="*/ 664 h 6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664"/>
                <a:gd name="T17" fmla="*/ 272 w 272"/>
                <a:gd name="T18" fmla="*/ 664 h 6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664">
                  <a:moveTo>
                    <a:pt x="0" y="0"/>
                  </a:moveTo>
                  <a:lnTo>
                    <a:pt x="120" y="200"/>
                  </a:lnTo>
                  <a:lnTo>
                    <a:pt x="168" y="320"/>
                  </a:lnTo>
                  <a:lnTo>
                    <a:pt x="216" y="456"/>
                  </a:lnTo>
                  <a:lnTo>
                    <a:pt x="272" y="664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1" name="Line 30"/>
            <p:cNvSpPr>
              <a:spLocks noChangeShapeType="1"/>
            </p:cNvSpPr>
            <p:nvPr/>
          </p:nvSpPr>
          <p:spPr bwMode="auto">
            <a:xfrm>
              <a:off x="4454071" y="4508500"/>
              <a:ext cx="673100" cy="14986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2" name="Oval 20"/>
            <p:cNvSpPr>
              <a:spLocks noChangeArrowheads="1"/>
            </p:cNvSpPr>
            <p:nvPr/>
          </p:nvSpPr>
          <p:spPr bwMode="auto">
            <a:xfrm>
              <a:off x="3957625" y="3390900"/>
              <a:ext cx="152400" cy="152400"/>
            </a:xfrm>
            <a:prstGeom prst="ellipse">
              <a:avLst/>
            </a:prstGeom>
            <a:solidFill>
              <a:srgbClr val="FFFF00"/>
            </a:solidFill>
            <a:ln w="1905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3" name="Freeform 46"/>
            <p:cNvSpPr>
              <a:spLocks/>
            </p:cNvSpPr>
            <p:nvPr/>
          </p:nvSpPr>
          <p:spPr bwMode="auto">
            <a:xfrm>
              <a:off x="3133271" y="3492500"/>
              <a:ext cx="825500" cy="1079500"/>
            </a:xfrm>
            <a:custGeom>
              <a:avLst/>
              <a:gdLst>
                <a:gd name="T0" fmla="*/ 520 w 520"/>
                <a:gd name="T1" fmla="*/ 0 h 680"/>
                <a:gd name="T2" fmla="*/ 312 w 520"/>
                <a:gd name="T3" fmla="*/ 144 h 680"/>
                <a:gd name="T4" fmla="*/ 208 w 520"/>
                <a:gd name="T5" fmla="*/ 256 h 680"/>
                <a:gd name="T6" fmla="*/ 120 w 520"/>
                <a:gd name="T7" fmla="*/ 384 h 680"/>
                <a:gd name="T8" fmla="*/ 56 w 520"/>
                <a:gd name="T9" fmla="*/ 528 h 680"/>
                <a:gd name="T10" fmla="*/ 0 w 520"/>
                <a:gd name="T11" fmla="*/ 680 h 68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20"/>
                <a:gd name="T19" fmla="*/ 0 h 680"/>
                <a:gd name="T20" fmla="*/ 520 w 520"/>
                <a:gd name="T21" fmla="*/ 680 h 68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20" h="680">
                  <a:moveTo>
                    <a:pt x="520" y="0"/>
                  </a:moveTo>
                  <a:lnTo>
                    <a:pt x="312" y="144"/>
                  </a:lnTo>
                  <a:lnTo>
                    <a:pt x="208" y="256"/>
                  </a:lnTo>
                  <a:lnTo>
                    <a:pt x="120" y="384"/>
                  </a:lnTo>
                  <a:lnTo>
                    <a:pt x="56" y="528"/>
                  </a:lnTo>
                  <a:lnTo>
                    <a:pt x="0" y="680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4" name="Freeform 47"/>
            <p:cNvSpPr>
              <a:spLocks/>
            </p:cNvSpPr>
            <p:nvPr/>
          </p:nvSpPr>
          <p:spPr bwMode="auto">
            <a:xfrm flipH="1">
              <a:off x="3539671" y="3505200"/>
              <a:ext cx="431800" cy="1054100"/>
            </a:xfrm>
            <a:custGeom>
              <a:avLst/>
              <a:gdLst>
                <a:gd name="T0" fmla="*/ 0 w 272"/>
                <a:gd name="T1" fmla="*/ 0 h 664"/>
                <a:gd name="T2" fmla="*/ 120 w 272"/>
                <a:gd name="T3" fmla="*/ 200 h 664"/>
                <a:gd name="T4" fmla="*/ 168 w 272"/>
                <a:gd name="T5" fmla="*/ 320 h 664"/>
                <a:gd name="T6" fmla="*/ 216 w 272"/>
                <a:gd name="T7" fmla="*/ 456 h 664"/>
                <a:gd name="T8" fmla="*/ 272 w 272"/>
                <a:gd name="T9" fmla="*/ 664 h 66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2"/>
                <a:gd name="T16" fmla="*/ 0 h 664"/>
                <a:gd name="T17" fmla="*/ 272 w 272"/>
                <a:gd name="T18" fmla="*/ 664 h 66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2" h="664">
                  <a:moveTo>
                    <a:pt x="0" y="0"/>
                  </a:moveTo>
                  <a:lnTo>
                    <a:pt x="120" y="200"/>
                  </a:lnTo>
                  <a:lnTo>
                    <a:pt x="168" y="320"/>
                  </a:lnTo>
                  <a:lnTo>
                    <a:pt x="216" y="456"/>
                  </a:lnTo>
                  <a:lnTo>
                    <a:pt x="272" y="664"/>
                  </a:lnTo>
                </a:path>
              </a:pathLst>
            </a:cu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5" name="Line 48"/>
            <p:cNvSpPr>
              <a:spLocks noChangeShapeType="1"/>
            </p:cNvSpPr>
            <p:nvPr/>
          </p:nvSpPr>
          <p:spPr bwMode="auto">
            <a:xfrm flipH="1">
              <a:off x="2853871" y="4572000"/>
              <a:ext cx="673100" cy="14986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9236" name="Line 49"/>
            <p:cNvSpPr>
              <a:spLocks noChangeShapeType="1"/>
            </p:cNvSpPr>
            <p:nvPr/>
          </p:nvSpPr>
          <p:spPr bwMode="auto">
            <a:xfrm flipH="1">
              <a:off x="1939471" y="4559300"/>
              <a:ext cx="1181100" cy="165100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cxnSp>
          <p:nvCxnSpPr>
            <p:cNvPr id="29" name="Straight Arrow Connector 28"/>
            <p:cNvCxnSpPr/>
            <p:nvPr/>
          </p:nvCxnSpPr>
          <p:spPr bwMode="auto">
            <a:xfrm flipV="1">
              <a:off x="4049485" y="2743204"/>
              <a:ext cx="0" cy="544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rot="5400000" flipV="1">
              <a:off x="7696199" y="4267204"/>
              <a:ext cx="0" cy="54428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32" name="Text Box 21"/>
            <p:cNvSpPr txBox="1">
              <a:spLocks noChangeArrowheads="1"/>
            </p:cNvSpPr>
            <p:nvPr/>
          </p:nvSpPr>
          <p:spPr bwMode="auto">
            <a:xfrm>
              <a:off x="8068581" y="4299633"/>
              <a:ext cx="298480" cy="40011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2000" i="1" dirty="0" smtClean="0">
                  <a:solidFill>
                    <a:schemeClr val="bg2"/>
                  </a:solidFill>
                  <a:latin typeface="Times New Roman" pitchFamily="18" charset="0"/>
                </a:rPr>
                <a:t>x</a:t>
              </a:r>
              <a:endParaRPr lang="en-US" sz="2000" i="1" dirty="0">
                <a:solidFill>
                  <a:schemeClr val="bg2"/>
                </a:solidFill>
                <a:latin typeface="Times New Roman" pitchFamily="18" charset="0"/>
              </a:endParaRPr>
            </a:p>
          </p:txBody>
        </p:sp>
        <p:graphicFrame>
          <p:nvGraphicFramePr>
            <p:cNvPr id="9246" name="Object 18"/>
            <p:cNvGraphicFramePr>
              <a:graphicFrameLocks noChangeAspect="1"/>
            </p:cNvGraphicFramePr>
            <p:nvPr/>
          </p:nvGraphicFramePr>
          <p:xfrm>
            <a:off x="4224693" y="3146283"/>
            <a:ext cx="233363" cy="303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42" name="Equation" r:id="rId16" imgW="126780" imgH="164814" progId="Equation.DSMT4">
                    <p:embed/>
                  </p:oleObj>
                </mc:Choice>
                <mc:Fallback>
                  <p:oleObj name="Equation" r:id="rId16" imgW="126780" imgH="164814" progId="Equation.DSMT4">
                    <p:embed/>
                    <p:pic>
                      <p:nvPicPr>
                        <p:cNvPr id="0" name="Picture 1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24693" y="3146283"/>
                          <a:ext cx="233363" cy="303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47" name="Object 18"/>
            <p:cNvGraphicFramePr>
              <a:graphicFrameLocks noChangeAspect="1"/>
            </p:cNvGraphicFramePr>
            <p:nvPr/>
          </p:nvGraphicFramePr>
          <p:xfrm>
            <a:off x="3940175" y="2324100"/>
            <a:ext cx="233363" cy="233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343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1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0175" y="2324100"/>
                          <a:ext cx="233363" cy="233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" name="TextBox 1"/>
          <p:cNvSpPr txBox="1"/>
          <p:nvPr/>
        </p:nvSpPr>
        <p:spPr>
          <a:xfrm>
            <a:off x="577515" y="2586790"/>
            <a:ext cx="2598821" cy="954107"/>
          </a:xfrm>
          <a:prstGeom prst="rect">
            <a:avLst/>
          </a:prstGeom>
          <a:noFill/>
          <a:ln w="190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2"/>
                </a:solidFill>
              </a:rPr>
              <a:t>Observation:</a:t>
            </a:r>
            <a:r>
              <a:rPr lang="en-US" sz="1400" dirty="0" smtClean="0">
                <a:solidFill>
                  <a:schemeClr val="bg2"/>
                </a:solidFill>
              </a:rPr>
              <a:t> </a:t>
            </a:r>
          </a:p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The flux lines bend </a:t>
            </a:r>
            <a:r>
              <a:rPr lang="en-US" sz="1400" u="sng" dirty="0" smtClean="0">
                <a:solidFill>
                  <a:schemeClr val="bg2"/>
                </a:solidFill>
              </a:rPr>
              <a:t>away</a:t>
            </a:r>
            <a:r>
              <a:rPr lang="en-US" sz="1400" dirty="0" smtClean="0">
                <a:solidFill>
                  <a:schemeClr val="bg2"/>
                </a:solidFill>
              </a:rPr>
              <a:t> from the normal as they enter the dielectric region.</a:t>
            </a:r>
            <a:endParaRPr lang="en-US" sz="1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7" name="Rectangle 35"/>
          <p:cNvSpPr>
            <a:spLocks noChangeArrowheads="1"/>
          </p:cNvSpPr>
          <p:nvPr/>
        </p:nvSpPr>
        <p:spPr bwMode="auto">
          <a:xfrm>
            <a:off x="2212975" y="4889500"/>
            <a:ext cx="1866900" cy="1219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44" name="Object 33"/>
          <p:cNvGraphicFramePr>
            <a:graphicFrameLocks noChangeAspect="1"/>
          </p:cNvGraphicFramePr>
          <p:nvPr/>
        </p:nvGraphicFramePr>
        <p:xfrm>
          <a:off x="2733058" y="4981575"/>
          <a:ext cx="89217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4" name="Equation" r:id="rId4" imgW="431613" imgH="215806" progId="Equation.DSMT4">
                  <p:embed/>
                </p:oleObj>
              </mc:Choice>
              <mc:Fallback>
                <p:oleObj name="Equation" r:id="rId4" imgW="431613" imgH="215806" progId="Equation.DSMT4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3058" y="4981575"/>
                        <a:ext cx="89217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5" name="Object 34"/>
          <p:cNvGraphicFramePr>
            <a:graphicFrameLocks noChangeAspect="1"/>
          </p:cNvGraphicFramePr>
          <p:nvPr/>
        </p:nvGraphicFramePr>
        <p:xfrm>
          <a:off x="2578100" y="5522913"/>
          <a:ext cx="1231900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6" imgW="609600" imgH="228600" progId="Equation.DSMT4">
                  <p:embed/>
                </p:oleObj>
              </mc:Choice>
              <mc:Fallback>
                <p:oleObj name="Equation" r:id="rId6" imgW="609600" imgH="228600" progId="Equation.DSMT4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8100" y="5522913"/>
                        <a:ext cx="1231900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6" name="Text Box 38"/>
          <p:cNvSpPr txBox="1">
            <a:spLocks noChangeArrowheads="1"/>
          </p:cNvSpPr>
          <p:nvPr/>
        </p:nvSpPr>
        <p:spPr bwMode="auto">
          <a:xfrm>
            <a:off x="4273550" y="5318125"/>
            <a:ext cx="4583113" cy="369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(The normal points outward from the </a:t>
            </a:r>
            <a:r>
              <a:rPr lang="en-US" dirty="0" err="1">
                <a:solidFill>
                  <a:schemeClr val="bg2"/>
                </a:solidFill>
              </a:rPr>
              <a:t>PEC</a:t>
            </a:r>
            <a:r>
              <a:rPr lang="en-US" dirty="0">
                <a:solidFill>
                  <a:schemeClr val="bg2"/>
                </a:solidFill>
              </a:rPr>
              <a:t>.)</a:t>
            </a:r>
          </a:p>
        </p:txBody>
      </p:sp>
      <p:sp>
        <p:nvSpPr>
          <p:cNvPr id="10257" name="Text Box 39"/>
          <p:cNvSpPr txBox="1">
            <a:spLocks noChangeArrowheads="1"/>
          </p:cNvSpPr>
          <p:nvPr/>
        </p:nvSpPr>
        <p:spPr bwMode="auto">
          <a:xfrm>
            <a:off x="3075895" y="957594"/>
            <a:ext cx="2444900" cy="461665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/>
                </a:solidFill>
              </a:rPr>
              <a:t>Region 2 is PEC</a:t>
            </a:r>
          </a:p>
        </p:txBody>
      </p:sp>
      <p:sp>
        <p:nvSpPr>
          <p:cNvPr id="334888" name="Text Box 40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for PEC</a:t>
            </a:r>
          </a:p>
        </p:txBody>
      </p:sp>
      <p:sp>
        <p:nvSpPr>
          <p:cNvPr id="10259" name="TextBox 18"/>
          <p:cNvSpPr txBox="1">
            <a:spLocks noChangeArrowheads="1"/>
          </p:cNvSpPr>
          <p:nvPr/>
        </p:nvSpPr>
        <p:spPr bwMode="auto">
          <a:xfrm>
            <a:off x="605518" y="4308022"/>
            <a:ext cx="78359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This is a </a:t>
            </a:r>
            <a:r>
              <a:rPr lang="en-US" u="sng" dirty="0">
                <a:solidFill>
                  <a:schemeClr val="bg1"/>
                </a:solidFill>
              </a:rPr>
              <a:t>special case</a:t>
            </a:r>
            <a:r>
              <a:rPr lang="en-US" dirty="0">
                <a:solidFill>
                  <a:schemeClr val="bg1"/>
                </a:solidFill>
              </a:rPr>
              <a:t> of the previous boundary conditions, for which </a:t>
            </a:r>
            <a:r>
              <a:rPr lang="en-US" i="1" u="sng" dirty="0">
                <a:solidFill>
                  <a:srgbClr val="0000FF"/>
                </a:solidFill>
                <a:latin typeface="Times New Roman" pitchFamily="18" charset="0"/>
              </a:rPr>
              <a:t>E</a:t>
            </a:r>
            <a:r>
              <a:rPr lang="en-US" baseline="-25000" dirty="0">
                <a:solidFill>
                  <a:srgbClr val="0000FF"/>
                </a:solidFill>
                <a:latin typeface="Times New Roman" pitchFamily="18" charset="0"/>
              </a:rPr>
              <a:t>2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</a:rPr>
              <a:t> = 0.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pSp>
        <p:nvGrpSpPr>
          <p:cNvPr id="29" name="Group 28"/>
          <p:cNvGrpSpPr/>
          <p:nvPr/>
        </p:nvGrpSpPr>
        <p:grpSpPr>
          <a:xfrm>
            <a:off x="825500" y="1643950"/>
            <a:ext cx="7494588" cy="2458150"/>
            <a:chOff x="825500" y="1643950"/>
            <a:chExt cx="7494588" cy="2458150"/>
          </a:xfrm>
        </p:grpSpPr>
        <p:sp>
          <p:nvSpPr>
            <p:cNvPr id="10248" name="Rectangle 2"/>
            <p:cNvSpPr>
              <a:spLocks noChangeArrowheads="1"/>
            </p:cNvSpPr>
            <p:nvPr/>
          </p:nvSpPr>
          <p:spPr bwMode="auto">
            <a:xfrm>
              <a:off x="825500" y="2743200"/>
              <a:ext cx="7353300" cy="13589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0242" name="Object 23"/>
            <p:cNvGraphicFramePr>
              <a:graphicFrameLocks noChangeAspect="1"/>
            </p:cNvGraphicFramePr>
            <p:nvPr/>
          </p:nvGraphicFramePr>
          <p:xfrm>
            <a:off x="1438275" y="2066925"/>
            <a:ext cx="777875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6" name="Equation" r:id="rId8" imgW="431613" imgH="215806" progId="Equation.DSMT4">
                    <p:embed/>
                  </p:oleObj>
                </mc:Choice>
                <mc:Fallback>
                  <p:oleObj name="Equation" r:id="rId8" imgW="431613" imgH="215806" progId="Equation.DSMT4">
                    <p:embed/>
                    <p:pic>
                      <p:nvPicPr>
                        <p:cNvPr id="0" name="Picture 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8275" y="2066925"/>
                          <a:ext cx="777875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249" name="Line 25"/>
            <p:cNvSpPr>
              <a:spLocks noChangeShapeType="1"/>
            </p:cNvSpPr>
            <p:nvPr/>
          </p:nvSpPr>
          <p:spPr bwMode="auto">
            <a:xfrm>
              <a:off x="1320800" y="2616200"/>
              <a:ext cx="1054100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0" name="Text Box 26"/>
            <p:cNvSpPr txBox="1">
              <a:spLocks noChangeArrowheads="1"/>
            </p:cNvSpPr>
            <p:nvPr/>
          </p:nvSpPr>
          <p:spPr bwMode="auto">
            <a:xfrm>
              <a:off x="4257675" y="3254375"/>
              <a:ext cx="654050" cy="3667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bg2"/>
                  </a:solidFill>
                </a:rPr>
                <a:t>PEC</a:t>
              </a:r>
            </a:p>
          </p:txBody>
        </p:sp>
        <p:sp>
          <p:nvSpPr>
            <p:cNvPr id="10251" name="Line 27"/>
            <p:cNvSpPr>
              <a:spLocks noChangeShapeType="1"/>
            </p:cNvSpPr>
            <p:nvPr/>
          </p:nvSpPr>
          <p:spPr bwMode="auto">
            <a:xfrm flipV="1">
              <a:off x="5854700" y="1803400"/>
              <a:ext cx="0" cy="7620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2" name="Line 28"/>
            <p:cNvSpPr>
              <a:spLocks noChangeShapeType="1"/>
            </p:cNvSpPr>
            <p:nvPr/>
          </p:nvSpPr>
          <p:spPr bwMode="auto">
            <a:xfrm flipV="1">
              <a:off x="6223000" y="1803400"/>
              <a:ext cx="0" cy="7620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3" name="Line 29"/>
            <p:cNvSpPr>
              <a:spLocks noChangeShapeType="1"/>
            </p:cNvSpPr>
            <p:nvPr/>
          </p:nvSpPr>
          <p:spPr bwMode="auto">
            <a:xfrm flipV="1">
              <a:off x="6591300" y="1816100"/>
              <a:ext cx="0" cy="7620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4" name="Line 30"/>
            <p:cNvSpPr>
              <a:spLocks noChangeShapeType="1"/>
            </p:cNvSpPr>
            <p:nvPr/>
          </p:nvSpPr>
          <p:spPr bwMode="auto">
            <a:xfrm flipV="1">
              <a:off x="6946900" y="1816100"/>
              <a:ext cx="0" cy="76200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0255" name="Text Box 31"/>
            <p:cNvSpPr txBox="1">
              <a:spLocks noChangeArrowheads="1"/>
            </p:cNvSpPr>
            <p:nvPr/>
          </p:nvSpPr>
          <p:spPr bwMode="auto">
            <a:xfrm>
              <a:off x="5595875" y="2487613"/>
              <a:ext cx="16192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  +  +  +  +  +</a:t>
              </a:r>
            </a:p>
          </p:txBody>
        </p:sp>
        <p:graphicFrame>
          <p:nvGraphicFramePr>
            <p:cNvPr id="10243" name="Object 32"/>
            <p:cNvGraphicFramePr>
              <a:graphicFrameLocks noChangeAspect="1"/>
            </p:cNvGraphicFramePr>
            <p:nvPr/>
          </p:nvGraphicFramePr>
          <p:xfrm>
            <a:off x="7223125" y="1966913"/>
            <a:ext cx="1096963" cy="4143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7" name="Equation" r:id="rId9" imgW="609600" imgH="228600" progId="Equation.DSMT4">
                    <p:embed/>
                  </p:oleObj>
                </mc:Choice>
                <mc:Fallback>
                  <p:oleObj name="Equation" r:id="rId9" imgW="609600" imgH="228600" progId="Equation.DSMT4">
                    <p:embed/>
                    <p:pic>
                      <p:nvPicPr>
                        <p:cNvPr id="0" name="Picture 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23125" y="1966913"/>
                          <a:ext cx="1096963" cy="4143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46" name="Object 41"/>
            <p:cNvGraphicFramePr>
              <a:graphicFrameLocks noChangeAspect="1"/>
            </p:cNvGraphicFramePr>
            <p:nvPr/>
          </p:nvGraphicFramePr>
          <p:xfrm>
            <a:off x="5018088" y="3216275"/>
            <a:ext cx="785812" cy="4476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8" name="Equation" r:id="rId11" imgW="380835" imgH="215806" progId="Equation.DSMT4">
                    <p:embed/>
                  </p:oleObj>
                </mc:Choice>
                <mc:Fallback>
                  <p:oleObj name="Equation" r:id="rId11" imgW="380835" imgH="215806" progId="Equation.DSMT4">
                    <p:embed/>
                    <p:pic>
                      <p:nvPicPr>
                        <p:cNvPr id="0" name="Picture 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18088" y="3216275"/>
                          <a:ext cx="785812" cy="4476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0260" name="Group 20"/>
            <p:cNvGrpSpPr>
              <a:grpSpLocks/>
            </p:cNvGrpSpPr>
            <p:nvPr/>
          </p:nvGrpSpPr>
          <p:grpSpPr bwMode="auto">
            <a:xfrm>
              <a:off x="2795588" y="2165350"/>
              <a:ext cx="403225" cy="450850"/>
              <a:chOff x="2189163" y="3281363"/>
              <a:chExt cx="403225" cy="450850"/>
            </a:xfrm>
          </p:grpSpPr>
          <p:sp>
            <p:nvSpPr>
              <p:cNvPr id="10264" name="Oval 11"/>
              <p:cNvSpPr>
                <a:spLocks noChangeArrowheads="1"/>
              </p:cNvSpPr>
              <p:nvPr/>
            </p:nvSpPr>
            <p:spPr bwMode="auto">
              <a:xfrm>
                <a:off x="2189163" y="3281363"/>
                <a:ext cx="403225" cy="45085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5" name="Text Box 13"/>
              <p:cNvSpPr txBox="1">
                <a:spLocks noChangeArrowheads="1"/>
              </p:cNvSpPr>
              <p:nvPr/>
            </p:nvSpPr>
            <p:spPr bwMode="auto">
              <a:xfrm>
                <a:off x="2239963" y="3309938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1</a:t>
                </a:r>
              </a:p>
            </p:txBody>
          </p:sp>
        </p:grpSp>
        <p:grpSp>
          <p:nvGrpSpPr>
            <p:cNvPr id="10261" name="Group 23"/>
            <p:cNvGrpSpPr>
              <a:grpSpLocks/>
            </p:cNvGrpSpPr>
            <p:nvPr/>
          </p:nvGrpSpPr>
          <p:grpSpPr bwMode="auto">
            <a:xfrm>
              <a:off x="2794000" y="2865438"/>
              <a:ext cx="403225" cy="450850"/>
              <a:chOff x="2178050" y="2663825"/>
              <a:chExt cx="403225" cy="450850"/>
            </a:xfrm>
          </p:grpSpPr>
          <p:sp>
            <p:nvSpPr>
              <p:cNvPr id="10262" name="Oval 10"/>
              <p:cNvSpPr>
                <a:spLocks noChangeArrowheads="1"/>
              </p:cNvSpPr>
              <p:nvPr/>
            </p:nvSpPr>
            <p:spPr bwMode="auto">
              <a:xfrm>
                <a:off x="2178050" y="2663825"/>
                <a:ext cx="403225" cy="450850"/>
              </a:xfrm>
              <a:prstGeom prst="ellipse">
                <a:avLst/>
              </a:prstGeom>
              <a:noFill/>
              <a:ln w="12700">
                <a:solidFill>
                  <a:schemeClr val="bg2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63" name="Text Box 12"/>
              <p:cNvSpPr txBox="1">
                <a:spLocks noChangeArrowheads="1"/>
              </p:cNvSpPr>
              <p:nvPr/>
            </p:nvSpPr>
            <p:spPr bwMode="auto">
              <a:xfrm>
                <a:off x="2227263" y="2700338"/>
                <a:ext cx="311150" cy="366712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bg2"/>
                    </a:solidFill>
                  </a:rPr>
                  <a:t>2</a:t>
                </a:r>
              </a:p>
            </p:txBody>
          </p:sp>
        </p:grpSp>
        <p:sp>
          <p:nvSpPr>
            <p:cNvPr id="27" name="Line 29"/>
            <p:cNvSpPr>
              <a:spLocks noChangeShapeType="1"/>
            </p:cNvSpPr>
            <p:nvPr/>
          </p:nvSpPr>
          <p:spPr bwMode="auto">
            <a:xfrm flipV="1">
              <a:off x="4734677" y="2125682"/>
              <a:ext cx="3578" cy="555653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" name="Object 32"/>
            <p:cNvGraphicFramePr>
              <a:graphicFrameLocks noChangeAspect="1"/>
            </p:cNvGraphicFramePr>
            <p:nvPr/>
          </p:nvGraphicFramePr>
          <p:xfrm>
            <a:off x="4614538" y="1643950"/>
            <a:ext cx="228600" cy="390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319" name="Equation" r:id="rId13" imgW="126780" imgH="215526" progId="Equation.DSMT4">
                    <p:embed/>
                  </p:oleObj>
                </mc:Choice>
                <mc:Fallback>
                  <p:oleObj name="Equation" r:id="rId13" imgW="126780" imgH="215526" progId="Equation.DSMT4">
                    <p:embed/>
                    <p:pic>
                      <p:nvPicPr>
                        <p:cNvPr id="0" name="Picture 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14538" y="1643950"/>
                          <a:ext cx="228600" cy="3905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for PEC (cont.)</a:t>
            </a:r>
          </a:p>
        </p:txBody>
      </p:sp>
      <p:sp>
        <p:nvSpPr>
          <p:cNvPr id="14339" name="Text Box 24"/>
          <p:cNvSpPr txBox="1">
            <a:spLocks noChangeArrowheads="1"/>
          </p:cNvSpPr>
          <p:nvPr/>
        </p:nvSpPr>
        <p:spPr bwMode="auto">
          <a:xfrm>
            <a:off x="911225" y="5686199"/>
            <a:ext cx="7913257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Electric lines of flux must </a:t>
            </a:r>
            <a:r>
              <a:rPr lang="en-US" dirty="0" smtClean="0">
                <a:solidFill>
                  <a:schemeClr val="bg1"/>
                </a:solidFill>
              </a:rPr>
              <a:t>start/end </a:t>
            </a:r>
            <a:r>
              <a:rPr lang="en-US" dirty="0">
                <a:solidFill>
                  <a:schemeClr val="bg1"/>
                </a:solidFill>
              </a:rPr>
              <a:t>on a PEC </a:t>
            </a:r>
            <a:r>
              <a:rPr lang="en-US" u="sng" dirty="0">
                <a:solidFill>
                  <a:schemeClr val="bg1"/>
                </a:solidFill>
              </a:rPr>
              <a:t>perpendicular</a:t>
            </a:r>
            <a:r>
              <a:rPr lang="en-US" dirty="0">
                <a:solidFill>
                  <a:schemeClr val="bg1"/>
                </a:solidFill>
              </a:rPr>
              <a:t> to the boundary.</a:t>
            </a:r>
          </a:p>
        </p:txBody>
      </p:sp>
      <p:grpSp>
        <p:nvGrpSpPr>
          <p:cNvPr id="14340" name="Group 28"/>
          <p:cNvGrpSpPr>
            <a:grpSpLocks/>
          </p:cNvGrpSpPr>
          <p:nvPr/>
        </p:nvGrpSpPr>
        <p:grpSpPr bwMode="auto">
          <a:xfrm>
            <a:off x="1346200" y="1306958"/>
            <a:ext cx="6400800" cy="3697287"/>
            <a:chOff x="1346791" y="1633169"/>
            <a:chExt cx="6400209" cy="3697286"/>
          </a:xfrm>
        </p:grpSpPr>
        <p:sp>
          <p:nvSpPr>
            <p:cNvPr id="14341" name="Oval 17"/>
            <p:cNvSpPr>
              <a:spLocks noChangeArrowheads="1"/>
            </p:cNvSpPr>
            <p:nvPr/>
          </p:nvSpPr>
          <p:spPr bwMode="auto">
            <a:xfrm>
              <a:off x="3492500" y="2552700"/>
              <a:ext cx="2095500" cy="1968500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18"/>
            <p:cNvSpPr>
              <a:spLocks noChangeShapeType="1"/>
            </p:cNvSpPr>
            <p:nvPr/>
          </p:nvSpPr>
          <p:spPr bwMode="auto">
            <a:xfrm flipV="1">
              <a:off x="1358900" y="3632200"/>
              <a:ext cx="18669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3" name="Line 19"/>
            <p:cNvSpPr>
              <a:spLocks noChangeShapeType="1"/>
            </p:cNvSpPr>
            <p:nvPr/>
          </p:nvSpPr>
          <p:spPr bwMode="auto">
            <a:xfrm flipH="1" flipV="1">
              <a:off x="5880100" y="3556000"/>
              <a:ext cx="1866900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triangle" w="med" len="med"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4" name="Freeform 20"/>
            <p:cNvSpPr>
              <a:spLocks/>
            </p:cNvSpPr>
            <p:nvPr/>
          </p:nvSpPr>
          <p:spPr bwMode="auto">
            <a:xfrm>
              <a:off x="1422400" y="2700338"/>
              <a:ext cx="2032000" cy="246062"/>
            </a:xfrm>
            <a:custGeom>
              <a:avLst/>
              <a:gdLst>
                <a:gd name="T0" fmla="*/ 0 w 1280"/>
                <a:gd name="T1" fmla="*/ 2147483647 h 155"/>
                <a:gd name="T2" fmla="*/ 2147483647 w 1280"/>
                <a:gd name="T3" fmla="*/ 2147483647 h 155"/>
                <a:gd name="T4" fmla="*/ 2147483647 w 1280"/>
                <a:gd name="T5" fmla="*/ 2147483647 h 155"/>
                <a:gd name="T6" fmla="*/ 2147483647 w 1280"/>
                <a:gd name="T7" fmla="*/ 2147483647 h 155"/>
                <a:gd name="T8" fmla="*/ 2147483647 w 1280"/>
                <a:gd name="T9" fmla="*/ 2147483647 h 155"/>
                <a:gd name="T10" fmla="*/ 2147483647 w 1280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0"/>
                <a:gd name="T19" fmla="*/ 0 h 155"/>
                <a:gd name="T20" fmla="*/ 1280 w 12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0" h="155">
                  <a:moveTo>
                    <a:pt x="0" y="3"/>
                  </a:moveTo>
                  <a:cubicBezTo>
                    <a:pt x="105" y="1"/>
                    <a:pt x="211" y="0"/>
                    <a:pt x="304" y="3"/>
                  </a:cubicBezTo>
                  <a:cubicBezTo>
                    <a:pt x="397" y="6"/>
                    <a:pt x="455" y="12"/>
                    <a:pt x="560" y="19"/>
                  </a:cubicBezTo>
                  <a:cubicBezTo>
                    <a:pt x="665" y="26"/>
                    <a:pt x="836" y="31"/>
                    <a:pt x="936" y="43"/>
                  </a:cubicBezTo>
                  <a:cubicBezTo>
                    <a:pt x="1036" y="55"/>
                    <a:pt x="1103" y="72"/>
                    <a:pt x="1160" y="91"/>
                  </a:cubicBezTo>
                  <a:cubicBezTo>
                    <a:pt x="1217" y="110"/>
                    <a:pt x="1248" y="132"/>
                    <a:pt x="1280" y="155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5" name="Freeform 21"/>
            <p:cNvSpPr>
              <a:spLocks/>
            </p:cNvSpPr>
            <p:nvPr/>
          </p:nvSpPr>
          <p:spPr bwMode="auto">
            <a:xfrm>
              <a:off x="1371600" y="4124325"/>
              <a:ext cx="2032000" cy="244475"/>
            </a:xfrm>
            <a:custGeom>
              <a:avLst/>
              <a:gdLst>
                <a:gd name="T0" fmla="*/ 0 w 1280"/>
                <a:gd name="T1" fmla="*/ 2147483647 h 154"/>
                <a:gd name="T2" fmla="*/ 2147483647 w 1280"/>
                <a:gd name="T3" fmla="*/ 2147483647 h 154"/>
                <a:gd name="T4" fmla="*/ 2147483647 w 1280"/>
                <a:gd name="T5" fmla="*/ 2147483647 h 154"/>
                <a:gd name="T6" fmla="*/ 2147483647 w 1280"/>
                <a:gd name="T7" fmla="*/ 2147483647 h 154"/>
                <a:gd name="T8" fmla="*/ 2147483647 w 1280"/>
                <a:gd name="T9" fmla="*/ 2147483647 h 154"/>
                <a:gd name="T10" fmla="*/ 2147483647 w 1280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0"/>
                <a:gd name="T19" fmla="*/ 0 h 154"/>
                <a:gd name="T20" fmla="*/ 1280 w 1280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0" h="154">
                  <a:moveTo>
                    <a:pt x="0" y="152"/>
                  </a:moveTo>
                  <a:cubicBezTo>
                    <a:pt x="105" y="154"/>
                    <a:pt x="207" y="154"/>
                    <a:pt x="304" y="152"/>
                  </a:cubicBezTo>
                  <a:cubicBezTo>
                    <a:pt x="401" y="150"/>
                    <a:pt x="479" y="145"/>
                    <a:pt x="584" y="138"/>
                  </a:cubicBezTo>
                  <a:cubicBezTo>
                    <a:pt x="689" y="131"/>
                    <a:pt x="840" y="124"/>
                    <a:pt x="936" y="112"/>
                  </a:cubicBezTo>
                  <a:cubicBezTo>
                    <a:pt x="1032" y="100"/>
                    <a:pt x="1103" y="83"/>
                    <a:pt x="1160" y="64"/>
                  </a:cubicBezTo>
                  <a:cubicBezTo>
                    <a:pt x="1217" y="45"/>
                    <a:pt x="1248" y="23"/>
                    <a:pt x="1280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6" name="Freeform 22"/>
            <p:cNvSpPr>
              <a:spLocks/>
            </p:cNvSpPr>
            <p:nvPr/>
          </p:nvSpPr>
          <p:spPr bwMode="auto">
            <a:xfrm flipH="1">
              <a:off x="5562600" y="2598738"/>
              <a:ext cx="2032000" cy="246062"/>
            </a:xfrm>
            <a:custGeom>
              <a:avLst/>
              <a:gdLst>
                <a:gd name="T0" fmla="*/ 0 w 1280"/>
                <a:gd name="T1" fmla="*/ 2147483647 h 155"/>
                <a:gd name="T2" fmla="*/ 2147483647 w 1280"/>
                <a:gd name="T3" fmla="*/ 2147483647 h 155"/>
                <a:gd name="T4" fmla="*/ 2147483647 w 1280"/>
                <a:gd name="T5" fmla="*/ 2147483647 h 155"/>
                <a:gd name="T6" fmla="*/ 2147483647 w 1280"/>
                <a:gd name="T7" fmla="*/ 2147483647 h 155"/>
                <a:gd name="T8" fmla="*/ 2147483647 w 1280"/>
                <a:gd name="T9" fmla="*/ 2147483647 h 155"/>
                <a:gd name="T10" fmla="*/ 2147483647 w 1280"/>
                <a:gd name="T11" fmla="*/ 2147483647 h 15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0"/>
                <a:gd name="T19" fmla="*/ 0 h 155"/>
                <a:gd name="T20" fmla="*/ 1280 w 1280"/>
                <a:gd name="T21" fmla="*/ 155 h 155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0" h="155">
                  <a:moveTo>
                    <a:pt x="0" y="3"/>
                  </a:moveTo>
                  <a:cubicBezTo>
                    <a:pt x="105" y="1"/>
                    <a:pt x="211" y="0"/>
                    <a:pt x="304" y="3"/>
                  </a:cubicBezTo>
                  <a:cubicBezTo>
                    <a:pt x="397" y="6"/>
                    <a:pt x="455" y="12"/>
                    <a:pt x="560" y="19"/>
                  </a:cubicBezTo>
                  <a:cubicBezTo>
                    <a:pt x="665" y="26"/>
                    <a:pt x="836" y="31"/>
                    <a:pt x="936" y="43"/>
                  </a:cubicBezTo>
                  <a:cubicBezTo>
                    <a:pt x="1036" y="55"/>
                    <a:pt x="1103" y="72"/>
                    <a:pt x="1160" y="91"/>
                  </a:cubicBezTo>
                  <a:cubicBezTo>
                    <a:pt x="1217" y="110"/>
                    <a:pt x="1248" y="132"/>
                    <a:pt x="1280" y="155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7" name="Freeform 23"/>
            <p:cNvSpPr>
              <a:spLocks/>
            </p:cNvSpPr>
            <p:nvPr/>
          </p:nvSpPr>
          <p:spPr bwMode="auto">
            <a:xfrm>
              <a:off x="5651500" y="4200525"/>
              <a:ext cx="2032000" cy="244475"/>
            </a:xfrm>
            <a:custGeom>
              <a:avLst/>
              <a:gdLst>
                <a:gd name="T0" fmla="*/ 2147483647 w 1280"/>
                <a:gd name="T1" fmla="*/ 2147483647 h 154"/>
                <a:gd name="T2" fmla="*/ 2147483647 w 1280"/>
                <a:gd name="T3" fmla="*/ 2147483647 h 154"/>
                <a:gd name="T4" fmla="*/ 2147483647 w 1280"/>
                <a:gd name="T5" fmla="*/ 2147483647 h 154"/>
                <a:gd name="T6" fmla="*/ 2147483647 w 1280"/>
                <a:gd name="T7" fmla="*/ 2147483647 h 154"/>
                <a:gd name="T8" fmla="*/ 2147483647 w 1280"/>
                <a:gd name="T9" fmla="*/ 2147483647 h 154"/>
                <a:gd name="T10" fmla="*/ 0 w 1280"/>
                <a:gd name="T11" fmla="*/ 0 h 15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280"/>
                <a:gd name="T19" fmla="*/ 0 h 154"/>
                <a:gd name="T20" fmla="*/ 1280 w 1280"/>
                <a:gd name="T21" fmla="*/ 154 h 15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280" h="154">
                  <a:moveTo>
                    <a:pt x="1280" y="152"/>
                  </a:moveTo>
                  <a:cubicBezTo>
                    <a:pt x="1175" y="154"/>
                    <a:pt x="1075" y="154"/>
                    <a:pt x="976" y="152"/>
                  </a:cubicBezTo>
                  <a:cubicBezTo>
                    <a:pt x="877" y="150"/>
                    <a:pt x="793" y="145"/>
                    <a:pt x="688" y="138"/>
                  </a:cubicBezTo>
                  <a:cubicBezTo>
                    <a:pt x="583" y="131"/>
                    <a:pt x="439" y="124"/>
                    <a:pt x="344" y="112"/>
                  </a:cubicBezTo>
                  <a:cubicBezTo>
                    <a:pt x="249" y="100"/>
                    <a:pt x="177" y="83"/>
                    <a:pt x="120" y="64"/>
                  </a:cubicBezTo>
                  <a:cubicBezTo>
                    <a:pt x="63" y="45"/>
                    <a:pt x="32" y="23"/>
                    <a:pt x="0" y="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48" name="Text Box 25"/>
            <p:cNvSpPr txBox="1">
              <a:spLocks noChangeArrowheads="1"/>
            </p:cNvSpPr>
            <p:nvPr/>
          </p:nvSpPr>
          <p:spPr bwMode="auto">
            <a:xfrm>
              <a:off x="5546725" y="33639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4349" name="Text Box 26"/>
            <p:cNvSpPr txBox="1">
              <a:spLocks noChangeArrowheads="1"/>
            </p:cNvSpPr>
            <p:nvPr/>
          </p:nvSpPr>
          <p:spPr bwMode="auto">
            <a:xfrm>
              <a:off x="5343525" y="39608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4350" name="Text Box 27"/>
            <p:cNvSpPr txBox="1">
              <a:spLocks noChangeArrowheads="1"/>
            </p:cNvSpPr>
            <p:nvPr/>
          </p:nvSpPr>
          <p:spPr bwMode="auto">
            <a:xfrm>
              <a:off x="5305425" y="27416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4351" name="Text Box 28"/>
            <p:cNvSpPr txBox="1">
              <a:spLocks noChangeArrowheads="1"/>
            </p:cNvSpPr>
            <p:nvPr/>
          </p:nvSpPr>
          <p:spPr bwMode="auto">
            <a:xfrm>
              <a:off x="3425825" y="3922713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4352" name="Text Box 29"/>
            <p:cNvSpPr txBox="1">
              <a:spLocks noChangeArrowheads="1"/>
            </p:cNvSpPr>
            <p:nvPr/>
          </p:nvSpPr>
          <p:spPr bwMode="auto">
            <a:xfrm>
              <a:off x="3451225" y="2792413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4353" name="Text Box 30"/>
            <p:cNvSpPr txBox="1">
              <a:spLocks noChangeArrowheads="1"/>
            </p:cNvSpPr>
            <p:nvPr/>
          </p:nvSpPr>
          <p:spPr bwMode="auto">
            <a:xfrm>
              <a:off x="3235325" y="3440113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4354" name="Text Box 31"/>
            <p:cNvSpPr txBox="1">
              <a:spLocks noChangeArrowheads="1"/>
            </p:cNvSpPr>
            <p:nvPr/>
          </p:nvSpPr>
          <p:spPr bwMode="auto">
            <a:xfrm>
              <a:off x="4225925" y="336391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  <p:sp>
          <p:nvSpPr>
            <p:cNvPr id="14355" name="Freeform 33"/>
            <p:cNvSpPr>
              <a:spLocks/>
            </p:cNvSpPr>
            <p:nvPr/>
          </p:nvSpPr>
          <p:spPr bwMode="auto">
            <a:xfrm>
              <a:off x="1524000" y="1789113"/>
              <a:ext cx="2425700" cy="801687"/>
            </a:xfrm>
            <a:custGeom>
              <a:avLst/>
              <a:gdLst>
                <a:gd name="T0" fmla="*/ 0 w 10000"/>
                <a:gd name="T1" fmla="*/ 128510 h 10000"/>
                <a:gd name="T2" fmla="*/ 104735651 w 10000"/>
                <a:gd name="T3" fmla="*/ 128510 h 10000"/>
                <a:gd name="T4" fmla="*/ 197173493 w 10000"/>
                <a:gd name="T5" fmla="*/ 1144007 h 10000"/>
                <a:gd name="T6" fmla="*/ 280314874 w 10000"/>
                <a:gd name="T7" fmla="*/ 5218741 h 10000"/>
                <a:gd name="T8" fmla="*/ 335801042 w 10000"/>
                <a:gd name="T9" fmla="*/ 10308972 h 10000"/>
                <a:gd name="T10" fmla="*/ 405585493 w 10000"/>
                <a:gd name="T11" fmla="*/ 19634515 h 10000"/>
                <a:gd name="T12" fmla="*/ 458776949 w 10000"/>
                <a:gd name="T13" fmla="*/ 28259626 h 10000"/>
                <a:gd name="T14" fmla="*/ 504025212 w 10000"/>
                <a:gd name="T15" fmla="*/ 36781796 h 10000"/>
                <a:gd name="T16" fmla="*/ 535563544 w 10000"/>
                <a:gd name="T17" fmla="*/ 44243585 h 10000"/>
                <a:gd name="T18" fmla="*/ 566866220 w 10000"/>
                <a:gd name="T19" fmla="*/ 54089821 h 10000"/>
                <a:gd name="T20" fmla="*/ 588402062 w 10000"/>
                <a:gd name="T21" fmla="*/ 6427020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20"/>
                  </a:moveTo>
                  <a:cubicBezTo>
                    <a:pt x="609" y="0"/>
                    <a:pt x="1224" y="0"/>
                    <a:pt x="1780" y="20"/>
                  </a:cubicBezTo>
                  <a:cubicBezTo>
                    <a:pt x="2336" y="40"/>
                    <a:pt x="2853" y="40"/>
                    <a:pt x="3351" y="178"/>
                  </a:cubicBezTo>
                  <a:cubicBezTo>
                    <a:pt x="3848" y="317"/>
                    <a:pt x="4372" y="574"/>
                    <a:pt x="4764" y="812"/>
                  </a:cubicBezTo>
                  <a:cubicBezTo>
                    <a:pt x="5157" y="1050"/>
                    <a:pt x="5352" y="1230"/>
                    <a:pt x="5707" y="1604"/>
                  </a:cubicBezTo>
                  <a:cubicBezTo>
                    <a:pt x="6062" y="1978"/>
                    <a:pt x="6545" y="2590"/>
                    <a:pt x="6893" y="3055"/>
                  </a:cubicBezTo>
                  <a:cubicBezTo>
                    <a:pt x="7241" y="3520"/>
                    <a:pt x="7518" y="3952"/>
                    <a:pt x="7797" y="4397"/>
                  </a:cubicBezTo>
                  <a:cubicBezTo>
                    <a:pt x="8076" y="4842"/>
                    <a:pt x="8349" y="5309"/>
                    <a:pt x="8566" y="5723"/>
                  </a:cubicBezTo>
                  <a:cubicBezTo>
                    <a:pt x="8783" y="6137"/>
                    <a:pt x="8924" y="6435"/>
                    <a:pt x="9102" y="6884"/>
                  </a:cubicBezTo>
                  <a:cubicBezTo>
                    <a:pt x="9280" y="7333"/>
                    <a:pt x="9484" y="7897"/>
                    <a:pt x="9634" y="8416"/>
                  </a:cubicBezTo>
                  <a:cubicBezTo>
                    <a:pt x="9784" y="8935"/>
                    <a:pt x="9921" y="966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56" name="Text Box 37"/>
            <p:cNvSpPr txBox="1">
              <a:spLocks noChangeArrowheads="1"/>
            </p:cNvSpPr>
            <p:nvPr/>
          </p:nvSpPr>
          <p:spPr bwMode="auto">
            <a:xfrm>
              <a:off x="5000625" y="42275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4357" name="Text Box 38"/>
            <p:cNvSpPr txBox="1">
              <a:spLocks noChangeArrowheads="1"/>
            </p:cNvSpPr>
            <p:nvPr/>
          </p:nvSpPr>
          <p:spPr bwMode="auto">
            <a:xfrm>
              <a:off x="4899025" y="2411413"/>
              <a:ext cx="3175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+</a:t>
              </a:r>
            </a:p>
          </p:txBody>
        </p:sp>
        <p:sp>
          <p:nvSpPr>
            <p:cNvPr id="14358" name="Text Box 39"/>
            <p:cNvSpPr txBox="1">
              <a:spLocks noChangeArrowheads="1"/>
            </p:cNvSpPr>
            <p:nvPr/>
          </p:nvSpPr>
          <p:spPr bwMode="auto">
            <a:xfrm>
              <a:off x="3781425" y="4214813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4359" name="Text Box 40"/>
            <p:cNvSpPr txBox="1">
              <a:spLocks noChangeArrowheads="1"/>
            </p:cNvSpPr>
            <p:nvPr/>
          </p:nvSpPr>
          <p:spPr bwMode="auto">
            <a:xfrm>
              <a:off x="3857625" y="2436813"/>
              <a:ext cx="2603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-</a:t>
              </a:r>
            </a:p>
          </p:txBody>
        </p:sp>
        <p:sp>
          <p:nvSpPr>
            <p:cNvPr id="14360" name="Freeform 33"/>
            <p:cNvSpPr>
              <a:spLocks/>
            </p:cNvSpPr>
            <p:nvPr/>
          </p:nvSpPr>
          <p:spPr bwMode="auto">
            <a:xfrm flipV="1">
              <a:off x="1346791" y="4525228"/>
              <a:ext cx="2425700" cy="801687"/>
            </a:xfrm>
            <a:custGeom>
              <a:avLst/>
              <a:gdLst>
                <a:gd name="T0" fmla="*/ 0 w 10000"/>
                <a:gd name="T1" fmla="*/ 128510 h 10000"/>
                <a:gd name="T2" fmla="*/ 104735651 w 10000"/>
                <a:gd name="T3" fmla="*/ 128510 h 10000"/>
                <a:gd name="T4" fmla="*/ 197173493 w 10000"/>
                <a:gd name="T5" fmla="*/ 1144007 h 10000"/>
                <a:gd name="T6" fmla="*/ 280314874 w 10000"/>
                <a:gd name="T7" fmla="*/ 5218741 h 10000"/>
                <a:gd name="T8" fmla="*/ 335801042 w 10000"/>
                <a:gd name="T9" fmla="*/ 10308972 h 10000"/>
                <a:gd name="T10" fmla="*/ 405585493 w 10000"/>
                <a:gd name="T11" fmla="*/ 19634515 h 10000"/>
                <a:gd name="T12" fmla="*/ 458776949 w 10000"/>
                <a:gd name="T13" fmla="*/ 28259626 h 10000"/>
                <a:gd name="T14" fmla="*/ 504025212 w 10000"/>
                <a:gd name="T15" fmla="*/ 36781796 h 10000"/>
                <a:gd name="T16" fmla="*/ 535563544 w 10000"/>
                <a:gd name="T17" fmla="*/ 44243585 h 10000"/>
                <a:gd name="T18" fmla="*/ 566866220 w 10000"/>
                <a:gd name="T19" fmla="*/ 54089821 h 10000"/>
                <a:gd name="T20" fmla="*/ 588402062 w 10000"/>
                <a:gd name="T21" fmla="*/ 6427020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20"/>
                  </a:moveTo>
                  <a:cubicBezTo>
                    <a:pt x="609" y="0"/>
                    <a:pt x="1224" y="0"/>
                    <a:pt x="1780" y="20"/>
                  </a:cubicBezTo>
                  <a:cubicBezTo>
                    <a:pt x="2336" y="40"/>
                    <a:pt x="2853" y="40"/>
                    <a:pt x="3351" y="178"/>
                  </a:cubicBezTo>
                  <a:cubicBezTo>
                    <a:pt x="3848" y="317"/>
                    <a:pt x="4372" y="574"/>
                    <a:pt x="4764" y="812"/>
                  </a:cubicBezTo>
                  <a:cubicBezTo>
                    <a:pt x="5157" y="1050"/>
                    <a:pt x="5352" y="1230"/>
                    <a:pt x="5707" y="1604"/>
                  </a:cubicBezTo>
                  <a:cubicBezTo>
                    <a:pt x="6062" y="1978"/>
                    <a:pt x="6545" y="2590"/>
                    <a:pt x="6893" y="3055"/>
                  </a:cubicBezTo>
                  <a:cubicBezTo>
                    <a:pt x="7241" y="3520"/>
                    <a:pt x="7518" y="3952"/>
                    <a:pt x="7797" y="4397"/>
                  </a:cubicBezTo>
                  <a:cubicBezTo>
                    <a:pt x="8076" y="4842"/>
                    <a:pt x="8349" y="5309"/>
                    <a:pt x="8566" y="5723"/>
                  </a:cubicBezTo>
                  <a:cubicBezTo>
                    <a:pt x="8783" y="6137"/>
                    <a:pt x="8924" y="6435"/>
                    <a:pt x="9102" y="6884"/>
                  </a:cubicBezTo>
                  <a:cubicBezTo>
                    <a:pt x="9280" y="7333"/>
                    <a:pt x="9484" y="7897"/>
                    <a:pt x="9634" y="8416"/>
                  </a:cubicBezTo>
                  <a:cubicBezTo>
                    <a:pt x="9784" y="8935"/>
                    <a:pt x="9921" y="966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1" name="Freeform 33"/>
            <p:cNvSpPr>
              <a:spLocks/>
            </p:cNvSpPr>
            <p:nvPr/>
          </p:nvSpPr>
          <p:spPr bwMode="auto">
            <a:xfrm flipH="1">
              <a:off x="5121350" y="1633169"/>
              <a:ext cx="2425700" cy="801687"/>
            </a:xfrm>
            <a:custGeom>
              <a:avLst/>
              <a:gdLst>
                <a:gd name="T0" fmla="*/ 0 w 10000"/>
                <a:gd name="T1" fmla="*/ 128510 h 10000"/>
                <a:gd name="T2" fmla="*/ 104735651 w 10000"/>
                <a:gd name="T3" fmla="*/ 128510 h 10000"/>
                <a:gd name="T4" fmla="*/ 197173493 w 10000"/>
                <a:gd name="T5" fmla="*/ 1144007 h 10000"/>
                <a:gd name="T6" fmla="*/ 280314874 w 10000"/>
                <a:gd name="T7" fmla="*/ 5218741 h 10000"/>
                <a:gd name="T8" fmla="*/ 335801042 w 10000"/>
                <a:gd name="T9" fmla="*/ 10308972 h 10000"/>
                <a:gd name="T10" fmla="*/ 405585493 w 10000"/>
                <a:gd name="T11" fmla="*/ 19634515 h 10000"/>
                <a:gd name="T12" fmla="*/ 458776949 w 10000"/>
                <a:gd name="T13" fmla="*/ 28259626 h 10000"/>
                <a:gd name="T14" fmla="*/ 504025212 w 10000"/>
                <a:gd name="T15" fmla="*/ 36781796 h 10000"/>
                <a:gd name="T16" fmla="*/ 535563544 w 10000"/>
                <a:gd name="T17" fmla="*/ 44243585 h 10000"/>
                <a:gd name="T18" fmla="*/ 566866220 w 10000"/>
                <a:gd name="T19" fmla="*/ 54089821 h 10000"/>
                <a:gd name="T20" fmla="*/ 588402062 w 10000"/>
                <a:gd name="T21" fmla="*/ 6427020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20"/>
                  </a:moveTo>
                  <a:cubicBezTo>
                    <a:pt x="609" y="0"/>
                    <a:pt x="1224" y="0"/>
                    <a:pt x="1780" y="20"/>
                  </a:cubicBezTo>
                  <a:cubicBezTo>
                    <a:pt x="2336" y="40"/>
                    <a:pt x="2853" y="40"/>
                    <a:pt x="3351" y="178"/>
                  </a:cubicBezTo>
                  <a:cubicBezTo>
                    <a:pt x="3848" y="317"/>
                    <a:pt x="4372" y="574"/>
                    <a:pt x="4764" y="812"/>
                  </a:cubicBezTo>
                  <a:cubicBezTo>
                    <a:pt x="5157" y="1050"/>
                    <a:pt x="5352" y="1230"/>
                    <a:pt x="5707" y="1604"/>
                  </a:cubicBezTo>
                  <a:cubicBezTo>
                    <a:pt x="6062" y="1978"/>
                    <a:pt x="6545" y="2590"/>
                    <a:pt x="6893" y="3055"/>
                  </a:cubicBezTo>
                  <a:cubicBezTo>
                    <a:pt x="7241" y="3520"/>
                    <a:pt x="7518" y="3952"/>
                    <a:pt x="7797" y="4397"/>
                  </a:cubicBezTo>
                  <a:cubicBezTo>
                    <a:pt x="8076" y="4842"/>
                    <a:pt x="8349" y="5309"/>
                    <a:pt x="8566" y="5723"/>
                  </a:cubicBezTo>
                  <a:cubicBezTo>
                    <a:pt x="8783" y="6137"/>
                    <a:pt x="8924" y="6435"/>
                    <a:pt x="9102" y="6884"/>
                  </a:cubicBezTo>
                  <a:cubicBezTo>
                    <a:pt x="9280" y="7333"/>
                    <a:pt x="9484" y="7897"/>
                    <a:pt x="9634" y="8416"/>
                  </a:cubicBezTo>
                  <a:cubicBezTo>
                    <a:pt x="9784" y="8935"/>
                    <a:pt x="9921" y="966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362" name="Freeform 33"/>
            <p:cNvSpPr>
              <a:spLocks/>
            </p:cNvSpPr>
            <p:nvPr/>
          </p:nvSpPr>
          <p:spPr bwMode="auto">
            <a:xfrm flipH="1" flipV="1">
              <a:off x="5241852" y="4528768"/>
              <a:ext cx="2425700" cy="801687"/>
            </a:xfrm>
            <a:custGeom>
              <a:avLst/>
              <a:gdLst>
                <a:gd name="T0" fmla="*/ 0 w 10000"/>
                <a:gd name="T1" fmla="*/ 128510 h 10000"/>
                <a:gd name="T2" fmla="*/ 104735651 w 10000"/>
                <a:gd name="T3" fmla="*/ 128510 h 10000"/>
                <a:gd name="T4" fmla="*/ 197173493 w 10000"/>
                <a:gd name="T5" fmla="*/ 1144007 h 10000"/>
                <a:gd name="T6" fmla="*/ 280314874 w 10000"/>
                <a:gd name="T7" fmla="*/ 5218741 h 10000"/>
                <a:gd name="T8" fmla="*/ 335801042 w 10000"/>
                <a:gd name="T9" fmla="*/ 10308972 h 10000"/>
                <a:gd name="T10" fmla="*/ 405585493 w 10000"/>
                <a:gd name="T11" fmla="*/ 19634515 h 10000"/>
                <a:gd name="T12" fmla="*/ 458776949 w 10000"/>
                <a:gd name="T13" fmla="*/ 28259626 h 10000"/>
                <a:gd name="T14" fmla="*/ 504025212 w 10000"/>
                <a:gd name="T15" fmla="*/ 36781796 h 10000"/>
                <a:gd name="T16" fmla="*/ 535563544 w 10000"/>
                <a:gd name="T17" fmla="*/ 44243585 h 10000"/>
                <a:gd name="T18" fmla="*/ 566866220 w 10000"/>
                <a:gd name="T19" fmla="*/ 54089821 h 10000"/>
                <a:gd name="T20" fmla="*/ 588402062 w 10000"/>
                <a:gd name="T21" fmla="*/ 64270200 h 10000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10000"/>
                <a:gd name="T34" fmla="*/ 0 h 10000"/>
                <a:gd name="T35" fmla="*/ 10000 w 10000"/>
                <a:gd name="T36" fmla="*/ 10000 h 10000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10000" h="10000">
                  <a:moveTo>
                    <a:pt x="0" y="20"/>
                  </a:moveTo>
                  <a:cubicBezTo>
                    <a:pt x="609" y="0"/>
                    <a:pt x="1224" y="0"/>
                    <a:pt x="1780" y="20"/>
                  </a:cubicBezTo>
                  <a:cubicBezTo>
                    <a:pt x="2336" y="40"/>
                    <a:pt x="2853" y="40"/>
                    <a:pt x="3351" y="178"/>
                  </a:cubicBezTo>
                  <a:cubicBezTo>
                    <a:pt x="3848" y="317"/>
                    <a:pt x="4372" y="574"/>
                    <a:pt x="4764" y="812"/>
                  </a:cubicBezTo>
                  <a:cubicBezTo>
                    <a:pt x="5157" y="1050"/>
                    <a:pt x="5352" y="1230"/>
                    <a:pt x="5707" y="1604"/>
                  </a:cubicBezTo>
                  <a:cubicBezTo>
                    <a:pt x="6062" y="1978"/>
                    <a:pt x="6545" y="2590"/>
                    <a:pt x="6893" y="3055"/>
                  </a:cubicBezTo>
                  <a:cubicBezTo>
                    <a:pt x="7241" y="3520"/>
                    <a:pt x="7518" y="3952"/>
                    <a:pt x="7797" y="4397"/>
                  </a:cubicBezTo>
                  <a:cubicBezTo>
                    <a:pt x="8076" y="4842"/>
                    <a:pt x="8349" y="5309"/>
                    <a:pt x="8566" y="5723"/>
                  </a:cubicBezTo>
                  <a:cubicBezTo>
                    <a:pt x="8783" y="6137"/>
                    <a:pt x="8924" y="6435"/>
                    <a:pt x="9102" y="6884"/>
                  </a:cubicBezTo>
                  <a:cubicBezTo>
                    <a:pt x="9280" y="7333"/>
                    <a:pt x="9484" y="7897"/>
                    <a:pt x="9634" y="8416"/>
                  </a:cubicBezTo>
                  <a:cubicBezTo>
                    <a:pt x="9784" y="8935"/>
                    <a:pt x="9921" y="9663"/>
                    <a:pt x="10000" y="10000"/>
                  </a:cubicBezTo>
                </a:path>
              </a:pathLst>
            </a:custGeom>
            <a:noFill/>
            <a:ln w="28575" cap="flat" cmpd="sng">
              <a:solidFill>
                <a:schemeClr val="hlink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4" name="Rectangle 55"/>
          <p:cNvSpPr>
            <a:spLocks noChangeArrowheads="1"/>
          </p:cNvSpPr>
          <p:nvPr/>
        </p:nvSpPr>
        <p:spPr bwMode="auto">
          <a:xfrm>
            <a:off x="5249863" y="1960563"/>
            <a:ext cx="3276600" cy="161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5" name="Rectangle 54"/>
          <p:cNvSpPr>
            <a:spLocks noChangeArrowheads="1"/>
          </p:cNvSpPr>
          <p:nvPr/>
        </p:nvSpPr>
        <p:spPr bwMode="auto">
          <a:xfrm>
            <a:off x="469900" y="1955800"/>
            <a:ext cx="3276600" cy="16129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36898" name="Text Box 2"/>
          <p:cNvSpPr txBox="1">
            <a:spLocks noChangeArrowheads="1"/>
          </p:cNvSpPr>
          <p:nvPr/>
        </p:nvSpPr>
        <p:spPr bwMode="auto">
          <a:xfrm>
            <a:off x="532563" y="0"/>
            <a:ext cx="8229600" cy="70788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Boundary Conditions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277" name="Text Box 27"/>
          <p:cNvSpPr txBox="1">
            <a:spLocks noChangeArrowheads="1"/>
          </p:cNvSpPr>
          <p:nvPr/>
        </p:nvSpPr>
        <p:spPr bwMode="auto">
          <a:xfrm>
            <a:off x="682625" y="1130068"/>
            <a:ext cx="279717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Dielectric boundary</a:t>
            </a:r>
          </a:p>
        </p:txBody>
      </p:sp>
      <p:graphicFrame>
        <p:nvGraphicFramePr>
          <p:cNvPr id="11266" name="Object 28"/>
          <p:cNvGraphicFramePr>
            <a:graphicFrameLocks noChangeAspect="1"/>
          </p:cNvGraphicFramePr>
          <p:nvPr/>
        </p:nvGraphicFramePr>
        <p:xfrm>
          <a:off x="773113" y="2767013"/>
          <a:ext cx="2609850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7" name="Equation" r:id="rId4" imgW="1091726" imgH="253890" progId="Equation.DSMT4">
                  <p:embed/>
                </p:oleObj>
              </mc:Choice>
              <mc:Fallback>
                <p:oleObj name="Equation" r:id="rId4" imgW="1091726" imgH="253890" progId="Equation.DSMT4">
                  <p:embed/>
                  <p:pic>
                    <p:nvPicPr>
                      <p:cNvPr id="0" name="Picture 1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3113" y="2767013"/>
                        <a:ext cx="2609850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30"/>
          <p:cNvGraphicFramePr>
            <a:graphicFrameLocks noChangeAspect="1"/>
          </p:cNvGraphicFramePr>
          <p:nvPr/>
        </p:nvGraphicFramePr>
        <p:xfrm>
          <a:off x="1374775" y="2030413"/>
          <a:ext cx="1325563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8" name="Equation" r:id="rId6" imgW="583693" imgH="215713" progId="Equation.DSMT4">
                  <p:embed/>
                </p:oleObj>
              </mc:Choice>
              <mc:Fallback>
                <p:oleObj name="Equation" r:id="rId6" imgW="583693" imgH="215713" progId="Equation.DSMT4">
                  <p:embed/>
                  <p:pic>
                    <p:nvPicPr>
                      <p:cNvPr id="0" name="Picture 15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2030413"/>
                        <a:ext cx="1325563" cy="4905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Text Box 36"/>
          <p:cNvSpPr txBox="1">
            <a:spLocks noChangeArrowheads="1"/>
          </p:cNvSpPr>
          <p:nvPr/>
        </p:nvSpPr>
        <p:spPr bwMode="auto">
          <a:xfrm>
            <a:off x="5889625" y="1146396"/>
            <a:ext cx="2168525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2400" dirty="0">
                <a:solidFill>
                  <a:schemeClr val="hlink"/>
                </a:solidFill>
              </a:rPr>
              <a:t>PEC boundary</a:t>
            </a:r>
          </a:p>
        </p:txBody>
      </p:sp>
      <p:graphicFrame>
        <p:nvGraphicFramePr>
          <p:cNvPr id="11268" name="Object 37"/>
          <p:cNvGraphicFramePr>
            <a:graphicFrameLocks noChangeAspect="1"/>
          </p:cNvGraphicFramePr>
          <p:nvPr/>
        </p:nvGraphicFramePr>
        <p:xfrm>
          <a:off x="6465888" y="2155825"/>
          <a:ext cx="995362" cy="498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29" name="Equation" r:id="rId8" imgW="431613" imgH="215806" progId="Equation.DSMT4">
                  <p:embed/>
                </p:oleObj>
              </mc:Choice>
              <mc:Fallback>
                <p:oleObj name="Equation" r:id="rId8" imgW="431613" imgH="215806" progId="Equation.DSMT4">
                  <p:embed/>
                  <p:pic>
                    <p:nvPicPr>
                      <p:cNvPr id="0" name="Picture 1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65888" y="2155825"/>
                        <a:ext cx="995362" cy="498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ct 38"/>
          <p:cNvGraphicFramePr>
            <a:graphicFrameLocks noChangeAspect="1"/>
          </p:cNvGraphicFramePr>
          <p:nvPr/>
        </p:nvGraphicFramePr>
        <p:xfrm>
          <a:off x="6229350" y="2901950"/>
          <a:ext cx="1412875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30" name="Equation" r:id="rId10" imgW="609600" imgH="228600" progId="Equation.DSMT4">
                  <p:embed/>
                </p:oleObj>
              </mc:Choice>
              <mc:Fallback>
                <p:oleObj name="Equation" r:id="rId10" imgW="609600" imgH="228600" progId="Equation.DSMT4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2901950"/>
                        <a:ext cx="1412875" cy="530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9" name="Text Box 44"/>
          <p:cNvSpPr txBox="1">
            <a:spLocks noChangeArrowheads="1"/>
          </p:cNvSpPr>
          <p:nvPr/>
        </p:nvSpPr>
        <p:spPr bwMode="auto">
          <a:xfrm>
            <a:off x="336881" y="5573713"/>
            <a:ext cx="38290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normal points towards region 1.</a:t>
            </a:r>
          </a:p>
        </p:txBody>
      </p:sp>
      <p:sp>
        <p:nvSpPr>
          <p:cNvPr id="11280" name="Text Box 45"/>
          <p:cNvSpPr txBox="1">
            <a:spLocks noChangeArrowheads="1"/>
          </p:cNvSpPr>
          <p:nvPr/>
        </p:nvSpPr>
        <p:spPr bwMode="auto">
          <a:xfrm>
            <a:off x="4657250" y="5587361"/>
            <a:ext cx="4429418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The normal points </a:t>
            </a:r>
            <a:r>
              <a:rPr lang="en-US" dirty="0" smtClean="0">
                <a:solidFill>
                  <a:schemeClr val="bg1"/>
                </a:solidFill>
              </a:rPr>
              <a:t>outward from the PEC.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281" name="Line 46"/>
          <p:cNvSpPr>
            <a:spLocks noChangeShapeType="1"/>
          </p:cNvSpPr>
          <p:nvPr/>
        </p:nvSpPr>
        <p:spPr bwMode="auto">
          <a:xfrm>
            <a:off x="4508500" y="1143000"/>
            <a:ext cx="0" cy="5295900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grpSp>
        <p:nvGrpSpPr>
          <p:cNvPr id="33" name="Group 32"/>
          <p:cNvGrpSpPr/>
          <p:nvPr/>
        </p:nvGrpSpPr>
        <p:grpSpPr>
          <a:xfrm>
            <a:off x="5257800" y="3911600"/>
            <a:ext cx="3035300" cy="1358900"/>
            <a:chOff x="5257800" y="3911600"/>
            <a:chExt cx="3035300" cy="1358900"/>
          </a:xfrm>
        </p:grpSpPr>
        <p:sp>
          <p:nvSpPr>
            <p:cNvPr id="11282" name="Rectangle 39"/>
            <p:cNvSpPr>
              <a:spLocks noChangeArrowheads="1"/>
            </p:cNvSpPr>
            <p:nvPr/>
          </p:nvSpPr>
          <p:spPr bwMode="auto">
            <a:xfrm>
              <a:off x="5257800" y="4559300"/>
              <a:ext cx="3035300" cy="711200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Line 40"/>
            <p:cNvSpPr>
              <a:spLocks noChangeShapeType="1"/>
            </p:cNvSpPr>
            <p:nvPr/>
          </p:nvSpPr>
          <p:spPr bwMode="auto">
            <a:xfrm flipV="1">
              <a:off x="6756400" y="4013200"/>
              <a:ext cx="0" cy="381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1270" name="Object 41"/>
            <p:cNvGraphicFramePr>
              <a:graphicFrameLocks noChangeAspect="1"/>
            </p:cNvGraphicFramePr>
            <p:nvPr/>
          </p:nvGraphicFramePr>
          <p:xfrm>
            <a:off x="6910388" y="3911600"/>
            <a:ext cx="342900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1" name="Equation" r:id="rId12" imgW="126835" imgH="202936" progId="Equation.DSMT4">
                    <p:embed/>
                  </p:oleObj>
                </mc:Choice>
                <mc:Fallback>
                  <p:oleObj name="Equation" r:id="rId12" imgW="126835" imgH="202936" progId="Equation.DSMT4">
                    <p:embed/>
                    <p:pic>
                      <p:nvPicPr>
                        <p:cNvPr id="0" name="Picture 1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10388" y="3911600"/>
                          <a:ext cx="342900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84" name="Text Box 48"/>
            <p:cNvSpPr txBox="1">
              <a:spLocks noChangeArrowheads="1"/>
            </p:cNvSpPr>
            <p:nvPr/>
          </p:nvSpPr>
          <p:spPr bwMode="auto">
            <a:xfrm>
              <a:off x="5991225" y="4341813"/>
              <a:ext cx="15621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+ + + + + + + </a:t>
              </a:r>
            </a:p>
          </p:txBody>
        </p:sp>
        <p:sp>
          <p:nvSpPr>
            <p:cNvPr id="11285" name="Text Box 49"/>
            <p:cNvSpPr txBox="1">
              <a:spLocks noChangeArrowheads="1"/>
            </p:cNvSpPr>
            <p:nvPr/>
          </p:nvSpPr>
          <p:spPr bwMode="auto">
            <a:xfrm>
              <a:off x="6473825" y="4748213"/>
              <a:ext cx="65405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bg2"/>
                  </a:solidFill>
                </a:rPr>
                <a:t>PEC</a:t>
              </a:r>
            </a:p>
          </p:txBody>
        </p:sp>
        <p:graphicFrame>
          <p:nvGraphicFramePr>
            <p:cNvPr id="11292" name="Object 28"/>
            <p:cNvGraphicFramePr>
              <a:graphicFrameLocks noChangeAspect="1"/>
            </p:cNvGraphicFramePr>
            <p:nvPr/>
          </p:nvGraphicFramePr>
          <p:xfrm>
            <a:off x="7461478" y="4190546"/>
            <a:ext cx="257175" cy="330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2" name="Equation" r:id="rId14" imgW="177646" imgH="228402" progId="Equation.DSMT4">
                    <p:embed/>
                  </p:oleObj>
                </mc:Choice>
                <mc:Fallback>
                  <p:oleObj name="Equation" r:id="rId14" imgW="177646" imgH="228402" progId="Equation.DSMT4">
                    <p:embed/>
                    <p:pic>
                      <p:nvPicPr>
                        <p:cNvPr id="0" name="Picture 1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61478" y="4190546"/>
                          <a:ext cx="257175" cy="330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2" name="Group 31"/>
          <p:cNvGrpSpPr/>
          <p:nvPr/>
        </p:nvGrpSpPr>
        <p:grpSpPr>
          <a:xfrm>
            <a:off x="672531" y="3962400"/>
            <a:ext cx="3035300" cy="1320800"/>
            <a:chOff x="863600" y="3962400"/>
            <a:chExt cx="3035300" cy="1320800"/>
          </a:xfrm>
        </p:grpSpPr>
        <p:sp>
          <p:nvSpPr>
            <p:cNvPr id="11286" name="Rectangle 31"/>
            <p:cNvSpPr>
              <a:spLocks noChangeArrowheads="1"/>
            </p:cNvSpPr>
            <p:nvPr/>
          </p:nvSpPr>
          <p:spPr bwMode="auto">
            <a:xfrm>
              <a:off x="863600" y="4572000"/>
              <a:ext cx="3035300" cy="71120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7" name="Line 32"/>
            <p:cNvSpPr>
              <a:spLocks noChangeShapeType="1"/>
            </p:cNvSpPr>
            <p:nvPr/>
          </p:nvSpPr>
          <p:spPr bwMode="auto">
            <a:xfrm flipV="1">
              <a:off x="2247900" y="4025900"/>
              <a:ext cx="0" cy="3810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11271" name="Object 33"/>
            <p:cNvGraphicFramePr>
              <a:graphicFrameLocks noChangeAspect="1"/>
            </p:cNvGraphicFramePr>
            <p:nvPr/>
          </p:nvGraphicFramePr>
          <p:xfrm>
            <a:off x="2414588" y="3962400"/>
            <a:ext cx="342900" cy="3889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3" name="Equation" r:id="rId16" imgW="126835" imgH="202936" progId="Equation.DSMT4">
                    <p:embed/>
                  </p:oleObj>
                </mc:Choice>
                <mc:Fallback>
                  <p:oleObj name="Equation" r:id="rId16" imgW="126835" imgH="202936" progId="Equation.DSMT4">
                    <p:embed/>
                    <p:pic>
                      <p:nvPicPr>
                        <p:cNvPr id="0" name="Picture 1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14588" y="3962400"/>
                          <a:ext cx="342900" cy="3889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1290" name="Text Box 47"/>
            <p:cNvSpPr txBox="1">
              <a:spLocks noChangeArrowheads="1"/>
            </p:cNvSpPr>
            <p:nvPr/>
          </p:nvSpPr>
          <p:spPr bwMode="auto">
            <a:xfrm>
              <a:off x="1482725" y="4354513"/>
              <a:ext cx="1562100" cy="36671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chemeClr val="hlink"/>
                  </a:solidFill>
                </a:rPr>
                <a:t>+ + + + + + + </a:t>
              </a:r>
            </a:p>
          </p:txBody>
        </p:sp>
        <p:graphicFrame>
          <p:nvGraphicFramePr>
            <p:cNvPr id="11272" name="Object 50"/>
            <p:cNvGraphicFramePr>
              <a:graphicFrameLocks noChangeAspect="1"/>
            </p:cNvGraphicFramePr>
            <p:nvPr/>
          </p:nvGraphicFramePr>
          <p:xfrm>
            <a:off x="3390678" y="4626425"/>
            <a:ext cx="339189" cy="470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4" name="Equation" r:id="rId18" imgW="165028" imgH="228501" progId="Equation.DSMT4">
                    <p:embed/>
                  </p:oleObj>
                </mc:Choice>
                <mc:Fallback>
                  <p:oleObj name="Equation" r:id="rId18" imgW="165028" imgH="228501" progId="Equation.DSMT4">
                    <p:embed/>
                    <p:pic>
                      <p:nvPicPr>
                        <p:cNvPr id="0" name="Picture 15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90678" y="4626425"/>
                          <a:ext cx="339189" cy="470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73" name="Object 51"/>
            <p:cNvGraphicFramePr>
              <a:graphicFrameLocks noChangeAspect="1"/>
            </p:cNvGraphicFramePr>
            <p:nvPr/>
          </p:nvGraphicFramePr>
          <p:xfrm>
            <a:off x="3415625" y="4005943"/>
            <a:ext cx="313002" cy="4701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5" name="Equation" r:id="rId20" imgW="152334" imgH="228501" progId="Equation.DSMT4">
                    <p:embed/>
                  </p:oleObj>
                </mc:Choice>
                <mc:Fallback>
                  <p:oleObj name="Equation" r:id="rId20" imgW="152334" imgH="228501" progId="Equation.DSMT4">
                    <p:embed/>
                    <p:pic>
                      <p:nvPicPr>
                        <p:cNvPr id="0" name="Picture 15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15625" y="4005943"/>
                          <a:ext cx="313002" cy="47012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1" name="Object 28"/>
            <p:cNvGraphicFramePr>
              <a:graphicFrameLocks noChangeAspect="1"/>
            </p:cNvGraphicFramePr>
            <p:nvPr/>
          </p:nvGraphicFramePr>
          <p:xfrm>
            <a:off x="2943679" y="4222469"/>
            <a:ext cx="256721" cy="330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6" name="Equation" r:id="rId22" imgW="177646" imgH="228402" progId="Equation.DSMT4">
                    <p:embed/>
                  </p:oleObj>
                </mc:Choice>
                <mc:Fallback>
                  <p:oleObj name="Equation" r:id="rId22" imgW="177646" imgH="228402" progId="Equation.DSMT4">
                    <p:embed/>
                    <p:pic>
                      <p:nvPicPr>
                        <p:cNvPr id="0" name="Picture 1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3679" y="4222469"/>
                          <a:ext cx="256721" cy="330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3" name="Object 51"/>
            <p:cNvGraphicFramePr>
              <a:graphicFrameLocks noChangeAspect="1"/>
            </p:cNvGraphicFramePr>
            <p:nvPr/>
          </p:nvGraphicFramePr>
          <p:xfrm>
            <a:off x="1285615" y="4107976"/>
            <a:ext cx="126513" cy="2354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7" name="Equation" r:id="rId23" imgW="88707" imgH="164742" progId="Equation.DSMT4">
                    <p:embed/>
                  </p:oleObj>
                </mc:Choice>
                <mc:Fallback>
                  <p:oleObj name="Equation" r:id="rId23" imgW="88707" imgH="164742" progId="Equation.DSMT4">
                    <p:embed/>
                    <p:pic>
                      <p:nvPicPr>
                        <p:cNvPr id="0" name="Picture 1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85615" y="4107976"/>
                          <a:ext cx="126513" cy="23542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294" name="Object 51"/>
            <p:cNvGraphicFramePr>
              <a:graphicFrameLocks noChangeAspect="1"/>
            </p:cNvGraphicFramePr>
            <p:nvPr/>
          </p:nvGraphicFramePr>
          <p:xfrm>
            <a:off x="1260475" y="4792663"/>
            <a:ext cx="180975" cy="234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438" name="Equation" r:id="rId25" imgW="126780" imgH="164814" progId="Equation.DSMT4">
                    <p:embed/>
                  </p:oleObj>
                </mc:Choice>
                <mc:Fallback>
                  <p:oleObj name="Equation" r:id="rId25" imgW="126780" imgH="164814" progId="Equation.DSMT4">
                    <p:embed/>
                    <p:pic>
                      <p:nvPicPr>
                        <p:cNvPr id="0" name="Picture 1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60475" y="4792663"/>
                          <a:ext cx="180975" cy="234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cxnSp>
        <p:nvCxnSpPr>
          <p:cNvPr id="35" name="Straight Connector 34"/>
          <p:cNvCxnSpPr/>
          <p:nvPr/>
        </p:nvCxnSpPr>
        <p:spPr bwMode="auto">
          <a:xfrm>
            <a:off x="250378" y="1578426"/>
            <a:ext cx="84582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95539" y="0"/>
            <a:ext cx="7697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Summary of Electrostatic Laws</a:t>
            </a:r>
          </a:p>
        </p:txBody>
      </p:sp>
      <p:graphicFrame>
        <p:nvGraphicFramePr>
          <p:cNvPr id="12290" name="Object 10"/>
          <p:cNvGraphicFramePr>
            <a:graphicFrameLocks noChangeAspect="1"/>
          </p:cNvGraphicFramePr>
          <p:nvPr/>
        </p:nvGraphicFramePr>
        <p:xfrm>
          <a:off x="1460500" y="2117725"/>
          <a:ext cx="7418388" cy="230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4" imgW="3594100" imgH="1117600" progId="Equation.DSMT4">
                  <p:embed/>
                </p:oleObj>
              </mc:Choice>
              <mc:Fallback>
                <p:oleObj name="Equation" r:id="rId4" imgW="3594100" imgH="1117600" progId="Equation.DSMT4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0500" y="2117725"/>
                        <a:ext cx="7418388" cy="2309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4" name="Rectangle 27"/>
          <p:cNvSpPr>
            <a:spLocks noChangeArrowheads="1"/>
          </p:cNvSpPr>
          <p:nvPr/>
        </p:nvSpPr>
        <p:spPr bwMode="auto">
          <a:xfrm>
            <a:off x="217720" y="2100941"/>
            <a:ext cx="1016000" cy="5624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Faraday’s</a:t>
            </a:r>
            <a:endParaRPr lang="en-US" dirty="0">
              <a:solidFill>
                <a:srgbClr val="FF0000"/>
              </a:solidFill>
            </a:endParaRPr>
          </a:p>
          <a:p>
            <a:pPr algn="ctr"/>
            <a:r>
              <a:rPr lang="en-US" dirty="0">
                <a:solidFill>
                  <a:srgbClr val="FF0000"/>
                </a:solidFill>
              </a:rPr>
              <a:t>Law</a:t>
            </a:r>
          </a:p>
        </p:txBody>
      </p:sp>
      <p:sp>
        <p:nvSpPr>
          <p:cNvPr id="12295" name="Rectangle 28"/>
          <p:cNvSpPr>
            <a:spLocks noChangeArrowheads="1"/>
          </p:cNvSpPr>
          <p:nvPr/>
        </p:nvSpPr>
        <p:spPr bwMode="auto">
          <a:xfrm>
            <a:off x="1648966" y="1240968"/>
            <a:ext cx="6735762" cy="419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r>
              <a:rPr lang="en-US" dirty="0">
                <a:solidFill>
                  <a:schemeClr val="bg1"/>
                </a:solidFill>
              </a:rPr>
              <a:t>Point Form                 </a:t>
            </a:r>
            <a:r>
              <a:rPr lang="en-US" dirty="0" smtClean="0">
                <a:solidFill>
                  <a:schemeClr val="bg1"/>
                </a:solidFill>
              </a:rPr>
              <a:t> Integral </a:t>
            </a:r>
            <a:r>
              <a:rPr lang="en-US" dirty="0">
                <a:solidFill>
                  <a:schemeClr val="bg1"/>
                </a:solidFill>
              </a:rPr>
              <a:t>Form                  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en-US" dirty="0">
                <a:solidFill>
                  <a:schemeClr val="bg1"/>
                </a:solidFill>
              </a:rPr>
              <a:t>Boundary </a:t>
            </a:r>
            <a:r>
              <a:rPr lang="en-US" dirty="0" smtClean="0">
                <a:solidFill>
                  <a:schemeClr val="bg1"/>
                </a:solidFill>
              </a:rPr>
              <a:t>Form*   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2292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587440"/>
              </p:ext>
            </p:extLst>
          </p:nvPr>
        </p:nvGraphicFramePr>
        <p:xfrm>
          <a:off x="5039364" y="4982127"/>
          <a:ext cx="2303608" cy="4413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6" imgW="1193800" imgH="228600" progId="Equation.DSMT4">
                  <p:embed/>
                </p:oleObj>
              </mc:Choice>
              <mc:Fallback>
                <p:oleObj name="Equation" r:id="rId6" imgW="1193800" imgH="228600" progId="Equation.DSMT4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39364" y="4982127"/>
                        <a:ext cx="2303608" cy="4413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Rectangle 31"/>
          <p:cNvSpPr>
            <a:spLocks noChangeArrowheads="1"/>
          </p:cNvSpPr>
          <p:nvPr/>
        </p:nvSpPr>
        <p:spPr bwMode="auto">
          <a:xfrm>
            <a:off x="2486664" y="4967427"/>
            <a:ext cx="2552700" cy="419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Constitutive </a:t>
            </a:r>
            <a:r>
              <a:rPr lang="en-US" dirty="0" smtClean="0">
                <a:solidFill>
                  <a:schemeClr val="bg1"/>
                </a:solidFill>
              </a:rPr>
              <a:t>Equation: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0" name="Rectangle 27"/>
          <p:cNvSpPr>
            <a:spLocks noChangeArrowheads="1"/>
          </p:cNvSpPr>
          <p:nvPr/>
        </p:nvSpPr>
        <p:spPr bwMode="auto">
          <a:xfrm>
            <a:off x="234040" y="3624932"/>
            <a:ext cx="1016000" cy="5624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Gauss’s 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Law</a:t>
            </a:r>
          </a:p>
        </p:txBody>
      </p:sp>
      <p:cxnSp>
        <p:nvCxnSpPr>
          <p:cNvPr id="12" name="Straight Connector 11"/>
          <p:cNvCxnSpPr/>
          <p:nvPr/>
        </p:nvCxnSpPr>
        <p:spPr bwMode="auto">
          <a:xfrm>
            <a:off x="544286" y="1763483"/>
            <a:ext cx="8273143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349830" y="1186543"/>
            <a:ext cx="0" cy="415834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77793" y="5793533"/>
            <a:ext cx="8679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 indent="-173038"/>
            <a:r>
              <a:rPr lang="en-US" dirty="0" smtClean="0">
                <a:solidFill>
                  <a:schemeClr val="bg1"/>
                </a:solidFill>
              </a:rPr>
              <a:t>* The boundary form (i.e., boundary conditions) is actually valid for arbitrary time-varying fields, not only for statics.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 bwMode="auto">
          <a:xfrm>
            <a:off x="4491613" y="1105319"/>
            <a:ext cx="3577213" cy="2250830"/>
          </a:xfrm>
          <a:prstGeom prst="rect">
            <a:avLst/>
          </a:prstGeom>
          <a:solidFill>
            <a:srgbClr val="CC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Text Box 2"/>
          <p:cNvSpPr txBox="1">
            <a:spLocks noChangeArrowheads="1"/>
          </p:cNvSpPr>
          <p:nvPr/>
        </p:nvSpPr>
        <p:spPr bwMode="auto">
          <a:xfrm>
            <a:off x="595539" y="0"/>
            <a:ext cx="76977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 for Potential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15" name="Rectangle 32"/>
          <p:cNvSpPr>
            <a:spLocks noChangeArrowheads="1"/>
          </p:cNvSpPr>
          <p:nvPr/>
        </p:nvSpPr>
        <p:spPr bwMode="auto">
          <a:xfrm>
            <a:off x="1427162" y="5326887"/>
            <a:ext cx="5965371" cy="1154300"/>
          </a:xfrm>
          <a:prstGeom prst="rect">
            <a:avLst/>
          </a:prstGeom>
          <a:solidFill>
            <a:schemeClr val="tx1">
              <a:lumMod val="65000"/>
            </a:schemeClr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32"/>
          <p:cNvSpPr>
            <a:spLocks noChangeArrowheads="1"/>
          </p:cNvSpPr>
          <p:nvPr/>
        </p:nvSpPr>
        <p:spPr bwMode="auto">
          <a:xfrm>
            <a:off x="1427166" y="4079631"/>
            <a:ext cx="5965371" cy="1232746"/>
          </a:xfrm>
          <a:prstGeom prst="rect">
            <a:avLst/>
          </a:prstGeom>
          <a:solidFill>
            <a:schemeClr val="tx1">
              <a:lumMod val="85000"/>
            </a:schemeClr>
          </a:solidFill>
          <a:ln w="12700">
            <a:solidFill>
              <a:srgbClr val="969696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6"/>
          <p:cNvSpPr>
            <a:spLocks noChangeShapeType="1"/>
          </p:cNvSpPr>
          <p:nvPr/>
        </p:nvSpPr>
        <p:spPr bwMode="auto">
          <a:xfrm flipV="1">
            <a:off x="4139315" y="4888510"/>
            <a:ext cx="0" cy="319087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18" name="Object 30"/>
          <p:cNvGraphicFramePr>
            <a:graphicFrameLocks noChangeAspect="1"/>
          </p:cNvGraphicFramePr>
          <p:nvPr/>
        </p:nvGraphicFramePr>
        <p:xfrm>
          <a:off x="4008913" y="4350347"/>
          <a:ext cx="2635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3" name="Equation" r:id="rId4" imgW="126835" imgH="202936" progId="Equation.DSMT4">
                  <p:embed/>
                </p:oleObj>
              </mc:Choice>
              <mc:Fallback>
                <p:oleObj name="Equation" r:id="rId4" imgW="126835" imgH="202936" progId="Equation.DSMT4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8913" y="4350347"/>
                        <a:ext cx="2635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2"/>
          <p:cNvGraphicFramePr>
            <a:graphicFrameLocks noChangeAspect="1"/>
          </p:cNvGraphicFramePr>
          <p:nvPr/>
        </p:nvGraphicFramePr>
        <p:xfrm>
          <a:off x="2276985" y="4345572"/>
          <a:ext cx="2936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4" name="Equation" r:id="rId6" imgW="152334" imgH="228501" progId="Equation.DSMT4">
                  <p:embed/>
                </p:oleObj>
              </mc:Choice>
              <mc:Fallback>
                <p:oleObj name="Equation" r:id="rId6" imgW="152334" imgH="228501" progId="Equation.DSMT4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985" y="4345572"/>
                        <a:ext cx="2936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2"/>
          <p:cNvGraphicFramePr>
            <a:graphicFrameLocks noChangeAspect="1"/>
          </p:cNvGraphicFramePr>
          <p:nvPr/>
        </p:nvGraphicFramePr>
        <p:xfrm>
          <a:off x="2306864" y="5890896"/>
          <a:ext cx="31908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5" name="Equation" r:id="rId8" imgW="165028" imgH="228501" progId="Equation.DSMT4">
                  <p:embed/>
                </p:oleObj>
              </mc:Choice>
              <mc:Fallback>
                <p:oleObj name="Equation" r:id="rId8" imgW="165028" imgH="228501" progId="Equation.DSMT4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6864" y="5890896"/>
                        <a:ext cx="319087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733530" y="1075174"/>
            <a:ext cx="2063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At the boundary: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26984" name="Object 8"/>
          <p:cNvGraphicFramePr>
            <a:graphicFrameLocks noChangeAspect="1"/>
          </p:cNvGraphicFramePr>
          <p:nvPr/>
        </p:nvGraphicFramePr>
        <p:xfrm>
          <a:off x="1206152" y="1661020"/>
          <a:ext cx="1004486" cy="4204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6" name="Equation" r:id="rId10" imgW="545863" imgH="228501" progId="Equation.DSMT4">
                  <p:embed/>
                </p:oleObj>
              </mc:Choice>
              <mc:Fallback>
                <p:oleObj name="Equation" r:id="rId10" imgW="545863" imgH="228501" progId="Equation.DSMT4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152" y="1661020"/>
                        <a:ext cx="1004486" cy="420482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5" name="Object 9"/>
          <p:cNvGraphicFramePr>
            <a:graphicFrameLocks noChangeAspect="1"/>
          </p:cNvGraphicFramePr>
          <p:nvPr/>
        </p:nvGraphicFramePr>
        <p:xfrm>
          <a:off x="5337140" y="1713890"/>
          <a:ext cx="2047875" cy="93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7" name="Equation" r:id="rId12" imgW="1079032" imgH="495085" progId="Equation.DSMT4">
                  <p:embed/>
                </p:oleObj>
              </mc:Choice>
              <mc:Fallback>
                <p:oleObj name="Equation" r:id="rId12" imgW="1079032" imgH="495085" progId="Equation.DSMT4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7140" y="1713890"/>
                        <a:ext cx="2047875" cy="938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813159" y="2692958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(The path has zero length.)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5820" y="1225899"/>
            <a:ext cx="10054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Proof: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5235191" y="5174901"/>
            <a:ext cx="100484" cy="100484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5236871" y="5337349"/>
            <a:ext cx="100484" cy="100484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6986" name="Object 10"/>
          <p:cNvGraphicFramePr>
            <a:graphicFrameLocks noChangeAspect="1"/>
          </p:cNvGraphicFramePr>
          <p:nvPr/>
        </p:nvGraphicFramePr>
        <p:xfrm>
          <a:off x="5370006" y="4863210"/>
          <a:ext cx="247022" cy="3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8" name="Equation" r:id="rId14" imgW="152268" imgH="203024" progId="Equation.DSMT4">
                  <p:embed/>
                </p:oleObj>
              </mc:Choice>
              <mc:Fallback>
                <p:oleObj name="Equation" r:id="rId14" imgW="152268" imgH="203024" progId="Equation.DSMT4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70006" y="4863210"/>
                        <a:ext cx="247022" cy="329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987" name="Object 11"/>
          <p:cNvGraphicFramePr>
            <a:graphicFrameLocks noChangeAspect="1"/>
          </p:cNvGraphicFramePr>
          <p:nvPr/>
        </p:nvGraphicFramePr>
        <p:xfrm>
          <a:off x="5389058" y="5383230"/>
          <a:ext cx="227972" cy="28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29" name="Equation" r:id="rId16" imgW="152334" imgH="190417" progId="Equation.DSMT4">
                  <p:embed/>
                </p:oleObj>
              </mc:Choice>
              <mc:Fallback>
                <p:oleObj name="Equation" r:id="rId16" imgW="152334" imgH="190417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058" y="5383230"/>
                        <a:ext cx="227972" cy="284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426866" y="3577212"/>
            <a:ext cx="3456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Two points on either side of the boundary</a:t>
            </a:r>
            <a:endParaRPr lang="en-US" sz="1400" dirty="0">
              <a:solidFill>
                <a:schemeClr val="bg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4783015" y="3858567"/>
            <a:ext cx="442128" cy="12058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sp>
        <p:nvSpPr>
          <p:cNvPr id="3087" name="TextBox 38"/>
          <p:cNvSpPr txBox="1">
            <a:spLocks noChangeArrowheads="1"/>
          </p:cNvSpPr>
          <p:nvPr/>
        </p:nvSpPr>
        <p:spPr bwMode="auto">
          <a:xfrm>
            <a:off x="775693" y="5119812"/>
            <a:ext cx="7576230" cy="89255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There is a boundary between two different materials.</a:t>
            </a:r>
          </a:p>
          <a:p>
            <a:pPr algn="ctr"/>
            <a:endParaRPr lang="en-US" sz="1200" dirty="0" smtClean="0">
              <a:solidFill>
                <a:schemeClr val="bg2"/>
              </a:solidFill>
            </a:endParaRPr>
          </a:p>
          <a:p>
            <a:pPr algn="ctr"/>
            <a:r>
              <a:rPr lang="en-US" sz="2000" dirty="0" smtClean="0">
                <a:solidFill>
                  <a:schemeClr val="bg2"/>
                </a:solidFill>
              </a:rPr>
              <a:t>Assumption: </a:t>
            </a:r>
            <a:r>
              <a:rPr lang="en-US" sz="2000" i="1" dirty="0" smtClean="0">
                <a:solidFill>
                  <a:schemeClr val="bg2"/>
                </a:solidFill>
              </a:rPr>
              <a:t>The </a:t>
            </a:r>
            <a:r>
              <a:rPr lang="en-US" sz="2000" i="1" dirty="0" smtClean="0">
                <a:solidFill>
                  <a:schemeClr val="bg2"/>
                </a:solidFill>
              </a:rPr>
              <a:t>unit normal points towards region </a:t>
            </a:r>
            <a:r>
              <a:rPr lang="en-US" sz="2000" dirty="0" smtClean="0">
                <a:solidFill>
                  <a:schemeClr val="bg2"/>
                </a:solidFill>
              </a:rPr>
              <a:t>1.  </a:t>
            </a:r>
            <a:endParaRPr lang="en-US" sz="2000" dirty="0">
              <a:solidFill>
                <a:schemeClr val="bg2"/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587936" y="1340792"/>
            <a:ext cx="5965375" cy="3305877"/>
            <a:chOff x="1587936" y="1340792"/>
            <a:chExt cx="5965375" cy="3305877"/>
          </a:xfrm>
        </p:grpSpPr>
        <p:sp>
          <p:nvSpPr>
            <p:cNvPr id="18" name="Rectangle 32"/>
            <p:cNvSpPr>
              <a:spLocks noChangeArrowheads="1"/>
            </p:cNvSpPr>
            <p:nvPr/>
          </p:nvSpPr>
          <p:spPr bwMode="auto">
            <a:xfrm>
              <a:off x="1587936" y="2995669"/>
              <a:ext cx="5965371" cy="165100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32"/>
            <p:cNvSpPr>
              <a:spLocks noChangeArrowheads="1"/>
            </p:cNvSpPr>
            <p:nvPr/>
          </p:nvSpPr>
          <p:spPr bwMode="auto">
            <a:xfrm>
              <a:off x="1587940" y="1340792"/>
              <a:ext cx="5965371" cy="16510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flipV="1">
              <a:off x="4300089" y="2557292"/>
              <a:ext cx="0" cy="319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5" name="Object 30"/>
            <p:cNvGraphicFramePr>
              <a:graphicFrameLocks noChangeAspect="1"/>
            </p:cNvGraphicFramePr>
            <p:nvPr/>
          </p:nvGraphicFramePr>
          <p:xfrm>
            <a:off x="4169687" y="2019129"/>
            <a:ext cx="26352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79" name="Equation" r:id="rId4" imgW="126835" imgH="202936" progId="Equation.DSMT4">
                    <p:embed/>
                  </p:oleObj>
                </mc:Choice>
                <mc:Fallback>
                  <p:oleObj name="Equation" r:id="rId4" imgW="126835" imgH="202936" progId="Equation.DSMT4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9687" y="2019129"/>
                          <a:ext cx="263525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44" name="Object 42"/>
            <p:cNvGraphicFramePr>
              <a:graphicFrameLocks noChangeAspect="1"/>
            </p:cNvGraphicFramePr>
            <p:nvPr/>
          </p:nvGraphicFramePr>
          <p:xfrm>
            <a:off x="2437759" y="2014354"/>
            <a:ext cx="2936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0" name="Equation" r:id="rId6" imgW="152334" imgH="228501" progId="Equation.DSMT4">
                    <p:embed/>
                  </p:oleObj>
                </mc:Choice>
                <mc:Fallback>
                  <p:oleObj name="Equation" r:id="rId6" imgW="152334" imgH="228501" progId="Equation.DSMT4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37759" y="2014354"/>
                          <a:ext cx="2936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45" name="Object 42"/>
            <p:cNvGraphicFramePr>
              <a:graphicFrameLocks noChangeAspect="1"/>
            </p:cNvGraphicFramePr>
            <p:nvPr/>
          </p:nvGraphicFramePr>
          <p:xfrm>
            <a:off x="2467638" y="3559678"/>
            <a:ext cx="31908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481" name="Equation" r:id="rId8" imgW="165028" imgH="228501" progId="Equation.DSMT4">
                    <p:embed/>
                  </p:oleObj>
                </mc:Choice>
                <mc:Fallback>
                  <p:oleObj name="Equation" r:id="rId8" imgW="165028" imgH="228501" progId="Equation.DSMT4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67638" y="3559678"/>
                          <a:ext cx="31908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ext Box 2"/>
          <p:cNvSpPr txBox="1">
            <a:spLocks noChangeArrowheads="1"/>
          </p:cNvSpPr>
          <p:nvPr/>
        </p:nvSpPr>
        <p:spPr bwMode="auto">
          <a:xfrm>
            <a:off x="154668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for Dielectrics</a:t>
            </a:r>
          </a:p>
        </p:txBody>
      </p:sp>
      <p:sp>
        <p:nvSpPr>
          <p:cNvPr id="2062" name="Text Box 13"/>
          <p:cNvSpPr txBox="1">
            <a:spLocks noChangeArrowheads="1"/>
          </p:cNvSpPr>
          <p:nvPr/>
        </p:nvSpPr>
        <p:spPr bwMode="auto">
          <a:xfrm>
            <a:off x="2298247" y="952047"/>
            <a:ext cx="5071382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Tangential component of electric </a:t>
            </a:r>
            <a:r>
              <a:rPr lang="en-US" sz="2000" b="1" dirty="0" smtClean="0">
                <a:solidFill>
                  <a:schemeClr val="bg2"/>
                </a:solidFill>
              </a:rPr>
              <a:t>field</a:t>
            </a:r>
            <a:endParaRPr lang="en-US" sz="2000" b="1" dirty="0">
              <a:solidFill>
                <a:schemeClr val="bg2"/>
              </a:solidFill>
            </a:endParaRPr>
          </a:p>
        </p:txBody>
      </p:sp>
      <p:graphicFrame>
        <p:nvGraphicFramePr>
          <p:cNvPr id="205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5360106"/>
              </p:ext>
            </p:extLst>
          </p:nvPr>
        </p:nvGraphicFramePr>
        <p:xfrm>
          <a:off x="5814271" y="4015159"/>
          <a:ext cx="26416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8" name="Equation" r:id="rId4" imgW="1396394" imgH="444307" progId="Equation.DSMT4">
                  <p:embed/>
                </p:oleObj>
              </mc:Choice>
              <mc:Fallback>
                <p:oleObj name="Equation" r:id="rId4" imgW="1396394" imgH="444307" progId="Equation.DSMT4">
                  <p:embed/>
                  <p:pic>
                    <p:nvPicPr>
                      <p:cNvPr id="0" name="Picture 1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4271" y="4015159"/>
                        <a:ext cx="2641600" cy="842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6" name="Text Box 40"/>
          <p:cNvSpPr txBox="1">
            <a:spLocks noChangeArrowheads="1"/>
          </p:cNvSpPr>
          <p:nvPr/>
        </p:nvSpPr>
        <p:spPr bwMode="auto">
          <a:xfrm>
            <a:off x="6070539" y="3566804"/>
            <a:ext cx="1649413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Faraday's law:</a:t>
            </a:r>
          </a:p>
        </p:txBody>
      </p:sp>
      <p:sp>
        <p:nvSpPr>
          <p:cNvPr id="2077" name="Line 41"/>
          <p:cNvSpPr>
            <a:spLocks noChangeShapeType="1"/>
          </p:cNvSpPr>
          <p:nvPr/>
        </p:nvSpPr>
        <p:spPr bwMode="auto">
          <a:xfrm flipV="1">
            <a:off x="6737062" y="4024005"/>
            <a:ext cx="717550" cy="741362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</p:spPr>
        <p:txBody>
          <a:bodyPr wrap="none"/>
          <a:lstStyle/>
          <a:p>
            <a:endParaRPr lang="en-US"/>
          </a:p>
        </p:txBody>
      </p:sp>
      <p:graphicFrame>
        <p:nvGraphicFramePr>
          <p:cNvPr id="205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6361845"/>
              </p:ext>
            </p:extLst>
          </p:nvPr>
        </p:nvGraphicFramePr>
        <p:xfrm>
          <a:off x="6388657" y="2408056"/>
          <a:ext cx="13938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9" name="Equation" r:id="rId6" imgW="723586" imgH="228501" progId="Equation.DSMT4">
                  <p:embed/>
                </p:oleObj>
              </mc:Choice>
              <mc:Fallback>
                <p:oleObj name="Equation" r:id="rId6" imgW="723586" imgH="228501" progId="Equation.DSMT4">
                  <p:embed/>
                  <p:pic>
                    <p:nvPicPr>
                      <p:cNvPr id="0" name="Picture 17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8657" y="2408056"/>
                        <a:ext cx="139382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0" name="Text Box 45"/>
          <p:cNvSpPr txBox="1">
            <a:spLocks noChangeArrowheads="1"/>
          </p:cNvSpPr>
          <p:nvPr/>
        </p:nvSpPr>
        <p:spPr bwMode="auto">
          <a:xfrm>
            <a:off x="2947082" y="5381638"/>
            <a:ext cx="6067688" cy="33855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 algn="ctr"/>
            <a:r>
              <a:rPr lang="en-US" sz="1600" dirty="0">
                <a:solidFill>
                  <a:schemeClr val="bg2"/>
                </a:solidFill>
              </a:rPr>
              <a:t>The </a:t>
            </a:r>
            <a:r>
              <a:rPr lang="en-US" sz="1600" dirty="0" smtClean="0">
                <a:solidFill>
                  <a:schemeClr val="bg2"/>
                </a:solidFill>
              </a:rPr>
              <a:t>rectangular surface</a:t>
            </a:r>
            <a:r>
              <a:rPr lang="en-US" sz="1600" i="1" dirty="0" smtClean="0">
                <a:solidFill>
                  <a:schemeClr val="bg2"/>
                </a:solidFill>
                <a:latin typeface="Times New Roman" pitchFamily="18" charset="0"/>
              </a:rPr>
              <a:t> </a:t>
            </a:r>
            <a:r>
              <a:rPr lang="en-US" sz="1600" i="1" dirty="0">
                <a:solidFill>
                  <a:schemeClr val="bg2"/>
                </a:solidFill>
                <a:latin typeface="Times New Roman" pitchFamily="18" charset="0"/>
              </a:rPr>
              <a:t>S</a:t>
            </a:r>
            <a:r>
              <a:rPr lang="en-US" sz="1600" dirty="0">
                <a:solidFill>
                  <a:schemeClr val="bg2"/>
                </a:solidFill>
              </a:rPr>
              <a:t> </a:t>
            </a:r>
            <a:r>
              <a:rPr lang="en-US" sz="1600" dirty="0" smtClean="0">
                <a:solidFill>
                  <a:schemeClr val="bg2"/>
                </a:solidFill>
              </a:rPr>
              <a:t>(between the two paths) has </a:t>
            </a:r>
            <a:r>
              <a:rPr lang="en-US" sz="1600" u="sng" dirty="0">
                <a:solidFill>
                  <a:schemeClr val="bg2"/>
                </a:solidFill>
              </a:rPr>
              <a:t>zero</a:t>
            </a:r>
            <a:r>
              <a:rPr lang="en-US" sz="1600" dirty="0">
                <a:solidFill>
                  <a:schemeClr val="bg2"/>
                </a:solidFill>
              </a:rPr>
              <a:t> area.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063206"/>
              </p:ext>
            </p:extLst>
          </p:nvPr>
        </p:nvGraphicFramePr>
        <p:xfrm>
          <a:off x="3215643" y="5842337"/>
          <a:ext cx="2138363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40" name="Equation" r:id="rId8" imgW="1129810" imgH="406224" progId="Equation.DSMT4">
                  <p:embed/>
                </p:oleObj>
              </mc:Choice>
              <mc:Fallback>
                <p:oleObj name="Equation" r:id="rId8" imgW="1129810" imgH="406224" progId="Equation.DSMT4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5643" y="5842337"/>
                        <a:ext cx="2138363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5130569" y="1579950"/>
            <a:ext cx="381530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Consider the field </a:t>
            </a:r>
            <a:r>
              <a:rPr lang="en-US" i="1" dirty="0" smtClean="0">
                <a:solidFill>
                  <a:schemeClr val="bg1"/>
                </a:solidFill>
                <a:latin typeface="+mn-lt"/>
              </a:rPr>
              <a:t>E</a:t>
            </a:r>
            <a:r>
              <a:rPr lang="en-US" i="1" baseline="-25000" dirty="0" smtClean="0">
                <a:solidFill>
                  <a:schemeClr val="bg1"/>
                </a:solidFill>
                <a:latin typeface="+mn-lt"/>
              </a:rPr>
              <a:t>x</a:t>
            </a:r>
            <a:r>
              <a:rPr lang="en-US" dirty="0" smtClean="0">
                <a:solidFill>
                  <a:schemeClr val="bg1"/>
                </a:solidFill>
              </a:rPr>
              <a:t>:</a:t>
            </a:r>
          </a:p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 Establish paths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1400" baseline="-25000" dirty="0" smtClean="0">
                <a:solidFill>
                  <a:schemeClr val="bg1"/>
                </a:solidFill>
                <a:latin typeface="+mn-lt"/>
              </a:rPr>
              <a:t>1</a:t>
            </a:r>
            <a:r>
              <a:rPr lang="en-US" sz="1400" dirty="0" smtClean="0">
                <a:solidFill>
                  <a:schemeClr val="bg1"/>
                </a:solidFill>
              </a:rPr>
              <a:t> and </a:t>
            </a:r>
            <a:r>
              <a:rPr lang="en-US" sz="1400" i="1" dirty="0" smtClean="0">
                <a:solidFill>
                  <a:schemeClr val="bg1"/>
                </a:solidFill>
                <a:latin typeface="+mn-lt"/>
              </a:rPr>
              <a:t>C</a:t>
            </a:r>
            <a:r>
              <a:rPr lang="en-US" sz="1400" baseline="-25000" dirty="0" smtClean="0">
                <a:solidFill>
                  <a:schemeClr val="bg1"/>
                </a:solidFill>
                <a:latin typeface="+mn-lt"/>
              </a:rPr>
              <a:t>2 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(</a:t>
            </a:r>
            <a:r>
              <a:rPr lang="en-US" sz="1400" dirty="0">
                <a:solidFill>
                  <a:schemeClr val="bg1"/>
                </a:solidFill>
              </a:rPr>
              <a:t>infinitesimally </a:t>
            </a:r>
            <a:r>
              <a:rPr lang="en-US" sz="1400" dirty="0" smtClean="0">
                <a:solidFill>
                  <a:schemeClr val="bg1"/>
                </a:solidFill>
              </a:rPr>
              <a:t>close, above and below the boundary</a:t>
            </a:r>
            <a:r>
              <a:rPr lang="en-US" sz="1400" dirty="0" smtClean="0">
                <a:solidFill>
                  <a:schemeClr val="bg1"/>
                </a:solidFill>
                <a:latin typeface="+mn-lt"/>
              </a:rPr>
              <a:t>)</a:t>
            </a:r>
            <a:r>
              <a:rPr lang="en-US" sz="1400" dirty="0" smtClean="0">
                <a:solidFill>
                  <a:schemeClr val="bg1"/>
                </a:solidFill>
              </a:rPr>
              <a:t>.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0" name="Right Arrow 39"/>
          <p:cNvSpPr/>
          <p:nvPr/>
        </p:nvSpPr>
        <p:spPr bwMode="auto">
          <a:xfrm>
            <a:off x="2295069" y="6024362"/>
            <a:ext cx="518615" cy="272955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93854" y="2844743"/>
            <a:ext cx="20361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chemeClr val="bg2"/>
                </a:solidFill>
              </a:rPr>
              <a:t>(clockwise closed path)</a:t>
            </a:r>
            <a:endParaRPr lang="en-US" sz="1400" dirty="0">
              <a:solidFill>
                <a:schemeClr val="bg2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61786" y="1787081"/>
            <a:ext cx="4406904" cy="3316510"/>
            <a:chOff x="861786" y="1787081"/>
            <a:chExt cx="4406904" cy="3316510"/>
          </a:xfrm>
        </p:grpSpPr>
        <p:sp>
          <p:nvSpPr>
            <p:cNvPr id="42" name="Rectangle 32"/>
            <p:cNvSpPr>
              <a:spLocks noChangeArrowheads="1"/>
            </p:cNvSpPr>
            <p:nvPr/>
          </p:nvSpPr>
          <p:spPr bwMode="auto">
            <a:xfrm>
              <a:off x="861786" y="3452591"/>
              <a:ext cx="4406900" cy="1651000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5" name="Rectangle 32"/>
            <p:cNvSpPr>
              <a:spLocks noChangeArrowheads="1"/>
            </p:cNvSpPr>
            <p:nvPr/>
          </p:nvSpPr>
          <p:spPr bwMode="auto">
            <a:xfrm>
              <a:off x="861790" y="1787081"/>
              <a:ext cx="4406900" cy="1651000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6"/>
            <p:cNvSpPr>
              <a:spLocks noChangeShapeType="1"/>
            </p:cNvSpPr>
            <p:nvPr/>
          </p:nvSpPr>
          <p:spPr bwMode="auto">
            <a:xfrm flipV="1">
              <a:off x="1788433" y="2293947"/>
              <a:ext cx="0" cy="92710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7" name="Line 22"/>
            <p:cNvSpPr>
              <a:spLocks noChangeShapeType="1"/>
            </p:cNvSpPr>
            <p:nvPr/>
          </p:nvSpPr>
          <p:spPr bwMode="auto">
            <a:xfrm>
              <a:off x="1955121" y="3335347"/>
              <a:ext cx="1747837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8" name="Line 23"/>
            <p:cNvSpPr>
              <a:spLocks noChangeShapeType="1"/>
            </p:cNvSpPr>
            <p:nvPr/>
          </p:nvSpPr>
          <p:spPr bwMode="auto">
            <a:xfrm>
              <a:off x="1950358" y="3532197"/>
              <a:ext cx="1762125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prstDash val="dash"/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69" name="Oval 25"/>
            <p:cNvSpPr>
              <a:spLocks noChangeArrowheads="1"/>
            </p:cNvSpPr>
            <p:nvPr/>
          </p:nvSpPr>
          <p:spPr bwMode="auto">
            <a:xfrm>
              <a:off x="3736296" y="3381384"/>
              <a:ext cx="128587" cy="115888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Line 26"/>
            <p:cNvSpPr>
              <a:spLocks noChangeShapeType="1"/>
            </p:cNvSpPr>
            <p:nvPr/>
          </p:nvSpPr>
          <p:spPr bwMode="auto">
            <a:xfrm flipV="1">
              <a:off x="4373563" y="3454405"/>
              <a:ext cx="822325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75" name="Line 37"/>
            <p:cNvSpPr>
              <a:spLocks noChangeShapeType="1"/>
            </p:cNvSpPr>
            <p:nvPr/>
          </p:nvSpPr>
          <p:spPr bwMode="auto">
            <a:xfrm>
              <a:off x="1765301" y="4027727"/>
              <a:ext cx="209550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triangle" w="med" len="med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1710646" y="3372548"/>
              <a:ext cx="139700" cy="130175"/>
            </a:xfrm>
            <a:prstGeom prst="ellipse">
              <a:avLst/>
            </a:prstGeom>
            <a:solidFill>
              <a:srgbClr val="0000CC"/>
            </a:solidFill>
            <a:ln w="12700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8" name="Line 22"/>
            <p:cNvSpPr>
              <a:spLocks noChangeShapeType="1"/>
            </p:cNvSpPr>
            <p:nvPr/>
          </p:nvSpPr>
          <p:spPr bwMode="auto">
            <a:xfrm flipV="1">
              <a:off x="2664861" y="3335330"/>
              <a:ext cx="44927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353063"/>
                </p:ext>
              </p:extLst>
            </p:nvPr>
          </p:nvGraphicFramePr>
          <p:xfrm>
            <a:off x="1055190" y="2612956"/>
            <a:ext cx="2936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1" name="Equation" r:id="rId10" imgW="152334" imgH="228501" progId="Equation.DSMT4">
                    <p:embed/>
                  </p:oleObj>
                </mc:Choice>
                <mc:Fallback>
                  <p:oleObj name="Equation" r:id="rId10" imgW="152334" imgH="228501" progId="Equation.DSMT4">
                    <p:embed/>
                    <p:pic>
                      <p:nvPicPr>
                        <p:cNvPr id="0" name="Picture 17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5190" y="2612956"/>
                          <a:ext cx="2936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57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01656030"/>
                </p:ext>
              </p:extLst>
            </p:nvPr>
          </p:nvGraphicFramePr>
          <p:xfrm>
            <a:off x="1046163" y="4321175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2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17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6163" y="4321175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64680671"/>
                </p:ext>
              </p:extLst>
            </p:nvPr>
          </p:nvGraphicFramePr>
          <p:xfrm>
            <a:off x="4739636" y="3145557"/>
            <a:ext cx="214502" cy="2338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3" name="Equation" r:id="rId14" imgW="126835" imgH="139518" progId="Equation.DSMT4">
                    <p:embed/>
                  </p:oleObj>
                </mc:Choice>
                <mc:Fallback>
                  <p:oleObj name="Equation" r:id="rId14" imgW="126835" imgH="139518" progId="Equation.DSMT4">
                    <p:embed/>
                    <p:pic>
                      <p:nvPicPr>
                        <p:cNvPr id="0" name="Picture 17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39636" y="3145557"/>
                          <a:ext cx="214502" cy="2338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097831"/>
                </p:ext>
              </p:extLst>
            </p:nvPr>
          </p:nvGraphicFramePr>
          <p:xfrm>
            <a:off x="1671638" y="1910687"/>
            <a:ext cx="206528" cy="2038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4" name="Equation" r:id="rId16" imgW="126725" imgH="126725" progId="Equation.DSMT4">
                    <p:embed/>
                  </p:oleObj>
                </mc:Choice>
                <mc:Fallback>
                  <p:oleObj name="Equation" r:id="rId16" imgW="126725" imgH="126725" progId="Equation.DSMT4">
                    <p:embed/>
                    <p:pic>
                      <p:nvPicPr>
                        <p:cNvPr id="0" name="Picture 18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71638" y="1910687"/>
                          <a:ext cx="206528" cy="2038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14597195"/>
                </p:ext>
              </p:extLst>
            </p:nvPr>
          </p:nvGraphicFramePr>
          <p:xfrm>
            <a:off x="2715882" y="2868709"/>
            <a:ext cx="354865" cy="351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5" name="Equation" r:id="rId18" imgW="228600" imgH="228600" progId="Equation.DSMT4">
                    <p:embed/>
                  </p:oleObj>
                </mc:Choice>
                <mc:Fallback>
                  <p:oleObj name="Equation" r:id="rId18" imgW="228600" imgH="228600" progId="Equation.DSMT4">
                    <p:embed/>
                    <p:pic>
                      <p:nvPicPr>
                        <p:cNvPr id="0" name="Picture 1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15882" y="2868709"/>
                          <a:ext cx="354865" cy="351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50812530"/>
                </p:ext>
              </p:extLst>
            </p:nvPr>
          </p:nvGraphicFramePr>
          <p:xfrm>
            <a:off x="2694936" y="3566804"/>
            <a:ext cx="374650" cy="3508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6" name="Equation" r:id="rId20" imgW="241300" imgH="228600" progId="Equation.DSMT4">
                    <p:embed/>
                  </p:oleObj>
                </mc:Choice>
                <mc:Fallback>
                  <p:oleObj name="Equation" r:id="rId20" imgW="241300" imgH="228600" progId="Equation.DSMT4">
                    <p:embed/>
                    <p:pic>
                      <p:nvPicPr>
                        <p:cNvPr id="0" name="Picture 1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94936" y="3566804"/>
                          <a:ext cx="374650" cy="3508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26050687"/>
                </p:ext>
              </p:extLst>
            </p:nvPr>
          </p:nvGraphicFramePr>
          <p:xfrm>
            <a:off x="2128838" y="2925763"/>
            <a:ext cx="276225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7" name="Equation" r:id="rId22" imgW="177646" imgH="228402" progId="Equation.DSMT4">
                    <p:embed/>
                  </p:oleObj>
                </mc:Choice>
                <mc:Fallback>
                  <p:oleObj name="Equation" r:id="rId22" imgW="177646" imgH="228402" progId="Equation.DSMT4">
                    <p:embed/>
                    <p:pic>
                      <p:nvPicPr>
                        <p:cNvPr id="0" name="Picture 1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8838" y="2925763"/>
                          <a:ext cx="276225" cy="350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06377795"/>
                </p:ext>
              </p:extLst>
            </p:nvPr>
          </p:nvGraphicFramePr>
          <p:xfrm>
            <a:off x="2120900" y="3529013"/>
            <a:ext cx="295275" cy="3508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8" name="Equation" r:id="rId24" imgW="190500" imgH="228600" progId="Equation.DSMT4">
                    <p:embed/>
                  </p:oleObj>
                </mc:Choice>
                <mc:Fallback>
                  <p:oleObj name="Equation" r:id="rId24" imgW="190500" imgH="228600" progId="Equation.DSMT4">
                    <p:embed/>
                    <p:pic>
                      <p:nvPicPr>
                        <p:cNvPr id="0" name="Picture 1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0900" y="3529013"/>
                          <a:ext cx="295275" cy="3508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4122123"/>
                </p:ext>
              </p:extLst>
            </p:nvPr>
          </p:nvGraphicFramePr>
          <p:xfrm>
            <a:off x="1439863" y="3548063"/>
            <a:ext cx="236537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49" name="Equation" r:id="rId26" imgW="152268" imgH="203024" progId="Equation.DSMT4">
                    <p:embed/>
                  </p:oleObj>
                </mc:Choice>
                <mc:Fallback>
                  <p:oleObj name="Equation" r:id="rId26" imgW="152268" imgH="203024" progId="Equation.DSMT4">
                    <p:embed/>
                    <p:pic>
                      <p:nvPicPr>
                        <p:cNvPr id="0" name="Picture 1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39863" y="3548063"/>
                          <a:ext cx="236537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40561688"/>
                </p:ext>
              </p:extLst>
            </p:nvPr>
          </p:nvGraphicFramePr>
          <p:xfrm>
            <a:off x="3871439" y="3563986"/>
            <a:ext cx="236537" cy="3111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0" name="Equation" r:id="rId28" imgW="152268" imgH="203024" progId="Equation.DSMT4">
                    <p:embed/>
                  </p:oleObj>
                </mc:Choice>
                <mc:Fallback>
                  <p:oleObj name="Equation" r:id="rId28" imgW="152268" imgH="203024" progId="Equation.DSMT4">
                    <p:embed/>
                    <p:pic>
                      <p:nvPicPr>
                        <p:cNvPr id="0" name="Picture 18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871439" y="3563986"/>
                          <a:ext cx="236537" cy="3111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5445582"/>
                </p:ext>
              </p:extLst>
            </p:nvPr>
          </p:nvGraphicFramePr>
          <p:xfrm>
            <a:off x="2662214" y="4156383"/>
            <a:ext cx="334963" cy="2730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1" name="Equation" r:id="rId30" imgW="215619" imgH="177569" progId="Equation.DSMT4">
                    <p:embed/>
                  </p:oleObj>
                </mc:Choice>
                <mc:Fallback>
                  <p:oleObj name="Equation" r:id="rId30" imgW="215619" imgH="177569" progId="Equation.DSMT4">
                    <p:embed/>
                    <p:pic>
                      <p:nvPicPr>
                        <p:cNvPr id="0" name="Picture 18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2214" y="4156383"/>
                          <a:ext cx="334963" cy="2730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46101269"/>
                </p:ext>
              </p:extLst>
            </p:nvPr>
          </p:nvGraphicFramePr>
          <p:xfrm>
            <a:off x="2228068" y="2289554"/>
            <a:ext cx="2543175" cy="349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52" name="Equation" r:id="rId32" imgW="1638300" imgH="228600" progId="Equation.DSMT4">
                    <p:embed/>
                  </p:oleObj>
                </mc:Choice>
                <mc:Fallback>
                  <p:oleObj name="Equation" r:id="rId32" imgW="1638300" imgH="228600" progId="Equation.DSMT4">
                    <p:embed/>
                    <p:pic>
                      <p:nvPicPr>
                        <p:cNvPr id="0" name="Picture 18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28068" y="2289554"/>
                          <a:ext cx="2543175" cy="3492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7" name="Line 22"/>
            <p:cNvSpPr>
              <a:spLocks noChangeShapeType="1"/>
            </p:cNvSpPr>
            <p:nvPr/>
          </p:nvSpPr>
          <p:spPr bwMode="auto">
            <a:xfrm flipV="1">
              <a:off x="2655218" y="3534030"/>
              <a:ext cx="449275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9431935"/>
              </p:ext>
            </p:extLst>
          </p:nvPr>
        </p:nvGraphicFramePr>
        <p:xfrm>
          <a:off x="7908122" y="4770418"/>
          <a:ext cx="594084" cy="368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Equation" r:id="rId34" imgW="368280" imgH="228600" progId="Equation.DSMT4">
                  <p:embed/>
                </p:oleObj>
              </mc:Choice>
              <mc:Fallback>
                <p:oleObj name="Equation" r:id="rId34" imgW="368280" imgH="228600" progId="Equation.DSMT4">
                  <p:embed/>
                  <p:pic>
                    <p:nvPicPr>
                      <p:cNvPr id="0" name="Picture 1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8122" y="4770418"/>
                        <a:ext cx="594084" cy="3687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Straight Arrow Connector 16"/>
          <p:cNvCxnSpPr/>
          <p:nvPr/>
        </p:nvCxnSpPr>
        <p:spPr bwMode="auto">
          <a:xfrm flipH="1" flipV="1">
            <a:off x="3379808" y="3414532"/>
            <a:ext cx="2280212" cy="188667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Text Box 2"/>
          <p:cNvSpPr txBox="1">
            <a:spLocks noChangeArrowheads="1"/>
          </p:cNvSpPr>
          <p:nvPr/>
        </p:nvSpPr>
        <p:spPr bwMode="auto">
          <a:xfrm>
            <a:off x="154668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for Dielectrics</a:t>
            </a:r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/>
        </p:nvGraphicFramePr>
        <p:xfrm>
          <a:off x="1097420" y="1031650"/>
          <a:ext cx="4862512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4" name="Equation" r:id="rId4" imgW="2527300" imgH="965200" progId="Equation.DSMT4">
                  <p:embed/>
                </p:oleObj>
              </mc:Choice>
              <mc:Fallback>
                <p:oleObj name="Equation" r:id="rId4" imgW="2527300" imgH="965200" progId="Equation.DSMT4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7420" y="1031650"/>
                        <a:ext cx="4862512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4595171"/>
              </p:ext>
            </p:extLst>
          </p:nvPr>
        </p:nvGraphicFramePr>
        <p:xfrm>
          <a:off x="6826777" y="1858273"/>
          <a:ext cx="1211263" cy="47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5" name="Equation" r:id="rId6" imgW="583947" imgH="228501" progId="Equation.DSMT4">
                  <p:embed/>
                </p:oleObj>
              </mc:Choice>
              <mc:Fallback>
                <p:oleObj name="Equation" r:id="rId6" imgW="583947" imgH="228501" progId="Equation.DSMT4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777" y="1858273"/>
                        <a:ext cx="1211263" cy="47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34"/>
          <p:cNvGraphicFramePr>
            <a:graphicFrameLocks noChangeAspect="1"/>
          </p:cNvGraphicFramePr>
          <p:nvPr/>
        </p:nvGraphicFramePr>
        <p:xfrm>
          <a:off x="1640662" y="5181890"/>
          <a:ext cx="1465263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6" name="Equation" r:id="rId8" imgW="583693" imgH="215713" progId="Equation.DSMT4">
                  <p:embed/>
                </p:oleObj>
              </mc:Choice>
              <mc:Fallback>
                <p:oleObj name="Equation" r:id="rId8" imgW="583693" imgH="215713" progId="Equation.DSMT4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0662" y="5181890"/>
                        <a:ext cx="1465263" cy="54292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73" name="Text Box 35"/>
          <p:cNvSpPr txBox="1">
            <a:spLocks noChangeArrowheads="1"/>
          </p:cNvSpPr>
          <p:nvPr/>
        </p:nvSpPr>
        <p:spPr bwMode="auto">
          <a:xfrm>
            <a:off x="1710511" y="4671852"/>
            <a:ext cx="1263650" cy="3667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In general,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41" name="Right Brace 40"/>
          <p:cNvSpPr/>
          <p:nvPr/>
        </p:nvSpPr>
        <p:spPr bwMode="auto">
          <a:xfrm>
            <a:off x="6128661" y="1349829"/>
            <a:ext cx="500743" cy="1491342"/>
          </a:xfrm>
          <a:prstGeom prst="rightBrace">
            <a:avLst/>
          </a:prstGeom>
          <a:noFill/>
          <a:ln w="12700" cap="flat" cmpd="sng" algn="ctr">
            <a:solidFill>
              <a:schemeClr val="bg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 Box 35"/>
          <p:cNvSpPr txBox="1">
            <a:spLocks noChangeArrowheads="1"/>
          </p:cNvSpPr>
          <p:nvPr/>
        </p:nvSpPr>
        <p:spPr bwMode="auto">
          <a:xfrm>
            <a:off x="757442" y="3295703"/>
            <a:ext cx="11037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Similarly,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2469" name="Object 30"/>
          <p:cNvGraphicFramePr>
            <a:graphicFrameLocks noChangeAspect="1"/>
          </p:cNvGraphicFramePr>
          <p:nvPr/>
        </p:nvGraphicFramePr>
        <p:xfrm>
          <a:off x="746125" y="3702050"/>
          <a:ext cx="1238250" cy="50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17" name="Equation" r:id="rId10" imgW="596900" imgH="241300" progId="Equation.DSMT4">
                  <p:embed/>
                </p:oleObj>
              </mc:Choice>
              <mc:Fallback>
                <p:oleObj name="Equation" r:id="rId10" imgW="596900" imgH="241300" progId="Equation.DSMT4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3702050"/>
                        <a:ext cx="1238250" cy="501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4402984" y="3456691"/>
            <a:ext cx="4004842" cy="3002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34"/>
          <p:cNvGraphicFramePr>
            <a:graphicFrameLocks noChangeAspect="1"/>
          </p:cNvGraphicFramePr>
          <p:nvPr/>
        </p:nvGraphicFramePr>
        <p:xfrm>
          <a:off x="6705840" y="2383747"/>
          <a:ext cx="11858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8" name="Equation" r:id="rId4" imgW="583693" imgH="215713" progId="Equation.DSMT4">
                  <p:embed/>
                </p:oleObj>
              </mc:Choice>
              <mc:Fallback>
                <p:oleObj name="Equation" r:id="rId4" imgW="583693" imgH="215713" progId="Equation.DSMT4">
                  <p:embed/>
                  <p:pic>
                    <p:nvPicPr>
                      <p:cNvPr id="0" name="Picture 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840" y="2383747"/>
                        <a:ext cx="1185862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46"/>
          <p:cNvSpPr txBox="1">
            <a:spLocks noChangeArrowheads="1"/>
          </p:cNvSpPr>
          <p:nvPr/>
        </p:nvSpPr>
        <p:spPr bwMode="auto">
          <a:xfrm>
            <a:off x="553811" y="4559527"/>
            <a:ext cx="4300538" cy="369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Another form of the boundary condition:</a:t>
            </a:r>
          </a:p>
        </p:txBody>
      </p:sp>
      <p:sp>
        <p:nvSpPr>
          <p:cNvPr id="3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graphicFrame>
        <p:nvGraphicFramePr>
          <p:cNvPr id="3076" name="Object 4"/>
          <p:cNvGraphicFramePr>
            <a:graphicFrameLocks noChangeAspect="1"/>
          </p:cNvGraphicFramePr>
          <p:nvPr/>
        </p:nvGraphicFramePr>
        <p:xfrm>
          <a:off x="3121932" y="5053012"/>
          <a:ext cx="18811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9" name="Equation" r:id="rId6" imgW="926698" imgH="215806" progId="Equation.DSMT4">
                  <p:embed/>
                </p:oleObj>
              </mc:Choice>
              <mc:Fallback>
                <p:oleObj name="Equation" r:id="rId6" imgW="926698" imgH="215806" progId="Equation.DSMT4">
                  <p:embed/>
                  <p:pic>
                    <p:nvPicPr>
                      <p:cNvPr id="0" name="Picture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932" y="5053012"/>
                        <a:ext cx="1881188" cy="4381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7" name="TextBox 38"/>
          <p:cNvSpPr txBox="1">
            <a:spLocks noChangeArrowheads="1"/>
          </p:cNvSpPr>
          <p:nvPr/>
        </p:nvSpPr>
        <p:spPr bwMode="auto">
          <a:xfrm>
            <a:off x="577171" y="5843361"/>
            <a:ext cx="757623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The cross product removes the normal component of the electric field and rotates the tangential part by 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90</a:t>
            </a:r>
            <a:r>
              <a:rPr lang="en-US" baseline="30000" dirty="0">
                <a:solidFill>
                  <a:schemeClr val="bg2"/>
                </a:solidFill>
              </a:rPr>
              <a:t>o</a:t>
            </a:r>
            <a:r>
              <a:rPr lang="en-US" dirty="0">
                <a:solidFill>
                  <a:schemeClr val="bg2"/>
                </a:solidFill>
              </a:rPr>
              <a:t>. 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2189857" y="1121228"/>
            <a:ext cx="3993229" cy="2980871"/>
            <a:chOff x="2189857" y="1121228"/>
            <a:chExt cx="3993229" cy="2980871"/>
          </a:xfrm>
        </p:grpSpPr>
        <p:sp>
          <p:nvSpPr>
            <p:cNvPr id="19" name="Rectangle 32"/>
            <p:cNvSpPr>
              <a:spLocks noChangeArrowheads="1"/>
            </p:cNvSpPr>
            <p:nvPr/>
          </p:nvSpPr>
          <p:spPr bwMode="auto">
            <a:xfrm>
              <a:off x="2189857" y="2613298"/>
              <a:ext cx="3993224" cy="1488801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7" name="Rectangle 32"/>
            <p:cNvSpPr>
              <a:spLocks noChangeArrowheads="1"/>
            </p:cNvSpPr>
            <p:nvPr/>
          </p:nvSpPr>
          <p:spPr bwMode="auto">
            <a:xfrm>
              <a:off x="2189862" y="1121228"/>
              <a:ext cx="3993224" cy="1488801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8" name="Line 6"/>
            <p:cNvSpPr>
              <a:spLocks noChangeShapeType="1"/>
            </p:cNvSpPr>
            <p:nvPr/>
          </p:nvSpPr>
          <p:spPr bwMode="auto">
            <a:xfrm flipV="1">
              <a:off x="3264822" y="2208176"/>
              <a:ext cx="0" cy="28773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082" name="Line 22"/>
            <p:cNvSpPr>
              <a:spLocks noChangeShapeType="1"/>
            </p:cNvSpPr>
            <p:nvPr/>
          </p:nvSpPr>
          <p:spPr bwMode="auto">
            <a:xfrm flipV="1">
              <a:off x="3762545" y="2507572"/>
              <a:ext cx="918637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075" name="Object 30"/>
            <p:cNvGraphicFramePr>
              <a:graphicFrameLocks noChangeAspect="1"/>
            </p:cNvGraphicFramePr>
            <p:nvPr/>
          </p:nvGraphicFramePr>
          <p:xfrm>
            <a:off x="3156525" y="1722884"/>
            <a:ext cx="238788" cy="3793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0" name="Equation" r:id="rId8" imgW="126835" imgH="202936" progId="Equation.DSMT4">
                    <p:embed/>
                  </p:oleObj>
                </mc:Choice>
                <mc:Fallback>
                  <p:oleObj name="Equation" r:id="rId8" imgW="126835" imgH="202936" progId="Equation.DSMT4">
                    <p:embed/>
                    <p:pic>
                      <p:nvPicPr>
                        <p:cNvPr id="0" name="Picture 8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6525" y="1722884"/>
                          <a:ext cx="238788" cy="3793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Line 22"/>
            <p:cNvSpPr>
              <a:spLocks noChangeShapeType="1"/>
            </p:cNvSpPr>
            <p:nvPr/>
          </p:nvSpPr>
          <p:spPr bwMode="auto">
            <a:xfrm flipV="1">
              <a:off x="3772406" y="2694082"/>
              <a:ext cx="906472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1" name="Object 42"/>
            <p:cNvGraphicFramePr>
              <a:graphicFrameLocks noChangeAspect="1"/>
            </p:cNvGraphicFramePr>
            <p:nvPr/>
          </p:nvGraphicFramePr>
          <p:xfrm>
            <a:off x="2392671" y="1903272"/>
            <a:ext cx="2936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1" name="Equation" r:id="rId10" imgW="152334" imgH="228501" progId="Equation.DSMT4">
                    <p:embed/>
                  </p:oleObj>
                </mc:Choice>
                <mc:Fallback>
                  <p:oleObj name="Equation" r:id="rId10" imgW="152334" imgH="228501" progId="Equation.DSMT4">
                    <p:embed/>
                    <p:pic>
                      <p:nvPicPr>
                        <p:cNvPr id="0" name="Picture 8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2671" y="1903272"/>
                          <a:ext cx="2936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42"/>
            <p:cNvGraphicFramePr>
              <a:graphicFrameLocks noChangeAspect="1"/>
            </p:cNvGraphicFramePr>
            <p:nvPr/>
          </p:nvGraphicFramePr>
          <p:xfrm>
            <a:off x="2356348" y="3188411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2" name="Equation" r:id="rId12" imgW="165028" imgH="228501" progId="Equation.DSMT4">
                    <p:embed/>
                  </p:oleObj>
                </mc:Choice>
                <mc:Fallback>
                  <p:oleObj name="Equation" r:id="rId12" imgW="165028" imgH="228501" progId="Equation.DSMT4">
                    <p:embed/>
                    <p:pic>
                      <p:nvPicPr>
                        <p:cNvPr id="0" name="Picture 8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56348" y="3188411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34"/>
            <p:cNvGraphicFramePr>
              <a:graphicFrameLocks noChangeAspect="1"/>
            </p:cNvGraphicFramePr>
            <p:nvPr/>
          </p:nvGraphicFramePr>
          <p:xfrm>
            <a:off x="4038647" y="1963738"/>
            <a:ext cx="46513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3" name="Equation" r:id="rId14" imgW="228501" imgH="215806" progId="Equation.DSMT4">
                    <p:embed/>
                  </p:oleObj>
                </mc:Choice>
                <mc:Fallback>
                  <p:oleObj name="Equation" r:id="rId14" imgW="228501" imgH="215806" progId="Equation.DSMT4">
                    <p:embed/>
                    <p:pic>
                      <p:nvPicPr>
                        <p:cNvPr id="0" name="Picture 8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38647" y="1963738"/>
                          <a:ext cx="46513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34"/>
            <p:cNvGraphicFramePr>
              <a:graphicFrameLocks noChangeAspect="1"/>
            </p:cNvGraphicFramePr>
            <p:nvPr/>
          </p:nvGraphicFramePr>
          <p:xfrm>
            <a:off x="4011613" y="2768600"/>
            <a:ext cx="490537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64" name="Equation" r:id="rId16" imgW="241091" imgH="215713" progId="Equation.DSMT4">
                    <p:embed/>
                  </p:oleObj>
                </mc:Choice>
                <mc:Fallback>
                  <p:oleObj name="Equation" r:id="rId16" imgW="241091" imgH="215713" progId="Equation.DSMT4">
                    <p:embed/>
                    <p:pic>
                      <p:nvPicPr>
                        <p:cNvPr id="0" name="Picture 8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11613" y="2768600"/>
                          <a:ext cx="490537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Text Box 3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sp>
        <p:nvSpPr>
          <p:cNvPr id="4106" name="Text Box 9"/>
          <p:cNvSpPr txBox="1">
            <a:spLocks noChangeArrowheads="1"/>
          </p:cNvSpPr>
          <p:nvPr/>
        </p:nvSpPr>
        <p:spPr bwMode="auto">
          <a:xfrm>
            <a:off x="1933937" y="912667"/>
            <a:ext cx="5203842" cy="400110"/>
          </a:xfrm>
          <a:prstGeom prst="rect">
            <a:avLst/>
          </a:prstGeom>
          <a:solidFill>
            <a:srgbClr val="FFCCFF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2"/>
                </a:solidFill>
              </a:rPr>
              <a:t>Normal </a:t>
            </a:r>
            <a:r>
              <a:rPr lang="en-US" sz="2000" b="1" dirty="0" smtClean="0">
                <a:solidFill>
                  <a:schemeClr val="bg2"/>
                </a:solidFill>
              </a:rPr>
              <a:t>component of electric field</a:t>
            </a:r>
            <a:endParaRPr lang="en-US" sz="2000" b="1" dirty="0">
              <a:solidFill>
                <a:schemeClr val="bg2"/>
              </a:solidFill>
            </a:endParaRPr>
          </a:p>
        </p:txBody>
      </p:sp>
      <p:sp>
        <p:nvSpPr>
          <p:cNvPr id="4114" name="Text Box 30"/>
          <p:cNvSpPr txBox="1">
            <a:spLocks noChangeArrowheads="1"/>
          </p:cNvSpPr>
          <p:nvPr/>
        </p:nvSpPr>
        <p:spPr bwMode="auto">
          <a:xfrm>
            <a:off x="333147" y="3750981"/>
            <a:ext cx="6862310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Gauss’s </a:t>
            </a:r>
            <a:r>
              <a:rPr lang="en-US" sz="2000" dirty="0" smtClean="0">
                <a:solidFill>
                  <a:schemeClr val="bg1"/>
                </a:solidFill>
              </a:rPr>
              <a:t>Law applied to a “pillbox” surface (height </a:t>
            </a:r>
            <a:r>
              <a:rPr lang="en-US" sz="2000" i="1" dirty="0" smtClean="0">
                <a:solidFill>
                  <a:schemeClr val="bg1"/>
                </a:solidFill>
                <a:latin typeface="+mn-lt"/>
              </a:rPr>
              <a:t>h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+mn-lt"/>
                <a:sym typeface="Symbol"/>
              </a:rPr>
              <a:t> 0</a:t>
            </a:r>
            <a:r>
              <a:rPr lang="en-US" sz="2000" dirty="0" smtClean="0">
                <a:solidFill>
                  <a:schemeClr val="bg1"/>
                </a:solidFill>
                <a:sym typeface="Symbol"/>
              </a:rPr>
              <a:t>)</a:t>
            </a:r>
            <a:r>
              <a:rPr lang="en-US" sz="2000" dirty="0" smtClean="0">
                <a:solidFill>
                  <a:schemeClr val="bg1"/>
                </a:solidFill>
              </a:rPr>
              <a:t>: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4098" name="Object 31"/>
          <p:cNvGraphicFramePr>
            <a:graphicFrameLocks noChangeAspect="1"/>
          </p:cNvGraphicFramePr>
          <p:nvPr/>
        </p:nvGraphicFramePr>
        <p:xfrm>
          <a:off x="1820863" y="6034088"/>
          <a:ext cx="5553075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8" name="Equation" r:id="rId4" imgW="2959100" imgH="381000" progId="Equation.DSMT4">
                  <p:embed/>
                </p:oleObj>
              </mc:Choice>
              <mc:Fallback>
                <p:oleObj name="Equation" r:id="rId4" imgW="2959100" imgH="381000" progId="Equation.DSMT4">
                  <p:embed/>
                  <p:pic>
                    <p:nvPicPr>
                      <p:cNvPr id="0" name="Picture 1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6034088"/>
                        <a:ext cx="5553075" cy="714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2" name="Group 51"/>
          <p:cNvGrpSpPr/>
          <p:nvPr/>
        </p:nvGrpSpPr>
        <p:grpSpPr>
          <a:xfrm>
            <a:off x="1841828" y="1543485"/>
            <a:ext cx="5604001" cy="1920094"/>
            <a:chOff x="1841828" y="1543485"/>
            <a:chExt cx="5604001" cy="1920094"/>
          </a:xfrm>
        </p:grpSpPr>
        <p:sp>
          <p:nvSpPr>
            <p:cNvPr id="40" name="Rectangle 35"/>
            <p:cNvSpPr>
              <a:spLocks noChangeArrowheads="1"/>
            </p:cNvSpPr>
            <p:nvPr/>
          </p:nvSpPr>
          <p:spPr bwMode="auto">
            <a:xfrm>
              <a:off x="1841828" y="2506914"/>
              <a:ext cx="5603996" cy="95666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" name="Rectangle 35"/>
            <p:cNvSpPr>
              <a:spLocks noChangeArrowheads="1"/>
            </p:cNvSpPr>
            <p:nvPr/>
          </p:nvSpPr>
          <p:spPr bwMode="auto">
            <a:xfrm>
              <a:off x="1841833" y="1543485"/>
              <a:ext cx="5603996" cy="956665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3" name="Line 4"/>
            <p:cNvSpPr>
              <a:spLocks noChangeShapeType="1"/>
            </p:cNvSpPr>
            <p:nvPr/>
          </p:nvSpPr>
          <p:spPr bwMode="auto">
            <a:xfrm flipV="1">
              <a:off x="4490636" y="1735381"/>
              <a:ext cx="0" cy="52564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09" name="Text Box 25"/>
            <p:cNvSpPr txBox="1">
              <a:spLocks noChangeArrowheads="1"/>
            </p:cNvSpPr>
            <p:nvPr/>
          </p:nvSpPr>
          <p:spPr bwMode="auto">
            <a:xfrm>
              <a:off x="2748253" y="2253513"/>
              <a:ext cx="3252829" cy="30355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   +   +   +   +   +   +   +   +   +    +</a:t>
              </a:r>
            </a:p>
          </p:txBody>
        </p:sp>
        <p:sp>
          <p:nvSpPr>
            <p:cNvPr id="4110" name="Line 26"/>
            <p:cNvSpPr>
              <a:spLocks noChangeShapeType="1"/>
            </p:cNvSpPr>
            <p:nvPr/>
          </p:nvSpPr>
          <p:spPr bwMode="auto">
            <a:xfrm flipV="1">
              <a:off x="4494712" y="2573402"/>
              <a:ext cx="0" cy="53615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0" name="Line 40"/>
            <p:cNvSpPr>
              <a:spLocks noChangeShapeType="1"/>
            </p:cNvSpPr>
            <p:nvPr/>
          </p:nvSpPr>
          <p:spPr bwMode="auto">
            <a:xfrm flipH="1" flipV="1">
              <a:off x="7172387" y="1942997"/>
              <a:ext cx="0" cy="494101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Line 6"/>
            <p:cNvSpPr>
              <a:spLocks noChangeShapeType="1"/>
            </p:cNvSpPr>
            <p:nvPr/>
          </p:nvSpPr>
          <p:spPr bwMode="auto">
            <a:xfrm flipV="1">
              <a:off x="3003321" y="1993309"/>
              <a:ext cx="0" cy="26413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8" name="Object 30"/>
            <p:cNvGraphicFramePr>
              <a:graphicFrameLocks noChangeAspect="1"/>
            </p:cNvGraphicFramePr>
            <p:nvPr/>
          </p:nvGraphicFramePr>
          <p:xfrm>
            <a:off x="2532920" y="1954532"/>
            <a:ext cx="236829" cy="348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09" name="Equation" r:id="rId6" imgW="126835" imgH="202936" progId="Equation.DSMT4">
                    <p:embed/>
                  </p:oleObj>
                </mc:Choice>
                <mc:Fallback>
                  <p:oleObj name="Equation" r:id="rId6" imgW="126835" imgH="202936" progId="Equation.DSMT4">
                    <p:embed/>
                    <p:pic>
                      <p:nvPicPr>
                        <p:cNvPr id="0" name="Picture 19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2920" y="1954532"/>
                          <a:ext cx="236829" cy="348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5" name="Object 42"/>
            <p:cNvGraphicFramePr>
              <a:graphicFrameLocks noChangeAspect="1"/>
            </p:cNvGraphicFramePr>
            <p:nvPr/>
          </p:nvGraphicFramePr>
          <p:xfrm>
            <a:off x="6364169" y="1821385"/>
            <a:ext cx="2936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0" name="Equation" r:id="rId8" imgW="152334" imgH="228501" progId="Equation.DSMT4">
                    <p:embed/>
                  </p:oleObj>
                </mc:Choice>
                <mc:Fallback>
                  <p:oleObj name="Equation" r:id="rId8" imgW="152334" imgH="228501" progId="Equation.DSMT4">
                    <p:embed/>
                    <p:pic>
                      <p:nvPicPr>
                        <p:cNvPr id="0" name="Picture 19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64169" y="1821385"/>
                          <a:ext cx="2936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2"/>
            <p:cNvGraphicFramePr>
              <a:graphicFrameLocks noChangeAspect="1"/>
            </p:cNvGraphicFramePr>
            <p:nvPr/>
          </p:nvGraphicFramePr>
          <p:xfrm>
            <a:off x="6341494" y="2738035"/>
            <a:ext cx="317500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1" name="Equation" r:id="rId10" imgW="165028" imgH="228501" progId="Equation.DSMT4">
                    <p:embed/>
                  </p:oleObj>
                </mc:Choice>
                <mc:Fallback>
                  <p:oleObj name="Equation" r:id="rId10" imgW="165028" imgH="228501" progId="Equation.DSMT4">
                    <p:embed/>
                    <p:pic>
                      <p:nvPicPr>
                        <p:cNvPr id="0" name="Picture 1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341494" y="2738035"/>
                          <a:ext cx="317500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2"/>
            <p:cNvGraphicFramePr>
              <a:graphicFrameLocks noChangeAspect="1"/>
            </p:cNvGraphicFramePr>
            <p:nvPr/>
          </p:nvGraphicFramePr>
          <p:xfrm>
            <a:off x="5484790" y="1933221"/>
            <a:ext cx="341313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2" name="Equation" r:id="rId12" imgW="177646" imgH="228402" progId="Equation.DSMT4">
                    <p:embed/>
                  </p:oleObj>
                </mc:Choice>
                <mc:Fallback>
                  <p:oleObj name="Equation" r:id="rId12" imgW="177646" imgH="228402" progId="Equation.DSMT4">
                    <p:embed/>
                    <p:pic>
                      <p:nvPicPr>
                        <p:cNvPr id="0" name="Picture 19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84790" y="1933221"/>
                          <a:ext cx="341313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2"/>
            <p:cNvGraphicFramePr>
              <a:graphicFrameLocks noChangeAspect="1"/>
            </p:cNvGraphicFramePr>
            <p:nvPr/>
          </p:nvGraphicFramePr>
          <p:xfrm>
            <a:off x="3948113" y="1782763"/>
            <a:ext cx="43973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3" name="Equation" r:id="rId14" imgW="228600" imgH="228600" progId="Equation.DSMT4">
                    <p:embed/>
                  </p:oleObj>
                </mc:Choice>
                <mc:Fallback>
                  <p:oleObj name="Equation" r:id="rId14" imgW="228600" imgH="228600" progId="Equation.DSMT4">
                    <p:embed/>
                    <p:pic>
                      <p:nvPicPr>
                        <p:cNvPr id="0" name="Picture 19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48113" y="1782763"/>
                          <a:ext cx="43973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" name="Object 11"/>
            <p:cNvGraphicFramePr>
              <a:graphicFrameLocks noChangeAspect="1"/>
            </p:cNvGraphicFramePr>
            <p:nvPr/>
          </p:nvGraphicFramePr>
          <p:xfrm>
            <a:off x="3950957" y="2617788"/>
            <a:ext cx="46513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4" name="Equation" r:id="rId16" imgW="241300" imgH="228600" progId="Equation.DSMT4">
                    <p:embed/>
                  </p:oleObj>
                </mc:Choice>
                <mc:Fallback>
                  <p:oleObj name="Equation" r:id="rId16" imgW="241300" imgH="228600" progId="Equation.DSMT4">
                    <p:embed/>
                    <p:pic>
                      <p:nvPicPr>
                        <p:cNvPr id="0" name="Picture 20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0957" y="2617788"/>
                          <a:ext cx="46513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Object 12"/>
            <p:cNvGraphicFramePr>
              <a:graphicFrameLocks noChangeAspect="1"/>
            </p:cNvGraphicFramePr>
            <p:nvPr/>
          </p:nvGraphicFramePr>
          <p:xfrm>
            <a:off x="7076436" y="1665028"/>
            <a:ext cx="215829" cy="2158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5" name="Equation" r:id="rId18" imgW="126725" imgH="126725" progId="Equation.DSMT4">
                    <p:embed/>
                  </p:oleObj>
                </mc:Choice>
                <mc:Fallback>
                  <p:oleObj name="Equation" r:id="rId18" imgW="126725" imgH="126725" progId="Equation.DSMT4">
                    <p:embed/>
                    <p:pic>
                      <p:nvPicPr>
                        <p:cNvPr id="0" name="Picture 20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76436" y="1665028"/>
                          <a:ext cx="215829" cy="21582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6" name="Group 15"/>
          <p:cNvGrpSpPr/>
          <p:nvPr/>
        </p:nvGrpSpPr>
        <p:grpSpPr>
          <a:xfrm>
            <a:off x="1475093" y="4296104"/>
            <a:ext cx="5829220" cy="1517597"/>
            <a:chOff x="1475093" y="4296104"/>
            <a:chExt cx="5829220" cy="1517597"/>
          </a:xfrm>
        </p:grpSpPr>
        <p:sp>
          <p:nvSpPr>
            <p:cNvPr id="42" name="Rectangle 36"/>
            <p:cNvSpPr>
              <a:spLocks noChangeArrowheads="1"/>
            </p:cNvSpPr>
            <p:nvPr/>
          </p:nvSpPr>
          <p:spPr bwMode="auto">
            <a:xfrm>
              <a:off x="1475093" y="5058105"/>
              <a:ext cx="5829219" cy="755596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" name="Rectangle 36"/>
            <p:cNvSpPr>
              <a:spLocks noChangeArrowheads="1"/>
            </p:cNvSpPr>
            <p:nvPr/>
          </p:nvSpPr>
          <p:spPr bwMode="auto">
            <a:xfrm>
              <a:off x="1475094" y="4296104"/>
              <a:ext cx="5829219" cy="755596"/>
            </a:xfrm>
            <a:prstGeom prst="rect">
              <a:avLst/>
            </a:prstGeom>
            <a:solidFill>
              <a:schemeClr val="tx1">
                <a:lumMod val="8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3" name="Rectangle 29"/>
            <p:cNvSpPr>
              <a:spLocks noChangeArrowheads="1"/>
            </p:cNvSpPr>
            <p:nvPr/>
          </p:nvSpPr>
          <p:spPr bwMode="auto">
            <a:xfrm>
              <a:off x="3229657" y="4918727"/>
              <a:ext cx="2080592" cy="197233"/>
            </a:xfrm>
            <a:prstGeom prst="rect">
              <a:avLst/>
            </a:prstGeom>
            <a:noFill/>
            <a:ln w="28575">
              <a:solidFill>
                <a:schemeClr val="bg2"/>
              </a:solidFill>
              <a:prstDash val="dash"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>
                <a:solidFill>
                  <a:schemeClr val="bg2"/>
                </a:solidFill>
              </a:endParaRPr>
            </a:p>
          </p:txBody>
        </p:sp>
        <p:sp>
          <p:nvSpPr>
            <p:cNvPr id="4115" name="Line 32"/>
            <p:cNvSpPr>
              <a:spLocks noChangeShapeType="1"/>
            </p:cNvSpPr>
            <p:nvPr/>
          </p:nvSpPr>
          <p:spPr bwMode="auto">
            <a:xfrm flipH="1" flipV="1">
              <a:off x="6537169" y="4648199"/>
              <a:ext cx="0" cy="36774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19" name="Text Box 38"/>
            <p:cNvSpPr txBox="1">
              <a:spLocks noChangeArrowheads="1"/>
            </p:cNvSpPr>
            <p:nvPr/>
          </p:nvSpPr>
          <p:spPr bwMode="auto">
            <a:xfrm>
              <a:off x="2641778" y="4845111"/>
              <a:ext cx="3383559" cy="32085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+   +   +   +   +   +   +   +   +   +  </a:t>
              </a:r>
              <a:r>
                <a:rPr lang="en-US" b="1" dirty="0" smtClean="0">
                  <a:solidFill>
                    <a:srgbClr val="FF0000"/>
                  </a:solidFill>
                </a:rPr>
                <a:t> </a:t>
              </a:r>
              <a:r>
                <a:rPr lang="en-US" b="1" dirty="0">
                  <a:solidFill>
                    <a:srgbClr val="FF0000"/>
                  </a:solidFill>
                </a:rPr>
                <a:t>+</a:t>
              </a:r>
            </a:p>
          </p:txBody>
        </p:sp>
        <p:sp>
          <p:nvSpPr>
            <p:cNvPr id="4123" name="Line 32"/>
            <p:cNvSpPr>
              <a:spLocks noChangeShapeType="1"/>
            </p:cNvSpPr>
            <p:nvPr/>
          </p:nvSpPr>
          <p:spPr bwMode="auto">
            <a:xfrm flipH="1" flipV="1">
              <a:off x="3546176" y="4580017"/>
              <a:ext cx="0" cy="2569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124" name="Line 32"/>
            <p:cNvSpPr>
              <a:spLocks noChangeShapeType="1"/>
            </p:cNvSpPr>
            <p:nvPr/>
          </p:nvSpPr>
          <p:spPr bwMode="auto">
            <a:xfrm rot="10800000" flipH="1" flipV="1">
              <a:off x="3539391" y="5178463"/>
              <a:ext cx="0" cy="25695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099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04617544"/>
                </p:ext>
              </p:extLst>
            </p:nvPr>
          </p:nvGraphicFramePr>
          <p:xfrm>
            <a:off x="3156320" y="5219015"/>
            <a:ext cx="311644" cy="3958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6" name="Equation" r:id="rId20" imgW="177646" imgH="241091" progId="Equation.DSMT4">
                    <p:embed/>
                  </p:oleObj>
                </mc:Choice>
                <mc:Fallback>
                  <p:oleObj name="Equation" r:id="rId20" imgW="177646" imgH="241091" progId="Equation.DSMT4">
                    <p:embed/>
                    <p:pic>
                      <p:nvPicPr>
                        <p:cNvPr id="0" name="Picture 20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56320" y="5219015"/>
                          <a:ext cx="311644" cy="39585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60130621"/>
                </p:ext>
              </p:extLst>
            </p:nvPr>
          </p:nvGraphicFramePr>
          <p:xfrm>
            <a:off x="3165844" y="4374572"/>
            <a:ext cx="312738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7" name="Equation" r:id="rId22" imgW="177646" imgH="241091" progId="Equation.DSMT4">
                    <p:embed/>
                  </p:oleObj>
                </mc:Choice>
                <mc:Fallback>
                  <p:oleObj name="Equation" r:id="rId22" imgW="177646" imgH="241091" progId="Equation.DSMT4">
                    <p:embed/>
                    <p:pic>
                      <p:nvPicPr>
                        <p:cNvPr id="0" name="Picture 20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65844" y="4374572"/>
                          <a:ext cx="312738" cy="395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Line 6"/>
            <p:cNvSpPr>
              <a:spLocks noChangeShapeType="1"/>
            </p:cNvSpPr>
            <p:nvPr/>
          </p:nvSpPr>
          <p:spPr bwMode="auto">
            <a:xfrm flipV="1">
              <a:off x="2315579" y="4675153"/>
              <a:ext cx="0" cy="26413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3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39290571"/>
                </p:ext>
              </p:extLst>
            </p:nvPr>
          </p:nvGraphicFramePr>
          <p:xfrm>
            <a:off x="2010528" y="4434495"/>
            <a:ext cx="236829" cy="3482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8" name="Equation" r:id="rId23" imgW="126835" imgH="202936" progId="Equation.DSMT4">
                    <p:embed/>
                  </p:oleObj>
                </mc:Choice>
                <mc:Fallback>
                  <p:oleObj name="Equation" r:id="rId23" imgW="126835" imgH="202936" progId="Equation.DSMT4">
                    <p:embed/>
                    <p:pic>
                      <p:nvPicPr>
                        <p:cNvPr id="0" name="Picture 20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0528" y="4434495"/>
                          <a:ext cx="236829" cy="3482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30122754"/>
                </p:ext>
              </p:extLst>
            </p:nvPr>
          </p:nvGraphicFramePr>
          <p:xfrm>
            <a:off x="5664509" y="4501629"/>
            <a:ext cx="341312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" name="Equation" r:id="rId24" imgW="177646" imgH="228402" progId="Equation.DSMT4">
                    <p:embed/>
                  </p:oleObj>
                </mc:Choice>
                <mc:Fallback>
                  <p:oleObj name="Equation" r:id="rId24" imgW="177646" imgH="228402" progId="Equation.DSMT4">
                    <p:embed/>
                    <p:pic>
                      <p:nvPicPr>
                        <p:cNvPr id="0" name="Picture 20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664509" y="4501629"/>
                          <a:ext cx="341312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410304"/>
                </p:ext>
              </p:extLst>
            </p:nvPr>
          </p:nvGraphicFramePr>
          <p:xfrm>
            <a:off x="6451553" y="4369820"/>
            <a:ext cx="215900" cy="215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0" name="Equation" r:id="rId25" imgW="126725" imgH="126725" progId="Equation.DSMT4">
                    <p:embed/>
                  </p:oleObj>
                </mc:Choice>
                <mc:Fallback>
                  <p:oleObj name="Equation" r:id="rId25" imgW="126725" imgH="126725" progId="Equation.DSMT4">
                    <p:embed/>
                    <p:pic>
                      <p:nvPicPr>
                        <p:cNvPr id="0" name="Picture 20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1553" y="4369820"/>
                          <a:ext cx="215900" cy="215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43516529"/>
                </p:ext>
              </p:extLst>
            </p:nvPr>
          </p:nvGraphicFramePr>
          <p:xfrm>
            <a:off x="1576199" y="4470803"/>
            <a:ext cx="29368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1" name="Equation" r:id="rId26" imgW="152334" imgH="228501" progId="Equation.DSMT4">
                    <p:embed/>
                  </p:oleObj>
                </mc:Choice>
                <mc:Fallback>
                  <p:oleObj name="Equation" r:id="rId26" imgW="152334" imgH="228501" progId="Equation.DSMT4">
                    <p:embed/>
                    <p:pic>
                      <p:nvPicPr>
                        <p:cNvPr id="0" name="Picture 20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6199" y="4470803"/>
                          <a:ext cx="29368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50291374"/>
                </p:ext>
              </p:extLst>
            </p:nvPr>
          </p:nvGraphicFramePr>
          <p:xfrm>
            <a:off x="1567622" y="5170013"/>
            <a:ext cx="3175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2" name="Equation" r:id="rId27" imgW="165028" imgH="228501" progId="Equation.DSMT4">
                    <p:embed/>
                  </p:oleObj>
                </mc:Choice>
                <mc:Fallback>
                  <p:oleObj name="Equation" r:id="rId27" imgW="165028" imgH="228501" progId="Equation.DSMT4">
                    <p:embed/>
                    <p:pic>
                      <p:nvPicPr>
                        <p:cNvPr id="0" name="Picture 20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7622" y="5170013"/>
                          <a:ext cx="317500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256903"/>
                </p:ext>
              </p:extLst>
            </p:nvPr>
          </p:nvGraphicFramePr>
          <p:xfrm>
            <a:off x="4867275" y="5300663"/>
            <a:ext cx="268288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3" name="Equation" r:id="rId28" imgW="139579" imgH="177646" progId="Equation.DSMT4">
                    <p:embed/>
                  </p:oleObj>
                </mc:Choice>
                <mc:Fallback>
                  <p:oleObj name="Equation" r:id="rId28" imgW="139579" imgH="177646" progId="Equation.DSMT4">
                    <p:embed/>
                    <p:pic>
                      <p:nvPicPr>
                        <p:cNvPr id="0" name="Picture 20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67275" y="5300663"/>
                          <a:ext cx="268288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474661"/>
                </p:ext>
              </p:extLst>
            </p:nvPr>
          </p:nvGraphicFramePr>
          <p:xfrm>
            <a:off x="4087813" y="4484688"/>
            <a:ext cx="439737" cy="341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4" name="Equation" r:id="rId30" imgW="228402" imgH="177646" progId="Equation.DSMT4">
                    <p:embed/>
                  </p:oleObj>
                </mc:Choice>
                <mc:Fallback>
                  <p:oleObj name="Equation" r:id="rId30" imgW="228402" imgH="177646" progId="Equation.DSMT4">
                    <p:embed/>
                    <p:pic>
                      <p:nvPicPr>
                        <p:cNvPr id="0" name="Picture 2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87813" y="4484688"/>
                          <a:ext cx="439737" cy="341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09708289"/>
                </p:ext>
              </p:extLst>
            </p:nvPr>
          </p:nvGraphicFramePr>
          <p:xfrm>
            <a:off x="2391119" y="4869372"/>
            <a:ext cx="225547" cy="3157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25" name="Equation" r:id="rId32" imgW="126725" imgH="177415" progId="Equation.DSMT4">
                    <p:embed/>
                  </p:oleObj>
                </mc:Choice>
                <mc:Fallback>
                  <p:oleObj name="Equation" r:id="rId32" imgW="126725" imgH="177415" progId="Equation.DSMT4">
                    <p:embed/>
                    <p:pic>
                      <p:nvPicPr>
                        <p:cNvPr id="0" name="Picture 2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91119" y="4869372"/>
                          <a:ext cx="225547" cy="3157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3" name="Straight Arrow Connector 12"/>
            <p:cNvCxnSpPr/>
            <p:nvPr/>
          </p:nvCxnSpPr>
          <p:spPr bwMode="auto">
            <a:xfrm>
              <a:off x="2628183" y="4908406"/>
              <a:ext cx="0" cy="23917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2435736" y="4907102"/>
              <a:ext cx="6250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>
              <a:off x="2426089" y="5128952"/>
              <a:ext cx="625033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bg2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29"/>
          <p:cNvSpPr>
            <a:spLocks noChangeArrowheads="1"/>
          </p:cNvSpPr>
          <p:nvPr/>
        </p:nvSpPr>
        <p:spPr bwMode="auto">
          <a:xfrm>
            <a:off x="2366463" y="5368788"/>
            <a:ext cx="4013200" cy="774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122" name="Object 19"/>
          <p:cNvGraphicFramePr>
            <a:graphicFrameLocks noChangeAspect="1"/>
          </p:cNvGraphicFramePr>
          <p:nvPr/>
        </p:nvGraphicFramePr>
        <p:xfrm>
          <a:off x="2930525" y="889000"/>
          <a:ext cx="27908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7" name="Equation" r:id="rId4" imgW="1422400" imgH="228600" progId="Equation.DSMT4">
                  <p:embed/>
                </p:oleObj>
              </mc:Choice>
              <mc:Fallback>
                <p:oleObj name="Equation" r:id="rId4" imgW="1422400" imgH="228600" progId="Equation.DSMT4">
                  <p:embed/>
                  <p:pic>
                    <p:nvPicPr>
                      <p:cNvPr id="0" name="Picture 9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0525" y="889000"/>
                        <a:ext cx="27908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24"/>
          <p:cNvGraphicFramePr>
            <a:graphicFrameLocks noChangeAspect="1"/>
          </p:cNvGraphicFramePr>
          <p:nvPr/>
        </p:nvGraphicFramePr>
        <p:xfrm>
          <a:off x="2882400" y="5589450"/>
          <a:ext cx="2460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8" name="Equation" r:id="rId6" imgW="126835" imgH="202936" progId="Equation.DSMT4">
                  <p:embed/>
                </p:oleObj>
              </mc:Choice>
              <mc:Fallback>
                <p:oleObj name="Equation" r:id="rId6" imgW="126835" imgH="202936" progId="Equation.DSMT4">
                  <p:embed/>
                  <p:pic>
                    <p:nvPicPr>
                      <p:cNvPr id="0" name="Picture 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400" y="5589450"/>
                        <a:ext cx="2460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Text Box 26"/>
          <p:cNvSpPr txBox="1">
            <a:spLocks noChangeArrowheads="1"/>
          </p:cNvSpPr>
          <p:nvPr/>
        </p:nvSpPr>
        <p:spPr bwMode="auto">
          <a:xfrm>
            <a:off x="3215775" y="5583100"/>
            <a:ext cx="2681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2"/>
                </a:solidFill>
              </a:rPr>
              <a:t>points toward region 1</a:t>
            </a:r>
          </a:p>
        </p:txBody>
      </p:sp>
      <p:sp>
        <p:nvSpPr>
          <p:cNvPr id="5131" name="Text Box 27"/>
          <p:cNvSpPr txBox="1">
            <a:spLocks noChangeArrowheads="1"/>
          </p:cNvSpPr>
          <p:nvPr/>
        </p:nvSpPr>
        <p:spPr bwMode="auto">
          <a:xfrm>
            <a:off x="1373188" y="2627313"/>
            <a:ext cx="138271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In general,</a:t>
            </a:r>
          </a:p>
        </p:txBody>
      </p:sp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Conditions (cont.)</a:t>
            </a:r>
          </a:p>
        </p:txBody>
      </p:sp>
      <p:graphicFrame>
        <p:nvGraphicFramePr>
          <p:cNvPr id="5124" name="Object 32"/>
          <p:cNvGraphicFramePr>
            <a:graphicFrameLocks noChangeAspect="1"/>
          </p:cNvGraphicFramePr>
          <p:nvPr/>
        </p:nvGraphicFramePr>
        <p:xfrm>
          <a:off x="2924175" y="4351338"/>
          <a:ext cx="285115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9" name="Equation" r:id="rId8" imgW="1091726" imgH="253890" progId="Equation.DSMT4">
                  <p:embed/>
                </p:oleObj>
              </mc:Choice>
              <mc:Fallback>
                <p:oleObj name="Equation" r:id="rId8" imgW="1091726" imgH="253890" progId="Equation.DSMT4">
                  <p:embed/>
                  <p:pic>
                    <p:nvPicPr>
                      <p:cNvPr id="0" name="Picture 9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4351338"/>
                        <a:ext cx="2851150" cy="66357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33"/>
          <p:cNvGraphicFramePr>
            <a:graphicFrameLocks noChangeAspect="1"/>
          </p:cNvGraphicFramePr>
          <p:nvPr/>
        </p:nvGraphicFramePr>
        <p:xfrm>
          <a:off x="2774950" y="2603500"/>
          <a:ext cx="19494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0" name="Equation" r:id="rId10" imgW="901309" imgH="228501" progId="Equation.DSMT4">
                  <p:embed/>
                </p:oleObj>
              </mc:Choice>
              <mc:Fallback>
                <p:oleObj name="Equation" r:id="rId10" imgW="901309" imgH="228501" progId="Equation.DSMT4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603500"/>
                        <a:ext cx="19494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34"/>
          <p:cNvSpPr txBox="1">
            <a:spLocks noChangeArrowheads="1"/>
          </p:cNvSpPr>
          <p:nvPr/>
        </p:nvSpPr>
        <p:spPr bwMode="auto">
          <a:xfrm>
            <a:off x="1426489" y="1611766"/>
            <a:ext cx="1675946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Let 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</a:t>
            </a:r>
            <a:r>
              <a:rPr lang="en-US" sz="2000" i="1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S </a:t>
            </a:r>
            <a:r>
              <a:rPr lang="en-US" sz="2000" dirty="0">
                <a:solidFill>
                  <a:schemeClr val="bg1"/>
                </a:solidFill>
                <a:sym typeface="Symbol" pitchFamily="18" charset="2"/>
              </a:rPr>
              <a:t> </a:t>
            </a:r>
            <a:r>
              <a:rPr lang="en-US" sz="2000" dirty="0">
                <a:solidFill>
                  <a:schemeClr val="bg1"/>
                </a:solidFill>
                <a:latin typeface="Times New Roman" pitchFamily="18" charset="0"/>
                <a:sym typeface="Symbol" pitchFamily="18" charset="2"/>
              </a:rPr>
              <a:t>0:</a:t>
            </a:r>
          </a:p>
        </p:txBody>
      </p:sp>
      <p:sp>
        <p:nvSpPr>
          <p:cNvPr id="5134" name="Text Box 27"/>
          <p:cNvSpPr txBox="1">
            <a:spLocks noChangeArrowheads="1"/>
          </p:cNvSpPr>
          <p:nvPr/>
        </p:nvSpPr>
        <p:spPr bwMode="auto">
          <a:xfrm>
            <a:off x="974416" y="3707019"/>
            <a:ext cx="2023311" cy="40011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Hence, </a:t>
            </a:r>
            <a:r>
              <a:rPr lang="en-US" sz="2000" dirty="0">
                <a:solidFill>
                  <a:schemeClr val="bg1"/>
                </a:solidFill>
              </a:rPr>
              <a:t>we have</a:t>
            </a:r>
          </a:p>
        </p:txBody>
      </p:sp>
      <p:sp>
        <p:nvSpPr>
          <p:cNvPr id="5135" name="TextBox 12"/>
          <p:cNvSpPr txBox="1">
            <a:spLocks noChangeArrowheads="1"/>
          </p:cNvSpPr>
          <p:nvPr/>
        </p:nvSpPr>
        <p:spPr bwMode="auto">
          <a:xfrm>
            <a:off x="4870450" y="2686690"/>
            <a:ext cx="4210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The direction      is now denoted as     .</a:t>
            </a:r>
          </a:p>
        </p:txBody>
      </p:sp>
      <p:graphicFrame>
        <p:nvGraphicFramePr>
          <p:cNvPr id="5126" name="Object 13"/>
          <p:cNvGraphicFramePr>
            <a:graphicFrameLocks noChangeAspect="1"/>
          </p:cNvGraphicFramePr>
          <p:nvPr/>
        </p:nvGraphicFramePr>
        <p:xfrm>
          <a:off x="8532813" y="2695575"/>
          <a:ext cx="2460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1" name="Equation" r:id="rId12" imgW="126835" imgH="202936" progId="Equation.DSMT4">
                  <p:embed/>
                </p:oleObj>
              </mc:Choice>
              <mc:Fallback>
                <p:oleObj name="Equation" r:id="rId12" imgW="126835" imgH="202936" progId="Equation.DSMT4">
                  <p:embed/>
                  <p:pic>
                    <p:nvPicPr>
                      <p:cNvPr id="0" name="Picture 9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813" y="2695575"/>
                        <a:ext cx="246062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14"/>
          <p:cNvGraphicFramePr>
            <a:graphicFrameLocks noChangeAspect="1"/>
          </p:cNvGraphicFramePr>
          <p:nvPr/>
        </p:nvGraphicFramePr>
        <p:xfrm>
          <a:off x="6324600" y="2689225"/>
          <a:ext cx="2460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2" name="Equation" r:id="rId13" imgW="126835" imgH="202936" progId="Equation.DSMT4">
                  <p:embed/>
                </p:oleObj>
              </mc:Choice>
              <mc:Fallback>
                <p:oleObj name="Equation" r:id="rId13" imgW="126835" imgH="202936" progId="Equation.DSMT4">
                  <p:embed/>
                  <p:pic>
                    <p:nvPicPr>
                      <p:cNvPr id="0" name="Picture 9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689225"/>
                        <a:ext cx="246063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6" name="TextBox 15"/>
          <p:cNvSpPr txBox="1">
            <a:spLocks noChangeArrowheads="1"/>
          </p:cNvSpPr>
          <p:nvPr/>
        </p:nvSpPr>
        <p:spPr bwMode="auto">
          <a:xfrm>
            <a:off x="4859338" y="3136900"/>
            <a:ext cx="40830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This direction points towards region 1.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aphicFrame>
        <p:nvGraphicFramePr>
          <p:cNvPr id="513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920246"/>
              </p:ext>
            </p:extLst>
          </p:nvPr>
        </p:nvGraphicFramePr>
        <p:xfrm>
          <a:off x="3124429" y="1594277"/>
          <a:ext cx="1770062" cy="449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" name="Equation" r:id="rId15" imgW="901309" imgH="228501" progId="Equation.DSMT4">
                  <p:embed/>
                </p:oleObj>
              </mc:Choice>
              <mc:Fallback>
                <p:oleObj name="Equation" r:id="rId15" imgW="901309" imgH="228501" progId="Equation.DSMT4">
                  <p:embed/>
                  <p:pic>
                    <p:nvPicPr>
                      <p:cNvPr id="0" name="Picture 9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429" y="1594277"/>
                        <a:ext cx="1770062" cy="449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86" name="Text Box 30"/>
          <p:cNvSpPr txBox="1">
            <a:spLocks noChangeArrowheads="1"/>
          </p:cNvSpPr>
          <p:nvPr/>
        </p:nvSpPr>
        <p:spPr bwMode="auto">
          <a:xfrm>
            <a:off x="187325" y="0"/>
            <a:ext cx="86375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Boundary </a:t>
            </a:r>
            <a:r>
              <a:rPr lang="en-US" sz="4000" dirty="0" smtClean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Conditions: Summary</a:t>
            </a:r>
            <a:endParaRPr lang="en-US" sz="4000" dirty="0">
              <a:solidFill>
                <a:srgbClr val="FF99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43019" name="Object 34"/>
          <p:cNvGraphicFramePr>
            <a:graphicFrameLocks noChangeAspect="1"/>
          </p:cNvGraphicFramePr>
          <p:nvPr/>
        </p:nvGraphicFramePr>
        <p:xfrm>
          <a:off x="6746874" y="2564279"/>
          <a:ext cx="1156155" cy="4283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5" name="Equation" r:id="rId4" imgW="583693" imgH="215713" progId="Equation.DSMT4">
                  <p:embed/>
                </p:oleObj>
              </mc:Choice>
              <mc:Fallback>
                <p:oleObj name="Equation" r:id="rId4" imgW="583693" imgH="215713" progId="Equation.DSMT4">
                  <p:embed/>
                  <p:pic>
                    <p:nvPicPr>
                      <p:cNvPr id="0" name="Picture 1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46874" y="2564279"/>
                        <a:ext cx="1156155" cy="428391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32"/>
          <p:cNvGraphicFramePr>
            <a:graphicFrameLocks noChangeAspect="1"/>
          </p:cNvGraphicFramePr>
          <p:nvPr/>
        </p:nvGraphicFramePr>
        <p:xfrm>
          <a:off x="6427586" y="4718700"/>
          <a:ext cx="2368070" cy="551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6" name="Equation" r:id="rId6" imgW="1091726" imgH="253890" progId="Equation.DSMT4">
                  <p:embed/>
                </p:oleObj>
              </mc:Choice>
              <mc:Fallback>
                <p:oleObj name="Equation" r:id="rId6" imgW="1091726" imgH="253890" progId="Equation.DSMT4">
                  <p:embed/>
                  <p:pic>
                    <p:nvPicPr>
                      <p:cNvPr id="0" name="Picture 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7586" y="4718700"/>
                        <a:ext cx="2368070" cy="55114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650457"/>
              </p:ext>
            </p:extLst>
          </p:nvPr>
        </p:nvGraphicFramePr>
        <p:xfrm>
          <a:off x="3206412" y="1422384"/>
          <a:ext cx="2493994" cy="3632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87" name="Equation" r:id="rId8" imgW="1396394" imgH="203112" progId="Equation.DSMT4">
                  <p:embed/>
                </p:oleObj>
              </mc:Choice>
              <mc:Fallback>
                <p:oleObj name="Equation" r:id="rId8" imgW="1396394" imgH="203112" progId="Equation.DSMT4">
                  <p:embed/>
                  <p:pic>
                    <p:nvPicPr>
                      <p:cNvPr id="0" name="Picture 1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412" y="1422384"/>
                        <a:ext cx="2493994" cy="363216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9" name="Group 48"/>
          <p:cNvGrpSpPr/>
          <p:nvPr/>
        </p:nvGrpSpPr>
        <p:grpSpPr>
          <a:xfrm>
            <a:off x="1090400" y="1931774"/>
            <a:ext cx="4406900" cy="2324550"/>
            <a:chOff x="1090400" y="1572536"/>
            <a:chExt cx="4406900" cy="2324550"/>
          </a:xfrm>
        </p:grpSpPr>
        <p:sp>
          <p:nvSpPr>
            <p:cNvPr id="21" name="Rectangle 32"/>
            <p:cNvSpPr>
              <a:spLocks noChangeArrowheads="1"/>
            </p:cNvSpPr>
            <p:nvPr/>
          </p:nvSpPr>
          <p:spPr bwMode="auto">
            <a:xfrm>
              <a:off x="1090400" y="2636161"/>
              <a:ext cx="4406900" cy="126092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6"/>
            <p:cNvSpPr>
              <a:spLocks noChangeShapeType="1"/>
            </p:cNvSpPr>
            <p:nvPr/>
          </p:nvSpPr>
          <p:spPr bwMode="auto">
            <a:xfrm flipV="1">
              <a:off x="2461782" y="2132471"/>
              <a:ext cx="0" cy="31908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>
              <a:off x="2978409" y="2529794"/>
              <a:ext cx="978053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27" name="Object 30"/>
            <p:cNvGraphicFramePr>
              <a:graphicFrameLocks noChangeAspect="1"/>
            </p:cNvGraphicFramePr>
            <p:nvPr/>
          </p:nvGraphicFramePr>
          <p:xfrm>
            <a:off x="2331380" y="1572536"/>
            <a:ext cx="263525" cy="4206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88" name="Equation" r:id="rId10" imgW="126835" imgH="202936" progId="Equation.DSMT4">
                    <p:embed/>
                  </p:oleObj>
                </mc:Choice>
                <mc:Fallback>
                  <p:oleObj name="Equation" r:id="rId10" imgW="126835" imgH="202936" progId="Equation.DSMT4">
                    <p:embed/>
                    <p:pic>
                      <p:nvPicPr>
                        <p:cNvPr id="0" name="Picture 16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1380" y="1572536"/>
                          <a:ext cx="263525" cy="4206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9" name="Line 22"/>
            <p:cNvSpPr>
              <a:spLocks noChangeShapeType="1"/>
            </p:cNvSpPr>
            <p:nvPr/>
          </p:nvSpPr>
          <p:spPr bwMode="auto">
            <a:xfrm flipV="1">
              <a:off x="2978406" y="2736628"/>
              <a:ext cx="984984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1" name="Object 42"/>
            <p:cNvGraphicFramePr>
              <a:graphicFrameLocks noChangeAspect="1"/>
            </p:cNvGraphicFramePr>
            <p:nvPr/>
          </p:nvGraphicFramePr>
          <p:xfrm>
            <a:off x="1532861" y="1985158"/>
            <a:ext cx="29368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89" name="Equation" r:id="rId12" imgW="152334" imgH="228501" progId="Equation.DSMT4">
                    <p:embed/>
                  </p:oleObj>
                </mc:Choice>
                <mc:Fallback>
                  <p:oleObj name="Equation" r:id="rId12" imgW="152334" imgH="228501" progId="Equation.DSMT4">
                    <p:embed/>
                    <p:pic>
                      <p:nvPicPr>
                        <p:cNvPr id="0" name="Picture 16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32861" y="1985158"/>
                          <a:ext cx="29368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42"/>
            <p:cNvGraphicFramePr>
              <a:graphicFrameLocks noChangeAspect="1"/>
            </p:cNvGraphicFramePr>
            <p:nvPr/>
          </p:nvGraphicFramePr>
          <p:xfrm>
            <a:off x="1508125" y="3008313"/>
            <a:ext cx="3175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0" name="Equation" r:id="rId14" imgW="165028" imgH="228501" progId="Equation.DSMT4">
                    <p:embed/>
                  </p:oleObj>
                </mc:Choice>
                <mc:Fallback>
                  <p:oleObj name="Equation" r:id="rId14" imgW="165028" imgH="228501" progId="Equation.DSMT4">
                    <p:embed/>
                    <p:pic>
                      <p:nvPicPr>
                        <p:cNvPr id="0" name="Picture 1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8125" y="3008313"/>
                          <a:ext cx="317500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34"/>
            <p:cNvGraphicFramePr>
              <a:graphicFrameLocks noChangeAspect="1"/>
            </p:cNvGraphicFramePr>
            <p:nvPr/>
          </p:nvGraphicFramePr>
          <p:xfrm>
            <a:off x="3247077" y="1963738"/>
            <a:ext cx="465138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1" name="Equation" r:id="rId16" imgW="228501" imgH="215806" progId="Equation.DSMT4">
                    <p:embed/>
                  </p:oleObj>
                </mc:Choice>
                <mc:Fallback>
                  <p:oleObj name="Equation" r:id="rId16" imgW="228501" imgH="215806" progId="Equation.DSMT4">
                    <p:embed/>
                    <p:pic>
                      <p:nvPicPr>
                        <p:cNvPr id="0" name="Picture 16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47077" y="1963738"/>
                          <a:ext cx="465138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5" name="Object 17"/>
            <p:cNvGraphicFramePr>
              <a:graphicFrameLocks noChangeAspect="1"/>
            </p:cNvGraphicFramePr>
            <p:nvPr/>
          </p:nvGraphicFramePr>
          <p:xfrm>
            <a:off x="3221418" y="2866765"/>
            <a:ext cx="465137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2" name="Equation" r:id="rId18" imgW="228501" imgH="215806" progId="Equation.DSMT4">
                    <p:embed/>
                  </p:oleObj>
                </mc:Choice>
                <mc:Fallback>
                  <p:oleObj name="Equation" r:id="rId18" imgW="228501" imgH="215806" progId="Equation.DSMT4">
                    <p:embed/>
                    <p:pic>
                      <p:nvPicPr>
                        <p:cNvPr id="0" name="Picture 17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21418" y="2866765"/>
                          <a:ext cx="465137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0" name="Group 49"/>
          <p:cNvGrpSpPr/>
          <p:nvPr/>
        </p:nvGrpSpPr>
        <p:grpSpPr>
          <a:xfrm>
            <a:off x="459014" y="4604662"/>
            <a:ext cx="5756729" cy="1935837"/>
            <a:chOff x="459014" y="4419600"/>
            <a:chExt cx="5756729" cy="1935837"/>
          </a:xfrm>
        </p:grpSpPr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459014" y="5334842"/>
              <a:ext cx="5756729" cy="1020595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4"/>
            <p:cNvSpPr>
              <a:spLocks noChangeShapeType="1"/>
            </p:cNvSpPr>
            <p:nvPr/>
          </p:nvSpPr>
          <p:spPr bwMode="auto">
            <a:xfrm flipV="1">
              <a:off x="3330469" y="4622267"/>
              <a:ext cx="0" cy="560766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7" name="Text Box 25"/>
            <p:cNvSpPr txBox="1">
              <a:spLocks noChangeArrowheads="1"/>
            </p:cNvSpPr>
            <p:nvPr/>
          </p:nvSpPr>
          <p:spPr bwMode="auto">
            <a:xfrm>
              <a:off x="1540599" y="5175024"/>
              <a:ext cx="3341482" cy="32384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FF0000"/>
                  </a:solidFill>
                </a:rPr>
                <a:t>+   +   +   +   +   +   +   +   +   +    +</a:t>
              </a:r>
            </a:p>
          </p:txBody>
        </p:sp>
        <p:sp>
          <p:nvSpPr>
            <p:cNvPr id="38" name="Line 26"/>
            <p:cNvSpPr>
              <a:spLocks noChangeShapeType="1"/>
            </p:cNvSpPr>
            <p:nvPr/>
          </p:nvSpPr>
          <p:spPr bwMode="auto">
            <a:xfrm flipV="1">
              <a:off x="3334657" y="5516289"/>
              <a:ext cx="0" cy="571982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3" name="Line 6"/>
            <p:cNvSpPr>
              <a:spLocks noChangeShapeType="1"/>
            </p:cNvSpPr>
            <p:nvPr/>
          </p:nvSpPr>
          <p:spPr bwMode="auto">
            <a:xfrm flipV="1">
              <a:off x="1292940" y="4914077"/>
              <a:ext cx="0" cy="281785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44" name="Object 30"/>
            <p:cNvGraphicFramePr>
              <a:graphicFrameLocks noChangeAspect="1"/>
            </p:cNvGraphicFramePr>
            <p:nvPr/>
          </p:nvGraphicFramePr>
          <p:xfrm>
            <a:off x="1172554" y="4419600"/>
            <a:ext cx="243283" cy="37150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3" name="Equation" r:id="rId19" imgW="126835" imgH="202936" progId="Equation.DSMT4">
                    <p:embed/>
                  </p:oleObj>
                </mc:Choice>
                <mc:Fallback>
                  <p:oleObj name="Equation" r:id="rId19" imgW="126835" imgH="202936" progId="Equation.DSMT4">
                    <p:embed/>
                    <p:pic>
                      <p:nvPicPr>
                        <p:cNvPr id="0" name="Picture 17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72554" y="4419600"/>
                          <a:ext cx="243283" cy="37150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2"/>
            <p:cNvGraphicFramePr>
              <a:graphicFrameLocks noChangeAspect="1"/>
            </p:cNvGraphicFramePr>
            <p:nvPr/>
          </p:nvGraphicFramePr>
          <p:xfrm>
            <a:off x="4283787" y="4812899"/>
            <a:ext cx="341313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4" name="Equation" r:id="rId20" imgW="177646" imgH="228402" progId="Equation.DSMT4">
                    <p:embed/>
                  </p:oleObj>
                </mc:Choice>
                <mc:Fallback>
                  <p:oleObj name="Equation" r:id="rId20" imgW="177646" imgH="228402" progId="Equation.DSMT4">
                    <p:embed/>
                    <p:pic>
                      <p:nvPicPr>
                        <p:cNvPr id="0" name="Picture 17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3787" y="4812899"/>
                          <a:ext cx="341313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7" name="Object 42"/>
            <p:cNvGraphicFramePr>
              <a:graphicFrameLocks noChangeAspect="1"/>
            </p:cNvGraphicFramePr>
            <p:nvPr/>
          </p:nvGraphicFramePr>
          <p:xfrm>
            <a:off x="5520946" y="4770793"/>
            <a:ext cx="293688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5" name="Equation" r:id="rId22" imgW="152334" imgH="228501" progId="Equation.DSMT4">
                    <p:embed/>
                  </p:oleObj>
                </mc:Choice>
                <mc:Fallback>
                  <p:oleObj name="Equation" r:id="rId22" imgW="152334" imgH="228501" progId="Equation.DSMT4">
                    <p:embed/>
                    <p:pic>
                      <p:nvPicPr>
                        <p:cNvPr id="0" name="Picture 17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20946" y="4770793"/>
                          <a:ext cx="293688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8" name="Object 42"/>
            <p:cNvGraphicFramePr>
              <a:graphicFrameLocks noChangeAspect="1"/>
            </p:cNvGraphicFramePr>
            <p:nvPr/>
          </p:nvGraphicFramePr>
          <p:xfrm>
            <a:off x="5509195" y="5426241"/>
            <a:ext cx="317500" cy="4397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6" name="Equation" r:id="rId23" imgW="165028" imgH="228501" progId="Equation.DSMT4">
                    <p:embed/>
                  </p:oleObj>
                </mc:Choice>
                <mc:Fallback>
                  <p:oleObj name="Equation" r:id="rId23" imgW="165028" imgH="228501" progId="Equation.DSMT4">
                    <p:embed/>
                    <p:pic>
                      <p:nvPicPr>
                        <p:cNvPr id="0" name="Picture 17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09195" y="5426241"/>
                          <a:ext cx="317500" cy="4397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29" name="Object 42"/>
            <p:cNvGraphicFramePr>
              <a:graphicFrameLocks noChangeAspect="1"/>
            </p:cNvGraphicFramePr>
            <p:nvPr/>
          </p:nvGraphicFramePr>
          <p:xfrm>
            <a:off x="2720975" y="4702175"/>
            <a:ext cx="465138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7" name="Equation" r:id="rId24" imgW="241300" imgH="228600" progId="Equation.DSMT4">
                    <p:embed/>
                  </p:oleObj>
                </mc:Choice>
                <mc:Fallback>
                  <p:oleObj name="Equation" r:id="rId24" imgW="241300" imgH="228600" progId="Equation.DSMT4">
                    <p:embed/>
                    <p:pic>
                      <p:nvPicPr>
                        <p:cNvPr id="0" name="Picture 17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20975" y="4702175"/>
                          <a:ext cx="465138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030" name="Object 42"/>
            <p:cNvGraphicFramePr>
              <a:graphicFrameLocks noChangeAspect="1"/>
            </p:cNvGraphicFramePr>
            <p:nvPr/>
          </p:nvGraphicFramePr>
          <p:xfrm>
            <a:off x="2709863" y="5578475"/>
            <a:ext cx="490537" cy="4397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3198" name="Equation" r:id="rId26" imgW="253890" imgH="228501" progId="Equation.DSMT4">
                    <p:embed/>
                  </p:oleObj>
                </mc:Choice>
                <mc:Fallback>
                  <p:oleObj name="Equation" r:id="rId26" imgW="253890" imgH="228501" progId="Equation.DSMT4">
                    <p:embed/>
                    <p:pic>
                      <p:nvPicPr>
                        <p:cNvPr id="0" name="Picture 17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09863" y="5578475"/>
                          <a:ext cx="490537" cy="4397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0" name="TextBox 29"/>
          <p:cNvSpPr txBox="1"/>
          <p:nvPr/>
        </p:nvSpPr>
        <p:spPr>
          <a:xfrm>
            <a:off x="2343789" y="838200"/>
            <a:ext cx="43460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</a:rPr>
              <a:t>Summary of Boundary Conditions</a:t>
            </a:r>
            <a:endParaRPr lang="en-US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2" name="Text Box 2"/>
          <p:cNvSpPr txBox="1">
            <a:spLocks noChangeArrowheads="1"/>
          </p:cNvSpPr>
          <p:nvPr/>
        </p:nvSpPr>
        <p:spPr bwMode="auto">
          <a:xfrm>
            <a:off x="3394982" y="0"/>
            <a:ext cx="2389188" cy="7016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99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60F593-C788-4290-B48E-C664D9EEE4FF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aphicFrame>
        <p:nvGraphicFramePr>
          <p:cNvPr id="107537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7780740"/>
              </p:ext>
            </p:extLst>
          </p:nvPr>
        </p:nvGraphicFramePr>
        <p:xfrm>
          <a:off x="6988175" y="2614937"/>
          <a:ext cx="1203325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8" name="Equation" r:id="rId4" imgW="609600" imgH="228600" progId="Equation.DSMT4">
                  <p:embed/>
                </p:oleObj>
              </mc:Choice>
              <mc:Fallback>
                <p:oleObj name="Equation" r:id="rId4" imgW="609600" imgH="228600" progId="Equation.DSMT4">
                  <p:embed/>
                  <p:pic>
                    <p:nvPicPr>
                      <p:cNvPr id="0" name="Picture 2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8175" y="2614937"/>
                        <a:ext cx="1203325" cy="450850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4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4448832"/>
              </p:ext>
            </p:extLst>
          </p:nvPr>
        </p:nvGraphicFramePr>
        <p:xfrm>
          <a:off x="6968452" y="4803681"/>
          <a:ext cx="1163637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79" name="Equation" r:id="rId6" imgW="583947" imgH="228501" progId="Equation.DSMT4">
                  <p:embed/>
                </p:oleObj>
              </mc:Choice>
              <mc:Fallback>
                <p:oleObj name="Equation" r:id="rId6" imgW="583947" imgH="228501" progId="Equation.DSMT4">
                  <p:embed/>
                  <p:pic>
                    <p:nvPicPr>
                      <p:cNvPr id="0" name="Picture 2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8452" y="4803681"/>
                        <a:ext cx="1163637" cy="455613"/>
                      </a:xfrm>
                      <a:prstGeom prst="rect">
                        <a:avLst/>
                      </a:prstGeom>
                      <a:solidFill>
                        <a:srgbClr val="FFFF66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1856095" y="1064525"/>
            <a:ext cx="53908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Examples of capacitors with different layers </a:t>
            </a:r>
            <a:endParaRPr lang="en-US" sz="2000" dirty="0">
              <a:solidFill>
                <a:schemeClr val="bg1"/>
              </a:solidFill>
            </a:endParaRPr>
          </a:p>
        </p:txBody>
      </p:sp>
      <p:graphicFrame>
        <p:nvGraphicFramePr>
          <p:cNvPr id="107552" name="Object 34"/>
          <p:cNvGraphicFramePr>
            <a:graphicFrameLocks noChangeAspect="1"/>
          </p:cNvGraphicFramePr>
          <p:nvPr/>
        </p:nvGraphicFramePr>
        <p:xfrm>
          <a:off x="3360761" y="1651640"/>
          <a:ext cx="22304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0" name="Equation" r:id="rId8" imgW="1130300" imgH="228600" progId="Equation.DSMT4">
                  <p:embed/>
                </p:oleObj>
              </mc:Choice>
              <mc:Fallback>
                <p:oleObj name="Equation" r:id="rId8" imgW="1130300" imgH="228600" progId="Equation.DSMT4">
                  <p:embed/>
                  <p:pic>
                    <p:nvPicPr>
                      <p:cNvPr id="0" name="Picture 2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0761" y="1651640"/>
                        <a:ext cx="22304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53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821865"/>
              </p:ext>
            </p:extLst>
          </p:nvPr>
        </p:nvGraphicFramePr>
        <p:xfrm>
          <a:off x="7136171" y="3637252"/>
          <a:ext cx="946552" cy="370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1" name="Equation" r:id="rId10" imgW="583947" imgH="228501" progId="Equation.DSMT4">
                  <p:embed/>
                </p:oleObj>
              </mc:Choice>
              <mc:Fallback>
                <p:oleObj name="Equation" r:id="rId10" imgW="583947" imgH="228501" progId="Equation.DSMT4">
                  <p:embed/>
                  <p:pic>
                    <p:nvPicPr>
                      <p:cNvPr id="0" name="Picture 2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6171" y="3637252"/>
                        <a:ext cx="946552" cy="370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55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385535"/>
              </p:ext>
            </p:extLst>
          </p:nvPr>
        </p:nvGraphicFramePr>
        <p:xfrm>
          <a:off x="7158026" y="5940212"/>
          <a:ext cx="987425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2" name="Equation" r:id="rId12" imgW="609600" imgH="228600" progId="Equation.DSMT4">
                  <p:embed/>
                </p:oleObj>
              </mc:Choice>
              <mc:Fallback>
                <p:oleObj name="Equation" r:id="rId12" imgW="609600" imgH="228600" progId="Equation.DSMT4">
                  <p:embed/>
                  <p:pic>
                    <p:nvPicPr>
                      <p:cNvPr id="0" name="Picture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26" y="5940212"/>
                        <a:ext cx="987425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66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894267"/>
              </p:ext>
            </p:extLst>
          </p:nvPr>
        </p:nvGraphicFramePr>
        <p:xfrm>
          <a:off x="7027395" y="3204008"/>
          <a:ext cx="1164105" cy="3223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3" name="Equation" r:id="rId14" imgW="825500" imgH="228600" progId="Equation.DSMT4">
                  <p:embed/>
                </p:oleObj>
              </mc:Choice>
              <mc:Fallback>
                <p:oleObj name="Equation" r:id="rId14" imgW="825500" imgH="228600" progId="Equation.DSMT4">
                  <p:embed/>
                  <p:pic>
                    <p:nvPicPr>
                      <p:cNvPr id="0" name="Picture 2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7395" y="3204008"/>
                        <a:ext cx="1164105" cy="3223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3918607"/>
              </p:ext>
            </p:extLst>
          </p:nvPr>
        </p:nvGraphicFramePr>
        <p:xfrm>
          <a:off x="7158026" y="5328510"/>
          <a:ext cx="926810" cy="5945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84" name="Equation" r:id="rId16" imgW="672808" imgH="431613" progId="Equation.DSMT4">
                  <p:embed/>
                </p:oleObj>
              </mc:Choice>
              <mc:Fallback>
                <p:oleObj name="Equation" r:id="rId16" imgW="672808" imgH="431613" progId="Equation.DSMT4">
                  <p:embed/>
                  <p:pic>
                    <p:nvPicPr>
                      <p:cNvPr id="0" name="Picture 2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026" y="5328510"/>
                        <a:ext cx="926810" cy="5945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890745" y="2666450"/>
            <a:ext cx="5253949" cy="1025595"/>
            <a:chOff x="890745" y="2666450"/>
            <a:chExt cx="5253949" cy="1025595"/>
          </a:xfrm>
        </p:grpSpPr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969444" y="2783475"/>
              <a:ext cx="4491038" cy="463550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2"/>
            <p:cNvSpPr>
              <a:spLocks noChangeArrowheads="1"/>
            </p:cNvSpPr>
            <p:nvPr/>
          </p:nvSpPr>
          <p:spPr bwMode="auto">
            <a:xfrm>
              <a:off x="967856" y="3243850"/>
              <a:ext cx="4495800" cy="31908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5"/>
            <p:cNvSpPr>
              <a:spLocks noChangeShapeType="1"/>
            </p:cNvSpPr>
            <p:nvPr/>
          </p:nvSpPr>
          <p:spPr bwMode="auto">
            <a:xfrm>
              <a:off x="5870056" y="2807287"/>
              <a:ext cx="0" cy="36353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5646219" y="2773950"/>
              <a:ext cx="4984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1871939" y="3245444"/>
              <a:ext cx="0" cy="298692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870990" y="2888244"/>
              <a:ext cx="0" cy="222250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5" name="Line 41"/>
            <p:cNvSpPr>
              <a:spLocks noChangeShapeType="1"/>
            </p:cNvSpPr>
            <p:nvPr/>
          </p:nvSpPr>
          <p:spPr bwMode="auto">
            <a:xfrm>
              <a:off x="3288749" y="2768079"/>
              <a:ext cx="0" cy="795338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graphicFrame>
          <p:nvGraphicFramePr>
            <p:cNvPr id="3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0820890"/>
                </p:ext>
              </p:extLst>
            </p:nvPr>
          </p:nvGraphicFramePr>
          <p:xfrm>
            <a:off x="5778953" y="3275480"/>
            <a:ext cx="215684" cy="238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5" name="Equation" r:id="rId18" imgW="126835" imgH="139518" progId="Equation.DSMT4">
                    <p:embed/>
                  </p:oleObj>
                </mc:Choice>
                <mc:Fallback>
                  <p:oleObj name="Equation" r:id="rId18" imgW="126835" imgH="139518" progId="Equation.DSMT4">
                    <p:embed/>
                    <p:pic>
                      <p:nvPicPr>
                        <p:cNvPr id="0" name="Picture 2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78953" y="3275480"/>
                          <a:ext cx="215684" cy="238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20999850"/>
                </p:ext>
              </p:extLst>
            </p:nvPr>
          </p:nvGraphicFramePr>
          <p:xfrm>
            <a:off x="1037398" y="2766011"/>
            <a:ext cx="431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6" name="Equation" r:id="rId20" imgW="215806" imgH="228501" progId="Equation.DSMT4">
                    <p:embed/>
                  </p:oleObj>
                </mc:Choice>
                <mc:Fallback>
                  <p:oleObj name="Equation" r:id="rId20" imgW="215806" imgH="228501" progId="Equation.DSMT4">
                    <p:embed/>
                    <p:pic>
                      <p:nvPicPr>
                        <p:cNvPr id="0" name="Picture 2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37398" y="2766011"/>
                          <a:ext cx="431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8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03089345"/>
                </p:ext>
              </p:extLst>
            </p:nvPr>
          </p:nvGraphicFramePr>
          <p:xfrm>
            <a:off x="1041406" y="3104308"/>
            <a:ext cx="4064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7" name="Equation" r:id="rId22" imgW="203112" imgH="228501" progId="Equation.DSMT4">
                    <p:embed/>
                  </p:oleObj>
                </mc:Choice>
                <mc:Fallback>
                  <p:oleObj name="Equation" r:id="rId22" imgW="203112" imgH="228501" progId="Equation.DSMT4">
                    <p:embed/>
                    <p:pic>
                      <p:nvPicPr>
                        <p:cNvPr id="0" name="Picture 2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41406" y="3104308"/>
                          <a:ext cx="4064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9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1815584"/>
                </p:ext>
              </p:extLst>
            </p:nvPr>
          </p:nvGraphicFramePr>
          <p:xfrm>
            <a:off x="1913389" y="2850972"/>
            <a:ext cx="406494" cy="3851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8" name="Equation" r:id="rId24" imgW="241300" imgH="228600" progId="Equation.DSMT4">
                    <p:embed/>
                  </p:oleObj>
                </mc:Choice>
                <mc:Fallback>
                  <p:oleObj name="Equation" r:id="rId24" imgW="241300" imgH="228600" progId="Equation.DSMT4">
                    <p:embed/>
                    <p:pic>
                      <p:nvPicPr>
                        <p:cNvPr id="0" name="Picture 2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13389" y="2850972"/>
                          <a:ext cx="406494" cy="3851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0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93456272"/>
                </p:ext>
              </p:extLst>
            </p:nvPr>
          </p:nvGraphicFramePr>
          <p:xfrm>
            <a:off x="1909095" y="3177333"/>
            <a:ext cx="384175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89" name="Equation" r:id="rId26" imgW="228600" imgH="228600" progId="Equation.DSMT4">
                    <p:embed/>
                  </p:oleObj>
                </mc:Choice>
                <mc:Fallback>
                  <p:oleObj name="Equation" r:id="rId26" imgW="228600" imgH="228600" progId="Equation.DSMT4">
                    <p:embed/>
                    <p:pic>
                      <p:nvPicPr>
                        <p:cNvPr id="0" name="Picture 24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09095" y="3177333"/>
                          <a:ext cx="384175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99352999"/>
                </p:ext>
              </p:extLst>
            </p:nvPr>
          </p:nvGraphicFramePr>
          <p:xfrm>
            <a:off x="4979469" y="2854581"/>
            <a:ext cx="277812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0" name="Equation" r:id="rId28" imgW="165028" imgH="228501" progId="Equation.DSMT4">
                    <p:embed/>
                  </p:oleObj>
                </mc:Choice>
                <mc:Fallback>
                  <p:oleObj name="Equation" r:id="rId28" imgW="165028" imgH="228501" progId="Equation.DSMT4">
                    <p:embed/>
                    <p:pic>
                      <p:nvPicPr>
                        <p:cNvPr id="0" name="Picture 24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9469" y="2854581"/>
                          <a:ext cx="277812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33454331"/>
                </p:ext>
              </p:extLst>
            </p:nvPr>
          </p:nvGraphicFramePr>
          <p:xfrm>
            <a:off x="4977836" y="3194636"/>
            <a:ext cx="255588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1" name="Equation" r:id="rId30" imgW="152334" imgH="228501" progId="Equation.DSMT4">
                    <p:embed/>
                  </p:oleObj>
                </mc:Choice>
                <mc:Fallback>
                  <p:oleObj name="Equation" r:id="rId30" imgW="152334" imgH="228501" progId="Equation.DSMT4">
                    <p:embed/>
                    <p:pic>
                      <p:nvPicPr>
                        <p:cNvPr id="0" name="Picture 2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977836" y="3194636"/>
                          <a:ext cx="255588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550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17124509"/>
                </p:ext>
              </p:extLst>
            </p:nvPr>
          </p:nvGraphicFramePr>
          <p:xfrm>
            <a:off x="3367682" y="2872261"/>
            <a:ext cx="342900" cy="3857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2" name="Equation" r:id="rId32" imgW="203112" imgH="228501" progId="Equation.DSMT4">
                    <p:embed/>
                  </p:oleObj>
                </mc:Choice>
                <mc:Fallback>
                  <p:oleObj name="Equation" r:id="rId32" imgW="203112" imgH="228501" progId="Equation.DSMT4">
                    <p:embed/>
                    <p:pic>
                      <p:nvPicPr>
                        <p:cNvPr id="0" name="Picture 2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67682" y="2872261"/>
                          <a:ext cx="342900" cy="3857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" name="Text Box 42"/>
            <p:cNvSpPr txBox="1">
              <a:spLocks noChangeArrowheads="1"/>
            </p:cNvSpPr>
            <p:nvPr/>
          </p:nvSpPr>
          <p:spPr bwMode="auto">
            <a:xfrm>
              <a:off x="936078" y="2666450"/>
              <a:ext cx="4656645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   +   +   +   +   </a:t>
              </a:r>
              <a:r>
                <a:rPr lang="en-US" dirty="0" smtClean="0">
                  <a:solidFill>
                    <a:schemeClr val="hlink"/>
                  </a:solidFill>
                </a:rPr>
                <a:t>+  +  +  +  +  +  +  +  +  +  +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65" name="Text Box 42"/>
            <p:cNvSpPr txBox="1">
              <a:spLocks noChangeArrowheads="1"/>
            </p:cNvSpPr>
            <p:nvPr/>
          </p:nvSpPr>
          <p:spPr bwMode="auto">
            <a:xfrm>
              <a:off x="890745" y="3322713"/>
              <a:ext cx="463183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 smtClean="0">
                  <a:solidFill>
                    <a:schemeClr val="hlink"/>
                  </a:solidFill>
                </a:rPr>
                <a:t>-    -    -    -    -    -    -    -    -    -    -    -   -   -      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22" name="Line 13"/>
            <p:cNvSpPr>
              <a:spLocks noChangeShapeType="1"/>
            </p:cNvSpPr>
            <p:nvPr/>
          </p:nvSpPr>
          <p:spPr bwMode="auto">
            <a:xfrm flipH="1">
              <a:off x="969444" y="2772362"/>
              <a:ext cx="448627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3" name="Line 14"/>
            <p:cNvSpPr>
              <a:spLocks noChangeShapeType="1"/>
            </p:cNvSpPr>
            <p:nvPr/>
          </p:nvSpPr>
          <p:spPr bwMode="auto">
            <a:xfrm flipH="1">
              <a:off x="964681" y="3574050"/>
              <a:ext cx="4502150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890511" y="4861780"/>
            <a:ext cx="5199592" cy="1079522"/>
            <a:chOff x="890511" y="4861780"/>
            <a:chExt cx="5199592" cy="1079522"/>
          </a:xfrm>
        </p:grpSpPr>
        <p:sp>
          <p:nvSpPr>
            <p:cNvPr id="47" name="Rectangle 3"/>
            <p:cNvSpPr>
              <a:spLocks noChangeArrowheads="1"/>
            </p:cNvSpPr>
            <p:nvPr/>
          </p:nvSpPr>
          <p:spPr bwMode="auto">
            <a:xfrm>
              <a:off x="3070678" y="4972908"/>
              <a:ext cx="2328863" cy="85249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4"/>
            <p:cNvSpPr>
              <a:spLocks noChangeArrowheads="1"/>
            </p:cNvSpPr>
            <p:nvPr/>
          </p:nvSpPr>
          <p:spPr bwMode="auto">
            <a:xfrm>
              <a:off x="925965" y="4977670"/>
              <a:ext cx="2139950" cy="830268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12700">
              <a:solidFill>
                <a:srgbClr val="969696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" name="Line 7"/>
            <p:cNvSpPr>
              <a:spLocks noChangeShapeType="1"/>
            </p:cNvSpPr>
            <p:nvPr/>
          </p:nvSpPr>
          <p:spPr bwMode="auto">
            <a:xfrm>
              <a:off x="5815465" y="4964970"/>
              <a:ext cx="0" cy="36354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2" name="Line 18"/>
            <p:cNvSpPr>
              <a:spLocks noChangeShapeType="1"/>
            </p:cNvSpPr>
            <p:nvPr/>
          </p:nvSpPr>
          <p:spPr bwMode="auto">
            <a:xfrm flipV="1">
              <a:off x="5591628" y="4931632"/>
              <a:ext cx="498475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3" name="Line 21"/>
            <p:cNvSpPr>
              <a:spLocks noChangeShapeType="1"/>
            </p:cNvSpPr>
            <p:nvPr/>
          </p:nvSpPr>
          <p:spPr bwMode="auto">
            <a:xfrm>
              <a:off x="5116374" y="5254387"/>
              <a:ext cx="0" cy="392903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4" name="Line 22"/>
            <p:cNvSpPr>
              <a:spLocks noChangeShapeType="1"/>
            </p:cNvSpPr>
            <p:nvPr/>
          </p:nvSpPr>
          <p:spPr bwMode="auto">
            <a:xfrm flipH="1">
              <a:off x="1636430" y="5349922"/>
              <a:ext cx="0" cy="221499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5" name="Line 35"/>
            <p:cNvSpPr>
              <a:spLocks noChangeShapeType="1"/>
            </p:cNvSpPr>
            <p:nvPr/>
          </p:nvSpPr>
          <p:spPr bwMode="auto">
            <a:xfrm>
              <a:off x="2983365" y="4974021"/>
              <a:ext cx="0" cy="83503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6" name="Line 37"/>
            <p:cNvSpPr>
              <a:spLocks noChangeShapeType="1"/>
            </p:cNvSpPr>
            <p:nvPr/>
          </p:nvSpPr>
          <p:spPr bwMode="auto">
            <a:xfrm>
              <a:off x="3188153" y="4975609"/>
              <a:ext cx="0" cy="835031"/>
            </a:xfrm>
            <a:prstGeom prst="line">
              <a:avLst/>
            </a:prstGeom>
            <a:noFill/>
            <a:ln w="12700">
              <a:solidFill>
                <a:schemeClr val="hlink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7" name="Text Box 41"/>
            <p:cNvSpPr txBox="1">
              <a:spLocks noChangeArrowheads="1"/>
            </p:cNvSpPr>
            <p:nvPr/>
          </p:nvSpPr>
          <p:spPr bwMode="auto">
            <a:xfrm>
              <a:off x="3163432" y="4861780"/>
              <a:ext cx="2089150" cy="36671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 + + + + + + + + +</a:t>
              </a:r>
            </a:p>
          </p:txBody>
        </p:sp>
        <p:sp>
          <p:nvSpPr>
            <p:cNvPr id="58" name="Text Box 42"/>
            <p:cNvSpPr txBox="1">
              <a:spLocks noChangeArrowheads="1"/>
            </p:cNvSpPr>
            <p:nvPr/>
          </p:nvSpPr>
          <p:spPr bwMode="auto">
            <a:xfrm>
              <a:off x="890511" y="4865661"/>
              <a:ext cx="2281394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hlink"/>
                  </a:solidFill>
                </a:rPr>
                <a:t>+   +   +   +   +   </a:t>
              </a:r>
              <a:r>
                <a:rPr lang="en-US" dirty="0" smtClean="0">
                  <a:solidFill>
                    <a:schemeClr val="hlink"/>
                  </a:solidFill>
                </a:rPr>
                <a:t>+   +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graphicFrame>
          <p:nvGraphicFramePr>
            <p:cNvPr id="59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5915813"/>
                </p:ext>
              </p:extLst>
            </p:nvPr>
          </p:nvGraphicFramePr>
          <p:xfrm>
            <a:off x="5738011" y="5404530"/>
            <a:ext cx="215684" cy="238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3" name="Equation" r:id="rId34" imgW="126835" imgH="139518" progId="Equation.DSMT4">
                    <p:embed/>
                  </p:oleObj>
                </mc:Choice>
                <mc:Fallback>
                  <p:oleObj name="Equation" r:id="rId34" imgW="126835" imgH="139518" progId="Equation.DSMT4">
                    <p:embed/>
                    <p:pic>
                      <p:nvPicPr>
                        <p:cNvPr id="0" name="Picture 2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38011" y="5404530"/>
                          <a:ext cx="215684" cy="238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56522329"/>
                </p:ext>
              </p:extLst>
            </p:nvPr>
          </p:nvGraphicFramePr>
          <p:xfrm>
            <a:off x="1084715" y="5215784"/>
            <a:ext cx="404813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4" name="Equation" r:id="rId35" imgW="241300" imgH="228600" progId="Equation.DSMT4">
                    <p:embed/>
                  </p:oleObj>
                </mc:Choice>
                <mc:Fallback>
                  <p:oleObj name="Equation" r:id="rId35" imgW="241300" imgH="228600" progId="Equation.DSMT4">
                    <p:embed/>
                    <p:pic>
                      <p:nvPicPr>
                        <p:cNvPr id="0" name="Picture 2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715" y="5215784"/>
                          <a:ext cx="404813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3471275"/>
                </p:ext>
              </p:extLst>
            </p:nvPr>
          </p:nvGraphicFramePr>
          <p:xfrm>
            <a:off x="4625743" y="5231990"/>
            <a:ext cx="425450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5" name="Equation" r:id="rId37" imgW="253890" imgH="228501" progId="Equation.DSMT4">
                    <p:embed/>
                  </p:oleObj>
                </mc:Choice>
                <mc:Fallback>
                  <p:oleObj name="Equation" r:id="rId37" imgW="253890" imgH="228501" progId="Equation.DSMT4">
                    <p:embed/>
                    <p:pic>
                      <p:nvPicPr>
                        <p:cNvPr id="0" name="Picture 25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625743" y="5231990"/>
                          <a:ext cx="425450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35065280"/>
                </p:ext>
              </p:extLst>
            </p:nvPr>
          </p:nvGraphicFramePr>
          <p:xfrm>
            <a:off x="2021032" y="5197018"/>
            <a:ext cx="4064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6" name="Equation" r:id="rId39" imgW="203112" imgH="228501" progId="Equation.DSMT4">
                    <p:embed/>
                  </p:oleObj>
                </mc:Choice>
                <mc:Fallback>
                  <p:oleObj name="Equation" r:id="rId39" imgW="203112" imgH="228501" progId="Equation.DSMT4">
                    <p:embed/>
                    <p:pic>
                      <p:nvPicPr>
                        <p:cNvPr id="0" name="Picture 25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1032" y="5197018"/>
                          <a:ext cx="4064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9629265"/>
                </p:ext>
              </p:extLst>
            </p:nvPr>
          </p:nvGraphicFramePr>
          <p:xfrm>
            <a:off x="3962808" y="5185644"/>
            <a:ext cx="431800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7" name="Equation" r:id="rId40" imgW="215806" imgH="228501" progId="Equation.DSMT4">
                    <p:embed/>
                  </p:oleObj>
                </mc:Choice>
                <mc:Fallback>
                  <p:oleObj name="Equation" r:id="rId40" imgW="215806" imgH="228501" progId="Equation.DSMT4">
                    <p:embed/>
                    <p:pic>
                      <p:nvPicPr>
                        <p:cNvPr id="0" name="Picture 25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2808" y="5185644"/>
                          <a:ext cx="431800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7551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3990421"/>
                </p:ext>
              </p:extLst>
            </p:nvPr>
          </p:nvGraphicFramePr>
          <p:xfrm>
            <a:off x="3315295" y="5247012"/>
            <a:ext cx="319087" cy="3841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98" name="Equation" r:id="rId42" imgW="190500" imgH="228600" progId="Equation.DSMT4">
                    <p:embed/>
                  </p:oleObj>
                </mc:Choice>
                <mc:Fallback>
                  <p:oleObj name="Equation" r:id="rId42" imgW="190500" imgH="228600" progId="Equation.DSMT4">
                    <p:embed/>
                    <p:pic>
                      <p:nvPicPr>
                        <p:cNvPr id="0" name="Picture 2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15295" y="5247012"/>
                          <a:ext cx="319087" cy="3841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 type="none" w="sm" len="sm"/>
                              <a:tailEnd type="none" w="sm" len="sm"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" name="Text Box 41"/>
            <p:cNvSpPr txBox="1">
              <a:spLocks noChangeArrowheads="1"/>
            </p:cNvSpPr>
            <p:nvPr/>
          </p:nvSpPr>
          <p:spPr bwMode="auto">
            <a:xfrm>
              <a:off x="3210269" y="5545808"/>
              <a:ext cx="2108269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hlink"/>
                  </a:solidFill>
                </a:rPr>
                <a:t>-  -  -  -  -  -  -  -  -  -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67" name="Text Box 42"/>
            <p:cNvSpPr txBox="1">
              <a:spLocks noChangeArrowheads="1"/>
            </p:cNvSpPr>
            <p:nvPr/>
          </p:nvSpPr>
          <p:spPr bwMode="auto">
            <a:xfrm>
              <a:off x="916076" y="5571970"/>
              <a:ext cx="2262158" cy="36933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hlink"/>
                  </a:solidFill>
                </a:rPr>
                <a:t>-    -    -    -    -    -    -</a:t>
              </a:r>
              <a:endParaRPr lang="en-US" dirty="0">
                <a:solidFill>
                  <a:schemeClr val="hlink"/>
                </a:solidFill>
              </a:endParaRPr>
            </a:p>
          </p:txBody>
        </p:sp>
        <p:sp>
          <p:nvSpPr>
            <p:cNvPr id="50" name="Line 6"/>
            <p:cNvSpPr>
              <a:spLocks noChangeShapeType="1"/>
            </p:cNvSpPr>
            <p:nvPr/>
          </p:nvSpPr>
          <p:spPr bwMode="auto">
            <a:xfrm flipH="1" flipV="1">
              <a:off x="921203" y="5828576"/>
              <a:ext cx="447992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49" name="Line 5"/>
            <p:cNvSpPr>
              <a:spLocks noChangeShapeType="1"/>
            </p:cNvSpPr>
            <p:nvPr/>
          </p:nvSpPr>
          <p:spPr bwMode="auto">
            <a:xfrm flipH="1" flipV="1">
              <a:off x="927553" y="4958620"/>
              <a:ext cx="4473575" cy="3175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13340</TotalTime>
  <Words>695</Words>
  <Application>Microsoft Office PowerPoint</Application>
  <PresentationFormat>On-screen Show (4:3)</PresentationFormat>
  <Paragraphs>156</Paragraphs>
  <Slides>19</Slides>
  <Notes>19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Symbol</vt:lpstr>
      <vt:lpstr>Times New Roman</vt:lpstr>
      <vt:lpstr>Wingdings</vt:lpstr>
      <vt:lpstr>Soaring</vt:lpstr>
      <vt:lpstr>Photo Editor Photo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UH ECE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1100 Introduction to Electrical and Computer Engineering</dc:title>
  <dc:creator>Len Trombetta, Dave Shattuck</dc:creator>
  <cp:lastModifiedBy>Jackson, David R</cp:lastModifiedBy>
  <cp:revision>816</cp:revision>
  <cp:lastPrinted>1999-08-25T18:07:04Z</cp:lastPrinted>
  <dcterms:created xsi:type="dcterms:W3CDTF">1999-08-24T13:57:19Z</dcterms:created>
  <dcterms:modified xsi:type="dcterms:W3CDTF">2023-03-21T22:02:59Z</dcterms:modified>
</cp:coreProperties>
</file>