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60"/>
  </p:notesMasterIdLst>
  <p:handoutMasterIdLst>
    <p:handoutMasterId r:id="rId61"/>
  </p:handoutMasterIdLst>
  <p:sldIdLst>
    <p:sldId id="276" r:id="rId2"/>
    <p:sldId id="312" r:id="rId3"/>
    <p:sldId id="313" r:id="rId4"/>
    <p:sldId id="318" r:id="rId5"/>
    <p:sldId id="319" r:id="rId6"/>
    <p:sldId id="320" r:id="rId7"/>
    <p:sldId id="363" r:id="rId8"/>
    <p:sldId id="314" r:id="rId9"/>
    <p:sldId id="337" r:id="rId10"/>
    <p:sldId id="341" r:id="rId11"/>
    <p:sldId id="338" r:id="rId12"/>
    <p:sldId id="339" r:id="rId13"/>
    <p:sldId id="351" r:id="rId14"/>
    <p:sldId id="340" r:id="rId15"/>
    <p:sldId id="342" r:id="rId16"/>
    <p:sldId id="316" r:id="rId17"/>
    <p:sldId id="317" r:id="rId18"/>
    <p:sldId id="357" r:id="rId19"/>
    <p:sldId id="364" r:id="rId20"/>
    <p:sldId id="365" r:id="rId21"/>
    <p:sldId id="366" r:id="rId22"/>
    <p:sldId id="321" r:id="rId23"/>
    <p:sldId id="330" r:id="rId24"/>
    <p:sldId id="350" r:id="rId25"/>
    <p:sldId id="354" r:id="rId26"/>
    <p:sldId id="329" r:id="rId27"/>
    <p:sldId id="358" r:id="rId28"/>
    <p:sldId id="355" r:id="rId29"/>
    <p:sldId id="346" r:id="rId30"/>
    <p:sldId id="336" r:id="rId31"/>
    <p:sldId id="322" r:id="rId32"/>
    <p:sldId id="323" r:id="rId33"/>
    <p:sldId id="331" r:id="rId34"/>
    <p:sldId id="356" r:id="rId35"/>
    <p:sldId id="324" r:id="rId36"/>
    <p:sldId id="325" r:id="rId37"/>
    <p:sldId id="353" r:id="rId38"/>
    <p:sldId id="326" r:id="rId39"/>
    <p:sldId id="327" r:id="rId40"/>
    <p:sldId id="328" r:id="rId41"/>
    <p:sldId id="367" r:id="rId42"/>
    <p:sldId id="369" r:id="rId43"/>
    <p:sldId id="344" r:id="rId44"/>
    <p:sldId id="345" r:id="rId45"/>
    <p:sldId id="332" r:id="rId46"/>
    <p:sldId id="348" r:id="rId47"/>
    <p:sldId id="347" r:id="rId48"/>
    <p:sldId id="370" r:id="rId49"/>
    <p:sldId id="371" r:id="rId50"/>
    <p:sldId id="333" r:id="rId51"/>
    <p:sldId id="334" r:id="rId52"/>
    <p:sldId id="343" r:id="rId53"/>
    <p:sldId id="352" r:id="rId54"/>
    <p:sldId id="359" r:id="rId55"/>
    <p:sldId id="360" r:id="rId56"/>
    <p:sldId id="361" r:id="rId57"/>
    <p:sldId id="362" r:id="rId58"/>
    <p:sldId id="368" r:id="rId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99"/>
    <a:srgbClr val="FFFF66"/>
    <a:srgbClr val="FFCCFF"/>
    <a:srgbClr val="FF99FF"/>
    <a:srgbClr val="D5D000"/>
    <a:srgbClr val="33CC33"/>
    <a:srgbClr val="FF9933"/>
    <a:srgbClr val="0000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621" autoAdjust="0"/>
    <p:restoredTop sz="94667" autoAdjust="0"/>
  </p:normalViewPr>
  <p:slideViewPr>
    <p:cSldViewPr snapToGrid="0">
      <p:cViewPr>
        <p:scale>
          <a:sx n="90" d="100"/>
          <a:sy n="90" d="100"/>
        </p:scale>
        <p:origin x="2916"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370"/>
    </p:cViewPr>
  </p:sorterViewPr>
  <p:notesViewPr>
    <p:cSldViewPr snapToGrid="0">
      <p:cViewPr varScale="1">
        <p:scale>
          <a:sx n="26" d="100"/>
          <a:sy n="26" d="100"/>
        </p:scale>
        <p:origin x="-1320" y="-90"/>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3.wmf"/><Relationship Id="rId4"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72707"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72708" name="Rectangle 4"/>
          <p:cNvSpPr>
            <a:spLocks noGrp="1" noChangeArrowheads="1"/>
          </p:cNvSpPr>
          <p:nvPr>
            <p:ph type="ftr" sz="quarter" idx="2"/>
          </p:nvPr>
        </p:nvSpPr>
        <p:spPr bwMode="auto">
          <a:xfrm>
            <a:off x="0" y="9120188"/>
            <a:ext cx="3168650" cy="481012"/>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72709" name="Rectangle 5"/>
          <p:cNvSpPr>
            <a:spLocks noGrp="1" noChangeArrowheads="1"/>
          </p:cNvSpPr>
          <p:nvPr>
            <p:ph type="sldNum" sz="quarter" idx="3"/>
          </p:nvPr>
        </p:nvSpPr>
        <p:spPr bwMode="auto">
          <a:xfrm>
            <a:off x="4146550" y="9120188"/>
            <a:ext cx="3168650" cy="481012"/>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788">
              <a:defRPr sz="1300">
                <a:latin typeface="Times New Roman" pitchFamily="18" charset="0"/>
              </a:defRPr>
            </a:lvl1pPr>
          </a:lstStyle>
          <a:p>
            <a:pPr>
              <a:defRPr/>
            </a:pPr>
            <a:fld id="{E6192CF9-FF0A-47E2-876A-2377543F080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68650" cy="481013"/>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4146550" y="0"/>
            <a:ext cx="3168650" cy="481013"/>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74725" y="4560888"/>
            <a:ext cx="5365750" cy="4321175"/>
          </a:xfrm>
          <a:prstGeom prst="rect">
            <a:avLst/>
          </a:prstGeom>
          <a:noFill/>
          <a:ln w="12700">
            <a:noFill/>
            <a:miter lim="800000"/>
            <a:headEnd type="none" w="sm" len="sm"/>
            <a:tailEnd type="none" w="sm" len="sm"/>
          </a:ln>
          <a:effectLst/>
        </p:spPr>
        <p:txBody>
          <a:bodyPr vert="horz" wrap="none" lIns="96649" tIns="48325" rIns="96649"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9120188"/>
            <a:ext cx="3168650" cy="481012"/>
          </a:xfrm>
          <a:prstGeom prst="rect">
            <a:avLst/>
          </a:prstGeom>
          <a:noFill/>
          <a:ln w="12700">
            <a:noFill/>
            <a:miter lim="800000"/>
            <a:headEnd type="none" w="sm" len="sm"/>
            <a:tailEnd type="none" w="sm" len="sm"/>
          </a:ln>
          <a:effectLst/>
        </p:spPr>
        <p:txBody>
          <a:bodyPr vert="horz" wrap="none" lIns="96649" tIns="48325" rIns="96649" bIns="48325"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4146550" y="9120188"/>
            <a:ext cx="3168650" cy="481012"/>
          </a:xfrm>
          <a:prstGeom prst="rect">
            <a:avLst/>
          </a:prstGeom>
          <a:noFill/>
          <a:ln w="12700">
            <a:noFill/>
            <a:miter lim="800000"/>
            <a:headEnd type="none" w="sm" len="sm"/>
            <a:tailEnd type="none" w="sm" len="sm"/>
          </a:ln>
          <a:effectLst/>
        </p:spPr>
        <p:txBody>
          <a:bodyPr vert="horz" wrap="none" lIns="96649" tIns="48325" rIns="96649" bIns="48325" numCol="1" anchor="b" anchorCtr="0" compatLnSpc="1">
            <a:prstTxWarp prst="textNoShape">
              <a:avLst/>
            </a:prstTxWarp>
          </a:bodyPr>
          <a:lstStyle>
            <a:lvl1pPr algn="r" defTabSz="966788">
              <a:defRPr sz="1300">
                <a:latin typeface="Times New Roman" pitchFamily="18" charset="0"/>
              </a:defRPr>
            </a:lvl1pPr>
          </a:lstStyle>
          <a:p>
            <a:pPr>
              <a:defRPr/>
            </a:pPr>
            <a:fld id="{2DC327FA-FDCA-4C61-B670-B318DA126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E3A261A-E396-40AA-B802-0952B90CD9E1}"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5586D04-562D-44D0-B283-9B2A7F1A09CD}" type="slidenum">
              <a:rPr lang="en-US" smtClean="0"/>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A43E65F-2FD9-4841-BBC4-32C742DE9D62}" type="slidenum">
              <a:rPr lang="en-US" smtClean="0"/>
              <a:pPr/>
              <a:t>11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90EAC90-5317-413A-ADBC-8F076981E929}" type="slidenum">
              <a:rPr lang="en-US" smtClean="0"/>
              <a:pPr/>
              <a:t>12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90EAC90-5317-413A-ADBC-8F076981E929}" type="slidenum">
              <a:rPr lang="en-US" smtClean="0"/>
              <a:pPr/>
              <a:t>13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CFD7F5F-3FD7-4574-86EC-AFB5DF26309C}" type="slidenum">
              <a:rPr lang="en-US" smtClean="0"/>
              <a:pPr/>
              <a:t>14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D8FF71D-124B-4B16-BEED-0351E352A053}" type="slidenum">
              <a:rPr lang="en-US" smtClean="0"/>
              <a:pPr/>
              <a:t>15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A3369DD-202B-4617-84D7-2C9F821427FE}" type="slidenum">
              <a:rPr lang="en-US" smtClean="0"/>
              <a:pPr/>
              <a:t>16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6EE1888-3DE5-4593-9562-E0C88E4E2035}" type="slidenum">
              <a:rPr lang="en-US" smtClean="0"/>
              <a:pPr/>
              <a:t>17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6EE1888-3DE5-4593-9562-E0C88E4E2035}" type="slidenum">
              <a:rPr lang="en-US" smtClean="0"/>
              <a:pPr/>
              <a:t>18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6EE1888-3DE5-4593-9562-E0C88E4E2035}" type="slidenum">
              <a:rPr lang="en-US" smtClean="0"/>
              <a:pPr/>
              <a:t>19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903F08-5C3B-4052-B2B0-DC6230D63CB4}" type="slidenum">
              <a:rPr lang="en-US" smtClean="0"/>
              <a:pPr/>
              <a:t>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6EE1888-3DE5-4593-9562-E0C88E4E2035}"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6EE1888-3DE5-4593-9562-E0C88E4E2035}"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619161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3201067-7BBB-4DB7-9F35-67C47CAB6BBB}" type="slidenum">
              <a:rPr lang="en-US" smtClean="0"/>
              <a:pPr/>
              <a:t>22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AE98F59-3393-4E49-A292-D43BA66013B4}" type="slidenum">
              <a:rPr lang="en-US" smtClean="0"/>
              <a:pPr/>
              <a:t>23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C6869DE-2F97-4150-B31F-608B0399785A}" type="slidenum">
              <a:rPr lang="en-US" smtClean="0"/>
              <a:pPr/>
              <a:t>24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072234C-A8EF-43AF-93A6-B52B6981F3A1}" type="slidenum">
              <a:rPr lang="en-US" smtClean="0"/>
              <a:pPr/>
              <a:t>25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072234C-A8EF-43AF-93A6-B52B6981F3A1}" type="slidenum">
              <a:rPr lang="en-US" smtClean="0"/>
              <a:pPr/>
              <a:t>26</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072234C-A8EF-43AF-93A6-B52B6981F3A1}" type="slidenum">
              <a:rPr lang="en-US" smtClean="0"/>
              <a:pPr/>
              <a:t>27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072234C-A8EF-43AF-93A6-B52B6981F3A1}" type="slidenum">
              <a:rPr lang="en-US" smtClean="0"/>
              <a:pPr/>
              <a:t>28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2A5B500-D7B6-4E2E-94F2-A16D46F944D5}" type="slidenum">
              <a:rPr lang="en-US" smtClean="0"/>
              <a:pPr/>
              <a:t>29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B2501E1-9375-4A96-BAB2-EF0A65337A4B}" type="slidenum">
              <a:rPr lang="en-US" smtClean="0"/>
              <a:pPr/>
              <a:t>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8CC1CDF-E7E9-4378-BAC5-B026B1637D6F}" type="slidenum">
              <a:rPr lang="en-US" smtClean="0"/>
              <a:pPr/>
              <a:t>30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8387741-5365-4678-B18C-0BD3F6C11673}" type="slidenum">
              <a:rPr lang="en-US" smtClean="0"/>
              <a:pPr/>
              <a:t>31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84067BF-731D-4EE6-944E-3E5430B862CD}" type="slidenum">
              <a:rPr lang="en-US" smtClean="0"/>
              <a:pPr/>
              <a:t>32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D8BCF63-8541-4E13-AD34-2FAAA4D2A02B}" type="slidenum">
              <a:rPr lang="en-US" smtClean="0"/>
              <a:pPr/>
              <a:t>33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84067BF-731D-4EE6-944E-3E5430B862CD}" type="slidenum">
              <a:rPr lang="en-US" smtClean="0"/>
              <a:pPr/>
              <a:t>34</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DEFA558-3196-41A3-B90A-9F8AC1D31CBA}" type="slidenum">
              <a:rPr lang="en-US" smtClean="0"/>
              <a:pPr/>
              <a:t>35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106F1A2-A879-4838-8C31-D87028D14F80}" type="slidenum">
              <a:rPr lang="en-US" smtClean="0"/>
              <a:pPr/>
              <a:t>36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106F1A2-A879-4838-8C31-D87028D14F80}" type="slidenum">
              <a:rPr lang="en-US" smtClean="0"/>
              <a:pPr/>
              <a:t>37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8282DB0-ECFC-4582-879C-2AAF1EB2AC8B}" type="slidenum">
              <a:rPr lang="en-US" smtClean="0"/>
              <a:pPr/>
              <a:t>38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2691890-9366-4961-901D-32ED39F36472}" type="slidenum">
              <a:rPr lang="en-US" smtClean="0"/>
              <a:pPr/>
              <a:t>39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39F6257-DF10-4128-A97C-A4D087171843}" type="slidenum">
              <a:rPr lang="en-US" smtClean="0"/>
              <a:pPr/>
              <a:t>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6B3F97B-76B8-4CE4-978B-1C211804F5DF}" type="slidenum">
              <a:rPr lang="en-US" smtClean="0"/>
              <a:pPr/>
              <a:t>40</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106F1A2-A879-4838-8C31-D87028D14F80}" type="slidenum">
              <a:rPr lang="en-US" smtClean="0"/>
              <a:pPr/>
              <a:t>41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106F1A2-A879-4838-8C31-D87028D14F80}" type="slidenum">
              <a:rPr lang="en-US" smtClean="0"/>
              <a:pPr/>
              <a:t>42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F1B5BC3-C35F-4087-AEAC-8D91CF1ABA9F}" type="slidenum">
              <a:rPr lang="en-US" smtClean="0"/>
              <a:pPr/>
              <a:t>43</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4852EAB-1410-4711-B90F-181B05CAFB7E}" type="slidenum">
              <a:rPr lang="en-US" smtClean="0"/>
              <a:pPr/>
              <a:t>44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D8BAD67-34C9-4375-8D3E-DA37F4B3A10A}" type="slidenum">
              <a:rPr lang="en-US" smtClean="0"/>
              <a:pPr/>
              <a:t>45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2FB2CAA-C1E3-4BD2-A958-B71BE5C46942}" type="slidenum">
              <a:rPr lang="en-US" smtClean="0"/>
              <a:pPr/>
              <a:t>46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21CCBA2-3012-4C97-9B40-EC731DE6BE26}" type="slidenum">
              <a:rPr lang="en-US" smtClean="0"/>
              <a:pPr/>
              <a:t>47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21CCBA2-3012-4C97-9B40-EC731DE6BE26}" type="slidenum">
              <a:rPr lang="en-US" smtClean="0"/>
              <a:pPr/>
              <a:t>48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21CCBA2-3012-4C97-9B40-EC731DE6BE26}" type="slidenum">
              <a:rPr lang="en-US" smtClean="0"/>
              <a:pPr/>
              <a:t>49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7C7CE28-9514-46DC-8EB0-B5A74AC8A613}" type="slidenum">
              <a:rPr lang="en-US" smtClean="0"/>
              <a:pPr/>
              <a:t>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6B9F3A1-ED1F-4BD4-8959-D215414EAC7F}" type="slidenum">
              <a:rPr lang="en-US" smtClean="0"/>
              <a:pPr/>
              <a:t>50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3252141-2DCE-49D5-B76E-080DDCEF856A}" type="slidenum">
              <a:rPr lang="en-US" smtClean="0"/>
              <a:pPr/>
              <a:t>51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54B4559-97F9-4C1B-B61A-4786386391B5}" type="slidenum">
              <a:rPr lang="en-US" smtClean="0"/>
              <a:pPr/>
              <a:t>52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6B9F3A1-ED1F-4BD4-8959-D215414EAC7F}" type="slidenum">
              <a:rPr lang="en-US" smtClean="0"/>
              <a:pPr/>
              <a:t>53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633FDB0-458D-4B63-9E6C-1549D8FFF815}" type="slidenum">
              <a:rPr lang="en-US" smtClean="0"/>
              <a:pPr/>
              <a:t>54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633FDB0-458D-4B63-9E6C-1549D8FFF815}" type="slidenum">
              <a:rPr lang="en-US" smtClean="0"/>
              <a:pPr/>
              <a:t>55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633FDB0-458D-4B63-9E6C-1549D8FFF815}" type="slidenum">
              <a:rPr lang="en-US" smtClean="0"/>
              <a:pPr/>
              <a:t>56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633FDB0-458D-4B63-9E6C-1549D8FFF815}" type="slidenum">
              <a:rPr lang="en-US" smtClean="0"/>
              <a:pPr/>
              <a:t>57</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633FDB0-458D-4B63-9E6C-1549D8FFF815}" type="slidenum">
              <a:rPr lang="en-US" smtClean="0"/>
              <a:pPr/>
              <a:t>58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74524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CB8106-13BC-458D-A02C-E6390C040596}" type="slidenum">
              <a:rPr lang="en-US" smtClean="0"/>
              <a:pPr/>
              <a:t>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CB8106-13BC-458D-A02C-E6390C040596}" type="slidenum">
              <a:rPr lang="en-US" smtClean="0"/>
              <a:pPr/>
              <a:t>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C8DB4E5-585A-4F78-BB82-9EDD1331A830}" type="slidenum">
              <a:rPr lang="en-US" smtClean="0"/>
              <a:pPr/>
              <a:t>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B1D169D-07A7-4F50-B467-E4DF549F9423}"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66565" name="Rectangle 5"/>
          <p:cNvSpPr>
            <a:spLocks noGrp="1" noChangeArrowheads="1"/>
          </p:cNvSpPr>
          <p:nvPr>
            <p:ph type="ctrTitle" sz="quarter"/>
          </p:nvPr>
        </p:nvSpPr>
        <p:spPr bwMode="auto">
          <a:xfrm>
            <a:off x="1293813" y="762000"/>
            <a:ext cx="7772400" cy="1143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defRPr/>
            </a:lvl1pPr>
          </a:lstStyle>
          <a:p>
            <a:r>
              <a:rPr lang="en-US"/>
              <a:t>Click to edit Master title style</a:t>
            </a:r>
          </a:p>
        </p:txBody>
      </p:sp>
      <p:sp>
        <p:nvSpPr>
          <p:cNvPr id="66566" name="Rectangle 6"/>
          <p:cNvSpPr>
            <a:spLocks noGrp="1" noChangeArrowheads="1"/>
          </p:cNvSpPr>
          <p:nvPr>
            <p:ph type="subTitle" sz="quarter" idx="1"/>
          </p:nvPr>
        </p:nvSpPr>
        <p:spPr bwMode="auto">
          <a:xfrm>
            <a:off x="685800" y="3429000"/>
            <a:ext cx="6400800" cy="17526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en-US"/>
          </a:p>
        </p:txBody>
      </p:sp>
      <p:sp>
        <p:nvSpPr>
          <p:cNvPr id="8" name="Rectangle 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endParaRPr lang="en-US"/>
          </a:p>
        </p:txBody>
      </p:sp>
      <p:sp>
        <p:nvSpPr>
          <p:cNvPr id="9"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2"/>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9"/>
          <p:cNvSpPr>
            <a:spLocks noGrp="1" noChangeArrowheads="1"/>
          </p:cNvSpPr>
          <p:nvPr>
            <p:ph type="sldNum" sz="quarter" idx="4"/>
          </p:nvPr>
        </p:nvSpPr>
        <p:spPr bwMode="auto">
          <a:xfrm>
            <a:off x="7239000" y="64008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200">
                <a:solidFill>
                  <a:schemeClr val="bg2"/>
                </a:solidFill>
                <a:latin typeface="+mj-lt"/>
              </a:defRPr>
            </a:lvl1pPr>
          </a:lstStyle>
          <a:p>
            <a:pPr>
              <a:defRPr/>
            </a:pPr>
            <a:fld id="{D9901FBE-E0E0-422A-BCB2-EB14375D8436}"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2.wmf"/><Relationship Id="rId18" Type="http://schemas.openxmlformats.org/officeDocument/2006/relationships/oleObject" Target="../embeddings/oleObject34.bin"/><Relationship Id="rId3" Type="http://schemas.openxmlformats.org/officeDocument/2006/relationships/notesSlide" Target="../notesSlides/notesSlide16.xml"/><Relationship Id="rId7" Type="http://schemas.openxmlformats.org/officeDocument/2006/relationships/image" Target="../media/image39.wmf"/><Relationship Id="rId12" Type="http://schemas.openxmlformats.org/officeDocument/2006/relationships/oleObject" Target="../embeddings/oleObject31.bin"/><Relationship Id="rId17" Type="http://schemas.openxmlformats.org/officeDocument/2006/relationships/image" Target="../media/image44.wmf"/><Relationship Id="rId2" Type="http://schemas.openxmlformats.org/officeDocument/2006/relationships/slideLayout" Target="../slideLayouts/slideLayout7.xml"/><Relationship Id="rId16" Type="http://schemas.openxmlformats.org/officeDocument/2006/relationships/oleObject" Target="../embeddings/oleObject33.bin"/><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41.wmf"/><Relationship Id="rId5" Type="http://schemas.openxmlformats.org/officeDocument/2006/relationships/image" Target="../media/image38.wmf"/><Relationship Id="rId15" Type="http://schemas.openxmlformats.org/officeDocument/2006/relationships/image" Target="../media/image43.wmf"/><Relationship Id="rId10" Type="http://schemas.openxmlformats.org/officeDocument/2006/relationships/oleObject" Target="../embeddings/oleObject30.bin"/><Relationship Id="rId19" Type="http://schemas.openxmlformats.org/officeDocument/2006/relationships/image" Target="../media/image45.wmf"/><Relationship Id="rId4" Type="http://schemas.openxmlformats.org/officeDocument/2006/relationships/oleObject" Target="../embeddings/oleObject27.bin"/><Relationship Id="rId9" Type="http://schemas.openxmlformats.org/officeDocument/2006/relationships/image" Target="../media/image40.wmf"/><Relationship Id="rId14"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7.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6.bin"/><Relationship Id="rId11" Type="http://schemas.openxmlformats.org/officeDocument/2006/relationships/image" Target="../media/image50.jpeg"/><Relationship Id="rId5" Type="http://schemas.openxmlformats.org/officeDocument/2006/relationships/image" Target="../media/image46.wmf"/><Relationship Id="rId10" Type="http://schemas.openxmlformats.org/officeDocument/2006/relationships/image" Target="../media/image48.wmf"/><Relationship Id="rId4" Type="http://schemas.openxmlformats.org/officeDocument/2006/relationships/oleObject" Target="../embeddings/oleObject35.bin"/><Relationship Id="rId9"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8.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9.bin"/><Relationship Id="rId5" Type="http://schemas.openxmlformats.org/officeDocument/2006/relationships/image" Target="../media/image51.wmf"/><Relationship Id="rId4" Type="http://schemas.openxmlformats.org/officeDocument/2006/relationships/oleObject" Target="../embeddings/oleObject38.bin"/><Relationship Id="rId9" Type="http://schemas.openxmlformats.org/officeDocument/2006/relationships/image" Target="../media/image53.wmf"/></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9.wmf"/><Relationship Id="rId18" Type="http://schemas.openxmlformats.org/officeDocument/2006/relationships/oleObject" Target="../embeddings/oleObject48.bin"/><Relationship Id="rId3" Type="http://schemas.openxmlformats.org/officeDocument/2006/relationships/notesSlide" Target="../notesSlides/notesSlide20.xml"/><Relationship Id="rId7" Type="http://schemas.openxmlformats.org/officeDocument/2006/relationships/image" Target="../media/image56.wmf"/><Relationship Id="rId12" Type="http://schemas.openxmlformats.org/officeDocument/2006/relationships/oleObject" Target="../embeddings/oleObject45.bin"/><Relationship Id="rId17" Type="http://schemas.openxmlformats.org/officeDocument/2006/relationships/image" Target="../media/image61.wmf"/><Relationship Id="rId2" Type="http://schemas.openxmlformats.org/officeDocument/2006/relationships/slideLayout" Target="../slideLayouts/slideLayout7.xml"/><Relationship Id="rId16" Type="http://schemas.openxmlformats.org/officeDocument/2006/relationships/oleObject" Target="../embeddings/oleObject47.bin"/><Relationship Id="rId1" Type="http://schemas.openxmlformats.org/officeDocument/2006/relationships/vmlDrawing" Target="../drawings/vmlDrawing11.vml"/><Relationship Id="rId6" Type="http://schemas.openxmlformats.org/officeDocument/2006/relationships/oleObject" Target="../embeddings/oleObject42.bin"/><Relationship Id="rId11" Type="http://schemas.openxmlformats.org/officeDocument/2006/relationships/image" Target="../media/image58.wmf"/><Relationship Id="rId5" Type="http://schemas.openxmlformats.org/officeDocument/2006/relationships/image" Target="../media/image55.wmf"/><Relationship Id="rId15" Type="http://schemas.openxmlformats.org/officeDocument/2006/relationships/image" Target="../media/image60.wmf"/><Relationship Id="rId10" Type="http://schemas.openxmlformats.org/officeDocument/2006/relationships/oleObject" Target="../embeddings/oleObject44.bin"/><Relationship Id="rId19" Type="http://schemas.openxmlformats.org/officeDocument/2006/relationships/image" Target="../media/image62.wmf"/><Relationship Id="rId4" Type="http://schemas.openxmlformats.org/officeDocument/2006/relationships/oleObject" Target="../embeddings/oleObject41.bin"/><Relationship Id="rId9" Type="http://schemas.openxmlformats.org/officeDocument/2006/relationships/image" Target="../media/image57.wmf"/><Relationship Id="rId14" Type="http://schemas.openxmlformats.org/officeDocument/2006/relationships/oleObject" Target="../embeddings/oleObject46.bin"/></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emf"/><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7.wmf"/><Relationship Id="rId5" Type="http://schemas.openxmlformats.org/officeDocument/2006/relationships/oleObject" Target="../embeddings/oleObject49.bin"/><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upload.wikimedia.org/wikipedia/commons/4/43/Lightning_formation.gi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9.gif"/></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2.wmf"/><Relationship Id="rId18" Type="http://schemas.openxmlformats.org/officeDocument/2006/relationships/oleObject" Target="../embeddings/oleObject14.bin"/><Relationship Id="rId3" Type="http://schemas.openxmlformats.org/officeDocument/2006/relationships/notesSlide" Target="../notesSlides/notesSlide4.xml"/><Relationship Id="rId21" Type="http://schemas.openxmlformats.org/officeDocument/2006/relationships/image" Target="../media/image16.wmf"/><Relationship Id="rId7" Type="http://schemas.openxmlformats.org/officeDocument/2006/relationships/image" Target="../media/image9.wmf"/><Relationship Id="rId12" Type="http://schemas.openxmlformats.org/officeDocument/2006/relationships/oleObject" Target="../embeddings/oleObject11.bin"/><Relationship Id="rId17" Type="http://schemas.openxmlformats.org/officeDocument/2006/relationships/image" Target="../media/image14.wmf"/><Relationship Id="rId2" Type="http://schemas.openxmlformats.org/officeDocument/2006/relationships/slideLayout" Target="../slideLayouts/slideLayout7.xml"/><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10.bin"/><Relationship Id="rId19" Type="http://schemas.openxmlformats.org/officeDocument/2006/relationships/image" Target="../media/image15.wmf"/><Relationship Id="rId4" Type="http://schemas.openxmlformats.org/officeDocument/2006/relationships/oleObject" Target="../embeddings/oleObject7.bin"/><Relationship Id="rId9" Type="http://schemas.openxmlformats.org/officeDocument/2006/relationships/image" Target="../media/image10.wmf"/><Relationship Id="rId14" Type="http://schemas.openxmlformats.org/officeDocument/2006/relationships/oleObject" Target="../embeddings/oleObject12.bin"/></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notesSlide" Target="../notesSlides/notesSlide41.xml"/><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81.wmf"/><Relationship Id="rId5" Type="http://schemas.openxmlformats.org/officeDocument/2006/relationships/oleObject" Target="../embeddings/oleObject50.bin"/><Relationship Id="rId4" Type="http://schemas.openxmlformats.org/officeDocument/2006/relationships/image" Target="../media/image7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83.wmf"/><Relationship Id="rId5" Type="http://schemas.openxmlformats.org/officeDocument/2006/relationships/oleObject" Target="../embeddings/oleObject52.bin"/><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1.wmf"/><Relationship Id="rId3" Type="http://schemas.openxmlformats.org/officeDocument/2006/relationships/notesSlide" Target="../notesSlides/notesSlide5.xml"/><Relationship Id="rId7" Type="http://schemas.openxmlformats.org/officeDocument/2006/relationships/image" Target="../media/image18.wmf"/><Relationship Id="rId12"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9.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notesSlide" Target="../notesSlides/notesSlide51.xml"/><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73.jpeg"/><Relationship Id="rId5" Type="http://schemas.openxmlformats.org/officeDocument/2006/relationships/image" Target="../media/image90.wmf"/><Relationship Id="rId10" Type="http://schemas.openxmlformats.org/officeDocument/2006/relationships/image" Target="../media/image92.wmf"/><Relationship Id="rId4" Type="http://schemas.openxmlformats.org/officeDocument/2006/relationships/oleObject" Target="../embeddings/oleObject53.bin"/><Relationship Id="rId9" Type="http://schemas.openxmlformats.org/officeDocument/2006/relationships/oleObject" Target="../embeddings/oleObject55.bin"/></Relationships>
</file>

<file path=ppt/slides/_rels/slide52.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notesSlide" Target="../notesSlides/notesSlide52.xml"/><Relationship Id="rId7" Type="http://schemas.openxmlformats.org/officeDocument/2006/relationships/oleObject" Target="../embeddings/oleObject57.bin"/><Relationship Id="rId12" Type="http://schemas.openxmlformats.org/officeDocument/2006/relationships/image" Target="../media/image94.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3.jpeg"/><Relationship Id="rId11" Type="http://schemas.openxmlformats.org/officeDocument/2006/relationships/oleObject" Target="../embeddings/oleObject59.bin"/><Relationship Id="rId5" Type="http://schemas.openxmlformats.org/officeDocument/2006/relationships/image" Target="../media/image93.wmf"/><Relationship Id="rId10" Type="http://schemas.openxmlformats.org/officeDocument/2006/relationships/image" Target="../media/image92.wmf"/><Relationship Id="rId4" Type="http://schemas.openxmlformats.org/officeDocument/2006/relationships/oleObject" Target="../embeddings/oleObject56.bin"/><Relationship Id="rId9" Type="http://schemas.openxmlformats.org/officeDocument/2006/relationships/oleObject" Target="../embeddings/oleObject58.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7.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4.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6.wmf"/></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2963886" y="2472642"/>
            <a:ext cx="3315331" cy="830997"/>
          </a:xfrm>
          <a:prstGeom prst="rect">
            <a:avLst/>
          </a:prstGeom>
          <a:noFill/>
          <a:ln w="9525">
            <a:noFill/>
            <a:miter lim="800000"/>
            <a:headEnd/>
            <a:tailEnd/>
          </a:ln>
        </p:spPr>
        <p:txBody>
          <a:bodyPr wrap="none">
            <a:spAutoFit/>
          </a:bodyPr>
          <a:lstStyle/>
          <a:p>
            <a:pPr algn="ctr" eaLnBrk="0" hangingPunct="0"/>
            <a:r>
              <a:rPr lang="en-US" sz="2400" dirty="0">
                <a:solidFill>
                  <a:schemeClr val="bg2"/>
                </a:solidFill>
              </a:rPr>
              <a:t>Prof. David R. Jackson</a:t>
            </a:r>
          </a:p>
          <a:p>
            <a:pPr algn="ctr" eaLnBrk="0" hangingPunct="0"/>
            <a:r>
              <a:rPr lang="en-US" sz="2400" dirty="0" smtClean="0">
                <a:solidFill>
                  <a:schemeClr val="bg2"/>
                </a:solidFill>
              </a:rPr>
              <a:t>Dept. of ECE</a:t>
            </a:r>
            <a:endParaRPr lang="en-US" sz="2400" dirty="0">
              <a:solidFill>
                <a:schemeClr val="bg2"/>
              </a:solidFill>
            </a:endParaRPr>
          </a:p>
        </p:txBody>
      </p:sp>
      <p:sp>
        <p:nvSpPr>
          <p:cNvPr id="1028" name="Text Box 3"/>
          <p:cNvSpPr txBox="1">
            <a:spLocks noChangeArrowheads="1"/>
          </p:cNvSpPr>
          <p:nvPr/>
        </p:nvSpPr>
        <p:spPr bwMode="auto">
          <a:xfrm>
            <a:off x="3625897" y="1827213"/>
            <a:ext cx="1928733" cy="461665"/>
          </a:xfrm>
          <a:prstGeom prst="rect">
            <a:avLst/>
          </a:prstGeom>
          <a:noFill/>
          <a:ln w="9525">
            <a:noFill/>
            <a:miter lim="800000"/>
            <a:headEnd/>
            <a:tailEnd/>
          </a:ln>
        </p:spPr>
        <p:txBody>
          <a:bodyPr wrap="none">
            <a:spAutoFit/>
          </a:bodyPr>
          <a:lstStyle/>
          <a:p>
            <a:pPr algn="ctr" eaLnBrk="0" hangingPunct="0"/>
            <a:r>
              <a:rPr lang="en-US" sz="2400" b="1" dirty="0" smtClean="0">
                <a:solidFill>
                  <a:schemeClr val="bg2"/>
                </a:solidFill>
              </a:rPr>
              <a:t>Spring 2023</a:t>
            </a:r>
            <a:endParaRPr lang="en-US" sz="3200" dirty="0">
              <a:solidFill>
                <a:schemeClr val="bg2"/>
              </a:solidFill>
            </a:endParaRPr>
          </a:p>
        </p:txBody>
      </p:sp>
      <p:sp>
        <p:nvSpPr>
          <p:cNvPr id="1029" name="Rectangle 4"/>
          <p:cNvSpPr>
            <a:spLocks noChangeArrowheads="1"/>
          </p:cNvSpPr>
          <p:nvPr/>
        </p:nvSpPr>
        <p:spPr bwMode="auto">
          <a:xfrm>
            <a:off x="5442857" y="4572000"/>
            <a:ext cx="2667000" cy="1569660"/>
          </a:xfrm>
          <a:prstGeom prst="rect">
            <a:avLst/>
          </a:prstGeom>
          <a:noFill/>
          <a:ln w="9525">
            <a:noFill/>
            <a:miter lim="800000"/>
            <a:headEnd/>
            <a:tailEnd/>
          </a:ln>
        </p:spPr>
        <p:txBody>
          <a:bodyPr>
            <a:spAutoFit/>
          </a:bodyPr>
          <a:lstStyle/>
          <a:p>
            <a:pPr algn="ctr" eaLnBrk="0" hangingPunct="0"/>
            <a:r>
              <a:rPr lang="en-US" sz="4000" dirty="0">
                <a:solidFill>
                  <a:schemeClr val="bg1"/>
                </a:solidFill>
              </a:rPr>
              <a:t>Notes </a:t>
            </a:r>
            <a:r>
              <a:rPr lang="en-US" sz="4000" dirty="0" smtClean="0">
                <a:solidFill>
                  <a:schemeClr val="bg1"/>
                </a:solidFill>
              </a:rPr>
              <a:t>22</a:t>
            </a:r>
          </a:p>
          <a:p>
            <a:pPr algn="ctr" eaLnBrk="0" hangingPunct="0"/>
            <a:r>
              <a:rPr lang="en-US" sz="2800" dirty="0" smtClean="0">
                <a:solidFill>
                  <a:schemeClr val="bg1"/>
                </a:solidFill>
              </a:rPr>
              <a:t>Dielectric Breakdown</a:t>
            </a:r>
            <a:endParaRPr lang="en-US" sz="2800" dirty="0">
              <a:solidFill>
                <a:schemeClr val="bg1"/>
              </a:solidFill>
            </a:endParaRPr>
          </a:p>
        </p:txBody>
      </p:sp>
      <p:graphicFrame>
        <p:nvGraphicFramePr>
          <p:cNvPr id="1026" name="Object 5"/>
          <p:cNvGraphicFramePr>
            <a:graphicFrameLocks noChangeAspect="1"/>
          </p:cNvGraphicFramePr>
          <p:nvPr/>
        </p:nvGraphicFramePr>
        <p:xfrm>
          <a:off x="489857" y="3973285"/>
          <a:ext cx="3657600" cy="2620963"/>
        </p:xfrm>
        <a:graphic>
          <a:graphicData uri="http://schemas.openxmlformats.org/presentationml/2006/ole">
            <mc:AlternateContent xmlns:mc="http://schemas.openxmlformats.org/markup-compatibility/2006">
              <mc:Choice xmlns:v="urn:schemas-microsoft-com:vml" Requires="v">
                <p:oleObj spid="_x0000_s1066" name="Photo Editor Photo" r:id="rId4" imgW="2857899" imgH="2048161" progId="">
                  <p:embed/>
                </p:oleObj>
              </mc:Choice>
              <mc:Fallback>
                <p:oleObj name="Photo Editor Photo" r:id="rId4" imgW="2857899" imgH="2048161" progId="">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857" y="3973285"/>
                        <a:ext cx="3657600"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086" name="Text Box 6"/>
          <p:cNvSpPr txBox="1">
            <a:spLocks noChangeArrowheads="1"/>
          </p:cNvSpPr>
          <p:nvPr/>
        </p:nvSpPr>
        <p:spPr bwMode="auto">
          <a:xfrm>
            <a:off x="1063625" y="360363"/>
            <a:ext cx="7118350" cy="1190625"/>
          </a:xfrm>
          <a:prstGeom prst="rect">
            <a:avLst/>
          </a:prstGeom>
          <a:noFill/>
          <a:ln w="12700">
            <a:noFill/>
            <a:miter lim="800000"/>
            <a:headEnd type="none" w="sm" len="sm"/>
            <a:tailEnd type="none" w="sm" len="sm"/>
          </a:ln>
          <a:effectLst/>
        </p:spPr>
        <p:txBody>
          <a:bodyPr>
            <a:spAutoFit/>
          </a:bodyPr>
          <a:lstStyle/>
          <a:p>
            <a:pPr algn="ctr">
              <a:defRPr/>
            </a:pPr>
            <a:r>
              <a:rPr lang="en-US" sz="3600">
                <a:solidFill>
                  <a:srgbClr val="FF9933"/>
                </a:solidFill>
                <a:effectLst>
                  <a:outerShdw blurRad="38100" dist="38100" dir="2700000" algn="tl">
                    <a:srgbClr val="C0C0C0"/>
                  </a:outerShdw>
                </a:effectLst>
              </a:rPr>
              <a:t>ECE </a:t>
            </a:r>
            <a:r>
              <a:rPr lang="en-US" sz="3600" smtClean="0">
                <a:solidFill>
                  <a:srgbClr val="FF9933"/>
                </a:solidFill>
                <a:effectLst>
                  <a:outerShdw blurRad="38100" dist="38100" dir="2700000" algn="tl">
                    <a:srgbClr val="C0C0C0"/>
                  </a:outerShdw>
                </a:effectLst>
              </a:rPr>
              <a:t>3318 </a:t>
            </a:r>
            <a:endParaRPr lang="en-US" sz="3600" dirty="0">
              <a:solidFill>
                <a:srgbClr val="FF9933"/>
              </a:solidFill>
              <a:effectLst>
                <a:outerShdw blurRad="38100" dist="38100" dir="2700000" algn="tl">
                  <a:srgbClr val="C0C0C0"/>
                </a:outerShdw>
              </a:effectLst>
            </a:endParaRPr>
          </a:p>
          <a:p>
            <a:pPr algn="ctr">
              <a:defRPr/>
            </a:pPr>
            <a:r>
              <a:rPr lang="en-US" sz="3600" dirty="0">
                <a:solidFill>
                  <a:srgbClr val="FF9933"/>
                </a:solidFill>
                <a:effectLst>
                  <a:outerShdw blurRad="38100" dist="38100" dir="2700000" algn="tl">
                    <a:srgbClr val="C0C0C0"/>
                  </a:outerShdw>
                </a:effectLst>
              </a:rPr>
              <a:t>Applied Electricity and Magnetism</a:t>
            </a:r>
          </a:p>
        </p:txBody>
      </p:sp>
      <p:sp>
        <p:nvSpPr>
          <p:cNvPr id="7" name="Slide Number Placeholder 6"/>
          <p:cNvSpPr>
            <a:spLocks noGrp="1"/>
          </p:cNvSpPr>
          <p:nvPr>
            <p:ph type="sldNum" sz="quarter" idx="12"/>
          </p:nvPr>
        </p:nvSpPr>
        <p:spPr/>
        <p:txBody>
          <a:bodyPr/>
          <a:lstStyle/>
          <a:p>
            <a:pPr>
              <a:defRPr/>
            </a:pPr>
            <a:fld id="{D9901FBE-E0E0-422A-BCB2-EB14375D8436}"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2"/>
          <p:cNvSpPr txBox="1">
            <a:spLocks noChangeArrowheads="1"/>
          </p:cNvSpPr>
          <p:nvPr/>
        </p:nvSpPr>
        <p:spPr bwMode="auto">
          <a:xfrm>
            <a:off x="234826"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 (cont.)</a:t>
            </a:r>
          </a:p>
        </p:txBody>
      </p:sp>
      <p:sp>
        <p:nvSpPr>
          <p:cNvPr id="14340" name="Rectangle 5"/>
          <p:cNvSpPr>
            <a:spLocks noChangeArrowheads="1"/>
          </p:cNvSpPr>
          <p:nvPr/>
        </p:nvSpPr>
        <p:spPr bwMode="auto">
          <a:xfrm>
            <a:off x="0" y="2282825"/>
            <a:ext cx="9144000" cy="0"/>
          </a:xfrm>
          <a:prstGeom prst="rect">
            <a:avLst/>
          </a:prstGeom>
          <a:noFill/>
          <a:ln w="12700">
            <a:noFill/>
            <a:miter lim="800000"/>
            <a:headEnd type="none" w="sm" len="sm"/>
            <a:tailEnd type="none" w="sm" len="sm"/>
          </a:ln>
        </p:spPr>
        <p:txBody>
          <a:bodyPr>
            <a:spAutoFit/>
          </a:bodyPr>
          <a:lstStyle/>
          <a:p>
            <a:endParaRPr lang="en-US"/>
          </a:p>
        </p:txBody>
      </p:sp>
      <p:sp>
        <p:nvSpPr>
          <p:cNvPr id="357383" name="Rectangle 7"/>
          <p:cNvSpPr>
            <a:spLocks noChangeArrowheads="1"/>
          </p:cNvSpPr>
          <p:nvPr/>
        </p:nvSpPr>
        <p:spPr bwMode="auto">
          <a:xfrm>
            <a:off x="800100" y="5916613"/>
            <a:ext cx="7416800" cy="366712"/>
          </a:xfrm>
          <a:prstGeom prst="rect">
            <a:avLst/>
          </a:prstGeom>
          <a:noFill/>
          <a:ln w="12700">
            <a:noFill/>
            <a:miter lim="800000"/>
            <a:headEnd type="none" w="sm" len="sm"/>
            <a:tailEnd type="none" w="sm" len="sm"/>
          </a:ln>
          <a:effectLst/>
        </p:spPr>
        <p:txBody>
          <a:bodyPr>
            <a:spAutoFit/>
          </a:bodyPr>
          <a:lstStyle/>
          <a:p>
            <a:pPr eaLnBrk="0" hangingPunct="0">
              <a:defRPr/>
            </a:pPr>
            <a:r>
              <a:rPr lang="en-US" dirty="0">
                <a:solidFill>
                  <a:schemeClr val="bg1"/>
                </a:solidFill>
              </a:rPr>
              <a:t>This picture shows Dr. Van de Graaff with his first generator (</a:t>
            </a:r>
            <a:r>
              <a:rPr lang="en-US" dirty="0">
                <a:solidFill>
                  <a:schemeClr val="bg1"/>
                </a:solidFill>
                <a:latin typeface="+mn-lt"/>
              </a:rPr>
              <a:t>80</a:t>
            </a:r>
            <a:r>
              <a:rPr lang="en-US" dirty="0">
                <a:solidFill>
                  <a:schemeClr val="bg1"/>
                </a:solidFill>
              </a:rPr>
              <a:t> [</a:t>
            </a:r>
            <a:r>
              <a:rPr lang="en-US" dirty="0">
                <a:solidFill>
                  <a:schemeClr val="bg1"/>
                </a:solidFill>
                <a:latin typeface="+mn-lt"/>
              </a:rPr>
              <a:t>kV</a:t>
            </a:r>
            <a:r>
              <a:rPr lang="en-US" dirty="0">
                <a:solidFill>
                  <a:schemeClr val="bg1"/>
                </a:solidFill>
              </a:rPr>
              <a:t>]).</a:t>
            </a:r>
          </a:p>
        </p:txBody>
      </p:sp>
      <p:sp>
        <p:nvSpPr>
          <p:cNvPr id="6" name="Slide Number Placeholder 5"/>
          <p:cNvSpPr>
            <a:spLocks noGrp="1"/>
          </p:cNvSpPr>
          <p:nvPr>
            <p:ph type="sldNum" sz="quarter" idx="12"/>
          </p:nvPr>
        </p:nvSpPr>
        <p:spPr/>
        <p:txBody>
          <a:bodyPr/>
          <a:lstStyle/>
          <a:p>
            <a:pPr>
              <a:defRPr/>
            </a:pPr>
            <a:fld id="{D9901FBE-E0E0-422A-BCB2-EB14375D8436}" type="slidenum">
              <a:rPr lang="en-US" smtClean="0"/>
              <a:pPr>
                <a:defRPr/>
              </a:pPr>
              <a:t>10</a:t>
            </a:fld>
            <a:endParaRPr lang="en-US"/>
          </a:p>
        </p:txBody>
      </p:sp>
      <p:pic>
        <p:nvPicPr>
          <p:cNvPr id="2" name="Picture 1"/>
          <p:cNvPicPr>
            <a:picLocks noChangeAspect="1"/>
          </p:cNvPicPr>
          <p:nvPr/>
        </p:nvPicPr>
        <p:blipFill>
          <a:blip r:embed="rId3" cstate="print"/>
          <a:stretch>
            <a:fillRect/>
          </a:stretch>
        </p:blipFill>
        <p:spPr>
          <a:xfrm>
            <a:off x="2968190" y="1135781"/>
            <a:ext cx="3063240" cy="42976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6" name="Rectangle 1030"/>
          <p:cNvSpPr>
            <a:spLocks noChangeArrowheads="1"/>
          </p:cNvSpPr>
          <p:nvPr/>
        </p:nvSpPr>
        <p:spPr bwMode="auto">
          <a:xfrm>
            <a:off x="203200" y="5649913"/>
            <a:ext cx="8712200" cy="915987"/>
          </a:xfrm>
          <a:prstGeom prst="rect">
            <a:avLst/>
          </a:prstGeom>
          <a:noFill/>
          <a:ln w="12700">
            <a:noFill/>
            <a:miter lim="800000"/>
            <a:headEnd type="none" w="sm" len="sm"/>
            <a:tailEnd type="none" w="sm" len="sm"/>
          </a:ln>
          <a:effectLst/>
        </p:spPr>
        <p:txBody>
          <a:bodyPr>
            <a:spAutoFit/>
          </a:bodyPr>
          <a:lstStyle/>
          <a:p>
            <a:pPr eaLnBrk="0" hangingPunct="0">
              <a:defRPr/>
            </a:pPr>
            <a:r>
              <a:rPr lang="en-US" dirty="0">
                <a:solidFill>
                  <a:schemeClr val="bg1"/>
                </a:solidFill>
              </a:rPr>
              <a:t>The world’s largest air-insulated Van de Graaff generator, designed and built by Van de Graaff during </a:t>
            </a:r>
            <a:r>
              <a:rPr lang="en-US" dirty="0" smtClean="0">
                <a:solidFill>
                  <a:schemeClr val="bg1"/>
                </a:solidFill>
              </a:rPr>
              <a:t>1931-1933</a:t>
            </a:r>
            <a:r>
              <a:rPr lang="en-US" dirty="0">
                <a:solidFill>
                  <a:schemeClr val="bg1"/>
                </a:solidFill>
              </a:rPr>
              <a:t>.  The spheres are </a:t>
            </a:r>
            <a:r>
              <a:rPr lang="en-US" dirty="0">
                <a:solidFill>
                  <a:schemeClr val="bg1"/>
                </a:solidFill>
                <a:latin typeface="+mn-lt"/>
              </a:rPr>
              <a:t>15</a:t>
            </a:r>
            <a:r>
              <a:rPr lang="en-US" dirty="0">
                <a:solidFill>
                  <a:schemeClr val="bg1"/>
                </a:solidFill>
              </a:rPr>
              <a:t> feet in diameter and </a:t>
            </a:r>
            <a:r>
              <a:rPr lang="en-US" dirty="0">
                <a:solidFill>
                  <a:schemeClr val="bg1"/>
                </a:solidFill>
                <a:latin typeface="+mn-lt"/>
              </a:rPr>
              <a:t>43 </a:t>
            </a:r>
            <a:r>
              <a:rPr lang="en-US" dirty="0">
                <a:solidFill>
                  <a:schemeClr val="bg1"/>
                </a:solidFill>
              </a:rPr>
              <a:t>feet off the ground. It can produce </a:t>
            </a:r>
            <a:r>
              <a:rPr lang="en-US" dirty="0">
                <a:solidFill>
                  <a:schemeClr val="bg1"/>
                </a:solidFill>
                <a:latin typeface="+mn-lt"/>
              </a:rPr>
              <a:t>7</a:t>
            </a:r>
            <a:r>
              <a:rPr lang="en-US" dirty="0">
                <a:solidFill>
                  <a:schemeClr val="bg1"/>
                </a:solidFill>
              </a:rPr>
              <a:t> [</a:t>
            </a:r>
            <a:r>
              <a:rPr lang="en-US" dirty="0">
                <a:solidFill>
                  <a:schemeClr val="bg1"/>
                </a:solidFill>
                <a:latin typeface="+mn-lt"/>
              </a:rPr>
              <a:t>MV</a:t>
            </a:r>
            <a:r>
              <a:rPr lang="en-US" dirty="0">
                <a:solidFill>
                  <a:schemeClr val="bg1"/>
                </a:solidFill>
              </a:rPr>
              <a:t>].</a:t>
            </a:r>
          </a:p>
        </p:txBody>
      </p:sp>
      <p:sp>
        <p:nvSpPr>
          <p:cNvPr id="15365" name="Rectangle 1033"/>
          <p:cNvSpPr>
            <a:spLocks noChangeArrowheads="1"/>
          </p:cNvSpPr>
          <p:nvPr/>
        </p:nvSpPr>
        <p:spPr bwMode="auto">
          <a:xfrm>
            <a:off x="5524500" y="4087813"/>
            <a:ext cx="2565400" cy="641350"/>
          </a:xfrm>
          <a:prstGeom prst="rect">
            <a:avLst/>
          </a:prstGeom>
          <a:noFill/>
          <a:ln w="12700">
            <a:noFill/>
            <a:miter lim="800000"/>
            <a:headEnd type="none" w="sm" len="sm"/>
            <a:tailEnd type="none" w="sm" len="sm"/>
          </a:ln>
        </p:spPr>
        <p:txBody>
          <a:bodyPr>
            <a:spAutoFit/>
          </a:bodyPr>
          <a:lstStyle/>
          <a:p>
            <a:pPr algn="ctr" eaLnBrk="0" hangingPunct="0"/>
            <a:r>
              <a:rPr lang="en-US" dirty="0">
                <a:solidFill>
                  <a:schemeClr val="bg1"/>
                </a:solidFill>
              </a:rPr>
              <a:t>Inside each dome there was a laboratory.</a:t>
            </a:r>
          </a:p>
        </p:txBody>
      </p:sp>
      <p:sp>
        <p:nvSpPr>
          <p:cNvPr id="353290" name="Text Box 1034"/>
          <p:cNvSpPr txBox="1">
            <a:spLocks noChangeArrowheads="1"/>
          </p:cNvSpPr>
          <p:nvPr/>
        </p:nvSpPr>
        <p:spPr bwMode="auto">
          <a:xfrm>
            <a:off x="234827"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 (cont.)</a:t>
            </a:r>
          </a:p>
        </p:txBody>
      </p:sp>
      <p:sp>
        <p:nvSpPr>
          <p:cNvPr id="7" name="Slide Number Placeholder 6"/>
          <p:cNvSpPr>
            <a:spLocks noGrp="1"/>
          </p:cNvSpPr>
          <p:nvPr>
            <p:ph type="sldNum" sz="quarter" idx="12"/>
          </p:nvPr>
        </p:nvSpPr>
        <p:spPr/>
        <p:txBody>
          <a:bodyPr/>
          <a:lstStyle/>
          <a:p>
            <a:pPr>
              <a:defRPr/>
            </a:pPr>
            <a:fld id="{D9901FBE-E0E0-422A-BCB2-EB14375D8436}" type="slidenum">
              <a:rPr lang="en-US" smtClean="0"/>
              <a:pPr>
                <a:defRPr/>
              </a:pPr>
              <a:t>11</a:t>
            </a:fld>
            <a:endParaRPr lang="en-US"/>
          </a:p>
        </p:txBody>
      </p:sp>
      <p:pic>
        <p:nvPicPr>
          <p:cNvPr id="2" name="Picture 1"/>
          <p:cNvPicPr>
            <a:picLocks noChangeAspect="1"/>
          </p:cNvPicPr>
          <p:nvPr/>
        </p:nvPicPr>
        <p:blipFill>
          <a:blip r:embed="rId3" cstate="print"/>
          <a:stretch>
            <a:fillRect/>
          </a:stretch>
        </p:blipFill>
        <p:spPr>
          <a:xfrm>
            <a:off x="953302" y="1014061"/>
            <a:ext cx="3459480" cy="4396740"/>
          </a:xfrm>
          <a:prstGeom prst="rect">
            <a:avLst/>
          </a:prstGeom>
        </p:spPr>
      </p:pic>
      <p:pic>
        <p:nvPicPr>
          <p:cNvPr id="3" name="Picture 2"/>
          <p:cNvPicPr>
            <a:picLocks noChangeAspect="1"/>
          </p:cNvPicPr>
          <p:nvPr/>
        </p:nvPicPr>
        <p:blipFill>
          <a:blip r:embed="rId4" cstate="print"/>
          <a:stretch>
            <a:fillRect/>
          </a:stretch>
        </p:blipFill>
        <p:spPr>
          <a:xfrm>
            <a:off x="5281984" y="1667055"/>
            <a:ext cx="2839212" cy="22966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ChangeArrowheads="1"/>
          </p:cNvSpPr>
          <p:nvPr/>
        </p:nvSpPr>
        <p:spPr bwMode="auto">
          <a:xfrm>
            <a:off x="406400" y="1287463"/>
            <a:ext cx="4127500" cy="4247317"/>
          </a:xfrm>
          <a:prstGeom prst="rect">
            <a:avLst/>
          </a:prstGeom>
          <a:noFill/>
          <a:ln w="19050">
            <a:solidFill>
              <a:schemeClr val="bg2"/>
            </a:solidFill>
            <a:miter lim="800000"/>
            <a:headEnd type="none" w="sm" len="sm"/>
            <a:tailEnd type="none" w="sm" len="sm"/>
          </a:ln>
        </p:spPr>
        <p:txBody>
          <a:bodyPr>
            <a:spAutoFit/>
          </a:bodyPr>
          <a:lstStyle/>
          <a:p>
            <a:pPr eaLnBrk="0" hangingPunct="0"/>
            <a:r>
              <a:rPr lang="en-US" dirty="0">
                <a:solidFill>
                  <a:schemeClr val="bg1"/>
                </a:solidFill>
              </a:rPr>
              <a:t>In the early 1950's, the giant Van de Graaff generator was donated to the </a:t>
            </a:r>
            <a:r>
              <a:rPr lang="en-US" dirty="0">
                <a:solidFill>
                  <a:schemeClr val="hlink"/>
                </a:solidFill>
              </a:rPr>
              <a:t>Boston Museum of Science</a:t>
            </a:r>
            <a:r>
              <a:rPr lang="en-US" dirty="0">
                <a:solidFill>
                  <a:schemeClr val="bg1"/>
                </a:solidFill>
              </a:rPr>
              <a:t>. </a:t>
            </a:r>
          </a:p>
          <a:p>
            <a:pPr eaLnBrk="0" hangingPunct="0"/>
            <a:endParaRPr lang="en-US" dirty="0">
              <a:solidFill>
                <a:schemeClr val="bg1"/>
              </a:solidFill>
            </a:endParaRPr>
          </a:p>
          <a:p>
            <a:pPr eaLnBrk="0" hangingPunct="0"/>
            <a:r>
              <a:rPr lang="en-US" dirty="0">
                <a:solidFill>
                  <a:schemeClr val="bg1"/>
                </a:solidFill>
              </a:rPr>
              <a:t>For years, it was enclosed in a small steel structure on the Museum's property, where it was occasionally demonstrated. </a:t>
            </a:r>
          </a:p>
          <a:p>
            <a:pPr eaLnBrk="0" hangingPunct="0"/>
            <a:endParaRPr lang="en-US" dirty="0">
              <a:solidFill>
                <a:schemeClr val="bg1"/>
              </a:solidFill>
            </a:endParaRPr>
          </a:p>
          <a:p>
            <a:pPr eaLnBrk="0" hangingPunct="0"/>
            <a:r>
              <a:rPr lang="en-US" dirty="0">
                <a:solidFill>
                  <a:schemeClr val="bg1"/>
                </a:solidFill>
              </a:rPr>
              <a:t>Finally, in 1980, the </a:t>
            </a:r>
            <a:r>
              <a:rPr lang="en-US" dirty="0">
                <a:solidFill>
                  <a:schemeClr val="hlink"/>
                </a:solidFill>
              </a:rPr>
              <a:t>Thomson Theatre of Electricity</a:t>
            </a:r>
            <a:r>
              <a:rPr lang="en-US" dirty="0">
                <a:solidFill>
                  <a:schemeClr val="bg1"/>
                </a:solidFill>
              </a:rPr>
              <a:t> was completed inside the museum. The generator is demonstrated at least twice daily, to teach public and school audiences about electricity and lightning</a:t>
            </a:r>
            <a:r>
              <a:rPr lang="en-US" dirty="0" smtClean="0">
                <a:solidFill>
                  <a:schemeClr val="bg1"/>
                </a:solidFill>
              </a:rPr>
              <a:t>.</a:t>
            </a:r>
            <a:endParaRPr lang="en-US" dirty="0">
              <a:solidFill>
                <a:schemeClr val="bg1"/>
              </a:solidFill>
            </a:endParaRPr>
          </a:p>
        </p:txBody>
      </p:sp>
      <p:sp>
        <p:nvSpPr>
          <p:cNvPr id="354311" name="Text Box 7"/>
          <p:cNvSpPr txBox="1">
            <a:spLocks noChangeArrowheads="1"/>
          </p:cNvSpPr>
          <p:nvPr/>
        </p:nvSpPr>
        <p:spPr bwMode="auto">
          <a:xfrm>
            <a:off x="211076"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 (cont.)</a:t>
            </a:r>
          </a:p>
        </p:txBody>
      </p:sp>
      <p:sp>
        <p:nvSpPr>
          <p:cNvPr id="5" name="Slide Number Placeholder 4"/>
          <p:cNvSpPr>
            <a:spLocks noGrp="1"/>
          </p:cNvSpPr>
          <p:nvPr>
            <p:ph type="sldNum" sz="quarter" idx="12"/>
          </p:nvPr>
        </p:nvSpPr>
        <p:spPr/>
        <p:txBody>
          <a:bodyPr/>
          <a:lstStyle/>
          <a:p>
            <a:pPr>
              <a:defRPr/>
            </a:pPr>
            <a:fld id="{D9901FBE-E0E0-422A-BCB2-EB14375D8436}" type="slidenum">
              <a:rPr lang="en-US" smtClean="0"/>
              <a:pPr>
                <a:defRPr/>
              </a:pPr>
              <a:t>12</a:t>
            </a:fld>
            <a:endParaRPr lang="en-US"/>
          </a:p>
        </p:txBody>
      </p:sp>
      <p:pic>
        <p:nvPicPr>
          <p:cNvPr id="2" name="Picture 1"/>
          <p:cNvPicPr>
            <a:picLocks noChangeAspect="1"/>
          </p:cNvPicPr>
          <p:nvPr/>
        </p:nvPicPr>
        <p:blipFill>
          <a:blip r:embed="rId3" cstate="print"/>
          <a:stretch>
            <a:fillRect/>
          </a:stretch>
        </p:blipFill>
        <p:spPr>
          <a:xfrm>
            <a:off x="5032208" y="1216794"/>
            <a:ext cx="3771900" cy="43281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11" name="Text Box 7"/>
          <p:cNvSpPr txBox="1">
            <a:spLocks noChangeArrowheads="1"/>
          </p:cNvSpPr>
          <p:nvPr/>
        </p:nvSpPr>
        <p:spPr bwMode="auto">
          <a:xfrm>
            <a:off x="211076"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 (cont.)</a:t>
            </a:r>
          </a:p>
        </p:txBody>
      </p:sp>
      <p:sp>
        <p:nvSpPr>
          <p:cNvPr id="5" name="Slide Number Placeholder 4"/>
          <p:cNvSpPr>
            <a:spLocks noGrp="1"/>
          </p:cNvSpPr>
          <p:nvPr>
            <p:ph type="sldNum" sz="quarter" idx="12"/>
          </p:nvPr>
        </p:nvSpPr>
        <p:spPr/>
        <p:txBody>
          <a:bodyPr/>
          <a:lstStyle/>
          <a:p>
            <a:pPr>
              <a:defRPr/>
            </a:pPr>
            <a:fld id="{D9901FBE-E0E0-422A-BCB2-EB14375D8436}" type="slidenum">
              <a:rPr lang="en-US" smtClean="0"/>
              <a:pPr>
                <a:defRPr/>
              </a:pPr>
              <a:t>13</a:t>
            </a:fld>
            <a:endParaRPr lang="en-US"/>
          </a:p>
        </p:txBody>
      </p:sp>
      <p:sp>
        <p:nvSpPr>
          <p:cNvPr id="9" name="TextBox 8"/>
          <p:cNvSpPr txBox="1"/>
          <p:nvPr/>
        </p:nvSpPr>
        <p:spPr>
          <a:xfrm>
            <a:off x="2901537" y="953983"/>
            <a:ext cx="3304110" cy="400110"/>
          </a:xfrm>
          <a:prstGeom prst="rect">
            <a:avLst/>
          </a:prstGeom>
          <a:noFill/>
        </p:spPr>
        <p:txBody>
          <a:bodyPr wrap="none" rtlCol="0">
            <a:spAutoFit/>
          </a:bodyPr>
          <a:lstStyle/>
          <a:p>
            <a:r>
              <a:rPr lang="en-US" sz="2000" dirty="0" smtClean="0">
                <a:solidFill>
                  <a:schemeClr val="bg1"/>
                </a:solidFill>
              </a:rPr>
              <a:t>Boston Museum of Science</a:t>
            </a:r>
            <a:endParaRPr lang="en-US" sz="2000" dirty="0">
              <a:solidFill>
                <a:schemeClr val="bg1"/>
              </a:solidFill>
            </a:endParaRPr>
          </a:p>
        </p:txBody>
      </p:sp>
      <p:pic>
        <p:nvPicPr>
          <p:cNvPr id="2" name="Picture 1"/>
          <p:cNvPicPr>
            <a:picLocks noChangeAspect="1"/>
          </p:cNvPicPr>
          <p:nvPr/>
        </p:nvPicPr>
        <p:blipFill>
          <a:blip r:embed="rId3" cstate="print"/>
          <a:stretch>
            <a:fillRect/>
          </a:stretch>
        </p:blipFill>
        <p:spPr>
          <a:xfrm>
            <a:off x="1432360" y="1729420"/>
            <a:ext cx="6423660" cy="481888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219200" y="4602163"/>
            <a:ext cx="6388100" cy="915987"/>
          </a:xfrm>
          <a:prstGeom prst="rect">
            <a:avLst/>
          </a:prstGeom>
          <a:noFill/>
          <a:ln w="12700">
            <a:noFill/>
            <a:miter lim="800000"/>
            <a:headEnd type="none" w="sm" len="sm"/>
            <a:tailEnd type="none" w="sm" len="sm"/>
          </a:ln>
        </p:spPr>
        <p:txBody>
          <a:bodyPr>
            <a:spAutoFit/>
          </a:bodyPr>
          <a:lstStyle/>
          <a:p>
            <a:pPr eaLnBrk="0" hangingPunct="0"/>
            <a:r>
              <a:rPr lang="en-US" dirty="0">
                <a:solidFill>
                  <a:schemeClr val="bg1"/>
                </a:solidFill>
              </a:rPr>
              <a:t>A modern Van de Graaff generator integrated with a particle accelerator. The generator produces the high voltages (in the megavolt range) that accelerates particles.</a:t>
            </a:r>
          </a:p>
        </p:txBody>
      </p:sp>
      <p:sp>
        <p:nvSpPr>
          <p:cNvPr id="356358" name="Text Box 6"/>
          <p:cNvSpPr txBox="1">
            <a:spLocks noChangeArrowheads="1"/>
          </p:cNvSpPr>
          <p:nvPr/>
        </p:nvSpPr>
        <p:spPr bwMode="auto">
          <a:xfrm>
            <a:off x="270453"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 (cont.)</a:t>
            </a:r>
          </a:p>
        </p:txBody>
      </p:sp>
      <p:sp>
        <p:nvSpPr>
          <p:cNvPr id="5" name="Slide Number Placeholder 4"/>
          <p:cNvSpPr>
            <a:spLocks noGrp="1"/>
          </p:cNvSpPr>
          <p:nvPr>
            <p:ph type="sldNum" sz="quarter" idx="12"/>
          </p:nvPr>
        </p:nvSpPr>
        <p:spPr/>
        <p:txBody>
          <a:bodyPr/>
          <a:lstStyle/>
          <a:p>
            <a:pPr>
              <a:defRPr/>
            </a:pPr>
            <a:fld id="{D9901FBE-E0E0-422A-BCB2-EB14375D8436}" type="slidenum">
              <a:rPr lang="en-US" smtClean="0"/>
              <a:pPr>
                <a:defRPr/>
              </a:pPr>
              <a:t>14</a:t>
            </a:fld>
            <a:endParaRPr lang="en-US"/>
          </a:p>
        </p:txBody>
      </p:sp>
      <p:sp>
        <p:nvSpPr>
          <p:cNvPr id="6" name="TextBox 5"/>
          <p:cNvSpPr txBox="1"/>
          <p:nvPr/>
        </p:nvSpPr>
        <p:spPr>
          <a:xfrm>
            <a:off x="3479471" y="5842659"/>
            <a:ext cx="1864613" cy="369332"/>
          </a:xfrm>
          <a:prstGeom prst="rect">
            <a:avLst/>
          </a:prstGeom>
          <a:noFill/>
        </p:spPr>
        <p:txBody>
          <a:bodyPr wrap="none" rtlCol="0">
            <a:spAutoFit/>
          </a:bodyPr>
          <a:lstStyle/>
          <a:p>
            <a:r>
              <a:rPr lang="en-US" dirty="0" smtClean="0">
                <a:solidFill>
                  <a:schemeClr val="bg2"/>
                </a:solidFill>
              </a:rPr>
              <a:t>(from Wikipedia)</a:t>
            </a:r>
            <a:endParaRPr lang="en-US" dirty="0">
              <a:solidFill>
                <a:schemeClr val="bg2"/>
              </a:solidFill>
            </a:endParaRPr>
          </a:p>
        </p:txBody>
      </p:sp>
      <p:pic>
        <p:nvPicPr>
          <p:cNvPr id="2" name="Picture 1"/>
          <p:cNvPicPr>
            <a:picLocks noChangeAspect="1"/>
          </p:cNvPicPr>
          <p:nvPr/>
        </p:nvPicPr>
        <p:blipFill>
          <a:blip r:embed="rId3" cstate="print"/>
          <a:stretch>
            <a:fillRect/>
          </a:stretch>
        </p:blipFill>
        <p:spPr>
          <a:xfrm>
            <a:off x="2408722" y="1157237"/>
            <a:ext cx="4206240" cy="29794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962025" y="1843088"/>
            <a:ext cx="3098800" cy="457200"/>
          </a:xfrm>
          <a:prstGeom prst="rect">
            <a:avLst/>
          </a:prstGeom>
          <a:noFill/>
          <a:ln w="12700">
            <a:noFill/>
            <a:miter lim="800000"/>
            <a:headEnd type="none" w="sm" len="sm"/>
            <a:tailEnd type="none" w="sm" len="sm"/>
          </a:ln>
        </p:spPr>
        <p:txBody>
          <a:bodyPr wrap="none">
            <a:spAutoFit/>
          </a:bodyPr>
          <a:lstStyle/>
          <a:p>
            <a:r>
              <a:rPr lang="en-US" sz="2400" dirty="0">
                <a:solidFill>
                  <a:schemeClr val="bg1"/>
                </a:solidFill>
              </a:rPr>
              <a:t>For more information:</a:t>
            </a:r>
          </a:p>
        </p:txBody>
      </p:sp>
      <p:sp>
        <p:nvSpPr>
          <p:cNvPr id="18435" name="Rectangle 6"/>
          <p:cNvSpPr>
            <a:spLocks noChangeArrowheads="1"/>
          </p:cNvSpPr>
          <p:nvPr/>
        </p:nvSpPr>
        <p:spPr bwMode="auto">
          <a:xfrm>
            <a:off x="1106488" y="2636838"/>
            <a:ext cx="5568950" cy="366712"/>
          </a:xfrm>
          <a:prstGeom prst="rect">
            <a:avLst/>
          </a:prstGeom>
          <a:noFill/>
          <a:ln w="12700">
            <a:noFill/>
            <a:miter lim="800000"/>
            <a:headEnd type="none" w="sm" len="sm"/>
            <a:tailEnd type="none" w="sm" len="sm"/>
          </a:ln>
        </p:spPr>
        <p:txBody>
          <a:bodyPr wrap="none">
            <a:spAutoFit/>
          </a:bodyPr>
          <a:lstStyle/>
          <a:p>
            <a:r>
              <a:rPr lang="en-US" dirty="0">
                <a:solidFill>
                  <a:schemeClr val="bg1"/>
                </a:solidFill>
              </a:rPr>
              <a:t>http://en.wikipedia.org/wiki/Van_de_Graaff_generator</a:t>
            </a:r>
          </a:p>
        </p:txBody>
      </p:sp>
      <p:sp>
        <p:nvSpPr>
          <p:cNvPr id="358407" name="Text Box 7"/>
          <p:cNvSpPr txBox="1">
            <a:spLocks noChangeArrowheads="1"/>
          </p:cNvSpPr>
          <p:nvPr/>
        </p:nvSpPr>
        <p:spPr bwMode="auto">
          <a:xfrm>
            <a:off x="211076"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 (cont.)</a:t>
            </a:r>
          </a:p>
        </p:txBody>
      </p:sp>
      <p:sp>
        <p:nvSpPr>
          <p:cNvPr id="5" name="Slide Number Placeholder 4"/>
          <p:cNvSpPr>
            <a:spLocks noGrp="1"/>
          </p:cNvSpPr>
          <p:nvPr>
            <p:ph type="sldNum" sz="quarter" idx="12"/>
          </p:nvPr>
        </p:nvSpPr>
        <p:spPr/>
        <p:txBody>
          <a:bodyPr/>
          <a:lstStyle/>
          <a:p>
            <a:pPr>
              <a:defRPr/>
            </a:pPr>
            <a:fld id="{D9901FBE-E0E0-422A-BCB2-EB14375D843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4"/>
          <p:cNvSpPr txBox="1">
            <a:spLocks noChangeArrowheads="1"/>
          </p:cNvSpPr>
          <p:nvPr/>
        </p:nvSpPr>
        <p:spPr bwMode="auto">
          <a:xfrm>
            <a:off x="553453" y="876135"/>
            <a:ext cx="7806776" cy="400110"/>
          </a:xfrm>
          <a:prstGeom prst="rect">
            <a:avLst/>
          </a:prstGeom>
          <a:solidFill>
            <a:srgbClr val="FFCCFF"/>
          </a:solidFill>
          <a:ln w="12700">
            <a:noFill/>
            <a:miter lim="800000"/>
            <a:headEnd type="none" w="sm" len="sm"/>
            <a:tailEnd type="none" w="sm" len="sm"/>
          </a:ln>
        </p:spPr>
        <p:txBody>
          <a:bodyPr wrap="square">
            <a:spAutoFit/>
          </a:bodyPr>
          <a:lstStyle/>
          <a:p>
            <a:pPr algn="ctr"/>
            <a:r>
              <a:rPr lang="en-US" sz="2000" dirty="0" smtClean="0">
                <a:solidFill>
                  <a:schemeClr val="bg2"/>
                </a:solidFill>
              </a:rPr>
              <a:t>Find the maximum voltage </a:t>
            </a:r>
            <a:r>
              <a:rPr lang="en-US" sz="2000" i="1" dirty="0" err="1" smtClean="0">
                <a:solidFill>
                  <a:schemeClr val="bg2"/>
                </a:solidFill>
                <a:latin typeface="Times New Roman" pitchFamily="18" charset="0"/>
              </a:rPr>
              <a:t>V</a:t>
            </a:r>
            <a:r>
              <a:rPr lang="en-US" sz="2000" baseline="-25000" dirty="0" err="1" smtClean="0">
                <a:solidFill>
                  <a:schemeClr val="bg2"/>
                </a:solidFill>
                <a:latin typeface="Times New Roman" pitchFamily="18" charset="0"/>
              </a:rPr>
              <a:t>max</a:t>
            </a:r>
            <a:r>
              <a:rPr lang="en-US" sz="2000" dirty="0" smtClean="0">
                <a:solidFill>
                  <a:schemeClr val="bg2"/>
                </a:solidFill>
                <a:latin typeface="Times New Roman" pitchFamily="18" charset="0"/>
              </a:rPr>
              <a:t> </a:t>
            </a:r>
            <a:r>
              <a:rPr lang="en-US" sz="2000" dirty="0" smtClean="0">
                <a:solidFill>
                  <a:schemeClr val="bg2"/>
                </a:solidFill>
                <a:latin typeface="+mj-lt"/>
              </a:rPr>
              <a:t>on a Van de Graaff Generator in air</a:t>
            </a:r>
            <a:endParaRPr lang="en-US" sz="2000" i="1" baseline="-25000" dirty="0">
              <a:solidFill>
                <a:schemeClr val="bg2"/>
              </a:solidFill>
              <a:latin typeface="+mj-lt"/>
            </a:endParaRPr>
          </a:p>
        </p:txBody>
      </p:sp>
      <p:graphicFrame>
        <p:nvGraphicFramePr>
          <p:cNvPr id="6147" name="Object 1025"/>
          <p:cNvGraphicFramePr>
            <a:graphicFrameLocks noChangeAspect="1"/>
          </p:cNvGraphicFramePr>
          <p:nvPr>
            <p:extLst>
              <p:ext uri="{D42A27DB-BD31-4B8C-83A1-F6EECF244321}">
                <p14:modId xmlns:p14="http://schemas.microsoft.com/office/powerpoint/2010/main" val="1936231004"/>
              </p:ext>
            </p:extLst>
          </p:nvPr>
        </p:nvGraphicFramePr>
        <p:xfrm>
          <a:off x="5807075" y="1468438"/>
          <a:ext cx="2755900" cy="1273175"/>
        </p:xfrm>
        <a:graphic>
          <a:graphicData uri="http://schemas.openxmlformats.org/presentationml/2006/ole">
            <mc:AlternateContent xmlns:mc="http://schemas.openxmlformats.org/markup-compatibility/2006">
              <mc:Choice xmlns:v="urn:schemas-microsoft-com:vml" Requires="v">
                <p:oleObj spid="_x0000_s6466" name="Equation" r:id="rId4" imgW="1485900" imgH="685800" progId="Equation.DSMT4">
                  <p:embed/>
                </p:oleObj>
              </mc:Choice>
              <mc:Fallback>
                <p:oleObj name="Equation" r:id="rId4" imgW="1485900" imgH="685800" progId="Equation.DSMT4">
                  <p:embed/>
                  <p:pic>
                    <p:nvPicPr>
                      <p:cNvPr id="0" name="Picture 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075" y="1468438"/>
                        <a:ext cx="27559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1026"/>
          <p:cNvGraphicFramePr>
            <a:graphicFrameLocks noChangeAspect="1"/>
          </p:cNvGraphicFramePr>
          <p:nvPr>
            <p:extLst>
              <p:ext uri="{D42A27DB-BD31-4B8C-83A1-F6EECF244321}">
                <p14:modId xmlns:p14="http://schemas.microsoft.com/office/powerpoint/2010/main" val="1217066122"/>
              </p:ext>
            </p:extLst>
          </p:nvPr>
        </p:nvGraphicFramePr>
        <p:xfrm>
          <a:off x="6020792" y="5439309"/>
          <a:ext cx="1956421" cy="651328"/>
        </p:xfrm>
        <a:graphic>
          <a:graphicData uri="http://schemas.openxmlformats.org/presentationml/2006/ole">
            <mc:AlternateContent xmlns:mc="http://schemas.openxmlformats.org/markup-compatibility/2006">
              <mc:Choice xmlns:v="urn:schemas-microsoft-com:vml" Requires="v">
                <p:oleObj spid="_x0000_s6467" name="Equation" r:id="rId6" imgW="685800" imgH="228600" progId="Equation.DSMT4">
                  <p:embed/>
                </p:oleObj>
              </mc:Choice>
              <mc:Fallback>
                <p:oleObj name="Equation" r:id="rId6" imgW="685800" imgH="228600" progId="Equation.DSMT4">
                  <p:embed/>
                  <p:pic>
                    <p:nvPicPr>
                      <p:cNvPr id="0" name="Picture 2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0792" y="5439309"/>
                        <a:ext cx="1956421" cy="651328"/>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71" name="Text Box 26"/>
          <p:cNvSpPr txBox="1">
            <a:spLocks noChangeArrowheads="1"/>
          </p:cNvSpPr>
          <p:nvPr/>
        </p:nvSpPr>
        <p:spPr bwMode="auto">
          <a:xfrm>
            <a:off x="4759017" y="5149416"/>
            <a:ext cx="1069975"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sym typeface="Symbol" pitchFamily="18" charset="2"/>
              </a:rPr>
              <a:t>Hence</a:t>
            </a:r>
            <a:endParaRPr lang="en-US" sz="2000" baseline="-25000" dirty="0">
              <a:solidFill>
                <a:schemeClr val="bg1"/>
              </a:solidFill>
            </a:endParaRPr>
          </a:p>
        </p:txBody>
      </p:sp>
      <p:sp>
        <p:nvSpPr>
          <p:cNvPr id="28" name="Slide Number Placeholder 27"/>
          <p:cNvSpPr>
            <a:spLocks noGrp="1"/>
          </p:cNvSpPr>
          <p:nvPr>
            <p:ph type="sldNum" sz="quarter" idx="12"/>
          </p:nvPr>
        </p:nvSpPr>
        <p:spPr/>
        <p:txBody>
          <a:bodyPr/>
          <a:lstStyle/>
          <a:p>
            <a:pPr>
              <a:defRPr/>
            </a:pPr>
            <a:fld id="{D9901FBE-E0E0-422A-BCB2-EB14375D8436}" type="slidenum">
              <a:rPr lang="en-US" smtClean="0"/>
              <a:pPr>
                <a:defRPr/>
              </a:pPr>
              <a:t>16</a:t>
            </a:fld>
            <a:endParaRPr lang="en-US"/>
          </a:p>
        </p:txBody>
      </p:sp>
      <p:graphicFrame>
        <p:nvGraphicFramePr>
          <p:cNvPr id="6149" name="Object 1024"/>
          <p:cNvGraphicFramePr>
            <a:graphicFrameLocks noChangeAspect="1"/>
          </p:cNvGraphicFramePr>
          <p:nvPr>
            <p:extLst>
              <p:ext uri="{D42A27DB-BD31-4B8C-83A1-F6EECF244321}">
                <p14:modId xmlns:p14="http://schemas.microsoft.com/office/powerpoint/2010/main" val="4243774209"/>
              </p:ext>
            </p:extLst>
          </p:nvPr>
        </p:nvGraphicFramePr>
        <p:xfrm>
          <a:off x="6575688" y="3116588"/>
          <a:ext cx="1800225" cy="730250"/>
        </p:xfrm>
        <a:graphic>
          <a:graphicData uri="http://schemas.openxmlformats.org/presentationml/2006/ole">
            <mc:AlternateContent xmlns:mc="http://schemas.openxmlformats.org/markup-compatibility/2006">
              <mc:Choice xmlns:v="urn:schemas-microsoft-com:vml" Requires="v">
                <p:oleObj spid="_x0000_s6468" name="Equation" r:id="rId8" imgW="1066800" imgH="431800" progId="Equation.DSMT4">
                  <p:embed/>
                </p:oleObj>
              </mc:Choice>
              <mc:Fallback>
                <p:oleObj name="Equation" r:id="rId8" imgW="1066800" imgH="431800" progId="Equation.DSMT4">
                  <p:embed/>
                  <p:pic>
                    <p:nvPicPr>
                      <p:cNvPr id="0" name="Picture 2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5688" y="3116588"/>
                        <a:ext cx="18002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025"/>
          <p:cNvGraphicFramePr>
            <a:graphicFrameLocks noChangeAspect="1"/>
          </p:cNvGraphicFramePr>
          <p:nvPr>
            <p:extLst>
              <p:ext uri="{D42A27DB-BD31-4B8C-83A1-F6EECF244321}">
                <p14:modId xmlns:p14="http://schemas.microsoft.com/office/powerpoint/2010/main" val="1724730440"/>
              </p:ext>
            </p:extLst>
          </p:nvPr>
        </p:nvGraphicFramePr>
        <p:xfrm>
          <a:off x="4651375" y="4010025"/>
          <a:ext cx="4240213" cy="849313"/>
        </p:xfrm>
        <a:graphic>
          <a:graphicData uri="http://schemas.openxmlformats.org/presentationml/2006/ole">
            <mc:AlternateContent xmlns:mc="http://schemas.openxmlformats.org/markup-compatibility/2006">
              <mc:Choice xmlns:v="urn:schemas-microsoft-com:vml" Requires="v">
                <p:oleObj spid="_x0000_s6469" name="Equation" r:id="rId10" imgW="2286000" imgH="457200" progId="Equation.DSMT4">
                  <p:embed/>
                </p:oleObj>
              </mc:Choice>
              <mc:Fallback>
                <p:oleObj name="Equation" r:id="rId10" imgW="2286000" imgH="457200" progId="Equation.DSMT4">
                  <p:embed/>
                  <p:pic>
                    <p:nvPicPr>
                      <p:cNvPr id="0" name="Picture 2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1375" y="4010025"/>
                        <a:ext cx="4240213"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Box 38"/>
          <p:cNvSpPr txBox="1"/>
          <p:nvPr/>
        </p:nvSpPr>
        <p:spPr>
          <a:xfrm>
            <a:off x="3192507" y="3247896"/>
            <a:ext cx="3313728" cy="369332"/>
          </a:xfrm>
          <a:prstGeom prst="rect">
            <a:avLst/>
          </a:prstGeom>
          <a:noFill/>
        </p:spPr>
        <p:txBody>
          <a:bodyPr wrap="none" rtlCol="0">
            <a:spAutoFit/>
          </a:bodyPr>
          <a:lstStyle/>
          <a:p>
            <a:r>
              <a:rPr lang="en-US" dirty="0" smtClean="0">
                <a:solidFill>
                  <a:schemeClr val="bg1"/>
                </a:solidFill>
              </a:rPr>
              <a:t>Point charge </a:t>
            </a:r>
            <a:r>
              <a:rPr lang="en-US" u="sng" dirty="0" smtClean="0">
                <a:solidFill>
                  <a:schemeClr val="bg1"/>
                </a:solidFill>
              </a:rPr>
              <a:t>potential</a:t>
            </a:r>
            <a:r>
              <a:rPr lang="en-US" dirty="0" smtClean="0">
                <a:solidFill>
                  <a:schemeClr val="bg1"/>
                </a:solidFill>
              </a:rPr>
              <a:t> formula:</a:t>
            </a:r>
            <a:endParaRPr lang="en-US" dirty="0">
              <a:solidFill>
                <a:schemeClr val="bg1"/>
              </a:solidFill>
            </a:endParaRPr>
          </a:p>
        </p:txBody>
      </p:sp>
      <p:sp>
        <p:nvSpPr>
          <p:cNvPr id="41" name="Text Box 6"/>
          <p:cNvSpPr txBox="1">
            <a:spLocks noChangeArrowheads="1"/>
          </p:cNvSpPr>
          <p:nvPr/>
        </p:nvSpPr>
        <p:spPr bwMode="auto">
          <a:xfrm>
            <a:off x="270453"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 (cont.)</a:t>
            </a:r>
          </a:p>
        </p:txBody>
      </p:sp>
      <p:sp>
        <p:nvSpPr>
          <p:cNvPr id="42" name="TextBox 41"/>
          <p:cNvSpPr txBox="1"/>
          <p:nvPr/>
        </p:nvSpPr>
        <p:spPr>
          <a:xfrm>
            <a:off x="2086122" y="1654629"/>
            <a:ext cx="3659976" cy="369332"/>
          </a:xfrm>
          <a:prstGeom prst="rect">
            <a:avLst/>
          </a:prstGeom>
          <a:noFill/>
        </p:spPr>
        <p:txBody>
          <a:bodyPr wrap="none" rtlCol="0">
            <a:spAutoFit/>
          </a:bodyPr>
          <a:lstStyle/>
          <a:p>
            <a:r>
              <a:rPr lang="en-US" dirty="0" smtClean="0">
                <a:solidFill>
                  <a:schemeClr val="bg1"/>
                </a:solidFill>
              </a:rPr>
              <a:t>Point charge </a:t>
            </a:r>
            <a:r>
              <a:rPr lang="en-US" u="sng" dirty="0" smtClean="0">
                <a:solidFill>
                  <a:schemeClr val="bg1"/>
                </a:solidFill>
              </a:rPr>
              <a:t>electric field</a:t>
            </a:r>
            <a:r>
              <a:rPr lang="en-US" dirty="0" smtClean="0">
                <a:solidFill>
                  <a:schemeClr val="bg1"/>
                </a:solidFill>
              </a:rPr>
              <a:t> formula:</a:t>
            </a:r>
            <a:endParaRPr lang="en-US" dirty="0">
              <a:solidFill>
                <a:schemeClr val="bg1"/>
              </a:solidFill>
            </a:endParaRPr>
          </a:p>
        </p:txBody>
      </p:sp>
      <p:grpSp>
        <p:nvGrpSpPr>
          <p:cNvPr id="43" name="Group 42"/>
          <p:cNvGrpSpPr/>
          <p:nvPr/>
        </p:nvGrpSpPr>
        <p:grpSpPr>
          <a:xfrm>
            <a:off x="91436" y="2512682"/>
            <a:ext cx="3677556" cy="3630890"/>
            <a:chOff x="91436" y="2512682"/>
            <a:chExt cx="3677556" cy="3630890"/>
          </a:xfrm>
        </p:grpSpPr>
        <p:sp>
          <p:nvSpPr>
            <p:cNvPr id="6152" name="Line 6"/>
            <p:cNvSpPr>
              <a:spLocks noChangeShapeType="1"/>
            </p:cNvSpPr>
            <p:nvPr/>
          </p:nvSpPr>
          <p:spPr bwMode="auto">
            <a:xfrm>
              <a:off x="1360191" y="4411664"/>
              <a:ext cx="0" cy="865188"/>
            </a:xfrm>
            <a:prstGeom prst="line">
              <a:avLst/>
            </a:prstGeom>
            <a:noFill/>
            <a:ln w="38100">
              <a:solidFill>
                <a:schemeClr val="bg1"/>
              </a:solidFill>
              <a:round/>
              <a:headEnd type="none" w="sm" len="sm"/>
              <a:tailEnd type="none" w="sm" len="sm"/>
            </a:ln>
          </p:spPr>
          <p:txBody>
            <a:bodyPr wrap="none"/>
            <a:lstStyle/>
            <a:p>
              <a:endParaRPr lang="en-US"/>
            </a:p>
          </p:txBody>
        </p:sp>
        <p:sp>
          <p:nvSpPr>
            <p:cNvPr id="6153" name="Line 7"/>
            <p:cNvSpPr>
              <a:spLocks noChangeShapeType="1"/>
            </p:cNvSpPr>
            <p:nvPr/>
          </p:nvSpPr>
          <p:spPr bwMode="auto">
            <a:xfrm>
              <a:off x="1835417" y="4384677"/>
              <a:ext cx="0" cy="865187"/>
            </a:xfrm>
            <a:prstGeom prst="line">
              <a:avLst/>
            </a:prstGeom>
            <a:noFill/>
            <a:ln w="38100">
              <a:solidFill>
                <a:schemeClr val="bg1"/>
              </a:solidFill>
              <a:round/>
              <a:headEnd type="none" w="sm" len="sm"/>
              <a:tailEnd type="none" w="sm" len="sm"/>
            </a:ln>
          </p:spPr>
          <p:txBody>
            <a:bodyPr wrap="none"/>
            <a:lstStyle/>
            <a:p>
              <a:endParaRPr lang="en-US"/>
            </a:p>
          </p:txBody>
        </p:sp>
        <p:sp>
          <p:nvSpPr>
            <p:cNvPr id="6154" name="Line 8"/>
            <p:cNvSpPr>
              <a:spLocks noChangeShapeType="1"/>
            </p:cNvSpPr>
            <p:nvPr/>
          </p:nvSpPr>
          <p:spPr bwMode="auto">
            <a:xfrm flipH="1">
              <a:off x="702966" y="5265739"/>
              <a:ext cx="668337" cy="0"/>
            </a:xfrm>
            <a:prstGeom prst="line">
              <a:avLst/>
            </a:prstGeom>
            <a:noFill/>
            <a:ln w="38100">
              <a:solidFill>
                <a:schemeClr val="bg1"/>
              </a:solidFill>
              <a:round/>
              <a:headEnd type="none" w="sm" len="sm"/>
              <a:tailEnd type="none" w="sm" len="sm"/>
            </a:ln>
          </p:spPr>
          <p:txBody>
            <a:bodyPr wrap="none"/>
            <a:lstStyle/>
            <a:p>
              <a:endParaRPr lang="en-US"/>
            </a:p>
          </p:txBody>
        </p:sp>
        <p:sp>
          <p:nvSpPr>
            <p:cNvPr id="6155" name="Line 10"/>
            <p:cNvSpPr>
              <a:spLocks noChangeShapeType="1"/>
            </p:cNvSpPr>
            <p:nvPr/>
          </p:nvSpPr>
          <p:spPr bwMode="auto">
            <a:xfrm flipH="1">
              <a:off x="1829630" y="5248277"/>
              <a:ext cx="668338" cy="0"/>
            </a:xfrm>
            <a:prstGeom prst="line">
              <a:avLst/>
            </a:prstGeom>
            <a:noFill/>
            <a:ln w="38100">
              <a:solidFill>
                <a:schemeClr val="bg1"/>
              </a:solidFill>
              <a:round/>
              <a:headEnd type="none" w="sm" len="sm"/>
              <a:tailEnd type="none" w="sm" len="sm"/>
            </a:ln>
          </p:spPr>
          <p:txBody>
            <a:bodyPr wrap="none"/>
            <a:lstStyle/>
            <a:p>
              <a:endParaRPr lang="en-US"/>
            </a:p>
          </p:txBody>
        </p:sp>
        <p:sp>
          <p:nvSpPr>
            <p:cNvPr id="6156" name="Line 12"/>
            <p:cNvSpPr>
              <a:spLocks noChangeShapeType="1"/>
            </p:cNvSpPr>
            <p:nvPr/>
          </p:nvSpPr>
          <p:spPr bwMode="auto">
            <a:xfrm>
              <a:off x="713054" y="5265739"/>
              <a:ext cx="0" cy="333375"/>
            </a:xfrm>
            <a:prstGeom prst="line">
              <a:avLst/>
            </a:prstGeom>
            <a:noFill/>
            <a:ln w="38100">
              <a:solidFill>
                <a:schemeClr val="bg1"/>
              </a:solidFill>
              <a:round/>
              <a:headEnd type="none" w="sm" len="sm"/>
              <a:tailEnd type="none" w="sm" len="sm"/>
            </a:ln>
          </p:spPr>
          <p:txBody>
            <a:bodyPr wrap="none"/>
            <a:lstStyle/>
            <a:p>
              <a:endParaRPr lang="en-US"/>
            </a:p>
          </p:txBody>
        </p:sp>
        <p:sp>
          <p:nvSpPr>
            <p:cNvPr id="6157" name="Line 13"/>
            <p:cNvSpPr>
              <a:spLocks noChangeShapeType="1"/>
            </p:cNvSpPr>
            <p:nvPr/>
          </p:nvSpPr>
          <p:spPr bwMode="auto">
            <a:xfrm>
              <a:off x="2486292" y="5260977"/>
              <a:ext cx="0" cy="333375"/>
            </a:xfrm>
            <a:prstGeom prst="line">
              <a:avLst/>
            </a:prstGeom>
            <a:noFill/>
            <a:ln w="38100">
              <a:solidFill>
                <a:schemeClr val="bg1"/>
              </a:solidFill>
              <a:round/>
              <a:headEnd type="none" w="sm" len="sm"/>
              <a:tailEnd type="none" w="sm" len="sm"/>
            </a:ln>
          </p:spPr>
          <p:txBody>
            <a:bodyPr wrap="none"/>
            <a:lstStyle/>
            <a:p>
              <a:endParaRPr lang="en-US"/>
            </a:p>
          </p:txBody>
        </p:sp>
        <p:sp>
          <p:nvSpPr>
            <p:cNvPr id="6158" name="Line 14"/>
            <p:cNvSpPr>
              <a:spLocks noChangeShapeType="1"/>
            </p:cNvSpPr>
            <p:nvPr/>
          </p:nvSpPr>
          <p:spPr bwMode="auto">
            <a:xfrm>
              <a:off x="701946" y="5599114"/>
              <a:ext cx="1797906" cy="0"/>
            </a:xfrm>
            <a:prstGeom prst="line">
              <a:avLst/>
            </a:prstGeom>
            <a:noFill/>
            <a:ln w="38100">
              <a:solidFill>
                <a:schemeClr val="bg1"/>
              </a:solidFill>
              <a:round/>
              <a:headEnd type="none" w="sm" len="sm"/>
              <a:tailEnd type="none" w="sm" len="sm"/>
            </a:ln>
          </p:spPr>
          <p:txBody>
            <a:bodyPr wrap="none"/>
            <a:lstStyle/>
            <a:p>
              <a:endParaRPr lang="en-US"/>
            </a:p>
          </p:txBody>
        </p:sp>
        <p:graphicFrame>
          <p:nvGraphicFramePr>
            <p:cNvPr id="6146" name="Object 1024"/>
            <p:cNvGraphicFramePr>
              <a:graphicFrameLocks noChangeAspect="1"/>
            </p:cNvGraphicFramePr>
            <p:nvPr/>
          </p:nvGraphicFramePr>
          <p:xfrm>
            <a:off x="2506929" y="4678364"/>
            <a:ext cx="1262063" cy="468313"/>
          </p:xfrm>
          <a:graphic>
            <a:graphicData uri="http://schemas.openxmlformats.org/presentationml/2006/ole">
              <mc:AlternateContent xmlns:mc="http://schemas.openxmlformats.org/markup-compatibility/2006">
                <mc:Choice xmlns:v="urn:schemas-microsoft-com:vml" Requires="v">
                  <p:oleObj spid="_x0000_s6470" name="Equation" r:id="rId12" imgW="685800" imgH="254000" progId="Equation.DSMT4">
                    <p:embed/>
                  </p:oleObj>
                </mc:Choice>
                <mc:Fallback>
                  <p:oleObj name="Equation" r:id="rId12" imgW="685800" imgH="254000" progId="Equation.DSMT4">
                    <p:embed/>
                    <p:pic>
                      <p:nvPicPr>
                        <p:cNvPr id="0" name="Picture 2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6929" y="4678364"/>
                          <a:ext cx="1262063" cy="468313"/>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2" name="Text Box 25"/>
            <p:cNvSpPr txBox="1">
              <a:spLocks noChangeArrowheads="1"/>
            </p:cNvSpPr>
            <p:nvPr/>
          </p:nvSpPr>
          <p:spPr bwMode="auto">
            <a:xfrm>
              <a:off x="2284226" y="3244852"/>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6163" name="Text Box 26"/>
            <p:cNvSpPr txBox="1">
              <a:spLocks noChangeArrowheads="1"/>
            </p:cNvSpPr>
            <p:nvPr/>
          </p:nvSpPr>
          <p:spPr bwMode="auto">
            <a:xfrm>
              <a:off x="2301462" y="3738340"/>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6164" name="Text Box 27"/>
            <p:cNvSpPr txBox="1">
              <a:spLocks noChangeArrowheads="1"/>
            </p:cNvSpPr>
            <p:nvPr/>
          </p:nvSpPr>
          <p:spPr bwMode="auto">
            <a:xfrm>
              <a:off x="2038390" y="2870655"/>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6165" name="Text Box 28"/>
            <p:cNvSpPr txBox="1">
              <a:spLocks noChangeArrowheads="1"/>
            </p:cNvSpPr>
            <p:nvPr/>
          </p:nvSpPr>
          <p:spPr bwMode="auto">
            <a:xfrm>
              <a:off x="1570304" y="2625272"/>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6166" name="Text Box 29"/>
            <p:cNvSpPr txBox="1">
              <a:spLocks noChangeArrowheads="1"/>
            </p:cNvSpPr>
            <p:nvPr/>
          </p:nvSpPr>
          <p:spPr bwMode="auto">
            <a:xfrm>
              <a:off x="997896" y="2713719"/>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6167" name="Text Box 30"/>
            <p:cNvSpPr txBox="1">
              <a:spLocks noChangeArrowheads="1"/>
            </p:cNvSpPr>
            <p:nvPr/>
          </p:nvSpPr>
          <p:spPr bwMode="auto">
            <a:xfrm>
              <a:off x="633224" y="3051630"/>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6168" name="Text Box 31"/>
            <p:cNvSpPr txBox="1">
              <a:spLocks noChangeArrowheads="1"/>
            </p:cNvSpPr>
            <p:nvPr/>
          </p:nvSpPr>
          <p:spPr bwMode="auto">
            <a:xfrm>
              <a:off x="548860" y="3676652"/>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6169" name="Text Box 32"/>
            <p:cNvSpPr txBox="1">
              <a:spLocks noChangeArrowheads="1"/>
            </p:cNvSpPr>
            <p:nvPr/>
          </p:nvSpPr>
          <p:spPr bwMode="auto">
            <a:xfrm>
              <a:off x="813746" y="4215496"/>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6170" name="AutoShape 33"/>
            <p:cNvSpPr>
              <a:spLocks noChangeArrowheads="1"/>
            </p:cNvSpPr>
            <p:nvPr/>
          </p:nvSpPr>
          <p:spPr bwMode="auto">
            <a:xfrm rot="2332153">
              <a:off x="2167794" y="4307303"/>
              <a:ext cx="611629" cy="100643"/>
            </a:xfrm>
            <a:prstGeom prst="rightArrow">
              <a:avLst>
                <a:gd name="adj1" fmla="val 50000"/>
                <a:gd name="adj2" fmla="val 94231"/>
              </a:avLst>
            </a:prstGeom>
            <a:solidFill>
              <a:schemeClr val="folHlink"/>
            </a:solidFill>
            <a:ln w="12700">
              <a:solidFill>
                <a:schemeClr val="bg2"/>
              </a:solidFill>
              <a:miter lim="800000"/>
              <a:headEnd type="none" w="sm" len="sm"/>
              <a:tailEnd type="none" w="sm" len="sm"/>
            </a:ln>
          </p:spPr>
          <p:txBody>
            <a:bodyPr wrap="none" anchor="ctr"/>
            <a:lstStyle/>
            <a:p>
              <a:endParaRPr lang="en-US"/>
            </a:p>
          </p:txBody>
        </p:sp>
        <p:sp>
          <p:nvSpPr>
            <p:cNvPr id="31" name="Pie 30"/>
            <p:cNvSpPr/>
            <p:nvPr/>
          </p:nvSpPr>
          <p:spPr bwMode="auto">
            <a:xfrm rot="8079605">
              <a:off x="821004" y="2949877"/>
              <a:ext cx="1524000" cy="1524000"/>
            </a:xfrm>
            <a:prstGeom prst="pie">
              <a:avLst>
                <a:gd name="adj1" fmla="val 20057278"/>
                <a:gd name="adj2" fmla="val 17699230"/>
              </a:avLst>
            </a:prstGeom>
            <a:noFill/>
            <a:ln w="38100"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flipH="1">
              <a:off x="1392504" y="3684589"/>
              <a:ext cx="381000" cy="895350"/>
            </a:xfrm>
            <a:prstGeom prst="rect">
              <a:avLst/>
            </a:prstGeom>
            <a:solidFill>
              <a:schemeClr val="tx1"/>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59" name="Line 15"/>
            <p:cNvSpPr>
              <a:spLocks noChangeShapeType="1"/>
            </p:cNvSpPr>
            <p:nvPr/>
          </p:nvSpPr>
          <p:spPr bwMode="auto">
            <a:xfrm flipV="1">
              <a:off x="1573479" y="3262313"/>
              <a:ext cx="546100" cy="517525"/>
            </a:xfrm>
            <a:prstGeom prst="line">
              <a:avLst/>
            </a:prstGeom>
            <a:noFill/>
            <a:ln w="12700">
              <a:solidFill>
                <a:schemeClr val="bg2"/>
              </a:solidFill>
              <a:round/>
              <a:headEnd type="none" w="sm" len="sm"/>
              <a:tailEnd type="triangle" w="med" len="med"/>
            </a:ln>
          </p:spPr>
          <p:txBody>
            <a:bodyPr wrap="none"/>
            <a:lstStyle/>
            <a:p>
              <a:endParaRPr lang="en-US">
                <a:solidFill>
                  <a:srgbClr val="FF0000"/>
                </a:solidFill>
              </a:endParaRPr>
            </a:p>
          </p:txBody>
        </p:sp>
        <p:sp>
          <p:nvSpPr>
            <p:cNvPr id="34" name="Rectangle 33"/>
            <p:cNvSpPr/>
            <p:nvPr/>
          </p:nvSpPr>
          <p:spPr bwMode="auto">
            <a:xfrm>
              <a:off x="1321433" y="4146185"/>
              <a:ext cx="545123" cy="252047"/>
            </a:xfrm>
            <a:prstGeom prst="rect">
              <a:avLst/>
            </a:prstGeom>
            <a:solidFill>
              <a:schemeClr val="tx1"/>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Text Box 26"/>
            <p:cNvSpPr txBox="1">
              <a:spLocks noChangeArrowheads="1"/>
            </p:cNvSpPr>
            <p:nvPr/>
          </p:nvSpPr>
          <p:spPr bwMode="auto">
            <a:xfrm>
              <a:off x="1920461" y="4271738"/>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38" name="TextBox 37"/>
            <p:cNvSpPr txBox="1"/>
            <p:nvPr/>
          </p:nvSpPr>
          <p:spPr>
            <a:xfrm>
              <a:off x="91436" y="5774240"/>
              <a:ext cx="3373552" cy="369332"/>
            </a:xfrm>
            <a:prstGeom prst="rect">
              <a:avLst/>
            </a:prstGeom>
            <a:noFill/>
          </p:spPr>
          <p:txBody>
            <a:bodyPr wrap="none" rtlCol="0">
              <a:spAutoFit/>
            </a:bodyPr>
            <a:lstStyle/>
            <a:p>
              <a:r>
                <a:rPr lang="en-US" dirty="0" smtClean="0">
                  <a:solidFill>
                    <a:schemeClr val="bg2"/>
                  </a:solidFill>
                </a:rPr>
                <a:t>(Assume zero volts at infinity.)</a:t>
              </a:r>
              <a:endParaRPr lang="en-US" dirty="0">
                <a:solidFill>
                  <a:schemeClr val="bg2"/>
                </a:solidFill>
              </a:endParaRPr>
            </a:p>
          </p:txBody>
        </p:sp>
        <p:graphicFrame>
          <p:nvGraphicFramePr>
            <p:cNvPr id="6151" name="Object 7"/>
            <p:cNvGraphicFramePr>
              <a:graphicFrameLocks noChangeAspect="1"/>
            </p:cNvGraphicFramePr>
            <p:nvPr>
              <p:extLst>
                <p:ext uri="{D42A27DB-BD31-4B8C-83A1-F6EECF244321}">
                  <p14:modId xmlns:p14="http://schemas.microsoft.com/office/powerpoint/2010/main" val="1263061823"/>
                </p:ext>
              </p:extLst>
            </p:nvPr>
          </p:nvGraphicFramePr>
          <p:xfrm>
            <a:off x="2003520" y="2512682"/>
            <a:ext cx="534988" cy="388937"/>
          </p:xfrm>
          <a:graphic>
            <a:graphicData uri="http://schemas.openxmlformats.org/presentationml/2006/ole">
              <mc:AlternateContent xmlns:mc="http://schemas.openxmlformats.org/markup-compatibility/2006">
                <mc:Choice xmlns:v="urn:schemas-microsoft-com:vml" Requires="v">
                  <p:oleObj spid="_x0000_s6471" name="Equation" r:id="rId14" imgW="317362" imgH="228501" progId="Equation.DSMT4">
                    <p:embed/>
                  </p:oleObj>
                </mc:Choice>
                <mc:Fallback>
                  <p:oleObj name="Equation" r:id="rId14" imgW="317362" imgH="228501" progId="Equation.DSMT4">
                    <p:embed/>
                    <p:pic>
                      <p:nvPicPr>
                        <p:cNvPr id="0" name="Picture 2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03520" y="2512682"/>
                          <a:ext cx="534988"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8"/>
            <p:cNvGraphicFramePr>
              <a:graphicFrameLocks noChangeAspect="1"/>
            </p:cNvGraphicFramePr>
            <p:nvPr/>
          </p:nvGraphicFramePr>
          <p:xfrm>
            <a:off x="1551888" y="3258640"/>
            <a:ext cx="214312" cy="238125"/>
          </p:xfrm>
          <a:graphic>
            <a:graphicData uri="http://schemas.openxmlformats.org/presentationml/2006/ole">
              <mc:AlternateContent xmlns:mc="http://schemas.openxmlformats.org/markup-compatibility/2006">
                <mc:Choice xmlns:v="urn:schemas-microsoft-com:vml" Requires="v">
                  <p:oleObj spid="_x0000_s6472" name="Equation" r:id="rId16" imgW="126835" imgH="139518" progId="Equation.DSMT4">
                    <p:embed/>
                  </p:oleObj>
                </mc:Choice>
                <mc:Fallback>
                  <p:oleObj name="Equation" r:id="rId16" imgW="126835" imgH="139518" progId="Equation.DSMT4">
                    <p:embed/>
                    <p:pic>
                      <p:nvPicPr>
                        <p:cNvPr id="0" name="Picture 29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51888" y="3258640"/>
                          <a:ext cx="214312"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9"/>
            <p:cNvGraphicFramePr>
              <a:graphicFrameLocks noChangeAspect="1"/>
            </p:cNvGraphicFramePr>
            <p:nvPr>
              <p:extLst>
                <p:ext uri="{D42A27DB-BD31-4B8C-83A1-F6EECF244321}">
                  <p14:modId xmlns:p14="http://schemas.microsoft.com/office/powerpoint/2010/main" val="2328302972"/>
                </p:ext>
              </p:extLst>
            </p:nvPr>
          </p:nvGraphicFramePr>
          <p:xfrm>
            <a:off x="2928938" y="3832225"/>
            <a:ext cx="514350" cy="346075"/>
          </p:xfrm>
          <a:graphic>
            <a:graphicData uri="http://schemas.openxmlformats.org/presentationml/2006/ole">
              <mc:AlternateContent xmlns:mc="http://schemas.openxmlformats.org/markup-compatibility/2006">
                <mc:Choice xmlns:v="urn:schemas-microsoft-com:vml" Requires="v">
                  <p:oleObj spid="_x0000_s6473" name="Equation" r:id="rId18" imgW="304536" imgH="203024" progId="Equation.DSMT4">
                    <p:embed/>
                  </p:oleObj>
                </mc:Choice>
                <mc:Fallback>
                  <p:oleObj name="Equation" r:id="rId18" imgW="304536" imgH="203024" progId="Equation.DSMT4">
                    <p:embed/>
                    <p:pic>
                      <p:nvPicPr>
                        <p:cNvPr id="0" name="Picture 2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28938" y="3832225"/>
                          <a:ext cx="514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 name="TextBox 4"/>
          <p:cNvSpPr txBox="1"/>
          <p:nvPr/>
        </p:nvSpPr>
        <p:spPr>
          <a:xfrm>
            <a:off x="4582633" y="6230679"/>
            <a:ext cx="4211281" cy="338554"/>
          </a:xfrm>
          <a:prstGeom prst="rect">
            <a:avLst/>
          </a:prstGeom>
          <a:noFill/>
        </p:spPr>
        <p:txBody>
          <a:bodyPr wrap="none" rtlCol="0">
            <a:spAutoFit/>
          </a:bodyPr>
          <a:lstStyle/>
          <a:p>
            <a:pPr algn="ctr"/>
            <a:r>
              <a:rPr lang="en-US" sz="1600" dirty="0" smtClean="0">
                <a:solidFill>
                  <a:srgbClr val="FF0000"/>
                </a:solidFill>
              </a:rPr>
              <a:t>A bigger dome can support a higher voltage!</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19"/>
          <p:cNvSpPr txBox="1">
            <a:spLocks noChangeArrowheads="1"/>
          </p:cNvSpPr>
          <p:nvPr/>
        </p:nvSpPr>
        <p:spPr bwMode="auto">
          <a:xfrm>
            <a:off x="1219200" y="1040040"/>
            <a:ext cx="6574971" cy="400110"/>
          </a:xfrm>
          <a:prstGeom prst="rect">
            <a:avLst/>
          </a:prstGeom>
          <a:solidFill>
            <a:srgbClr val="FFCCFF"/>
          </a:solidFill>
          <a:ln w="12700">
            <a:noFill/>
            <a:miter lim="800000"/>
            <a:headEnd type="none" w="sm" len="sm"/>
            <a:tailEnd type="none" w="sm" len="sm"/>
          </a:ln>
        </p:spPr>
        <p:txBody>
          <a:bodyPr wrap="square">
            <a:spAutoFit/>
          </a:bodyPr>
          <a:lstStyle/>
          <a:p>
            <a:pPr algn="ctr"/>
            <a:r>
              <a:rPr lang="en-US" sz="2000" dirty="0" smtClean="0">
                <a:solidFill>
                  <a:schemeClr val="bg2"/>
                </a:solidFill>
              </a:rPr>
              <a:t>Find the maximum </a:t>
            </a:r>
            <a:r>
              <a:rPr lang="en-US" sz="2000" dirty="0">
                <a:solidFill>
                  <a:schemeClr val="bg2"/>
                </a:solidFill>
              </a:rPr>
              <a:t>spark length to a grounded </a:t>
            </a:r>
            <a:r>
              <a:rPr lang="en-US" sz="2000" dirty="0" smtClean="0">
                <a:solidFill>
                  <a:schemeClr val="bg2"/>
                </a:solidFill>
              </a:rPr>
              <a:t>sphere</a:t>
            </a:r>
            <a:endParaRPr lang="en-US" sz="2000" i="1" baseline="-25000" dirty="0">
              <a:solidFill>
                <a:schemeClr val="bg2"/>
              </a:solidFill>
              <a:latin typeface="Times New Roman" pitchFamily="18" charset="0"/>
            </a:endParaRPr>
          </a:p>
        </p:txBody>
      </p:sp>
      <p:graphicFrame>
        <p:nvGraphicFramePr>
          <p:cNvPr id="7171" name="Object 1025"/>
          <p:cNvGraphicFramePr>
            <a:graphicFrameLocks noChangeAspect="1"/>
          </p:cNvGraphicFramePr>
          <p:nvPr>
            <p:extLst>
              <p:ext uri="{D42A27DB-BD31-4B8C-83A1-F6EECF244321}">
                <p14:modId xmlns:p14="http://schemas.microsoft.com/office/powerpoint/2010/main" val="3912449954"/>
              </p:ext>
            </p:extLst>
          </p:nvPr>
        </p:nvGraphicFramePr>
        <p:xfrm>
          <a:off x="230188" y="5353050"/>
          <a:ext cx="4202112" cy="1162050"/>
        </p:xfrm>
        <a:graphic>
          <a:graphicData uri="http://schemas.openxmlformats.org/presentationml/2006/ole">
            <mc:AlternateContent xmlns:mc="http://schemas.openxmlformats.org/markup-compatibility/2006">
              <mc:Choice xmlns:v="urn:schemas-microsoft-com:vml" Requires="v">
                <p:oleObj spid="_x0000_s7292" name="Equation" r:id="rId4" imgW="2387600" imgH="660400" progId="Equation.DSMT4">
                  <p:embed/>
                </p:oleObj>
              </mc:Choice>
              <mc:Fallback>
                <p:oleObj name="Equation" r:id="rId4" imgW="2387600" imgH="660400" progId="Equation.DSMT4">
                  <p:embed/>
                  <p:pic>
                    <p:nvPicPr>
                      <p:cNvPr id="0" name="Picture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5353050"/>
                        <a:ext cx="4202112"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1027"/>
          <p:cNvGraphicFramePr>
            <a:graphicFrameLocks noChangeAspect="1"/>
          </p:cNvGraphicFramePr>
          <p:nvPr>
            <p:extLst>
              <p:ext uri="{D42A27DB-BD31-4B8C-83A1-F6EECF244321}">
                <p14:modId xmlns:p14="http://schemas.microsoft.com/office/powerpoint/2010/main" val="1789557123"/>
              </p:ext>
            </p:extLst>
          </p:nvPr>
        </p:nvGraphicFramePr>
        <p:xfrm>
          <a:off x="4359275" y="5924317"/>
          <a:ext cx="984250" cy="476483"/>
        </p:xfrm>
        <a:graphic>
          <a:graphicData uri="http://schemas.openxmlformats.org/presentationml/2006/ole">
            <mc:AlternateContent xmlns:mc="http://schemas.openxmlformats.org/markup-compatibility/2006">
              <mc:Choice xmlns:v="urn:schemas-microsoft-com:vml" Requires="v">
                <p:oleObj spid="_x0000_s7293" name="Equation" r:id="rId6" imgW="368140" imgH="177723" progId="Equation.DSMT4">
                  <p:embed/>
                </p:oleObj>
              </mc:Choice>
              <mc:Fallback>
                <p:oleObj name="Equation" r:id="rId6" imgW="368140" imgH="177723" progId="Equation.DSMT4">
                  <p:embed/>
                  <p:pic>
                    <p:nvPicPr>
                      <p:cNvPr id="0" name="Picture 1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9275" y="5924317"/>
                        <a:ext cx="984250" cy="476483"/>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8" name="Text Box 43"/>
          <p:cNvSpPr txBox="1">
            <a:spLocks noChangeArrowheads="1"/>
          </p:cNvSpPr>
          <p:nvPr/>
        </p:nvSpPr>
        <p:spPr bwMode="auto">
          <a:xfrm>
            <a:off x="6600141" y="5670696"/>
            <a:ext cx="2009775" cy="825500"/>
          </a:xfrm>
          <a:prstGeom prst="rect">
            <a:avLst/>
          </a:prstGeom>
          <a:noFill/>
          <a:ln w="19050">
            <a:solidFill>
              <a:schemeClr val="bg2"/>
            </a:solidFill>
            <a:miter lim="800000"/>
            <a:headEnd type="none" w="sm" len="sm"/>
            <a:tailEnd type="none" w="sm" len="sm"/>
          </a:ln>
        </p:spPr>
        <p:txBody>
          <a:bodyPr>
            <a:spAutoFit/>
          </a:bodyPr>
          <a:lstStyle/>
          <a:p>
            <a:pPr algn="ctr"/>
            <a:r>
              <a:rPr lang="en-US" sz="1600" dirty="0">
                <a:solidFill>
                  <a:schemeClr val="bg1"/>
                </a:solidFill>
              </a:rPr>
              <a:t>The spheres are approximated as flat conductors.</a:t>
            </a:r>
          </a:p>
        </p:txBody>
      </p:sp>
      <p:sp>
        <p:nvSpPr>
          <p:cNvPr id="23" name="Slide Number Placeholder 22"/>
          <p:cNvSpPr>
            <a:spLocks noGrp="1"/>
          </p:cNvSpPr>
          <p:nvPr>
            <p:ph type="sldNum" sz="quarter" idx="12"/>
          </p:nvPr>
        </p:nvSpPr>
        <p:spPr/>
        <p:txBody>
          <a:bodyPr/>
          <a:lstStyle/>
          <a:p>
            <a:pPr>
              <a:defRPr/>
            </a:pPr>
            <a:fld id="{D9901FBE-E0E0-422A-BCB2-EB14375D8436}" type="slidenum">
              <a:rPr lang="en-US" smtClean="0"/>
              <a:pPr>
                <a:defRPr/>
              </a:pPr>
              <a:t>17</a:t>
            </a:fld>
            <a:endParaRPr lang="en-US"/>
          </a:p>
        </p:txBody>
      </p:sp>
      <p:sp>
        <p:nvSpPr>
          <p:cNvPr id="81" name="Text Box 6"/>
          <p:cNvSpPr txBox="1">
            <a:spLocks noChangeArrowheads="1"/>
          </p:cNvSpPr>
          <p:nvPr/>
        </p:nvSpPr>
        <p:spPr bwMode="auto">
          <a:xfrm>
            <a:off x="270453"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 (cont.)</a:t>
            </a:r>
          </a:p>
        </p:txBody>
      </p:sp>
      <p:grpSp>
        <p:nvGrpSpPr>
          <p:cNvPr id="90" name="Group 89"/>
          <p:cNvGrpSpPr/>
          <p:nvPr/>
        </p:nvGrpSpPr>
        <p:grpSpPr>
          <a:xfrm>
            <a:off x="799103" y="1731065"/>
            <a:ext cx="5270137" cy="2973842"/>
            <a:chOff x="799103" y="1735614"/>
            <a:chExt cx="5270137" cy="2973842"/>
          </a:xfrm>
        </p:grpSpPr>
        <p:grpSp>
          <p:nvGrpSpPr>
            <p:cNvPr id="27" name="Group 26"/>
            <p:cNvGrpSpPr/>
            <p:nvPr/>
          </p:nvGrpSpPr>
          <p:grpSpPr>
            <a:xfrm>
              <a:off x="799103" y="1735614"/>
              <a:ext cx="2461451" cy="2973842"/>
              <a:chOff x="727981" y="2214571"/>
              <a:chExt cx="2461451" cy="2973842"/>
            </a:xfrm>
          </p:grpSpPr>
          <p:sp>
            <p:nvSpPr>
              <p:cNvPr id="28" name="Line 6"/>
              <p:cNvSpPr>
                <a:spLocks noChangeShapeType="1"/>
              </p:cNvSpPr>
              <p:nvPr/>
            </p:nvSpPr>
            <p:spPr bwMode="auto">
              <a:xfrm>
                <a:off x="1531938" y="4000963"/>
                <a:ext cx="0" cy="865188"/>
              </a:xfrm>
              <a:prstGeom prst="line">
                <a:avLst/>
              </a:prstGeom>
              <a:noFill/>
              <a:ln w="38100">
                <a:solidFill>
                  <a:schemeClr val="bg1"/>
                </a:solidFill>
                <a:round/>
                <a:headEnd type="none" w="sm" len="sm"/>
                <a:tailEnd type="none" w="sm" len="sm"/>
              </a:ln>
            </p:spPr>
            <p:txBody>
              <a:bodyPr wrap="none"/>
              <a:lstStyle/>
              <a:p>
                <a:endParaRPr lang="en-US"/>
              </a:p>
            </p:txBody>
          </p:sp>
          <p:sp>
            <p:nvSpPr>
              <p:cNvPr id="29" name="Line 7"/>
              <p:cNvSpPr>
                <a:spLocks noChangeShapeType="1"/>
              </p:cNvSpPr>
              <p:nvPr/>
            </p:nvSpPr>
            <p:spPr bwMode="auto">
              <a:xfrm>
                <a:off x="2014538" y="3973976"/>
                <a:ext cx="0" cy="865187"/>
              </a:xfrm>
              <a:prstGeom prst="line">
                <a:avLst/>
              </a:prstGeom>
              <a:noFill/>
              <a:ln w="38100">
                <a:solidFill>
                  <a:schemeClr val="bg1"/>
                </a:solidFill>
                <a:round/>
                <a:headEnd type="none" w="sm" len="sm"/>
                <a:tailEnd type="none" w="sm" len="sm"/>
              </a:ln>
            </p:spPr>
            <p:txBody>
              <a:bodyPr wrap="none"/>
              <a:lstStyle/>
              <a:p>
                <a:endParaRPr lang="en-US"/>
              </a:p>
            </p:txBody>
          </p:sp>
          <p:sp>
            <p:nvSpPr>
              <p:cNvPr id="30" name="Line 8"/>
              <p:cNvSpPr>
                <a:spLocks noChangeShapeType="1"/>
              </p:cNvSpPr>
              <p:nvPr/>
            </p:nvSpPr>
            <p:spPr bwMode="auto">
              <a:xfrm flipH="1">
                <a:off x="874713" y="4855038"/>
                <a:ext cx="668337" cy="0"/>
              </a:xfrm>
              <a:prstGeom prst="line">
                <a:avLst/>
              </a:prstGeom>
              <a:noFill/>
              <a:ln w="38100">
                <a:solidFill>
                  <a:schemeClr val="bg1"/>
                </a:solidFill>
                <a:round/>
                <a:headEnd type="none" w="sm" len="sm"/>
                <a:tailEnd type="none" w="sm" len="sm"/>
              </a:ln>
            </p:spPr>
            <p:txBody>
              <a:bodyPr wrap="none"/>
              <a:lstStyle/>
              <a:p>
                <a:endParaRPr lang="en-US"/>
              </a:p>
            </p:txBody>
          </p:sp>
          <p:sp>
            <p:nvSpPr>
              <p:cNvPr id="31" name="Line 10"/>
              <p:cNvSpPr>
                <a:spLocks noChangeShapeType="1"/>
              </p:cNvSpPr>
              <p:nvPr/>
            </p:nvSpPr>
            <p:spPr bwMode="auto">
              <a:xfrm flipH="1">
                <a:off x="1998619" y="4837575"/>
                <a:ext cx="678223" cy="3290"/>
              </a:xfrm>
              <a:prstGeom prst="line">
                <a:avLst/>
              </a:prstGeom>
              <a:noFill/>
              <a:ln w="38100">
                <a:solidFill>
                  <a:schemeClr val="bg1"/>
                </a:solidFill>
                <a:round/>
                <a:headEnd type="none" w="sm" len="sm"/>
                <a:tailEnd type="none" w="sm" len="sm"/>
              </a:ln>
            </p:spPr>
            <p:txBody>
              <a:bodyPr wrap="none"/>
              <a:lstStyle/>
              <a:p>
                <a:endParaRPr lang="en-US"/>
              </a:p>
            </p:txBody>
          </p:sp>
          <p:sp>
            <p:nvSpPr>
              <p:cNvPr id="32" name="Line 12"/>
              <p:cNvSpPr>
                <a:spLocks noChangeShapeType="1"/>
              </p:cNvSpPr>
              <p:nvPr/>
            </p:nvSpPr>
            <p:spPr bwMode="auto">
              <a:xfrm>
                <a:off x="892175" y="4855038"/>
                <a:ext cx="0" cy="333375"/>
              </a:xfrm>
              <a:prstGeom prst="line">
                <a:avLst/>
              </a:prstGeom>
              <a:noFill/>
              <a:ln w="38100">
                <a:solidFill>
                  <a:schemeClr val="bg1"/>
                </a:solidFill>
                <a:round/>
                <a:headEnd type="none" w="sm" len="sm"/>
                <a:tailEnd type="none" w="sm" len="sm"/>
              </a:ln>
            </p:spPr>
            <p:txBody>
              <a:bodyPr wrap="none"/>
              <a:lstStyle/>
              <a:p>
                <a:endParaRPr lang="en-US"/>
              </a:p>
            </p:txBody>
          </p:sp>
          <p:sp>
            <p:nvSpPr>
              <p:cNvPr id="33" name="Line 13"/>
              <p:cNvSpPr>
                <a:spLocks noChangeShapeType="1"/>
              </p:cNvSpPr>
              <p:nvPr/>
            </p:nvSpPr>
            <p:spPr bwMode="auto">
              <a:xfrm>
                <a:off x="2663403" y="4850276"/>
                <a:ext cx="0" cy="333375"/>
              </a:xfrm>
              <a:prstGeom prst="line">
                <a:avLst/>
              </a:prstGeom>
              <a:noFill/>
              <a:ln w="38100">
                <a:solidFill>
                  <a:schemeClr val="bg1"/>
                </a:solidFill>
                <a:round/>
                <a:headEnd type="none" w="sm" len="sm"/>
                <a:tailEnd type="none" w="sm" len="sm"/>
              </a:ln>
            </p:spPr>
            <p:txBody>
              <a:bodyPr wrap="none"/>
              <a:lstStyle/>
              <a:p>
                <a:endParaRPr lang="en-US"/>
              </a:p>
            </p:txBody>
          </p:sp>
          <p:sp>
            <p:nvSpPr>
              <p:cNvPr id="34" name="Line 14"/>
              <p:cNvSpPr>
                <a:spLocks noChangeShapeType="1"/>
              </p:cNvSpPr>
              <p:nvPr/>
            </p:nvSpPr>
            <p:spPr bwMode="auto">
              <a:xfrm>
                <a:off x="876471" y="5187031"/>
                <a:ext cx="1801217" cy="0"/>
              </a:xfrm>
              <a:prstGeom prst="line">
                <a:avLst/>
              </a:prstGeom>
              <a:noFill/>
              <a:ln w="38100">
                <a:solidFill>
                  <a:schemeClr val="bg1"/>
                </a:solidFill>
                <a:round/>
                <a:headEnd type="none" w="sm" len="sm"/>
                <a:tailEnd type="none" w="sm" len="sm"/>
              </a:ln>
            </p:spPr>
            <p:txBody>
              <a:bodyPr wrap="none"/>
              <a:lstStyle/>
              <a:p>
                <a:endParaRPr lang="en-US"/>
              </a:p>
            </p:txBody>
          </p:sp>
          <p:sp>
            <p:nvSpPr>
              <p:cNvPr id="35" name="Text Box 16"/>
              <p:cNvSpPr txBox="1">
                <a:spLocks noChangeArrowheads="1"/>
              </p:cNvSpPr>
              <p:nvPr/>
            </p:nvSpPr>
            <p:spPr bwMode="auto">
              <a:xfrm>
                <a:off x="1747838" y="2664288"/>
                <a:ext cx="336550" cy="457200"/>
              </a:xfrm>
              <a:prstGeom prst="rect">
                <a:avLst/>
              </a:prstGeom>
              <a:noFill/>
              <a:ln w="12700">
                <a:noFill/>
                <a:miter lim="800000"/>
                <a:headEnd type="none" w="sm" len="sm"/>
                <a:tailEnd type="none" w="sm" len="sm"/>
              </a:ln>
            </p:spPr>
            <p:txBody>
              <a:bodyPr wrap="none">
                <a:spAutoFit/>
              </a:bodyPr>
              <a:lstStyle/>
              <a:p>
                <a:r>
                  <a:rPr lang="en-US" sz="2400" i="1" dirty="0">
                    <a:solidFill>
                      <a:schemeClr val="bg2"/>
                    </a:solidFill>
                    <a:latin typeface="Times New Roman" pitchFamily="18" charset="0"/>
                  </a:rPr>
                  <a:t>a</a:t>
                </a:r>
              </a:p>
            </p:txBody>
          </p:sp>
          <p:sp>
            <p:nvSpPr>
              <p:cNvPr id="38" name="Text Box 25"/>
              <p:cNvSpPr txBox="1">
                <a:spLocks noChangeArrowheads="1"/>
              </p:cNvSpPr>
              <p:nvPr/>
            </p:nvSpPr>
            <p:spPr bwMode="auto">
              <a:xfrm>
                <a:off x="2463347" y="2834151"/>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39" name="Text Box 26"/>
              <p:cNvSpPr txBox="1">
                <a:spLocks noChangeArrowheads="1"/>
              </p:cNvSpPr>
              <p:nvPr/>
            </p:nvSpPr>
            <p:spPr bwMode="auto">
              <a:xfrm>
                <a:off x="2480583" y="3327639"/>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40" name="Text Box 27"/>
              <p:cNvSpPr txBox="1">
                <a:spLocks noChangeArrowheads="1"/>
              </p:cNvSpPr>
              <p:nvPr/>
            </p:nvSpPr>
            <p:spPr bwMode="auto">
              <a:xfrm>
                <a:off x="2217511" y="2459954"/>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41" name="Text Box 28"/>
              <p:cNvSpPr txBox="1">
                <a:spLocks noChangeArrowheads="1"/>
              </p:cNvSpPr>
              <p:nvPr/>
            </p:nvSpPr>
            <p:spPr bwMode="auto">
              <a:xfrm>
                <a:off x="1749425" y="2214571"/>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42" name="Text Box 29"/>
              <p:cNvSpPr txBox="1">
                <a:spLocks noChangeArrowheads="1"/>
              </p:cNvSpPr>
              <p:nvPr/>
            </p:nvSpPr>
            <p:spPr bwMode="auto">
              <a:xfrm>
                <a:off x="1177017" y="2303018"/>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43" name="Text Box 30"/>
              <p:cNvSpPr txBox="1">
                <a:spLocks noChangeArrowheads="1"/>
              </p:cNvSpPr>
              <p:nvPr/>
            </p:nvSpPr>
            <p:spPr bwMode="auto">
              <a:xfrm>
                <a:off x="812345" y="2640929"/>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44" name="Text Box 31"/>
              <p:cNvSpPr txBox="1">
                <a:spLocks noChangeArrowheads="1"/>
              </p:cNvSpPr>
              <p:nvPr/>
            </p:nvSpPr>
            <p:spPr bwMode="auto">
              <a:xfrm>
                <a:off x="727981" y="3265951"/>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45" name="Text Box 32"/>
              <p:cNvSpPr txBox="1">
                <a:spLocks noChangeArrowheads="1"/>
              </p:cNvSpPr>
              <p:nvPr/>
            </p:nvSpPr>
            <p:spPr bwMode="auto">
              <a:xfrm>
                <a:off x="992867" y="3804795"/>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47" name="Pie 46"/>
              <p:cNvSpPr/>
              <p:nvPr/>
            </p:nvSpPr>
            <p:spPr bwMode="auto">
              <a:xfrm rot="8079605">
                <a:off x="1000125" y="2539176"/>
                <a:ext cx="1524000" cy="1524000"/>
              </a:xfrm>
              <a:prstGeom prst="pie">
                <a:avLst>
                  <a:gd name="adj1" fmla="val 20057278"/>
                  <a:gd name="adj2" fmla="val 17699230"/>
                </a:avLst>
              </a:prstGeom>
              <a:noFill/>
              <a:ln w="38100"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flipH="1">
                <a:off x="1571625" y="3273888"/>
                <a:ext cx="381000" cy="895350"/>
              </a:xfrm>
              <a:prstGeom prst="rect">
                <a:avLst/>
              </a:prstGeom>
              <a:solidFill>
                <a:schemeClr val="tx1"/>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9" name="Line 15"/>
              <p:cNvSpPr>
                <a:spLocks noChangeShapeType="1"/>
              </p:cNvSpPr>
              <p:nvPr/>
            </p:nvSpPr>
            <p:spPr bwMode="auto">
              <a:xfrm flipV="1">
                <a:off x="1817916" y="2851611"/>
                <a:ext cx="480783" cy="446747"/>
              </a:xfrm>
              <a:prstGeom prst="line">
                <a:avLst/>
              </a:prstGeom>
              <a:noFill/>
              <a:ln w="12700">
                <a:solidFill>
                  <a:schemeClr val="bg2"/>
                </a:solidFill>
                <a:round/>
                <a:headEnd type="none" w="sm" len="sm"/>
                <a:tailEnd type="triangle" w="med" len="med"/>
              </a:ln>
            </p:spPr>
            <p:txBody>
              <a:bodyPr wrap="none"/>
              <a:lstStyle/>
              <a:p>
                <a:endParaRPr lang="en-US">
                  <a:solidFill>
                    <a:srgbClr val="FF0000"/>
                  </a:solidFill>
                </a:endParaRPr>
              </a:p>
            </p:txBody>
          </p:sp>
          <p:sp>
            <p:nvSpPr>
              <p:cNvPr id="50" name="Rectangle 49"/>
              <p:cNvSpPr/>
              <p:nvPr/>
            </p:nvSpPr>
            <p:spPr bwMode="auto">
              <a:xfrm>
                <a:off x="1489537" y="3746501"/>
                <a:ext cx="545123" cy="252047"/>
              </a:xfrm>
              <a:prstGeom prst="rect">
                <a:avLst/>
              </a:prstGeom>
              <a:solidFill>
                <a:schemeClr val="tx1"/>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Text Box 26"/>
              <p:cNvSpPr txBox="1">
                <a:spLocks noChangeArrowheads="1"/>
              </p:cNvSpPr>
              <p:nvPr/>
            </p:nvSpPr>
            <p:spPr bwMode="auto">
              <a:xfrm>
                <a:off x="2099582" y="3861037"/>
                <a:ext cx="317500" cy="366712"/>
              </a:xfrm>
              <a:prstGeom prst="rect">
                <a:avLst/>
              </a:prstGeom>
              <a:noFill/>
              <a:ln w="12700">
                <a:noFill/>
                <a:miter lim="800000"/>
                <a:headEnd type="none" w="sm" len="sm"/>
                <a:tailEnd type="none" w="sm" len="sm"/>
              </a:ln>
            </p:spPr>
            <p:txBody>
              <a:bodyPr wrap="none">
                <a:spAutoFit/>
              </a:bodyPr>
              <a:lstStyle/>
              <a:p>
                <a:r>
                  <a:rPr lang="en-US" dirty="0">
                    <a:solidFill>
                      <a:srgbClr val="FF0000"/>
                    </a:solidFill>
                  </a:rPr>
                  <a:t>+</a:t>
                </a:r>
              </a:p>
            </p:txBody>
          </p:sp>
          <p:sp>
            <p:nvSpPr>
              <p:cNvPr id="52" name="Text Box 24"/>
              <p:cNvSpPr txBox="1">
                <a:spLocks noChangeArrowheads="1"/>
              </p:cNvSpPr>
              <p:nvPr/>
            </p:nvSpPr>
            <p:spPr bwMode="auto">
              <a:xfrm>
                <a:off x="2597603" y="2325471"/>
                <a:ext cx="591829" cy="369332"/>
              </a:xfrm>
              <a:prstGeom prst="rect">
                <a:avLst/>
              </a:prstGeom>
              <a:noFill/>
              <a:ln w="12700">
                <a:noFill/>
                <a:miter lim="800000"/>
                <a:headEnd type="none" w="sm" len="sm"/>
                <a:tailEnd type="none" w="sm" len="sm"/>
              </a:ln>
            </p:spPr>
            <p:txBody>
              <a:bodyPr wrap="none">
                <a:spAutoFit/>
              </a:bodyPr>
              <a:lstStyle/>
              <a:p>
                <a:r>
                  <a:rPr lang="en-US" i="1" dirty="0" smtClean="0">
                    <a:solidFill>
                      <a:srgbClr val="FF0000"/>
                    </a:solidFill>
                    <a:latin typeface="Times New Roman" pitchFamily="18" charset="0"/>
                  </a:rPr>
                  <a:t>V</a:t>
                </a:r>
                <a:r>
                  <a:rPr lang="en-US" baseline="-25000" dirty="0" smtClean="0">
                    <a:solidFill>
                      <a:srgbClr val="FF0000"/>
                    </a:solidFill>
                    <a:latin typeface="Times New Roman" pitchFamily="18" charset="0"/>
                  </a:rPr>
                  <a:t>max</a:t>
                </a:r>
                <a:endParaRPr lang="en-US" baseline="-25000" dirty="0">
                  <a:solidFill>
                    <a:srgbClr val="FF0000"/>
                  </a:solidFill>
                  <a:latin typeface="Times New Roman" pitchFamily="18" charset="0"/>
                </a:endParaRPr>
              </a:p>
            </p:txBody>
          </p:sp>
        </p:grpSp>
        <p:grpSp>
          <p:nvGrpSpPr>
            <p:cNvPr id="80" name="Group 79"/>
            <p:cNvGrpSpPr/>
            <p:nvPr/>
          </p:nvGrpSpPr>
          <p:grpSpPr>
            <a:xfrm>
              <a:off x="3770306" y="2038444"/>
              <a:ext cx="2298934" cy="2649237"/>
              <a:chOff x="3770306" y="2038444"/>
              <a:chExt cx="2298934" cy="2649237"/>
            </a:xfrm>
          </p:grpSpPr>
          <p:grpSp>
            <p:nvGrpSpPr>
              <p:cNvPr id="53" name="Group 52"/>
              <p:cNvGrpSpPr/>
              <p:nvPr/>
            </p:nvGrpSpPr>
            <p:grpSpPr>
              <a:xfrm>
                <a:off x="3770306" y="2038444"/>
                <a:ext cx="1802530" cy="2649237"/>
                <a:chOff x="874713" y="2539176"/>
                <a:chExt cx="1802530" cy="2649237"/>
              </a:xfrm>
            </p:grpSpPr>
            <p:sp>
              <p:nvSpPr>
                <p:cNvPr id="54" name="Line 6"/>
                <p:cNvSpPr>
                  <a:spLocks noChangeShapeType="1"/>
                </p:cNvSpPr>
                <p:nvPr/>
              </p:nvSpPr>
              <p:spPr bwMode="auto">
                <a:xfrm>
                  <a:off x="1531938" y="4006406"/>
                  <a:ext cx="0" cy="865188"/>
                </a:xfrm>
                <a:prstGeom prst="line">
                  <a:avLst/>
                </a:prstGeom>
                <a:noFill/>
                <a:ln w="38100">
                  <a:solidFill>
                    <a:schemeClr val="bg1"/>
                  </a:solidFill>
                  <a:round/>
                  <a:headEnd type="none" w="sm" len="sm"/>
                  <a:tailEnd type="none" w="sm" len="sm"/>
                </a:ln>
              </p:spPr>
              <p:txBody>
                <a:bodyPr wrap="none"/>
                <a:lstStyle/>
                <a:p>
                  <a:endParaRPr lang="en-US"/>
                </a:p>
              </p:txBody>
            </p:sp>
            <p:sp>
              <p:nvSpPr>
                <p:cNvPr id="55" name="Line 7"/>
                <p:cNvSpPr>
                  <a:spLocks noChangeShapeType="1"/>
                </p:cNvSpPr>
                <p:nvPr/>
              </p:nvSpPr>
              <p:spPr bwMode="auto">
                <a:xfrm>
                  <a:off x="2023636" y="3979419"/>
                  <a:ext cx="0" cy="865187"/>
                </a:xfrm>
                <a:prstGeom prst="line">
                  <a:avLst/>
                </a:prstGeom>
                <a:noFill/>
                <a:ln w="38100">
                  <a:solidFill>
                    <a:schemeClr val="bg1"/>
                  </a:solidFill>
                  <a:round/>
                  <a:headEnd type="none" w="sm" len="sm"/>
                  <a:tailEnd type="none" w="sm" len="sm"/>
                </a:ln>
              </p:spPr>
              <p:txBody>
                <a:bodyPr wrap="none"/>
                <a:lstStyle/>
                <a:p>
                  <a:endParaRPr lang="en-US"/>
                </a:p>
              </p:txBody>
            </p:sp>
            <p:sp>
              <p:nvSpPr>
                <p:cNvPr id="56" name="Line 8"/>
                <p:cNvSpPr>
                  <a:spLocks noChangeShapeType="1"/>
                </p:cNvSpPr>
                <p:nvPr/>
              </p:nvSpPr>
              <p:spPr bwMode="auto">
                <a:xfrm flipH="1">
                  <a:off x="874713" y="4855038"/>
                  <a:ext cx="668337" cy="0"/>
                </a:xfrm>
                <a:prstGeom prst="line">
                  <a:avLst/>
                </a:prstGeom>
                <a:noFill/>
                <a:ln w="38100">
                  <a:solidFill>
                    <a:schemeClr val="bg1"/>
                  </a:solidFill>
                  <a:round/>
                  <a:headEnd type="none" w="sm" len="sm"/>
                  <a:tailEnd type="none" w="sm" len="sm"/>
                </a:ln>
              </p:spPr>
              <p:txBody>
                <a:bodyPr wrap="none"/>
                <a:lstStyle/>
                <a:p>
                  <a:endParaRPr lang="en-US"/>
                </a:p>
              </p:txBody>
            </p:sp>
            <p:sp>
              <p:nvSpPr>
                <p:cNvPr id="57" name="Line 10"/>
                <p:cNvSpPr>
                  <a:spLocks noChangeShapeType="1"/>
                </p:cNvSpPr>
                <p:nvPr/>
              </p:nvSpPr>
              <p:spPr bwMode="auto">
                <a:xfrm flipH="1">
                  <a:off x="2002977" y="4843238"/>
                  <a:ext cx="674266" cy="0"/>
                </a:xfrm>
                <a:prstGeom prst="line">
                  <a:avLst/>
                </a:prstGeom>
                <a:noFill/>
                <a:ln w="38100">
                  <a:solidFill>
                    <a:schemeClr val="bg1"/>
                  </a:solidFill>
                  <a:round/>
                  <a:headEnd type="none" w="sm" len="sm"/>
                  <a:tailEnd type="none" w="sm" len="sm"/>
                </a:ln>
              </p:spPr>
              <p:txBody>
                <a:bodyPr wrap="none"/>
                <a:lstStyle/>
                <a:p>
                  <a:endParaRPr lang="en-US"/>
                </a:p>
              </p:txBody>
            </p:sp>
            <p:sp>
              <p:nvSpPr>
                <p:cNvPr id="58" name="Line 12"/>
                <p:cNvSpPr>
                  <a:spLocks noChangeShapeType="1"/>
                </p:cNvSpPr>
                <p:nvPr/>
              </p:nvSpPr>
              <p:spPr bwMode="auto">
                <a:xfrm>
                  <a:off x="892175" y="4855038"/>
                  <a:ext cx="0" cy="333375"/>
                </a:xfrm>
                <a:prstGeom prst="line">
                  <a:avLst/>
                </a:prstGeom>
                <a:noFill/>
                <a:ln w="38100">
                  <a:solidFill>
                    <a:schemeClr val="bg1"/>
                  </a:solidFill>
                  <a:round/>
                  <a:headEnd type="none" w="sm" len="sm"/>
                  <a:tailEnd type="none" w="sm" len="sm"/>
                </a:ln>
              </p:spPr>
              <p:txBody>
                <a:bodyPr wrap="none"/>
                <a:lstStyle/>
                <a:p>
                  <a:endParaRPr lang="en-US"/>
                </a:p>
              </p:txBody>
            </p:sp>
            <p:sp>
              <p:nvSpPr>
                <p:cNvPr id="59" name="Line 13"/>
                <p:cNvSpPr>
                  <a:spLocks noChangeShapeType="1"/>
                </p:cNvSpPr>
                <p:nvPr/>
              </p:nvSpPr>
              <p:spPr bwMode="auto">
                <a:xfrm>
                  <a:off x="2660864" y="4845727"/>
                  <a:ext cx="0" cy="333375"/>
                </a:xfrm>
                <a:prstGeom prst="line">
                  <a:avLst/>
                </a:prstGeom>
                <a:noFill/>
                <a:ln w="38100">
                  <a:solidFill>
                    <a:schemeClr val="bg1"/>
                  </a:solidFill>
                  <a:round/>
                  <a:headEnd type="none" w="sm" len="sm"/>
                  <a:tailEnd type="none" w="sm" len="sm"/>
                </a:ln>
              </p:spPr>
              <p:txBody>
                <a:bodyPr wrap="none"/>
                <a:lstStyle/>
                <a:p>
                  <a:endParaRPr lang="en-US"/>
                </a:p>
              </p:txBody>
            </p:sp>
            <p:sp>
              <p:nvSpPr>
                <p:cNvPr id="60" name="Line 14"/>
                <p:cNvSpPr>
                  <a:spLocks noChangeShapeType="1"/>
                </p:cNvSpPr>
                <p:nvPr/>
              </p:nvSpPr>
              <p:spPr bwMode="auto">
                <a:xfrm>
                  <a:off x="876307" y="5187032"/>
                  <a:ext cx="1800936" cy="0"/>
                </a:xfrm>
                <a:prstGeom prst="line">
                  <a:avLst/>
                </a:prstGeom>
                <a:noFill/>
                <a:ln w="38100">
                  <a:solidFill>
                    <a:schemeClr val="bg1"/>
                  </a:solidFill>
                  <a:round/>
                  <a:headEnd type="none" w="sm" len="sm"/>
                  <a:tailEnd type="none" w="sm" len="sm"/>
                </a:ln>
              </p:spPr>
              <p:txBody>
                <a:bodyPr wrap="none"/>
                <a:lstStyle/>
                <a:p>
                  <a:endParaRPr lang="en-US"/>
                </a:p>
              </p:txBody>
            </p:sp>
            <p:sp>
              <p:nvSpPr>
                <p:cNvPr id="61" name="Text Box 16"/>
                <p:cNvSpPr txBox="1">
                  <a:spLocks noChangeArrowheads="1"/>
                </p:cNvSpPr>
                <p:nvPr/>
              </p:nvSpPr>
              <p:spPr bwMode="auto">
                <a:xfrm>
                  <a:off x="1747838" y="2664288"/>
                  <a:ext cx="336550" cy="457200"/>
                </a:xfrm>
                <a:prstGeom prst="rect">
                  <a:avLst/>
                </a:prstGeom>
                <a:noFill/>
                <a:ln w="12700">
                  <a:noFill/>
                  <a:miter lim="800000"/>
                  <a:headEnd type="none" w="sm" len="sm"/>
                  <a:tailEnd type="none" w="sm" len="sm"/>
                </a:ln>
              </p:spPr>
              <p:txBody>
                <a:bodyPr wrap="none">
                  <a:spAutoFit/>
                </a:bodyPr>
                <a:lstStyle/>
                <a:p>
                  <a:r>
                    <a:rPr lang="en-US" sz="2400" i="1" dirty="0">
                      <a:solidFill>
                        <a:schemeClr val="bg2"/>
                      </a:solidFill>
                      <a:latin typeface="Times New Roman" pitchFamily="18" charset="0"/>
                    </a:rPr>
                    <a:t>a</a:t>
                  </a:r>
                </a:p>
              </p:txBody>
            </p:sp>
            <p:sp>
              <p:nvSpPr>
                <p:cNvPr id="70" name="Pie 69"/>
                <p:cNvSpPr/>
                <p:nvPr/>
              </p:nvSpPr>
              <p:spPr bwMode="auto">
                <a:xfrm rot="8079605">
                  <a:off x="1000125" y="2539176"/>
                  <a:ext cx="1524000" cy="1524000"/>
                </a:xfrm>
                <a:prstGeom prst="pie">
                  <a:avLst>
                    <a:gd name="adj1" fmla="val 20057278"/>
                    <a:gd name="adj2" fmla="val 17699230"/>
                  </a:avLst>
                </a:prstGeom>
                <a:noFill/>
                <a:ln w="38100"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1" name="Rectangle 70"/>
                <p:cNvSpPr/>
                <p:nvPr/>
              </p:nvSpPr>
              <p:spPr bwMode="auto">
                <a:xfrm flipH="1">
                  <a:off x="1571625" y="3273888"/>
                  <a:ext cx="381000" cy="895350"/>
                </a:xfrm>
                <a:prstGeom prst="rect">
                  <a:avLst/>
                </a:prstGeom>
                <a:solidFill>
                  <a:schemeClr val="tx1"/>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2" name="Line 15"/>
                <p:cNvSpPr>
                  <a:spLocks noChangeShapeType="1"/>
                </p:cNvSpPr>
                <p:nvPr/>
              </p:nvSpPr>
              <p:spPr bwMode="auto">
                <a:xfrm flipV="1">
                  <a:off x="1817916" y="2851611"/>
                  <a:ext cx="480783" cy="446747"/>
                </a:xfrm>
                <a:prstGeom prst="line">
                  <a:avLst/>
                </a:prstGeom>
                <a:noFill/>
                <a:ln w="12700">
                  <a:solidFill>
                    <a:schemeClr val="bg2"/>
                  </a:solidFill>
                  <a:round/>
                  <a:headEnd type="none" w="sm" len="sm"/>
                  <a:tailEnd type="triangle" w="med" len="med"/>
                </a:ln>
              </p:spPr>
              <p:txBody>
                <a:bodyPr wrap="none"/>
                <a:lstStyle/>
                <a:p>
                  <a:endParaRPr lang="en-US">
                    <a:solidFill>
                      <a:srgbClr val="FF0000"/>
                    </a:solidFill>
                  </a:endParaRPr>
                </a:p>
              </p:txBody>
            </p:sp>
            <p:sp>
              <p:nvSpPr>
                <p:cNvPr id="73" name="Rectangle 72"/>
                <p:cNvSpPr/>
                <p:nvPr/>
              </p:nvSpPr>
              <p:spPr bwMode="auto">
                <a:xfrm>
                  <a:off x="1505103" y="3746501"/>
                  <a:ext cx="545123" cy="252047"/>
                </a:xfrm>
                <a:prstGeom prst="rect">
                  <a:avLst/>
                </a:prstGeom>
                <a:solidFill>
                  <a:schemeClr val="tx1"/>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76" name="Freeform 23"/>
              <p:cNvSpPr>
                <a:spLocks/>
              </p:cNvSpPr>
              <p:nvPr/>
            </p:nvSpPr>
            <p:spPr bwMode="auto">
              <a:xfrm>
                <a:off x="5388203" y="3062288"/>
                <a:ext cx="482600" cy="741362"/>
              </a:xfrm>
              <a:custGeom>
                <a:avLst/>
                <a:gdLst>
                  <a:gd name="T0" fmla="*/ 2147483647 w 304"/>
                  <a:gd name="T1" fmla="*/ 2147483647 h 467"/>
                  <a:gd name="T2" fmla="*/ 2147483647 w 304"/>
                  <a:gd name="T3" fmla="*/ 2147483647 h 467"/>
                  <a:gd name="T4" fmla="*/ 2147483647 w 304"/>
                  <a:gd name="T5" fmla="*/ 2147483647 h 467"/>
                  <a:gd name="T6" fmla="*/ 0 w 304"/>
                  <a:gd name="T7" fmla="*/ 0 h 467"/>
                  <a:gd name="T8" fmla="*/ 0 60000 65536"/>
                  <a:gd name="T9" fmla="*/ 0 60000 65536"/>
                  <a:gd name="T10" fmla="*/ 0 60000 65536"/>
                  <a:gd name="T11" fmla="*/ 0 60000 65536"/>
                  <a:gd name="T12" fmla="*/ 0 w 304"/>
                  <a:gd name="T13" fmla="*/ 0 h 467"/>
                  <a:gd name="T14" fmla="*/ 304 w 304"/>
                  <a:gd name="T15" fmla="*/ 467 h 467"/>
                </a:gdLst>
                <a:ahLst/>
                <a:cxnLst>
                  <a:cxn ang="T8">
                    <a:pos x="T0" y="T1"/>
                  </a:cxn>
                  <a:cxn ang="T9">
                    <a:pos x="T2" y="T3"/>
                  </a:cxn>
                  <a:cxn ang="T10">
                    <a:pos x="T4" y="T5"/>
                  </a:cxn>
                  <a:cxn ang="T11">
                    <a:pos x="T6" y="T7"/>
                  </a:cxn>
                </a:cxnLst>
                <a:rect l="T12" t="T13" r="T14" b="T15"/>
                <a:pathLst>
                  <a:path w="304" h="467">
                    <a:moveTo>
                      <a:pt x="304" y="467"/>
                    </a:moveTo>
                    <a:cubicBezTo>
                      <a:pt x="300" y="437"/>
                      <a:pt x="291" y="343"/>
                      <a:pt x="281" y="280"/>
                    </a:cubicBezTo>
                    <a:cubicBezTo>
                      <a:pt x="271" y="217"/>
                      <a:pt x="292" y="134"/>
                      <a:pt x="246" y="88"/>
                    </a:cubicBezTo>
                    <a:cubicBezTo>
                      <a:pt x="200" y="42"/>
                      <a:pt x="51" y="18"/>
                      <a:pt x="0" y="0"/>
                    </a:cubicBezTo>
                  </a:path>
                </a:pathLst>
              </a:custGeom>
              <a:noFill/>
              <a:ln w="28575" cap="flat" cmpd="sng">
                <a:solidFill>
                  <a:srgbClr val="FF9933"/>
                </a:solidFill>
                <a:prstDash val="solid"/>
                <a:round/>
                <a:headEnd type="none" w="sm" len="sm"/>
                <a:tailEnd type="none" w="sm" len="sm"/>
              </a:ln>
            </p:spPr>
            <p:txBody>
              <a:bodyPr wrap="none"/>
              <a:lstStyle/>
              <a:p>
                <a:endParaRPr lang="en-US"/>
              </a:p>
            </p:txBody>
          </p:sp>
          <p:sp>
            <p:nvSpPr>
              <p:cNvPr id="77" name="Line 32"/>
              <p:cNvSpPr>
                <a:spLocks noChangeShapeType="1"/>
              </p:cNvSpPr>
              <p:nvPr/>
            </p:nvSpPr>
            <p:spPr bwMode="auto">
              <a:xfrm>
                <a:off x="5648553" y="3803650"/>
                <a:ext cx="420687" cy="0"/>
              </a:xfrm>
              <a:prstGeom prst="line">
                <a:avLst/>
              </a:prstGeom>
              <a:noFill/>
              <a:ln w="28575">
                <a:solidFill>
                  <a:srgbClr val="FF9933"/>
                </a:solidFill>
                <a:round/>
                <a:headEnd type="none" w="sm" len="sm"/>
                <a:tailEnd type="none" w="sm" len="sm"/>
              </a:ln>
            </p:spPr>
            <p:txBody>
              <a:bodyPr wrap="none"/>
              <a:lstStyle/>
              <a:p>
                <a:endParaRPr lang="en-US"/>
              </a:p>
            </p:txBody>
          </p:sp>
          <p:sp>
            <p:nvSpPr>
              <p:cNvPr id="78" name="Line 33"/>
              <p:cNvSpPr>
                <a:spLocks noChangeShapeType="1"/>
              </p:cNvSpPr>
              <p:nvPr/>
            </p:nvSpPr>
            <p:spPr bwMode="auto">
              <a:xfrm>
                <a:off x="5791578" y="3955240"/>
                <a:ext cx="151772" cy="0"/>
              </a:xfrm>
              <a:prstGeom prst="line">
                <a:avLst/>
              </a:prstGeom>
              <a:noFill/>
              <a:ln w="28575">
                <a:solidFill>
                  <a:srgbClr val="FF9933"/>
                </a:solidFill>
                <a:round/>
                <a:headEnd type="none" w="sm" len="sm"/>
                <a:tailEnd type="none" w="sm" len="sm"/>
              </a:ln>
            </p:spPr>
            <p:txBody>
              <a:bodyPr wrap="none"/>
              <a:lstStyle/>
              <a:p>
                <a:endParaRPr lang="en-US"/>
              </a:p>
            </p:txBody>
          </p:sp>
          <p:sp>
            <p:nvSpPr>
              <p:cNvPr id="79" name="Line 33"/>
              <p:cNvSpPr>
                <a:spLocks noChangeShapeType="1"/>
              </p:cNvSpPr>
              <p:nvPr/>
            </p:nvSpPr>
            <p:spPr bwMode="auto">
              <a:xfrm>
                <a:off x="5720684" y="3884347"/>
                <a:ext cx="286451" cy="0"/>
              </a:xfrm>
              <a:prstGeom prst="line">
                <a:avLst/>
              </a:prstGeom>
              <a:noFill/>
              <a:ln w="28575">
                <a:solidFill>
                  <a:srgbClr val="FF9933"/>
                </a:solidFill>
                <a:round/>
                <a:headEnd type="none" w="sm" len="sm"/>
                <a:tailEnd type="none" w="sm" len="sm"/>
              </a:ln>
            </p:spPr>
            <p:txBody>
              <a:bodyPr wrap="none"/>
              <a:lstStyle/>
              <a:p>
                <a:endParaRPr lang="en-US"/>
              </a:p>
            </p:txBody>
          </p:sp>
        </p:grpSp>
        <p:pic>
          <p:nvPicPr>
            <p:cNvPr id="2" name="Picture 7" descr="C:\Users\Dr. David Jackson\AppData\Local\Microsoft\Windows\Temporary Internet Files\Content.IE5\YMF8SMUY\MC900441735[1].png"/>
            <p:cNvPicPr>
              <a:picLocks noChangeAspect="1" noChangeArrowheads="1"/>
            </p:cNvPicPr>
            <p:nvPr/>
          </p:nvPicPr>
          <p:blipFill>
            <a:blip r:embed="rId8" cstate="print"/>
            <a:srcRect/>
            <a:stretch>
              <a:fillRect/>
            </a:stretch>
          </p:blipFill>
          <p:spPr bwMode="auto">
            <a:xfrm rot="2977665">
              <a:off x="2825755" y="2364840"/>
              <a:ext cx="956333" cy="956333"/>
            </a:xfrm>
            <a:prstGeom prst="rect">
              <a:avLst/>
            </a:prstGeom>
            <a:noFill/>
          </p:spPr>
        </p:pic>
        <p:cxnSp>
          <p:nvCxnSpPr>
            <p:cNvPr id="88" name="Straight Arrow Connector 87"/>
            <p:cNvCxnSpPr/>
            <p:nvPr/>
          </p:nvCxnSpPr>
          <p:spPr bwMode="auto">
            <a:xfrm>
              <a:off x="2688771" y="3265714"/>
              <a:ext cx="1175658" cy="0"/>
            </a:xfrm>
            <a:prstGeom prst="straightConnector1">
              <a:avLst/>
            </a:prstGeom>
            <a:solidFill>
              <a:schemeClr val="accent1"/>
            </a:solidFill>
            <a:ln w="12700" cap="flat" cmpd="sng" algn="ctr">
              <a:solidFill>
                <a:schemeClr val="bg2"/>
              </a:solidFill>
              <a:prstDash val="solid"/>
              <a:round/>
              <a:headEnd type="triangle" w="med" len="med"/>
              <a:tailEnd type="triangle" w="med" len="med"/>
            </a:ln>
            <a:effectLst/>
          </p:spPr>
        </p:cxnSp>
        <p:sp>
          <p:nvSpPr>
            <p:cNvPr id="89" name="Text Box 35"/>
            <p:cNvSpPr txBox="1">
              <a:spLocks noChangeArrowheads="1"/>
            </p:cNvSpPr>
            <p:nvPr/>
          </p:nvSpPr>
          <p:spPr bwMode="auto">
            <a:xfrm>
              <a:off x="3100384" y="3325125"/>
              <a:ext cx="336550" cy="457200"/>
            </a:xfrm>
            <a:prstGeom prst="rect">
              <a:avLst/>
            </a:prstGeom>
            <a:noFill/>
            <a:ln w="12700">
              <a:noFill/>
              <a:miter lim="800000"/>
              <a:headEnd type="none" w="sm" len="sm"/>
              <a:tailEnd type="none" w="sm" len="sm"/>
            </a:ln>
          </p:spPr>
          <p:txBody>
            <a:bodyPr wrap="none">
              <a:spAutoFit/>
            </a:bodyPr>
            <a:lstStyle/>
            <a:p>
              <a:r>
                <a:rPr lang="en-US" sz="2400" i="1" dirty="0">
                  <a:solidFill>
                    <a:schemeClr val="bg2"/>
                  </a:solidFill>
                  <a:latin typeface="Times New Roman" pitchFamily="18" charset="0"/>
                </a:rPr>
                <a:t>h</a:t>
              </a:r>
            </a:p>
          </p:txBody>
        </p:sp>
      </p:grpSp>
      <p:graphicFrame>
        <p:nvGraphicFramePr>
          <p:cNvPr id="7174" name="Object 1025"/>
          <p:cNvGraphicFramePr>
            <a:graphicFrameLocks noChangeAspect="1"/>
          </p:cNvGraphicFramePr>
          <p:nvPr>
            <p:extLst>
              <p:ext uri="{D42A27DB-BD31-4B8C-83A1-F6EECF244321}">
                <p14:modId xmlns:p14="http://schemas.microsoft.com/office/powerpoint/2010/main" val="1149768521"/>
              </p:ext>
            </p:extLst>
          </p:nvPr>
        </p:nvGraphicFramePr>
        <p:xfrm>
          <a:off x="6983413" y="5113338"/>
          <a:ext cx="1185862" cy="403225"/>
        </p:xfrm>
        <a:graphic>
          <a:graphicData uri="http://schemas.openxmlformats.org/presentationml/2006/ole">
            <mc:AlternateContent xmlns:mc="http://schemas.openxmlformats.org/markup-compatibility/2006">
              <mc:Choice xmlns:v="urn:schemas-microsoft-com:vml" Requires="v">
                <p:oleObj spid="_x0000_s7294" name="Equation" r:id="rId9" imgW="672808" imgH="228501" progId="Equation.DSMT4">
                  <p:embed/>
                </p:oleObj>
              </mc:Choice>
              <mc:Fallback>
                <p:oleObj name="Equation" r:id="rId9" imgW="672808" imgH="228501" progId="Equation.DSMT4">
                  <p:embed/>
                  <p:pic>
                    <p:nvPicPr>
                      <p:cNvPr id="0" name="Picture 1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3413" y="5113338"/>
                        <a:ext cx="1185862"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p:cNvPicPr>
            <a:picLocks noChangeAspect="1"/>
          </p:cNvPicPr>
          <p:nvPr/>
        </p:nvPicPr>
        <p:blipFill>
          <a:blip r:embed="rId11"/>
          <a:stretch>
            <a:fillRect/>
          </a:stretch>
        </p:blipFill>
        <p:spPr>
          <a:xfrm>
            <a:off x="7049741" y="1672945"/>
            <a:ext cx="1615440" cy="32994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4"/>
          <p:cNvSpPr txBox="1">
            <a:spLocks noChangeArrowheads="1"/>
          </p:cNvSpPr>
          <p:nvPr/>
        </p:nvSpPr>
        <p:spPr bwMode="auto">
          <a:xfrm>
            <a:off x="1627188" y="1837193"/>
            <a:ext cx="1350962" cy="396875"/>
          </a:xfrm>
          <a:prstGeom prst="rect">
            <a:avLst/>
          </a:prstGeom>
          <a:noFill/>
          <a:ln w="12700">
            <a:noFill/>
            <a:miter lim="800000"/>
            <a:headEnd type="none" w="sm" len="sm"/>
            <a:tailEnd type="none" w="sm" len="sm"/>
          </a:ln>
        </p:spPr>
        <p:txBody>
          <a:bodyPr>
            <a:spAutoFit/>
          </a:bodyPr>
          <a:lstStyle/>
          <a:p>
            <a:r>
              <a:rPr lang="en-US" sz="2000" dirty="0">
                <a:solidFill>
                  <a:schemeClr val="bg1"/>
                </a:solidFill>
              </a:rPr>
              <a:t>Assume</a:t>
            </a:r>
            <a:endParaRPr lang="en-US" sz="2000" i="1" baseline="-25000" dirty="0">
              <a:solidFill>
                <a:schemeClr val="bg1"/>
              </a:solidFill>
              <a:latin typeface="Times New Roman" pitchFamily="18" charset="0"/>
            </a:endParaRPr>
          </a:p>
        </p:txBody>
      </p:sp>
      <p:graphicFrame>
        <p:nvGraphicFramePr>
          <p:cNvPr id="7170" name="Object 1024"/>
          <p:cNvGraphicFramePr>
            <a:graphicFrameLocks noChangeAspect="1"/>
          </p:cNvGraphicFramePr>
          <p:nvPr>
            <p:extLst>
              <p:ext uri="{D42A27DB-BD31-4B8C-83A1-F6EECF244321}">
                <p14:modId xmlns:p14="http://schemas.microsoft.com/office/powerpoint/2010/main" val="570571110"/>
              </p:ext>
            </p:extLst>
          </p:nvPr>
        </p:nvGraphicFramePr>
        <p:xfrm>
          <a:off x="2397125" y="2462213"/>
          <a:ext cx="2476500" cy="1076325"/>
        </p:xfrm>
        <a:graphic>
          <a:graphicData uri="http://schemas.openxmlformats.org/presentationml/2006/ole">
            <mc:AlternateContent xmlns:mc="http://schemas.openxmlformats.org/markup-compatibility/2006">
              <mc:Choice xmlns:v="urn:schemas-microsoft-com:vml" Requires="v">
                <p:oleObj spid="_x0000_s99451" name="Equation" r:id="rId4" imgW="1168400" imgH="508000" progId="Equation.DSMT4">
                  <p:embed/>
                </p:oleObj>
              </mc:Choice>
              <mc:Fallback>
                <p:oleObj name="Equation" r:id="rId4" imgW="1168400" imgH="508000" progId="Equation.DSMT4">
                  <p:embed/>
                  <p:pic>
                    <p:nvPicPr>
                      <p:cNvPr id="0" name="Picture 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25" y="2462213"/>
                        <a:ext cx="24765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1026"/>
          <p:cNvGraphicFramePr>
            <a:graphicFrameLocks noChangeAspect="1"/>
          </p:cNvGraphicFramePr>
          <p:nvPr>
            <p:extLst>
              <p:ext uri="{D42A27DB-BD31-4B8C-83A1-F6EECF244321}">
                <p14:modId xmlns:p14="http://schemas.microsoft.com/office/powerpoint/2010/main" val="2389451968"/>
              </p:ext>
            </p:extLst>
          </p:nvPr>
        </p:nvGraphicFramePr>
        <p:xfrm>
          <a:off x="2667000" y="4583113"/>
          <a:ext cx="2744788" cy="538162"/>
        </p:xfrm>
        <a:graphic>
          <a:graphicData uri="http://schemas.openxmlformats.org/presentationml/2006/ole">
            <mc:AlternateContent xmlns:mc="http://schemas.openxmlformats.org/markup-compatibility/2006">
              <mc:Choice xmlns:v="urn:schemas-microsoft-com:vml" Requires="v">
                <p:oleObj spid="_x0000_s99452" name="Equation" r:id="rId6" imgW="1295400" imgH="254000" progId="Equation.DSMT4">
                  <p:embed/>
                </p:oleObj>
              </mc:Choice>
              <mc:Fallback>
                <p:oleObj name="Equation" r:id="rId6" imgW="1295400" imgH="254000" progId="Equation.DSMT4">
                  <p:embed/>
                  <p:pic>
                    <p:nvPicPr>
                      <p:cNvPr id="0" name="Picture 1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583113"/>
                        <a:ext cx="2744788" cy="538162"/>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1027"/>
          <p:cNvGraphicFramePr>
            <a:graphicFrameLocks noChangeAspect="1"/>
          </p:cNvGraphicFramePr>
          <p:nvPr/>
        </p:nvGraphicFramePr>
        <p:xfrm>
          <a:off x="2584450" y="5322888"/>
          <a:ext cx="3221038" cy="447675"/>
        </p:xfrm>
        <a:graphic>
          <a:graphicData uri="http://schemas.openxmlformats.org/presentationml/2006/ole">
            <mc:AlternateContent xmlns:mc="http://schemas.openxmlformats.org/markup-compatibility/2006">
              <mc:Choice xmlns:v="urn:schemas-microsoft-com:vml" Requires="v">
                <p:oleObj spid="_x0000_s99453" name="Equation" r:id="rId8" imgW="1828800" imgH="254000" progId="Equation.DSMT4">
                  <p:embed/>
                </p:oleObj>
              </mc:Choice>
              <mc:Fallback>
                <p:oleObj name="Equation" r:id="rId8" imgW="1828800" imgH="254000" progId="Equation.DSMT4">
                  <p:embed/>
                  <p:pic>
                    <p:nvPicPr>
                      <p:cNvPr id="0" name="Picture 1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4450" y="5322888"/>
                        <a:ext cx="3221038" cy="44767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Slide Number Placeholder 22"/>
          <p:cNvSpPr>
            <a:spLocks noGrp="1"/>
          </p:cNvSpPr>
          <p:nvPr>
            <p:ph type="sldNum" sz="quarter" idx="12"/>
          </p:nvPr>
        </p:nvSpPr>
        <p:spPr/>
        <p:txBody>
          <a:bodyPr/>
          <a:lstStyle/>
          <a:p>
            <a:pPr>
              <a:defRPr/>
            </a:pPr>
            <a:fld id="{D9901FBE-E0E0-422A-BCB2-EB14375D8436}" type="slidenum">
              <a:rPr lang="en-US" smtClean="0"/>
              <a:pPr>
                <a:defRPr/>
              </a:pPr>
              <a:t>18</a:t>
            </a:fld>
            <a:endParaRPr lang="en-US"/>
          </a:p>
        </p:txBody>
      </p:sp>
      <p:sp>
        <p:nvSpPr>
          <p:cNvPr id="26" name="Text Box 6"/>
          <p:cNvSpPr txBox="1">
            <a:spLocks noChangeArrowheads="1"/>
          </p:cNvSpPr>
          <p:nvPr/>
        </p:nvSpPr>
        <p:spPr bwMode="auto">
          <a:xfrm>
            <a:off x="270453"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 (cont.)</a:t>
            </a:r>
          </a:p>
        </p:txBody>
      </p:sp>
      <p:sp>
        <p:nvSpPr>
          <p:cNvPr id="27" name="TextBox 26"/>
          <p:cNvSpPr txBox="1"/>
          <p:nvPr/>
        </p:nvSpPr>
        <p:spPr>
          <a:xfrm>
            <a:off x="3418113" y="1110343"/>
            <a:ext cx="1383712" cy="461665"/>
          </a:xfrm>
          <a:prstGeom prst="rect">
            <a:avLst/>
          </a:prstGeom>
          <a:solidFill>
            <a:srgbClr val="FFCCFF"/>
          </a:solidFill>
        </p:spPr>
        <p:txBody>
          <a:bodyPr wrap="none" rtlCol="0">
            <a:spAutoFit/>
          </a:bodyPr>
          <a:lstStyle/>
          <a:p>
            <a:r>
              <a:rPr lang="en-US" sz="2400" dirty="0" smtClean="0">
                <a:solidFill>
                  <a:schemeClr val="bg2"/>
                </a:solidFill>
              </a:rPr>
              <a:t>Example</a:t>
            </a:r>
            <a:endParaRPr lang="en-US" sz="2400" dirty="0">
              <a:solidFill>
                <a:schemeClr val="bg2"/>
              </a:solidFill>
            </a:endParaRPr>
          </a:p>
        </p:txBody>
      </p:sp>
      <p:sp>
        <p:nvSpPr>
          <p:cNvPr id="28" name="TextBox 27"/>
          <p:cNvSpPr txBox="1"/>
          <p:nvPr/>
        </p:nvSpPr>
        <p:spPr>
          <a:xfrm>
            <a:off x="5802086" y="2394857"/>
            <a:ext cx="2960914" cy="1477328"/>
          </a:xfrm>
          <a:prstGeom prst="rect">
            <a:avLst/>
          </a:prstGeom>
          <a:noFill/>
          <a:ln w="19050">
            <a:solidFill>
              <a:schemeClr val="bg1"/>
            </a:solidFill>
          </a:ln>
        </p:spPr>
        <p:txBody>
          <a:bodyPr wrap="square" rtlCol="0">
            <a:spAutoFit/>
          </a:bodyPr>
          <a:lstStyle/>
          <a:p>
            <a:pPr algn="ctr"/>
            <a:r>
              <a:rPr lang="en-US" b="1" dirty="0" smtClean="0">
                <a:solidFill>
                  <a:schemeClr val="bg2"/>
                </a:solidFill>
              </a:rPr>
              <a:t>Note:</a:t>
            </a:r>
            <a:r>
              <a:rPr lang="en-US" dirty="0" smtClean="0">
                <a:solidFill>
                  <a:schemeClr val="bg2"/>
                </a:solidFill>
              </a:rPr>
              <a:t> </a:t>
            </a:r>
          </a:p>
          <a:p>
            <a:pPr algn="ctr"/>
            <a:r>
              <a:rPr lang="en-US" dirty="0" smtClean="0">
                <a:solidFill>
                  <a:schemeClr val="bg2"/>
                </a:solidFill>
              </a:rPr>
              <a:t>This dimension corresponds </a:t>
            </a:r>
            <a:r>
              <a:rPr lang="en-US" dirty="0" smtClean="0">
                <a:solidFill>
                  <a:schemeClr val="bg2"/>
                </a:solidFill>
              </a:rPr>
              <a:t>to the small </a:t>
            </a:r>
            <a:br>
              <a:rPr lang="en-US" dirty="0" smtClean="0">
                <a:solidFill>
                  <a:schemeClr val="bg2"/>
                </a:solidFill>
              </a:rPr>
            </a:br>
            <a:r>
              <a:rPr lang="en-US" dirty="0" smtClean="0">
                <a:solidFill>
                  <a:schemeClr val="bg2"/>
                </a:solidFill>
              </a:rPr>
              <a:t>Van de Graaff that we have in the ECE Department.</a:t>
            </a:r>
            <a:endParaRPr lang="en-US" dirty="0">
              <a:solidFill>
                <a:schemeClr val="bg2"/>
              </a:solidFill>
            </a:endParaRPr>
          </a:p>
        </p:txBody>
      </p:sp>
      <p:sp>
        <p:nvSpPr>
          <p:cNvPr id="2" name="TextBox 1"/>
          <p:cNvSpPr txBox="1"/>
          <p:nvPr/>
        </p:nvSpPr>
        <p:spPr>
          <a:xfrm>
            <a:off x="5735987" y="4668084"/>
            <a:ext cx="1992853" cy="369332"/>
          </a:xfrm>
          <a:prstGeom prst="rect">
            <a:avLst/>
          </a:prstGeom>
          <a:noFill/>
        </p:spPr>
        <p:txBody>
          <a:bodyPr wrap="none" rtlCol="0">
            <a:spAutoFit/>
          </a:bodyPr>
          <a:lstStyle/>
          <a:p>
            <a:r>
              <a:rPr lang="en-US" dirty="0" smtClean="0">
                <a:solidFill>
                  <a:schemeClr val="bg1"/>
                </a:solidFill>
              </a:rPr>
              <a:t>Maximum voltage</a:t>
            </a:r>
            <a:endParaRPr lang="en-US" dirty="0">
              <a:solidFill>
                <a:schemeClr val="bg1"/>
              </a:solidFill>
            </a:endParaRPr>
          </a:p>
        </p:txBody>
      </p:sp>
      <p:sp>
        <p:nvSpPr>
          <p:cNvPr id="11" name="TextBox 10"/>
          <p:cNvSpPr txBox="1"/>
          <p:nvPr/>
        </p:nvSpPr>
        <p:spPr>
          <a:xfrm>
            <a:off x="5976522" y="5349776"/>
            <a:ext cx="1479892" cy="369332"/>
          </a:xfrm>
          <a:prstGeom prst="rect">
            <a:avLst/>
          </a:prstGeom>
          <a:noFill/>
        </p:spPr>
        <p:txBody>
          <a:bodyPr wrap="none" rtlCol="0">
            <a:spAutoFit/>
          </a:bodyPr>
          <a:lstStyle/>
          <a:p>
            <a:r>
              <a:rPr lang="en-US" dirty="0" smtClean="0">
                <a:solidFill>
                  <a:schemeClr val="bg1"/>
                </a:solidFill>
              </a:rPr>
              <a:t>Spark length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4"/>
          <p:cNvSpPr txBox="1">
            <a:spLocks noChangeArrowheads="1"/>
          </p:cNvSpPr>
          <p:nvPr/>
        </p:nvSpPr>
        <p:spPr bwMode="auto">
          <a:xfrm>
            <a:off x="397102" y="1129622"/>
            <a:ext cx="8213497" cy="400110"/>
          </a:xfrm>
          <a:prstGeom prst="rect">
            <a:avLst/>
          </a:prstGeom>
          <a:noFill/>
          <a:ln w="12700">
            <a:noFill/>
            <a:miter lim="800000"/>
            <a:headEnd type="none" w="sm" len="sm"/>
            <a:tailEnd type="none" w="sm" len="sm"/>
          </a:ln>
        </p:spPr>
        <p:txBody>
          <a:bodyPr wrap="square">
            <a:spAutoFit/>
          </a:bodyPr>
          <a:lstStyle/>
          <a:p>
            <a:pPr algn="ctr"/>
            <a:r>
              <a:rPr lang="en-US" sz="2000" dirty="0" smtClean="0">
                <a:solidFill>
                  <a:schemeClr val="bg1"/>
                </a:solidFill>
              </a:rPr>
              <a:t>This is used to produce high voltage at AC (typically about 1 [MHz]). </a:t>
            </a:r>
            <a:endParaRPr lang="en-US" sz="2000" i="1" baseline="-25000" dirty="0">
              <a:solidFill>
                <a:schemeClr val="bg1"/>
              </a:solidFill>
              <a:latin typeface="Times New Roman" pitchFamily="18" charset="0"/>
            </a:endParaRPr>
          </a:p>
        </p:txBody>
      </p:sp>
      <p:sp>
        <p:nvSpPr>
          <p:cNvPr id="23" name="Slide Number Placeholder 22"/>
          <p:cNvSpPr>
            <a:spLocks noGrp="1"/>
          </p:cNvSpPr>
          <p:nvPr>
            <p:ph type="sldNum" sz="quarter" idx="12"/>
          </p:nvPr>
        </p:nvSpPr>
        <p:spPr/>
        <p:txBody>
          <a:bodyPr/>
          <a:lstStyle/>
          <a:p>
            <a:pPr>
              <a:defRPr/>
            </a:pPr>
            <a:fld id="{D9901FBE-E0E0-422A-BCB2-EB14375D8436}" type="slidenum">
              <a:rPr lang="en-US" smtClean="0"/>
              <a:pPr>
                <a:defRPr/>
              </a:pPr>
              <a:t>19</a:t>
            </a:fld>
            <a:endParaRPr lang="en-US"/>
          </a:p>
        </p:txBody>
      </p:sp>
      <p:sp>
        <p:nvSpPr>
          <p:cNvPr id="26" name="Text Box 6"/>
          <p:cNvSpPr txBox="1">
            <a:spLocks noChangeArrowheads="1"/>
          </p:cNvSpPr>
          <p:nvPr/>
        </p:nvSpPr>
        <p:spPr bwMode="auto">
          <a:xfrm>
            <a:off x="270453"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Tesla Coil</a:t>
            </a:r>
            <a:endParaRPr lang="en-US" sz="4000" dirty="0">
              <a:solidFill>
                <a:srgbClr val="FF9933"/>
              </a:solidFill>
              <a:effectLst>
                <a:outerShdw blurRad="38100" dist="38100" dir="2700000" algn="tl">
                  <a:srgbClr val="C0C0C0"/>
                </a:outerShdw>
              </a:effectLst>
            </a:endParaRPr>
          </a:p>
        </p:txBody>
      </p:sp>
      <p:pic>
        <p:nvPicPr>
          <p:cNvPr id="10" name="Picture 5"/>
          <p:cNvPicPr>
            <a:picLocks noChangeAspect="1" noChangeArrowheads="1"/>
          </p:cNvPicPr>
          <p:nvPr/>
        </p:nvPicPr>
        <p:blipFill>
          <a:blip r:embed="rId3" cstate="print"/>
          <a:srcRect/>
          <a:stretch>
            <a:fillRect/>
          </a:stretch>
        </p:blipFill>
        <p:spPr bwMode="auto">
          <a:xfrm>
            <a:off x="2016807" y="2049009"/>
            <a:ext cx="4852078" cy="4167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1693347" y="0"/>
            <a:ext cx="59070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Dielectric Breakdown</a:t>
            </a:r>
          </a:p>
        </p:txBody>
      </p:sp>
      <p:sp>
        <p:nvSpPr>
          <p:cNvPr id="2052" name="Text Box 3"/>
          <p:cNvSpPr txBox="1">
            <a:spLocks noChangeArrowheads="1"/>
          </p:cNvSpPr>
          <p:nvPr/>
        </p:nvSpPr>
        <p:spPr bwMode="auto">
          <a:xfrm>
            <a:off x="1904341" y="1106488"/>
            <a:ext cx="1883888" cy="396875"/>
          </a:xfrm>
          <a:prstGeom prst="rect">
            <a:avLst/>
          </a:prstGeom>
          <a:noFill/>
          <a:ln w="12700">
            <a:noFill/>
            <a:miter lim="800000"/>
            <a:headEnd type="none" w="sm" len="sm"/>
            <a:tailEnd type="none" w="sm" len="sm"/>
          </a:ln>
        </p:spPr>
        <p:txBody>
          <a:bodyPr wrap="square">
            <a:spAutoFit/>
          </a:bodyPr>
          <a:lstStyle/>
          <a:p>
            <a:r>
              <a:rPr lang="en-US" sz="2000" dirty="0" smtClean="0">
                <a:solidFill>
                  <a:schemeClr val="hlink"/>
                </a:solidFill>
              </a:rPr>
              <a:t>Arcing </a:t>
            </a:r>
            <a:r>
              <a:rPr lang="en-US" sz="2000" dirty="0">
                <a:solidFill>
                  <a:schemeClr val="hlink"/>
                </a:solidFill>
              </a:rPr>
              <a:t>(spark)</a:t>
            </a:r>
          </a:p>
        </p:txBody>
      </p:sp>
      <p:sp>
        <p:nvSpPr>
          <p:cNvPr id="2054" name="Rectangle 46"/>
          <p:cNvSpPr>
            <a:spLocks noChangeArrowheads="1"/>
          </p:cNvSpPr>
          <p:nvPr/>
        </p:nvSpPr>
        <p:spPr bwMode="auto">
          <a:xfrm>
            <a:off x="892717" y="4752601"/>
            <a:ext cx="3417888" cy="400110"/>
          </a:xfrm>
          <a:prstGeom prst="rect">
            <a:avLst/>
          </a:prstGeom>
          <a:noFill/>
          <a:ln w="12700">
            <a:noFill/>
            <a:miter lim="800000"/>
            <a:headEnd type="none" w="sm" len="sm"/>
            <a:tailEnd type="none" w="sm" len="sm"/>
          </a:ln>
        </p:spPr>
        <p:txBody>
          <a:bodyPr>
            <a:spAutoFit/>
          </a:bodyPr>
          <a:lstStyle/>
          <a:p>
            <a:r>
              <a:rPr lang="en-US" sz="2000" i="1" dirty="0">
                <a:solidFill>
                  <a:schemeClr val="bg1"/>
                </a:solidFill>
                <a:latin typeface="Times New Roman" pitchFamily="18" charset="0"/>
              </a:rPr>
              <a:t>E</a:t>
            </a:r>
            <a:r>
              <a:rPr lang="en-US" sz="2000" i="1" baseline="-25000" dirty="0">
                <a:solidFill>
                  <a:schemeClr val="bg1"/>
                </a:solidFill>
                <a:latin typeface="Times New Roman" pitchFamily="18" charset="0"/>
              </a:rPr>
              <a:t>c </a:t>
            </a:r>
            <a:r>
              <a:rPr lang="en-US" sz="2000" i="1" dirty="0">
                <a:solidFill>
                  <a:schemeClr val="bg1"/>
                </a:solidFill>
                <a:latin typeface="Times New Roman" pitchFamily="18" charset="0"/>
              </a:rPr>
              <a:t>= </a:t>
            </a:r>
            <a:r>
              <a:rPr lang="en-US" sz="2000" dirty="0">
                <a:solidFill>
                  <a:schemeClr val="bg1"/>
                </a:solidFill>
              </a:rPr>
              <a:t>“critical electric field</a:t>
            </a:r>
            <a:r>
              <a:rPr lang="en-US" sz="2000" dirty="0" smtClean="0">
                <a:solidFill>
                  <a:schemeClr val="bg1"/>
                </a:solidFill>
              </a:rPr>
              <a:t>”</a:t>
            </a:r>
            <a:endParaRPr lang="en-US" sz="2000" dirty="0">
              <a:solidFill>
                <a:schemeClr val="bg1"/>
              </a:solidFill>
            </a:endParaRPr>
          </a:p>
        </p:txBody>
      </p:sp>
      <p:graphicFrame>
        <p:nvGraphicFramePr>
          <p:cNvPr id="2050" name="Object 48"/>
          <p:cNvGraphicFramePr>
            <a:graphicFrameLocks noChangeAspect="1"/>
          </p:cNvGraphicFramePr>
          <p:nvPr/>
        </p:nvGraphicFramePr>
        <p:xfrm>
          <a:off x="5014232" y="4509634"/>
          <a:ext cx="2725738" cy="1835150"/>
        </p:xfrm>
        <a:graphic>
          <a:graphicData uri="http://schemas.openxmlformats.org/presentationml/2006/ole">
            <mc:AlternateContent xmlns:mc="http://schemas.openxmlformats.org/markup-compatibility/2006">
              <mc:Choice xmlns:v="urn:schemas-microsoft-com:vml" Requires="v">
                <p:oleObj spid="_x0000_s2210" name="Equation" r:id="rId4" imgW="1828800" imgH="1231900" progId="Equation.DSMT4">
                  <p:embed/>
                </p:oleObj>
              </mc:Choice>
              <mc:Fallback>
                <p:oleObj name="Equation" r:id="rId4" imgW="1828800" imgH="1231900" progId="Equation.DSMT4">
                  <p:embed/>
                  <p:pic>
                    <p:nvPicPr>
                      <p:cNvPr id="0"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232" y="4509634"/>
                        <a:ext cx="2725738" cy="1835150"/>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Slide Number Placeholder 21"/>
          <p:cNvSpPr>
            <a:spLocks noGrp="1"/>
          </p:cNvSpPr>
          <p:nvPr>
            <p:ph type="sldNum" sz="quarter" idx="12"/>
          </p:nvPr>
        </p:nvSpPr>
        <p:spPr/>
        <p:txBody>
          <a:bodyPr/>
          <a:lstStyle/>
          <a:p>
            <a:pPr>
              <a:defRPr/>
            </a:pPr>
            <a:fld id="{D9901FBE-E0E0-422A-BCB2-EB14375D8436}" type="slidenum">
              <a:rPr lang="en-US" smtClean="0"/>
              <a:pPr>
                <a:defRPr/>
              </a:pPr>
              <a:t>2</a:t>
            </a:fld>
            <a:endParaRPr lang="en-US"/>
          </a:p>
        </p:txBody>
      </p:sp>
      <p:grpSp>
        <p:nvGrpSpPr>
          <p:cNvPr id="25" name="Group 24"/>
          <p:cNvGrpSpPr/>
          <p:nvPr/>
        </p:nvGrpSpPr>
        <p:grpSpPr>
          <a:xfrm>
            <a:off x="1314450" y="1073150"/>
            <a:ext cx="419346" cy="450850"/>
            <a:chOff x="1314450" y="1073150"/>
            <a:chExt cx="419346" cy="450850"/>
          </a:xfrm>
        </p:grpSpPr>
        <p:sp>
          <p:nvSpPr>
            <p:cNvPr id="2053" name="Oval 5"/>
            <p:cNvSpPr>
              <a:spLocks noChangeArrowheads="1"/>
            </p:cNvSpPr>
            <p:nvPr/>
          </p:nvSpPr>
          <p:spPr bwMode="auto">
            <a:xfrm>
              <a:off x="1314450" y="1073150"/>
              <a:ext cx="403225" cy="450850"/>
            </a:xfrm>
            <a:prstGeom prst="ellipse">
              <a:avLst/>
            </a:prstGeom>
            <a:noFill/>
            <a:ln w="12700">
              <a:solidFill>
                <a:schemeClr val="hlink"/>
              </a:solidFill>
              <a:round/>
              <a:headEnd type="none" w="sm" len="sm"/>
              <a:tailEnd type="none" w="sm" len="sm"/>
            </a:ln>
          </p:spPr>
          <p:txBody>
            <a:bodyPr wrap="none" anchor="ctr"/>
            <a:lstStyle/>
            <a:p>
              <a:endParaRPr lang="en-US"/>
            </a:p>
          </p:txBody>
        </p:sp>
        <p:sp>
          <p:nvSpPr>
            <p:cNvPr id="24" name="Text Box 3"/>
            <p:cNvSpPr txBox="1">
              <a:spLocks noChangeArrowheads="1"/>
            </p:cNvSpPr>
            <p:nvPr/>
          </p:nvSpPr>
          <p:spPr bwMode="auto">
            <a:xfrm>
              <a:off x="1356095" y="1092634"/>
              <a:ext cx="377701" cy="396875"/>
            </a:xfrm>
            <a:prstGeom prst="rect">
              <a:avLst/>
            </a:prstGeom>
            <a:noFill/>
            <a:ln w="12700">
              <a:noFill/>
              <a:miter lim="800000"/>
              <a:headEnd type="none" w="sm" len="sm"/>
              <a:tailEnd type="none" w="sm" len="sm"/>
            </a:ln>
          </p:spPr>
          <p:txBody>
            <a:bodyPr wrap="square">
              <a:spAutoFit/>
            </a:bodyPr>
            <a:lstStyle/>
            <a:p>
              <a:r>
                <a:rPr lang="en-US" sz="2000" dirty="0" smtClean="0">
                  <a:solidFill>
                    <a:schemeClr val="hlink"/>
                  </a:solidFill>
                </a:rPr>
                <a:t>1</a:t>
              </a:r>
              <a:endParaRPr lang="en-US" sz="2000" dirty="0">
                <a:solidFill>
                  <a:schemeClr val="hlink"/>
                </a:solidFill>
              </a:endParaRPr>
            </a:p>
          </p:txBody>
        </p:sp>
      </p:grpSp>
      <p:sp>
        <p:nvSpPr>
          <p:cNvPr id="26" name="TextBox 25"/>
          <p:cNvSpPr txBox="1"/>
          <p:nvPr/>
        </p:nvSpPr>
        <p:spPr>
          <a:xfrm>
            <a:off x="2558145" y="3439887"/>
            <a:ext cx="5121915" cy="369332"/>
          </a:xfrm>
          <a:prstGeom prst="rect">
            <a:avLst/>
          </a:prstGeom>
          <a:noFill/>
        </p:spPr>
        <p:txBody>
          <a:bodyPr wrap="none" rtlCol="0">
            <a:spAutoFit/>
          </a:bodyPr>
          <a:lstStyle/>
          <a:p>
            <a:pPr algn="ctr"/>
            <a:r>
              <a:rPr lang="en-US" dirty="0" smtClean="0">
                <a:solidFill>
                  <a:schemeClr val="bg2"/>
                </a:solidFill>
              </a:rPr>
              <a:t>Parallel-plate capacitor with uniform electric field</a:t>
            </a:r>
            <a:endParaRPr lang="en-US" dirty="0">
              <a:solidFill>
                <a:schemeClr val="bg2"/>
              </a:solidFill>
            </a:endParaRPr>
          </a:p>
        </p:txBody>
      </p:sp>
      <p:grpSp>
        <p:nvGrpSpPr>
          <p:cNvPr id="29" name="Group 28"/>
          <p:cNvGrpSpPr/>
          <p:nvPr/>
        </p:nvGrpSpPr>
        <p:grpSpPr>
          <a:xfrm>
            <a:off x="1797050" y="1827213"/>
            <a:ext cx="6597650" cy="1365250"/>
            <a:chOff x="1797050" y="1827213"/>
            <a:chExt cx="6597650" cy="1365250"/>
          </a:xfrm>
        </p:grpSpPr>
        <p:sp>
          <p:nvSpPr>
            <p:cNvPr id="2056" name="Line 30"/>
            <p:cNvSpPr>
              <a:spLocks noChangeShapeType="1"/>
            </p:cNvSpPr>
            <p:nvPr/>
          </p:nvSpPr>
          <p:spPr bwMode="auto">
            <a:xfrm flipH="1" flipV="1">
              <a:off x="2943225" y="2027238"/>
              <a:ext cx="4511675" cy="9525"/>
            </a:xfrm>
            <a:prstGeom prst="line">
              <a:avLst/>
            </a:prstGeom>
            <a:noFill/>
            <a:ln w="57150">
              <a:solidFill>
                <a:srgbClr val="FF9933"/>
              </a:solidFill>
              <a:round/>
              <a:headEnd type="none" w="sm" len="sm"/>
              <a:tailEnd type="none" w="sm" len="sm"/>
            </a:ln>
          </p:spPr>
          <p:txBody>
            <a:bodyPr wrap="none"/>
            <a:lstStyle/>
            <a:p>
              <a:endParaRPr lang="en-US"/>
            </a:p>
          </p:txBody>
        </p:sp>
        <p:sp>
          <p:nvSpPr>
            <p:cNvPr id="2057" name="Line 36"/>
            <p:cNvSpPr>
              <a:spLocks noChangeShapeType="1"/>
            </p:cNvSpPr>
            <p:nvPr/>
          </p:nvSpPr>
          <p:spPr bwMode="auto">
            <a:xfrm flipH="1" flipV="1">
              <a:off x="2964500" y="2916238"/>
              <a:ext cx="4511675" cy="9525"/>
            </a:xfrm>
            <a:prstGeom prst="line">
              <a:avLst/>
            </a:prstGeom>
            <a:noFill/>
            <a:ln w="57150">
              <a:solidFill>
                <a:srgbClr val="FF9933"/>
              </a:solidFill>
              <a:round/>
              <a:headEnd type="none" w="sm" len="sm"/>
              <a:tailEnd type="none" w="sm" len="sm"/>
            </a:ln>
          </p:spPr>
          <p:txBody>
            <a:bodyPr wrap="none"/>
            <a:lstStyle/>
            <a:p>
              <a:endParaRPr lang="en-US"/>
            </a:p>
          </p:txBody>
        </p:sp>
        <p:sp>
          <p:nvSpPr>
            <p:cNvPr id="2058" name="Freeform 37"/>
            <p:cNvSpPr>
              <a:spLocks/>
            </p:cNvSpPr>
            <p:nvPr/>
          </p:nvSpPr>
          <p:spPr bwMode="auto">
            <a:xfrm>
              <a:off x="2092325" y="1827213"/>
              <a:ext cx="1101725" cy="319087"/>
            </a:xfrm>
            <a:custGeom>
              <a:avLst/>
              <a:gdLst>
                <a:gd name="T0" fmla="*/ 2147483647 w 694"/>
                <a:gd name="T1" fmla="*/ 2147483647 h 201"/>
                <a:gd name="T2" fmla="*/ 2147483647 w 694"/>
                <a:gd name="T3" fmla="*/ 2147483647 h 201"/>
                <a:gd name="T4" fmla="*/ 2147483647 w 694"/>
                <a:gd name="T5" fmla="*/ 2147483647 h 201"/>
                <a:gd name="T6" fmla="*/ 0 w 694"/>
                <a:gd name="T7" fmla="*/ 2147483647 h 201"/>
                <a:gd name="T8" fmla="*/ 0 60000 65536"/>
                <a:gd name="T9" fmla="*/ 0 60000 65536"/>
                <a:gd name="T10" fmla="*/ 0 60000 65536"/>
                <a:gd name="T11" fmla="*/ 0 60000 65536"/>
                <a:gd name="T12" fmla="*/ 0 w 694"/>
                <a:gd name="T13" fmla="*/ 0 h 201"/>
                <a:gd name="T14" fmla="*/ 694 w 694"/>
                <a:gd name="T15" fmla="*/ 201 h 201"/>
              </a:gdLst>
              <a:ahLst/>
              <a:cxnLst>
                <a:cxn ang="T8">
                  <a:pos x="T0" y="T1"/>
                </a:cxn>
                <a:cxn ang="T9">
                  <a:pos x="T2" y="T3"/>
                </a:cxn>
                <a:cxn ang="T10">
                  <a:pos x="T4" y="T5"/>
                </a:cxn>
                <a:cxn ang="T11">
                  <a:pos x="T6" y="T7"/>
                </a:cxn>
              </a:cxnLst>
              <a:rect l="T12" t="T13" r="T14" b="T15"/>
              <a:pathLst>
                <a:path w="694" h="201">
                  <a:moveTo>
                    <a:pt x="694" y="124"/>
                  </a:moveTo>
                  <a:cubicBezTo>
                    <a:pt x="666" y="106"/>
                    <a:pt x="618" y="26"/>
                    <a:pt x="519" y="13"/>
                  </a:cubicBezTo>
                  <a:cubicBezTo>
                    <a:pt x="420" y="0"/>
                    <a:pt x="184" y="11"/>
                    <a:pt x="98" y="43"/>
                  </a:cubicBezTo>
                  <a:cubicBezTo>
                    <a:pt x="12" y="74"/>
                    <a:pt x="17" y="177"/>
                    <a:pt x="0" y="201"/>
                  </a:cubicBezTo>
                </a:path>
              </a:pathLst>
            </a:custGeom>
            <a:noFill/>
            <a:ln w="28575" cap="flat" cmpd="sng">
              <a:solidFill>
                <a:srgbClr val="FF9933"/>
              </a:solidFill>
              <a:prstDash val="solid"/>
              <a:round/>
              <a:headEnd type="none" w="sm" len="sm"/>
              <a:tailEnd type="none" w="sm" len="sm"/>
            </a:ln>
          </p:spPr>
          <p:txBody>
            <a:bodyPr wrap="none"/>
            <a:lstStyle/>
            <a:p>
              <a:endParaRPr lang="en-US"/>
            </a:p>
          </p:txBody>
        </p:sp>
        <p:sp>
          <p:nvSpPr>
            <p:cNvPr id="2059" name="Freeform 38"/>
            <p:cNvSpPr>
              <a:spLocks/>
            </p:cNvSpPr>
            <p:nvPr/>
          </p:nvSpPr>
          <p:spPr bwMode="auto">
            <a:xfrm>
              <a:off x="2081213" y="2695575"/>
              <a:ext cx="1125537" cy="496888"/>
            </a:xfrm>
            <a:custGeom>
              <a:avLst/>
              <a:gdLst>
                <a:gd name="T0" fmla="*/ 2147483647 w 709"/>
                <a:gd name="T1" fmla="*/ 2147483647 h 313"/>
                <a:gd name="T2" fmla="*/ 2147483647 w 709"/>
                <a:gd name="T3" fmla="*/ 2147483647 h 313"/>
                <a:gd name="T4" fmla="*/ 2147483647 w 709"/>
                <a:gd name="T5" fmla="*/ 2147483647 h 313"/>
                <a:gd name="T6" fmla="*/ 0 w 709"/>
                <a:gd name="T7" fmla="*/ 0 h 313"/>
                <a:gd name="T8" fmla="*/ 0 60000 65536"/>
                <a:gd name="T9" fmla="*/ 0 60000 65536"/>
                <a:gd name="T10" fmla="*/ 0 60000 65536"/>
                <a:gd name="T11" fmla="*/ 0 60000 65536"/>
                <a:gd name="T12" fmla="*/ 0 w 709"/>
                <a:gd name="T13" fmla="*/ 0 h 313"/>
                <a:gd name="T14" fmla="*/ 709 w 709"/>
                <a:gd name="T15" fmla="*/ 313 h 313"/>
              </a:gdLst>
              <a:ahLst/>
              <a:cxnLst>
                <a:cxn ang="T8">
                  <a:pos x="T0" y="T1"/>
                </a:cxn>
                <a:cxn ang="T9">
                  <a:pos x="T2" y="T3"/>
                </a:cxn>
                <a:cxn ang="T10">
                  <a:pos x="T4" y="T5"/>
                </a:cxn>
                <a:cxn ang="T11">
                  <a:pos x="T6" y="T7"/>
                </a:cxn>
              </a:cxnLst>
              <a:rect l="T12" t="T13" r="T14" b="T15"/>
              <a:pathLst>
                <a:path w="709" h="313">
                  <a:moveTo>
                    <a:pt x="709" y="145"/>
                  </a:moveTo>
                  <a:cubicBezTo>
                    <a:pt x="679" y="171"/>
                    <a:pt x="631" y="279"/>
                    <a:pt x="530" y="296"/>
                  </a:cubicBezTo>
                  <a:cubicBezTo>
                    <a:pt x="429" y="313"/>
                    <a:pt x="188" y="299"/>
                    <a:pt x="100" y="249"/>
                  </a:cubicBezTo>
                  <a:cubicBezTo>
                    <a:pt x="12" y="200"/>
                    <a:pt x="17" y="39"/>
                    <a:pt x="0" y="0"/>
                  </a:cubicBezTo>
                </a:path>
              </a:pathLst>
            </a:custGeom>
            <a:noFill/>
            <a:ln w="28575" cap="flat" cmpd="sng">
              <a:solidFill>
                <a:srgbClr val="FF9933"/>
              </a:solidFill>
              <a:prstDash val="solid"/>
              <a:round/>
              <a:headEnd type="none" w="sm" len="sm"/>
              <a:tailEnd type="none" w="sm" len="sm"/>
            </a:ln>
          </p:spPr>
          <p:txBody>
            <a:bodyPr wrap="none"/>
            <a:lstStyle/>
            <a:p>
              <a:endParaRPr lang="en-US"/>
            </a:p>
          </p:txBody>
        </p:sp>
        <p:sp>
          <p:nvSpPr>
            <p:cNvPr id="2060" name="Oval 39"/>
            <p:cNvSpPr>
              <a:spLocks noChangeArrowheads="1"/>
            </p:cNvSpPr>
            <p:nvPr/>
          </p:nvSpPr>
          <p:spPr bwMode="auto">
            <a:xfrm>
              <a:off x="1797050" y="2119313"/>
              <a:ext cx="585788" cy="573087"/>
            </a:xfrm>
            <a:prstGeom prst="ellipse">
              <a:avLst/>
            </a:prstGeom>
            <a:noFill/>
            <a:ln w="28575">
              <a:solidFill>
                <a:srgbClr val="FF9933"/>
              </a:solidFill>
              <a:round/>
              <a:headEnd type="none" w="sm" len="sm"/>
              <a:tailEnd type="none" w="sm" len="sm"/>
            </a:ln>
          </p:spPr>
          <p:txBody>
            <a:bodyPr wrap="none" anchor="ctr"/>
            <a:lstStyle/>
            <a:p>
              <a:endParaRPr lang="en-US"/>
            </a:p>
          </p:txBody>
        </p:sp>
        <p:sp>
          <p:nvSpPr>
            <p:cNvPr id="2061" name="Text Box 40"/>
            <p:cNvSpPr txBox="1">
              <a:spLocks noChangeArrowheads="1"/>
            </p:cNvSpPr>
            <p:nvPr/>
          </p:nvSpPr>
          <p:spPr bwMode="auto">
            <a:xfrm>
              <a:off x="1880548" y="2097088"/>
              <a:ext cx="387350" cy="641350"/>
            </a:xfrm>
            <a:prstGeom prst="rect">
              <a:avLst/>
            </a:prstGeom>
            <a:noFill/>
            <a:ln w="12700">
              <a:noFill/>
              <a:miter lim="800000"/>
              <a:headEnd type="none" w="sm" len="sm"/>
              <a:tailEnd type="none" w="sm" len="sm"/>
            </a:ln>
          </p:spPr>
          <p:txBody>
            <a:bodyPr wrap="none">
              <a:spAutoFit/>
            </a:bodyPr>
            <a:lstStyle/>
            <a:p>
              <a:r>
                <a:rPr lang="en-US" dirty="0">
                  <a:solidFill>
                    <a:srgbClr val="FF9933"/>
                  </a:solidFill>
                </a:rPr>
                <a:t> +</a:t>
              </a:r>
            </a:p>
            <a:p>
              <a:r>
                <a:rPr lang="en-US" dirty="0">
                  <a:solidFill>
                    <a:srgbClr val="FF9933"/>
                  </a:solidFill>
                </a:rPr>
                <a:t> </a:t>
              </a:r>
              <a:r>
                <a:rPr lang="en-US" sz="600" dirty="0" smtClean="0">
                  <a:solidFill>
                    <a:srgbClr val="FF9933"/>
                  </a:solidFill>
                </a:rPr>
                <a:t> </a:t>
              </a:r>
              <a:r>
                <a:rPr lang="en-US" dirty="0" smtClean="0">
                  <a:solidFill>
                    <a:srgbClr val="FF9933"/>
                  </a:solidFill>
                </a:rPr>
                <a:t>-</a:t>
              </a:r>
              <a:endParaRPr lang="en-US" dirty="0">
                <a:solidFill>
                  <a:srgbClr val="FF9933"/>
                </a:solidFill>
              </a:endParaRPr>
            </a:p>
          </p:txBody>
        </p:sp>
        <p:sp>
          <p:nvSpPr>
            <p:cNvPr id="2062" name="Freeform 41"/>
            <p:cNvSpPr>
              <a:spLocks/>
            </p:cNvSpPr>
            <p:nvPr/>
          </p:nvSpPr>
          <p:spPr bwMode="auto">
            <a:xfrm>
              <a:off x="4862513" y="2047875"/>
              <a:ext cx="192087" cy="842963"/>
            </a:xfrm>
            <a:custGeom>
              <a:avLst/>
              <a:gdLst>
                <a:gd name="T0" fmla="*/ 2147483647 w 121"/>
                <a:gd name="T1" fmla="*/ 0 h 531"/>
                <a:gd name="T2" fmla="*/ 0 w 121"/>
                <a:gd name="T3" fmla="*/ 2147483647 h 531"/>
                <a:gd name="T4" fmla="*/ 2147483647 w 121"/>
                <a:gd name="T5" fmla="*/ 2147483647 h 531"/>
                <a:gd name="T6" fmla="*/ 2147483647 w 121"/>
                <a:gd name="T7" fmla="*/ 2147483647 h 531"/>
                <a:gd name="T8" fmla="*/ 2147483647 w 121"/>
                <a:gd name="T9" fmla="*/ 2147483647 h 531"/>
                <a:gd name="T10" fmla="*/ 2147483647 w 121"/>
                <a:gd name="T11" fmla="*/ 2147483647 h 531"/>
                <a:gd name="T12" fmla="*/ 2147483647 w 121"/>
                <a:gd name="T13" fmla="*/ 2147483647 h 531"/>
                <a:gd name="T14" fmla="*/ 2147483647 w 121"/>
                <a:gd name="T15" fmla="*/ 2147483647 h 531"/>
                <a:gd name="T16" fmla="*/ 2147483647 w 121"/>
                <a:gd name="T17" fmla="*/ 2147483647 h 531"/>
                <a:gd name="T18" fmla="*/ 2147483647 w 121"/>
                <a:gd name="T19" fmla="*/ 2147483647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531"/>
                <a:gd name="T32" fmla="*/ 121 w 121"/>
                <a:gd name="T33" fmla="*/ 531 h 5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531">
                  <a:moveTo>
                    <a:pt x="69" y="0"/>
                  </a:moveTo>
                  <a:cubicBezTo>
                    <a:pt x="58" y="8"/>
                    <a:pt x="0" y="34"/>
                    <a:pt x="0" y="48"/>
                  </a:cubicBezTo>
                  <a:cubicBezTo>
                    <a:pt x="0" y="62"/>
                    <a:pt x="67" y="69"/>
                    <a:pt x="70" y="85"/>
                  </a:cubicBezTo>
                  <a:cubicBezTo>
                    <a:pt x="73" y="101"/>
                    <a:pt x="12" y="126"/>
                    <a:pt x="17" y="146"/>
                  </a:cubicBezTo>
                  <a:cubicBezTo>
                    <a:pt x="22" y="166"/>
                    <a:pt x="101" y="187"/>
                    <a:pt x="101" y="208"/>
                  </a:cubicBezTo>
                  <a:cubicBezTo>
                    <a:pt x="101" y="229"/>
                    <a:pt x="14" y="246"/>
                    <a:pt x="15" y="270"/>
                  </a:cubicBezTo>
                  <a:cubicBezTo>
                    <a:pt x="16" y="294"/>
                    <a:pt x="108" y="330"/>
                    <a:pt x="109" y="354"/>
                  </a:cubicBezTo>
                  <a:cubicBezTo>
                    <a:pt x="110" y="378"/>
                    <a:pt x="22" y="394"/>
                    <a:pt x="24" y="415"/>
                  </a:cubicBezTo>
                  <a:cubicBezTo>
                    <a:pt x="26" y="436"/>
                    <a:pt x="119" y="461"/>
                    <a:pt x="120" y="480"/>
                  </a:cubicBezTo>
                  <a:cubicBezTo>
                    <a:pt x="121" y="499"/>
                    <a:pt x="46" y="521"/>
                    <a:pt x="27" y="531"/>
                  </a:cubicBezTo>
                </a:path>
              </a:pathLst>
            </a:custGeom>
            <a:noFill/>
            <a:ln w="28575" cap="flat" cmpd="sng">
              <a:solidFill>
                <a:schemeClr val="bg1"/>
              </a:solidFill>
              <a:prstDash val="solid"/>
              <a:round/>
              <a:headEnd type="none" w="sm" len="sm"/>
              <a:tailEnd type="none" w="sm" len="sm"/>
            </a:ln>
          </p:spPr>
          <p:txBody>
            <a:bodyPr wrap="none"/>
            <a:lstStyle/>
            <a:p>
              <a:endParaRPr lang="en-US"/>
            </a:p>
          </p:txBody>
        </p:sp>
        <p:sp>
          <p:nvSpPr>
            <p:cNvPr id="2063" name="Line 42"/>
            <p:cNvSpPr>
              <a:spLocks noChangeShapeType="1"/>
            </p:cNvSpPr>
            <p:nvPr/>
          </p:nvSpPr>
          <p:spPr bwMode="auto">
            <a:xfrm>
              <a:off x="4905375" y="2490788"/>
              <a:ext cx="114300" cy="100012"/>
            </a:xfrm>
            <a:prstGeom prst="line">
              <a:avLst/>
            </a:prstGeom>
            <a:noFill/>
            <a:ln w="19050">
              <a:solidFill>
                <a:schemeClr val="bg1"/>
              </a:solidFill>
              <a:round/>
              <a:headEnd type="none" w="sm" len="sm"/>
              <a:tailEnd type="triangle" w="lg" len="med"/>
            </a:ln>
          </p:spPr>
          <p:txBody>
            <a:bodyPr wrap="none"/>
            <a:lstStyle/>
            <a:p>
              <a:endParaRPr lang="en-US"/>
            </a:p>
          </p:txBody>
        </p:sp>
        <p:sp>
          <p:nvSpPr>
            <p:cNvPr id="2066" name="Line 49"/>
            <p:cNvSpPr>
              <a:spLocks noChangeShapeType="1"/>
            </p:cNvSpPr>
            <p:nvPr/>
          </p:nvSpPr>
          <p:spPr bwMode="auto">
            <a:xfrm>
              <a:off x="7988300" y="2032000"/>
              <a:ext cx="0" cy="635000"/>
            </a:xfrm>
            <a:prstGeom prst="line">
              <a:avLst/>
            </a:prstGeom>
            <a:noFill/>
            <a:ln w="12700">
              <a:solidFill>
                <a:schemeClr val="bg2"/>
              </a:solidFill>
              <a:round/>
              <a:headEnd type="none" w="sm" len="sm"/>
              <a:tailEnd type="triangle" w="med" len="med"/>
            </a:ln>
          </p:spPr>
          <p:txBody>
            <a:bodyPr wrap="none"/>
            <a:lstStyle/>
            <a:p>
              <a:endParaRPr lang="en-US"/>
            </a:p>
          </p:txBody>
        </p:sp>
        <p:sp>
          <p:nvSpPr>
            <p:cNvPr id="2068" name="Line 51"/>
            <p:cNvSpPr>
              <a:spLocks noChangeShapeType="1"/>
            </p:cNvSpPr>
            <p:nvPr/>
          </p:nvSpPr>
          <p:spPr bwMode="auto">
            <a:xfrm>
              <a:off x="7670800" y="2032000"/>
              <a:ext cx="635000" cy="0"/>
            </a:xfrm>
            <a:prstGeom prst="line">
              <a:avLst/>
            </a:prstGeom>
            <a:noFill/>
            <a:ln w="12700">
              <a:solidFill>
                <a:schemeClr val="bg2"/>
              </a:solidFill>
              <a:prstDash val="dash"/>
              <a:round/>
              <a:headEnd type="none" w="sm" len="sm"/>
              <a:tailEnd type="none" w="sm" len="sm"/>
            </a:ln>
          </p:spPr>
          <p:txBody>
            <a:bodyPr wrap="none"/>
            <a:lstStyle/>
            <a:p>
              <a:endParaRPr lang="en-US"/>
            </a:p>
          </p:txBody>
        </p:sp>
        <p:sp>
          <p:nvSpPr>
            <p:cNvPr id="2069" name="AutoShape 53"/>
            <p:cNvSpPr>
              <a:spLocks noChangeArrowheads="1"/>
            </p:cNvSpPr>
            <p:nvPr/>
          </p:nvSpPr>
          <p:spPr bwMode="auto">
            <a:xfrm>
              <a:off x="3251200" y="2082800"/>
              <a:ext cx="177800" cy="787400"/>
            </a:xfrm>
            <a:prstGeom prst="downArrow">
              <a:avLst>
                <a:gd name="adj1" fmla="val 50000"/>
                <a:gd name="adj2" fmla="val 110714"/>
              </a:avLst>
            </a:prstGeom>
            <a:solidFill>
              <a:schemeClr val="folHlink"/>
            </a:solidFill>
            <a:ln w="12700">
              <a:solidFill>
                <a:schemeClr val="bg2"/>
              </a:solidFill>
              <a:miter lim="800000"/>
              <a:headEnd type="none" w="sm" len="sm"/>
              <a:tailEnd type="none" w="sm" len="sm"/>
            </a:ln>
          </p:spPr>
          <p:txBody>
            <a:bodyPr wrap="none" anchor="ctr"/>
            <a:lstStyle/>
            <a:p>
              <a:endParaRPr lang="en-US"/>
            </a:p>
          </p:txBody>
        </p:sp>
        <p:sp>
          <p:nvSpPr>
            <p:cNvPr id="23" name="TextBox 22"/>
            <p:cNvSpPr txBox="1"/>
            <p:nvPr/>
          </p:nvSpPr>
          <p:spPr>
            <a:xfrm>
              <a:off x="5189517" y="2553195"/>
              <a:ext cx="652743" cy="307777"/>
            </a:xfrm>
            <a:prstGeom prst="rect">
              <a:avLst/>
            </a:prstGeom>
            <a:noFill/>
          </p:spPr>
          <p:txBody>
            <a:bodyPr wrap="none" rtlCol="0">
              <a:spAutoFit/>
            </a:bodyPr>
            <a:lstStyle/>
            <a:p>
              <a:r>
                <a:rPr lang="en-US" sz="1400" dirty="0" smtClean="0">
                  <a:solidFill>
                    <a:schemeClr val="bg2"/>
                  </a:solidFill>
                </a:rPr>
                <a:t>Spark</a:t>
              </a:r>
              <a:endParaRPr lang="en-US" sz="1400" dirty="0">
                <a:solidFill>
                  <a:schemeClr val="bg2"/>
                </a:solidFill>
              </a:endParaRPr>
            </a:p>
          </p:txBody>
        </p:sp>
        <p:graphicFrame>
          <p:nvGraphicFramePr>
            <p:cNvPr id="2051" name="Object 53"/>
            <p:cNvGraphicFramePr>
              <a:graphicFrameLocks noChangeAspect="1"/>
            </p:cNvGraphicFramePr>
            <p:nvPr/>
          </p:nvGraphicFramePr>
          <p:xfrm>
            <a:off x="6175162" y="2221667"/>
            <a:ext cx="833410" cy="385056"/>
          </p:xfrm>
          <a:graphic>
            <a:graphicData uri="http://schemas.openxmlformats.org/presentationml/2006/ole">
              <mc:AlternateContent xmlns:mc="http://schemas.openxmlformats.org/markup-compatibility/2006">
                <mc:Choice xmlns:v="urn:schemas-microsoft-com:vml" Requires="v">
                  <p:oleObj spid="_x0000_s2211" name="Equation" r:id="rId6" imgW="495085" imgH="228501" progId="Equation.DSMT4">
                    <p:embed/>
                  </p:oleObj>
                </mc:Choice>
                <mc:Fallback>
                  <p:oleObj name="Equation" r:id="rId6" imgW="495085" imgH="228501" progId="Equation.DSMT4">
                    <p:embed/>
                    <p:pic>
                      <p:nvPicPr>
                        <p:cNvPr id="0" name="Picture 1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5162" y="2221667"/>
                          <a:ext cx="833410" cy="38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53"/>
            <p:cNvGraphicFramePr>
              <a:graphicFrameLocks noChangeAspect="1"/>
            </p:cNvGraphicFramePr>
            <p:nvPr/>
          </p:nvGraphicFramePr>
          <p:xfrm>
            <a:off x="3554247" y="2251075"/>
            <a:ext cx="320675" cy="385763"/>
          </p:xfrm>
          <a:graphic>
            <a:graphicData uri="http://schemas.openxmlformats.org/presentationml/2006/ole">
              <mc:AlternateContent xmlns:mc="http://schemas.openxmlformats.org/markup-compatibility/2006">
                <mc:Choice xmlns:v="urn:schemas-microsoft-com:vml" Requires="v">
                  <p:oleObj spid="_x0000_s2212" name="Equation" r:id="rId8" imgW="190500" imgH="228600" progId="Equation.DSMT4">
                    <p:embed/>
                  </p:oleObj>
                </mc:Choice>
                <mc:Fallback>
                  <p:oleObj name="Equation" r:id="rId8" imgW="190500" imgH="228600" progId="Equation.DSMT4">
                    <p:embed/>
                    <p:pic>
                      <p:nvPicPr>
                        <p:cNvPr id="0" name="Picture 1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4247" y="2251075"/>
                          <a:ext cx="320675"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53"/>
            <p:cNvGraphicFramePr>
              <a:graphicFrameLocks noChangeAspect="1"/>
            </p:cNvGraphicFramePr>
            <p:nvPr/>
          </p:nvGraphicFramePr>
          <p:xfrm>
            <a:off x="8180388" y="2287588"/>
            <a:ext cx="214312" cy="234950"/>
          </p:xfrm>
          <a:graphic>
            <a:graphicData uri="http://schemas.openxmlformats.org/presentationml/2006/ole">
              <mc:AlternateContent xmlns:mc="http://schemas.openxmlformats.org/markup-compatibility/2006">
                <mc:Choice xmlns:v="urn:schemas-microsoft-com:vml" Requires="v">
                  <p:oleObj spid="_x0000_s2213" name="Equation" r:id="rId10" imgW="126835" imgH="139518" progId="Equation.DSMT4">
                    <p:embed/>
                  </p:oleObj>
                </mc:Choice>
                <mc:Fallback>
                  <p:oleObj name="Equation" r:id="rId10" imgW="126835" imgH="139518" progId="Equation.DSMT4">
                    <p:embed/>
                    <p:pic>
                      <p:nvPicPr>
                        <p:cNvPr id="0" name="Picture 1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0388" y="2287588"/>
                          <a:ext cx="214312"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7" name="Rectangle 46"/>
          <p:cNvSpPr>
            <a:spLocks noChangeArrowheads="1"/>
          </p:cNvSpPr>
          <p:nvPr/>
        </p:nvSpPr>
        <p:spPr bwMode="auto">
          <a:xfrm>
            <a:off x="805545" y="5307401"/>
            <a:ext cx="3149980" cy="584775"/>
          </a:xfrm>
          <a:prstGeom prst="rect">
            <a:avLst/>
          </a:prstGeom>
          <a:noFill/>
          <a:ln w="19050">
            <a:solidFill>
              <a:schemeClr val="bg2"/>
            </a:solidFill>
            <a:miter lim="800000"/>
            <a:headEnd type="none" w="sm" len="sm"/>
            <a:tailEnd type="none" w="sm" len="sm"/>
          </a:ln>
        </p:spPr>
        <p:txBody>
          <a:bodyPr wrap="square">
            <a:spAutoFit/>
          </a:bodyPr>
          <a:lstStyle/>
          <a:p>
            <a:pPr algn="ctr"/>
            <a:r>
              <a:rPr lang="en-US" sz="1600" dirty="0" smtClean="0">
                <a:solidFill>
                  <a:schemeClr val="bg1"/>
                </a:solidFill>
              </a:rPr>
              <a:t>The air ionizes and “runaway” (avalanche) breakdown occurs</a:t>
            </a:r>
            <a:endParaRPr lang="en-US" sz="1600" baseline="-25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p:cNvSpPr>
            <a:spLocks noGrp="1"/>
          </p:cNvSpPr>
          <p:nvPr>
            <p:ph type="sldNum" sz="quarter" idx="12"/>
          </p:nvPr>
        </p:nvSpPr>
        <p:spPr/>
        <p:txBody>
          <a:bodyPr/>
          <a:lstStyle/>
          <a:p>
            <a:pPr>
              <a:defRPr/>
            </a:pPr>
            <a:fld id="{D9901FBE-E0E0-422A-BCB2-EB14375D8436}" type="slidenum">
              <a:rPr lang="en-US" smtClean="0"/>
              <a:pPr>
                <a:defRPr/>
              </a:pPr>
              <a:t>20</a:t>
            </a:fld>
            <a:endParaRPr lang="en-US"/>
          </a:p>
        </p:txBody>
      </p:sp>
      <p:sp>
        <p:nvSpPr>
          <p:cNvPr id="26" name="Text Box 6"/>
          <p:cNvSpPr txBox="1">
            <a:spLocks noChangeArrowheads="1"/>
          </p:cNvSpPr>
          <p:nvPr/>
        </p:nvSpPr>
        <p:spPr bwMode="auto">
          <a:xfrm>
            <a:off x="270453"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Tesla Coil (cont.)</a:t>
            </a:r>
            <a:endParaRPr lang="en-US" sz="4000" dirty="0">
              <a:solidFill>
                <a:srgbClr val="FF9933"/>
              </a:solidFill>
              <a:effectLst>
                <a:outerShdw blurRad="38100" dist="38100" dir="2700000" algn="tl">
                  <a:srgbClr val="C0C0C0"/>
                </a:outerShdw>
              </a:effectLst>
            </a:endParaRPr>
          </a:p>
        </p:txBody>
      </p:sp>
      <p:sp>
        <p:nvSpPr>
          <p:cNvPr id="400" name="TextBox 399"/>
          <p:cNvSpPr txBox="1"/>
          <p:nvPr/>
        </p:nvSpPr>
        <p:spPr>
          <a:xfrm>
            <a:off x="2242458" y="716165"/>
            <a:ext cx="4697761" cy="707886"/>
          </a:xfrm>
          <a:prstGeom prst="rect">
            <a:avLst/>
          </a:prstGeom>
          <a:noFill/>
        </p:spPr>
        <p:txBody>
          <a:bodyPr wrap="none" rtlCol="0">
            <a:spAutoFit/>
          </a:bodyPr>
          <a:lstStyle/>
          <a:p>
            <a:r>
              <a:rPr lang="en-US" sz="2000" dirty="0" smtClean="0">
                <a:solidFill>
                  <a:schemeClr val="bg1"/>
                </a:solidFill>
              </a:rPr>
              <a:t>Equivalent circuit for a typical Tesla coil </a:t>
            </a:r>
          </a:p>
          <a:p>
            <a:pPr algn="ctr"/>
            <a:r>
              <a:rPr lang="en-US" sz="2000" dirty="0" smtClean="0">
                <a:solidFill>
                  <a:schemeClr val="bg1"/>
                </a:solidFill>
              </a:rPr>
              <a:t>(“resonant air-core transformer”)</a:t>
            </a:r>
            <a:endParaRPr lang="en-US" sz="2000" dirty="0">
              <a:solidFill>
                <a:schemeClr val="bg1"/>
              </a:solidFill>
            </a:endParaRPr>
          </a:p>
        </p:txBody>
      </p:sp>
      <p:sp>
        <p:nvSpPr>
          <p:cNvPr id="401" name="Text Box 251"/>
          <p:cNvSpPr txBox="1">
            <a:spLocks noChangeArrowheads="1"/>
          </p:cNvSpPr>
          <p:nvPr/>
        </p:nvSpPr>
        <p:spPr bwMode="auto">
          <a:xfrm>
            <a:off x="417775" y="6034364"/>
            <a:ext cx="2890535" cy="369332"/>
          </a:xfrm>
          <a:prstGeom prst="rect">
            <a:avLst/>
          </a:prstGeom>
          <a:noFill/>
          <a:ln w="9525">
            <a:noFill/>
            <a:miter lim="800000"/>
            <a:headEnd/>
            <a:tailEnd/>
          </a:ln>
          <a:effectLst/>
        </p:spPr>
        <p:txBody>
          <a:bodyPr wrap="none">
            <a:spAutoFit/>
          </a:bodyPr>
          <a:lstStyle/>
          <a:p>
            <a:pPr algn="ctr"/>
            <a:r>
              <a:rPr lang="en-US" dirty="0">
                <a:solidFill>
                  <a:srgbClr val="FF0000"/>
                </a:solidFill>
                <a:latin typeface="Arial" charset="0"/>
              </a:rPr>
              <a:t>Output: 250 kV at 500 kHz</a:t>
            </a:r>
          </a:p>
        </p:txBody>
      </p:sp>
      <p:graphicFrame>
        <p:nvGraphicFramePr>
          <p:cNvPr id="402" name="Object 255"/>
          <p:cNvGraphicFramePr>
            <a:graphicFrameLocks noChangeAspect="1"/>
          </p:cNvGraphicFramePr>
          <p:nvPr/>
        </p:nvGraphicFramePr>
        <p:xfrm>
          <a:off x="6702425" y="5720374"/>
          <a:ext cx="1211489" cy="902678"/>
        </p:xfrm>
        <a:graphic>
          <a:graphicData uri="http://schemas.openxmlformats.org/presentationml/2006/ole">
            <mc:AlternateContent xmlns:mc="http://schemas.openxmlformats.org/markup-compatibility/2006">
              <mc:Choice xmlns:v="urn:schemas-microsoft-com:vml" Requires="v">
                <p:oleObj spid="_x0000_s236870" name="Equation" r:id="rId4" imgW="647419" imgH="482391" progId="Equation.DSMT4">
                  <p:embed/>
                </p:oleObj>
              </mc:Choice>
              <mc:Fallback>
                <p:oleObj name="Equation" r:id="rId4" imgW="647419" imgH="482391" progId="Equation.DSMT4">
                  <p:embed/>
                  <p:pic>
                    <p:nvPicPr>
                      <p:cNvPr id="0" name="Picture 2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425" y="5720374"/>
                        <a:ext cx="1211489" cy="902678"/>
                      </a:xfrm>
                      <a:prstGeom prst="rect">
                        <a:avLst/>
                      </a:prstGeom>
                      <a:solidFill>
                        <a:srgbClr val="CCFFFF"/>
                      </a:solidFill>
                    </p:spPr>
                  </p:pic>
                </p:oleObj>
              </mc:Fallback>
            </mc:AlternateContent>
          </a:graphicData>
        </a:graphic>
      </p:graphicFrame>
      <p:sp>
        <p:nvSpPr>
          <p:cNvPr id="403" name="Rectangle 256"/>
          <p:cNvSpPr>
            <a:spLocks noChangeArrowheads="1"/>
          </p:cNvSpPr>
          <p:nvPr/>
        </p:nvSpPr>
        <p:spPr bwMode="auto">
          <a:xfrm>
            <a:off x="5036000" y="6024565"/>
            <a:ext cx="1528083" cy="246221"/>
          </a:xfrm>
          <a:prstGeom prst="rect">
            <a:avLst/>
          </a:prstGeom>
          <a:noFill/>
          <a:ln w="9525">
            <a:noFill/>
            <a:miter lim="800000"/>
            <a:headEnd/>
            <a:tailEnd/>
          </a:ln>
        </p:spPr>
        <p:txBody>
          <a:bodyPr wrap="square" lIns="0" tIns="0" rIns="0" bIns="0">
            <a:spAutoFit/>
          </a:bodyPr>
          <a:lstStyle/>
          <a:p>
            <a:pPr algn="ctr"/>
            <a:r>
              <a:rPr lang="en-US" sz="1600" b="1" dirty="0">
                <a:solidFill>
                  <a:schemeClr val="bg1"/>
                </a:solidFill>
                <a:latin typeface="Arial" charset="0"/>
                <a:cs typeface="Arial" charset="0"/>
              </a:rPr>
              <a:t>At resonance:</a:t>
            </a:r>
            <a:endParaRPr lang="en-US" sz="1800" b="1" dirty="0">
              <a:solidFill>
                <a:schemeClr val="bg1"/>
              </a:solidFill>
              <a:latin typeface="Arial" charset="0"/>
              <a:cs typeface="Arial" charset="0"/>
            </a:endParaRPr>
          </a:p>
        </p:txBody>
      </p:sp>
      <p:grpSp>
        <p:nvGrpSpPr>
          <p:cNvPr id="3" name="Group 2"/>
          <p:cNvGrpSpPr/>
          <p:nvPr/>
        </p:nvGrpSpPr>
        <p:grpSpPr>
          <a:xfrm>
            <a:off x="337455" y="1647495"/>
            <a:ext cx="8535988" cy="4300867"/>
            <a:chOff x="337455" y="1647495"/>
            <a:chExt cx="8535988" cy="4300867"/>
          </a:xfrm>
        </p:grpSpPr>
        <p:sp>
          <p:nvSpPr>
            <p:cNvPr id="204" name="Freeform 3"/>
            <p:cNvSpPr>
              <a:spLocks/>
            </p:cNvSpPr>
            <p:nvPr/>
          </p:nvSpPr>
          <p:spPr bwMode="auto">
            <a:xfrm rot="5400000">
              <a:off x="348568" y="3297237"/>
              <a:ext cx="431800" cy="454025"/>
            </a:xfrm>
            <a:custGeom>
              <a:avLst/>
              <a:gdLst/>
              <a:ahLst/>
              <a:cxnLst>
                <a:cxn ang="0">
                  <a:pos x="290" y="4"/>
                </a:cxn>
                <a:cxn ang="0">
                  <a:pos x="239" y="17"/>
                </a:cxn>
                <a:cxn ang="0">
                  <a:pos x="193" y="35"/>
                </a:cxn>
                <a:cxn ang="0">
                  <a:pos x="150" y="61"/>
                </a:cxn>
                <a:cxn ang="0">
                  <a:pos x="111" y="94"/>
                </a:cxn>
                <a:cxn ang="0">
                  <a:pos x="78" y="131"/>
                </a:cxn>
                <a:cxn ang="0">
                  <a:pos x="49" y="173"/>
                </a:cxn>
                <a:cxn ang="0">
                  <a:pos x="27" y="219"/>
                </a:cxn>
                <a:cxn ang="0">
                  <a:pos x="10" y="269"/>
                </a:cxn>
                <a:cxn ang="0">
                  <a:pos x="1" y="323"/>
                </a:cxn>
                <a:cxn ang="0">
                  <a:pos x="0" y="378"/>
                </a:cxn>
                <a:cxn ang="0">
                  <a:pos x="6" y="431"/>
                </a:cxn>
                <a:cxn ang="0">
                  <a:pos x="21" y="482"/>
                </a:cxn>
                <a:cxn ang="0">
                  <a:pos x="41" y="531"/>
                </a:cxn>
                <a:cxn ang="0">
                  <a:pos x="67" y="574"/>
                </a:cxn>
                <a:cxn ang="0">
                  <a:pos x="100" y="613"/>
                </a:cxn>
                <a:cxn ang="0">
                  <a:pos x="137" y="646"/>
                </a:cxn>
                <a:cxn ang="0">
                  <a:pos x="178" y="674"/>
                </a:cxn>
                <a:cxn ang="0">
                  <a:pos x="224" y="696"/>
                </a:cxn>
                <a:cxn ang="0">
                  <a:pos x="273" y="710"/>
                </a:cxn>
                <a:cxn ang="0">
                  <a:pos x="323" y="717"/>
                </a:cxn>
                <a:cxn ang="0">
                  <a:pos x="376" y="716"/>
                </a:cxn>
                <a:cxn ang="0">
                  <a:pos x="427" y="706"/>
                </a:cxn>
                <a:cxn ang="0">
                  <a:pos x="473" y="690"/>
                </a:cxn>
                <a:cxn ang="0">
                  <a:pos x="517" y="666"/>
                </a:cxn>
                <a:cxn ang="0">
                  <a:pos x="557" y="637"/>
                </a:cxn>
                <a:cxn ang="0">
                  <a:pos x="592" y="600"/>
                </a:cxn>
                <a:cxn ang="0">
                  <a:pos x="622" y="559"/>
                </a:cxn>
                <a:cxn ang="0">
                  <a:pos x="647" y="515"/>
                </a:cxn>
                <a:cxn ang="0">
                  <a:pos x="665" y="466"/>
                </a:cxn>
                <a:cxn ang="0">
                  <a:pos x="676" y="414"/>
                </a:cxn>
                <a:cxn ang="0">
                  <a:pos x="680" y="359"/>
                </a:cxn>
                <a:cxn ang="0">
                  <a:pos x="676" y="304"/>
                </a:cxn>
                <a:cxn ang="0">
                  <a:pos x="665" y="252"/>
                </a:cxn>
                <a:cxn ang="0">
                  <a:pos x="647" y="203"/>
                </a:cxn>
                <a:cxn ang="0">
                  <a:pos x="622" y="158"/>
                </a:cxn>
                <a:cxn ang="0">
                  <a:pos x="592" y="117"/>
                </a:cxn>
                <a:cxn ang="0">
                  <a:pos x="557" y="83"/>
                </a:cxn>
                <a:cxn ang="0">
                  <a:pos x="517" y="53"/>
                </a:cxn>
                <a:cxn ang="0">
                  <a:pos x="473" y="29"/>
                </a:cxn>
                <a:cxn ang="0">
                  <a:pos x="427" y="12"/>
                </a:cxn>
                <a:cxn ang="0">
                  <a:pos x="376" y="2"/>
                </a:cxn>
                <a:cxn ang="0">
                  <a:pos x="323" y="0"/>
                </a:cxn>
              </a:cxnLst>
              <a:rect l="0" t="0" r="r" b="b"/>
              <a:pathLst>
                <a:path w="680" h="717">
                  <a:moveTo>
                    <a:pt x="323" y="0"/>
                  </a:moveTo>
                  <a:lnTo>
                    <a:pt x="307" y="2"/>
                  </a:lnTo>
                  <a:lnTo>
                    <a:pt x="290" y="4"/>
                  </a:lnTo>
                  <a:lnTo>
                    <a:pt x="273" y="8"/>
                  </a:lnTo>
                  <a:lnTo>
                    <a:pt x="256" y="12"/>
                  </a:lnTo>
                  <a:lnTo>
                    <a:pt x="239" y="17"/>
                  </a:lnTo>
                  <a:lnTo>
                    <a:pt x="224" y="22"/>
                  </a:lnTo>
                  <a:lnTo>
                    <a:pt x="208" y="29"/>
                  </a:lnTo>
                  <a:lnTo>
                    <a:pt x="193" y="35"/>
                  </a:lnTo>
                  <a:lnTo>
                    <a:pt x="178" y="44"/>
                  </a:lnTo>
                  <a:lnTo>
                    <a:pt x="164" y="53"/>
                  </a:lnTo>
                  <a:lnTo>
                    <a:pt x="150" y="61"/>
                  </a:lnTo>
                  <a:lnTo>
                    <a:pt x="137" y="71"/>
                  </a:lnTo>
                  <a:lnTo>
                    <a:pt x="124" y="83"/>
                  </a:lnTo>
                  <a:lnTo>
                    <a:pt x="111" y="94"/>
                  </a:lnTo>
                  <a:lnTo>
                    <a:pt x="100" y="105"/>
                  </a:lnTo>
                  <a:lnTo>
                    <a:pt x="89" y="117"/>
                  </a:lnTo>
                  <a:lnTo>
                    <a:pt x="78" y="131"/>
                  </a:lnTo>
                  <a:lnTo>
                    <a:pt x="67" y="145"/>
                  </a:lnTo>
                  <a:lnTo>
                    <a:pt x="58" y="158"/>
                  </a:lnTo>
                  <a:lnTo>
                    <a:pt x="49" y="173"/>
                  </a:lnTo>
                  <a:lnTo>
                    <a:pt x="41" y="188"/>
                  </a:lnTo>
                  <a:lnTo>
                    <a:pt x="34" y="203"/>
                  </a:lnTo>
                  <a:lnTo>
                    <a:pt x="27" y="219"/>
                  </a:lnTo>
                  <a:lnTo>
                    <a:pt x="21" y="236"/>
                  </a:lnTo>
                  <a:lnTo>
                    <a:pt x="16" y="252"/>
                  </a:lnTo>
                  <a:lnTo>
                    <a:pt x="10" y="269"/>
                  </a:lnTo>
                  <a:lnTo>
                    <a:pt x="6" y="287"/>
                  </a:lnTo>
                  <a:lnTo>
                    <a:pt x="4" y="304"/>
                  </a:lnTo>
                  <a:lnTo>
                    <a:pt x="1" y="323"/>
                  </a:lnTo>
                  <a:lnTo>
                    <a:pt x="0" y="340"/>
                  </a:lnTo>
                  <a:lnTo>
                    <a:pt x="0" y="359"/>
                  </a:lnTo>
                  <a:lnTo>
                    <a:pt x="0" y="378"/>
                  </a:lnTo>
                  <a:lnTo>
                    <a:pt x="1" y="396"/>
                  </a:lnTo>
                  <a:lnTo>
                    <a:pt x="4" y="414"/>
                  </a:lnTo>
                  <a:lnTo>
                    <a:pt x="6" y="431"/>
                  </a:lnTo>
                  <a:lnTo>
                    <a:pt x="10" y="449"/>
                  </a:lnTo>
                  <a:lnTo>
                    <a:pt x="16" y="466"/>
                  </a:lnTo>
                  <a:lnTo>
                    <a:pt x="21" y="482"/>
                  </a:lnTo>
                  <a:lnTo>
                    <a:pt x="27" y="500"/>
                  </a:lnTo>
                  <a:lnTo>
                    <a:pt x="34" y="515"/>
                  </a:lnTo>
                  <a:lnTo>
                    <a:pt x="41" y="531"/>
                  </a:lnTo>
                  <a:lnTo>
                    <a:pt x="49" y="546"/>
                  </a:lnTo>
                  <a:lnTo>
                    <a:pt x="58" y="559"/>
                  </a:lnTo>
                  <a:lnTo>
                    <a:pt x="67" y="574"/>
                  </a:lnTo>
                  <a:lnTo>
                    <a:pt x="78" y="588"/>
                  </a:lnTo>
                  <a:lnTo>
                    <a:pt x="89" y="600"/>
                  </a:lnTo>
                  <a:lnTo>
                    <a:pt x="100" y="613"/>
                  </a:lnTo>
                  <a:lnTo>
                    <a:pt x="111" y="625"/>
                  </a:lnTo>
                  <a:lnTo>
                    <a:pt x="124" y="637"/>
                  </a:lnTo>
                  <a:lnTo>
                    <a:pt x="137" y="646"/>
                  </a:lnTo>
                  <a:lnTo>
                    <a:pt x="150" y="656"/>
                  </a:lnTo>
                  <a:lnTo>
                    <a:pt x="164" y="666"/>
                  </a:lnTo>
                  <a:lnTo>
                    <a:pt x="178" y="674"/>
                  </a:lnTo>
                  <a:lnTo>
                    <a:pt x="193" y="683"/>
                  </a:lnTo>
                  <a:lnTo>
                    <a:pt x="208" y="690"/>
                  </a:lnTo>
                  <a:lnTo>
                    <a:pt x="224" y="696"/>
                  </a:lnTo>
                  <a:lnTo>
                    <a:pt x="239" y="701"/>
                  </a:lnTo>
                  <a:lnTo>
                    <a:pt x="256" y="706"/>
                  </a:lnTo>
                  <a:lnTo>
                    <a:pt x="273" y="710"/>
                  </a:lnTo>
                  <a:lnTo>
                    <a:pt x="290" y="714"/>
                  </a:lnTo>
                  <a:lnTo>
                    <a:pt x="307" y="716"/>
                  </a:lnTo>
                  <a:lnTo>
                    <a:pt x="323" y="717"/>
                  </a:lnTo>
                  <a:lnTo>
                    <a:pt x="341" y="717"/>
                  </a:lnTo>
                  <a:lnTo>
                    <a:pt x="360" y="717"/>
                  </a:lnTo>
                  <a:lnTo>
                    <a:pt x="376" y="716"/>
                  </a:lnTo>
                  <a:lnTo>
                    <a:pt x="393" y="714"/>
                  </a:lnTo>
                  <a:lnTo>
                    <a:pt x="410" y="710"/>
                  </a:lnTo>
                  <a:lnTo>
                    <a:pt x="427" y="706"/>
                  </a:lnTo>
                  <a:lnTo>
                    <a:pt x="442" y="701"/>
                  </a:lnTo>
                  <a:lnTo>
                    <a:pt x="458" y="696"/>
                  </a:lnTo>
                  <a:lnTo>
                    <a:pt x="473" y="690"/>
                  </a:lnTo>
                  <a:lnTo>
                    <a:pt x="489" y="683"/>
                  </a:lnTo>
                  <a:lnTo>
                    <a:pt x="503" y="674"/>
                  </a:lnTo>
                  <a:lnTo>
                    <a:pt x="517" y="666"/>
                  </a:lnTo>
                  <a:lnTo>
                    <a:pt x="532" y="656"/>
                  </a:lnTo>
                  <a:lnTo>
                    <a:pt x="545" y="646"/>
                  </a:lnTo>
                  <a:lnTo>
                    <a:pt x="557" y="637"/>
                  </a:lnTo>
                  <a:lnTo>
                    <a:pt x="569" y="625"/>
                  </a:lnTo>
                  <a:lnTo>
                    <a:pt x="581" y="613"/>
                  </a:lnTo>
                  <a:lnTo>
                    <a:pt x="592" y="600"/>
                  </a:lnTo>
                  <a:lnTo>
                    <a:pt x="603" y="588"/>
                  </a:lnTo>
                  <a:lnTo>
                    <a:pt x="613" y="574"/>
                  </a:lnTo>
                  <a:lnTo>
                    <a:pt x="622" y="559"/>
                  </a:lnTo>
                  <a:lnTo>
                    <a:pt x="631" y="546"/>
                  </a:lnTo>
                  <a:lnTo>
                    <a:pt x="639" y="531"/>
                  </a:lnTo>
                  <a:lnTo>
                    <a:pt x="647" y="515"/>
                  </a:lnTo>
                  <a:lnTo>
                    <a:pt x="653" y="500"/>
                  </a:lnTo>
                  <a:lnTo>
                    <a:pt x="660" y="482"/>
                  </a:lnTo>
                  <a:lnTo>
                    <a:pt x="665" y="466"/>
                  </a:lnTo>
                  <a:lnTo>
                    <a:pt x="670" y="449"/>
                  </a:lnTo>
                  <a:lnTo>
                    <a:pt x="674" y="431"/>
                  </a:lnTo>
                  <a:lnTo>
                    <a:pt x="676" y="414"/>
                  </a:lnTo>
                  <a:lnTo>
                    <a:pt x="679" y="396"/>
                  </a:lnTo>
                  <a:lnTo>
                    <a:pt x="680" y="378"/>
                  </a:lnTo>
                  <a:lnTo>
                    <a:pt x="680" y="359"/>
                  </a:lnTo>
                  <a:lnTo>
                    <a:pt x="680" y="340"/>
                  </a:lnTo>
                  <a:lnTo>
                    <a:pt x="679" y="323"/>
                  </a:lnTo>
                  <a:lnTo>
                    <a:pt x="676" y="304"/>
                  </a:lnTo>
                  <a:lnTo>
                    <a:pt x="674" y="287"/>
                  </a:lnTo>
                  <a:lnTo>
                    <a:pt x="670" y="269"/>
                  </a:lnTo>
                  <a:lnTo>
                    <a:pt x="665" y="252"/>
                  </a:lnTo>
                  <a:lnTo>
                    <a:pt x="660" y="236"/>
                  </a:lnTo>
                  <a:lnTo>
                    <a:pt x="653" y="219"/>
                  </a:lnTo>
                  <a:lnTo>
                    <a:pt x="647" y="203"/>
                  </a:lnTo>
                  <a:lnTo>
                    <a:pt x="639" y="188"/>
                  </a:lnTo>
                  <a:lnTo>
                    <a:pt x="631" y="173"/>
                  </a:lnTo>
                  <a:lnTo>
                    <a:pt x="622" y="158"/>
                  </a:lnTo>
                  <a:lnTo>
                    <a:pt x="613" y="145"/>
                  </a:lnTo>
                  <a:lnTo>
                    <a:pt x="603" y="131"/>
                  </a:lnTo>
                  <a:lnTo>
                    <a:pt x="592" y="117"/>
                  </a:lnTo>
                  <a:lnTo>
                    <a:pt x="581" y="105"/>
                  </a:lnTo>
                  <a:lnTo>
                    <a:pt x="569" y="94"/>
                  </a:lnTo>
                  <a:lnTo>
                    <a:pt x="557" y="83"/>
                  </a:lnTo>
                  <a:lnTo>
                    <a:pt x="545" y="71"/>
                  </a:lnTo>
                  <a:lnTo>
                    <a:pt x="532" y="61"/>
                  </a:lnTo>
                  <a:lnTo>
                    <a:pt x="517" y="53"/>
                  </a:lnTo>
                  <a:lnTo>
                    <a:pt x="503" y="44"/>
                  </a:lnTo>
                  <a:lnTo>
                    <a:pt x="489" y="35"/>
                  </a:lnTo>
                  <a:lnTo>
                    <a:pt x="473" y="29"/>
                  </a:lnTo>
                  <a:lnTo>
                    <a:pt x="458" y="22"/>
                  </a:lnTo>
                  <a:lnTo>
                    <a:pt x="442" y="17"/>
                  </a:lnTo>
                  <a:lnTo>
                    <a:pt x="427" y="12"/>
                  </a:lnTo>
                  <a:lnTo>
                    <a:pt x="410" y="8"/>
                  </a:lnTo>
                  <a:lnTo>
                    <a:pt x="393" y="4"/>
                  </a:lnTo>
                  <a:lnTo>
                    <a:pt x="376" y="2"/>
                  </a:lnTo>
                  <a:lnTo>
                    <a:pt x="360" y="0"/>
                  </a:lnTo>
                  <a:lnTo>
                    <a:pt x="341" y="0"/>
                  </a:lnTo>
                  <a:lnTo>
                    <a:pt x="323" y="0"/>
                  </a:ln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5" name="Freeform 4"/>
            <p:cNvSpPr>
              <a:spLocks/>
            </p:cNvSpPr>
            <p:nvPr/>
          </p:nvSpPr>
          <p:spPr bwMode="auto">
            <a:xfrm rot="5400000">
              <a:off x="348568" y="3297237"/>
              <a:ext cx="431800" cy="454025"/>
            </a:xfrm>
            <a:custGeom>
              <a:avLst/>
              <a:gdLst/>
              <a:ahLst/>
              <a:cxnLst>
                <a:cxn ang="0">
                  <a:pos x="290" y="4"/>
                </a:cxn>
                <a:cxn ang="0">
                  <a:pos x="239" y="17"/>
                </a:cxn>
                <a:cxn ang="0">
                  <a:pos x="193" y="35"/>
                </a:cxn>
                <a:cxn ang="0">
                  <a:pos x="150" y="61"/>
                </a:cxn>
                <a:cxn ang="0">
                  <a:pos x="111" y="94"/>
                </a:cxn>
                <a:cxn ang="0">
                  <a:pos x="78" y="131"/>
                </a:cxn>
                <a:cxn ang="0">
                  <a:pos x="49" y="173"/>
                </a:cxn>
                <a:cxn ang="0">
                  <a:pos x="27" y="219"/>
                </a:cxn>
                <a:cxn ang="0">
                  <a:pos x="10" y="269"/>
                </a:cxn>
                <a:cxn ang="0">
                  <a:pos x="1" y="323"/>
                </a:cxn>
                <a:cxn ang="0">
                  <a:pos x="0" y="378"/>
                </a:cxn>
                <a:cxn ang="0">
                  <a:pos x="6" y="431"/>
                </a:cxn>
                <a:cxn ang="0">
                  <a:pos x="21" y="482"/>
                </a:cxn>
                <a:cxn ang="0">
                  <a:pos x="41" y="531"/>
                </a:cxn>
                <a:cxn ang="0">
                  <a:pos x="67" y="574"/>
                </a:cxn>
                <a:cxn ang="0">
                  <a:pos x="100" y="613"/>
                </a:cxn>
                <a:cxn ang="0">
                  <a:pos x="137" y="646"/>
                </a:cxn>
                <a:cxn ang="0">
                  <a:pos x="178" y="674"/>
                </a:cxn>
                <a:cxn ang="0">
                  <a:pos x="224" y="696"/>
                </a:cxn>
                <a:cxn ang="0">
                  <a:pos x="273" y="710"/>
                </a:cxn>
                <a:cxn ang="0">
                  <a:pos x="323" y="717"/>
                </a:cxn>
                <a:cxn ang="0">
                  <a:pos x="376" y="716"/>
                </a:cxn>
                <a:cxn ang="0">
                  <a:pos x="427" y="706"/>
                </a:cxn>
                <a:cxn ang="0">
                  <a:pos x="473" y="690"/>
                </a:cxn>
                <a:cxn ang="0">
                  <a:pos x="517" y="666"/>
                </a:cxn>
                <a:cxn ang="0">
                  <a:pos x="557" y="637"/>
                </a:cxn>
                <a:cxn ang="0">
                  <a:pos x="592" y="600"/>
                </a:cxn>
                <a:cxn ang="0">
                  <a:pos x="622" y="559"/>
                </a:cxn>
                <a:cxn ang="0">
                  <a:pos x="647" y="515"/>
                </a:cxn>
                <a:cxn ang="0">
                  <a:pos x="665" y="466"/>
                </a:cxn>
                <a:cxn ang="0">
                  <a:pos x="676" y="414"/>
                </a:cxn>
                <a:cxn ang="0">
                  <a:pos x="680" y="359"/>
                </a:cxn>
                <a:cxn ang="0">
                  <a:pos x="676" y="304"/>
                </a:cxn>
                <a:cxn ang="0">
                  <a:pos x="665" y="252"/>
                </a:cxn>
                <a:cxn ang="0">
                  <a:pos x="647" y="203"/>
                </a:cxn>
                <a:cxn ang="0">
                  <a:pos x="622" y="158"/>
                </a:cxn>
                <a:cxn ang="0">
                  <a:pos x="592" y="117"/>
                </a:cxn>
                <a:cxn ang="0">
                  <a:pos x="557" y="83"/>
                </a:cxn>
                <a:cxn ang="0">
                  <a:pos x="517" y="53"/>
                </a:cxn>
                <a:cxn ang="0">
                  <a:pos x="473" y="29"/>
                </a:cxn>
                <a:cxn ang="0">
                  <a:pos x="427" y="12"/>
                </a:cxn>
                <a:cxn ang="0">
                  <a:pos x="376" y="2"/>
                </a:cxn>
                <a:cxn ang="0">
                  <a:pos x="323" y="0"/>
                </a:cxn>
              </a:cxnLst>
              <a:rect l="0" t="0" r="r" b="b"/>
              <a:pathLst>
                <a:path w="680" h="717">
                  <a:moveTo>
                    <a:pt x="323" y="0"/>
                  </a:moveTo>
                  <a:lnTo>
                    <a:pt x="307" y="2"/>
                  </a:lnTo>
                  <a:lnTo>
                    <a:pt x="290" y="4"/>
                  </a:lnTo>
                  <a:lnTo>
                    <a:pt x="273" y="8"/>
                  </a:lnTo>
                  <a:lnTo>
                    <a:pt x="256" y="12"/>
                  </a:lnTo>
                  <a:lnTo>
                    <a:pt x="239" y="17"/>
                  </a:lnTo>
                  <a:lnTo>
                    <a:pt x="224" y="22"/>
                  </a:lnTo>
                  <a:lnTo>
                    <a:pt x="208" y="29"/>
                  </a:lnTo>
                  <a:lnTo>
                    <a:pt x="193" y="35"/>
                  </a:lnTo>
                  <a:lnTo>
                    <a:pt x="178" y="44"/>
                  </a:lnTo>
                  <a:lnTo>
                    <a:pt x="164" y="53"/>
                  </a:lnTo>
                  <a:lnTo>
                    <a:pt x="150" y="61"/>
                  </a:lnTo>
                  <a:lnTo>
                    <a:pt x="137" y="71"/>
                  </a:lnTo>
                  <a:lnTo>
                    <a:pt x="124" y="83"/>
                  </a:lnTo>
                  <a:lnTo>
                    <a:pt x="111" y="94"/>
                  </a:lnTo>
                  <a:lnTo>
                    <a:pt x="100" y="105"/>
                  </a:lnTo>
                  <a:lnTo>
                    <a:pt x="89" y="117"/>
                  </a:lnTo>
                  <a:lnTo>
                    <a:pt x="78" y="131"/>
                  </a:lnTo>
                  <a:lnTo>
                    <a:pt x="67" y="145"/>
                  </a:lnTo>
                  <a:lnTo>
                    <a:pt x="58" y="158"/>
                  </a:lnTo>
                  <a:lnTo>
                    <a:pt x="49" y="173"/>
                  </a:lnTo>
                  <a:lnTo>
                    <a:pt x="41" y="188"/>
                  </a:lnTo>
                  <a:lnTo>
                    <a:pt x="34" y="203"/>
                  </a:lnTo>
                  <a:lnTo>
                    <a:pt x="27" y="219"/>
                  </a:lnTo>
                  <a:lnTo>
                    <a:pt x="21" y="236"/>
                  </a:lnTo>
                  <a:lnTo>
                    <a:pt x="16" y="252"/>
                  </a:lnTo>
                  <a:lnTo>
                    <a:pt x="10" y="269"/>
                  </a:lnTo>
                  <a:lnTo>
                    <a:pt x="6" y="287"/>
                  </a:lnTo>
                  <a:lnTo>
                    <a:pt x="4" y="304"/>
                  </a:lnTo>
                  <a:lnTo>
                    <a:pt x="1" y="323"/>
                  </a:lnTo>
                  <a:lnTo>
                    <a:pt x="0" y="340"/>
                  </a:lnTo>
                  <a:lnTo>
                    <a:pt x="0" y="359"/>
                  </a:lnTo>
                  <a:lnTo>
                    <a:pt x="0" y="378"/>
                  </a:lnTo>
                  <a:lnTo>
                    <a:pt x="1" y="396"/>
                  </a:lnTo>
                  <a:lnTo>
                    <a:pt x="4" y="414"/>
                  </a:lnTo>
                  <a:lnTo>
                    <a:pt x="6" y="431"/>
                  </a:lnTo>
                  <a:lnTo>
                    <a:pt x="10" y="449"/>
                  </a:lnTo>
                  <a:lnTo>
                    <a:pt x="16" y="466"/>
                  </a:lnTo>
                  <a:lnTo>
                    <a:pt x="21" y="482"/>
                  </a:lnTo>
                  <a:lnTo>
                    <a:pt x="27" y="500"/>
                  </a:lnTo>
                  <a:lnTo>
                    <a:pt x="34" y="515"/>
                  </a:lnTo>
                  <a:lnTo>
                    <a:pt x="41" y="531"/>
                  </a:lnTo>
                  <a:lnTo>
                    <a:pt x="49" y="546"/>
                  </a:lnTo>
                  <a:lnTo>
                    <a:pt x="58" y="559"/>
                  </a:lnTo>
                  <a:lnTo>
                    <a:pt x="67" y="574"/>
                  </a:lnTo>
                  <a:lnTo>
                    <a:pt x="78" y="588"/>
                  </a:lnTo>
                  <a:lnTo>
                    <a:pt x="89" y="600"/>
                  </a:lnTo>
                  <a:lnTo>
                    <a:pt x="100" y="613"/>
                  </a:lnTo>
                  <a:lnTo>
                    <a:pt x="111" y="625"/>
                  </a:lnTo>
                  <a:lnTo>
                    <a:pt x="124" y="637"/>
                  </a:lnTo>
                  <a:lnTo>
                    <a:pt x="137" y="646"/>
                  </a:lnTo>
                  <a:lnTo>
                    <a:pt x="150" y="656"/>
                  </a:lnTo>
                  <a:lnTo>
                    <a:pt x="164" y="666"/>
                  </a:lnTo>
                  <a:lnTo>
                    <a:pt x="178" y="674"/>
                  </a:lnTo>
                  <a:lnTo>
                    <a:pt x="193" y="683"/>
                  </a:lnTo>
                  <a:lnTo>
                    <a:pt x="208" y="690"/>
                  </a:lnTo>
                  <a:lnTo>
                    <a:pt x="224" y="696"/>
                  </a:lnTo>
                  <a:lnTo>
                    <a:pt x="239" y="701"/>
                  </a:lnTo>
                  <a:lnTo>
                    <a:pt x="256" y="706"/>
                  </a:lnTo>
                  <a:lnTo>
                    <a:pt x="273" y="710"/>
                  </a:lnTo>
                  <a:lnTo>
                    <a:pt x="290" y="714"/>
                  </a:lnTo>
                  <a:lnTo>
                    <a:pt x="307" y="716"/>
                  </a:lnTo>
                  <a:lnTo>
                    <a:pt x="323" y="717"/>
                  </a:lnTo>
                  <a:lnTo>
                    <a:pt x="341" y="717"/>
                  </a:lnTo>
                  <a:lnTo>
                    <a:pt x="360" y="717"/>
                  </a:lnTo>
                  <a:lnTo>
                    <a:pt x="376" y="716"/>
                  </a:lnTo>
                  <a:lnTo>
                    <a:pt x="393" y="714"/>
                  </a:lnTo>
                  <a:lnTo>
                    <a:pt x="410" y="710"/>
                  </a:lnTo>
                  <a:lnTo>
                    <a:pt x="427" y="706"/>
                  </a:lnTo>
                  <a:lnTo>
                    <a:pt x="442" y="701"/>
                  </a:lnTo>
                  <a:lnTo>
                    <a:pt x="458" y="696"/>
                  </a:lnTo>
                  <a:lnTo>
                    <a:pt x="473" y="690"/>
                  </a:lnTo>
                  <a:lnTo>
                    <a:pt x="489" y="683"/>
                  </a:lnTo>
                  <a:lnTo>
                    <a:pt x="503" y="674"/>
                  </a:lnTo>
                  <a:lnTo>
                    <a:pt x="517" y="666"/>
                  </a:lnTo>
                  <a:lnTo>
                    <a:pt x="532" y="656"/>
                  </a:lnTo>
                  <a:lnTo>
                    <a:pt x="545" y="646"/>
                  </a:lnTo>
                  <a:lnTo>
                    <a:pt x="557" y="637"/>
                  </a:lnTo>
                  <a:lnTo>
                    <a:pt x="569" y="625"/>
                  </a:lnTo>
                  <a:lnTo>
                    <a:pt x="581" y="613"/>
                  </a:lnTo>
                  <a:lnTo>
                    <a:pt x="592" y="600"/>
                  </a:lnTo>
                  <a:lnTo>
                    <a:pt x="603" y="588"/>
                  </a:lnTo>
                  <a:lnTo>
                    <a:pt x="613" y="574"/>
                  </a:lnTo>
                  <a:lnTo>
                    <a:pt x="622" y="559"/>
                  </a:lnTo>
                  <a:lnTo>
                    <a:pt x="631" y="546"/>
                  </a:lnTo>
                  <a:lnTo>
                    <a:pt x="639" y="531"/>
                  </a:lnTo>
                  <a:lnTo>
                    <a:pt x="647" y="515"/>
                  </a:lnTo>
                  <a:lnTo>
                    <a:pt x="653" y="500"/>
                  </a:lnTo>
                  <a:lnTo>
                    <a:pt x="660" y="482"/>
                  </a:lnTo>
                  <a:lnTo>
                    <a:pt x="665" y="466"/>
                  </a:lnTo>
                  <a:lnTo>
                    <a:pt x="670" y="449"/>
                  </a:lnTo>
                  <a:lnTo>
                    <a:pt x="674" y="431"/>
                  </a:lnTo>
                  <a:lnTo>
                    <a:pt x="676" y="414"/>
                  </a:lnTo>
                  <a:lnTo>
                    <a:pt x="679" y="396"/>
                  </a:lnTo>
                  <a:lnTo>
                    <a:pt x="680" y="378"/>
                  </a:lnTo>
                  <a:lnTo>
                    <a:pt x="680" y="359"/>
                  </a:lnTo>
                  <a:lnTo>
                    <a:pt x="680" y="340"/>
                  </a:lnTo>
                  <a:lnTo>
                    <a:pt x="679" y="323"/>
                  </a:lnTo>
                  <a:lnTo>
                    <a:pt x="676" y="304"/>
                  </a:lnTo>
                  <a:lnTo>
                    <a:pt x="674" y="287"/>
                  </a:lnTo>
                  <a:lnTo>
                    <a:pt x="670" y="269"/>
                  </a:lnTo>
                  <a:lnTo>
                    <a:pt x="665" y="252"/>
                  </a:lnTo>
                  <a:lnTo>
                    <a:pt x="660" y="236"/>
                  </a:lnTo>
                  <a:lnTo>
                    <a:pt x="653" y="219"/>
                  </a:lnTo>
                  <a:lnTo>
                    <a:pt x="647" y="203"/>
                  </a:lnTo>
                  <a:lnTo>
                    <a:pt x="639" y="188"/>
                  </a:lnTo>
                  <a:lnTo>
                    <a:pt x="631" y="173"/>
                  </a:lnTo>
                  <a:lnTo>
                    <a:pt x="622" y="158"/>
                  </a:lnTo>
                  <a:lnTo>
                    <a:pt x="613" y="145"/>
                  </a:lnTo>
                  <a:lnTo>
                    <a:pt x="603" y="131"/>
                  </a:lnTo>
                  <a:lnTo>
                    <a:pt x="592" y="117"/>
                  </a:lnTo>
                  <a:lnTo>
                    <a:pt x="581" y="105"/>
                  </a:lnTo>
                  <a:lnTo>
                    <a:pt x="569" y="94"/>
                  </a:lnTo>
                  <a:lnTo>
                    <a:pt x="557" y="83"/>
                  </a:lnTo>
                  <a:lnTo>
                    <a:pt x="545" y="71"/>
                  </a:lnTo>
                  <a:lnTo>
                    <a:pt x="532" y="61"/>
                  </a:lnTo>
                  <a:lnTo>
                    <a:pt x="517" y="53"/>
                  </a:lnTo>
                  <a:lnTo>
                    <a:pt x="503" y="44"/>
                  </a:lnTo>
                  <a:lnTo>
                    <a:pt x="489" y="35"/>
                  </a:lnTo>
                  <a:lnTo>
                    <a:pt x="473" y="29"/>
                  </a:lnTo>
                  <a:lnTo>
                    <a:pt x="458" y="22"/>
                  </a:lnTo>
                  <a:lnTo>
                    <a:pt x="442" y="17"/>
                  </a:lnTo>
                  <a:lnTo>
                    <a:pt x="427" y="12"/>
                  </a:lnTo>
                  <a:lnTo>
                    <a:pt x="410" y="8"/>
                  </a:lnTo>
                  <a:lnTo>
                    <a:pt x="393" y="4"/>
                  </a:lnTo>
                  <a:lnTo>
                    <a:pt x="376" y="2"/>
                  </a:lnTo>
                  <a:lnTo>
                    <a:pt x="360" y="0"/>
                  </a:lnTo>
                  <a:lnTo>
                    <a:pt x="341" y="0"/>
                  </a:lnTo>
                  <a:lnTo>
                    <a:pt x="323" y="0"/>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07" name="Group 151"/>
            <p:cNvGrpSpPr>
              <a:grpSpLocks/>
            </p:cNvGrpSpPr>
            <p:nvPr/>
          </p:nvGrpSpPr>
          <p:grpSpPr bwMode="auto">
            <a:xfrm>
              <a:off x="3090180" y="2043112"/>
              <a:ext cx="749300" cy="360363"/>
              <a:chOff x="1191" y="2430"/>
              <a:chExt cx="472" cy="227"/>
            </a:xfrm>
          </p:grpSpPr>
          <p:sp>
            <p:nvSpPr>
              <p:cNvPr id="373" name="Freeform 37"/>
              <p:cNvSpPr>
                <a:spLocks/>
              </p:cNvSpPr>
              <p:nvPr/>
            </p:nvSpPr>
            <p:spPr bwMode="auto">
              <a:xfrm rot="5400000">
                <a:off x="1425" y="2243"/>
                <a:ext cx="14" cy="391"/>
              </a:xfrm>
              <a:custGeom>
                <a:avLst/>
                <a:gdLst/>
                <a:ahLst/>
                <a:cxnLst>
                  <a:cxn ang="0">
                    <a:pos x="35" y="978"/>
                  </a:cxn>
                  <a:cxn ang="0">
                    <a:pos x="0" y="978"/>
                  </a:cxn>
                  <a:cxn ang="0">
                    <a:pos x="0" y="59"/>
                  </a:cxn>
                  <a:cxn ang="0">
                    <a:pos x="2" y="48"/>
                  </a:cxn>
                  <a:cxn ang="0">
                    <a:pos x="6" y="36"/>
                  </a:cxn>
                  <a:cxn ang="0">
                    <a:pos x="12" y="24"/>
                  </a:cxn>
                  <a:cxn ang="0">
                    <a:pos x="21" y="13"/>
                  </a:cxn>
                  <a:cxn ang="0">
                    <a:pos x="33" y="2"/>
                  </a:cxn>
                  <a:cxn ang="0">
                    <a:pos x="35" y="0"/>
                  </a:cxn>
                  <a:cxn ang="0">
                    <a:pos x="35" y="978"/>
                  </a:cxn>
                </a:cxnLst>
                <a:rect l="0" t="0" r="r" b="b"/>
                <a:pathLst>
                  <a:path w="35" h="978">
                    <a:moveTo>
                      <a:pt x="35" y="978"/>
                    </a:moveTo>
                    <a:lnTo>
                      <a:pt x="0" y="978"/>
                    </a:lnTo>
                    <a:lnTo>
                      <a:pt x="0" y="59"/>
                    </a:lnTo>
                    <a:lnTo>
                      <a:pt x="2" y="48"/>
                    </a:lnTo>
                    <a:lnTo>
                      <a:pt x="6" y="36"/>
                    </a:lnTo>
                    <a:lnTo>
                      <a:pt x="12" y="24"/>
                    </a:lnTo>
                    <a:lnTo>
                      <a:pt x="21" y="13"/>
                    </a:lnTo>
                    <a:lnTo>
                      <a:pt x="33" y="2"/>
                    </a:lnTo>
                    <a:lnTo>
                      <a:pt x="35" y="0"/>
                    </a:lnTo>
                    <a:lnTo>
                      <a:pt x="35" y="978"/>
                    </a:lnTo>
                    <a:close/>
                  </a:path>
                </a:pathLst>
              </a:custGeom>
              <a:solidFill>
                <a:srgbClr val="CCCCC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4" name="Freeform 38"/>
              <p:cNvSpPr>
                <a:spLocks/>
              </p:cNvSpPr>
              <p:nvPr/>
            </p:nvSpPr>
            <p:spPr bwMode="auto">
              <a:xfrm rot="5400000">
                <a:off x="1429" y="2253"/>
                <a:ext cx="14" cy="399"/>
              </a:xfrm>
              <a:custGeom>
                <a:avLst/>
                <a:gdLst/>
                <a:ahLst/>
                <a:cxnLst>
                  <a:cxn ang="0">
                    <a:pos x="0" y="1000"/>
                  </a:cxn>
                  <a:cxn ang="0">
                    <a:pos x="0" y="22"/>
                  </a:cxn>
                  <a:cxn ang="0">
                    <a:pos x="11" y="14"/>
                  </a:cxn>
                  <a:cxn ang="0">
                    <a:pos x="26" y="4"/>
                  </a:cxn>
                  <a:cxn ang="0">
                    <a:pos x="35" y="0"/>
                  </a:cxn>
                  <a:cxn ang="0">
                    <a:pos x="35" y="1000"/>
                  </a:cxn>
                  <a:cxn ang="0">
                    <a:pos x="0" y="1000"/>
                  </a:cxn>
                </a:cxnLst>
                <a:rect l="0" t="0" r="r" b="b"/>
                <a:pathLst>
                  <a:path w="35" h="1000">
                    <a:moveTo>
                      <a:pt x="0" y="1000"/>
                    </a:moveTo>
                    <a:lnTo>
                      <a:pt x="0" y="22"/>
                    </a:lnTo>
                    <a:lnTo>
                      <a:pt x="11" y="14"/>
                    </a:lnTo>
                    <a:lnTo>
                      <a:pt x="26" y="4"/>
                    </a:lnTo>
                    <a:lnTo>
                      <a:pt x="35" y="0"/>
                    </a:lnTo>
                    <a:lnTo>
                      <a:pt x="35" y="1000"/>
                    </a:lnTo>
                    <a:lnTo>
                      <a:pt x="0" y="1000"/>
                    </a:lnTo>
                    <a:close/>
                  </a:path>
                </a:pathLst>
              </a:custGeom>
              <a:solidFill>
                <a:srgbClr val="CFCFC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5" name="Freeform 39"/>
              <p:cNvSpPr>
                <a:spLocks/>
              </p:cNvSpPr>
              <p:nvPr/>
            </p:nvSpPr>
            <p:spPr bwMode="auto">
              <a:xfrm rot="5400000">
                <a:off x="1433" y="2264"/>
                <a:ext cx="13" cy="406"/>
              </a:xfrm>
              <a:custGeom>
                <a:avLst/>
                <a:gdLst/>
                <a:ahLst/>
                <a:cxnLst>
                  <a:cxn ang="0">
                    <a:pos x="0" y="1016"/>
                  </a:cxn>
                  <a:cxn ang="0">
                    <a:pos x="0" y="15"/>
                  </a:cxn>
                  <a:cxn ang="0">
                    <a:pos x="9" y="11"/>
                  </a:cxn>
                  <a:cxn ang="0">
                    <a:pos x="29" y="3"/>
                  </a:cxn>
                  <a:cxn ang="0">
                    <a:pos x="35" y="0"/>
                  </a:cxn>
                  <a:cxn ang="0">
                    <a:pos x="35" y="1016"/>
                  </a:cxn>
                  <a:cxn ang="0">
                    <a:pos x="0" y="1016"/>
                  </a:cxn>
                </a:cxnLst>
                <a:rect l="0" t="0" r="r" b="b"/>
                <a:pathLst>
                  <a:path w="35" h="1016">
                    <a:moveTo>
                      <a:pt x="0" y="1016"/>
                    </a:moveTo>
                    <a:lnTo>
                      <a:pt x="0" y="15"/>
                    </a:lnTo>
                    <a:lnTo>
                      <a:pt x="9" y="11"/>
                    </a:lnTo>
                    <a:lnTo>
                      <a:pt x="29" y="3"/>
                    </a:lnTo>
                    <a:lnTo>
                      <a:pt x="35" y="0"/>
                    </a:lnTo>
                    <a:lnTo>
                      <a:pt x="35" y="1016"/>
                    </a:lnTo>
                    <a:lnTo>
                      <a:pt x="0" y="1016"/>
                    </a:lnTo>
                    <a:close/>
                  </a:path>
                </a:pathLst>
              </a:custGeom>
              <a:solidFill>
                <a:srgbClr val="D2D2D2"/>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6" name="Freeform 40"/>
              <p:cNvSpPr>
                <a:spLocks/>
              </p:cNvSpPr>
              <p:nvPr/>
            </p:nvSpPr>
            <p:spPr bwMode="auto">
              <a:xfrm rot="5400000">
                <a:off x="1435" y="2275"/>
                <a:ext cx="14" cy="410"/>
              </a:xfrm>
              <a:custGeom>
                <a:avLst/>
                <a:gdLst/>
                <a:ahLst/>
                <a:cxnLst>
                  <a:cxn ang="0">
                    <a:pos x="0" y="1027"/>
                  </a:cxn>
                  <a:cxn ang="0">
                    <a:pos x="0" y="11"/>
                  </a:cxn>
                  <a:cxn ang="0">
                    <a:pos x="14" y="6"/>
                  </a:cxn>
                  <a:cxn ang="0">
                    <a:pos x="35" y="0"/>
                  </a:cxn>
                  <a:cxn ang="0">
                    <a:pos x="35" y="1027"/>
                  </a:cxn>
                  <a:cxn ang="0">
                    <a:pos x="0" y="1027"/>
                  </a:cxn>
                </a:cxnLst>
                <a:rect l="0" t="0" r="r" b="b"/>
                <a:pathLst>
                  <a:path w="35" h="1027">
                    <a:moveTo>
                      <a:pt x="0" y="1027"/>
                    </a:moveTo>
                    <a:lnTo>
                      <a:pt x="0" y="11"/>
                    </a:lnTo>
                    <a:lnTo>
                      <a:pt x="14" y="6"/>
                    </a:lnTo>
                    <a:lnTo>
                      <a:pt x="35" y="0"/>
                    </a:lnTo>
                    <a:lnTo>
                      <a:pt x="35" y="1027"/>
                    </a:lnTo>
                    <a:lnTo>
                      <a:pt x="0" y="1027"/>
                    </a:lnTo>
                    <a:close/>
                  </a:path>
                </a:pathLst>
              </a:custGeom>
              <a:solidFill>
                <a:srgbClr val="D6D6D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7" name="Freeform 41"/>
              <p:cNvSpPr>
                <a:spLocks/>
              </p:cNvSpPr>
              <p:nvPr/>
            </p:nvSpPr>
            <p:spPr bwMode="auto">
              <a:xfrm rot="5400000">
                <a:off x="1436" y="2287"/>
                <a:ext cx="14" cy="413"/>
              </a:xfrm>
              <a:custGeom>
                <a:avLst/>
                <a:gdLst/>
                <a:ahLst/>
                <a:cxnLst>
                  <a:cxn ang="0">
                    <a:pos x="0" y="1034"/>
                  </a:cxn>
                  <a:cxn ang="0">
                    <a:pos x="0" y="7"/>
                  </a:cxn>
                  <a:cxn ang="0">
                    <a:pos x="3" y="6"/>
                  </a:cxn>
                  <a:cxn ang="0">
                    <a:pos x="26" y="1"/>
                  </a:cxn>
                  <a:cxn ang="0">
                    <a:pos x="35" y="0"/>
                  </a:cxn>
                  <a:cxn ang="0">
                    <a:pos x="35" y="1034"/>
                  </a:cxn>
                  <a:cxn ang="0">
                    <a:pos x="0" y="1034"/>
                  </a:cxn>
                </a:cxnLst>
                <a:rect l="0" t="0" r="r" b="b"/>
                <a:pathLst>
                  <a:path w="35" h="1034">
                    <a:moveTo>
                      <a:pt x="0" y="1034"/>
                    </a:moveTo>
                    <a:lnTo>
                      <a:pt x="0" y="7"/>
                    </a:lnTo>
                    <a:lnTo>
                      <a:pt x="3" y="6"/>
                    </a:lnTo>
                    <a:lnTo>
                      <a:pt x="26" y="1"/>
                    </a:lnTo>
                    <a:lnTo>
                      <a:pt x="35" y="0"/>
                    </a:lnTo>
                    <a:lnTo>
                      <a:pt x="35" y="1034"/>
                    </a:lnTo>
                    <a:lnTo>
                      <a:pt x="0" y="1034"/>
                    </a:lnTo>
                    <a:close/>
                  </a:path>
                </a:pathLst>
              </a:custGeom>
              <a:solidFill>
                <a:srgbClr val="D9D9D9"/>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8" name="Freeform 42"/>
              <p:cNvSpPr>
                <a:spLocks/>
              </p:cNvSpPr>
              <p:nvPr/>
            </p:nvSpPr>
            <p:spPr bwMode="auto">
              <a:xfrm rot="5400000">
                <a:off x="1437" y="2301"/>
                <a:ext cx="15" cy="416"/>
              </a:xfrm>
              <a:custGeom>
                <a:avLst/>
                <a:gdLst/>
                <a:ahLst/>
                <a:cxnLst>
                  <a:cxn ang="0">
                    <a:pos x="0" y="1041"/>
                  </a:cxn>
                  <a:cxn ang="0">
                    <a:pos x="0" y="7"/>
                  </a:cxn>
                  <a:cxn ang="0">
                    <a:pos x="17" y="3"/>
                  </a:cxn>
                  <a:cxn ang="0">
                    <a:pos x="36" y="0"/>
                  </a:cxn>
                  <a:cxn ang="0">
                    <a:pos x="36" y="1041"/>
                  </a:cxn>
                  <a:cxn ang="0">
                    <a:pos x="0" y="1041"/>
                  </a:cxn>
                </a:cxnLst>
                <a:rect l="0" t="0" r="r" b="b"/>
                <a:pathLst>
                  <a:path w="36" h="1041">
                    <a:moveTo>
                      <a:pt x="0" y="1041"/>
                    </a:moveTo>
                    <a:lnTo>
                      <a:pt x="0" y="7"/>
                    </a:lnTo>
                    <a:lnTo>
                      <a:pt x="17" y="3"/>
                    </a:lnTo>
                    <a:lnTo>
                      <a:pt x="36" y="0"/>
                    </a:lnTo>
                    <a:lnTo>
                      <a:pt x="36" y="1041"/>
                    </a:lnTo>
                    <a:lnTo>
                      <a:pt x="0" y="1041"/>
                    </a:lnTo>
                    <a:close/>
                  </a:path>
                </a:pathLst>
              </a:custGeom>
              <a:solidFill>
                <a:srgbClr val="DCDCD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9" name="Freeform 43"/>
              <p:cNvSpPr>
                <a:spLocks/>
              </p:cNvSpPr>
              <p:nvPr/>
            </p:nvSpPr>
            <p:spPr bwMode="auto">
              <a:xfrm rot="5400000">
                <a:off x="1438" y="2314"/>
                <a:ext cx="14" cy="417"/>
              </a:xfrm>
              <a:custGeom>
                <a:avLst/>
                <a:gdLst/>
                <a:ahLst/>
                <a:cxnLst>
                  <a:cxn ang="0">
                    <a:pos x="0" y="1043"/>
                  </a:cxn>
                  <a:cxn ang="0">
                    <a:pos x="0" y="2"/>
                  </a:cxn>
                  <a:cxn ang="0">
                    <a:pos x="7" y="1"/>
                  </a:cxn>
                  <a:cxn ang="0">
                    <a:pos x="35" y="0"/>
                  </a:cxn>
                  <a:cxn ang="0">
                    <a:pos x="35" y="0"/>
                  </a:cxn>
                  <a:cxn ang="0">
                    <a:pos x="35" y="1043"/>
                  </a:cxn>
                  <a:cxn ang="0">
                    <a:pos x="0" y="1043"/>
                  </a:cxn>
                </a:cxnLst>
                <a:rect l="0" t="0" r="r" b="b"/>
                <a:pathLst>
                  <a:path w="35" h="1043">
                    <a:moveTo>
                      <a:pt x="0" y="1043"/>
                    </a:moveTo>
                    <a:lnTo>
                      <a:pt x="0" y="2"/>
                    </a:lnTo>
                    <a:lnTo>
                      <a:pt x="7" y="1"/>
                    </a:lnTo>
                    <a:lnTo>
                      <a:pt x="35" y="0"/>
                    </a:lnTo>
                    <a:lnTo>
                      <a:pt x="35" y="0"/>
                    </a:lnTo>
                    <a:lnTo>
                      <a:pt x="35" y="1043"/>
                    </a:lnTo>
                    <a:lnTo>
                      <a:pt x="0" y="1043"/>
                    </a:lnTo>
                    <a:close/>
                  </a:path>
                </a:pathLst>
              </a:custGeom>
              <a:solidFill>
                <a:srgbClr val="E0E0E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0" name="Freeform 44"/>
              <p:cNvSpPr>
                <a:spLocks/>
              </p:cNvSpPr>
              <p:nvPr/>
            </p:nvSpPr>
            <p:spPr bwMode="auto">
              <a:xfrm rot="5400000">
                <a:off x="1438" y="2328"/>
                <a:ext cx="14" cy="417"/>
              </a:xfrm>
              <a:custGeom>
                <a:avLst/>
                <a:gdLst/>
                <a:ahLst/>
                <a:cxnLst>
                  <a:cxn ang="0">
                    <a:pos x="0" y="1044"/>
                  </a:cxn>
                  <a:cxn ang="0">
                    <a:pos x="0" y="1"/>
                  </a:cxn>
                  <a:cxn ang="0">
                    <a:pos x="29" y="0"/>
                  </a:cxn>
                  <a:cxn ang="0">
                    <a:pos x="35" y="0"/>
                  </a:cxn>
                  <a:cxn ang="0">
                    <a:pos x="35" y="1044"/>
                  </a:cxn>
                  <a:cxn ang="0">
                    <a:pos x="0" y="1044"/>
                  </a:cxn>
                </a:cxnLst>
                <a:rect l="0" t="0" r="r" b="b"/>
                <a:pathLst>
                  <a:path w="35" h="1044">
                    <a:moveTo>
                      <a:pt x="0" y="1044"/>
                    </a:moveTo>
                    <a:lnTo>
                      <a:pt x="0" y="1"/>
                    </a:lnTo>
                    <a:lnTo>
                      <a:pt x="29" y="0"/>
                    </a:lnTo>
                    <a:lnTo>
                      <a:pt x="35" y="0"/>
                    </a:lnTo>
                    <a:lnTo>
                      <a:pt x="35" y="1044"/>
                    </a:lnTo>
                    <a:lnTo>
                      <a:pt x="0" y="1044"/>
                    </a:lnTo>
                    <a:close/>
                  </a:path>
                </a:pathLst>
              </a:custGeom>
              <a:solidFill>
                <a:srgbClr val="E3E3E3"/>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1" name="Freeform 45"/>
              <p:cNvSpPr>
                <a:spLocks/>
              </p:cNvSpPr>
              <p:nvPr/>
            </p:nvSpPr>
            <p:spPr bwMode="auto">
              <a:xfrm rot="5400000">
                <a:off x="1438" y="2342"/>
                <a:ext cx="14" cy="417"/>
              </a:xfrm>
              <a:custGeom>
                <a:avLst/>
                <a:gdLst/>
                <a:ahLst/>
                <a:cxnLst>
                  <a:cxn ang="0">
                    <a:pos x="0" y="1044"/>
                  </a:cxn>
                  <a:cxn ang="0">
                    <a:pos x="0" y="0"/>
                  </a:cxn>
                  <a:cxn ang="0">
                    <a:pos x="22" y="1"/>
                  </a:cxn>
                  <a:cxn ang="0">
                    <a:pos x="35" y="1"/>
                  </a:cxn>
                  <a:cxn ang="0">
                    <a:pos x="35" y="1044"/>
                  </a:cxn>
                  <a:cxn ang="0">
                    <a:pos x="0" y="1044"/>
                  </a:cxn>
                </a:cxnLst>
                <a:rect l="0" t="0" r="r" b="b"/>
                <a:pathLst>
                  <a:path w="35" h="1044">
                    <a:moveTo>
                      <a:pt x="0" y="1044"/>
                    </a:moveTo>
                    <a:lnTo>
                      <a:pt x="0" y="0"/>
                    </a:lnTo>
                    <a:lnTo>
                      <a:pt x="22" y="1"/>
                    </a:lnTo>
                    <a:lnTo>
                      <a:pt x="35" y="1"/>
                    </a:lnTo>
                    <a:lnTo>
                      <a:pt x="35" y="1044"/>
                    </a:lnTo>
                    <a:lnTo>
                      <a:pt x="0" y="1044"/>
                    </a:lnTo>
                    <a:close/>
                  </a:path>
                </a:pathLst>
              </a:custGeom>
              <a:solidFill>
                <a:srgbClr val="E7E7E7"/>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2" name="Freeform 46"/>
              <p:cNvSpPr>
                <a:spLocks/>
              </p:cNvSpPr>
              <p:nvPr/>
            </p:nvSpPr>
            <p:spPr bwMode="auto">
              <a:xfrm rot="5400000">
                <a:off x="1438" y="2356"/>
                <a:ext cx="14" cy="417"/>
              </a:xfrm>
              <a:custGeom>
                <a:avLst/>
                <a:gdLst/>
                <a:ahLst/>
                <a:cxnLst>
                  <a:cxn ang="0">
                    <a:pos x="0" y="1043"/>
                  </a:cxn>
                  <a:cxn ang="0">
                    <a:pos x="0" y="0"/>
                  </a:cxn>
                  <a:cxn ang="0">
                    <a:pos x="16" y="1"/>
                  </a:cxn>
                  <a:cxn ang="0">
                    <a:pos x="35" y="4"/>
                  </a:cxn>
                  <a:cxn ang="0">
                    <a:pos x="35" y="1043"/>
                  </a:cxn>
                  <a:cxn ang="0">
                    <a:pos x="0" y="1043"/>
                  </a:cxn>
                </a:cxnLst>
                <a:rect l="0" t="0" r="r" b="b"/>
                <a:pathLst>
                  <a:path w="35" h="1043">
                    <a:moveTo>
                      <a:pt x="0" y="1043"/>
                    </a:moveTo>
                    <a:lnTo>
                      <a:pt x="0" y="0"/>
                    </a:lnTo>
                    <a:lnTo>
                      <a:pt x="16" y="1"/>
                    </a:lnTo>
                    <a:lnTo>
                      <a:pt x="35" y="4"/>
                    </a:lnTo>
                    <a:lnTo>
                      <a:pt x="35" y="1043"/>
                    </a:lnTo>
                    <a:lnTo>
                      <a:pt x="0" y="1043"/>
                    </a:lnTo>
                    <a:close/>
                  </a:path>
                </a:pathLst>
              </a:custGeom>
              <a:solidFill>
                <a:srgbClr val="EAEAE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3" name="Freeform 47"/>
              <p:cNvSpPr>
                <a:spLocks/>
              </p:cNvSpPr>
              <p:nvPr/>
            </p:nvSpPr>
            <p:spPr bwMode="auto">
              <a:xfrm rot="5400000">
                <a:off x="1437" y="2371"/>
                <a:ext cx="14" cy="415"/>
              </a:xfrm>
              <a:custGeom>
                <a:avLst/>
                <a:gdLst/>
                <a:ahLst/>
                <a:cxnLst>
                  <a:cxn ang="0">
                    <a:pos x="0" y="1039"/>
                  </a:cxn>
                  <a:cxn ang="0">
                    <a:pos x="0" y="0"/>
                  </a:cxn>
                  <a:cxn ang="0">
                    <a:pos x="8" y="1"/>
                  </a:cxn>
                  <a:cxn ang="0">
                    <a:pos x="34" y="6"/>
                  </a:cxn>
                  <a:cxn ang="0">
                    <a:pos x="36" y="6"/>
                  </a:cxn>
                  <a:cxn ang="0">
                    <a:pos x="36" y="1039"/>
                  </a:cxn>
                  <a:cxn ang="0">
                    <a:pos x="0" y="1039"/>
                  </a:cxn>
                </a:cxnLst>
                <a:rect l="0" t="0" r="r" b="b"/>
                <a:pathLst>
                  <a:path w="36" h="1039">
                    <a:moveTo>
                      <a:pt x="0" y="1039"/>
                    </a:moveTo>
                    <a:lnTo>
                      <a:pt x="0" y="0"/>
                    </a:lnTo>
                    <a:lnTo>
                      <a:pt x="8" y="1"/>
                    </a:lnTo>
                    <a:lnTo>
                      <a:pt x="34" y="6"/>
                    </a:lnTo>
                    <a:lnTo>
                      <a:pt x="36" y="6"/>
                    </a:lnTo>
                    <a:lnTo>
                      <a:pt x="36" y="1039"/>
                    </a:lnTo>
                    <a:lnTo>
                      <a:pt x="0" y="1039"/>
                    </a:lnTo>
                    <a:close/>
                  </a:path>
                </a:pathLst>
              </a:custGeom>
              <a:solidFill>
                <a:srgbClr val="EDEDE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4" name="Freeform 48"/>
              <p:cNvSpPr>
                <a:spLocks/>
              </p:cNvSpPr>
              <p:nvPr/>
            </p:nvSpPr>
            <p:spPr bwMode="auto">
              <a:xfrm rot="5400000">
                <a:off x="1436" y="2386"/>
                <a:ext cx="14" cy="413"/>
              </a:xfrm>
              <a:custGeom>
                <a:avLst/>
                <a:gdLst/>
                <a:ahLst/>
                <a:cxnLst>
                  <a:cxn ang="0">
                    <a:pos x="0" y="1033"/>
                  </a:cxn>
                  <a:cxn ang="0">
                    <a:pos x="0" y="0"/>
                  </a:cxn>
                  <a:cxn ang="0">
                    <a:pos x="23" y="5"/>
                  </a:cxn>
                  <a:cxn ang="0">
                    <a:pos x="35" y="8"/>
                  </a:cxn>
                  <a:cxn ang="0">
                    <a:pos x="35" y="1033"/>
                  </a:cxn>
                  <a:cxn ang="0">
                    <a:pos x="0" y="1033"/>
                  </a:cxn>
                </a:cxnLst>
                <a:rect l="0" t="0" r="r" b="b"/>
                <a:pathLst>
                  <a:path w="35" h="1033">
                    <a:moveTo>
                      <a:pt x="0" y="1033"/>
                    </a:moveTo>
                    <a:lnTo>
                      <a:pt x="0" y="0"/>
                    </a:lnTo>
                    <a:lnTo>
                      <a:pt x="23" y="5"/>
                    </a:lnTo>
                    <a:lnTo>
                      <a:pt x="35" y="8"/>
                    </a:lnTo>
                    <a:lnTo>
                      <a:pt x="35" y="1033"/>
                    </a:lnTo>
                    <a:lnTo>
                      <a:pt x="0" y="1033"/>
                    </a:lnTo>
                    <a:close/>
                  </a:path>
                </a:pathLst>
              </a:custGeom>
              <a:solidFill>
                <a:srgbClr val="F1F1F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5" name="Freeform 49"/>
              <p:cNvSpPr>
                <a:spLocks/>
              </p:cNvSpPr>
              <p:nvPr/>
            </p:nvSpPr>
            <p:spPr bwMode="auto">
              <a:xfrm rot="5400000">
                <a:off x="1434" y="2402"/>
                <a:ext cx="14" cy="409"/>
              </a:xfrm>
              <a:custGeom>
                <a:avLst/>
                <a:gdLst/>
                <a:ahLst/>
                <a:cxnLst>
                  <a:cxn ang="0">
                    <a:pos x="0" y="1025"/>
                  </a:cxn>
                  <a:cxn ang="0">
                    <a:pos x="0" y="0"/>
                  </a:cxn>
                  <a:cxn ang="0">
                    <a:pos x="12" y="4"/>
                  </a:cxn>
                  <a:cxn ang="0">
                    <a:pos x="35" y="12"/>
                  </a:cxn>
                  <a:cxn ang="0">
                    <a:pos x="35" y="12"/>
                  </a:cxn>
                  <a:cxn ang="0">
                    <a:pos x="35" y="1025"/>
                  </a:cxn>
                  <a:cxn ang="0">
                    <a:pos x="0" y="1025"/>
                  </a:cxn>
                </a:cxnLst>
                <a:rect l="0" t="0" r="r" b="b"/>
                <a:pathLst>
                  <a:path w="35" h="1025">
                    <a:moveTo>
                      <a:pt x="0" y="1025"/>
                    </a:moveTo>
                    <a:lnTo>
                      <a:pt x="0" y="0"/>
                    </a:lnTo>
                    <a:lnTo>
                      <a:pt x="12" y="4"/>
                    </a:lnTo>
                    <a:lnTo>
                      <a:pt x="35" y="12"/>
                    </a:lnTo>
                    <a:lnTo>
                      <a:pt x="35" y="12"/>
                    </a:lnTo>
                    <a:lnTo>
                      <a:pt x="35" y="1025"/>
                    </a:lnTo>
                    <a:lnTo>
                      <a:pt x="0" y="1025"/>
                    </a:lnTo>
                    <a:close/>
                  </a:path>
                </a:pathLst>
              </a:custGeom>
              <a:solidFill>
                <a:srgbClr val="F4F4F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6" name="Freeform 50"/>
              <p:cNvSpPr>
                <a:spLocks/>
              </p:cNvSpPr>
              <p:nvPr/>
            </p:nvSpPr>
            <p:spPr bwMode="auto">
              <a:xfrm rot="5400000">
                <a:off x="1432" y="2418"/>
                <a:ext cx="14" cy="405"/>
              </a:xfrm>
              <a:custGeom>
                <a:avLst/>
                <a:gdLst/>
                <a:ahLst/>
                <a:cxnLst>
                  <a:cxn ang="0">
                    <a:pos x="0" y="1013"/>
                  </a:cxn>
                  <a:cxn ang="0">
                    <a:pos x="0" y="0"/>
                  </a:cxn>
                  <a:cxn ang="0">
                    <a:pos x="21" y="8"/>
                  </a:cxn>
                  <a:cxn ang="0">
                    <a:pos x="35" y="16"/>
                  </a:cxn>
                  <a:cxn ang="0">
                    <a:pos x="35" y="1013"/>
                  </a:cxn>
                  <a:cxn ang="0">
                    <a:pos x="0" y="1013"/>
                  </a:cxn>
                </a:cxnLst>
                <a:rect l="0" t="0" r="r" b="b"/>
                <a:pathLst>
                  <a:path w="35" h="1013">
                    <a:moveTo>
                      <a:pt x="0" y="1013"/>
                    </a:moveTo>
                    <a:lnTo>
                      <a:pt x="0" y="0"/>
                    </a:lnTo>
                    <a:lnTo>
                      <a:pt x="21" y="8"/>
                    </a:lnTo>
                    <a:lnTo>
                      <a:pt x="35" y="16"/>
                    </a:lnTo>
                    <a:lnTo>
                      <a:pt x="35" y="1013"/>
                    </a:lnTo>
                    <a:lnTo>
                      <a:pt x="0" y="1013"/>
                    </a:lnTo>
                    <a:close/>
                  </a:path>
                </a:pathLst>
              </a:custGeom>
              <a:solidFill>
                <a:srgbClr val="F7F7F7"/>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7" name="Freeform 51"/>
              <p:cNvSpPr>
                <a:spLocks/>
              </p:cNvSpPr>
              <p:nvPr/>
            </p:nvSpPr>
            <p:spPr bwMode="auto">
              <a:xfrm rot="5400000">
                <a:off x="1429" y="2435"/>
                <a:ext cx="14" cy="399"/>
              </a:xfrm>
              <a:custGeom>
                <a:avLst/>
                <a:gdLst/>
                <a:ahLst/>
                <a:cxnLst>
                  <a:cxn ang="0">
                    <a:pos x="0" y="998"/>
                  </a:cxn>
                  <a:cxn ang="0">
                    <a:pos x="0" y="0"/>
                  </a:cxn>
                  <a:cxn ang="0">
                    <a:pos x="4" y="2"/>
                  </a:cxn>
                  <a:cxn ang="0">
                    <a:pos x="21" y="12"/>
                  </a:cxn>
                  <a:cxn ang="0">
                    <a:pos x="35" y="22"/>
                  </a:cxn>
                  <a:cxn ang="0">
                    <a:pos x="35" y="22"/>
                  </a:cxn>
                  <a:cxn ang="0">
                    <a:pos x="35" y="998"/>
                  </a:cxn>
                  <a:cxn ang="0">
                    <a:pos x="0" y="998"/>
                  </a:cxn>
                </a:cxnLst>
                <a:rect l="0" t="0" r="r" b="b"/>
                <a:pathLst>
                  <a:path w="35" h="998">
                    <a:moveTo>
                      <a:pt x="0" y="998"/>
                    </a:moveTo>
                    <a:lnTo>
                      <a:pt x="0" y="0"/>
                    </a:lnTo>
                    <a:lnTo>
                      <a:pt x="4" y="2"/>
                    </a:lnTo>
                    <a:lnTo>
                      <a:pt x="21" y="12"/>
                    </a:lnTo>
                    <a:lnTo>
                      <a:pt x="35" y="22"/>
                    </a:lnTo>
                    <a:lnTo>
                      <a:pt x="35" y="22"/>
                    </a:lnTo>
                    <a:lnTo>
                      <a:pt x="35" y="998"/>
                    </a:lnTo>
                    <a:lnTo>
                      <a:pt x="0" y="998"/>
                    </a:lnTo>
                    <a:close/>
                  </a:path>
                </a:pathLst>
              </a:custGeom>
              <a:solidFill>
                <a:srgbClr val="FBFBFB"/>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8" name="Freeform 52"/>
              <p:cNvSpPr>
                <a:spLocks/>
              </p:cNvSpPr>
              <p:nvPr/>
            </p:nvSpPr>
            <p:spPr bwMode="auto">
              <a:xfrm rot="5400000">
                <a:off x="1425" y="2454"/>
                <a:ext cx="14" cy="390"/>
              </a:xfrm>
              <a:custGeom>
                <a:avLst/>
                <a:gdLst/>
                <a:ahLst/>
                <a:cxnLst>
                  <a:cxn ang="0">
                    <a:pos x="0" y="976"/>
                  </a:cxn>
                  <a:cxn ang="0">
                    <a:pos x="0" y="0"/>
                  </a:cxn>
                  <a:cxn ang="0">
                    <a:pos x="13" y="11"/>
                  </a:cxn>
                  <a:cxn ang="0">
                    <a:pos x="23" y="22"/>
                  </a:cxn>
                  <a:cxn ang="0">
                    <a:pos x="30" y="34"/>
                  </a:cxn>
                  <a:cxn ang="0">
                    <a:pos x="35" y="46"/>
                  </a:cxn>
                  <a:cxn ang="0">
                    <a:pos x="36" y="57"/>
                  </a:cxn>
                  <a:cxn ang="0">
                    <a:pos x="36" y="976"/>
                  </a:cxn>
                  <a:cxn ang="0">
                    <a:pos x="0" y="976"/>
                  </a:cxn>
                </a:cxnLst>
                <a:rect l="0" t="0" r="r" b="b"/>
                <a:pathLst>
                  <a:path w="36" h="976">
                    <a:moveTo>
                      <a:pt x="0" y="976"/>
                    </a:moveTo>
                    <a:lnTo>
                      <a:pt x="0" y="0"/>
                    </a:lnTo>
                    <a:lnTo>
                      <a:pt x="13" y="11"/>
                    </a:lnTo>
                    <a:lnTo>
                      <a:pt x="23" y="22"/>
                    </a:lnTo>
                    <a:lnTo>
                      <a:pt x="30" y="34"/>
                    </a:lnTo>
                    <a:lnTo>
                      <a:pt x="35" y="46"/>
                    </a:lnTo>
                    <a:lnTo>
                      <a:pt x="36" y="57"/>
                    </a:lnTo>
                    <a:lnTo>
                      <a:pt x="36" y="976"/>
                    </a:lnTo>
                    <a:lnTo>
                      <a:pt x="0" y="976"/>
                    </a:ln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9" name="Freeform 53"/>
              <p:cNvSpPr>
                <a:spLocks/>
              </p:cNvSpPr>
              <p:nvPr/>
            </p:nvSpPr>
            <p:spPr bwMode="auto">
              <a:xfrm rot="5400000">
                <a:off x="1333" y="2335"/>
                <a:ext cx="224" cy="417"/>
              </a:xfrm>
              <a:custGeom>
                <a:avLst/>
                <a:gdLst/>
                <a:ahLst/>
                <a:cxnLst>
                  <a:cxn ang="0">
                    <a:pos x="0" y="1044"/>
                  </a:cxn>
                  <a:cxn ang="0">
                    <a:pos x="0" y="125"/>
                  </a:cxn>
                  <a:cxn ang="0">
                    <a:pos x="2" y="114"/>
                  </a:cxn>
                  <a:cxn ang="0">
                    <a:pos x="6" y="102"/>
                  </a:cxn>
                  <a:cxn ang="0">
                    <a:pos x="12" y="90"/>
                  </a:cxn>
                  <a:cxn ang="0">
                    <a:pos x="21" y="79"/>
                  </a:cxn>
                  <a:cxn ang="0">
                    <a:pos x="33" y="68"/>
                  </a:cxn>
                  <a:cxn ang="0">
                    <a:pos x="46" y="58"/>
                  </a:cxn>
                  <a:cxn ang="0">
                    <a:pos x="61" y="48"/>
                  </a:cxn>
                  <a:cxn ang="0">
                    <a:pos x="79" y="39"/>
                  </a:cxn>
                  <a:cxn ang="0">
                    <a:pos x="99" y="31"/>
                  </a:cxn>
                  <a:cxn ang="0">
                    <a:pos x="119" y="23"/>
                  </a:cxn>
                  <a:cxn ang="0">
                    <a:pos x="143" y="16"/>
                  </a:cxn>
                  <a:cxn ang="0">
                    <a:pos x="166" y="11"/>
                  </a:cxn>
                  <a:cxn ang="0">
                    <a:pos x="192" y="6"/>
                  </a:cxn>
                  <a:cxn ang="0">
                    <a:pos x="218" y="2"/>
                  </a:cxn>
                  <a:cxn ang="0">
                    <a:pos x="246" y="1"/>
                  </a:cxn>
                  <a:cxn ang="0">
                    <a:pos x="275" y="0"/>
                  </a:cxn>
                  <a:cxn ang="0">
                    <a:pos x="303" y="1"/>
                  </a:cxn>
                  <a:cxn ang="0">
                    <a:pos x="332" y="2"/>
                  </a:cxn>
                  <a:cxn ang="0">
                    <a:pos x="359" y="6"/>
                  </a:cxn>
                  <a:cxn ang="0">
                    <a:pos x="385" y="11"/>
                  </a:cxn>
                  <a:cxn ang="0">
                    <a:pos x="410" y="16"/>
                  </a:cxn>
                  <a:cxn ang="0">
                    <a:pos x="434" y="23"/>
                  </a:cxn>
                  <a:cxn ang="0">
                    <a:pos x="457" y="31"/>
                  </a:cxn>
                  <a:cxn ang="0">
                    <a:pos x="478" y="39"/>
                  </a:cxn>
                  <a:cxn ang="0">
                    <a:pos x="496" y="48"/>
                  </a:cxn>
                  <a:cxn ang="0">
                    <a:pos x="513" y="58"/>
                  </a:cxn>
                  <a:cxn ang="0">
                    <a:pos x="527" y="68"/>
                  </a:cxn>
                  <a:cxn ang="0">
                    <a:pos x="540" y="79"/>
                  </a:cxn>
                  <a:cxn ang="0">
                    <a:pos x="550" y="90"/>
                  </a:cxn>
                  <a:cxn ang="0">
                    <a:pos x="557" y="102"/>
                  </a:cxn>
                  <a:cxn ang="0">
                    <a:pos x="562" y="114"/>
                  </a:cxn>
                  <a:cxn ang="0">
                    <a:pos x="563" y="125"/>
                  </a:cxn>
                  <a:cxn ang="0">
                    <a:pos x="563" y="1044"/>
                  </a:cxn>
                  <a:cxn ang="0">
                    <a:pos x="0" y="1044"/>
                  </a:cxn>
                </a:cxnLst>
                <a:rect l="0" t="0" r="r" b="b"/>
                <a:pathLst>
                  <a:path w="563" h="1044">
                    <a:moveTo>
                      <a:pt x="0" y="1044"/>
                    </a:moveTo>
                    <a:lnTo>
                      <a:pt x="0" y="125"/>
                    </a:lnTo>
                    <a:lnTo>
                      <a:pt x="2" y="114"/>
                    </a:lnTo>
                    <a:lnTo>
                      <a:pt x="6" y="102"/>
                    </a:lnTo>
                    <a:lnTo>
                      <a:pt x="12" y="90"/>
                    </a:lnTo>
                    <a:lnTo>
                      <a:pt x="21" y="79"/>
                    </a:lnTo>
                    <a:lnTo>
                      <a:pt x="33" y="68"/>
                    </a:lnTo>
                    <a:lnTo>
                      <a:pt x="46" y="58"/>
                    </a:lnTo>
                    <a:lnTo>
                      <a:pt x="61" y="48"/>
                    </a:lnTo>
                    <a:lnTo>
                      <a:pt x="79" y="39"/>
                    </a:lnTo>
                    <a:lnTo>
                      <a:pt x="99" y="31"/>
                    </a:lnTo>
                    <a:lnTo>
                      <a:pt x="119" y="23"/>
                    </a:lnTo>
                    <a:lnTo>
                      <a:pt x="143" y="16"/>
                    </a:lnTo>
                    <a:lnTo>
                      <a:pt x="166" y="11"/>
                    </a:lnTo>
                    <a:lnTo>
                      <a:pt x="192" y="6"/>
                    </a:lnTo>
                    <a:lnTo>
                      <a:pt x="218" y="2"/>
                    </a:lnTo>
                    <a:lnTo>
                      <a:pt x="246" y="1"/>
                    </a:lnTo>
                    <a:lnTo>
                      <a:pt x="275" y="0"/>
                    </a:lnTo>
                    <a:lnTo>
                      <a:pt x="303" y="1"/>
                    </a:lnTo>
                    <a:lnTo>
                      <a:pt x="332" y="2"/>
                    </a:lnTo>
                    <a:lnTo>
                      <a:pt x="359" y="6"/>
                    </a:lnTo>
                    <a:lnTo>
                      <a:pt x="385" y="11"/>
                    </a:lnTo>
                    <a:lnTo>
                      <a:pt x="410" y="16"/>
                    </a:lnTo>
                    <a:lnTo>
                      <a:pt x="434" y="23"/>
                    </a:lnTo>
                    <a:lnTo>
                      <a:pt x="457" y="31"/>
                    </a:lnTo>
                    <a:lnTo>
                      <a:pt x="478" y="39"/>
                    </a:lnTo>
                    <a:lnTo>
                      <a:pt x="496" y="48"/>
                    </a:lnTo>
                    <a:lnTo>
                      <a:pt x="513" y="58"/>
                    </a:lnTo>
                    <a:lnTo>
                      <a:pt x="527" y="68"/>
                    </a:lnTo>
                    <a:lnTo>
                      <a:pt x="540" y="79"/>
                    </a:lnTo>
                    <a:lnTo>
                      <a:pt x="550" y="90"/>
                    </a:lnTo>
                    <a:lnTo>
                      <a:pt x="557" y="102"/>
                    </a:lnTo>
                    <a:lnTo>
                      <a:pt x="562" y="114"/>
                    </a:lnTo>
                    <a:lnTo>
                      <a:pt x="563" y="125"/>
                    </a:lnTo>
                    <a:lnTo>
                      <a:pt x="563" y="1044"/>
                    </a:lnTo>
                    <a:lnTo>
                      <a:pt x="0" y="1044"/>
                    </a:lnTo>
                    <a:close/>
                  </a:path>
                </a:pathLst>
              </a:custGeom>
              <a:noFill/>
              <a:ln w="63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0" name="Freeform 54"/>
              <p:cNvSpPr>
                <a:spLocks/>
              </p:cNvSpPr>
              <p:nvPr/>
            </p:nvSpPr>
            <p:spPr bwMode="auto">
              <a:xfrm rot="5400000">
                <a:off x="1125" y="2498"/>
                <a:ext cx="224" cy="92"/>
              </a:xfrm>
              <a:custGeom>
                <a:avLst/>
                <a:gdLst/>
                <a:ahLst/>
                <a:cxnLst>
                  <a:cxn ang="0">
                    <a:pos x="557" y="138"/>
                  </a:cxn>
                  <a:cxn ang="0">
                    <a:pos x="540" y="159"/>
                  </a:cxn>
                  <a:cxn ang="0">
                    <a:pos x="514" y="179"/>
                  </a:cxn>
                  <a:cxn ang="0">
                    <a:pos x="480" y="195"/>
                  </a:cxn>
                  <a:cxn ang="0">
                    <a:pos x="438" y="209"/>
                  </a:cxn>
                  <a:cxn ang="0">
                    <a:pos x="391" y="220"/>
                  </a:cxn>
                  <a:cxn ang="0">
                    <a:pos x="338" y="226"/>
                  </a:cxn>
                  <a:cxn ang="0">
                    <a:pos x="281" y="229"/>
                  </a:cxn>
                  <a:cxn ang="0">
                    <a:pos x="224" y="226"/>
                  </a:cxn>
                  <a:cxn ang="0">
                    <a:pos x="171" y="220"/>
                  </a:cxn>
                  <a:cxn ang="0">
                    <a:pos x="125" y="209"/>
                  </a:cxn>
                  <a:cxn ang="0">
                    <a:pos x="83" y="195"/>
                  </a:cxn>
                  <a:cxn ang="0">
                    <a:pos x="48" y="179"/>
                  </a:cxn>
                  <a:cxn ang="0">
                    <a:pos x="22" y="159"/>
                  </a:cxn>
                  <a:cxn ang="0">
                    <a:pos x="6" y="138"/>
                  </a:cxn>
                  <a:cxn ang="0">
                    <a:pos x="0" y="114"/>
                  </a:cxn>
                  <a:cxn ang="0">
                    <a:pos x="6" y="90"/>
                  </a:cxn>
                  <a:cxn ang="0">
                    <a:pos x="22" y="69"/>
                  </a:cxn>
                  <a:cxn ang="0">
                    <a:pos x="48" y="49"/>
                  </a:cxn>
                  <a:cxn ang="0">
                    <a:pos x="83" y="33"/>
                  </a:cxn>
                  <a:cxn ang="0">
                    <a:pos x="125" y="19"/>
                  </a:cxn>
                  <a:cxn ang="0">
                    <a:pos x="171" y="8"/>
                  </a:cxn>
                  <a:cxn ang="0">
                    <a:pos x="224" y="2"/>
                  </a:cxn>
                  <a:cxn ang="0">
                    <a:pos x="281" y="0"/>
                  </a:cxn>
                  <a:cxn ang="0">
                    <a:pos x="338" y="2"/>
                  </a:cxn>
                  <a:cxn ang="0">
                    <a:pos x="391" y="8"/>
                  </a:cxn>
                  <a:cxn ang="0">
                    <a:pos x="438" y="19"/>
                  </a:cxn>
                  <a:cxn ang="0">
                    <a:pos x="480" y="33"/>
                  </a:cxn>
                  <a:cxn ang="0">
                    <a:pos x="514" y="49"/>
                  </a:cxn>
                  <a:cxn ang="0">
                    <a:pos x="540" y="69"/>
                  </a:cxn>
                  <a:cxn ang="0">
                    <a:pos x="557" y="90"/>
                  </a:cxn>
                  <a:cxn ang="0">
                    <a:pos x="562" y="114"/>
                  </a:cxn>
                </a:cxnLst>
                <a:rect l="0" t="0" r="r" b="b"/>
                <a:pathLst>
                  <a:path w="562" h="229">
                    <a:moveTo>
                      <a:pt x="561" y="125"/>
                    </a:moveTo>
                    <a:lnTo>
                      <a:pt x="557" y="138"/>
                    </a:lnTo>
                    <a:lnTo>
                      <a:pt x="549" y="148"/>
                    </a:lnTo>
                    <a:lnTo>
                      <a:pt x="540" y="159"/>
                    </a:lnTo>
                    <a:lnTo>
                      <a:pt x="528" y="169"/>
                    </a:lnTo>
                    <a:lnTo>
                      <a:pt x="514" y="179"/>
                    </a:lnTo>
                    <a:lnTo>
                      <a:pt x="497" y="188"/>
                    </a:lnTo>
                    <a:lnTo>
                      <a:pt x="480" y="195"/>
                    </a:lnTo>
                    <a:lnTo>
                      <a:pt x="460" y="202"/>
                    </a:lnTo>
                    <a:lnTo>
                      <a:pt x="438" y="209"/>
                    </a:lnTo>
                    <a:lnTo>
                      <a:pt x="416" y="215"/>
                    </a:lnTo>
                    <a:lnTo>
                      <a:pt x="391" y="220"/>
                    </a:lnTo>
                    <a:lnTo>
                      <a:pt x="365" y="224"/>
                    </a:lnTo>
                    <a:lnTo>
                      <a:pt x="338" y="226"/>
                    </a:lnTo>
                    <a:lnTo>
                      <a:pt x="310" y="229"/>
                    </a:lnTo>
                    <a:lnTo>
                      <a:pt x="281" y="229"/>
                    </a:lnTo>
                    <a:lnTo>
                      <a:pt x="253" y="229"/>
                    </a:lnTo>
                    <a:lnTo>
                      <a:pt x="224" y="226"/>
                    </a:lnTo>
                    <a:lnTo>
                      <a:pt x="197" y="224"/>
                    </a:lnTo>
                    <a:lnTo>
                      <a:pt x="171" y="220"/>
                    </a:lnTo>
                    <a:lnTo>
                      <a:pt x="147" y="215"/>
                    </a:lnTo>
                    <a:lnTo>
                      <a:pt x="125" y="209"/>
                    </a:lnTo>
                    <a:lnTo>
                      <a:pt x="103" y="202"/>
                    </a:lnTo>
                    <a:lnTo>
                      <a:pt x="83" y="195"/>
                    </a:lnTo>
                    <a:lnTo>
                      <a:pt x="65" y="188"/>
                    </a:lnTo>
                    <a:lnTo>
                      <a:pt x="48" y="179"/>
                    </a:lnTo>
                    <a:lnTo>
                      <a:pt x="34" y="169"/>
                    </a:lnTo>
                    <a:lnTo>
                      <a:pt x="22" y="159"/>
                    </a:lnTo>
                    <a:lnTo>
                      <a:pt x="13" y="148"/>
                    </a:lnTo>
                    <a:lnTo>
                      <a:pt x="6" y="138"/>
                    </a:lnTo>
                    <a:lnTo>
                      <a:pt x="2" y="125"/>
                    </a:lnTo>
                    <a:lnTo>
                      <a:pt x="0" y="114"/>
                    </a:lnTo>
                    <a:lnTo>
                      <a:pt x="2" y="103"/>
                    </a:lnTo>
                    <a:lnTo>
                      <a:pt x="6" y="90"/>
                    </a:lnTo>
                    <a:lnTo>
                      <a:pt x="13" y="80"/>
                    </a:lnTo>
                    <a:lnTo>
                      <a:pt x="22" y="69"/>
                    </a:lnTo>
                    <a:lnTo>
                      <a:pt x="34" y="59"/>
                    </a:lnTo>
                    <a:lnTo>
                      <a:pt x="48" y="49"/>
                    </a:lnTo>
                    <a:lnTo>
                      <a:pt x="65" y="41"/>
                    </a:lnTo>
                    <a:lnTo>
                      <a:pt x="83" y="33"/>
                    </a:lnTo>
                    <a:lnTo>
                      <a:pt x="103" y="26"/>
                    </a:lnTo>
                    <a:lnTo>
                      <a:pt x="125" y="19"/>
                    </a:lnTo>
                    <a:lnTo>
                      <a:pt x="147" y="13"/>
                    </a:lnTo>
                    <a:lnTo>
                      <a:pt x="171" y="8"/>
                    </a:lnTo>
                    <a:lnTo>
                      <a:pt x="197" y="5"/>
                    </a:lnTo>
                    <a:lnTo>
                      <a:pt x="224" y="2"/>
                    </a:lnTo>
                    <a:lnTo>
                      <a:pt x="253" y="0"/>
                    </a:lnTo>
                    <a:lnTo>
                      <a:pt x="281" y="0"/>
                    </a:lnTo>
                    <a:lnTo>
                      <a:pt x="310" y="0"/>
                    </a:lnTo>
                    <a:lnTo>
                      <a:pt x="338" y="2"/>
                    </a:lnTo>
                    <a:lnTo>
                      <a:pt x="365" y="5"/>
                    </a:lnTo>
                    <a:lnTo>
                      <a:pt x="391" y="8"/>
                    </a:lnTo>
                    <a:lnTo>
                      <a:pt x="416" y="13"/>
                    </a:lnTo>
                    <a:lnTo>
                      <a:pt x="438" y="19"/>
                    </a:lnTo>
                    <a:lnTo>
                      <a:pt x="460" y="26"/>
                    </a:lnTo>
                    <a:lnTo>
                      <a:pt x="480" y="33"/>
                    </a:lnTo>
                    <a:lnTo>
                      <a:pt x="497" y="41"/>
                    </a:lnTo>
                    <a:lnTo>
                      <a:pt x="514" y="49"/>
                    </a:lnTo>
                    <a:lnTo>
                      <a:pt x="528" y="59"/>
                    </a:lnTo>
                    <a:lnTo>
                      <a:pt x="540" y="69"/>
                    </a:lnTo>
                    <a:lnTo>
                      <a:pt x="549" y="80"/>
                    </a:lnTo>
                    <a:lnTo>
                      <a:pt x="557" y="90"/>
                    </a:lnTo>
                    <a:lnTo>
                      <a:pt x="561" y="103"/>
                    </a:lnTo>
                    <a:lnTo>
                      <a:pt x="562" y="114"/>
                    </a:lnTo>
                    <a:lnTo>
                      <a:pt x="561" y="125"/>
                    </a:lnTo>
                    <a:close/>
                  </a:path>
                </a:pathLst>
              </a:custGeom>
              <a:solidFill>
                <a:srgbClr val="FFFFFF"/>
              </a:solidFill>
              <a:ln w="63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1" name="Freeform 55"/>
              <p:cNvSpPr>
                <a:spLocks/>
              </p:cNvSpPr>
              <p:nvPr/>
            </p:nvSpPr>
            <p:spPr bwMode="auto">
              <a:xfrm rot="5400000">
                <a:off x="1399" y="2489"/>
                <a:ext cx="226" cy="110"/>
              </a:xfrm>
              <a:custGeom>
                <a:avLst/>
                <a:gdLst/>
                <a:ahLst/>
                <a:cxnLst>
                  <a:cxn ang="0">
                    <a:pos x="0" y="2"/>
                  </a:cxn>
                  <a:cxn ang="0">
                    <a:pos x="28" y="18"/>
                  </a:cxn>
                  <a:cxn ang="0">
                    <a:pos x="50" y="49"/>
                  </a:cxn>
                  <a:cxn ang="0">
                    <a:pos x="76" y="73"/>
                  </a:cxn>
                  <a:cxn ang="0">
                    <a:pos x="107" y="93"/>
                  </a:cxn>
                  <a:cxn ang="0">
                    <a:pos x="141" y="108"/>
                  </a:cxn>
                  <a:cxn ang="0">
                    <a:pos x="177" y="119"/>
                  </a:cxn>
                  <a:cxn ang="0">
                    <a:pos x="216" y="127"/>
                  </a:cxn>
                  <a:cxn ang="0">
                    <a:pos x="256" y="135"/>
                  </a:cxn>
                  <a:cxn ang="0">
                    <a:pos x="296" y="142"/>
                  </a:cxn>
                  <a:cxn ang="0">
                    <a:pos x="337" y="149"/>
                  </a:cxn>
                  <a:cxn ang="0">
                    <a:pos x="378" y="156"/>
                  </a:cxn>
                  <a:cxn ang="0">
                    <a:pos x="418" y="166"/>
                  </a:cxn>
                  <a:cxn ang="0">
                    <a:pos x="455" y="178"/>
                  </a:cxn>
                  <a:cxn ang="0">
                    <a:pos x="490" y="195"/>
                  </a:cxn>
                  <a:cxn ang="0">
                    <a:pos x="524" y="215"/>
                  </a:cxn>
                  <a:cxn ang="0">
                    <a:pos x="552" y="241"/>
                  </a:cxn>
                  <a:cxn ang="0">
                    <a:pos x="566" y="274"/>
                  </a:cxn>
                  <a:cxn ang="0">
                    <a:pos x="534" y="261"/>
                  </a:cxn>
                  <a:cxn ang="0">
                    <a:pos x="506" y="234"/>
                  </a:cxn>
                  <a:cxn ang="0">
                    <a:pos x="472" y="215"/>
                  </a:cxn>
                  <a:cxn ang="0">
                    <a:pos x="437" y="198"/>
                  </a:cxn>
                  <a:cxn ang="0">
                    <a:pos x="400" y="186"/>
                  </a:cxn>
                  <a:cxn ang="0">
                    <a:pos x="359" y="176"/>
                  </a:cxn>
                  <a:cxn ang="0">
                    <a:pos x="319" y="169"/>
                  </a:cxn>
                  <a:cxn ang="0">
                    <a:pos x="278" y="162"/>
                  </a:cxn>
                  <a:cxn ang="0">
                    <a:pos x="238" y="155"/>
                  </a:cxn>
                  <a:cxn ang="0">
                    <a:pos x="198" y="147"/>
                  </a:cxn>
                  <a:cxn ang="0">
                    <a:pos x="159" y="139"/>
                  </a:cxn>
                  <a:cxn ang="0">
                    <a:pos x="123" y="127"/>
                  </a:cxn>
                  <a:cxn ang="0">
                    <a:pos x="89" y="112"/>
                  </a:cxn>
                  <a:cxn ang="0">
                    <a:pos x="58" y="93"/>
                  </a:cxn>
                  <a:cxn ang="0">
                    <a:pos x="32" y="69"/>
                  </a:cxn>
                  <a:cxn ang="0">
                    <a:pos x="10" y="38"/>
                  </a:cxn>
                </a:cxnLst>
                <a:rect l="0" t="0" r="r" b="b"/>
                <a:pathLst>
                  <a:path w="566" h="276">
                    <a:moveTo>
                      <a:pt x="1" y="20"/>
                    </a:moveTo>
                    <a:lnTo>
                      <a:pt x="0" y="2"/>
                    </a:lnTo>
                    <a:lnTo>
                      <a:pt x="19" y="0"/>
                    </a:lnTo>
                    <a:lnTo>
                      <a:pt x="28" y="18"/>
                    </a:lnTo>
                    <a:lnTo>
                      <a:pt x="39" y="34"/>
                    </a:lnTo>
                    <a:lnTo>
                      <a:pt x="50" y="49"/>
                    </a:lnTo>
                    <a:lnTo>
                      <a:pt x="62" y="61"/>
                    </a:lnTo>
                    <a:lnTo>
                      <a:pt x="76" y="73"/>
                    </a:lnTo>
                    <a:lnTo>
                      <a:pt x="90" y="84"/>
                    </a:lnTo>
                    <a:lnTo>
                      <a:pt x="107" y="93"/>
                    </a:lnTo>
                    <a:lnTo>
                      <a:pt x="123" y="100"/>
                    </a:lnTo>
                    <a:lnTo>
                      <a:pt x="141" y="108"/>
                    </a:lnTo>
                    <a:lnTo>
                      <a:pt x="158" y="114"/>
                    </a:lnTo>
                    <a:lnTo>
                      <a:pt x="177" y="119"/>
                    </a:lnTo>
                    <a:lnTo>
                      <a:pt x="196" y="124"/>
                    </a:lnTo>
                    <a:lnTo>
                      <a:pt x="216" y="127"/>
                    </a:lnTo>
                    <a:lnTo>
                      <a:pt x="235" y="132"/>
                    </a:lnTo>
                    <a:lnTo>
                      <a:pt x="256" y="135"/>
                    </a:lnTo>
                    <a:lnTo>
                      <a:pt x="275" y="139"/>
                    </a:lnTo>
                    <a:lnTo>
                      <a:pt x="296" y="142"/>
                    </a:lnTo>
                    <a:lnTo>
                      <a:pt x="317" y="145"/>
                    </a:lnTo>
                    <a:lnTo>
                      <a:pt x="337" y="149"/>
                    </a:lnTo>
                    <a:lnTo>
                      <a:pt x="358" y="152"/>
                    </a:lnTo>
                    <a:lnTo>
                      <a:pt x="378" y="156"/>
                    </a:lnTo>
                    <a:lnTo>
                      <a:pt x="398" y="161"/>
                    </a:lnTo>
                    <a:lnTo>
                      <a:pt x="418" y="166"/>
                    </a:lnTo>
                    <a:lnTo>
                      <a:pt x="437" y="172"/>
                    </a:lnTo>
                    <a:lnTo>
                      <a:pt x="455" y="178"/>
                    </a:lnTo>
                    <a:lnTo>
                      <a:pt x="473" y="186"/>
                    </a:lnTo>
                    <a:lnTo>
                      <a:pt x="490" y="195"/>
                    </a:lnTo>
                    <a:lnTo>
                      <a:pt x="507" y="203"/>
                    </a:lnTo>
                    <a:lnTo>
                      <a:pt x="524" y="215"/>
                    </a:lnTo>
                    <a:lnTo>
                      <a:pt x="538" y="227"/>
                    </a:lnTo>
                    <a:lnTo>
                      <a:pt x="552" y="241"/>
                    </a:lnTo>
                    <a:lnTo>
                      <a:pt x="565" y="256"/>
                    </a:lnTo>
                    <a:lnTo>
                      <a:pt x="566" y="274"/>
                    </a:lnTo>
                    <a:lnTo>
                      <a:pt x="547" y="276"/>
                    </a:lnTo>
                    <a:lnTo>
                      <a:pt x="534" y="261"/>
                    </a:lnTo>
                    <a:lnTo>
                      <a:pt x="520" y="247"/>
                    </a:lnTo>
                    <a:lnTo>
                      <a:pt x="506" y="234"/>
                    </a:lnTo>
                    <a:lnTo>
                      <a:pt x="489" y="223"/>
                    </a:lnTo>
                    <a:lnTo>
                      <a:pt x="472" y="215"/>
                    </a:lnTo>
                    <a:lnTo>
                      <a:pt x="455" y="206"/>
                    </a:lnTo>
                    <a:lnTo>
                      <a:pt x="437" y="198"/>
                    </a:lnTo>
                    <a:lnTo>
                      <a:pt x="419" y="192"/>
                    </a:lnTo>
                    <a:lnTo>
                      <a:pt x="400" y="186"/>
                    </a:lnTo>
                    <a:lnTo>
                      <a:pt x="380" y="181"/>
                    </a:lnTo>
                    <a:lnTo>
                      <a:pt x="359" y="176"/>
                    </a:lnTo>
                    <a:lnTo>
                      <a:pt x="340" y="172"/>
                    </a:lnTo>
                    <a:lnTo>
                      <a:pt x="319" y="169"/>
                    </a:lnTo>
                    <a:lnTo>
                      <a:pt x="299" y="165"/>
                    </a:lnTo>
                    <a:lnTo>
                      <a:pt x="278" y="162"/>
                    </a:lnTo>
                    <a:lnTo>
                      <a:pt x="257" y="159"/>
                    </a:lnTo>
                    <a:lnTo>
                      <a:pt x="238" y="155"/>
                    </a:lnTo>
                    <a:lnTo>
                      <a:pt x="217" y="152"/>
                    </a:lnTo>
                    <a:lnTo>
                      <a:pt x="198" y="147"/>
                    </a:lnTo>
                    <a:lnTo>
                      <a:pt x="178" y="144"/>
                    </a:lnTo>
                    <a:lnTo>
                      <a:pt x="159" y="139"/>
                    </a:lnTo>
                    <a:lnTo>
                      <a:pt x="140" y="134"/>
                    </a:lnTo>
                    <a:lnTo>
                      <a:pt x="123" y="127"/>
                    </a:lnTo>
                    <a:lnTo>
                      <a:pt x="105" y="120"/>
                    </a:lnTo>
                    <a:lnTo>
                      <a:pt x="89" y="112"/>
                    </a:lnTo>
                    <a:lnTo>
                      <a:pt x="72" y="104"/>
                    </a:lnTo>
                    <a:lnTo>
                      <a:pt x="58" y="93"/>
                    </a:lnTo>
                    <a:lnTo>
                      <a:pt x="44" y="81"/>
                    </a:lnTo>
                    <a:lnTo>
                      <a:pt x="32" y="69"/>
                    </a:lnTo>
                    <a:lnTo>
                      <a:pt x="21" y="54"/>
                    </a:lnTo>
                    <a:lnTo>
                      <a:pt x="10" y="38"/>
                    </a:lnTo>
                    <a:lnTo>
                      <a:pt x="1" y="20"/>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2" name="Freeform 56"/>
              <p:cNvSpPr>
                <a:spLocks/>
              </p:cNvSpPr>
              <p:nvPr/>
            </p:nvSpPr>
            <p:spPr bwMode="auto">
              <a:xfrm rot="5400000">
                <a:off x="1214" y="2441"/>
                <a:ext cx="114" cy="92"/>
              </a:xfrm>
              <a:custGeom>
                <a:avLst/>
                <a:gdLst/>
                <a:ahLst/>
                <a:cxnLst>
                  <a:cxn ang="0">
                    <a:pos x="0" y="1"/>
                  </a:cxn>
                  <a:cxn ang="0">
                    <a:pos x="27" y="17"/>
                  </a:cxn>
                  <a:cxn ang="0">
                    <a:pos x="43" y="47"/>
                  </a:cxn>
                  <a:cxn ang="0">
                    <a:pos x="59" y="70"/>
                  </a:cxn>
                  <a:cxn ang="0">
                    <a:pos x="73" y="87"/>
                  </a:cxn>
                  <a:cxn ang="0">
                    <a:pos x="87" y="98"/>
                  </a:cxn>
                  <a:cxn ang="0">
                    <a:pos x="100" y="107"/>
                  </a:cxn>
                  <a:cxn ang="0">
                    <a:pos x="114" y="112"/>
                  </a:cxn>
                  <a:cxn ang="0">
                    <a:pos x="128" y="116"/>
                  </a:cxn>
                  <a:cxn ang="0">
                    <a:pos x="143" y="118"/>
                  </a:cxn>
                  <a:cxn ang="0">
                    <a:pos x="158" y="121"/>
                  </a:cxn>
                  <a:cxn ang="0">
                    <a:pos x="175" y="124"/>
                  </a:cxn>
                  <a:cxn ang="0">
                    <a:pos x="192" y="131"/>
                  </a:cxn>
                  <a:cxn ang="0">
                    <a:pos x="210" y="139"/>
                  </a:cxn>
                  <a:cxn ang="0">
                    <a:pos x="229" y="153"/>
                  </a:cxn>
                  <a:cxn ang="0">
                    <a:pos x="250" y="172"/>
                  </a:cxn>
                  <a:cxn ang="0">
                    <a:pos x="273" y="197"/>
                  </a:cxn>
                  <a:cxn ang="0">
                    <a:pos x="286" y="230"/>
                  </a:cxn>
                  <a:cxn ang="0">
                    <a:pos x="255" y="217"/>
                  </a:cxn>
                  <a:cxn ang="0">
                    <a:pos x="232" y="192"/>
                  </a:cxn>
                  <a:cxn ang="0">
                    <a:pos x="211" y="173"/>
                  </a:cxn>
                  <a:cxn ang="0">
                    <a:pos x="192" y="159"/>
                  </a:cxn>
                  <a:cxn ang="0">
                    <a:pos x="174" y="151"/>
                  </a:cxn>
                  <a:cxn ang="0">
                    <a:pos x="157" y="144"/>
                  </a:cxn>
                  <a:cxn ang="0">
                    <a:pos x="140" y="141"/>
                  </a:cxn>
                  <a:cxn ang="0">
                    <a:pos x="124" y="138"/>
                  </a:cxn>
                  <a:cxn ang="0">
                    <a:pos x="110" y="136"/>
                  </a:cxn>
                  <a:cxn ang="0">
                    <a:pos x="96" y="132"/>
                  </a:cxn>
                  <a:cxn ang="0">
                    <a:pos x="82" y="127"/>
                  </a:cxn>
                  <a:cxn ang="0">
                    <a:pos x="69" y="118"/>
                  </a:cxn>
                  <a:cxn ang="0">
                    <a:pos x="55" y="107"/>
                  </a:cxn>
                  <a:cxn ang="0">
                    <a:pos x="40" y="90"/>
                  </a:cxn>
                  <a:cxn ang="0">
                    <a:pos x="25" y="67"/>
                  </a:cxn>
                  <a:cxn ang="0">
                    <a:pos x="9" y="37"/>
                  </a:cxn>
                </a:cxnLst>
                <a:rect l="0" t="0" r="r" b="b"/>
                <a:pathLst>
                  <a:path w="286" h="231">
                    <a:moveTo>
                      <a:pt x="2" y="20"/>
                    </a:moveTo>
                    <a:lnTo>
                      <a:pt x="0" y="1"/>
                    </a:lnTo>
                    <a:lnTo>
                      <a:pt x="20" y="0"/>
                    </a:lnTo>
                    <a:lnTo>
                      <a:pt x="27" y="17"/>
                    </a:lnTo>
                    <a:lnTo>
                      <a:pt x="35" y="34"/>
                    </a:lnTo>
                    <a:lnTo>
                      <a:pt x="43" y="47"/>
                    </a:lnTo>
                    <a:lnTo>
                      <a:pt x="51" y="60"/>
                    </a:lnTo>
                    <a:lnTo>
                      <a:pt x="59" y="70"/>
                    </a:lnTo>
                    <a:lnTo>
                      <a:pt x="65" y="78"/>
                    </a:lnTo>
                    <a:lnTo>
                      <a:pt x="73" y="87"/>
                    </a:lnTo>
                    <a:lnTo>
                      <a:pt x="79" y="93"/>
                    </a:lnTo>
                    <a:lnTo>
                      <a:pt x="87" y="98"/>
                    </a:lnTo>
                    <a:lnTo>
                      <a:pt x="93" y="103"/>
                    </a:lnTo>
                    <a:lnTo>
                      <a:pt x="100" y="107"/>
                    </a:lnTo>
                    <a:lnTo>
                      <a:pt x="108" y="109"/>
                    </a:lnTo>
                    <a:lnTo>
                      <a:pt x="114" y="112"/>
                    </a:lnTo>
                    <a:lnTo>
                      <a:pt x="122" y="113"/>
                    </a:lnTo>
                    <a:lnTo>
                      <a:pt x="128" y="116"/>
                    </a:lnTo>
                    <a:lnTo>
                      <a:pt x="136" y="117"/>
                    </a:lnTo>
                    <a:lnTo>
                      <a:pt x="143" y="118"/>
                    </a:lnTo>
                    <a:lnTo>
                      <a:pt x="150" y="119"/>
                    </a:lnTo>
                    <a:lnTo>
                      <a:pt x="158" y="121"/>
                    </a:lnTo>
                    <a:lnTo>
                      <a:pt x="166" y="122"/>
                    </a:lnTo>
                    <a:lnTo>
                      <a:pt x="175" y="124"/>
                    </a:lnTo>
                    <a:lnTo>
                      <a:pt x="183" y="127"/>
                    </a:lnTo>
                    <a:lnTo>
                      <a:pt x="192" y="131"/>
                    </a:lnTo>
                    <a:lnTo>
                      <a:pt x="201" y="134"/>
                    </a:lnTo>
                    <a:lnTo>
                      <a:pt x="210" y="139"/>
                    </a:lnTo>
                    <a:lnTo>
                      <a:pt x="219" y="146"/>
                    </a:lnTo>
                    <a:lnTo>
                      <a:pt x="229" y="153"/>
                    </a:lnTo>
                    <a:lnTo>
                      <a:pt x="240" y="162"/>
                    </a:lnTo>
                    <a:lnTo>
                      <a:pt x="250" y="172"/>
                    </a:lnTo>
                    <a:lnTo>
                      <a:pt x="262" y="183"/>
                    </a:lnTo>
                    <a:lnTo>
                      <a:pt x="273" y="197"/>
                    </a:lnTo>
                    <a:lnTo>
                      <a:pt x="285" y="212"/>
                    </a:lnTo>
                    <a:lnTo>
                      <a:pt x="286" y="230"/>
                    </a:lnTo>
                    <a:lnTo>
                      <a:pt x="267" y="231"/>
                    </a:lnTo>
                    <a:lnTo>
                      <a:pt x="255" y="217"/>
                    </a:lnTo>
                    <a:lnTo>
                      <a:pt x="243" y="203"/>
                    </a:lnTo>
                    <a:lnTo>
                      <a:pt x="232" y="192"/>
                    </a:lnTo>
                    <a:lnTo>
                      <a:pt x="221" y="182"/>
                    </a:lnTo>
                    <a:lnTo>
                      <a:pt x="211" y="173"/>
                    </a:lnTo>
                    <a:lnTo>
                      <a:pt x="201" y="165"/>
                    </a:lnTo>
                    <a:lnTo>
                      <a:pt x="192" y="159"/>
                    </a:lnTo>
                    <a:lnTo>
                      <a:pt x="183" y="154"/>
                    </a:lnTo>
                    <a:lnTo>
                      <a:pt x="174" y="151"/>
                    </a:lnTo>
                    <a:lnTo>
                      <a:pt x="165" y="147"/>
                    </a:lnTo>
                    <a:lnTo>
                      <a:pt x="157" y="144"/>
                    </a:lnTo>
                    <a:lnTo>
                      <a:pt x="148" y="142"/>
                    </a:lnTo>
                    <a:lnTo>
                      <a:pt x="140" y="141"/>
                    </a:lnTo>
                    <a:lnTo>
                      <a:pt x="132" y="139"/>
                    </a:lnTo>
                    <a:lnTo>
                      <a:pt x="124" y="138"/>
                    </a:lnTo>
                    <a:lnTo>
                      <a:pt x="118" y="137"/>
                    </a:lnTo>
                    <a:lnTo>
                      <a:pt x="110" y="136"/>
                    </a:lnTo>
                    <a:lnTo>
                      <a:pt x="104" y="133"/>
                    </a:lnTo>
                    <a:lnTo>
                      <a:pt x="96" y="132"/>
                    </a:lnTo>
                    <a:lnTo>
                      <a:pt x="90" y="129"/>
                    </a:lnTo>
                    <a:lnTo>
                      <a:pt x="82" y="127"/>
                    </a:lnTo>
                    <a:lnTo>
                      <a:pt x="75" y="123"/>
                    </a:lnTo>
                    <a:lnTo>
                      <a:pt x="69" y="118"/>
                    </a:lnTo>
                    <a:lnTo>
                      <a:pt x="61" y="113"/>
                    </a:lnTo>
                    <a:lnTo>
                      <a:pt x="55" y="107"/>
                    </a:lnTo>
                    <a:lnTo>
                      <a:pt x="47" y="98"/>
                    </a:lnTo>
                    <a:lnTo>
                      <a:pt x="40" y="90"/>
                    </a:lnTo>
                    <a:lnTo>
                      <a:pt x="33" y="80"/>
                    </a:lnTo>
                    <a:lnTo>
                      <a:pt x="25" y="67"/>
                    </a:lnTo>
                    <a:lnTo>
                      <a:pt x="17" y="53"/>
                    </a:lnTo>
                    <a:lnTo>
                      <a:pt x="9" y="37"/>
                    </a:lnTo>
                    <a:lnTo>
                      <a:pt x="2" y="20"/>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3" name="Freeform 57"/>
              <p:cNvSpPr>
                <a:spLocks/>
              </p:cNvSpPr>
              <p:nvPr/>
            </p:nvSpPr>
            <p:spPr bwMode="auto">
              <a:xfrm rot="5400000">
                <a:off x="1341" y="2488"/>
                <a:ext cx="224" cy="110"/>
              </a:xfrm>
              <a:custGeom>
                <a:avLst/>
                <a:gdLst/>
                <a:ahLst/>
                <a:cxnLst>
                  <a:cxn ang="0">
                    <a:pos x="0" y="1"/>
                  </a:cxn>
                  <a:cxn ang="0">
                    <a:pos x="29" y="17"/>
                  </a:cxn>
                  <a:cxn ang="0">
                    <a:pos x="51" y="48"/>
                  </a:cxn>
                  <a:cxn ang="0">
                    <a:pos x="77" y="72"/>
                  </a:cxn>
                  <a:cxn ang="0">
                    <a:pos x="106" y="92"/>
                  </a:cxn>
                  <a:cxn ang="0">
                    <a:pos x="140" y="107"/>
                  </a:cxn>
                  <a:cxn ang="0">
                    <a:pos x="175" y="118"/>
                  </a:cxn>
                  <a:cxn ang="0">
                    <a:pos x="214" y="127"/>
                  </a:cxn>
                  <a:cxn ang="0">
                    <a:pos x="252" y="134"/>
                  </a:cxn>
                  <a:cxn ang="0">
                    <a:pos x="292" y="142"/>
                  </a:cxn>
                  <a:cxn ang="0">
                    <a:pos x="334" y="148"/>
                  </a:cxn>
                  <a:cxn ang="0">
                    <a:pos x="374" y="155"/>
                  </a:cxn>
                  <a:cxn ang="0">
                    <a:pos x="413" y="165"/>
                  </a:cxn>
                  <a:cxn ang="0">
                    <a:pos x="450" y="178"/>
                  </a:cxn>
                  <a:cxn ang="0">
                    <a:pos x="485" y="194"/>
                  </a:cxn>
                  <a:cxn ang="0">
                    <a:pos x="518" y="214"/>
                  </a:cxn>
                  <a:cxn ang="0">
                    <a:pos x="546" y="240"/>
                  </a:cxn>
                  <a:cxn ang="0">
                    <a:pos x="560" y="274"/>
                  </a:cxn>
                  <a:cxn ang="0">
                    <a:pos x="528" y="260"/>
                  </a:cxn>
                  <a:cxn ang="0">
                    <a:pos x="499" y="234"/>
                  </a:cxn>
                  <a:cxn ang="0">
                    <a:pos x="467" y="214"/>
                  </a:cxn>
                  <a:cxn ang="0">
                    <a:pos x="432" y="198"/>
                  </a:cxn>
                  <a:cxn ang="0">
                    <a:pos x="395" y="185"/>
                  </a:cxn>
                  <a:cxn ang="0">
                    <a:pos x="356" y="175"/>
                  </a:cxn>
                  <a:cxn ang="0">
                    <a:pos x="316" y="168"/>
                  </a:cxn>
                  <a:cxn ang="0">
                    <a:pos x="274" y="162"/>
                  </a:cxn>
                  <a:cxn ang="0">
                    <a:pos x="234" y="154"/>
                  </a:cxn>
                  <a:cxn ang="0">
                    <a:pos x="195" y="147"/>
                  </a:cxn>
                  <a:cxn ang="0">
                    <a:pos x="157" y="138"/>
                  </a:cxn>
                  <a:cxn ang="0">
                    <a:pos x="122" y="127"/>
                  </a:cxn>
                  <a:cxn ang="0">
                    <a:pos x="88" y="112"/>
                  </a:cxn>
                  <a:cxn ang="0">
                    <a:pos x="58" y="92"/>
                  </a:cxn>
                  <a:cxn ang="0">
                    <a:pos x="33" y="68"/>
                  </a:cxn>
                  <a:cxn ang="0">
                    <a:pos x="11" y="37"/>
                  </a:cxn>
                </a:cxnLst>
                <a:rect l="0" t="0" r="r" b="b"/>
                <a:pathLst>
                  <a:path w="560" h="275">
                    <a:moveTo>
                      <a:pt x="1" y="20"/>
                    </a:moveTo>
                    <a:lnTo>
                      <a:pt x="0" y="1"/>
                    </a:lnTo>
                    <a:lnTo>
                      <a:pt x="20" y="0"/>
                    </a:lnTo>
                    <a:lnTo>
                      <a:pt x="29" y="17"/>
                    </a:lnTo>
                    <a:lnTo>
                      <a:pt x="39" y="33"/>
                    </a:lnTo>
                    <a:lnTo>
                      <a:pt x="51" y="48"/>
                    </a:lnTo>
                    <a:lnTo>
                      <a:pt x="62" y="61"/>
                    </a:lnTo>
                    <a:lnTo>
                      <a:pt x="77" y="72"/>
                    </a:lnTo>
                    <a:lnTo>
                      <a:pt x="91" y="83"/>
                    </a:lnTo>
                    <a:lnTo>
                      <a:pt x="106" y="92"/>
                    </a:lnTo>
                    <a:lnTo>
                      <a:pt x="123" y="99"/>
                    </a:lnTo>
                    <a:lnTo>
                      <a:pt x="140" y="107"/>
                    </a:lnTo>
                    <a:lnTo>
                      <a:pt x="157" y="113"/>
                    </a:lnTo>
                    <a:lnTo>
                      <a:pt x="175" y="118"/>
                    </a:lnTo>
                    <a:lnTo>
                      <a:pt x="194" y="123"/>
                    </a:lnTo>
                    <a:lnTo>
                      <a:pt x="214" y="127"/>
                    </a:lnTo>
                    <a:lnTo>
                      <a:pt x="233" y="132"/>
                    </a:lnTo>
                    <a:lnTo>
                      <a:pt x="252" y="134"/>
                    </a:lnTo>
                    <a:lnTo>
                      <a:pt x="273" y="138"/>
                    </a:lnTo>
                    <a:lnTo>
                      <a:pt x="292" y="142"/>
                    </a:lnTo>
                    <a:lnTo>
                      <a:pt x="313" y="144"/>
                    </a:lnTo>
                    <a:lnTo>
                      <a:pt x="334" y="148"/>
                    </a:lnTo>
                    <a:lnTo>
                      <a:pt x="353" y="152"/>
                    </a:lnTo>
                    <a:lnTo>
                      <a:pt x="374" y="155"/>
                    </a:lnTo>
                    <a:lnTo>
                      <a:pt x="393" y="160"/>
                    </a:lnTo>
                    <a:lnTo>
                      <a:pt x="413" y="165"/>
                    </a:lnTo>
                    <a:lnTo>
                      <a:pt x="431" y="172"/>
                    </a:lnTo>
                    <a:lnTo>
                      <a:pt x="450" y="178"/>
                    </a:lnTo>
                    <a:lnTo>
                      <a:pt x="467" y="185"/>
                    </a:lnTo>
                    <a:lnTo>
                      <a:pt x="485" y="194"/>
                    </a:lnTo>
                    <a:lnTo>
                      <a:pt x="502" y="203"/>
                    </a:lnTo>
                    <a:lnTo>
                      <a:pt x="518" y="214"/>
                    </a:lnTo>
                    <a:lnTo>
                      <a:pt x="532" y="226"/>
                    </a:lnTo>
                    <a:lnTo>
                      <a:pt x="546" y="240"/>
                    </a:lnTo>
                    <a:lnTo>
                      <a:pt x="559" y="255"/>
                    </a:lnTo>
                    <a:lnTo>
                      <a:pt x="560" y="274"/>
                    </a:lnTo>
                    <a:lnTo>
                      <a:pt x="541" y="275"/>
                    </a:lnTo>
                    <a:lnTo>
                      <a:pt x="528" y="260"/>
                    </a:lnTo>
                    <a:lnTo>
                      <a:pt x="514" y="246"/>
                    </a:lnTo>
                    <a:lnTo>
                      <a:pt x="499" y="234"/>
                    </a:lnTo>
                    <a:lnTo>
                      <a:pt x="484" y="223"/>
                    </a:lnTo>
                    <a:lnTo>
                      <a:pt x="467" y="214"/>
                    </a:lnTo>
                    <a:lnTo>
                      <a:pt x="449" y="205"/>
                    </a:lnTo>
                    <a:lnTo>
                      <a:pt x="432" y="198"/>
                    </a:lnTo>
                    <a:lnTo>
                      <a:pt x="413" y="192"/>
                    </a:lnTo>
                    <a:lnTo>
                      <a:pt x="395" y="185"/>
                    </a:lnTo>
                    <a:lnTo>
                      <a:pt x="375" y="180"/>
                    </a:lnTo>
                    <a:lnTo>
                      <a:pt x="356" y="175"/>
                    </a:lnTo>
                    <a:lnTo>
                      <a:pt x="335" y="172"/>
                    </a:lnTo>
                    <a:lnTo>
                      <a:pt x="316" y="168"/>
                    </a:lnTo>
                    <a:lnTo>
                      <a:pt x="295" y="164"/>
                    </a:lnTo>
                    <a:lnTo>
                      <a:pt x="274" y="162"/>
                    </a:lnTo>
                    <a:lnTo>
                      <a:pt x="255" y="158"/>
                    </a:lnTo>
                    <a:lnTo>
                      <a:pt x="234" y="154"/>
                    </a:lnTo>
                    <a:lnTo>
                      <a:pt x="215" y="152"/>
                    </a:lnTo>
                    <a:lnTo>
                      <a:pt x="195" y="147"/>
                    </a:lnTo>
                    <a:lnTo>
                      <a:pt x="176" y="143"/>
                    </a:lnTo>
                    <a:lnTo>
                      <a:pt x="157" y="138"/>
                    </a:lnTo>
                    <a:lnTo>
                      <a:pt x="139" y="133"/>
                    </a:lnTo>
                    <a:lnTo>
                      <a:pt x="122" y="127"/>
                    </a:lnTo>
                    <a:lnTo>
                      <a:pt x="105" y="119"/>
                    </a:lnTo>
                    <a:lnTo>
                      <a:pt x="88" y="112"/>
                    </a:lnTo>
                    <a:lnTo>
                      <a:pt x="73" y="103"/>
                    </a:lnTo>
                    <a:lnTo>
                      <a:pt x="58" y="92"/>
                    </a:lnTo>
                    <a:lnTo>
                      <a:pt x="44" y="81"/>
                    </a:lnTo>
                    <a:lnTo>
                      <a:pt x="33" y="68"/>
                    </a:lnTo>
                    <a:lnTo>
                      <a:pt x="21" y="53"/>
                    </a:lnTo>
                    <a:lnTo>
                      <a:pt x="11" y="37"/>
                    </a:lnTo>
                    <a:lnTo>
                      <a:pt x="1" y="20"/>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4" name="Freeform 58"/>
              <p:cNvSpPr>
                <a:spLocks/>
              </p:cNvSpPr>
              <p:nvPr/>
            </p:nvSpPr>
            <p:spPr bwMode="auto">
              <a:xfrm rot="5400000">
                <a:off x="1280" y="2488"/>
                <a:ext cx="226" cy="110"/>
              </a:xfrm>
              <a:custGeom>
                <a:avLst/>
                <a:gdLst/>
                <a:ahLst/>
                <a:cxnLst>
                  <a:cxn ang="0">
                    <a:pos x="0" y="1"/>
                  </a:cxn>
                  <a:cxn ang="0">
                    <a:pos x="29" y="18"/>
                  </a:cxn>
                  <a:cxn ang="0">
                    <a:pos x="51" y="49"/>
                  </a:cxn>
                  <a:cxn ang="0">
                    <a:pos x="77" y="72"/>
                  </a:cxn>
                  <a:cxn ang="0">
                    <a:pos x="106" y="92"/>
                  </a:cxn>
                  <a:cxn ang="0">
                    <a:pos x="140" y="107"/>
                  </a:cxn>
                  <a:cxn ang="0">
                    <a:pos x="178" y="119"/>
                  </a:cxn>
                  <a:cxn ang="0">
                    <a:pos x="215" y="127"/>
                  </a:cxn>
                  <a:cxn ang="0">
                    <a:pos x="255" y="135"/>
                  </a:cxn>
                  <a:cxn ang="0">
                    <a:pos x="296" y="142"/>
                  </a:cxn>
                  <a:cxn ang="0">
                    <a:pos x="337" y="148"/>
                  </a:cxn>
                  <a:cxn ang="0">
                    <a:pos x="377" y="156"/>
                  </a:cxn>
                  <a:cxn ang="0">
                    <a:pos x="417" y="166"/>
                  </a:cxn>
                  <a:cxn ang="0">
                    <a:pos x="454" y="178"/>
                  </a:cxn>
                  <a:cxn ang="0">
                    <a:pos x="490" y="194"/>
                  </a:cxn>
                  <a:cxn ang="0">
                    <a:pos x="523" y="214"/>
                  </a:cxn>
                  <a:cxn ang="0">
                    <a:pos x="551" y="241"/>
                  </a:cxn>
                  <a:cxn ang="0">
                    <a:pos x="566" y="274"/>
                  </a:cxn>
                  <a:cxn ang="0">
                    <a:pos x="533" y="260"/>
                  </a:cxn>
                  <a:cxn ang="0">
                    <a:pos x="505" y="234"/>
                  </a:cxn>
                  <a:cxn ang="0">
                    <a:pos x="472" y="214"/>
                  </a:cxn>
                  <a:cxn ang="0">
                    <a:pos x="436" y="198"/>
                  </a:cxn>
                  <a:cxn ang="0">
                    <a:pos x="399" y="186"/>
                  </a:cxn>
                  <a:cxn ang="0">
                    <a:pos x="359" y="176"/>
                  </a:cxn>
                  <a:cxn ang="0">
                    <a:pos x="318" y="168"/>
                  </a:cxn>
                  <a:cxn ang="0">
                    <a:pos x="278" y="162"/>
                  </a:cxn>
                  <a:cxn ang="0">
                    <a:pos x="237" y="155"/>
                  </a:cxn>
                  <a:cxn ang="0">
                    <a:pos x="197" y="147"/>
                  </a:cxn>
                  <a:cxn ang="0">
                    <a:pos x="159" y="138"/>
                  </a:cxn>
                  <a:cxn ang="0">
                    <a:pos x="122" y="127"/>
                  </a:cxn>
                  <a:cxn ang="0">
                    <a:pos x="88" y="112"/>
                  </a:cxn>
                  <a:cxn ang="0">
                    <a:pos x="59" y="92"/>
                  </a:cxn>
                  <a:cxn ang="0">
                    <a:pos x="33" y="69"/>
                  </a:cxn>
                  <a:cxn ang="0">
                    <a:pos x="11" y="38"/>
                  </a:cxn>
                </a:cxnLst>
                <a:rect l="0" t="0" r="r" b="b"/>
                <a:pathLst>
                  <a:path w="566" h="275">
                    <a:moveTo>
                      <a:pt x="2" y="20"/>
                    </a:moveTo>
                    <a:lnTo>
                      <a:pt x="0" y="1"/>
                    </a:lnTo>
                    <a:lnTo>
                      <a:pt x="20" y="0"/>
                    </a:lnTo>
                    <a:lnTo>
                      <a:pt x="29" y="18"/>
                    </a:lnTo>
                    <a:lnTo>
                      <a:pt x="39" y="34"/>
                    </a:lnTo>
                    <a:lnTo>
                      <a:pt x="51" y="49"/>
                    </a:lnTo>
                    <a:lnTo>
                      <a:pt x="62" y="61"/>
                    </a:lnTo>
                    <a:lnTo>
                      <a:pt x="77" y="72"/>
                    </a:lnTo>
                    <a:lnTo>
                      <a:pt x="91" y="84"/>
                    </a:lnTo>
                    <a:lnTo>
                      <a:pt x="106" y="92"/>
                    </a:lnTo>
                    <a:lnTo>
                      <a:pt x="123" y="100"/>
                    </a:lnTo>
                    <a:lnTo>
                      <a:pt x="140" y="107"/>
                    </a:lnTo>
                    <a:lnTo>
                      <a:pt x="158" y="114"/>
                    </a:lnTo>
                    <a:lnTo>
                      <a:pt x="178" y="119"/>
                    </a:lnTo>
                    <a:lnTo>
                      <a:pt x="196" y="123"/>
                    </a:lnTo>
                    <a:lnTo>
                      <a:pt x="215" y="127"/>
                    </a:lnTo>
                    <a:lnTo>
                      <a:pt x="236" y="132"/>
                    </a:lnTo>
                    <a:lnTo>
                      <a:pt x="255" y="135"/>
                    </a:lnTo>
                    <a:lnTo>
                      <a:pt x="276" y="138"/>
                    </a:lnTo>
                    <a:lnTo>
                      <a:pt x="296" y="142"/>
                    </a:lnTo>
                    <a:lnTo>
                      <a:pt x="316" y="145"/>
                    </a:lnTo>
                    <a:lnTo>
                      <a:pt x="337" y="148"/>
                    </a:lnTo>
                    <a:lnTo>
                      <a:pt x="357" y="152"/>
                    </a:lnTo>
                    <a:lnTo>
                      <a:pt x="377" y="156"/>
                    </a:lnTo>
                    <a:lnTo>
                      <a:pt x="397" y="161"/>
                    </a:lnTo>
                    <a:lnTo>
                      <a:pt x="417" y="166"/>
                    </a:lnTo>
                    <a:lnTo>
                      <a:pt x="436" y="172"/>
                    </a:lnTo>
                    <a:lnTo>
                      <a:pt x="454" y="178"/>
                    </a:lnTo>
                    <a:lnTo>
                      <a:pt x="472" y="186"/>
                    </a:lnTo>
                    <a:lnTo>
                      <a:pt x="490" y="194"/>
                    </a:lnTo>
                    <a:lnTo>
                      <a:pt x="506" y="203"/>
                    </a:lnTo>
                    <a:lnTo>
                      <a:pt x="523" y="214"/>
                    </a:lnTo>
                    <a:lnTo>
                      <a:pt x="537" y="227"/>
                    </a:lnTo>
                    <a:lnTo>
                      <a:pt x="551" y="241"/>
                    </a:lnTo>
                    <a:lnTo>
                      <a:pt x="564" y="255"/>
                    </a:lnTo>
                    <a:lnTo>
                      <a:pt x="566" y="274"/>
                    </a:lnTo>
                    <a:lnTo>
                      <a:pt x="546" y="275"/>
                    </a:lnTo>
                    <a:lnTo>
                      <a:pt x="533" y="260"/>
                    </a:lnTo>
                    <a:lnTo>
                      <a:pt x="519" y="247"/>
                    </a:lnTo>
                    <a:lnTo>
                      <a:pt x="505" y="234"/>
                    </a:lnTo>
                    <a:lnTo>
                      <a:pt x="488" y="223"/>
                    </a:lnTo>
                    <a:lnTo>
                      <a:pt x="472" y="214"/>
                    </a:lnTo>
                    <a:lnTo>
                      <a:pt x="454" y="206"/>
                    </a:lnTo>
                    <a:lnTo>
                      <a:pt x="436" y="198"/>
                    </a:lnTo>
                    <a:lnTo>
                      <a:pt x="418" y="192"/>
                    </a:lnTo>
                    <a:lnTo>
                      <a:pt x="399" y="186"/>
                    </a:lnTo>
                    <a:lnTo>
                      <a:pt x="379" y="181"/>
                    </a:lnTo>
                    <a:lnTo>
                      <a:pt x="359" y="176"/>
                    </a:lnTo>
                    <a:lnTo>
                      <a:pt x="339" y="172"/>
                    </a:lnTo>
                    <a:lnTo>
                      <a:pt x="318" y="168"/>
                    </a:lnTo>
                    <a:lnTo>
                      <a:pt x="298" y="165"/>
                    </a:lnTo>
                    <a:lnTo>
                      <a:pt x="278" y="162"/>
                    </a:lnTo>
                    <a:lnTo>
                      <a:pt x="258" y="158"/>
                    </a:lnTo>
                    <a:lnTo>
                      <a:pt x="237" y="155"/>
                    </a:lnTo>
                    <a:lnTo>
                      <a:pt x="218" y="152"/>
                    </a:lnTo>
                    <a:lnTo>
                      <a:pt x="197" y="147"/>
                    </a:lnTo>
                    <a:lnTo>
                      <a:pt x="178" y="143"/>
                    </a:lnTo>
                    <a:lnTo>
                      <a:pt x="159" y="138"/>
                    </a:lnTo>
                    <a:lnTo>
                      <a:pt x="140" y="133"/>
                    </a:lnTo>
                    <a:lnTo>
                      <a:pt x="122" y="127"/>
                    </a:lnTo>
                    <a:lnTo>
                      <a:pt x="105" y="120"/>
                    </a:lnTo>
                    <a:lnTo>
                      <a:pt x="88" y="112"/>
                    </a:lnTo>
                    <a:lnTo>
                      <a:pt x="73" y="104"/>
                    </a:lnTo>
                    <a:lnTo>
                      <a:pt x="59" y="92"/>
                    </a:lnTo>
                    <a:lnTo>
                      <a:pt x="44" y="81"/>
                    </a:lnTo>
                    <a:lnTo>
                      <a:pt x="33" y="69"/>
                    </a:lnTo>
                    <a:lnTo>
                      <a:pt x="21" y="54"/>
                    </a:lnTo>
                    <a:lnTo>
                      <a:pt x="11" y="38"/>
                    </a:lnTo>
                    <a:lnTo>
                      <a:pt x="2" y="20"/>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5" name="Freeform 59"/>
              <p:cNvSpPr>
                <a:spLocks/>
              </p:cNvSpPr>
              <p:nvPr/>
            </p:nvSpPr>
            <p:spPr bwMode="auto">
              <a:xfrm rot="5400000">
                <a:off x="1220" y="2488"/>
                <a:ext cx="226" cy="110"/>
              </a:xfrm>
              <a:custGeom>
                <a:avLst/>
                <a:gdLst/>
                <a:ahLst/>
                <a:cxnLst>
                  <a:cxn ang="0">
                    <a:pos x="0" y="1"/>
                  </a:cxn>
                  <a:cxn ang="0">
                    <a:pos x="28" y="17"/>
                  </a:cxn>
                  <a:cxn ang="0">
                    <a:pos x="50" y="48"/>
                  </a:cxn>
                  <a:cxn ang="0">
                    <a:pos x="76" y="72"/>
                  </a:cxn>
                  <a:cxn ang="0">
                    <a:pos x="106" y="92"/>
                  </a:cxn>
                  <a:cxn ang="0">
                    <a:pos x="139" y="107"/>
                  </a:cxn>
                  <a:cxn ang="0">
                    <a:pos x="177" y="118"/>
                  </a:cxn>
                  <a:cxn ang="0">
                    <a:pos x="214" y="127"/>
                  </a:cxn>
                  <a:cxn ang="0">
                    <a:pos x="254" y="134"/>
                  </a:cxn>
                  <a:cxn ang="0">
                    <a:pos x="296" y="142"/>
                  </a:cxn>
                  <a:cxn ang="0">
                    <a:pos x="336" y="148"/>
                  </a:cxn>
                  <a:cxn ang="0">
                    <a:pos x="376" y="155"/>
                  </a:cxn>
                  <a:cxn ang="0">
                    <a:pos x="416" y="165"/>
                  </a:cxn>
                  <a:cxn ang="0">
                    <a:pos x="454" y="178"/>
                  </a:cxn>
                  <a:cxn ang="0">
                    <a:pos x="490" y="194"/>
                  </a:cxn>
                  <a:cxn ang="0">
                    <a:pos x="522" y="214"/>
                  </a:cxn>
                  <a:cxn ang="0">
                    <a:pos x="551" y="240"/>
                  </a:cxn>
                  <a:cxn ang="0">
                    <a:pos x="565" y="274"/>
                  </a:cxn>
                  <a:cxn ang="0">
                    <a:pos x="532" y="260"/>
                  </a:cxn>
                  <a:cxn ang="0">
                    <a:pos x="504" y="234"/>
                  </a:cxn>
                  <a:cxn ang="0">
                    <a:pos x="472" y="214"/>
                  </a:cxn>
                  <a:cxn ang="0">
                    <a:pos x="435" y="198"/>
                  </a:cxn>
                  <a:cxn ang="0">
                    <a:pos x="398" y="185"/>
                  </a:cxn>
                  <a:cxn ang="0">
                    <a:pos x="358" y="175"/>
                  </a:cxn>
                  <a:cxn ang="0">
                    <a:pos x="318" y="168"/>
                  </a:cxn>
                  <a:cxn ang="0">
                    <a:pos x="278" y="161"/>
                  </a:cxn>
                  <a:cxn ang="0">
                    <a:pos x="236" y="154"/>
                  </a:cxn>
                  <a:cxn ang="0">
                    <a:pos x="196" y="147"/>
                  </a:cxn>
                  <a:cxn ang="0">
                    <a:pos x="159" y="138"/>
                  </a:cxn>
                  <a:cxn ang="0">
                    <a:pos x="121" y="127"/>
                  </a:cxn>
                  <a:cxn ang="0">
                    <a:pos x="88" y="112"/>
                  </a:cxn>
                  <a:cxn ang="0">
                    <a:pos x="58" y="92"/>
                  </a:cxn>
                  <a:cxn ang="0">
                    <a:pos x="32" y="68"/>
                  </a:cxn>
                  <a:cxn ang="0">
                    <a:pos x="10" y="37"/>
                  </a:cxn>
                </a:cxnLst>
                <a:rect l="0" t="0" r="r" b="b"/>
                <a:pathLst>
                  <a:path w="565" h="275">
                    <a:moveTo>
                      <a:pt x="1" y="20"/>
                    </a:moveTo>
                    <a:lnTo>
                      <a:pt x="0" y="1"/>
                    </a:lnTo>
                    <a:lnTo>
                      <a:pt x="19" y="0"/>
                    </a:lnTo>
                    <a:lnTo>
                      <a:pt x="28" y="17"/>
                    </a:lnTo>
                    <a:lnTo>
                      <a:pt x="38" y="33"/>
                    </a:lnTo>
                    <a:lnTo>
                      <a:pt x="50" y="48"/>
                    </a:lnTo>
                    <a:lnTo>
                      <a:pt x="62" y="61"/>
                    </a:lnTo>
                    <a:lnTo>
                      <a:pt x="76" y="72"/>
                    </a:lnTo>
                    <a:lnTo>
                      <a:pt x="90" y="83"/>
                    </a:lnTo>
                    <a:lnTo>
                      <a:pt x="106" y="92"/>
                    </a:lnTo>
                    <a:lnTo>
                      <a:pt x="122" y="99"/>
                    </a:lnTo>
                    <a:lnTo>
                      <a:pt x="139" y="107"/>
                    </a:lnTo>
                    <a:lnTo>
                      <a:pt x="157" y="113"/>
                    </a:lnTo>
                    <a:lnTo>
                      <a:pt x="177" y="118"/>
                    </a:lnTo>
                    <a:lnTo>
                      <a:pt x="195" y="123"/>
                    </a:lnTo>
                    <a:lnTo>
                      <a:pt x="214" y="127"/>
                    </a:lnTo>
                    <a:lnTo>
                      <a:pt x="235" y="132"/>
                    </a:lnTo>
                    <a:lnTo>
                      <a:pt x="254" y="134"/>
                    </a:lnTo>
                    <a:lnTo>
                      <a:pt x="275" y="138"/>
                    </a:lnTo>
                    <a:lnTo>
                      <a:pt x="296" y="142"/>
                    </a:lnTo>
                    <a:lnTo>
                      <a:pt x="315" y="144"/>
                    </a:lnTo>
                    <a:lnTo>
                      <a:pt x="336" y="148"/>
                    </a:lnTo>
                    <a:lnTo>
                      <a:pt x="357" y="152"/>
                    </a:lnTo>
                    <a:lnTo>
                      <a:pt x="376" y="155"/>
                    </a:lnTo>
                    <a:lnTo>
                      <a:pt x="397" y="160"/>
                    </a:lnTo>
                    <a:lnTo>
                      <a:pt x="416" y="165"/>
                    </a:lnTo>
                    <a:lnTo>
                      <a:pt x="435" y="171"/>
                    </a:lnTo>
                    <a:lnTo>
                      <a:pt x="454" y="178"/>
                    </a:lnTo>
                    <a:lnTo>
                      <a:pt x="472" y="185"/>
                    </a:lnTo>
                    <a:lnTo>
                      <a:pt x="490" y="194"/>
                    </a:lnTo>
                    <a:lnTo>
                      <a:pt x="505" y="203"/>
                    </a:lnTo>
                    <a:lnTo>
                      <a:pt x="522" y="214"/>
                    </a:lnTo>
                    <a:lnTo>
                      <a:pt x="536" y="226"/>
                    </a:lnTo>
                    <a:lnTo>
                      <a:pt x="551" y="240"/>
                    </a:lnTo>
                    <a:lnTo>
                      <a:pt x="564" y="255"/>
                    </a:lnTo>
                    <a:lnTo>
                      <a:pt x="565" y="274"/>
                    </a:lnTo>
                    <a:lnTo>
                      <a:pt x="545" y="275"/>
                    </a:lnTo>
                    <a:lnTo>
                      <a:pt x="532" y="260"/>
                    </a:lnTo>
                    <a:lnTo>
                      <a:pt x="518" y="246"/>
                    </a:lnTo>
                    <a:lnTo>
                      <a:pt x="504" y="234"/>
                    </a:lnTo>
                    <a:lnTo>
                      <a:pt x="487" y="222"/>
                    </a:lnTo>
                    <a:lnTo>
                      <a:pt x="472" y="214"/>
                    </a:lnTo>
                    <a:lnTo>
                      <a:pt x="454" y="205"/>
                    </a:lnTo>
                    <a:lnTo>
                      <a:pt x="435" y="198"/>
                    </a:lnTo>
                    <a:lnTo>
                      <a:pt x="417" y="191"/>
                    </a:lnTo>
                    <a:lnTo>
                      <a:pt x="398" y="185"/>
                    </a:lnTo>
                    <a:lnTo>
                      <a:pt x="379" y="180"/>
                    </a:lnTo>
                    <a:lnTo>
                      <a:pt x="358" y="175"/>
                    </a:lnTo>
                    <a:lnTo>
                      <a:pt x="338" y="171"/>
                    </a:lnTo>
                    <a:lnTo>
                      <a:pt x="318" y="168"/>
                    </a:lnTo>
                    <a:lnTo>
                      <a:pt x="297" y="164"/>
                    </a:lnTo>
                    <a:lnTo>
                      <a:pt x="278" y="161"/>
                    </a:lnTo>
                    <a:lnTo>
                      <a:pt x="257" y="158"/>
                    </a:lnTo>
                    <a:lnTo>
                      <a:pt x="236" y="154"/>
                    </a:lnTo>
                    <a:lnTo>
                      <a:pt x="217" y="152"/>
                    </a:lnTo>
                    <a:lnTo>
                      <a:pt x="196" y="147"/>
                    </a:lnTo>
                    <a:lnTo>
                      <a:pt x="177" y="143"/>
                    </a:lnTo>
                    <a:lnTo>
                      <a:pt x="159" y="138"/>
                    </a:lnTo>
                    <a:lnTo>
                      <a:pt x="139" y="133"/>
                    </a:lnTo>
                    <a:lnTo>
                      <a:pt x="121" y="127"/>
                    </a:lnTo>
                    <a:lnTo>
                      <a:pt x="104" y="119"/>
                    </a:lnTo>
                    <a:lnTo>
                      <a:pt x="88" y="112"/>
                    </a:lnTo>
                    <a:lnTo>
                      <a:pt x="72" y="103"/>
                    </a:lnTo>
                    <a:lnTo>
                      <a:pt x="58" y="92"/>
                    </a:lnTo>
                    <a:lnTo>
                      <a:pt x="44" y="81"/>
                    </a:lnTo>
                    <a:lnTo>
                      <a:pt x="32" y="68"/>
                    </a:lnTo>
                    <a:lnTo>
                      <a:pt x="20" y="53"/>
                    </a:lnTo>
                    <a:lnTo>
                      <a:pt x="10" y="37"/>
                    </a:lnTo>
                    <a:lnTo>
                      <a:pt x="1" y="20"/>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6" name="Freeform 60"/>
              <p:cNvSpPr>
                <a:spLocks/>
              </p:cNvSpPr>
              <p:nvPr/>
            </p:nvSpPr>
            <p:spPr bwMode="auto">
              <a:xfrm rot="5400000">
                <a:off x="1540" y="2529"/>
                <a:ext cx="107" cy="139"/>
              </a:xfrm>
              <a:custGeom>
                <a:avLst/>
                <a:gdLst/>
                <a:ahLst/>
                <a:cxnLst>
                  <a:cxn ang="0">
                    <a:pos x="269" y="347"/>
                  </a:cxn>
                  <a:cxn ang="0">
                    <a:pos x="248" y="332"/>
                  </a:cxn>
                  <a:cxn ang="0">
                    <a:pos x="229" y="319"/>
                  </a:cxn>
                  <a:cxn ang="0">
                    <a:pos x="211" y="306"/>
                  </a:cxn>
                  <a:cxn ang="0">
                    <a:pos x="194" y="294"/>
                  </a:cxn>
                  <a:cxn ang="0">
                    <a:pos x="178" y="281"/>
                  </a:cxn>
                  <a:cxn ang="0">
                    <a:pos x="163" y="270"/>
                  </a:cxn>
                  <a:cxn ang="0">
                    <a:pos x="148" y="260"/>
                  </a:cxn>
                  <a:cxn ang="0">
                    <a:pos x="134" y="249"/>
                  </a:cxn>
                  <a:cxn ang="0">
                    <a:pos x="121" y="240"/>
                  </a:cxn>
                  <a:cxn ang="0">
                    <a:pos x="110" y="230"/>
                  </a:cxn>
                  <a:cxn ang="0">
                    <a:pos x="99" y="222"/>
                  </a:cxn>
                  <a:cxn ang="0">
                    <a:pos x="89" y="212"/>
                  </a:cxn>
                  <a:cxn ang="0">
                    <a:pos x="80" y="203"/>
                  </a:cxn>
                  <a:cxn ang="0">
                    <a:pos x="71" y="195"/>
                  </a:cxn>
                  <a:cxn ang="0">
                    <a:pos x="63" y="187"/>
                  </a:cxn>
                  <a:cxn ang="0">
                    <a:pos x="55" y="178"/>
                  </a:cxn>
                  <a:cxn ang="0">
                    <a:pos x="49" y="169"/>
                  </a:cxn>
                  <a:cxn ang="0">
                    <a:pos x="42" y="161"/>
                  </a:cxn>
                  <a:cxn ang="0">
                    <a:pos x="36" y="152"/>
                  </a:cxn>
                  <a:cxn ang="0">
                    <a:pos x="31" y="143"/>
                  </a:cxn>
                  <a:cxn ang="0">
                    <a:pos x="27" y="134"/>
                  </a:cxn>
                  <a:cxn ang="0">
                    <a:pos x="23" y="124"/>
                  </a:cxn>
                  <a:cxn ang="0">
                    <a:pos x="19" y="114"/>
                  </a:cxn>
                  <a:cxn ang="0">
                    <a:pos x="15" y="105"/>
                  </a:cxn>
                  <a:cxn ang="0">
                    <a:pos x="13" y="93"/>
                  </a:cxn>
                  <a:cxn ang="0">
                    <a:pos x="10" y="82"/>
                  </a:cxn>
                  <a:cxn ang="0">
                    <a:pos x="7" y="70"/>
                  </a:cxn>
                  <a:cxn ang="0">
                    <a:pos x="5" y="57"/>
                  </a:cxn>
                  <a:cxn ang="0">
                    <a:pos x="4" y="45"/>
                  </a:cxn>
                  <a:cxn ang="0">
                    <a:pos x="2" y="30"/>
                  </a:cxn>
                  <a:cxn ang="0">
                    <a:pos x="1" y="16"/>
                  </a:cxn>
                  <a:cxn ang="0">
                    <a:pos x="0" y="0"/>
                  </a:cxn>
                </a:cxnLst>
                <a:rect l="0" t="0" r="r" b="b"/>
                <a:pathLst>
                  <a:path w="269" h="347">
                    <a:moveTo>
                      <a:pt x="269" y="347"/>
                    </a:moveTo>
                    <a:lnTo>
                      <a:pt x="248" y="332"/>
                    </a:lnTo>
                    <a:lnTo>
                      <a:pt x="229" y="319"/>
                    </a:lnTo>
                    <a:lnTo>
                      <a:pt x="211" y="306"/>
                    </a:lnTo>
                    <a:lnTo>
                      <a:pt x="194" y="294"/>
                    </a:lnTo>
                    <a:lnTo>
                      <a:pt x="178" y="281"/>
                    </a:lnTo>
                    <a:lnTo>
                      <a:pt x="163" y="270"/>
                    </a:lnTo>
                    <a:lnTo>
                      <a:pt x="148" y="260"/>
                    </a:lnTo>
                    <a:lnTo>
                      <a:pt x="134" y="249"/>
                    </a:lnTo>
                    <a:lnTo>
                      <a:pt x="121" y="240"/>
                    </a:lnTo>
                    <a:lnTo>
                      <a:pt x="110" y="230"/>
                    </a:lnTo>
                    <a:lnTo>
                      <a:pt x="99" y="222"/>
                    </a:lnTo>
                    <a:lnTo>
                      <a:pt x="89" y="212"/>
                    </a:lnTo>
                    <a:lnTo>
                      <a:pt x="80" y="203"/>
                    </a:lnTo>
                    <a:lnTo>
                      <a:pt x="71" y="195"/>
                    </a:lnTo>
                    <a:lnTo>
                      <a:pt x="63" y="187"/>
                    </a:lnTo>
                    <a:lnTo>
                      <a:pt x="55" y="178"/>
                    </a:lnTo>
                    <a:lnTo>
                      <a:pt x="49" y="169"/>
                    </a:lnTo>
                    <a:lnTo>
                      <a:pt x="42" y="161"/>
                    </a:lnTo>
                    <a:lnTo>
                      <a:pt x="36" y="152"/>
                    </a:lnTo>
                    <a:lnTo>
                      <a:pt x="31" y="143"/>
                    </a:lnTo>
                    <a:lnTo>
                      <a:pt x="27" y="134"/>
                    </a:lnTo>
                    <a:lnTo>
                      <a:pt x="23" y="124"/>
                    </a:lnTo>
                    <a:lnTo>
                      <a:pt x="19" y="114"/>
                    </a:lnTo>
                    <a:lnTo>
                      <a:pt x="15" y="105"/>
                    </a:lnTo>
                    <a:lnTo>
                      <a:pt x="13" y="93"/>
                    </a:lnTo>
                    <a:lnTo>
                      <a:pt x="10" y="82"/>
                    </a:lnTo>
                    <a:lnTo>
                      <a:pt x="7" y="70"/>
                    </a:lnTo>
                    <a:lnTo>
                      <a:pt x="5" y="57"/>
                    </a:lnTo>
                    <a:lnTo>
                      <a:pt x="4" y="45"/>
                    </a:lnTo>
                    <a:lnTo>
                      <a:pt x="2" y="30"/>
                    </a:lnTo>
                    <a:lnTo>
                      <a:pt x="1" y="16"/>
                    </a:lnTo>
                    <a:lnTo>
                      <a:pt x="0" y="0"/>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08" name="Freeform 124"/>
            <p:cNvSpPr>
              <a:spLocks/>
            </p:cNvSpPr>
            <p:nvPr/>
          </p:nvSpPr>
          <p:spPr bwMode="auto">
            <a:xfrm rot="5400000">
              <a:off x="7120843" y="1827212"/>
              <a:ext cx="481013" cy="1270000"/>
            </a:xfrm>
            <a:custGeom>
              <a:avLst/>
              <a:gdLst/>
              <a:ahLst/>
              <a:cxnLst>
                <a:cxn ang="0">
                  <a:pos x="758" y="2004"/>
                </a:cxn>
                <a:cxn ang="0">
                  <a:pos x="0" y="2004"/>
                </a:cxn>
                <a:cxn ang="0">
                  <a:pos x="0" y="0"/>
                </a:cxn>
              </a:cxnLst>
              <a:rect l="0" t="0" r="r" b="b"/>
              <a:pathLst>
                <a:path w="758" h="2004">
                  <a:moveTo>
                    <a:pt x="758" y="2004"/>
                  </a:moveTo>
                  <a:lnTo>
                    <a:pt x="0" y="2004"/>
                  </a:lnTo>
                  <a:lnTo>
                    <a:pt x="0" y="0"/>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9" name="Freeform 126"/>
            <p:cNvSpPr>
              <a:spLocks/>
            </p:cNvSpPr>
            <p:nvPr/>
          </p:nvSpPr>
          <p:spPr bwMode="auto">
            <a:xfrm rot="5400000">
              <a:off x="7968568" y="2185987"/>
              <a:ext cx="79375" cy="76200"/>
            </a:xfrm>
            <a:custGeom>
              <a:avLst/>
              <a:gdLst/>
              <a:ahLst/>
              <a:cxnLst>
                <a:cxn ang="0">
                  <a:pos x="50" y="118"/>
                </a:cxn>
                <a:cxn ang="0">
                  <a:pos x="39" y="115"/>
                </a:cxn>
                <a:cxn ang="0">
                  <a:pos x="28" y="110"/>
                </a:cxn>
                <a:cxn ang="0">
                  <a:pos x="19" y="102"/>
                </a:cxn>
                <a:cxn ang="0">
                  <a:pos x="11" y="93"/>
                </a:cxn>
                <a:cxn ang="0">
                  <a:pos x="6" y="82"/>
                </a:cxn>
                <a:cxn ang="0">
                  <a:pos x="2" y="72"/>
                </a:cxn>
                <a:cxn ang="0">
                  <a:pos x="0" y="60"/>
                </a:cxn>
                <a:cxn ang="0">
                  <a:pos x="2" y="47"/>
                </a:cxn>
                <a:cxn ang="0">
                  <a:pos x="6" y="36"/>
                </a:cxn>
                <a:cxn ang="0">
                  <a:pos x="11" y="26"/>
                </a:cxn>
                <a:cxn ang="0">
                  <a:pos x="19" y="17"/>
                </a:cxn>
                <a:cxn ang="0">
                  <a:pos x="28" y="10"/>
                </a:cxn>
                <a:cxn ang="0">
                  <a:pos x="39" y="5"/>
                </a:cxn>
                <a:cxn ang="0">
                  <a:pos x="50" y="1"/>
                </a:cxn>
                <a:cxn ang="0">
                  <a:pos x="62" y="0"/>
                </a:cxn>
                <a:cxn ang="0">
                  <a:pos x="75" y="1"/>
                </a:cxn>
                <a:cxn ang="0">
                  <a:pos x="87" y="5"/>
                </a:cxn>
                <a:cxn ang="0">
                  <a:pos x="97" y="10"/>
                </a:cxn>
                <a:cxn ang="0">
                  <a:pos x="106" y="17"/>
                </a:cxn>
                <a:cxn ang="0">
                  <a:pos x="114" y="26"/>
                </a:cxn>
                <a:cxn ang="0">
                  <a:pos x="119" y="36"/>
                </a:cxn>
                <a:cxn ang="0">
                  <a:pos x="123" y="47"/>
                </a:cxn>
                <a:cxn ang="0">
                  <a:pos x="125" y="60"/>
                </a:cxn>
                <a:cxn ang="0">
                  <a:pos x="123" y="72"/>
                </a:cxn>
                <a:cxn ang="0">
                  <a:pos x="119" y="82"/>
                </a:cxn>
                <a:cxn ang="0">
                  <a:pos x="114" y="93"/>
                </a:cxn>
                <a:cxn ang="0">
                  <a:pos x="106" y="102"/>
                </a:cxn>
                <a:cxn ang="0">
                  <a:pos x="97" y="110"/>
                </a:cxn>
                <a:cxn ang="0">
                  <a:pos x="87" y="115"/>
                </a:cxn>
                <a:cxn ang="0">
                  <a:pos x="75" y="118"/>
                </a:cxn>
                <a:cxn ang="0">
                  <a:pos x="62" y="120"/>
                </a:cxn>
                <a:cxn ang="0">
                  <a:pos x="50" y="118"/>
                </a:cxn>
              </a:cxnLst>
              <a:rect l="0" t="0" r="r" b="b"/>
              <a:pathLst>
                <a:path w="125" h="120">
                  <a:moveTo>
                    <a:pt x="50" y="118"/>
                  </a:moveTo>
                  <a:lnTo>
                    <a:pt x="39" y="115"/>
                  </a:lnTo>
                  <a:lnTo>
                    <a:pt x="28" y="110"/>
                  </a:lnTo>
                  <a:lnTo>
                    <a:pt x="19" y="102"/>
                  </a:lnTo>
                  <a:lnTo>
                    <a:pt x="11" y="93"/>
                  </a:lnTo>
                  <a:lnTo>
                    <a:pt x="6" y="82"/>
                  </a:lnTo>
                  <a:lnTo>
                    <a:pt x="2" y="72"/>
                  </a:lnTo>
                  <a:lnTo>
                    <a:pt x="0" y="60"/>
                  </a:lnTo>
                  <a:lnTo>
                    <a:pt x="2" y="47"/>
                  </a:lnTo>
                  <a:lnTo>
                    <a:pt x="6" y="36"/>
                  </a:lnTo>
                  <a:lnTo>
                    <a:pt x="11" y="26"/>
                  </a:lnTo>
                  <a:lnTo>
                    <a:pt x="19" y="17"/>
                  </a:lnTo>
                  <a:lnTo>
                    <a:pt x="28" y="10"/>
                  </a:lnTo>
                  <a:lnTo>
                    <a:pt x="39" y="5"/>
                  </a:lnTo>
                  <a:lnTo>
                    <a:pt x="50" y="1"/>
                  </a:lnTo>
                  <a:lnTo>
                    <a:pt x="62" y="0"/>
                  </a:lnTo>
                  <a:lnTo>
                    <a:pt x="75" y="1"/>
                  </a:lnTo>
                  <a:lnTo>
                    <a:pt x="87" y="5"/>
                  </a:lnTo>
                  <a:lnTo>
                    <a:pt x="97" y="10"/>
                  </a:lnTo>
                  <a:lnTo>
                    <a:pt x="106" y="17"/>
                  </a:lnTo>
                  <a:lnTo>
                    <a:pt x="114" y="26"/>
                  </a:lnTo>
                  <a:lnTo>
                    <a:pt x="119" y="36"/>
                  </a:lnTo>
                  <a:lnTo>
                    <a:pt x="123" y="47"/>
                  </a:lnTo>
                  <a:lnTo>
                    <a:pt x="125" y="60"/>
                  </a:lnTo>
                  <a:lnTo>
                    <a:pt x="123" y="72"/>
                  </a:lnTo>
                  <a:lnTo>
                    <a:pt x="119" y="82"/>
                  </a:lnTo>
                  <a:lnTo>
                    <a:pt x="114" y="93"/>
                  </a:lnTo>
                  <a:lnTo>
                    <a:pt x="106" y="102"/>
                  </a:lnTo>
                  <a:lnTo>
                    <a:pt x="97" y="110"/>
                  </a:lnTo>
                  <a:lnTo>
                    <a:pt x="87" y="115"/>
                  </a:lnTo>
                  <a:lnTo>
                    <a:pt x="75" y="118"/>
                  </a:lnTo>
                  <a:lnTo>
                    <a:pt x="62" y="120"/>
                  </a:lnTo>
                  <a:lnTo>
                    <a:pt x="50" y="118"/>
                  </a:lnTo>
                  <a:close/>
                </a:path>
              </a:pathLst>
            </a:custGeom>
            <a:solidFill>
              <a:srgbClr val="FFFFFF"/>
            </a:solidFill>
            <a:ln w="635">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0" name="Rectangle 128"/>
            <p:cNvSpPr>
              <a:spLocks noChangeArrowheads="1"/>
            </p:cNvSpPr>
            <p:nvPr/>
          </p:nvSpPr>
          <p:spPr bwMode="auto">
            <a:xfrm rot="5400000">
              <a:off x="7524068" y="3511550"/>
              <a:ext cx="25400" cy="134938"/>
            </a:xfrm>
            <a:prstGeom prst="rect">
              <a:avLst/>
            </a:prstGeom>
            <a:solidFill>
              <a:srgbClr val="000000"/>
            </a:solidFill>
            <a:ln w="63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1" name="Rectangle 129"/>
            <p:cNvSpPr>
              <a:spLocks noChangeArrowheads="1"/>
            </p:cNvSpPr>
            <p:nvPr/>
          </p:nvSpPr>
          <p:spPr bwMode="auto">
            <a:xfrm rot="5400000">
              <a:off x="7524068" y="3576637"/>
              <a:ext cx="25400" cy="134938"/>
            </a:xfrm>
            <a:prstGeom prst="rect">
              <a:avLst/>
            </a:prstGeom>
            <a:solidFill>
              <a:srgbClr val="000000"/>
            </a:solidFill>
            <a:ln w="63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2" name="Line 130"/>
            <p:cNvSpPr>
              <a:spLocks noChangeShapeType="1"/>
            </p:cNvSpPr>
            <p:nvPr/>
          </p:nvSpPr>
          <p:spPr bwMode="auto">
            <a:xfrm rot="5400000" flipH="1">
              <a:off x="6863668" y="2897187"/>
              <a:ext cx="1355725" cy="0"/>
            </a:xfrm>
            <a:prstGeom prst="line">
              <a:avLst/>
            </a:prstGeom>
            <a:noFill/>
            <a:ln w="1143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3" name="Line 131"/>
            <p:cNvSpPr>
              <a:spLocks noChangeShapeType="1"/>
            </p:cNvSpPr>
            <p:nvPr/>
          </p:nvSpPr>
          <p:spPr bwMode="auto">
            <a:xfrm rot="5400000" flipH="1">
              <a:off x="6960505" y="4230687"/>
              <a:ext cx="1165225" cy="0"/>
            </a:xfrm>
            <a:prstGeom prst="line">
              <a:avLst/>
            </a:prstGeom>
            <a:noFill/>
            <a:ln w="1143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5" name="Rectangle 143"/>
            <p:cNvSpPr>
              <a:spLocks noChangeArrowheads="1"/>
            </p:cNvSpPr>
            <p:nvPr/>
          </p:nvSpPr>
          <p:spPr bwMode="auto">
            <a:xfrm>
              <a:off x="1756680" y="5033962"/>
              <a:ext cx="1041400" cy="488950"/>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000000"/>
                  </a:solidFill>
                  <a:cs typeface="Arial" charset="0"/>
                </a:rPr>
                <a:t>S</a:t>
              </a:r>
              <a:r>
                <a:rPr kumimoji="0" lang="en-US" sz="1600" b="0" i="0" u="none" strike="noStrike" kern="0" cap="none" spc="0" normalizeH="0" baseline="0" noProof="0" dirty="0" err="1" smtClean="0">
                  <a:ln>
                    <a:noFill/>
                  </a:ln>
                  <a:solidFill>
                    <a:srgbClr val="000000"/>
                  </a:solidFill>
                  <a:effectLst/>
                  <a:uLnTx/>
                  <a:uFillTx/>
                  <a:latin typeface="Arial" charset="0"/>
                  <a:cs typeface="Arial" charset="0"/>
                </a:rPr>
                <a:t>tep</a:t>
              </a:r>
              <a:r>
                <a:rPr kumimoji="0" lang="en-US" sz="1600" b="0" i="0" u="none" strike="noStrike" kern="0" cap="none" spc="0" normalizeH="0" baseline="0" noProof="0" dirty="0" smtClean="0">
                  <a:ln>
                    <a:noFill/>
                  </a:ln>
                  <a:solidFill>
                    <a:srgbClr val="000000"/>
                  </a:solidFill>
                  <a:effectLst/>
                  <a:uLnTx/>
                  <a:uFillTx/>
                  <a:latin typeface="Arial" charset="0"/>
                  <a:cs typeface="Arial" charset="0"/>
                </a:rPr>
                <a:t>-up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charset="0"/>
                  <a:cs typeface="Arial" charset="0"/>
                </a:rPr>
                <a:t>transformer</a:t>
              </a:r>
              <a:endParaRPr kumimoji="0" lang="en-US" sz="1800" b="0" i="0" u="none" strike="noStrike" kern="0" cap="none" spc="0" normalizeH="0" baseline="0" noProof="0" dirty="0" smtClean="0">
                <a:ln>
                  <a:noFill/>
                </a:ln>
                <a:solidFill>
                  <a:sysClr val="windowText" lastClr="000000"/>
                </a:solidFill>
                <a:effectLst/>
                <a:uLnTx/>
                <a:uFillTx/>
                <a:latin typeface="Arial" charset="0"/>
                <a:cs typeface="Arial" charset="0"/>
              </a:endParaRPr>
            </a:p>
          </p:txBody>
        </p:sp>
        <p:sp>
          <p:nvSpPr>
            <p:cNvPr id="216" name="Freeform 63"/>
            <p:cNvSpPr>
              <a:spLocks/>
            </p:cNvSpPr>
            <p:nvPr/>
          </p:nvSpPr>
          <p:spPr bwMode="auto">
            <a:xfrm rot="5400000">
              <a:off x="6017530" y="2908300"/>
              <a:ext cx="227013" cy="368300"/>
            </a:xfrm>
            <a:custGeom>
              <a:avLst/>
              <a:gdLst/>
              <a:ahLst/>
              <a:cxnLst>
                <a:cxn ang="0">
                  <a:pos x="1" y="192"/>
                </a:cxn>
                <a:cxn ang="0">
                  <a:pos x="5" y="212"/>
                </a:cxn>
                <a:cxn ang="0">
                  <a:pos x="11" y="230"/>
                </a:cxn>
                <a:cxn ang="0">
                  <a:pos x="19" y="250"/>
                </a:cxn>
                <a:cxn ang="0">
                  <a:pos x="28" y="272"/>
                </a:cxn>
                <a:cxn ang="0">
                  <a:pos x="40" y="293"/>
                </a:cxn>
                <a:cxn ang="0">
                  <a:pos x="51" y="315"/>
                </a:cxn>
                <a:cxn ang="0">
                  <a:pos x="65" y="338"/>
                </a:cxn>
                <a:cxn ang="0">
                  <a:pos x="80" y="362"/>
                </a:cxn>
                <a:cxn ang="0">
                  <a:pos x="94" y="389"/>
                </a:cxn>
                <a:cxn ang="0">
                  <a:pos x="109" y="415"/>
                </a:cxn>
                <a:cxn ang="0">
                  <a:pos x="125" y="445"/>
                </a:cxn>
                <a:cxn ang="0">
                  <a:pos x="139" y="475"/>
                </a:cxn>
                <a:cxn ang="0">
                  <a:pos x="153" y="508"/>
                </a:cxn>
                <a:cxn ang="0">
                  <a:pos x="168" y="542"/>
                </a:cxn>
                <a:cxn ang="0">
                  <a:pos x="181" y="579"/>
                </a:cxn>
                <a:cxn ang="0">
                  <a:pos x="194" y="542"/>
                </a:cxn>
                <a:cxn ang="0">
                  <a:pos x="206" y="508"/>
                </a:cxn>
                <a:cxn ang="0">
                  <a:pos x="221" y="475"/>
                </a:cxn>
                <a:cxn ang="0">
                  <a:pos x="236" y="445"/>
                </a:cxn>
                <a:cxn ang="0">
                  <a:pos x="250" y="415"/>
                </a:cxn>
                <a:cxn ang="0">
                  <a:pos x="266" y="389"/>
                </a:cxn>
                <a:cxn ang="0">
                  <a:pos x="280" y="362"/>
                </a:cxn>
                <a:cxn ang="0">
                  <a:pos x="294" y="338"/>
                </a:cxn>
                <a:cxn ang="0">
                  <a:pos x="309" y="315"/>
                </a:cxn>
                <a:cxn ang="0">
                  <a:pos x="320" y="293"/>
                </a:cxn>
                <a:cxn ang="0">
                  <a:pos x="332" y="272"/>
                </a:cxn>
                <a:cxn ang="0">
                  <a:pos x="341" y="250"/>
                </a:cxn>
                <a:cxn ang="0">
                  <a:pos x="349" y="230"/>
                </a:cxn>
                <a:cxn ang="0">
                  <a:pos x="355" y="212"/>
                </a:cxn>
                <a:cxn ang="0">
                  <a:pos x="359" y="192"/>
                </a:cxn>
                <a:cxn ang="0">
                  <a:pos x="360" y="173"/>
                </a:cxn>
                <a:cxn ang="0">
                  <a:pos x="356" y="137"/>
                </a:cxn>
                <a:cxn ang="0">
                  <a:pos x="347" y="104"/>
                </a:cxn>
                <a:cxn ang="0">
                  <a:pos x="332" y="74"/>
                </a:cxn>
                <a:cxn ang="0">
                  <a:pos x="311" y="49"/>
                </a:cxn>
                <a:cxn ang="0">
                  <a:pos x="285" y="29"/>
                </a:cxn>
                <a:cxn ang="0">
                  <a:pos x="254" y="13"/>
                </a:cxn>
                <a:cxn ang="0">
                  <a:pos x="219" y="4"/>
                </a:cxn>
                <a:cxn ang="0">
                  <a:pos x="181" y="0"/>
                </a:cxn>
                <a:cxn ang="0">
                  <a:pos x="142" y="4"/>
                </a:cxn>
                <a:cxn ang="0">
                  <a:pos x="106" y="13"/>
                </a:cxn>
                <a:cxn ang="0">
                  <a:pos x="75" y="29"/>
                </a:cxn>
                <a:cxn ang="0">
                  <a:pos x="49" y="49"/>
                </a:cxn>
                <a:cxn ang="0">
                  <a:pos x="28" y="74"/>
                </a:cxn>
                <a:cxn ang="0">
                  <a:pos x="12" y="104"/>
                </a:cxn>
                <a:cxn ang="0">
                  <a:pos x="3" y="137"/>
                </a:cxn>
                <a:cxn ang="0">
                  <a:pos x="0" y="173"/>
                </a:cxn>
              </a:cxnLst>
              <a:rect l="0" t="0" r="r" b="b"/>
              <a:pathLst>
                <a:path w="360" h="579">
                  <a:moveTo>
                    <a:pt x="0" y="183"/>
                  </a:moveTo>
                  <a:lnTo>
                    <a:pt x="1" y="192"/>
                  </a:lnTo>
                  <a:lnTo>
                    <a:pt x="2" y="202"/>
                  </a:lnTo>
                  <a:lnTo>
                    <a:pt x="5" y="212"/>
                  </a:lnTo>
                  <a:lnTo>
                    <a:pt x="7" y="221"/>
                  </a:lnTo>
                  <a:lnTo>
                    <a:pt x="11" y="230"/>
                  </a:lnTo>
                  <a:lnTo>
                    <a:pt x="14" y="240"/>
                  </a:lnTo>
                  <a:lnTo>
                    <a:pt x="19" y="250"/>
                  </a:lnTo>
                  <a:lnTo>
                    <a:pt x="23" y="260"/>
                  </a:lnTo>
                  <a:lnTo>
                    <a:pt x="28" y="272"/>
                  </a:lnTo>
                  <a:lnTo>
                    <a:pt x="33" y="282"/>
                  </a:lnTo>
                  <a:lnTo>
                    <a:pt x="40" y="293"/>
                  </a:lnTo>
                  <a:lnTo>
                    <a:pt x="46" y="304"/>
                  </a:lnTo>
                  <a:lnTo>
                    <a:pt x="51" y="315"/>
                  </a:lnTo>
                  <a:lnTo>
                    <a:pt x="59" y="326"/>
                  </a:lnTo>
                  <a:lnTo>
                    <a:pt x="65" y="338"/>
                  </a:lnTo>
                  <a:lnTo>
                    <a:pt x="72" y="350"/>
                  </a:lnTo>
                  <a:lnTo>
                    <a:pt x="80" y="362"/>
                  </a:lnTo>
                  <a:lnTo>
                    <a:pt x="87" y="375"/>
                  </a:lnTo>
                  <a:lnTo>
                    <a:pt x="94" y="389"/>
                  </a:lnTo>
                  <a:lnTo>
                    <a:pt x="102" y="401"/>
                  </a:lnTo>
                  <a:lnTo>
                    <a:pt x="109" y="415"/>
                  </a:lnTo>
                  <a:lnTo>
                    <a:pt x="117" y="430"/>
                  </a:lnTo>
                  <a:lnTo>
                    <a:pt x="125" y="445"/>
                  </a:lnTo>
                  <a:lnTo>
                    <a:pt x="131" y="460"/>
                  </a:lnTo>
                  <a:lnTo>
                    <a:pt x="139" y="475"/>
                  </a:lnTo>
                  <a:lnTo>
                    <a:pt x="147" y="491"/>
                  </a:lnTo>
                  <a:lnTo>
                    <a:pt x="153" y="508"/>
                  </a:lnTo>
                  <a:lnTo>
                    <a:pt x="161" y="524"/>
                  </a:lnTo>
                  <a:lnTo>
                    <a:pt x="168" y="542"/>
                  </a:lnTo>
                  <a:lnTo>
                    <a:pt x="174" y="560"/>
                  </a:lnTo>
                  <a:lnTo>
                    <a:pt x="181" y="579"/>
                  </a:lnTo>
                  <a:lnTo>
                    <a:pt x="187" y="560"/>
                  </a:lnTo>
                  <a:lnTo>
                    <a:pt x="194" y="542"/>
                  </a:lnTo>
                  <a:lnTo>
                    <a:pt x="200" y="524"/>
                  </a:lnTo>
                  <a:lnTo>
                    <a:pt x="206" y="508"/>
                  </a:lnTo>
                  <a:lnTo>
                    <a:pt x="214" y="491"/>
                  </a:lnTo>
                  <a:lnTo>
                    <a:pt x="221" y="475"/>
                  </a:lnTo>
                  <a:lnTo>
                    <a:pt x="228" y="460"/>
                  </a:lnTo>
                  <a:lnTo>
                    <a:pt x="236" y="445"/>
                  </a:lnTo>
                  <a:lnTo>
                    <a:pt x="244" y="430"/>
                  </a:lnTo>
                  <a:lnTo>
                    <a:pt x="250" y="415"/>
                  </a:lnTo>
                  <a:lnTo>
                    <a:pt x="258" y="401"/>
                  </a:lnTo>
                  <a:lnTo>
                    <a:pt x="266" y="389"/>
                  </a:lnTo>
                  <a:lnTo>
                    <a:pt x="274" y="375"/>
                  </a:lnTo>
                  <a:lnTo>
                    <a:pt x="280" y="362"/>
                  </a:lnTo>
                  <a:lnTo>
                    <a:pt x="288" y="350"/>
                  </a:lnTo>
                  <a:lnTo>
                    <a:pt x="294" y="338"/>
                  </a:lnTo>
                  <a:lnTo>
                    <a:pt x="302" y="326"/>
                  </a:lnTo>
                  <a:lnTo>
                    <a:pt x="309" y="315"/>
                  </a:lnTo>
                  <a:lnTo>
                    <a:pt x="315" y="304"/>
                  </a:lnTo>
                  <a:lnTo>
                    <a:pt x="320" y="293"/>
                  </a:lnTo>
                  <a:lnTo>
                    <a:pt x="327" y="282"/>
                  </a:lnTo>
                  <a:lnTo>
                    <a:pt x="332" y="272"/>
                  </a:lnTo>
                  <a:lnTo>
                    <a:pt x="337" y="260"/>
                  </a:lnTo>
                  <a:lnTo>
                    <a:pt x="341" y="250"/>
                  </a:lnTo>
                  <a:lnTo>
                    <a:pt x="346" y="240"/>
                  </a:lnTo>
                  <a:lnTo>
                    <a:pt x="349" y="230"/>
                  </a:lnTo>
                  <a:lnTo>
                    <a:pt x="353" y="221"/>
                  </a:lnTo>
                  <a:lnTo>
                    <a:pt x="355" y="212"/>
                  </a:lnTo>
                  <a:lnTo>
                    <a:pt x="358" y="202"/>
                  </a:lnTo>
                  <a:lnTo>
                    <a:pt x="359" y="192"/>
                  </a:lnTo>
                  <a:lnTo>
                    <a:pt x="360" y="183"/>
                  </a:lnTo>
                  <a:lnTo>
                    <a:pt x="360" y="173"/>
                  </a:lnTo>
                  <a:lnTo>
                    <a:pt x="359" y="155"/>
                  </a:lnTo>
                  <a:lnTo>
                    <a:pt x="356" y="137"/>
                  </a:lnTo>
                  <a:lnTo>
                    <a:pt x="353" y="120"/>
                  </a:lnTo>
                  <a:lnTo>
                    <a:pt x="347" y="104"/>
                  </a:lnTo>
                  <a:lnTo>
                    <a:pt x="341" y="89"/>
                  </a:lnTo>
                  <a:lnTo>
                    <a:pt x="332" y="74"/>
                  </a:lnTo>
                  <a:lnTo>
                    <a:pt x="323" y="61"/>
                  </a:lnTo>
                  <a:lnTo>
                    <a:pt x="311" y="49"/>
                  </a:lnTo>
                  <a:lnTo>
                    <a:pt x="298" y="38"/>
                  </a:lnTo>
                  <a:lnTo>
                    <a:pt x="285" y="29"/>
                  </a:lnTo>
                  <a:lnTo>
                    <a:pt x="270" y="20"/>
                  </a:lnTo>
                  <a:lnTo>
                    <a:pt x="254" y="13"/>
                  </a:lnTo>
                  <a:lnTo>
                    <a:pt x="237" y="8"/>
                  </a:lnTo>
                  <a:lnTo>
                    <a:pt x="219" y="4"/>
                  </a:lnTo>
                  <a:lnTo>
                    <a:pt x="200" y="1"/>
                  </a:lnTo>
                  <a:lnTo>
                    <a:pt x="181" y="0"/>
                  </a:lnTo>
                  <a:lnTo>
                    <a:pt x="160" y="1"/>
                  </a:lnTo>
                  <a:lnTo>
                    <a:pt x="142" y="4"/>
                  </a:lnTo>
                  <a:lnTo>
                    <a:pt x="124" y="8"/>
                  </a:lnTo>
                  <a:lnTo>
                    <a:pt x="106" y="13"/>
                  </a:lnTo>
                  <a:lnTo>
                    <a:pt x="90" y="20"/>
                  </a:lnTo>
                  <a:lnTo>
                    <a:pt x="75" y="29"/>
                  </a:lnTo>
                  <a:lnTo>
                    <a:pt x="62" y="38"/>
                  </a:lnTo>
                  <a:lnTo>
                    <a:pt x="49" y="49"/>
                  </a:lnTo>
                  <a:lnTo>
                    <a:pt x="37" y="61"/>
                  </a:lnTo>
                  <a:lnTo>
                    <a:pt x="28" y="74"/>
                  </a:lnTo>
                  <a:lnTo>
                    <a:pt x="19" y="89"/>
                  </a:lnTo>
                  <a:lnTo>
                    <a:pt x="12" y="104"/>
                  </a:lnTo>
                  <a:lnTo>
                    <a:pt x="7" y="120"/>
                  </a:lnTo>
                  <a:lnTo>
                    <a:pt x="3" y="137"/>
                  </a:lnTo>
                  <a:lnTo>
                    <a:pt x="1" y="155"/>
                  </a:lnTo>
                  <a:lnTo>
                    <a:pt x="0" y="173"/>
                  </a:lnTo>
                  <a:lnTo>
                    <a:pt x="0" y="183"/>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7" name="Freeform 64"/>
            <p:cNvSpPr>
              <a:spLocks/>
            </p:cNvSpPr>
            <p:nvPr/>
          </p:nvSpPr>
          <p:spPr bwMode="auto">
            <a:xfrm rot="5400000">
              <a:off x="6017530" y="2908300"/>
              <a:ext cx="227013" cy="368300"/>
            </a:xfrm>
            <a:custGeom>
              <a:avLst/>
              <a:gdLst/>
              <a:ahLst/>
              <a:cxnLst>
                <a:cxn ang="0">
                  <a:pos x="1" y="192"/>
                </a:cxn>
                <a:cxn ang="0">
                  <a:pos x="5" y="212"/>
                </a:cxn>
                <a:cxn ang="0">
                  <a:pos x="11" y="230"/>
                </a:cxn>
                <a:cxn ang="0">
                  <a:pos x="19" y="250"/>
                </a:cxn>
                <a:cxn ang="0">
                  <a:pos x="28" y="272"/>
                </a:cxn>
                <a:cxn ang="0">
                  <a:pos x="40" y="293"/>
                </a:cxn>
                <a:cxn ang="0">
                  <a:pos x="51" y="315"/>
                </a:cxn>
                <a:cxn ang="0">
                  <a:pos x="65" y="338"/>
                </a:cxn>
                <a:cxn ang="0">
                  <a:pos x="80" y="362"/>
                </a:cxn>
                <a:cxn ang="0">
                  <a:pos x="94" y="389"/>
                </a:cxn>
                <a:cxn ang="0">
                  <a:pos x="109" y="415"/>
                </a:cxn>
                <a:cxn ang="0">
                  <a:pos x="125" y="445"/>
                </a:cxn>
                <a:cxn ang="0">
                  <a:pos x="139" y="475"/>
                </a:cxn>
                <a:cxn ang="0">
                  <a:pos x="153" y="508"/>
                </a:cxn>
                <a:cxn ang="0">
                  <a:pos x="168" y="542"/>
                </a:cxn>
                <a:cxn ang="0">
                  <a:pos x="181" y="579"/>
                </a:cxn>
                <a:cxn ang="0">
                  <a:pos x="194" y="542"/>
                </a:cxn>
                <a:cxn ang="0">
                  <a:pos x="206" y="508"/>
                </a:cxn>
                <a:cxn ang="0">
                  <a:pos x="221" y="475"/>
                </a:cxn>
                <a:cxn ang="0">
                  <a:pos x="236" y="445"/>
                </a:cxn>
                <a:cxn ang="0">
                  <a:pos x="250" y="415"/>
                </a:cxn>
                <a:cxn ang="0">
                  <a:pos x="266" y="389"/>
                </a:cxn>
                <a:cxn ang="0">
                  <a:pos x="280" y="362"/>
                </a:cxn>
                <a:cxn ang="0">
                  <a:pos x="294" y="338"/>
                </a:cxn>
                <a:cxn ang="0">
                  <a:pos x="309" y="315"/>
                </a:cxn>
                <a:cxn ang="0">
                  <a:pos x="320" y="293"/>
                </a:cxn>
                <a:cxn ang="0">
                  <a:pos x="332" y="272"/>
                </a:cxn>
                <a:cxn ang="0">
                  <a:pos x="341" y="250"/>
                </a:cxn>
                <a:cxn ang="0">
                  <a:pos x="349" y="230"/>
                </a:cxn>
                <a:cxn ang="0">
                  <a:pos x="355" y="212"/>
                </a:cxn>
                <a:cxn ang="0">
                  <a:pos x="359" y="192"/>
                </a:cxn>
                <a:cxn ang="0">
                  <a:pos x="360" y="173"/>
                </a:cxn>
                <a:cxn ang="0">
                  <a:pos x="356" y="137"/>
                </a:cxn>
                <a:cxn ang="0">
                  <a:pos x="347" y="104"/>
                </a:cxn>
                <a:cxn ang="0">
                  <a:pos x="332" y="74"/>
                </a:cxn>
                <a:cxn ang="0">
                  <a:pos x="311" y="49"/>
                </a:cxn>
                <a:cxn ang="0">
                  <a:pos x="285" y="29"/>
                </a:cxn>
                <a:cxn ang="0">
                  <a:pos x="254" y="13"/>
                </a:cxn>
                <a:cxn ang="0">
                  <a:pos x="219" y="4"/>
                </a:cxn>
                <a:cxn ang="0">
                  <a:pos x="181" y="0"/>
                </a:cxn>
                <a:cxn ang="0">
                  <a:pos x="142" y="4"/>
                </a:cxn>
                <a:cxn ang="0">
                  <a:pos x="106" y="13"/>
                </a:cxn>
                <a:cxn ang="0">
                  <a:pos x="75" y="29"/>
                </a:cxn>
                <a:cxn ang="0">
                  <a:pos x="49" y="49"/>
                </a:cxn>
                <a:cxn ang="0">
                  <a:pos x="28" y="74"/>
                </a:cxn>
                <a:cxn ang="0">
                  <a:pos x="12" y="104"/>
                </a:cxn>
                <a:cxn ang="0">
                  <a:pos x="3" y="137"/>
                </a:cxn>
                <a:cxn ang="0">
                  <a:pos x="0" y="173"/>
                </a:cxn>
              </a:cxnLst>
              <a:rect l="0" t="0" r="r" b="b"/>
              <a:pathLst>
                <a:path w="360" h="579">
                  <a:moveTo>
                    <a:pt x="0" y="183"/>
                  </a:moveTo>
                  <a:lnTo>
                    <a:pt x="1" y="192"/>
                  </a:lnTo>
                  <a:lnTo>
                    <a:pt x="2" y="202"/>
                  </a:lnTo>
                  <a:lnTo>
                    <a:pt x="5" y="212"/>
                  </a:lnTo>
                  <a:lnTo>
                    <a:pt x="7" y="221"/>
                  </a:lnTo>
                  <a:lnTo>
                    <a:pt x="11" y="230"/>
                  </a:lnTo>
                  <a:lnTo>
                    <a:pt x="14" y="240"/>
                  </a:lnTo>
                  <a:lnTo>
                    <a:pt x="19" y="250"/>
                  </a:lnTo>
                  <a:lnTo>
                    <a:pt x="23" y="260"/>
                  </a:lnTo>
                  <a:lnTo>
                    <a:pt x="28" y="272"/>
                  </a:lnTo>
                  <a:lnTo>
                    <a:pt x="33" y="282"/>
                  </a:lnTo>
                  <a:lnTo>
                    <a:pt x="40" y="293"/>
                  </a:lnTo>
                  <a:lnTo>
                    <a:pt x="46" y="304"/>
                  </a:lnTo>
                  <a:lnTo>
                    <a:pt x="51" y="315"/>
                  </a:lnTo>
                  <a:lnTo>
                    <a:pt x="59" y="326"/>
                  </a:lnTo>
                  <a:lnTo>
                    <a:pt x="65" y="338"/>
                  </a:lnTo>
                  <a:lnTo>
                    <a:pt x="72" y="350"/>
                  </a:lnTo>
                  <a:lnTo>
                    <a:pt x="80" y="362"/>
                  </a:lnTo>
                  <a:lnTo>
                    <a:pt x="87" y="375"/>
                  </a:lnTo>
                  <a:lnTo>
                    <a:pt x="94" y="389"/>
                  </a:lnTo>
                  <a:lnTo>
                    <a:pt x="102" y="401"/>
                  </a:lnTo>
                  <a:lnTo>
                    <a:pt x="109" y="415"/>
                  </a:lnTo>
                  <a:lnTo>
                    <a:pt x="117" y="430"/>
                  </a:lnTo>
                  <a:lnTo>
                    <a:pt x="125" y="445"/>
                  </a:lnTo>
                  <a:lnTo>
                    <a:pt x="131" y="460"/>
                  </a:lnTo>
                  <a:lnTo>
                    <a:pt x="139" y="475"/>
                  </a:lnTo>
                  <a:lnTo>
                    <a:pt x="147" y="491"/>
                  </a:lnTo>
                  <a:lnTo>
                    <a:pt x="153" y="508"/>
                  </a:lnTo>
                  <a:lnTo>
                    <a:pt x="161" y="524"/>
                  </a:lnTo>
                  <a:lnTo>
                    <a:pt x="168" y="542"/>
                  </a:lnTo>
                  <a:lnTo>
                    <a:pt x="174" y="560"/>
                  </a:lnTo>
                  <a:lnTo>
                    <a:pt x="181" y="579"/>
                  </a:lnTo>
                  <a:lnTo>
                    <a:pt x="187" y="560"/>
                  </a:lnTo>
                  <a:lnTo>
                    <a:pt x="194" y="542"/>
                  </a:lnTo>
                  <a:lnTo>
                    <a:pt x="200" y="524"/>
                  </a:lnTo>
                  <a:lnTo>
                    <a:pt x="206" y="508"/>
                  </a:lnTo>
                  <a:lnTo>
                    <a:pt x="214" y="491"/>
                  </a:lnTo>
                  <a:lnTo>
                    <a:pt x="221" y="475"/>
                  </a:lnTo>
                  <a:lnTo>
                    <a:pt x="228" y="460"/>
                  </a:lnTo>
                  <a:lnTo>
                    <a:pt x="236" y="445"/>
                  </a:lnTo>
                  <a:lnTo>
                    <a:pt x="244" y="430"/>
                  </a:lnTo>
                  <a:lnTo>
                    <a:pt x="250" y="415"/>
                  </a:lnTo>
                  <a:lnTo>
                    <a:pt x="258" y="401"/>
                  </a:lnTo>
                  <a:lnTo>
                    <a:pt x="266" y="389"/>
                  </a:lnTo>
                  <a:lnTo>
                    <a:pt x="274" y="375"/>
                  </a:lnTo>
                  <a:lnTo>
                    <a:pt x="280" y="362"/>
                  </a:lnTo>
                  <a:lnTo>
                    <a:pt x="288" y="350"/>
                  </a:lnTo>
                  <a:lnTo>
                    <a:pt x="294" y="338"/>
                  </a:lnTo>
                  <a:lnTo>
                    <a:pt x="302" y="326"/>
                  </a:lnTo>
                  <a:lnTo>
                    <a:pt x="309" y="315"/>
                  </a:lnTo>
                  <a:lnTo>
                    <a:pt x="315" y="304"/>
                  </a:lnTo>
                  <a:lnTo>
                    <a:pt x="320" y="293"/>
                  </a:lnTo>
                  <a:lnTo>
                    <a:pt x="327" y="282"/>
                  </a:lnTo>
                  <a:lnTo>
                    <a:pt x="332" y="272"/>
                  </a:lnTo>
                  <a:lnTo>
                    <a:pt x="337" y="260"/>
                  </a:lnTo>
                  <a:lnTo>
                    <a:pt x="341" y="250"/>
                  </a:lnTo>
                  <a:lnTo>
                    <a:pt x="346" y="240"/>
                  </a:lnTo>
                  <a:lnTo>
                    <a:pt x="349" y="230"/>
                  </a:lnTo>
                  <a:lnTo>
                    <a:pt x="353" y="221"/>
                  </a:lnTo>
                  <a:lnTo>
                    <a:pt x="355" y="212"/>
                  </a:lnTo>
                  <a:lnTo>
                    <a:pt x="358" y="202"/>
                  </a:lnTo>
                  <a:lnTo>
                    <a:pt x="359" y="192"/>
                  </a:lnTo>
                  <a:lnTo>
                    <a:pt x="360" y="183"/>
                  </a:lnTo>
                  <a:lnTo>
                    <a:pt x="360" y="173"/>
                  </a:lnTo>
                  <a:lnTo>
                    <a:pt x="359" y="155"/>
                  </a:lnTo>
                  <a:lnTo>
                    <a:pt x="356" y="137"/>
                  </a:lnTo>
                  <a:lnTo>
                    <a:pt x="353" y="120"/>
                  </a:lnTo>
                  <a:lnTo>
                    <a:pt x="347" y="104"/>
                  </a:lnTo>
                  <a:lnTo>
                    <a:pt x="341" y="89"/>
                  </a:lnTo>
                  <a:lnTo>
                    <a:pt x="332" y="74"/>
                  </a:lnTo>
                  <a:lnTo>
                    <a:pt x="323" y="61"/>
                  </a:lnTo>
                  <a:lnTo>
                    <a:pt x="311" y="49"/>
                  </a:lnTo>
                  <a:lnTo>
                    <a:pt x="298" y="38"/>
                  </a:lnTo>
                  <a:lnTo>
                    <a:pt x="285" y="29"/>
                  </a:lnTo>
                  <a:lnTo>
                    <a:pt x="270" y="20"/>
                  </a:lnTo>
                  <a:lnTo>
                    <a:pt x="254" y="13"/>
                  </a:lnTo>
                  <a:lnTo>
                    <a:pt x="237" y="8"/>
                  </a:lnTo>
                  <a:lnTo>
                    <a:pt x="219" y="4"/>
                  </a:lnTo>
                  <a:lnTo>
                    <a:pt x="200" y="1"/>
                  </a:lnTo>
                  <a:lnTo>
                    <a:pt x="181" y="0"/>
                  </a:lnTo>
                  <a:lnTo>
                    <a:pt x="160" y="1"/>
                  </a:lnTo>
                  <a:lnTo>
                    <a:pt x="142" y="4"/>
                  </a:lnTo>
                  <a:lnTo>
                    <a:pt x="124" y="8"/>
                  </a:lnTo>
                  <a:lnTo>
                    <a:pt x="106" y="13"/>
                  </a:lnTo>
                  <a:lnTo>
                    <a:pt x="90" y="20"/>
                  </a:lnTo>
                  <a:lnTo>
                    <a:pt x="75" y="29"/>
                  </a:lnTo>
                  <a:lnTo>
                    <a:pt x="62" y="38"/>
                  </a:lnTo>
                  <a:lnTo>
                    <a:pt x="49" y="49"/>
                  </a:lnTo>
                  <a:lnTo>
                    <a:pt x="37" y="61"/>
                  </a:lnTo>
                  <a:lnTo>
                    <a:pt x="28" y="74"/>
                  </a:lnTo>
                  <a:lnTo>
                    <a:pt x="19" y="89"/>
                  </a:lnTo>
                  <a:lnTo>
                    <a:pt x="12" y="104"/>
                  </a:lnTo>
                  <a:lnTo>
                    <a:pt x="7" y="120"/>
                  </a:lnTo>
                  <a:lnTo>
                    <a:pt x="3" y="137"/>
                  </a:lnTo>
                  <a:lnTo>
                    <a:pt x="1" y="155"/>
                  </a:lnTo>
                  <a:lnTo>
                    <a:pt x="0" y="173"/>
                  </a:lnTo>
                  <a:lnTo>
                    <a:pt x="0" y="183"/>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8" name="Freeform 65"/>
            <p:cNvSpPr>
              <a:spLocks/>
            </p:cNvSpPr>
            <p:nvPr/>
          </p:nvSpPr>
          <p:spPr bwMode="auto">
            <a:xfrm rot="5400000">
              <a:off x="6031818" y="3362325"/>
              <a:ext cx="228600" cy="366713"/>
            </a:xfrm>
            <a:custGeom>
              <a:avLst/>
              <a:gdLst/>
              <a:ahLst/>
              <a:cxnLst>
                <a:cxn ang="0">
                  <a:pos x="1" y="191"/>
                </a:cxn>
                <a:cxn ang="0">
                  <a:pos x="5" y="211"/>
                </a:cxn>
                <a:cxn ang="0">
                  <a:pos x="12" y="230"/>
                </a:cxn>
                <a:cxn ang="0">
                  <a:pos x="19" y="250"/>
                </a:cxn>
                <a:cxn ang="0">
                  <a:pos x="28" y="271"/>
                </a:cxn>
                <a:cxn ang="0">
                  <a:pos x="40" y="292"/>
                </a:cxn>
                <a:cxn ang="0">
                  <a:pos x="52" y="314"/>
                </a:cxn>
                <a:cxn ang="0">
                  <a:pos x="66" y="337"/>
                </a:cxn>
                <a:cxn ang="0">
                  <a:pos x="80" y="362"/>
                </a:cxn>
                <a:cxn ang="0">
                  <a:pos x="94" y="388"/>
                </a:cxn>
                <a:cxn ang="0">
                  <a:pos x="110" y="414"/>
                </a:cxn>
                <a:cxn ang="0">
                  <a:pos x="125" y="444"/>
                </a:cxn>
                <a:cxn ang="0">
                  <a:pos x="140" y="474"/>
                </a:cxn>
                <a:cxn ang="0">
                  <a:pos x="154" y="507"/>
                </a:cxn>
                <a:cxn ang="0">
                  <a:pos x="168" y="541"/>
                </a:cxn>
                <a:cxn ang="0">
                  <a:pos x="181" y="578"/>
                </a:cxn>
                <a:cxn ang="0">
                  <a:pos x="194" y="541"/>
                </a:cxn>
                <a:cxn ang="0">
                  <a:pos x="207" y="507"/>
                </a:cxn>
                <a:cxn ang="0">
                  <a:pos x="221" y="474"/>
                </a:cxn>
                <a:cxn ang="0">
                  <a:pos x="237" y="444"/>
                </a:cxn>
                <a:cxn ang="0">
                  <a:pos x="251" y="414"/>
                </a:cxn>
                <a:cxn ang="0">
                  <a:pos x="266" y="388"/>
                </a:cxn>
                <a:cxn ang="0">
                  <a:pos x="281" y="362"/>
                </a:cxn>
                <a:cxn ang="0">
                  <a:pos x="295" y="337"/>
                </a:cxn>
                <a:cxn ang="0">
                  <a:pos x="309" y="314"/>
                </a:cxn>
                <a:cxn ang="0">
                  <a:pos x="321" y="292"/>
                </a:cxn>
                <a:cxn ang="0">
                  <a:pos x="332" y="271"/>
                </a:cxn>
                <a:cxn ang="0">
                  <a:pos x="341" y="250"/>
                </a:cxn>
                <a:cxn ang="0">
                  <a:pos x="349" y="230"/>
                </a:cxn>
                <a:cxn ang="0">
                  <a:pos x="356" y="211"/>
                </a:cxn>
                <a:cxn ang="0">
                  <a:pos x="360" y="191"/>
                </a:cxn>
                <a:cxn ang="0">
                  <a:pos x="361" y="173"/>
                </a:cxn>
                <a:cxn ang="0">
                  <a:pos x="357" y="136"/>
                </a:cxn>
                <a:cxn ang="0">
                  <a:pos x="348" y="103"/>
                </a:cxn>
                <a:cxn ang="0">
                  <a:pos x="332" y="73"/>
                </a:cxn>
                <a:cxn ang="0">
                  <a:pos x="312" y="48"/>
                </a:cxn>
                <a:cxn ang="0">
                  <a:pos x="286" y="28"/>
                </a:cxn>
                <a:cxn ang="0">
                  <a:pos x="255" y="12"/>
                </a:cxn>
                <a:cxn ang="0">
                  <a:pos x="220" y="3"/>
                </a:cxn>
                <a:cxn ang="0">
                  <a:pos x="181" y="0"/>
                </a:cxn>
                <a:cxn ang="0">
                  <a:pos x="142" y="3"/>
                </a:cxn>
                <a:cxn ang="0">
                  <a:pos x="106" y="12"/>
                </a:cxn>
                <a:cxn ang="0">
                  <a:pos x="75" y="28"/>
                </a:cxn>
                <a:cxn ang="0">
                  <a:pos x="49" y="48"/>
                </a:cxn>
                <a:cxn ang="0">
                  <a:pos x="28" y="73"/>
                </a:cxn>
                <a:cxn ang="0">
                  <a:pos x="13" y="103"/>
                </a:cxn>
                <a:cxn ang="0">
                  <a:pos x="4" y="136"/>
                </a:cxn>
                <a:cxn ang="0">
                  <a:pos x="0" y="173"/>
                </a:cxn>
              </a:cxnLst>
              <a:rect l="0" t="0" r="r" b="b"/>
              <a:pathLst>
                <a:path w="361" h="578">
                  <a:moveTo>
                    <a:pt x="0" y="183"/>
                  </a:moveTo>
                  <a:lnTo>
                    <a:pt x="1" y="191"/>
                  </a:lnTo>
                  <a:lnTo>
                    <a:pt x="3" y="201"/>
                  </a:lnTo>
                  <a:lnTo>
                    <a:pt x="5" y="211"/>
                  </a:lnTo>
                  <a:lnTo>
                    <a:pt x="8" y="220"/>
                  </a:lnTo>
                  <a:lnTo>
                    <a:pt x="12" y="230"/>
                  </a:lnTo>
                  <a:lnTo>
                    <a:pt x="14" y="240"/>
                  </a:lnTo>
                  <a:lnTo>
                    <a:pt x="19" y="250"/>
                  </a:lnTo>
                  <a:lnTo>
                    <a:pt x="23" y="260"/>
                  </a:lnTo>
                  <a:lnTo>
                    <a:pt x="28" y="271"/>
                  </a:lnTo>
                  <a:lnTo>
                    <a:pt x="34" y="281"/>
                  </a:lnTo>
                  <a:lnTo>
                    <a:pt x="40" y="292"/>
                  </a:lnTo>
                  <a:lnTo>
                    <a:pt x="47" y="303"/>
                  </a:lnTo>
                  <a:lnTo>
                    <a:pt x="52" y="314"/>
                  </a:lnTo>
                  <a:lnTo>
                    <a:pt x="60" y="326"/>
                  </a:lnTo>
                  <a:lnTo>
                    <a:pt x="66" y="337"/>
                  </a:lnTo>
                  <a:lnTo>
                    <a:pt x="72" y="349"/>
                  </a:lnTo>
                  <a:lnTo>
                    <a:pt x="80" y="362"/>
                  </a:lnTo>
                  <a:lnTo>
                    <a:pt x="88" y="374"/>
                  </a:lnTo>
                  <a:lnTo>
                    <a:pt x="94" y="388"/>
                  </a:lnTo>
                  <a:lnTo>
                    <a:pt x="102" y="400"/>
                  </a:lnTo>
                  <a:lnTo>
                    <a:pt x="110" y="414"/>
                  </a:lnTo>
                  <a:lnTo>
                    <a:pt x="118" y="429"/>
                  </a:lnTo>
                  <a:lnTo>
                    <a:pt x="125" y="444"/>
                  </a:lnTo>
                  <a:lnTo>
                    <a:pt x="132" y="459"/>
                  </a:lnTo>
                  <a:lnTo>
                    <a:pt x="140" y="474"/>
                  </a:lnTo>
                  <a:lnTo>
                    <a:pt x="147" y="490"/>
                  </a:lnTo>
                  <a:lnTo>
                    <a:pt x="154" y="507"/>
                  </a:lnTo>
                  <a:lnTo>
                    <a:pt x="162" y="524"/>
                  </a:lnTo>
                  <a:lnTo>
                    <a:pt x="168" y="541"/>
                  </a:lnTo>
                  <a:lnTo>
                    <a:pt x="175" y="560"/>
                  </a:lnTo>
                  <a:lnTo>
                    <a:pt x="181" y="578"/>
                  </a:lnTo>
                  <a:lnTo>
                    <a:pt x="188" y="560"/>
                  </a:lnTo>
                  <a:lnTo>
                    <a:pt x="194" y="541"/>
                  </a:lnTo>
                  <a:lnTo>
                    <a:pt x="200" y="524"/>
                  </a:lnTo>
                  <a:lnTo>
                    <a:pt x="207" y="507"/>
                  </a:lnTo>
                  <a:lnTo>
                    <a:pt x="215" y="490"/>
                  </a:lnTo>
                  <a:lnTo>
                    <a:pt x="221" y="474"/>
                  </a:lnTo>
                  <a:lnTo>
                    <a:pt x="229" y="459"/>
                  </a:lnTo>
                  <a:lnTo>
                    <a:pt x="237" y="444"/>
                  </a:lnTo>
                  <a:lnTo>
                    <a:pt x="244" y="429"/>
                  </a:lnTo>
                  <a:lnTo>
                    <a:pt x="251" y="414"/>
                  </a:lnTo>
                  <a:lnTo>
                    <a:pt x="259" y="400"/>
                  </a:lnTo>
                  <a:lnTo>
                    <a:pt x="266" y="388"/>
                  </a:lnTo>
                  <a:lnTo>
                    <a:pt x="274" y="374"/>
                  </a:lnTo>
                  <a:lnTo>
                    <a:pt x="281" y="362"/>
                  </a:lnTo>
                  <a:lnTo>
                    <a:pt x="288" y="349"/>
                  </a:lnTo>
                  <a:lnTo>
                    <a:pt x="295" y="337"/>
                  </a:lnTo>
                  <a:lnTo>
                    <a:pt x="303" y="326"/>
                  </a:lnTo>
                  <a:lnTo>
                    <a:pt x="309" y="314"/>
                  </a:lnTo>
                  <a:lnTo>
                    <a:pt x="316" y="303"/>
                  </a:lnTo>
                  <a:lnTo>
                    <a:pt x="321" y="292"/>
                  </a:lnTo>
                  <a:lnTo>
                    <a:pt x="327" y="281"/>
                  </a:lnTo>
                  <a:lnTo>
                    <a:pt x="332" y="271"/>
                  </a:lnTo>
                  <a:lnTo>
                    <a:pt x="338" y="260"/>
                  </a:lnTo>
                  <a:lnTo>
                    <a:pt x="341" y="250"/>
                  </a:lnTo>
                  <a:lnTo>
                    <a:pt x="347" y="240"/>
                  </a:lnTo>
                  <a:lnTo>
                    <a:pt x="349" y="230"/>
                  </a:lnTo>
                  <a:lnTo>
                    <a:pt x="353" y="220"/>
                  </a:lnTo>
                  <a:lnTo>
                    <a:pt x="356" y="211"/>
                  </a:lnTo>
                  <a:lnTo>
                    <a:pt x="358" y="201"/>
                  </a:lnTo>
                  <a:lnTo>
                    <a:pt x="360" y="191"/>
                  </a:lnTo>
                  <a:lnTo>
                    <a:pt x="361" y="183"/>
                  </a:lnTo>
                  <a:lnTo>
                    <a:pt x="361" y="173"/>
                  </a:lnTo>
                  <a:lnTo>
                    <a:pt x="360" y="154"/>
                  </a:lnTo>
                  <a:lnTo>
                    <a:pt x="357" y="136"/>
                  </a:lnTo>
                  <a:lnTo>
                    <a:pt x="353" y="119"/>
                  </a:lnTo>
                  <a:lnTo>
                    <a:pt x="348" y="103"/>
                  </a:lnTo>
                  <a:lnTo>
                    <a:pt x="341" y="88"/>
                  </a:lnTo>
                  <a:lnTo>
                    <a:pt x="332" y="73"/>
                  </a:lnTo>
                  <a:lnTo>
                    <a:pt x="323" y="61"/>
                  </a:lnTo>
                  <a:lnTo>
                    <a:pt x="312" y="48"/>
                  </a:lnTo>
                  <a:lnTo>
                    <a:pt x="299" y="37"/>
                  </a:lnTo>
                  <a:lnTo>
                    <a:pt x="286" y="28"/>
                  </a:lnTo>
                  <a:lnTo>
                    <a:pt x="270" y="19"/>
                  </a:lnTo>
                  <a:lnTo>
                    <a:pt x="255" y="12"/>
                  </a:lnTo>
                  <a:lnTo>
                    <a:pt x="238" y="7"/>
                  </a:lnTo>
                  <a:lnTo>
                    <a:pt x="220" y="3"/>
                  </a:lnTo>
                  <a:lnTo>
                    <a:pt x="200" y="1"/>
                  </a:lnTo>
                  <a:lnTo>
                    <a:pt x="181" y="0"/>
                  </a:lnTo>
                  <a:lnTo>
                    <a:pt x="160" y="1"/>
                  </a:lnTo>
                  <a:lnTo>
                    <a:pt x="142" y="3"/>
                  </a:lnTo>
                  <a:lnTo>
                    <a:pt x="124" y="7"/>
                  </a:lnTo>
                  <a:lnTo>
                    <a:pt x="106" y="12"/>
                  </a:lnTo>
                  <a:lnTo>
                    <a:pt x="91" y="19"/>
                  </a:lnTo>
                  <a:lnTo>
                    <a:pt x="75" y="28"/>
                  </a:lnTo>
                  <a:lnTo>
                    <a:pt x="62" y="37"/>
                  </a:lnTo>
                  <a:lnTo>
                    <a:pt x="49" y="48"/>
                  </a:lnTo>
                  <a:lnTo>
                    <a:pt x="38" y="61"/>
                  </a:lnTo>
                  <a:lnTo>
                    <a:pt x="28" y="73"/>
                  </a:lnTo>
                  <a:lnTo>
                    <a:pt x="19" y="88"/>
                  </a:lnTo>
                  <a:lnTo>
                    <a:pt x="13" y="103"/>
                  </a:lnTo>
                  <a:lnTo>
                    <a:pt x="8" y="119"/>
                  </a:lnTo>
                  <a:lnTo>
                    <a:pt x="4" y="136"/>
                  </a:lnTo>
                  <a:lnTo>
                    <a:pt x="1" y="154"/>
                  </a:lnTo>
                  <a:lnTo>
                    <a:pt x="0" y="173"/>
                  </a:lnTo>
                  <a:lnTo>
                    <a:pt x="0" y="183"/>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9" name="Freeform 66"/>
            <p:cNvSpPr>
              <a:spLocks/>
            </p:cNvSpPr>
            <p:nvPr/>
          </p:nvSpPr>
          <p:spPr bwMode="auto">
            <a:xfrm rot="5400000">
              <a:off x="6031818" y="3362325"/>
              <a:ext cx="228600" cy="366713"/>
            </a:xfrm>
            <a:custGeom>
              <a:avLst/>
              <a:gdLst/>
              <a:ahLst/>
              <a:cxnLst>
                <a:cxn ang="0">
                  <a:pos x="1" y="191"/>
                </a:cxn>
                <a:cxn ang="0">
                  <a:pos x="5" y="211"/>
                </a:cxn>
                <a:cxn ang="0">
                  <a:pos x="12" y="230"/>
                </a:cxn>
                <a:cxn ang="0">
                  <a:pos x="19" y="250"/>
                </a:cxn>
                <a:cxn ang="0">
                  <a:pos x="28" y="271"/>
                </a:cxn>
                <a:cxn ang="0">
                  <a:pos x="40" y="292"/>
                </a:cxn>
                <a:cxn ang="0">
                  <a:pos x="52" y="314"/>
                </a:cxn>
                <a:cxn ang="0">
                  <a:pos x="66" y="337"/>
                </a:cxn>
                <a:cxn ang="0">
                  <a:pos x="80" y="362"/>
                </a:cxn>
                <a:cxn ang="0">
                  <a:pos x="94" y="388"/>
                </a:cxn>
                <a:cxn ang="0">
                  <a:pos x="110" y="414"/>
                </a:cxn>
                <a:cxn ang="0">
                  <a:pos x="125" y="444"/>
                </a:cxn>
                <a:cxn ang="0">
                  <a:pos x="140" y="474"/>
                </a:cxn>
                <a:cxn ang="0">
                  <a:pos x="154" y="507"/>
                </a:cxn>
                <a:cxn ang="0">
                  <a:pos x="168" y="541"/>
                </a:cxn>
                <a:cxn ang="0">
                  <a:pos x="181" y="578"/>
                </a:cxn>
                <a:cxn ang="0">
                  <a:pos x="194" y="541"/>
                </a:cxn>
                <a:cxn ang="0">
                  <a:pos x="207" y="507"/>
                </a:cxn>
                <a:cxn ang="0">
                  <a:pos x="221" y="474"/>
                </a:cxn>
                <a:cxn ang="0">
                  <a:pos x="237" y="444"/>
                </a:cxn>
                <a:cxn ang="0">
                  <a:pos x="251" y="414"/>
                </a:cxn>
                <a:cxn ang="0">
                  <a:pos x="266" y="388"/>
                </a:cxn>
                <a:cxn ang="0">
                  <a:pos x="281" y="362"/>
                </a:cxn>
                <a:cxn ang="0">
                  <a:pos x="295" y="337"/>
                </a:cxn>
                <a:cxn ang="0">
                  <a:pos x="309" y="314"/>
                </a:cxn>
                <a:cxn ang="0">
                  <a:pos x="321" y="292"/>
                </a:cxn>
                <a:cxn ang="0">
                  <a:pos x="332" y="271"/>
                </a:cxn>
                <a:cxn ang="0">
                  <a:pos x="341" y="250"/>
                </a:cxn>
                <a:cxn ang="0">
                  <a:pos x="349" y="230"/>
                </a:cxn>
                <a:cxn ang="0">
                  <a:pos x="356" y="211"/>
                </a:cxn>
                <a:cxn ang="0">
                  <a:pos x="360" y="191"/>
                </a:cxn>
                <a:cxn ang="0">
                  <a:pos x="361" y="173"/>
                </a:cxn>
                <a:cxn ang="0">
                  <a:pos x="357" y="136"/>
                </a:cxn>
                <a:cxn ang="0">
                  <a:pos x="348" y="103"/>
                </a:cxn>
                <a:cxn ang="0">
                  <a:pos x="332" y="73"/>
                </a:cxn>
                <a:cxn ang="0">
                  <a:pos x="312" y="48"/>
                </a:cxn>
                <a:cxn ang="0">
                  <a:pos x="286" y="28"/>
                </a:cxn>
                <a:cxn ang="0">
                  <a:pos x="255" y="12"/>
                </a:cxn>
                <a:cxn ang="0">
                  <a:pos x="220" y="3"/>
                </a:cxn>
                <a:cxn ang="0">
                  <a:pos x="181" y="0"/>
                </a:cxn>
                <a:cxn ang="0">
                  <a:pos x="142" y="3"/>
                </a:cxn>
                <a:cxn ang="0">
                  <a:pos x="106" y="12"/>
                </a:cxn>
                <a:cxn ang="0">
                  <a:pos x="75" y="28"/>
                </a:cxn>
                <a:cxn ang="0">
                  <a:pos x="49" y="48"/>
                </a:cxn>
                <a:cxn ang="0">
                  <a:pos x="28" y="73"/>
                </a:cxn>
                <a:cxn ang="0">
                  <a:pos x="13" y="103"/>
                </a:cxn>
                <a:cxn ang="0">
                  <a:pos x="4" y="136"/>
                </a:cxn>
                <a:cxn ang="0">
                  <a:pos x="0" y="173"/>
                </a:cxn>
              </a:cxnLst>
              <a:rect l="0" t="0" r="r" b="b"/>
              <a:pathLst>
                <a:path w="361" h="578">
                  <a:moveTo>
                    <a:pt x="0" y="183"/>
                  </a:moveTo>
                  <a:lnTo>
                    <a:pt x="1" y="191"/>
                  </a:lnTo>
                  <a:lnTo>
                    <a:pt x="3" y="201"/>
                  </a:lnTo>
                  <a:lnTo>
                    <a:pt x="5" y="211"/>
                  </a:lnTo>
                  <a:lnTo>
                    <a:pt x="8" y="220"/>
                  </a:lnTo>
                  <a:lnTo>
                    <a:pt x="12" y="230"/>
                  </a:lnTo>
                  <a:lnTo>
                    <a:pt x="14" y="240"/>
                  </a:lnTo>
                  <a:lnTo>
                    <a:pt x="19" y="250"/>
                  </a:lnTo>
                  <a:lnTo>
                    <a:pt x="23" y="260"/>
                  </a:lnTo>
                  <a:lnTo>
                    <a:pt x="28" y="271"/>
                  </a:lnTo>
                  <a:lnTo>
                    <a:pt x="34" y="281"/>
                  </a:lnTo>
                  <a:lnTo>
                    <a:pt x="40" y="292"/>
                  </a:lnTo>
                  <a:lnTo>
                    <a:pt x="47" y="303"/>
                  </a:lnTo>
                  <a:lnTo>
                    <a:pt x="52" y="314"/>
                  </a:lnTo>
                  <a:lnTo>
                    <a:pt x="60" y="326"/>
                  </a:lnTo>
                  <a:lnTo>
                    <a:pt x="66" y="337"/>
                  </a:lnTo>
                  <a:lnTo>
                    <a:pt x="72" y="349"/>
                  </a:lnTo>
                  <a:lnTo>
                    <a:pt x="80" y="362"/>
                  </a:lnTo>
                  <a:lnTo>
                    <a:pt x="88" y="374"/>
                  </a:lnTo>
                  <a:lnTo>
                    <a:pt x="94" y="388"/>
                  </a:lnTo>
                  <a:lnTo>
                    <a:pt x="102" y="400"/>
                  </a:lnTo>
                  <a:lnTo>
                    <a:pt x="110" y="414"/>
                  </a:lnTo>
                  <a:lnTo>
                    <a:pt x="118" y="429"/>
                  </a:lnTo>
                  <a:lnTo>
                    <a:pt x="125" y="444"/>
                  </a:lnTo>
                  <a:lnTo>
                    <a:pt x="132" y="459"/>
                  </a:lnTo>
                  <a:lnTo>
                    <a:pt x="140" y="474"/>
                  </a:lnTo>
                  <a:lnTo>
                    <a:pt x="147" y="490"/>
                  </a:lnTo>
                  <a:lnTo>
                    <a:pt x="154" y="507"/>
                  </a:lnTo>
                  <a:lnTo>
                    <a:pt x="162" y="524"/>
                  </a:lnTo>
                  <a:lnTo>
                    <a:pt x="168" y="541"/>
                  </a:lnTo>
                  <a:lnTo>
                    <a:pt x="175" y="560"/>
                  </a:lnTo>
                  <a:lnTo>
                    <a:pt x="181" y="578"/>
                  </a:lnTo>
                  <a:lnTo>
                    <a:pt x="188" y="560"/>
                  </a:lnTo>
                  <a:lnTo>
                    <a:pt x="194" y="541"/>
                  </a:lnTo>
                  <a:lnTo>
                    <a:pt x="200" y="524"/>
                  </a:lnTo>
                  <a:lnTo>
                    <a:pt x="207" y="507"/>
                  </a:lnTo>
                  <a:lnTo>
                    <a:pt x="215" y="490"/>
                  </a:lnTo>
                  <a:lnTo>
                    <a:pt x="221" y="474"/>
                  </a:lnTo>
                  <a:lnTo>
                    <a:pt x="229" y="459"/>
                  </a:lnTo>
                  <a:lnTo>
                    <a:pt x="237" y="444"/>
                  </a:lnTo>
                  <a:lnTo>
                    <a:pt x="244" y="429"/>
                  </a:lnTo>
                  <a:lnTo>
                    <a:pt x="251" y="414"/>
                  </a:lnTo>
                  <a:lnTo>
                    <a:pt x="259" y="400"/>
                  </a:lnTo>
                  <a:lnTo>
                    <a:pt x="266" y="388"/>
                  </a:lnTo>
                  <a:lnTo>
                    <a:pt x="274" y="374"/>
                  </a:lnTo>
                  <a:lnTo>
                    <a:pt x="281" y="362"/>
                  </a:lnTo>
                  <a:lnTo>
                    <a:pt x="288" y="349"/>
                  </a:lnTo>
                  <a:lnTo>
                    <a:pt x="295" y="337"/>
                  </a:lnTo>
                  <a:lnTo>
                    <a:pt x="303" y="326"/>
                  </a:lnTo>
                  <a:lnTo>
                    <a:pt x="309" y="314"/>
                  </a:lnTo>
                  <a:lnTo>
                    <a:pt x="316" y="303"/>
                  </a:lnTo>
                  <a:lnTo>
                    <a:pt x="321" y="292"/>
                  </a:lnTo>
                  <a:lnTo>
                    <a:pt x="327" y="281"/>
                  </a:lnTo>
                  <a:lnTo>
                    <a:pt x="332" y="271"/>
                  </a:lnTo>
                  <a:lnTo>
                    <a:pt x="338" y="260"/>
                  </a:lnTo>
                  <a:lnTo>
                    <a:pt x="341" y="250"/>
                  </a:lnTo>
                  <a:lnTo>
                    <a:pt x="347" y="240"/>
                  </a:lnTo>
                  <a:lnTo>
                    <a:pt x="349" y="230"/>
                  </a:lnTo>
                  <a:lnTo>
                    <a:pt x="353" y="220"/>
                  </a:lnTo>
                  <a:lnTo>
                    <a:pt x="356" y="211"/>
                  </a:lnTo>
                  <a:lnTo>
                    <a:pt x="358" y="201"/>
                  </a:lnTo>
                  <a:lnTo>
                    <a:pt x="360" y="191"/>
                  </a:lnTo>
                  <a:lnTo>
                    <a:pt x="361" y="183"/>
                  </a:lnTo>
                  <a:lnTo>
                    <a:pt x="361" y="173"/>
                  </a:lnTo>
                  <a:lnTo>
                    <a:pt x="360" y="154"/>
                  </a:lnTo>
                  <a:lnTo>
                    <a:pt x="357" y="136"/>
                  </a:lnTo>
                  <a:lnTo>
                    <a:pt x="353" y="119"/>
                  </a:lnTo>
                  <a:lnTo>
                    <a:pt x="348" y="103"/>
                  </a:lnTo>
                  <a:lnTo>
                    <a:pt x="341" y="88"/>
                  </a:lnTo>
                  <a:lnTo>
                    <a:pt x="332" y="73"/>
                  </a:lnTo>
                  <a:lnTo>
                    <a:pt x="323" y="61"/>
                  </a:lnTo>
                  <a:lnTo>
                    <a:pt x="312" y="48"/>
                  </a:lnTo>
                  <a:lnTo>
                    <a:pt x="299" y="37"/>
                  </a:lnTo>
                  <a:lnTo>
                    <a:pt x="286" y="28"/>
                  </a:lnTo>
                  <a:lnTo>
                    <a:pt x="270" y="19"/>
                  </a:lnTo>
                  <a:lnTo>
                    <a:pt x="255" y="12"/>
                  </a:lnTo>
                  <a:lnTo>
                    <a:pt x="238" y="7"/>
                  </a:lnTo>
                  <a:lnTo>
                    <a:pt x="220" y="3"/>
                  </a:lnTo>
                  <a:lnTo>
                    <a:pt x="200" y="1"/>
                  </a:lnTo>
                  <a:lnTo>
                    <a:pt x="181" y="0"/>
                  </a:lnTo>
                  <a:lnTo>
                    <a:pt x="160" y="1"/>
                  </a:lnTo>
                  <a:lnTo>
                    <a:pt x="142" y="3"/>
                  </a:lnTo>
                  <a:lnTo>
                    <a:pt x="124" y="7"/>
                  </a:lnTo>
                  <a:lnTo>
                    <a:pt x="106" y="12"/>
                  </a:lnTo>
                  <a:lnTo>
                    <a:pt x="91" y="19"/>
                  </a:lnTo>
                  <a:lnTo>
                    <a:pt x="75" y="28"/>
                  </a:lnTo>
                  <a:lnTo>
                    <a:pt x="62" y="37"/>
                  </a:lnTo>
                  <a:lnTo>
                    <a:pt x="49" y="48"/>
                  </a:lnTo>
                  <a:lnTo>
                    <a:pt x="38" y="61"/>
                  </a:lnTo>
                  <a:lnTo>
                    <a:pt x="28" y="73"/>
                  </a:lnTo>
                  <a:lnTo>
                    <a:pt x="19" y="88"/>
                  </a:lnTo>
                  <a:lnTo>
                    <a:pt x="13" y="103"/>
                  </a:lnTo>
                  <a:lnTo>
                    <a:pt x="8" y="119"/>
                  </a:lnTo>
                  <a:lnTo>
                    <a:pt x="4" y="136"/>
                  </a:lnTo>
                  <a:lnTo>
                    <a:pt x="1" y="154"/>
                  </a:lnTo>
                  <a:lnTo>
                    <a:pt x="0" y="173"/>
                  </a:lnTo>
                  <a:lnTo>
                    <a:pt x="0" y="183"/>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0" name="Freeform 67"/>
            <p:cNvSpPr>
              <a:spLocks/>
            </p:cNvSpPr>
            <p:nvPr/>
          </p:nvSpPr>
          <p:spPr bwMode="auto">
            <a:xfrm rot="5400000">
              <a:off x="6041343" y="3795712"/>
              <a:ext cx="228600" cy="366713"/>
            </a:xfrm>
            <a:custGeom>
              <a:avLst/>
              <a:gdLst/>
              <a:ahLst/>
              <a:cxnLst>
                <a:cxn ang="0">
                  <a:pos x="1" y="191"/>
                </a:cxn>
                <a:cxn ang="0">
                  <a:pos x="5" y="211"/>
                </a:cxn>
                <a:cxn ang="0">
                  <a:pos x="12" y="230"/>
                </a:cxn>
                <a:cxn ang="0">
                  <a:pos x="20" y="250"/>
                </a:cxn>
                <a:cxn ang="0">
                  <a:pos x="29" y="271"/>
                </a:cxn>
                <a:cxn ang="0">
                  <a:pos x="40" y="292"/>
                </a:cxn>
                <a:cxn ang="0">
                  <a:pos x="52" y="315"/>
                </a:cxn>
                <a:cxn ang="0">
                  <a:pos x="66" y="337"/>
                </a:cxn>
                <a:cxn ang="0">
                  <a:pos x="80" y="362"/>
                </a:cxn>
                <a:cxn ang="0">
                  <a:pos x="95" y="388"/>
                </a:cxn>
                <a:cxn ang="0">
                  <a:pos x="110" y="414"/>
                </a:cxn>
                <a:cxn ang="0">
                  <a:pos x="126" y="444"/>
                </a:cxn>
                <a:cxn ang="0">
                  <a:pos x="140" y="474"/>
                </a:cxn>
                <a:cxn ang="0">
                  <a:pos x="154" y="508"/>
                </a:cxn>
                <a:cxn ang="0">
                  <a:pos x="168" y="541"/>
                </a:cxn>
                <a:cxn ang="0">
                  <a:pos x="181" y="578"/>
                </a:cxn>
                <a:cxn ang="0">
                  <a:pos x="194" y="541"/>
                </a:cxn>
                <a:cxn ang="0">
                  <a:pos x="207" y="508"/>
                </a:cxn>
                <a:cxn ang="0">
                  <a:pos x="221" y="474"/>
                </a:cxn>
                <a:cxn ang="0">
                  <a:pos x="237" y="444"/>
                </a:cxn>
                <a:cxn ang="0">
                  <a:pos x="251" y="414"/>
                </a:cxn>
                <a:cxn ang="0">
                  <a:pos x="267" y="388"/>
                </a:cxn>
                <a:cxn ang="0">
                  <a:pos x="281" y="362"/>
                </a:cxn>
                <a:cxn ang="0">
                  <a:pos x="295" y="337"/>
                </a:cxn>
                <a:cxn ang="0">
                  <a:pos x="309" y="315"/>
                </a:cxn>
                <a:cxn ang="0">
                  <a:pos x="321" y="292"/>
                </a:cxn>
                <a:cxn ang="0">
                  <a:pos x="333" y="271"/>
                </a:cxn>
                <a:cxn ang="0">
                  <a:pos x="342" y="250"/>
                </a:cxn>
                <a:cxn ang="0">
                  <a:pos x="349" y="230"/>
                </a:cxn>
                <a:cxn ang="0">
                  <a:pos x="356" y="211"/>
                </a:cxn>
                <a:cxn ang="0">
                  <a:pos x="360" y="191"/>
                </a:cxn>
                <a:cxn ang="0">
                  <a:pos x="361" y="173"/>
                </a:cxn>
                <a:cxn ang="0">
                  <a:pos x="357" y="137"/>
                </a:cxn>
                <a:cxn ang="0">
                  <a:pos x="348" y="103"/>
                </a:cxn>
                <a:cxn ang="0">
                  <a:pos x="333" y="73"/>
                </a:cxn>
                <a:cxn ang="0">
                  <a:pos x="312" y="48"/>
                </a:cxn>
                <a:cxn ang="0">
                  <a:pos x="286" y="28"/>
                </a:cxn>
                <a:cxn ang="0">
                  <a:pos x="255" y="12"/>
                </a:cxn>
                <a:cxn ang="0">
                  <a:pos x="220" y="3"/>
                </a:cxn>
                <a:cxn ang="0">
                  <a:pos x="181" y="0"/>
                </a:cxn>
                <a:cxn ang="0">
                  <a:pos x="142" y="3"/>
                </a:cxn>
                <a:cxn ang="0">
                  <a:pos x="106" y="12"/>
                </a:cxn>
                <a:cxn ang="0">
                  <a:pos x="75" y="28"/>
                </a:cxn>
                <a:cxn ang="0">
                  <a:pos x="49" y="48"/>
                </a:cxn>
                <a:cxn ang="0">
                  <a:pos x="29" y="73"/>
                </a:cxn>
                <a:cxn ang="0">
                  <a:pos x="13" y="103"/>
                </a:cxn>
                <a:cxn ang="0">
                  <a:pos x="4" y="137"/>
                </a:cxn>
                <a:cxn ang="0">
                  <a:pos x="0" y="173"/>
                </a:cxn>
              </a:cxnLst>
              <a:rect l="0" t="0" r="r" b="b"/>
              <a:pathLst>
                <a:path w="361" h="578">
                  <a:moveTo>
                    <a:pt x="0" y="183"/>
                  </a:moveTo>
                  <a:lnTo>
                    <a:pt x="1" y="191"/>
                  </a:lnTo>
                  <a:lnTo>
                    <a:pt x="3" y="201"/>
                  </a:lnTo>
                  <a:lnTo>
                    <a:pt x="5" y="211"/>
                  </a:lnTo>
                  <a:lnTo>
                    <a:pt x="8" y="220"/>
                  </a:lnTo>
                  <a:lnTo>
                    <a:pt x="12" y="230"/>
                  </a:lnTo>
                  <a:lnTo>
                    <a:pt x="14" y="240"/>
                  </a:lnTo>
                  <a:lnTo>
                    <a:pt x="20" y="250"/>
                  </a:lnTo>
                  <a:lnTo>
                    <a:pt x="23" y="260"/>
                  </a:lnTo>
                  <a:lnTo>
                    <a:pt x="29" y="271"/>
                  </a:lnTo>
                  <a:lnTo>
                    <a:pt x="34" y="281"/>
                  </a:lnTo>
                  <a:lnTo>
                    <a:pt x="40" y="292"/>
                  </a:lnTo>
                  <a:lnTo>
                    <a:pt x="47" y="303"/>
                  </a:lnTo>
                  <a:lnTo>
                    <a:pt x="52" y="315"/>
                  </a:lnTo>
                  <a:lnTo>
                    <a:pt x="60" y="326"/>
                  </a:lnTo>
                  <a:lnTo>
                    <a:pt x="66" y="337"/>
                  </a:lnTo>
                  <a:lnTo>
                    <a:pt x="73" y="349"/>
                  </a:lnTo>
                  <a:lnTo>
                    <a:pt x="80" y="362"/>
                  </a:lnTo>
                  <a:lnTo>
                    <a:pt x="88" y="374"/>
                  </a:lnTo>
                  <a:lnTo>
                    <a:pt x="95" y="388"/>
                  </a:lnTo>
                  <a:lnTo>
                    <a:pt x="102" y="400"/>
                  </a:lnTo>
                  <a:lnTo>
                    <a:pt x="110" y="414"/>
                  </a:lnTo>
                  <a:lnTo>
                    <a:pt x="118" y="429"/>
                  </a:lnTo>
                  <a:lnTo>
                    <a:pt x="126" y="444"/>
                  </a:lnTo>
                  <a:lnTo>
                    <a:pt x="132" y="459"/>
                  </a:lnTo>
                  <a:lnTo>
                    <a:pt x="140" y="474"/>
                  </a:lnTo>
                  <a:lnTo>
                    <a:pt x="148" y="490"/>
                  </a:lnTo>
                  <a:lnTo>
                    <a:pt x="154" y="508"/>
                  </a:lnTo>
                  <a:lnTo>
                    <a:pt x="162" y="524"/>
                  </a:lnTo>
                  <a:lnTo>
                    <a:pt x="168" y="541"/>
                  </a:lnTo>
                  <a:lnTo>
                    <a:pt x="175" y="560"/>
                  </a:lnTo>
                  <a:lnTo>
                    <a:pt x="181" y="578"/>
                  </a:lnTo>
                  <a:lnTo>
                    <a:pt x="188" y="560"/>
                  </a:lnTo>
                  <a:lnTo>
                    <a:pt x="194" y="541"/>
                  </a:lnTo>
                  <a:lnTo>
                    <a:pt x="201" y="524"/>
                  </a:lnTo>
                  <a:lnTo>
                    <a:pt x="207" y="508"/>
                  </a:lnTo>
                  <a:lnTo>
                    <a:pt x="215" y="490"/>
                  </a:lnTo>
                  <a:lnTo>
                    <a:pt x="221" y="474"/>
                  </a:lnTo>
                  <a:lnTo>
                    <a:pt x="229" y="459"/>
                  </a:lnTo>
                  <a:lnTo>
                    <a:pt x="237" y="444"/>
                  </a:lnTo>
                  <a:lnTo>
                    <a:pt x="245" y="429"/>
                  </a:lnTo>
                  <a:lnTo>
                    <a:pt x="251" y="414"/>
                  </a:lnTo>
                  <a:lnTo>
                    <a:pt x="259" y="400"/>
                  </a:lnTo>
                  <a:lnTo>
                    <a:pt x="267" y="388"/>
                  </a:lnTo>
                  <a:lnTo>
                    <a:pt x="274" y="374"/>
                  </a:lnTo>
                  <a:lnTo>
                    <a:pt x="281" y="362"/>
                  </a:lnTo>
                  <a:lnTo>
                    <a:pt x="289" y="349"/>
                  </a:lnTo>
                  <a:lnTo>
                    <a:pt x="295" y="337"/>
                  </a:lnTo>
                  <a:lnTo>
                    <a:pt x="303" y="326"/>
                  </a:lnTo>
                  <a:lnTo>
                    <a:pt x="309" y="315"/>
                  </a:lnTo>
                  <a:lnTo>
                    <a:pt x="316" y="303"/>
                  </a:lnTo>
                  <a:lnTo>
                    <a:pt x="321" y="292"/>
                  </a:lnTo>
                  <a:lnTo>
                    <a:pt x="327" y="281"/>
                  </a:lnTo>
                  <a:lnTo>
                    <a:pt x="333" y="271"/>
                  </a:lnTo>
                  <a:lnTo>
                    <a:pt x="338" y="260"/>
                  </a:lnTo>
                  <a:lnTo>
                    <a:pt x="342" y="250"/>
                  </a:lnTo>
                  <a:lnTo>
                    <a:pt x="347" y="240"/>
                  </a:lnTo>
                  <a:lnTo>
                    <a:pt x="349" y="230"/>
                  </a:lnTo>
                  <a:lnTo>
                    <a:pt x="353" y="220"/>
                  </a:lnTo>
                  <a:lnTo>
                    <a:pt x="356" y="211"/>
                  </a:lnTo>
                  <a:lnTo>
                    <a:pt x="358" y="201"/>
                  </a:lnTo>
                  <a:lnTo>
                    <a:pt x="360" y="191"/>
                  </a:lnTo>
                  <a:lnTo>
                    <a:pt x="361" y="183"/>
                  </a:lnTo>
                  <a:lnTo>
                    <a:pt x="361" y="173"/>
                  </a:lnTo>
                  <a:lnTo>
                    <a:pt x="360" y="154"/>
                  </a:lnTo>
                  <a:lnTo>
                    <a:pt x="357" y="137"/>
                  </a:lnTo>
                  <a:lnTo>
                    <a:pt x="353" y="119"/>
                  </a:lnTo>
                  <a:lnTo>
                    <a:pt x="348" y="103"/>
                  </a:lnTo>
                  <a:lnTo>
                    <a:pt x="342" y="88"/>
                  </a:lnTo>
                  <a:lnTo>
                    <a:pt x="333" y="73"/>
                  </a:lnTo>
                  <a:lnTo>
                    <a:pt x="324" y="61"/>
                  </a:lnTo>
                  <a:lnTo>
                    <a:pt x="312" y="48"/>
                  </a:lnTo>
                  <a:lnTo>
                    <a:pt x="299" y="37"/>
                  </a:lnTo>
                  <a:lnTo>
                    <a:pt x="286" y="28"/>
                  </a:lnTo>
                  <a:lnTo>
                    <a:pt x="271" y="20"/>
                  </a:lnTo>
                  <a:lnTo>
                    <a:pt x="255" y="12"/>
                  </a:lnTo>
                  <a:lnTo>
                    <a:pt x="238" y="7"/>
                  </a:lnTo>
                  <a:lnTo>
                    <a:pt x="220" y="3"/>
                  </a:lnTo>
                  <a:lnTo>
                    <a:pt x="201" y="1"/>
                  </a:lnTo>
                  <a:lnTo>
                    <a:pt x="181" y="0"/>
                  </a:lnTo>
                  <a:lnTo>
                    <a:pt x="161" y="1"/>
                  </a:lnTo>
                  <a:lnTo>
                    <a:pt x="142" y="3"/>
                  </a:lnTo>
                  <a:lnTo>
                    <a:pt x="124" y="7"/>
                  </a:lnTo>
                  <a:lnTo>
                    <a:pt x="106" y="12"/>
                  </a:lnTo>
                  <a:lnTo>
                    <a:pt x="91" y="20"/>
                  </a:lnTo>
                  <a:lnTo>
                    <a:pt x="75" y="28"/>
                  </a:lnTo>
                  <a:lnTo>
                    <a:pt x="62" y="37"/>
                  </a:lnTo>
                  <a:lnTo>
                    <a:pt x="49" y="48"/>
                  </a:lnTo>
                  <a:lnTo>
                    <a:pt x="38" y="61"/>
                  </a:lnTo>
                  <a:lnTo>
                    <a:pt x="29" y="73"/>
                  </a:lnTo>
                  <a:lnTo>
                    <a:pt x="20" y="88"/>
                  </a:lnTo>
                  <a:lnTo>
                    <a:pt x="13" y="103"/>
                  </a:lnTo>
                  <a:lnTo>
                    <a:pt x="8" y="119"/>
                  </a:lnTo>
                  <a:lnTo>
                    <a:pt x="4" y="137"/>
                  </a:lnTo>
                  <a:lnTo>
                    <a:pt x="1" y="154"/>
                  </a:lnTo>
                  <a:lnTo>
                    <a:pt x="0" y="173"/>
                  </a:lnTo>
                  <a:lnTo>
                    <a:pt x="0" y="183"/>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1" name="Freeform 68"/>
            <p:cNvSpPr>
              <a:spLocks/>
            </p:cNvSpPr>
            <p:nvPr/>
          </p:nvSpPr>
          <p:spPr bwMode="auto">
            <a:xfrm rot="5400000">
              <a:off x="6041343" y="3795712"/>
              <a:ext cx="228600" cy="366713"/>
            </a:xfrm>
            <a:custGeom>
              <a:avLst/>
              <a:gdLst/>
              <a:ahLst/>
              <a:cxnLst>
                <a:cxn ang="0">
                  <a:pos x="1" y="191"/>
                </a:cxn>
                <a:cxn ang="0">
                  <a:pos x="5" y="211"/>
                </a:cxn>
                <a:cxn ang="0">
                  <a:pos x="12" y="230"/>
                </a:cxn>
                <a:cxn ang="0">
                  <a:pos x="20" y="250"/>
                </a:cxn>
                <a:cxn ang="0">
                  <a:pos x="29" y="271"/>
                </a:cxn>
                <a:cxn ang="0">
                  <a:pos x="40" y="292"/>
                </a:cxn>
                <a:cxn ang="0">
                  <a:pos x="52" y="315"/>
                </a:cxn>
                <a:cxn ang="0">
                  <a:pos x="66" y="337"/>
                </a:cxn>
                <a:cxn ang="0">
                  <a:pos x="80" y="362"/>
                </a:cxn>
                <a:cxn ang="0">
                  <a:pos x="95" y="388"/>
                </a:cxn>
                <a:cxn ang="0">
                  <a:pos x="110" y="414"/>
                </a:cxn>
                <a:cxn ang="0">
                  <a:pos x="126" y="444"/>
                </a:cxn>
                <a:cxn ang="0">
                  <a:pos x="140" y="474"/>
                </a:cxn>
                <a:cxn ang="0">
                  <a:pos x="154" y="508"/>
                </a:cxn>
                <a:cxn ang="0">
                  <a:pos x="168" y="541"/>
                </a:cxn>
                <a:cxn ang="0">
                  <a:pos x="181" y="578"/>
                </a:cxn>
                <a:cxn ang="0">
                  <a:pos x="194" y="541"/>
                </a:cxn>
                <a:cxn ang="0">
                  <a:pos x="207" y="508"/>
                </a:cxn>
                <a:cxn ang="0">
                  <a:pos x="221" y="474"/>
                </a:cxn>
                <a:cxn ang="0">
                  <a:pos x="237" y="444"/>
                </a:cxn>
                <a:cxn ang="0">
                  <a:pos x="251" y="414"/>
                </a:cxn>
                <a:cxn ang="0">
                  <a:pos x="267" y="388"/>
                </a:cxn>
                <a:cxn ang="0">
                  <a:pos x="281" y="362"/>
                </a:cxn>
                <a:cxn ang="0">
                  <a:pos x="295" y="337"/>
                </a:cxn>
                <a:cxn ang="0">
                  <a:pos x="309" y="315"/>
                </a:cxn>
                <a:cxn ang="0">
                  <a:pos x="321" y="292"/>
                </a:cxn>
                <a:cxn ang="0">
                  <a:pos x="333" y="271"/>
                </a:cxn>
                <a:cxn ang="0">
                  <a:pos x="342" y="250"/>
                </a:cxn>
                <a:cxn ang="0">
                  <a:pos x="349" y="230"/>
                </a:cxn>
                <a:cxn ang="0">
                  <a:pos x="356" y="211"/>
                </a:cxn>
                <a:cxn ang="0">
                  <a:pos x="360" y="191"/>
                </a:cxn>
                <a:cxn ang="0">
                  <a:pos x="361" y="173"/>
                </a:cxn>
                <a:cxn ang="0">
                  <a:pos x="357" y="137"/>
                </a:cxn>
                <a:cxn ang="0">
                  <a:pos x="348" y="103"/>
                </a:cxn>
                <a:cxn ang="0">
                  <a:pos x="333" y="73"/>
                </a:cxn>
                <a:cxn ang="0">
                  <a:pos x="312" y="48"/>
                </a:cxn>
                <a:cxn ang="0">
                  <a:pos x="286" y="28"/>
                </a:cxn>
                <a:cxn ang="0">
                  <a:pos x="255" y="12"/>
                </a:cxn>
                <a:cxn ang="0">
                  <a:pos x="220" y="3"/>
                </a:cxn>
                <a:cxn ang="0">
                  <a:pos x="181" y="0"/>
                </a:cxn>
                <a:cxn ang="0">
                  <a:pos x="142" y="3"/>
                </a:cxn>
                <a:cxn ang="0">
                  <a:pos x="106" y="12"/>
                </a:cxn>
                <a:cxn ang="0">
                  <a:pos x="75" y="28"/>
                </a:cxn>
                <a:cxn ang="0">
                  <a:pos x="49" y="48"/>
                </a:cxn>
                <a:cxn ang="0">
                  <a:pos x="29" y="73"/>
                </a:cxn>
                <a:cxn ang="0">
                  <a:pos x="13" y="103"/>
                </a:cxn>
                <a:cxn ang="0">
                  <a:pos x="4" y="137"/>
                </a:cxn>
                <a:cxn ang="0">
                  <a:pos x="0" y="173"/>
                </a:cxn>
              </a:cxnLst>
              <a:rect l="0" t="0" r="r" b="b"/>
              <a:pathLst>
                <a:path w="361" h="578">
                  <a:moveTo>
                    <a:pt x="0" y="183"/>
                  </a:moveTo>
                  <a:lnTo>
                    <a:pt x="1" y="191"/>
                  </a:lnTo>
                  <a:lnTo>
                    <a:pt x="3" y="201"/>
                  </a:lnTo>
                  <a:lnTo>
                    <a:pt x="5" y="211"/>
                  </a:lnTo>
                  <a:lnTo>
                    <a:pt x="8" y="220"/>
                  </a:lnTo>
                  <a:lnTo>
                    <a:pt x="12" y="230"/>
                  </a:lnTo>
                  <a:lnTo>
                    <a:pt x="14" y="240"/>
                  </a:lnTo>
                  <a:lnTo>
                    <a:pt x="20" y="250"/>
                  </a:lnTo>
                  <a:lnTo>
                    <a:pt x="23" y="260"/>
                  </a:lnTo>
                  <a:lnTo>
                    <a:pt x="29" y="271"/>
                  </a:lnTo>
                  <a:lnTo>
                    <a:pt x="34" y="281"/>
                  </a:lnTo>
                  <a:lnTo>
                    <a:pt x="40" y="292"/>
                  </a:lnTo>
                  <a:lnTo>
                    <a:pt x="47" y="303"/>
                  </a:lnTo>
                  <a:lnTo>
                    <a:pt x="52" y="315"/>
                  </a:lnTo>
                  <a:lnTo>
                    <a:pt x="60" y="326"/>
                  </a:lnTo>
                  <a:lnTo>
                    <a:pt x="66" y="337"/>
                  </a:lnTo>
                  <a:lnTo>
                    <a:pt x="73" y="349"/>
                  </a:lnTo>
                  <a:lnTo>
                    <a:pt x="80" y="362"/>
                  </a:lnTo>
                  <a:lnTo>
                    <a:pt x="88" y="374"/>
                  </a:lnTo>
                  <a:lnTo>
                    <a:pt x="95" y="388"/>
                  </a:lnTo>
                  <a:lnTo>
                    <a:pt x="102" y="400"/>
                  </a:lnTo>
                  <a:lnTo>
                    <a:pt x="110" y="414"/>
                  </a:lnTo>
                  <a:lnTo>
                    <a:pt x="118" y="429"/>
                  </a:lnTo>
                  <a:lnTo>
                    <a:pt x="126" y="444"/>
                  </a:lnTo>
                  <a:lnTo>
                    <a:pt x="132" y="459"/>
                  </a:lnTo>
                  <a:lnTo>
                    <a:pt x="140" y="474"/>
                  </a:lnTo>
                  <a:lnTo>
                    <a:pt x="148" y="490"/>
                  </a:lnTo>
                  <a:lnTo>
                    <a:pt x="154" y="508"/>
                  </a:lnTo>
                  <a:lnTo>
                    <a:pt x="162" y="524"/>
                  </a:lnTo>
                  <a:lnTo>
                    <a:pt x="168" y="541"/>
                  </a:lnTo>
                  <a:lnTo>
                    <a:pt x="175" y="560"/>
                  </a:lnTo>
                  <a:lnTo>
                    <a:pt x="181" y="578"/>
                  </a:lnTo>
                  <a:lnTo>
                    <a:pt x="188" y="560"/>
                  </a:lnTo>
                  <a:lnTo>
                    <a:pt x="194" y="541"/>
                  </a:lnTo>
                  <a:lnTo>
                    <a:pt x="201" y="524"/>
                  </a:lnTo>
                  <a:lnTo>
                    <a:pt x="207" y="508"/>
                  </a:lnTo>
                  <a:lnTo>
                    <a:pt x="215" y="490"/>
                  </a:lnTo>
                  <a:lnTo>
                    <a:pt x="221" y="474"/>
                  </a:lnTo>
                  <a:lnTo>
                    <a:pt x="229" y="459"/>
                  </a:lnTo>
                  <a:lnTo>
                    <a:pt x="237" y="444"/>
                  </a:lnTo>
                  <a:lnTo>
                    <a:pt x="245" y="429"/>
                  </a:lnTo>
                  <a:lnTo>
                    <a:pt x="251" y="414"/>
                  </a:lnTo>
                  <a:lnTo>
                    <a:pt x="259" y="400"/>
                  </a:lnTo>
                  <a:lnTo>
                    <a:pt x="267" y="388"/>
                  </a:lnTo>
                  <a:lnTo>
                    <a:pt x="274" y="374"/>
                  </a:lnTo>
                  <a:lnTo>
                    <a:pt x="281" y="362"/>
                  </a:lnTo>
                  <a:lnTo>
                    <a:pt x="289" y="349"/>
                  </a:lnTo>
                  <a:lnTo>
                    <a:pt x="295" y="337"/>
                  </a:lnTo>
                  <a:lnTo>
                    <a:pt x="303" y="326"/>
                  </a:lnTo>
                  <a:lnTo>
                    <a:pt x="309" y="315"/>
                  </a:lnTo>
                  <a:lnTo>
                    <a:pt x="316" y="303"/>
                  </a:lnTo>
                  <a:lnTo>
                    <a:pt x="321" y="292"/>
                  </a:lnTo>
                  <a:lnTo>
                    <a:pt x="327" y="281"/>
                  </a:lnTo>
                  <a:lnTo>
                    <a:pt x="333" y="271"/>
                  </a:lnTo>
                  <a:lnTo>
                    <a:pt x="338" y="260"/>
                  </a:lnTo>
                  <a:lnTo>
                    <a:pt x="342" y="250"/>
                  </a:lnTo>
                  <a:lnTo>
                    <a:pt x="347" y="240"/>
                  </a:lnTo>
                  <a:lnTo>
                    <a:pt x="349" y="230"/>
                  </a:lnTo>
                  <a:lnTo>
                    <a:pt x="353" y="220"/>
                  </a:lnTo>
                  <a:lnTo>
                    <a:pt x="356" y="211"/>
                  </a:lnTo>
                  <a:lnTo>
                    <a:pt x="358" y="201"/>
                  </a:lnTo>
                  <a:lnTo>
                    <a:pt x="360" y="191"/>
                  </a:lnTo>
                  <a:lnTo>
                    <a:pt x="361" y="183"/>
                  </a:lnTo>
                  <a:lnTo>
                    <a:pt x="361" y="173"/>
                  </a:lnTo>
                  <a:lnTo>
                    <a:pt x="360" y="154"/>
                  </a:lnTo>
                  <a:lnTo>
                    <a:pt x="357" y="137"/>
                  </a:lnTo>
                  <a:lnTo>
                    <a:pt x="353" y="119"/>
                  </a:lnTo>
                  <a:lnTo>
                    <a:pt x="348" y="103"/>
                  </a:lnTo>
                  <a:lnTo>
                    <a:pt x="342" y="88"/>
                  </a:lnTo>
                  <a:lnTo>
                    <a:pt x="333" y="73"/>
                  </a:lnTo>
                  <a:lnTo>
                    <a:pt x="324" y="61"/>
                  </a:lnTo>
                  <a:lnTo>
                    <a:pt x="312" y="48"/>
                  </a:lnTo>
                  <a:lnTo>
                    <a:pt x="299" y="37"/>
                  </a:lnTo>
                  <a:lnTo>
                    <a:pt x="286" y="28"/>
                  </a:lnTo>
                  <a:lnTo>
                    <a:pt x="271" y="20"/>
                  </a:lnTo>
                  <a:lnTo>
                    <a:pt x="255" y="12"/>
                  </a:lnTo>
                  <a:lnTo>
                    <a:pt x="238" y="7"/>
                  </a:lnTo>
                  <a:lnTo>
                    <a:pt x="220" y="3"/>
                  </a:lnTo>
                  <a:lnTo>
                    <a:pt x="201" y="1"/>
                  </a:lnTo>
                  <a:lnTo>
                    <a:pt x="181" y="0"/>
                  </a:lnTo>
                  <a:lnTo>
                    <a:pt x="161" y="1"/>
                  </a:lnTo>
                  <a:lnTo>
                    <a:pt x="142" y="3"/>
                  </a:lnTo>
                  <a:lnTo>
                    <a:pt x="124" y="7"/>
                  </a:lnTo>
                  <a:lnTo>
                    <a:pt x="106" y="12"/>
                  </a:lnTo>
                  <a:lnTo>
                    <a:pt x="91" y="20"/>
                  </a:lnTo>
                  <a:lnTo>
                    <a:pt x="75" y="28"/>
                  </a:lnTo>
                  <a:lnTo>
                    <a:pt x="62" y="37"/>
                  </a:lnTo>
                  <a:lnTo>
                    <a:pt x="49" y="48"/>
                  </a:lnTo>
                  <a:lnTo>
                    <a:pt x="38" y="61"/>
                  </a:lnTo>
                  <a:lnTo>
                    <a:pt x="29" y="73"/>
                  </a:lnTo>
                  <a:lnTo>
                    <a:pt x="20" y="88"/>
                  </a:lnTo>
                  <a:lnTo>
                    <a:pt x="13" y="103"/>
                  </a:lnTo>
                  <a:lnTo>
                    <a:pt x="8" y="119"/>
                  </a:lnTo>
                  <a:lnTo>
                    <a:pt x="4" y="137"/>
                  </a:lnTo>
                  <a:lnTo>
                    <a:pt x="1" y="154"/>
                  </a:lnTo>
                  <a:lnTo>
                    <a:pt x="0" y="173"/>
                  </a:lnTo>
                  <a:lnTo>
                    <a:pt x="0" y="183"/>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2" name="Freeform 69"/>
            <p:cNvSpPr>
              <a:spLocks/>
            </p:cNvSpPr>
            <p:nvPr/>
          </p:nvSpPr>
          <p:spPr bwMode="auto">
            <a:xfrm rot="5400000">
              <a:off x="5682568" y="3673475"/>
              <a:ext cx="468313" cy="190500"/>
            </a:xfrm>
            <a:custGeom>
              <a:avLst/>
              <a:gdLst/>
              <a:ahLst/>
              <a:cxnLst>
                <a:cxn ang="0">
                  <a:pos x="0" y="29"/>
                </a:cxn>
                <a:cxn ang="0">
                  <a:pos x="17" y="62"/>
                </a:cxn>
                <a:cxn ang="0">
                  <a:pos x="35" y="93"/>
                </a:cxn>
                <a:cxn ang="0">
                  <a:pos x="55" y="122"/>
                </a:cxn>
                <a:cxn ang="0">
                  <a:pos x="74" y="149"/>
                </a:cxn>
                <a:cxn ang="0">
                  <a:pos x="96" y="174"/>
                </a:cxn>
                <a:cxn ang="0">
                  <a:pos x="118" y="197"/>
                </a:cxn>
                <a:cxn ang="0">
                  <a:pos x="141" y="217"/>
                </a:cxn>
                <a:cxn ang="0">
                  <a:pos x="166" y="235"/>
                </a:cxn>
                <a:cxn ang="0">
                  <a:pos x="191" y="250"/>
                </a:cxn>
                <a:cxn ang="0">
                  <a:pos x="215" y="264"/>
                </a:cxn>
                <a:cxn ang="0">
                  <a:pos x="241" y="276"/>
                </a:cxn>
                <a:cxn ang="0">
                  <a:pos x="268" y="285"/>
                </a:cxn>
                <a:cxn ang="0">
                  <a:pos x="294" y="293"/>
                </a:cxn>
                <a:cxn ang="0">
                  <a:pos x="321" y="298"/>
                </a:cxn>
                <a:cxn ang="0">
                  <a:pos x="348" y="300"/>
                </a:cxn>
                <a:cxn ang="0">
                  <a:pos x="375" y="300"/>
                </a:cxn>
                <a:cxn ang="0">
                  <a:pos x="401" y="299"/>
                </a:cxn>
                <a:cxn ang="0">
                  <a:pos x="428" y="295"/>
                </a:cxn>
                <a:cxn ang="0">
                  <a:pos x="456" y="289"/>
                </a:cxn>
                <a:cxn ang="0">
                  <a:pos x="482" y="280"/>
                </a:cxn>
                <a:cxn ang="0">
                  <a:pos x="507" y="269"/>
                </a:cxn>
                <a:cxn ang="0">
                  <a:pos x="533" y="256"/>
                </a:cxn>
                <a:cxn ang="0">
                  <a:pos x="558" y="240"/>
                </a:cxn>
                <a:cxn ang="0">
                  <a:pos x="582" y="223"/>
                </a:cxn>
                <a:cxn ang="0">
                  <a:pos x="606" y="203"/>
                </a:cxn>
                <a:cxn ang="0">
                  <a:pos x="628" y="181"/>
                </a:cxn>
                <a:cxn ang="0">
                  <a:pos x="650" y="157"/>
                </a:cxn>
                <a:cxn ang="0">
                  <a:pos x="670" y="129"/>
                </a:cxn>
                <a:cxn ang="0">
                  <a:pos x="690" y="101"/>
                </a:cxn>
                <a:cxn ang="0">
                  <a:pos x="709" y="70"/>
                </a:cxn>
                <a:cxn ang="0">
                  <a:pos x="726" y="36"/>
                </a:cxn>
                <a:cxn ang="0">
                  <a:pos x="741" y="0"/>
                </a:cxn>
              </a:cxnLst>
              <a:rect l="0" t="0" r="r" b="b"/>
              <a:pathLst>
                <a:path w="741" h="300">
                  <a:moveTo>
                    <a:pt x="0" y="29"/>
                  </a:moveTo>
                  <a:lnTo>
                    <a:pt x="17" y="62"/>
                  </a:lnTo>
                  <a:lnTo>
                    <a:pt x="35" y="93"/>
                  </a:lnTo>
                  <a:lnTo>
                    <a:pt x="55" y="122"/>
                  </a:lnTo>
                  <a:lnTo>
                    <a:pt x="74" y="149"/>
                  </a:lnTo>
                  <a:lnTo>
                    <a:pt x="96" y="174"/>
                  </a:lnTo>
                  <a:lnTo>
                    <a:pt x="118" y="197"/>
                  </a:lnTo>
                  <a:lnTo>
                    <a:pt x="141" y="217"/>
                  </a:lnTo>
                  <a:lnTo>
                    <a:pt x="166" y="235"/>
                  </a:lnTo>
                  <a:lnTo>
                    <a:pt x="191" y="250"/>
                  </a:lnTo>
                  <a:lnTo>
                    <a:pt x="215" y="264"/>
                  </a:lnTo>
                  <a:lnTo>
                    <a:pt x="241" y="276"/>
                  </a:lnTo>
                  <a:lnTo>
                    <a:pt x="268" y="285"/>
                  </a:lnTo>
                  <a:lnTo>
                    <a:pt x="294" y="293"/>
                  </a:lnTo>
                  <a:lnTo>
                    <a:pt x="321" y="298"/>
                  </a:lnTo>
                  <a:lnTo>
                    <a:pt x="348" y="300"/>
                  </a:lnTo>
                  <a:lnTo>
                    <a:pt x="375" y="300"/>
                  </a:lnTo>
                  <a:lnTo>
                    <a:pt x="401" y="299"/>
                  </a:lnTo>
                  <a:lnTo>
                    <a:pt x="428" y="295"/>
                  </a:lnTo>
                  <a:lnTo>
                    <a:pt x="456" y="289"/>
                  </a:lnTo>
                  <a:lnTo>
                    <a:pt x="482" y="280"/>
                  </a:lnTo>
                  <a:lnTo>
                    <a:pt x="507" y="269"/>
                  </a:lnTo>
                  <a:lnTo>
                    <a:pt x="533" y="256"/>
                  </a:lnTo>
                  <a:lnTo>
                    <a:pt x="558" y="240"/>
                  </a:lnTo>
                  <a:lnTo>
                    <a:pt x="582" y="223"/>
                  </a:lnTo>
                  <a:lnTo>
                    <a:pt x="606" y="203"/>
                  </a:lnTo>
                  <a:lnTo>
                    <a:pt x="628" y="181"/>
                  </a:lnTo>
                  <a:lnTo>
                    <a:pt x="650" y="157"/>
                  </a:lnTo>
                  <a:lnTo>
                    <a:pt x="670" y="129"/>
                  </a:lnTo>
                  <a:lnTo>
                    <a:pt x="690" y="101"/>
                  </a:lnTo>
                  <a:lnTo>
                    <a:pt x="709" y="70"/>
                  </a:lnTo>
                  <a:lnTo>
                    <a:pt x="726" y="36"/>
                  </a:lnTo>
                  <a:lnTo>
                    <a:pt x="741" y="0"/>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3" name="Freeform 70"/>
            <p:cNvSpPr>
              <a:spLocks/>
            </p:cNvSpPr>
            <p:nvPr/>
          </p:nvSpPr>
          <p:spPr bwMode="auto">
            <a:xfrm rot="5400000">
              <a:off x="5674630" y="4121150"/>
              <a:ext cx="469900" cy="190500"/>
            </a:xfrm>
            <a:custGeom>
              <a:avLst/>
              <a:gdLst/>
              <a:ahLst/>
              <a:cxnLst>
                <a:cxn ang="0">
                  <a:pos x="0" y="28"/>
                </a:cxn>
                <a:cxn ang="0">
                  <a:pos x="16" y="62"/>
                </a:cxn>
                <a:cxn ang="0">
                  <a:pos x="34" y="93"/>
                </a:cxn>
                <a:cxn ang="0">
                  <a:pos x="54" y="122"/>
                </a:cxn>
                <a:cxn ang="0">
                  <a:pos x="73" y="149"/>
                </a:cxn>
                <a:cxn ang="0">
                  <a:pos x="95" y="174"/>
                </a:cxn>
                <a:cxn ang="0">
                  <a:pos x="117" y="196"/>
                </a:cxn>
                <a:cxn ang="0">
                  <a:pos x="141" y="216"/>
                </a:cxn>
                <a:cxn ang="0">
                  <a:pos x="165" y="235"/>
                </a:cxn>
                <a:cxn ang="0">
                  <a:pos x="190" y="250"/>
                </a:cxn>
                <a:cxn ang="0">
                  <a:pos x="214" y="264"/>
                </a:cxn>
                <a:cxn ang="0">
                  <a:pos x="240" y="276"/>
                </a:cxn>
                <a:cxn ang="0">
                  <a:pos x="267" y="285"/>
                </a:cxn>
                <a:cxn ang="0">
                  <a:pos x="293" y="292"/>
                </a:cxn>
                <a:cxn ang="0">
                  <a:pos x="320" y="297"/>
                </a:cxn>
                <a:cxn ang="0">
                  <a:pos x="347" y="300"/>
                </a:cxn>
                <a:cxn ang="0">
                  <a:pos x="375" y="300"/>
                </a:cxn>
                <a:cxn ang="0">
                  <a:pos x="401" y="298"/>
                </a:cxn>
                <a:cxn ang="0">
                  <a:pos x="428" y="295"/>
                </a:cxn>
                <a:cxn ang="0">
                  <a:pos x="455" y="289"/>
                </a:cxn>
                <a:cxn ang="0">
                  <a:pos x="481" y="280"/>
                </a:cxn>
                <a:cxn ang="0">
                  <a:pos x="507" y="269"/>
                </a:cxn>
                <a:cxn ang="0">
                  <a:pos x="532" y="256"/>
                </a:cxn>
                <a:cxn ang="0">
                  <a:pos x="557" y="240"/>
                </a:cxn>
                <a:cxn ang="0">
                  <a:pos x="582" y="223"/>
                </a:cxn>
                <a:cxn ang="0">
                  <a:pos x="605" y="203"/>
                </a:cxn>
                <a:cxn ang="0">
                  <a:pos x="627" y="180"/>
                </a:cxn>
                <a:cxn ang="0">
                  <a:pos x="649" y="157"/>
                </a:cxn>
                <a:cxn ang="0">
                  <a:pos x="670" y="129"/>
                </a:cxn>
                <a:cxn ang="0">
                  <a:pos x="689" y="101"/>
                </a:cxn>
                <a:cxn ang="0">
                  <a:pos x="708" y="69"/>
                </a:cxn>
                <a:cxn ang="0">
                  <a:pos x="725" y="36"/>
                </a:cxn>
                <a:cxn ang="0">
                  <a:pos x="741" y="0"/>
                </a:cxn>
              </a:cxnLst>
              <a:rect l="0" t="0" r="r" b="b"/>
              <a:pathLst>
                <a:path w="741" h="300">
                  <a:moveTo>
                    <a:pt x="0" y="28"/>
                  </a:moveTo>
                  <a:lnTo>
                    <a:pt x="16" y="62"/>
                  </a:lnTo>
                  <a:lnTo>
                    <a:pt x="34" y="93"/>
                  </a:lnTo>
                  <a:lnTo>
                    <a:pt x="54" y="122"/>
                  </a:lnTo>
                  <a:lnTo>
                    <a:pt x="73" y="149"/>
                  </a:lnTo>
                  <a:lnTo>
                    <a:pt x="95" y="174"/>
                  </a:lnTo>
                  <a:lnTo>
                    <a:pt x="117" y="196"/>
                  </a:lnTo>
                  <a:lnTo>
                    <a:pt x="141" y="216"/>
                  </a:lnTo>
                  <a:lnTo>
                    <a:pt x="165" y="235"/>
                  </a:lnTo>
                  <a:lnTo>
                    <a:pt x="190" y="250"/>
                  </a:lnTo>
                  <a:lnTo>
                    <a:pt x="214" y="264"/>
                  </a:lnTo>
                  <a:lnTo>
                    <a:pt x="240" y="276"/>
                  </a:lnTo>
                  <a:lnTo>
                    <a:pt x="267" y="285"/>
                  </a:lnTo>
                  <a:lnTo>
                    <a:pt x="293" y="292"/>
                  </a:lnTo>
                  <a:lnTo>
                    <a:pt x="320" y="297"/>
                  </a:lnTo>
                  <a:lnTo>
                    <a:pt x="347" y="300"/>
                  </a:lnTo>
                  <a:lnTo>
                    <a:pt x="375" y="300"/>
                  </a:lnTo>
                  <a:lnTo>
                    <a:pt x="401" y="298"/>
                  </a:lnTo>
                  <a:lnTo>
                    <a:pt x="428" y="295"/>
                  </a:lnTo>
                  <a:lnTo>
                    <a:pt x="455" y="289"/>
                  </a:lnTo>
                  <a:lnTo>
                    <a:pt x="481" y="280"/>
                  </a:lnTo>
                  <a:lnTo>
                    <a:pt x="507" y="269"/>
                  </a:lnTo>
                  <a:lnTo>
                    <a:pt x="532" y="256"/>
                  </a:lnTo>
                  <a:lnTo>
                    <a:pt x="557" y="240"/>
                  </a:lnTo>
                  <a:lnTo>
                    <a:pt x="582" y="223"/>
                  </a:lnTo>
                  <a:lnTo>
                    <a:pt x="605" y="203"/>
                  </a:lnTo>
                  <a:lnTo>
                    <a:pt x="627" y="180"/>
                  </a:lnTo>
                  <a:lnTo>
                    <a:pt x="649" y="157"/>
                  </a:lnTo>
                  <a:lnTo>
                    <a:pt x="670" y="129"/>
                  </a:lnTo>
                  <a:lnTo>
                    <a:pt x="689" y="101"/>
                  </a:lnTo>
                  <a:lnTo>
                    <a:pt x="708" y="69"/>
                  </a:lnTo>
                  <a:lnTo>
                    <a:pt x="725" y="36"/>
                  </a:lnTo>
                  <a:lnTo>
                    <a:pt x="741" y="0"/>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4" name="Freeform 71"/>
            <p:cNvSpPr>
              <a:spLocks/>
            </p:cNvSpPr>
            <p:nvPr/>
          </p:nvSpPr>
          <p:spPr bwMode="auto">
            <a:xfrm rot="5400000">
              <a:off x="5642880" y="3232150"/>
              <a:ext cx="469900" cy="188913"/>
            </a:xfrm>
            <a:custGeom>
              <a:avLst/>
              <a:gdLst/>
              <a:ahLst/>
              <a:cxnLst>
                <a:cxn ang="0">
                  <a:pos x="0" y="29"/>
                </a:cxn>
                <a:cxn ang="0">
                  <a:pos x="16" y="62"/>
                </a:cxn>
                <a:cxn ang="0">
                  <a:pos x="34" y="94"/>
                </a:cxn>
                <a:cxn ang="0">
                  <a:pos x="54" y="122"/>
                </a:cxn>
                <a:cxn ang="0">
                  <a:pos x="73" y="150"/>
                </a:cxn>
                <a:cxn ang="0">
                  <a:pos x="95" y="175"/>
                </a:cxn>
                <a:cxn ang="0">
                  <a:pos x="117" y="197"/>
                </a:cxn>
                <a:cxn ang="0">
                  <a:pos x="141" y="217"/>
                </a:cxn>
                <a:cxn ang="0">
                  <a:pos x="165" y="236"/>
                </a:cxn>
                <a:cxn ang="0">
                  <a:pos x="190" y="250"/>
                </a:cxn>
                <a:cxn ang="0">
                  <a:pos x="214" y="264"/>
                </a:cxn>
                <a:cxn ang="0">
                  <a:pos x="240" y="277"/>
                </a:cxn>
                <a:cxn ang="0">
                  <a:pos x="267" y="285"/>
                </a:cxn>
                <a:cxn ang="0">
                  <a:pos x="293" y="293"/>
                </a:cxn>
                <a:cxn ang="0">
                  <a:pos x="320" y="298"/>
                </a:cxn>
                <a:cxn ang="0">
                  <a:pos x="347" y="300"/>
                </a:cxn>
                <a:cxn ang="0">
                  <a:pos x="375" y="300"/>
                </a:cxn>
                <a:cxn ang="0">
                  <a:pos x="401" y="299"/>
                </a:cxn>
                <a:cxn ang="0">
                  <a:pos x="428" y="295"/>
                </a:cxn>
                <a:cxn ang="0">
                  <a:pos x="455" y="289"/>
                </a:cxn>
                <a:cxn ang="0">
                  <a:pos x="481" y="280"/>
                </a:cxn>
                <a:cxn ang="0">
                  <a:pos x="507" y="269"/>
                </a:cxn>
                <a:cxn ang="0">
                  <a:pos x="532" y="257"/>
                </a:cxn>
                <a:cxn ang="0">
                  <a:pos x="557" y="241"/>
                </a:cxn>
                <a:cxn ang="0">
                  <a:pos x="582" y="223"/>
                </a:cxn>
                <a:cxn ang="0">
                  <a:pos x="605" y="203"/>
                </a:cxn>
                <a:cxn ang="0">
                  <a:pos x="627" y="181"/>
                </a:cxn>
                <a:cxn ang="0">
                  <a:pos x="649" y="157"/>
                </a:cxn>
                <a:cxn ang="0">
                  <a:pos x="670" y="130"/>
                </a:cxn>
                <a:cxn ang="0">
                  <a:pos x="689" y="101"/>
                </a:cxn>
                <a:cxn ang="0">
                  <a:pos x="708" y="70"/>
                </a:cxn>
                <a:cxn ang="0">
                  <a:pos x="725" y="36"/>
                </a:cxn>
                <a:cxn ang="0">
                  <a:pos x="741" y="0"/>
                </a:cxn>
              </a:cxnLst>
              <a:rect l="0" t="0" r="r" b="b"/>
              <a:pathLst>
                <a:path w="741" h="300">
                  <a:moveTo>
                    <a:pt x="0" y="29"/>
                  </a:moveTo>
                  <a:lnTo>
                    <a:pt x="16" y="62"/>
                  </a:lnTo>
                  <a:lnTo>
                    <a:pt x="34" y="94"/>
                  </a:lnTo>
                  <a:lnTo>
                    <a:pt x="54" y="122"/>
                  </a:lnTo>
                  <a:lnTo>
                    <a:pt x="73" y="150"/>
                  </a:lnTo>
                  <a:lnTo>
                    <a:pt x="95" y="175"/>
                  </a:lnTo>
                  <a:lnTo>
                    <a:pt x="117" y="197"/>
                  </a:lnTo>
                  <a:lnTo>
                    <a:pt x="141" y="217"/>
                  </a:lnTo>
                  <a:lnTo>
                    <a:pt x="165" y="236"/>
                  </a:lnTo>
                  <a:lnTo>
                    <a:pt x="190" y="250"/>
                  </a:lnTo>
                  <a:lnTo>
                    <a:pt x="214" y="264"/>
                  </a:lnTo>
                  <a:lnTo>
                    <a:pt x="240" y="277"/>
                  </a:lnTo>
                  <a:lnTo>
                    <a:pt x="267" y="285"/>
                  </a:lnTo>
                  <a:lnTo>
                    <a:pt x="293" y="293"/>
                  </a:lnTo>
                  <a:lnTo>
                    <a:pt x="320" y="298"/>
                  </a:lnTo>
                  <a:lnTo>
                    <a:pt x="347" y="300"/>
                  </a:lnTo>
                  <a:lnTo>
                    <a:pt x="375" y="300"/>
                  </a:lnTo>
                  <a:lnTo>
                    <a:pt x="401" y="299"/>
                  </a:lnTo>
                  <a:lnTo>
                    <a:pt x="428" y="295"/>
                  </a:lnTo>
                  <a:lnTo>
                    <a:pt x="455" y="289"/>
                  </a:lnTo>
                  <a:lnTo>
                    <a:pt x="481" y="280"/>
                  </a:lnTo>
                  <a:lnTo>
                    <a:pt x="507" y="269"/>
                  </a:lnTo>
                  <a:lnTo>
                    <a:pt x="532" y="257"/>
                  </a:lnTo>
                  <a:lnTo>
                    <a:pt x="557" y="241"/>
                  </a:lnTo>
                  <a:lnTo>
                    <a:pt x="582" y="223"/>
                  </a:lnTo>
                  <a:lnTo>
                    <a:pt x="605" y="203"/>
                  </a:lnTo>
                  <a:lnTo>
                    <a:pt x="627" y="181"/>
                  </a:lnTo>
                  <a:lnTo>
                    <a:pt x="649" y="157"/>
                  </a:lnTo>
                  <a:lnTo>
                    <a:pt x="670" y="130"/>
                  </a:lnTo>
                  <a:lnTo>
                    <a:pt x="689" y="101"/>
                  </a:lnTo>
                  <a:lnTo>
                    <a:pt x="708" y="70"/>
                  </a:lnTo>
                  <a:lnTo>
                    <a:pt x="725" y="36"/>
                  </a:lnTo>
                  <a:lnTo>
                    <a:pt x="741" y="0"/>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5" name="Freeform 72"/>
            <p:cNvSpPr>
              <a:spLocks/>
            </p:cNvSpPr>
            <p:nvPr/>
          </p:nvSpPr>
          <p:spPr bwMode="auto">
            <a:xfrm rot="5400000">
              <a:off x="5658755" y="2778125"/>
              <a:ext cx="469900" cy="188913"/>
            </a:xfrm>
            <a:custGeom>
              <a:avLst/>
              <a:gdLst/>
              <a:ahLst/>
              <a:cxnLst>
                <a:cxn ang="0">
                  <a:pos x="0" y="29"/>
                </a:cxn>
                <a:cxn ang="0">
                  <a:pos x="17" y="63"/>
                </a:cxn>
                <a:cxn ang="0">
                  <a:pos x="35" y="94"/>
                </a:cxn>
                <a:cxn ang="0">
                  <a:pos x="54" y="122"/>
                </a:cxn>
                <a:cxn ang="0">
                  <a:pos x="74" y="150"/>
                </a:cxn>
                <a:cxn ang="0">
                  <a:pos x="96" y="175"/>
                </a:cxn>
                <a:cxn ang="0">
                  <a:pos x="118" y="197"/>
                </a:cxn>
                <a:cxn ang="0">
                  <a:pos x="141" y="217"/>
                </a:cxn>
                <a:cxn ang="0">
                  <a:pos x="166" y="236"/>
                </a:cxn>
                <a:cxn ang="0">
                  <a:pos x="190" y="251"/>
                </a:cxn>
                <a:cxn ang="0">
                  <a:pos x="215" y="264"/>
                </a:cxn>
                <a:cxn ang="0">
                  <a:pos x="241" y="277"/>
                </a:cxn>
                <a:cxn ang="0">
                  <a:pos x="268" y="285"/>
                </a:cxn>
                <a:cxn ang="0">
                  <a:pos x="294" y="293"/>
                </a:cxn>
                <a:cxn ang="0">
                  <a:pos x="321" y="298"/>
                </a:cxn>
                <a:cxn ang="0">
                  <a:pos x="348" y="300"/>
                </a:cxn>
                <a:cxn ang="0">
                  <a:pos x="375" y="300"/>
                </a:cxn>
                <a:cxn ang="0">
                  <a:pos x="401" y="299"/>
                </a:cxn>
                <a:cxn ang="0">
                  <a:pos x="428" y="295"/>
                </a:cxn>
                <a:cxn ang="0">
                  <a:pos x="455" y="289"/>
                </a:cxn>
                <a:cxn ang="0">
                  <a:pos x="481" y="280"/>
                </a:cxn>
                <a:cxn ang="0">
                  <a:pos x="507" y="269"/>
                </a:cxn>
                <a:cxn ang="0">
                  <a:pos x="533" y="257"/>
                </a:cxn>
                <a:cxn ang="0">
                  <a:pos x="557" y="241"/>
                </a:cxn>
                <a:cxn ang="0">
                  <a:pos x="582" y="223"/>
                </a:cxn>
                <a:cxn ang="0">
                  <a:pos x="605" y="203"/>
                </a:cxn>
                <a:cxn ang="0">
                  <a:pos x="627" y="181"/>
                </a:cxn>
                <a:cxn ang="0">
                  <a:pos x="649" y="157"/>
                </a:cxn>
                <a:cxn ang="0">
                  <a:pos x="670" y="130"/>
                </a:cxn>
                <a:cxn ang="0">
                  <a:pos x="689" y="101"/>
                </a:cxn>
                <a:cxn ang="0">
                  <a:pos x="709" y="70"/>
                </a:cxn>
                <a:cxn ang="0">
                  <a:pos x="726" y="36"/>
                </a:cxn>
                <a:cxn ang="0">
                  <a:pos x="741" y="0"/>
                </a:cxn>
              </a:cxnLst>
              <a:rect l="0" t="0" r="r" b="b"/>
              <a:pathLst>
                <a:path w="741" h="300">
                  <a:moveTo>
                    <a:pt x="0" y="29"/>
                  </a:moveTo>
                  <a:lnTo>
                    <a:pt x="17" y="63"/>
                  </a:lnTo>
                  <a:lnTo>
                    <a:pt x="35" y="94"/>
                  </a:lnTo>
                  <a:lnTo>
                    <a:pt x="54" y="122"/>
                  </a:lnTo>
                  <a:lnTo>
                    <a:pt x="74" y="150"/>
                  </a:lnTo>
                  <a:lnTo>
                    <a:pt x="96" y="175"/>
                  </a:lnTo>
                  <a:lnTo>
                    <a:pt x="118" y="197"/>
                  </a:lnTo>
                  <a:lnTo>
                    <a:pt x="141" y="217"/>
                  </a:lnTo>
                  <a:lnTo>
                    <a:pt x="166" y="236"/>
                  </a:lnTo>
                  <a:lnTo>
                    <a:pt x="190" y="251"/>
                  </a:lnTo>
                  <a:lnTo>
                    <a:pt x="215" y="264"/>
                  </a:lnTo>
                  <a:lnTo>
                    <a:pt x="241" y="277"/>
                  </a:lnTo>
                  <a:lnTo>
                    <a:pt x="268" y="285"/>
                  </a:lnTo>
                  <a:lnTo>
                    <a:pt x="294" y="293"/>
                  </a:lnTo>
                  <a:lnTo>
                    <a:pt x="321" y="298"/>
                  </a:lnTo>
                  <a:lnTo>
                    <a:pt x="348" y="300"/>
                  </a:lnTo>
                  <a:lnTo>
                    <a:pt x="375" y="300"/>
                  </a:lnTo>
                  <a:lnTo>
                    <a:pt x="401" y="299"/>
                  </a:lnTo>
                  <a:lnTo>
                    <a:pt x="428" y="295"/>
                  </a:lnTo>
                  <a:lnTo>
                    <a:pt x="455" y="289"/>
                  </a:lnTo>
                  <a:lnTo>
                    <a:pt x="481" y="280"/>
                  </a:lnTo>
                  <a:lnTo>
                    <a:pt x="507" y="269"/>
                  </a:lnTo>
                  <a:lnTo>
                    <a:pt x="533" y="257"/>
                  </a:lnTo>
                  <a:lnTo>
                    <a:pt x="557" y="241"/>
                  </a:lnTo>
                  <a:lnTo>
                    <a:pt x="582" y="223"/>
                  </a:lnTo>
                  <a:lnTo>
                    <a:pt x="605" y="203"/>
                  </a:lnTo>
                  <a:lnTo>
                    <a:pt x="627" y="181"/>
                  </a:lnTo>
                  <a:lnTo>
                    <a:pt x="649" y="157"/>
                  </a:lnTo>
                  <a:lnTo>
                    <a:pt x="670" y="130"/>
                  </a:lnTo>
                  <a:lnTo>
                    <a:pt x="689" y="101"/>
                  </a:lnTo>
                  <a:lnTo>
                    <a:pt x="709" y="70"/>
                  </a:lnTo>
                  <a:lnTo>
                    <a:pt x="726" y="36"/>
                  </a:lnTo>
                  <a:lnTo>
                    <a:pt x="741" y="0"/>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6" name="Freeform 73"/>
            <p:cNvSpPr>
              <a:spLocks/>
            </p:cNvSpPr>
            <p:nvPr/>
          </p:nvSpPr>
          <p:spPr bwMode="auto">
            <a:xfrm rot="5400000">
              <a:off x="6673168" y="3443287"/>
              <a:ext cx="57150" cy="92075"/>
            </a:xfrm>
            <a:custGeom>
              <a:avLst/>
              <a:gdLst/>
              <a:ahLst/>
              <a:cxnLst>
                <a:cxn ang="0">
                  <a:pos x="2" y="91"/>
                </a:cxn>
                <a:cxn ang="0">
                  <a:pos x="5" y="82"/>
                </a:cxn>
                <a:cxn ang="0">
                  <a:pos x="11" y="71"/>
                </a:cxn>
                <a:cxn ang="0">
                  <a:pos x="17" y="60"/>
                </a:cxn>
                <a:cxn ang="0">
                  <a:pos x="25" y="47"/>
                </a:cxn>
                <a:cxn ang="0">
                  <a:pos x="31" y="34"/>
                </a:cxn>
                <a:cxn ang="0">
                  <a:pos x="39" y="17"/>
                </a:cxn>
                <a:cxn ang="0">
                  <a:pos x="46" y="0"/>
                </a:cxn>
                <a:cxn ang="0">
                  <a:pos x="52" y="17"/>
                </a:cxn>
                <a:cxn ang="0">
                  <a:pos x="60" y="34"/>
                </a:cxn>
                <a:cxn ang="0">
                  <a:pos x="68" y="47"/>
                </a:cxn>
                <a:cxn ang="0">
                  <a:pos x="74" y="60"/>
                </a:cxn>
                <a:cxn ang="0">
                  <a:pos x="80" y="71"/>
                </a:cxn>
                <a:cxn ang="0">
                  <a:pos x="86" y="82"/>
                </a:cxn>
                <a:cxn ang="0">
                  <a:pos x="90" y="91"/>
                </a:cxn>
                <a:cxn ang="0">
                  <a:pos x="91" y="101"/>
                </a:cxn>
                <a:cxn ang="0">
                  <a:pos x="87" y="118"/>
                </a:cxn>
                <a:cxn ang="0">
                  <a:pos x="78" y="132"/>
                </a:cxn>
                <a:cxn ang="0">
                  <a:pos x="64" y="141"/>
                </a:cxn>
                <a:cxn ang="0">
                  <a:pos x="46" y="144"/>
                </a:cxn>
                <a:cxn ang="0">
                  <a:pos x="27" y="141"/>
                </a:cxn>
                <a:cxn ang="0">
                  <a:pos x="13" y="132"/>
                </a:cxn>
                <a:cxn ang="0">
                  <a:pos x="4" y="118"/>
                </a:cxn>
                <a:cxn ang="0">
                  <a:pos x="0" y="101"/>
                </a:cxn>
                <a:cxn ang="0">
                  <a:pos x="2" y="91"/>
                </a:cxn>
              </a:cxnLst>
              <a:rect l="0" t="0" r="r" b="b"/>
              <a:pathLst>
                <a:path w="91" h="144">
                  <a:moveTo>
                    <a:pt x="2" y="91"/>
                  </a:moveTo>
                  <a:lnTo>
                    <a:pt x="5" y="82"/>
                  </a:lnTo>
                  <a:lnTo>
                    <a:pt x="11" y="71"/>
                  </a:lnTo>
                  <a:lnTo>
                    <a:pt x="17" y="60"/>
                  </a:lnTo>
                  <a:lnTo>
                    <a:pt x="25" y="47"/>
                  </a:lnTo>
                  <a:lnTo>
                    <a:pt x="31" y="34"/>
                  </a:lnTo>
                  <a:lnTo>
                    <a:pt x="39" y="17"/>
                  </a:lnTo>
                  <a:lnTo>
                    <a:pt x="46" y="0"/>
                  </a:lnTo>
                  <a:lnTo>
                    <a:pt x="52" y="17"/>
                  </a:lnTo>
                  <a:lnTo>
                    <a:pt x="60" y="34"/>
                  </a:lnTo>
                  <a:lnTo>
                    <a:pt x="68" y="47"/>
                  </a:lnTo>
                  <a:lnTo>
                    <a:pt x="74" y="60"/>
                  </a:lnTo>
                  <a:lnTo>
                    <a:pt x="80" y="71"/>
                  </a:lnTo>
                  <a:lnTo>
                    <a:pt x="86" y="82"/>
                  </a:lnTo>
                  <a:lnTo>
                    <a:pt x="90" y="91"/>
                  </a:lnTo>
                  <a:lnTo>
                    <a:pt x="91" y="101"/>
                  </a:lnTo>
                  <a:lnTo>
                    <a:pt x="87" y="118"/>
                  </a:lnTo>
                  <a:lnTo>
                    <a:pt x="78" y="132"/>
                  </a:lnTo>
                  <a:lnTo>
                    <a:pt x="64" y="141"/>
                  </a:lnTo>
                  <a:lnTo>
                    <a:pt x="46" y="144"/>
                  </a:lnTo>
                  <a:lnTo>
                    <a:pt x="27" y="141"/>
                  </a:lnTo>
                  <a:lnTo>
                    <a:pt x="13" y="132"/>
                  </a:lnTo>
                  <a:lnTo>
                    <a:pt x="4" y="118"/>
                  </a:lnTo>
                  <a:lnTo>
                    <a:pt x="0" y="101"/>
                  </a:lnTo>
                  <a:lnTo>
                    <a:pt x="2" y="91"/>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7" name="Freeform 74"/>
            <p:cNvSpPr>
              <a:spLocks/>
            </p:cNvSpPr>
            <p:nvPr/>
          </p:nvSpPr>
          <p:spPr bwMode="auto">
            <a:xfrm rot="5400000">
              <a:off x="6673168" y="3443287"/>
              <a:ext cx="57150" cy="92075"/>
            </a:xfrm>
            <a:custGeom>
              <a:avLst/>
              <a:gdLst/>
              <a:ahLst/>
              <a:cxnLst>
                <a:cxn ang="0">
                  <a:pos x="2" y="91"/>
                </a:cxn>
                <a:cxn ang="0">
                  <a:pos x="5" y="82"/>
                </a:cxn>
                <a:cxn ang="0">
                  <a:pos x="11" y="71"/>
                </a:cxn>
                <a:cxn ang="0">
                  <a:pos x="17" y="60"/>
                </a:cxn>
                <a:cxn ang="0">
                  <a:pos x="25" y="47"/>
                </a:cxn>
                <a:cxn ang="0">
                  <a:pos x="31" y="34"/>
                </a:cxn>
                <a:cxn ang="0">
                  <a:pos x="39" y="17"/>
                </a:cxn>
                <a:cxn ang="0">
                  <a:pos x="46" y="0"/>
                </a:cxn>
                <a:cxn ang="0">
                  <a:pos x="52" y="17"/>
                </a:cxn>
                <a:cxn ang="0">
                  <a:pos x="60" y="34"/>
                </a:cxn>
                <a:cxn ang="0">
                  <a:pos x="68" y="47"/>
                </a:cxn>
                <a:cxn ang="0">
                  <a:pos x="74" y="60"/>
                </a:cxn>
                <a:cxn ang="0">
                  <a:pos x="80" y="71"/>
                </a:cxn>
                <a:cxn ang="0">
                  <a:pos x="86" y="82"/>
                </a:cxn>
                <a:cxn ang="0">
                  <a:pos x="90" y="91"/>
                </a:cxn>
                <a:cxn ang="0">
                  <a:pos x="91" y="101"/>
                </a:cxn>
                <a:cxn ang="0">
                  <a:pos x="87" y="118"/>
                </a:cxn>
                <a:cxn ang="0">
                  <a:pos x="78" y="132"/>
                </a:cxn>
                <a:cxn ang="0">
                  <a:pos x="64" y="141"/>
                </a:cxn>
                <a:cxn ang="0">
                  <a:pos x="46" y="144"/>
                </a:cxn>
                <a:cxn ang="0">
                  <a:pos x="27" y="141"/>
                </a:cxn>
                <a:cxn ang="0">
                  <a:pos x="13" y="132"/>
                </a:cxn>
                <a:cxn ang="0">
                  <a:pos x="4" y="118"/>
                </a:cxn>
                <a:cxn ang="0">
                  <a:pos x="0" y="101"/>
                </a:cxn>
                <a:cxn ang="0">
                  <a:pos x="2" y="91"/>
                </a:cxn>
              </a:cxnLst>
              <a:rect l="0" t="0" r="r" b="b"/>
              <a:pathLst>
                <a:path w="91" h="144">
                  <a:moveTo>
                    <a:pt x="2" y="91"/>
                  </a:moveTo>
                  <a:lnTo>
                    <a:pt x="5" y="82"/>
                  </a:lnTo>
                  <a:lnTo>
                    <a:pt x="11" y="71"/>
                  </a:lnTo>
                  <a:lnTo>
                    <a:pt x="17" y="60"/>
                  </a:lnTo>
                  <a:lnTo>
                    <a:pt x="25" y="47"/>
                  </a:lnTo>
                  <a:lnTo>
                    <a:pt x="31" y="34"/>
                  </a:lnTo>
                  <a:lnTo>
                    <a:pt x="39" y="17"/>
                  </a:lnTo>
                  <a:lnTo>
                    <a:pt x="46" y="0"/>
                  </a:lnTo>
                  <a:lnTo>
                    <a:pt x="52" y="17"/>
                  </a:lnTo>
                  <a:lnTo>
                    <a:pt x="60" y="34"/>
                  </a:lnTo>
                  <a:lnTo>
                    <a:pt x="68" y="47"/>
                  </a:lnTo>
                  <a:lnTo>
                    <a:pt x="74" y="60"/>
                  </a:lnTo>
                  <a:lnTo>
                    <a:pt x="80" y="71"/>
                  </a:lnTo>
                  <a:lnTo>
                    <a:pt x="86" y="82"/>
                  </a:lnTo>
                  <a:lnTo>
                    <a:pt x="90" y="91"/>
                  </a:lnTo>
                  <a:lnTo>
                    <a:pt x="91" y="101"/>
                  </a:lnTo>
                  <a:lnTo>
                    <a:pt x="87" y="118"/>
                  </a:lnTo>
                  <a:lnTo>
                    <a:pt x="78" y="132"/>
                  </a:lnTo>
                  <a:lnTo>
                    <a:pt x="64" y="141"/>
                  </a:lnTo>
                  <a:lnTo>
                    <a:pt x="46" y="144"/>
                  </a:lnTo>
                  <a:lnTo>
                    <a:pt x="27" y="141"/>
                  </a:lnTo>
                  <a:lnTo>
                    <a:pt x="13" y="132"/>
                  </a:lnTo>
                  <a:lnTo>
                    <a:pt x="4" y="118"/>
                  </a:lnTo>
                  <a:lnTo>
                    <a:pt x="0" y="101"/>
                  </a:lnTo>
                  <a:lnTo>
                    <a:pt x="2" y="91"/>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8" name="Freeform 75"/>
            <p:cNvSpPr>
              <a:spLocks/>
            </p:cNvSpPr>
            <p:nvPr/>
          </p:nvSpPr>
          <p:spPr bwMode="auto">
            <a:xfrm rot="5400000">
              <a:off x="6668405" y="3557587"/>
              <a:ext cx="58738" cy="92075"/>
            </a:xfrm>
            <a:custGeom>
              <a:avLst/>
              <a:gdLst/>
              <a:ahLst/>
              <a:cxnLst>
                <a:cxn ang="0">
                  <a:pos x="1" y="92"/>
                </a:cxn>
                <a:cxn ang="0">
                  <a:pos x="5" y="83"/>
                </a:cxn>
                <a:cxn ang="0">
                  <a:pos x="10" y="72"/>
                </a:cxn>
                <a:cxn ang="0">
                  <a:pos x="17" y="61"/>
                </a:cxn>
                <a:cxn ang="0">
                  <a:pos x="23" y="48"/>
                </a:cxn>
                <a:cxn ang="0">
                  <a:pos x="31" y="34"/>
                </a:cxn>
                <a:cxn ang="0">
                  <a:pos x="39" y="17"/>
                </a:cxn>
                <a:cxn ang="0">
                  <a:pos x="45" y="0"/>
                </a:cxn>
                <a:cxn ang="0">
                  <a:pos x="52" y="17"/>
                </a:cxn>
                <a:cxn ang="0">
                  <a:pos x="60" y="34"/>
                </a:cxn>
                <a:cxn ang="0">
                  <a:pos x="66" y="48"/>
                </a:cxn>
                <a:cxn ang="0">
                  <a:pos x="74" y="61"/>
                </a:cxn>
                <a:cxn ang="0">
                  <a:pos x="80" y="72"/>
                </a:cxn>
                <a:cxn ang="0">
                  <a:pos x="85" y="83"/>
                </a:cxn>
                <a:cxn ang="0">
                  <a:pos x="89" y="92"/>
                </a:cxn>
                <a:cxn ang="0">
                  <a:pos x="91" y="102"/>
                </a:cxn>
                <a:cxn ang="0">
                  <a:pos x="87" y="119"/>
                </a:cxn>
                <a:cxn ang="0">
                  <a:pos x="78" y="133"/>
                </a:cxn>
                <a:cxn ang="0">
                  <a:pos x="63" y="142"/>
                </a:cxn>
                <a:cxn ang="0">
                  <a:pos x="45" y="146"/>
                </a:cxn>
                <a:cxn ang="0">
                  <a:pos x="27" y="142"/>
                </a:cxn>
                <a:cxn ang="0">
                  <a:pos x="13" y="133"/>
                </a:cxn>
                <a:cxn ang="0">
                  <a:pos x="4" y="119"/>
                </a:cxn>
                <a:cxn ang="0">
                  <a:pos x="0" y="102"/>
                </a:cxn>
                <a:cxn ang="0">
                  <a:pos x="1" y="92"/>
                </a:cxn>
              </a:cxnLst>
              <a:rect l="0" t="0" r="r" b="b"/>
              <a:pathLst>
                <a:path w="91" h="146">
                  <a:moveTo>
                    <a:pt x="1" y="92"/>
                  </a:moveTo>
                  <a:lnTo>
                    <a:pt x="5" y="83"/>
                  </a:lnTo>
                  <a:lnTo>
                    <a:pt x="10" y="72"/>
                  </a:lnTo>
                  <a:lnTo>
                    <a:pt x="17" y="61"/>
                  </a:lnTo>
                  <a:lnTo>
                    <a:pt x="23" y="48"/>
                  </a:lnTo>
                  <a:lnTo>
                    <a:pt x="31" y="34"/>
                  </a:lnTo>
                  <a:lnTo>
                    <a:pt x="39" y="17"/>
                  </a:lnTo>
                  <a:lnTo>
                    <a:pt x="45" y="0"/>
                  </a:lnTo>
                  <a:lnTo>
                    <a:pt x="52" y="17"/>
                  </a:lnTo>
                  <a:lnTo>
                    <a:pt x="60" y="34"/>
                  </a:lnTo>
                  <a:lnTo>
                    <a:pt x="66" y="48"/>
                  </a:lnTo>
                  <a:lnTo>
                    <a:pt x="74" y="61"/>
                  </a:lnTo>
                  <a:lnTo>
                    <a:pt x="80" y="72"/>
                  </a:lnTo>
                  <a:lnTo>
                    <a:pt x="85" y="83"/>
                  </a:lnTo>
                  <a:lnTo>
                    <a:pt x="89" y="92"/>
                  </a:lnTo>
                  <a:lnTo>
                    <a:pt x="91" y="102"/>
                  </a:lnTo>
                  <a:lnTo>
                    <a:pt x="87" y="119"/>
                  </a:lnTo>
                  <a:lnTo>
                    <a:pt x="78" y="133"/>
                  </a:lnTo>
                  <a:lnTo>
                    <a:pt x="63" y="142"/>
                  </a:lnTo>
                  <a:lnTo>
                    <a:pt x="45" y="146"/>
                  </a:lnTo>
                  <a:lnTo>
                    <a:pt x="27" y="142"/>
                  </a:lnTo>
                  <a:lnTo>
                    <a:pt x="13" y="133"/>
                  </a:lnTo>
                  <a:lnTo>
                    <a:pt x="4" y="119"/>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9" name="Freeform 76"/>
            <p:cNvSpPr>
              <a:spLocks/>
            </p:cNvSpPr>
            <p:nvPr/>
          </p:nvSpPr>
          <p:spPr bwMode="auto">
            <a:xfrm rot="5400000">
              <a:off x="6668405" y="3557587"/>
              <a:ext cx="58738" cy="92075"/>
            </a:xfrm>
            <a:custGeom>
              <a:avLst/>
              <a:gdLst/>
              <a:ahLst/>
              <a:cxnLst>
                <a:cxn ang="0">
                  <a:pos x="1" y="92"/>
                </a:cxn>
                <a:cxn ang="0">
                  <a:pos x="5" y="83"/>
                </a:cxn>
                <a:cxn ang="0">
                  <a:pos x="10" y="72"/>
                </a:cxn>
                <a:cxn ang="0">
                  <a:pos x="17" y="61"/>
                </a:cxn>
                <a:cxn ang="0">
                  <a:pos x="23" y="48"/>
                </a:cxn>
                <a:cxn ang="0">
                  <a:pos x="31" y="34"/>
                </a:cxn>
                <a:cxn ang="0">
                  <a:pos x="39" y="17"/>
                </a:cxn>
                <a:cxn ang="0">
                  <a:pos x="45" y="0"/>
                </a:cxn>
                <a:cxn ang="0">
                  <a:pos x="52" y="17"/>
                </a:cxn>
                <a:cxn ang="0">
                  <a:pos x="60" y="34"/>
                </a:cxn>
                <a:cxn ang="0">
                  <a:pos x="66" y="48"/>
                </a:cxn>
                <a:cxn ang="0">
                  <a:pos x="74" y="61"/>
                </a:cxn>
                <a:cxn ang="0">
                  <a:pos x="80" y="72"/>
                </a:cxn>
                <a:cxn ang="0">
                  <a:pos x="85" y="83"/>
                </a:cxn>
                <a:cxn ang="0">
                  <a:pos x="89" y="92"/>
                </a:cxn>
                <a:cxn ang="0">
                  <a:pos x="91" y="102"/>
                </a:cxn>
                <a:cxn ang="0">
                  <a:pos x="87" y="119"/>
                </a:cxn>
                <a:cxn ang="0">
                  <a:pos x="78" y="133"/>
                </a:cxn>
                <a:cxn ang="0">
                  <a:pos x="63" y="142"/>
                </a:cxn>
                <a:cxn ang="0">
                  <a:pos x="45" y="146"/>
                </a:cxn>
                <a:cxn ang="0">
                  <a:pos x="27" y="142"/>
                </a:cxn>
                <a:cxn ang="0">
                  <a:pos x="13" y="133"/>
                </a:cxn>
                <a:cxn ang="0">
                  <a:pos x="4" y="119"/>
                </a:cxn>
                <a:cxn ang="0">
                  <a:pos x="0" y="102"/>
                </a:cxn>
                <a:cxn ang="0">
                  <a:pos x="1" y="92"/>
                </a:cxn>
              </a:cxnLst>
              <a:rect l="0" t="0" r="r" b="b"/>
              <a:pathLst>
                <a:path w="91" h="146">
                  <a:moveTo>
                    <a:pt x="1" y="92"/>
                  </a:moveTo>
                  <a:lnTo>
                    <a:pt x="5" y="83"/>
                  </a:lnTo>
                  <a:lnTo>
                    <a:pt x="10" y="72"/>
                  </a:lnTo>
                  <a:lnTo>
                    <a:pt x="17" y="61"/>
                  </a:lnTo>
                  <a:lnTo>
                    <a:pt x="23" y="48"/>
                  </a:lnTo>
                  <a:lnTo>
                    <a:pt x="31" y="34"/>
                  </a:lnTo>
                  <a:lnTo>
                    <a:pt x="39" y="17"/>
                  </a:lnTo>
                  <a:lnTo>
                    <a:pt x="45" y="0"/>
                  </a:lnTo>
                  <a:lnTo>
                    <a:pt x="52" y="17"/>
                  </a:lnTo>
                  <a:lnTo>
                    <a:pt x="60" y="34"/>
                  </a:lnTo>
                  <a:lnTo>
                    <a:pt x="66" y="48"/>
                  </a:lnTo>
                  <a:lnTo>
                    <a:pt x="74" y="61"/>
                  </a:lnTo>
                  <a:lnTo>
                    <a:pt x="80" y="72"/>
                  </a:lnTo>
                  <a:lnTo>
                    <a:pt x="85" y="83"/>
                  </a:lnTo>
                  <a:lnTo>
                    <a:pt x="89" y="92"/>
                  </a:lnTo>
                  <a:lnTo>
                    <a:pt x="91" y="102"/>
                  </a:lnTo>
                  <a:lnTo>
                    <a:pt x="87" y="119"/>
                  </a:lnTo>
                  <a:lnTo>
                    <a:pt x="78" y="133"/>
                  </a:lnTo>
                  <a:lnTo>
                    <a:pt x="63" y="142"/>
                  </a:lnTo>
                  <a:lnTo>
                    <a:pt x="45" y="146"/>
                  </a:lnTo>
                  <a:lnTo>
                    <a:pt x="27" y="142"/>
                  </a:lnTo>
                  <a:lnTo>
                    <a:pt x="13" y="133"/>
                  </a:lnTo>
                  <a:lnTo>
                    <a:pt x="4" y="119"/>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0" name="Freeform 77"/>
            <p:cNvSpPr>
              <a:spLocks/>
            </p:cNvSpPr>
            <p:nvPr/>
          </p:nvSpPr>
          <p:spPr bwMode="auto">
            <a:xfrm rot="5400000">
              <a:off x="6666818" y="3665537"/>
              <a:ext cx="57150" cy="92075"/>
            </a:xfrm>
            <a:custGeom>
              <a:avLst/>
              <a:gdLst/>
              <a:ahLst/>
              <a:cxnLst>
                <a:cxn ang="0">
                  <a:pos x="1" y="92"/>
                </a:cxn>
                <a:cxn ang="0">
                  <a:pos x="5" y="83"/>
                </a:cxn>
                <a:cxn ang="0">
                  <a:pos x="10" y="72"/>
                </a:cxn>
                <a:cxn ang="0">
                  <a:pos x="17" y="61"/>
                </a:cxn>
                <a:cxn ang="0">
                  <a:pos x="23" y="48"/>
                </a:cxn>
                <a:cxn ang="0">
                  <a:pos x="31" y="33"/>
                </a:cxn>
                <a:cxn ang="0">
                  <a:pos x="39" y="17"/>
                </a:cxn>
                <a:cxn ang="0">
                  <a:pos x="45" y="0"/>
                </a:cxn>
                <a:cxn ang="0">
                  <a:pos x="52" y="17"/>
                </a:cxn>
                <a:cxn ang="0">
                  <a:pos x="59" y="33"/>
                </a:cxn>
                <a:cxn ang="0">
                  <a:pos x="67" y="48"/>
                </a:cxn>
                <a:cxn ang="0">
                  <a:pos x="74"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3" y="133"/>
                </a:cxn>
                <a:cxn ang="0">
                  <a:pos x="4" y="119"/>
                </a:cxn>
                <a:cxn ang="0">
                  <a:pos x="0" y="102"/>
                </a:cxn>
                <a:cxn ang="0">
                  <a:pos x="1" y="92"/>
                </a:cxn>
              </a:cxnLst>
              <a:rect l="0" t="0" r="r" b="b"/>
              <a:pathLst>
                <a:path w="90" h="145">
                  <a:moveTo>
                    <a:pt x="1" y="92"/>
                  </a:moveTo>
                  <a:lnTo>
                    <a:pt x="5" y="83"/>
                  </a:lnTo>
                  <a:lnTo>
                    <a:pt x="10" y="72"/>
                  </a:lnTo>
                  <a:lnTo>
                    <a:pt x="17" y="61"/>
                  </a:lnTo>
                  <a:lnTo>
                    <a:pt x="23" y="48"/>
                  </a:lnTo>
                  <a:lnTo>
                    <a:pt x="31" y="33"/>
                  </a:lnTo>
                  <a:lnTo>
                    <a:pt x="39" y="17"/>
                  </a:lnTo>
                  <a:lnTo>
                    <a:pt x="45" y="0"/>
                  </a:lnTo>
                  <a:lnTo>
                    <a:pt x="52" y="17"/>
                  </a:lnTo>
                  <a:lnTo>
                    <a:pt x="59" y="33"/>
                  </a:lnTo>
                  <a:lnTo>
                    <a:pt x="67" y="48"/>
                  </a:lnTo>
                  <a:lnTo>
                    <a:pt x="74" y="61"/>
                  </a:lnTo>
                  <a:lnTo>
                    <a:pt x="80" y="72"/>
                  </a:lnTo>
                  <a:lnTo>
                    <a:pt x="85" y="83"/>
                  </a:lnTo>
                  <a:lnTo>
                    <a:pt x="89" y="92"/>
                  </a:lnTo>
                  <a:lnTo>
                    <a:pt x="90" y="102"/>
                  </a:lnTo>
                  <a:lnTo>
                    <a:pt x="86" y="119"/>
                  </a:lnTo>
                  <a:lnTo>
                    <a:pt x="77" y="133"/>
                  </a:lnTo>
                  <a:lnTo>
                    <a:pt x="63" y="142"/>
                  </a:lnTo>
                  <a:lnTo>
                    <a:pt x="45" y="145"/>
                  </a:lnTo>
                  <a:lnTo>
                    <a:pt x="27" y="142"/>
                  </a:lnTo>
                  <a:lnTo>
                    <a:pt x="13" y="133"/>
                  </a:lnTo>
                  <a:lnTo>
                    <a:pt x="4" y="119"/>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1" name="Freeform 78"/>
            <p:cNvSpPr>
              <a:spLocks/>
            </p:cNvSpPr>
            <p:nvPr/>
          </p:nvSpPr>
          <p:spPr bwMode="auto">
            <a:xfrm rot="5400000">
              <a:off x="6666818" y="3665537"/>
              <a:ext cx="57150" cy="92075"/>
            </a:xfrm>
            <a:custGeom>
              <a:avLst/>
              <a:gdLst/>
              <a:ahLst/>
              <a:cxnLst>
                <a:cxn ang="0">
                  <a:pos x="1" y="92"/>
                </a:cxn>
                <a:cxn ang="0">
                  <a:pos x="5" y="83"/>
                </a:cxn>
                <a:cxn ang="0">
                  <a:pos x="10" y="72"/>
                </a:cxn>
                <a:cxn ang="0">
                  <a:pos x="17" y="61"/>
                </a:cxn>
                <a:cxn ang="0">
                  <a:pos x="23" y="48"/>
                </a:cxn>
                <a:cxn ang="0">
                  <a:pos x="31" y="33"/>
                </a:cxn>
                <a:cxn ang="0">
                  <a:pos x="39" y="17"/>
                </a:cxn>
                <a:cxn ang="0">
                  <a:pos x="45" y="0"/>
                </a:cxn>
                <a:cxn ang="0">
                  <a:pos x="52" y="17"/>
                </a:cxn>
                <a:cxn ang="0">
                  <a:pos x="59" y="33"/>
                </a:cxn>
                <a:cxn ang="0">
                  <a:pos x="67" y="48"/>
                </a:cxn>
                <a:cxn ang="0">
                  <a:pos x="74"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3" y="133"/>
                </a:cxn>
                <a:cxn ang="0">
                  <a:pos x="4" y="119"/>
                </a:cxn>
                <a:cxn ang="0">
                  <a:pos x="0" y="102"/>
                </a:cxn>
                <a:cxn ang="0">
                  <a:pos x="1" y="92"/>
                </a:cxn>
              </a:cxnLst>
              <a:rect l="0" t="0" r="r" b="b"/>
              <a:pathLst>
                <a:path w="90" h="145">
                  <a:moveTo>
                    <a:pt x="1" y="92"/>
                  </a:moveTo>
                  <a:lnTo>
                    <a:pt x="5" y="83"/>
                  </a:lnTo>
                  <a:lnTo>
                    <a:pt x="10" y="72"/>
                  </a:lnTo>
                  <a:lnTo>
                    <a:pt x="17" y="61"/>
                  </a:lnTo>
                  <a:lnTo>
                    <a:pt x="23" y="48"/>
                  </a:lnTo>
                  <a:lnTo>
                    <a:pt x="31" y="33"/>
                  </a:lnTo>
                  <a:lnTo>
                    <a:pt x="39" y="17"/>
                  </a:lnTo>
                  <a:lnTo>
                    <a:pt x="45" y="0"/>
                  </a:lnTo>
                  <a:lnTo>
                    <a:pt x="52" y="17"/>
                  </a:lnTo>
                  <a:lnTo>
                    <a:pt x="59" y="33"/>
                  </a:lnTo>
                  <a:lnTo>
                    <a:pt x="67" y="48"/>
                  </a:lnTo>
                  <a:lnTo>
                    <a:pt x="74" y="61"/>
                  </a:lnTo>
                  <a:lnTo>
                    <a:pt x="80" y="72"/>
                  </a:lnTo>
                  <a:lnTo>
                    <a:pt x="85" y="83"/>
                  </a:lnTo>
                  <a:lnTo>
                    <a:pt x="89" y="92"/>
                  </a:lnTo>
                  <a:lnTo>
                    <a:pt x="90" y="102"/>
                  </a:lnTo>
                  <a:lnTo>
                    <a:pt x="86" y="119"/>
                  </a:lnTo>
                  <a:lnTo>
                    <a:pt x="77" y="133"/>
                  </a:lnTo>
                  <a:lnTo>
                    <a:pt x="63" y="142"/>
                  </a:lnTo>
                  <a:lnTo>
                    <a:pt x="45" y="145"/>
                  </a:lnTo>
                  <a:lnTo>
                    <a:pt x="27" y="142"/>
                  </a:lnTo>
                  <a:lnTo>
                    <a:pt x="13" y="133"/>
                  </a:lnTo>
                  <a:lnTo>
                    <a:pt x="4" y="119"/>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2" name="Freeform 79"/>
            <p:cNvSpPr>
              <a:spLocks/>
            </p:cNvSpPr>
            <p:nvPr/>
          </p:nvSpPr>
          <p:spPr bwMode="auto">
            <a:xfrm rot="5400000">
              <a:off x="6696980" y="3633787"/>
              <a:ext cx="117475" cy="47625"/>
            </a:xfrm>
            <a:custGeom>
              <a:avLst/>
              <a:gdLst/>
              <a:ahLst/>
              <a:cxnLst>
                <a:cxn ang="0">
                  <a:pos x="0" y="67"/>
                </a:cxn>
                <a:cxn ang="0">
                  <a:pos x="9" y="51"/>
                </a:cxn>
                <a:cxn ang="0">
                  <a:pos x="18" y="37"/>
                </a:cxn>
                <a:cxn ang="0">
                  <a:pos x="30" y="26"/>
                </a:cxn>
                <a:cxn ang="0">
                  <a:pos x="42" y="16"/>
                </a:cxn>
                <a:cxn ang="0">
                  <a:pos x="54" y="9"/>
                </a:cxn>
                <a:cxn ang="0">
                  <a:pos x="67" y="4"/>
                </a:cxn>
                <a:cxn ang="0">
                  <a:pos x="80" y="1"/>
                </a:cxn>
                <a:cxn ang="0">
                  <a:pos x="93" y="0"/>
                </a:cxn>
                <a:cxn ang="0">
                  <a:pos x="108" y="1"/>
                </a:cxn>
                <a:cxn ang="0">
                  <a:pos x="120" y="5"/>
                </a:cxn>
                <a:cxn ang="0">
                  <a:pos x="133" y="11"/>
                </a:cxn>
                <a:cxn ang="0">
                  <a:pos x="145" y="19"/>
                </a:cxn>
                <a:cxn ang="0">
                  <a:pos x="157" y="30"/>
                </a:cxn>
                <a:cxn ang="0">
                  <a:pos x="167" y="42"/>
                </a:cxn>
                <a:cxn ang="0">
                  <a:pos x="177" y="57"/>
                </a:cxn>
                <a:cxn ang="0">
                  <a:pos x="185" y="75"/>
                </a:cxn>
              </a:cxnLst>
              <a:rect l="0" t="0" r="r" b="b"/>
              <a:pathLst>
                <a:path w="185" h="75">
                  <a:moveTo>
                    <a:pt x="0" y="67"/>
                  </a:moveTo>
                  <a:lnTo>
                    <a:pt x="9" y="51"/>
                  </a:lnTo>
                  <a:lnTo>
                    <a:pt x="18" y="37"/>
                  </a:lnTo>
                  <a:lnTo>
                    <a:pt x="30" y="26"/>
                  </a:lnTo>
                  <a:lnTo>
                    <a:pt x="42" y="16"/>
                  </a:lnTo>
                  <a:lnTo>
                    <a:pt x="54" y="9"/>
                  </a:lnTo>
                  <a:lnTo>
                    <a:pt x="67" y="4"/>
                  </a:lnTo>
                  <a:lnTo>
                    <a:pt x="80" y="1"/>
                  </a:lnTo>
                  <a:lnTo>
                    <a:pt x="93" y="0"/>
                  </a:lnTo>
                  <a:lnTo>
                    <a:pt x="108" y="1"/>
                  </a:lnTo>
                  <a:lnTo>
                    <a:pt x="120" y="5"/>
                  </a:lnTo>
                  <a:lnTo>
                    <a:pt x="133" y="11"/>
                  </a:lnTo>
                  <a:lnTo>
                    <a:pt x="145" y="19"/>
                  </a:lnTo>
                  <a:lnTo>
                    <a:pt x="157" y="30"/>
                  </a:lnTo>
                  <a:lnTo>
                    <a:pt x="167" y="42"/>
                  </a:lnTo>
                  <a:lnTo>
                    <a:pt x="177" y="57"/>
                  </a:lnTo>
                  <a:lnTo>
                    <a:pt x="185"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3" name="Freeform 80"/>
            <p:cNvSpPr>
              <a:spLocks/>
            </p:cNvSpPr>
            <p:nvPr/>
          </p:nvSpPr>
          <p:spPr bwMode="auto">
            <a:xfrm rot="5400000">
              <a:off x="6698568" y="3746500"/>
              <a:ext cx="117475" cy="47625"/>
            </a:xfrm>
            <a:custGeom>
              <a:avLst/>
              <a:gdLst/>
              <a:ahLst/>
              <a:cxnLst>
                <a:cxn ang="0">
                  <a:pos x="0" y="69"/>
                </a:cxn>
                <a:cxn ang="0">
                  <a:pos x="9" y="53"/>
                </a:cxn>
                <a:cxn ang="0">
                  <a:pos x="18" y="39"/>
                </a:cxn>
                <a:cxn ang="0">
                  <a:pos x="30" y="27"/>
                </a:cxn>
                <a:cxn ang="0">
                  <a:pos x="41" y="17"/>
                </a:cxn>
                <a:cxn ang="0">
                  <a:pos x="54" y="9"/>
                </a:cxn>
                <a:cxn ang="0">
                  <a:pos x="67" y="4"/>
                </a:cxn>
                <a:cxn ang="0">
                  <a:pos x="80" y="2"/>
                </a:cxn>
                <a:cxn ang="0">
                  <a:pos x="94" y="0"/>
                </a:cxn>
                <a:cxn ang="0">
                  <a:pos x="107" y="2"/>
                </a:cxn>
                <a:cxn ang="0">
                  <a:pos x="122" y="5"/>
                </a:cxn>
                <a:cxn ang="0">
                  <a:pos x="135" y="12"/>
                </a:cxn>
                <a:cxn ang="0">
                  <a:pos x="146" y="19"/>
                </a:cxn>
                <a:cxn ang="0">
                  <a:pos x="158" y="30"/>
                </a:cxn>
                <a:cxn ang="0">
                  <a:pos x="168" y="43"/>
                </a:cxn>
                <a:cxn ang="0">
                  <a:pos x="179" y="58"/>
                </a:cxn>
                <a:cxn ang="0">
                  <a:pos x="186" y="75"/>
                </a:cxn>
              </a:cxnLst>
              <a:rect l="0" t="0" r="r" b="b"/>
              <a:pathLst>
                <a:path w="186" h="75">
                  <a:moveTo>
                    <a:pt x="0" y="69"/>
                  </a:moveTo>
                  <a:lnTo>
                    <a:pt x="9" y="53"/>
                  </a:lnTo>
                  <a:lnTo>
                    <a:pt x="18" y="39"/>
                  </a:lnTo>
                  <a:lnTo>
                    <a:pt x="30" y="27"/>
                  </a:lnTo>
                  <a:lnTo>
                    <a:pt x="41" y="17"/>
                  </a:lnTo>
                  <a:lnTo>
                    <a:pt x="54" y="9"/>
                  </a:lnTo>
                  <a:lnTo>
                    <a:pt x="67" y="4"/>
                  </a:lnTo>
                  <a:lnTo>
                    <a:pt x="80" y="2"/>
                  </a:lnTo>
                  <a:lnTo>
                    <a:pt x="94" y="0"/>
                  </a:lnTo>
                  <a:lnTo>
                    <a:pt x="107" y="2"/>
                  </a:lnTo>
                  <a:lnTo>
                    <a:pt x="122" y="5"/>
                  </a:lnTo>
                  <a:lnTo>
                    <a:pt x="135" y="12"/>
                  </a:lnTo>
                  <a:lnTo>
                    <a:pt x="146" y="19"/>
                  </a:lnTo>
                  <a:lnTo>
                    <a:pt x="158" y="30"/>
                  </a:lnTo>
                  <a:lnTo>
                    <a:pt x="168" y="43"/>
                  </a:lnTo>
                  <a:lnTo>
                    <a:pt x="179" y="58"/>
                  </a:lnTo>
                  <a:lnTo>
                    <a:pt x="186"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4" name="Freeform 81"/>
            <p:cNvSpPr>
              <a:spLocks/>
            </p:cNvSpPr>
            <p:nvPr/>
          </p:nvSpPr>
          <p:spPr bwMode="auto">
            <a:xfrm rot="5400000">
              <a:off x="6706505" y="3524250"/>
              <a:ext cx="117475" cy="47625"/>
            </a:xfrm>
            <a:custGeom>
              <a:avLst/>
              <a:gdLst/>
              <a:ahLst/>
              <a:cxnLst>
                <a:cxn ang="0">
                  <a:pos x="0" y="68"/>
                </a:cxn>
                <a:cxn ang="0">
                  <a:pos x="9" y="52"/>
                </a:cxn>
                <a:cxn ang="0">
                  <a:pos x="18" y="39"/>
                </a:cxn>
                <a:cxn ang="0">
                  <a:pos x="29" y="26"/>
                </a:cxn>
                <a:cxn ang="0">
                  <a:pos x="41" y="16"/>
                </a:cxn>
                <a:cxn ang="0">
                  <a:pos x="54" y="9"/>
                </a:cxn>
                <a:cxn ang="0">
                  <a:pos x="67" y="4"/>
                </a:cxn>
                <a:cxn ang="0">
                  <a:pos x="80" y="1"/>
                </a:cxn>
                <a:cxn ang="0">
                  <a:pos x="94" y="0"/>
                </a:cxn>
                <a:cxn ang="0">
                  <a:pos x="107" y="1"/>
                </a:cxn>
                <a:cxn ang="0">
                  <a:pos x="121" y="5"/>
                </a:cxn>
                <a:cxn ang="0">
                  <a:pos x="134" y="11"/>
                </a:cxn>
                <a:cxn ang="0">
                  <a:pos x="146" y="20"/>
                </a:cxn>
                <a:cxn ang="0">
                  <a:pos x="157" y="30"/>
                </a:cxn>
                <a:cxn ang="0">
                  <a:pos x="168" y="44"/>
                </a:cxn>
                <a:cxn ang="0">
                  <a:pos x="178" y="58"/>
                </a:cxn>
                <a:cxn ang="0">
                  <a:pos x="186" y="76"/>
                </a:cxn>
              </a:cxnLst>
              <a:rect l="0" t="0" r="r" b="b"/>
              <a:pathLst>
                <a:path w="186" h="76">
                  <a:moveTo>
                    <a:pt x="0" y="68"/>
                  </a:moveTo>
                  <a:lnTo>
                    <a:pt x="9" y="52"/>
                  </a:lnTo>
                  <a:lnTo>
                    <a:pt x="18" y="39"/>
                  </a:lnTo>
                  <a:lnTo>
                    <a:pt x="29" y="26"/>
                  </a:lnTo>
                  <a:lnTo>
                    <a:pt x="41" y="16"/>
                  </a:lnTo>
                  <a:lnTo>
                    <a:pt x="54" y="9"/>
                  </a:lnTo>
                  <a:lnTo>
                    <a:pt x="67" y="4"/>
                  </a:lnTo>
                  <a:lnTo>
                    <a:pt x="80" y="1"/>
                  </a:lnTo>
                  <a:lnTo>
                    <a:pt x="94" y="0"/>
                  </a:lnTo>
                  <a:lnTo>
                    <a:pt x="107" y="1"/>
                  </a:lnTo>
                  <a:lnTo>
                    <a:pt x="121" y="5"/>
                  </a:lnTo>
                  <a:lnTo>
                    <a:pt x="134" y="11"/>
                  </a:lnTo>
                  <a:lnTo>
                    <a:pt x="146" y="20"/>
                  </a:lnTo>
                  <a:lnTo>
                    <a:pt x="157" y="30"/>
                  </a:lnTo>
                  <a:lnTo>
                    <a:pt x="168" y="44"/>
                  </a:lnTo>
                  <a:lnTo>
                    <a:pt x="178" y="58"/>
                  </a:lnTo>
                  <a:lnTo>
                    <a:pt x="186"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5" name="Freeform 82"/>
            <p:cNvSpPr>
              <a:spLocks/>
            </p:cNvSpPr>
            <p:nvPr/>
          </p:nvSpPr>
          <p:spPr bwMode="auto">
            <a:xfrm rot="5400000">
              <a:off x="6669993" y="3106737"/>
              <a:ext cx="57150" cy="92075"/>
            </a:xfrm>
            <a:custGeom>
              <a:avLst/>
              <a:gdLst/>
              <a:ahLst/>
              <a:cxnLst>
                <a:cxn ang="0">
                  <a:pos x="1" y="91"/>
                </a:cxn>
                <a:cxn ang="0">
                  <a:pos x="5" y="82"/>
                </a:cxn>
                <a:cxn ang="0">
                  <a:pos x="10" y="71"/>
                </a:cxn>
                <a:cxn ang="0">
                  <a:pos x="17" y="60"/>
                </a:cxn>
                <a:cxn ang="0">
                  <a:pos x="25" y="47"/>
                </a:cxn>
                <a:cxn ang="0">
                  <a:pos x="31" y="34"/>
                </a:cxn>
                <a:cxn ang="0">
                  <a:pos x="39" y="17"/>
                </a:cxn>
                <a:cxn ang="0">
                  <a:pos x="45" y="0"/>
                </a:cxn>
                <a:cxn ang="0">
                  <a:pos x="52" y="17"/>
                </a:cxn>
                <a:cxn ang="0">
                  <a:pos x="60" y="34"/>
                </a:cxn>
                <a:cxn ang="0">
                  <a:pos x="67" y="47"/>
                </a:cxn>
                <a:cxn ang="0">
                  <a:pos x="74" y="60"/>
                </a:cxn>
                <a:cxn ang="0">
                  <a:pos x="80" y="71"/>
                </a:cxn>
                <a:cxn ang="0">
                  <a:pos x="85" y="82"/>
                </a:cxn>
                <a:cxn ang="0">
                  <a:pos x="89" y="91"/>
                </a:cxn>
                <a:cxn ang="0">
                  <a:pos x="91" y="101"/>
                </a:cxn>
                <a:cxn ang="0">
                  <a:pos x="87" y="118"/>
                </a:cxn>
                <a:cxn ang="0">
                  <a:pos x="78" y="132"/>
                </a:cxn>
                <a:cxn ang="0">
                  <a:pos x="63" y="141"/>
                </a:cxn>
                <a:cxn ang="0">
                  <a:pos x="45" y="144"/>
                </a:cxn>
                <a:cxn ang="0">
                  <a:pos x="27" y="141"/>
                </a:cxn>
                <a:cxn ang="0">
                  <a:pos x="13" y="132"/>
                </a:cxn>
                <a:cxn ang="0">
                  <a:pos x="4" y="118"/>
                </a:cxn>
                <a:cxn ang="0">
                  <a:pos x="0" y="101"/>
                </a:cxn>
                <a:cxn ang="0">
                  <a:pos x="1" y="91"/>
                </a:cxn>
              </a:cxnLst>
              <a:rect l="0" t="0" r="r" b="b"/>
              <a:pathLst>
                <a:path w="91" h="144">
                  <a:moveTo>
                    <a:pt x="1" y="91"/>
                  </a:moveTo>
                  <a:lnTo>
                    <a:pt x="5" y="82"/>
                  </a:lnTo>
                  <a:lnTo>
                    <a:pt x="10" y="71"/>
                  </a:lnTo>
                  <a:lnTo>
                    <a:pt x="17" y="60"/>
                  </a:lnTo>
                  <a:lnTo>
                    <a:pt x="25" y="47"/>
                  </a:lnTo>
                  <a:lnTo>
                    <a:pt x="31" y="34"/>
                  </a:lnTo>
                  <a:lnTo>
                    <a:pt x="39" y="17"/>
                  </a:lnTo>
                  <a:lnTo>
                    <a:pt x="45" y="0"/>
                  </a:lnTo>
                  <a:lnTo>
                    <a:pt x="52" y="17"/>
                  </a:lnTo>
                  <a:lnTo>
                    <a:pt x="60" y="34"/>
                  </a:lnTo>
                  <a:lnTo>
                    <a:pt x="67" y="47"/>
                  </a:lnTo>
                  <a:lnTo>
                    <a:pt x="74" y="60"/>
                  </a:lnTo>
                  <a:lnTo>
                    <a:pt x="80" y="71"/>
                  </a:lnTo>
                  <a:lnTo>
                    <a:pt x="85" y="82"/>
                  </a:lnTo>
                  <a:lnTo>
                    <a:pt x="89" y="91"/>
                  </a:lnTo>
                  <a:lnTo>
                    <a:pt x="91" y="101"/>
                  </a:lnTo>
                  <a:lnTo>
                    <a:pt x="87" y="118"/>
                  </a:lnTo>
                  <a:lnTo>
                    <a:pt x="78" y="132"/>
                  </a:lnTo>
                  <a:lnTo>
                    <a:pt x="63" y="141"/>
                  </a:lnTo>
                  <a:lnTo>
                    <a:pt x="45" y="144"/>
                  </a:lnTo>
                  <a:lnTo>
                    <a:pt x="27" y="141"/>
                  </a:lnTo>
                  <a:lnTo>
                    <a:pt x="13" y="132"/>
                  </a:lnTo>
                  <a:lnTo>
                    <a:pt x="4" y="118"/>
                  </a:lnTo>
                  <a:lnTo>
                    <a:pt x="0" y="101"/>
                  </a:lnTo>
                  <a:lnTo>
                    <a:pt x="1" y="91"/>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6" name="Freeform 83"/>
            <p:cNvSpPr>
              <a:spLocks/>
            </p:cNvSpPr>
            <p:nvPr/>
          </p:nvSpPr>
          <p:spPr bwMode="auto">
            <a:xfrm rot="5400000">
              <a:off x="6669993" y="3106737"/>
              <a:ext cx="57150" cy="92075"/>
            </a:xfrm>
            <a:custGeom>
              <a:avLst/>
              <a:gdLst/>
              <a:ahLst/>
              <a:cxnLst>
                <a:cxn ang="0">
                  <a:pos x="1" y="91"/>
                </a:cxn>
                <a:cxn ang="0">
                  <a:pos x="5" y="82"/>
                </a:cxn>
                <a:cxn ang="0">
                  <a:pos x="10" y="71"/>
                </a:cxn>
                <a:cxn ang="0">
                  <a:pos x="17" y="60"/>
                </a:cxn>
                <a:cxn ang="0">
                  <a:pos x="25" y="47"/>
                </a:cxn>
                <a:cxn ang="0">
                  <a:pos x="31" y="34"/>
                </a:cxn>
                <a:cxn ang="0">
                  <a:pos x="39" y="17"/>
                </a:cxn>
                <a:cxn ang="0">
                  <a:pos x="45" y="0"/>
                </a:cxn>
                <a:cxn ang="0">
                  <a:pos x="52" y="17"/>
                </a:cxn>
                <a:cxn ang="0">
                  <a:pos x="60" y="34"/>
                </a:cxn>
                <a:cxn ang="0">
                  <a:pos x="67" y="47"/>
                </a:cxn>
                <a:cxn ang="0">
                  <a:pos x="74" y="60"/>
                </a:cxn>
                <a:cxn ang="0">
                  <a:pos x="80" y="71"/>
                </a:cxn>
                <a:cxn ang="0">
                  <a:pos x="85" y="82"/>
                </a:cxn>
                <a:cxn ang="0">
                  <a:pos x="89" y="91"/>
                </a:cxn>
                <a:cxn ang="0">
                  <a:pos x="91" y="101"/>
                </a:cxn>
                <a:cxn ang="0">
                  <a:pos x="87" y="118"/>
                </a:cxn>
                <a:cxn ang="0">
                  <a:pos x="78" y="132"/>
                </a:cxn>
                <a:cxn ang="0">
                  <a:pos x="63" y="141"/>
                </a:cxn>
                <a:cxn ang="0">
                  <a:pos x="45" y="144"/>
                </a:cxn>
                <a:cxn ang="0">
                  <a:pos x="27" y="141"/>
                </a:cxn>
                <a:cxn ang="0">
                  <a:pos x="13" y="132"/>
                </a:cxn>
                <a:cxn ang="0">
                  <a:pos x="4" y="118"/>
                </a:cxn>
                <a:cxn ang="0">
                  <a:pos x="0" y="101"/>
                </a:cxn>
                <a:cxn ang="0">
                  <a:pos x="1" y="91"/>
                </a:cxn>
              </a:cxnLst>
              <a:rect l="0" t="0" r="r" b="b"/>
              <a:pathLst>
                <a:path w="91" h="144">
                  <a:moveTo>
                    <a:pt x="1" y="91"/>
                  </a:moveTo>
                  <a:lnTo>
                    <a:pt x="5" y="82"/>
                  </a:lnTo>
                  <a:lnTo>
                    <a:pt x="10" y="71"/>
                  </a:lnTo>
                  <a:lnTo>
                    <a:pt x="17" y="60"/>
                  </a:lnTo>
                  <a:lnTo>
                    <a:pt x="25" y="47"/>
                  </a:lnTo>
                  <a:lnTo>
                    <a:pt x="31" y="34"/>
                  </a:lnTo>
                  <a:lnTo>
                    <a:pt x="39" y="17"/>
                  </a:lnTo>
                  <a:lnTo>
                    <a:pt x="45" y="0"/>
                  </a:lnTo>
                  <a:lnTo>
                    <a:pt x="52" y="17"/>
                  </a:lnTo>
                  <a:lnTo>
                    <a:pt x="60" y="34"/>
                  </a:lnTo>
                  <a:lnTo>
                    <a:pt x="67" y="47"/>
                  </a:lnTo>
                  <a:lnTo>
                    <a:pt x="74" y="60"/>
                  </a:lnTo>
                  <a:lnTo>
                    <a:pt x="80" y="71"/>
                  </a:lnTo>
                  <a:lnTo>
                    <a:pt x="85" y="82"/>
                  </a:lnTo>
                  <a:lnTo>
                    <a:pt x="89" y="91"/>
                  </a:lnTo>
                  <a:lnTo>
                    <a:pt x="91" y="101"/>
                  </a:lnTo>
                  <a:lnTo>
                    <a:pt x="87" y="118"/>
                  </a:lnTo>
                  <a:lnTo>
                    <a:pt x="78" y="132"/>
                  </a:lnTo>
                  <a:lnTo>
                    <a:pt x="63" y="141"/>
                  </a:lnTo>
                  <a:lnTo>
                    <a:pt x="45" y="144"/>
                  </a:lnTo>
                  <a:lnTo>
                    <a:pt x="27" y="141"/>
                  </a:lnTo>
                  <a:lnTo>
                    <a:pt x="13" y="132"/>
                  </a:lnTo>
                  <a:lnTo>
                    <a:pt x="4" y="118"/>
                  </a:lnTo>
                  <a:lnTo>
                    <a:pt x="0" y="101"/>
                  </a:lnTo>
                  <a:lnTo>
                    <a:pt x="1" y="91"/>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7" name="Freeform 84"/>
            <p:cNvSpPr>
              <a:spLocks/>
            </p:cNvSpPr>
            <p:nvPr/>
          </p:nvSpPr>
          <p:spPr bwMode="auto">
            <a:xfrm rot="5400000">
              <a:off x="6673168" y="3221037"/>
              <a:ext cx="57150" cy="92075"/>
            </a:xfrm>
            <a:custGeom>
              <a:avLst/>
              <a:gdLst/>
              <a:ahLst/>
              <a:cxnLst>
                <a:cxn ang="0">
                  <a:pos x="1" y="92"/>
                </a:cxn>
                <a:cxn ang="0">
                  <a:pos x="5" y="83"/>
                </a:cxn>
                <a:cxn ang="0">
                  <a:pos x="10" y="72"/>
                </a:cxn>
                <a:cxn ang="0">
                  <a:pos x="17" y="61"/>
                </a:cxn>
                <a:cxn ang="0">
                  <a:pos x="23" y="48"/>
                </a:cxn>
                <a:cxn ang="0">
                  <a:pos x="31" y="33"/>
                </a:cxn>
                <a:cxn ang="0">
                  <a:pos x="39" y="17"/>
                </a:cxn>
                <a:cxn ang="0">
                  <a:pos x="45" y="0"/>
                </a:cxn>
                <a:cxn ang="0">
                  <a:pos x="52" y="17"/>
                </a:cxn>
                <a:cxn ang="0">
                  <a:pos x="59" y="33"/>
                </a:cxn>
                <a:cxn ang="0">
                  <a:pos x="66" y="48"/>
                </a:cxn>
                <a:cxn ang="0">
                  <a:pos x="74"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3" y="133"/>
                </a:cxn>
                <a:cxn ang="0">
                  <a:pos x="4" y="119"/>
                </a:cxn>
                <a:cxn ang="0">
                  <a:pos x="0" y="102"/>
                </a:cxn>
                <a:cxn ang="0">
                  <a:pos x="1" y="92"/>
                </a:cxn>
              </a:cxnLst>
              <a:rect l="0" t="0" r="r" b="b"/>
              <a:pathLst>
                <a:path w="90" h="145">
                  <a:moveTo>
                    <a:pt x="1" y="92"/>
                  </a:moveTo>
                  <a:lnTo>
                    <a:pt x="5" y="83"/>
                  </a:lnTo>
                  <a:lnTo>
                    <a:pt x="10" y="72"/>
                  </a:lnTo>
                  <a:lnTo>
                    <a:pt x="17" y="61"/>
                  </a:lnTo>
                  <a:lnTo>
                    <a:pt x="23" y="48"/>
                  </a:lnTo>
                  <a:lnTo>
                    <a:pt x="31" y="33"/>
                  </a:lnTo>
                  <a:lnTo>
                    <a:pt x="39" y="17"/>
                  </a:lnTo>
                  <a:lnTo>
                    <a:pt x="45" y="0"/>
                  </a:lnTo>
                  <a:lnTo>
                    <a:pt x="52" y="17"/>
                  </a:lnTo>
                  <a:lnTo>
                    <a:pt x="59" y="33"/>
                  </a:lnTo>
                  <a:lnTo>
                    <a:pt x="66" y="48"/>
                  </a:lnTo>
                  <a:lnTo>
                    <a:pt x="74" y="61"/>
                  </a:lnTo>
                  <a:lnTo>
                    <a:pt x="80" y="72"/>
                  </a:lnTo>
                  <a:lnTo>
                    <a:pt x="85" y="83"/>
                  </a:lnTo>
                  <a:lnTo>
                    <a:pt x="89" y="92"/>
                  </a:lnTo>
                  <a:lnTo>
                    <a:pt x="90" y="102"/>
                  </a:lnTo>
                  <a:lnTo>
                    <a:pt x="86" y="119"/>
                  </a:lnTo>
                  <a:lnTo>
                    <a:pt x="77" y="133"/>
                  </a:lnTo>
                  <a:lnTo>
                    <a:pt x="63" y="142"/>
                  </a:lnTo>
                  <a:lnTo>
                    <a:pt x="45" y="145"/>
                  </a:lnTo>
                  <a:lnTo>
                    <a:pt x="27" y="142"/>
                  </a:lnTo>
                  <a:lnTo>
                    <a:pt x="13" y="133"/>
                  </a:lnTo>
                  <a:lnTo>
                    <a:pt x="4" y="119"/>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8" name="Freeform 85"/>
            <p:cNvSpPr>
              <a:spLocks/>
            </p:cNvSpPr>
            <p:nvPr/>
          </p:nvSpPr>
          <p:spPr bwMode="auto">
            <a:xfrm rot="5400000">
              <a:off x="6673168" y="3221037"/>
              <a:ext cx="57150" cy="92075"/>
            </a:xfrm>
            <a:custGeom>
              <a:avLst/>
              <a:gdLst/>
              <a:ahLst/>
              <a:cxnLst>
                <a:cxn ang="0">
                  <a:pos x="1" y="92"/>
                </a:cxn>
                <a:cxn ang="0">
                  <a:pos x="5" y="83"/>
                </a:cxn>
                <a:cxn ang="0">
                  <a:pos x="10" y="72"/>
                </a:cxn>
                <a:cxn ang="0">
                  <a:pos x="17" y="61"/>
                </a:cxn>
                <a:cxn ang="0">
                  <a:pos x="23" y="48"/>
                </a:cxn>
                <a:cxn ang="0">
                  <a:pos x="31" y="33"/>
                </a:cxn>
                <a:cxn ang="0">
                  <a:pos x="39" y="17"/>
                </a:cxn>
                <a:cxn ang="0">
                  <a:pos x="45" y="0"/>
                </a:cxn>
                <a:cxn ang="0">
                  <a:pos x="52" y="17"/>
                </a:cxn>
                <a:cxn ang="0">
                  <a:pos x="59" y="33"/>
                </a:cxn>
                <a:cxn ang="0">
                  <a:pos x="66" y="48"/>
                </a:cxn>
                <a:cxn ang="0">
                  <a:pos x="74"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3" y="133"/>
                </a:cxn>
                <a:cxn ang="0">
                  <a:pos x="4" y="119"/>
                </a:cxn>
                <a:cxn ang="0">
                  <a:pos x="0" y="102"/>
                </a:cxn>
                <a:cxn ang="0">
                  <a:pos x="1" y="92"/>
                </a:cxn>
              </a:cxnLst>
              <a:rect l="0" t="0" r="r" b="b"/>
              <a:pathLst>
                <a:path w="90" h="145">
                  <a:moveTo>
                    <a:pt x="1" y="92"/>
                  </a:moveTo>
                  <a:lnTo>
                    <a:pt x="5" y="83"/>
                  </a:lnTo>
                  <a:lnTo>
                    <a:pt x="10" y="72"/>
                  </a:lnTo>
                  <a:lnTo>
                    <a:pt x="17" y="61"/>
                  </a:lnTo>
                  <a:lnTo>
                    <a:pt x="23" y="48"/>
                  </a:lnTo>
                  <a:lnTo>
                    <a:pt x="31" y="33"/>
                  </a:lnTo>
                  <a:lnTo>
                    <a:pt x="39" y="17"/>
                  </a:lnTo>
                  <a:lnTo>
                    <a:pt x="45" y="0"/>
                  </a:lnTo>
                  <a:lnTo>
                    <a:pt x="52" y="17"/>
                  </a:lnTo>
                  <a:lnTo>
                    <a:pt x="59" y="33"/>
                  </a:lnTo>
                  <a:lnTo>
                    <a:pt x="66" y="48"/>
                  </a:lnTo>
                  <a:lnTo>
                    <a:pt x="74" y="61"/>
                  </a:lnTo>
                  <a:lnTo>
                    <a:pt x="80" y="72"/>
                  </a:lnTo>
                  <a:lnTo>
                    <a:pt x="85" y="83"/>
                  </a:lnTo>
                  <a:lnTo>
                    <a:pt x="89" y="92"/>
                  </a:lnTo>
                  <a:lnTo>
                    <a:pt x="90" y="102"/>
                  </a:lnTo>
                  <a:lnTo>
                    <a:pt x="86" y="119"/>
                  </a:lnTo>
                  <a:lnTo>
                    <a:pt x="77" y="133"/>
                  </a:lnTo>
                  <a:lnTo>
                    <a:pt x="63" y="142"/>
                  </a:lnTo>
                  <a:lnTo>
                    <a:pt x="45" y="145"/>
                  </a:lnTo>
                  <a:lnTo>
                    <a:pt x="27" y="142"/>
                  </a:lnTo>
                  <a:lnTo>
                    <a:pt x="13" y="133"/>
                  </a:lnTo>
                  <a:lnTo>
                    <a:pt x="4" y="119"/>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9" name="Freeform 86"/>
            <p:cNvSpPr>
              <a:spLocks/>
            </p:cNvSpPr>
            <p:nvPr/>
          </p:nvSpPr>
          <p:spPr bwMode="auto">
            <a:xfrm rot="5400000">
              <a:off x="6671580" y="3328987"/>
              <a:ext cx="57150" cy="92075"/>
            </a:xfrm>
            <a:custGeom>
              <a:avLst/>
              <a:gdLst/>
              <a:ahLst/>
              <a:cxnLst>
                <a:cxn ang="0">
                  <a:pos x="1" y="93"/>
                </a:cxn>
                <a:cxn ang="0">
                  <a:pos x="5" y="84"/>
                </a:cxn>
                <a:cxn ang="0">
                  <a:pos x="10" y="73"/>
                </a:cxn>
                <a:cxn ang="0">
                  <a:pos x="16" y="61"/>
                </a:cxn>
                <a:cxn ang="0">
                  <a:pos x="23" y="49"/>
                </a:cxn>
                <a:cxn ang="0">
                  <a:pos x="31" y="34"/>
                </a:cxn>
                <a:cxn ang="0">
                  <a:pos x="38" y="18"/>
                </a:cxn>
                <a:cxn ang="0">
                  <a:pos x="45" y="0"/>
                </a:cxn>
                <a:cxn ang="0">
                  <a:pos x="51" y="18"/>
                </a:cxn>
                <a:cxn ang="0">
                  <a:pos x="59" y="34"/>
                </a:cxn>
                <a:cxn ang="0">
                  <a:pos x="67" y="49"/>
                </a:cxn>
                <a:cxn ang="0">
                  <a:pos x="73" y="61"/>
                </a:cxn>
                <a:cxn ang="0">
                  <a:pos x="80" y="73"/>
                </a:cxn>
                <a:cxn ang="0">
                  <a:pos x="85" y="84"/>
                </a:cxn>
                <a:cxn ang="0">
                  <a:pos x="89" y="93"/>
                </a:cxn>
                <a:cxn ang="0">
                  <a:pos x="90" y="103"/>
                </a:cxn>
                <a:cxn ang="0">
                  <a:pos x="86" y="120"/>
                </a:cxn>
                <a:cxn ang="0">
                  <a:pos x="77" y="134"/>
                </a:cxn>
                <a:cxn ang="0">
                  <a:pos x="63" y="142"/>
                </a:cxn>
                <a:cxn ang="0">
                  <a:pos x="45" y="146"/>
                </a:cxn>
                <a:cxn ang="0">
                  <a:pos x="27" y="142"/>
                </a:cxn>
                <a:cxn ang="0">
                  <a:pos x="12" y="134"/>
                </a:cxn>
                <a:cxn ang="0">
                  <a:pos x="3" y="120"/>
                </a:cxn>
                <a:cxn ang="0">
                  <a:pos x="0" y="103"/>
                </a:cxn>
                <a:cxn ang="0">
                  <a:pos x="1" y="93"/>
                </a:cxn>
              </a:cxnLst>
              <a:rect l="0" t="0" r="r" b="b"/>
              <a:pathLst>
                <a:path w="90" h="146">
                  <a:moveTo>
                    <a:pt x="1" y="93"/>
                  </a:moveTo>
                  <a:lnTo>
                    <a:pt x="5" y="84"/>
                  </a:lnTo>
                  <a:lnTo>
                    <a:pt x="10" y="73"/>
                  </a:lnTo>
                  <a:lnTo>
                    <a:pt x="16" y="61"/>
                  </a:lnTo>
                  <a:lnTo>
                    <a:pt x="23" y="49"/>
                  </a:lnTo>
                  <a:lnTo>
                    <a:pt x="31" y="34"/>
                  </a:lnTo>
                  <a:lnTo>
                    <a:pt x="38" y="18"/>
                  </a:lnTo>
                  <a:lnTo>
                    <a:pt x="45" y="0"/>
                  </a:lnTo>
                  <a:lnTo>
                    <a:pt x="51" y="18"/>
                  </a:lnTo>
                  <a:lnTo>
                    <a:pt x="59" y="34"/>
                  </a:lnTo>
                  <a:lnTo>
                    <a:pt x="67" y="49"/>
                  </a:lnTo>
                  <a:lnTo>
                    <a:pt x="73" y="61"/>
                  </a:lnTo>
                  <a:lnTo>
                    <a:pt x="80" y="73"/>
                  </a:lnTo>
                  <a:lnTo>
                    <a:pt x="85" y="84"/>
                  </a:lnTo>
                  <a:lnTo>
                    <a:pt x="89" y="93"/>
                  </a:lnTo>
                  <a:lnTo>
                    <a:pt x="90" y="103"/>
                  </a:lnTo>
                  <a:lnTo>
                    <a:pt x="86" y="120"/>
                  </a:lnTo>
                  <a:lnTo>
                    <a:pt x="77" y="134"/>
                  </a:lnTo>
                  <a:lnTo>
                    <a:pt x="63" y="142"/>
                  </a:lnTo>
                  <a:lnTo>
                    <a:pt x="45" y="146"/>
                  </a:lnTo>
                  <a:lnTo>
                    <a:pt x="27" y="142"/>
                  </a:lnTo>
                  <a:lnTo>
                    <a:pt x="12" y="134"/>
                  </a:lnTo>
                  <a:lnTo>
                    <a:pt x="3" y="120"/>
                  </a:lnTo>
                  <a:lnTo>
                    <a:pt x="0" y="103"/>
                  </a:lnTo>
                  <a:lnTo>
                    <a:pt x="1" y="93"/>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0" name="Freeform 87"/>
            <p:cNvSpPr>
              <a:spLocks/>
            </p:cNvSpPr>
            <p:nvPr/>
          </p:nvSpPr>
          <p:spPr bwMode="auto">
            <a:xfrm rot="5400000">
              <a:off x="6671580" y="3328987"/>
              <a:ext cx="57150" cy="92075"/>
            </a:xfrm>
            <a:custGeom>
              <a:avLst/>
              <a:gdLst/>
              <a:ahLst/>
              <a:cxnLst>
                <a:cxn ang="0">
                  <a:pos x="1" y="93"/>
                </a:cxn>
                <a:cxn ang="0">
                  <a:pos x="5" y="84"/>
                </a:cxn>
                <a:cxn ang="0">
                  <a:pos x="10" y="73"/>
                </a:cxn>
                <a:cxn ang="0">
                  <a:pos x="16" y="61"/>
                </a:cxn>
                <a:cxn ang="0">
                  <a:pos x="23" y="49"/>
                </a:cxn>
                <a:cxn ang="0">
                  <a:pos x="31" y="34"/>
                </a:cxn>
                <a:cxn ang="0">
                  <a:pos x="38" y="18"/>
                </a:cxn>
                <a:cxn ang="0">
                  <a:pos x="45" y="0"/>
                </a:cxn>
                <a:cxn ang="0">
                  <a:pos x="51" y="18"/>
                </a:cxn>
                <a:cxn ang="0">
                  <a:pos x="59" y="34"/>
                </a:cxn>
                <a:cxn ang="0">
                  <a:pos x="67" y="49"/>
                </a:cxn>
                <a:cxn ang="0">
                  <a:pos x="73" y="61"/>
                </a:cxn>
                <a:cxn ang="0">
                  <a:pos x="80" y="73"/>
                </a:cxn>
                <a:cxn ang="0">
                  <a:pos x="85" y="84"/>
                </a:cxn>
                <a:cxn ang="0">
                  <a:pos x="89" y="93"/>
                </a:cxn>
                <a:cxn ang="0">
                  <a:pos x="90" y="103"/>
                </a:cxn>
                <a:cxn ang="0">
                  <a:pos x="86" y="120"/>
                </a:cxn>
                <a:cxn ang="0">
                  <a:pos x="77" y="134"/>
                </a:cxn>
                <a:cxn ang="0">
                  <a:pos x="63" y="142"/>
                </a:cxn>
                <a:cxn ang="0">
                  <a:pos x="45" y="146"/>
                </a:cxn>
                <a:cxn ang="0">
                  <a:pos x="27" y="142"/>
                </a:cxn>
                <a:cxn ang="0">
                  <a:pos x="12" y="134"/>
                </a:cxn>
                <a:cxn ang="0">
                  <a:pos x="3" y="120"/>
                </a:cxn>
                <a:cxn ang="0">
                  <a:pos x="0" y="103"/>
                </a:cxn>
                <a:cxn ang="0">
                  <a:pos x="1" y="93"/>
                </a:cxn>
              </a:cxnLst>
              <a:rect l="0" t="0" r="r" b="b"/>
              <a:pathLst>
                <a:path w="90" h="146">
                  <a:moveTo>
                    <a:pt x="1" y="93"/>
                  </a:moveTo>
                  <a:lnTo>
                    <a:pt x="5" y="84"/>
                  </a:lnTo>
                  <a:lnTo>
                    <a:pt x="10" y="73"/>
                  </a:lnTo>
                  <a:lnTo>
                    <a:pt x="16" y="61"/>
                  </a:lnTo>
                  <a:lnTo>
                    <a:pt x="23" y="49"/>
                  </a:lnTo>
                  <a:lnTo>
                    <a:pt x="31" y="34"/>
                  </a:lnTo>
                  <a:lnTo>
                    <a:pt x="38" y="18"/>
                  </a:lnTo>
                  <a:lnTo>
                    <a:pt x="45" y="0"/>
                  </a:lnTo>
                  <a:lnTo>
                    <a:pt x="51" y="18"/>
                  </a:lnTo>
                  <a:lnTo>
                    <a:pt x="59" y="34"/>
                  </a:lnTo>
                  <a:lnTo>
                    <a:pt x="67" y="49"/>
                  </a:lnTo>
                  <a:lnTo>
                    <a:pt x="73" y="61"/>
                  </a:lnTo>
                  <a:lnTo>
                    <a:pt x="80" y="73"/>
                  </a:lnTo>
                  <a:lnTo>
                    <a:pt x="85" y="84"/>
                  </a:lnTo>
                  <a:lnTo>
                    <a:pt x="89" y="93"/>
                  </a:lnTo>
                  <a:lnTo>
                    <a:pt x="90" y="103"/>
                  </a:lnTo>
                  <a:lnTo>
                    <a:pt x="86" y="120"/>
                  </a:lnTo>
                  <a:lnTo>
                    <a:pt x="77" y="134"/>
                  </a:lnTo>
                  <a:lnTo>
                    <a:pt x="63" y="142"/>
                  </a:lnTo>
                  <a:lnTo>
                    <a:pt x="45" y="146"/>
                  </a:lnTo>
                  <a:lnTo>
                    <a:pt x="27" y="142"/>
                  </a:lnTo>
                  <a:lnTo>
                    <a:pt x="12" y="134"/>
                  </a:lnTo>
                  <a:lnTo>
                    <a:pt x="3" y="120"/>
                  </a:lnTo>
                  <a:lnTo>
                    <a:pt x="0" y="103"/>
                  </a:lnTo>
                  <a:lnTo>
                    <a:pt x="1" y="93"/>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1" name="Freeform 88"/>
            <p:cNvSpPr>
              <a:spLocks/>
            </p:cNvSpPr>
            <p:nvPr/>
          </p:nvSpPr>
          <p:spPr bwMode="auto">
            <a:xfrm rot="5400000">
              <a:off x="6700155" y="3298825"/>
              <a:ext cx="117475" cy="47625"/>
            </a:xfrm>
            <a:custGeom>
              <a:avLst/>
              <a:gdLst/>
              <a:ahLst/>
              <a:cxnLst>
                <a:cxn ang="0">
                  <a:pos x="0" y="67"/>
                </a:cxn>
                <a:cxn ang="0">
                  <a:pos x="9" y="51"/>
                </a:cxn>
                <a:cxn ang="0">
                  <a:pos x="18" y="37"/>
                </a:cxn>
                <a:cxn ang="0">
                  <a:pos x="30" y="26"/>
                </a:cxn>
                <a:cxn ang="0">
                  <a:pos x="41" y="16"/>
                </a:cxn>
                <a:cxn ang="0">
                  <a:pos x="54" y="9"/>
                </a:cxn>
                <a:cxn ang="0">
                  <a:pos x="67" y="4"/>
                </a:cxn>
                <a:cxn ang="0">
                  <a:pos x="80" y="1"/>
                </a:cxn>
                <a:cxn ang="0">
                  <a:pos x="93" y="0"/>
                </a:cxn>
                <a:cxn ang="0">
                  <a:pos x="107" y="1"/>
                </a:cxn>
                <a:cxn ang="0">
                  <a:pos x="120" y="5"/>
                </a:cxn>
                <a:cxn ang="0">
                  <a:pos x="133" y="11"/>
                </a:cxn>
                <a:cxn ang="0">
                  <a:pos x="145" y="19"/>
                </a:cxn>
                <a:cxn ang="0">
                  <a:pos x="156" y="30"/>
                </a:cxn>
                <a:cxn ang="0">
                  <a:pos x="167" y="42"/>
                </a:cxn>
                <a:cxn ang="0">
                  <a:pos x="177" y="57"/>
                </a:cxn>
                <a:cxn ang="0">
                  <a:pos x="185" y="75"/>
                </a:cxn>
              </a:cxnLst>
              <a:rect l="0" t="0" r="r" b="b"/>
              <a:pathLst>
                <a:path w="185" h="75">
                  <a:moveTo>
                    <a:pt x="0" y="67"/>
                  </a:moveTo>
                  <a:lnTo>
                    <a:pt x="9" y="51"/>
                  </a:lnTo>
                  <a:lnTo>
                    <a:pt x="18" y="37"/>
                  </a:lnTo>
                  <a:lnTo>
                    <a:pt x="30" y="26"/>
                  </a:lnTo>
                  <a:lnTo>
                    <a:pt x="41" y="16"/>
                  </a:lnTo>
                  <a:lnTo>
                    <a:pt x="54" y="9"/>
                  </a:lnTo>
                  <a:lnTo>
                    <a:pt x="67" y="4"/>
                  </a:lnTo>
                  <a:lnTo>
                    <a:pt x="80" y="1"/>
                  </a:lnTo>
                  <a:lnTo>
                    <a:pt x="93" y="0"/>
                  </a:lnTo>
                  <a:lnTo>
                    <a:pt x="107" y="1"/>
                  </a:lnTo>
                  <a:lnTo>
                    <a:pt x="120" y="5"/>
                  </a:lnTo>
                  <a:lnTo>
                    <a:pt x="133" y="11"/>
                  </a:lnTo>
                  <a:lnTo>
                    <a:pt x="145" y="19"/>
                  </a:lnTo>
                  <a:lnTo>
                    <a:pt x="156" y="30"/>
                  </a:lnTo>
                  <a:lnTo>
                    <a:pt x="167" y="42"/>
                  </a:lnTo>
                  <a:lnTo>
                    <a:pt x="177" y="57"/>
                  </a:lnTo>
                  <a:lnTo>
                    <a:pt x="185"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2" name="Freeform 89"/>
            <p:cNvSpPr>
              <a:spLocks/>
            </p:cNvSpPr>
            <p:nvPr/>
          </p:nvSpPr>
          <p:spPr bwMode="auto">
            <a:xfrm rot="5400000">
              <a:off x="6703330" y="3409950"/>
              <a:ext cx="117475" cy="47625"/>
            </a:xfrm>
            <a:custGeom>
              <a:avLst/>
              <a:gdLst/>
              <a:ahLst/>
              <a:cxnLst>
                <a:cxn ang="0">
                  <a:pos x="0" y="69"/>
                </a:cxn>
                <a:cxn ang="0">
                  <a:pos x="9" y="52"/>
                </a:cxn>
                <a:cxn ang="0">
                  <a:pos x="18" y="39"/>
                </a:cxn>
                <a:cxn ang="0">
                  <a:pos x="30" y="26"/>
                </a:cxn>
                <a:cxn ang="0">
                  <a:pos x="41" y="16"/>
                </a:cxn>
                <a:cxn ang="0">
                  <a:pos x="54" y="9"/>
                </a:cxn>
                <a:cxn ang="0">
                  <a:pos x="67" y="4"/>
                </a:cxn>
                <a:cxn ang="0">
                  <a:pos x="80" y="1"/>
                </a:cxn>
                <a:cxn ang="0">
                  <a:pos x="94" y="0"/>
                </a:cxn>
                <a:cxn ang="0">
                  <a:pos x="107" y="1"/>
                </a:cxn>
                <a:cxn ang="0">
                  <a:pos x="121" y="5"/>
                </a:cxn>
                <a:cxn ang="0">
                  <a:pos x="134" y="11"/>
                </a:cxn>
                <a:cxn ang="0">
                  <a:pos x="146" y="19"/>
                </a:cxn>
                <a:cxn ang="0">
                  <a:pos x="158" y="30"/>
                </a:cxn>
                <a:cxn ang="0">
                  <a:pos x="168" y="43"/>
                </a:cxn>
                <a:cxn ang="0">
                  <a:pos x="178" y="57"/>
                </a:cxn>
                <a:cxn ang="0">
                  <a:pos x="186" y="75"/>
                </a:cxn>
              </a:cxnLst>
              <a:rect l="0" t="0" r="r" b="b"/>
              <a:pathLst>
                <a:path w="186" h="75">
                  <a:moveTo>
                    <a:pt x="0" y="69"/>
                  </a:moveTo>
                  <a:lnTo>
                    <a:pt x="9" y="52"/>
                  </a:lnTo>
                  <a:lnTo>
                    <a:pt x="18" y="39"/>
                  </a:lnTo>
                  <a:lnTo>
                    <a:pt x="30" y="26"/>
                  </a:lnTo>
                  <a:lnTo>
                    <a:pt x="41" y="16"/>
                  </a:lnTo>
                  <a:lnTo>
                    <a:pt x="54" y="9"/>
                  </a:lnTo>
                  <a:lnTo>
                    <a:pt x="67" y="4"/>
                  </a:lnTo>
                  <a:lnTo>
                    <a:pt x="80" y="1"/>
                  </a:lnTo>
                  <a:lnTo>
                    <a:pt x="94" y="0"/>
                  </a:lnTo>
                  <a:lnTo>
                    <a:pt x="107" y="1"/>
                  </a:lnTo>
                  <a:lnTo>
                    <a:pt x="121" y="5"/>
                  </a:lnTo>
                  <a:lnTo>
                    <a:pt x="134" y="11"/>
                  </a:lnTo>
                  <a:lnTo>
                    <a:pt x="146" y="19"/>
                  </a:lnTo>
                  <a:lnTo>
                    <a:pt x="158" y="30"/>
                  </a:lnTo>
                  <a:lnTo>
                    <a:pt x="168" y="43"/>
                  </a:lnTo>
                  <a:lnTo>
                    <a:pt x="178" y="57"/>
                  </a:lnTo>
                  <a:lnTo>
                    <a:pt x="186"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3" name="Freeform 90"/>
            <p:cNvSpPr>
              <a:spLocks/>
            </p:cNvSpPr>
            <p:nvPr/>
          </p:nvSpPr>
          <p:spPr bwMode="auto">
            <a:xfrm rot="5400000">
              <a:off x="6708093" y="3187700"/>
              <a:ext cx="119063" cy="49213"/>
            </a:xfrm>
            <a:custGeom>
              <a:avLst/>
              <a:gdLst/>
              <a:ahLst/>
              <a:cxnLst>
                <a:cxn ang="0">
                  <a:pos x="0" y="68"/>
                </a:cxn>
                <a:cxn ang="0">
                  <a:pos x="9" y="52"/>
                </a:cxn>
                <a:cxn ang="0">
                  <a:pos x="18" y="38"/>
                </a:cxn>
                <a:cxn ang="0">
                  <a:pos x="30" y="26"/>
                </a:cxn>
                <a:cxn ang="0">
                  <a:pos x="42" y="16"/>
                </a:cxn>
                <a:cxn ang="0">
                  <a:pos x="55" y="8"/>
                </a:cxn>
                <a:cxn ang="0">
                  <a:pos x="68" y="3"/>
                </a:cxn>
                <a:cxn ang="0">
                  <a:pos x="80" y="1"/>
                </a:cxn>
                <a:cxn ang="0">
                  <a:pos x="95" y="0"/>
                </a:cxn>
                <a:cxn ang="0">
                  <a:pos x="108" y="1"/>
                </a:cxn>
                <a:cxn ang="0">
                  <a:pos x="122" y="5"/>
                </a:cxn>
                <a:cxn ang="0">
                  <a:pos x="135" y="11"/>
                </a:cxn>
                <a:cxn ang="0">
                  <a:pos x="146" y="20"/>
                </a:cxn>
                <a:cxn ang="0">
                  <a:pos x="158" y="30"/>
                </a:cxn>
                <a:cxn ang="0">
                  <a:pos x="168" y="43"/>
                </a:cxn>
                <a:cxn ang="0">
                  <a:pos x="179" y="58"/>
                </a:cxn>
                <a:cxn ang="0">
                  <a:pos x="187" y="76"/>
                </a:cxn>
              </a:cxnLst>
              <a:rect l="0" t="0" r="r" b="b"/>
              <a:pathLst>
                <a:path w="187" h="76">
                  <a:moveTo>
                    <a:pt x="0" y="68"/>
                  </a:moveTo>
                  <a:lnTo>
                    <a:pt x="9" y="52"/>
                  </a:lnTo>
                  <a:lnTo>
                    <a:pt x="18" y="38"/>
                  </a:lnTo>
                  <a:lnTo>
                    <a:pt x="30" y="26"/>
                  </a:lnTo>
                  <a:lnTo>
                    <a:pt x="42" y="16"/>
                  </a:lnTo>
                  <a:lnTo>
                    <a:pt x="55" y="8"/>
                  </a:lnTo>
                  <a:lnTo>
                    <a:pt x="68" y="3"/>
                  </a:lnTo>
                  <a:lnTo>
                    <a:pt x="80" y="1"/>
                  </a:lnTo>
                  <a:lnTo>
                    <a:pt x="95" y="0"/>
                  </a:lnTo>
                  <a:lnTo>
                    <a:pt x="108" y="1"/>
                  </a:lnTo>
                  <a:lnTo>
                    <a:pt x="122" y="5"/>
                  </a:lnTo>
                  <a:lnTo>
                    <a:pt x="135" y="11"/>
                  </a:lnTo>
                  <a:lnTo>
                    <a:pt x="146" y="20"/>
                  </a:lnTo>
                  <a:lnTo>
                    <a:pt x="158" y="30"/>
                  </a:lnTo>
                  <a:lnTo>
                    <a:pt x="168" y="43"/>
                  </a:lnTo>
                  <a:lnTo>
                    <a:pt x="179" y="58"/>
                  </a:lnTo>
                  <a:lnTo>
                    <a:pt x="187"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4" name="Freeform 91"/>
            <p:cNvSpPr>
              <a:spLocks/>
            </p:cNvSpPr>
            <p:nvPr/>
          </p:nvSpPr>
          <p:spPr bwMode="auto">
            <a:xfrm rot="5400000">
              <a:off x="6665230" y="3783012"/>
              <a:ext cx="57150" cy="92075"/>
            </a:xfrm>
            <a:custGeom>
              <a:avLst/>
              <a:gdLst/>
              <a:ahLst/>
              <a:cxnLst>
                <a:cxn ang="0">
                  <a:pos x="1" y="91"/>
                </a:cxn>
                <a:cxn ang="0">
                  <a:pos x="5" y="83"/>
                </a:cxn>
                <a:cxn ang="0">
                  <a:pos x="10" y="71"/>
                </a:cxn>
                <a:cxn ang="0">
                  <a:pos x="17" y="60"/>
                </a:cxn>
                <a:cxn ang="0">
                  <a:pos x="25" y="48"/>
                </a:cxn>
                <a:cxn ang="0">
                  <a:pos x="31" y="34"/>
                </a:cxn>
                <a:cxn ang="0">
                  <a:pos x="39" y="18"/>
                </a:cxn>
                <a:cxn ang="0">
                  <a:pos x="45" y="0"/>
                </a:cxn>
                <a:cxn ang="0">
                  <a:pos x="52" y="18"/>
                </a:cxn>
                <a:cxn ang="0">
                  <a:pos x="60" y="34"/>
                </a:cxn>
                <a:cxn ang="0">
                  <a:pos x="67" y="48"/>
                </a:cxn>
                <a:cxn ang="0">
                  <a:pos x="74" y="60"/>
                </a:cxn>
                <a:cxn ang="0">
                  <a:pos x="80" y="71"/>
                </a:cxn>
                <a:cxn ang="0">
                  <a:pos x="85" y="83"/>
                </a:cxn>
                <a:cxn ang="0">
                  <a:pos x="89" y="91"/>
                </a:cxn>
                <a:cxn ang="0">
                  <a:pos x="91" y="101"/>
                </a:cxn>
                <a:cxn ang="0">
                  <a:pos x="87" y="119"/>
                </a:cxn>
                <a:cxn ang="0">
                  <a:pos x="78" y="132"/>
                </a:cxn>
                <a:cxn ang="0">
                  <a:pos x="63" y="141"/>
                </a:cxn>
                <a:cxn ang="0">
                  <a:pos x="45" y="145"/>
                </a:cxn>
                <a:cxn ang="0">
                  <a:pos x="27" y="141"/>
                </a:cxn>
                <a:cxn ang="0">
                  <a:pos x="13" y="132"/>
                </a:cxn>
                <a:cxn ang="0">
                  <a:pos x="4" y="119"/>
                </a:cxn>
                <a:cxn ang="0">
                  <a:pos x="0" y="101"/>
                </a:cxn>
                <a:cxn ang="0">
                  <a:pos x="1" y="91"/>
                </a:cxn>
              </a:cxnLst>
              <a:rect l="0" t="0" r="r" b="b"/>
              <a:pathLst>
                <a:path w="91" h="145">
                  <a:moveTo>
                    <a:pt x="1" y="91"/>
                  </a:moveTo>
                  <a:lnTo>
                    <a:pt x="5" y="83"/>
                  </a:lnTo>
                  <a:lnTo>
                    <a:pt x="10" y="71"/>
                  </a:lnTo>
                  <a:lnTo>
                    <a:pt x="17" y="60"/>
                  </a:lnTo>
                  <a:lnTo>
                    <a:pt x="25" y="48"/>
                  </a:lnTo>
                  <a:lnTo>
                    <a:pt x="31" y="34"/>
                  </a:lnTo>
                  <a:lnTo>
                    <a:pt x="39" y="18"/>
                  </a:lnTo>
                  <a:lnTo>
                    <a:pt x="45" y="0"/>
                  </a:lnTo>
                  <a:lnTo>
                    <a:pt x="52" y="18"/>
                  </a:lnTo>
                  <a:lnTo>
                    <a:pt x="60" y="34"/>
                  </a:lnTo>
                  <a:lnTo>
                    <a:pt x="67" y="48"/>
                  </a:lnTo>
                  <a:lnTo>
                    <a:pt x="74" y="60"/>
                  </a:lnTo>
                  <a:lnTo>
                    <a:pt x="80" y="71"/>
                  </a:lnTo>
                  <a:lnTo>
                    <a:pt x="85" y="83"/>
                  </a:lnTo>
                  <a:lnTo>
                    <a:pt x="89" y="91"/>
                  </a:lnTo>
                  <a:lnTo>
                    <a:pt x="91" y="101"/>
                  </a:lnTo>
                  <a:lnTo>
                    <a:pt x="87" y="119"/>
                  </a:lnTo>
                  <a:lnTo>
                    <a:pt x="78" y="132"/>
                  </a:lnTo>
                  <a:lnTo>
                    <a:pt x="63" y="141"/>
                  </a:lnTo>
                  <a:lnTo>
                    <a:pt x="45" y="145"/>
                  </a:lnTo>
                  <a:lnTo>
                    <a:pt x="27" y="141"/>
                  </a:lnTo>
                  <a:lnTo>
                    <a:pt x="13" y="132"/>
                  </a:lnTo>
                  <a:lnTo>
                    <a:pt x="4" y="119"/>
                  </a:lnTo>
                  <a:lnTo>
                    <a:pt x="0" y="101"/>
                  </a:lnTo>
                  <a:lnTo>
                    <a:pt x="1" y="91"/>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5" name="Freeform 92"/>
            <p:cNvSpPr>
              <a:spLocks/>
            </p:cNvSpPr>
            <p:nvPr/>
          </p:nvSpPr>
          <p:spPr bwMode="auto">
            <a:xfrm rot="5400000">
              <a:off x="6665230" y="3783012"/>
              <a:ext cx="57150" cy="92075"/>
            </a:xfrm>
            <a:custGeom>
              <a:avLst/>
              <a:gdLst/>
              <a:ahLst/>
              <a:cxnLst>
                <a:cxn ang="0">
                  <a:pos x="1" y="91"/>
                </a:cxn>
                <a:cxn ang="0">
                  <a:pos x="5" y="83"/>
                </a:cxn>
                <a:cxn ang="0">
                  <a:pos x="10" y="71"/>
                </a:cxn>
                <a:cxn ang="0">
                  <a:pos x="17" y="60"/>
                </a:cxn>
                <a:cxn ang="0">
                  <a:pos x="25" y="48"/>
                </a:cxn>
                <a:cxn ang="0">
                  <a:pos x="31" y="34"/>
                </a:cxn>
                <a:cxn ang="0">
                  <a:pos x="39" y="18"/>
                </a:cxn>
                <a:cxn ang="0">
                  <a:pos x="45" y="0"/>
                </a:cxn>
                <a:cxn ang="0">
                  <a:pos x="52" y="18"/>
                </a:cxn>
                <a:cxn ang="0">
                  <a:pos x="60" y="34"/>
                </a:cxn>
                <a:cxn ang="0">
                  <a:pos x="67" y="48"/>
                </a:cxn>
                <a:cxn ang="0">
                  <a:pos x="74" y="60"/>
                </a:cxn>
                <a:cxn ang="0">
                  <a:pos x="80" y="71"/>
                </a:cxn>
                <a:cxn ang="0">
                  <a:pos x="85" y="83"/>
                </a:cxn>
                <a:cxn ang="0">
                  <a:pos x="89" y="91"/>
                </a:cxn>
                <a:cxn ang="0">
                  <a:pos x="91" y="101"/>
                </a:cxn>
                <a:cxn ang="0">
                  <a:pos x="87" y="119"/>
                </a:cxn>
                <a:cxn ang="0">
                  <a:pos x="78" y="132"/>
                </a:cxn>
                <a:cxn ang="0">
                  <a:pos x="63" y="141"/>
                </a:cxn>
                <a:cxn ang="0">
                  <a:pos x="45" y="145"/>
                </a:cxn>
                <a:cxn ang="0">
                  <a:pos x="27" y="141"/>
                </a:cxn>
                <a:cxn ang="0">
                  <a:pos x="13" y="132"/>
                </a:cxn>
                <a:cxn ang="0">
                  <a:pos x="4" y="119"/>
                </a:cxn>
                <a:cxn ang="0">
                  <a:pos x="0" y="101"/>
                </a:cxn>
                <a:cxn ang="0">
                  <a:pos x="1" y="91"/>
                </a:cxn>
              </a:cxnLst>
              <a:rect l="0" t="0" r="r" b="b"/>
              <a:pathLst>
                <a:path w="91" h="145">
                  <a:moveTo>
                    <a:pt x="1" y="91"/>
                  </a:moveTo>
                  <a:lnTo>
                    <a:pt x="5" y="83"/>
                  </a:lnTo>
                  <a:lnTo>
                    <a:pt x="10" y="71"/>
                  </a:lnTo>
                  <a:lnTo>
                    <a:pt x="17" y="60"/>
                  </a:lnTo>
                  <a:lnTo>
                    <a:pt x="25" y="48"/>
                  </a:lnTo>
                  <a:lnTo>
                    <a:pt x="31" y="34"/>
                  </a:lnTo>
                  <a:lnTo>
                    <a:pt x="39" y="18"/>
                  </a:lnTo>
                  <a:lnTo>
                    <a:pt x="45" y="0"/>
                  </a:lnTo>
                  <a:lnTo>
                    <a:pt x="52" y="18"/>
                  </a:lnTo>
                  <a:lnTo>
                    <a:pt x="60" y="34"/>
                  </a:lnTo>
                  <a:lnTo>
                    <a:pt x="67" y="48"/>
                  </a:lnTo>
                  <a:lnTo>
                    <a:pt x="74" y="60"/>
                  </a:lnTo>
                  <a:lnTo>
                    <a:pt x="80" y="71"/>
                  </a:lnTo>
                  <a:lnTo>
                    <a:pt x="85" y="83"/>
                  </a:lnTo>
                  <a:lnTo>
                    <a:pt x="89" y="91"/>
                  </a:lnTo>
                  <a:lnTo>
                    <a:pt x="91" y="101"/>
                  </a:lnTo>
                  <a:lnTo>
                    <a:pt x="87" y="119"/>
                  </a:lnTo>
                  <a:lnTo>
                    <a:pt x="78" y="132"/>
                  </a:lnTo>
                  <a:lnTo>
                    <a:pt x="63" y="141"/>
                  </a:lnTo>
                  <a:lnTo>
                    <a:pt x="45" y="145"/>
                  </a:lnTo>
                  <a:lnTo>
                    <a:pt x="27" y="141"/>
                  </a:lnTo>
                  <a:lnTo>
                    <a:pt x="13" y="132"/>
                  </a:lnTo>
                  <a:lnTo>
                    <a:pt x="4" y="119"/>
                  </a:lnTo>
                  <a:lnTo>
                    <a:pt x="0" y="101"/>
                  </a:lnTo>
                  <a:lnTo>
                    <a:pt x="1" y="91"/>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6" name="Freeform 93"/>
            <p:cNvSpPr>
              <a:spLocks/>
            </p:cNvSpPr>
            <p:nvPr/>
          </p:nvSpPr>
          <p:spPr bwMode="auto">
            <a:xfrm rot="5400000">
              <a:off x="6674755" y="3898900"/>
              <a:ext cx="58738" cy="92075"/>
            </a:xfrm>
            <a:custGeom>
              <a:avLst/>
              <a:gdLst/>
              <a:ahLst/>
              <a:cxnLst>
                <a:cxn ang="0">
                  <a:pos x="1" y="95"/>
                </a:cxn>
                <a:cxn ang="0">
                  <a:pos x="4" y="85"/>
                </a:cxn>
                <a:cxn ang="0">
                  <a:pos x="8" y="75"/>
                </a:cxn>
                <a:cxn ang="0">
                  <a:pos x="14" y="62"/>
                </a:cxn>
                <a:cxn ang="0">
                  <a:pos x="21" y="50"/>
                </a:cxn>
                <a:cxn ang="0">
                  <a:pos x="27" y="35"/>
                </a:cxn>
                <a:cxn ang="0">
                  <a:pos x="34" y="19"/>
                </a:cxn>
                <a:cxn ang="0">
                  <a:pos x="40" y="0"/>
                </a:cxn>
                <a:cxn ang="0">
                  <a:pos x="48" y="17"/>
                </a:cxn>
                <a:cxn ang="0">
                  <a:pos x="56" y="34"/>
                </a:cxn>
                <a:cxn ang="0">
                  <a:pos x="63" y="47"/>
                </a:cxn>
                <a:cxn ang="0">
                  <a:pos x="71" y="60"/>
                </a:cxn>
                <a:cxn ang="0">
                  <a:pos x="79" y="70"/>
                </a:cxn>
                <a:cxn ang="0">
                  <a:pos x="84" y="81"/>
                </a:cxn>
                <a:cxn ang="0">
                  <a:pos x="89" y="90"/>
                </a:cxn>
                <a:cxn ang="0">
                  <a:pos x="91" y="100"/>
                </a:cxn>
                <a:cxn ang="0">
                  <a:pos x="88" y="117"/>
                </a:cxn>
                <a:cxn ang="0">
                  <a:pos x="80" y="132"/>
                </a:cxn>
                <a:cxn ang="0">
                  <a:pos x="66" y="142"/>
                </a:cxn>
                <a:cxn ang="0">
                  <a:pos x="48" y="146"/>
                </a:cxn>
                <a:cxn ang="0">
                  <a:pos x="30" y="143"/>
                </a:cxn>
                <a:cxn ang="0">
                  <a:pos x="14" y="134"/>
                </a:cxn>
                <a:cxn ang="0">
                  <a:pos x="4" y="122"/>
                </a:cxn>
                <a:cxn ang="0">
                  <a:pos x="0" y="105"/>
                </a:cxn>
                <a:cxn ang="0">
                  <a:pos x="1" y="95"/>
                </a:cxn>
              </a:cxnLst>
              <a:rect l="0" t="0" r="r" b="b"/>
              <a:pathLst>
                <a:path w="91" h="146">
                  <a:moveTo>
                    <a:pt x="1" y="95"/>
                  </a:moveTo>
                  <a:lnTo>
                    <a:pt x="4" y="85"/>
                  </a:lnTo>
                  <a:lnTo>
                    <a:pt x="8" y="75"/>
                  </a:lnTo>
                  <a:lnTo>
                    <a:pt x="14" y="62"/>
                  </a:lnTo>
                  <a:lnTo>
                    <a:pt x="21" y="50"/>
                  </a:lnTo>
                  <a:lnTo>
                    <a:pt x="27" y="35"/>
                  </a:lnTo>
                  <a:lnTo>
                    <a:pt x="34" y="19"/>
                  </a:lnTo>
                  <a:lnTo>
                    <a:pt x="40" y="0"/>
                  </a:lnTo>
                  <a:lnTo>
                    <a:pt x="48" y="17"/>
                  </a:lnTo>
                  <a:lnTo>
                    <a:pt x="56" y="34"/>
                  </a:lnTo>
                  <a:lnTo>
                    <a:pt x="63" y="47"/>
                  </a:lnTo>
                  <a:lnTo>
                    <a:pt x="71" y="60"/>
                  </a:lnTo>
                  <a:lnTo>
                    <a:pt x="79" y="70"/>
                  </a:lnTo>
                  <a:lnTo>
                    <a:pt x="84" y="81"/>
                  </a:lnTo>
                  <a:lnTo>
                    <a:pt x="89" y="90"/>
                  </a:lnTo>
                  <a:lnTo>
                    <a:pt x="91" y="100"/>
                  </a:lnTo>
                  <a:lnTo>
                    <a:pt x="88" y="117"/>
                  </a:lnTo>
                  <a:lnTo>
                    <a:pt x="80" y="132"/>
                  </a:lnTo>
                  <a:lnTo>
                    <a:pt x="66" y="142"/>
                  </a:lnTo>
                  <a:lnTo>
                    <a:pt x="48" y="146"/>
                  </a:lnTo>
                  <a:lnTo>
                    <a:pt x="30" y="143"/>
                  </a:lnTo>
                  <a:lnTo>
                    <a:pt x="14" y="134"/>
                  </a:lnTo>
                  <a:lnTo>
                    <a:pt x="4" y="122"/>
                  </a:lnTo>
                  <a:lnTo>
                    <a:pt x="0" y="105"/>
                  </a:lnTo>
                  <a:lnTo>
                    <a:pt x="1" y="95"/>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7" name="Freeform 94"/>
            <p:cNvSpPr>
              <a:spLocks/>
            </p:cNvSpPr>
            <p:nvPr/>
          </p:nvSpPr>
          <p:spPr bwMode="auto">
            <a:xfrm rot="5400000">
              <a:off x="6674755" y="3898900"/>
              <a:ext cx="58738" cy="92075"/>
            </a:xfrm>
            <a:custGeom>
              <a:avLst/>
              <a:gdLst/>
              <a:ahLst/>
              <a:cxnLst>
                <a:cxn ang="0">
                  <a:pos x="1" y="95"/>
                </a:cxn>
                <a:cxn ang="0">
                  <a:pos x="4" y="85"/>
                </a:cxn>
                <a:cxn ang="0">
                  <a:pos x="8" y="75"/>
                </a:cxn>
                <a:cxn ang="0">
                  <a:pos x="14" y="62"/>
                </a:cxn>
                <a:cxn ang="0">
                  <a:pos x="21" y="50"/>
                </a:cxn>
                <a:cxn ang="0">
                  <a:pos x="27" y="35"/>
                </a:cxn>
                <a:cxn ang="0">
                  <a:pos x="34" y="19"/>
                </a:cxn>
                <a:cxn ang="0">
                  <a:pos x="40" y="0"/>
                </a:cxn>
                <a:cxn ang="0">
                  <a:pos x="48" y="17"/>
                </a:cxn>
                <a:cxn ang="0">
                  <a:pos x="56" y="34"/>
                </a:cxn>
                <a:cxn ang="0">
                  <a:pos x="63" y="47"/>
                </a:cxn>
                <a:cxn ang="0">
                  <a:pos x="71" y="60"/>
                </a:cxn>
                <a:cxn ang="0">
                  <a:pos x="79" y="70"/>
                </a:cxn>
                <a:cxn ang="0">
                  <a:pos x="84" y="81"/>
                </a:cxn>
                <a:cxn ang="0">
                  <a:pos x="89" y="90"/>
                </a:cxn>
                <a:cxn ang="0">
                  <a:pos x="91" y="100"/>
                </a:cxn>
                <a:cxn ang="0">
                  <a:pos x="88" y="117"/>
                </a:cxn>
                <a:cxn ang="0">
                  <a:pos x="80" y="132"/>
                </a:cxn>
                <a:cxn ang="0">
                  <a:pos x="66" y="142"/>
                </a:cxn>
                <a:cxn ang="0">
                  <a:pos x="48" y="146"/>
                </a:cxn>
                <a:cxn ang="0">
                  <a:pos x="30" y="143"/>
                </a:cxn>
                <a:cxn ang="0">
                  <a:pos x="14" y="134"/>
                </a:cxn>
                <a:cxn ang="0">
                  <a:pos x="4" y="122"/>
                </a:cxn>
                <a:cxn ang="0">
                  <a:pos x="0" y="105"/>
                </a:cxn>
                <a:cxn ang="0">
                  <a:pos x="1" y="95"/>
                </a:cxn>
              </a:cxnLst>
              <a:rect l="0" t="0" r="r" b="b"/>
              <a:pathLst>
                <a:path w="91" h="146">
                  <a:moveTo>
                    <a:pt x="1" y="95"/>
                  </a:moveTo>
                  <a:lnTo>
                    <a:pt x="4" y="85"/>
                  </a:lnTo>
                  <a:lnTo>
                    <a:pt x="8" y="75"/>
                  </a:lnTo>
                  <a:lnTo>
                    <a:pt x="14" y="62"/>
                  </a:lnTo>
                  <a:lnTo>
                    <a:pt x="21" y="50"/>
                  </a:lnTo>
                  <a:lnTo>
                    <a:pt x="27" y="35"/>
                  </a:lnTo>
                  <a:lnTo>
                    <a:pt x="34" y="19"/>
                  </a:lnTo>
                  <a:lnTo>
                    <a:pt x="40" y="0"/>
                  </a:lnTo>
                  <a:lnTo>
                    <a:pt x="48" y="17"/>
                  </a:lnTo>
                  <a:lnTo>
                    <a:pt x="56" y="34"/>
                  </a:lnTo>
                  <a:lnTo>
                    <a:pt x="63" y="47"/>
                  </a:lnTo>
                  <a:lnTo>
                    <a:pt x="71" y="60"/>
                  </a:lnTo>
                  <a:lnTo>
                    <a:pt x="79" y="70"/>
                  </a:lnTo>
                  <a:lnTo>
                    <a:pt x="84" y="81"/>
                  </a:lnTo>
                  <a:lnTo>
                    <a:pt x="89" y="90"/>
                  </a:lnTo>
                  <a:lnTo>
                    <a:pt x="91" y="100"/>
                  </a:lnTo>
                  <a:lnTo>
                    <a:pt x="88" y="117"/>
                  </a:lnTo>
                  <a:lnTo>
                    <a:pt x="80" y="132"/>
                  </a:lnTo>
                  <a:lnTo>
                    <a:pt x="66" y="142"/>
                  </a:lnTo>
                  <a:lnTo>
                    <a:pt x="48" y="146"/>
                  </a:lnTo>
                  <a:lnTo>
                    <a:pt x="30" y="143"/>
                  </a:lnTo>
                  <a:lnTo>
                    <a:pt x="14" y="134"/>
                  </a:lnTo>
                  <a:lnTo>
                    <a:pt x="4" y="122"/>
                  </a:lnTo>
                  <a:lnTo>
                    <a:pt x="0" y="105"/>
                  </a:lnTo>
                  <a:lnTo>
                    <a:pt x="1" y="95"/>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8" name="Freeform 95"/>
            <p:cNvSpPr>
              <a:spLocks/>
            </p:cNvSpPr>
            <p:nvPr/>
          </p:nvSpPr>
          <p:spPr bwMode="auto">
            <a:xfrm rot="5400000">
              <a:off x="6673168" y="4005262"/>
              <a:ext cx="57150" cy="92075"/>
            </a:xfrm>
            <a:custGeom>
              <a:avLst/>
              <a:gdLst/>
              <a:ahLst/>
              <a:cxnLst>
                <a:cxn ang="0">
                  <a:pos x="1" y="92"/>
                </a:cxn>
                <a:cxn ang="0">
                  <a:pos x="5" y="83"/>
                </a:cxn>
                <a:cxn ang="0">
                  <a:pos x="10" y="72"/>
                </a:cxn>
                <a:cxn ang="0">
                  <a:pos x="16" y="61"/>
                </a:cxn>
                <a:cxn ang="0">
                  <a:pos x="23" y="48"/>
                </a:cxn>
                <a:cxn ang="0">
                  <a:pos x="31" y="33"/>
                </a:cxn>
                <a:cxn ang="0">
                  <a:pos x="38" y="17"/>
                </a:cxn>
                <a:cxn ang="0">
                  <a:pos x="45" y="0"/>
                </a:cxn>
                <a:cxn ang="0">
                  <a:pos x="51" y="17"/>
                </a:cxn>
                <a:cxn ang="0">
                  <a:pos x="59" y="33"/>
                </a:cxn>
                <a:cxn ang="0">
                  <a:pos x="67" y="48"/>
                </a:cxn>
                <a:cxn ang="0">
                  <a:pos x="73"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2" y="133"/>
                </a:cxn>
                <a:cxn ang="0">
                  <a:pos x="3" y="119"/>
                </a:cxn>
                <a:cxn ang="0">
                  <a:pos x="0" y="102"/>
                </a:cxn>
                <a:cxn ang="0">
                  <a:pos x="1" y="92"/>
                </a:cxn>
              </a:cxnLst>
              <a:rect l="0" t="0" r="r" b="b"/>
              <a:pathLst>
                <a:path w="90" h="145">
                  <a:moveTo>
                    <a:pt x="1" y="92"/>
                  </a:moveTo>
                  <a:lnTo>
                    <a:pt x="5" y="83"/>
                  </a:lnTo>
                  <a:lnTo>
                    <a:pt x="10" y="72"/>
                  </a:lnTo>
                  <a:lnTo>
                    <a:pt x="16" y="61"/>
                  </a:lnTo>
                  <a:lnTo>
                    <a:pt x="23" y="48"/>
                  </a:lnTo>
                  <a:lnTo>
                    <a:pt x="31" y="33"/>
                  </a:lnTo>
                  <a:lnTo>
                    <a:pt x="38" y="17"/>
                  </a:lnTo>
                  <a:lnTo>
                    <a:pt x="45" y="0"/>
                  </a:lnTo>
                  <a:lnTo>
                    <a:pt x="51" y="17"/>
                  </a:lnTo>
                  <a:lnTo>
                    <a:pt x="59" y="33"/>
                  </a:lnTo>
                  <a:lnTo>
                    <a:pt x="67" y="48"/>
                  </a:lnTo>
                  <a:lnTo>
                    <a:pt x="73" y="61"/>
                  </a:lnTo>
                  <a:lnTo>
                    <a:pt x="80" y="72"/>
                  </a:lnTo>
                  <a:lnTo>
                    <a:pt x="85" y="83"/>
                  </a:lnTo>
                  <a:lnTo>
                    <a:pt x="89" y="92"/>
                  </a:lnTo>
                  <a:lnTo>
                    <a:pt x="90" y="102"/>
                  </a:lnTo>
                  <a:lnTo>
                    <a:pt x="86" y="119"/>
                  </a:lnTo>
                  <a:lnTo>
                    <a:pt x="77" y="133"/>
                  </a:lnTo>
                  <a:lnTo>
                    <a:pt x="63" y="142"/>
                  </a:lnTo>
                  <a:lnTo>
                    <a:pt x="45" y="145"/>
                  </a:lnTo>
                  <a:lnTo>
                    <a:pt x="27" y="142"/>
                  </a:lnTo>
                  <a:lnTo>
                    <a:pt x="12" y="133"/>
                  </a:lnTo>
                  <a:lnTo>
                    <a:pt x="3" y="119"/>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9" name="Freeform 96"/>
            <p:cNvSpPr>
              <a:spLocks/>
            </p:cNvSpPr>
            <p:nvPr/>
          </p:nvSpPr>
          <p:spPr bwMode="auto">
            <a:xfrm rot="5400000">
              <a:off x="6673168" y="4005262"/>
              <a:ext cx="57150" cy="92075"/>
            </a:xfrm>
            <a:custGeom>
              <a:avLst/>
              <a:gdLst/>
              <a:ahLst/>
              <a:cxnLst>
                <a:cxn ang="0">
                  <a:pos x="1" y="92"/>
                </a:cxn>
                <a:cxn ang="0">
                  <a:pos x="5" y="83"/>
                </a:cxn>
                <a:cxn ang="0">
                  <a:pos x="10" y="72"/>
                </a:cxn>
                <a:cxn ang="0">
                  <a:pos x="16" y="61"/>
                </a:cxn>
                <a:cxn ang="0">
                  <a:pos x="23" y="48"/>
                </a:cxn>
                <a:cxn ang="0">
                  <a:pos x="31" y="33"/>
                </a:cxn>
                <a:cxn ang="0">
                  <a:pos x="38" y="17"/>
                </a:cxn>
                <a:cxn ang="0">
                  <a:pos x="45" y="0"/>
                </a:cxn>
                <a:cxn ang="0">
                  <a:pos x="51" y="17"/>
                </a:cxn>
                <a:cxn ang="0">
                  <a:pos x="59" y="33"/>
                </a:cxn>
                <a:cxn ang="0">
                  <a:pos x="67" y="48"/>
                </a:cxn>
                <a:cxn ang="0">
                  <a:pos x="73"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2" y="133"/>
                </a:cxn>
                <a:cxn ang="0">
                  <a:pos x="3" y="119"/>
                </a:cxn>
                <a:cxn ang="0">
                  <a:pos x="0" y="102"/>
                </a:cxn>
                <a:cxn ang="0">
                  <a:pos x="1" y="92"/>
                </a:cxn>
              </a:cxnLst>
              <a:rect l="0" t="0" r="r" b="b"/>
              <a:pathLst>
                <a:path w="90" h="145">
                  <a:moveTo>
                    <a:pt x="1" y="92"/>
                  </a:moveTo>
                  <a:lnTo>
                    <a:pt x="5" y="83"/>
                  </a:lnTo>
                  <a:lnTo>
                    <a:pt x="10" y="72"/>
                  </a:lnTo>
                  <a:lnTo>
                    <a:pt x="16" y="61"/>
                  </a:lnTo>
                  <a:lnTo>
                    <a:pt x="23" y="48"/>
                  </a:lnTo>
                  <a:lnTo>
                    <a:pt x="31" y="33"/>
                  </a:lnTo>
                  <a:lnTo>
                    <a:pt x="38" y="17"/>
                  </a:lnTo>
                  <a:lnTo>
                    <a:pt x="45" y="0"/>
                  </a:lnTo>
                  <a:lnTo>
                    <a:pt x="51" y="17"/>
                  </a:lnTo>
                  <a:lnTo>
                    <a:pt x="59" y="33"/>
                  </a:lnTo>
                  <a:lnTo>
                    <a:pt x="67" y="48"/>
                  </a:lnTo>
                  <a:lnTo>
                    <a:pt x="73" y="61"/>
                  </a:lnTo>
                  <a:lnTo>
                    <a:pt x="80" y="72"/>
                  </a:lnTo>
                  <a:lnTo>
                    <a:pt x="85" y="83"/>
                  </a:lnTo>
                  <a:lnTo>
                    <a:pt x="89" y="92"/>
                  </a:lnTo>
                  <a:lnTo>
                    <a:pt x="90" y="102"/>
                  </a:lnTo>
                  <a:lnTo>
                    <a:pt x="86" y="119"/>
                  </a:lnTo>
                  <a:lnTo>
                    <a:pt x="77" y="133"/>
                  </a:lnTo>
                  <a:lnTo>
                    <a:pt x="63" y="142"/>
                  </a:lnTo>
                  <a:lnTo>
                    <a:pt x="45" y="145"/>
                  </a:lnTo>
                  <a:lnTo>
                    <a:pt x="27" y="142"/>
                  </a:lnTo>
                  <a:lnTo>
                    <a:pt x="12" y="133"/>
                  </a:lnTo>
                  <a:lnTo>
                    <a:pt x="3" y="119"/>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0" name="Freeform 97"/>
            <p:cNvSpPr>
              <a:spLocks/>
            </p:cNvSpPr>
            <p:nvPr/>
          </p:nvSpPr>
          <p:spPr bwMode="auto">
            <a:xfrm rot="5400000">
              <a:off x="6703330" y="3975100"/>
              <a:ext cx="117475" cy="47625"/>
            </a:xfrm>
            <a:custGeom>
              <a:avLst/>
              <a:gdLst/>
              <a:ahLst/>
              <a:cxnLst>
                <a:cxn ang="0">
                  <a:pos x="0" y="67"/>
                </a:cxn>
                <a:cxn ang="0">
                  <a:pos x="9" y="51"/>
                </a:cxn>
                <a:cxn ang="0">
                  <a:pos x="18" y="38"/>
                </a:cxn>
                <a:cxn ang="0">
                  <a:pos x="30" y="26"/>
                </a:cxn>
                <a:cxn ang="0">
                  <a:pos x="41" y="16"/>
                </a:cxn>
                <a:cxn ang="0">
                  <a:pos x="54" y="9"/>
                </a:cxn>
                <a:cxn ang="0">
                  <a:pos x="67" y="4"/>
                </a:cxn>
                <a:cxn ang="0">
                  <a:pos x="80" y="1"/>
                </a:cxn>
                <a:cxn ang="0">
                  <a:pos x="93" y="0"/>
                </a:cxn>
                <a:cxn ang="0">
                  <a:pos x="107" y="1"/>
                </a:cxn>
                <a:cxn ang="0">
                  <a:pos x="120" y="5"/>
                </a:cxn>
                <a:cxn ang="0">
                  <a:pos x="133" y="11"/>
                </a:cxn>
                <a:cxn ang="0">
                  <a:pos x="145" y="19"/>
                </a:cxn>
                <a:cxn ang="0">
                  <a:pos x="156" y="30"/>
                </a:cxn>
                <a:cxn ang="0">
                  <a:pos x="167" y="43"/>
                </a:cxn>
                <a:cxn ang="0">
                  <a:pos x="177" y="57"/>
                </a:cxn>
                <a:cxn ang="0">
                  <a:pos x="185" y="75"/>
                </a:cxn>
              </a:cxnLst>
              <a:rect l="0" t="0" r="r" b="b"/>
              <a:pathLst>
                <a:path w="185" h="75">
                  <a:moveTo>
                    <a:pt x="0" y="67"/>
                  </a:moveTo>
                  <a:lnTo>
                    <a:pt x="9" y="51"/>
                  </a:lnTo>
                  <a:lnTo>
                    <a:pt x="18" y="38"/>
                  </a:lnTo>
                  <a:lnTo>
                    <a:pt x="30" y="26"/>
                  </a:lnTo>
                  <a:lnTo>
                    <a:pt x="41" y="16"/>
                  </a:lnTo>
                  <a:lnTo>
                    <a:pt x="54" y="9"/>
                  </a:lnTo>
                  <a:lnTo>
                    <a:pt x="67" y="4"/>
                  </a:lnTo>
                  <a:lnTo>
                    <a:pt x="80" y="1"/>
                  </a:lnTo>
                  <a:lnTo>
                    <a:pt x="93" y="0"/>
                  </a:lnTo>
                  <a:lnTo>
                    <a:pt x="107" y="1"/>
                  </a:lnTo>
                  <a:lnTo>
                    <a:pt x="120" y="5"/>
                  </a:lnTo>
                  <a:lnTo>
                    <a:pt x="133" y="11"/>
                  </a:lnTo>
                  <a:lnTo>
                    <a:pt x="145" y="19"/>
                  </a:lnTo>
                  <a:lnTo>
                    <a:pt x="156" y="30"/>
                  </a:lnTo>
                  <a:lnTo>
                    <a:pt x="167" y="43"/>
                  </a:lnTo>
                  <a:lnTo>
                    <a:pt x="177" y="57"/>
                  </a:lnTo>
                  <a:lnTo>
                    <a:pt x="185"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1" name="Freeform 98"/>
            <p:cNvSpPr>
              <a:spLocks/>
            </p:cNvSpPr>
            <p:nvPr/>
          </p:nvSpPr>
          <p:spPr bwMode="auto">
            <a:xfrm rot="5400000">
              <a:off x="6704918" y="4086225"/>
              <a:ext cx="117475" cy="47625"/>
            </a:xfrm>
            <a:custGeom>
              <a:avLst/>
              <a:gdLst/>
              <a:ahLst/>
              <a:cxnLst>
                <a:cxn ang="0">
                  <a:pos x="0" y="69"/>
                </a:cxn>
                <a:cxn ang="0">
                  <a:pos x="9" y="53"/>
                </a:cxn>
                <a:cxn ang="0">
                  <a:pos x="18" y="39"/>
                </a:cxn>
                <a:cxn ang="0">
                  <a:pos x="30" y="27"/>
                </a:cxn>
                <a:cxn ang="0">
                  <a:pos x="41" y="17"/>
                </a:cxn>
                <a:cxn ang="0">
                  <a:pos x="54" y="9"/>
                </a:cxn>
                <a:cxn ang="0">
                  <a:pos x="67" y="4"/>
                </a:cxn>
                <a:cxn ang="0">
                  <a:pos x="80" y="2"/>
                </a:cxn>
                <a:cxn ang="0">
                  <a:pos x="94" y="0"/>
                </a:cxn>
                <a:cxn ang="0">
                  <a:pos x="107" y="2"/>
                </a:cxn>
                <a:cxn ang="0">
                  <a:pos x="121" y="5"/>
                </a:cxn>
                <a:cxn ang="0">
                  <a:pos x="134" y="12"/>
                </a:cxn>
                <a:cxn ang="0">
                  <a:pos x="146" y="19"/>
                </a:cxn>
                <a:cxn ang="0">
                  <a:pos x="158" y="30"/>
                </a:cxn>
                <a:cxn ang="0">
                  <a:pos x="168" y="43"/>
                </a:cxn>
                <a:cxn ang="0">
                  <a:pos x="178" y="58"/>
                </a:cxn>
                <a:cxn ang="0">
                  <a:pos x="186" y="75"/>
                </a:cxn>
              </a:cxnLst>
              <a:rect l="0" t="0" r="r" b="b"/>
              <a:pathLst>
                <a:path w="186" h="75">
                  <a:moveTo>
                    <a:pt x="0" y="69"/>
                  </a:moveTo>
                  <a:lnTo>
                    <a:pt x="9" y="53"/>
                  </a:lnTo>
                  <a:lnTo>
                    <a:pt x="18" y="39"/>
                  </a:lnTo>
                  <a:lnTo>
                    <a:pt x="30" y="27"/>
                  </a:lnTo>
                  <a:lnTo>
                    <a:pt x="41" y="17"/>
                  </a:lnTo>
                  <a:lnTo>
                    <a:pt x="54" y="9"/>
                  </a:lnTo>
                  <a:lnTo>
                    <a:pt x="67" y="4"/>
                  </a:lnTo>
                  <a:lnTo>
                    <a:pt x="80" y="2"/>
                  </a:lnTo>
                  <a:lnTo>
                    <a:pt x="94" y="0"/>
                  </a:lnTo>
                  <a:lnTo>
                    <a:pt x="107" y="2"/>
                  </a:lnTo>
                  <a:lnTo>
                    <a:pt x="121" y="5"/>
                  </a:lnTo>
                  <a:lnTo>
                    <a:pt x="134" y="12"/>
                  </a:lnTo>
                  <a:lnTo>
                    <a:pt x="146" y="19"/>
                  </a:lnTo>
                  <a:lnTo>
                    <a:pt x="158" y="30"/>
                  </a:lnTo>
                  <a:lnTo>
                    <a:pt x="168" y="43"/>
                  </a:lnTo>
                  <a:lnTo>
                    <a:pt x="178" y="58"/>
                  </a:lnTo>
                  <a:lnTo>
                    <a:pt x="186"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2" name="Freeform 99"/>
            <p:cNvSpPr>
              <a:spLocks/>
            </p:cNvSpPr>
            <p:nvPr/>
          </p:nvSpPr>
          <p:spPr bwMode="auto">
            <a:xfrm rot="5400000">
              <a:off x="6711268" y="3865562"/>
              <a:ext cx="119063" cy="47625"/>
            </a:xfrm>
            <a:custGeom>
              <a:avLst/>
              <a:gdLst/>
              <a:ahLst/>
              <a:cxnLst>
                <a:cxn ang="0">
                  <a:pos x="0" y="68"/>
                </a:cxn>
                <a:cxn ang="0">
                  <a:pos x="9" y="52"/>
                </a:cxn>
                <a:cxn ang="0">
                  <a:pos x="18" y="39"/>
                </a:cxn>
                <a:cxn ang="0">
                  <a:pos x="30" y="26"/>
                </a:cxn>
                <a:cxn ang="0">
                  <a:pos x="42" y="16"/>
                </a:cxn>
                <a:cxn ang="0">
                  <a:pos x="55" y="9"/>
                </a:cxn>
                <a:cxn ang="0">
                  <a:pos x="68" y="4"/>
                </a:cxn>
                <a:cxn ang="0">
                  <a:pos x="80" y="1"/>
                </a:cxn>
                <a:cxn ang="0">
                  <a:pos x="95" y="0"/>
                </a:cxn>
                <a:cxn ang="0">
                  <a:pos x="108" y="1"/>
                </a:cxn>
                <a:cxn ang="0">
                  <a:pos x="122" y="5"/>
                </a:cxn>
                <a:cxn ang="0">
                  <a:pos x="135" y="11"/>
                </a:cxn>
                <a:cxn ang="0">
                  <a:pos x="146" y="20"/>
                </a:cxn>
                <a:cxn ang="0">
                  <a:pos x="158" y="30"/>
                </a:cxn>
                <a:cxn ang="0">
                  <a:pos x="168" y="44"/>
                </a:cxn>
                <a:cxn ang="0">
                  <a:pos x="179" y="59"/>
                </a:cxn>
                <a:cxn ang="0">
                  <a:pos x="187" y="76"/>
                </a:cxn>
              </a:cxnLst>
              <a:rect l="0" t="0" r="r" b="b"/>
              <a:pathLst>
                <a:path w="187" h="76">
                  <a:moveTo>
                    <a:pt x="0" y="68"/>
                  </a:moveTo>
                  <a:lnTo>
                    <a:pt x="9" y="52"/>
                  </a:lnTo>
                  <a:lnTo>
                    <a:pt x="18" y="39"/>
                  </a:lnTo>
                  <a:lnTo>
                    <a:pt x="30" y="26"/>
                  </a:lnTo>
                  <a:lnTo>
                    <a:pt x="42" y="16"/>
                  </a:lnTo>
                  <a:lnTo>
                    <a:pt x="55" y="9"/>
                  </a:lnTo>
                  <a:lnTo>
                    <a:pt x="68" y="4"/>
                  </a:lnTo>
                  <a:lnTo>
                    <a:pt x="80" y="1"/>
                  </a:lnTo>
                  <a:lnTo>
                    <a:pt x="95" y="0"/>
                  </a:lnTo>
                  <a:lnTo>
                    <a:pt x="108" y="1"/>
                  </a:lnTo>
                  <a:lnTo>
                    <a:pt x="122" y="5"/>
                  </a:lnTo>
                  <a:lnTo>
                    <a:pt x="135" y="11"/>
                  </a:lnTo>
                  <a:lnTo>
                    <a:pt x="146" y="20"/>
                  </a:lnTo>
                  <a:lnTo>
                    <a:pt x="158" y="30"/>
                  </a:lnTo>
                  <a:lnTo>
                    <a:pt x="168" y="44"/>
                  </a:lnTo>
                  <a:lnTo>
                    <a:pt x="179" y="59"/>
                  </a:lnTo>
                  <a:lnTo>
                    <a:pt x="187"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3" name="Freeform 100"/>
            <p:cNvSpPr>
              <a:spLocks/>
            </p:cNvSpPr>
            <p:nvPr/>
          </p:nvSpPr>
          <p:spPr bwMode="auto">
            <a:xfrm rot="5400000">
              <a:off x="6674755" y="4117975"/>
              <a:ext cx="57150" cy="92075"/>
            </a:xfrm>
            <a:custGeom>
              <a:avLst/>
              <a:gdLst/>
              <a:ahLst/>
              <a:cxnLst>
                <a:cxn ang="0">
                  <a:pos x="1" y="91"/>
                </a:cxn>
                <a:cxn ang="0">
                  <a:pos x="5" y="83"/>
                </a:cxn>
                <a:cxn ang="0">
                  <a:pos x="10" y="71"/>
                </a:cxn>
                <a:cxn ang="0">
                  <a:pos x="17" y="60"/>
                </a:cxn>
                <a:cxn ang="0">
                  <a:pos x="24" y="48"/>
                </a:cxn>
                <a:cxn ang="0">
                  <a:pos x="31" y="34"/>
                </a:cxn>
                <a:cxn ang="0">
                  <a:pos x="39" y="18"/>
                </a:cxn>
                <a:cxn ang="0">
                  <a:pos x="45" y="0"/>
                </a:cxn>
                <a:cxn ang="0">
                  <a:pos x="51" y="18"/>
                </a:cxn>
                <a:cxn ang="0">
                  <a:pos x="59" y="34"/>
                </a:cxn>
                <a:cxn ang="0">
                  <a:pos x="67" y="48"/>
                </a:cxn>
                <a:cxn ang="0">
                  <a:pos x="73" y="60"/>
                </a:cxn>
                <a:cxn ang="0">
                  <a:pos x="80" y="71"/>
                </a:cxn>
                <a:cxn ang="0">
                  <a:pos x="85" y="83"/>
                </a:cxn>
                <a:cxn ang="0">
                  <a:pos x="89" y="91"/>
                </a:cxn>
                <a:cxn ang="0">
                  <a:pos x="90" y="101"/>
                </a:cxn>
                <a:cxn ang="0">
                  <a:pos x="86" y="119"/>
                </a:cxn>
                <a:cxn ang="0">
                  <a:pos x="77" y="132"/>
                </a:cxn>
                <a:cxn ang="0">
                  <a:pos x="63" y="141"/>
                </a:cxn>
                <a:cxn ang="0">
                  <a:pos x="45" y="145"/>
                </a:cxn>
                <a:cxn ang="0">
                  <a:pos x="27" y="141"/>
                </a:cxn>
                <a:cxn ang="0">
                  <a:pos x="13" y="132"/>
                </a:cxn>
                <a:cxn ang="0">
                  <a:pos x="4" y="119"/>
                </a:cxn>
                <a:cxn ang="0">
                  <a:pos x="0" y="101"/>
                </a:cxn>
                <a:cxn ang="0">
                  <a:pos x="1" y="91"/>
                </a:cxn>
              </a:cxnLst>
              <a:rect l="0" t="0" r="r" b="b"/>
              <a:pathLst>
                <a:path w="90" h="145">
                  <a:moveTo>
                    <a:pt x="1" y="91"/>
                  </a:moveTo>
                  <a:lnTo>
                    <a:pt x="5" y="83"/>
                  </a:lnTo>
                  <a:lnTo>
                    <a:pt x="10" y="71"/>
                  </a:lnTo>
                  <a:lnTo>
                    <a:pt x="17" y="60"/>
                  </a:lnTo>
                  <a:lnTo>
                    <a:pt x="24" y="48"/>
                  </a:lnTo>
                  <a:lnTo>
                    <a:pt x="31" y="34"/>
                  </a:lnTo>
                  <a:lnTo>
                    <a:pt x="39" y="18"/>
                  </a:lnTo>
                  <a:lnTo>
                    <a:pt x="45" y="0"/>
                  </a:lnTo>
                  <a:lnTo>
                    <a:pt x="51" y="18"/>
                  </a:lnTo>
                  <a:lnTo>
                    <a:pt x="59" y="34"/>
                  </a:lnTo>
                  <a:lnTo>
                    <a:pt x="67" y="48"/>
                  </a:lnTo>
                  <a:lnTo>
                    <a:pt x="73" y="60"/>
                  </a:lnTo>
                  <a:lnTo>
                    <a:pt x="80" y="71"/>
                  </a:lnTo>
                  <a:lnTo>
                    <a:pt x="85" y="83"/>
                  </a:lnTo>
                  <a:lnTo>
                    <a:pt x="89" y="91"/>
                  </a:lnTo>
                  <a:lnTo>
                    <a:pt x="90" y="101"/>
                  </a:lnTo>
                  <a:lnTo>
                    <a:pt x="86" y="119"/>
                  </a:lnTo>
                  <a:lnTo>
                    <a:pt x="77" y="132"/>
                  </a:lnTo>
                  <a:lnTo>
                    <a:pt x="63" y="141"/>
                  </a:lnTo>
                  <a:lnTo>
                    <a:pt x="45" y="145"/>
                  </a:lnTo>
                  <a:lnTo>
                    <a:pt x="27" y="141"/>
                  </a:lnTo>
                  <a:lnTo>
                    <a:pt x="13" y="132"/>
                  </a:lnTo>
                  <a:lnTo>
                    <a:pt x="4" y="119"/>
                  </a:lnTo>
                  <a:lnTo>
                    <a:pt x="0" y="101"/>
                  </a:lnTo>
                  <a:lnTo>
                    <a:pt x="1" y="91"/>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4" name="Freeform 101"/>
            <p:cNvSpPr>
              <a:spLocks/>
            </p:cNvSpPr>
            <p:nvPr/>
          </p:nvSpPr>
          <p:spPr bwMode="auto">
            <a:xfrm rot="5400000">
              <a:off x="6674755" y="4117975"/>
              <a:ext cx="57150" cy="92075"/>
            </a:xfrm>
            <a:custGeom>
              <a:avLst/>
              <a:gdLst/>
              <a:ahLst/>
              <a:cxnLst>
                <a:cxn ang="0">
                  <a:pos x="1" y="91"/>
                </a:cxn>
                <a:cxn ang="0">
                  <a:pos x="5" y="83"/>
                </a:cxn>
                <a:cxn ang="0">
                  <a:pos x="10" y="71"/>
                </a:cxn>
                <a:cxn ang="0">
                  <a:pos x="17" y="60"/>
                </a:cxn>
                <a:cxn ang="0">
                  <a:pos x="24" y="48"/>
                </a:cxn>
                <a:cxn ang="0">
                  <a:pos x="31" y="34"/>
                </a:cxn>
                <a:cxn ang="0">
                  <a:pos x="39" y="18"/>
                </a:cxn>
                <a:cxn ang="0">
                  <a:pos x="45" y="0"/>
                </a:cxn>
                <a:cxn ang="0">
                  <a:pos x="51" y="18"/>
                </a:cxn>
                <a:cxn ang="0">
                  <a:pos x="59" y="34"/>
                </a:cxn>
                <a:cxn ang="0">
                  <a:pos x="67" y="48"/>
                </a:cxn>
                <a:cxn ang="0">
                  <a:pos x="73" y="60"/>
                </a:cxn>
                <a:cxn ang="0">
                  <a:pos x="80" y="71"/>
                </a:cxn>
                <a:cxn ang="0">
                  <a:pos x="85" y="83"/>
                </a:cxn>
                <a:cxn ang="0">
                  <a:pos x="89" y="91"/>
                </a:cxn>
                <a:cxn ang="0">
                  <a:pos x="90" y="101"/>
                </a:cxn>
                <a:cxn ang="0">
                  <a:pos x="86" y="119"/>
                </a:cxn>
                <a:cxn ang="0">
                  <a:pos x="77" y="132"/>
                </a:cxn>
                <a:cxn ang="0">
                  <a:pos x="63" y="141"/>
                </a:cxn>
                <a:cxn ang="0">
                  <a:pos x="45" y="145"/>
                </a:cxn>
                <a:cxn ang="0">
                  <a:pos x="27" y="141"/>
                </a:cxn>
                <a:cxn ang="0">
                  <a:pos x="13" y="132"/>
                </a:cxn>
                <a:cxn ang="0">
                  <a:pos x="4" y="119"/>
                </a:cxn>
                <a:cxn ang="0">
                  <a:pos x="0" y="101"/>
                </a:cxn>
                <a:cxn ang="0">
                  <a:pos x="1" y="91"/>
                </a:cxn>
              </a:cxnLst>
              <a:rect l="0" t="0" r="r" b="b"/>
              <a:pathLst>
                <a:path w="90" h="145">
                  <a:moveTo>
                    <a:pt x="1" y="91"/>
                  </a:moveTo>
                  <a:lnTo>
                    <a:pt x="5" y="83"/>
                  </a:lnTo>
                  <a:lnTo>
                    <a:pt x="10" y="71"/>
                  </a:lnTo>
                  <a:lnTo>
                    <a:pt x="17" y="60"/>
                  </a:lnTo>
                  <a:lnTo>
                    <a:pt x="24" y="48"/>
                  </a:lnTo>
                  <a:lnTo>
                    <a:pt x="31" y="34"/>
                  </a:lnTo>
                  <a:lnTo>
                    <a:pt x="39" y="18"/>
                  </a:lnTo>
                  <a:lnTo>
                    <a:pt x="45" y="0"/>
                  </a:lnTo>
                  <a:lnTo>
                    <a:pt x="51" y="18"/>
                  </a:lnTo>
                  <a:lnTo>
                    <a:pt x="59" y="34"/>
                  </a:lnTo>
                  <a:lnTo>
                    <a:pt x="67" y="48"/>
                  </a:lnTo>
                  <a:lnTo>
                    <a:pt x="73" y="60"/>
                  </a:lnTo>
                  <a:lnTo>
                    <a:pt x="80" y="71"/>
                  </a:lnTo>
                  <a:lnTo>
                    <a:pt x="85" y="83"/>
                  </a:lnTo>
                  <a:lnTo>
                    <a:pt x="89" y="91"/>
                  </a:lnTo>
                  <a:lnTo>
                    <a:pt x="90" y="101"/>
                  </a:lnTo>
                  <a:lnTo>
                    <a:pt x="86" y="119"/>
                  </a:lnTo>
                  <a:lnTo>
                    <a:pt x="77" y="132"/>
                  </a:lnTo>
                  <a:lnTo>
                    <a:pt x="63" y="141"/>
                  </a:lnTo>
                  <a:lnTo>
                    <a:pt x="45" y="145"/>
                  </a:lnTo>
                  <a:lnTo>
                    <a:pt x="27" y="141"/>
                  </a:lnTo>
                  <a:lnTo>
                    <a:pt x="13" y="132"/>
                  </a:lnTo>
                  <a:lnTo>
                    <a:pt x="4" y="119"/>
                  </a:lnTo>
                  <a:lnTo>
                    <a:pt x="0" y="101"/>
                  </a:lnTo>
                  <a:lnTo>
                    <a:pt x="1" y="91"/>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5" name="Freeform 102"/>
            <p:cNvSpPr>
              <a:spLocks/>
            </p:cNvSpPr>
            <p:nvPr/>
          </p:nvSpPr>
          <p:spPr bwMode="auto">
            <a:xfrm rot="5400000">
              <a:off x="6684280" y="4232275"/>
              <a:ext cx="58738" cy="92075"/>
            </a:xfrm>
            <a:custGeom>
              <a:avLst/>
              <a:gdLst/>
              <a:ahLst/>
              <a:cxnLst>
                <a:cxn ang="0">
                  <a:pos x="2" y="92"/>
                </a:cxn>
                <a:cxn ang="0">
                  <a:pos x="6" y="83"/>
                </a:cxn>
                <a:cxn ang="0">
                  <a:pos x="11" y="72"/>
                </a:cxn>
                <a:cxn ang="0">
                  <a:pos x="17" y="61"/>
                </a:cxn>
                <a:cxn ang="0">
                  <a:pos x="24" y="49"/>
                </a:cxn>
                <a:cxn ang="0">
                  <a:pos x="32" y="34"/>
                </a:cxn>
                <a:cxn ang="0">
                  <a:pos x="39" y="17"/>
                </a:cxn>
                <a:cxn ang="0">
                  <a:pos x="46" y="0"/>
                </a:cxn>
                <a:cxn ang="0">
                  <a:pos x="52" y="17"/>
                </a:cxn>
                <a:cxn ang="0">
                  <a:pos x="60" y="34"/>
                </a:cxn>
                <a:cxn ang="0">
                  <a:pos x="66" y="49"/>
                </a:cxn>
                <a:cxn ang="0">
                  <a:pos x="74" y="61"/>
                </a:cxn>
                <a:cxn ang="0">
                  <a:pos x="81" y="72"/>
                </a:cxn>
                <a:cxn ang="0">
                  <a:pos x="86" y="83"/>
                </a:cxn>
                <a:cxn ang="0">
                  <a:pos x="90" y="92"/>
                </a:cxn>
                <a:cxn ang="0">
                  <a:pos x="91" y="102"/>
                </a:cxn>
                <a:cxn ang="0">
                  <a:pos x="87" y="120"/>
                </a:cxn>
                <a:cxn ang="0">
                  <a:pos x="78" y="133"/>
                </a:cxn>
                <a:cxn ang="0">
                  <a:pos x="64" y="142"/>
                </a:cxn>
                <a:cxn ang="0">
                  <a:pos x="46" y="146"/>
                </a:cxn>
                <a:cxn ang="0">
                  <a:pos x="28" y="142"/>
                </a:cxn>
                <a:cxn ang="0">
                  <a:pos x="13" y="133"/>
                </a:cxn>
                <a:cxn ang="0">
                  <a:pos x="4" y="120"/>
                </a:cxn>
                <a:cxn ang="0">
                  <a:pos x="0" y="102"/>
                </a:cxn>
                <a:cxn ang="0">
                  <a:pos x="2" y="92"/>
                </a:cxn>
              </a:cxnLst>
              <a:rect l="0" t="0" r="r" b="b"/>
              <a:pathLst>
                <a:path w="91" h="146">
                  <a:moveTo>
                    <a:pt x="2" y="92"/>
                  </a:moveTo>
                  <a:lnTo>
                    <a:pt x="6" y="83"/>
                  </a:lnTo>
                  <a:lnTo>
                    <a:pt x="11" y="72"/>
                  </a:lnTo>
                  <a:lnTo>
                    <a:pt x="17" y="61"/>
                  </a:lnTo>
                  <a:lnTo>
                    <a:pt x="24" y="49"/>
                  </a:lnTo>
                  <a:lnTo>
                    <a:pt x="32" y="34"/>
                  </a:lnTo>
                  <a:lnTo>
                    <a:pt x="39" y="17"/>
                  </a:lnTo>
                  <a:lnTo>
                    <a:pt x="46" y="0"/>
                  </a:lnTo>
                  <a:lnTo>
                    <a:pt x="52" y="17"/>
                  </a:lnTo>
                  <a:lnTo>
                    <a:pt x="60" y="34"/>
                  </a:lnTo>
                  <a:lnTo>
                    <a:pt x="66" y="49"/>
                  </a:lnTo>
                  <a:lnTo>
                    <a:pt x="74" y="61"/>
                  </a:lnTo>
                  <a:lnTo>
                    <a:pt x="81" y="72"/>
                  </a:lnTo>
                  <a:lnTo>
                    <a:pt x="86" y="83"/>
                  </a:lnTo>
                  <a:lnTo>
                    <a:pt x="90" y="92"/>
                  </a:lnTo>
                  <a:lnTo>
                    <a:pt x="91" y="102"/>
                  </a:lnTo>
                  <a:lnTo>
                    <a:pt x="87" y="120"/>
                  </a:lnTo>
                  <a:lnTo>
                    <a:pt x="78" y="133"/>
                  </a:lnTo>
                  <a:lnTo>
                    <a:pt x="64" y="142"/>
                  </a:lnTo>
                  <a:lnTo>
                    <a:pt x="46" y="146"/>
                  </a:lnTo>
                  <a:lnTo>
                    <a:pt x="28" y="142"/>
                  </a:lnTo>
                  <a:lnTo>
                    <a:pt x="13" y="133"/>
                  </a:lnTo>
                  <a:lnTo>
                    <a:pt x="4" y="120"/>
                  </a:lnTo>
                  <a:lnTo>
                    <a:pt x="0" y="102"/>
                  </a:lnTo>
                  <a:lnTo>
                    <a:pt x="2"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6" name="Freeform 103"/>
            <p:cNvSpPr>
              <a:spLocks/>
            </p:cNvSpPr>
            <p:nvPr/>
          </p:nvSpPr>
          <p:spPr bwMode="auto">
            <a:xfrm rot="5400000">
              <a:off x="6684280" y="4232275"/>
              <a:ext cx="58738" cy="92075"/>
            </a:xfrm>
            <a:custGeom>
              <a:avLst/>
              <a:gdLst/>
              <a:ahLst/>
              <a:cxnLst>
                <a:cxn ang="0">
                  <a:pos x="2" y="92"/>
                </a:cxn>
                <a:cxn ang="0">
                  <a:pos x="6" y="83"/>
                </a:cxn>
                <a:cxn ang="0">
                  <a:pos x="11" y="72"/>
                </a:cxn>
                <a:cxn ang="0">
                  <a:pos x="17" y="61"/>
                </a:cxn>
                <a:cxn ang="0">
                  <a:pos x="24" y="49"/>
                </a:cxn>
                <a:cxn ang="0">
                  <a:pos x="32" y="34"/>
                </a:cxn>
                <a:cxn ang="0">
                  <a:pos x="39" y="17"/>
                </a:cxn>
                <a:cxn ang="0">
                  <a:pos x="46" y="0"/>
                </a:cxn>
                <a:cxn ang="0">
                  <a:pos x="52" y="17"/>
                </a:cxn>
                <a:cxn ang="0">
                  <a:pos x="60" y="34"/>
                </a:cxn>
                <a:cxn ang="0">
                  <a:pos x="66" y="49"/>
                </a:cxn>
                <a:cxn ang="0">
                  <a:pos x="74" y="61"/>
                </a:cxn>
                <a:cxn ang="0">
                  <a:pos x="81" y="72"/>
                </a:cxn>
                <a:cxn ang="0">
                  <a:pos x="86" y="83"/>
                </a:cxn>
                <a:cxn ang="0">
                  <a:pos x="90" y="92"/>
                </a:cxn>
                <a:cxn ang="0">
                  <a:pos x="91" y="102"/>
                </a:cxn>
                <a:cxn ang="0">
                  <a:pos x="87" y="120"/>
                </a:cxn>
                <a:cxn ang="0">
                  <a:pos x="78" y="133"/>
                </a:cxn>
                <a:cxn ang="0">
                  <a:pos x="64" y="142"/>
                </a:cxn>
                <a:cxn ang="0">
                  <a:pos x="46" y="146"/>
                </a:cxn>
                <a:cxn ang="0">
                  <a:pos x="28" y="142"/>
                </a:cxn>
                <a:cxn ang="0">
                  <a:pos x="13" y="133"/>
                </a:cxn>
                <a:cxn ang="0">
                  <a:pos x="4" y="120"/>
                </a:cxn>
                <a:cxn ang="0">
                  <a:pos x="0" y="102"/>
                </a:cxn>
                <a:cxn ang="0">
                  <a:pos x="2" y="92"/>
                </a:cxn>
              </a:cxnLst>
              <a:rect l="0" t="0" r="r" b="b"/>
              <a:pathLst>
                <a:path w="91" h="146">
                  <a:moveTo>
                    <a:pt x="2" y="92"/>
                  </a:moveTo>
                  <a:lnTo>
                    <a:pt x="6" y="83"/>
                  </a:lnTo>
                  <a:lnTo>
                    <a:pt x="11" y="72"/>
                  </a:lnTo>
                  <a:lnTo>
                    <a:pt x="17" y="61"/>
                  </a:lnTo>
                  <a:lnTo>
                    <a:pt x="24" y="49"/>
                  </a:lnTo>
                  <a:lnTo>
                    <a:pt x="32" y="34"/>
                  </a:lnTo>
                  <a:lnTo>
                    <a:pt x="39" y="17"/>
                  </a:lnTo>
                  <a:lnTo>
                    <a:pt x="46" y="0"/>
                  </a:lnTo>
                  <a:lnTo>
                    <a:pt x="52" y="17"/>
                  </a:lnTo>
                  <a:lnTo>
                    <a:pt x="60" y="34"/>
                  </a:lnTo>
                  <a:lnTo>
                    <a:pt x="66" y="49"/>
                  </a:lnTo>
                  <a:lnTo>
                    <a:pt x="74" y="61"/>
                  </a:lnTo>
                  <a:lnTo>
                    <a:pt x="81" y="72"/>
                  </a:lnTo>
                  <a:lnTo>
                    <a:pt x="86" y="83"/>
                  </a:lnTo>
                  <a:lnTo>
                    <a:pt x="90" y="92"/>
                  </a:lnTo>
                  <a:lnTo>
                    <a:pt x="91" y="102"/>
                  </a:lnTo>
                  <a:lnTo>
                    <a:pt x="87" y="120"/>
                  </a:lnTo>
                  <a:lnTo>
                    <a:pt x="78" y="133"/>
                  </a:lnTo>
                  <a:lnTo>
                    <a:pt x="64" y="142"/>
                  </a:lnTo>
                  <a:lnTo>
                    <a:pt x="46" y="146"/>
                  </a:lnTo>
                  <a:lnTo>
                    <a:pt x="28" y="142"/>
                  </a:lnTo>
                  <a:lnTo>
                    <a:pt x="13" y="133"/>
                  </a:lnTo>
                  <a:lnTo>
                    <a:pt x="4" y="120"/>
                  </a:lnTo>
                  <a:lnTo>
                    <a:pt x="0" y="102"/>
                  </a:lnTo>
                  <a:lnTo>
                    <a:pt x="2"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7" name="Freeform 104"/>
            <p:cNvSpPr>
              <a:spLocks/>
            </p:cNvSpPr>
            <p:nvPr/>
          </p:nvSpPr>
          <p:spPr bwMode="auto">
            <a:xfrm rot="5400000">
              <a:off x="6682693" y="4340225"/>
              <a:ext cx="57150" cy="92075"/>
            </a:xfrm>
            <a:custGeom>
              <a:avLst/>
              <a:gdLst/>
              <a:ahLst/>
              <a:cxnLst>
                <a:cxn ang="0">
                  <a:pos x="2" y="92"/>
                </a:cxn>
                <a:cxn ang="0">
                  <a:pos x="5" y="83"/>
                </a:cxn>
                <a:cxn ang="0">
                  <a:pos x="11" y="72"/>
                </a:cxn>
                <a:cxn ang="0">
                  <a:pos x="17" y="61"/>
                </a:cxn>
                <a:cxn ang="0">
                  <a:pos x="23" y="48"/>
                </a:cxn>
                <a:cxn ang="0">
                  <a:pos x="31" y="33"/>
                </a:cxn>
                <a:cxn ang="0">
                  <a:pos x="39" y="17"/>
                </a:cxn>
                <a:cxn ang="0">
                  <a:pos x="45" y="0"/>
                </a:cxn>
                <a:cxn ang="0">
                  <a:pos x="52" y="17"/>
                </a:cxn>
                <a:cxn ang="0">
                  <a:pos x="60" y="33"/>
                </a:cxn>
                <a:cxn ang="0">
                  <a:pos x="67" y="48"/>
                </a:cxn>
                <a:cxn ang="0">
                  <a:pos x="74" y="61"/>
                </a:cxn>
                <a:cxn ang="0">
                  <a:pos x="80" y="72"/>
                </a:cxn>
                <a:cxn ang="0">
                  <a:pos x="86" y="83"/>
                </a:cxn>
                <a:cxn ang="0">
                  <a:pos x="89" y="92"/>
                </a:cxn>
                <a:cxn ang="0">
                  <a:pos x="91" y="102"/>
                </a:cxn>
                <a:cxn ang="0">
                  <a:pos x="87" y="119"/>
                </a:cxn>
                <a:cxn ang="0">
                  <a:pos x="78" y="133"/>
                </a:cxn>
                <a:cxn ang="0">
                  <a:pos x="64" y="142"/>
                </a:cxn>
                <a:cxn ang="0">
                  <a:pos x="45" y="145"/>
                </a:cxn>
                <a:cxn ang="0">
                  <a:pos x="27" y="142"/>
                </a:cxn>
                <a:cxn ang="0">
                  <a:pos x="13" y="133"/>
                </a:cxn>
                <a:cxn ang="0">
                  <a:pos x="4" y="119"/>
                </a:cxn>
                <a:cxn ang="0">
                  <a:pos x="0" y="102"/>
                </a:cxn>
                <a:cxn ang="0">
                  <a:pos x="2" y="92"/>
                </a:cxn>
              </a:cxnLst>
              <a:rect l="0" t="0" r="r" b="b"/>
              <a:pathLst>
                <a:path w="91" h="145">
                  <a:moveTo>
                    <a:pt x="2" y="92"/>
                  </a:moveTo>
                  <a:lnTo>
                    <a:pt x="5" y="83"/>
                  </a:lnTo>
                  <a:lnTo>
                    <a:pt x="11" y="72"/>
                  </a:lnTo>
                  <a:lnTo>
                    <a:pt x="17" y="61"/>
                  </a:lnTo>
                  <a:lnTo>
                    <a:pt x="23" y="48"/>
                  </a:lnTo>
                  <a:lnTo>
                    <a:pt x="31" y="33"/>
                  </a:lnTo>
                  <a:lnTo>
                    <a:pt x="39" y="17"/>
                  </a:lnTo>
                  <a:lnTo>
                    <a:pt x="45" y="0"/>
                  </a:lnTo>
                  <a:lnTo>
                    <a:pt x="52" y="17"/>
                  </a:lnTo>
                  <a:lnTo>
                    <a:pt x="60" y="33"/>
                  </a:lnTo>
                  <a:lnTo>
                    <a:pt x="67" y="48"/>
                  </a:lnTo>
                  <a:lnTo>
                    <a:pt x="74" y="61"/>
                  </a:lnTo>
                  <a:lnTo>
                    <a:pt x="80" y="72"/>
                  </a:lnTo>
                  <a:lnTo>
                    <a:pt x="86" y="83"/>
                  </a:lnTo>
                  <a:lnTo>
                    <a:pt x="89" y="92"/>
                  </a:lnTo>
                  <a:lnTo>
                    <a:pt x="91" y="102"/>
                  </a:lnTo>
                  <a:lnTo>
                    <a:pt x="87" y="119"/>
                  </a:lnTo>
                  <a:lnTo>
                    <a:pt x="78" y="133"/>
                  </a:lnTo>
                  <a:lnTo>
                    <a:pt x="64" y="142"/>
                  </a:lnTo>
                  <a:lnTo>
                    <a:pt x="45" y="145"/>
                  </a:lnTo>
                  <a:lnTo>
                    <a:pt x="27" y="142"/>
                  </a:lnTo>
                  <a:lnTo>
                    <a:pt x="13" y="133"/>
                  </a:lnTo>
                  <a:lnTo>
                    <a:pt x="4" y="119"/>
                  </a:lnTo>
                  <a:lnTo>
                    <a:pt x="0" y="102"/>
                  </a:lnTo>
                  <a:lnTo>
                    <a:pt x="2"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8" name="Freeform 105"/>
            <p:cNvSpPr>
              <a:spLocks/>
            </p:cNvSpPr>
            <p:nvPr/>
          </p:nvSpPr>
          <p:spPr bwMode="auto">
            <a:xfrm rot="5400000">
              <a:off x="6682693" y="4340225"/>
              <a:ext cx="57150" cy="92075"/>
            </a:xfrm>
            <a:custGeom>
              <a:avLst/>
              <a:gdLst/>
              <a:ahLst/>
              <a:cxnLst>
                <a:cxn ang="0">
                  <a:pos x="2" y="92"/>
                </a:cxn>
                <a:cxn ang="0">
                  <a:pos x="5" y="83"/>
                </a:cxn>
                <a:cxn ang="0">
                  <a:pos x="11" y="72"/>
                </a:cxn>
                <a:cxn ang="0">
                  <a:pos x="17" y="61"/>
                </a:cxn>
                <a:cxn ang="0">
                  <a:pos x="23" y="48"/>
                </a:cxn>
                <a:cxn ang="0">
                  <a:pos x="31" y="33"/>
                </a:cxn>
                <a:cxn ang="0">
                  <a:pos x="39" y="17"/>
                </a:cxn>
                <a:cxn ang="0">
                  <a:pos x="45" y="0"/>
                </a:cxn>
                <a:cxn ang="0">
                  <a:pos x="52" y="17"/>
                </a:cxn>
                <a:cxn ang="0">
                  <a:pos x="60" y="33"/>
                </a:cxn>
                <a:cxn ang="0">
                  <a:pos x="67" y="48"/>
                </a:cxn>
                <a:cxn ang="0">
                  <a:pos x="74" y="61"/>
                </a:cxn>
                <a:cxn ang="0">
                  <a:pos x="80" y="72"/>
                </a:cxn>
                <a:cxn ang="0">
                  <a:pos x="86" y="83"/>
                </a:cxn>
                <a:cxn ang="0">
                  <a:pos x="89" y="92"/>
                </a:cxn>
                <a:cxn ang="0">
                  <a:pos x="91" y="102"/>
                </a:cxn>
                <a:cxn ang="0">
                  <a:pos x="87" y="119"/>
                </a:cxn>
                <a:cxn ang="0">
                  <a:pos x="78" y="133"/>
                </a:cxn>
                <a:cxn ang="0">
                  <a:pos x="64" y="142"/>
                </a:cxn>
                <a:cxn ang="0">
                  <a:pos x="45" y="145"/>
                </a:cxn>
                <a:cxn ang="0">
                  <a:pos x="27" y="142"/>
                </a:cxn>
                <a:cxn ang="0">
                  <a:pos x="13" y="133"/>
                </a:cxn>
                <a:cxn ang="0">
                  <a:pos x="4" y="119"/>
                </a:cxn>
                <a:cxn ang="0">
                  <a:pos x="0" y="102"/>
                </a:cxn>
                <a:cxn ang="0">
                  <a:pos x="2" y="92"/>
                </a:cxn>
              </a:cxnLst>
              <a:rect l="0" t="0" r="r" b="b"/>
              <a:pathLst>
                <a:path w="91" h="145">
                  <a:moveTo>
                    <a:pt x="2" y="92"/>
                  </a:moveTo>
                  <a:lnTo>
                    <a:pt x="5" y="83"/>
                  </a:lnTo>
                  <a:lnTo>
                    <a:pt x="11" y="72"/>
                  </a:lnTo>
                  <a:lnTo>
                    <a:pt x="17" y="61"/>
                  </a:lnTo>
                  <a:lnTo>
                    <a:pt x="23" y="48"/>
                  </a:lnTo>
                  <a:lnTo>
                    <a:pt x="31" y="33"/>
                  </a:lnTo>
                  <a:lnTo>
                    <a:pt x="39" y="17"/>
                  </a:lnTo>
                  <a:lnTo>
                    <a:pt x="45" y="0"/>
                  </a:lnTo>
                  <a:lnTo>
                    <a:pt x="52" y="17"/>
                  </a:lnTo>
                  <a:lnTo>
                    <a:pt x="60" y="33"/>
                  </a:lnTo>
                  <a:lnTo>
                    <a:pt x="67" y="48"/>
                  </a:lnTo>
                  <a:lnTo>
                    <a:pt x="74" y="61"/>
                  </a:lnTo>
                  <a:lnTo>
                    <a:pt x="80" y="72"/>
                  </a:lnTo>
                  <a:lnTo>
                    <a:pt x="86" y="83"/>
                  </a:lnTo>
                  <a:lnTo>
                    <a:pt x="89" y="92"/>
                  </a:lnTo>
                  <a:lnTo>
                    <a:pt x="91" y="102"/>
                  </a:lnTo>
                  <a:lnTo>
                    <a:pt x="87" y="119"/>
                  </a:lnTo>
                  <a:lnTo>
                    <a:pt x="78" y="133"/>
                  </a:lnTo>
                  <a:lnTo>
                    <a:pt x="64" y="142"/>
                  </a:lnTo>
                  <a:lnTo>
                    <a:pt x="45" y="145"/>
                  </a:lnTo>
                  <a:lnTo>
                    <a:pt x="27" y="142"/>
                  </a:lnTo>
                  <a:lnTo>
                    <a:pt x="13" y="133"/>
                  </a:lnTo>
                  <a:lnTo>
                    <a:pt x="4" y="119"/>
                  </a:lnTo>
                  <a:lnTo>
                    <a:pt x="0" y="102"/>
                  </a:lnTo>
                  <a:lnTo>
                    <a:pt x="2"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9" name="Freeform 106"/>
            <p:cNvSpPr>
              <a:spLocks/>
            </p:cNvSpPr>
            <p:nvPr/>
          </p:nvSpPr>
          <p:spPr bwMode="auto">
            <a:xfrm rot="5400000">
              <a:off x="6712855" y="4310062"/>
              <a:ext cx="117475" cy="47625"/>
            </a:xfrm>
            <a:custGeom>
              <a:avLst/>
              <a:gdLst/>
              <a:ahLst/>
              <a:cxnLst>
                <a:cxn ang="0">
                  <a:pos x="0" y="67"/>
                </a:cxn>
                <a:cxn ang="0">
                  <a:pos x="9" y="51"/>
                </a:cxn>
                <a:cxn ang="0">
                  <a:pos x="18" y="38"/>
                </a:cxn>
                <a:cxn ang="0">
                  <a:pos x="29" y="26"/>
                </a:cxn>
                <a:cxn ang="0">
                  <a:pos x="41" y="16"/>
                </a:cxn>
                <a:cxn ang="0">
                  <a:pos x="54" y="9"/>
                </a:cxn>
                <a:cxn ang="0">
                  <a:pos x="67" y="4"/>
                </a:cxn>
                <a:cxn ang="0">
                  <a:pos x="80" y="1"/>
                </a:cxn>
                <a:cxn ang="0">
                  <a:pos x="93" y="0"/>
                </a:cxn>
                <a:cxn ang="0">
                  <a:pos x="107" y="1"/>
                </a:cxn>
                <a:cxn ang="0">
                  <a:pos x="120" y="5"/>
                </a:cxn>
                <a:cxn ang="0">
                  <a:pos x="133" y="11"/>
                </a:cxn>
                <a:cxn ang="0">
                  <a:pos x="144" y="19"/>
                </a:cxn>
                <a:cxn ang="0">
                  <a:pos x="156" y="30"/>
                </a:cxn>
                <a:cxn ang="0">
                  <a:pos x="166" y="43"/>
                </a:cxn>
                <a:cxn ang="0">
                  <a:pos x="177" y="58"/>
                </a:cxn>
                <a:cxn ang="0">
                  <a:pos x="185" y="75"/>
                </a:cxn>
              </a:cxnLst>
              <a:rect l="0" t="0" r="r" b="b"/>
              <a:pathLst>
                <a:path w="185" h="75">
                  <a:moveTo>
                    <a:pt x="0" y="67"/>
                  </a:moveTo>
                  <a:lnTo>
                    <a:pt x="9" y="51"/>
                  </a:lnTo>
                  <a:lnTo>
                    <a:pt x="18" y="38"/>
                  </a:lnTo>
                  <a:lnTo>
                    <a:pt x="29" y="26"/>
                  </a:lnTo>
                  <a:lnTo>
                    <a:pt x="41" y="16"/>
                  </a:lnTo>
                  <a:lnTo>
                    <a:pt x="54" y="9"/>
                  </a:lnTo>
                  <a:lnTo>
                    <a:pt x="67" y="4"/>
                  </a:lnTo>
                  <a:lnTo>
                    <a:pt x="80" y="1"/>
                  </a:lnTo>
                  <a:lnTo>
                    <a:pt x="93" y="0"/>
                  </a:lnTo>
                  <a:lnTo>
                    <a:pt x="107" y="1"/>
                  </a:lnTo>
                  <a:lnTo>
                    <a:pt x="120" y="5"/>
                  </a:lnTo>
                  <a:lnTo>
                    <a:pt x="133" y="11"/>
                  </a:lnTo>
                  <a:lnTo>
                    <a:pt x="144" y="19"/>
                  </a:lnTo>
                  <a:lnTo>
                    <a:pt x="156" y="30"/>
                  </a:lnTo>
                  <a:lnTo>
                    <a:pt x="166" y="43"/>
                  </a:lnTo>
                  <a:lnTo>
                    <a:pt x="177" y="58"/>
                  </a:lnTo>
                  <a:lnTo>
                    <a:pt x="185"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0" name="Freeform 107"/>
            <p:cNvSpPr>
              <a:spLocks/>
            </p:cNvSpPr>
            <p:nvPr/>
          </p:nvSpPr>
          <p:spPr bwMode="auto">
            <a:xfrm rot="5400000">
              <a:off x="6714443" y="4421187"/>
              <a:ext cx="117475" cy="47625"/>
            </a:xfrm>
            <a:custGeom>
              <a:avLst/>
              <a:gdLst/>
              <a:ahLst/>
              <a:cxnLst>
                <a:cxn ang="0">
                  <a:pos x="0" y="68"/>
                </a:cxn>
                <a:cxn ang="0">
                  <a:pos x="10" y="52"/>
                </a:cxn>
                <a:cxn ang="0">
                  <a:pos x="19" y="38"/>
                </a:cxn>
                <a:cxn ang="0">
                  <a:pos x="30" y="26"/>
                </a:cxn>
                <a:cxn ang="0">
                  <a:pos x="42" y="16"/>
                </a:cxn>
                <a:cxn ang="0">
                  <a:pos x="55" y="8"/>
                </a:cxn>
                <a:cxn ang="0">
                  <a:pos x="68" y="3"/>
                </a:cxn>
                <a:cxn ang="0">
                  <a:pos x="81" y="1"/>
                </a:cxn>
                <a:cxn ang="0">
                  <a:pos x="95" y="0"/>
                </a:cxn>
                <a:cxn ang="0">
                  <a:pos x="108" y="1"/>
                </a:cxn>
                <a:cxn ang="0">
                  <a:pos x="122" y="4"/>
                </a:cxn>
                <a:cxn ang="0">
                  <a:pos x="135" y="11"/>
                </a:cxn>
                <a:cxn ang="0">
                  <a:pos x="147" y="18"/>
                </a:cxn>
                <a:cxn ang="0">
                  <a:pos x="158" y="29"/>
                </a:cxn>
                <a:cxn ang="0">
                  <a:pos x="169" y="42"/>
                </a:cxn>
                <a:cxn ang="0">
                  <a:pos x="179" y="57"/>
                </a:cxn>
                <a:cxn ang="0">
                  <a:pos x="187" y="74"/>
                </a:cxn>
              </a:cxnLst>
              <a:rect l="0" t="0" r="r" b="b"/>
              <a:pathLst>
                <a:path w="187" h="74">
                  <a:moveTo>
                    <a:pt x="0" y="68"/>
                  </a:moveTo>
                  <a:lnTo>
                    <a:pt x="10" y="52"/>
                  </a:lnTo>
                  <a:lnTo>
                    <a:pt x="19" y="38"/>
                  </a:lnTo>
                  <a:lnTo>
                    <a:pt x="30" y="26"/>
                  </a:lnTo>
                  <a:lnTo>
                    <a:pt x="42" y="16"/>
                  </a:lnTo>
                  <a:lnTo>
                    <a:pt x="55" y="8"/>
                  </a:lnTo>
                  <a:lnTo>
                    <a:pt x="68" y="3"/>
                  </a:lnTo>
                  <a:lnTo>
                    <a:pt x="81" y="1"/>
                  </a:lnTo>
                  <a:lnTo>
                    <a:pt x="95" y="0"/>
                  </a:lnTo>
                  <a:lnTo>
                    <a:pt x="108" y="1"/>
                  </a:lnTo>
                  <a:lnTo>
                    <a:pt x="122" y="4"/>
                  </a:lnTo>
                  <a:lnTo>
                    <a:pt x="135" y="11"/>
                  </a:lnTo>
                  <a:lnTo>
                    <a:pt x="147" y="18"/>
                  </a:lnTo>
                  <a:lnTo>
                    <a:pt x="158" y="29"/>
                  </a:lnTo>
                  <a:lnTo>
                    <a:pt x="169" y="42"/>
                  </a:lnTo>
                  <a:lnTo>
                    <a:pt x="179" y="57"/>
                  </a:lnTo>
                  <a:lnTo>
                    <a:pt x="187" y="74"/>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1" name="Freeform 108"/>
            <p:cNvSpPr>
              <a:spLocks/>
            </p:cNvSpPr>
            <p:nvPr/>
          </p:nvSpPr>
          <p:spPr bwMode="auto">
            <a:xfrm rot="5400000">
              <a:off x="6722380" y="4198937"/>
              <a:ext cx="117475" cy="47625"/>
            </a:xfrm>
            <a:custGeom>
              <a:avLst/>
              <a:gdLst/>
              <a:ahLst/>
              <a:cxnLst>
                <a:cxn ang="0">
                  <a:pos x="0" y="69"/>
                </a:cxn>
                <a:cxn ang="0">
                  <a:pos x="9" y="52"/>
                </a:cxn>
                <a:cxn ang="0">
                  <a:pos x="18" y="39"/>
                </a:cxn>
                <a:cxn ang="0">
                  <a:pos x="30" y="26"/>
                </a:cxn>
                <a:cxn ang="0">
                  <a:pos x="41" y="16"/>
                </a:cxn>
                <a:cxn ang="0">
                  <a:pos x="54" y="9"/>
                </a:cxn>
                <a:cxn ang="0">
                  <a:pos x="67" y="4"/>
                </a:cxn>
                <a:cxn ang="0">
                  <a:pos x="80" y="1"/>
                </a:cxn>
                <a:cxn ang="0">
                  <a:pos x="94" y="0"/>
                </a:cxn>
                <a:cxn ang="0">
                  <a:pos x="107" y="1"/>
                </a:cxn>
                <a:cxn ang="0">
                  <a:pos x="122" y="5"/>
                </a:cxn>
                <a:cxn ang="0">
                  <a:pos x="134" y="11"/>
                </a:cxn>
                <a:cxn ang="0">
                  <a:pos x="146" y="20"/>
                </a:cxn>
                <a:cxn ang="0">
                  <a:pos x="158" y="30"/>
                </a:cxn>
                <a:cxn ang="0">
                  <a:pos x="168" y="44"/>
                </a:cxn>
                <a:cxn ang="0">
                  <a:pos x="178" y="59"/>
                </a:cxn>
                <a:cxn ang="0">
                  <a:pos x="186" y="76"/>
                </a:cxn>
              </a:cxnLst>
              <a:rect l="0" t="0" r="r" b="b"/>
              <a:pathLst>
                <a:path w="186" h="76">
                  <a:moveTo>
                    <a:pt x="0" y="69"/>
                  </a:moveTo>
                  <a:lnTo>
                    <a:pt x="9" y="52"/>
                  </a:lnTo>
                  <a:lnTo>
                    <a:pt x="18" y="39"/>
                  </a:lnTo>
                  <a:lnTo>
                    <a:pt x="30" y="26"/>
                  </a:lnTo>
                  <a:lnTo>
                    <a:pt x="41" y="16"/>
                  </a:lnTo>
                  <a:lnTo>
                    <a:pt x="54" y="9"/>
                  </a:lnTo>
                  <a:lnTo>
                    <a:pt x="67" y="4"/>
                  </a:lnTo>
                  <a:lnTo>
                    <a:pt x="80" y="1"/>
                  </a:lnTo>
                  <a:lnTo>
                    <a:pt x="94" y="0"/>
                  </a:lnTo>
                  <a:lnTo>
                    <a:pt x="107" y="1"/>
                  </a:lnTo>
                  <a:lnTo>
                    <a:pt x="122" y="5"/>
                  </a:lnTo>
                  <a:lnTo>
                    <a:pt x="134" y="11"/>
                  </a:lnTo>
                  <a:lnTo>
                    <a:pt x="146" y="20"/>
                  </a:lnTo>
                  <a:lnTo>
                    <a:pt x="158" y="30"/>
                  </a:lnTo>
                  <a:lnTo>
                    <a:pt x="168" y="44"/>
                  </a:lnTo>
                  <a:lnTo>
                    <a:pt x="178" y="59"/>
                  </a:lnTo>
                  <a:lnTo>
                    <a:pt x="186"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2" name="Freeform 109"/>
            <p:cNvSpPr>
              <a:spLocks/>
            </p:cNvSpPr>
            <p:nvPr/>
          </p:nvSpPr>
          <p:spPr bwMode="auto">
            <a:xfrm rot="5400000">
              <a:off x="6673168" y="2763837"/>
              <a:ext cx="58738" cy="92075"/>
            </a:xfrm>
            <a:custGeom>
              <a:avLst/>
              <a:gdLst/>
              <a:ahLst/>
              <a:cxnLst>
                <a:cxn ang="0">
                  <a:pos x="1" y="91"/>
                </a:cxn>
                <a:cxn ang="0">
                  <a:pos x="5" y="83"/>
                </a:cxn>
                <a:cxn ang="0">
                  <a:pos x="10" y="71"/>
                </a:cxn>
                <a:cxn ang="0">
                  <a:pos x="17" y="60"/>
                </a:cxn>
                <a:cxn ang="0">
                  <a:pos x="25" y="48"/>
                </a:cxn>
                <a:cxn ang="0">
                  <a:pos x="31" y="34"/>
                </a:cxn>
                <a:cxn ang="0">
                  <a:pos x="39" y="18"/>
                </a:cxn>
                <a:cxn ang="0">
                  <a:pos x="45" y="0"/>
                </a:cxn>
                <a:cxn ang="0">
                  <a:pos x="52" y="18"/>
                </a:cxn>
                <a:cxn ang="0">
                  <a:pos x="60" y="34"/>
                </a:cxn>
                <a:cxn ang="0">
                  <a:pos x="67" y="48"/>
                </a:cxn>
                <a:cxn ang="0">
                  <a:pos x="74" y="60"/>
                </a:cxn>
                <a:cxn ang="0">
                  <a:pos x="80" y="71"/>
                </a:cxn>
                <a:cxn ang="0">
                  <a:pos x="85" y="83"/>
                </a:cxn>
                <a:cxn ang="0">
                  <a:pos x="89" y="91"/>
                </a:cxn>
                <a:cxn ang="0">
                  <a:pos x="91" y="101"/>
                </a:cxn>
                <a:cxn ang="0">
                  <a:pos x="87" y="119"/>
                </a:cxn>
                <a:cxn ang="0">
                  <a:pos x="78" y="132"/>
                </a:cxn>
                <a:cxn ang="0">
                  <a:pos x="63" y="141"/>
                </a:cxn>
                <a:cxn ang="0">
                  <a:pos x="45" y="145"/>
                </a:cxn>
                <a:cxn ang="0">
                  <a:pos x="27" y="141"/>
                </a:cxn>
                <a:cxn ang="0">
                  <a:pos x="13" y="132"/>
                </a:cxn>
                <a:cxn ang="0">
                  <a:pos x="4" y="119"/>
                </a:cxn>
                <a:cxn ang="0">
                  <a:pos x="0" y="101"/>
                </a:cxn>
                <a:cxn ang="0">
                  <a:pos x="1" y="91"/>
                </a:cxn>
              </a:cxnLst>
              <a:rect l="0" t="0" r="r" b="b"/>
              <a:pathLst>
                <a:path w="91" h="145">
                  <a:moveTo>
                    <a:pt x="1" y="91"/>
                  </a:moveTo>
                  <a:lnTo>
                    <a:pt x="5" y="83"/>
                  </a:lnTo>
                  <a:lnTo>
                    <a:pt x="10" y="71"/>
                  </a:lnTo>
                  <a:lnTo>
                    <a:pt x="17" y="60"/>
                  </a:lnTo>
                  <a:lnTo>
                    <a:pt x="25" y="48"/>
                  </a:lnTo>
                  <a:lnTo>
                    <a:pt x="31" y="34"/>
                  </a:lnTo>
                  <a:lnTo>
                    <a:pt x="39" y="18"/>
                  </a:lnTo>
                  <a:lnTo>
                    <a:pt x="45" y="0"/>
                  </a:lnTo>
                  <a:lnTo>
                    <a:pt x="52" y="18"/>
                  </a:lnTo>
                  <a:lnTo>
                    <a:pt x="60" y="34"/>
                  </a:lnTo>
                  <a:lnTo>
                    <a:pt x="67" y="48"/>
                  </a:lnTo>
                  <a:lnTo>
                    <a:pt x="74" y="60"/>
                  </a:lnTo>
                  <a:lnTo>
                    <a:pt x="80" y="71"/>
                  </a:lnTo>
                  <a:lnTo>
                    <a:pt x="85" y="83"/>
                  </a:lnTo>
                  <a:lnTo>
                    <a:pt x="89" y="91"/>
                  </a:lnTo>
                  <a:lnTo>
                    <a:pt x="91" y="101"/>
                  </a:lnTo>
                  <a:lnTo>
                    <a:pt x="87" y="119"/>
                  </a:lnTo>
                  <a:lnTo>
                    <a:pt x="78" y="132"/>
                  </a:lnTo>
                  <a:lnTo>
                    <a:pt x="63" y="141"/>
                  </a:lnTo>
                  <a:lnTo>
                    <a:pt x="45" y="145"/>
                  </a:lnTo>
                  <a:lnTo>
                    <a:pt x="27" y="141"/>
                  </a:lnTo>
                  <a:lnTo>
                    <a:pt x="13" y="132"/>
                  </a:lnTo>
                  <a:lnTo>
                    <a:pt x="4" y="119"/>
                  </a:lnTo>
                  <a:lnTo>
                    <a:pt x="0" y="101"/>
                  </a:lnTo>
                  <a:lnTo>
                    <a:pt x="1" y="91"/>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3" name="Freeform 110"/>
            <p:cNvSpPr>
              <a:spLocks/>
            </p:cNvSpPr>
            <p:nvPr/>
          </p:nvSpPr>
          <p:spPr bwMode="auto">
            <a:xfrm rot="5400000">
              <a:off x="6673168" y="2763837"/>
              <a:ext cx="58738" cy="92075"/>
            </a:xfrm>
            <a:custGeom>
              <a:avLst/>
              <a:gdLst/>
              <a:ahLst/>
              <a:cxnLst>
                <a:cxn ang="0">
                  <a:pos x="1" y="91"/>
                </a:cxn>
                <a:cxn ang="0">
                  <a:pos x="5" y="83"/>
                </a:cxn>
                <a:cxn ang="0">
                  <a:pos x="10" y="71"/>
                </a:cxn>
                <a:cxn ang="0">
                  <a:pos x="17" y="60"/>
                </a:cxn>
                <a:cxn ang="0">
                  <a:pos x="25" y="48"/>
                </a:cxn>
                <a:cxn ang="0">
                  <a:pos x="31" y="34"/>
                </a:cxn>
                <a:cxn ang="0">
                  <a:pos x="39" y="18"/>
                </a:cxn>
                <a:cxn ang="0">
                  <a:pos x="45" y="0"/>
                </a:cxn>
                <a:cxn ang="0">
                  <a:pos x="52" y="18"/>
                </a:cxn>
                <a:cxn ang="0">
                  <a:pos x="60" y="34"/>
                </a:cxn>
                <a:cxn ang="0">
                  <a:pos x="67" y="48"/>
                </a:cxn>
                <a:cxn ang="0">
                  <a:pos x="74" y="60"/>
                </a:cxn>
                <a:cxn ang="0">
                  <a:pos x="80" y="71"/>
                </a:cxn>
                <a:cxn ang="0">
                  <a:pos x="85" y="83"/>
                </a:cxn>
                <a:cxn ang="0">
                  <a:pos x="89" y="91"/>
                </a:cxn>
                <a:cxn ang="0">
                  <a:pos x="91" y="101"/>
                </a:cxn>
                <a:cxn ang="0">
                  <a:pos x="87" y="119"/>
                </a:cxn>
                <a:cxn ang="0">
                  <a:pos x="78" y="132"/>
                </a:cxn>
                <a:cxn ang="0">
                  <a:pos x="63" y="141"/>
                </a:cxn>
                <a:cxn ang="0">
                  <a:pos x="45" y="145"/>
                </a:cxn>
                <a:cxn ang="0">
                  <a:pos x="27" y="141"/>
                </a:cxn>
                <a:cxn ang="0">
                  <a:pos x="13" y="132"/>
                </a:cxn>
                <a:cxn ang="0">
                  <a:pos x="4" y="119"/>
                </a:cxn>
                <a:cxn ang="0">
                  <a:pos x="0" y="101"/>
                </a:cxn>
                <a:cxn ang="0">
                  <a:pos x="1" y="91"/>
                </a:cxn>
              </a:cxnLst>
              <a:rect l="0" t="0" r="r" b="b"/>
              <a:pathLst>
                <a:path w="91" h="145">
                  <a:moveTo>
                    <a:pt x="1" y="91"/>
                  </a:moveTo>
                  <a:lnTo>
                    <a:pt x="5" y="83"/>
                  </a:lnTo>
                  <a:lnTo>
                    <a:pt x="10" y="71"/>
                  </a:lnTo>
                  <a:lnTo>
                    <a:pt x="17" y="60"/>
                  </a:lnTo>
                  <a:lnTo>
                    <a:pt x="25" y="48"/>
                  </a:lnTo>
                  <a:lnTo>
                    <a:pt x="31" y="34"/>
                  </a:lnTo>
                  <a:lnTo>
                    <a:pt x="39" y="18"/>
                  </a:lnTo>
                  <a:lnTo>
                    <a:pt x="45" y="0"/>
                  </a:lnTo>
                  <a:lnTo>
                    <a:pt x="52" y="18"/>
                  </a:lnTo>
                  <a:lnTo>
                    <a:pt x="60" y="34"/>
                  </a:lnTo>
                  <a:lnTo>
                    <a:pt x="67" y="48"/>
                  </a:lnTo>
                  <a:lnTo>
                    <a:pt x="74" y="60"/>
                  </a:lnTo>
                  <a:lnTo>
                    <a:pt x="80" y="71"/>
                  </a:lnTo>
                  <a:lnTo>
                    <a:pt x="85" y="83"/>
                  </a:lnTo>
                  <a:lnTo>
                    <a:pt x="89" y="91"/>
                  </a:lnTo>
                  <a:lnTo>
                    <a:pt x="91" y="101"/>
                  </a:lnTo>
                  <a:lnTo>
                    <a:pt x="87" y="119"/>
                  </a:lnTo>
                  <a:lnTo>
                    <a:pt x="78" y="132"/>
                  </a:lnTo>
                  <a:lnTo>
                    <a:pt x="63" y="141"/>
                  </a:lnTo>
                  <a:lnTo>
                    <a:pt x="45" y="145"/>
                  </a:lnTo>
                  <a:lnTo>
                    <a:pt x="27" y="141"/>
                  </a:lnTo>
                  <a:lnTo>
                    <a:pt x="13" y="132"/>
                  </a:lnTo>
                  <a:lnTo>
                    <a:pt x="4" y="119"/>
                  </a:lnTo>
                  <a:lnTo>
                    <a:pt x="0" y="101"/>
                  </a:lnTo>
                  <a:lnTo>
                    <a:pt x="1" y="91"/>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4" name="Freeform 111"/>
            <p:cNvSpPr>
              <a:spLocks/>
            </p:cNvSpPr>
            <p:nvPr/>
          </p:nvSpPr>
          <p:spPr bwMode="auto">
            <a:xfrm rot="5400000">
              <a:off x="6677930" y="2876550"/>
              <a:ext cx="57150" cy="92075"/>
            </a:xfrm>
            <a:custGeom>
              <a:avLst/>
              <a:gdLst/>
              <a:ahLst/>
              <a:cxnLst>
                <a:cxn ang="0">
                  <a:pos x="1" y="92"/>
                </a:cxn>
                <a:cxn ang="0">
                  <a:pos x="5" y="84"/>
                </a:cxn>
                <a:cxn ang="0">
                  <a:pos x="10" y="72"/>
                </a:cxn>
                <a:cxn ang="0">
                  <a:pos x="17" y="61"/>
                </a:cxn>
                <a:cxn ang="0">
                  <a:pos x="23" y="49"/>
                </a:cxn>
                <a:cxn ang="0">
                  <a:pos x="31" y="34"/>
                </a:cxn>
                <a:cxn ang="0">
                  <a:pos x="39" y="18"/>
                </a:cxn>
                <a:cxn ang="0">
                  <a:pos x="45" y="0"/>
                </a:cxn>
                <a:cxn ang="0">
                  <a:pos x="52" y="18"/>
                </a:cxn>
                <a:cxn ang="0">
                  <a:pos x="59" y="34"/>
                </a:cxn>
                <a:cxn ang="0">
                  <a:pos x="66" y="49"/>
                </a:cxn>
                <a:cxn ang="0">
                  <a:pos x="74" y="61"/>
                </a:cxn>
                <a:cxn ang="0">
                  <a:pos x="80" y="72"/>
                </a:cxn>
                <a:cxn ang="0">
                  <a:pos x="85" y="84"/>
                </a:cxn>
                <a:cxn ang="0">
                  <a:pos x="89" y="92"/>
                </a:cxn>
                <a:cxn ang="0">
                  <a:pos x="90" y="102"/>
                </a:cxn>
                <a:cxn ang="0">
                  <a:pos x="87" y="120"/>
                </a:cxn>
                <a:cxn ang="0">
                  <a:pos x="77" y="133"/>
                </a:cxn>
                <a:cxn ang="0">
                  <a:pos x="63" y="142"/>
                </a:cxn>
                <a:cxn ang="0">
                  <a:pos x="45" y="146"/>
                </a:cxn>
                <a:cxn ang="0">
                  <a:pos x="27" y="142"/>
                </a:cxn>
                <a:cxn ang="0">
                  <a:pos x="13" y="133"/>
                </a:cxn>
                <a:cxn ang="0">
                  <a:pos x="4" y="120"/>
                </a:cxn>
                <a:cxn ang="0">
                  <a:pos x="0" y="102"/>
                </a:cxn>
                <a:cxn ang="0">
                  <a:pos x="1" y="92"/>
                </a:cxn>
              </a:cxnLst>
              <a:rect l="0" t="0" r="r" b="b"/>
              <a:pathLst>
                <a:path w="90" h="146">
                  <a:moveTo>
                    <a:pt x="1" y="92"/>
                  </a:moveTo>
                  <a:lnTo>
                    <a:pt x="5" y="84"/>
                  </a:lnTo>
                  <a:lnTo>
                    <a:pt x="10" y="72"/>
                  </a:lnTo>
                  <a:lnTo>
                    <a:pt x="17" y="61"/>
                  </a:lnTo>
                  <a:lnTo>
                    <a:pt x="23" y="49"/>
                  </a:lnTo>
                  <a:lnTo>
                    <a:pt x="31" y="34"/>
                  </a:lnTo>
                  <a:lnTo>
                    <a:pt x="39" y="18"/>
                  </a:lnTo>
                  <a:lnTo>
                    <a:pt x="45" y="0"/>
                  </a:lnTo>
                  <a:lnTo>
                    <a:pt x="52" y="18"/>
                  </a:lnTo>
                  <a:lnTo>
                    <a:pt x="59" y="34"/>
                  </a:lnTo>
                  <a:lnTo>
                    <a:pt x="66" y="49"/>
                  </a:lnTo>
                  <a:lnTo>
                    <a:pt x="74" y="61"/>
                  </a:lnTo>
                  <a:lnTo>
                    <a:pt x="80" y="72"/>
                  </a:lnTo>
                  <a:lnTo>
                    <a:pt x="85" y="84"/>
                  </a:lnTo>
                  <a:lnTo>
                    <a:pt x="89" y="92"/>
                  </a:lnTo>
                  <a:lnTo>
                    <a:pt x="90" y="102"/>
                  </a:lnTo>
                  <a:lnTo>
                    <a:pt x="87" y="120"/>
                  </a:lnTo>
                  <a:lnTo>
                    <a:pt x="77" y="133"/>
                  </a:lnTo>
                  <a:lnTo>
                    <a:pt x="63" y="142"/>
                  </a:lnTo>
                  <a:lnTo>
                    <a:pt x="45" y="146"/>
                  </a:lnTo>
                  <a:lnTo>
                    <a:pt x="27" y="142"/>
                  </a:lnTo>
                  <a:lnTo>
                    <a:pt x="13" y="133"/>
                  </a:lnTo>
                  <a:lnTo>
                    <a:pt x="4" y="120"/>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5" name="Freeform 112"/>
            <p:cNvSpPr>
              <a:spLocks/>
            </p:cNvSpPr>
            <p:nvPr/>
          </p:nvSpPr>
          <p:spPr bwMode="auto">
            <a:xfrm rot="5400000">
              <a:off x="6677930" y="2876550"/>
              <a:ext cx="57150" cy="92075"/>
            </a:xfrm>
            <a:custGeom>
              <a:avLst/>
              <a:gdLst/>
              <a:ahLst/>
              <a:cxnLst>
                <a:cxn ang="0">
                  <a:pos x="1" y="92"/>
                </a:cxn>
                <a:cxn ang="0">
                  <a:pos x="5" y="84"/>
                </a:cxn>
                <a:cxn ang="0">
                  <a:pos x="10" y="72"/>
                </a:cxn>
                <a:cxn ang="0">
                  <a:pos x="17" y="61"/>
                </a:cxn>
                <a:cxn ang="0">
                  <a:pos x="23" y="49"/>
                </a:cxn>
                <a:cxn ang="0">
                  <a:pos x="31" y="34"/>
                </a:cxn>
                <a:cxn ang="0">
                  <a:pos x="39" y="18"/>
                </a:cxn>
                <a:cxn ang="0">
                  <a:pos x="45" y="0"/>
                </a:cxn>
                <a:cxn ang="0">
                  <a:pos x="52" y="18"/>
                </a:cxn>
                <a:cxn ang="0">
                  <a:pos x="59" y="34"/>
                </a:cxn>
                <a:cxn ang="0">
                  <a:pos x="66" y="49"/>
                </a:cxn>
                <a:cxn ang="0">
                  <a:pos x="74" y="61"/>
                </a:cxn>
                <a:cxn ang="0">
                  <a:pos x="80" y="72"/>
                </a:cxn>
                <a:cxn ang="0">
                  <a:pos x="85" y="84"/>
                </a:cxn>
                <a:cxn ang="0">
                  <a:pos x="89" y="92"/>
                </a:cxn>
                <a:cxn ang="0">
                  <a:pos x="90" y="102"/>
                </a:cxn>
                <a:cxn ang="0">
                  <a:pos x="87" y="120"/>
                </a:cxn>
                <a:cxn ang="0">
                  <a:pos x="77" y="133"/>
                </a:cxn>
                <a:cxn ang="0">
                  <a:pos x="63" y="142"/>
                </a:cxn>
                <a:cxn ang="0">
                  <a:pos x="45" y="146"/>
                </a:cxn>
                <a:cxn ang="0">
                  <a:pos x="27" y="142"/>
                </a:cxn>
                <a:cxn ang="0">
                  <a:pos x="13" y="133"/>
                </a:cxn>
                <a:cxn ang="0">
                  <a:pos x="4" y="120"/>
                </a:cxn>
                <a:cxn ang="0">
                  <a:pos x="0" y="102"/>
                </a:cxn>
                <a:cxn ang="0">
                  <a:pos x="1" y="92"/>
                </a:cxn>
              </a:cxnLst>
              <a:rect l="0" t="0" r="r" b="b"/>
              <a:pathLst>
                <a:path w="90" h="146">
                  <a:moveTo>
                    <a:pt x="1" y="92"/>
                  </a:moveTo>
                  <a:lnTo>
                    <a:pt x="5" y="84"/>
                  </a:lnTo>
                  <a:lnTo>
                    <a:pt x="10" y="72"/>
                  </a:lnTo>
                  <a:lnTo>
                    <a:pt x="17" y="61"/>
                  </a:lnTo>
                  <a:lnTo>
                    <a:pt x="23" y="49"/>
                  </a:lnTo>
                  <a:lnTo>
                    <a:pt x="31" y="34"/>
                  </a:lnTo>
                  <a:lnTo>
                    <a:pt x="39" y="18"/>
                  </a:lnTo>
                  <a:lnTo>
                    <a:pt x="45" y="0"/>
                  </a:lnTo>
                  <a:lnTo>
                    <a:pt x="52" y="18"/>
                  </a:lnTo>
                  <a:lnTo>
                    <a:pt x="59" y="34"/>
                  </a:lnTo>
                  <a:lnTo>
                    <a:pt x="66" y="49"/>
                  </a:lnTo>
                  <a:lnTo>
                    <a:pt x="74" y="61"/>
                  </a:lnTo>
                  <a:lnTo>
                    <a:pt x="80" y="72"/>
                  </a:lnTo>
                  <a:lnTo>
                    <a:pt x="85" y="84"/>
                  </a:lnTo>
                  <a:lnTo>
                    <a:pt x="89" y="92"/>
                  </a:lnTo>
                  <a:lnTo>
                    <a:pt x="90" y="102"/>
                  </a:lnTo>
                  <a:lnTo>
                    <a:pt x="87" y="120"/>
                  </a:lnTo>
                  <a:lnTo>
                    <a:pt x="77" y="133"/>
                  </a:lnTo>
                  <a:lnTo>
                    <a:pt x="63" y="142"/>
                  </a:lnTo>
                  <a:lnTo>
                    <a:pt x="45" y="146"/>
                  </a:lnTo>
                  <a:lnTo>
                    <a:pt x="27" y="142"/>
                  </a:lnTo>
                  <a:lnTo>
                    <a:pt x="13" y="133"/>
                  </a:lnTo>
                  <a:lnTo>
                    <a:pt x="4" y="120"/>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6" name="Freeform 113"/>
            <p:cNvSpPr>
              <a:spLocks/>
            </p:cNvSpPr>
            <p:nvPr/>
          </p:nvSpPr>
          <p:spPr bwMode="auto">
            <a:xfrm rot="5400000">
              <a:off x="6668405" y="2986087"/>
              <a:ext cx="57150" cy="92075"/>
            </a:xfrm>
            <a:custGeom>
              <a:avLst/>
              <a:gdLst/>
              <a:ahLst/>
              <a:cxnLst>
                <a:cxn ang="0">
                  <a:pos x="1" y="92"/>
                </a:cxn>
                <a:cxn ang="0">
                  <a:pos x="5" y="84"/>
                </a:cxn>
                <a:cxn ang="0">
                  <a:pos x="10" y="72"/>
                </a:cxn>
                <a:cxn ang="0">
                  <a:pos x="16" y="61"/>
                </a:cxn>
                <a:cxn ang="0">
                  <a:pos x="23" y="49"/>
                </a:cxn>
                <a:cxn ang="0">
                  <a:pos x="31" y="34"/>
                </a:cxn>
                <a:cxn ang="0">
                  <a:pos x="38" y="18"/>
                </a:cxn>
                <a:cxn ang="0">
                  <a:pos x="45" y="0"/>
                </a:cxn>
                <a:cxn ang="0">
                  <a:pos x="51" y="18"/>
                </a:cxn>
                <a:cxn ang="0">
                  <a:pos x="59" y="34"/>
                </a:cxn>
                <a:cxn ang="0">
                  <a:pos x="67" y="49"/>
                </a:cxn>
                <a:cxn ang="0">
                  <a:pos x="73" y="61"/>
                </a:cxn>
                <a:cxn ang="0">
                  <a:pos x="80" y="72"/>
                </a:cxn>
                <a:cxn ang="0">
                  <a:pos x="85" y="84"/>
                </a:cxn>
                <a:cxn ang="0">
                  <a:pos x="89" y="92"/>
                </a:cxn>
                <a:cxn ang="0">
                  <a:pos x="90" y="102"/>
                </a:cxn>
                <a:cxn ang="0">
                  <a:pos x="86" y="120"/>
                </a:cxn>
                <a:cxn ang="0">
                  <a:pos x="77" y="133"/>
                </a:cxn>
                <a:cxn ang="0">
                  <a:pos x="63" y="142"/>
                </a:cxn>
                <a:cxn ang="0">
                  <a:pos x="45" y="146"/>
                </a:cxn>
                <a:cxn ang="0">
                  <a:pos x="27" y="142"/>
                </a:cxn>
                <a:cxn ang="0">
                  <a:pos x="13" y="133"/>
                </a:cxn>
                <a:cxn ang="0">
                  <a:pos x="3" y="120"/>
                </a:cxn>
                <a:cxn ang="0">
                  <a:pos x="0" y="102"/>
                </a:cxn>
                <a:cxn ang="0">
                  <a:pos x="1" y="92"/>
                </a:cxn>
              </a:cxnLst>
              <a:rect l="0" t="0" r="r" b="b"/>
              <a:pathLst>
                <a:path w="90" h="146">
                  <a:moveTo>
                    <a:pt x="1" y="92"/>
                  </a:moveTo>
                  <a:lnTo>
                    <a:pt x="5" y="84"/>
                  </a:lnTo>
                  <a:lnTo>
                    <a:pt x="10" y="72"/>
                  </a:lnTo>
                  <a:lnTo>
                    <a:pt x="16" y="61"/>
                  </a:lnTo>
                  <a:lnTo>
                    <a:pt x="23" y="49"/>
                  </a:lnTo>
                  <a:lnTo>
                    <a:pt x="31" y="34"/>
                  </a:lnTo>
                  <a:lnTo>
                    <a:pt x="38" y="18"/>
                  </a:lnTo>
                  <a:lnTo>
                    <a:pt x="45" y="0"/>
                  </a:lnTo>
                  <a:lnTo>
                    <a:pt x="51" y="18"/>
                  </a:lnTo>
                  <a:lnTo>
                    <a:pt x="59" y="34"/>
                  </a:lnTo>
                  <a:lnTo>
                    <a:pt x="67" y="49"/>
                  </a:lnTo>
                  <a:lnTo>
                    <a:pt x="73" y="61"/>
                  </a:lnTo>
                  <a:lnTo>
                    <a:pt x="80" y="72"/>
                  </a:lnTo>
                  <a:lnTo>
                    <a:pt x="85" y="84"/>
                  </a:lnTo>
                  <a:lnTo>
                    <a:pt x="89" y="92"/>
                  </a:lnTo>
                  <a:lnTo>
                    <a:pt x="90" y="102"/>
                  </a:lnTo>
                  <a:lnTo>
                    <a:pt x="86" y="120"/>
                  </a:lnTo>
                  <a:lnTo>
                    <a:pt x="77" y="133"/>
                  </a:lnTo>
                  <a:lnTo>
                    <a:pt x="63" y="142"/>
                  </a:lnTo>
                  <a:lnTo>
                    <a:pt x="45" y="146"/>
                  </a:lnTo>
                  <a:lnTo>
                    <a:pt x="27" y="142"/>
                  </a:lnTo>
                  <a:lnTo>
                    <a:pt x="13" y="133"/>
                  </a:lnTo>
                  <a:lnTo>
                    <a:pt x="3" y="120"/>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7" name="Freeform 114"/>
            <p:cNvSpPr>
              <a:spLocks/>
            </p:cNvSpPr>
            <p:nvPr/>
          </p:nvSpPr>
          <p:spPr bwMode="auto">
            <a:xfrm rot="5400000">
              <a:off x="6668405" y="2986087"/>
              <a:ext cx="57150" cy="92075"/>
            </a:xfrm>
            <a:custGeom>
              <a:avLst/>
              <a:gdLst/>
              <a:ahLst/>
              <a:cxnLst>
                <a:cxn ang="0">
                  <a:pos x="1" y="92"/>
                </a:cxn>
                <a:cxn ang="0">
                  <a:pos x="5" y="84"/>
                </a:cxn>
                <a:cxn ang="0">
                  <a:pos x="10" y="72"/>
                </a:cxn>
                <a:cxn ang="0">
                  <a:pos x="16" y="61"/>
                </a:cxn>
                <a:cxn ang="0">
                  <a:pos x="23" y="49"/>
                </a:cxn>
                <a:cxn ang="0">
                  <a:pos x="31" y="34"/>
                </a:cxn>
                <a:cxn ang="0">
                  <a:pos x="38" y="18"/>
                </a:cxn>
                <a:cxn ang="0">
                  <a:pos x="45" y="0"/>
                </a:cxn>
                <a:cxn ang="0">
                  <a:pos x="51" y="18"/>
                </a:cxn>
                <a:cxn ang="0">
                  <a:pos x="59" y="34"/>
                </a:cxn>
                <a:cxn ang="0">
                  <a:pos x="67" y="49"/>
                </a:cxn>
                <a:cxn ang="0">
                  <a:pos x="73" y="61"/>
                </a:cxn>
                <a:cxn ang="0">
                  <a:pos x="80" y="72"/>
                </a:cxn>
                <a:cxn ang="0">
                  <a:pos x="85" y="84"/>
                </a:cxn>
                <a:cxn ang="0">
                  <a:pos x="89" y="92"/>
                </a:cxn>
                <a:cxn ang="0">
                  <a:pos x="90" y="102"/>
                </a:cxn>
                <a:cxn ang="0">
                  <a:pos x="86" y="120"/>
                </a:cxn>
                <a:cxn ang="0">
                  <a:pos x="77" y="133"/>
                </a:cxn>
                <a:cxn ang="0">
                  <a:pos x="63" y="142"/>
                </a:cxn>
                <a:cxn ang="0">
                  <a:pos x="45" y="146"/>
                </a:cxn>
                <a:cxn ang="0">
                  <a:pos x="27" y="142"/>
                </a:cxn>
                <a:cxn ang="0">
                  <a:pos x="13" y="133"/>
                </a:cxn>
                <a:cxn ang="0">
                  <a:pos x="3" y="120"/>
                </a:cxn>
                <a:cxn ang="0">
                  <a:pos x="0" y="102"/>
                </a:cxn>
                <a:cxn ang="0">
                  <a:pos x="1" y="92"/>
                </a:cxn>
              </a:cxnLst>
              <a:rect l="0" t="0" r="r" b="b"/>
              <a:pathLst>
                <a:path w="90" h="146">
                  <a:moveTo>
                    <a:pt x="1" y="92"/>
                  </a:moveTo>
                  <a:lnTo>
                    <a:pt x="5" y="84"/>
                  </a:lnTo>
                  <a:lnTo>
                    <a:pt x="10" y="72"/>
                  </a:lnTo>
                  <a:lnTo>
                    <a:pt x="16" y="61"/>
                  </a:lnTo>
                  <a:lnTo>
                    <a:pt x="23" y="49"/>
                  </a:lnTo>
                  <a:lnTo>
                    <a:pt x="31" y="34"/>
                  </a:lnTo>
                  <a:lnTo>
                    <a:pt x="38" y="18"/>
                  </a:lnTo>
                  <a:lnTo>
                    <a:pt x="45" y="0"/>
                  </a:lnTo>
                  <a:lnTo>
                    <a:pt x="51" y="18"/>
                  </a:lnTo>
                  <a:lnTo>
                    <a:pt x="59" y="34"/>
                  </a:lnTo>
                  <a:lnTo>
                    <a:pt x="67" y="49"/>
                  </a:lnTo>
                  <a:lnTo>
                    <a:pt x="73" y="61"/>
                  </a:lnTo>
                  <a:lnTo>
                    <a:pt x="80" y="72"/>
                  </a:lnTo>
                  <a:lnTo>
                    <a:pt x="85" y="84"/>
                  </a:lnTo>
                  <a:lnTo>
                    <a:pt x="89" y="92"/>
                  </a:lnTo>
                  <a:lnTo>
                    <a:pt x="90" y="102"/>
                  </a:lnTo>
                  <a:lnTo>
                    <a:pt x="86" y="120"/>
                  </a:lnTo>
                  <a:lnTo>
                    <a:pt x="77" y="133"/>
                  </a:lnTo>
                  <a:lnTo>
                    <a:pt x="63" y="142"/>
                  </a:lnTo>
                  <a:lnTo>
                    <a:pt x="45" y="146"/>
                  </a:lnTo>
                  <a:lnTo>
                    <a:pt x="27" y="142"/>
                  </a:lnTo>
                  <a:lnTo>
                    <a:pt x="13" y="133"/>
                  </a:lnTo>
                  <a:lnTo>
                    <a:pt x="3" y="120"/>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8" name="Freeform 115"/>
            <p:cNvSpPr>
              <a:spLocks/>
            </p:cNvSpPr>
            <p:nvPr/>
          </p:nvSpPr>
          <p:spPr bwMode="auto">
            <a:xfrm rot="5400000">
              <a:off x="6698568" y="2954337"/>
              <a:ext cx="117475" cy="47625"/>
            </a:xfrm>
            <a:custGeom>
              <a:avLst/>
              <a:gdLst/>
              <a:ahLst/>
              <a:cxnLst>
                <a:cxn ang="0">
                  <a:pos x="0" y="67"/>
                </a:cxn>
                <a:cxn ang="0">
                  <a:pos x="9" y="51"/>
                </a:cxn>
                <a:cxn ang="0">
                  <a:pos x="18" y="37"/>
                </a:cxn>
                <a:cxn ang="0">
                  <a:pos x="30" y="26"/>
                </a:cxn>
                <a:cxn ang="0">
                  <a:pos x="41" y="16"/>
                </a:cxn>
                <a:cxn ang="0">
                  <a:pos x="54" y="8"/>
                </a:cxn>
                <a:cxn ang="0">
                  <a:pos x="67" y="3"/>
                </a:cxn>
                <a:cxn ang="0">
                  <a:pos x="80" y="1"/>
                </a:cxn>
                <a:cxn ang="0">
                  <a:pos x="93" y="0"/>
                </a:cxn>
                <a:cxn ang="0">
                  <a:pos x="107" y="1"/>
                </a:cxn>
                <a:cxn ang="0">
                  <a:pos x="120" y="5"/>
                </a:cxn>
                <a:cxn ang="0">
                  <a:pos x="133" y="11"/>
                </a:cxn>
                <a:cxn ang="0">
                  <a:pos x="145" y="18"/>
                </a:cxn>
                <a:cxn ang="0">
                  <a:pos x="156" y="30"/>
                </a:cxn>
                <a:cxn ang="0">
                  <a:pos x="167" y="42"/>
                </a:cxn>
                <a:cxn ang="0">
                  <a:pos x="177" y="57"/>
                </a:cxn>
                <a:cxn ang="0">
                  <a:pos x="185" y="74"/>
                </a:cxn>
              </a:cxnLst>
              <a:rect l="0" t="0" r="r" b="b"/>
              <a:pathLst>
                <a:path w="185" h="74">
                  <a:moveTo>
                    <a:pt x="0" y="67"/>
                  </a:moveTo>
                  <a:lnTo>
                    <a:pt x="9" y="51"/>
                  </a:lnTo>
                  <a:lnTo>
                    <a:pt x="18" y="37"/>
                  </a:lnTo>
                  <a:lnTo>
                    <a:pt x="30" y="26"/>
                  </a:lnTo>
                  <a:lnTo>
                    <a:pt x="41" y="16"/>
                  </a:lnTo>
                  <a:lnTo>
                    <a:pt x="54" y="8"/>
                  </a:lnTo>
                  <a:lnTo>
                    <a:pt x="67" y="3"/>
                  </a:lnTo>
                  <a:lnTo>
                    <a:pt x="80" y="1"/>
                  </a:lnTo>
                  <a:lnTo>
                    <a:pt x="93" y="0"/>
                  </a:lnTo>
                  <a:lnTo>
                    <a:pt x="107" y="1"/>
                  </a:lnTo>
                  <a:lnTo>
                    <a:pt x="120" y="5"/>
                  </a:lnTo>
                  <a:lnTo>
                    <a:pt x="133" y="11"/>
                  </a:lnTo>
                  <a:lnTo>
                    <a:pt x="145" y="18"/>
                  </a:lnTo>
                  <a:lnTo>
                    <a:pt x="156" y="30"/>
                  </a:lnTo>
                  <a:lnTo>
                    <a:pt x="167" y="42"/>
                  </a:lnTo>
                  <a:lnTo>
                    <a:pt x="177" y="57"/>
                  </a:lnTo>
                  <a:lnTo>
                    <a:pt x="185" y="74"/>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9" name="Freeform 116"/>
            <p:cNvSpPr>
              <a:spLocks/>
            </p:cNvSpPr>
            <p:nvPr/>
          </p:nvSpPr>
          <p:spPr bwMode="auto">
            <a:xfrm rot="5400000">
              <a:off x="6700155" y="3067050"/>
              <a:ext cx="117475" cy="47625"/>
            </a:xfrm>
            <a:custGeom>
              <a:avLst/>
              <a:gdLst/>
              <a:ahLst/>
              <a:cxnLst>
                <a:cxn ang="0">
                  <a:pos x="0" y="68"/>
                </a:cxn>
                <a:cxn ang="0">
                  <a:pos x="9" y="52"/>
                </a:cxn>
                <a:cxn ang="0">
                  <a:pos x="18" y="39"/>
                </a:cxn>
                <a:cxn ang="0">
                  <a:pos x="30" y="26"/>
                </a:cxn>
                <a:cxn ang="0">
                  <a:pos x="41" y="16"/>
                </a:cxn>
                <a:cxn ang="0">
                  <a:pos x="54" y="9"/>
                </a:cxn>
                <a:cxn ang="0">
                  <a:pos x="67" y="4"/>
                </a:cxn>
                <a:cxn ang="0">
                  <a:pos x="80" y="1"/>
                </a:cxn>
                <a:cxn ang="0">
                  <a:pos x="94" y="0"/>
                </a:cxn>
                <a:cxn ang="0">
                  <a:pos x="107" y="1"/>
                </a:cxn>
                <a:cxn ang="0">
                  <a:pos x="121" y="5"/>
                </a:cxn>
                <a:cxn ang="0">
                  <a:pos x="134" y="11"/>
                </a:cxn>
                <a:cxn ang="0">
                  <a:pos x="146" y="19"/>
                </a:cxn>
                <a:cxn ang="0">
                  <a:pos x="158" y="30"/>
                </a:cxn>
                <a:cxn ang="0">
                  <a:pos x="168" y="42"/>
                </a:cxn>
                <a:cxn ang="0">
                  <a:pos x="178" y="57"/>
                </a:cxn>
                <a:cxn ang="0">
                  <a:pos x="186" y="75"/>
                </a:cxn>
              </a:cxnLst>
              <a:rect l="0" t="0" r="r" b="b"/>
              <a:pathLst>
                <a:path w="186" h="75">
                  <a:moveTo>
                    <a:pt x="0" y="68"/>
                  </a:moveTo>
                  <a:lnTo>
                    <a:pt x="9" y="52"/>
                  </a:lnTo>
                  <a:lnTo>
                    <a:pt x="18" y="39"/>
                  </a:lnTo>
                  <a:lnTo>
                    <a:pt x="30" y="26"/>
                  </a:lnTo>
                  <a:lnTo>
                    <a:pt x="41" y="16"/>
                  </a:lnTo>
                  <a:lnTo>
                    <a:pt x="54" y="9"/>
                  </a:lnTo>
                  <a:lnTo>
                    <a:pt x="67" y="4"/>
                  </a:lnTo>
                  <a:lnTo>
                    <a:pt x="80" y="1"/>
                  </a:lnTo>
                  <a:lnTo>
                    <a:pt x="94" y="0"/>
                  </a:lnTo>
                  <a:lnTo>
                    <a:pt x="107" y="1"/>
                  </a:lnTo>
                  <a:lnTo>
                    <a:pt x="121" y="5"/>
                  </a:lnTo>
                  <a:lnTo>
                    <a:pt x="134" y="11"/>
                  </a:lnTo>
                  <a:lnTo>
                    <a:pt x="146" y="19"/>
                  </a:lnTo>
                  <a:lnTo>
                    <a:pt x="158" y="30"/>
                  </a:lnTo>
                  <a:lnTo>
                    <a:pt x="168" y="42"/>
                  </a:lnTo>
                  <a:lnTo>
                    <a:pt x="178" y="57"/>
                  </a:lnTo>
                  <a:lnTo>
                    <a:pt x="186"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0" name="Freeform 117"/>
            <p:cNvSpPr>
              <a:spLocks/>
            </p:cNvSpPr>
            <p:nvPr/>
          </p:nvSpPr>
          <p:spPr bwMode="auto">
            <a:xfrm rot="5400000">
              <a:off x="6706505" y="2844800"/>
              <a:ext cx="119063" cy="47625"/>
            </a:xfrm>
            <a:custGeom>
              <a:avLst/>
              <a:gdLst/>
              <a:ahLst/>
              <a:cxnLst>
                <a:cxn ang="0">
                  <a:pos x="0" y="69"/>
                </a:cxn>
                <a:cxn ang="0">
                  <a:pos x="9" y="53"/>
                </a:cxn>
                <a:cxn ang="0">
                  <a:pos x="18" y="39"/>
                </a:cxn>
                <a:cxn ang="0">
                  <a:pos x="30" y="27"/>
                </a:cxn>
                <a:cxn ang="0">
                  <a:pos x="42" y="17"/>
                </a:cxn>
                <a:cxn ang="0">
                  <a:pos x="55" y="9"/>
                </a:cxn>
                <a:cxn ang="0">
                  <a:pos x="68" y="4"/>
                </a:cxn>
                <a:cxn ang="0">
                  <a:pos x="81" y="2"/>
                </a:cxn>
                <a:cxn ang="0">
                  <a:pos x="95" y="0"/>
                </a:cxn>
                <a:cxn ang="0">
                  <a:pos x="108" y="2"/>
                </a:cxn>
                <a:cxn ang="0">
                  <a:pos x="122" y="5"/>
                </a:cxn>
                <a:cxn ang="0">
                  <a:pos x="135" y="12"/>
                </a:cxn>
                <a:cxn ang="0">
                  <a:pos x="147" y="20"/>
                </a:cxn>
                <a:cxn ang="0">
                  <a:pos x="158" y="30"/>
                </a:cxn>
                <a:cxn ang="0">
                  <a:pos x="168" y="44"/>
                </a:cxn>
                <a:cxn ang="0">
                  <a:pos x="179" y="59"/>
                </a:cxn>
                <a:cxn ang="0">
                  <a:pos x="187" y="76"/>
                </a:cxn>
              </a:cxnLst>
              <a:rect l="0" t="0" r="r" b="b"/>
              <a:pathLst>
                <a:path w="187" h="76">
                  <a:moveTo>
                    <a:pt x="0" y="69"/>
                  </a:moveTo>
                  <a:lnTo>
                    <a:pt x="9" y="53"/>
                  </a:lnTo>
                  <a:lnTo>
                    <a:pt x="18" y="39"/>
                  </a:lnTo>
                  <a:lnTo>
                    <a:pt x="30" y="27"/>
                  </a:lnTo>
                  <a:lnTo>
                    <a:pt x="42" y="17"/>
                  </a:lnTo>
                  <a:lnTo>
                    <a:pt x="55" y="9"/>
                  </a:lnTo>
                  <a:lnTo>
                    <a:pt x="68" y="4"/>
                  </a:lnTo>
                  <a:lnTo>
                    <a:pt x="81" y="2"/>
                  </a:lnTo>
                  <a:lnTo>
                    <a:pt x="95" y="0"/>
                  </a:lnTo>
                  <a:lnTo>
                    <a:pt x="108" y="2"/>
                  </a:lnTo>
                  <a:lnTo>
                    <a:pt x="122" y="5"/>
                  </a:lnTo>
                  <a:lnTo>
                    <a:pt x="135" y="12"/>
                  </a:lnTo>
                  <a:lnTo>
                    <a:pt x="147" y="20"/>
                  </a:lnTo>
                  <a:lnTo>
                    <a:pt x="158" y="30"/>
                  </a:lnTo>
                  <a:lnTo>
                    <a:pt x="168" y="44"/>
                  </a:lnTo>
                  <a:lnTo>
                    <a:pt x="179" y="59"/>
                  </a:lnTo>
                  <a:lnTo>
                    <a:pt x="187"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1" name="Freeform 118"/>
            <p:cNvSpPr>
              <a:spLocks/>
            </p:cNvSpPr>
            <p:nvPr/>
          </p:nvSpPr>
          <p:spPr bwMode="auto">
            <a:xfrm rot="5400000">
              <a:off x="6689043" y="2735262"/>
              <a:ext cx="117475" cy="47625"/>
            </a:xfrm>
            <a:custGeom>
              <a:avLst/>
              <a:gdLst/>
              <a:ahLst/>
              <a:cxnLst>
                <a:cxn ang="0">
                  <a:pos x="0" y="69"/>
                </a:cxn>
                <a:cxn ang="0">
                  <a:pos x="9" y="53"/>
                </a:cxn>
                <a:cxn ang="0">
                  <a:pos x="18" y="39"/>
                </a:cxn>
                <a:cxn ang="0">
                  <a:pos x="30" y="26"/>
                </a:cxn>
                <a:cxn ang="0">
                  <a:pos x="42" y="17"/>
                </a:cxn>
                <a:cxn ang="0">
                  <a:pos x="55" y="9"/>
                </a:cxn>
                <a:cxn ang="0">
                  <a:pos x="68" y="4"/>
                </a:cxn>
                <a:cxn ang="0">
                  <a:pos x="81" y="2"/>
                </a:cxn>
                <a:cxn ang="0">
                  <a:pos x="95" y="0"/>
                </a:cxn>
                <a:cxn ang="0">
                  <a:pos x="108" y="2"/>
                </a:cxn>
                <a:cxn ang="0">
                  <a:pos x="122" y="5"/>
                </a:cxn>
                <a:cxn ang="0">
                  <a:pos x="135" y="12"/>
                </a:cxn>
                <a:cxn ang="0">
                  <a:pos x="146" y="20"/>
                </a:cxn>
                <a:cxn ang="0">
                  <a:pos x="158" y="30"/>
                </a:cxn>
                <a:cxn ang="0">
                  <a:pos x="168" y="44"/>
                </a:cxn>
                <a:cxn ang="0">
                  <a:pos x="179" y="59"/>
                </a:cxn>
                <a:cxn ang="0">
                  <a:pos x="187" y="76"/>
                </a:cxn>
              </a:cxnLst>
              <a:rect l="0" t="0" r="r" b="b"/>
              <a:pathLst>
                <a:path w="187" h="76">
                  <a:moveTo>
                    <a:pt x="0" y="69"/>
                  </a:moveTo>
                  <a:lnTo>
                    <a:pt x="9" y="53"/>
                  </a:lnTo>
                  <a:lnTo>
                    <a:pt x="18" y="39"/>
                  </a:lnTo>
                  <a:lnTo>
                    <a:pt x="30" y="26"/>
                  </a:lnTo>
                  <a:lnTo>
                    <a:pt x="42" y="17"/>
                  </a:lnTo>
                  <a:lnTo>
                    <a:pt x="55" y="9"/>
                  </a:lnTo>
                  <a:lnTo>
                    <a:pt x="68" y="4"/>
                  </a:lnTo>
                  <a:lnTo>
                    <a:pt x="81" y="2"/>
                  </a:lnTo>
                  <a:lnTo>
                    <a:pt x="95" y="0"/>
                  </a:lnTo>
                  <a:lnTo>
                    <a:pt x="108" y="2"/>
                  </a:lnTo>
                  <a:lnTo>
                    <a:pt x="122" y="5"/>
                  </a:lnTo>
                  <a:lnTo>
                    <a:pt x="135" y="12"/>
                  </a:lnTo>
                  <a:lnTo>
                    <a:pt x="146" y="20"/>
                  </a:lnTo>
                  <a:lnTo>
                    <a:pt x="158" y="30"/>
                  </a:lnTo>
                  <a:lnTo>
                    <a:pt x="168" y="44"/>
                  </a:lnTo>
                  <a:lnTo>
                    <a:pt x="179" y="59"/>
                  </a:lnTo>
                  <a:lnTo>
                    <a:pt x="187"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2" name="Freeform 147"/>
            <p:cNvSpPr>
              <a:spLocks/>
            </p:cNvSpPr>
            <p:nvPr/>
          </p:nvSpPr>
          <p:spPr bwMode="auto">
            <a:xfrm rot="5400000">
              <a:off x="5757180" y="2425700"/>
              <a:ext cx="425450" cy="12700"/>
            </a:xfrm>
            <a:custGeom>
              <a:avLst/>
              <a:gdLst/>
              <a:ahLst/>
              <a:cxnLst>
                <a:cxn ang="0">
                  <a:pos x="670" y="0"/>
                </a:cxn>
                <a:cxn ang="0">
                  <a:pos x="672" y="19"/>
                </a:cxn>
                <a:cxn ang="0">
                  <a:pos x="652" y="20"/>
                </a:cxn>
                <a:cxn ang="0">
                  <a:pos x="2" y="20"/>
                </a:cxn>
                <a:cxn ang="0">
                  <a:pos x="0" y="2"/>
                </a:cxn>
                <a:cxn ang="0">
                  <a:pos x="20" y="0"/>
                </a:cxn>
                <a:cxn ang="0">
                  <a:pos x="670" y="0"/>
                </a:cxn>
              </a:cxnLst>
              <a:rect l="0" t="0" r="r" b="b"/>
              <a:pathLst>
                <a:path w="672" h="20">
                  <a:moveTo>
                    <a:pt x="670" y="0"/>
                  </a:moveTo>
                  <a:lnTo>
                    <a:pt x="672" y="19"/>
                  </a:lnTo>
                  <a:lnTo>
                    <a:pt x="652" y="20"/>
                  </a:lnTo>
                  <a:lnTo>
                    <a:pt x="2" y="20"/>
                  </a:lnTo>
                  <a:lnTo>
                    <a:pt x="0" y="2"/>
                  </a:lnTo>
                  <a:lnTo>
                    <a:pt x="20" y="0"/>
                  </a:lnTo>
                  <a:lnTo>
                    <a:pt x="670" y="0"/>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3" name="Line 148"/>
            <p:cNvSpPr>
              <a:spLocks noChangeShapeType="1"/>
            </p:cNvSpPr>
            <p:nvPr/>
          </p:nvSpPr>
          <p:spPr bwMode="auto">
            <a:xfrm rot="5400000" flipH="1">
              <a:off x="3679143" y="2846387"/>
              <a:ext cx="1255713" cy="0"/>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4" name="Line 149"/>
            <p:cNvSpPr>
              <a:spLocks noChangeShapeType="1"/>
            </p:cNvSpPr>
            <p:nvPr/>
          </p:nvSpPr>
          <p:spPr bwMode="auto">
            <a:xfrm rot="16200000" flipV="1">
              <a:off x="1182005" y="1577975"/>
              <a:ext cx="1588" cy="1281113"/>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5" name="Line 150"/>
            <p:cNvSpPr>
              <a:spLocks noChangeShapeType="1"/>
            </p:cNvSpPr>
            <p:nvPr/>
          </p:nvSpPr>
          <p:spPr bwMode="auto">
            <a:xfrm rot="5400000">
              <a:off x="-8620" y="2770187"/>
              <a:ext cx="1103313" cy="0"/>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6" name="Line 218"/>
            <p:cNvSpPr>
              <a:spLocks noChangeShapeType="1"/>
            </p:cNvSpPr>
            <p:nvPr/>
          </p:nvSpPr>
          <p:spPr bwMode="auto">
            <a:xfrm>
              <a:off x="566055" y="3743325"/>
              <a:ext cx="0" cy="1062038"/>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7" name="Line 219"/>
            <p:cNvSpPr>
              <a:spLocks noChangeShapeType="1"/>
            </p:cNvSpPr>
            <p:nvPr/>
          </p:nvSpPr>
          <p:spPr bwMode="auto">
            <a:xfrm flipV="1">
              <a:off x="566055" y="4810125"/>
              <a:ext cx="6981825"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8" name="Freeform 154"/>
            <p:cNvSpPr>
              <a:spLocks/>
            </p:cNvSpPr>
            <p:nvPr/>
          </p:nvSpPr>
          <p:spPr bwMode="auto">
            <a:xfrm rot="5400000">
              <a:off x="1890030" y="2908300"/>
              <a:ext cx="227013" cy="368300"/>
            </a:xfrm>
            <a:custGeom>
              <a:avLst/>
              <a:gdLst/>
              <a:ahLst/>
              <a:cxnLst>
                <a:cxn ang="0">
                  <a:pos x="1" y="192"/>
                </a:cxn>
                <a:cxn ang="0">
                  <a:pos x="5" y="212"/>
                </a:cxn>
                <a:cxn ang="0">
                  <a:pos x="11" y="230"/>
                </a:cxn>
                <a:cxn ang="0">
                  <a:pos x="19" y="250"/>
                </a:cxn>
                <a:cxn ang="0">
                  <a:pos x="28" y="272"/>
                </a:cxn>
                <a:cxn ang="0">
                  <a:pos x="40" y="293"/>
                </a:cxn>
                <a:cxn ang="0">
                  <a:pos x="51" y="315"/>
                </a:cxn>
                <a:cxn ang="0">
                  <a:pos x="65" y="338"/>
                </a:cxn>
                <a:cxn ang="0">
                  <a:pos x="80" y="362"/>
                </a:cxn>
                <a:cxn ang="0">
                  <a:pos x="94" y="389"/>
                </a:cxn>
                <a:cxn ang="0">
                  <a:pos x="109" y="415"/>
                </a:cxn>
                <a:cxn ang="0">
                  <a:pos x="125" y="445"/>
                </a:cxn>
                <a:cxn ang="0">
                  <a:pos x="139" y="475"/>
                </a:cxn>
                <a:cxn ang="0">
                  <a:pos x="153" y="508"/>
                </a:cxn>
                <a:cxn ang="0">
                  <a:pos x="168" y="542"/>
                </a:cxn>
                <a:cxn ang="0">
                  <a:pos x="181" y="579"/>
                </a:cxn>
                <a:cxn ang="0">
                  <a:pos x="194" y="542"/>
                </a:cxn>
                <a:cxn ang="0">
                  <a:pos x="206" y="508"/>
                </a:cxn>
                <a:cxn ang="0">
                  <a:pos x="221" y="475"/>
                </a:cxn>
                <a:cxn ang="0">
                  <a:pos x="236" y="445"/>
                </a:cxn>
                <a:cxn ang="0">
                  <a:pos x="250" y="415"/>
                </a:cxn>
                <a:cxn ang="0">
                  <a:pos x="266" y="389"/>
                </a:cxn>
                <a:cxn ang="0">
                  <a:pos x="280" y="362"/>
                </a:cxn>
                <a:cxn ang="0">
                  <a:pos x="294" y="338"/>
                </a:cxn>
                <a:cxn ang="0">
                  <a:pos x="309" y="315"/>
                </a:cxn>
                <a:cxn ang="0">
                  <a:pos x="320" y="293"/>
                </a:cxn>
                <a:cxn ang="0">
                  <a:pos x="332" y="272"/>
                </a:cxn>
                <a:cxn ang="0">
                  <a:pos x="341" y="250"/>
                </a:cxn>
                <a:cxn ang="0">
                  <a:pos x="349" y="230"/>
                </a:cxn>
                <a:cxn ang="0">
                  <a:pos x="355" y="212"/>
                </a:cxn>
                <a:cxn ang="0">
                  <a:pos x="359" y="192"/>
                </a:cxn>
                <a:cxn ang="0">
                  <a:pos x="360" y="173"/>
                </a:cxn>
                <a:cxn ang="0">
                  <a:pos x="356" y="137"/>
                </a:cxn>
                <a:cxn ang="0">
                  <a:pos x="347" y="104"/>
                </a:cxn>
                <a:cxn ang="0">
                  <a:pos x="332" y="74"/>
                </a:cxn>
                <a:cxn ang="0">
                  <a:pos x="311" y="49"/>
                </a:cxn>
                <a:cxn ang="0">
                  <a:pos x="285" y="29"/>
                </a:cxn>
                <a:cxn ang="0">
                  <a:pos x="254" y="13"/>
                </a:cxn>
                <a:cxn ang="0">
                  <a:pos x="219" y="4"/>
                </a:cxn>
                <a:cxn ang="0">
                  <a:pos x="181" y="0"/>
                </a:cxn>
                <a:cxn ang="0">
                  <a:pos x="142" y="4"/>
                </a:cxn>
                <a:cxn ang="0">
                  <a:pos x="106" y="13"/>
                </a:cxn>
                <a:cxn ang="0">
                  <a:pos x="75" y="29"/>
                </a:cxn>
                <a:cxn ang="0">
                  <a:pos x="49" y="49"/>
                </a:cxn>
                <a:cxn ang="0">
                  <a:pos x="28" y="74"/>
                </a:cxn>
                <a:cxn ang="0">
                  <a:pos x="12" y="104"/>
                </a:cxn>
                <a:cxn ang="0">
                  <a:pos x="3" y="137"/>
                </a:cxn>
                <a:cxn ang="0">
                  <a:pos x="0" y="173"/>
                </a:cxn>
              </a:cxnLst>
              <a:rect l="0" t="0" r="r" b="b"/>
              <a:pathLst>
                <a:path w="360" h="579">
                  <a:moveTo>
                    <a:pt x="0" y="183"/>
                  </a:moveTo>
                  <a:lnTo>
                    <a:pt x="1" y="192"/>
                  </a:lnTo>
                  <a:lnTo>
                    <a:pt x="2" y="202"/>
                  </a:lnTo>
                  <a:lnTo>
                    <a:pt x="5" y="212"/>
                  </a:lnTo>
                  <a:lnTo>
                    <a:pt x="7" y="221"/>
                  </a:lnTo>
                  <a:lnTo>
                    <a:pt x="11" y="230"/>
                  </a:lnTo>
                  <a:lnTo>
                    <a:pt x="14" y="240"/>
                  </a:lnTo>
                  <a:lnTo>
                    <a:pt x="19" y="250"/>
                  </a:lnTo>
                  <a:lnTo>
                    <a:pt x="23" y="260"/>
                  </a:lnTo>
                  <a:lnTo>
                    <a:pt x="28" y="272"/>
                  </a:lnTo>
                  <a:lnTo>
                    <a:pt x="33" y="282"/>
                  </a:lnTo>
                  <a:lnTo>
                    <a:pt x="40" y="293"/>
                  </a:lnTo>
                  <a:lnTo>
                    <a:pt x="46" y="304"/>
                  </a:lnTo>
                  <a:lnTo>
                    <a:pt x="51" y="315"/>
                  </a:lnTo>
                  <a:lnTo>
                    <a:pt x="59" y="326"/>
                  </a:lnTo>
                  <a:lnTo>
                    <a:pt x="65" y="338"/>
                  </a:lnTo>
                  <a:lnTo>
                    <a:pt x="72" y="350"/>
                  </a:lnTo>
                  <a:lnTo>
                    <a:pt x="80" y="362"/>
                  </a:lnTo>
                  <a:lnTo>
                    <a:pt x="87" y="375"/>
                  </a:lnTo>
                  <a:lnTo>
                    <a:pt x="94" y="389"/>
                  </a:lnTo>
                  <a:lnTo>
                    <a:pt x="102" y="401"/>
                  </a:lnTo>
                  <a:lnTo>
                    <a:pt x="109" y="415"/>
                  </a:lnTo>
                  <a:lnTo>
                    <a:pt x="117" y="430"/>
                  </a:lnTo>
                  <a:lnTo>
                    <a:pt x="125" y="445"/>
                  </a:lnTo>
                  <a:lnTo>
                    <a:pt x="131" y="460"/>
                  </a:lnTo>
                  <a:lnTo>
                    <a:pt x="139" y="475"/>
                  </a:lnTo>
                  <a:lnTo>
                    <a:pt x="147" y="491"/>
                  </a:lnTo>
                  <a:lnTo>
                    <a:pt x="153" y="508"/>
                  </a:lnTo>
                  <a:lnTo>
                    <a:pt x="161" y="524"/>
                  </a:lnTo>
                  <a:lnTo>
                    <a:pt x="168" y="542"/>
                  </a:lnTo>
                  <a:lnTo>
                    <a:pt x="174" y="560"/>
                  </a:lnTo>
                  <a:lnTo>
                    <a:pt x="181" y="579"/>
                  </a:lnTo>
                  <a:lnTo>
                    <a:pt x="187" y="560"/>
                  </a:lnTo>
                  <a:lnTo>
                    <a:pt x="194" y="542"/>
                  </a:lnTo>
                  <a:lnTo>
                    <a:pt x="200" y="524"/>
                  </a:lnTo>
                  <a:lnTo>
                    <a:pt x="206" y="508"/>
                  </a:lnTo>
                  <a:lnTo>
                    <a:pt x="214" y="491"/>
                  </a:lnTo>
                  <a:lnTo>
                    <a:pt x="221" y="475"/>
                  </a:lnTo>
                  <a:lnTo>
                    <a:pt x="228" y="460"/>
                  </a:lnTo>
                  <a:lnTo>
                    <a:pt x="236" y="445"/>
                  </a:lnTo>
                  <a:lnTo>
                    <a:pt x="244" y="430"/>
                  </a:lnTo>
                  <a:lnTo>
                    <a:pt x="250" y="415"/>
                  </a:lnTo>
                  <a:lnTo>
                    <a:pt x="258" y="401"/>
                  </a:lnTo>
                  <a:lnTo>
                    <a:pt x="266" y="389"/>
                  </a:lnTo>
                  <a:lnTo>
                    <a:pt x="274" y="375"/>
                  </a:lnTo>
                  <a:lnTo>
                    <a:pt x="280" y="362"/>
                  </a:lnTo>
                  <a:lnTo>
                    <a:pt x="288" y="350"/>
                  </a:lnTo>
                  <a:lnTo>
                    <a:pt x="294" y="338"/>
                  </a:lnTo>
                  <a:lnTo>
                    <a:pt x="302" y="326"/>
                  </a:lnTo>
                  <a:lnTo>
                    <a:pt x="309" y="315"/>
                  </a:lnTo>
                  <a:lnTo>
                    <a:pt x="315" y="304"/>
                  </a:lnTo>
                  <a:lnTo>
                    <a:pt x="320" y="293"/>
                  </a:lnTo>
                  <a:lnTo>
                    <a:pt x="327" y="282"/>
                  </a:lnTo>
                  <a:lnTo>
                    <a:pt x="332" y="272"/>
                  </a:lnTo>
                  <a:lnTo>
                    <a:pt x="337" y="260"/>
                  </a:lnTo>
                  <a:lnTo>
                    <a:pt x="341" y="250"/>
                  </a:lnTo>
                  <a:lnTo>
                    <a:pt x="346" y="240"/>
                  </a:lnTo>
                  <a:lnTo>
                    <a:pt x="349" y="230"/>
                  </a:lnTo>
                  <a:lnTo>
                    <a:pt x="353" y="221"/>
                  </a:lnTo>
                  <a:lnTo>
                    <a:pt x="355" y="212"/>
                  </a:lnTo>
                  <a:lnTo>
                    <a:pt x="358" y="202"/>
                  </a:lnTo>
                  <a:lnTo>
                    <a:pt x="359" y="192"/>
                  </a:lnTo>
                  <a:lnTo>
                    <a:pt x="360" y="183"/>
                  </a:lnTo>
                  <a:lnTo>
                    <a:pt x="360" y="173"/>
                  </a:lnTo>
                  <a:lnTo>
                    <a:pt x="359" y="155"/>
                  </a:lnTo>
                  <a:lnTo>
                    <a:pt x="356" y="137"/>
                  </a:lnTo>
                  <a:lnTo>
                    <a:pt x="353" y="120"/>
                  </a:lnTo>
                  <a:lnTo>
                    <a:pt x="347" y="104"/>
                  </a:lnTo>
                  <a:lnTo>
                    <a:pt x="341" y="89"/>
                  </a:lnTo>
                  <a:lnTo>
                    <a:pt x="332" y="74"/>
                  </a:lnTo>
                  <a:lnTo>
                    <a:pt x="323" y="61"/>
                  </a:lnTo>
                  <a:lnTo>
                    <a:pt x="311" y="49"/>
                  </a:lnTo>
                  <a:lnTo>
                    <a:pt x="298" y="38"/>
                  </a:lnTo>
                  <a:lnTo>
                    <a:pt x="285" y="29"/>
                  </a:lnTo>
                  <a:lnTo>
                    <a:pt x="270" y="20"/>
                  </a:lnTo>
                  <a:lnTo>
                    <a:pt x="254" y="13"/>
                  </a:lnTo>
                  <a:lnTo>
                    <a:pt x="237" y="8"/>
                  </a:lnTo>
                  <a:lnTo>
                    <a:pt x="219" y="4"/>
                  </a:lnTo>
                  <a:lnTo>
                    <a:pt x="200" y="1"/>
                  </a:lnTo>
                  <a:lnTo>
                    <a:pt x="181" y="0"/>
                  </a:lnTo>
                  <a:lnTo>
                    <a:pt x="160" y="1"/>
                  </a:lnTo>
                  <a:lnTo>
                    <a:pt x="142" y="4"/>
                  </a:lnTo>
                  <a:lnTo>
                    <a:pt x="124" y="8"/>
                  </a:lnTo>
                  <a:lnTo>
                    <a:pt x="106" y="13"/>
                  </a:lnTo>
                  <a:lnTo>
                    <a:pt x="90" y="20"/>
                  </a:lnTo>
                  <a:lnTo>
                    <a:pt x="75" y="29"/>
                  </a:lnTo>
                  <a:lnTo>
                    <a:pt x="62" y="38"/>
                  </a:lnTo>
                  <a:lnTo>
                    <a:pt x="49" y="49"/>
                  </a:lnTo>
                  <a:lnTo>
                    <a:pt x="37" y="61"/>
                  </a:lnTo>
                  <a:lnTo>
                    <a:pt x="28" y="74"/>
                  </a:lnTo>
                  <a:lnTo>
                    <a:pt x="19" y="89"/>
                  </a:lnTo>
                  <a:lnTo>
                    <a:pt x="12" y="104"/>
                  </a:lnTo>
                  <a:lnTo>
                    <a:pt x="7" y="120"/>
                  </a:lnTo>
                  <a:lnTo>
                    <a:pt x="3" y="137"/>
                  </a:lnTo>
                  <a:lnTo>
                    <a:pt x="1" y="155"/>
                  </a:lnTo>
                  <a:lnTo>
                    <a:pt x="0" y="173"/>
                  </a:lnTo>
                  <a:lnTo>
                    <a:pt x="0" y="183"/>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9" name="Freeform 155"/>
            <p:cNvSpPr>
              <a:spLocks/>
            </p:cNvSpPr>
            <p:nvPr/>
          </p:nvSpPr>
          <p:spPr bwMode="auto">
            <a:xfrm rot="5400000">
              <a:off x="1890030" y="2908300"/>
              <a:ext cx="227013" cy="368300"/>
            </a:xfrm>
            <a:custGeom>
              <a:avLst/>
              <a:gdLst/>
              <a:ahLst/>
              <a:cxnLst>
                <a:cxn ang="0">
                  <a:pos x="1" y="192"/>
                </a:cxn>
                <a:cxn ang="0">
                  <a:pos x="5" y="212"/>
                </a:cxn>
                <a:cxn ang="0">
                  <a:pos x="11" y="230"/>
                </a:cxn>
                <a:cxn ang="0">
                  <a:pos x="19" y="250"/>
                </a:cxn>
                <a:cxn ang="0">
                  <a:pos x="28" y="272"/>
                </a:cxn>
                <a:cxn ang="0">
                  <a:pos x="40" y="293"/>
                </a:cxn>
                <a:cxn ang="0">
                  <a:pos x="51" y="315"/>
                </a:cxn>
                <a:cxn ang="0">
                  <a:pos x="65" y="338"/>
                </a:cxn>
                <a:cxn ang="0">
                  <a:pos x="80" y="362"/>
                </a:cxn>
                <a:cxn ang="0">
                  <a:pos x="94" y="389"/>
                </a:cxn>
                <a:cxn ang="0">
                  <a:pos x="109" y="415"/>
                </a:cxn>
                <a:cxn ang="0">
                  <a:pos x="125" y="445"/>
                </a:cxn>
                <a:cxn ang="0">
                  <a:pos x="139" y="475"/>
                </a:cxn>
                <a:cxn ang="0">
                  <a:pos x="153" y="508"/>
                </a:cxn>
                <a:cxn ang="0">
                  <a:pos x="168" y="542"/>
                </a:cxn>
                <a:cxn ang="0">
                  <a:pos x="181" y="579"/>
                </a:cxn>
                <a:cxn ang="0">
                  <a:pos x="194" y="542"/>
                </a:cxn>
                <a:cxn ang="0">
                  <a:pos x="206" y="508"/>
                </a:cxn>
                <a:cxn ang="0">
                  <a:pos x="221" y="475"/>
                </a:cxn>
                <a:cxn ang="0">
                  <a:pos x="236" y="445"/>
                </a:cxn>
                <a:cxn ang="0">
                  <a:pos x="250" y="415"/>
                </a:cxn>
                <a:cxn ang="0">
                  <a:pos x="266" y="389"/>
                </a:cxn>
                <a:cxn ang="0">
                  <a:pos x="280" y="362"/>
                </a:cxn>
                <a:cxn ang="0">
                  <a:pos x="294" y="338"/>
                </a:cxn>
                <a:cxn ang="0">
                  <a:pos x="309" y="315"/>
                </a:cxn>
                <a:cxn ang="0">
                  <a:pos x="320" y="293"/>
                </a:cxn>
                <a:cxn ang="0">
                  <a:pos x="332" y="272"/>
                </a:cxn>
                <a:cxn ang="0">
                  <a:pos x="341" y="250"/>
                </a:cxn>
                <a:cxn ang="0">
                  <a:pos x="349" y="230"/>
                </a:cxn>
                <a:cxn ang="0">
                  <a:pos x="355" y="212"/>
                </a:cxn>
                <a:cxn ang="0">
                  <a:pos x="359" y="192"/>
                </a:cxn>
                <a:cxn ang="0">
                  <a:pos x="360" y="173"/>
                </a:cxn>
                <a:cxn ang="0">
                  <a:pos x="356" y="137"/>
                </a:cxn>
                <a:cxn ang="0">
                  <a:pos x="347" y="104"/>
                </a:cxn>
                <a:cxn ang="0">
                  <a:pos x="332" y="74"/>
                </a:cxn>
                <a:cxn ang="0">
                  <a:pos x="311" y="49"/>
                </a:cxn>
                <a:cxn ang="0">
                  <a:pos x="285" y="29"/>
                </a:cxn>
                <a:cxn ang="0">
                  <a:pos x="254" y="13"/>
                </a:cxn>
                <a:cxn ang="0">
                  <a:pos x="219" y="4"/>
                </a:cxn>
                <a:cxn ang="0">
                  <a:pos x="181" y="0"/>
                </a:cxn>
                <a:cxn ang="0">
                  <a:pos x="142" y="4"/>
                </a:cxn>
                <a:cxn ang="0">
                  <a:pos x="106" y="13"/>
                </a:cxn>
                <a:cxn ang="0">
                  <a:pos x="75" y="29"/>
                </a:cxn>
                <a:cxn ang="0">
                  <a:pos x="49" y="49"/>
                </a:cxn>
                <a:cxn ang="0">
                  <a:pos x="28" y="74"/>
                </a:cxn>
                <a:cxn ang="0">
                  <a:pos x="12" y="104"/>
                </a:cxn>
                <a:cxn ang="0">
                  <a:pos x="3" y="137"/>
                </a:cxn>
                <a:cxn ang="0">
                  <a:pos x="0" y="173"/>
                </a:cxn>
              </a:cxnLst>
              <a:rect l="0" t="0" r="r" b="b"/>
              <a:pathLst>
                <a:path w="360" h="579">
                  <a:moveTo>
                    <a:pt x="0" y="183"/>
                  </a:moveTo>
                  <a:lnTo>
                    <a:pt x="1" y="192"/>
                  </a:lnTo>
                  <a:lnTo>
                    <a:pt x="2" y="202"/>
                  </a:lnTo>
                  <a:lnTo>
                    <a:pt x="5" y="212"/>
                  </a:lnTo>
                  <a:lnTo>
                    <a:pt x="7" y="221"/>
                  </a:lnTo>
                  <a:lnTo>
                    <a:pt x="11" y="230"/>
                  </a:lnTo>
                  <a:lnTo>
                    <a:pt x="14" y="240"/>
                  </a:lnTo>
                  <a:lnTo>
                    <a:pt x="19" y="250"/>
                  </a:lnTo>
                  <a:lnTo>
                    <a:pt x="23" y="260"/>
                  </a:lnTo>
                  <a:lnTo>
                    <a:pt x="28" y="272"/>
                  </a:lnTo>
                  <a:lnTo>
                    <a:pt x="33" y="282"/>
                  </a:lnTo>
                  <a:lnTo>
                    <a:pt x="40" y="293"/>
                  </a:lnTo>
                  <a:lnTo>
                    <a:pt x="46" y="304"/>
                  </a:lnTo>
                  <a:lnTo>
                    <a:pt x="51" y="315"/>
                  </a:lnTo>
                  <a:lnTo>
                    <a:pt x="59" y="326"/>
                  </a:lnTo>
                  <a:lnTo>
                    <a:pt x="65" y="338"/>
                  </a:lnTo>
                  <a:lnTo>
                    <a:pt x="72" y="350"/>
                  </a:lnTo>
                  <a:lnTo>
                    <a:pt x="80" y="362"/>
                  </a:lnTo>
                  <a:lnTo>
                    <a:pt x="87" y="375"/>
                  </a:lnTo>
                  <a:lnTo>
                    <a:pt x="94" y="389"/>
                  </a:lnTo>
                  <a:lnTo>
                    <a:pt x="102" y="401"/>
                  </a:lnTo>
                  <a:lnTo>
                    <a:pt x="109" y="415"/>
                  </a:lnTo>
                  <a:lnTo>
                    <a:pt x="117" y="430"/>
                  </a:lnTo>
                  <a:lnTo>
                    <a:pt x="125" y="445"/>
                  </a:lnTo>
                  <a:lnTo>
                    <a:pt x="131" y="460"/>
                  </a:lnTo>
                  <a:lnTo>
                    <a:pt x="139" y="475"/>
                  </a:lnTo>
                  <a:lnTo>
                    <a:pt x="147" y="491"/>
                  </a:lnTo>
                  <a:lnTo>
                    <a:pt x="153" y="508"/>
                  </a:lnTo>
                  <a:lnTo>
                    <a:pt x="161" y="524"/>
                  </a:lnTo>
                  <a:lnTo>
                    <a:pt x="168" y="542"/>
                  </a:lnTo>
                  <a:lnTo>
                    <a:pt x="174" y="560"/>
                  </a:lnTo>
                  <a:lnTo>
                    <a:pt x="181" y="579"/>
                  </a:lnTo>
                  <a:lnTo>
                    <a:pt x="187" y="560"/>
                  </a:lnTo>
                  <a:lnTo>
                    <a:pt x="194" y="542"/>
                  </a:lnTo>
                  <a:lnTo>
                    <a:pt x="200" y="524"/>
                  </a:lnTo>
                  <a:lnTo>
                    <a:pt x="206" y="508"/>
                  </a:lnTo>
                  <a:lnTo>
                    <a:pt x="214" y="491"/>
                  </a:lnTo>
                  <a:lnTo>
                    <a:pt x="221" y="475"/>
                  </a:lnTo>
                  <a:lnTo>
                    <a:pt x="228" y="460"/>
                  </a:lnTo>
                  <a:lnTo>
                    <a:pt x="236" y="445"/>
                  </a:lnTo>
                  <a:lnTo>
                    <a:pt x="244" y="430"/>
                  </a:lnTo>
                  <a:lnTo>
                    <a:pt x="250" y="415"/>
                  </a:lnTo>
                  <a:lnTo>
                    <a:pt x="258" y="401"/>
                  </a:lnTo>
                  <a:lnTo>
                    <a:pt x="266" y="389"/>
                  </a:lnTo>
                  <a:lnTo>
                    <a:pt x="274" y="375"/>
                  </a:lnTo>
                  <a:lnTo>
                    <a:pt x="280" y="362"/>
                  </a:lnTo>
                  <a:lnTo>
                    <a:pt x="288" y="350"/>
                  </a:lnTo>
                  <a:lnTo>
                    <a:pt x="294" y="338"/>
                  </a:lnTo>
                  <a:lnTo>
                    <a:pt x="302" y="326"/>
                  </a:lnTo>
                  <a:lnTo>
                    <a:pt x="309" y="315"/>
                  </a:lnTo>
                  <a:lnTo>
                    <a:pt x="315" y="304"/>
                  </a:lnTo>
                  <a:lnTo>
                    <a:pt x="320" y="293"/>
                  </a:lnTo>
                  <a:lnTo>
                    <a:pt x="327" y="282"/>
                  </a:lnTo>
                  <a:lnTo>
                    <a:pt x="332" y="272"/>
                  </a:lnTo>
                  <a:lnTo>
                    <a:pt x="337" y="260"/>
                  </a:lnTo>
                  <a:lnTo>
                    <a:pt x="341" y="250"/>
                  </a:lnTo>
                  <a:lnTo>
                    <a:pt x="346" y="240"/>
                  </a:lnTo>
                  <a:lnTo>
                    <a:pt x="349" y="230"/>
                  </a:lnTo>
                  <a:lnTo>
                    <a:pt x="353" y="221"/>
                  </a:lnTo>
                  <a:lnTo>
                    <a:pt x="355" y="212"/>
                  </a:lnTo>
                  <a:lnTo>
                    <a:pt x="358" y="202"/>
                  </a:lnTo>
                  <a:lnTo>
                    <a:pt x="359" y="192"/>
                  </a:lnTo>
                  <a:lnTo>
                    <a:pt x="360" y="183"/>
                  </a:lnTo>
                  <a:lnTo>
                    <a:pt x="360" y="173"/>
                  </a:lnTo>
                  <a:lnTo>
                    <a:pt x="359" y="155"/>
                  </a:lnTo>
                  <a:lnTo>
                    <a:pt x="356" y="137"/>
                  </a:lnTo>
                  <a:lnTo>
                    <a:pt x="353" y="120"/>
                  </a:lnTo>
                  <a:lnTo>
                    <a:pt x="347" y="104"/>
                  </a:lnTo>
                  <a:lnTo>
                    <a:pt x="341" y="89"/>
                  </a:lnTo>
                  <a:lnTo>
                    <a:pt x="332" y="74"/>
                  </a:lnTo>
                  <a:lnTo>
                    <a:pt x="323" y="61"/>
                  </a:lnTo>
                  <a:lnTo>
                    <a:pt x="311" y="49"/>
                  </a:lnTo>
                  <a:lnTo>
                    <a:pt x="298" y="38"/>
                  </a:lnTo>
                  <a:lnTo>
                    <a:pt x="285" y="29"/>
                  </a:lnTo>
                  <a:lnTo>
                    <a:pt x="270" y="20"/>
                  </a:lnTo>
                  <a:lnTo>
                    <a:pt x="254" y="13"/>
                  </a:lnTo>
                  <a:lnTo>
                    <a:pt x="237" y="8"/>
                  </a:lnTo>
                  <a:lnTo>
                    <a:pt x="219" y="4"/>
                  </a:lnTo>
                  <a:lnTo>
                    <a:pt x="200" y="1"/>
                  </a:lnTo>
                  <a:lnTo>
                    <a:pt x="181" y="0"/>
                  </a:lnTo>
                  <a:lnTo>
                    <a:pt x="160" y="1"/>
                  </a:lnTo>
                  <a:lnTo>
                    <a:pt x="142" y="4"/>
                  </a:lnTo>
                  <a:lnTo>
                    <a:pt x="124" y="8"/>
                  </a:lnTo>
                  <a:lnTo>
                    <a:pt x="106" y="13"/>
                  </a:lnTo>
                  <a:lnTo>
                    <a:pt x="90" y="20"/>
                  </a:lnTo>
                  <a:lnTo>
                    <a:pt x="75" y="29"/>
                  </a:lnTo>
                  <a:lnTo>
                    <a:pt x="62" y="38"/>
                  </a:lnTo>
                  <a:lnTo>
                    <a:pt x="49" y="49"/>
                  </a:lnTo>
                  <a:lnTo>
                    <a:pt x="37" y="61"/>
                  </a:lnTo>
                  <a:lnTo>
                    <a:pt x="28" y="74"/>
                  </a:lnTo>
                  <a:lnTo>
                    <a:pt x="19" y="89"/>
                  </a:lnTo>
                  <a:lnTo>
                    <a:pt x="12" y="104"/>
                  </a:lnTo>
                  <a:lnTo>
                    <a:pt x="7" y="120"/>
                  </a:lnTo>
                  <a:lnTo>
                    <a:pt x="3" y="137"/>
                  </a:lnTo>
                  <a:lnTo>
                    <a:pt x="1" y="155"/>
                  </a:lnTo>
                  <a:lnTo>
                    <a:pt x="0" y="173"/>
                  </a:lnTo>
                  <a:lnTo>
                    <a:pt x="0" y="183"/>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0" name="Freeform 156"/>
            <p:cNvSpPr>
              <a:spLocks/>
            </p:cNvSpPr>
            <p:nvPr/>
          </p:nvSpPr>
          <p:spPr bwMode="auto">
            <a:xfrm rot="5400000">
              <a:off x="1904318" y="3362325"/>
              <a:ext cx="228600" cy="366713"/>
            </a:xfrm>
            <a:custGeom>
              <a:avLst/>
              <a:gdLst/>
              <a:ahLst/>
              <a:cxnLst>
                <a:cxn ang="0">
                  <a:pos x="1" y="191"/>
                </a:cxn>
                <a:cxn ang="0">
                  <a:pos x="5" y="211"/>
                </a:cxn>
                <a:cxn ang="0">
                  <a:pos x="12" y="230"/>
                </a:cxn>
                <a:cxn ang="0">
                  <a:pos x="19" y="250"/>
                </a:cxn>
                <a:cxn ang="0">
                  <a:pos x="28" y="271"/>
                </a:cxn>
                <a:cxn ang="0">
                  <a:pos x="40" y="292"/>
                </a:cxn>
                <a:cxn ang="0">
                  <a:pos x="52" y="314"/>
                </a:cxn>
                <a:cxn ang="0">
                  <a:pos x="66" y="337"/>
                </a:cxn>
                <a:cxn ang="0">
                  <a:pos x="80" y="362"/>
                </a:cxn>
                <a:cxn ang="0">
                  <a:pos x="94" y="388"/>
                </a:cxn>
                <a:cxn ang="0">
                  <a:pos x="110" y="414"/>
                </a:cxn>
                <a:cxn ang="0">
                  <a:pos x="125" y="444"/>
                </a:cxn>
                <a:cxn ang="0">
                  <a:pos x="140" y="474"/>
                </a:cxn>
                <a:cxn ang="0">
                  <a:pos x="154" y="507"/>
                </a:cxn>
                <a:cxn ang="0">
                  <a:pos x="168" y="541"/>
                </a:cxn>
                <a:cxn ang="0">
                  <a:pos x="181" y="578"/>
                </a:cxn>
                <a:cxn ang="0">
                  <a:pos x="194" y="541"/>
                </a:cxn>
                <a:cxn ang="0">
                  <a:pos x="207" y="507"/>
                </a:cxn>
                <a:cxn ang="0">
                  <a:pos x="221" y="474"/>
                </a:cxn>
                <a:cxn ang="0">
                  <a:pos x="237" y="444"/>
                </a:cxn>
                <a:cxn ang="0">
                  <a:pos x="251" y="414"/>
                </a:cxn>
                <a:cxn ang="0">
                  <a:pos x="266" y="388"/>
                </a:cxn>
                <a:cxn ang="0">
                  <a:pos x="281" y="362"/>
                </a:cxn>
                <a:cxn ang="0">
                  <a:pos x="295" y="337"/>
                </a:cxn>
                <a:cxn ang="0">
                  <a:pos x="309" y="314"/>
                </a:cxn>
                <a:cxn ang="0">
                  <a:pos x="321" y="292"/>
                </a:cxn>
                <a:cxn ang="0">
                  <a:pos x="332" y="271"/>
                </a:cxn>
                <a:cxn ang="0">
                  <a:pos x="341" y="250"/>
                </a:cxn>
                <a:cxn ang="0">
                  <a:pos x="349" y="230"/>
                </a:cxn>
                <a:cxn ang="0">
                  <a:pos x="356" y="211"/>
                </a:cxn>
                <a:cxn ang="0">
                  <a:pos x="360" y="191"/>
                </a:cxn>
                <a:cxn ang="0">
                  <a:pos x="361" y="173"/>
                </a:cxn>
                <a:cxn ang="0">
                  <a:pos x="357" y="136"/>
                </a:cxn>
                <a:cxn ang="0">
                  <a:pos x="348" y="103"/>
                </a:cxn>
                <a:cxn ang="0">
                  <a:pos x="332" y="73"/>
                </a:cxn>
                <a:cxn ang="0">
                  <a:pos x="312" y="48"/>
                </a:cxn>
                <a:cxn ang="0">
                  <a:pos x="286" y="28"/>
                </a:cxn>
                <a:cxn ang="0">
                  <a:pos x="255" y="12"/>
                </a:cxn>
                <a:cxn ang="0">
                  <a:pos x="220" y="3"/>
                </a:cxn>
                <a:cxn ang="0">
                  <a:pos x="181" y="0"/>
                </a:cxn>
                <a:cxn ang="0">
                  <a:pos x="142" y="3"/>
                </a:cxn>
                <a:cxn ang="0">
                  <a:pos x="106" y="12"/>
                </a:cxn>
                <a:cxn ang="0">
                  <a:pos x="75" y="28"/>
                </a:cxn>
                <a:cxn ang="0">
                  <a:pos x="49" y="48"/>
                </a:cxn>
                <a:cxn ang="0">
                  <a:pos x="28" y="73"/>
                </a:cxn>
                <a:cxn ang="0">
                  <a:pos x="13" y="103"/>
                </a:cxn>
                <a:cxn ang="0">
                  <a:pos x="4" y="136"/>
                </a:cxn>
                <a:cxn ang="0">
                  <a:pos x="0" y="173"/>
                </a:cxn>
              </a:cxnLst>
              <a:rect l="0" t="0" r="r" b="b"/>
              <a:pathLst>
                <a:path w="361" h="578">
                  <a:moveTo>
                    <a:pt x="0" y="183"/>
                  </a:moveTo>
                  <a:lnTo>
                    <a:pt x="1" y="191"/>
                  </a:lnTo>
                  <a:lnTo>
                    <a:pt x="3" y="201"/>
                  </a:lnTo>
                  <a:lnTo>
                    <a:pt x="5" y="211"/>
                  </a:lnTo>
                  <a:lnTo>
                    <a:pt x="8" y="220"/>
                  </a:lnTo>
                  <a:lnTo>
                    <a:pt x="12" y="230"/>
                  </a:lnTo>
                  <a:lnTo>
                    <a:pt x="14" y="240"/>
                  </a:lnTo>
                  <a:lnTo>
                    <a:pt x="19" y="250"/>
                  </a:lnTo>
                  <a:lnTo>
                    <a:pt x="23" y="260"/>
                  </a:lnTo>
                  <a:lnTo>
                    <a:pt x="28" y="271"/>
                  </a:lnTo>
                  <a:lnTo>
                    <a:pt x="34" y="281"/>
                  </a:lnTo>
                  <a:lnTo>
                    <a:pt x="40" y="292"/>
                  </a:lnTo>
                  <a:lnTo>
                    <a:pt x="47" y="303"/>
                  </a:lnTo>
                  <a:lnTo>
                    <a:pt x="52" y="314"/>
                  </a:lnTo>
                  <a:lnTo>
                    <a:pt x="60" y="326"/>
                  </a:lnTo>
                  <a:lnTo>
                    <a:pt x="66" y="337"/>
                  </a:lnTo>
                  <a:lnTo>
                    <a:pt x="72" y="349"/>
                  </a:lnTo>
                  <a:lnTo>
                    <a:pt x="80" y="362"/>
                  </a:lnTo>
                  <a:lnTo>
                    <a:pt x="88" y="374"/>
                  </a:lnTo>
                  <a:lnTo>
                    <a:pt x="94" y="388"/>
                  </a:lnTo>
                  <a:lnTo>
                    <a:pt x="102" y="400"/>
                  </a:lnTo>
                  <a:lnTo>
                    <a:pt x="110" y="414"/>
                  </a:lnTo>
                  <a:lnTo>
                    <a:pt x="118" y="429"/>
                  </a:lnTo>
                  <a:lnTo>
                    <a:pt x="125" y="444"/>
                  </a:lnTo>
                  <a:lnTo>
                    <a:pt x="132" y="459"/>
                  </a:lnTo>
                  <a:lnTo>
                    <a:pt x="140" y="474"/>
                  </a:lnTo>
                  <a:lnTo>
                    <a:pt x="147" y="490"/>
                  </a:lnTo>
                  <a:lnTo>
                    <a:pt x="154" y="507"/>
                  </a:lnTo>
                  <a:lnTo>
                    <a:pt x="162" y="524"/>
                  </a:lnTo>
                  <a:lnTo>
                    <a:pt x="168" y="541"/>
                  </a:lnTo>
                  <a:lnTo>
                    <a:pt x="175" y="560"/>
                  </a:lnTo>
                  <a:lnTo>
                    <a:pt x="181" y="578"/>
                  </a:lnTo>
                  <a:lnTo>
                    <a:pt x="188" y="560"/>
                  </a:lnTo>
                  <a:lnTo>
                    <a:pt x="194" y="541"/>
                  </a:lnTo>
                  <a:lnTo>
                    <a:pt x="200" y="524"/>
                  </a:lnTo>
                  <a:lnTo>
                    <a:pt x="207" y="507"/>
                  </a:lnTo>
                  <a:lnTo>
                    <a:pt x="215" y="490"/>
                  </a:lnTo>
                  <a:lnTo>
                    <a:pt x="221" y="474"/>
                  </a:lnTo>
                  <a:lnTo>
                    <a:pt x="229" y="459"/>
                  </a:lnTo>
                  <a:lnTo>
                    <a:pt x="237" y="444"/>
                  </a:lnTo>
                  <a:lnTo>
                    <a:pt x="244" y="429"/>
                  </a:lnTo>
                  <a:lnTo>
                    <a:pt x="251" y="414"/>
                  </a:lnTo>
                  <a:lnTo>
                    <a:pt x="259" y="400"/>
                  </a:lnTo>
                  <a:lnTo>
                    <a:pt x="266" y="388"/>
                  </a:lnTo>
                  <a:lnTo>
                    <a:pt x="274" y="374"/>
                  </a:lnTo>
                  <a:lnTo>
                    <a:pt x="281" y="362"/>
                  </a:lnTo>
                  <a:lnTo>
                    <a:pt x="288" y="349"/>
                  </a:lnTo>
                  <a:lnTo>
                    <a:pt x="295" y="337"/>
                  </a:lnTo>
                  <a:lnTo>
                    <a:pt x="303" y="326"/>
                  </a:lnTo>
                  <a:lnTo>
                    <a:pt x="309" y="314"/>
                  </a:lnTo>
                  <a:lnTo>
                    <a:pt x="316" y="303"/>
                  </a:lnTo>
                  <a:lnTo>
                    <a:pt x="321" y="292"/>
                  </a:lnTo>
                  <a:lnTo>
                    <a:pt x="327" y="281"/>
                  </a:lnTo>
                  <a:lnTo>
                    <a:pt x="332" y="271"/>
                  </a:lnTo>
                  <a:lnTo>
                    <a:pt x="338" y="260"/>
                  </a:lnTo>
                  <a:lnTo>
                    <a:pt x="341" y="250"/>
                  </a:lnTo>
                  <a:lnTo>
                    <a:pt x="347" y="240"/>
                  </a:lnTo>
                  <a:lnTo>
                    <a:pt x="349" y="230"/>
                  </a:lnTo>
                  <a:lnTo>
                    <a:pt x="353" y="220"/>
                  </a:lnTo>
                  <a:lnTo>
                    <a:pt x="356" y="211"/>
                  </a:lnTo>
                  <a:lnTo>
                    <a:pt x="358" y="201"/>
                  </a:lnTo>
                  <a:lnTo>
                    <a:pt x="360" y="191"/>
                  </a:lnTo>
                  <a:lnTo>
                    <a:pt x="361" y="183"/>
                  </a:lnTo>
                  <a:lnTo>
                    <a:pt x="361" y="173"/>
                  </a:lnTo>
                  <a:lnTo>
                    <a:pt x="360" y="154"/>
                  </a:lnTo>
                  <a:lnTo>
                    <a:pt x="357" y="136"/>
                  </a:lnTo>
                  <a:lnTo>
                    <a:pt x="353" y="119"/>
                  </a:lnTo>
                  <a:lnTo>
                    <a:pt x="348" y="103"/>
                  </a:lnTo>
                  <a:lnTo>
                    <a:pt x="341" y="88"/>
                  </a:lnTo>
                  <a:lnTo>
                    <a:pt x="332" y="73"/>
                  </a:lnTo>
                  <a:lnTo>
                    <a:pt x="323" y="61"/>
                  </a:lnTo>
                  <a:lnTo>
                    <a:pt x="312" y="48"/>
                  </a:lnTo>
                  <a:lnTo>
                    <a:pt x="299" y="37"/>
                  </a:lnTo>
                  <a:lnTo>
                    <a:pt x="286" y="28"/>
                  </a:lnTo>
                  <a:lnTo>
                    <a:pt x="270" y="19"/>
                  </a:lnTo>
                  <a:lnTo>
                    <a:pt x="255" y="12"/>
                  </a:lnTo>
                  <a:lnTo>
                    <a:pt x="238" y="7"/>
                  </a:lnTo>
                  <a:lnTo>
                    <a:pt x="220" y="3"/>
                  </a:lnTo>
                  <a:lnTo>
                    <a:pt x="200" y="1"/>
                  </a:lnTo>
                  <a:lnTo>
                    <a:pt x="181" y="0"/>
                  </a:lnTo>
                  <a:lnTo>
                    <a:pt x="160" y="1"/>
                  </a:lnTo>
                  <a:lnTo>
                    <a:pt x="142" y="3"/>
                  </a:lnTo>
                  <a:lnTo>
                    <a:pt x="124" y="7"/>
                  </a:lnTo>
                  <a:lnTo>
                    <a:pt x="106" y="12"/>
                  </a:lnTo>
                  <a:lnTo>
                    <a:pt x="91" y="19"/>
                  </a:lnTo>
                  <a:lnTo>
                    <a:pt x="75" y="28"/>
                  </a:lnTo>
                  <a:lnTo>
                    <a:pt x="62" y="37"/>
                  </a:lnTo>
                  <a:lnTo>
                    <a:pt x="49" y="48"/>
                  </a:lnTo>
                  <a:lnTo>
                    <a:pt x="38" y="61"/>
                  </a:lnTo>
                  <a:lnTo>
                    <a:pt x="28" y="73"/>
                  </a:lnTo>
                  <a:lnTo>
                    <a:pt x="19" y="88"/>
                  </a:lnTo>
                  <a:lnTo>
                    <a:pt x="13" y="103"/>
                  </a:lnTo>
                  <a:lnTo>
                    <a:pt x="8" y="119"/>
                  </a:lnTo>
                  <a:lnTo>
                    <a:pt x="4" y="136"/>
                  </a:lnTo>
                  <a:lnTo>
                    <a:pt x="1" y="154"/>
                  </a:lnTo>
                  <a:lnTo>
                    <a:pt x="0" y="173"/>
                  </a:lnTo>
                  <a:lnTo>
                    <a:pt x="0" y="183"/>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1" name="Freeform 157"/>
            <p:cNvSpPr>
              <a:spLocks/>
            </p:cNvSpPr>
            <p:nvPr/>
          </p:nvSpPr>
          <p:spPr bwMode="auto">
            <a:xfrm rot="5400000">
              <a:off x="1904318" y="3362325"/>
              <a:ext cx="228600" cy="366713"/>
            </a:xfrm>
            <a:custGeom>
              <a:avLst/>
              <a:gdLst/>
              <a:ahLst/>
              <a:cxnLst>
                <a:cxn ang="0">
                  <a:pos x="1" y="191"/>
                </a:cxn>
                <a:cxn ang="0">
                  <a:pos x="5" y="211"/>
                </a:cxn>
                <a:cxn ang="0">
                  <a:pos x="12" y="230"/>
                </a:cxn>
                <a:cxn ang="0">
                  <a:pos x="19" y="250"/>
                </a:cxn>
                <a:cxn ang="0">
                  <a:pos x="28" y="271"/>
                </a:cxn>
                <a:cxn ang="0">
                  <a:pos x="40" y="292"/>
                </a:cxn>
                <a:cxn ang="0">
                  <a:pos x="52" y="314"/>
                </a:cxn>
                <a:cxn ang="0">
                  <a:pos x="66" y="337"/>
                </a:cxn>
                <a:cxn ang="0">
                  <a:pos x="80" y="362"/>
                </a:cxn>
                <a:cxn ang="0">
                  <a:pos x="94" y="388"/>
                </a:cxn>
                <a:cxn ang="0">
                  <a:pos x="110" y="414"/>
                </a:cxn>
                <a:cxn ang="0">
                  <a:pos x="125" y="444"/>
                </a:cxn>
                <a:cxn ang="0">
                  <a:pos x="140" y="474"/>
                </a:cxn>
                <a:cxn ang="0">
                  <a:pos x="154" y="507"/>
                </a:cxn>
                <a:cxn ang="0">
                  <a:pos x="168" y="541"/>
                </a:cxn>
                <a:cxn ang="0">
                  <a:pos x="181" y="578"/>
                </a:cxn>
                <a:cxn ang="0">
                  <a:pos x="194" y="541"/>
                </a:cxn>
                <a:cxn ang="0">
                  <a:pos x="207" y="507"/>
                </a:cxn>
                <a:cxn ang="0">
                  <a:pos x="221" y="474"/>
                </a:cxn>
                <a:cxn ang="0">
                  <a:pos x="237" y="444"/>
                </a:cxn>
                <a:cxn ang="0">
                  <a:pos x="251" y="414"/>
                </a:cxn>
                <a:cxn ang="0">
                  <a:pos x="266" y="388"/>
                </a:cxn>
                <a:cxn ang="0">
                  <a:pos x="281" y="362"/>
                </a:cxn>
                <a:cxn ang="0">
                  <a:pos x="295" y="337"/>
                </a:cxn>
                <a:cxn ang="0">
                  <a:pos x="309" y="314"/>
                </a:cxn>
                <a:cxn ang="0">
                  <a:pos x="321" y="292"/>
                </a:cxn>
                <a:cxn ang="0">
                  <a:pos x="332" y="271"/>
                </a:cxn>
                <a:cxn ang="0">
                  <a:pos x="341" y="250"/>
                </a:cxn>
                <a:cxn ang="0">
                  <a:pos x="349" y="230"/>
                </a:cxn>
                <a:cxn ang="0">
                  <a:pos x="356" y="211"/>
                </a:cxn>
                <a:cxn ang="0">
                  <a:pos x="360" y="191"/>
                </a:cxn>
                <a:cxn ang="0">
                  <a:pos x="361" y="173"/>
                </a:cxn>
                <a:cxn ang="0">
                  <a:pos x="357" y="136"/>
                </a:cxn>
                <a:cxn ang="0">
                  <a:pos x="348" y="103"/>
                </a:cxn>
                <a:cxn ang="0">
                  <a:pos x="332" y="73"/>
                </a:cxn>
                <a:cxn ang="0">
                  <a:pos x="312" y="48"/>
                </a:cxn>
                <a:cxn ang="0">
                  <a:pos x="286" y="28"/>
                </a:cxn>
                <a:cxn ang="0">
                  <a:pos x="255" y="12"/>
                </a:cxn>
                <a:cxn ang="0">
                  <a:pos x="220" y="3"/>
                </a:cxn>
                <a:cxn ang="0">
                  <a:pos x="181" y="0"/>
                </a:cxn>
                <a:cxn ang="0">
                  <a:pos x="142" y="3"/>
                </a:cxn>
                <a:cxn ang="0">
                  <a:pos x="106" y="12"/>
                </a:cxn>
                <a:cxn ang="0">
                  <a:pos x="75" y="28"/>
                </a:cxn>
                <a:cxn ang="0">
                  <a:pos x="49" y="48"/>
                </a:cxn>
                <a:cxn ang="0">
                  <a:pos x="28" y="73"/>
                </a:cxn>
                <a:cxn ang="0">
                  <a:pos x="13" y="103"/>
                </a:cxn>
                <a:cxn ang="0">
                  <a:pos x="4" y="136"/>
                </a:cxn>
                <a:cxn ang="0">
                  <a:pos x="0" y="173"/>
                </a:cxn>
              </a:cxnLst>
              <a:rect l="0" t="0" r="r" b="b"/>
              <a:pathLst>
                <a:path w="361" h="578">
                  <a:moveTo>
                    <a:pt x="0" y="183"/>
                  </a:moveTo>
                  <a:lnTo>
                    <a:pt x="1" y="191"/>
                  </a:lnTo>
                  <a:lnTo>
                    <a:pt x="3" y="201"/>
                  </a:lnTo>
                  <a:lnTo>
                    <a:pt x="5" y="211"/>
                  </a:lnTo>
                  <a:lnTo>
                    <a:pt x="8" y="220"/>
                  </a:lnTo>
                  <a:lnTo>
                    <a:pt x="12" y="230"/>
                  </a:lnTo>
                  <a:lnTo>
                    <a:pt x="14" y="240"/>
                  </a:lnTo>
                  <a:lnTo>
                    <a:pt x="19" y="250"/>
                  </a:lnTo>
                  <a:lnTo>
                    <a:pt x="23" y="260"/>
                  </a:lnTo>
                  <a:lnTo>
                    <a:pt x="28" y="271"/>
                  </a:lnTo>
                  <a:lnTo>
                    <a:pt x="34" y="281"/>
                  </a:lnTo>
                  <a:lnTo>
                    <a:pt x="40" y="292"/>
                  </a:lnTo>
                  <a:lnTo>
                    <a:pt x="47" y="303"/>
                  </a:lnTo>
                  <a:lnTo>
                    <a:pt x="52" y="314"/>
                  </a:lnTo>
                  <a:lnTo>
                    <a:pt x="60" y="326"/>
                  </a:lnTo>
                  <a:lnTo>
                    <a:pt x="66" y="337"/>
                  </a:lnTo>
                  <a:lnTo>
                    <a:pt x="72" y="349"/>
                  </a:lnTo>
                  <a:lnTo>
                    <a:pt x="80" y="362"/>
                  </a:lnTo>
                  <a:lnTo>
                    <a:pt x="88" y="374"/>
                  </a:lnTo>
                  <a:lnTo>
                    <a:pt x="94" y="388"/>
                  </a:lnTo>
                  <a:lnTo>
                    <a:pt x="102" y="400"/>
                  </a:lnTo>
                  <a:lnTo>
                    <a:pt x="110" y="414"/>
                  </a:lnTo>
                  <a:lnTo>
                    <a:pt x="118" y="429"/>
                  </a:lnTo>
                  <a:lnTo>
                    <a:pt x="125" y="444"/>
                  </a:lnTo>
                  <a:lnTo>
                    <a:pt x="132" y="459"/>
                  </a:lnTo>
                  <a:lnTo>
                    <a:pt x="140" y="474"/>
                  </a:lnTo>
                  <a:lnTo>
                    <a:pt x="147" y="490"/>
                  </a:lnTo>
                  <a:lnTo>
                    <a:pt x="154" y="507"/>
                  </a:lnTo>
                  <a:lnTo>
                    <a:pt x="162" y="524"/>
                  </a:lnTo>
                  <a:lnTo>
                    <a:pt x="168" y="541"/>
                  </a:lnTo>
                  <a:lnTo>
                    <a:pt x="175" y="560"/>
                  </a:lnTo>
                  <a:lnTo>
                    <a:pt x="181" y="578"/>
                  </a:lnTo>
                  <a:lnTo>
                    <a:pt x="188" y="560"/>
                  </a:lnTo>
                  <a:lnTo>
                    <a:pt x="194" y="541"/>
                  </a:lnTo>
                  <a:lnTo>
                    <a:pt x="200" y="524"/>
                  </a:lnTo>
                  <a:lnTo>
                    <a:pt x="207" y="507"/>
                  </a:lnTo>
                  <a:lnTo>
                    <a:pt x="215" y="490"/>
                  </a:lnTo>
                  <a:lnTo>
                    <a:pt x="221" y="474"/>
                  </a:lnTo>
                  <a:lnTo>
                    <a:pt x="229" y="459"/>
                  </a:lnTo>
                  <a:lnTo>
                    <a:pt x="237" y="444"/>
                  </a:lnTo>
                  <a:lnTo>
                    <a:pt x="244" y="429"/>
                  </a:lnTo>
                  <a:lnTo>
                    <a:pt x="251" y="414"/>
                  </a:lnTo>
                  <a:lnTo>
                    <a:pt x="259" y="400"/>
                  </a:lnTo>
                  <a:lnTo>
                    <a:pt x="266" y="388"/>
                  </a:lnTo>
                  <a:lnTo>
                    <a:pt x="274" y="374"/>
                  </a:lnTo>
                  <a:lnTo>
                    <a:pt x="281" y="362"/>
                  </a:lnTo>
                  <a:lnTo>
                    <a:pt x="288" y="349"/>
                  </a:lnTo>
                  <a:lnTo>
                    <a:pt x="295" y="337"/>
                  </a:lnTo>
                  <a:lnTo>
                    <a:pt x="303" y="326"/>
                  </a:lnTo>
                  <a:lnTo>
                    <a:pt x="309" y="314"/>
                  </a:lnTo>
                  <a:lnTo>
                    <a:pt x="316" y="303"/>
                  </a:lnTo>
                  <a:lnTo>
                    <a:pt x="321" y="292"/>
                  </a:lnTo>
                  <a:lnTo>
                    <a:pt x="327" y="281"/>
                  </a:lnTo>
                  <a:lnTo>
                    <a:pt x="332" y="271"/>
                  </a:lnTo>
                  <a:lnTo>
                    <a:pt x="338" y="260"/>
                  </a:lnTo>
                  <a:lnTo>
                    <a:pt x="341" y="250"/>
                  </a:lnTo>
                  <a:lnTo>
                    <a:pt x="347" y="240"/>
                  </a:lnTo>
                  <a:lnTo>
                    <a:pt x="349" y="230"/>
                  </a:lnTo>
                  <a:lnTo>
                    <a:pt x="353" y="220"/>
                  </a:lnTo>
                  <a:lnTo>
                    <a:pt x="356" y="211"/>
                  </a:lnTo>
                  <a:lnTo>
                    <a:pt x="358" y="201"/>
                  </a:lnTo>
                  <a:lnTo>
                    <a:pt x="360" y="191"/>
                  </a:lnTo>
                  <a:lnTo>
                    <a:pt x="361" y="183"/>
                  </a:lnTo>
                  <a:lnTo>
                    <a:pt x="361" y="173"/>
                  </a:lnTo>
                  <a:lnTo>
                    <a:pt x="360" y="154"/>
                  </a:lnTo>
                  <a:lnTo>
                    <a:pt x="357" y="136"/>
                  </a:lnTo>
                  <a:lnTo>
                    <a:pt x="353" y="119"/>
                  </a:lnTo>
                  <a:lnTo>
                    <a:pt x="348" y="103"/>
                  </a:lnTo>
                  <a:lnTo>
                    <a:pt x="341" y="88"/>
                  </a:lnTo>
                  <a:lnTo>
                    <a:pt x="332" y="73"/>
                  </a:lnTo>
                  <a:lnTo>
                    <a:pt x="323" y="61"/>
                  </a:lnTo>
                  <a:lnTo>
                    <a:pt x="312" y="48"/>
                  </a:lnTo>
                  <a:lnTo>
                    <a:pt x="299" y="37"/>
                  </a:lnTo>
                  <a:lnTo>
                    <a:pt x="286" y="28"/>
                  </a:lnTo>
                  <a:lnTo>
                    <a:pt x="270" y="19"/>
                  </a:lnTo>
                  <a:lnTo>
                    <a:pt x="255" y="12"/>
                  </a:lnTo>
                  <a:lnTo>
                    <a:pt x="238" y="7"/>
                  </a:lnTo>
                  <a:lnTo>
                    <a:pt x="220" y="3"/>
                  </a:lnTo>
                  <a:lnTo>
                    <a:pt x="200" y="1"/>
                  </a:lnTo>
                  <a:lnTo>
                    <a:pt x="181" y="0"/>
                  </a:lnTo>
                  <a:lnTo>
                    <a:pt x="160" y="1"/>
                  </a:lnTo>
                  <a:lnTo>
                    <a:pt x="142" y="3"/>
                  </a:lnTo>
                  <a:lnTo>
                    <a:pt x="124" y="7"/>
                  </a:lnTo>
                  <a:lnTo>
                    <a:pt x="106" y="12"/>
                  </a:lnTo>
                  <a:lnTo>
                    <a:pt x="91" y="19"/>
                  </a:lnTo>
                  <a:lnTo>
                    <a:pt x="75" y="28"/>
                  </a:lnTo>
                  <a:lnTo>
                    <a:pt x="62" y="37"/>
                  </a:lnTo>
                  <a:lnTo>
                    <a:pt x="49" y="48"/>
                  </a:lnTo>
                  <a:lnTo>
                    <a:pt x="38" y="61"/>
                  </a:lnTo>
                  <a:lnTo>
                    <a:pt x="28" y="73"/>
                  </a:lnTo>
                  <a:lnTo>
                    <a:pt x="19" y="88"/>
                  </a:lnTo>
                  <a:lnTo>
                    <a:pt x="13" y="103"/>
                  </a:lnTo>
                  <a:lnTo>
                    <a:pt x="8" y="119"/>
                  </a:lnTo>
                  <a:lnTo>
                    <a:pt x="4" y="136"/>
                  </a:lnTo>
                  <a:lnTo>
                    <a:pt x="1" y="154"/>
                  </a:lnTo>
                  <a:lnTo>
                    <a:pt x="0" y="173"/>
                  </a:lnTo>
                  <a:lnTo>
                    <a:pt x="0" y="183"/>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2" name="Freeform 158"/>
            <p:cNvSpPr>
              <a:spLocks/>
            </p:cNvSpPr>
            <p:nvPr/>
          </p:nvSpPr>
          <p:spPr bwMode="auto">
            <a:xfrm rot="5400000">
              <a:off x="1913843" y="3795712"/>
              <a:ext cx="228600" cy="366713"/>
            </a:xfrm>
            <a:custGeom>
              <a:avLst/>
              <a:gdLst/>
              <a:ahLst/>
              <a:cxnLst>
                <a:cxn ang="0">
                  <a:pos x="1" y="191"/>
                </a:cxn>
                <a:cxn ang="0">
                  <a:pos x="5" y="211"/>
                </a:cxn>
                <a:cxn ang="0">
                  <a:pos x="12" y="230"/>
                </a:cxn>
                <a:cxn ang="0">
                  <a:pos x="20" y="250"/>
                </a:cxn>
                <a:cxn ang="0">
                  <a:pos x="29" y="271"/>
                </a:cxn>
                <a:cxn ang="0">
                  <a:pos x="40" y="292"/>
                </a:cxn>
                <a:cxn ang="0">
                  <a:pos x="52" y="315"/>
                </a:cxn>
                <a:cxn ang="0">
                  <a:pos x="66" y="337"/>
                </a:cxn>
                <a:cxn ang="0">
                  <a:pos x="80" y="362"/>
                </a:cxn>
                <a:cxn ang="0">
                  <a:pos x="95" y="388"/>
                </a:cxn>
                <a:cxn ang="0">
                  <a:pos x="110" y="414"/>
                </a:cxn>
                <a:cxn ang="0">
                  <a:pos x="126" y="444"/>
                </a:cxn>
                <a:cxn ang="0">
                  <a:pos x="140" y="474"/>
                </a:cxn>
                <a:cxn ang="0">
                  <a:pos x="154" y="508"/>
                </a:cxn>
                <a:cxn ang="0">
                  <a:pos x="168" y="541"/>
                </a:cxn>
                <a:cxn ang="0">
                  <a:pos x="181" y="578"/>
                </a:cxn>
                <a:cxn ang="0">
                  <a:pos x="194" y="541"/>
                </a:cxn>
                <a:cxn ang="0">
                  <a:pos x="207" y="508"/>
                </a:cxn>
                <a:cxn ang="0">
                  <a:pos x="221" y="474"/>
                </a:cxn>
                <a:cxn ang="0">
                  <a:pos x="237" y="444"/>
                </a:cxn>
                <a:cxn ang="0">
                  <a:pos x="251" y="414"/>
                </a:cxn>
                <a:cxn ang="0">
                  <a:pos x="267" y="388"/>
                </a:cxn>
                <a:cxn ang="0">
                  <a:pos x="281" y="362"/>
                </a:cxn>
                <a:cxn ang="0">
                  <a:pos x="295" y="337"/>
                </a:cxn>
                <a:cxn ang="0">
                  <a:pos x="309" y="315"/>
                </a:cxn>
                <a:cxn ang="0">
                  <a:pos x="321" y="292"/>
                </a:cxn>
                <a:cxn ang="0">
                  <a:pos x="333" y="271"/>
                </a:cxn>
                <a:cxn ang="0">
                  <a:pos x="342" y="250"/>
                </a:cxn>
                <a:cxn ang="0">
                  <a:pos x="349" y="230"/>
                </a:cxn>
                <a:cxn ang="0">
                  <a:pos x="356" y="211"/>
                </a:cxn>
                <a:cxn ang="0">
                  <a:pos x="360" y="191"/>
                </a:cxn>
                <a:cxn ang="0">
                  <a:pos x="361" y="173"/>
                </a:cxn>
                <a:cxn ang="0">
                  <a:pos x="357" y="137"/>
                </a:cxn>
                <a:cxn ang="0">
                  <a:pos x="348" y="103"/>
                </a:cxn>
                <a:cxn ang="0">
                  <a:pos x="333" y="73"/>
                </a:cxn>
                <a:cxn ang="0">
                  <a:pos x="312" y="48"/>
                </a:cxn>
                <a:cxn ang="0">
                  <a:pos x="286" y="28"/>
                </a:cxn>
                <a:cxn ang="0">
                  <a:pos x="255" y="12"/>
                </a:cxn>
                <a:cxn ang="0">
                  <a:pos x="220" y="3"/>
                </a:cxn>
                <a:cxn ang="0">
                  <a:pos x="181" y="0"/>
                </a:cxn>
                <a:cxn ang="0">
                  <a:pos x="142" y="3"/>
                </a:cxn>
                <a:cxn ang="0">
                  <a:pos x="106" y="12"/>
                </a:cxn>
                <a:cxn ang="0">
                  <a:pos x="75" y="28"/>
                </a:cxn>
                <a:cxn ang="0">
                  <a:pos x="49" y="48"/>
                </a:cxn>
                <a:cxn ang="0">
                  <a:pos x="29" y="73"/>
                </a:cxn>
                <a:cxn ang="0">
                  <a:pos x="13" y="103"/>
                </a:cxn>
                <a:cxn ang="0">
                  <a:pos x="4" y="137"/>
                </a:cxn>
                <a:cxn ang="0">
                  <a:pos x="0" y="173"/>
                </a:cxn>
              </a:cxnLst>
              <a:rect l="0" t="0" r="r" b="b"/>
              <a:pathLst>
                <a:path w="361" h="578">
                  <a:moveTo>
                    <a:pt x="0" y="183"/>
                  </a:moveTo>
                  <a:lnTo>
                    <a:pt x="1" y="191"/>
                  </a:lnTo>
                  <a:lnTo>
                    <a:pt x="3" y="201"/>
                  </a:lnTo>
                  <a:lnTo>
                    <a:pt x="5" y="211"/>
                  </a:lnTo>
                  <a:lnTo>
                    <a:pt x="8" y="220"/>
                  </a:lnTo>
                  <a:lnTo>
                    <a:pt x="12" y="230"/>
                  </a:lnTo>
                  <a:lnTo>
                    <a:pt x="14" y="240"/>
                  </a:lnTo>
                  <a:lnTo>
                    <a:pt x="20" y="250"/>
                  </a:lnTo>
                  <a:lnTo>
                    <a:pt x="23" y="260"/>
                  </a:lnTo>
                  <a:lnTo>
                    <a:pt x="29" y="271"/>
                  </a:lnTo>
                  <a:lnTo>
                    <a:pt x="34" y="281"/>
                  </a:lnTo>
                  <a:lnTo>
                    <a:pt x="40" y="292"/>
                  </a:lnTo>
                  <a:lnTo>
                    <a:pt x="47" y="303"/>
                  </a:lnTo>
                  <a:lnTo>
                    <a:pt x="52" y="315"/>
                  </a:lnTo>
                  <a:lnTo>
                    <a:pt x="60" y="326"/>
                  </a:lnTo>
                  <a:lnTo>
                    <a:pt x="66" y="337"/>
                  </a:lnTo>
                  <a:lnTo>
                    <a:pt x="73" y="349"/>
                  </a:lnTo>
                  <a:lnTo>
                    <a:pt x="80" y="362"/>
                  </a:lnTo>
                  <a:lnTo>
                    <a:pt x="88" y="374"/>
                  </a:lnTo>
                  <a:lnTo>
                    <a:pt x="95" y="388"/>
                  </a:lnTo>
                  <a:lnTo>
                    <a:pt x="102" y="400"/>
                  </a:lnTo>
                  <a:lnTo>
                    <a:pt x="110" y="414"/>
                  </a:lnTo>
                  <a:lnTo>
                    <a:pt x="118" y="429"/>
                  </a:lnTo>
                  <a:lnTo>
                    <a:pt x="126" y="444"/>
                  </a:lnTo>
                  <a:lnTo>
                    <a:pt x="132" y="459"/>
                  </a:lnTo>
                  <a:lnTo>
                    <a:pt x="140" y="474"/>
                  </a:lnTo>
                  <a:lnTo>
                    <a:pt x="148" y="490"/>
                  </a:lnTo>
                  <a:lnTo>
                    <a:pt x="154" y="508"/>
                  </a:lnTo>
                  <a:lnTo>
                    <a:pt x="162" y="524"/>
                  </a:lnTo>
                  <a:lnTo>
                    <a:pt x="168" y="541"/>
                  </a:lnTo>
                  <a:lnTo>
                    <a:pt x="175" y="560"/>
                  </a:lnTo>
                  <a:lnTo>
                    <a:pt x="181" y="578"/>
                  </a:lnTo>
                  <a:lnTo>
                    <a:pt x="188" y="560"/>
                  </a:lnTo>
                  <a:lnTo>
                    <a:pt x="194" y="541"/>
                  </a:lnTo>
                  <a:lnTo>
                    <a:pt x="201" y="524"/>
                  </a:lnTo>
                  <a:lnTo>
                    <a:pt x="207" y="508"/>
                  </a:lnTo>
                  <a:lnTo>
                    <a:pt x="215" y="490"/>
                  </a:lnTo>
                  <a:lnTo>
                    <a:pt x="221" y="474"/>
                  </a:lnTo>
                  <a:lnTo>
                    <a:pt x="229" y="459"/>
                  </a:lnTo>
                  <a:lnTo>
                    <a:pt x="237" y="444"/>
                  </a:lnTo>
                  <a:lnTo>
                    <a:pt x="245" y="429"/>
                  </a:lnTo>
                  <a:lnTo>
                    <a:pt x="251" y="414"/>
                  </a:lnTo>
                  <a:lnTo>
                    <a:pt x="259" y="400"/>
                  </a:lnTo>
                  <a:lnTo>
                    <a:pt x="267" y="388"/>
                  </a:lnTo>
                  <a:lnTo>
                    <a:pt x="274" y="374"/>
                  </a:lnTo>
                  <a:lnTo>
                    <a:pt x="281" y="362"/>
                  </a:lnTo>
                  <a:lnTo>
                    <a:pt x="289" y="349"/>
                  </a:lnTo>
                  <a:lnTo>
                    <a:pt x="295" y="337"/>
                  </a:lnTo>
                  <a:lnTo>
                    <a:pt x="303" y="326"/>
                  </a:lnTo>
                  <a:lnTo>
                    <a:pt x="309" y="315"/>
                  </a:lnTo>
                  <a:lnTo>
                    <a:pt x="316" y="303"/>
                  </a:lnTo>
                  <a:lnTo>
                    <a:pt x="321" y="292"/>
                  </a:lnTo>
                  <a:lnTo>
                    <a:pt x="327" y="281"/>
                  </a:lnTo>
                  <a:lnTo>
                    <a:pt x="333" y="271"/>
                  </a:lnTo>
                  <a:lnTo>
                    <a:pt x="338" y="260"/>
                  </a:lnTo>
                  <a:lnTo>
                    <a:pt x="342" y="250"/>
                  </a:lnTo>
                  <a:lnTo>
                    <a:pt x="347" y="240"/>
                  </a:lnTo>
                  <a:lnTo>
                    <a:pt x="349" y="230"/>
                  </a:lnTo>
                  <a:lnTo>
                    <a:pt x="353" y="220"/>
                  </a:lnTo>
                  <a:lnTo>
                    <a:pt x="356" y="211"/>
                  </a:lnTo>
                  <a:lnTo>
                    <a:pt x="358" y="201"/>
                  </a:lnTo>
                  <a:lnTo>
                    <a:pt x="360" y="191"/>
                  </a:lnTo>
                  <a:lnTo>
                    <a:pt x="361" y="183"/>
                  </a:lnTo>
                  <a:lnTo>
                    <a:pt x="361" y="173"/>
                  </a:lnTo>
                  <a:lnTo>
                    <a:pt x="360" y="154"/>
                  </a:lnTo>
                  <a:lnTo>
                    <a:pt x="357" y="137"/>
                  </a:lnTo>
                  <a:lnTo>
                    <a:pt x="353" y="119"/>
                  </a:lnTo>
                  <a:lnTo>
                    <a:pt x="348" y="103"/>
                  </a:lnTo>
                  <a:lnTo>
                    <a:pt x="342" y="88"/>
                  </a:lnTo>
                  <a:lnTo>
                    <a:pt x="333" y="73"/>
                  </a:lnTo>
                  <a:lnTo>
                    <a:pt x="324" y="61"/>
                  </a:lnTo>
                  <a:lnTo>
                    <a:pt x="312" y="48"/>
                  </a:lnTo>
                  <a:lnTo>
                    <a:pt x="299" y="37"/>
                  </a:lnTo>
                  <a:lnTo>
                    <a:pt x="286" y="28"/>
                  </a:lnTo>
                  <a:lnTo>
                    <a:pt x="271" y="20"/>
                  </a:lnTo>
                  <a:lnTo>
                    <a:pt x="255" y="12"/>
                  </a:lnTo>
                  <a:lnTo>
                    <a:pt x="238" y="7"/>
                  </a:lnTo>
                  <a:lnTo>
                    <a:pt x="220" y="3"/>
                  </a:lnTo>
                  <a:lnTo>
                    <a:pt x="201" y="1"/>
                  </a:lnTo>
                  <a:lnTo>
                    <a:pt x="181" y="0"/>
                  </a:lnTo>
                  <a:lnTo>
                    <a:pt x="161" y="1"/>
                  </a:lnTo>
                  <a:lnTo>
                    <a:pt x="142" y="3"/>
                  </a:lnTo>
                  <a:lnTo>
                    <a:pt x="124" y="7"/>
                  </a:lnTo>
                  <a:lnTo>
                    <a:pt x="106" y="12"/>
                  </a:lnTo>
                  <a:lnTo>
                    <a:pt x="91" y="20"/>
                  </a:lnTo>
                  <a:lnTo>
                    <a:pt x="75" y="28"/>
                  </a:lnTo>
                  <a:lnTo>
                    <a:pt x="62" y="37"/>
                  </a:lnTo>
                  <a:lnTo>
                    <a:pt x="49" y="48"/>
                  </a:lnTo>
                  <a:lnTo>
                    <a:pt x="38" y="61"/>
                  </a:lnTo>
                  <a:lnTo>
                    <a:pt x="29" y="73"/>
                  </a:lnTo>
                  <a:lnTo>
                    <a:pt x="20" y="88"/>
                  </a:lnTo>
                  <a:lnTo>
                    <a:pt x="13" y="103"/>
                  </a:lnTo>
                  <a:lnTo>
                    <a:pt x="8" y="119"/>
                  </a:lnTo>
                  <a:lnTo>
                    <a:pt x="4" y="137"/>
                  </a:lnTo>
                  <a:lnTo>
                    <a:pt x="1" y="154"/>
                  </a:lnTo>
                  <a:lnTo>
                    <a:pt x="0" y="173"/>
                  </a:lnTo>
                  <a:lnTo>
                    <a:pt x="0" y="183"/>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3" name="Freeform 159"/>
            <p:cNvSpPr>
              <a:spLocks/>
            </p:cNvSpPr>
            <p:nvPr/>
          </p:nvSpPr>
          <p:spPr bwMode="auto">
            <a:xfrm rot="5400000">
              <a:off x="1913843" y="3795712"/>
              <a:ext cx="228600" cy="366713"/>
            </a:xfrm>
            <a:custGeom>
              <a:avLst/>
              <a:gdLst/>
              <a:ahLst/>
              <a:cxnLst>
                <a:cxn ang="0">
                  <a:pos x="1" y="191"/>
                </a:cxn>
                <a:cxn ang="0">
                  <a:pos x="5" y="211"/>
                </a:cxn>
                <a:cxn ang="0">
                  <a:pos x="12" y="230"/>
                </a:cxn>
                <a:cxn ang="0">
                  <a:pos x="20" y="250"/>
                </a:cxn>
                <a:cxn ang="0">
                  <a:pos x="29" y="271"/>
                </a:cxn>
                <a:cxn ang="0">
                  <a:pos x="40" y="292"/>
                </a:cxn>
                <a:cxn ang="0">
                  <a:pos x="52" y="315"/>
                </a:cxn>
                <a:cxn ang="0">
                  <a:pos x="66" y="337"/>
                </a:cxn>
                <a:cxn ang="0">
                  <a:pos x="80" y="362"/>
                </a:cxn>
                <a:cxn ang="0">
                  <a:pos x="95" y="388"/>
                </a:cxn>
                <a:cxn ang="0">
                  <a:pos x="110" y="414"/>
                </a:cxn>
                <a:cxn ang="0">
                  <a:pos x="126" y="444"/>
                </a:cxn>
                <a:cxn ang="0">
                  <a:pos x="140" y="474"/>
                </a:cxn>
                <a:cxn ang="0">
                  <a:pos x="154" y="508"/>
                </a:cxn>
                <a:cxn ang="0">
                  <a:pos x="168" y="541"/>
                </a:cxn>
                <a:cxn ang="0">
                  <a:pos x="181" y="578"/>
                </a:cxn>
                <a:cxn ang="0">
                  <a:pos x="194" y="541"/>
                </a:cxn>
                <a:cxn ang="0">
                  <a:pos x="207" y="508"/>
                </a:cxn>
                <a:cxn ang="0">
                  <a:pos x="221" y="474"/>
                </a:cxn>
                <a:cxn ang="0">
                  <a:pos x="237" y="444"/>
                </a:cxn>
                <a:cxn ang="0">
                  <a:pos x="251" y="414"/>
                </a:cxn>
                <a:cxn ang="0">
                  <a:pos x="267" y="388"/>
                </a:cxn>
                <a:cxn ang="0">
                  <a:pos x="281" y="362"/>
                </a:cxn>
                <a:cxn ang="0">
                  <a:pos x="295" y="337"/>
                </a:cxn>
                <a:cxn ang="0">
                  <a:pos x="309" y="315"/>
                </a:cxn>
                <a:cxn ang="0">
                  <a:pos x="321" y="292"/>
                </a:cxn>
                <a:cxn ang="0">
                  <a:pos x="333" y="271"/>
                </a:cxn>
                <a:cxn ang="0">
                  <a:pos x="342" y="250"/>
                </a:cxn>
                <a:cxn ang="0">
                  <a:pos x="349" y="230"/>
                </a:cxn>
                <a:cxn ang="0">
                  <a:pos x="356" y="211"/>
                </a:cxn>
                <a:cxn ang="0">
                  <a:pos x="360" y="191"/>
                </a:cxn>
                <a:cxn ang="0">
                  <a:pos x="361" y="173"/>
                </a:cxn>
                <a:cxn ang="0">
                  <a:pos x="357" y="137"/>
                </a:cxn>
                <a:cxn ang="0">
                  <a:pos x="348" y="103"/>
                </a:cxn>
                <a:cxn ang="0">
                  <a:pos x="333" y="73"/>
                </a:cxn>
                <a:cxn ang="0">
                  <a:pos x="312" y="48"/>
                </a:cxn>
                <a:cxn ang="0">
                  <a:pos x="286" y="28"/>
                </a:cxn>
                <a:cxn ang="0">
                  <a:pos x="255" y="12"/>
                </a:cxn>
                <a:cxn ang="0">
                  <a:pos x="220" y="3"/>
                </a:cxn>
                <a:cxn ang="0">
                  <a:pos x="181" y="0"/>
                </a:cxn>
                <a:cxn ang="0">
                  <a:pos x="142" y="3"/>
                </a:cxn>
                <a:cxn ang="0">
                  <a:pos x="106" y="12"/>
                </a:cxn>
                <a:cxn ang="0">
                  <a:pos x="75" y="28"/>
                </a:cxn>
                <a:cxn ang="0">
                  <a:pos x="49" y="48"/>
                </a:cxn>
                <a:cxn ang="0">
                  <a:pos x="29" y="73"/>
                </a:cxn>
                <a:cxn ang="0">
                  <a:pos x="13" y="103"/>
                </a:cxn>
                <a:cxn ang="0">
                  <a:pos x="4" y="137"/>
                </a:cxn>
                <a:cxn ang="0">
                  <a:pos x="0" y="173"/>
                </a:cxn>
              </a:cxnLst>
              <a:rect l="0" t="0" r="r" b="b"/>
              <a:pathLst>
                <a:path w="361" h="578">
                  <a:moveTo>
                    <a:pt x="0" y="183"/>
                  </a:moveTo>
                  <a:lnTo>
                    <a:pt x="1" y="191"/>
                  </a:lnTo>
                  <a:lnTo>
                    <a:pt x="3" y="201"/>
                  </a:lnTo>
                  <a:lnTo>
                    <a:pt x="5" y="211"/>
                  </a:lnTo>
                  <a:lnTo>
                    <a:pt x="8" y="220"/>
                  </a:lnTo>
                  <a:lnTo>
                    <a:pt x="12" y="230"/>
                  </a:lnTo>
                  <a:lnTo>
                    <a:pt x="14" y="240"/>
                  </a:lnTo>
                  <a:lnTo>
                    <a:pt x="20" y="250"/>
                  </a:lnTo>
                  <a:lnTo>
                    <a:pt x="23" y="260"/>
                  </a:lnTo>
                  <a:lnTo>
                    <a:pt x="29" y="271"/>
                  </a:lnTo>
                  <a:lnTo>
                    <a:pt x="34" y="281"/>
                  </a:lnTo>
                  <a:lnTo>
                    <a:pt x="40" y="292"/>
                  </a:lnTo>
                  <a:lnTo>
                    <a:pt x="47" y="303"/>
                  </a:lnTo>
                  <a:lnTo>
                    <a:pt x="52" y="315"/>
                  </a:lnTo>
                  <a:lnTo>
                    <a:pt x="60" y="326"/>
                  </a:lnTo>
                  <a:lnTo>
                    <a:pt x="66" y="337"/>
                  </a:lnTo>
                  <a:lnTo>
                    <a:pt x="73" y="349"/>
                  </a:lnTo>
                  <a:lnTo>
                    <a:pt x="80" y="362"/>
                  </a:lnTo>
                  <a:lnTo>
                    <a:pt x="88" y="374"/>
                  </a:lnTo>
                  <a:lnTo>
                    <a:pt x="95" y="388"/>
                  </a:lnTo>
                  <a:lnTo>
                    <a:pt x="102" y="400"/>
                  </a:lnTo>
                  <a:lnTo>
                    <a:pt x="110" y="414"/>
                  </a:lnTo>
                  <a:lnTo>
                    <a:pt x="118" y="429"/>
                  </a:lnTo>
                  <a:lnTo>
                    <a:pt x="126" y="444"/>
                  </a:lnTo>
                  <a:lnTo>
                    <a:pt x="132" y="459"/>
                  </a:lnTo>
                  <a:lnTo>
                    <a:pt x="140" y="474"/>
                  </a:lnTo>
                  <a:lnTo>
                    <a:pt x="148" y="490"/>
                  </a:lnTo>
                  <a:lnTo>
                    <a:pt x="154" y="508"/>
                  </a:lnTo>
                  <a:lnTo>
                    <a:pt x="162" y="524"/>
                  </a:lnTo>
                  <a:lnTo>
                    <a:pt x="168" y="541"/>
                  </a:lnTo>
                  <a:lnTo>
                    <a:pt x="175" y="560"/>
                  </a:lnTo>
                  <a:lnTo>
                    <a:pt x="181" y="578"/>
                  </a:lnTo>
                  <a:lnTo>
                    <a:pt x="188" y="560"/>
                  </a:lnTo>
                  <a:lnTo>
                    <a:pt x="194" y="541"/>
                  </a:lnTo>
                  <a:lnTo>
                    <a:pt x="201" y="524"/>
                  </a:lnTo>
                  <a:lnTo>
                    <a:pt x="207" y="508"/>
                  </a:lnTo>
                  <a:lnTo>
                    <a:pt x="215" y="490"/>
                  </a:lnTo>
                  <a:lnTo>
                    <a:pt x="221" y="474"/>
                  </a:lnTo>
                  <a:lnTo>
                    <a:pt x="229" y="459"/>
                  </a:lnTo>
                  <a:lnTo>
                    <a:pt x="237" y="444"/>
                  </a:lnTo>
                  <a:lnTo>
                    <a:pt x="245" y="429"/>
                  </a:lnTo>
                  <a:lnTo>
                    <a:pt x="251" y="414"/>
                  </a:lnTo>
                  <a:lnTo>
                    <a:pt x="259" y="400"/>
                  </a:lnTo>
                  <a:lnTo>
                    <a:pt x="267" y="388"/>
                  </a:lnTo>
                  <a:lnTo>
                    <a:pt x="274" y="374"/>
                  </a:lnTo>
                  <a:lnTo>
                    <a:pt x="281" y="362"/>
                  </a:lnTo>
                  <a:lnTo>
                    <a:pt x="289" y="349"/>
                  </a:lnTo>
                  <a:lnTo>
                    <a:pt x="295" y="337"/>
                  </a:lnTo>
                  <a:lnTo>
                    <a:pt x="303" y="326"/>
                  </a:lnTo>
                  <a:lnTo>
                    <a:pt x="309" y="315"/>
                  </a:lnTo>
                  <a:lnTo>
                    <a:pt x="316" y="303"/>
                  </a:lnTo>
                  <a:lnTo>
                    <a:pt x="321" y="292"/>
                  </a:lnTo>
                  <a:lnTo>
                    <a:pt x="327" y="281"/>
                  </a:lnTo>
                  <a:lnTo>
                    <a:pt x="333" y="271"/>
                  </a:lnTo>
                  <a:lnTo>
                    <a:pt x="338" y="260"/>
                  </a:lnTo>
                  <a:lnTo>
                    <a:pt x="342" y="250"/>
                  </a:lnTo>
                  <a:lnTo>
                    <a:pt x="347" y="240"/>
                  </a:lnTo>
                  <a:lnTo>
                    <a:pt x="349" y="230"/>
                  </a:lnTo>
                  <a:lnTo>
                    <a:pt x="353" y="220"/>
                  </a:lnTo>
                  <a:lnTo>
                    <a:pt x="356" y="211"/>
                  </a:lnTo>
                  <a:lnTo>
                    <a:pt x="358" y="201"/>
                  </a:lnTo>
                  <a:lnTo>
                    <a:pt x="360" y="191"/>
                  </a:lnTo>
                  <a:lnTo>
                    <a:pt x="361" y="183"/>
                  </a:lnTo>
                  <a:lnTo>
                    <a:pt x="361" y="173"/>
                  </a:lnTo>
                  <a:lnTo>
                    <a:pt x="360" y="154"/>
                  </a:lnTo>
                  <a:lnTo>
                    <a:pt x="357" y="137"/>
                  </a:lnTo>
                  <a:lnTo>
                    <a:pt x="353" y="119"/>
                  </a:lnTo>
                  <a:lnTo>
                    <a:pt x="348" y="103"/>
                  </a:lnTo>
                  <a:lnTo>
                    <a:pt x="342" y="88"/>
                  </a:lnTo>
                  <a:lnTo>
                    <a:pt x="333" y="73"/>
                  </a:lnTo>
                  <a:lnTo>
                    <a:pt x="324" y="61"/>
                  </a:lnTo>
                  <a:lnTo>
                    <a:pt x="312" y="48"/>
                  </a:lnTo>
                  <a:lnTo>
                    <a:pt x="299" y="37"/>
                  </a:lnTo>
                  <a:lnTo>
                    <a:pt x="286" y="28"/>
                  </a:lnTo>
                  <a:lnTo>
                    <a:pt x="271" y="20"/>
                  </a:lnTo>
                  <a:lnTo>
                    <a:pt x="255" y="12"/>
                  </a:lnTo>
                  <a:lnTo>
                    <a:pt x="238" y="7"/>
                  </a:lnTo>
                  <a:lnTo>
                    <a:pt x="220" y="3"/>
                  </a:lnTo>
                  <a:lnTo>
                    <a:pt x="201" y="1"/>
                  </a:lnTo>
                  <a:lnTo>
                    <a:pt x="181" y="0"/>
                  </a:lnTo>
                  <a:lnTo>
                    <a:pt x="161" y="1"/>
                  </a:lnTo>
                  <a:lnTo>
                    <a:pt x="142" y="3"/>
                  </a:lnTo>
                  <a:lnTo>
                    <a:pt x="124" y="7"/>
                  </a:lnTo>
                  <a:lnTo>
                    <a:pt x="106" y="12"/>
                  </a:lnTo>
                  <a:lnTo>
                    <a:pt x="91" y="20"/>
                  </a:lnTo>
                  <a:lnTo>
                    <a:pt x="75" y="28"/>
                  </a:lnTo>
                  <a:lnTo>
                    <a:pt x="62" y="37"/>
                  </a:lnTo>
                  <a:lnTo>
                    <a:pt x="49" y="48"/>
                  </a:lnTo>
                  <a:lnTo>
                    <a:pt x="38" y="61"/>
                  </a:lnTo>
                  <a:lnTo>
                    <a:pt x="29" y="73"/>
                  </a:lnTo>
                  <a:lnTo>
                    <a:pt x="20" y="88"/>
                  </a:lnTo>
                  <a:lnTo>
                    <a:pt x="13" y="103"/>
                  </a:lnTo>
                  <a:lnTo>
                    <a:pt x="8" y="119"/>
                  </a:lnTo>
                  <a:lnTo>
                    <a:pt x="4" y="137"/>
                  </a:lnTo>
                  <a:lnTo>
                    <a:pt x="1" y="154"/>
                  </a:lnTo>
                  <a:lnTo>
                    <a:pt x="0" y="173"/>
                  </a:lnTo>
                  <a:lnTo>
                    <a:pt x="0" y="183"/>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4" name="Freeform 160"/>
            <p:cNvSpPr>
              <a:spLocks/>
            </p:cNvSpPr>
            <p:nvPr/>
          </p:nvSpPr>
          <p:spPr bwMode="auto">
            <a:xfrm rot="5400000">
              <a:off x="1555068" y="3673475"/>
              <a:ext cx="468313" cy="190500"/>
            </a:xfrm>
            <a:custGeom>
              <a:avLst/>
              <a:gdLst/>
              <a:ahLst/>
              <a:cxnLst>
                <a:cxn ang="0">
                  <a:pos x="0" y="29"/>
                </a:cxn>
                <a:cxn ang="0">
                  <a:pos x="17" y="62"/>
                </a:cxn>
                <a:cxn ang="0">
                  <a:pos x="35" y="93"/>
                </a:cxn>
                <a:cxn ang="0">
                  <a:pos x="55" y="122"/>
                </a:cxn>
                <a:cxn ang="0">
                  <a:pos x="74" y="149"/>
                </a:cxn>
                <a:cxn ang="0">
                  <a:pos x="96" y="174"/>
                </a:cxn>
                <a:cxn ang="0">
                  <a:pos x="118" y="197"/>
                </a:cxn>
                <a:cxn ang="0">
                  <a:pos x="141" y="217"/>
                </a:cxn>
                <a:cxn ang="0">
                  <a:pos x="166" y="235"/>
                </a:cxn>
                <a:cxn ang="0">
                  <a:pos x="191" y="250"/>
                </a:cxn>
                <a:cxn ang="0">
                  <a:pos x="215" y="264"/>
                </a:cxn>
                <a:cxn ang="0">
                  <a:pos x="241" y="276"/>
                </a:cxn>
                <a:cxn ang="0">
                  <a:pos x="268" y="285"/>
                </a:cxn>
                <a:cxn ang="0">
                  <a:pos x="294" y="293"/>
                </a:cxn>
                <a:cxn ang="0">
                  <a:pos x="321" y="298"/>
                </a:cxn>
                <a:cxn ang="0">
                  <a:pos x="348" y="300"/>
                </a:cxn>
                <a:cxn ang="0">
                  <a:pos x="375" y="300"/>
                </a:cxn>
                <a:cxn ang="0">
                  <a:pos x="401" y="299"/>
                </a:cxn>
                <a:cxn ang="0">
                  <a:pos x="428" y="295"/>
                </a:cxn>
                <a:cxn ang="0">
                  <a:pos x="456" y="289"/>
                </a:cxn>
                <a:cxn ang="0">
                  <a:pos x="482" y="280"/>
                </a:cxn>
                <a:cxn ang="0">
                  <a:pos x="507" y="269"/>
                </a:cxn>
                <a:cxn ang="0">
                  <a:pos x="533" y="256"/>
                </a:cxn>
                <a:cxn ang="0">
                  <a:pos x="558" y="240"/>
                </a:cxn>
                <a:cxn ang="0">
                  <a:pos x="582" y="223"/>
                </a:cxn>
                <a:cxn ang="0">
                  <a:pos x="606" y="203"/>
                </a:cxn>
                <a:cxn ang="0">
                  <a:pos x="628" y="181"/>
                </a:cxn>
                <a:cxn ang="0">
                  <a:pos x="650" y="157"/>
                </a:cxn>
                <a:cxn ang="0">
                  <a:pos x="670" y="129"/>
                </a:cxn>
                <a:cxn ang="0">
                  <a:pos x="690" y="101"/>
                </a:cxn>
                <a:cxn ang="0">
                  <a:pos x="709" y="70"/>
                </a:cxn>
                <a:cxn ang="0">
                  <a:pos x="726" y="36"/>
                </a:cxn>
                <a:cxn ang="0">
                  <a:pos x="741" y="0"/>
                </a:cxn>
              </a:cxnLst>
              <a:rect l="0" t="0" r="r" b="b"/>
              <a:pathLst>
                <a:path w="741" h="300">
                  <a:moveTo>
                    <a:pt x="0" y="29"/>
                  </a:moveTo>
                  <a:lnTo>
                    <a:pt x="17" y="62"/>
                  </a:lnTo>
                  <a:lnTo>
                    <a:pt x="35" y="93"/>
                  </a:lnTo>
                  <a:lnTo>
                    <a:pt x="55" y="122"/>
                  </a:lnTo>
                  <a:lnTo>
                    <a:pt x="74" y="149"/>
                  </a:lnTo>
                  <a:lnTo>
                    <a:pt x="96" y="174"/>
                  </a:lnTo>
                  <a:lnTo>
                    <a:pt x="118" y="197"/>
                  </a:lnTo>
                  <a:lnTo>
                    <a:pt x="141" y="217"/>
                  </a:lnTo>
                  <a:lnTo>
                    <a:pt x="166" y="235"/>
                  </a:lnTo>
                  <a:lnTo>
                    <a:pt x="191" y="250"/>
                  </a:lnTo>
                  <a:lnTo>
                    <a:pt x="215" y="264"/>
                  </a:lnTo>
                  <a:lnTo>
                    <a:pt x="241" y="276"/>
                  </a:lnTo>
                  <a:lnTo>
                    <a:pt x="268" y="285"/>
                  </a:lnTo>
                  <a:lnTo>
                    <a:pt x="294" y="293"/>
                  </a:lnTo>
                  <a:lnTo>
                    <a:pt x="321" y="298"/>
                  </a:lnTo>
                  <a:lnTo>
                    <a:pt x="348" y="300"/>
                  </a:lnTo>
                  <a:lnTo>
                    <a:pt x="375" y="300"/>
                  </a:lnTo>
                  <a:lnTo>
                    <a:pt x="401" y="299"/>
                  </a:lnTo>
                  <a:lnTo>
                    <a:pt x="428" y="295"/>
                  </a:lnTo>
                  <a:lnTo>
                    <a:pt x="456" y="289"/>
                  </a:lnTo>
                  <a:lnTo>
                    <a:pt x="482" y="280"/>
                  </a:lnTo>
                  <a:lnTo>
                    <a:pt x="507" y="269"/>
                  </a:lnTo>
                  <a:lnTo>
                    <a:pt x="533" y="256"/>
                  </a:lnTo>
                  <a:lnTo>
                    <a:pt x="558" y="240"/>
                  </a:lnTo>
                  <a:lnTo>
                    <a:pt x="582" y="223"/>
                  </a:lnTo>
                  <a:lnTo>
                    <a:pt x="606" y="203"/>
                  </a:lnTo>
                  <a:lnTo>
                    <a:pt x="628" y="181"/>
                  </a:lnTo>
                  <a:lnTo>
                    <a:pt x="650" y="157"/>
                  </a:lnTo>
                  <a:lnTo>
                    <a:pt x="670" y="129"/>
                  </a:lnTo>
                  <a:lnTo>
                    <a:pt x="690" y="101"/>
                  </a:lnTo>
                  <a:lnTo>
                    <a:pt x="709" y="70"/>
                  </a:lnTo>
                  <a:lnTo>
                    <a:pt x="726" y="36"/>
                  </a:lnTo>
                  <a:lnTo>
                    <a:pt x="741" y="0"/>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5" name="Freeform 161"/>
            <p:cNvSpPr>
              <a:spLocks/>
            </p:cNvSpPr>
            <p:nvPr/>
          </p:nvSpPr>
          <p:spPr bwMode="auto">
            <a:xfrm rot="5400000">
              <a:off x="1547130" y="4121150"/>
              <a:ext cx="469900" cy="190500"/>
            </a:xfrm>
            <a:custGeom>
              <a:avLst/>
              <a:gdLst/>
              <a:ahLst/>
              <a:cxnLst>
                <a:cxn ang="0">
                  <a:pos x="0" y="28"/>
                </a:cxn>
                <a:cxn ang="0">
                  <a:pos x="16" y="62"/>
                </a:cxn>
                <a:cxn ang="0">
                  <a:pos x="34" y="93"/>
                </a:cxn>
                <a:cxn ang="0">
                  <a:pos x="54" y="122"/>
                </a:cxn>
                <a:cxn ang="0">
                  <a:pos x="73" y="149"/>
                </a:cxn>
                <a:cxn ang="0">
                  <a:pos x="95" y="174"/>
                </a:cxn>
                <a:cxn ang="0">
                  <a:pos x="117" y="196"/>
                </a:cxn>
                <a:cxn ang="0">
                  <a:pos x="141" y="216"/>
                </a:cxn>
                <a:cxn ang="0">
                  <a:pos x="165" y="235"/>
                </a:cxn>
                <a:cxn ang="0">
                  <a:pos x="190" y="250"/>
                </a:cxn>
                <a:cxn ang="0">
                  <a:pos x="214" y="264"/>
                </a:cxn>
                <a:cxn ang="0">
                  <a:pos x="240" y="276"/>
                </a:cxn>
                <a:cxn ang="0">
                  <a:pos x="267" y="285"/>
                </a:cxn>
                <a:cxn ang="0">
                  <a:pos x="293" y="292"/>
                </a:cxn>
                <a:cxn ang="0">
                  <a:pos x="320" y="297"/>
                </a:cxn>
                <a:cxn ang="0">
                  <a:pos x="347" y="300"/>
                </a:cxn>
                <a:cxn ang="0">
                  <a:pos x="375" y="300"/>
                </a:cxn>
                <a:cxn ang="0">
                  <a:pos x="401" y="298"/>
                </a:cxn>
                <a:cxn ang="0">
                  <a:pos x="428" y="295"/>
                </a:cxn>
                <a:cxn ang="0">
                  <a:pos x="455" y="289"/>
                </a:cxn>
                <a:cxn ang="0">
                  <a:pos x="481" y="280"/>
                </a:cxn>
                <a:cxn ang="0">
                  <a:pos x="507" y="269"/>
                </a:cxn>
                <a:cxn ang="0">
                  <a:pos x="532" y="256"/>
                </a:cxn>
                <a:cxn ang="0">
                  <a:pos x="557" y="240"/>
                </a:cxn>
                <a:cxn ang="0">
                  <a:pos x="582" y="223"/>
                </a:cxn>
                <a:cxn ang="0">
                  <a:pos x="605" y="203"/>
                </a:cxn>
                <a:cxn ang="0">
                  <a:pos x="627" y="180"/>
                </a:cxn>
                <a:cxn ang="0">
                  <a:pos x="649" y="157"/>
                </a:cxn>
                <a:cxn ang="0">
                  <a:pos x="670" y="129"/>
                </a:cxn>
                <a:cxn ang="0">
                  <a:pos x="689" y="101"/>
                </a:cxn>
                <a:cxn ang="0">
                  <a:pos x="708" y="69"/>
                </a:cxn>
                <a:cxn ang="0">
                  <a:pos x="725" y="36"/>
                </a:cxn>
                <a:cxn ang="0">
                  <a:pos x="741" y="0"/>
                </a:cxn>
              </a:cxnLst>
              <a:rect l="0" t="0" r="r" b="b"/>
              <a:pathLst>
                <a:path w="741" h="300">
                  <a:moveTo>
                    <a:pt x="0" y="28"/>
                  </a:moveTo>
                  <a:lnTo>
                    <a:pt x="16" y="62"/>
                  </a:lnTo>
                  <a:lnTo>
                    <a:pt x="34" y="93"/>
                  </a:lnTo>
                  <a:lnTo>
                    <a:pt x="54" y="122"/>
                  </a:lnTo>
                  <a:lnTo>
                    <a:pt x="73" y="149"/>
                  </a:lnTo>
                  <a:lnTo>
                    <a:pt x="95" y="174"/>
                  </a:lnTo>
                  <a:lnTo>
                    <a:pt x="117" y="196"/>
                  </a:lnTo>
                  <a:lnTo>
                    <a:pt x="141" y="216"/>
                  </a:lnTo>
                  <a:lnTo>
                    <a:pt x="165" y="235"/>
                  </a:lnTo>
                  <a:lnTo>
                    <a:pt x="190" y="250"/>
                  </a:lnTo>
                  <a:lnTo>
                    <a:pt x="214" y="264"/>
                  </a:lnTo>
                  <a:lnTo>
                    <a:pt x="240" y="276"/>
                  </a:lnTo>
                  <a:lnTo>
                    <a:pt x="267" y="285"/>
                  </a:lnTo>
                  <a:lnTo>
                    <a:pt x="293" y="292"/>
                  </a:lnTo>
                  <a:lnTo>
                    <a:pt x="320" y="297"/>
                  </a:lnTo>
                  <a:lnTo>
                    <a:pt x="347" y="300"/>
                  </a:lnTo>
                  <a:lnTo>
                    <a:pt x="375" y="300"/>
                  </a:lnTo>
                  <a:lnTo>
                    <a:pt x="401" y="298"/>
                  </a:lnTo>
                  <a:lnTo>
                    <a:pt x="428" y="295"/>
                  </a:lnTo>
                  <a:lnTo>
                    <a:pt x="455" y="289"/>
                  </a:lnTo>
                  <a:lnTo>
                    <a:pt x="481" y="280"/>
                  </a:lnTo>
                  <a:lnTo>
                    <a:pt x="507" y="269"/>
                  </a:lnTo>
                  <a:lnTo>
                    <a:pt x="532" y="256"/>
                  </a:lnTo>
                  <a:lnTo>
                    <a:pt x="557" y="240"/>
                  </a:lnTo>
                  <a:lnTo>
                    <a:pt x="582" y="223"/>
                  </a:lnTo>
                  <a:lnTo>
                    <a:pt x="605" y="203"/>
                  </a:lnTo>
                  <a:lnTo>
                    <a:pt x="627" y="180"/>
                  </a:lnTo>
                  <a:lnTo>
                    <a:pt x="649" y="157"/>
                  </a:lnTo>
                  <a:lnTo>
                    <a:pt x="670" y="129"/>
                  </a:lnTo>
                  <a:lnTo>
                    <a:pt x="689" y="101"/>
                  </a:lnTo>
                  <a:lnTo>
                    <a:pt x="708" y="69"/>
                  </a:lnTo>
                  <a:lnTo>
                    <a:pt x="725" y="36"/>
                  </a:lnTo>
                  <a:lnTo>
                    <a:pt x="741" y="0"/>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6" name="Freeform 162"/>
            <p:cNvSpPr>
              <a:spLocks/>
            </p:cNvSpPr>
            <p:nvPr/>
          </p:nvSpPr>
          <p:spPr bwMode="auto">
            <a:xfrm rot="5400000">
              <a:off x="1515380" y="3232150"/>
              <a:ext cx="469900" cy="188913"/>
            </a:xfrm>
            <a:custGeom>
              <a:avLst/>
              <a:gdLst/>
              <a:ahLst/>
              <a:cxnLst>
                <a:cxn ang="0">
                  <a:pos x="0" y="29"/>
                </a:cxn>
                <a:cxn ang="0">
                  <a:pos x="16" y="62"/>
                </a:cxn>
                <a:cxn ang="0">
                  <a:pos x="34" y="94"/>
                </a:cxn>
                <a:cxn ang="0">
                  <a:pos x="54" y="122"/>
                </a:cxn>
                <a:cxn ang="0">
                  <a:pos x="73" y="150"/>
                </a:cxn>
                <a:cxn ang="0">
                  <a:pos x="95" y="175"/>
                </a:cxn>
                <a:cxn ang="0">
                  <a:pos x="117" y="197"/>
                </a:cxn>
                <a:cxn ang="0">
                  <a:pos x="141" y="217"/>
                </a:cxn>
                <a:cxn ang="0">
                  <a:pos x="165" y="236"/>
                </a:cxn>
                <a:cxn ang="0">
                  <a:pos x="190" y="250"/>
                </a:cxn>
                <a:cxn ang="0">
                  <a:pos x="214" y="264"/>
                </a:cxn>
                <a:cxn ang="0">
                  <a:pos x="240" y="277"/>
                </a:cxn>
                <a:cxn ang="0">
                  <a:pos x="267" y="285"/>
                </a:cxn>
                <a:cxn ang="0">
                  <a:pos x="293" y="293"/>
                </a:cxn>
                <a:cxn ang="0">
                  <a:pos x="320" y="298"/>
                </a:cxn>
                <a:cxn ang="0">
                  <a:pos x="347" y="300"/>
                </a:cxn>
                <a:cxn ang="0">
                  <a:pos x="375" y="300"/>
                </a:cxn>
                <a:cxn ang="0">
                  <a:pos x="401" y="299"/>
                </a:cxn>
                <a:cxn ang="0">
                  <a:pos x="428" y="295"/>
                </a:cxn>
                <a:cxn ang="0">
                  <a:pos x="455" y="289"/>
                </a:cxn>
                <a:cxn ang="0">
                  <a:pos x="481" y="280"/>
                </a:cxn>
                <a:cxn ang="0">
                  <a:pos x="507" y="269"/>
                </a:cxn>
                <a:cxn ang="0">
                  <a:pos x="532" y="257"/>
                </a:cxn>
                <a:cxn ang="0">
                  <a:pos x="557" y="241"/>
                </a:cxn>
                <a:cxn ang="0">
                  <a:pos x="582" y="223"/>
                </a:cxn>
                <a:cxn ang="0">
                  <a:pos x="605" y="203"/>
                </a:cxn>
                <a:cxn ang="0">
                  <a:pos x="627" y="181"/>
                </a:cxn>
                <a:cxn ang="0">
                  <a:pos x="649" y="157"/>
                </a:cxn>
                <a:cxn ang="0">
                  <a:pos x="670" y="130"/>
                </a:cxn>
                <a:cxn ang="0">
                  <a:pos x="689" y="101"/>
                </a:cxn>
                <a:cxn ang="0">
                  <a:pos x="708" y="70"/>
                </a:cxn>
                <a:cxn ang="0">
                  <a:pos x="725" y="36"/>
                </a:cxn>
                <a:cxn ang="0">
                  <a:pos x="741" y="0"/>
                </a:cxn>
              </a:cxnLst>
              <a:rect l="0" t="0" r="r" b="b"/>
              <a:pathLst>
                <a:path w="741" h="300">
                  <a:moveTo>
                    <a:pt x="0" y="29"/>
                  </a:moveTo>
                  <a:lnTo>
                    <a:pt x="16" y="62"/>
                  </a:lnTo>
                  <a:lnTo>
                    <a:pt x="34" y="94"/>
                  </a:lnTo>
                  <a:lnTo>
                    <a:pt x="54" y="122"/>
                  </a:lnTo>
                  <a:lnTo>
                    <a:pt x="73" y="150"/>
                  </a:lnTo>
                  <a:lnTo>
                    <a:pt x="95" y="175"/>
                  </a:lnTo>
                  <a:lnTo>
                    <a:pt x="117" y="197"/>
                  </a:lnTo>
                  <a:lnTo>
                    <a:pt x="141" y="217"/>
                  </a:lnTo>
                  <a:lnTo>
                    <a:pt x="165" y="236"/>
                  </a:lnTo>
                  <a:lnTo>
                    <a:pt x="190" y="250"/>
                  </a:lnTo>
                  <a:lnTo>
                    <a:pt x="214" y="264"/>
                  </a:lnTo>
                  <a:lnTo>
                    <a:pt x="240" y="277"/>
                  </a:lnTo>
                  <a:lnTo>
                    <a:pt x="267" y="285"/>
                  </a:lnTo>
                  <a:lnTo>
                    <a:pt x="293" y="293"/>
                  </a:lnTo>
                  <a:lnTo>
                    <a:pt x="320" y="298"/>
                  </a:lnTo>
                  <a:lnTo>
                    <a:pt x="347" y="300"/>
                  </a:lnTo>
                  <a:lnTo>
                    <a:pt x="375" y="300"/>
                  </a:lnTo>
                  <a:lnTo>
                    <a:pt x="401" y="299"/>
                  </a:lnTo>
                  <a:lnTo>
                    <a:pt x="428" y="295"/>
                  </a:lnTo>
                  <a:lnTo>
                    <a:pt x="455" y="289"/>
                  </a:lnTo>
                  <a:lnTo>
                    <a:pt x="481" y="280"/>
                  </a:lnTo>
                  <a:lnTo>
                    <a:pt x="507" y="269"/>
                  </a:lnTo>
                  <a:lnTo>
                    <a:pt x="532" y="257"/>
                  </a:lnTo>
                  <a:lnTo>
                    <a:pt x="557" y="241"/>
                  </a:lnTo>
                  <a:lnTo>
                    <a:pt x="582" y="223"/>
                  </a:lnTo>
                  <a:lnTo>
                    <a:pt x="605" y="203"/>
                  </a:lnTo>
                  <a:lnTo>
                    <a:pt x="627" y="181"/>
                  </a:lnTo>
                  <a:lnTo>
                    <a:pt x="649" y="157"/>
                  </a:lnTo>
                  <a:lnTo>
                    <a:pt x="670" y="130"/>
                  </a:lnTo>
                  <a:lnTo>
                    <a:pt x="689" y="101"/>
                  </a:lnTo>
                  <a:lnTo>
                    <a:pt x="708" y="70"/>
                  </a:lnTo>
                  <a:lnTo>
                    <a:pt x="725" y="36"/>
                  </a:lnTo>
                  <a:lnTo>
                    <a:pt x="741" y="0"/>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7" name="Freeform 163"/>
            <p:cNvSpPr>
              <a:spLocks/>
            </p:cNvSpPr>
            <p:nvPr/>
          </p:nvSpPr>
          <p:spPr bwMode="auto">
            <a:xfrm rot="5400000">
              <a:off x="1531255" y="2778125"/>
              <a:ext cx="469900" cy="188913"/>
            </a:xfrm>
            <a:custGeom>
              <a:avLst/>
              <a:gdLst/>
              <a:ahLst/>
              <a:cxnLst>
                <a:cxn ang="0">
                  <a:pos x="0" y="29"/>
                </a:cxn>
                <a:cxn ang="0">
                  <a:pos x="17" y="63"/>
                </a:cxn>
                <a:cxn ang="0">
                  <a:pos x="35" y="94"/>
                </a:cxn>
                <a:cxn ang="0">
                  <a:pos x="54" y="122"/>
                </a:cxn>
                <a:cxn ang="0">
                  <a:pos x="74" y="150"/>
                </a:cxn>
                <a:cxn ang="0">
                  <a:pos x="96" y="175"/>
                </a:cxn>
                <a:cxn ang="0">
                  <a:pos x="118" y="197"/>
                </a:cxn>
                <a:cxn ang="0">
                  <a:pos x="141" y="217"/>
                </a:cxn>
                <a:cxn ang="0">
                  <a:pos x="166" y="236"/>
                </a:cxn>
                <a:cxn ang="0">
                  <a:pos x="190" y="251"/>
                </a:cxn>
                <a:cxn ang="0">
                  <a:pos x="215" y="264"/>
                </a:cxn>
                <a:cxn ang="0">
                  <a:pos x="241" y="277"/>
                </a:cxn>
                <a:cxn ang="0">
                  <a:pos x="268" y="285"/>
                </a:cxn>
                <a:cxn ang="0">
                  <a:pos x="294" y="293"/>
                </a:cxn>
                <a:cxn ang="0">
                  <a:pos x="321" y="298"/>
                </a:cxn>
                <a:cxn ang="0">
                  <a:pos x="348" y="300"/>
                </a:cxn>
                <a:cxn ang="0">
                  <a:pos x="375" y="300"/>
                </a:cxn>
                <a:cxn ang="0">
                  <a:pos x="401" y="299"/>
                </a:cxn>
                <a:cxn ang="0">
                  <a:pos x="428" y="295"/>
                </a:cxn>
                <a:cxn ang="0">
                  <a:pos x="455" y="289"/>
                </a:cxn>
                <a:cxn ang="0">
                  <a:pos x="481" y="280"/>
                </a:cxn>
                <a:cxn ang="0">
                  <a:pos x="507" y="269"/>
                </a:cxn>
                <a:cxn ang="0">
                  <a:pos x="533" y="257"/>
                </a:cxn>
                <a:cxn ang="0">
                  <a:pos x="557" y="241"/>
                </a:cxn>
                <a:cxn ang="0">
                  <a:pos x="582" y="223"/>
                </a:cxn>
                <a:cxn ang="0">
                  <a:pos x="605" y="203"/>
                </a:cxn>
                <a:cxn ang="0">
                  <a:pos x="627" y="181"/>
                </a:cxn>
                <a:cxn ang="0">
                  <a:pos x="649" y="157"/>
                </a:cxn>
                <a:cxn ang="0">
                  <a:pos x="670" y="130"/>
                </a:cxn>
                <a:cxn ang="0">
                  <a:pos x="689" y="101"/>
                </a:cxn>
                <a:cxn ang="0">
                  <a:pos x="709" y="70"/>
                </a:cxn>
                <a:cxn ang="0">
                  <a:pos x="726" y="36"/>
                </a:cxn>
                <a:cxn ang="0">
                  <a:pos x="741" y="0"/>
                </a:cxn>
              </a:cxnLst>
              <a:rect l="0" t="0" r="r" b="b"/>
              <a:pathLst>
                <a:path w="741" h="300">
                  <a:moveTo>
                    <a:pt x="0" y="29"/>
                  </a:moveTo>
                  <a:lnTo>
                    <a:pt x="17" y="63"/>
                  </a:lnTo>
                  <a:lnTo>
                    <a:pt x="35" y="94"/>
                  </a:lnTo>
                  <a:lnTo>
                    <a:pt x="54" y="122"/>
                  </a:lnTo>
                  <a:lnTo>
                    <a:pt x="74" y="150"/>
                  </a:lnTo>
                  <a:lnTo>
                    <a:pt x="96" y="175"/>
                  </a:lnTo>
                  <a:lnTo>
                    <a:pt x="118" y="197"/>
                  </a:lnTo>
                  <a:lnTo>
                    <a:pt x="141" y="217"/>
                  </a:lnTo>
                  <a:lnTo>
                    <a:pt x="166" y="236"/>
                  </a:lnTo>
                  <a:lnTo>
                    <a:pt x="190" y="251"/>
                  </a:lnTo>
                  <a:lnTo>
                    <a:pt x="215" y="264"/>
                  </a:lnTo>
                  <a:lnTo>
                    <a:pt x="241" y="277"/>
                  </a:lnTo>
                  <a:lnTo>
                    <a:pt x="268" y="285"/>
                  </a:lnTo>
                  <a:lnTo>
                    <a:pt x="294" y="293"/>
                  </a:lnTo>
                  <a:lnTo>
                    <a:pt x="321" y="298"/>
                  </a:lnTo>
                  <a:lnTo>
                    <a:pt x="348" y="300"/>
                  </a:lnTo>
                  <a:lnTo>
                    <a:pt x="375" y="300"/>
                  </a:lnTo>
                  <a:lnTo>
                    <a:pt x="401" y="299"/>
                  </a:lnTo>
                  <a:lnTo>
                    <a:pt x="428" y="295"/>
                  </a:lnTo>
                  <a:lnTo>
                    <a:pt x="455" y="289"/>
                  </a:lnTo>
                  <a:lnTo>
                    <a:pt x="481" y="280"/>
                  </a:lnTo>
                  <a:lnTo>
                    <a:pt x="507" y="269"/>
                  </a:lnTo>
                  <a:lnTo>
                    <a:pt x="533" y="257"/>
                  </a:lnTo>
                  <a:lnTo>
                    <a:pt x="557" y="241"/>
                  </a:lnTo>
                  <a:lnTo>
                    <a:pt x="582" y="223"/>
                  </a:lnTo>
                  <a:lnTo>
                    <a:pt x="605" y="203"/>
                  </a:lnTo>
                  <a:lnTo>
                    <a:pt x="627" y="181"/>
                  </a:lnTo>
                  <a:lnTo>
                    <a:pt x="649" y="157"/>
                  </a:lnTo>
                  <a:lnTo>
                    <a:pt x="670" y="130"/>
                  </a:lnTo>
                  <a:lnTo>
                    <a:pt x="689" y="101"/>
                  </a:lnTo>
                  <a:lnTo>
                    <a:pt x="709" y="70"/>
                  </a:lnTo>
                  <a:lnTo>
                    <a:pt x="726" y="36"/>
                  </a:lnTo>
                  <a:lnTo>
                    <a:pt x="741" y="0"/>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8" name="Freeform 164"/>
            <p:cNvSpPr>
              <a:spLocks/>
            </p:cNvSpPr>
            <p:nvPr/>
          </p:nvSpPr>
          <p:spPr bwMode="auto">
            <a:xfrm rot="5400000">
              <a:off x="2545668" y="3443287"/>
              <a:ext cx="57150" cy="92075"/>
            </a:xfrm>
            <a:custGeom>
              <a:avLst/>
              <a:gdLst/>
              <a:ahLst/>
              <a:cxnLst>
                <a:cxn ang="0">
                  <a:pos x="2" y="91"/>
                </a:cxn>
                <a:cxn ang="0">
                  <a:pos x="5" y="82"/>
                </a:cxn>
                <a:cxn ang="0">
                  <a:pos x="11" y="71"/>
                </a:cxn>
                <a:cxn ang="0">
                  <a:pos x="17" y="60"/>
                </a:cxn>
                <a:cxn ang="0">
                  <a:pos x="25" y="47"/>
                </a:cxn>
                <a:cxn ang="0">
                  <a:pos x="31" y="34"/>
                </a:cxn>
                <a:cxn ang="0">
                  <a:pos x="39" y="17"/>
                </a:cxn>
                <a:cxn ang="0">
                  <a:pos x="46" y="0"/>
                </a:cxn>
                <a:cxn ang="0">
                  <a:pos x="52" y="17"/>
                </a:cxn>
                <a:cxn ang="0">
                  <a:pos x="60" y="34"/>
                </a:cxn>
                <a:cxn ang="0">
                  <a:pos x="68" y="47"/>
                </a:cxn>
                <a:cxn ang="0">
                  <a:pos x="74" y="60"/>
                </a:cxn>
                <a:cxn ang="0">
                  <a:pos x="80" y="71"/>
                </a:cxn>
                <a:cxn ang="0">
                  <a:pos x="86" y="82"/>
                </a:cxn>
                <a:cxn ang="0">
                  <a:pos x="90" y="91"/>
                </a:cxn>
                <a:cxn ang="0">
                  <a:pos x="91" y="101"/>
                </a:cxn>
                <a:cxn ang="0">
                  <a:pos x="87" y="118"/>
                </a:cxn>
                <a:cxn ang="0">
                  <a:pos x="78" y="132"/>
                </a:cxn>
                <a:cxn ang="0">
                  <a:pos x="64" y="141"/>
                </a:cxn>
                <a:cxn ang="0">
                  <a:pos x="46" y="144"/>
                </a:cxn>
                <a:cxn ang="0">
                  <a:pos x="27" y="141"/>
                </a:cxn>
                <a:cxn ang="0">
                  <a:pos x="13" y="132"/>
                </a:cxn>
                <a:cxn ang="0">
                  <a:pos x="4" y="118"/>
                </a:cxn>
                <a:cxn ang="0">
                  <a:pos x="0" y="101"/>
                </a:cxn>
                <a:cxn ang="0">
                  <a:pos x="2" y="91"/>
                </a:cxn>
              </a:cxnLst>
              <a:rect l="0" t="0" r="r" b="b"/>
              <a:pathLst>
                <a:path w="91" h="144">
                  <a:moveTo>
                    <a:pt x="2" y="91"/>
                  </a:moveTo>
                  <a:lnTo>
                    <a:pt x="5" y="82"/>
                  </a:lnTo>
                  <a:lnTo>
                    <a:pt x="11" y="71"/>
                  </a:lnTo>
                  <a:lnTo>
                    <a:pt x="17" y="60"/>
                  </a:lnTo>
                  <a:lnTo>
                    <a:pt x="25" y="47"/>
                  </a:lnTo>
                  <a:lnTo>
                    <a:pt x="31" y="34"/>
                  </a:lnTo>
                  <a:lnTo>
                    <a:pt x="39" y="17"/>
                  </a:lnTo>
                  <a:lnTo>
                    <a:pt x="46" y="0"/>
                  </a:lnTo>
                  <a:lnTo>
                    <a:pt x="52" y="17"/>
                  </a:lnTo>
                  <a:lnTo>
                    <a:pt x="60" y="34"/>
                  </a:lnTo>
                  <a:lnTo>
                    <a:pt x="68" y="47"/>
                  </a:lnTo>
                  <a:lnTo>
                    <a:pt x="74" y="60"/>
                  </a:lnTo>
                  <a:lnTo>
                    <a:pt x="80" y="71"/>
                  </a:lnTo>
                  <a:lnTo>
                    <a:pt x="86" y="82"/>
                  </a:lnTo>
                  <a:lnTo>
                    <a:pt x="90" y="91"/>
                  </a:lnTo>
                  <a:lnTo>
                    <a:pt x="91" y="101"/>
                  </a:lnTo>
                  <a:lnTo>
                    <a:pt x="87" y="118"/>
                  </a:lnTo>
                  <a:lnTo>
                    <a:pt x="78" y="132"/>
                  </a:lnTo>
                  <a:lnTo>
                    <a:pt x="64" y="141"/>
                  </a:lnTo>
                  <a:lnTo>
                    <a:pt x="46" y="144"/>
                  </a:lnTo>
                  <a:lnTo>
                    <a:pt x="27" y="141"/>
                  </a:lnTo>
                  <a:lnTo>
                    <a:pt x="13" y="132"/>
                  </a:lnTo>
                  <a:lnTo>
                    <a:pt x="4" y="118"/>
                  </a:lnTo>
                  <a:lnTo>
                    <a:pt x="0" y="101"/>
                  </a:lnTo>
                  <a:lnTo>
                    <a:pt x="2" y="91"/>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9" name="Freeform 165"/>
            <p:cNvSpPr>
              <a:spLocks/>
            </p:cNvSpPr>
            <p:nvPr/>
          </p:nvSpPr>
          <p:spPr bwMode="auto">
            <a:xfrm rot="5400000">
              <a:off x="2545668" y="3443287"/>
              <a:ext cx="57150" cy="92075"/>
            </a:xfrm>
            <a:custGeom>
              <a:avLst/>
              <a:gdLst/>
              <a:ahLst/>
              <a:cxnLst>
                <a:cxn ang="0">
                  <a:pos x="2" y="91"/>
                </a:cxn>
                <a:cxn ang="0">
                  <a:pos x="5" y="82"/>
                </a:cxn>
                <a:cxn ang="0">
                  <a:pos x="11" y="71"/>
                </a:cxn>
                <a:cxn ang="0">
                  <a:pos x="17" y="60"/>
                </a:cxn>
                <a:cxn ang="0">
                  <a:pos x="25" y="47"/>
                </a:cxn>
                <a:cxn ang="0">
                  <a:pos x="31" y="34"/>
                </a:cxn>
                <a:cxn ang="0">
                  <a:pos x="39" y="17"/>
                </a:cxn>
                <a:cxn ang="0">
                  <a:pos x="46" y="0"/>
                </a:cxn>
                <a:cxn ang="0">
                  <a:pos x="52" y="17"/>
                </a:cxn>
                <a:cxn ang="0">
                  <a:pos x="60" y="34"/>
                </a:cxn>
                <a:cxn ang="0">
                  <a:pos x="68" y="47"/>
                </a:cxn>
                <a:cxn ang="0">
                  <a:pos x="74" y="60"/>
                </a:cxn>
                <a:cxn ang="0">
                  <a:pos x="80" y="71"/>
                </a:cxn>
                <a:cxn ang="0">
                  <a:pos x="86" y="82"/>
                </a:cxn>
                <a:cxn ang="0">
                  <a:pos x="90" y="91"/>
                </a:cxn>
                <a:cxn ang="0">
                  <a:pos x="91" y="101"/>
                </a:cxn>
                <a:cxn ang="0">
                  <a:pos x="87" y="118"/>
                </a:cxn>
                <a:cxn ang="0">
                  <a:pos x="78" y="132"/>
                </a:cxn>
                <a:cxn ang="0">
                  <a:pos x="64" y="141"/>
                </a:cxn>
                <a:cxn ang="0">
                  <a:pos x="46" y="144"/>
                </a:cxn>
                <a:cxn ang="0">
                  <a:pos x="27" y="141"/>
                </a:cxn>
                <a:cxn ang="0">
                  <a:pos x="13" y="132"/>
                </a:cxn>
                <a:cxn ang="0">
                  <a:pos x="4" y="118"/>
                </a:cxn>
                <a:cxn ang="0">
                  <a:pos x="0" y="101"/>
                </a:cxn>
                <a:cxn ang="0">
                  <a:pos x="2" y="91"/>
                </a:cxn>
              </a:cxnLst>
              <a:rect l="0" t="0" r="r" b="b"/>
              <a:pathLst>
                <a:path w="91" h="144">
                  <a:moveTo>
                    <a:pt x="2" y="91"/>
                  </a:moveTo>
                  <a:lnTo>
                    <a:pt x="5" y="82"/>
                  </a:lnTo>
                  <a:lnTo>
                    <a:pt x="11" y="71"/>
                  </a:lnTo>
                  <a:lnTo>
                    <a:pt x="17" y="60"/>
                  </a:lnTo>
                  <a:lnTo>
                    <a:pt x="25" y="47"/>
                  </a:lnTo>
                  <a:lnTo>
                    <a:pt x="31" y="34"/>
                  </a:lnTo>
                  <a:lnTo>
                    <a:pt x="39" y="17"/>
                  </a:lnTo>
                  <a:lnTo>
                    <a:pt x="46" y="0"/>
                  </a:lnTo>
                  <a:lnTo>
                    <a:pt x="52" y="17"/>
                  </a:lnTo>
                  <a:lnTo>
                    <a:pt x="60" y="34"/>
                  </a:lnTo>
                  <a:lnTo>
                    <a:pt x="68" y="47"/>
                  </a:lnTo>
                  <a:lnTo>
                    <a:pt x="74" y="60"/>
                  </a:lnTo>
                  <a:lnTo>
                    <a:pt x="80" y="71"/>
                  </a:lnTo>
                  <a:lnTo>
                    <a:pt x="86" y="82"/>
                  </a:lnTo>
                  <a:lnTo>
                    <a:pt x="90" y="91"/>
                  </a:lnTo>
                  <a:lnTo>
                    <a:pt x="91" y="101"/>
                  </a:lnTo>
                  <a:lnTo>
                    <a:pt x="87" y="118"/>
                  </a:lnTo>
                  <a:lnTo>
                    <a:pt x="78" y="132"/>
                  </a:lnTo>
                  <a:lnTo>
                    <a:pt x="64" y="141"/>
                  </a:lnTo>
                  <a:lnTo>
                    <a:pt x="46" y="144"/>
                  </a:lnTo>
                  <a:lnTo>
                    <a:pt x="27" y="141"/>
                  </a:lnTo>
                  <a:lnTo>
                    <a:pt x="13" y="132"/>
                  </a:lnTo>
                  <a:lnTo>
                    <a:pt x="4" y="118"/>
                  </a:lnTo>
                  <a:lnTo>
                    <a:pt x="0" y="101"/>
                  </a:lnTo>
                  <a:lnTo>
                    <a:pt x="2" y="91"/>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0" name="Freeform 166"/>
            <p:cNvSpPr>
              <a:spLocks/>
            </p:cNvSpPr>
            <p:nvPr/>
          </p:nvSpPr>
          <p:spPr bwMode="auto">
            <a:xfrm rot="5400000">
              <a:off x="2540905" y="3557587"/>
              <a:ext cx="58738" cy="92075"/>
            </a:xfrm>
            <a:custGeom>
              <a:avLst/>
              <a:gdLst/>
              <a:ahLst/>
              <a:cxnLst>
                <a:cxn ang="0">
                  <a:pos x="1" y="92"/>
                </a:cxn>
                <a:cxn ang="0">
                  <a:pos x="5" y="83"/>
                </a:cxn>
                <a:cxn ang="0">
                  <a:pos x="10" y="72"/>
                </a:cxn>
                <a:cxn ang="0">
                  <a:pos x="17" y="61"/>
                </a:cxn>
                <a:cxn ang="0">
                  <a:pos x="23" y="48"/>
                </a:cxn>
                <a:cxn ang="0">
                  <a:pos x="31" y="34"/>
                </a:cxn>
                <a:cxn ang="0">
                  <a:pos x="39" y="17"/>
                </a:cxn>
                <a:cxn ang="0">
                  <a:pos x="45" y="0"/>
                </a:cxn>
                <a:cxn ang="0">
                  <a:pos x="52" y="17"/>
                </a:cxn>
                <a:cxn ang="0">
                  <a:pos x="60" y="34"/>
                </a:cxn>
                <a:cxn ang="0">
                  <a:pos x="66" y="48"/>
                </a:cxn>
                <a:cxn ang="0">
                  <a:pos x="74" y="61"/>
                </a:cxn>
                <a:cxn ang="0">
                  <a:pos x="80" y="72"/>
                </a:cxn>
                <a:cxn ang="0">
                  <a:pos x="85" y="83"/>
                </a:cxn>
                <a:cxn ang="0">
                  <a:pos x="89" y="92"/>
                </a:cxn>
                <a:cxn ang="0">
                  <a:pos x="91" y="102"/>
                </a:cxn>
                <a:cxn ang="0">
                  <a:pos x="87" y="119"/>
                </a:cxn>
                <a:cxn ang="0">
                  <a:pos x="78" y="133"/>
                </a:cxn>
                <a:cxn ang="0">
                  <a:pos x="63" y="142"/>
                </a:cxn>
                <a:cxn ang="0">
                  <a:pos x="45" y="146"/>
                </a:cxn>
                <a:cxn ang="0">
                  <a:pos x="27" y="142"/>
                </a:cxn>
                <a:cxn ang="0">
                  <a:pos x="13" y="133"/>
                </a:cxn>
                <a:cxn ang="0">
                  <a:pos x="4" y="119"/>
                </a:cxn>
                <a:cxn ang="0">
                  <a:pos x="0" y="102"/>
                </a:cxn>
                <a:cxn ang="0">
                  <a:pos x="1" y="92"/>
                </a:cxn>
              </a:cxnLst>
              <a:rect l="0" t="0" r="r" b="b"/>
              <a:pathLst>
                <a:path w="91" h="146">
                  <a:moveTo>
                    <a:pt x="1" y="92"/>
                  </a:moveTo>
                  <a:lnTo>
                    <a:pt x="5" y="83"/>
                  </a:lnTo>
                  <a:lnTo>
                    <a:pt x="10" y="72"/>
                  </a:lnTo>
                  <a:lnTo>
                    <a:pt x="17" y="61"/>
                  </a:lnTo>
                  <a:lnTo>
                    <a:pt x="23" y="48"/>
                  </a:lnTo>
                  <a:lnTo>
                    <a:pt x="31" y="34"/>
                  </a:lnTo>
                  <a:lnTo>
                    <a:pt x="39" y="17"/>
                  </a:lnTo>
                  <a:lnTo>
                    <a:pt x="45" y="0"/>
                  </a:lnTo>
                  <a:lnTo>
                    <a:pt x="52" y="17"/>
                  </a:lnTo>
                  <a:lnTo>
                    <a:pt x="60" y="34"/>
                  </a:lnTo>
                  <a:lnTo>
                    <a:pt x="66" y="48"/>
                  </a:lnTo>
                  <a:lnTo>
                    <a:pt x="74" y="61"/>
                  </a:lnTo>
                  <a:lnTo>
                    <a:pt x="80" y="72"/>
                  </a:lnTo>
                  <a:lnTo>
                    <a:pt x="85" y="83"/>
                  </a:lnTo>
                  <a:lnTo>
                    <a:pt x="89" y="92"/>
                  </a:lnTo>
                  <a:lnTo>
                    <a:pt x="91" y="102"/>
                  </a:lnTo>
                  <a:lnTo>
                    <a:pt x="87" y="119"/>
                  </a:lnTo>
                  <a:lnTo>
                    <a:pt x="78" y="133"/>
                  </a:lnTo>
                  <a:lnTo>
                    <a:pt x="63" y="142"/>
                  </a:lnTo>
                  <a:lnTo>
                    <a:pt x="45" y="146"/>
                  </a:lnTo>
                  <a:lnTo>
                    <a:pt x="27" y="142"/>
                  </a:lnTo>
                  <a:lnTo>
                    <a:pt x="13" y="133"/>
                  </a:lnTo>
                  <a:lnTo>
                    <a:pt x="4" y="119"/>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1" name="Freeform 167"/>
            <p:cNvSpPr>
              <a:spLocks/>
            </p:cNvSpPr>
            <p:nvPr/>
          </p:nvSpPr>
          <p:spPr bwMode="auto">
            <a:xfrm rot="5400000">
              <a:off x="2540905" y="3557587"/>
              <a:ext cx="58738" cy="92075"/>
            </a:xfrm>
            <a:custGeom>
              <a:avLst/>
              <a:gdLst/>
              <a:ahLst/>
              <a:cxnLst>
                <a:cxn ang="0">
                  <a:pos x="1" y="92"/>
                </a:cxn>
                <a:cxn ang="0">
                  <a:pos x="5" y="83"/>
                </a:cxn>
                <a:cxn ang="0">
                  <a:pos x="10" y="72"/>
                </a:cxn>
                <a:cxn ang="0">
                  <a:pos x="17" y="61"/>
                </a:cxn>
                <a:cxn ang="0">
                  <a:pos x="23" y="48"/>
                </a:cxn>
                <a:cxn ang="0">
                  <a:pos x="31" y="34"/>
                </a:cxn>
                <a:cxn ang="0">
                  <a:pos x="39" y="17"/>
                </a:cxn>
                <a:cxn ang="0">
                  <a:pos x="45" y="0"/>
                </a:cxn>
                <a:cxn ang="0">
                  <a:pos x="52" y="17"/>
                </a:cxn>
                <a:cxn ang="0">
                  <a:pos x="60" y="34"/>
                </a:cxn>
                <a:cxn ang="0">
                  <a:pos x="66" y="48"/>
                </a:cxn>
                <a:cxn ang="0">
                  <a:pos x="74" y="61"/>
                </a:cxn>
                <a:cxn ang="0">
                  <a:pos x="80" y="72"/>
                </a:cxn>
                <a:cxn ang="0">
                  <a:pos x="85" y="83"/>
                </a:cxn>
                <a:cxn ang="0">
                  <a:pos x="89" y="92"/>
                </a:cxn>
                <a:cxn ang="0">
                  <a:pos x="91" y="102"/>
                </a:cxn>
                <a:cxn ang="0">
                  <a:pos x="87" y="119"/>
                </a:cxn>
                <a:cxn ang="0">
                  <a:pos x="78" y="133"/>
                </a:cxn>
                <a:cxn ang="0">
                  <a:pos x="63" y="142"/>
                </a:cxn>
                <a:cxn ang="0">
                  <a:pos x="45" y="146"/>
                </a:cxn>
                <a:cxn ang="0">
                  <a:pos x="27" y="142"/>
                </a:cxn>
                <a:cxn ang="0">
                  <a:pos x="13" y="133"/>
                </a:cxn>
                <a:cxn ang="0">
                  <a:pos x="4" y="119"/>
                </a:cxn>
                <a:cxn ang="0">
                  <a:pos x="0" y="102"/>
                </a:cxn>
                <a:cxn ang="0">
                  <a:pos x="1" y="92"/>
                </a:cxn>
              </a:cxnLst>
              <a:rect l="0" t="0" r="r" b="b"/>
              <a:pathLst>
                <a:path w="91" h="146">
                  <a:moveTo>
                    <a:pt x="1" y="92"/>
                  </a:moveTo>
                  <a:lnTo>
                    <a:pt x="5" y="83"/>
                  </a:lnTo>
                  <a:lnTo>
                    <a:pt x="10" y="72"/>
                  </a:lnTo>
                  <a:lnTo>
                    <a:pt x="17" y="61"/>
                  </a:lnTo>
                  <a:lnTo>
                    <a:pt x="23" y="48"/>
                  </a:lnTo>
                  <a:lnTo>
                    <a:pt x="31" y="34"/>
                  </a:lnTo>
                  <a:lnTo>
                    <a:pt x="39" y="17"/>
                  </a:lnTo>
                  <a:lnTo>
                    <a:pt x="45" y="0"/>
                  </a:lnTo>
                  <a:lnTo>
                    <a:pt x="52" y="17"/>
                  </a:lnTo>
                  <a:lnTo>
                    <a:pt x="60" y="34"/>
                  </a:lnTo>
                  <a:lnTo>
                    <a:pt x="66" y="48"/>
                  </a:lnTo>
                  <a:lnTo>
                    <a:pt x="74" y="61"/>
                  </a:lnTo>
                  <a:lnTo>
                    <a:pt x="80" y="72"/>
                  </a:lnTo>
                  <a:lnTo>
                    <a:pt x="85" y="83"/>
                  </a:lnTo>
                  <a:lnTo>
                    <a:pt x="89" y="92"/>
                  </a:lnTo>
                  <a:lnTo>
                    <a:pt x="91" y="102"/>
                  </a:lnTo>
                  <a:lnTo>
                    <a:pt x="87" y="119"/>
                  </a:lnTo>
                  <a:lnTo>
                    <a:pt x="78" y="133"/>
                  </a:lnTo>
                  <a:lnTo>
                    <a:pt x="63" y="142"/>
                  </a:lnTo>
                  <a:lnTo>
                    <a:pt x="45" y="146"/>
                  </a:lnTo>
                  <a:lnTo>
                    <a:pt x="27" y="142"/>
                  </a:lnTo>
                  <a:lnTo>
                    <a:pt x="13" y="133"/>
                  </a:lnTo>
                  <a:lnTo>
                    <a:pt x="4" y="119"/>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2" name="Freeform 168"/>
            <p:cNvSpPr>
              <a:spLocks/>
            </p:cNvSpPr>
            <p:nvPr/>
          </p:nvSpPr>
          <p:spPr bwMode="auto">
            <a:xfrm rot="5400000">
              <a:off x="2539318" y="3665537"/>
              <a:ext cx="57150" cy="92075"/>
            </a:xfrm>
            <a:custGeom>
              <a:avLst/>
              <a:gdLst/>
              <a:ahLst/>
              <a:cxnLst>
                <a:cxn ang="0">
                  <a:pos x="1" y="92"/>
                </a:cxn>
                <a:cxn ang="0">
                  <a:pos x="5" y="83"/>
                </a:cxn>
                <a:cxn ang="0">
                  <a:pos x="10" y="72"/>
                </a:cxn>
                <a:cxn ang="0">
                  <a:pos x="17" y="61"/>
                </a:cxn>
                <a:cxn ang="0">
                  <a:pos x="23" y="48"/>
                </a:cxn>
                <a:cxn ang="0">
                  <a:pos x="31" y="33"/>
                </a:cxn>
                <a:cxn ang="0">
                  <a:pos x="39" y="17"/>
                </a:cxn>
                <a:cxn ang="0">
                  <a:pos x="45" y="0"/>
                </a:cxn>
                <a:cxn ang="0">
                  <a:pos x="52" y="17"/>
                </a:cxn>
                <a:cxn ang="0">
                  <a:pos x="59" y="33"/>
                </a:cxn>
                <a:cxn ang="0">
                  <a:pos x="67" y="48"/>
                </a:cxn>
                <a:cxn ang="0">
                  <a:pos x="74"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3" y="133"/>
                </a:cxn>
                <a:cxn ang="0">
                  <a:pos x="4" y="119"/>
                </a:cxn>
                <a:cxn ang="0">
                  <a:pos x="0" y="102"/>
                </a:cxn>
                <a:cxn ang="0">
                  <a:pos x="1" y="92"/>
                </a:cxn>
              </a:cxnLst>
              <a:rect l="0" t="0" r="r" b="b"/>
              <a:pathLst>
                <a:path w="90" h="145">
                  <a:moveTo>
                    <a:pt x="1" y="92"/>
                  </a:moveTo>
                  <a:lnTo>
                    <a:pt x="5" y="83"/>
                  </a:lnTo>
                  <a:lnTo>
                    <a:pt x="10" y="72"/>
                  </a:lnTo>
                  <a:lnTo>
                    <a:pt x="17" y="61"/>
                  </a:lnTo>
                  <a:lnTo>
                    <a:pt x="23" y="48"/>
                  </a:lnTo>
                  <a:lnTo>
                    <a:pt x="31" y="33"/>
                  </a:lnTo>
                  <a:lnTo>
                    <a:pt x="39" y="17"/>
                  </a:lnTo>
                  <a:lnTo>
                    <a:pt x="45" y="0"/>
                  </a:lnTo>
                  <a:lnTo>
                    <a:pt x="52" y="17"/>
                  </a:lnTo>
                  <a:lnTo>
                    <a:pt x="59" y="33"/>
                  </a:lnTo>
                  <a:lnTo>
                    <a:pt x="67" y="48"/>
                  </a:lnTo>
                  <a:lnTo>
                    <a:pt x="74" y="61"/>
                  </a:lnTo>
                  <a:lnTo>
                    <a:pt x="80" y="72"/>
                  </a:lnTo>
                  <a:lnTo>
                    <a:pt x="85" y="83"/>
                  </a:lnTo>
                  <a:lnTo>
                    <a:pt x="89" y="92"/>
                  </a:lnTo>
                  <a:lnTo>
                    <a:pt x="90" y="102"/>
                  </a:lnTo>
                  <a:lnTo>
                    <a:pt x="86" y="119"/>
                  </a:lnTo>
                  <a:lnTo>
                    <a:pt x="77" y="133"/>
                  </a:lnTo>
                  <a:lnTo>
                    <a:pt x="63" y="142"/>
                  </a:lnTo>
                  <a:lnTo>
                    <a:pt x="45" y="145"/>
                  </a:lnTo>
                  <a:lnTo>
                    <a:pt x="27" y="142"/>
                  </a:lnTo>
                  <a:lnTo>
                    <a:pt x="13" y="133"/>
                  </a:lnTo>
                  <a:lnTo>
                    <a:pt x="4" y="119"/>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3" name="Freeform 169"/>
            <p:cNvSpPr>
              <a:spLocks/>
            </p:cNvSpPr>
            <p:nvPr/>
          </p:nvSpPr>
          <p:spPr bwMode="auto">
            <a:xfrm rot="5400000">
              <a:off x="2539318" y="3665537"/>
              <a:ext cx="57150" cy="92075"/>
            </a:xfrm>
            <a:custGeom>
              <a:avLst/>
              <a:gdLst/>
              <a:ahLst/>
              <a:cxnLst>
                <a:cxn ang="0">
                  <a:pos x="1" y="92"/>
                </a:cxn>
                <a:cxn ang="0">
                  <a:pos x="5" y="83"/>
                </a:cxn>
                <a:cxn ang="0">
                  <a:pos x="10" y="72"/>
                </a:cxn>
                <a:cxn ang="0">
                  <a:pos x="17" y="61"/>
                </a:cxn>
                <a:cxn ang="0">
                  <a:pos x="23" y="48"/>
                </a:cxn>
                <a:cxn ang="0">
                  <a:pos x="31" y="33"/>
                </a:cxn>
                <a:cxn ang="0">
                  <a:pos x="39" y="17"/>
                </a:cxn>
                <a:cxn ang="0">
                  <a:pos x="45" y="0"/>
                </a:cxn>
                <a:cxn ang="0">
                  <a:pos x="52" y="17"/>
                </a:cxn>
                <a:cxn ang="0">
                  <a:pos x="59" y="33"/>
                </a:cxn>
                <a:cxn ang="0">
                  <a:pos x="67" y="48"/>
                </a:cxn>
                <a:cxn ang="0">
                  <a:pos x="74"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3" y="133"/>
                </a:cxn>
                <a:cxn ang="0">
                  <a:pos x="4" y="119"/>
                </a:cxn>
                <a:cxn ang="0">
                  <a:pos x="0" y="102"/>
                </a:cxn>
                <a:cxn ang="0">
                  <a:pos x="1" y="92"/>
                </a:cxn>
              </a:cxnLst>
              <a:rect l="0" t="0" r="r" b="b"/>
              <a:pathLst>
                <a:path w="90" h="145">
                  <a:moveTo>
                    <a:pt x="1" y="92"/>
                  </a:moveTo>
                  <a:lnTo>
                    <a:pt x="5" y="83"/>
                  </a:lnTo>
                  <a:lnTo>
                    <a:pt x="10" y="72"/>
                  </a:lnTo>
                  <a:lnTo>
                    <a:pt x="17" y="61"/>
                  </a:lnTo>
                  <a:lnTo>
                    <a:pt x="23" y="48"/>
                  </a:lnTo>
                  <a:lnTo>
                    <a:pt x="31" y="33"/>
                  </a:lnTo>
                  <a:lnTo>
                    <a:pt x="39" y="17"/>
                  </a:lnTo>
                  <a:lnTo>
                    <a:pt x="45" y="0"/>
                  </a:lnTo>
                  <a:lnTo>
                    <a:pt x="52" y="17"/>
                  </a:lnTo>
                  <a:lnTo>
                    <a:pt x="59" y="33"/>
                  </a:lnTo>
                  <a:lnTo>
                    <a:pt x="67" y="48"/>
                  </a:lnTo>
                  <a:lnTo>
                    <a:pt x="74" y="61"/>
                  </a:lnTo>
                  <a:lnTo>
                    <a:pt x="80" y="72"/>
                  </a:lnTo>
                  <a:lnTo>
                    <a:pt x="85" y="83"/>
                  </a:lnTo>
                  <a:lnTo>
                    <a:pt x="89" y="92"/>
                  </a:lnTo>
                  <a:lnTo>
                    <a:pt x="90" y="102"/>
                  </a:lnTo>
                  <a:lnTo>
                    <a:pt x="86" y="119"/>
                  </a:lnTo>
                  <a:lnTo>
                    <a:pt x="77" y="133"/>
                  </a:lnTo>
                  <a:lnTo>
                    <a:pt x="63" y="142"/>
                  </a:lnTo>
                  <a:lnTo>
                    <a:pt x="45" y="145"/>
                  </a:lnTo>
                  <a:lnTo>
                    <a:pt x="27" y="142"/>
                  </a:lnTo>
                  <a:lnTo>
                    <a:pt x="13" y="133"/>
                  </a:lnTo>
                  <a:lnTo>
                    <a:pt x="4" y="119"/>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4" name="Freeform 170"/>
            <p:cNvSpPr>
              <a:spLocks/>
            </p:cNvSpPr>
            <p:nvPr/>
          </p:nvSpPr>
          <p:spPr bwMode="auto">
            <a:xfrm rot="5400000">
              <a:off x="2569480" y="3633787"/>
              <a:ext cx="117475" cy="47625"/>
            </a:xfrm>
            <a:custGeom>
              <a:avLst/>
              <a:gdLst/>
              <a:ahLst/>
              <a:cxnLst>
                <a:cxn ang="0">
                  <a:pos x="0" y="67"/>
                </a:cxn>
                <a:cxn ang="0">
                  <a:pos x="9" y="51"/>
                </a:cxn>
                <a:cxn ang="0">
                  <a:pos x="18" y="37"/>
                </a:cxn>
                <a:cxn ang="0">
                  <a:pos x="30" y="26"/>
                </a:cxn>
                <a:cxn ang="0">
                  <a:pos x="42" y="16"/>
                </a:cxn>
                <a:cxn ang="0">
                  <a:pos x="54" y="9"/>
                </a:cxn>
                <a:cxn ang="0">
                  <a:pos x="67" y="4"/>
                </a:cxn>
                <a:cxn ang="0">
                  <a:pos x="80" y="1"/>
                </a:cxn>
                <a:cxn ang="0">
                  <a:pos x="93" y="0"/>
                </a:cxn>
                <a:cxn ang="0">
                  <a:pos x="108" y="1"/>
                </a:cxn>
                <a:cxn ang="0">
                  <a:pos x="120" y="5"/>
                </a:cxn>
                <a:cxn ang="0">
                  <a:pos x="133" y="11"/>
                </a:cxn>
                <a:cxn ang="0">
                  <a:pos x="145" y="19"/>
                </a:cxn>
                <a:cxn ang="0">
                  <a:pos x="157" y="30"/>
                </a:cxn>
                <a:cxn ang="0">
                  <a:pos x="167" y="42"/>
                </a:cxn>
                <a:cxn ang="0">
                  <a:pos x="177" y="57"/>
                </a:cxn>
                <a:cxn ang="0">
                  <a:pos x="185" y="75"/>
                </a:cxn>
              </a:cxnLst>
              <a:rect l="0" t="0" r="r" b="b"/>
              <a:pathLst>
                <a:path w="185" h="75">
                  <a:moveTo>
                    <a:pt x="0" y="67"/>
                  </a:moveTo>
                  <a:lnTo>
                    <a:pt x="9" y="51"/>
                  </a:lnTo>
                  <a:lnTo>
                    <a:pt x="18" y="37"/>
                  </a:lnTo>
                  <a:lnTo>
                    <a:pt x="30" y="26"/>
                  </a:lnTo>
                  <a:lnTo>
                    <a:pt x="42" y="16"/>
                  </a:lnTo>
                  <a:lnTo>
                    <a:pt x="54" y="9"/>
                  </a:lnTo>
                  <a:lnTo>
                    <a:pt x="67" y="4"/>
                  </a:lnTo>
                  <a:lnTo>
                    <a:pt x="80" y="1"/>
                  </a:lnTo>
                  <a:lnTo>
                    <a:pt x="93" y="0"/>
                  </a:lnTo>
                  <a:lnTo>
                    <a:pt x="108" y="1"/>
                  </a:lnTo>
                  <a:lnTo>
                    <a:pt x="120" y="5"/>
                  </a:lnTo>
                  <a:lnTo>
                    <a:pt x="133" y="11"/>
                  </a:lnTo>
                  <a:lnTo>
                    <a:pt x="145" y="19"/>
                  </a:lnTo>
                  <a:lnTo>
                    <a:pt x="157" y="30"/>
                  </a:lnTo>
                  <a:lnTo>
                    <a:pt x="167" y="42"/>
                  </a:lnTo>
                  <a:lnTo>
                    <a:pt x="177" y="57"/>
                  </a:lnTo>
                  <a:lnTo>
                    <a:pt x="185"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5" name="Freeform 171"/>
            <p:cNvSpPr>
              <a:spLocks/>
            </p:cNvSpPr>
            <p:nvPr/>
          </p:nvSpPr>
          <p:spPr bwMode="auto">
            <a:xfrm rot="5400000">
              <a:off x="2571068" y="3746500"/>
              <a:ext cx="117475" cy="47625"/>
            </a:xfrm>
            <a:custGeom>
              <a:avLst/>
              <a:gdLst/>
              <a:ahLst/>
              <a:cxnLst>
                <a:cxn ang="0">
                  <a:pos x="0" y="69"/>
                </a:cxn>
                <a:cxn ang="0">
                  <a:pos x="9" y="53"/>
                </a:cxn>
                <a:cxn ang="0">
                  <a:pos x="18" y="39"/>
                </a:cxn>
                <a:cxn ang="0">
                  <a:pos x="30" y="27"/>
                </a:cxn>
                <a:cxn ang="0">
                  <a:pos x="41" y="17"/>
                </a:cxn>
                <a:cxn ang="0">
                  <a:pos x="54" y="9"/>
                </a:cxn>
                <a:cxn ang="0">
                  <a:pos x="67" y="4"/>
                </a:cxn>
                <a:cxn ang="0">
                  <a:pos x="80" y="2"/>
                </a:cxn>
                <a:cxn ang="0">
                  <a:pos x="94" y="0"/>
                </a:cxn>
                <a:cxn ang="0">
                  <a:pos x="107" y="2"/>
                </a:cxn>
                <a:cxn ang="0">
                  <a:pos x="122" y="5"/>
                </a:cxn>
                <a:cxn ang="0">
                  <a:pos x="135" y="12"/>
                </a:cxn>
                <a:cxn ang="0">
                  <a:pos x="146" y="19"/>
                </a:cxn>
                <a:cxn ang="0">
                  <a:pos x="158" y="30"/>
                </a:cxn>
                <a:cxn ang="0">
                  <a:pos x="168" y="43"/>
                </a:cxn>
                <a:cxn ang="0">
                  <a:pos x="179" y="58"/>
                </a:cxn>
                <a:cxn ang="0">
                  <a:pos x="186" y="75"/>
                </a:cxn>
              </a:cxnLst>
              <a:rect l="0" t="0" r="r" b="b"/>
              <a:pathLst>
                <a:path w="186" h="75">
                  <a:moveTo>
                    <a:pt x="0" y="69"/>
                  </a:moveTo>
                  <a:lnTo>
                    <a:pt x="9" y="53"/>
                  </a:lnTo>
                  <a:lnTo>
                    <a:pt x="18" y="39"/>
                  </a:lnTo>
                  <a:lnTo>
                    <a:pt x="30" y="27"/>
                  </a:lnTo>
                  <a:lnTo>
                    <a:pt x="41" y="17"/>
                  </a:lnTo>
                  <a:lnTo>
                    <a:pt x="54" y="9"/>
                  </a:lnTo>
                  <a:lnTo>
                    <a:pt x="67" y="4"/>
                  </a:lnTo>
                  <a:lnTo>
                    <a:pt x="80" y="2"/>
                  </a:lnTo>
                  <a:lnTo>
                    <a:pt x="94" y="0"/>
                  </a:lnTo>
                  <a:lnTo>
                    <a:pt x="107" y="2"/>
                  </a:lnTo>
                  <a:lnTo>
                    <a:pt x="122" y="5"/>
                  </a:lnTo>
                  <a:lnTo>
                    <a:pt x="135" y="12"/>
                  </a:lnTo>
                  <a:lnTo>
                    <a:pt x="146" y="19"/>
                  </a:lnTo>
                  <a:lnTo>
                    <a:pt x="158" y="30"/>
                  </a:lnTo>
                  <a:lnTo>
                    <a:pt x="168" y="43"/>
                  </a:lnTo>
                  <a:lnTo>
                    <a:pt x="179" y="58"/>
                  </a:lnTo>
                  <a:lnTo>
                    <a:pt x="186"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6" name="Freeform 172"/>
            <p:cNvSpPr>
              <a:spLocks/>
            </p:cNvSpPr>
            <p:nvPr/>
          </p:nvSpPr>
          <p:spPr bwMode="auto">
            <a:xfrm rot="5400000">
              <a:off x="2579005" y="3524250"/>
              <a:ext cx="117475" cy="47625"/>
            </a:xfrm>
            <a:custGeom>
              <a:avLst/>
              <a:gdLst/>
              <a:ahLst/>
              <a:cxnLst>
                <a:cxn ang="0">
                  <a:pos x="0" y="68"/>
                </a:cxn>
                <a:cxn ang="0">
                  <a:pos x="9" y="52"/>
                </a:cxn>
                <a:cxn ang="0">
                  <a:pos x="18" y="39"/>
                </a:cxn>
                <a:cxn ang="0">
                  <a:pos x="29" y="26"/>
                </a:cxn>
                <a:cxn ang="0">
                  <a:pos x="41" y="16"/>
                </a:cxn>
                <a:cxn ang="0">
                  <a:pos x="54" y="9"/>
                </a:cxn>
                <a:cxn ang="0">
                  <a:pos x="67" y="4"/>
                </a:cxn>
                <a:cxn ang="0">
                  <a:pos x="80" y="1"/>
                </a:cxn>
                <a:cxn ang="0">
                  <a:pos x="94" y="0"/>
                </a:cxn>
                <a:cxn ang="0">
                  <a:pos x="107" y="1"/>
                </a:cxn>
                <a:cxn ang="0">
                  <a:pos x="121" y="5"/>
                </a:cxn>
                <a:cxn ang="0">
                  <a:pos x="134" y="11"/>
                </a:cxn>
                <a:cxn ang="0">
                  <a:pos x="146" y="20"/>
                </a:cxn>
                <a:cxn ang="0">
                  <a:pos x="157" y="30"/>
                </a:cxn>
                <a:cxn ang="0">
                  <a:pos x="168" y="44"/>
                </a:cxn>
                <a:cxn ang="0">
                  <a:pos x="178" y="58"/>
                </a:cxn>
                <a:cxn ang="0">
                  <a:pos x="186" y="76"/>
                </a:cxn>
              </a:cxnLst>
              <a:rect l="0" t="0" r="r" b="b"/>
              <a:pathLst>
                <a:path w="186" h="76">
                  <a:moveTo>
                    <a:pt x="0" y="68"/>
                  </a:moveTo>
                  <a:lnTo>
                    <a:pt x="9" y="52"/>
                  </a:lnTo>
                  <a:lnTo>
                    <a:pt x="18" y="39"/>
                  </a:lnTo>
                  <a:lnTo>
                    <a:pt x="29" y="26"/>
                  </a:lnTo>
                  <a:lnTo>
                    <a:pt x="41" y="16"/>
                  </a:lnTo>
                  <a:lnTo>
                    <a:pt x="54" y="9"/>
                  </a:lnTo>
                  <a:lnTo>
                    <a:pt x="67" y="4"/>
                  </a:lnTo>
                  <a:lnTo>
                    <a:pt x="80" y="1"/>
                  </a:lnTo>
                  <a:lnTo>
                    <a:pt x="94" y="0"/>
                  </a:lnTo>
                  <a:lnTo>
                    <a:pt x="107" y="1"/>
                  </a:lnTo>
                  <a:lnTo>
                    <a:pt x="121" y="5"/>
                  </a:lnTo>
                  <a:lnTo>
                    <a:pt x="134" y="11"/>
                  </a:lnTo>
                  <a:lnTo>
                    <a:pt x="146" y="20"/>
                  </a:lnTo>
                  <a:lnTo>
                    <a:pt x="157" y="30"/>
                  </a:lnTo>
                  <a:lnTo>
                    <a:pt x="168" y="44"/>
                  </a:lnTo>
                  <a:lnTo>
                    <a:pt x="178" y="58"/>
                  </a:lnTo>
                  <a:lnTo>
                    <a:pt x="186"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7" name="Freeform 173"/>
            <p:cNvSpPr>
              <a:spLocks/>
            </p:cNvSpPr>
            <p:nvPr/>
          </p:nvSpPr>
          <p:spPr bwMode="auto">
            <a:xfrm rot="5400000">
              <a:off x="2542493" y="3106737"/>
              <a:ext cx="57150" cy="92075"/>
            </a:xfrm>
            <a:custGeom>
              <a:avLst/>
              <a:gdLst/>
              <a:ahLst/>
              <a:cxnLst>
                <a:cxn ang="0">
                  <a:pos x="1" y="91"/>
                </a:cxn>
                <a:cxn ang="0">
                  <a:pos x="5" y="82"/>
                </a:cxn>
                <a:cxn ang="0">
                  <a:pos x="10" y="71"/>
                </a:cxn>
                <a:cxn ang="0">
                  <a:pos x="17" y="60"/>
                </a:cxn>
                <a:cxn ang="0">
                  <a:pos x="25" y="47"/>
                </a:cxn>
                <a:cxn ang="0">
                  <a:pos x="31" y="34"/>
                </a:cxn>
                <a:cxn ang="0">
                  <a:pos x="39" y="17"/>
                </a:cxn>
                <a:cxn ang="0">
                  <a:pos x="45" y="0"/>
                </a:cxn>
                <a:cxn ang="0">
                  <a:pos x="52" y="17"/>
                </a:cxn>
                <a:cxn ang="0">
                  <a:pos x="60" y="34"/>
                </a:cxn>
                <a:cxn ang="0">
                  <a:pos x="67" y="47"/>
                </a:cxn>
                <a:cxn ang="0">
                  <a:pos x="74" y="60"/>
                </a:cxn>
                <a:cxn ang="0">
                  <a:pos x="80" y="71"/>
                </a:cxn>
                <a:cxn ang="0">
                  <a:pos x="85" y="82"/>
                </a:cxn>
                <a:cxn ang="0">
                  <a:pos x="89" y="91"/>
                </a:cxn>
                <a:cxn ang="0">
                  <a:pos x="91" y="101"/>
                </a:cxn>
                <a:cxn ang="0">
                  <a:pos x="87" y="118"/>
                </a:cxn>
                <a:cxn ang="0">
                  <a:pos x="78" y="132"/>
                </a:cxn>
                <a:cxn ang="0">
                  <a:pos x="63" y="141"/>
                </a:cxn>
                <a:cxn ang="0">
                  <a:pos x="45" y="144"/>
                </a:cxn>
                <a:cxn ang="0">
                  <a:pos x="27" y="141"/>
                </a:cxn>
                <a:cxn ang="0">
                  <a:pos x="13" y="132"/>
                </a:cxn>
                <a:cxn ang="0">
                  <a:pos x="4" y="118"/>
                </a:cxn>
                <a:cxn ang="0">
                  <a:pos x="0" y="101"/>
                </a:cxn>
                <a:cxn ang="0">
                  <a:pos x="1" y="91"/>
                </a:cxn>
              </a:cxnLst>
              <a:rect l="0" t="0" r="r" b="b"/>
              <a:pathLst>
                <a:path w="91" h="144">
                  <a:moveTo>
                    <a:pt x="1" y="91"/>
                  </a:moveTo>
                  <a:lnTo>
                    <a:pt x="5" y="82"/>
                  </a:lnTo>
                  <a:lnTo>
                    <a:pt x="10" y="71"/>
                  </a:lnTo>
                  <a:lnTo>
                    <a:pt x="17" y="60"/>
                  </a:lnTo>
                  <a:lnTo>
                    <a:pt x="25" y="47"/>
                  </a:lnTo>
                  <a:lnTo>
                    <a:pt x="31" y="34"/>
                  </a:lnTo>
                  <a:lnTo>
                    <a:pt x="39" y="17"/>
                  </a:lnTo>
                  <a:lnTo>
                    <a:pt x="45" y="0"/>
                  </a:lnTo>
                  <a:lnTo>
                    <a:pt x="52" y="17"/>
                  </a:lnTo>
                  <a:lnTo>
                    <a:pt x="60" y="34"/>
                  </a:lnTo>
                  <a:lnTo>
                    <a:pt x="67" y="47"/>
                  </a:lnTo>
                  <a:lnTo>
                    <a:pt x="74" y="60"/>
                  </a:lnTo>
                  <a:lnTo>
                    <a:pt x="80" y="71"/>
                  </a:lnTo>
                  <a:lnTo>
                    <a:pt x="85" y="82"/>
                  </a:lnTo>
                  <a:lnTo>
                    <a:pt x="89" y="91"/>
                  </a:lnTo>
                  <a:lnTo>
                    <a:pt x="91" y="101"/>
                  </a:lnTo>
                  <a:lnTo>
                    <a:pt x="87" y="118"/>
                  </a:lnTo>
                  <a:lnTo>
                    <a:pt x="78" y="132"/>
                  </a:lnTo>
                  <a:lnTo>
                    <a:pt x="63" y="141"/>
                  </a:lnTo>
                  <a:lnTo>
                    <a:pt x="45" y="144"/>
                  </a:lnTo>
                  <a:lnTo>
                    <a:pt x="27" y="141"/>
                  </a:lnTo>
                  <a:lnTo>
                    <a:pt x="13" y="132"/>
                  </a:lnTo>
                  <a:lnTo>
                    <a:pt x="4" y="118"/>
                  </a:lnTo>
                  <a:lnTo>
                    <a:pt x="0" y="101"/>
                  </a:lnTo>
                  <a:lnTo>
                    <a:pt x="1" y="91"/>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8" name="Freeform 174"/>
            <p:cNvSpPr>
              <a:spLocks/>
            </p:cNvSpPr>
            <p:nvPr/>
          </p:nvSpPr>
          <p:spPr bwMode="auto">
            <a:xfrm rot="5400000">
              <a:off x="2542493" y="3106737"/>
              <a:ext cx="57150" cy="92075"/>
            </a:xfrm>
            <a:custGeom>
              <a:avLst/>
              <a:gdLst/>
              <a:ahLst/>
              <a:cxnLst>
                <a:cxn ang="0">
                  <a:pos x="1" y="91"/>
                </a:cxn>
                <a:cxn ang="0">
                  <a:pos x="5" y="82"/>
                </a:cxn>
                <a:cxn ang="0">
                  <a:pos x="10" y="71"/>
                </a:cxn>
                <a:cxn ang="0">
                  <a:pos x="17" y="60"/>
                </a:cxn>
                <a:cxn ang="0">
                  <a:pos x="25" y="47"/>
                </a:cxn>
                <a:cxn ang="0">
                  <a:pos x="31" y="34"/>
                </a:cxn>
                <a:cxn ang="0">
                  <a:pos x="39" y="17"/>
                </a:cxn>
                <a:cxn ang="0">
                  <a:pos x="45" y="0"/>
                </a:cxn>
                <a:cxn ang="0">
                  <a:pos x="52" y="17"/>
                </a:cxn>
                <a:cxn ang="0">
                  <a:pos x="60" y="34"/>
                </a:cxn>
                <a:cxn ang="0">
                  <a:pos x="67" y="47"/>
                </a:cxn>
                <a:cxn ang="0">
                  <a:pos x="74" y="60"/>
                </a:cxn>
                <a:cxn ang="0">
                  <a:pos x="80" y="71"/>
                </a:cxn>
                <a:cxn ang="0">
                  <a:pos x="85" y="82"/>
                </a:cxn>
                <a:cxn ang="0">
                  <a:pos x="89" y="91"/>
                </a:cxn>
                <a:cxn ang="0">
                  <a:pos x="91" y="101"/>
                </a:cxn>
                <a:cxn ang="0">
                  <a:pos x="87" y="118"/>
                </a:cxn>
                <a:cxn ang="0">
                  <a:pos x="78" y="132"/>
                </a:cxn>
                <a:cxn ang="0">
                  <a:pos x="63" y="141"/>
                </a:cxn>
                <a:cxn ang="0">
                  <a:pos x="45" y="144"/>
                </a:cxn>
                <a:cxn ang="0">
                  <a:pos x="27" y="141"/>
                </a:cxn>
                <a:cxn ang="0">
                  <a:pos x="13" y="132"/>
                </a:cxn>
                <a:cxn ang="0">
                  <a:pos x="4" y="118"/>
                </a:cxn>
                <a:cxn ang="0">
                  <a:pos x="0" y="101"/>
                </a:cxn>
                <a:cxn ang="0">
                  <a:pos x="1" y="91"/>
                </a:cxn>
              </a:cxnLst>
              <a:rect l="0" t="0" r="r" b="b"/>
              <a:pathLst>
                <a:path w="91" h="144">
                  <a:moveTo>
                    <a:pt x="1" y="91"/>
                  </a:moveTo>
                  <a:lnTo>
                    <a:pt x="5" y="82"/>
                  </a:lnTo>
                  <a:lnTo>
                    <a:pt x="10" y="71"/>
                  </a:lnTo>
                  <a:lnTo>
                    <a:pt x="17" y="60"/>
                  </a:lnTo>
                  <a:lnTo>
                    <a:pt x="25" y="47"/>
                  </a:lnTo>
                  <a:lnTo>
                    <a:pt x="31" y="34"/>
                  </a:lnTo>
                  <a:lnTo>
                    <a:pt x="39" y="17"/>
                  </a:lnTo>
                  <a:lnTo>
                    <a:pt x="45" y="0"/>
                  </a:lnTo>
                  <a:lnTo>
                    <a:pt x="52" y="17"/>
                  </a:lnTo>
                  <a:lnTo>
                    <a:pt x="60" y="34"/>
                  </a:lnTo>
                  <a:lnTo>
                    <a:pt x="67" y="47"/>
                  </a:lnTo>
                  <a:lnTo>
                    <a:pt x="74" y="60"/>
                  </a:lnTo>
                  <a:lnTo>
                    <a:pt x="80" y="71"/>
                  </a:lnTo>
                  <a:lnTo>
                    <a:pt x="85" y="82"/>
                  </a:lnTo>
                  <a:lnTo>
                    <a:pt x="89" y="91"/>
                  </a:lnTo>
                  <a:lnTo>
                    <a:pt x="91" y="101"/>
                  </a:lnTo>
                  <a:lnTo>
                    <a:pt x="87" y="118"/>
                  </a:lnTo>
                  <a:lnTo>
                    <a:pt x="78" y="132"/>
                  </a:lnTo>
                  <a:lnTo>
                    <a:pt x="63" y="141"/>
                  </a:lnTo>
                  <a:lnTo>
                    <a:pt x="45" y="144"/>
                  </a:lnTo>
                  <a:lnTo>
                    <a:pt x="27" y="141"/>
                  </a:lnTo>
                  <a:lnTo>
                    <a:pt x="13" y="132"/>
                  </a:lnTo>
                  <a:lnTo>
                    <a:pt x="4" y="118"/>
                  </a:lnTo>
                  <a:lnTo>
                    <a:pt x="0" y="101"/>
                  </a:lnTo>
                  <a:lnTo>
                    <a:pt x="1" y="91"/>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9" name="Freeform 175"/>
            <p:cNvSpPr>
              <a:spLocks/>
            </p:cNvSpPr>
            <p:nvPr/>
          </p:nvSpPr>
          <p:spPr bwMode="auto">
            <a:xfrm rot="5400000">
              <a:off x="2545668" y="3221037"/>
              <a:ext cx="57150" cy="92075"/>
            </a:xfrm>
            <a:custGeom>
              <a:avLst/>
              <a:gdLst/>
              <a:ahLst/>
              <a:cxnLst>
                <a:cxn ang="0">
                  <a:pos x="1" y="92"/>
                </a:cxn>
                <a:cxn ang="0">
                  <a:pos x="5" y="83"/>
                </a:cxn>
                <a:cxn ang="0">
                  <a:pos x="10" y="72"/>
                </a:cxn>
                <a:cxn ang="0">
                  <a:pos x="17" y="61"/>
                </a:cxn>
                <a:cxn ang="0">
                  <a:pos x="23" y="48"/>
                </a:cxn>
                <a:cxn ang="0">
                  <a:pos x="31" y="33"/>
                </a:cxn>
                <a:cxn ang="0">
                  <a:pos x="39" y="17"/>
                </a:cxn>
                <a:cxn ang="0">
                  <a:pos x="45" y="0"/>
                </a:cxn>
                <a:cxn ang="0">
                  <a:pos x="52" y="17"/>
                </a:cxn>
                <a:cxn ang="0">
                  <a:pos x="59" y="33"/>
                </a:cxn>
                <a:cxn ang="0">
                  <a:pos x="66" y="48"/>
                </a:cxn>
                <a:cxn ang="0">
                  <a:pos x="74"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3" y="133"/>
                </a:cxn>
                <a:cxn ang="0">
                  <a:pos x="4" y="119"/>
                </a:cxn>
                <a:cxn ang="0">
                  <a:pos x="0" y="102"/>
                </a:cxn>
                <a:cxn ang="0">
                  <a:pos x="1" y="92"/>
                </a:cxn>
              </a:cxnLst>
              <a:rect l="0" t="0" r="r" b="b"/>
              <a:pathLst>
                <a:path w="90" h="145">
                  <a:moveTo>
                    <a:pt x="1" y="92"/>
                  </a:moveTo>
                  <a:lnTo>
                    <a:pt x="5" y="83"/>
                  </a:lnTo>
                  <a:lnTo>
                    <a:pt x="10" y="72"/>
                  </a:lnTo>
                  <a:lnTo>
                    <a:pt x="17" y="61"/>
                  </a:lnTo>
                  <a:lnTo>
                    <a:pt x="23" y="48"/>
                  </a:lnTo>
                  <a:lnTo>
                    <a:pt x="31" y="33"/>
                  </a:lnTo>
                  <a:lnTo>
                    <a:pt x="39" y="17"/>
                  </a:lnTo>
                  <a:lnTo>
                    <a:pt x="45" y="0"/>
                  </a:lnTo>
                  <a:lnTo>
                    <a:pt x="52" y="17"/>
                  </a:lnTo>
                  <a:lnTo>
                    <a:pt x="59" y="33"/>
                  </a:lnTo>
                  <a:lnTo>
                    <a:pt x="66" y="48"/>
                  </a:lnTo>
                  <a:lnTo>
                    <a:pt x="74" y="61"/>
                  </a:lnTo>
                  <a:lnTo>
                    <a:pt x="80" y="72"/>
                  </a:lnTo>
                  <a:lnTo>
                    <a:pt x="85" y="83"/>
                  </a:lnTo>
                  <a:lnTo>
                    <a:pt x="89" y="92"/>
                  </a:lnTo>
                  <a:lnTo>
                    <a:pt x="90" y="102"/>
                  </a:lnTo>
                  <a:lnTo>
                    <a:pt x="86" y="119"/>
                  </a:lnTo>
                  <a:lnTo>
                    <a:pt x="77" y="133"/>
                  </a:lnTo>
                  <a:lnTo>
                    <a:pt x="63" y="142"/>
                  </a:lnTo>
                  <a:lnTo>
                    <a:pt x="45" y="145"/>
                  </a:lnTo>
                  <a:lnTo>
                    <a:pt x="27" y="142"/>
                  </a:lnTo>
                  <a:lnTo>
                    <a:pt x="13" y="133"/>
                  </a:lnTo>
                  <a:lnTo>
                    <a:pt x="4" y="119"/>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0" name="Freeform 176"/>
            <p:cNvSpPr>
              <a:spLocks/>
            </p:cNvSpPr>
            <p:nvPr/>
          </p:nvSpPr>
          <p:spPr bwMode="auto">
            <a:xfrm rot="5400000">
              <a:off x="2545668" y="3221037"/>
              <a:ext cx="57150" cy="92075"/>
            </a:xfrm>
            <a:custGeom>
              <a:avLst/>
              <a:gdLst/>
              <a:ahLst/>
              <a:cxnLst>
                <a:cxn ang="0">
                  <a:pos x="1" y="92"/>
                </a:cxn>
                <a:cxn ang="0">
                  <a:pos x="5" y="83"/>
                </a:cxn>
                <a:cxn ang="0">
                  <a:pos x="10" y="72"/>
                </a:cxn>
                <a:cxn ang="0">
                  <a:pos x="17" y="61"/>
                </a:cxn>
                <a:cxn ang="0">
                  <a:pos x="23" y="48"/>
                </a:cxn>
                <a:cxn ang="0">
                  <a:pos x="31" y="33"/>
                </a:cxn>
                <a:cxn ang="0">
                  <a:pos x="39" y="17"/>
                </a:cxn>
                <a:cxn ang="0">
                  <a:pos x="45" y="0"/>
                </a:cxn>
                <a:cxn ang="0">
                  <a:pos x="52" y="17"/>
                </a:cxn>
                <a:cxn ang="0">
                  <a:pos x="59" y="33"/>
                </a:cxn>
                <a:cxn ang="0">
                  <a:pos x="66" y="48"/>
                </a:cxn>
                <a:cxn ang="0">
                  <a:pos x="74"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3" y="133"/>
                </a:cxn>
                <a:cxn ang="0">
                  <a:pos x="4" y="119"/>
                </a:cxn>
                <a:cxn ang="0">
                  <a:pos x="0" y="102"/>
                </a:cxn>
                <a:cxn ang="0">
                  <a:pos x="1" y="92"/>
                </a:cxn>
              </a:cxnLst>
              <a:rect l="0" t="0" r="r" b="b"/>
              <a:pathLst>
                <a:path w="90" h="145">
                  <a:moveTo>
                    <a:pt x="1" y="92"/>
                  </a:moveTo>
                  <a:lnTo>
                    <a:pt x="5" y="83"/>
                  </a:lnTo>
                  <a:lnTo>
                    <a:pt x="10" y="72"/>
                  </a:lnTo>
                  <a:lnTo>
                    <a:pt x="17" y="61"/>
                  </a:lnTo>
                  <a:lnTo>
                    <a:pt x="23" y="48"/>
                  </a:lnTo>
                  <a:lnTo>
                    <a:pt x="31" y="33"/>
                  </a:lnTo>
                  <a:lnTo>
                    <a:pt x="39" y="17"/>
                  </a:lnTo>
                  <a:lnTo>
                    <a:pt x="45" y="0"/>
                  </a:lnTo>
                  <a:lnTo>
                    <a:pt x="52" y="17"/>
                  </a:lnTo>
                  <a:lnTo>
                    <a:pt x="59" y="33"/>
                  </a:lnTo>
                  <a:lnTo>
                    <a:pt x="66" y="48"/>
                  </a:lnTo>
                  <a:lnTo>
                    <a:pt x="74" y="61"/>
                  </a:lnTo>
                  <a:lnTo>
                    <a:pt x="80" y="72"/>
                  </a:lnTo>
                  <a:lnTo>
                    <a:pt x="85" y="83"/>
                  </a:lnTo>
                  <a:lnTo>
                    <a:pt x="89" y="92"/>
                  </a:lnTo>
                  <a:lnTo>
                    <a:pt x="90" y="102"/>
                  </a:lnTo>
                  <a:lnTo>
                    <a:pt x="86" y="119"/>
                  </a:lnTo>
                  <a:lnTo>
                    <a:pt x="77" y="133"/>
                  </a:lnTo>
                  <a:lnTo>
                    <a:pt x="63" y="142"/>
                  </a:lnTo>
                  <a:lnTo>
                    <a:pt x="45" y="145"/>
                  </a:lnTo>
                  <a:lnTo>
                    <a:pt x="27" y="142"/>
                  </a:lnTo>
                  <a:lnTo>
                    <a:pt x="13" y="133"/>
                  </a:lnTo>
                  <a:lnTo>
                    <a:pt x="4" y="119"/>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1" name="Freeform 177"/>
            <p:cNvSpPr>
              <a:spLocks/>
            </p:cNvSpPr>
            <p:nvPr/>
          </p:nvSpPr>
          <p:spPr bwMode="auto">
            <a:xfrm rot="5400000">
              <a:off x="2544080" y="3328987"/>
              <a:ext cx="57150" cy="92075"/>
            </a:xfrm>
            <a:custGeom>
              <a:avLst/>
              <a:gdLst/>
              <a:ahLst/>
              <a:cxnLst>
                <a:cxn ang="0">
                  <a:pos x="1" y="93"/>
                </a:cxn>
                <a:cxn ang="0">
                  <a:pos x="5" y="84"/>
                </a:cxn>
                <a:cxn ang="0">
                  <a:pos x="10" y="73"/>
                </a:cxn>
                <a:cxn ang="0">
                  <a:pos x="16" y="61"/>
                </a:cxn>
                <a:cxn ang="0">
                  <a:pos x="23" y="49"/>
                </a:cxn>
                <a:cxn ang="0">
                  <a:pos x="31" y="34"/>
                </a:cxn>
                <a:cxn ang="0">
                  <a:pos x="38" y="18"/>
                </a:cxn>
                <a:cxn ang="0">
                  <a:pos x="45" y="0"/>
                </a:cxn>
                <a:cxn ang="0">
                  <a:pos x="51" y="18"/>
                </a:cxn>
                <a:cxn ang="0">
                  <a:pos x="59" y="34"/>
                </a:cxn>
                <a:cxn ang="0">
                  <a:pos x="67" y="49"/>
                </a:cxn>
                <a:cxn ang="0">
                  <a:pos x="73" y="61"/>
                </a:cxn>
                <a:cxn ang="0">
                  <a:pos x="80" y="73"/>
                </a:cxn>
                <a:cxn ang="0">
                  <a:pos x="85" y="84"/>
                </a:cxn>
                <a:cxn ang="0">
                  <a:pos x="89" y="93"/>
                </a:cxn>
                <a:cxn ang="0">
                  <a:pos x="90" y="103"/>
                </a:cxn>
                <a:cxn ang="0">
                  <a:pos x="86" y="120"/>
                </a:cxn>
                <a:cxn ang="0">
                  <a:pos x="77" y="134"/>
                </a:cxn>
                <a:cxn ang="0">
                  <a:pos x="63" y="142"/>
                </a:cxn>
                <a:cxn ang="0">
                  <a:pos x="45" y="146"/>
                </a:cxn>
                <a:cxn ang="0">
                  <a:pos x="27" y="142"/>
                </a:cxn>
                <a:cxn ang="0">
                  <a:pos x="12" y="134"/>
                </a:cxn>
                <a:cxn ang="0">
                  <a:pos x="3" y="120"/>
                </a:cxn>
                <a:cxn ang="0">
                  <a:pos x="0" y="103"/>
                </a:cxn>
                <a:cxn ang="0">
                  <a:pos x="1" y="93"/>
                </a:cxn>
              </a:cxnLst>
              <a:rect l="0" t="0" r="r" b="b"/>
              <a:pathLst>
                <a:path w="90" h="146">
                  <a:moveTo>
                    <a:pt x="1" y="93"/>
                  </a:moveTo>
                  <a:lnTo>
                    <a:pt x="5" y="84"/>
                  </a:lnTo>
                  <a:lnTo>
                    <a:pt x="10" y="73"/>
                  </a:lnTo>
                  <a:lnTo>
                    <a:pt x="16" y="61"/>
                  </a:lnTo>
                  <a:lnTo>
                    <a:pt x="23" y="49"/>
                  </a:lnTo>
                  <a:lnTo>
                    <a:pt x="31" y="34"/>
                  </a:lnTo>
                  <a:lnTo>
                    <a:pt x="38" y="18"/>
                  </a:lnTo>
                  <a:lnTo>
                    <a:pt x="45" y="0"/>
                  </a:lnTo>
                  <a:lnTo>
                    <a:pt x="51" y="18"/>
                  </a:lnTo>
                  <a:lnTo>
                    <a:pt x="59" y="34"/>
                  </a:lnTo>
                  <a:lnTo>
                    <a:pt x="67" y="49"/>
                  </a:lnTo>
                  <a:lnTo>
                    <a:pt x="73" y="61"/>
                  </a:lnTo>
                  <a:lnTo>
                    <a:pt x="80" y="73"/>
                  </a:lnTo>
                  <a:lnTo>
                    <a:pt x="85" y="84"/>
                  </a:lnTo>
                  <a:lnTo>
                    <a:pt x="89" y="93"/>
                  </a:lnTo>
                  <a:lnTo>
                    <a:pt x="90" y="103"/>
                  </a:lnTo>
                  <a:lnTo>
                    <a:pt x="86" y="120"/>
                  </a:lnTo>
                  <a:lnTo>
                    <a:pt x="77" y="134"/>
                  </a:lnTo>
                  <a:lnTo>
                    <a:pt x="63" y="142"/>
                  </a:lnTo>
                  <a:lnTo>
                    <a:pt x="45" y="146"/>
                  </a:lnTo>
                  <a:lnTo>
                    <a:pt x="27" y="142"/>
                  </a:lnTo>
                  <a:lnTo>
                    <a:pt x="12" y="134"/>
                  </a:lnTo>
                  <a:lnTo>
                    <a:pt x="3" y="120"/>
                  </a:lnTo>
                  <a:lnTo>
                    <a:pt x="0" y="103"/>
                  </a:lnTo>
                  <a:lnTo>
                    <a:pt x="1" y="93"/>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2" name="Freeform 178"/>
            <p:cNvSpPr>
              <a:spLocks/>
            </p:cNvSpPr>
            <p:nvPr/>
          </p:nvSpPr>
          <p:spPr bwMode="auto">
            <a:xfrm rot="5400000">
              <a:off x="2544080" y="3328987"/>
              <a:ext cx="57150" cy="92075"/>
            </a:xfrm>
            <a:custGeom>
              <a:avLst/>
              <a:gdLst/>
              <a:ahLst/>
              <a:cxnLst>
                <a:cxn ang="0">
                  <a:pos x="1" y="93"/>
                </a:cxn>
                <a:cxn ang="0">
                  <a:pos x="5" y="84"/>
                </a:cxn>
                <a:cxn ang="0">
                  <a:pos x="10" y="73"/>
                </a:cxn>
                <a:cxn ang="0">
                  <a:pos x="16" y="61"/>
                </a:cxn>
                <a:cxn ang="0">
                  <a:pos x="23" y="49"/>
                </a:cxn>
                <a:cxn ang="0">
                  <a:pos x="31" y="34"/>
                </a:cxn>
                <a:cxn ang="0">
                  <a:pos x="38" y="18"/>
                </a:cxn>
                <a:cxn ang="0">
                  <a:pos x="45" y="0"/>
                </a:cxn>
                <a:cxn ang="0">
                  <a:pos x="51" y="18"/>
                </a:cxn>
                <a:cxn ang="0">
                  <a:pos x="59" y="34"/>
                </a:cxn>
                <a:cxn ang="0">
                  <a:pos x="67" y="49"/>
                </a:cxn>
                <a:cxn ang="0">
                  <a:pos x="73" y="61"/>
                </a:cxn>
                <a:cxn ang="0">
                  <a:pos x="80" y="73"/>
                </a:cxn>
                <a:cxn ang="0">
                  <a:pos x="85" y="84"/>
                </a:cxn>
                <a:cxn ang="0">
                  <a:pos x="89" y="93"/>
                </a:cxn>
                <a:cxn ang="0">
                  <a:pos x="90" y="103"/>
                </a:cxn>
                <a:cxn ang="0">
                  <a:pos x="86" y="120"/>
                </a:cxn>
                <a:cxn ang="0">
                  <a:pos x="77" y="134"/>
                </a:cxn>
                <a:cxn ang="0">
                  <a:pos x="63" y="142"/>
                </a:cxn>
                <a:cxn ang="0">
                  <a:pos x="45" y="146"/>
                </a:cxn>
                <a:cxn ang="0">
                  <a:pos x="27" y="142"/>
                </a:cxn>
                <a:cxn ang="0">
                  <a:pos x="12" y="134"/>
                </a:cxn>
                <a:cxn ang="0">
                  <a:pos x="3" y="120"/>
                </a:cxn>
                <a:cxn ang="0">
                  <a:pos x="0" y="103"/>
                </a:cxn>
                <a:cxn ang="0">
                  <a:pos x="1" y="93"/>
                </a:cxn>
              </a:cxnLst>
              <a:rect l="0" t="0" r="r" b="b"/>
              <a:pathLst>
                <a:path w="90" h="146">
                  <a:moveTo>
                    <a:pt x="1" y="93"/>
                  </a:moveTo>
                  <a:lnTo>
                    <a:pt x="5" y="84"/>
                  </a:lnTo>
                  <a:lnTo>
                    <a:pt x="10" y="73"/>
                  </a:lnTo>
                  <a:lnTo>
                    <a:pt x="16" y="61"/>
                  </a:lnTo>
                  <a:lnTo>
                    <a:pt x="23" y="49"/>
                  </a:lnTo>
                  <a:lnTo>
                    <a:pt x="31" y="34"/>
                  </a:lnTo>
                  <a:lnTo>
                    <a:pt x="38" y="18"/>
                  </a:lnTo>
                  <a:lnTo>
                    <a:pt x="45" y="0"/>
                  </a:lnTo>
                  <a:lnTo>
                    <a:pt x="51" y="18"/>
                  </a:lnTo>
                  <a:lnTo>
                    <a:pt x="59" y="34"/>
                  </a:lnTo>
                  <a:lnTo>
                    <a:pt x="67" y="49"/>
                  </a:lnTo>
                  <a:lnTo>
                    <a:pt x="73" y="61"/>
                  </a:lnTo>
                  <a:lnTo>
                    <a:pt x="80" y="73"/>
                  </a:lnTo>
                  <a:lnTo>
                    <a:pt x="85" y="84"/>
                  </a:lnTo>
                  <a:lnTo>
                    <a:pt x="89" y="93"/>
                  </a:lnTo>
                  <a:lnTo>
                    <a:pt x="90" y="103"/>
                  </a:lnTo>
                  <a:lnTo>
                    <a:pt x="86" y="120"/>
                  </a:lnTo>
                  <a:lnTo>
                    <a:pt x="77" y="134"/>
                  </a:lnTo>
                  <a:lnTo>
                    <a:pt x="63" y="142"/>
                  </a:lnTo>
                  <a:lnTo>
                    <a:pt x="45" y="146"/>
                  </a:lnTo>
                  <a:lnTo>
                    <a:pt x="27" y="142"/>
                  </a:lnTo>
                  <a:lnTo>
                    <a:pt x="12" y="134"/>
                  </a:lnTo>
                  <a:lnTo>
                    <a:pt x="3" y="120"/>
                  </a:lnTo>
                  <a:lnTo>
                    <a:pt x="0" y="103"/>
                  </a:lnTo>
                  <a:lnTo>
                    <a:pt x="1" y="93"/>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3" name="Freeform 179"/>
            <p:cNvSpPr>
              <a:spLocks/>
            </p:cNvSpPr>
            <p:nvPr/>
          </p:nvSpPr>
          <p:spPr bwMode="auto">
            <a:xfrm rot="5400000">
              <a:off x="2572655" y="3298825"/>
              <a:ext cx="117475" cy="47625"/>
            </a:xfrm>
            <a:custGeom>
              <a:avLst/>
              <a:gdLst/>
              <a:ahLst/>
              <a:cxnLst>
                <a:cxn ang="0">
                  <a:pos x="0" y="67"/>
                </a:cxn>
                <a:cxn ang="0">
                  <a:pos x="9" y="51"/>
                </a:cxn>
                <a:cxn ang="0">
                  <a:pos x="18" y="37"/>
                </a:cxn>
                <a:cxn ang="0">
                  <a:pos x="30" y="26"/>
                </a:cxn>
                <a:cxn ang="0">
                  <a:pos x="41" y="16"/>
                </a:cxn>
                <a:cxn ang="0">
                  <a:pos x="54" y="9"/>
                </a:cxn>
                <a:cxn ang="0">
                  <a:pos x="67" y="4"/>
                </a:cxn>
                <a:cxn ang="0">
                  <a:pos x="80" y="1"/>
                </a:cxn>
                <a:cxn ang="0">
                  <a:pos x="93" y="0"/>
                </a:cxn>
                <a:cxn ang="0">
                  <a:pos x="107" y="1"/>
                </a:cxn>
                <a:cxn ang="0">
                  <a:pos x="120" y="5"/>
                </a:cxn>
                <a:cxn ang="0">
                  <a:pos x="133" y="11"/>
                </a:cxn>
                <a:cxn ang="0">
                  <a:pos x="145" y="19"/>
                </a:cxn>
                <a:cxn ang="0">
                  <a:pos x="156" y="30"/>
                </a:cxn>
                <a:cxn ang="0">
                  <a:pos x="167" y="42"/>
                </a:cxn>
                <a:cxn ang="0">
                  <a:pos x="177" y="57"/>
                </a:cxn>
                <a:cxn ang="0">
                  <a:pos x="185" y="75"/>
                </a:cxn>
              </a:cxnLst>
              <a:rect l="0" t="0" r="r" b="b"/>
              <a:pathLst>
                <a:path w="185" h="75">
                  <a:moveTo>
                    <a:pt x="0" y="67"/>
                  </a:moveTo>
                  <a:lnTo>
                    <a:pt x="9" y="51"/>
                  </a:lnTo>
                  <a:lnTo>
                    <a:pt x="18" y="37"/>
                  </a:lnTo>
                  <a:lnTo>
                    <a:pt x="30" y="26"/>
                  </a:lnTo>
                  <a:lnTo>
                    <a:pt x="41" y="16"/>
                  </a:lnTo>
                  <a:lnTo>
                    <a:pt x="54" y="9"/>
                  </a:lnTo>
                  <a:lnTo>
                    <a:pt x="67" y="4"/>
                  </a:lnTo>
                  <a:lnTo>
                    <a:pt x="80" y="1"/>
                  </a:lnTo>
                  <a:lnTo>
                    <a:pt x="93" y="0"/>
                  </a:lnTo>
                  <a:lnTo>
                    <a:pt x="107" y="1"/>
                  </a:lnTo>
                  <a:lnTo>
                    <a:pt x="120" y="5"/>
                  </a:lnTo>
                  <a:lnTo>
                    <a:pt x="133" y="11"/>
                  </a:lnTo>
                  <a:lnTo>
                    <a:pt x="145" y="19"/>
                  </a:lnTo>
                  <a:lnTo>
                    <a:pt x="156" y="30"/>
                  </a:lnTo>
                  <a:lnTo>
                    <a:pt x="167" y="42"/>
                  </a:lnTo>
                  <a:lnTo>
                    <a:pt x="177" y="57"/>
                  </a:lnTo>
                  <a:lnTo>
                    <a:pt x="185"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4" name="Freeform 180"/>
            <p:cNvSpPr>
              <a:spLocks/>
            </p:cNvSpPr>
            <p:nvPr/>
          </p:nvSpPr>
          <p:spPr bwMode="auto">
            <a:xfrm rot="5400000">
              <a:off x="2575830" y="3409950"/>
              <a:ext cx="117475" cy="47625"/>
            </a:xfrm>
            <a:custGeom>
              <a:avLst/>
              <a:gdLst/>
              <a:ahLst/>
              <a:cxnLst>
                <a:cxn ang="0">
                  <a:pos x="0" y="69"/>
                </a:cxn>
                <a:cxn ang="0">
                  <a:pos x="9" y="52"/>
                </a:cxn>
                <a:cxn ang="0">
                  <a:pos x="18" y="39"/>
                </a:cxn>
                <a:cxn ang="0">
                  <a:pos x="30" y="26"/>
                </a:cxn>
                <a:cxn ang="0">
                  <a:pos x="41" y="16"/>
                </a:cxn>
                <a:cxn ang="0">
                  <a:pos x="54" y="9"/>
                </a:cxn>
                <a:cxn ang="0">
                  <a:pos x="67" y="4"/>
                </a:cxn>
                <a:cxn ang="0">
                  <a:pos x="80" y="1"/>
                </a:cxn>
                <a:cxn ang="0">
                  <a:pos x="94" y="0"/>
                </a:cxn>
                <a:cxn ang="0">
                  <a:pos x="107" y="1"/>
                </a:cxn>
                <a:cxn ang="0">
                  <a:pos x="121" y="5"/>
                </a:cxn>
                <a:cxn ang="0">
                  <a:pos x="134" y="11"/>
                </a:cxn>
                <a:cxn ang="0">
                  <a:pos x="146" y="19"/>
                </a:cxn>
                <a:cxn ang="0">
                  <a:pos x="158" y="30"/>
                </a:cxn>
                <a:cxn ang="0">
                  <a:pos x="168" y="43"/>
                </a:cxn>
                <a:cxn ang="0">
                  <a:pos x="178" y="57"/>
                </a:cxn>
                <a:cxn ang="0">
                  <a:pos x="186" y="75"/>
                </a:cxn>
              </a:cxnLst>
              <a:rect l="0" t="0" r="r" b="b"/>
              <a:pathLst>
                <a:path w="186" h="75">
                  <a:moveTo>
                    <a:pt x="0" y="69"/>
                  </a:moveTo>
                  <a:lnTo>
                    <a:pt x="9" y="52"/>
                  </a:lnTo>
                  <a:lnTo>
                    <a:pt x="18" y="39"/>
                  </a:lnTo>
                  <a:lnTo>
                    <a:pt x="30" y="26"/>
                  </a:lnTo>
                  <a:lnTo>
                    <a:pt x="41" y="16"/>
                  </a:lnTo>
                  <a:lnTo>
                    <a:pt x="54" y="9"/>
                  </a:lnTo>
                  <a:lnTo>
                    <a:pt x="67" y="4"/>
                  </a:lnTo>
                  <a:lnTo>
                    <a:pt x="80" y="1"/>
                  </a:lnTo>
                  <a:lnTo>
                    <a:pt x="94" y="0"/>
                  </a:lnTo>
                  <a:lnTo>
                    <a:pt x="107" y="1"/>
                  </a:lnTo>
                  <a:lnTo>
                    <a:pt x="121" y="5"/>
                  </a:lnTo>
                  <a:lnTo>
                    <a:pt x="134" y="11"/>
                  </a:lnTo>
                  <a:lnTo>
                    <a:pt x="146" y="19"/>
                  </a:lnTo>
                  <a:lnTo>
                    <a:pt x="158" y="30"/>
                  </a:lnTo>
                  <a:lnTo>
                    <a:pt x="168" y="43"/>
                  </a:lnTo>
                  <a:lnTo>
                    <a:pt x="178" y="57"/>
                  </a:lnTo>
                  <a:lnTo>
                    <a:pt x="186"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5" name="Freeform 181"/>
            <p:cNvSpPr>
              <a:spLocks/>
            </p:cNvSpPr>
            <p:nvPr/>
          </p:nvSpPr>
          <p:spPr bwMode="auto">
            <a:xfrm rot="5400000">
              <a:off x="2580593" y="3187700"/>
              <a:ext cx="119063" cy="49213"/>
            </a:xfrm>
            <a:custGeom>
              <a:avLst/>
              <a:gdLst/>
              <a:ahLst/>
              <a:cxnLst>
                <a:cxn ang="0">
                  <a:pos x="0" y="68"/>
                </a:cxn>
                <a:cxn ang="0">
                  <a:pos x="9" y="52"/>
                </a:cxn>
                <a:cxn ang="0">
                  <a:pos x="18" y="38"/>
                </a:cxn>
                <a:cxn ang="0">
                  <a:pos x="30" y="26"/>
                </a:cxn>
                <a:cxn ang="0">
                  <a:pos x="42" y="16"/>
                </a:cxn>
                <a:cxn ang="0">
                  <a:pos x="55" y="8"/>
                </a:cxn>
                <a:cxn ang="0">
                  <a:pos x="68" y="3"/>
                </a:cxn>
                <a:cxn ang="0">
                  <a:pos x="80" y="1"/>
                </a:cxn>
                <a:cxn ang="0">
                  <a:pos x="95" y="0"/>
                </a:cxn>
                <a:cxn ang="0">
                  <a:pos x="108" y="1"/>
                </a:cxn>
                <a:cxn ang="0">
                  <a:pos x="122" y="5"/>
                </a:cxn>
                <a:cxn ang="0">
                  <a:pos x="135" y="11"/>
                </a:cxn>
                <a:cxn ang="0">
                  <a:pos x="146" y="20"/>
                </a:cxn>
                <a:cxn ang="0">
                  <a:pos x="158" y="30"/>
                </a:cxn>
                <a:cxn ang="0">
                  <a:pos x="168" y="43"/>
                </a:cxn>
                <a:cxn ang="0">
                  <a:pos x="179" y="58"/>
                </a:cxn>
                <a:cxn ang="0">
                  <a:pos x="187" y="76"/>
                </a:cxn>
              </a:cxnLst>
              <a:rect l="0" t="0" r="r" b="b"/>
              <a:pathLst>
                <a:path w="187" h="76">
                  <a:moveTo>
                    <a:pt x="0" y="68"/>
                  </a:moveTo>
                  <a:lnTo>
                    <a:pt x="9" y="52"/>
                  </a:lnTo>
                  <a:lnTo>
                    <a:pt x="18" y="38"/>
                  </a:lnTo>
                  <a:lnTo>
                    <a:pt x="30" y="26"/>
                  </a:lnTo>
                  <a:lnTo>
                    <a:pt x="42" y="16"/>
                  </a:lnTo>
                  <a:lnTo>
                    <a:pt x="55" y="8"/>
                  </a:lnTo>
                  <a:lnTo>
                    <a:pt x="68" y="3"/>
                  </a:lnTo>
                  <a:lnTo>
                    <a:pt x="80" y="1"/>
                  </a:lnTo>
                  <a:lnTo>
                    <a:pt x="95" y="0"/>
                  </a:lnTo>
                  <a:lnTo>
                    <a:pt x="108" y="1"/>
                  </a:lnTo>
                  <a:lnTo>
                    <a:pt x="122" y="5"/>
                  </a:lnTo>
                  <a:lnTo>
                    <a:pt x="135" y="11"/>
                  </a:lnTo>
                  <a:lnTo>
                    <a:pt x="146" y="20"/>
                  </a:lnTo>
                  <a:lnTo>
                    <a:pt x="158" y="30"/>
                  </a:lnTo>
                  <a:lnTo>
                    <a:pt x="168" y="43"/>
                  </a:lnTo>
                  <a:lnTo>
                    <a:pt x="179" y="58"/>
                  </a:lnTo>
                  <a:lnTo>
                    <a:pt x="187"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6" name="Freeform 182"/>
            <p:cNvSpPr>
              <a:spLocks/>
            </p:cNvSpPr>
            <p:nvPr/>
          </p:nvSpPr>
          <p:spPr bwMode="auto">
            <a:xfrm rot="5400000">
              <a:off x="2537730" y="3783012"/>
              <a:ext cx="57150" cy="92075"/>
            </a:xfrm>
            <a:custGeom>
              <a:avLst/>
              <a:gdLst/>
              <a:ahLst/>
              <a:cxnLst>
                <a:cxn ang="0">
                  <a:pos x="1" y="91"/>
                </a:cxn>
                <a:cxn ang="0">
                  <a:pos x="5" y="83"/>
                </a:cxn>
                <a:cxn ang="0">
                  <a:pos x="10" y="71"/>
                </a:cxn>
                <a:cxn ang="0">
                  <a:pos x="17" y="60"/>
                </a:cxn>
                <a:cxn ang="0">
                  <a:pos x="25" y="48"/>
                </a:cxn>
                <a:cxn ang="0">
                  <a:pos x="31" y="34"/>
                </a:cxn>
                <a:cxn ang="0">
                  <a:pos x="39" y="18"/>
                </a:cxn>
                <a:cxn ang="0">
                  <a:pos x="45" y="0"/>
                </a:cxn>
                <a:cxn ang="0">
                  <a:pos x="52" y="18"/>
                </a:cxn>
                <a:cxn ang="0">
                  <a:pos x="60" y="34"/>
                </a:cxn>
                <a:cxn ang="0">
                  <a:pos x="67" y="48"/>
                </a:cxn>
                <a:cxn ang="0">
                  <a:pos x="74" y="60"/>
                </a:cxn>
                <a:cxn ang="0">
                  <a:pos x="80" y="71"/>
                </a:cxn>
                <a:cxn ang="0">
                  <a:pos x="85" y="83"/>
                </a:cxn>
                <a:cxn ang="0">
                  <a:pos x="89" y="91"/>
                </a:cxn>
                <a:cxn ang="0">
                  <a:pos x="91" y="101"/>
                </a:cxn>
                <a:cxn ang="0">
                  <a:pos x="87" y="119"/>
                </a:cxn>
                <a:cxn ang="0">
                  <a:pos x="78" y="132"/>
                </a:cxn>
                <a:cxn ang="0">
                  <a:pos x="63" y="141"/>
                </a:cxn>
                <a:cxn ang="0">
                  <a:pos x="45" y="145"/>
                </a:cxn>
                <a:cxn ang="0">
                  <a:pos x="27" y="141"/>
                </a:cxn>
                <a:cxn ang="0">
                  <a:pos x="13" y="132"/>
                </a:cxn>
                <a:cxn ang="0">
                  <a:pos x="4" y="119"/>
                </a:cxn>
                <a:cxn ang="0">
                  <a:pos x="0" y="101"/>
                </a:cxn>
                <a:cxn ang="0">
                  <a:pos x="1" y="91"/>
                </a:cxn>
              </a:cxnLst>
              <a:rect l="0" t="0" r="r" b="b"/>
              <a:pathLst>
                <a:path w="91" h="145">
                  <a:moveTo>
                    <a:pt x="1" y="91"/>
                  </a:moveTo>
                  <a:lnTo>
                    <a:pt x="5" y="83"/>
                  </a:lnTo>
                  <a:lnTo>
                    <a:pt x="10" y="71"/>
                  </a:lnTo>
                  <a:lnTo>
                    <a:pt x="17" y="60"/>
                  </a:lnTo>
                  <a:lnTo>
                    <a:pt x="25" y="48"/>
                  </a:lnTo>
                  <a:lnTo>
                    <a:pt x="31" y="34"/>
                  </a:lnTo>
                  <a:lnTo>
                    <a:pt x="39" y="18"/>
                  </a:lnTo>
                  <a:lnTo>
                    <a:pt x="45" y="0"/>
                  </a:lnTo>
                  <a:lnTo>
                    <a:pt x="52" y="18"/>
                  </a:lnTo>
                  <a:lnTo>
                    <a:pt x="60" y="34"/>
                  </a:lnTo>
                  <a:lnTo>
                    <a:pt x="67" y="48"/>
                  </a:lnTo>
                  <a:lnTo>
                    <a:pt x="74" y="60"/>
                  </a:lnTo>
                  <a:lnTo>
                    <a:pt x="80" y="71"/>
                  </a:lnTo>
                  <a:lnTo>
                    <a:pt x="85" y="83"/>
                  </a:lnTo>
                  <a:lnTo>
                    <a:pt x="89" y="91"/>
                  </a:lnTo>
                  <a:lnTo>
                    <a:pt x="91" y="101"/>
                  </a:lnTo>
                  <a:lnTo>
                    <a:pt x="87" y="119"/>
                  </a:lnTo>
                  <a:lnTo>
                    <a:pt x="78" y="132"/>
                  </a:lnTo>
                  <a:lnTo>
                    <a:pt x="63" y="141"/>
                  </a:lnTo>
                  <a:lnTo>
                    <a:pt x="45" y="145"/>
                  </a:lnTo>
                  <a:lnTo>
                    <a:pt x="27" y="141"/>
                  </a:lnTo>
                  <a:lnTo>
                    <a:pt x="13" y="132"/>
                  </a:lnTo>
                  <a:lnTo>
                    <a:pt x="4" y="119"/>
                  </a:lnTo>
                  <a:lnTo>
                    <a:pt x="0" y="101"/>
                  </a:lnTo>
                  <a:lnTo>
                    <a:pt x="1" y="91"/>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7" name="Freeform 183"/>
            <p:cNvSpPr>
              <a:spLocks/>
            </p:cNvSpPr>
            <p:nvPr/>
          </p:nvSpPr>
          <p:spPr bwMode="auto">
            <a:xfrm rot="5400000">
              <a:off x="2536684" y="3795488"/>
              <a:ext cx="45719" cy="78553"/>
            </a:xfrm>
            <a:custGeom>
              <a:avLst/>
              <a:gdLst/>
              <a:ahLst/>
              <a:cxnLst>
                <a:cxn ang="0">
                  <a:pos x="1" y="91"/>
                </a:cxn>
                <a:cxn ang="0">
                  <a:pos x="5" y="83"/>
                </a:cxn>
                <a:cxn ang="0">
                  <a:pos x="10" y="71"/>
                </a:cxn>
                <a:cxn ang="0">
                  <a:pos x="17" y="60"/>
                </a:cxn>
                <a:cxn ang="0">
                  <a:pos x="25" y="48"/>
                </a:cxn>
                <a:cxn ang="0">
                  <a:pos x="31" y="34"/>
                </a:cxn>
                <a:cxn ang="0">
                  <a:pos x="39" y="18"/>
                </a:cxn>
                <a:cxn ang="0">
                  <a:pos x="45" y="0"/>
                </a:cxn>
                <a:cxn ang="0">
                  <a:pos x="52" y="18"/>
                </a:cxn>
                <a:cxn ang="0">
                  <a:pos x="60" y="34"/>
                </a:cxn>
                <a:cxn ang="0">
                  <a:pos x="67" y="48"/>
                </a:cxn>
                <a:cxn ang="0">
                  <a:pos x="74" y="60"/>
                </a:cxn>
                <a:cxn ang="0">
                  <a:pos x="80" y="71"/>
                </a:cxn>
                <a:cxn ang="0">
                  <a:pos x="85" y="83"/>
                </a:cxn>
                <a:cxn ang="0">
                  <a:pos x="89" y="91"/>
                </a:cxn>
                <a:cxn ang="0">
                  <a:pos x="91" y="101"/>
                </a:cxn>
                <a:cxn ang="0">
                  <a:pos x="87" y="119"/>
                </a:cxn>
                <a:cxn ang="0">
                  <a:pos x="78" y="132"/>
                </a:cxn>
                <a:cxn ang="0">
                  <a:pos x="63" y="141"/>
                </a:cxn>
                <a:cxn ang="0">
                  <a:pos x="45" y="145"/>
                </a:cxn>
                <a:cxn ang="0">
                  <a:pos x="27" y="141"/>
                </a:cxn>
                <a:cxn ang="0">
                  <a:pos x="13" y="132"/>
                </a:cxn>
                <a:cxn ang="0">
                  <a:pos x="4" y="119"/>
                </a:cxn>
                <a:cxn ang="0">
                  <a:pos x="0" y="101"/>
                </a:cxn>
                <a:cxn ang="0">
                  <a:pos x="1" y="91"/>
                </a:cxn>
              </a:cxnLst>
              <a:rect l="0" t="0" r="r" b="b"/>
              <a:pathLst>
                <a:path w="91" h="145">
                  <a:moveTo>
                    <a:pt x="1" y="91"/>
                  </a:moveTo>
                  <a:lnTo>
                    <a:pt x="5" y="83"/>
                  </a:lnTo>
                  <a:lnTo>
                    <a:pt x="10" y="71"/>
                  </a:lnTo>
                  <a:lnTo>
                    <a:pt x="17" y="60"/>
                  </a:lnTo>
                  <a:lnTo>
                    <a:pt x="25" y="48"/>
                  </a:lnTo>
                  <a:lnTo>
                    <a:pt x="31" y="34"/>
                  </a:lnTo>
                  <a:lnTo>
                    <a:pt x="39" y="18"/>
                  </a:lnTo>
                  <a:lnTo>
                    <a:pt x="45" y="0"/>
                  </a:lnTo>
                  <a:lnTo>
                    <a:pt x="52" y="18"/>
                  </a:lnTo>
                  <a:lnTo>
                    <a:pt x="60" y="34"/>
                  </a:lnTo>
                  <a:lnTo>
                    <a:pt x="67" y="48"/>
                  </a:lnTo>
                  <a:lnTo>
                    <a:pt x="74" y="60"/>
                  </a:lnTo>
                  <a:lnTo>
                    <a:pt x="80" y="71"/>
                  </a:lnTo>
                  <a:lnTo>
                    <a:pt x="85" y="83"/>
                  </a:lnTo>
                  <a:lnTo>
                    <a:pt x="89" y="91"/>
                  </a:lnTo>
                  <a:lnTo>
                    <a:pt x="91" y="101"/>
                  </a:lnTo>
                  <a:lnTo>
                    <a:pt x="87" y="119"/>
                  </a:lnTo>
                  <a:lnTo>
                    <a:pt x="78" y="132"/>
                  </a:lnTo>
                  <a:lnTo>
                    <a:pt x="63" y="141"/>
                  </a:lnTo>
                  <a:lnTo>
                    <a:pt x="45" y="145"/>
                  </a:lnTo>
                  <a:lnTo>
                    <a:pt x="27" y="141"/>
                  </a:lnTo>
                  <a:lnTo>
                    <a:pt x="13" y="132"/>
                  </a:lnTo>
                  <a:lnTo>
                    <a:pt x="4" y="119"/>
                  </a:lnTo>
                  <a:lnTo>
                    <a:pt x="0" y="101"/>
                  </a:lnTo>
                  <a:lnTo>
                    <a:pt x="1" y="91"/>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8" name="Freeform 184"/>
            <p:cNvSpPr>
              <a:spLocks/>
            </p:cNvSpPr>
            <p:nvPr/>
          </p:nvSpPr>
          <p:spPr bwMode="auto">
            <a:xfrm rot="5400000">
              <a:off x="2547255" y="3898900"/>
              <a:ext cx="58738" cy="92075"/>
            </a:xfrm>
            <a:custGeom>
              <a:avLst/>
              <a:gdLst/>
              <a:ahLst/>
              <a:cxnLst>
                <a:cxn ang="0">
                  <a:pos x="1" y="95"/>
                </a:cxn>
                <a:cxn ang="0">
                  <a:pos x="4" y="85"/>
                </a:cxn>
                <a:cxn ang="0">
                  <a:pos x="8" y="75"/>
                </a:cxn>
                <a:cxn ang="0">
                  <a:pos x="14" y="62"/>
                </a:cxn>
                <a:cxn ang="0">
                  <a:pos x="21" y="50"/>
                </a:cxn>
                <a:cxn ang="0">
                  <a:pos x="27" y="35"/>
                </a:cxn>
                <a:cxn ang="0">
                  <a:pos x="34" y="19"/>
                </a:cxn>
                <a:cxn ang="0">
                  <a:pos x="40" y="0"/>
                </a:cxn>
                <a:cxn ang="0">
                  <a:pos x="48" y="17"/>
                </a:cxn>
                <a:cxn ang="0">
                  <a:pos x="56" y="34"/>
                </a:cxn>
                <a:cxn ang="0">
                  <a:pos x="63" y="47"/>
                </a:cxn>
                <a:cxn ang="0">
                  <a:pos x="71" y="60"/>
                </a:cxn>
                <a:cxn ang="0">
                  <a:pos x="79" y="70"/>
                </a:cxn>
                <a:cxn ang="0">
                  <a:pos x="84" y="81"/>
                </a:cxn>
                <a:cxn ang="0">
                  <a:pos x="89" y="90"/>
                </a:cxn>
                <a:cxn ang="0">
                  <a:pos x="91" y="100"/>
                </a:cxn>
                <a:cxn ang="0">
                  <a:pos x="88" y="117"/>
                </a:cxn>
                <a:cxn ang="0">
                  <a:pos x="80" y="132"/>
                </a:cxn>
                <a:cxn ang="0">
                  <a:pos x="66" y="142"/>
                </a:cxn>
                <a:cxn ang="0">
                  <a:pos x="48" y="146"/>
                </a:cxn>
                <a:cxn ang="0">
                  <a:pos x="30" y="143"/>
                </a:cxn>
                <a:cxn ang="0">
                  <a:pos x="14" y="134"/>
                </a:cxn>
                <a:cxn ang="0">
                  <a:pos x="4" y="122"/>
                </a:cxn>
                <a:cxn ang="0">
                  <a:pos x="0" y="105"/>
                </a:cxn>
                <a:cxn ang="0">
                  <a:pos x="1" y="95"/>
                </a:cxn>
              </a:cxnLst>
              <a:rect l="0" t="0" r="r" b="b"/>
              <a:pathLst>
                <a:path w="91" h="146">
                  <a:moveTo>
                    <a:pt x="1" y="95"/>
                  </a:moveTo>
                  <a:lnTo>
                    <a:pt x="4" y="85"/>
                  </a:lnTo>
                  <a:lnTo>
                    <a:pt x="8" y="75"/>
                  </a:lnTo>
                  <a:lnTo>
                    <a:pt x="14" y="62"/>
                  </a:lnTo>
                  <a:lnTo>
                    <a:pt x="21" y="50"/>
                  </a:lnTo>
                  <a:lnTo>
                    <a:pt x="27" y="35"/>
                  </a:lnTo>
                  <a:lnTo>
                    <a:pt x="34" y="19"/>
                  </a:lnTo>
                  <a:lnTo>
                    <a:pt x="40" y="0"/>
                  </a:lnTo>
                  <a:lnTo>
                    <a:pt x="48" y="17"/>
                  </a:lnTo>
                  <a:lnTo>
                    <a:pt x="56" y="34"/>
                  </a:lnTo>
                  <a:lnTo>
                    <a:pt x="63" y="47"/>
                  </a:lnTo>
                  <a:lnTo>
                    <a:pt x="71" y="60"/>
                  </a:lnTo>
                  <a:lnTo>
                    <a:pt x="79" y="70"/>
                  </a:lnTo>
                  <a:lnTo>
                    <a:pt x="84" y="81"/>
                  </a:lnTo>
                  <a:lnTo>
                    <a:pt x="89" y="90"/>
                  </a:lnTo>
                  <a:lnTo>
                    <a:pt x="91" y="100"/>
                  </a:lnTo>
                  <a:lnTo>
                    <a:pt x="88" y="117"/>
                  </a:lnTo>
                  <a:lnTo>
                    <a:pt x="80" y="132"/>
                  </a:lnTo>
                  <a:lnTo>
                    <a:pt x="66" y="142"/>
                  </a:lnTo>
                  <a:lnTo>
                    <a:pt x="48" y="146"/>
                  </a:lnTo>
                  <a:lnTo>
                    <a:pt x="30" y="143"/>
                  </a:lnTo>
                  <a:lnTo>
                    <a:pt x="14" y="134"/>
                  </a:lnTo>
                  <a:lnTo>
                    <a:pt x="4" y="122"/>
                  </a:lnTo>
                  <a:lnTo>
                    <a:pt x="0" y="105"/>
                  </a:lnTo>
                  <a:lnTo>
                    <a:pt x="1" y="95"/>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9" name="Freeform 185"/>
            <p:cNvSpPr>
              <a:spLocks/>
            </p:cNvSpPr>
            <p:nvPr/>
          </p:nvSpPr>
          <p:spPr bwMode="auto">
            <a:xfrm rot="5400000">
              <a:off x="2547255" y="3898900"/>
              <a:ext cx="58738" cy="92075"/>
            </a:xfrm>
            <a:custGeom>
              <a:avLst/>
              <a:gdLst/>
              <a:ahLst/>
              <a:cxnLst>
                <a:cxn ang="0">
                  <a:pos x="1" y="95"/>
                </a:cxn>
                <a:cxn ang="0">
                  <a:pos x="4" y="85"/>
                </a:cxn>
                <a:cxn ang="0">
                  <a:pos x="8" y="75"/>
                </a:cxn>
                <a:cxn ang="0">
                  <a:pos x="14" y="62"/>
                </a:cxn>
                <a:cxn ang="0">
                  <a:pos x="21" y="50"/>
                </a:cxn>
                <a:cxn ang="0">
                  <a:pos x="27" y="35"/>
                </a:cxn>
                <a:cxn ang="0">
                  <a:pos x="34" y="19"/>
                </a:cxn>
                <a:cxn ang="0">
                  <a:pos x="40" y="0"/>
                </a:cxn>
                <a:cxn ang="0">
                  <a:pos x="48" y="17"/>
                </a:cxn>
                <a:cxn ang="0">
                  <a:pos x="56" y="34"/>
                </a:cxn>
                <a:cxn ang="0">
                  <a:pos x="63" y="47"/>
                </a:cxn>
                <a:cxn ang="0">
                  <a:pos x="71" y="60"/>
                </a:cxn>
                <a:cxn ang="0">
                  <a:pos x="79" y="70"/>
                </a:cxn>
                <a:cxn ang="0">
                  <a:pos x="84" y="81"/>
                </a:cxn>
                <a:cxn ang="0">
                  <a:pos x="89" y="90"/>
                </a:cxn>
                <a:cxn ang="0">
                  <a:pos x="91" y="100"/>
                </a:cxn>
                <a:cxn ang="0">
                  <a:pos x="88" y="117"/>
                </a:cxn>
                <a:cxn ang="0">
                  <a:pos x="80" y="132"/>
                </a:cxn>
                <a:cxn ang="0">
                  <a:pos x="66" y="142"/>
                </a:cxn>
                <a:cxn ang="0">
                  <a:pos x="48" y="146"/>
                </a:cxn>
                <a:cxn ang="0">
                  <a:pos x="30" y="143"/>
                </a:cxn>
                <a:cxn ang="0">
                  <a:pos x="14" y="134"/>
                </a:cxn>
                <a:cxn ang="0">
                  <a:pos x="4" y="122"/>
                </a:cxn>
                <a:cxn ang="0">
                  <a:pos x="0" y="105"/>
                </a:cxn>
                <a:cxn ang="0">
                  <a:pos x="1" y="95"/>
                </a:cxn>
              </a:cxnLst>
              <a:rect l="0" t="0" r="r" b="b"/>
              <a:pathLst>
                <a:path w="91" h="146">
                  <a:moveTo>
                    <a:pt x="1" y="95"/>
                  </a:moveTo>
                  <a:lnTo>
                    <a:pt x="4" y="85"/>
                  </a:lnTo>
                  <a:lnTo>
                    <a:pt x="8" y="75"/>
                  </a:lnTo>
                  <a:lnTo>
                    <a:pt x="14" y="62"/>
                  </a:lnTo>
                  <a:lnTo>
                    <a:pt x="21" y="50"/>
                  </a:lnTo>
                  <a:lnTo>
                    <a:pt x="27" y="35"/>
                  </a:lnTo>
                  <a:lnTo>
                    <a:pt x="34" y="19"/>
                  </a:lnTo>
                  <a:lnTo>
                    <a:pt x="40" y="0"/>
                  </a:lnTo>
                  <a:lnTo>
                    <a:pt x="48" y="17"/>
                  </a:lnTo>
                  <a:lnTo>
                    <a:pt x="56" y="34"/>
                  </a:lnTo>
                  <a:lnTo>
                    <a:pt x="63" y="47"/>
                  </a:lnTo>
                  <a:lnTo>
                    <a:pt x="71" y="60"/>
                  </a:lnTo>
                  <a:lnTo>
                    <a:pt x="79" y="70"/>
                  </a:lnTo>
                  <a:lnTo>
                    <a:pt x="84" y="81"/>
                  </a:lnTo>
                  <a:lnTo>
                    <a:pt x="89" y="90"/>
                  </a:lnTo>
                  <a:lnTo>
                    <a:pt x="91" y="100"/>
                  </a:lnTo>
                  <a:lnTo>
                    <a:pt x="88" y="117"/>
                  </a:lnTo>
                  <a:lnTo>
                    <a:pt x="80" y="132"/>
                  </a:lnTo>
                  <a:lnTo>
                    <a:pt x="66" y="142"/>
                  </a:lnTo>
                  <a:lnTo>
                    <a:pt x="48" y="146"/>
                  </a:lnTo>
                  <a:lnTo>
                    <a:pt x="30" y="143"/>
                  </a:lnTo>
                  <a:lnTo>
                    <a:pt x="14" y="134"/>
                  </a:lnTo>
                  <a:lnTo>
                    <a:pt x="4" y="122"/>
                  </a:lnTo>
                  <a:lnTo>
                    <a:pt x="0" y="105"/>
                  </a:lnTo>
                  <a:lnTo>
                    <a:pt x="1" y="95"/>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0" name="Freeform 186"/>
            <p:cNvSpPr>
              <a:spLocks/>
            </p:cNvSpPr>
            <p:nvPr/>
          </p:nvSpPr>
          <p:spPr bwMode="auto">
            <a:xfrm rot="5400000">
              <a:off x="2545668" y="4005262"/>
              <a:ext cx="57150" cy="92075"/>
            </a:xfrm>
            <a:custGeom>
              <a:avLst/>
              <a:gdLst/>
              <a:ahLst/>
              <a:cxnLst>
                <a:cxn ang="0">
                  <a:pos x="1" y="92"/>
                </a:cxn>
                <a:cxn ang="0">
                  <a:pos x="5" y="83"/>
                </a:cxn>
                <a:cxn ang="0">
                  <a:pos x="10" y="72"/>
                </a:cxn>
                <a:cxn ang="0">
                  <a:pos x="16" y="61"/>
                </a:cxn>
                <a:cxn ang="0">
                  <a:pos x="23" y="48"/>
                </a:cxn>
                <a:cxn ang="0">
                  <a:pos x="31" y="33"/>
                </a:cxn>
                <a:cxn ang="0">
                  <a:pos x="38" y="17"/>
                </a:cxn>
                <a:cxn ang="0">
                  <a:pos x="45" y="0"/>
                </a:cxn>
                <a:cxn ang="0">
                  <a:pos x="51" y="17"/>
                </a:cxn>
                <a:cxn ang="0">
                  <a:pos x="59" y="33"/>
                </a:cxn>
                <a:cxn ang="0">
                  <a:pos x="67" y="48"/>
                </a:cxn>
                <a:cxn ang="0">
                  <a:pos x="73"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2" y="133"/>
                </a:cxn>
                <a:cxn ang="0">
                  <a:pos x="3" y="119"/>
                </a:cxn>
                <a:cxn ang="0">
                  <a:pos x="0" y="102"/>
                </a:cxn>
                <a:cxn ang="0">
                  <a:pos x="1" y="92"/>
                </a:cxn>
              </a:cxnLst>
              <a:rect l="0" t="0" r="r" b="b"/>
              <a:pathLst>
                <a:path w="90" h="145">
                  <a:moveTo>
                    <a:pt x="1" y="92"/>
                  </a:moveTo>
                  <a:lnTo>
                    <a:pt x="5" y="83"/>
                  </a:lnTo>
                  <a:lnTo>
                    <a:pt x="10" y="72"/>
                  </a:lnTo>
                  <a:lnTo>
                    <a:pt x="16" y="61"/>
                  </a:lnTo>
                  <a:lnTo>
                    <a:pt x="23" y="48"/>
                  </a:lnTo>
                  <a:lnTo>
                    <a:pt x="31" y="33"/>
                  </a:lnTo>
                  <a:lnTo>
                    <a:pt x="38" y="17"/>
                  </a:lnTo>
                  <a:lnTo>
                    <a:pt x="45" y="0"/>
                  </a:lnTo>
                  <a:lnTo>
                    <a:pt x="51" y="17"/>
                  </a:lnTo>
                  <a:lnTo>
                    <a:pt x="59" y="33"/>
                  </a:lnTo>
                  <a:lnTo>
                    <a:pt x="67" y="48"/>
                  </a:lnTo>
                  <a:lnTo>
                    <a:pt x="73" y="61"/>
                  </a:lnTo>
                  <a:lnTo>
                    <a:pt x="80" y="72"/>
                  </a:lnTo>
                  <a:lnTo>
                    <a:pt x="85" y="83"/>
                  </a:lnTo>
                  <a:lnTo>
                    <a:pt x="89" y="92"/>
                  </a:lnTo>
                  <a:lnTo>
                    <a:pt x="90" y="102"/>
                  </a:lnTo>
                  <a:lnTo>
                    <a:pt x="86" y="119"/>
                  </a:lnTo>
                  <a:lnTo>
                    <a:pt x="77" y="133"/>
                  </a:lnTo>
                  <a:lnTo>
                    <a:pt x="63" y="142"/>
                  </a:lnTo>
                  <a:lnTo>
                    <a:pt x="45" y="145"/>
                  </a:lnTo>
                  <a:lnTo>
                    <a:pt x="27" y="142"/>
                  </a:lnTo>
                  <a:lnTo>
                    <a:pt x="12" y="133"/>
                  </a:lnTo>
                  <a:lnTo>
                    <a:pt x="3" y="119"/>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1" name="Freeform 187"/>
            <p:cNvSpPr>
              <a:spLocks/>
            </p:cNvSpPr>
            <p:nvPr/>
          </p:nvSpPr>
          <p:spPr bwMode="auto">
            <a:xfrm rot="5400000">
              <a:off x="2545668" y="4005262"/>
              <a:ext cx="57150" cy="92075"/>
            </a:xfrm>
            <a:custGeom>
              <a:avLst/>
              <a:gdLst/>
              <a:ahLst/>
              <a:cxnLst>
                <a:cxn ang="0">
                  <a:pos x="1" y="92"/>
                </a:cxn>
                <a:cxn ang="0">
                  <a:pos x="5" y="83"/>
                </a:cxn>
                <a:cxn ang="0">
                  <a:pos x="10" y="72"/>
                </a:cxn>
                <a:cxn ang="0">
                  <a:pos x="16" y="61"/>
                </a:cxn>
                <a:cxn ang="0">
                  <a:pos x="23" y="48"/>
                </a:cxn>
                <a:cxn ang="0">
                  <a:pos x="31" y="33"/>
                </a:cxn>
                <a:cxn ang="0">
                  <a:pos x="38" y="17"/>
                </a:cxn>
                <a:cxn ang="0">
                  <a:pos x="45" y="0"/>
                </a:cxn>
                <a:cxn ang="0">
                  <a:pos x="51" y="17"/>
                </a:cxn>
                <a:cxn ang="0">
                  <a:pos x="59" y="33"/>
                </a:cxn>
                <a:cxn ang="0">
                  <a:pos x="67" y="48"/>
                </a:cxn>
                <a:cxn ang="0">
                  <a:pos x="73" y="61"/>
                </a:cxn>
                <a:cxn ang="0">
                  <a:pos x="80" y="72"/>
                </a:cxn>
                <a:cxn ang="0">
                  <a:pos x="85" y="83"/>
                </a:cxn>
                <a:cxn ang="0">
                  <a:pos x="89" y="92"/>
                </a:cxn>
                <a:cxn ang="0">
                  <a:pos x="90" y="102"/>
                </a:cxn>
                <a:cxn ang="0">
                  <a:pos x="86" y="119"/>
                </a:cxn>
                <a:cxn ang="0">
                  <a:pos x="77" y="133"/>
                </a:cxn>
                <a:cxn ang="0">
                  <a:pos x="63" y="142"/>
                </a:cxn>
                <a:cxn ang="0">
                  <a:pos x="45" y="145"/>
                </a:cxn>
                <a:cxn ang="0">
                  <a:pos x="27" y="142"/>
                </a:cxn>
                <a:cxn ang="0">
                  <a:pos x="12" y="133"/>
                </a:cxn>
                <a:cxn ang="0">
                  <a:pos x="3" y="119"/>
                </a:cxn>
                <a:cxn ang="0">
                  <a:pos x="0" y="102"/>
                </a:cxn>
                <a:cxn ang="0">
                  <a:pos x="1" y="92"/>
                </a:cxn>
              </a:cxnLst>
              <a:rect l="0" t="0" r="r" b="b"/>
              <a:pathLst>
                <a:path w="90" h="145">
                  <a:moveTo>
                    <a:pt x="1" y="92"/>
                  </a:moveTo>
                  <a:lnTo>
                    <a:pt x="5" y="83"/>
                  </a:lnTo>
                  <a:lnTo>
                    <a:pt x="10" y="72"/>
                  </a:lnTo>
                  <a:lnTo>
                    <a:pt x="16" y="61"/>
                  </a:lnTo>
                  <a:lnTo>
                    <a:pt x="23" y="48"/>
                  </a:lnTo>
                  <a:lnTo>
                    <a:pt x="31" y="33"/>
                  </a:lnTo>
                  <a:lnTo>
                    <a:pt x="38" y="17"/>
                  </a:lnTo>
                  <a:lnTo>
                    <a:pt x="45" y="0"/>
                  </a:lnTo>
                  <a:lnTo>
                    <a:pt x="51" y="17"/>
                  </a:lnTo>
                  <a:lnTo>
                    <a:pt x="59" y="33"/>
                  </a:lnTo>
                  <a:lnTo>
                    <a:pt x="67" y="48"/>
                  </a:lnTo>
                  <a:lnTo>
                    <a:pt x="73" y="61"/>
                  </a:lnTo>
                  <a:lnTo>
                    <a:pt x="80" y="72"/>
                  </a:lnTo>
                  <a:lnTo>
                    <a:pt x="85" y="83"/>
                  </a:lnTo>
                  <a:lnTo>
                    <a:pt x="89" y="92"/>
                  </a:lnTo>
                  <a:lnTo>
                    <a:pt x="90" y="102"/>
                  </a:lnTo>
                  <a:lnTo>
                    <a:pt x="86" y="119"/>
                  </a:lnTo>
                  <a:lnTo>
                    <a:pt x="77" y="133"/>
                  </a:lnTo>
                  <a:lnTo>
                    <a:pt x="63" y="142"/>
                  </a:lnTo>
                  <a:lnTo>
                    <a:pt x="45" y="145"/>
                  </a:lnTo>
                  <a:lnTo>
                    <a:pt x="27" y="142"/>
                  </a:lnTo>
                  <a:lnTo>
                    <a:pt x="12" y="133"/>
                  </a:lnTo>
                  <a:lnTo>
                    <a:pt x="3" y="119"/>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2" name="Freeform 188"/>
            <p:cNvSpPr>
              <a:spLocks/>
            </p:cNvSpPr>
            <p:nvPr/>
          </p:nvSpPr>
          <p:spPr bwMode="auto">
            <a:xfrm rot="5400000">
              <a:off x="2575830" y="3975100"/>
              <a:ext cx="117475" cy="47625"/>
            </a:xfrm>
            <a:custGeom>
              <a:avLst/>
              <a:gdLst/>
              <a:ahLst/>
              <a:cxnLst>
                <a:cxn ang="0">
                  <a:pos x="0" y="67"/>
                </a:cxn>
                <a:cxn ang="0">
                  <a:pos x="9" y="51"/>
                </a:cxn>
                <a:cxn ang="0">
                  <a:pos x="18" y="38"/>
                </a:cxn>
                <a:cxn ang="0">
                  <a:pos x="30" y="26"/>
                </a:cxn>
                <a:cxn ang="0">
                  <a:pos x="41" y="16"/>
                </a:cxn>
                <a:cxn ang="0">
                  <a:pos x="54" y="9"/>
                </a:cxn>
                <a:cxn ang="0">
                  <a:pos x="67" y="4"/>
                </a:cxn>
                <a:cxn ang="0">
                  <a:pos x="80" y="1"/>
                </a:cxn>
                <a:cxn ang="0">
                  <a:pos x="93" y="0"/>
                </a:cxn>
                <a:cxn ang="0">
                  <a:pos x="107" y="1"/>
                </a:cxn>
                <a:cxn ang="0">
                  <a:pos x="120" y="5"/>
                </a:cxn>
                <a:cxn ang="0">
                  <a:pos x="133" y="11"/>
                </a:cxn>
                <a:cxn ang="0">
                  <a:pos x="145" y="19"/>
                </a:cxn>
                <a:cxn ang="0">
                  <a:pos x="156" y="30"/>
                </a:cxn>
                <a:cxn ang="0">
                  <a:pos x="167" y="43"/>
                </a:cxn>
                <a:cxn ang="0">
                  <a:pos x="177" y="57"/>
                </a:cxn>
                <a:cxn ang="0">
                  <a:pos x="185" y="75"/>
                </a:cxn>
              </a:cxnLst>
              <a:rect l="0" t="0" r="r" b="b"/>
              <a:pathLst>
                <a:path w="185" h="75">
                  <a:moveTo>
                    <a:pt x="0" y="67"/>
                  </a:moveTo>
                  <a:lnTo>
                    <a:pt x="9" y="51"/>
                  </a:lnTo>
                  <a:lnTo>
                    <a:pt x="18" y="38"/>
                  </a:lnTo>
                  <a:lnTo>
                    <a:pt x="30" y="26"/>
                  </a:lnTo>
                  <a:lnTo>
                    <a:pt x="41" y="16"/>
                  </a:lnTo>
                  <a:lnTo>
                    <a:pt x="54" y="9"/>
                  </a:lnTo>
                  <a:lnTo>
                    <a:pt x="67" y="4"/>
                  </a:lnTo>
                  <a:lnTo>
                    <a:pt x="80" y="1"/>
                  </a:lnTo>
                  <a:lnTo>
                    <a:pt x="93" y="0"/>
                  </a:lnTo>
                  <a:lnTo>
                    <a:pt x="107" y="1"/>
                  </a:lnTo>
                  <a:lnTo>
                    <a:pt x="120" y="5"/>
                  </a:lnTo>
                  <a:lnTo>
                    <a:pt x="133" y="11"/>
                  </a:lnTo>
                  <a:lnTo>
                    <a:pt x="145" y="19"/>
                  </a:lnTo>
                  <a:lnTo>
                    <a:pt x="156" y="30"/>
                  </a:lnTo>
                  <a:lnTo>
                    <a:pt x="167" y="43"/>
                  </a:lnTo>
                  <a:lnTo>
                    <a:pt x="177" y="57"/>
                  </a:lnTo>
                  <a:lnTo>
                    <a:pt x="185"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3" name="Freeform 189"/>
            <p:cNvSpPr>
              <a:spLocks/>
            </p:cNvSpPr>
            <p:nvPr/>
          </p:nvSpPr>
          <p:spPr bwMode="auto">
            <a:xfrm rot="5400000">
              <a:off x="2577418" y="4086225"/>
              <a:ext cx="117475" cy="47625"/>
            </a:xfrm>
            <a:custGeom>
              <a:avLst/>
              <a:gdLst/>
              <a:ahLst/>
              <a:cxnLst>
                <a:cxn ang="0">
                  <a:pos x="0" y="69"/>
                </a:cxn>
                <a:cxn ang="0">
                  <a:pos x="9" y="53"/>
                </a:cxn>
                <a:cxn ang="0">
                  <a:pos x="18" y="39"/>
                </a:cxn>
                <a:cxn ang="0">
                  <a:pos x="30" y="27"/>
                </a:cxn>
                <a:cxn ang="0">
                  <a:pos x="41" y="17"/>
                </a:cxn>
                <a:cxn ang="0">
                  <a:pos x="54" y="9"/>
                </a:cxn>
                <a:cxn ang="0">
                  <a:pos x="67" y="4"/>
                </a:cxn>
                <a:cxn ang="0">
                  <a:pos x="80" y="2"/>
                </a:cxn>
                <a:cxn ang="0">
                  <a:pos x="94" y="0"/>
                </a:cxn>
                <a:cxn ang="0">
                  <a:pos x="107" y="2"/>
                </a:cxn>
                <a:cxn ang="0">
                  <a:pos x="121" y="5"/>
                </a:cxn>
                <a:cxn ang="0">
                  <a:pos x="134" y="12"/>
                </a:cxn>
                <a:cxn ang="0">
                  <a:pos x="146" y="19"/>
                </a:cxn>
                <a:cxn ang="0">
                  <a:pos x="158" y="30"/>
                </a:cxn>
                <a:cxn ang="0">
                  <a:pos x="168" y="43"/>
                </a:cxn>
                <a:cxn ang="0">
                  <a:pos x="178" y="58"/>
                </a:cxn>
                <a:cxn ang="0">
                  <a:pos x="186" y="75"/>
                </a:cxn>
              </a:cxnLst>
              <a:rect l="0" t="0" r="r" b="b"/>
              <a:pathLst>
                <a:path w="186" h="75">
                  <a:moveTo>
                    <a:pt x="0" y="69"/>
                  </a:moveTo>
                  <a:lnTo>
                    <a:pt x="9" y="53"/>
                  </a:lnTo>
                  <a:lnTo>
                    <a:pt x="18" y="39"/>
                  </a:lnTo>
                  <a:lnTo>
                    <a:pt x="30" y="27"/>
                  </a:lnTo>
                  <a:lnTo>
                    <a:pt x="41" y="17"/>
                  </a:lnTo>
                  <a:lnTo>
                    <a:pt x="54" y="9"/>
                  </a:lnTo>
                  <a:lnTo>
                    <a:pt x="67" y="4"/>
                  </a:lnTo>
                  <a:lnTo>
                    <a:pt x="80" y="2"/>
                  </a:lnTo>
                  <a:lnTo>
                    <a:pt x="94" y="0"/>
                  </a:lnTo>
                  <a:lnTo>
                    <a:pt x="107" y="2"/>
                  </a:lnTo>
                  <a:lnTo>
                    <a:pt x="121" y="5"/>
                  </a:lnTo>
                  <a:lnTo>
                    <a:pt x="134" y="12"/>
                  </a:lnTo>
                  <a:lnTo>
                    <a:pt x="146" y="19"/>
                  </a:lnTo>
                  <a:lnTo>
                    <a:pt x="158" y="30"/>
                  </a:lnTo>
                  <a:lnTo>
                    <a:pt x="168" y="43"/>
                  </a:lnTo>
                  <a:lnTo>
                    <a:pt x="178" y="58"/>
                  </a:lnTo>
                  <a:lnTo>
                    <a:pt x="186"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4" name="Freeform 190"/>
            <p:cNvSpPr>
              <a:spLocks/>
            </p:cNvSpPr>
            <p:nvPr/>
          </p:nvSpPr>
          <p:spPr bwMode="auto">
            <a:xfrm rot="5400000">
              <a:off x="2583768" y="3865562"/>
              <a:ext cx="119063" cy="47625"/>
            </a:xfrm>
            <a:custGeom>
              <a:avLst/>
              <a:gdLst/>
              <a:ahLst/>
              <a:cxnLst>
                <a:cxn ang="0">
                  <a:pos x="0" y="68"/>
                </a:cxn>
                <a:cxn ang="0">
                  <a:pos x="9" y="52"/>
                </a:cxn>
                <a:cxn ang="0">
                  <a:pos x="18" y="39"/>
                </a:cxn>
                <a:cxn ang="0">
                  <a:pos x="30" y="26"/>
                </a:cxn>
                <a:cxn ang="0">
                  <a:pos x="42" y="16"/>
                </a:cxn>
                <a:cxn ang="0">
                  <a:pos x="55" y="9"/>
                </a:cxn>
                <a:cxn ang="0">
                  <a:pos x="68" y="4"/>
                </a:cxn>
                <a:cxn ang="0">
                  <a:pos x="80" y="1"/>
                </a:cxn>
                <a:cxn ang="0">
                  <a:pos x="95" y="0"/>
                </a:cxn>
                <a:cxn ang="0">
                  <a:pos x="108" y="1"/>
                </a:cxn>
                <a:cxn ang="0">
                  <a:pos x="122" y="5"/>
                </a:cxn>
                <a:cxn ang="0">
                  <a:pos x="135" y="11"/>
                </a:cxn>
                <a:cxn ang="0">
                  <a:pos x="146" y="20"/>
                </a:cxn>
                <a:cxn ang="0">
                  <a:pos x="158" y="30"/>
                </a:cxn>
                <a:cxn ang="0">
                  <a:pos x="168" y="44"/>
                </a:cxn>
                <a:cxn ang="0">
                  <a:pos x="179" y="59"/>
                </a:cxn>
                <a:cxn ang="0">
                  <a:pos x="187" y="76"/>
                </a:cxn>
              </a:cxnLst>
              <a:rect l="0" t="0" r="r" b="b"/>
              <a:pathLst>
                <a:path w="187" h="76">
                  <a:moveTo>
                    <a:pt x="0" y="68"/>
                  </a:moveTo>
                  <a:lnTo>
                    <a:pt x="9" y="52"/>
                  </a:lnTo>
                  <a:lnTo>
                    <a:pt x="18" y="39"/>
                  </a:lnTo>
                  <a:lnTo>
                    <a:pt x="30" y="26"/>
                  </a:lnTo>
                  <a:lnTo>
                    <a:pt x="42" y="16"/>
                  </a:lnTo>
                  <a:lnTo>
                    <a:pt x="55" y="9"/>
                  </a:lnTo>
                  <a:lnTo>
                    <a:pt x="68" y="4"/>
                  </a:lnTo>
                  <a:lnTo>
                    <a:pt x="80" y="1"/>
                  </a:lnTo>
                  <a:lnTo>
                    <a:pt x="95" y="0"/>
                  </a:lnTo>
                  <a:lnTo>
                    <a:pt x="108" y="1"/>
                  </a:lnTo>
                  <a:lnTo>
                    <a:pt x="122" y="5"/>
                  </a:lnTo>
                  <a:lnTo>
                    <a:pt x="135" y="11"/>
                  </a:lnTo>
                  <a:lnTo>
                    <a:pt x="146" y="20"/>
                  </a:lnTo>
                  <a:lnTo>
                    <a:pt x="158" y="30"/>
                  </a:lnTo>
                  <a:lnTo>
                    <a:pt x="168" y="44"/>
                  </a:lnTo>
                  <a:lnTo>
                    <a:pt x="179" y="59"/>
                  </a:lnTo>
                  <a:lnTo>
                    <a:pt x="187"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5" name="Freeform 191"/>
            <p:cNvSpPr>
              <a:spLocks/>
            </p:cNvSpPr>
            <p:nvPr/>
          </p:nvSpPr>
          <p:spPr bwMode="auto">
            <a:xfrm rot="5400000">
              <a:off x="2547255" y="4117975"/>
              <a:ext cx="57150" cy="92075"/>
            </a:xfrm>
            <a:custGeom>
              <a:avLst/>
              <a:gdLst/>
              <a:ahLst/>
              <a:cxnLst>
                <a:cxn ang="0">
                  <a:pos x="1" y="91"/>
                </a:cxn>
                <a:cxn ang="0">
                  <a:pos x="5" y="83"/>
                </a:cxn>
                <a:cxn ang="0">
                  <a:pos x="10" y="71"/>
                </a:cxn>
                <a:cxn ang="0">
                  <a:pos x="17" y="60"/>
                </a:cxn>
                <a:cxn ang="0">
                  <a:pos x="24" y="48"/>
                </a:cxn>
                <a:cxn ang="0">
                  <a:pos x="31" y="34"/>
                </a:cxn>
                <a:cxn ang="0">
                  <a:pos x="39" y="18"/>
                </a:cxn>
                <a:cxn ang="0">
                  <a:pos x="45" y="0"/>
                </a:cxn>
                <a:cxn ang="0">
                  <a:pos x="51" y="18"/>
                </a:cxn>
                <a:cxn ang="0">
                  <a:pos x="59" y="34"/>
                </a:cxn>
                <a:cxn ang="0">
                  <a:pos x="67" y="48"/>
                </a:cxn>
                <a:cxn ang="0">
                  <a:pos x="73" y="60"/>
                </a:cxn>
                <a:cxn ang="0">
                  <a:pos x="80" y="71"/>
                </a:cxn>
                <a:cxn ang="0">
                  <a:pos x="85" y="83"/>
                </a:cxn>
                <a:cxn ang="0">
                  <a:pos x="89" y="91"/>
                </a:cxn>
                <a:cxn ang="0">
                  <a:pos x="90" y="101"/>
                </a:cxn>
                <a:cxn ang="0">
                  <a:pos x="86" y="119"/>
                </a:cxn>
                <a:cxn ang="0">
                  <a:pos x="77" y="132"/>
                </a:cxn>
                <a:cxn ang="0">
                  <a:pos x="63" y="141"/>
                </a:cxn>
                <a:cxn ang="0">
                  <a:pos x="45" y="145"/>
                </a:cxn>
                <a:cxn ang="0">
                  <a:pos x="27" y="141"/>
                </a:cxn>
                <a:cxn ang="0">
                  <a:pos x="13" y="132"/>
                </a:cxn>
                <a:cxn ang="0">
                  <a:pos x="4" y="119"/>
                </a:cxn>
                <a:cxn ang="0">
                  <a:pos x="0" y="101"/>
                </a:cxn>
                <a:cxn ang="0">
                  <a:pos x="1" y="91"/>
                </a:cxn>
              </a:cxnLst>
              <a:rect l="0" t="0" r="r" b="b"/>
              <a:pathLst>
                <a:path w="90" h="145">
                  <a:moveTo>
                    <a:pt x="1" y="91"/>
                  </a:moveTo>
                  <a:lnTo>
                    <a:pt x="5" y="83"/>
                  </a:lnTo>
                  <a:lnTo>
                    <a:pt x="10" y="71"/>
                  </a:lnTo>
                  <a:lnTo>
                    <a:pt x="17" y="60"/>
                  </a:lnTo>
                  <a:lnTo>
                    <a:pt x="24" y="48"/>
                  </a:lnTo>
                  <a:lnTo>
                    <a:pt x="31" y="34"/>
                  </a:lnTo>
                  <a:lnTo>
                    <a:pt x="39" y="18"/>
                  </a:lnTo>
                  <a:lnTo>
                    <a:pt x="45" y="0"/>
                  </a:lnTo>
                  <a:lnTo>
                    <a:pt x="51" y="18"/>
                  </a:lnTo>
                  <a:lnTo>
                    <a:pt x="59" y="34"/>
                  </a:lnTo>
                  <a:lnTo>
                    <a:pt x="67" y="48"/>
                  </a:lnTo>
                  <a:lnTo>
                    <a:pt x="73" y="60"/>
                  </a:lnTo>
                  <a:lnTo>
                    <a:pt x="80" y="71"/>
                  </a:lnTo>
                  <a:lnTo>
                    <a:pt x="85" y="83"/>
                  </a:lnTo>
                  <a:lnTo>
                    <a:pt x="89" y="91"/>
                  </a:lnTo>
                  <a:lnTo>
                    <a:pt x="90" y="101"/>
                  </a:lnTo>
                  <a:lnTo>
                    <a:pt x="86" y="119"/>
                  </a:lnTo>
                  <a:lnTo>
                    <a:pt x="77" y="132"/>
                  </a:lnTo>
                  <a:lnTo>
                    <a:pt x="63" y="141"/>
                  </a:lnTo>
                  <a:lnTo>
                    <a:pt x="45" y="145"/>
                  </a:lnTo>
                  <a:lnTo>
                    <a:pt x="27" y="141"/>
                  </a:lnTo>
                  <a:lnTo>
                    <a:pt x="13" y="132"/>
                  </a:lnTo>
                  <a:lnTo>
                    <a:pt x="4" y="119"/>
                  </a:lnTo>
                  <a:lnTo>
                    <a:pt x="0" y="101"/>
                  </a:lnTo>
                  <a:lnTo>
                    <a:pt x="1" y="91"/>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6" name="Freeform 192"/>
            <p:cNvSpPr>
              <a:spLocks/>
            </p:cNvSpPr>
            <p:nvPr/>
          </p:nvSpPr>
          <p:spPr bwMode="auto">
            <a:xfrm rot="5400000">
              <a:off x="2547255" y="4117975"/>
              <a:ext cx="57150" cy="92075"/>
            </a:xfrm>
            <a:custGeom>
              <a:avLst/>
              <a:gdLst/>
              <a:ahLst/>
              <a:cxnLst>
                <a:cxn ang="0">
                  <a:pos x="1" y="91"/>
                </a:cxn>
                <a:cxn ang="0">
                  <a:pos x="5" y="83"/>
                </a:cxn>
                <a:cxn ang="0">
                  <a:pos x="10" y="71"/>
                </a:cxn>
                <a:cxn ang="0">
                  <a:pos x="17" y="60"/>
                </a:cxn>
                <a:cxn ang="0">
                  <a:pos x="24" y="48"/>
                </a:cxn>
                <a:cxn ang="0">
                  <a:pos x="31" y="34"/>
                </a:cxn>
                <a:cxn ang="0">
                  <a:pos x="39" y="18"/>
                </a:cxn>
                <a:cxn ang="0">
                  <a:pos x="45" y="0"/>
                </a:cxn>
                <a:cxn ang="0">
                  <a:pos x="51" y="18"/>
                </a:cxn>
                <a:cxn ang="0">
                  <a:pos x="59" y="34"/>
                </a:cxn>
                <a:cxn ang="0">
                  <a:pos x="67" y="48"/>
                </a:cxn>
                <a:cxn ang="0">
                  <a:pos x="73" y="60"/>
                </a:cxn>
                <a:cxn ang="0">
                  <a:pos x="80" y="71"/>
                </a:cxn>
                <a:cxn ang="0">
                  <a:pos x="85" y="83"/>
                </a:cxn>
                <a:cxn ang="0">
                  <a:pos x="89" y="91"/>
                </a:cxn>
                <a:cxn ang="0">
                  <a:pos x="90" y="101"/>
                </a:cxn>
                <a:cxn ang="0">
                  <a:pos x="86" y="119"/>
                </a:cxn>
                <a:cxn ang="0">
                  <a:pos x="77" y="132"/>
                </a:cxn>
                <a:cxn ang="0">
                  <a:pos x="63" y="141"/>
                </a:cxn>
                <a:cxn ang="0">
                  <a:pos x="45" y="145"/>
                </a:cxn>
                <a:cxn ang="0">
                  <a:pos x="27" y="141"/>
                </a:cxn>
                <a:cxn ang="0">
                  <a:pos x="13" y="132"/>
                </a:cxn>
                <a:cxn ang="0">
                  <a:pos x="4" y="119"/>
                </a:cxn>
                <a:cxn ang="0">
                  <a:pos x="0" y="101"/>
                </a:cxn>
                <a:cxn ang="0">
                  <a:pos x="1" y="91"/>
                </a:cxn>
              </a:cxnLst>
              <a:rect l="0" t="0" r="r" b="b"/>
              <a:pathLst>
                <a:path w="90" h="145">
                  <a:moveTo>
                    <a:pt x="1" y="91"/>
                  </a:moveTo>
                  <a:lnTo>
                    <a:pt x="5" y="83"/>
                  </a:lnTo>
                  <a:lnTo>
                    <a:pt x="10" y="71"/>
                  </a:lnTo>
                  <a:lnTo>
                    <a:pt x="17" y="60"/>
                  </a:lnTo>
                  <a:lnTo>
                    <a:pt x="24" y="48"/>
                  </a:lnTo>
                  <a:lnTo>
                    <a:pt x="31" y="34"/>
                  </a:lnTo>
                  <a:lnTo>
                    <a:pt x="39" y="18"/>
                  </a:lnTo>
                  <a:lnTo>
                    <a:pt x="45" y="0"/>
                  </a:lnTo>
                  <a:lnTo>
                    <a:pt x="51" y="18"/>
                  </a:lnTo>
                  <a:lnTo>
                    <a:pt x="59" y="34"/>
                  </a:lnTo>
                  <a:lnTo>
                    <a:pt x="67" y="48"/>
                  </a:lnTo>
                  <a:lnTo>
                    <a:pt x="73" y="60"/>
                  </a:lnTo>
                  <a:lnTo>
                    <a:pt x="80" y="71"/>
                  </a:lnTo>
                  <a:lnTo>
                    <a:pt x="85" y="83"/>
                  </a:lnTo>
                  <a:lnTo>
                    <a:pt x="89" y="91"/>
                  </a:lnTo>
                  <a:lnTo>
                    <a:pt x="90" y="101"/>
                  </a:lnTo>
                  <a:lnTo>
                    <a:pt x="86" y="119"/>
                  </a:lnTo>
                  <a:lnTo>
                    <a:pt x="77" y="132"/>
                  </a:lnTo>
                  <a:lnTo>
                    <a:pt x="63" y="141"/>
                  </a:lnTo>
                  <a:lnTo>
                    <a:pt x="45" y="145"/>
                  </a:lnTo>
                  <a:lnTo>
                    <a:pt x="27" y="141"/>
                  </a:lnTo>
                  <a:lnTo>
                    <a:pt x="13" y="132"/>
                  </a:lnTo>
                  <a:lnTo>
                    <a:pt x="4" y="119"/>
                  </a:lnTo>
                  <a:lnTo>
                    <a:pt x="0" y="101"/>
                  </a:lnTo>
                  <a:lnTo>
                    <a:pt x="1" y="91"/>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7" name="Freeform 193"/>
            <p:cNvSpPr>
              <a:spLocks/>
            </p:cNvSpPr>
            <p:nvPr/>
          </p:nvSpPr>
          <p:spPr bwMode="auto">
            <a:xfrm rot="5400000">
              <a:off x="2556780" y="4232275"/>
              <a:ext cx="58738" cy="92075"/>
            </a:xfrm>
            <a:custGeom>
              <a:avLst/>
              <a:gdLst/>
              <a:ahLst/>
              <a:cxnLst>
                <a:cxn ang="0">
                  <a:pos x="2" y="92"/>
                </a:cxn>
                <a:cxn ang="0">
                  <a:pos x="6" y="83"/>
                </a:cxn>
                <a:cxn ang="0">
                  <a:pos x="11" y="72"/>
                </a:cxn>
                <a:cxn ang="0">
                  <a:pos x="17" y="61"/>
                </a:cxn>
                <a:cxn ang="0">
                  <a:pos x="24" y="49"/>
                </a:cxn>
                <a:cxn ang="0">
                  <a:pos x="32" y="34"/>
                </a:cxn>
                <a:cxn ang="0">
                  <a:pos x="39" y="17"/>
                </a:cxn>
                <a:cxn ang="0">
                  <a:pos x="46" y="0"/>
                </a:cxn>
                <a:cxn ang="0">
                  <a:pos x="52" y="17"/>
                </a:cxn>
                <a:cxn ang="0">
                  <a:pos x="60" y="34"/>
                </a:cxn>
                <a:cxn ang="0">
                  <a:pos x="66" y="49"/>
                </a:cxn>
                <a:cxn ang="0">
                  <a:pos x="74" y="61"/>
                </a:cxn>
                <a:cxn ang="0">
                  <a:pos x="81" y="72"/>
                </a:cxn>
                <a:cxn ang="0">
                  <a:pos x="86" y="83"/>
                </a:cxn>
                <a:cxn ang="0">
                  <a:pos x="90" y="92"/>
                </a:cxn>
                <a:cxn ang="0">
                  <a:pos x="91" y="102"/>
                </a:cxn>
                <a:cxn ang="0">
                  <a:pos x="87" y="120"/>
                </a:cxn>
                <a:cxn ang="0">
                  <a:pos x="78" y="133"/>
                </a:cxn>
                <a:cxn ang="0">
                  <a:pos x="64" y="142"/>
                </a:cxn>
                <a:cxn ang="0">
                  <a:pos x="46" y="146"/>
                </a:cxn>
                <a:cxn ang="0">
                  <a:pos x="28" y="142"/>
                </a:cxn>
                <a:cxn ang="0">
                  <a:pos x="13" y="133"/>
                </a:cxn>
                <a:cxn ang="0">
                  <a:pos x="4" y="120"/>
                </a:cxn>
                <a:cxn ang="0">
                  <a:pos x="0" y="102"/>
                </a:cxn>
                <a:cxn ang="0">
                  <a:pos x="2" y="92"/>
                </a:cxn>
              </a:cxnLst>
              <a:rect l="0" t="0" r="r" b="b"/>
              <a:pathLst>
                <a:path w="91" h="146">
                  <a:moveTo>
                    <a:pt x="2" y="92"/>
                  </a:moveTo>
                  <a:lnTo>
                    <a:pt x="6" y="83"/>
                  </a:lnTo>
                  <a:lnTo>
                    <a:pt x="11" y="72"/>
                  </a:lnTo>
                  <a:lnTo>
                    <a:pt x="17" y="61"/>
                  </a:lnTo>
                  <a:lnTo>
                    <a:pt x="24" y="49"/>
                  </a:lnTo>
                  <a:lnTo>
                    <a:pt x="32" y="34"/>
                  </a:lnTo>
                  <a:lnTo>
                    <a:pt x="39" y="17"/>
                  </a:lnTo>
                  <a:lnTo>
                    <a:pt x="46" y="0"/>
                  </a:lnTo>
                  <a:lnTo>
                    <a:pt x="52" y="17"/>
                  </a:lnTo>
                  <a:lnTo>
                    <a:pt x="60" y="34"/>
                  </a:lnTo>
                  <a:lnTo>
                    <a:pt x="66" y="49"/>
                  </a:lnTo>
                  <a:lnTo>
                    <a:pt x="74" y="61"/>
                  </a:lnTo>
                  <a:lnTo>
                    <a:pt x="81" y="72"/>
                  </a:lnTo>
                  <a:lnTo>
                    <a:pt x="86" y="83"/>
                  </a:lnTo>
                  <a:lnTo>
                    <a:pt x="90" y="92"/>
                  </a:lnTo>
                  <a:lnTo>
                    <a:pt x="91" y="102"/>
                  </a:lnTo>
                  <a:lnTo>
                    <a:pt x="87" y="120"/>
                  </a:lnTo>
                  <a:lnTo>
                    <a:pt x="78" y="133"/>
                  </a:lnTo>
                  <a:lnTo>
                    <a:pt x="64" y="142"/>
                  </a:lnTo>
                  <a:lnTo>
                    <a:pt x="46" y="146"/>
                  </a:lnTo>
                  <a:lnTo>
                    <a:pt x="28" y="142"/>
                  </a:lnTo>
                  <a:lnTo>
                    <a:pt x="13" y="133"/>
                  </a:lnTo>
                  <a:lnTo>
                    <a:pt x="4" y="120"/>
                  </a:lnTo>
                  <a:lnTo>
                    <a:pt x="0" y="102"/>
                  </a:lnTo>
                  <a:lnTo>
                    <a:pt x="2"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8" name="Freeform 194"/>
            <p:cNvSpPr>
              <a:spLocks/>
            </p:cNvSpPr>
            <p:nvPr/>
          </p:nvSpPr>
          <p:spPr bwMode="auto">
            <a:xfrm rot="5400000">
              <a:off x="2556780" y="4232275"/>
              <a:ext cx="58738" cy="92075"/>
            </a:xfrm>
            <a:custGeom>
              <a:avLst/>
              <a:gdLst/>
              <a:ahLst/>
              <a:cxnLst>
                <a:cxn ang="0">
                  <a:pos x="2" y="92"/>
                </a:cxn>
                <a:cxn ang="0">
                  <a:pos x="6" y="83"/>
                </a:cxn>
                <a:cxn ang="0">
                  <a:pos x="11" y="72"/>
                </a:cxn>
                <a:cxn ang="0">
                  <a:pos x="17" y="61"/>
                </a:cxn>
                <a:cxn ang="0">
                  <a:pos x="24" y="49"/>
                </a:cxn>
                <a:cxn ang="0">
                  <a:pos x="32" y="34"/>
                </a:cxn>
                <a:cxn ang="0">
                  <a:pos x="39" y="17"/>
                </a:cxn>
                <a:cxn ang="0">
                  <a:pos x="46" y="0"/>
                </a:cxn>
                <a:cxn ang="0">
                  <a:pos x="52" y="17"/>
                </a:cxn>
                <a:cxn ang="0">
                  <a:pos x="60" y="34"/>
                </a:cxn>
                <a:cxn ang="0">
                  <a:pos x="66" y="49"/>
                </a:cxn>
                <a:cxn ang="0">
                  <a:pos x="74" y="61"/>
                </a:cxn>
                <a:cxn ang="0">
                  <a:pos x="81" y="72"/>
                </a:cxn>
                <a:cxn ang="0">
                  <a:pos x="86" y="83"/>
                </a:cxn>
                <a:cxn ang="0">
                  <a:pos x="90" y="92"/>
                </a:cxn>
                <a:cxn ang="0">
                  <a:pos x="91" y="102"/>
                </a:cxn>
                <a:cxn ang="0">
                  <a:pos x="87" y="120"/>
                </a:cxn>
                <a:cxn ang="0">
                  <a:pos x="78" y="133"/>
                </a:cxn>
                <a:cxn ang="0">
                  <a:pos x="64" y="142"/>
                </a:cxn>
                <a:cxn ang="0">
                  <a:pos x="46" y="146"/>
                </a:cxn>
                <a:cxn ang="0">
                  <a:pos x="28" y="142"/>
                </a:cxn>
                <a:cxn ang="0">
                  <a:pos x="13" y="133"/>
                </a:cxn>
                <a:cxn ang="0">
                  <a:pos x="4" y="120"/>
                </a:cxn>
                <a:cxn ang="0">
                  <a:pos x="0" y="102"/>
                </a:cxn>
                <a:cxn ang="0">
                  <a:pos x="2" y="92"/>
                </a:cxn>
              </a:cxnLst>
              <a:rect l="0" t="0" r="r" b="b"/>
              <a:pathLst>
                <a:path w="91" h="146">
                  <a:moveTo>
                    <a:pt x="2" y="92"/>
                  </a:moveTo>
                  <a:lnTo>
                    <a:pt x="6" y="83"/>
                  </a:lnTo>
                  <a:lnTo>
                    <a:pt x="11" y="72"/>
                  </a:lnTo>
                  <a:lnTo>
                    <a:pt x="17" y="61"/>
                  </a:lnTo>
                  <a:lnTo>
                    <a:pt x="24" y="49"/>
                  </a:lnTo>
                  <a:lnTo>
                    <a:pt x="32" y="34"/>
                  </a:lnTo>
                  <a:lnTo>
                    <a:pt x="39" y="17"/>
                  </a:lnTo>
                  <a:lnTo>
                    <a:pt x="46" y="0"/>
                  </a:lnTo>
                  <a:lnTo>
                    <a:pt x="52" y="17"/>
                  </a:lnTo>
                  <a:lnTo>
                    <a:pt x="60" y="34"/>
                  </a:lnTo>
                  <a:lnTo>
                    <a:pt x="66" y="49"/>
                  </a:lnTo>
                  <a:lnTo>
                    <a:pt x="74" y="61"/>
                  </a:lnTo>
                  <a:lnTo>
                    <a:pt x="81" y="72"/>
                  </a:lnTo>
                  <a:lnTo>
                    <a:pt x="86" y="83"/>
                  </a:lnTo>
                  <a:lnTo>
                    <a:pt x="90" y="92"/>
                  </a:lnTo>
                  <a:lnTo>
                    <a:pt x="91" y="102"/>
                  </a:lnTo>
                  <a:lnTo>
                    <a:pt x="87" y="120"/>
                  </a:lnTo>
                  <a:lnTo>
                    <a:pt x="78" y="133"/>
                  </a:lnTo>
                  <a:lnTo>
                    <a:pt x="64" y="142"/>
                  </a:lnTo>
                  <a:lnTo>
                    <a:pt x="46" y="146"/>
                  </a:lnTo>
                  <a:lnTo>
                    <a:pt x="28" y="142"/>
                  </a:lnTo>
                  <a:lnTo>
                    <a:pt x="13" y="133"/>
                  </a:lnTo>
                  <a:lnTo>
                    <a:pt x="4" y="120"/>
                  </a:lnTo>
                  <a:lnTo>
                    <a:pt x="0" y="102"/>
                  </a:lnTo>
                  <a:lnTo>
                    <a:pt x="2"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9" name="Freeform 195"/>
            <p:cNvSpPr>
              <a:spLocks/>
            </p:cNvSpPr>
            <p:nvPr/>
          </p:nvSpPr>
          <p:spPr bwMode="auto">
            <a:xfrm rot="5400000">
              <a:off x="2555193" y="4340225"/>
              <a:ext cx="57150" cy="92075"/>
            </a:xfrm>
            <a:custGeom>
              <a:avLst/>
              <a:gdLst/>
              <a:ahLst/>
              <a:cxnLst>
                <a:cxn ang="0">
                  <a:pos x="2" y="92"/>
                </a:cxn>
                <a:cxn ang="0">
                  <a:pos x="5" y="83"/>
                </a:cxn>
                <a:cxn ang="0">
                  <a:pos x="11" y="72"/>
                </a:cxn>
                <a:cxn ang="0">
                  <a:pos x="17" y="61"/>
                </a:cxn>
                <a:cxn ang="0">
                  <a:pos x="23" y="48"/>
                </a:cxn>
                <a:cxn ang="0">
                  <a:pos x="31" y="33"/>
                </a:cxn>
                <a:cxn ang="0">
                  <a:pos x="39" y="17"/>
                </a:cxn>
                <a:cxn ang="0">
                  <a:pos x="45" y="0"/>
                </a:cxn>
                <a:cxn ang="0">
                  <a:pos x="52" y="17"/>
                </a:cxn>
                <a:cxn ang="0">
                  <a:pos x="60" y="33"/>
                </a:cxn>
                <a:cxn ang="0">
                  <a:pos x="67" y="48"/>
                </a:cxn>
                <a:cxn ang="0">
                  <a:pos x="74" y="61"/>
                </a:cxn>
                <a:cxn ang="0">
                  <a:pos x="80" y="72"/>
                </a:cxn>
                <a:cxn ang="0">
                  <a:pos x="86" y="83"/>
                </a:cxn>
                <a:cxn ang="0">
                  <a:pos x="89" y="92"/>
                </a:cxn>
                <a:cxn ang="0">
                  <a:pos x="91" y="102"/>
                </a:cxn>
                <a:cxn ang="0">
                  <a:pos x="87" y="119"/>
                </a:cxn>
                <a:cxn ang="0">
                  <a:pos x="78" y="133"/>
                </a:cxn>
                <a:cxn ang="0">
                  <a:pos x="64" y="142"/>
                </a:cxn>
                <a:cxn ang="0">
                  <a:pos x="45" y="145"/>
                </a:cxn>
                <a:cxn ang="0">
                  <a:pos x="27" y="142"/>
                </a:cxn>
                <a:cxn ang="0">
                  <a:pos x="13" y="133"/>
                </a:cxn>
                <a:cxn ang="0">
                  <a:pos x="4" y="119"/>
                </a:cxn>
                <a:cxn ang="0">
                  <a:pos x="0" y="102"/>
                </a:cxn>
                <a:cxn ang="0">
                  <a:pos x="2" y="92"/>
                </a:cxn>
              </a:cxnLst>
              <a:rect l="0" t="0" r="r" b="b"/>
              <a:pathLst>
                <a:path w="91" h="145">
                  <a:moveTo>
                    <a:pt x="2" y="92"/>
                  </a:moveTo>
                  <a:lnTo>
                    <a:pt x="5" y="83"/>
                  </a:lnTo>
                  <a:lnTo>
                    <a:pt x="11" y="72"/>
                  </a:lnTo>
                  <a:lnTo>
                    <a:pt x="17" y="61"/>
                  </a:lnTo>
                  <a:lnTo>
                    <a:pt x="23" y="48"/>
                  </a:lnTo>
                  <a:lnTo>
                    <a:pt x="31" y="33"/>
                  </a:lnTo>
                  <a:lnTo>
                    <a:pt x="39" y="17"/>
                  </a:lnTo>
                  <a:lnTo>
                    <a:pt x="45" y="0"/>
                  </a:lnTo>
                  <a:lnTo>
                    <a:pt x="52" y="17"/>
                  </a:lnTo>
                  <a:lnTo>
                    <a:pt x="60" y="33"/>
                  </a:lnTo>
                  <a:lnTo>
                    <a:pt x="67" y="48"/>
                  </a:lnTo>
                  <a:lnTo>
                    <a:pt x="74" y="61"/>
                  </a:lnTo>
                  <a:lnTo>
                    <a:pt x="80" y="72"/>
                  </a:lnTo>
                  <a:lnTo>
                    <a:pt x="86" y="83"/>
                  </a:lnTo>
                  <a:lnTo>
                    <a:pt x="89" y="92"/>
                  </a:lnTo>
                  <a:lnTo>
                    <a:pt x="91" y="102"/>
                  </a:lnTo>
                  <a:lnTo>
                    <a:pt x="87" y="119"/>
                  </a:lnTo>
                  <a:lnTo>
                    <a:pt x="78" y="133"/>
                  </a:lnTo>
                  <a:lnTo>
                    <a:pt x="64" y="142"/>
                  </a:lnTo>
                  <a:lnTo>
                    <a:pt x="45" y="145"/>
                  </a:lnTo>
                  <a:lnTo>
                    <a:pt x="27" y="142"/>
                  </a:lnTo>
                  <a:lnTo>
                    <a:pt x="13" y="133"/>
                  </a:lnTo>
                  <a:lnTo>
                    <a:pt x="4" y="119"/>
                  </a:lnTo>
                  <a:lnTo>
                    <a:pt x="0" y="102"/>
                  </a:lnTo>
                  <a:lnTo>
                    <a:pt x="2"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0" name="Freeform 196"/>
            <p:cNvSpPr>
              <a:spLocks/>
            </p:cNvSpPr>
            <p:nvPr/>
          </p:nvSpPr>
          <p:spPr bwMode="auto">
            <a:xfrm rot="5400000">
              <a:off x="2555193" y="4340225"/>
              <a:ext cx="57150" cy="92075"/>
            </a:xfrm>
            <a:custGeom>
              <a:avLst/>
              <a:gdLst/>
              <a:ahLst/>
              <a:cxnLst>
                <a:cxn ang="0">
                  <a:pos x="2" y="92"/>
                </a:cxn>
                <a:cxn ang="0">
                  <a:pos x="5" y="83"/>
                </a:cxn>
                <a:cxn ang="0">
                  <a:pos x="11" y="72"/>
                </a:cxn>
                <a:cxn ang="0">
                  <a:pos x="17" y="61"/>
                </a:cxn>
                <a:cxn ang="0">
                  <a:pos x="23" y="48"/>
                </a:cxn>
                <a:cxn ang="0">
                  <a:pos x="31" y="33"/>
                </a:cxn>
                <a:cxn ang="0">
                  <a:pos x="39" y="17"/>
                </a:cxn>
                <a:cxn ang="0">
                  <a:pos x="45" y="0"/>
                </a:cxn>
                <a:cxn ang="0">
                  <a:pos x="52" y="17"/>
                </a:cxn>
                <a:cxn ang="0">
                  <a:pos x="60" y="33"/>
                </a:cxn>
                <a:cxn ang="0">
                  <a:pos x="67" y="48"/>
                </a:cxn>
                <a:cxn ang="0">
                  <a:pos x="74" y="61"/>
                </a:cxn>
                <a:cxn ang="0">
                  <a:pos x="80" y="72"/>
                </a:cxn>
                <a:cxn ang="0">
                  <a:pos x="86" y="83"/>
                </a:cxn>
                <a:cxn ang="0">
                  <a:pos x="89" y="92"/>
                </a:cxn>
                <a:cxn ang="0">
                  <a:pos x="91" y="102"/>
                </a:cxn>
                <a:cxn ang="0">
                  <a:pos x="87" y="119"/>
                </a:cxn>
                <a:cxn ang="0">
                  <a:pos x="78" y="133"/>
                </a:cxn>
                <a:cxn ang="0">
                  <a:pos x="64" y="142"/>
                </a:cxn>
                <a:cxn ang="0">
                  <a:pos x="45" y="145"/>
                </a:cxn>
                <a:cxn ang="0">
                  <a:pos x="27" y="142"/>
                </a:cxn>
                <a:cxn ang="0">
                  <a:pos x="13" y="133"/>
                </a:cxn>
                <a:cxn ang="0">
                  <a:pos x="4" y="119"/>
                </a:cxn>
                <a:cxn ang="0">
                  <a:pos x="0" y="102"/>
                </a:cxn>
                <a:cxn ang="0">
                  <a:pos x="2" y="92"/>
                </a:cxn>
              </a:cxnLst>
              <a:rect l="0" t="0" r="r" b="b"/>
              <a:pathLst>
                <a:path w="91" h="145">
                  <a:moveTo>
                    <a:pt x="2" y="92"/>
                  </a:moveTo>
                  <a:lnTo>
                    <a:pt x="5" y="83"/>
                  </a:lnTo>
                  <a:lnTo>
                    <a:pt x="11" y="72"/>
                  </a:lnTo>
                  <a:lnTo>
                    <a:pt x="17" y="61"/>
                  </a:lnTo>
                  <a:lnTo>
                    <a:pt x="23" y="48"/>
                  </a:lnTo>
                  <a:lnTo>
                    <a:pt x="31" y="33"/>
                  </a:lnTo>
                  <a:lnTo>
                    <a:pt x="39" y="17"/>
                  </a:lnTo>
                  <a:lnTo>
                    <a:pt x="45" y="0"/>
                  </a:lnTo>
                  <a:lnTo>
                    <a:pt x="52" y="17"/>
                  </a:lnTo>
                  <a:lnTo>
                    <a:pt x="60" y="33"/>
                  </a:lnTo>
                  <a:lnTo>
                    <a:pt x="67" y="48"/>
                  </a:lnTo>
                  <a:lnTo>
                    <a:pt x="74" y="61"/>
                  </a:lnTo>
                  <a:lnTo>
                    <a:pt x="80" y="72"/>
                  </a:lnTo>
                  <a:lnTo>
                    <a:pt x="86" y="83"/>
                  </a:lnTo>
                  <a:lnTo>
                    <a:pt x="89" y="92"/>
                  </a:lnTo>
                  <a:lnTo>
                    <a:pt x="91" y="102"/>
                  </a:lnTo>
                  <a:lnTo>
                    <a:pt x="87" y="119"/>
                  </a:lnTo>
                  <a:lnTo>
                    <a:pt x="78" y="133"/>
                  </a:lnTo>
                  <a:lnTo>
                    <a:pt x="64" y="142"/>
                  </a:lnTo>
                  <a:lnTo>
                    <a:pt x="45" y="145"/>
                  </a:lnTo>
                  <a:lnTo>
                    <a:pt x="27" y="142"/>
                  </a:lnTo>
                  <a:lnTo>
                    <a:pt x="13" y="133"/>
                  </a:lnTo>
                  <a:lnTo>
                    <a:pt x="4" y="119"/>
                  </a:lnTo>
                  <a:lnTo>
                    <a:pt x="0" y="102"/>
                  </a:lnTo>
                  <a:lnTo>
                    <a:pt x="2"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1" name="Freeform 197"/>
            <p:cNvSpPr>
              <a:spLocks/>
            </p:cNvSpPr>
            <p:nvPr/>
          </p:nvSpPr>
          <p:spPr bwMode="auto">
            <a:xfrm rot="5400000">
              <a:off x="2585355" y="4310062"/>
              <a:ext cx="117475" cy="47625"/>
            </a:xfrm>
            <a:custGeom>
              <a:avLst/>
              <a:gdLst/>
              <a:ahLst/>
              <a:cxnLst>
                <a:cxn ang="0">
                  <a:pos x="0" y="67"/>
                </a:cxn>
                <a:cxn ang="0">
                  <a:pos x="9" y="51"/>
                </a:cxn>
                <a:cxn ang="0">
                  <a:pos x="18" y="38"/>
                </a:cxn>
                <a:cxn ang="0">
                  <a:pos x="29" y="26"/>
                </a:cxn>
                <a:cxn ang="0">
                  <a:pos x="41" y="16"/>
                </a:cxn>
                <a:cxn ang="0">
                  <a:pos x="54" y="9"/>
                </a:cxn>
                <a:cxn ang="0">
                  <a:pos x="67" y="4"/>
                </a:cxn>
                <a:cxn ang="0">
                  <a:pos x="80" y="1"/>
                </a:cxn>
                <a:cxn ang="0">
                  <a:pos x="93" y="0"/>
                </a:cxn>
                <a:cxn ang="0">
                  <a:pos x="107" y="1"/>
                </a:cxn>
                <a:cxn ang="0">
                  <a:pos x="120" y="5"/>
                </a:cxn>
                <a:cxn ang="0">
                  <a:pos x="133" y="11"/>
                </a:cxn>
                <a:cxn ang="0">
                  <a:pos x="144" y="19"/>
                </a:cxn>
                <a:cxn ang="0">
                  <a:pos x="156" y="30"/>
                </a:cxn>
                <a:cxn ang="0">
                  <a:pos x="166" y="43"/>
                </a:cxn>
                <a:cxn ang="0">
                  <a:pos x="177" y="58"/>
                </a:cxn>
                <a:cxn ang="0">
                  <a:pos x="185" y="75"/>
                </a:cxn>
              </a:cxnLst>
              <a:rect l="0" t="0" r="r" b="b"/>
              <a:pathLst>
                <a:path w="185" h="75">
                  <a:moveTo>
                    <a:pt x="0" y="67"/>
                  </a:moveTo>
                  <a:lnTo>
                    <a:pt x="9" y="51"/>
                  </a:lnTo>
                  <a:lnTo>
                    <a:pt x="18" y="38"/>
                  </a:lnTo>
                  <a:lnTo>
                    <a:pt x="29" y="26"/>
                  </a:lnTo>
                  <a:lnTo>
                    <a:pt x="41" y="16"/>
                  </a:lnTo>
                  <a:lnTo>
                    <a:pt x="54" y="9"/>
                  </a:lnTo>
                  <a:lnTo>
                    <a:pt x="67" y="4"/>
                  </a:lnTo>
                  <a:lnTo>
                    <a:pt x="80" y="1"/>
                  </a:lnTo>
                  <a:lnTo>
                    <a:pt x="93" y="0"/>
                  </a:lnTo>
                  <a:lnTo>
                    <a:pt x="107" y="1"/>
                  </a:lnTo>
                  <a:lnTo>
                    <a:pt x="120" y="5"/>
                  </a:lnTo>
                  <a:lnTo>
                    <a:pt x="133" y="11"/>
                  </a:lnTo>
                  <a:lnTo>
                    <a:pt x="144" y="19"/>
                  </a:lnTo>
                  <a:lnTo>
                    <a:pt x="156" y="30"/>
                  </a:lnTo>
                  <a:lnTo>
                    <a:pt x="166" y="43"/>
                  </a:lnTo>
                  <a:lnTo>
                    <a:pt x="177" y="58"/>
                  </a:lnTo>
                  <a:lnTo>
                    <a:pt x="185"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2" name="Freeform 198"/>
            <p:cNvSpPr>
              <a:spLocks/>
            </p:cNvSpPr>
            <p:nvPr/>
          </p:nvSpPr>
          <p:spPr bwMode="auto">
            <a:xfrm rot="5400000">
              <a:off x="2586943" y="4421187"/>
              <a:ext cx="117475" cy="47625"/>
            </a:xfrm>
            <a:custGeom>
              <a:avLst/>
              <a:gdLst/>
              <a:ahLst/>
              <a:cxnLst>
                <a:cxn ang="0">
                  <a:pos x="0" y="68"/>
                </a:cxn>
                <a:cxn ang="0">
                  <a:pos x="10" y="52"/>
                </a:cxn>
                <a:cxn ang="0">
                  <a:pos x="19" y="38"/>
                </a:cxn>
                <a:cxn ang="0">
                  <a:pos x="30" y="26"/>
                </a:cxn>
                <a:cxn ang="0">
                  <a:pos x="42" y="16"/>
                </a:cxn>
                <a:cxn ang="0">
                  <a:pos x="55" y="8"/>
                </a:cxn>
                <a:cxn ang="0">
                  <a:pos x="68" y="3"/>
                </a:cxn>
                <a:cxn ang="0">
                  <a:pos x="81" y="1"/>
                </a:cxn>
                <a:cxn ang="0">
                  <a:pos x="95" y="0"/>
                </a:cxn>
                <a:cxn ang="0">
                  <a:pos x="108" y="1"/>
                </a:cxn>
                <a:cxn ang="0">
                  <a:pos x="122" y="4"/>
                </a:cxn>
                <a:cxn ang="0">
                  <a:pos x="135" y="11"/>
                </a:cxn>
                <a:cxn ang="0">
                  <a:pos x="147" y="18"/>
                </a:cxn>
                <a:cxn ang="0">
                  <a:pos x="158" y="29"/>
                </a:cxn>
                <a:cxn ang="0">
                  <a:pos x="169" y="42"/>
                </a:cxn>
                <a:cxn ang="0">
                  <a:pos x="179" y="57"/>
                </a:cxn>
                <a:cxn ang="0">
                  <a:pos x="187" y="74"/>
                </a:cxn>
              </a:cxnLst>
              <a:rect l="0" t="0" r="r" b="b"/>
              <a:pathLst>
                <a:path w="187" h="74">
                  <a:moveTo>
                    <a:pt x="0" y="68"/>
                  </a:moveTo>
                  <a:lnTo>
                    <a:pt x="10" y="52"/>
                  </a:lnTo>
                  <a:lnTo>
                    <a:pt x="19" y="38"/>
                  </a:lnTo>
                  <a:lnTo>
                    <a:pt x="30" y="26"/>
                  </a:lnTo>
                  <a:lnTo>
                    <a:pt x="42" y="16"/>
                  </a:lnTo>
                  <a:lnTo>
                    <a:pt x="55" y="8"/>
                  </a:lnTo>
                  <a:lnTo>
                    <a:pt x="68" y="3"/>
                  </a:lnTo>
                  <a:lnTo>
                    <a:pt x="81" y="1"/>
                  </a:lnTo>
                  <a:lnTo>
                    <a:pt x="95" y="0"/>
                  </a:lnTo>
                  <a:lnTo>
                    <a:pt x="108" y="1"/>
                  </a:lnTo>
                  <a:lnTo>
                    <a:pt x="122" y="4"/>
                  </a:lnTo>
                  <a:lnTo>
                    <a:pt x="135" y="11"/>
                  </a:lnTo>
                  <a:lnTo>
                    <a:pt x="147" y="18"/>
                  </a:lnTo>
                  <a:lnTo>
                    <a:pt x="158" y="29"/>
                  </a:lnTo>
                  <a:lnTo>
                    <a:pt x="169" y="42"/>
                  </a:lnTo>
                  <a:lnTo>
                    <a:pt x="179" y="57"/>
                  </a:lnTo>
                  <a:lnTo>
                    <a:pt x="187" y="74"/>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3" name="Freeform 199"/>
            <p:cNvSpPr>
              <a:spLocks/>
            </p:cNvSpPr>
            <p:nvPr/>
          </p:nvSpPr>
          <p:spPr bwMode="auto">
            <a:xfrm rot="5400000">
              <a:off x="2594880" y="4198937"/>
              <a:ext cx="117475" cy="47625"/>
            </a:xfrm>
            <a:custGeom>
              <a:avLst/>
              <a:gdLst/>
              <a:ahLst/>
              <a:cxnLst>
                <a:cxn ang="0">
                  <a:pos x="0" y="69"/>
                </a:cxn>
                <a:cxn ang="0">
                  <a:pos x="9" y="52"/>
                </a:cxn>
                <a:cxn ang="0">
                  <a:pos x="18" y="39"/>
                </a:cxn>
                <a:cxn ang="0">
                  <a:pos x="30" y="26"/>
                </a:cxn>
                <a:cxn ang="0">
                  <a:pos x="41" y="16"/>
                </a:cxn>
                <a:cxn ang="0">
                  <a:pos x="54" y="9"/>
                </a:cxn>
                <a:cxn ang="0">
                  <a:pos x="67" y="4"/>
                </a:cxn>
                <a:cxn ang="0">
                  <a:pos x="80" y="1"/>
                </a:cxn>
                <a:cxn ang="0">
                  <a:pos x="94" y="0"/>
                </a:cxn>
                <a:cxn ang="0">
                  <a:pos x="107" y="1"/>
                </a:cxn>
                <a:cxn ang="0">
                  <a:pos x="122" y="5"/>
                </a:cxn>
                <a:cxn ang="0">
                  <a:pos x="134" y="11"/>
                </a:cxn>
                <a:cxn ang="0">
                  <a:pos x="146" y="20"/>
                </a:cxn>
                <a:cxn ang="0">
                  <a:pos x="158" y="30"/>
                </a:cxn>
                <a:cxn ang="0">
                  <a:pos x="168" y="44"/>
                </a:cxn>
                <a:cxn ang="0">
                  <a:pos x="178" y="59"/>
                </a:cxn>
                <a:cxn ang="0">
                  <a:pos x="186" y="76"/>
                </a:cxn>
              </a:cxnLst>
              <a:rect l="0" t="0" r="r" b="b"/>
              <a:pathLst>
                <a:path w="186" h="76">
                  <a:moveTo>
                    <a:pt x="0" y="69"/>
                  </a:moveTo>
                  <a:lnTo>
                    <a:pt x="9" y="52"/>
                  </a:lnTo>
                  <a:lnTo>
                    <a:pt x="18" y="39"/>
                  </a:lnTo>
                  <a:lnTo>
                    <a:pt x="30" y="26"/>
                  </a:lnTo>
                  <a:lnTo>
                    <a:pt x="41" y="16"/>
                  </a:lnTo>
                  <a:lnTo>
                    <a:pt x="54" y="9"/>
                  </a:lnTo>
                  <a:lnTo>
                    <a:pt x="67" y="4"/>
                  </a:lnTo>
                  <a:lnTo>
                    <a:pt x="80" y="1"/>
                  </a:lnTo>
                  <a:lnTo>
                    <a:pt x="94" y="0"/>
                  </a:lnTo>
                  <a:lnTo>
                    <a:pt x="107" y="1"/>
                  </a:lnTo>
                  <a:lnTo>
                    <a:pt x="122" y="5"/>
                  </a:lnTo>
                  <a:lnTo>
                    <a:pt x="134" y="11"/>
                  </a:lnTo>
                  <a:lnTo>
                    <a:pt x="146" y="20"/>
                  </a:lnTo>
                  <a:lnTo>
                    <a:pt x="158" y="30"/>
                  </a:lnTo>
                  <a:lnTo>
                    <a:pt x="168" y="44"/>
                  </a:lnTo>
                  <a:lnTo>
                    <a:pt x="178" y="59"/>
                  </a:lnTo>
                  <a:lnTo>
                    <a:pt x="186"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4" name="Freeform 200"/>
            <p:cNvSpPr>
              <a:spLocks/>
            </p:cNvSpPr>
            <p:nvPr/>
          </p:nvSpPr>
          <p:spPr bwMode="auto">
            <a:xfrm rot="5400000">
              <a:off x="2545668" y="2763837"/>
              <a:ext cx="58738" cy="92075"/>
            </a:xfrm>
            <a:custGeom>
              <a:avLst/>
              <a:gdLst/>
              <a:ahLst/>
              <a:cxnLst>
                <a:cxn ang="0">
                  <a:pos x="1" y="91"/>
                </a:cxn>
                <a:cxn ang="0">
                  <a:pos x="5" y="83"/>
                </a:cxn>
                <a:cxn ang="0">
                  <a:pos x="10" y="71"/>
                </a:cxn>
                <a:cxn ang="0">
                  <a:pos x="17" y="60"/>
                </a:cxn>
                <a:cxn ang="0">
                  <a:pos x="25" y="48"/>
                </a:cxn>
                <a:cxn ang="0">
                  <a:pos x="31" y="34"/>
                </a:cxn>
                <a:cxn ang="0">
                  <a:pos x="39" y="18"/>
                </a:cxn>
                <a:cxn ang="0">
                  <a:pos x="45" y="0"/>
                </a:cxn>
                <a:cxn ang="0">
                  <a:pos x="52" y="18"/>
                </a:cxn>
                <a:cxn ang="0">
                  <a:pos x="60" y="34"/>
                </a:cxn>
                <a:cxn ang="0">
                  <a:pos x="67" y="48"/>
                </a:cxn>
                <a:cxn ang="0">
                  <a:pos x="74" y="60"/>
                </a:cxn>
                <a:cxn ang="0">
                  <a:pos x="80" y="71"/>
                </a:cxn>
                <a:cxn ang="0">
                  <a:pos x="85" y="83"/>
                </a:cxn>
                <a:cxn ang="0">
                  <a:pos x="89" y="91"/>
                </a:cxn>
                <a:cxn ang="0">
                  <a:pos x="91" y="101"/>
                </a:cxn>
                <a:cxn ang="0">
                  <a:pos x="87" y="119"/>
                </a:cxn>
                <a:cxn ang="0">
                  <a:pos x="78" y="132"/>
                </a:cxn>
                <a:cxn ang="0">
                  <a:pos x="63" y="141"/>
                </a:cxn>
                <a:cxn ang="0">
                  <a:pos x="45" y="145"/>
                </a:cxn>
                <a:cxn ang="0">
                  <a:pos x="27" y="141"/>
                </a:cxn>
                <a:cxn ang="0">
                  <a:pos x="13" y="132"/>
                </a:cxn>
                <a:cxn ang="0">
                  <a:pos x="4" y="119"/>
                </a:cxn>
                <a:cxn ang="0">
                  <a:pos x="0" y="101"/>
                </a:cxn>
                <a:cxn ang="0">
                  <a:pos x="1" y="91"/>
                </a:cxn>
              </a:cxnLst>
              <a:rect l="0" t="0" r="r" b="b"/>
              <a:pathLst>
                <a:path w="91" h="145">
                  <a:moveTo>
                    <a:pt x="1" y="91"/>
                  </a:moveTo>
                  <a:lnTo>
                    <a:pt x="5" y="83"/>
                  </a:lnTo>
                  <a:lnTo>
                    <a:pt x="10" y="71"/>
                  </a:lnTo>
                  <a:lnTo>
                    <a:pt x="17" y="60"/>
                  </a:lnTo>
                  <a:lnTo>
                    <a:pt x="25" y="48"/>
                  </a:lnTo>
                  <a:lnTo>
                    <a:pt x="31" y="34"/>
                  </a:lnTo>
                  <a:lnTo>
                    <a:pt x="39" y="18"/>
                  </a:lnTo>
                  <a:lnTo>
                    <a:pt x="45" y="0"/>
                  </a:lnTo>
                  <a:lnTo>
                    <a:pt x="52" y="18"/>
                  </a:lnTo>
                  <a:lnTo>
                    <a:pt x="60" y="34"/>
                  </a:lnTo>
                  <a:lnTo>
                    <a:pt x="67" y="48"/>
                  </a:lnTo>
                  <a:lnTo>
                    <a:pt x="74" y="60"/>
                  </a:lnTo>
                  <a:lnTo>
                    <a:pt x="80" y="71"/>
                  </a:lnTo>
                  <a:lnTo>
                    <a:pt x="85" y="83"/>
                  </a:lnTo>
                  <a:lnTo>
                    <a:pt x="89" y="91"/>
                  </a:lnTo>
                  <a:lnTo>
                    <a:pt x="91" y="101"/>
                  </a:lnTo>
                  <a:lnTo>
                    <a:pt x="87" y="119"/>
                  </a:lnTo>
                  <a:lnTo>
                    <a:pt x="78" y="132"/>
                  </a:lnTo>
                  <a:lnTo>
                    <a:pt x="63" y="141"/>
                  </a:lnTo>
                  <a:lnTo>
                    <a:pt x="45" y="145"/>
                  </a:lnTo>
                  <a:lnTo>
                    <a:pt x="27" y="141"/>
                  </a:lnTo>
                  <a:lnTo>
                    <a:pt x="13" y="132"/>
                  </a:lnTo>
                  <a:lnTo>
                    <a:pt x="4" y="119"/>
                  </a:lnTo>
                  <a:lnTo>
                    <a:pt x="0" y="101"/>
                  </a:lnTo>
                  <a:lnTo>
                    <a:pt x="1" y="91"/>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5" name="Freeform 201"/>
            <p:cNvSpPr>
              <a:spLocks/>
            </p:cNvSpPr>
            <p:nvPr/>
          </p:nvSpPr>
          <p:spPr bwMode="auto">
            <a:xfrm rot="5400000">
              <a:off x="2545668" y="2763837"/>
              <a:ext cx="58738" cy="92075"/>
            </a:xfrm>
            <a:custGeom>
              <a:avLst/>
              <a:gdLst/>
              <a:ahLst/>
              <a:cxnLst>
                <a:cxn ang="0">
                  <a:pos x="1" y="91"/>
                </a:cxn>
                <a:cxn ang="0">
                  <a:pos x="5" y="83"/>
                </a:cxn>
                <a:cxn ang="0">
                  <a:pos x="10" y="71"/>
                </a:cxn>
                <a:cxn ang="0">
                  <a:pos x="17" y="60"/>
                </a:cxn>
                <a:cxn ang="0">
                  <a:pos x="25" y="48"/>
                </a:cxn>
                <a:cxn ang="0">
                  <a:pos x="31" y="34"/>
                </a:cxn>
                <a:cxn ang="0">
                  <a:pos x="39" y="18"/>
                </a:cxn>
                <a:cxn ang="0">
                  <a:pos x="45" y="0"/>
                </a:cxn>
                <a:cxn ang="0">
                  <a:pos x="52" y="18"/>
                </a:cxn>
                <a:cxn ang="0">
                  <a:pos x="60" y="34"/>
                </a:cxn>
                <a:cxn ang="0">
                  <a:pos x="67" y="48"/>
                </a:cxn>
                <a:cxn ang="0">
                  <a:pos x="74" y="60"/>
                </a:cxn>
                <a:cxn ang="0">
                  <a:pos x="80" y="71"/>
                </a:cxn>
                <a:cxn ang="0">
                  <a:pos x="85" y="83"/>
                </a:cxn>
                <a:cxn ang="0">
                  <a:pos x="89" y="91"/>
                </a:cxn>
                <a:cxn ang="0">
                  <a:pos x="91" y="101"/>
                </a:cxn>
                <a:cxn ang="0">
                  <a:pos x="87" y="119"/>
                </a:cxn>
                <a:cxn ang="0">
                  <a:pos x="78" y="132"/>
                </a:cxn>
                <a:cxn ang="0">
                  <a:pos x="63" y="141"/>
                </a:cxn>
                <a:cxn ang="0">
                  <a:pos x="45" y="145"/>
                </a:cxn>
                <a:cxn ang="0">
                  <a:pos x="27" y="141"/>
                </a:cxn>
                <a:cxn ang="0">
                  <a:pos x="13" y="132"/>
                </a:cxn>
                <a:cxn ang="0">
                  <a:pos x="4" y="119"/>
                </a:cxn>
                <a:cxn ang="0">
                  <a:pos x="0" y="101"/>
                </a:cxn>
                <a:cxn ang="0">
                  <a:pos x="1" y="91"/>
                </a:cxn>
              </a:cxnLst>
              <a:rect l="0" t="0" r="r" b="b"/>
              <a:pathLst>
                <a:path w="91" h="145">
                  <a:moveTo>
                    <a:pt x="1" y="91"/>
                  </a:moveTo>
                  <a:lnTo>
                    <a:pt x="5" y="83"/>
                  </a:lnTo>
                  <a:lnTo>
                    <a:pt x="10" y="71"/>
                  </a:lnTo>
                  <a:lnTo>
                    <a:pt x="17" y="60"/>
                  </a:lnTo>
                  <a:lnTo>
                    <a:pt x="25" y="48"/>
                  </a:lnTo>
                  <a:lnTo>
                    <a:pt x="31" y="34"/>
                  </a:lnTo>
                  <a:lnTo>
                    <a:pt x="39" y="18"/>
                  </a:lnTo>
                  <a:lnTo>
                    <a:pt x="45" y="0"/>
                  </a:lnTo>
                  <a:lnTo>
                    <a:pt x="52" y="18"/>
                  </a:lnTo>
                  <a:lnTo>
                    <a:pt x="60" y="34"/>
                  </a:lnTo>
                  <a:lnTo>
                    <a:pt x="67" y="48"/>
                  </a:lnTo>
                  <a:lnTo>
                    <a:pt x="74" y="60"/>
                  </a:lnTo>
                  <a:lnTo>
                    <a:pt x="80" y="71"/>
                  </a:lnTo>
                  <a:lnTo>
                    <a:pt x="85" y="83"/>
                  </a:lnTo>
                  <a:lnTo>
                    <a:pt x="89" y="91"/>
                  </a:lnTo>
                  <a:lnTo>
                    <a:pt x="91" y="101"/>
                  </a:lnTo>
                  <a:lnTo>
                    <a:pt x="87" y="119"/>
                  </a:lnTo>
                  <a:lnTo>
                    <a:pt x="78" y="132"/>
                  </a:lnTo>
                  <a:lnTo>
                    <a:pt x="63" y="141"/>
                  </a:lnTo>
                  <a:lnTo>
                    <a:pt x="45" y="145"/>
                  </a:lnTo>
                  <a:lnTo>
                    <a:pt x="27" y="141"/>
                  </a:lnTo>
                  <a:lnTo>
                    <a:pt x="13" y="132"/>
                  </a:lnTo>
                  <a:lnTo>
                    <a:pt x="4" y="119"/>
                  </a:lnTo>
                  <a:lnTo>
                    <a:pt x="0" y="101"/>
                  </a:lnTo>
                  <a:lnTo>
                    <a:pt x="1" y="91"/>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6" name="Freeform 202"/>
            <p:cNvSpPr>
              <a:spLocks/>
            </p:cNvSpPr>
            <p:nvPr/>
          </p:nvSpPr>
          <p:spPr bwMode="auto">
            <a:xfrm rot="5400000">
              <a:off x="2550430" y="2876550"/>
              <a:ext cx="57150" cy="92075"/>
            </a:xfrm>
            <a:custGeom>
              <a:avLst/>
              <a:gdLst/>
              <a:ahLst/>
              <a:cxnLst>
                <a:cxn ang="0">
                  <a:pos x="1" y="92"/>
                </a:cxn>
                <a:cxn ang="0">
                  <a:pos x="5" y="84"/>
                </a:cxn>
                <a:cxn ang="0">
                  <a:pos x="10" y="72"/>
                </a:cxn>
                <a:cxn ang="0">
                  <a:pos x="17" y="61"/>
                </a:cxn>
                <a:cxn ang="0">
                  <a:pos x="23" y="49"/>
                </a:cxn>
                <a:cxn ang="0">
                  <a:pos x="31" y="34"/>
                </a:cxn>
                <a:cxn ang="0">
                  <a:pos x="39" y="18"/>
                </a:cxn>
                <a:cxn ang="0">
                  <a:pos x="45" y="0"/>
                </a:cxn>
                <a:cxn ang="0">
                  <a:pos x="52" y="18"/>
                </a:cxn>
                <a:cxn ang="0">
                  <a:pos x="59" y="34"/>
                </a:cxn>
                <a:cxn ang="0">
                  <a:pos x="66" y="49"/>
                </a:cxn>
                <a:cxn ang="0">
                  <a:pos x="74" y="61"/>
                </a:cxn>
                <a:cxn ang="0">
                  <a:pos x="80" y="72"/>
                </a:cxn>
                <a:cxn ang="0">
                  <a:pos x="85" y="84"/>
                </a:cxn>
                <a:cxn ang="0">
                  <a:pos x="89" y="92"/>
                </a:cxn>
                <a:cxn ang="0">
                  <a:pos x="90" y="102"/>
                </a:cxn>
                <a:cxn ang="0">
                  <a:pos x="87" y="120"/>
                </a:cxn>
                <a:cxn ang="0">
                  <a:pos x="77" y="133"/>
                </a:cxn>
                <a:cxn ang="0">
                  <a:pos x="63" y="142"/>
                </a:cxn>
                <a:cxn ang="0">
                  <a:pos x="45" y="146"/>
                </a:cxn>
                <a:cxn ang="0">
                  <a:pos x="27" y="142"/>
                </a:cxn>
                <a:cxn ang="0">
                  <a:pos x="13" y="133"/>
                </a:cxn>
                <a:cxn ang="0">
                  <a:pos x="4" y="120"/>
                </a:cxn>
                <a:cxn ang="0">
                  <a:pos x="0" y="102"/>
                </a:cxn>
                <a:cxn ang="0">
                  <a:pos x="1" y="92"/>
                </a:cxn>
              </a:cxnLst>
              <a:rect l="0" t="0" r="r" b="b"/>
              <a:pathLst>
                <a:path w="90" h="146">
                  <a:moveTo>
                    <a:pt x="1" y="92"/>
                  </a:moveTo>
                  <a:lnTo>
                    <a:pt x="5" y="84"/>
                  </a:lnTo>
                  <a:lnTo>
                    <a:pt x="10" y="72"/>
                  </a:lnTo>
                  <a:lnTo>
                    <a:pt x="17" y="61"/>
                  </a:lnTo>
                  <a:lnTo>
                    <a:pt x="23" y="49"/>
                  </a:lnTo>
                  <a:lnTo>
                    <a:pt x="31" y="34"/>
                  </a:lnTo>
                  <a:lnTo>
                    <a:pt x="39" y="18"/>
                  </a:lnTo>
                  <a:lnTo>
                    <a:pt x="45" y="0"/>
                  </a:lnTo>
                  <a:lnTo>
                    <a:pt x="52" y="18"/>
                  </a:lnTo>
                  <a:lnTo>
                    <a:pt x="59" y="34"/>
                  </a:lnTo>
                  <a:lnTo>
                    <a:pt x="66" y="49"/>
                  </a:lnTo>
                  <a:lnTo>
                    <a:pt x="74" y="61"/>
                  </a:lnTo>
                  <a:lnTo>
                    <a:pt x="80" y="72"/>
                  </a:lnTo>
                  <a:lnTo>
                    <a:pt x="85" y="84"/>
                  </a:lnTo>
                  <a:lnTo>
                    <a:pt x="89" y="92"/>
                  </a:lnTo>
                  <a:lnTo>
                    <a:pt x="90" y="102"/>
                  </a:lnTo>
                  <a:lnTo>
                    <a:pt x="87" y="120"/>
                  </a:lnTo>
                  <a:lnTo>
                    <a:pt x="77" y="133"/>
                  </a:lnTo>
                  <a:lnTo>
                    <a:pt x="63" y="142"/>
                  </a:lnTo>
                  <a:lnTo>
                    <a:pt x="45" y="146"/>
                  </a:lnTo>
                  <a:lnTo>
                    <a:pt x="27" y="142"/>
                  </a:lnTo>
                  <a:lnTo>
                    <a:pt x="13" y="133"/>
                  </a:lnTo>
                  <a:lnTo>
                    <a:pt x="4" y="120"/>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7" name="Freeform 203"/>
            <p:cNvSpPr>
              <a:spLocks/>
            </p:cNvSpPr>
            <p:nvPr/>
          </p:nvSpPr>
          <p:spPr bwMode="auto">
            <a:xfrm rot="5400000">
              <a:off x="2550430" y="2876550"/>
              <a:ext cx="57150" cy="92075"/>
            </a:xfrm>
            <a:custGeom>
              <a:avLst/>
              <a:gdLst/>
              <a:ahLst/>
              <a:cxnLst>
                <a:cxn ang="0">
                  <a:pos x="1" y="92"/>
                </a:cxn>
                <a:cxn ang="0">
                  <a:pos x="5" y="84"/>
                </a:cxn>
                <a:cxn ang="0">
                  <a:pos x="10" y="72"/>
                </a:cxn>
                <a:cxn ang="0">
                  <a:pos x="17" y="61"/>
                </a:cxn>
                <a:cxn ang="0">
                  <a:pos x="23" y="49"/>
                </a:cxn>
                <a:cxn ang="0">
                  <a:pos x="31" y="34"/>
                </a:cxn>
                <a:cxn ang="0">
                  <a:pos x="39" y="18"/>
                </a:cxn>
                <a:cxn ang="0">
                  <a:pos x="45" y="0"/>
                </a:cxn>
                <a:cxn ang="0">
                  <a:pos x="52" y="18"/>
                </a:cxn>
                <a:cxn ang="0">
                  <a:pos x="59" y="34"/>
                </a:cxn>
                <a:cxn ang="0">
                  <a:pos x="66" y="49"/>
                </a:cxn>
                <a:cxn ang="0">
                  <a:pos x="74" y="61"/>
                </a:cxn>
                <a:cxn ang="0">
                  <a:pos x="80" y="72"/>
                </a:cxn>
                <a:cxn ang="0">
                  <a:pos x="85" y="84"/>
                </a:cxn>
                <a:cxn ang="0">
                  <a:pos x="89" y="92"/>
                </a:cxn>
                <a:cxn ang="0">
                  <a:pos x="90" y="102"/>
                </a:cxn>
                <a:cxn ang="0">
                  <a:pos x="87" y="120"/>
                </a:cxn>
                <a:cxn ang="0">
                  <a:pos x="77" y="133"/>
                </a:cxn>
                <a:cxn ang="0">
                  <a:pos x="63" y="142"/>
                </a:cxn>
                <a:cxn ang="0">
                  <a:pos x="45" y="146"/>
                </a:cxn>
                <a:cxn ang="0">
                  <a:pos x="27" y="142"/>
                </a:cxn>
                <a:cxn ang="0">
                  <a:pos x="13" y="133"/>
                </a:cxn>
                <a:cxn ang="0">
                  <a:pos x="4" y="120"/>
                </a:cxn>
                <a:cxn ang="0">
                  <a:pos x="0" y="102"/>
                </a:cxn>
                <a:cxn ang="0">
                  <a:pos x="1" y="92"/>
                </a:cxn>
              </a:cxnLst>
              <a:rect l="0" t="0" r="r" b="b"/>
              <a:pathLst>
                <a:path w="90" h="146">
                  <a:moveTo>
                    <a:pt x="1" y="92"/>
                  </a:moveTo>
                  <a:lnTo>
                    <a:pt x="5" y="84"/>
                  </a:lnTo>
                  <a:lnTo>
                    <a:pt x="10" y="72"/>
                  </a:lnTo>
                  <a:lnTo>
                    <a:pt x="17" y="61"/>
                  </a:lnTo>
                  <a:lnTo>
                    <a:pt x="23" y="49"/>
                  </a:lnTo>
                  <a:lnTo>
                    <a:pt x="31" y="34"/>
                  </a:lnTo>
                  <a:lnTo>
                    <a:pt x="39" y="18"/>
                  </a:lnTo>
                  <a:lnTo>
                    <a:pt x="45" y="0"/>
                  </a:lnTo>
                  <a:lnTo>
                    <a:pt x="52" y="18"/>
                  </a:lnTo>
                  <a:lnTo>
                    <a:pt x="59" y="34"/>
                  </a:lnTo>
                  <a:lnTo>
                    <a:pt x="66" y="49"/>
                  </a:lnTo>
                  <a:lnTo>
                    <a:pt x="74" y="61"/>
                  </a:lnTo>
                  <a:lnTo>
                    <a:pt x="80" y="72"/>
                  </a:lnTo>
                  <a:lnTo>
                    <a:pt x="85" y="84"/>
                  </a:lnTo>
                  <a:lnTo>
                    <a:pt x="89" y="92"/>
                  </a:lnTo>
                  <a:lnTo>
                    <a:pt x="90" y="102"/>
                  </a:lnTo>
                  <a:lnTo>
                    <a:pt x="87" y="120"/>
                  </a:lnTo>
                  <a:lnTo>
                    <a:pt x="77" y="133"/>
                  </a:lnTo>
                  <a:lnTo>
                    <a:pt x="63" y="142"/>
                  </a:lnTo>
                  <a:lnTo>
                    <a:pt x="45" y="146"/>
                  </a:lnTo>
                  <a:lnTo>
                    <a:pt x="27" y="142"/>
                  </a:lnTo>
                  <a:lnTo>
                    <a:pt x="13" y="133"/>
                  </a:lnTo>
                  <a:lnTo>
                    <a:pt x="4" y="120"/>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8" name="Freeform 204"/>
            <p:cNvSpPr>
              <a:spLocks/>
            </p:cNvSpPr>
            <p:nvPr/>
          </p:nvSpPr>
          <p:spPr bwMode="auto">
            <a:xfrm rot="5400000">
              <a:off x="2540905" y="2986087"/>
              <a:ext cx="57150" cy="92075"/>
            </a:xfrm>
            <a:custGeom>
              <a:avLst/>
              <a:gdLst/>
              <a:ahLst/>
              <a:cxnLst>
                <a:cxn ang="0">
                  <a:pos x="1" y="92"/>
                </a:cxn>
                <a:cxn ang="0">
                  <a:pos x="5" y="84"/>
                </a:cxn>
                <a:cxn ang="0">
                  <a:pos x="10" y="72"/>
                </a:cxn>
                <a:cxn ang="0">
                  <a:pos x="16" y="61"/>
                </a:cxn>
                <a:cxn ang="0">
                  <a:pos x="23" y="49"/>
                </a:cxn>
                <a:cxn ang="0">
                  <a:pos x="31" y="34"/>
                </a:cxn>
                <a:cxn ang="0">
                  <a:pos x="38" y="18"/>
                </a:cxn>
                <a:cxn ang="0">
                  <a:pos x="45" y="0"/>
                </a:cxn>
                <a:cxn ang="0">
                  <a:pos x="51" y="18"/>
                </a:cxn>
                <a:cxn ang="0">
                  <a:pos x="59" y="34"/>
                </a:cxn>
                <a:cxn ang="0">
                  <a:pos x="67" y="49"/>
                </a:cxn>
                <a:cxn ang="0">
                  <a:pos x="73" y="61"/>
                </a:cxn>
                <a:cxn ang="0">
                  <a:pos x="80" y="72"/>
                </a:cxn>
                <a:cxn ang="0">
                  <a:pos x="85" y="84"/>
                </a:cxn>
                <a:cxn ang="0">
                  <a:pos x="89" y="92"/>
                </a:cxn>
                <a:cxn ang="0">
                  <a:pos x="90" y="102"/>
                </a:cxn>
                <a:cxn ang="0">
                  <a:pos x="86" y="120"/>
                </a:cxn>
                <a:cxn ang="0">
                  <a:pos x="77" y="133"/>
                </a:cxn>
                <a:cxn ang="0">
                  <a:pos x="63" y="142"/>
                </a:cxn>
                <a:cxn ang="0">
                  <a:pos x="45" y="146"/>
                </a:cxn>
                <a:cxn ang="0">
                  <a:pos x="27" y="142"/>
                </a:cxn>
                <a:cxn ang="0">
                  <a:pos x="13" y="133"/>
                </a:cxn>
                <a:cxn ang="0">
                  <a:pos x="3" y="120"/>
                </a:cxn>
                <a:cxn ang="0">
                  <a:pos x="0" y="102"/>
                </a:cxn>
                <a:cxn ang="0">
                  <a:pos x="1" y="92"/>
                </a:cxn>
              </a:cxnLst>
              <a:rect l="0" t="0" r="r" b="b"/>
              <a:pathLst>
                <a:path w="90" h="146">
                  <a:moveTo>
                    <a:pt x="1" y="92"/>
                  </a:moveTo>
                  <a:lnTo>
                    <a:pt x="5" y="84"/>
                  </a:lnTo>
                  <a:lnTo>
                    <a:pt x="10" y="72"/>
                  </a:lnTo>
                  <a:lnTo>
                    <a:pt x="16" y="61"/>
                  </a:lnTo>
                  <a:lnTo>
                    <a:pt x="23" y="49"/>
                  </a:lnTo>
                  <a:lnTo>
                    <a:pt x="31" y="34"/>
                  </a:lnTo>
                  <a:lnTo>
                    <a:pt x="38" y="18"/>
                  </a:lnTo>
                  <a:lnTo>
                    <a:pt x="45" y="0"/>
                  </a:lnTo>
                  <a:lnTo>
                    <a:pt x="51" y="18"/>
                  </a:lnTo>
                  <a:lnTo>
                    <a:pt x="59" y="34"/>
                  </a:lnTo>
                  <a:lnTo>
                    <a:pt x="67" y="49"/>
                  </a:lnTo>
                  <a:lnTo>
                    <a:pt x="73" y="61"/>
                  </a:lnTo>
                  <a:lnTo>
                    <a:pt x="80" y="72"/>
                  </a:lnTo>
                  <a:lnTo>
                    <a:pt x="85" y="84"/>
                  </a:lnTo>
                  <a:lnTo>
                    <a:pt x="89" y="92"/>
                  </a:lnTo>
                  <a:lnTo>
                    <a:pt x="90" y="102"/>
                  </a:lnTo>
                  <a:lnTo>
                    <a:pt x="86" y="120"/>
                  </a:lnTo>
                  <a:lnTo>
                    <a:pt x="77" y="133"/>
                  </a:lnTo>
                  <a:lnTo>
                    <a:pt x="63" y="142"/>
                  </a:lnTo>
                  <a:lnTo>
                    <a:pt x="45" y="146"/>
                  </a:lnTo>
                  <a:lnTo>
                    <a:pt x="27" y="142"/>
                  </a:lnTo>
                  <a:lnTo>
                    <a:pt x="13" y="133"/>
                  </a:lnTo>
                  <a:lnTo>
                    <a:pt x="3" y="120"/>
                  </a:lnTo>
                  <a:lnTo>
                    <a:pt x="0" y="102"/>
                  </a:lnTo>
                  <a:lnTo>
                    <a:pt x="1" y="92"/>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9" name="Freeform 205"/>
            <p:cNvSpPr>
              <a:spLocks/>
            </p:cNvSpPr>
            <p:nvPr/>
          </p:nvSpPr>
          <p:spPr bwMode="auto">
            <a:xfrm rot="5400000">
              <a:off x="2540905" y="2986087"/>
              <a:ext cx="57150" cy="92075"/>
            </a:xfrm>
            <a:custGeom>
              <a:avLst/>
              <a:gdLst/>
              <a:ahLst/>
              <a:cxnLst>
                <a:cxn ang="0">
                  <a:pos x="1" y="92"/>
                </a:cxn>
                <a:cxn ang="0">
                  <a:pos x="5" y="84"/>
                </a:cxn>
                <a:cxn ang="0">
                  <a:pos x="10" y="72"/>
                </a:cxn>
                <a:cxn ang="0">
                  <a:pos x="16" y="61"/>
                </a:cxn>
                <a:cxn ang="0">
                  <a:pos x="23" y="49"/>
                </a:cxn>
                <a:cxn ang="0">
                  <a:pos x="31" y="34"/>
                </a:cxn>
                <a:cxn ang="0">
                  <a:pos x="38" y="18"/>
                </a:cxn>
                <a:cxn ang="0">
                  <a:pos x="45" y="0"/>
                </a:cxn>
                <a:cxn ang="0">
                  <a:pos x="51" y="18"/>
                </a:cxn>
                <a:cxn ang="0">
                  <a:pos x="59" y="34"/>
                </a:cxn>
                <a:cxn ang="0">
                  <a:pos x="67" y="49"/>
                </a:cxn>
                <a:cxn ang="0">
                  <a:pos x="73" y="61"/>
                </a:cxn>
                <a:cxn ang="0">
                  <a:pos x="80" y="72"/>
                </a:cxn>
                <a:cxn ang="0">
                  <a:pos x="85" y="84"/>
                </a:cxn>
                <a:cxn ang="0">
                  <a:pos x="89" y="92"/>
                </a:cxn>
                <a:cxn ang="0">
                  <a:pos x="90" y="102"/>
                </a:cxn>
                <a:cxn ang="0">
                  <a:pos x="86" y="120"/>
                </a:cxn>
                <a:cxn ang="0">
                  <a:pos x="77" y="133"/>
                </a:cxn>
                <a:cxn ang="0">
                  <a:pos x="63" y="142"/>
                </a:cxn>
                <a:cxn ang="0">
                  <a:pos x="45" y="146"/>
                </a:cxn>
                <a:cxn ang="0">
                  <a:pos x="27" y="142"/>
                </a:cxn>
                <a:cxn ang="0">
                  <a:pos x="13" y="133"/>
                </a:cxn>
                <a:cxn ang="0">
                  <a:pos x="3" y="120"/>
                </a:cxn>
                <a:cxn ang="0">
                  <a:pos x="0" y="102"/>
                </a:cxn>
                <a:cxn ang="0">
                  <a:pos x="1" y="92"/>
                </a:cxn>
              </a:cxnLst>
              <a:rect l="0" t="0" r="r" b="b"/>
              <a:pathLst>
                <a:path w="90" h="146">
                  <a:moveTo>
                    <a:pt x="1" y="92"/>
                  </a:moveTo>
                  <a:lnTo>
                    <a:pt x="5" y="84"/>
                  </a:lnTo>
                  <a:lnTo>
                    <a:pt x="10" y="72"/>
                  </a:lnTo>
                  <a:lnTo>
                    <a:pt x="16" y="61"/>
                  </a:lnTo>
                  <a:lnTo>
                    <a:pt x="23" y="49"/>
                  </a:lnTo>
                  <a:lnTo>
                    <a:pt x="31" y="34"/>
                  </a:lnTo>
                  <a:lnTo>
                    <a:pt x="38" y="18"/>
                  </a:lnTo>
                  <a:lnTo>
                    <a:pt x="45" y="0"/>
                  </a:lnTo>
                  <a:lnTo>
                    <a:pt x="51" y="18"/>
                  </a:lnTo>
                  <a:lnTo>
                    <a:pt x="59" y="34"/>
                  </a:lnTo>
                  <a:lnTo>
                    <a:pt x="67" y="49"/>
                  </a:lnTo>
                  <a:lnTo>
                    <a:pt x="73" y="61"/>
                  </a:lnTo>
                  <a:lnTo>
                    <a:pt x="80" y="72"/>
                  </a:lnTo>
                  <a:lnTo>
                    <a:pt x="85" y="84"/>
                  </a:lnTo>
                  <a:lnTo>
                    <a:pt x="89" y="92"/>
                  </a:lnTo>
                  <a:lnTo>
                    <a:pt x="90" y="102"/>
                  </a:lnTo>
                  <a:lnTo>
                    <a:pt x="86" y="120"/>
                  </a:lnTo>
                  <a:lnTo>
                    <a:pt x="77" y="133"/>
                  </a:lnTo>
                  <a:lnTo>
                    <a:pt x="63" y="142"/>
                  </a:lnTo>
                  <a:lnTo>
                    <a:pt x="45" y="146"/>
                  </a:lnTo>
                  <a:lnTo>
                    <a:pt x="27" y="142"/>
                  </a:lnTo>
                  <a:lnTo>
                    <a:pt x="13" y="133"/>
                  </a:lnTo>
                  <a:lnTo>
                    <a:pt x="3" y="120"/>
                  </a:lnTo>
                  <a:lnTo>
                    <a:pt x="0" y="102"/>
                  </a:lnTo>
                  <a:lnTo>
                    <a:pt x="1" y="92"/>
                  </a:lnTo>
                  <a:close/>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0" name="Freeform 206"/>
            <p:cNvSpPr>
              <a:spLocks/>
            </p:cNvSpPr>
            <p:nvPr/>
          </p:nvSpPr>
          <p:spPr bwMode="auto">
            <a:xfrm rot="5400000">
              <a:off x="2571068" y="2954337"/>
              <a:ext cx="117475" cy="47625"/>
            </a:xfrm>
            <a:custGeom>
              <a:avLst/>
              <a:gdLst/>
              <a:ahLst/>
              <a:cxnLst>
                <a:cxn ang="0">
                  <a:pos x="0" y="67"/>
                </a:cxn>
                <a:cxn ang="0">
                  <a:pos x="9" y="51"/>
                </a:cxn>
                <a:cxn ang="0">
                  <a:pos x="18" y="37"/>
                </a:cxn>
                <a:cxn ang="0">
                  <a:pos x="30" y="26"/>
                </a:cxn>
                <a:cxn ang="0">
                  <a:pos x="41" y="16"/>
                </a:cxn>
                <a:cxn ang="0">
                  <a:pos x="54" y="8"/>
                </a:cxn>
                <a:cxn ang="0">
                  <a:pos x="67" y="3"/>
                </a:cxn>
                <a:cxn ang="0">
                  <a:pos x="80" y="1"/>
                </a:cxn>
                <a:cxn ang="0">
                  <a:pos x="93" y="0"/>
                </a:cxn>
                <a:cxn ang="0">
                  <a:pos x="107" y="1"/>
                </a:cxn>
                <a:cxn ang="0">
                  <a:pos x="120" y="5"/>
                </a:cxn>
                <a:cxn ang="0">
                  <a:pos x="133" y="11"/>
                </a:cxn>
                <a:cxn ang="0">
                  <a:pos x="145" y="18"/>
                </a:cxn>
                <a:cxn ang="0">
                  <a:pos x="156" y="30"/>
                </a:cxn>
                <a:cxn ang="0">
                  <a:pos x="167" y="42"/>
                </a:cxn>
                <a:cxn ang="0">
                  <a:pos x="177" y="57"/>
                </a:cxn>
                <a:cxn ang="0">
                  <a:pos x="185" y="74"/>
                </a:cxn>
              </a:cxnLst>
              <a:rect l="0" t="0" r="r" b="b"/>
              <a:pathLst>
                <a:path w="185" h="74">
                  <a:moveTo>
                    <a:pt x="0" y="67"/>
                  </a:moveTo>
                  <a:lnTo>
                    <a:pt x="9" y="51"/>
                  </a:lnTo>
                  <a:lnTo>
                    <a:pt x="18" y="37"/>
                  </a:lnTo>
                  <a:lnTo>
                    <a:pt x="30" y="26"/>
                  </a:lnTo>
                  <a:lnTo>
                    <a:pt x="41" y="16"/>
                  </a:lnTo>
                  <a:lnTo>
                    <a:pt x="54" y="8"/>
                  </a:lnTo>
                  <a:lnTo>
                    <a:pt x="67" y="3"/>
                  </a:lnTo>
                  <a:lnTo>
                    <a:pt x="80" y="1"/>
                  </a:lnTo>
                  <a:lnTo>
                    <a:pt x="93" y="0"/>
                  </a:lnTo>
                  <a:lnTo>
                    <a:pt x="107" y="1"/>
                  </a:lnTo>
                  <a:lnTo>
                    <a:pt x="120" y="5"/>
                  </a:lnTo>
                  <a:lnTo>
                    <a:pt x="133" y="11"/>
                  </a:lnTo>
                  <a:lnTo>
                    <a:pt x="145" y="18"/>
                  </a:lnTo>
                  <a:lnTo>
                    <a:pt x="156" y="30"/>
                  </a:lnTo>
                  <a:lnTo>
                    <a:pt x="167" y="42"/>
                  </a:lnTo>
                  <a:lnTo>
                    <a:pt x="177" y="57"/>
                  </a:lnTo>
                  <a:lnTo>
                    <a:pt x="185" y="74"/>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1" name="Freeform 207"/>
            <p:cNvSpPr>
              <a:spLocks/>
            </p:cNvSpPr>
            <p:nvPr/>
          </p:nvSpPr>
          <p:spPr bwMode="auto">
            <a:xfrm rot="5400000">
              <a:off x="2572655" y="3067050"/>
              <a:ext cx="117475" cy="47625"/>
            </a:xfrm>
            <a:custGeom>
              <a:avLst/>
              <a:gdLst/>
              <a:ahLst/>
              <a:cxnLst>
                <a:cxn ang="0">
                  <a:pos x="0" y="68"/>
                </a:cxn>
                <a:cxn ang="0">
                  <a:pos x="9" y="52"/>
                </a:cxn>
                <a:cxn ang="0">
                  <a:pos x="18" y="39"/>
                </a:cxn>
                <a:cxn ang="0">
                  <a:pos x="30" y="26"/>
                </a:cxn>
                <a:cxn ang="0">
                  <a:pos x="41" y="16"/>
                </a:cxn>
                <a:cxn ang="0">
                  <a:pos x="54" y="9"/>
                </a:cxn>
                <a:cxn ang="0">
                  <a:pos x="67" y="4"/>
                </a:cxn>
                <a:cxn ang="0">
                  <a:pos x="80" y="1"/>
                </a:cxn>
                <a:cxn ang="0">
                  <a:pos x="94" y="0"/>
                </a:cxn>
                <a:cxn ang="0">
                  <a:pos x="107" y="1"/>
                </a:cxn>
                <a:cxn ang="0">
                  <a:pos x="121" y="5"/>
                </a:cxn>
                <a:cxn ang="0">
                  <a:pos x="134" y="11"/>
                </a:cxn>
                <a:cxn ang="0">
                  <a:pos x="146" y="19"/>
                </a:cxn>
                <a:cxn ang="0">
                  <a:pos x="158" y="30"/>
                </a:cxn>
                <a:cxn ang="0">
                  <a:pos x="168" y="42"/>
                </a:cxn>
                <a:cxn ang="0">
                  <a:pos x="178" y="57"/>
                </a:cxn>
                <a:cxn ang="0">
                  <a:pos x="186" y="75"/>
                </a:cxn>
              </a:cxnLst>
              <a:rect l="0" t="0" r="r" b="b"/>
              <a:pathLst>
                <a:path w="186" h="75">
                  <a:moveTo>
                    <a:pt x="0" y="68"/>
                  </a:moveTo>
                  <a:lnTo>
                    <a:pt x="9" y="52"/>
                  </a:lnTo>
                  <a:lnTo>
                    <a:pt x="18" y="39"/>
                  </a:lnTo>
                  <a:lnTo>
                    <a:pt x="30" y="26"/>
                  </a:lnTo>
                  <a:lnTo>
                    <a:pt x="41" y="16"/>
                  </a:lnTo>
                  <a:lnTo>
                    <a:pt x="54" y="9"/>
                  </a:lnTo>
                  <a:lnTo>
                    <a:pt x="67" y="4"/>
                  </a:lnTo>
                  <a:lnTo>
                    <a:pt x="80" y="1"/>
                  </a:lnTo>
                  <a:lnTo>
                    <a:pt x="94" y="0"/>
                  </a:lnTo>
                  <a:lnTo>
                    <a:pt x="107" y="1"/>
                  </a:lnTo>
                  <a:lnTo>
                    <a:pt x="121" y="5"/>
                  </a:lnTo>
                  <a:lnTo>
                    <a:pt x="134" y="11"/>
                  </a:lnTo>
                  <a:lnTo>
                    <a:pt x="146" y="19"/>
                  </a:lnTo>
                  <a:lnTo>
                    <a:pt x="158" y="30"/>
                  </a:lnTo>
                  <a:lnTo>
                    <a:pt x="168" y="42"/>
                  </a:lnTo>
                  <a:lnTo>
                    <a:pt x="178" y="57"/>
                  </a:lnTo>
                  <a:lnTo>
                    <a:pt x="186" y="75"/>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2" name="Freeform 208"/>
            <p:cNvSpPr>
              <a:spLocks/>
            </p:cNvSpPr>
            <p:nvPr/>
          </p:nvSpPr>
          <p:spPr bwMode="auto">
            <a:xfrm rot="5400000">
              <a:off x="2579005" y="2844800"/>
              <a:ext cx="119063" cy="47625"/>
            </a:xfrm>
            <a:custGeom>
              <a:avLst/>
              <a:gdLst/>
              <a:ahLst/>
              <a:cxnLst>
                <a:cxn ang="0">
                  <a:pos x="0" y="69"/>
                </a:cxn>
                <a:cxn ang="0">
                  <a:pos x="9" y="53"/>
                </a:cxn>
                <a:cxn ang="0">
                  <a:pos x="18" y="39"/>
                </a:cxn>
                <a:cxn ang="0">
                  <a:pos x="30" y="27"/>
                </a:cxn>
                <a:cxn ang="0">
                  <a:pos x="42" y="17"/>
                </a:cxn>
                <a:cxn ang="0">
                  <a:pos x="55" y="9"/>
                </a:cxn>
                <a:cxn ang="0">
                  <a:pos x="68" y="4"/>
                </a:cxn>
                <a:cxn ang="0">
                  <a:pos x="81" y="2"/>
                </a:cxn>
                <a:cxn ang="0">
                  <a:pos x="95" y="0"/>
                </a:cxn>
                <a:cxn ang="0">
                  <a:pos x="108" y="2"/>
                </a:cxn>
                <a:cxn ang="0">
                  <a:pos x="122" y="5"/>
                </a:cxn>
                <a:cxn ang="0">
                  <a:pos x="135" y="12"/>
                </a:cxn>
                <a:cxn ang="0">
                  <a:pos x="147" y="20"/>
                </a:cxn>
                <a:cxn ang="0">
                  <a:pos x="158" y="30"/>
                </a:cxn>
                <a:cxn ang="0">
                  <a:pos x="168" y="44"/>
                </a:cxn>
                <a:cxn ang="0">
                  <a:pos x="179" y="59"/>
                </a:cxn>
                <a:cxn ang="0">
                  <a:pos x="187" y="76"/>
                </a:cxn>
              </a:cxnLst>
              <a:rect l="0" t="0" r="r" b="b"/>
              <a:pathLst>
                <a:path w="187" h="76">
                  <a:moveTo>
                    <a:pt x="0" y="69"/>
                  </a:moveTo>
                  <a:lnTo>
                    <a:pt x="9" y="53"/>
                  </a:lnTo>
                  <a:lnTo>
                    <a:pt x="18" y="39"/>
                  </a:lnTo>
                  <a:lnTo>
                    <a:pt x="30" y="27"/>
                  </a:lnTo>
                  <a:lnTo>
                    <a:pt x="42" y="17"/>
                  </a:lnTo>
                  <a:lnTo>
                    <a:pt x="55" y="9"/>
                  </a:lnTo>
                  <a:lnTo>
                    <a:pt x="68" y="4"/>
                  </a:lnTo>
                  <a:lnTo>
                    <a:pt x="81" y="2"/>
                  </a:lnTo>
                  <a:lnTo>
                    <a:pt x="95" y="0"/>
                  </a:lnTo>
                  <a:lnTo>
                    <a:pt x="108" y="2"/>
                  </a:lnTo>
                  <a:lnTo>
                    <a:pt x="122" y="5"/>
                  </a:lnTo>
                  <a:lnTo>
                    <a:pt x="135" y="12"/>
                  </a:lnTo>
                  <a:lnTo>
                    <a:pt x="147" y="20"/>
                  </a:lnTo>
                  <a:lnTo>
                    <a:pt x="158" y="30"/>
                  </a:lnTo>
                  <a:lnTo>
                    <a:pt x="168" y="44"/>
                  </a:lnTo>
                  <a:lnTo>
                    <a:pt x="179" y="59"/>
                  </a:lnTo>
                  <a:lnTo>
                    <a:pt x="187"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3" name="Freeform 209"/>
            <p:cNvSpPr>
              <a:spLocks/>
            </p:cNvSpPr>
            <p:nvPr/>
          </p:nvSpPr>
          <p:spPr bwMode="auto">
            <a:xfrm rot="5400000">
              <a:off x="2561543" y="2735262"/>
              <a:ext cx="117475" cy="47625"/>
            </a:xfrm>
            <a:custGeom>
              <a:avLst/>
              <a:gdLst/>
              <a:ahLst/>
              <a:cxnLst>
                <a:cxn ang="0">
                  <a:pos x="0" y="69"/>
                </a:cxn>
                <a:cxn ang="0">
                  <a:pos x="9" y="53"/>
                </a:cxn>
                <a:cxn ang="0">
                  <a:pos x="18" y="39"/>
                </a:cxn>
                <a:cxn ang="0">
                  <a:pos x="30" y="26"/>
                </a:cxn>
                <a:cxn ang="0">
                  <a:pos x="42" y="17"/>
                </a:cxn>
                <a:cxn ang="0">
                  <a:pos x="55" y="9"/>
                </a:cxn>
                <a:cxn ang="0">
                  <a:pos x="68" y="4"/>
                </a:cxn>
                <a:cxn ang="0">
                  <a:pos x="81" y="2"/>
                </a:cxn>
                <a:cxn ang="0">
                  <a:pos x="95" y="0"/>
                </a:cxn>
                <a:cxn ang="0">
                  <a:pos x="108" y="2"/>
                </a:cxn>
                <a:cxn ang="0">
                  <a:pos x="122" y="5"/>
                </a:cxn>
                <a:cxn ang="0">
                  <a:pos x="135" y="12"/>
                </a:cxn>
                <a:cxn ang="0">
                  <a:pos x="146" y="20"/>
                </a:cxn>
                <a:cxn ang="0">
                  <a:pos x="158" y="30"/>
                </a:cxn>
                <a:cxn ang="0">
                  <a:pos x="168" y="44"/>
                </a:cxn>
                <a:cxn ang="0">
                  <a:pos x="179" y="59"/>
                </a:cxn>
                <a:cxn ang="0">
                  <a:pos x="187" y="76"/>
                </a:cxn>
              </a:cxnLst>
              <a:rect l="0" t="0" r="r" b="b"/>
              <a:pathLst>
                <a:path w="187" h="76">
                  <a:moveTo>
                    <a:pt x="0" y="69"/>
                  </a:moveTo>
                  <a:lnTo>
                    <a:pt x="9" y="53"/>
                  </a:lnTo>
                  <a:lnTo>
                    <a:pt x="18" y="39"/>
                  </a:lnTo>
                  <a:lnTo>
                    <a:pt x="30" y="26"/>
                  </a:lnTo>
                  <a:lnTo>
                    <a:pt x="42" y="17"/>
                  </a:lnTo>
                  <a:lnTo>
                    <a:pt x="55" y="9"/>
                  </a:lnTo>
                  <a:lnTo>
                    <a:pt x="68" y="4"/>
                  </a:lnTo>
                  <a:lnTo>
                    <a:pt x="81" y="2"/>
                  </a:lnTo>
                  <a:lnTo>
                    <a:pt x="95" y="0"/>
                  </a:lnTo>
                  <a:lnTo>
                    <a:pt x="108" y="2"/>
                  </a:lnTo>
                  <a:lnTo>
                    <a:pt x="122" y="5"/>
                  </a:lnTo>
                  <a:lnTo>
                    <a:pt x="135" y="12"/>
                  </a:lnTo>
                  <a:lnTo>
                    <a:pt x="146" y="20"/>
                  </a:lnTo>
                  <a:lnTo>
                    <a:pt x="158" y="30"/>
                  </a:lnTo>
                  <a:lnTo>
                    <a:pt x="168" y="44"/>
                  </a:lnTo>
                  <a:lnTo>
                    <a:pt x="179" y="59"/>
                  </a:lnTo>
                  <a:lnTo>
                    <a:pt x="187" y="76"/>
                  </a:lnTo>
                </a:path>
              </a:pathLst>
            </a:custGeom>
            <a:noFill/>
            <a:ln w="11430">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4" name="Line 210"/>
            <p:cNvSpPr>
              <a:spLocks noChangeShapeType="1"/>
            </p:cNvSpPr>
            <p:nvPr/>
          </p:nvSpPr>
          <p:spPr bwMode="auto">
            <a:xfrm rot="5400000">
              <a:off x="1304243" y="3598862"/>
              <a:ext cx="1931988" cy="0"/>
            </a:xfrm>
            <a:prstGeom prst="line">
              <a:avLst/>
            </a:prstGeom>
            <a:noFill/>
            <a:ln w="1143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5" name="Line 211"/>
            <p:cNvSpPr>
              <a:spLocks noChangeShapeType="1"/>
            </p:cNvSpPr>
            <p:nvPr/>
          </p:nvSpPr>
          <p:spPr bwMode="auto">
            <a:xfrm rot="5400000">
              <a:off x="1391555" y="3602037"/>
              <a:ext cx="1931988" cy="0"/>
            </a:xfrm>
            <a:prstGeom prst="line">
              <a:avLst/>
            </a:prstGeom>
            <a:noFill/>
            <a:ln w="1143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6" name="Line 212"/>
            <p:cNvSpPr>
              <a:spLocks noChangeShapeType="1"/>
            </p:cNvSpPr>
            <p:nvPr/>
          </p:nvSpPr>
          <p:spPr bwMode="auto">
            <a:xfrm rot="5400000">
              <a:off x="1485218" y="3602037"/>
              <a:ext cx="1933575" cy="0"/>
            </a:xfrm>
            <a:prstGeom prst="line">
              <a:avLst/>
            </a:prstGeom>
            <a:noFill/>
            <a:ln w="1143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7" name="Freeform 217"/>
            <p:cNvSpPr>
              <a:spLocks/>
            </p:cNvSpPr>
            <p:nvPr/>
          </p:nvSpPr>
          <p:spPr bwMode="auto">
            <a:xfrm rot="5400000">
              <a:off x="1643968" y="2425700"/>
              <a:ext cx="425450" cy="12700"/>
            </a:xfrm>
            <a:custGeom>
              <a:avLst/>
              <a:gdLst/>
              <a:ahLst/>
              <a:cxnLst>
                <a:cxn ang="0">
                  <a:pos x="670" y="0"/>
                </a:cxn>
                <a:cxn ang="0">
                  <a:pos x="672" y="19"/>
                </a:cxn>
                <a:cxn ang="0">
                  <a:pos x="652" y="20"/>
                </a:cxn>
                <a:cxn ang="0">
                  <a:pos x="2" y="20"/>
                </a:cxn>
                <a:cxn ang="0">
                  <a:pos x="0" y="2"/>
                </a:cxn>
                <a:cxn ang="0">
                  <a:pos x="20" y="0"/>
                </a:cxn>
                <a:cxn ang="0">
                  <a:pos x="670" y="0"/>
                </a:cxn>
              </a:cxnLst>
              <a:rect l="0" t="0" r="r" b="b"/>
              <a:pathLst>
                <a:path w="672" h="20">
                  <a:moveTo>
                    <a:pt x="670" y="0"/>
                  </a:moveTo>
                  <a:lnTo>
                    <a:pt x="672" y="19"/>
                  </a:lnTo>
                  <a:lnTo>
                    <a:pt x="652" y="20"/>
                  </a:lnTo>
                  <a:lnTo>
                    <a:pt x="2" y="20"/>
                  </a:lnTo>
                  <a:lnTo>
                    <a:pt x="0" y="2"/>
                  </a:lnTo>
                  <a:lnTo>
                    <a:pt x="20" y="0"/>
                  </a:lnTo>
                  <a:lnTo>
                    <a:pt x="670" y="0"/>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8" name="Line 220"/>
            <p:cNvSpPr>
              <a:spLocks noChangeShapeType="1"/>
            </p:cNvSpPr>
            <p:nvPr/>
          </p:nvSpPr>
          <p:spPr bwMode="auto">
            <a:xfrm>
              <a:off x="1875743" y="4457700"/>
              <a:ext cx="0" cy="357188"/>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9" name="Line 221"/>
            <p:cNvSpPr>
              <a:spLocks noChangeShapeType="1"/>
            </p:cNvSpPr>
            <p:nvPr/>
          </p:nvSpPr>
          <p:spPr bwMode="auto">
            <a:xfrm>
              <a:off x="2618693" y="4500562"/>
              <a:ext cx="0" cy="314325"/>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0" name="Line 222"/>
            <p:cNvSpPr>
              <a:spLocks noChangeShapeType="1"/>
            </p:cNvSpPr>
            <p:nvPr/>
          </p:nvSpPr>
          <p:spPr bwMode="auto">
            <a:xfrm flipV="1">
              <a:off x="2590118" y="2228850"/>
              <a:ext cx="0" cy="45720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1" name="Line 223"/>
            <p:cNvSpPr>
              <a:spLocks noChangeShapeType="1"/>
            </p:cNvSpPr>
            <p:nvPr/>
          </p:nvSpPr>
          <p:spPr bwMode="auto">
            <a:xfrm>
              <a:off x="1832880" y="2214562"/>
              <a:ext cx="757238"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2" name="Line 225"/>
            <p:cNvSpPr>
              <a:spLocks noChangeShapeType="1"/>
            </p:cNvSpPr>
            <p:nvPr/>
          </p:nvSpPr>
          <p:spPr bwMode="auto">
            <a:xfrm>
              <a:off x="2590118" y="2214562"/>
              <a:ext cx="571500"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3" name="Line 226"/>
            <p:cNvSpPr>
              <a:spLocks noChangeShapeType="1"/>
            </p:cNvSpPr>
            <p:nvPr/>
          </p:nvSpPr>
          <p:spPr bwMode="auto">
            <a:xfrm>
              <a:off x="3814080" y="2209800"/>
              <a:ext cx="1014413"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4" name="Rectangle 227"/>
            <p:cNvSpPr>
              <a:spLocks noChangeArrowheads="1"/>
            </p:cNvSpPr>
            <p:nvPr/>
          </p:nvSpPr>
          <p:spPr bwMode="auto">
            <a:xfrm>
              <a:off x="3071130" y="1662112"/>
              <a:ext cx="868363" cy="244475"/>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charset="0"/>
                  <a:cs typeface="Arial" charset="0"/>
                </a:rPr>
                <a:t>RF choke</a:t>
              </a:r>
              <a:endParaRPr kumimoji="0" lang="en-US" sz="1800" b="0" i="0" u="none" strike="noStrike" kern="0" cap="none" spc="0" normalizeH="0" baseline="0" noProof="0" smtClean="0">
                <a:ln>
                  <a:noFill/>
                </a:ln>
                <a:solidFill>
                  <a:sysClr val="windowText" lastClr="000000"/>
                </a:solidFill>
                <a:effectLst/>
                <a:uLnTx/>
                <a:uFillTx/>
                <a:latin typeface="Arial" charset="0"/>
                <a:cs typeface="Arial" charset="0"/>
              </a:endParaRPr>
            </a:p>
          </p:txBody>
        </p:sp>
        <p:grpSp>
          <p:nvGrpSpPr>
            <p:cNvPr id="345" name="Group 231"/>
            <p:cNvGrpSpPr>
              <a:grpSpLocks/>
            </p:cNvGrpSpPr>
            <p:nvPr/>
          </p:nvGrpSpPr>
          <p:grpSpPr bwMode="auto">
            <a:xfrm>
              <a:off x="3971243" y="3471862"/>
              <a:ext cx="633413" cy="123825"/>
              <a:chOff x="2607" y="1575"/>
              <a:chExt cx="399" cy="78"/>
            </a:xfrm>
          </p:grpSpPr>
          <p:sp>
            <p:nvSpPr>
              <p:cNvPr id="371" name="Line 229"/>
              <p:cNvSpPr>
                <a:spLocks noChangeShapeType="1"/>
              </p:cNvSpPr>
              <p:nvPr/>
            </p:nvSpPr>
            <p:spPr bwMode="auto">
              <a:xfrm>
                <a:off x="2610" y="1575"/>
                <a:ext cx="396" cy="0"/>
              </a:xfrm>
              <a:prstGeom prst="line">
                <a:avLst/>
              </a:prstGeom>
              <a:noFill/>
              <a:ln w="3810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2" name="Line 230"/>
              <p:cNvSpPr>
                <a:spLocks noChangeShapeType="1"/>
              </p:cNvSpPr>
              <p:nvPr/>
            </p:nvSpPr>
            <p:spPr bwMode="auto">
              <a:xfrm>
                <a:off x="2607" y="1653"/>
                <a:ext cx="396" cy="0"/>
              </a:xfrm>
              <a:prstGeom prst="line">
                <a:avLst/>
              </a:prstGeom>
              <a:noFill/>
              <a:ln w="38100">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346" name="Line 232"/>
            <p:cNvSpPr>
              <a:spLocks noChangeShapeType="1"/>
            </p:cNvSpPr>
            <p:nvPr/>
          </p:nvSpPr>
          <p:spPr bwMode="auto">
            <a:xfrm rot="5400000" flipH="1">
              <a:off x="3688668" y="4198937"/>
              <a:ext cx="1198563" cy="0"/>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47" name="Object 233"/>
            <p:cNvGraphicFramePr>
              <a:graphicFrameLocks noChangeAspect="1"/>
            </p:cNvGraphicFramePr>
            <p:nvPr>
              <p:extLst>
                <p:ext uri="{D42A27DB-BD31-4B8C-83A1-F6EECF244321}">
                  <p14:modId xmlns:p14="http://schemas.microsoft.com/office/powerpoint/2010/main" val="2057811748"/>
                </p:ext>
              </p:extLst>
            </p:nvPr>
          </p:nvGraphicFramePr>
          <p:xfrm>
            <a:off x="3748993" y="3724275"/>
            <a:ext cx="377825" cy="485775"/>
          </p:xfrm>
          <a:graphic>
            <a:graphicData uri="http://schemas.openxmlformats.org/presentationml/2006/ole">
              <mc:AlternateContent xmlns:mc="http://schemas.openxmlformats.org/markup-compatibility/2006">
                <mc:Choice xmlns:v="urn:schemas-microsoft-com:vml" Requires="v">
                  <p:oleObj spid="_x0000_s236871" name="Equation" r:id="rId6" imgW="177646" imgH="228402" progId="Equation.DSMT4">
                    <p:embed/>
                  </p:oleObj>
                </mc:Choice>
                <mc:Fallback>
                  <p:oleObj name="Equation" r:id="rId6" imgW="177646" imgH="228402" progId="Equation.DSMT4">
                    <p:embed/>
                    <p:pic>
                      <p:nvPicPr>
                        <p:cNvPr id="0" name="Picture 2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8993" y="3724275"/>
                          <a:ext cx="3778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 name="Line 234"/>
            <p:cNvSpPr>
              <a:spLocks noChangeShapeType="1"/>
            </p:cNvSpPr>
            <p:nvPr/>
          </p:nvSpPr>
          <p:spPr bwMode="auto">
            <a:xfrm>
              <a:off x="6004830" y="4471987"/>
              <a:ext cx="0" cy="34290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9" name="Rectangle 235"/>
            <p:cNvSpPr>
              <a:spLocks noChangeArrowheads="1"/>
            </p:cNvSpPr>
            <p:nvPr/>
          </p:nvSpPr>
          <p:spPr bwMode="auto">
            <a:xfrm>
              <a:off x="4761818" y="2157412"/>
              <a:ext cx="300038" cy="114300"/>
            </a:xfrm>
            <a:prstGeom prst="rect">
              <a:avLst/>
            </a:prstGeom>
            <a:solidFill>
              <a:srgbClr val="000000"/>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0" name="Rectangle 236"/>
            <p:cNvSpPr>
              <a:spLocks noChangeArrowheads="1"/>
            </p:cNvSpPr>
            <p:nvPr/>
          </p:nvSpPr>
          <p:spPr bwMode="auto">
            <a:xfrm>
              <a:off x="5199968" y="2152650"/>
              <a:ext cx="300038" cy="114300"/>
            </a:xfrm>
            <a:prstGeom prst="rect">
              <a:avLst/>
            </a:prstGeom>
            <a:solidFill>
              <a:srgbClr val="000000"/>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1" name="Line 237"/>
            <p:cNvSpPr>
              <a:spLocks noChangeShapeType="1"/>
            </p:cNvSpPr>
            <p:nvPr/>
          </p:nvSpPr>
          <p:spPr bwMode="auto">
            <a:xfrm>
              <a:off x="5390468" y="2214562"/>
              <a:ext cx="571500"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2" name="Rectangle 238"/>
            <p:cNvSpPr>
              <a:spLocks noChangeArrowheads="1"/>
            </p:cNvSpPr>
            <p:nvPr/>
          </p:nvSpPr>
          <p:spPr bwMode="auto">
            <a:xfrm>
              <a:off x="4580843" y="1721984"/>
              <a:ext cx="934551" cy="246221"/>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000000"/>
                  </a:solidFill>
                  <a:cs typeface="Arial" charset="0"/>
                </a:rPr>
                <a:t>S</a:t>
              </a:r>
              <a:r>
                <a:rPr kumimoji="0" lang="en-US" sz="1600" b="0" i="0" u="none" strike="noStrike" kern="0" cap="none" spc="0" normalizeH="0" baseline="0" noProof="0" dirty="0" smtClean="0">
                  <a:ln>
                    <a:noFill/>
                  </a:ln>
                  <a:solidFill>
                    <a:srgbClr val="000000"/>
                  </a:solidFill>
                  <a:effectLst/>
                  <a:uLnTx/>
                  <a:uFillTx/>
                  <a:latin typeface="Arial" charset="0"/>
                  <a:cs typeface="Arial" charset="0"/>
                </a:rPr>
                <a:t>park gap</a:t>
              </a:r>
              <a:endParaRPr kumimoji="0" lang="en-US" sz="1800" b="0" i="0" u="none" strike="noStrike" kern="0" cap="none" spc="0" normalizeH="0" baseline="0" noProof="0" dirty="0" smtClean="0">
                <a:ln>
                  <a:noFill/>
                </a:ln>
                <a:solidFill>
                  <a:sysClr val="windowText" lastClr="000000"/>
                </a:solidFill>
                <a:effectLst/>
                <a:uLnTx/>
                <a:uFillTx/>
                <a:latin typeface="Arial" charset="0"/>
                <a:cs typeface="Arial" charset="0"/>
              </a:endParaRPr>
            </a:p>
          </p:txBody>
        </p:sp>
        <p:sp>
          <p:nvSpPr>
            <p:cNvPr id="353" name="Rectangle 239"/>
            <p:cNvSpPr>
              <a:spLocks noChangeArrowheads="1"/>
            </p:cNvSpPr>
            <p:nvPr/>
          </p:nvSpPr>
          <p:spPr bwMode="auto">
            <a:xfrm>
              <a:off x="5908900" y="4963886"/>
              <a:ext cx="1041400" cy="488950"/>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charset="0"/>
                  <a:cs typeface="Arial" charset="0"/>
                </a:rPr>
                <a:t>Air-core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charset="0"/>
                  <a:cs typeface="Arial" charset="0"/>
                </a:rPr>
                <a:t>transformer</a:t>
              </a:r>
              <a:endParaRPr kumimoji="0" lang="en-US" sz="1800" b="0" i="0" u="none" strike="noStrike" kern="0" cap="none" spc="0" normalizeH="0" baseline="0" noProof="0" dirty="0" smtClean="0">
                <a:ln>
                  <a:noFill/>
                </a:ln>
                <a:solidFill>
                  <a:sysClr val="windowText" lastClr="000000"/>
                </a:solidFill>
                <a:effectLst/>
                <a:uLnTx/>
                <a:uFillTx/>
                <a:latin typeface="Arial" charset="0"/>
                <a:cs typeface="Arial" charset="0"/>
              </a:endParaRPr>
            </a:p>
          </p:txBody>
        </p:sp>
        <p:sp>
          <p:nvSpPr>
            <p:cNvPr id="354" name="Line 240"/>
            <p:cNvSpPr>
              <a:spLocks noChangeShapeType="1"/>
            </p:cNvSpPr>
            <p:nvPr/>
          </p:nvSpPr>
          <p:spPr bwMode="auto">
            <a:xfrm>
              <a:off x="6733493" y="4514850"/>
              <a:ext cx="0" cy="300038"/>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5" name="Line 241"/>
            <p:cNvSpPr>
              <a:spLocks noChangeShapeType="1"/>
            </p:cNvSpPr>
            <p:nvPr/>
          </p:nvSpPr>
          <p:spPr bwMode="auto">
            <a:xfrm>
              <a:off x="3790268" y="4814887"/>
              <a:ext cx="0" cy="828675"/>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6" name="Line 242"/>
            <p:cNvSpPr>
              <a:spLocks noChangeShapeType="1"/>
            </p:cNvSpPr>
            <p:nvPr/>
          </p:nvSpPr>
          <p:spPr bwMode="auto">
            <a:xfrm>
              <a:off x="3390218" y="5643562"/>
              <a:ext cx="785813"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7" name="Line 243"/>
            <p:cNvSpPr>
              <a:spLocks noChangeShapeType="1"/>
            </p:cNvSpPr>
            <p:nvPr/>
          </p:nvSpPr>
          <p:spPr bwMode="auto">
            <a:xfrm>
              <a:off x="3514043" y="5795962"/>
              <a:ext cx="514350"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8" name="Line 244"/>
            <p:cNvSpPr>
              <a:spLocks noChangeShapeType="1"/>
            </p:cNvSpPr>
            <p:nvPr/>
          </p:nvSpPr>
          <p:spPr bwMode="auto">
            <a:xfrm>
              <a:off x="3652155" y="5948362"/>
              <a:ext cx="271463"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59" name="Object 245"/>
            <p:cNvGraphicFramePr>
              <a:graphicFrameLocks noChangeAspect="1"/>
            </p:cNvGraphicFramePr>
            <p:nvPr>
              <p:extLst>
                <p:ext uri="{D42A27DB-BD31-4B8C-83A1-F6EECF244321}">
                  <p14:modId xmlns:p14="http://schemas.microsoft.com/office/powerpoint/2010/main" val="355222443"/>
                </p:ext>
              </p:extLst>
            </p:nvPr>
          </p:nvGraphicFramePr>
          <p:xfrm>
            <a:off x="7860618" y="3390900"/>
            <a:ext cx="404813" cy="485775"/>
          </p:xfrm>
          <a:graphic>
            <a:graphicData uri="http://schemas.openxmlformats.org/presentationml/2006/ole">
              <mc:AlternateContent xmlns:mc="http://schemas.openxmlformats.org/markup-compatibility/2006">
                <mc:Choice xmlns:v="urn:schemas-microsoft-com:vml" Requires="v">
                  <p:oleObj spid="_x0000_s236872" name="Equation" r:id="rId8" imgW="190500" imgH="228600" progId="Equation.DSMT4">
                    <p:embed/>
                  </p:oleObj>
                </mc:Choice>
                <mc:Fallback>
                  <p:oleObj name="Equation" r:id="rId8" imgW="190500" imgH="228600" progId="Equation.DSMT4">
                    <p:embed/>
                    <p:pic>
                      <p:nvPicPr>
                        <p:cNvPr id="0" name="Picture 2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0618" y="3390900"/>
                          <a:ext cx="404813"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 name="Object 246"/>
            <p:cNvGraphicFramePr>
              <a:graphicFrameLocks noChangeAspect="1"/>
            </p:cNvGraphicFramePr>
            <p:nvPr>
              <p:extLst>
                <p:ext uri="{D42A27DB-BD31-4B8C-83A1-F6EECF244321}">
                  <p14:modId xmlns:p14="http://schemas.microsoft.com/office/powerpoint/2010/main" val="3005219357"/>
                </p:ext>
              </p:extLst>
            </p:nvPr>
          </p:nvGraphicFramePr>
          <p:xfrm>
            <a:off x="6954155" y="2428875"/>
            <a:ext cx="377825" cy="485775"/>
          </p:xfrm>
          <a:graphic>
            <a:graphicData uri="http://schemas.openxmlformats.org/presentationml/2006/ole">
              <mc:AlternateContent xmlns:mc="http://schemas.openxmlformats.org/markup-compatibility/2006">
                <mc:Choice xmlns:v="urn:schemas-microsoft-com:vml" Requires="v">
                  <p:oleObj spid="_x0000_s236873" name="Equation" r:id="rId10" imgW="177646" imgH="228402" progId="Equation.DSMT4">
                    <p:embed/>
                  </p:oleObj>
                </mc:Choice>
                <mc:Fallback>
                  <p:oleObj name="Equation" r:id="rId10" imgW="177646" imgH="228402" progId="Equation.DSMT4">
                    <p:embed/>
                    <p:pic>
                      <p:nvPicPr>
                        <p:cNvPr id="0" name="Picture 2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4155" y="2428875"/>
                          <a:ext cx="3778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 name="Object 247"/>
            <p:cNvGraphicFramePr>
              <a:graphicFrameLocks noChangeAspect="1"/>
            </p:cNvGraphicFramePr>
            <p:nvPr>
              <p:extLst>
                <p:ext uri="{D42A27DB-BD31-4B8C-83A1-F6EECF244321}">
                  <p14:modId xmlns:p14="http://schemas.microsoft.com/office/powerpoint/2010/main" val="3405548591"/>
                </p:ext>
              </p:extLst>
            </p:nvPr>
          </p:nvGraphicFramePr>
          <p:xfrm>
            <a:off x="5304743" y="2709862"/>
            <a:ext cx="350838" cy="485775"/>
          </p:xfrm>
          <a:graphic>
            <a:graphicData uri="http://schemas.openxmlformats.org/presentationml/2006/ole">
              <mc:AlternateContent xmlns:mc="http://schemas.openxmlformats.org/markup-compatibility/2006">
                <mc:Choice xmlns:v="urn:schemas-microsoft-com:vml" Requires="v">
                  <p:oleObj spid="_x0000_s236874" name="Equation" r:id="rId12" imgW="165028" imgH="228501" progId="Equation.DSMT4">
                    <p:embed/>
                  </p:oleObj>
                </mc:Choice>
                <mc:Fallback>
                  <p:oleObj name="Equation" r:id="rId12" imgW="165028" imgH="228501" progId="Equation.DSMT4">
                    <p:embed/>
                    <p:pic>
                      <p:nvPicPr>
                        <p:cNvPr id="0" name="Picture 2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04743" y="2709862"/>
                          <a:ext cx="35083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2" name="Rectangle 248"/>
            <p:cNvSpPr>
              <a:spLocks noChangeArrowheads="1"/>
            </p:cNvSpPr>
            <p:nvPr/>
          </p:nvSpPr>
          <p:spPr bwMode="auto">
            <a:xfrm>
              <a:off x="766080" y="2557462"/>
              <a:ext cx="587375" cy="733425"/>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Arial" charset="0"/>
                  <a:cs typeface="Arial" charset="0"/>
                </a:rPr>
                <a:t>120 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Arial" charset="0"/>
                  <a:cs typeface="Arial" charset="0"/>
                </a:rPr>
                <a:t>(</a:t>
              </a:r>
              <a:r>
                <a:rPr kumimoji="0" lang="en-US" sz="1600" b="0" i="0" u="none" strike="noStrike" kern="0" cap="none" spc="0" normalizeH="0" baseline="0" noProof="0" dirty="0" err="1" smtClean="0">
                  <a:ln>
                    <a:noFill/>
                  </a:ln>
                  <a:solidFill>
                    <a:schemeClr val="bg1"/>
                  </a:solidFill>
                  <a:effectLst/>
                  <a:uLnTx/>
                  <a:uFillTx/>
                  <a:latin typeface="Arial" charset="0"/>
                  <a:cs typeface="Arial" charset="0"/>
                </a:rPr>
                <a:t>RMS</a:t>
              </a:r>
              <a:r>
                <a:rPr kumimoji="0" lang="en-US" sz="1600" b="0" i="0" u="none" strike="noStrike" kern="0" cap="none" spc="0" normalizeH="0" baseline="0" noProof="0" dirty="0" smtClean="0">
                  <a:ln>
                    <a:noFill/>
                  </a:ln>
                  <a:solidFill>
                    <a:schemeClr val="bg1"/>
                  </a:solidFill>
                  <a:effectLst/>
                  <a:uLnTx/>
                  <a:uFillTx/>
                  <a:latin typeface="Arial" charset="0"/>
                  <a:cs typeface="Arial"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Arial" charset="0"/>
                  <a:cs typeface="Arial" charset="0"/>
                </a:rPr>
                <a:t>60 Hz</a:t>
              </a:r>
              <a:endParaRPr kumimoji="0" lang="en-US" sz="1800" b="0" i="0" u="none" strike="noStrike" kern="0" cap="none" spc="0" normalizeH="0" baseline="0" noProof="0" dirty="0" smtClean="0">
                <a:ln>
                  <a:noFill/>
                </a:ln>
                <a:solidFill>
                  <a:schemeClr val="bg1"/>
                </a:solidFill>
                <a:effectLst/>
                <a:uLnTx/>
                <a:uFillTx/>
                <a:latin typeface="Arial" charset="0"/>
                <a:cs typeface="Arial" charset="0"/>
              </a:endParaRPr>
            </a:p>
          </p:txBody>
        </p:sp>
        <p:sp>
          <p:nvSpPr>
            <p:cNvPr id="363" name="Rectangle 249"/>
            <p:cNvSpPr>
              <a:spLocks noChangeArrowheads="1"/>
            </p:cNvSpPr>
            <p:nvPr/>
          </p:nvSpPr>
          <p:spPr bwMode="auto">
            <a:xfrm>
              <a:off x="2861580" y="2552700"/>
              <a:ext cx="642938" cy="733425"/>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Arial" charset="0"/>
                  <a:cs typeface="Arial" charset="0"/>
                </a:rPr>
                <a:t>6600 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Arial" charset="0"/>
                  <a:cs typeface="Arial" charset="0"/>
                </a:rPr>
                <a:t>(</a:t>
              </a:r>
              <a:r>
                <a:rPr kumimoji="0" lang="en-US" sz="1600" b="0" i="0" u="none" strike="noStrike" kern="0" cap="none" spc="0" normalizeH="0" baseline="0" noProof="0" dirty="0" err="1" smtClean="0">
                  <a:ln>
                    <a:noFill/>
                  </a:ln>
                  <a:solidFill>
                    <a:schemeClr val="bg1"/>
                  </a:solidFill>
                  <a:effectLst/>
                  <a:uLnTx/>
                  <a:uFillTx/>
                  <a:latin typeface="Arial" charset="0"/>
                  <a:cs typeface="Arial" charset="0"/>
                </a:rPr>
                <a:t>RMS</a:t>
              </a:r>
              <a:r>
                <a:rPr kumimoji="0" lang="en-US" sz="1600" b="0" i="0" u="none" strike="noStrike" kern="0" cap="none" spc="0" normalizeH="0" baseline="0" noProof="0" dirty="0" smtClean="0">
                  <a:ln>
                    <a:noFill/>
                  </a:ln>
                  <a:solidFill>
                    <a:schemeClr val="bg1"/>
                  </a:solidFill>
                  <a:effectLst/>
                  <a:uLnTx/>
                  <a:uFillTx/>
                  <a:latin typeface="Arial" charset="0"/>
                  <a:cs typeface="Arial"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Arial" charset="0"/>
                  <a:cs typeface="Arial" charset="0"/>
                </a:rPr>
                <a:t>60 Hz</a:t>
              </a:r>
              <a:endParaRPr kumimoji="0" lang="en-US" sz="1800" b="0" i="0" u="none" strike="noStrike" kern="0" cap="none" spc="0" normalizeH="0" baseline="0" noProof="0" dirty="0" smtClean="0">
                <a:ln>
                  <a:noFill/>
                </a:ln>
                <a:solidFill>
                  <a:schemeClr val="bg1"/>
                </a:solidFill>
                <a:effectLst/>
                <a:uLnTx/>
                <a:uFillTx/>
                <a:latin typeface="Arial" charset="0"/>
                <a:cs typeface="Arial" charset="0"/>
              </a:endParaRPr>
            </a:p>
          </p:txBody>
        </p:sp>
        <p:sp>
          <p:nvSpPr>
            <p:cNvPr id="364" name="Rectangle 250"/>
            <p:cNvSpPr>
              <a:spLocks noChangeArrowheads="1"/>
            </p:cNvSpPr>
            <p:nvPr/>
          </p:nvSpPr>
          <p:spPr bwMode="auto">
            <a:xfrm>
              <a:off x="7757430" y="2476500"/>
              <a:ext cx="777875" cy="488950"/>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Arial" charset="0"/>
                  <a:cs typeface="Arial" charset="0"/>
                </a:rPr>
                <a:t>250 kV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Arial" charset="0"/>
                  <a:cs typeface="Arial" charset="0"/>
                </a:rPr>
                <a:t>500 KHz</a:t>
              </a:r>
              <a:endParaRPr kumimoji="0" lang="en-US" sz="1800" b="0" i="0" u="none" strike="noStrike" kern="0" cap="none" spc="0" normalizeH="0" baseline="0" noProof="0" dirty="0" smtClean="0">
                <a:ln>
                  <a:noFill/>
                </a:ln>
                <a:solidFill>
                  <a:schemeClr val="bg1"/>
                </a:solidFill>
                <a:effectLst/>
                <a:uLnTx/>
                <a:uFillTx/>
                <a:latin typeface="Arial" charset="0"/>
                <a:cs typeface="Arial" charset="0"/>
              </a:endParaRPr>
            </a:p>
          </p:txBody>
        </p:sp>
        <p:sp>
          <p:nvSpPr>
            <p:cNvPr id="365" name="Text Box 259"/>
            <p:cNvSpPr txBox="1">
              <a:spLocks noChangeArrowheads="1"/>
            </p:cNvSpPr>
            <p:nvPr/>
          </p:nvSpPr>
          <p:spPr bwMode="auto">
            <a:xfrm>
              <a:off x="7566023" y="3832225"/>
              <a:ext cx="402674" cy="369332"/>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FF3300"/>
                  </a:solidFill>
                  <a:effectLst/>
                  <a:uLnTx/>
                  <a:uFillTx/>
                  <a:latin typeface="+mn-lt"/>
                </a:rPr>
                <a:t>V</a:t>
              </a:r>
              <a:r>
                <a:rPr kumimoji="0" lang="en-US" sz="1800" b="0" i="0" u="none" strike="noStrike" kern="0" cap="none" spc="0" normalizeH="0" baseline="-25000" noProof="0" dirty="0" smtClean="0">
                  <a:ln>
                    <a:noFill/>
                  </a:ln>
                  <a:solidFill>
                    <a:srgbClr val="FF3300"/>
                  </a:solidFill>
                  <a:effectLst/>
                  <a:uLnTx/>
                  <a:uFillTx/>
                  <a:latin typeface="+mn-lt"/>
                </a:rPr>
                <a:t>2</a:t>
              </a:r>
            </a:p>
          </p:txBody>
        </p:sp>
        <p:sp>
          <p:nvSpPr>
            <p:cNvPr id="366" name="Text Box 260"/>
            <p:cNvSpPr txBox="1">
              <a:spLocks noChangeArrowheads="1"/>
            </p:cNvSpPr>
            <p:nvPr/>
          </p:nvSpPr>
          <p:spPr bwMode="auto">
            <a:xfrm>
              <a:off x="5322205" y="3813175"/>
              <a:ext cx="402674" cy="369332"/>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FF3300"/>
                  </a:solidFill>
                  <a:effectLst/>
                  <a:uLnTx/>
                  <a:uFillTx/>
                  <a:latin typeface="+mn-lt"/>
                </a:rPr>
                <a:t>V</a:t>
              </a:r>
              <a:r>
                <a:rPr kumimoji="0" lang="en-US" sz="1800" b="0" i="0" u="none" strike="noStrike" kern="0" cap="none" spc="0" normalizeH="0" baseline="-25000" noProof="0" dirty="0" smtClean="0">
                  <a:ln>
                    <a:noFill/>
                  </a:ln>
                  <a:solidFill>
                    <a:srgbClr val="FF3300"/>
                  </a:solidFill>
                  <a:effectLst/>
                  <a:uLnTx/>
                  <a:uFillTx/>
                  <a:latin typeface="+mn-lt"/>
                </a:rPr>
                <a:t>1</a:t>
              </a:r>
            </a:p>
          </p:txBody>
        </p:sp>
        <p:sp>
          <p:nvSpPr>
            <p:cNvPr id="367" name="Text Box 261"/>
            <p:cNvSpPr txBox="1">
              <a:spLocks noChangeArrowheads="1"/>
            </p:cNvSpPr>
            <p:nvPr/>
          </p:nvSpPr>
          <p:spPr bwMode="auto">
            <a:xfrm>
              <a:off x="5569855" y="2274887"/>
              <a:ext cx="355600" cy="457200"/>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rPr>
                <a:t>+</a:t>
              </a:r>
            </a:p>
          </p:txBody>
        </p:sp>
        <p:sp>
          <p:nvSpPr>
            <p:cNvPr id="368" name="Text Box 262"/>
            <p:cNvSpPr txBox="1">
              <a:spLocks noChangeArrowheads="1"/>
            </p:cNvSpPr>
            <p:nvPr/>
          </p:nvSpPr>
          <p:spPr bwMode="auto">
            <a:xfrm>
              <a:off x="7222443" y="2327275"/>
              <a:ext cx="355600" cy="457200"/>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rPr>
                <a:t>+</a:t>
              </a:r>
            </a:p>
          </p:txBody>
        </p:sp>
        <p:sp>
          <p:nvSpPr>
            <p:cNvPr id="369" name="Text Box 263"/>
            <p:cNvSpPr txBox="1">
              <a:spLocks noChangeArrowheads="1"/>
            </p:cNvSpPr>
            <p:nvPr/>
          </p:nvSpPr>
          <p:spPr bwMode="auto">
            <a:xfrm flipV="1">
              <a:off x="5550805" y="4370387"/>
              <a:ext cx="355600" cy="45720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rPr>
                <a:t>-</a:t>
              </a:r>
            </a:p>
          </p:txBody>
        </p:sp>
        <p:sp>
          <p:nvSpPr>
            <p:cNvPr id="370" name="Text Box 264"/>
            <p:cNvSpPr txBox="1">
              <a:spLocks noChangeArrowheads="1"/>
            </p:cNvSpPr>
            <p:nvPr/>
          </p:nvSpPr>
          <p:spPr bwMode="auto">
            <a:xfrm flipV="1">
              <a:off x="7174818" y="4437062"/>
              <a:ext cx="355600" cy="45720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3300"/>
                  </a:solidFill>
                  <a:effectLst/>
                  <a:uLnTx/>
                  <a:uFillTx/>
                </a:rPr>
                <a:t>-</a:t>
              </a:r>
            </a:p>
          </p:txBody>
        </p:sp>
        <p:sp>
          <p:nvSpPr>
            <p:cNvPr id="397" name="TextBox 396"/>
            <p:cNvSpPr txBox="1"/>
            <p:nvPr/>
          </p:nvSpPr>
          <p:spPr>
            <a:xfrm>
              <a:off x="413656" y="3265714"/>
              <a:ext cx="319318" cy="369332"/>
            </a:xfrm>
            <a:prstGeom prst="rect">
              <a:avLst/>
            </a:prstGeom>
            <a:noFill/>
          </p:spPr>
          <p:txBody>
            <a:bodyPr wrap="none" rtlCol="0">
              <a:spAutoFit/>
            </a:bodyPr>
            <a:lstStyle/>
            <a:p>
              <a:r>
                <a:rPr lang="en-US" dirty="0" smtClean="0">
                  <a:solidFill>
                    <a:schemeClr val="bg2"/>
                  </a:solidFill>
                </a:rPr>
                <a:t>+</a:t>
              </a:r>
              <a:endParaRPr lang="en-US" dirty="0">
                <a:solidFill>
                  <a:schemeClr val="bg2"/>
                </a:solidFill>
              </a:endParaRPr>
            </a:p>
          </p:txBody>
        </p:sp>
        <p:sp>
          <p:nvSpPr>
            <p:cNvPr id="398" name="TextBox 397"/>
            <p:cNvSpPr txBox="1"/>
            <p:nvPr/>
          </p:nvSpPr>
          <p:spPr>
            <a:xfrm>
              <a:off x="446310" y="3450772"/>
              <a:ext cx="261610" cy="369332"/>
            </a:xfrm>
            <a:prstGeom prst="rect">
              <a:avLst/>
            </a:prstGeom>
            <a:noFill/>
          </p:spPr>
          <p:txBody>
            <a:bodyPr wrap="none" rtlCol="0">
              <a:spAutoFit/>
            </a:bodyPr>
            <a:lstStyle/>
            <a:p>
              <a:r>
                <a:rPr lang="en-US" dirty="0" smtClean="0">
                  <a:solidFill>
                    <a:schemeClr val="bg2"/>
                  </a:solidFill>
                </a:rPr>
                <a:t>-</a:t>
              </a:r>
              <a:endParaRPr lang="en-US" dirty="0">
                <a:solidFill>
                  <a:schemeClr val="bg2"/>
                </a:solidFill>
              </a:endParaRPr>
            </a:p>
          </p:txBody>
        </p:sp>
        <p:graphicFrame>
          <p:nvGraphicFramePr>
            <p:cNvPr id="236555" name="Object 11"/>
            <p:cNvGraphicFramePr>
              <a:graphicFrameLocks noChangeAspect="1"/>
            </p:cNvGraphicFramePr>
            <p:nvPr>
              <p:extLst>
                <p:ext uri="{D42A27DB-BD31-4B8C-83A1-F6EECF244321}">
                  <p14:modId xmlns:p14="http://schemas.microsoft.com/office/powerpoint/2010/main" val="1893708696"/>
                </p:ext>
              </p:extLst>
            </p:nvPr>
          </p:nvGraphicFramePr>
          <p:xfrm>
            <a:off x="4410072" y="4153523"/>
            <a:ext cx="956583" cy="594007"/>
          </p:xfrm>
          <a:graphic>
            <a:graphicData uri="http://schemas.openxmlformats.org/presentationml/2006/ole">
              <mc:AlternateContent xmlns:mc="http://schemas.openxmlformats.org/markup-compatibility/2006">
                <mc:Choice xmlns:v="urn:schemas-microsoft-com:vml" Requires="v">
                  <p:oleObj spid="_x0000_s236875" name="Equation" r:id="rId14" imgW="736600" imgH="457200" progId="Equation.DSMT4">
                    <p:embed/>
                  </p:oleObj>
                </mc:Choice>
                <mc:Fallback>
                  <p:oleObj name="Equation" r:id="rId14" imgW="736600" imgH="457200" progId="Equation.DSMT4">
                    <p:embed/>
                    <p:pic>
                      <p:nvPicPr>
                        <p:cNvPr id="0" name="Picture 29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0072" y="4153523"/>
                          <a:ext cx="956583" cy="594007"/>
                        </a:xfrm>
                        <a:prstGeom prst="rect">
                          <a:avLst/>
                        </a:prstGeom>
                        <a:solidFill>
                          <a:srgbClr val="FFFF99"/>
                        </a:solidFill>
                      </p:spPr>
                    </p:pic>
                  </p:oleObj>
                </mc:Fallback>
              </mc:AlternateContent>
            </a:graphicData>
          </a:graphic>
        </p:graphicFrame>
        <p:graphicFrame>
          <p:nvGraphicFramePr>
            <p:cNvPr id="236556" name="Object 12"/>
            <p:cNvGraphicFramePr>
              <a:graphicFrameLocks noChangeAspect="1"/>
            </p:cNvGraphicFramePr>
            <p:nvPr>
              <p:extLst>
                <p:ext uri="{D42A27DB-BD31-4B8C-83A1-F6EECF244321}">
                  <p14:modId xmlns:p14="http://schemas.microsoft.com/office/powerpoint/2010/main" val="3809471035"/>
                </p:ext>
              </p:extLst>
            </p:nvPr>
          </p:nvGraphicFramePr>
          <p:xfrm>
            <a:off x="7851093" y="4229554"/>
            <a:ext cx="1022350" cy="595313"/>
          </p:xfrm>
          <a:graphic>
            <a:graphicData uri="http://schemas.openxmlformats.org/presentationml/2006/ole">
              <mc:AlternateContent xmlns:mc="http://schemas.openxmlformats.org/markup-compatibility/2006">
                <mc:Choice xmlns:v="urn:schemas-microsoft-com:vml" Requires="v">
                  <p:oleObj spid="_x0000_s236876" name="Equation" r:id="rId16" imgW="787400" imgH="457200" progId="Equation.DSMT4">
                    <p:embed/>
                  </p:oleObj>
                </mc:Choice>
                <mc:Fallback>
                  <p:oleObj name="Equation" r:id="rId16" imgW="787400" imgH="457200" progId="Equation.DSMT4">
                    <p:embed/>
                    <p:pic>
                      <p:nvPicPr>
                        <p:cNvPr id="0" name="Picture 3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51093" y="4229554"/>
                          <a:ext cx="1022350" cy="595313"/>
                        </a:xfrm>
                        <a:prstGeom prst="rect">
                          <a:avLst/>
                        </a:prstGeom>
                        <a:solidFill>
                          <a:srgbClr val="FFFF99"/>
                        </a:solidFill>
                      </p:spPr>
                    </p:pic>
                  </p:oleObj>
                </mc:Fallback>
              </mc:AlternateContent>
            </a:graphicData>
          </a:graphic>
        </p:graphicFrame>
        <p:graphicFrame>
          <p:nvGraphicFramePr>
            <p:cNvPr id="236557" name="Object 13"/>
            <p:cNvGraphicFramePr>
              <a:graphicFrameLocks noChangeAspect="1"/>
            </p:cNvGraphicFramePr>
            <p:nvPr>
              <p:extLst>
                <p:ext uri="{D42A27DB-BD31-4B8C-83A1-F6EECF244321}">
                  <p14:modId xmlns:p14="http://schemas.microsoft.com/office/powerpoint/2010/main" val="847073794"/>
                </p:ext>
              </p:extLst>
            </p:nvPr>
          </p:nvGraphicFramePr>
          <p:xfrm>
            <a:off x="5935660" y="1647495"/>
            <a:ext cx="911452" cy="433805"/>
          </p:xfrm>
          <a:graphic>
            <a:graphicData uri="http://schemas.openxmlformats.org/presentationml/2006/ole">
              <mc:AlternateContent xmlns:mc="http://schemas.openxmlformats.org/markup-compatibility/2006">
                <mc:Choice xmlns:v="urn:schemas-microsoft-com:vml" Requires="v">
                  <p:oleObj spid="_x0000_s236877" name="Equation" r:id="rId18" imgW="482391" imgH="228501" progId="Equation.DSMT4">
                    <p:embed/>
                  </p:oleObj>
                </mc:Choice>
                <mc:Fallback>
                  <p:oleObj name="Equation" r:id="rId18" imgW="482391" imgH="228501" progId="Equation.DSMT4">
                    <p:embed/>
                    <p:pic>
                      <p:nvPicPr>
                        <p:cNvPr id="0" name="Picture 3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35660" y="1647495"/>
                          <a:ext cx="911452" cy="433805"/>
                        </a:xfrm>
                        <a:prstGeom prst="rect">
                          <a:avLst/>
                        </a:prstGeom>
                        <a:solidFill>
                          <a:srgbClr val="FFFF99"/>
                        </a:solidFill>
                      </p:spPr>
                    </p:pic>
                  </p:oleObj>
                </mc:Fallback>
              </mc:AlternateContent>
            </a:graphicData>
          </a:graphic>
        </p:graphicFrame>
        <p:sp>
          <p:nvSpPr>
            <p:cNvPr id="2" name="TextBox 1"/>
            <p:cNvSpPr txBox="1"/>
            <p:nvPr/>
          </p:nvSpPr>
          <p:spPr>
            <a:xfrm>
              <a:off x="6948804" y="1698247"/>
              <a:ext cx="1415772" cy="369332"/>
            </a:xfrm>
            <a:prstGeom prst="rect">
              <a:avLst/>
            </a:prstGeom>
            <a:noFill/>
          </p:spPr>
          <p:txBody>
            <a:bodyPr wrap="none" rtlCol="0">
              <a:spAutoFit/>
            </a:bodyPr>
            <a:lstStyle/>
            <a:p>
              <a:r>
                <a:rPr lang="en-US" dirty="0" smtClean="0">
                  <a:solidFill>
                    <a:srgbClr val="FF0000"/>
                  </a:solidFill>
                </a:rPr>
                <a:t>(resonance)</a:t>
              </a:r>
              <a:endParaRPr lang="en-US" dirty="0">
                <a:solidFill>
                  <a:srgbClr val="FF0000"/>
                </a:solidFill>
              </a:endParaRPr>
            </a:p>
          </p:txBody>
        </p:sp>
      </p:grpSp>
      <p:sp>
        <p:nvSpPr>
          <p:cNvPr id="5" name="TextBox 4"/>
          <p:cNvSpPr txBox="1"/>
          <p:nvPr/>
        </p:nvSpPr>
        <p:spPr>
          <a:xfrm>
            <a:off x="957950" y="6404135"/>
            <a:ext cx="1825500" cy="307777"/>
          </a:xfrm>
          <a:prstGeom prst="rect">
            <a:avLst/>
          </a:prstGeom>
          <a:noFill/>
        </p:spPr>
        <p:txBody>
          <a:bodyPr wrap="none" rtlCol="0">
            <a:spAutoFit/>
          </a:bodyPr>
          <a:lstStyle/>
          <a:p>
            <a:pPr algn="ctr"/>
            <a:r>
              <a:rPr lang="en-US" sz="1400" dirty="0" smtClean="0">
                <a:solidFill>
                  <a:schemeClr val="bg2"/>
                </a:solidFill>
              </a:rPr>
              <a:t>(Tesla coil in our lab)</a:t>
            </a:r>
            <a:endParaRPr lang="en-US" sz="1400" dirty="0">
              <a:solidFill>
                <a:schemeClr val="bg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p:cNvSpPr>
            <a:spLocks noGrp="1"/>
          </p:cNvSpPr>
          <p:nvPr>
            <p:ph type="sldNum" sz="quarter" idx="12"/>
          </p:nvPr>
        </p:nvSpPr>
        <p:spPr/>
        <p:txBody>
          <a:bodyPr/>
          <a:lstStyle/>
          <a:p>
            <a:pPr>
              <a:defRPr/>
            </a:pPr>
            <a:fld id="{D9901FBE-E0E0-422A-BCB2-EB14375D8436}" type="slidenum">
              <a:rPr lang="en-US" smtClean="0"/>
              <a:pPr>
                <a:defRPr/>
              </a:pPr>
              <a:t>21</a:t>
            </a:fld>
            <a:endParaRPr lang="en-US"/>
          </a:p>
        </p:txBody>
      </p:sp>
      <p:sp>
        <p:nvSpPr>
          <p:cNvPr id="26" name="Text Box 6"/>
          <p:cNvSpPr txBox="1">
            <a:spLocks noChangeArrowheads="1"/>
          </p:cNvSpPr>
          <p:nvPr/>
        </p:nvSpPr>
        <p:spPr bwMode="auto">
          <a:xfrm>
            <a:off x="270453"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smtClean="0">
                <a:solidFill>
                  <a:srgbClr val="FF9933"/>
                </a:solidFill>
                <a:effectLst>
                  <a:outerShdw blurRad="38100" dist="38100" dir="2700000" algn="tl">
                    <a:srgbClr val="C0C0C0"/>
                  </a:outerShdw>
                </a:effectLst>
              </a:rPr>
              <a:t>Tesla Coil (cont.)</a:t>
            </a:r>
            <a:endParaRPr lang="en-US" sz="4000" dirty="0">
              <a:solidFill>
                <a:srgbClr val="FF9933"/>
              </a:solidFill>
              <a:effectLst>
                <a:outerShdw blurRad="38100" dist="38100" dir="2700000" algn="tl">
                  <a:srgbClr val="C0C0C0"/>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947" y="2300859"/>
            <a:ext cx="4800600" cy="36004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606" y="3078572"/>
            <a:ext cx="1715503" cy="228565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463" y="3006963"/>
            <a:ext cx="1876425" cy="2428875"/>
          </a:xfrm>
          <a:prstGeom prst="rect">
            <a:avLst/>
          </a:prstGeom>
        </p:spPr>
      </p:pic>
      <p:sp>
        <p:nvSpPr>
          <p:cNvPr id="8" name="TextBox 7"/>
          <p:cNvSpPr txBox="1"/>
          <p:nvPr/>
        </p:nvSpPr>
        <p:spPr>
          <a:xfrm>
            <a:off x="433137" y="986589"/>
            <a:ext cx="8063041" cy="723275"/>
          </a:xfrm>
          <a:prstGeom prst="rect">
            <a:avLst/>
          </a:prstGeom>
          <a:noFill/>
        </p:spPr>
        <p:txBody>
          <a:bodyPr wrap="none" rtlCol="0">
            <a:spAutoFit/>
          </a:bodyPr>
          <a:lstStyle/>
          <a:p>
            <a:pPr>
              <a:spcAft>
                <a:spcPts val="600"/>
              </a:spcAft>
            </a:pPr>
            <a:r>
              <a:rPr lang="en-US" b="1" dirty="0" smtClean="0">
                <a:solidFill>
                  <a:schemeClr val="bg1"/>
                </a:solidFill>
              </a:rPr>
              <a:t>Pictures of Tesla: </a:t>
            </a:r>
          </a:p>
          <a:p>
            <a:r>
              <a:rPr lang="en-US" dirty="0" smtClean="0">
                <a:solidFill>
                  <a:schemeClr val="bg1"/>
                </a:solidFill>
              </a:rPr>
              <a:t>(1) by himself; (2) in his lab with a Tesla coil; (3) lighting a lightbulb wirelessly.</a:t>
            </a:r>
            <a:endParaRPr lang="en-US" dirty="0">
              <a:solidFill>
                <a:schemeClr val="bg1"/>
              </a:solidFill>
            </a:endParaRPr>
          </a:p>
        </p:txBody>
      </p:sp>
    </p:spTree>
    <p:extLst>
      <p:ext uri="{BB962C8B-B14F-4D97-AF65-F5344CB8AC3E}">
        <p14:creationId xmlns:p14="http://schemas.microsoft.com/office/powerpoint/2010/main" val="3810017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2726501" y="0"/>
            <a:ext cx="3303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a:t>
            </a:r>
          </a:p>
        </p:txBody>
      </p:sp>
      <p:sp>
        <p:nvSpPr>
          <p:cNvPr id="4" name="Slide Number Placeholder 3"/>
          <p:cNvSpPr>
            <a:spLocks noGrp="1"/>
          </p:cNvSpPr>
          <p:nvPr>
            <p:ph type="sldNum" sz="quarter" idx="12"/>
          </p:nvPr>
        </p:nvSpPr>
        <p:spPr/>
        <p:txBody>
          <a:bodyPr/>
          <a:lstStyle/>
          <a:p>
            <a:pPr>
              <a:defRPr/>
            </a:pPr>
            <a:fld id="{D9901FBE-E0E0-422A-BCB2-EB14375D8436}" type="slidenum">
              <a:rPr lang="en-US" smtClean="0"/>
              <a:pPr>
                <a:defRPr/>
              </a:pPr>
              <a:t>22</a:t>
            </a:fld>
            <a:endParaRPr lang="en-US"/>
          </a:p>
        </p:txBody>
      </p:sp>
      <p:pic>
        <p:nvPicPr>
          <p:cNvPr id="2" name="Picture 1"/>
          <p:cNvPicPr>
            <a:picLocks noChangeAspect="1"/>
          </p:cNvPicPr>
          <p:nvPr/>
        </p:nvPicPr>
        <p:blipFill>
          <a:blip r:embed="rId3" cstate="print"/>
          <a:stretch>
            <a:fillRect/>
          </a:stretch>
        </p:blipFill>
        <p:spPr>
          <a:xfrm>
            <a:off x="833187" y="1306027"/>
            <a:ext cx="7429500" cy="48234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2"/>
          <p:cNvSpPr txBox="1">
            <a:spLocks noChangeArrowheads="1"/>
          </p:cNvSpPr>
          <p:nvPr/>
        </p:nvSpPr>
        <p:spPr bwMode="auto">
          <a:xfrm>
            <a:off x="2300473"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7" name="Slide Number Placeholder 6"/>
          <p:cNvSpPr>
            <a:spLocks noGrp="1"/>
          </p:cNvSpPr>
          <p:nvPr>
            <p:ph type="sldNum" sz="quarter" idx="12"/>
          </p:nvPr>
        </p:nvSpPr>
        <p:spPr/>
        <p:txBody>
          <a:bodyPr/>
          <a:lstStyle/>
          <a:p>
            <a:pPr>
              <a:defRPr/>
            </a:pPr>
            <a:fld id="{D9901FBE-E0E0-422A-BCB2-EB14375D8436}" type="slidenum">
              <a:rPr lang="en-US" smtClean="0"/>
              <a:pPr>
                <a:defRPr/>
              </a:pPr>
              <a:t>23</a:t>
            </a:fld>
            <a:endParaRPr lang="en-US"/>
          </a:p>
        </p:txBody>
      </p:sp>
      <p:pic>
        <p:nvPicPr>
          <p:cNvPr id="2" name="Picture 1"/>
          <p:cNvPicPr>
            <a:picLocks noChangeAspect="1"/>
          </p:cNvPicPr>
          <p:nvPr/>
        </p:nvPicPr>
        <p:blipFill>
          <a:blip r:embed="rId3" cstate="print"/>
          <a:stretch>
            <a:fillRect/>
          </a:stretch>
        </p:blipFill>
        <p:spPr>
          <a:xfrm>
            <a:off x="896754" y="1383832"/>
            <a:ext cx="2682240" cy="2141220"/>
          </a:xfrm>
          <a:prstGeom prst="rect">
            <a:avLst/>
          </a:prstGeom>
        </p:spPr>
      </p:pic>
      <p:pic>
        <p:nvPicPr>
          <p:cNvPr id="3" name="Picture 2"/>
          <p:cNvPicPr>
            <a:picLocks noChangeAspect="1"/>
          </p:cNvPicPr>
          <p:nvPr/>
        </p:nvPicPr>
        <p:blipFill>
          <a:blip r:embed="rId4" cstate="print"/>
          <a:stretch>
            <a:fillRect/>
          </a:stretch>
        </p:blipFill>
        <p:spPr>
          <a:xfrm>
            <a:off x="4226694" y="1469857"/>
            <a:ext cx="3337560" cy="2209800"/>
          </a:xfrm>
          <a:prstGeom prst="rect">
            <a:avLst/>
          </a:prstGeom>
        </p:spPr>
      </p:pic>
      <p:pic>
        <p:nvPicPr>
          <p:cNvPr id="4" name="Picture 3"/>
          <p:cNvPicPr>
            <a:picLocks noChangeAspect="1"/>
          </p:cNvPicPr>
          <p:nvPr/>
        </p:nvPicPr>
        <p:blipFill>
          <a:blip r:embed="rId5" cstate="print"/>
          <a:stretch>
            <a:fillRect/>
          </a:stretch>
        </p:blipFill>
        <p:spPr>
          <a:xfrm>
            <a:off x="996456" y="4205118"/>
            <a:ext cx="2843784" cy="2273808"/>
          </a:xfrm>
          <a:prstGeom prst="rect">
            <a:avLst/>
          </a:prstGeom>
        </p:spPr>
      </p:pic>
      <p:pic>
        <p:nvPicPr>
          <p:cNvPr id="5" name="Picture 4"/>
          <p:cNvPicPr>
            <a:picLocks noChangeAspect="1"/>
          </p:cNvPicPr>
          <p:nvPr/>
        </p:nvPicPr>
        <p:blipFill>
          <a:blip r:embed="rId6" cstate="print"/>
          <a:stretch>
            <a:fillRect/>
          </a:stretch>
        </p:blipFill>
        <p:spPr>
          <a:xfrm>
            <a:off x="4773528" y="4314524"/>
            <a:ext cx="2628900" cy="210312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2"/>
          <p:cNvSpPr txBox="1">
            <a:spLocks noChangeArrowheads="1"/>
          </p:cNvSpPr>
          <p:nvPr/>
        </p:nvSpPr>
        <p:spPr bwMode="auto">
          <a:xfrm>
            <a:off x="2336099"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21508" name="TextBox 7"/>
          <p:cNvSpPr txBox="1">
            <a:spLocks noChangeArrowheads="1"/>
          </p:cNvSpPr>
          <p:nvPr/>
        </p:nvSpPr>
        <p:spPr bwMode="auto">
          <a:xfrm>
            <a:off x="722313" y="5592763"/>
            <a:ext cx="7494587" cy="369887"/>
          </a:xfrm>
          <a:prstGeom prst="rect">
            <a:avLst/>
          </a:prstGeom>
          <a:noFill/>
          <a:ln w="9525">
            <a:noFill/>
            <a:miter lim="800000"/>
            <a:headEnd/>
            <a:tailEnd/>
          </a:ln>
        </p:spPr>
        <p:txBody>
          <a:bodyPr wrap="none">
            <a:spAutoFit/>
          </a:bodyPr>
          <a:lstStyle/>
          <a:p>
            <a:r>
              <a:rPr lang="en-US">
                <a:solidFill>
                  <a:schemeClr val="bg2"/>
                </a:solidFill>
              </a:rPr>
              <a:t>Lightning strikes at George Bush Intercontinental Airport, June 12, 2012.</a:t>
            </a:r>
          </a:p>
        </p:txBody>
      </p:sp>
      <p:sp>
        <p:nvSpPr>
          <p:cNvPr id="21509" name="Rectangle 8"/>
          <p:cNvSpPr>
            <a:spLocks noChangeArrowheads="1"/>
          </p:cNvSpPr>
          <p:nvPr/>
        </p:nvSpPr>
        <p:spPr bwMode="auto">
          <a:xfrm>
            <a:off x="3554557" y="6103175"/>
            <a:ext cx="1844675" cy="307975"/>
          </a:xfrm>
          <a:prstGeom prst="rect">
            <a:avLst/>
          </a:prstGeom>
          <a:noFill/>
          <a:ln w="9525">
            <a:noFill/>
            <a:miter lim="800000"/>
            <a:headEnd/>
            <a:tailEnd/>
          </a:ln>
        </p:spPr>
        <p:txBody>
          <a:bodyPr wrap="none">
            <a:spAutoFit/>
          </a:bodyPr>
          <a:lstStyle/>
          <a:p>
            <a:r>
              <a:rPr lang="en-US" sz="1400" dirty="0">
                <a:solidFill>
                  <a:schemeClr val="bg2"/>
                </a:solidFill>
              </a:rPr>
              <a:t>Credit: “texansgirl34”</a:t>
            </a:r>
          </a:p>
        </p:txBody>
      </p:sp>
      <p:sp>
        <p:nvSpPr>
          <p:cNvPr id="6" name="Slide Number Placeholder 5"/>
          <p:cNvSpPr>
            <a:spLocks noGrp="1"/>
          </p:cNvSpPr>
          <p:nvPr>
            <p:ph type="sldNum" sz="quarter" idx="12"/>
          </p:nvPr>
        </p:nvSpPr>
        <p:spPr/>
        <p:txBody>
          <a:bodyPr/>
          <a:lstStyle/>
          <a:p>
            <a:pPr>
              <a:defRPr/>
            </a:pPr>
            <a:fld id="{D9901FBE-E0E0-422A-BCB2-EB14375D8436}" type="slidenum">
              <a:rPr lang="en-US" smtClean="0"/>
              <a:pPr>
                <a:defRPr/>
              </a:pPr>
              <a:t>24</a:t>
            </a:fld>
            <a:endParaRPr lang="en-US"/>
          </a:p>
        </p:txBody>
      </p:sp>
      <p:pic>
        <p:nvPicPr>
          <p:cNvPr id="2" name="Picture 1"/>
          <p:cNvPicPr>
            <a:picLocks noChangeAspect="1"/>
          </p:cNvPicPr>
          <p:nvPr/>
        </p:nvPicPr>
        <p:blipFill>
          <a:blip r:embed="rId3" cstate="print"/>
          <a:stretch>
            <a:fillRect/>
          </a:stretch>
        </p:blipFill>
        <p:spPr>
          <a:xfrm>
            <a:off x="991362" y="1440942"/>
            <a:ext cx="7161276" cy="397611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31" name="Text Box 15"/>
          <p:cNvSpPr txBox="1">
            <a:spLocks noChangeArrowheads="1"/>
          </p:cNvSpPr>
          <p:nvPr/>
        </p:nvSpPr>
        <p:spPr bwMode="auto">
          <a:xfrm>
            <a:off x="2410650"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16" name="Slide Number Placeholder 15"/>
          <p:cNvSpPr>
            <a:spLocks noGrp="1"/>
          </p:cNvSpPr>
          <p:nvPr>
            <p:ph type="sldNum" sz="quarter" idx="12"/>
          </p:nvPr>
        </p:nvSpPr>
        <p:spPr/>
        <p:txBody>
          <a:bodyPr/>
          <a:lstStyle/>
          <a:p>
            <a:pPr>
              <a:defRPr/>
            </a:pPr>
            <a:fld id="{D9901FBE-E0E0-422A-BCB2-EB14375D8436}" type="slidenum">
              <a:rPr lang="en-US" smtClean="0"/>
              <a:pPr>
                <a:defRPr/>
              </a:pPr>
              <a:t>25</a:t>
            </a:fld>
            <a:endParaRPr lang="en-US"/>
          </a:p>
        </p:txBody>
      </p:sp>
      <p:sp>
        <p:nvSpPr>
          <p:cNvPr id="18" name="Text Box 14"/>
          <p:cNvSpPr txBox="1">
            <a:spLocks noChangeArrowheads="1"/>
          </p:cNvSpPr>
          <p:nvPr/>
        </p:nvSpPr>
        <p:spPr bwMode="auto">
          <a:xfrm>
            <a:off x="717550" y="5285694"/>
            <a:ext cx="7791450" cy="1354217"/>
          </a:xfrm>
          <a:prstGeom prst="rect">
            <a:avLst/>
          </a:prstGeom>
          <a:noFill/>
          <a:ln w="12700">
            <a:noFill/>
            <a:miter lim="800000"/>
            <a:headEnd type="none" w="sm" len="sm"/>
            <a:tailEnd type="none" w="sm" len="sm"/>
          </a:ln>
          <a:effectLst/>
        </p:spPr>
        <p:txBody>
          <a:bodyPr>
            <a:spAutoFit/>
          </a:bodyPr>
          <a:lstStyle/>
          <a:p>
            <a:pPr marL="228600" indent="-228600">
              <a:spcBef>
                <a:spcPts val="0"/>
              </a:spcBef>
              <a:spcAft>
                <a:spcPts val="1200"/>
              </a:spcAft>
              <a:buFont typeface="Wingdings" pitchFamily="2" charset="2"/>
              <a:buChar char="§"/>
              <a:defRPr/>
            </a:pPr>
            <a:r>
              <a:rPr lang="en-US" dirty="0" smtClean="0">
                <a:solidFill>
                  <a:schemeClr val="bg1"/>
                </a:solidFill>
              </a:rPr>
              <a:t>Powerful air currents and friction between ice and water particles are believed responsible for the charge formation.</a:t>
            </a:r>
          </a:p>
          <a:p>
            <a:pPr marL="228600" indent="-228600">
              <a:buFont typeface="Wingdings" pitchFamily="2" charset="2"/>
              <a:buChar char="§"/>
              <a:defRPr/>
            </a:pPr>
            <a:r>
              <a:rPr lang="en-US" dirty="0" smtClean="0">
                <a:solidFill>
                  <a:schemeClr val="bg1"/>
                </a:solidFill>
              </a:rPr>
              <a:t>The base of the thunder has negative charge and the top has positive charge (though there can be pockets of charge that are opposite).  </a:t>
            </a:r>
            <a:endParaRPr lang="en-US" dirty="0">
              <a:solidFill>
                <a:schemeClr val="bg1"/>
              </a:solidFill>
            </a:endParaRPr>
          </a:p>
        </p:txBody>
      </p:sp>
      <p:pic>
        <p:nvPicPr>
          <p:cNvPr id="2" name="Picture 1"/>
          <p:cNvPicPr>
            <a:picLocks noChangeAspect="1"/>
          </p:cNvPicPr>
          <p:nvPr/>
        </p:nvPicPr>
        <p:blipFill>
          <a:blip r:embed="rId3" cstate="print"/>
          <a:stretch>
            <a:fillRect/>
          </a:stretch>
        </p:blipFill>
        <p:spPr>
          <a:xfrm>
            <a:off x="1527810" y="944880"/>
            <a:ext cx="6088380" cy="40538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6"/>
          <p:cNvGrpSpPr>
            <a:grpSpLocks/>
          </p:cNvGrpSpPr>
          <p:nvPr/>
        </p:nvGrpSpPr>
        <p:grpSpPr bwMode="auto">
          <a:xfrm>
            <a:off x="2654300" y="910997"/>
            <a:ext cx="3517900" cy="1250950"/>
            <a:chOff x="1672" y="615"/>
            <a:chExt cx="2216" cy="788"/>
          </a:xfrm>
        </p:grpSpPr>
        <p:sp>
          <p:nvSpPr>
            <p:cNvPr id="342021"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2538" name="Text Box 6"/>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2539" name="Text Box 7"/>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2540" name="Text Box 8"/>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2541" name="Text Box 9"/>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2542" name="Text Box 10"/>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2543" name="Text Box 11"/>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nvGrpSpPr>
          <p:cNvPr id="22531" name="Group 17"/>
          <p:cNvGrpSpPr>
            <a:grpSpLocks/>
          </p:cNvGrpSpPr>
          <p:nvPr/>
        </p:nvGrpSpPr>
        <p:grpSpPr bwMode="auto">
          <a:xfrm>
            <a:off x="760187" y="2843213"/>
            <a:ext cx="7810500" cy="1487487"/>
            <a:chOff x="520" y="3231"/>
            <a:chExt cx="4920" cy="937"/>
          </a:xfrm>
        </p:grpSpPr>
        <p:sp>
          <p:nvSpPr>
            <p:cNvPr id="22534" name="Rectangle 3" descr="Cork"/>
            <p:cNvSpPr>
              <a:spLocks noChangeArrowheads="1"/>
            </p:cNvSpPr>
            <p:nvPr/>
          </p:nvSpPr>
          <p:spPr bwMode="auto">
            <a:xfrm>
              <a:off x="520" y="3416"/>
              <a:ext cx="4920" cy="752"/>
            </a:xfrm>
            <a:prstGeom prst="rect">
              <a:avLst/>
            </a:prstGeom>
            <a:blipFill dpi="0" rotWithShape="0">
              <a:blip r:embed="rId3"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22535" name="Text Box 12"/>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22536" name="Text Box 13"/>
            <p:cNvSpPr txBox="1">
              <a:spLocks noChangeArrowheads="1"/>
            </p:cNvSpPr>
            <p:nvPr/>
          </p:nvSpPr>
          <p:spPr bwMode="auto">
            <a:xfrm>
              <a:off x="990" y="3231"/>
              <a:ext cx="3920"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 + + + + + + + + + + + + + + + + + + + + + + + + + + + +</a:t>
              </a:r>
            </a:p>
          </p:txBody>
        </p:sp>
      </p:grpSp>
      <p:sp>
        <p:nvSpPr>
          <p:cNvPr id="342030" name="Text Box 14"/>
          <p:cNvSpPr txBox="1">
            <a:spLocks noChangeArrowheads="1"/>
          </p:cNvSpPr>
          <p:nvPr/>
        </p:nvSpPr>
        <p:spPr bwMode="auto">
          <a:xfrm>
            <a:off x="785131" y="4952448"/>
            <a:ext cx="7791450" cy="1000274"/>
          </a:xfrm>
          <a:prstGeom prst="rect">
            <a:avLst/>
          </a:prstGeom>
          <a:noFill/>
          <a:ln w="19050">
            <a:solidFill>
              <a:schemeClr val="bg2"/>
            </a:solidFill>
            <a:miter lim="800000"/>
            <a:headEnd type="none" w="sm" len="sm"/>
            <a:tailEnd type="none" w="sm" len="sm"/>
          </a:ln>
          <a:effectLst/>
        </p:spPr>
        <p:txBody>
          <a:bodyPr>
            <a:spAutoFit/>
          </a:bodyPr>
          <a:lstStyle/>
          <a:p>
            <a:pPr marL="174625" indent="-174625">
              <a:spcAft>
                <a:spcPts val="600"/>
              </a:spcAft>
              <a:buFont typeface="Wingdings" pitchFamily="2" charset="2"/>
              <a:buChar char="§"/>
              <a:defRPr/>
            </a:pPr>
            <a:r>
              <a:rPr lang="en-US" dirty="0" smtClean="0">
                <a:solidFill>
                  <a:schemeClr val="bg1"/>
                </a:solidFill>
              </a:rPr>
              <a:t>Most </a:t>
            </a:r>
            <a:r>
              <a:rPr lang="en-US" dirty="0">
                <a:solidFill>
                  <a:schemeClr val="bg1"/>
                </a:solidFill>
              </a:rPr>
              <a:t>lightning comes from negative charges at the base of a </a:t>
            </a:r>
            <a:r>
              <a:rPr lang="en-US" dirty="0" smtClean="0">
                <a:solidFill>
                  <a:schemeClr val="bg1"/>
                </a:solidFill>
              </a:rPr>
              <a:t>thundercloud (negative lightning). </a:t>
            </a:r>
          </a:p>
          <a:p>
            <a:pPr>
              <a:buFont typeface="Wingdings" pitchFamily="2" charset="2"/>
              <a:buChar char="§"/>
              <a:defRPr/>
            </a:pPr>
            <a:r>
              <a:rPr lang="en-US" dirty="0" smtClean="0">
                <a:solidFill>
                  <a:schemeClr val="bg1"/>
                </a:solidFill>
              </a:rPr>
              <a:t>  About</a:t>
            </a:r>
            <a:r>
              <a:rPr lang="en-US" dirty="0" smtClean="0">
                <a:solidFill>
                  <a:schemeClr val="hlink"/>
                </a:solidFill>
              </a:rPr>
              <a:t> </a:t>
            </a:r>
            <a:r>
              <a:rPr lang="en-US" dirty="0">
                <a:solidFill>
                  <a:schemeClr val="hlink"/>
                </a:solidFill>
                <a:latin typeface="+mn-lt"/>
              </a:rPr>
              <a:t>5%</a:t>
            </a:r>
            <a:r>
              <a:rPr lang="en-US" dirty="0">
                <a:solidFill>
                  <a:schemeClr val="bg1"/>
                </a:solidFill>
              </a:rPr>
              <a:t> comes from the positive charges at the </a:t>
            </a:r>
            <a:r>
              <a:rPr lang="en-US" dirty="0" smtClean="0">
                <a:solidFill>
                  <a:schemeClr val="bg1"/>
                </a:solidFill>
              </a:rPr>
              <a:t>top (positive lightning). </a:t>
            </a:r>
            <a:endParaRPr lang="en-US" dirty="0">
              <a:solidFill>
                <a:schemeClr val="bg1"/>
              </a:solidFill>
            </a:endParaRPr>
          </a:p>
        </p:txBody>
      </p:sp>
      <p:sp>
        <p:nvSpPr>
          <p:cNvPr id="342031" name="Text Box 15"/>
          <p:cNvSpPr txBox="1">
            <a:spLocks noChangeArrowheads="1"/>
          </p:cNvSpPr>
          <p:nvPr/>
        </p:nvSpPr>
        <p:spPr bwMode="auto">
          <a:xfrm>
            <a:off x="2410650"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16" name="Slide Number Placeholder 15"/>
          <p:cNvSpPr>
            <a:spLocks noGrp="1"/>
          </p:cNvSpPr>
          <p:nvPr>
            <p:ph type="sldNum" sz="quarter" idx="12"/>
          </p:nvPr>
        </p:nvSpPr>
        <p:spPr/>
        <p:txBody>
          <a:bodyPr/>
          <a:lstStyle/>
          <a:p>
            <a:pPr>
              <a:defRPr/>
            </a:pPr>
            <a:fld id="{D9901FBE-E0E0-422A-BCB2-EB14375D8436}" type="slidenum">
              <a:rPr lang="en-US" smtClean="0"/>
              <a:pPr>
                <a:defRPr/>
              </a:pPr>
              <a:t>26</a:t>
            </a:fld>
            <a:endParaRPr lang="en-US"/>
          </a:p>
        </p:txBody>
      </p:sp>
      <p:pic>
        <p:nvPicPr>
          <p:cNvPr id="86017" name="Picture 1" descr="C:\Users\Dr. David Jackson\AppData\Local\Microsoft\Windows\Temporary Internet Files\Content.IE5\YMF8SMUY\MC900441735[1].png"/>
          <p:cNvPicPr>
            <a:picLocks noChangeAspect="1" noChangeArrowheads="1"/>
          </p:cNvPicPr>
          <p:nvPr/>
        </p:nvPicPr>
        <p:blipFill>
          <a:blip r:embed="rId4" cstate="print"/>
          <a:srcRect/>
          <a:stretch>
            <a:fillRect/>
          </a:stretch>
        </p:blipFill>
        <p:spPr bwMode="auto">
          <a:xfrm rot="8286631">
            <a:off x="4799688" y="2204296"/>
            <a:ext cx="695841" cy="695841"/>
          </a:xfrm>
          <a:prstGeom prst="rect">
            <a:avLst/>
          </a:prstGeom>
          <a:noFill/>
        </p:spPr>
      </p:pic>
      <p:sp>
        <p:nvSpPr>
          <p:cNvPr id="18" name="TextBox 17"/>
          <p:cNvSpPr txBox="1"/>
          <p:nvPr/>
        </p:nvSpPr>
        <p:spPr>
          <a:xfrm>
            <a:off x="5573486" y="2275114"/>
            <a:ext cx="2018501" cy="369332"/>
          </a:xfrm>
          <a:prstGeom prst="rect">
            <a:avLst/>
          </a:prstGeom>
          <a:noFill/>
        </p:spPr>
        <p:txBody>
          <a:bodyPr wrap="none" rtlCol="0">
            <a:spAutoFit/>
          </a:bodyPr>
          <a:lstStyle/>
          <a:p>
            <a:pPr algn="ctr"/>
            <a:r>
              <a:rPr lang="en-US" dirty="0" smtClean="0">
                <a:solidFill>
                  <a:srgbClr val="FF0000"/>
                </a:solidFill>
              </a:rPr>
              <a:t>Negative lightning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2654300" y="910997"/>
            <a:ext cx="3517900" cy="1250950"/>
            <a:chOff x="1672" y="615"/>
            <a:chExt cx="2216" cy="788"/>
          </a:xfrm>
        </p:grpSpPr>
        <p:sp>
          <p:nvSpPr>
            <p:cNvPr id="342021"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2538" name="Text Box 6"/>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2539" name="Text Box 7"/>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2540" name="Text Box 8"/>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2541" name="Text Box 9"/>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2542" name="Text Box 10"/>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2543" name="Text Box 11"/>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nvGrpSpPr>
          <p:cNvPr id="3" name="Group 17"/>
          <p:cNvGrpSpPr>
            <a:grpSpLocks/>
          </p:cNvGrpSpPr>
          <p:nvPr/>
        </p:nvGrpSpPr>
        <p:grpSpPr bwMode="auto">
          <a:xfrm>
            <a:off x="673100" y="2848879"/>
            <a:ext cx="7810500" cy="1514474"/>
            <a:chOff x="520" y="3214"/>
            <a:chExt cx="4920" cy="954"/>
          </a:xfrm>
        </p:grpSpPr>
        <p:sp>
          <p:nvSpPr>
            <p:cNvPr id="22534" name="Rectangle 3" descr="Cork"/>
            <p:cNvSpPr>
              <a:spLocks noChangeArrowheads="1"/>
            </p:cNvSpPr>
            <p:nvPr/>
          </p:nvSpPr>
          <p:spPr bwMode="auto">
            <a:xfrm>
              <a:off x="520" y="3416"/>
              <a:ext cx="4920" cy="752"/>
            </a:xfrm>
            <a:prstGeom prst="rect">
              <a:avLst/>
            </a:prstGeom>
            <a:blipFill dpi="0" rotWithShape="0">
              <a:blip r:embed="rId3"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22535" name="Text Box 12"/>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22536" name="Text Box 13"/>
            <p:cNvSpPr txBox="1">
              <a:spLocks noChangeArrowheads="1"/>
            </p:cNvSpPr>
            <p:nvPr/>
          </p:nvSpPr>
          <p:spPr bwMode="auto">
            <a:xfrm>
              <a:off x="1996" y="3214"/>
              <a:ext cx="1910" cy="233"/>
            </a:xfrm>
            <a:prstGeom prst="rect">
              <a:avLst/>
            </a:prstGeom>
            <a:noFill/>
            <a:ln w="12700">
              <a:noFill/>
              <a:miter lim="800000"/>
              <a:headEnd type="none" w="sm" len="sm"/>
              <a:tailEnd type="none" w="sm" len="sm"/>
            </a:ln>
          </p:spPr>
          <p:txBody>
            <a:bodyPr wrap="none">
              <a:spAutoFit/>
            </a:bodyPr>
            <a:lstStyle/>
            <a:p>
              <a:pPr algn="ctr"/>
              <a:r>
                <a:rPr lang="en-US" dirty="0" smtClean="0">
                  <a:solidFill>
                    <a:schemeClr val="hlink"/>
                  </a:solidFill>
                </a:rPr>
                <a:t> </a:t>
              </a:r>
              <a:r>
                <a:rPr lang="en-US" dirty="0">
                  <a:solidFill>
                    <a:schemeClr val="hlink"/>
                  </a:solidFill>
                </a:rPr>
                <a:t>+ + + + + + + + + + + + + </a:t>
              </a:r>
              <a:r>
                <a:rPr lang="en-US" dirty="0" smtClean="0">
                  <a:solidFill>
                    <a:schemeClr val="hlink"/>
                  </a:solidFill>
                </a:rPr>
                <a:t>+</a:t>
              </a:r>
              <a:endParaRPr lang="en-US" dirty="0">
                <a:solidFill>
                  <a:schemeClr val="hlink"/>
                </a:solidFill>
              </a:endParaRPr>
            </a:p>
          </p:txBody>
        </p:sp>
      </p:grpSp>
      <p:sp>
        <p:nvSpPr>
          <p:cNvPr id="342030" name="Text Box 14"/>
          <p:cNvSpPr txBox="1">
            <a:spLocks noChangeArrowheads="1"/>
          </p:cNvSpPr>
          <p:nvPr/>
        </p:nvSpPr>
        <p:spPr bwMode="auto">
          <a:xfrm>
            <a:off x="956334" y="4992032"/>
            <a:ext cx="7225765" cy="923330"/>
          </a:xfrm>
          <a:prstGeom prst="rect">
            <a:avLst/>
          </a:prstGeom>
          <a:noFill/>
          <a:ln w="19050">
            <a:solidFill>
              <a:schemeClr val="bg2"/>
            </a:solidFill>
            <a:miter lim="800000"/>
            <a:headEnd type="none" w="sm" len="sm"/>
            <a:tailEnd type="none" w="sm" len="sm"/>
          </a:ln>
          <a:effectLst/>
        </p:spPr>
        <p:txBody>
          <a:bodyPr wrap="square">
            <a:spAutoFit/>
          </a:bodyPr>
          <a:lstStyle/>
          <a:p>
            <a:pPr algn="ctr">
              <a:defRPr/>
            </a:pPr>
            <a:r>
              <a:rPr lang="en-US" dirty="0" smtClean="0">
                <a:solidFill>
                  <a:schemeClr val="bg1"/>
                </a:solidFill>
              </a:rPr>
              <a:t>Positive lighting can be up to </a:t>
            </a:r>
            <a:r>
              <a:rPr lang="en-US" dirty="0">
                <a:solidFill>
                  <a:schemeClr val="bg1"/>
                </a:solidFill>
                <a:latin typeface="+mn-lt"/>
              </a:rPr>
              <a:t>10</a:t>
            </a:r>
            <a:r>
              <a:rPr lang="en-US" dirty="0">
                <a:solidFill>
                  <a:schemeClr val="bg1"/>
                </a:solidFill>
              </a:rPr>
              <a:t> times as powerful as </a:t>
            </a:r>
            <a:r>
              <a:rPr lang="en-US" dirty="0" smtClean="0">
                <a:solidFill>
                  <a:schemeClr val="bg1"/>
                </a:solidFill>
              </a:rPr>
              <a:t>negative lightning: </a:t>
            </a:r>
            <a:r>
              <a:rPr lang="en-US" dirty="0">
                <a:solidFill>
                  <a:schemeClr val="bg1"/>
                </a:solidFill>
              </a:rPr>
              <a:t>it can result it a “bolt from the blue,” striking miles away from the visible </a:t>
            </a:r>
            <a:r>
              <a:rPr lang="en-US" dirty="0" smtClean="0">
                <a:solidFill>
                  <a:schemeClr val="bg1"/>
                </a:solidFill>
              </a:rPr>
              <a:t>cloud (up to 25 miles away or more). </a:t>
            </a:r>
          </a:p>
        </p:txBody>
      </p:sp>
      <p:sp>
        <p:nvSpPr>
          <p:cNvPr id="342031" name="Text Box 15"/>
          <p:cNvSpPr txBox="1">
            <a:spLocks noChangeArrowheads="1"/>
          </p:cNvSpPr>
          <p:nvPr/>
        </p:nvSpPr>
        <p:spPr bwMode="auto">
          <a:xfrm>
            <a:off x="2410650"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16" name="Slide Number Placeholder 15"/>
          <p:cNvSpPr>
            <a:spLocks noGrp="1"/>
          </p:cNvSpPr>
          <p:nvPr>
            <p:ph type="sldNum" sz="quarter" idx="12"/>
          </p:nvPr>
        </p:nvSpPr>
        <p:spPr/>
        <p:txBody>
          <a:bodyPr/>
          <a:lstStyle/>
          <a:p>
            <a:pPr>
              <a:defRPr/>
            </a:pPr>
            <a:fld id="{D9901FBE-E0E0-422A-BCB2-EB14375D8436}" type="slidenum">
              <a:rPr lang="en-US" smtClean="0"/>
              <a:pPr>
                <a:defRPr/>
              </a:pPr>
              <a:t>27</a:t>
            </a:fld>
            <a:endParaRPr lang="en-US"/>
          </a:p>
        </p:txBody>
      </p:sp>
      <p:sp>
        <p:nvSpPr>
          <p:cNvPr id="18" name="AutoShape 8"/>
          <p:cNvSpPr>
            <a:spLocks noChangeArrowheads="1"/>
          </p:cNvSpPr>
          <p:nvPr/>
        </p:nvSpPr>
        <p:spPr bwMode="auto">
          <a:xfrm rot="18864686">
            <a:off x="5932715" y="771072"/>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19" name="AutoShape 38"/>
          <p:cNvSpPr>
            <a:spLocks noChangeArrowheads="1"/>
          </p:cNvSpPr>
          <p:nvPr/>
        </p:nvSpPr>
        <p:spPr bwMode="auto">
          <a:xfrm rot="20442040">
            <a:off x="6431642" y="1121226"/>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0" name="AutoShape 38"/>
          <p:cNvSpPr>
            <a:spLocks noChangeArrowheads="1"/>
          </p:cNvSpPr>
          <p:nvPr/>
        </p:nvSpPr>
        <p:spPr bwMode="auto">
          <a:xfrm rot="21312655">
            <a:off x="6779983" y="1632854"/>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1" name="AutoShape 38"/>
          <p:cNvSpPr>
            <a:spLocks noChangeArrowheads="1"/>
          </p:cNvSpPr>
          <p:nvPr/>
        </p:nvSpPr>
        <p:spPr bwMode="auto">
          <a:xfrm rot="910259">
            <a:off x="6921499" y="2198910"/>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2" name="TextBox 21"/>
          <p:cNvSpPr txBox="1"/>
          <p:nvPr/>
        </p:nvSpPr>
        <p:spPr>
          <a:xfrm>
            <a:off x="6977743" y="1153886"/>
            <a:ext cx="1915909" cy="369332"/>
          </a:xfrm>
          <a:prstGeom prst="rect">
            <a:avLst/>
          </a:prstGeom>
          <a:noFill/>
        </p:spPr>
        <p:txBody>
          <a:bodyPr wrap="none" rtlCol="0">
            <a:spAutoFit/>
          </a:bodyPr>
          <a:lstStyle/>
          <a:p>
            <a:pPr algn="ctr"/>
            <a:r>
              <a:rPr lang="en-US" dirty="0" smtClean="0">
                <a:solidFill>
                  <a:srgbClr val="FF0000"/>
                </a:solidFill>
              </a:rPr>
              <a:t>Positive lightning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31" name="Text Box 15"/>
          <p:cNvSpPr txBox="1">
            <a:spLocks noChangeArrowheads="1"/>
          </p:cNvSpPr>
          <p:nvPr/>
        </p:nvSpPr>
        <p:spPr bwMode="auto">
          <a:xfrm>
            <a:off x="2410650"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16" name="Slide Number Placeholder 15"/>
          <p:cNvSpPr>
            <a:spLocks noGrp="1"/>
          </p:cNvSpPr>
          <p:nvPr>
            <p:ph type="sldNum" sz="quarter" idx="12"/>
          </p:nvPr>
        </p:nvSpPr>
        <p:spPr/>
        <p:txBody>
          <a:bodyPr/>
          <a:lstStyle/>
          <a:p>
            <a:pPr>
              <a:defRPr/>
            </a:pPr>
            <a:fld id="{D9901FBE-E0E0-422A-BCB2-EB14375D8436}" type="slidenum">
              <a:rPr lang="en-US" smtClean="0"/>
              <a:pPr>
                <a:defRPr/>
              </a:pPr>
              <a:t>28</a:t>
            </a:fld>
            <a:endParaRPr lang="en-US"/>
          </a:p>
        </p:txBody>
      </p:sp>
      <p:sp>
        <p:nvSpPr>
          <p:cNvPr id="18" name="Text Box 14"/>
          <p:cNvSpPr txBox="1">
            <a:spLocks noChangeArrowheads="1"/>
          </p:cNvSpPr>
          <p:nvPr/>
        </p:nvSpPr>
        <p:spPr bwMode="auto">
          <a:xfrm>
            <a:off x="746125" y="5691188"/>
            <a:ext cx="7791450" cy="369332"/>
          </a:xfrm>
          <a:prstGeom prst="rect">
            <a:avLst/>
          </a:prstGeom>
          <a:noFill/>
          <a:ln w="12700">
            <a:noFill/>
            <a:miter lim="800000"/>
            <a:headEnd type="none" w="sm" len="sm"/>
            <a:tailEnd type="none" w="sm" len="sm"/>
          </a:ln>
          <a:effectLst/>
        </p:spPr>
        <p:txBody>
          <a:bodyPr>
            <a:spAutoFit/>
          </a:bodyPr>
          <a:lstStyle/>
          <a:p>
            <a:pPr>
              <a:defRPr/>
            </a:pPr>
            <a:r>
              <a:rPr lang="en-US" dirty="0" smtClean="0">
                <a:solidFill>
                  <a:schemeClr val="bg1"/>
                </a:solidFill>
              </a:rPr>
              <a:t>The different types of lightning that are usually observed are shown here.</a:t>
            </a:r>
            <a:endParaRPr lang="en-US" dirty="0">
              <a:solidFill>
                <a:schemeClr val="bg1"/>
              </a:solidFill>
            </a:endParaRPr>
          </a:p>
        </p:txBody>
      </p:sp>
      <p:pic>
        <p:nvPicPr>
          <p:cNvPr id="2" name="Picture 1"/>
          <p:cNvPicPr>
            <a:picLocks noChangeAspect="1"/>
          </p:cNvPicPr>
          <p:nvPr/>
        </p:nvPicPr>
        <p:blipFill>
          <a:blip r:embed="rId3" cstate="print"/>
          <a:stretch>
            <a:fillRect/>
          </a:stretch>
        </p:blipFill>
        <p:spPr>
          <a:xfrm>
            <a:off x="1308835" y="1618047"/>
            <a:ext cx="6454140" cy="357378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23" name="Text Box 15"/>
          <p:cNvSpPr txBox="1">
            <a:spLocks noChangeArrowheads="1"/>
          </p:cNvSpPr>
          <p:nvPr/>
        </p:nvSpPr>
        <p:spPr bwMode="auto">
          <a:xfrm>
            <a:off x="2386899"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23556" name="Text Box 18"/>
          <p:cNvSpPr txBox="1">
            <a:spLocks noChangeArrowheads="1"/>
          </p:cNvSpPr>
          <p:nvPr/>
        </p:nvSpPr>
        <p:spPr bwMode="auto">
          <a:xfrm>
            <a:off x="1095375" y="6047738"/>
            <a:ext cx="7505700" cy="366712"/>
          </a:xfrm>
          <a:prstGeom prst="rect">
            <a:avLst/>
          </a:prstGeom>
          <a:noFill/>
          <a:ln w="12700">
            <a:noFill/>
            <a:miter lim="800000"/>
            <a:headEnd type="none" w="sm" len="sm"/>
            <a:tailEnd type="none" w="sm" len="sm"/>
          </a:ln>
        </p:spPr>
        <p:txBody>
          <a:bodyPr>
            <a:spAutoFit/>
          </a:bodyPr>
          <a:lstStyle/>
          <a:p>
            <a:r>
              <a:rPr lang="en-US" dirty="0">
                <a:solidFill>
                  <a:schemeClr val="bg1"/>
                </a:solidFill>
              </a:rPr>
              <a:t>Positive lightning (note that it originates from the top of the cloud</a:t>
            </a:r>
            <a:r>
              <a:rPr lang="en-US" dirty="0" smtClean="0">
                <a:solidFill>
                  <a:schemeClr val="bg1"/>
                </a:solidFill>
              </a:rPr>
              <a:t>).</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D9901FBE-E0E0-422A-BCB2-EB14375D8436}" type="slidenum">
              <a:rPr lang="en-US" smtClean="0"/>
              <a:pPr>
                <a:defRPr/>
              </a:pPr>
              <a:t>29</a:t>
            </a:fld>
            <a:endParaRPr lang="en-US"/>
          </a:p>
        </p:txBody>
      </p:sp>
      <p:pic>
        <p:nvPicPr>
          <p:cNvPr id="3" name="Picture 2"/>
          <p:cNvPicPr>
            <a:picLocks noChangeAspect="1"/>
          </p:cNvPicPr>
          <p:nvPr/>
        </p:nvPicPr>
        <p:blipFill>
          <a:blip r:embed="rId3" cstate="print"/>
          <a:stretch>
            <a:fillRect/>
          </a:stretch>
        </p:blipFill>
        <p:spPr>
          <a:xfrm>
            <a:off x="2057400" y="1143000"/>
            <a:ext cx="5029200"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199201"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Dielectric Breakdown (cont.)</a:t>
            </a:r>
          </a:p>
        </p:txBody>
      </p:sp>
      <p:sp>
        <p:nvSpPr>
          <p:cNvPr id="11267" name="Text Box 3"/>
          <p:cNvSpPr txBox="1">
            <a:spLocks noChangeArrowheads="1"/>
          </p:cNvSpPr>
          <p:nvPr/>
        </p:nvSpPr>
        <p:spPr bwMode="auto">
          <a:xfrm>
            <a:off x="1987466" y="1118363"/>
            <a:ext cx="4377707" cy="396875"/>
          </a:xfrm>
          <a:prstGeom prst="rect">
            <a:avLst/>
          </a:prstGeom>
          <a:noFill/>
          <a:ln w="12700">
            <a:noFill/>
            <a:miter lim="800000"/>
            <a:headEnd type="none" w="sm" len="sm"/>
            <a:tailEnd type="none" w="sm" len="sm"/>
          </a:ln>
        </p:spPr>
        <p:txBody>
          <a:bodyPr wrap="square">
            <a:spAutoFit/>
          </a:bodyPr>
          <a:lstStyle/>
          <a:p>
            <a:r>
              <a:rPr lang="en-US" sz="2000" dirty="0" smtClean="0">
                <a:solidFill>
                  <a:schemeClr val="hlink"/>
                </a:solidFill>
              </a:rPr>
              <a:t>Corona </a:t>
            </a:r>
            <a:r>
              <a:rPr lang="en-US" sz="2000" dirty="0">
                <a:solidFill>
                  <a:schemeClr val="hlink"/>
                </a:solidFill>
              </a:rPr>
              <a:t>Discharge (</a:t>
            </a:r>
            <a:r>
              <a:rPr lang="en-US" sz="2000" u="sng" dirty="0">
                <a:solidFill>
                  <a:schemeClr val="hlink"/>
                </a:solidFill>
              </a:rPr>
              <a:t>local</a:t>
            </a:r>
            <a:r>
              <a:rPr lang="en-US" sz="2000" dirty="0">
                <a:solidFill>
                  <a:schemeClr val="hlink"/>
                </a:solidFill>
              </a:rPr>
              <a:t> breakdown)</a:t>
            </a:r>
          </a:p>
        </p:txBody>
      </p:sp>
      <p:grpSp>
        <p:nvGrpSpPr>
          <p:cNvPr id="71" name="Group 70"/>
          <p:cNvGrpSpPr/>
          <p:nvPr/>
        </p:nvGrpSpPr>
        <p:grpSpPr>
          <a:xfrm>
            <a:off x="5436595" y="4498336"/>
            <a:ext cx="979488" cy="979487"/>
            <a:chOff x="6460177" y="4484688"/>
            <a:chExt cx="979488" cy="979487"/>
          </a:xfrm>
        </p:grpSpPr>
        <p:sp>
          <p:nvSpPr>
            <p:cNvPr id="11288" name="Oval 74"/>
            <p:cNvSpPr>
              <a:spLocks noChangeArrowheads="1"/>
            </p:cNvSpPr>
            <p:nvPr/>
          </p:nvSpPr>
          <p:spPr bwMode="auto">
            <a:xfrm>
              <a:off x="6908800" y="4724400"/>
              <a:ext cx="109538" cy="109538"/>
            </a:xfrm>
            <a:prstGeom prst="ellipse">
              <a:avLst/>
            </a:prstGeom>
            <a:solidFill>
              <a:srgbClr val="FF9933"/>
            </a:solidFill>
            <a:ln w="12700">
              <a:solidFill>
                <a:schemeClr val="bg2"/>
              </a:solidFill>
              <a:round/>
              <a:headEnd type="none" w="sm" len="sm"/>
              <a:tailEnd type="none" w="sm" len="sm"/>
            </a:ln>
          </p:spPr>
          <p:txBody>
            <a:bodyPr wrap="none" anchor="ctr"/>
            <a:lstStyle/>
            <a:p>
              <a:endParaRPr lang="en-US"/>
            </a:p>
          </p:txBody>
        </p:sp>
        <p:sp>
          <p:nvSpPr>
            <p:cNvPr id="11289" name="Oval 75"/>
            <p:cNvSpPr>
              <a:spLocks noChangeArrowheads="1"/>
            </p:cNvSpPr>
            <p:nvPr/>
          </p:nvSpPr>
          <p:spPr bwMode="auto">
            <a:xfrm>
              <a:off x="6702425" y="5005388"/>
              <a:ext cx="109538" cy="109537"/>
            </a:xfrm>
            <a:prstGeom prst="ellipse">
              <a:avLst/>
            </a:prstGeom>
            <a:solidFill>
              <a:srgbClr val="FF9933"/>
            </a:solidFill>
            <a:ln w="12700">
              <a:solidFill>
                <a:schemeClr val="bg2"/>
              </a:solidFill>
              <a:round/>
              <a:headEnd type="none" w="sm" len="sm"/>
              <a:tailEnd type="none" w="sm" len="sm"/>
            </a:ln>
          </p:spPr>
          <p:txBody>
            <a:bodyPr wrap="none" anchor="ctr"/>
            <a:lstStyle/>
            <a:p>
              <a:endParaRPr lang="en-US"/>
            </a:p>
          </p:txBody>
        </p:sp>
        <p:sp>
          <p:nvSpPr>
            <p:cNvPr id="11290" name="Oval 76"/>
            <p:cNvSpPr>
              <a:spLocks noChangeArrowheads="1"/>
            </p:cNvSpPr>
            <p:nvPr/>
          </p:nvSpPr>
          <p:spPr bwMode="auto">
            <a:xfrm>
              <a:off x="7094538" y="5006975"/>
              <a:ext cx="109537" cy="109538"/>
            </a:xfrm>
            <a:prstGeom prst="ellipse">
              <a:avLst/>
            </a:prstGeom>
            <a:solidFill>
              <a:srgbClr val="FF9933"/>
            </a:solidFill>
            <a:ln w="12700">
              <a:solidFill>
                <a:schemeClr val="bg2"/>
              </a:solidFill>
              <a:round/>
              <a:headEnd type="none" w="sm" len="sm"/>
              <a:tailEnd type="none" w="sm" len="sm"/>
            </a:ln>
          </p:spPr>
          <p:txBody>
            <a:bodyPr wrap="none" anchor="ctr"/>
            <a:lstStyle/>
            <a:p>
              <a:endParaRPr lang="en-US"/>
            </a:p>
          </p:txBody>
        </p:sp>
        <p:sp>
          <p:nvSpPr>
            <p:cNvPr id="11291" name="Oval 77"/>
            <p:cNvSpPr>
              <a:spLocks noChangeArrowheads="1"/>
            </p:cNvSpPr>
            <p:nvPr/>
          </p:nvSpPr>
          <p:spPr bwMode="auto">
            <a:xfrm>
              <a:off x="6460177" y="4484688"/>
              <a:ext cx="979488" cy="979487"/>
            </a:xfrm>
            <a:prstGeom prst="ellipse">
              <a:avLst/>
            </a:prstGeom>
            <a:noFill/>
            <a:ln w="19050">
              <a:solidFill>
                <a:schemeClr val="bg2"/>
              </a:solidFill>
              <a:prstDash val="dash"/>
              <a:round/>
              <a:headEnd type="none" w="sm" len="sm"/>
              <a:tailEnd type="none" w="sm" len="sm"/>
            </a:ln>
          </p:spPr>
          <p:txBody>
            <a:bodyPr wrap="none" anchor="ctr"/>
            <a:lstStyle/>
            <a:p>
              <a:endParaRPr lang="en-US"/>
            </a:p>
          </p:txBody>
        </p:sp>
      </p:grpSp>
      <p:sp>
        <p:nvSpPr>
          <p:cNvPr id="11292" name="Text Box 80"/>
          <p:cNvSpPr txBox="1">
            <a:spLocks noChangeArrowheads="1"/>
          </p:cNvSpPr>
          <p:nvPr/>
        </p:nvSpPr>
        <p:spPr bwMode="auto">
          <a:xfrm>
            <a:off x="2845180" y="5616336"/>
            <a:ext cx="6130375" cy="584775"/>
          </a:xfrm>
          <a:prstGeom prst="rect">
            <a:avLst/>
          </a:prstGeom>
          <a:noFill/>
          <a:ln w="19050">
            <a:solidFill>
              <a:schemeClr val="bg2"/>
            </a:solidFill>
            <a:miter lim="800000"/>
            <a:headEnd type="none" w="sm" len="sm"/>
            <a:tailEnd type="none" w="sm" len="sm"/>
          </a:ln>
        </p:spPr>
        <p:txBody>
          <a:bodyPr wrap="square">
            <a:spAutoFit/>
          </a:bodyPr>
          <a:lstStyle/>
          <a:p>
            <a:pPr algn="ctr"/>
            <a:r>
              <a:rPr lang="en-US" sz="1600" dirty="0" smtClean="0">
                <a:solidFill>
                  <a:schemeClr val="bg2"/>
                </a:solidFill>
              </a:rPr>
              <a:t>Power lines </a:t>
            </a:r>
            <a:r>
              <a:rPr lang="en-US" sz="1600" dirty="0">
                <a:solidFill>
                  <a:schemeClr val="bg2"/>
                </a:solidFill>
              </a:rPr>
              <a:t>are </a:t>
            </a:r>
            <a:r>
              <a:rPr lang="en-US" sz="1600" dirty="0" smtClean="0">
                <a:solidFill>
                  <a:schemeClr val="bg2"/>
                </a:solidFill>
              </a:rPr>
              <a:t>often </a:t>
            </a:r>
            <a:r>
              <a:rPr lang="en-US" sz="1600" dirty="0">
                <a:solidFill>
                  <a:schemeClr val="bg2"/>
                </a:solidFill>
              </a:rPr>
              <a:t>grouped </a:t>
            </a:r>
            <a:r>
              <a:rPr lang="en-US" sz="1600" dirty="0" smtClean="0">
                <a:solidFill>
                  <a:schemeClr val="bg2"/>
                </a:solidFill>
              </a:rPr>
              <a:t>together (“bundled conductors”) to </a:t>
            </a:r>
            <a:r>
              <a:rPr lang="en-US" sz="1600" dirty="0">
                <a:solidFill>
                  <a:schemeClr val="bg2"/>
                </a:solidFill>
              </a:rPr>
              <a:t>reduce </a:t>
            </a:r>
            <a:r>
              <a:rPr lang="en-US" sz="1600" dirty="0" smtClean="0">
                <a:solidFill>
                  <a:schemeClr val="bg2"/>
                </a:solidFill>
              </a:rPr>
              <a:t>conductor losses </a:t>
            </a:r>
            <a:r>
              <a:rPr lang="en-US" sz="1600" dirty="0">
                <a:solidFill>
                  <a:schemeClr val="bg2"/>
                </a:solidFill>
              </a:rPr>
              <a:t>and </a:t>
            </a:r>
            <a:r>
              <a:rPr lang="en-US" sz="1600" dirty="0" smtClean="0">
                <a:solidFill>
                  <a:schemeClr val="bg2"/>
                </a:solidFill>
              </a:rPr>
              <a:t>the corona </a:t>
            </a:r>
            <a:r>
              <a:rPr lang="en-US" sz="1600" dirty="0">
                <a:solidFill>
                  <a:schemeClr val="bg2"/>
                </a:solidFill>
              </a:rPr>
              <a:t>effect.</a:t>
            </a:r>
          </a:p>
        </p:txBody>
      </p:sp>
      <p:sp>
        <p:nvSpPr>
          <p:cNvPr id="66" name="Slide Number Placeholder 65"/>
          <p:cNvSpPr>
            <a:spLocks noGrp="1"/>
          </p:cNvSpPr>
          <p:nvPr>
            <p:ph type="sldNum" sz="quarter" idx="12"/>
          </p:nvPr>
        </p:nvSpPr>
        <p:spPr/>
        <p:txBody>
          <a:bodyPr/>
          <a:lstStyle/>
          <a:p>
            <a:pPr>
              <a:defRPr/>
            </a:pPr>
            <a:fld id="{D9901FBE-E0E0-422A-BCB2-EB14375D8436}" type="slidenum">
              <a:rPr lang="en-US" smtClean="0"/>
              <a:pPr>
                <a:defRPr/>
              </a:pPr>
              <a:t>3</a:t>
            </a:fld>
            <a:endParaRPr lang="en-US"/>
          </a:p>
        </p:txBody>
      </p:sp>
      <p:grpSp>
        <p:nvGrpSpPr>
          <p:cNvPr id="68" name="Group 67"/>
          <p:cNvGrpSpPr/>
          <p:nvPr/>
        </p:nvGrpSpPr>
        <p:grpSpPr>
          <a:xfrm>
            <a:off x="1314450" y="1073150"/>
            <a:ext cx="403225" cy="450850"/>
            <a:chOff x="1314450" y="1073150"/>
            <a:chExt cx="403225" cy="450850"/>
          </a:xfrm>
        </p:grpSpPr>
        <p:sp>
          <p:nvSpPr>
            <p:cNvPr id="11268" name="Oval 4"/>
            <p:cNvSpPr>
              <a:spLocks noChangeArrowheads="1"/>
            </p:cNvSpPr>
            <p:nvPr/>
          </p:nvSpPr>
          <p:spPr bwMode="auto">
            <a:xfrm>
              <a:off x="1314450" y="1073150"/>
              <a:ext cx="403225" cy="450850"/>
            </a:xfrm>
            <a:prstGeom prst="ellipse">
              <a:avLst/>
            </a:prstGeom>
            <a:noFill/>
            <a:ln w="12700">
              <a:solidFill>
                <a:schemeClr val="hlink"/>
              </a:solidFill>
              <a:round/>
              <a:headEnd type="none" w="sm" len="sm"/>
              <a:tailEnd type="none" w="sm" len="sm"/>
            </a:ln>
          </p:spPr>
          <p:txBody>
            <a:bodyPr wrap="none" anchor="ctr"/>
            <a:lstStyle/>
            <a:p>
              <a:endParaRPr lang="en-US"/>
            </a:p>
          </p:txBody>
        </p:sp>
        <p:sp>
          <p:nvSpPr>
            <p:cNvPr id="67" name="Text Box 3"/>
            <p:cNvSpPr txBox="1">
              <a:spLocks noChangeArrowheads="1"/>
            </p:cNvSpPr>
            <p:nvPr/>
          </p:nvSpPr>
          <p:spPr bwMode="auto">
            <a:xfrm>
              <a:off x="1356095" y="1092633"/>
              <a:ext cx="318326" cy="396875"/>
            </a:xfrm>
            <a:prstGeom prst="rect">
              <a:avLst/>
            </a:prstGeom>
            <a:noFill/>
            <a:ln w="12700">
              <a:noFill/>
              <a:miter lim="800000"/>
              <a:headEnd type="none" w="sm" len="sm"/>
              <a:tailEnd type="none" w="sm" len="sm"/>
            </a:ln>
          </p:spPr>
          <p:txBody>
            <a:bodyPr wrap="square">
              <a:spAutoFit/>
            </a:bodyPr>
            <a:lstStyle/>
            <a:p>
              <a:r>
                <a:rPr lang="en-US" sz="2000" dirty="0" smtClean="0">
                  <a:solidFill>
                    <a:schemeClr val="hlink"/>
                  </a:solidFill>
                </a:rPr>
                <a:t>2</a:t>
              </a:r>
              <a:endParaRPr lang="en-US" sz="2000" dirty="0">
                <a:solidFill>
                  <a:schemeClr val="hlink"/>
                </a:solidFill>
              </a:endParaRPr>
            </a:p>
          </p:txBody>
        </p:sp>
      </p:grpSp>
      <p:sp>
        <p:nvSpPr>
          <p:cNvPr id="70" name="TextBox 69"/>
          <p:cNvSpPr txBox="1"/>
          <p:nvPr/>
        </p:nvSpPr>
        <p:spPr>
          <a:xfrm>
            <a:off x="2784143" y="3698543"/>
            <a:ext cx="2579427" cy="461665"/>
          </a:xfrm>
          <a:prstGeom prst="rect">
            <a:avLst/>
          </a:prstGeom>
          <a:noFill/>
        </p:spPr>
        <p:txBody>
          <a:bodyPr wrap="square" rtlCol="0">
            <a:spAutoFit/>
          </a:bodyPr>
          <a:lstStyle/>
          <a:p>
            <a:r>
              <a:rPr lang="en-US" sz="1200" dirty="0" smtClean="0">
                <a:solidFill>
                  <a:schemeClr val="bg2"/>
                </a:solidFill>
              </a:rPr>
              <a:t>400 kV high-voltage transmission line near Madrid, Spain (Wikipedia)</a:t>
            </a:r>
            <a:endParaRPr lang="en-US" sz="1200" dirty="0">
              <a:solidFill>
                <a:schemeClr val="bg2"/>
              </a:solidFill>
            </a:endParaRPr>
          </a:p>
        </p:txBody>
      </p:sp>
      <p:grpSp>
        <p:nvGrpSpPr>
          <p:cNvPr id="34" name="Group 33"/>
          <p:cNvGrpSpPr/>
          <p:nvPr/>
        </p:nvGrpSpPr>
        <p:grpSpPr>
          <a:xfrm>
            <a:off x="1797050" y="1814513"/>
            <a:ext cx="5645150" cy="1377950"/>
            <a:chOff x="1797050" y="1814513"/>
            <a:chExt cx="5645150" cy="1377950"/>
          </a:xfrm>
        </p:grpSpPr>
        <p:sp>
          <p:nvSpPr>
            <p:cNvPr id="11269" name="Line 5"/>
            <p:cNvSpPr>
              <a:spLocks noChangeShapeType="1"/>
            </p:cNvSpPr>
            <p:nvPr/>
          </p:nvSpPr>
          <p:spPr bwMode="auto">
            <a:xfrm flipH="1" flipV="1">
              <a:off x="2943225" y="2027238"/>
              <a:ext cx="4498975" cy="9525"/>
            </a:xfrm>
            <a:prstGeom prst="line">
              <a:avLst/>
            </a:prstGeom>
            <a:noFill/>
            <a:ln w="57150">
              <a:solidFill>
                <a:srgbClr val="FF9933"/>
              </a:solidFill>
              <a:round/>
              <a:headEnd type="none" w="sm" len="sm"/>
              <a:tailEnd type="none" w="sm" len="sm"/>
            </a:ln>
          </p:spPr>
          <p:txBody>
            <a:bodyPr wrap="none"/>
            <a:lstStyle/>
            <a:p>
              <a:endParaRPr lang="en-US"/>
            </a:p>
          </p:txBody>
        </p:sp>
        <p:sp>
          <p:nvSpPr>
            <p:cNvPr id="11270" name="Line 6"/>
            <p:cNvSpPr>
              <a:spLocks noChangeShapeType="1"/>
            </p:cNvSpPr>
            <p:nvPr/>
          </p:nvSpPr>
          <p:spPr bwMode="auto">
            <a:xfrm flipH="1" flipV="1">
              <a:off x="2905125" y="2916238"/>
              <a:ext cx="4511675" cy="9525"/>
            </a:xfrm>
            <a:prstGeom prst="line">
              <a:avLst/>
            </a:prstGeom>
            <a:noFill/>
            <a:ln w="57150">
              <a:solidFill>
                <a:srgbClr val="FF9933"/>
              </a:solidFill>
              <a:round/>
              <a:headEnd type="none" w="sm" len="sm"/>
              <a:tailEnd type="none" w="sm" len="sm"/>
            </a:ln>
          </p:spPr>
          <p:txBody>
            <a:bodyPr wrap="none"/>
            <a:lstStyle/>
            <a:p>
              <a:endParaRPr lang="en-US"/>
            </a:p>
          </p:txBody>
        </p:sp>
        <p:sp>
          <p:nvSpPr>
            <p:cNvPr id="11271" name="Freeform 7"/>
            <p:cNvSpPr>
              <a:spLocks/>
            </p:cNvSpPr>
            <p:nvPr/>
          </p:nvSpPr>
          <p:spPr bwMode="auto">
            <a:xfrm>
              <a:off x="2092325" y="1814513"/>
              <a:ext cx="1101725" cy="319087"/>
            </a:xfrm>
            <a:custGeom>
              <a:avLst/>
              <a:gdLst>
                <a:gd name="T0" fmla="*/ 2147483647 w 694"/>
                <a:gd name="T1" fmla="*/ 2147483647 h 201"/>
                <a:gd name="T2" fmla="*/ 2147483647 w 694"/>
                <a:gd name="T3" fmla="*/ 2147483647 h 201"/>
                <a:gd name="T4" fmla="*/ 2147483647 w 694"/>
                <a:gd name="T5" fmla="*/ 2147483647 h 201"/>
                <a:gd name="T6" fmla="*/ 0 w 694"/>
                <a:gd name="T7" fmla="*/ 2147483647 h 201"/>
                <a:gd name="T8" fmla="*/ 0 60000 65536"/>
                <a:gd name="T9" fmla="*/ 0 60000 65536"/>
                <a:gd name="T10" fmla="*/ 0 60000 65536"/>
                <a:gd name="T11" fmla="*/ 0 60000 65536"/>
                <a:gd name="T12" fmla="*/ 0 w 694"/>
                <a:gd name="T13" fmla="*/ 0 h 201"/>
                <a:gd name="T14" fmla="*/ 694 w 694"/>
                <a:gd name="T15" fmla="*/ 201 h 201"/>
              </a:gdLst>
              <a:ahLst/>
              <a:cxnLst>
                <a:cxn ang="T8">
                  <a:pos x="T0" y="T1"/>
                </a:cxn>
                <a:cxn ang="T9">
                  <a:pos x="T2" y="T3"/>
                </a:cxn>
                <a:cxn ang="T10">
                  <a:pos x="T4" y="T5"/>
                </a:cxn>
                <a:cxn ang="T11">
                  <a:pos x="T6" y="T7"/>
                </a:cxn>
              </a:cxnLst>
              <a:rect l="T12" t="T13" r="T14" b="T15"/>
              <a:pathLst>
                <a:path w="694" h="201">
                  <a:moveTo>
                    <a:pt x="694" y="124"/>
                  </a:moveTo>
                  <a:cubicBezTo>
                    <a:pt x="666" y="106"/>
                    <a:pt x="618" y="26"/>
                    <a:pt x="519" y="13"/>
                  </a:cubicBezTo>
                  <a:cubicBezTo>
                    <a:pt x="420" y="0"/>
                    <a:pt x="184" y="11"/>
                    <a:pt x="98" y="43"/>
                  </a:cubicBezTo>
                  <a:cubicBezTo>
                    <a:pt x="12" y="74"/>
                    <a:pt x="17" y="177"/>
                    <a:pt x="0" y="201"/>
                  </a:cubicBezTo>
                </a:path>
              </a:pathLst>
            </a:custGeom>
            <a:noFill/>
            <a:ln w="28575" cap="flat" cmpd="sng">
              <a:solidFill>
                <a:srgbClr val="FF9933"/>
              </a:solidFill>
              <a:prstDash val="solid"/>
              <a:round/>
              <a:headEnd type="none" w="sm" len="sm"/>
              <a:tailEnd type="none" w="sm" len="sm"/>
            </a:ln>
          </p:spPr>
          <p:txBody>
            <a:bodyPr wrap="none"/>
            <a:lstStyle/>
            <a:p>
              <a:endParaRPr lang="en-US"/>
            </a:p>
          </p:txBody>
        </p:sp>
        <p:sp>
          <p:nvSpPr>
            <p:cNvPr id="11272" name="Freeform 8"/>
            <p:cNvSpPr>
              <a:spLocks/>
            </p:cNvSpPr>
            <p:nvPr/>
          </p:nvSpPr>
          <p:spPr bwMode="auto">
            <a:xfrm>
              <a:off x="2081213" y="2695575"/>
              <a:ext cx="1125537" cy="496888"/>
            </a:xfrm>
            <a:custGeom>
              <a:avLst/>
              <a:gdLst>
                <a:gd name="T0" fmla="*/ 2147483647 w 709"/>
                <a:gd name="T1" fmla="*/ 2147483647 h 313"/>
                <a:gd name="T2" fmla="*/ 2147483647 w 709"/>
                <a:gd name="T3" fmla="*/ 2147483647 h 313"/>
                <a:gd name="T4" fmla="*/ 2147483647 w 709"/>
                <a:gd name="T5" fmla="*/ 2147483647 h 313"/>
                <a:gd name="T6" fmla="*/ 0 w 709"/>
                <a:gd name="T7" fmla="*/ 0 h 313"/>
                <a:gd name="T8" fmla="*/ 0 60000 65536"/>
                <a:gd name="T9" fmla="*/ 0 60000 65536"/>
                <a:gd name="T10" fmla="*/ 0 60000 65536"/>
                <a:gd name="T11" fmla="*/ 0 60000 65536"/>
                <a:gd name="T12" fmla="*/ 0 w 709"/>
                <a:gd name="T13" fmla="*/ 0 h 313"/>
                <a:gd name="T14" fmla="*/ 709 w 709"/>
                <a:gd name="T15" fmla="*/ 313 h 313"/>
              </a:gdLst>
              <a:ahLst/>
              <a:cxnLst>
                <a:cxn ang="T8">
                  <a:pos x="T0" y="T1"/>
                </a:cxn>
                <a:cxn ang="T9">
                  <a:pos x="T2" y="T3"/>
                </a:cxn>
                <a:cxn ang="T10">
                  <a:pos x="T4" y="T5"/>
                </a:cxn>
                <a:cxn ang="T11">
                  <a:pos x="T6" y="T7"/>
                </a:cxn>
              </a:cxnLst>
              <a:rect l="T12" t="T13" r="T14" b="T15"/>
              <a:pathLst>
                <a:path w="709" h="313">
                  <a:moveTo>
                    <a:pt x="709" y="145"/>
                  </a:moveTo>
                  <a:cubicBezTo>
                    <a:pt x="679" y="171"/>
                    <a:pt x="631" y="279"/>
                    <a:pt x="530" y="296"/>
                  </a:cubicBezTo>
                  <a:cubicBezTo>
                    <a:pt x="429" y="313"/>
                    <a:pt x="188" y="299"/>
                    <a:pt x="100" y="249"/>
                  </a:cubicBezTo>
                  <a:cubicBezTo>
                    <a:pt x="12" y="200"/>
                    <a:pt x="17" y="39"/>
                    <a:pt x="0" y="0"/>
                  </a:cubicBezTo>
                </a:path>
              </a:pathLst>
            </a:custGeom>
            <a:noFill/>
            <a:ln w="28575" cap="flat" cmpd="sng">
              <a:solidFill>
                <a:srgbClr val="FF9933"/>
              </a:solidFill>
              <a:prstDash val="solid"/>
              <a:round/>
              <a:headEnd type="none" w="sm" len="sm"/>
              <a:tailEnd type="none" w="sm" len="sm"/>
            </a:ln>
          </p:spPr>
          <p:txBody>
            <a:bodyPr wrap="none"/>
            <a:lstStyle/>
            <a:p>
              <a:endParaRPr lang="en-US"/>
            </a:p>
          </p:txBody>
        </p:sp>
        <p:sp>
          <p:nvSpPr>
            <p:cNvPr id="11273" name="Oval 9"/>
            <p:cNvSpPr>
              <a:spLocks noChangeArrowheads="1"/>
            </p:cNvSpPr>
            <p:nvPr/>
          </p:nvSpPr>
          <p:spPr bwMode="auto">
            <a:xfrm>
              <a:off x="1797050" y="2119313"/>
              <a:ext cx="585788" cy="573087"/>
            </a:xfrm>
            <a:prstGeom prst="ellipse">
              <a:avLst/>
            </a:prstGeom>
            <a:noFill/>
            <a:ln w="28575">
              <a:solidFill>
                <a:srgbClr val="FF9933"/>
              </a:solidFill>
              <a:round/>
              <a:headEnd type="none" w="sm" len="sm"/>
              <a:tailEnd type="none" w="sm" len="sm"/>
            </a:ln>
          </p:spPr>
          <p:txBody>
            <a:bodyPr wrap="none" anchor="ctr"/>
            <a:lstStyle/>
            <a:p>
              <a:endParaRPr lang="en-US"/>
            </a:p>
          </p:txBody>
        </p:sp>
        <p:sp>
          <p:nvSpPr>
            <p:cNvPr id="11274" name="Text Box 10"/>
            <p:cNvSpPr txBox="1">
              <a:spLocks noChangeArrowheads="1"/>
            </p:cNvSpPr>
            <p:nvPr/>
          </p:nvSpPr>
          <p:spPr bwMode="auto">
            <a:xfrm>
              <a:off x="1866900" y="2097088"/>
              <a:ext cx="387350" cy="641350"/>
            </a:xfrm>
            <a:prstGeom prst="rect">
              <a:avLst/>
            </a:prstGeom>
            <a:noFill/>
            <a:ln w="12700">
              <a:noFill/>
              <a:miter lim="800000"/>
              <a:headEnd type="none" w="sm" len="sm"/>
              <a:tailEnd type="none" w="sm" len="sm"/>
            </a:ln>
          </p:spPr>
          <p:txBody>
            <a:bodyPr wrap="none">
              <a:spAutoFit/>
            </a:bodyPr>
            <a:lstStyle/>
            <a:p>
              <a:r>
                <a:rPr lang="en-US" dirty="0">
                  <a:solidFill>
                    <a:srgbClr val="FF9933"/>
                  </a:solidFill>
                </a:rPr>
                <a:t> +</a:t>
              </a:r>
            </a:p>
            <a:p>
              <a:r>
                <a:rPr lang="en-US" sz="1200" dirty="0">
                  <a:solidFill>
                    <a:srgbClr val="FF9933"/>
                  </a:solidFill>
                </a:rPr>
                <a:t> </a:t>
              </a:r>
              <a:r>
                <a:rPr lang="en-US" sz="1200" dirty="0" smtClean="0">
                  <a:solidFill>
                    <a:srgbClr val="FF9933"/>
                  </a:solidFill>
                </a:rPr>
                <a:t> </a:t>
              </a:r>
              <a:r>
                <a:rPr lang="en-US" dirty="0" smtClean="0">
                  <a:solidFill>
                    <a:srgbClr val="FF9933"/>
                  </a:solidFill>
                </a:rPr>
                <a:t>-</a:t>
              </a:r>
              <a:endParaRPr lang="en-US" dirty="0">
                <a:solidFill>
                  <a:srgbClr val="FF9933"/>
                </a:solidFill>
              </a:endParaRPr>
            </a:p>
          </p:txBody>
        </p:sp>
        <p:sp>
          <p:nvSpPr>
            <p:cNvPr id="11276" name="AutoShape 19"/>
            <p:cNvSpPr>
              <a:spLocks noChangeArrowheads="1"/>
            </p:cNvSpPr>
            <p:nvPr/>
          </p:nvSpPr>
          <p:spPr bwMode="auto">
            <a:xfrm flipV="1">
              <a:off x="4649788" y="2043113"/>
              <a:ext cx="169862" cy="439737"/>
            </a:xfrm>
            <a:prstGeom prst="triangle">
              <a:avLst>
                <a:gd name="adj" fmla="val 53625"/>
              </a:avLst>
            </a:prstGeom>
            <a:solidFill>
              <a:srgbClr val="FF9933"/>
            </a:solidFill>
            <a:ln w="12700">
              <a:solidFill>
                <a:srgbClr val="FF9933"/>
              </a:solidFill>
              <a:miter lim="800000"/>
              <a:headEnd type="none" w="sm" len="sm"/>
              <a:tailEnd type="none" w="sm" len="sm"/>
            </a:ln>
          </p:spPr>
          <p:txBody>
            <a:bodyPr wrap="none" anchor="ctr"/>
            <a:lstStyle/>
            <a:p>
              <a:endParaRPr lang="en-US"/>
            </a:p>
          </p:txBody>
        </p:sp>
        <p:sp>
          <p:nvSpPr>
            <p:cNvPr id="11277" name="Line 20"/>
            <p:cNvSpPr>
              <a:spLocks noChangeShapeType="1"/>
            </p:cNvSpPr>
            <p:nvPr/>
          </p:nvSpPr>
          <p:spPr bwMode="auto">
            <a:xfrm flipH="1">
              <a:off x="4483100" y="2293938"/>
              <a:ext cx="101600" cy="57150"/>
            </a:xfrm>
            <a:prstGeom prst="line">
              <a:avLst/>
            </a:prstGeom>
            <a:noFill/>
            <a:ln w="12700">
              <a:solidFill>
                <a:schemeClr val="bg1"/>
              </a:solidFill>
              <a:round/>
              <a:headEnd type="none" w="sm" len="sm"/>
              <a:tailEnd type="none" w="sm" len="sm"/>
            </a:ln>
          </p:spPr>
          <p:txBody>
            <a:bodyPr wrap="none"/>
            <a:lstStyle/>
            <a:p>
              <a:endParaRPr lang="en-US"/>
            </a:p>
          </p:txBody>
        </p:sp>
        <p:sp>
          <p:nvSpPr>
            <p:cNvPr id="11278" name="Line 21"/>
            <p:cNvSpPr>
              <a:spLocks noChangeShapeType="1"/>
            </p:cNvSpPr>
            <p:nvPr/>
          </p:nvSpPr>
          <p:spPr bwMode="auto">
            <a:xfrm flipH="1">
              <a:off x="4533900" y="2398713"/>
              <a:ext cx="90488" cy="77787"/>
            </a:xfrm>
            <a:prstGeom prst="line">
              <a:avLst/>
            </a:prstGeom>
            <a:noFill/>
            <a:ln w="12700">
              <a:solidFill>
                <a:schemeClr val="bg1"/>
              </a:solidFill>
              <a:round/>
              <a:headEnd type="none" w="sm" len="sm"/>
              <a:tailEnd type="none" w="sm" len="sm"/>
            </a:ln>
          </p:spPr>
          <p:txBody>
            <a:bodyPr wrap="none"/>
            <a:lstStyle/>
            <a:p>
              <a:endParaRPr lang="en-US"/>
            </a:p>
          </p:txBody>
        </p:sp>
        <p:sp>
          <p:nvSpPr>
            <p:cNvPr id="11279" name="Line 22"/>
            <p:cNvSpPr>
              <a:spLocks noChangeShapeType="1"/>
            </p:cNvSpPr>
            <p:nvPr/>
          </p:nvSpPr>
          <p:spPr bwMode="auto">
            <a:xfrm flipH="1">
              <a:off x="4594225" y="2509838"/>
              <a:ext cx="58738" cy="76200"/>
            </a:xfrm>
            <a:prstGeom prst="line">
              <a:avLst/>
            </a:prstGeom>
            <a:noFill/>
            <a:ln w="12700">
              <a:solidFill>
                <a:schemeClr val="bg1"/>
              </a:solidFill>
              <a:round/>
              <a:headEnd type="none" w="sm" len="sm"/>
              <a:tailEnd type="none" w="sm" len="sm"/>
            </a:ln>
          </p:spPr>
          <p:txBody>
            <a:bodyPr wrap="none"/>
            <a:lstStyle/>
            <a:p>
              <a:endParaRPr lang="en-US"/>
            </a:p>
          </p:txBody>
        </p:sp>
        <p:sp>
          <p:nvSpPr>
            <p:cNvPr id="11280" name="Line 23"/>
            <p:cNvSpPr>
              <a:spLocks noChangeShapeType="1"/>
            </p:cNvSpPr>
            <p:nvPr/>
          </p:nvSpPr>
          <p:spPr bwMode="auto">
            <a:xfrm>
              <a:off x="4733925" y="2554288"/>
              <a:ext cx="3175" cy="109537"/>
            </a:xfrm>
            <a:prstGeom prst="line">
              <a:avLst/>
            </a:prstGeom>
            <a:noFill/>
            <a:ln w="12700">
              <a:solidFill>
                <a:schemeClr val="bg1"/>
              </a:solidFill>
              <a:round/>
              <a:headEnd type="none" w="sm" len="sm"/>
              <a:tailEnd type="none" w="sm" len="sm"/>
            </a:ln>
          </p:spPr>
          <p:txBody>
            <a:bodyPr wrap="none"/>
            <a:lstStyle/>
            <a:p>
              <a:endParaRPr lang="en-US"/>
            </a:p>
          </p:txBody>
        </p:sp>
        <p:sp>
          <p:nvSpPr>
            <p:cNvPr id="11281" name="Line 24"/>
            <p:cNvSpPr>
              <a:spLocks noChangeShapeType="1"/>
            </p:cNvSpPr>
            <p:nvPr/>
          </p:nvSpPr>
          <p:spPr bwMode="auto">
            <a:xfrm>
              <a:off x="4784725" y="2511425"/>
              <a:ext cx="73025" cy="74613"/>
            </a:xfrm>
            <a:prstGeom prst="line">
              <a:avLst/>
            </a:prstGeom>
            <a:noFill/>
            <a:ln w="12700">
              <a:solidFill>
                <a:schemeClr val="bg1"/>
              </a:solidFill>
              <a:round/>
              <a:headEnd type="none" w="sm" len="sm"/>
              <a:tailEnd type="none" w="sm" len="sm"/>
            </a:ln>
          </p:spPr>
          <p:txBody>
            <a:bodyPr wrap="none"/>
            <a:lstStyle/>
            <a:p>
              <a:endParaRPr lang="en-US"/>
            </a:p>
          </p:txBody>
        </p:sp>
        <p:sp>
          <p:nvSpPr>
            <p:cNvPr id="11282" name="Line 25"/>
            <p:cNvSpPr>
              <a:spLocks noChangeShapeType="1"/>
            </p:cNvSpPr>
            <p:nvPr/>
          </p:nvSpPr>
          <p:spPr bwMode="auto">
            <a:xfrm>
              <a:off x="4827588" y="2425700"/>
              <a:ext cx="79375" cy="63500"/>
            </a:xfrm>
            <a:prstGeom prst="line">
              <a:avLst/>
            </a:prstGeom>
            <a:noFill/>
            <a:ln w="12700">
              <a:solidFill>
                <a:schemeClr val="bg1"/>
              </a:solidFill>
              <a:round/>
              <a:headEnd type="none" w="sm" len="sm"/>
              <a:tailEnd type="none" w="sm" len="sm"/>
            </a:ln>
          </p:spPr>
          <p:txBody>
            <a:bodyPr wrap="none"/>
            <a:lstStyle/>
            <a:p>
              <a:endParaRPr lang="en-US"/>
            </a:p>
          </p:txBody>
        </p:sp>
        <p:sp>
          <p:nvSpPr>
            <p:cNvPr id="11283" name="Line 26"/>
            <p:cNvSpPr>
              <a:spLocks noChangeShapeType="1"/>
            </p:cNvSpPr>
            <p:nvPr/>
          </p:nvSpPr>
          <p:spPr bwMode="auto">
            <a:xfrm>
              <a:off x="4868863" y="2303463"/>
              <a:ext cx="68262" cy="46037"/>
            </a:xfrm>
            <a:prstGeom prst="line">
              <a:avLst/>
            </a:prstGeom>
            <a:noFill/>
            <a:ln w="12700">
              <a:solidFill>
                <a:schemeClr val="bg1"/>
              </a:solidFill>
              <a:round/>
              <a:headEnd type="none" w="sm" len="sm"/>
              <a:tailEnd type="none" w="sm" len="sm"/>
            </a:ln>
          </p:spPr>
          <p:txBody>
            <a:bodyPr wrap="none"/>
            <a:lstStyle/>
            <a:p>
              <a:endParaRPr lang="en-US"/>
            </a:p>
          </p:txBody>
        </p:sp>
        <p:sp>
          <p:nvSpPr>
            <p:cNvPr id="11284" name="Oval 27"/>
            <p:cNvSpPr>
              <a:spLocks noChangeArrowheads="1"/>
            </p:cNvSpPr>
            <p:nvPr/>
          </p:nvSpPr>
          <p:spPr bwMode="auto">
            <a:xfrm>
              <a:off x="4368800" y="2136775"/>
              <a:ext cx="704850" cy="596900"/>
            </a:xfrm>
            <a:prstGeom prst="ellipse">
              <a:avLst/>
            </a:prstGeom>
            <a:noFill/>
            <a:ln w="12700">
              <a:solidFill>
                <a:schemeClr val="bg2"/>
              </a:solidFill>
              <a:prstDash val="dash"/>
              <a:round/>
              <a:headEnd type="none" w="sm" len="sm"/>
              <a:tailEnd type="none" w="sm" len="sm"/>
            </a:ln>
          </p:spPr>
          <p:txBody>
            <a:bodyPr wrap="none" anchor="ctr"/>
            <a:lstStyle/>
            <a:p>
              <a:endParaRPr lang="en-US"/>
            </a:p>
          </p:txBody>
        </p:sp>
        <p:sp>
          <p:nvSpPr>
            <p:cNvPr id="11285" name="Line 29"/>
            <p:cNvSpPr>
              <a:spLocks noChangeShapeType="1"/>
            </p:cNvSpPr>
            <p:nvPr/>
          </p:nvSpPr>
          <p:spPr bwMode="auto">
            <a:xfrm flipH="1">
              <a:off x="5086350" y="2312988"/>
              <a:ext cx="320675" cy="46037"/>
            </a:xfrm>
            <a:prstGeom prst="line">
              <a:avLst/>
            </a:prstGeom>
            <a:noFill/>
            <a:ln w="12700">
              <a:solidFill>
                <a:schemeClr val="bg2"/>
              </a:solidFill>
              <a:round/>
              <a:headEnd type="none" w="sm" len="sm"/>
              <a:tailEnd type="triangle" w="med" len="med"/>
            </a:ln>
          </p:spPr>
          <p:txBody>
            <a:bodyPr wrap="none"/>
            <a:lstStyle/>
            <a:p>
              <a:endParaRPr lang="en-US"/>
            </a:p>
          </p:txBody>
        </p:sp>
        <p:graphicFrame>
          <p:nvGraphicFramePr>
            <p:cNvPr id="33" name="Object 53"/>
            <p:cNvGraphicFramePr>
              <a:graphicFrameLocks noChangeAspect="1"/>
            </p:cNvGraphicFramePr>
            <p:nvPr>
              <p:extLst>
                <p:ext uri="{D42A27DB-BD31-4B8C-83A1-F6EECF244321}">
                  <p14:modId xmlns:p14="http://schemas.microsoft.com/office/powerpoint/2010/main" val="1526776604"/>
                </p:ext>
              </p:extLst>
            </p:nvPr>
          </p:nvGraphicFramePr>
          <p:xfrm>
            <a:off x="5519738" y="2105025"/>
            <a:ext cx="833437" cy="428625"/>
          </p:xfrm>
          <a:graphic>
            <a:graphicData uri="http://schemas.openxmlformats.org/presentationml/2006/ole">
              <mc:AlternateContent xmlns:mc="http://schemas.openxmlformats.org/markup-compatibility/2006">
                <mc:Choice xmlns:v="urn:schemas-microsoft-com:vml" Requires="v">
                  <p:oleObj spid="_x0000_s18473" name="Equation" r:id="rId4" imgW="494870" imgH="253780" progId="Equation.DSMT4">
                    <p:embed/>
                  </p:oleObj>
                </mc:Choice>
                <mc:Fallback>
                  <p:oleObj name="Equation" r:id="rId4" imgW="494870" imgH="253780" progId="Equation.DSMT4">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738" y="2105025"/>
                          <a:ext cx="83343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TextBox 1"/>
          <p:cNvSpPr txBox="1"/>
          <p:nvPr/>
        </p:nvSpPr>
        <p:spPr>
          <a:xfrm>
            <a:off x="6328611" y="3320715"/>
            <a:ext cx="2658978" cy="738664"/>
          </a:xfrm>
          <a:prstGeom prst="rect">
            <a:avLst/>
          </a:prstGeom>
          <a:noFill/>
        </p:spPr>
        <p:txBody>
          <a:bodyPr wrap="square" rtlCol="0">
            <a:spAutoFit/>
          </a:bodyPr>
          <a:lstStyle/>
          <a:p>
            <a:r>
              <a:rPr lang="en-US" sz="1400" dirty="0" smtClean="0">
                <a:solidFill>
                  <a:schemeClr val="bg1"/>
                </a:solidFill>
              </a:rPr>
              <a:t>Bundled conductors tend to act like one larger conductor in terms of the breakdown.</a:t>
            </a:r>
            <a:endParaRPr lang="en-US" sz="1400" dirty="0">
              <a:solidFill>
                <a:schemeClr val="bg1"/>
              </a:solidFill>
            </a:endParaRPr>
          </a:p>
        </p:txBody>
      </p:sp>
      <p:cxnSp>
        <p:nvCxnSpPr>
          <p:cNvPr id="4" name="Straight Arrow Connector 3"/>
          <p:cNvCxnSpPr/>
          <p:nvPr/>
        </p:nvCxnSpPr>
        <p:spPr bwMode="auto">
          <a:xfrm flipH="1">
            <a:off x="6388768" y="4102768"/>
            <a:ext cx="553453" cy="457200"/>
          </a:xfrm>
          <a:prstGeom prst="straightConnector1">
            <a:avLst/>
          </a:prstGeom>
          <a:solidFill>
            <a:schemeClr val="accent1"/>
          </a:solidFill>
          <a:ln w="19050" cap="flat" cmpd="sng" algn="ctr">
            <a:solidFill>
              <a:schemeClr val="bg1"/>
            </a:solidFill>
            <a:prstDash val="solid"/>
            <a:round/>
            <a:headEnd type="none" w="med" len="med"/>
            <a:tailEnd type="arrow" w="med" len="med"/>
          </a:ln>
          <a:effectLst/>
        </p:spPr>
      </p:cxnSp>
      <p:pic>
        <p:nvPicPr>
          <p:cNvPr id="3" name="Picture 2"/>
          <p:cNvPicPr>
            <a:picLocks noChangeAspect="1"/>
          </p:cNvPicPr>
          <p:nvPr/>
        </p:nvPicPr>
        <p:blipFill>
          <a:blip r:embed="rId6" cstate="print"/>
          <a:stretch>
            <a:fillRect/>
          </a:stretch>
        </p:blipFill>
        <p:spPr>
          <a:xfrm>
            <a:off x="285383" y="3616012"/>
            <a:ext cx="2293620" cy="306324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21" name="Text Box 13"/>
          <p:cNvSpPr txBox="1">
            <a:spLocks noChangeArrowheads="1"/>
          </p:cNvSpPr>
          <p:nvPr/>
        </p:nvSpPr>
        <p:spPr bwMode="auto">
          <a:xfrm>
            <a:off x="532263" y="4356519"/>
            <a:ext cx="8311486" cy="1077218"/>
          </a:xfrm>
          <a:prstGeom prst="rect">
            <a:avLst/>
          </a:prstGeom>
          <a:noFill/>
          <a:ln w="12700">
            <a:noFill/>
            <a:miter lim="800000"/>
            <a:headEnd type="none" w="sm" len="sm"/>
            <a:tailEnd type="none" w="sm" len="sm"/>
          </a:ln>
          <a:effectLst/>
        </p:spPr>
        <p:txBody>
          <a:bodyPr wrap="square">
            <a:spAutoFit/>
          </a:bodyPr>
          <a:lstStyle/>
          <a:p>
            <a:pPr marL="231775" indent="-231775">
              <a:spcAft>
                <a:spcPts val="1200"/>
              </a:spcAft>
              <a:buFont typeface="Wingdings" pitchFamily="2" charset="2"/>
              <a:buChar char="v"/>
              <a:defRPr/>
            </a:pPr>
            <a:r>
              <a:rPr lang="en-US" dirty="0">
                <a:solidFill>
                  <a:schemeClr val="bg1"/>
                </a:solidFill>
              </a:rPr>
              <a:t>The base of the thundercloud is typically at an altitude of about </a:t>
            </a:r>
            <a:r>
              <a:rPr lang="en-US" dirty="0">
                <a:solidFill>
                  <a:schemeClr val="bg1"/>
                </a:solidFill>
                <a:latin typeface="+mn-lt"/>
              </a:rPr>
              <a:t>1,500</a:t>
            </a:r>
            <a:r>
              <a:rPr lang="en-US" dirty="0">
                <a:solidFill>
                  <a:schemeClr val="bg1"/>
                </a:solidFill>
              </a:rPr>
              <a:t> [</a:t>
            </a:r>
            <a:r>
              <a:rPr lang="en-US" dirty="0">
                <a:solidFill>
                  <a:schemeClr val="bg1"/>
                </a:solidFill>
                <a:latin typeface="+mn-lt"/>
              </a:rPr>
              <a:t>m</a:t>
            </a:r>
            <a:r>
              <a:rPr lang="en-US" dirty="0">
                <a:solidFill>
                  <a:schemeClr val="bg1"/>
                </a:solidFill>
              </a:rPr>
              <a:t>]. The top of the thundercloud may be at about </a:t>
            </a:r>
            <a:r>
              <a:rPr lang="en-US" dirty="0">
                <a:solidFill>
                  <a:schemeClr val="bg1"/>
                </a:solidFill>
                <a:latin typeface="+mn-lt"/>
              </a:rPr>
              <a:t>10,000</a:t>
            </a:r>
            <a:r>
              <a:rPr lang="en-US" dirty="0">
                <a:solidFill>
                  <a:schemeClr val="bg1"/>
                </a:solidFill>
              </a:rPr>
              <a:t> [</a:t>
            </a:r>
            <a:r>
              <a:rPr lang="en-US" dirty="0">
                <a:solidFill>
                  <a:schemeClr val="bg1"/>
                </a:solidFill>
                <a:latin typeface="+mn-lt"/>
              </a:rPr>
              <a:t>m</a:t>
            </a:r>
            <a:r>
              <a:rPr lang="en-US" dirty="0" smtClean="0">
                <a:solidFill>
                  <a:schemeClr val="bg1"/>
                </a:solidFill>
              </a:rPr>
              <a:t>] or higher.</a:t>
            </a:r>
            <a:endParaRPr lang="en-US" dirty="0">
              <a:solidFill>
                <a:schemeClr val="bg1"/>
              </a:solidFill>
            </a:endParaRPr>
          </a:p>
          <a:p>
            <a:pPr marL="231775" indent="-231775">
              <a:buFont typeface="Wingdings" pitchFamily="2" charset="2"/>
              <a:buChar char="v"/>
              <a:defRPr/>
            </a:pPr>
            <a:r>
              <a:rPr lang="en-US" dirty="0">
                <a:solidFill>
                  <a:schemeClr val="bg1"/>
                </a:solidFill>
              </a:rPr>
              <a:t>The voltage drop between the cloud base and ground is typically </a:t>
            </a:r>
            <a:r>
              <a:rPr lang="en-US" dirty="0">
                <a:solidFill>
                  <a:schemeClr val="bg1"/>
                </a:solidFill>
                <a:latin typeface="+mn-lt"/>
              </a:rPr>
              <a:t>150</a:t>
            </a:r>
            <a:r>
              <a:rPr lang="en-US" dirty="0">
                <a:solidFill>
                  <a:schemeClr val="bg1"/>
                </a:solidFill>
              </a:rPr>
              <a:t> [</a:t>
            </a:r>
            <a:r>
              <a:rPr lang="en-US" dirty="0">
                <a:solidFill>
                  <a:schemeClr val="bg1"/>
                </a:solidFill>
                <a:latin typeface="+mn-lt"/>
              </a:rPr>
              <a:t>MV</a:t>
            </a:r>
            <a:r>
              <a:rPr lang="en-US" dirty="0" smtClean="0">
                <a:solidFill>
                  <a:schemeClr val="bg1"/>
                </a:solidFill>
              </a:rPr>
              <a:t>].</a:t>
            </a:r>
            <a:endParaRPr lang="en-US" dirty="0">
              <a:solidFill>
                <a:schemeClr val="bg1"/>
              </a:solidFill>
            </a:endParaRPr>
          </a:p>
        </p:txBody>
      </p:sp>
      <p:sp>
        <p:nvSpPr>
          <p:cNvPr id="350222" name="Text Box 14"/>
          <p:cNvSpPr txBox="1">
            <a:spLocks noChangeArrowheads="1"/>
          </p:cNvSpPr>
          <p:nvPr/>
        </p:nvSpPr>
        <p:spPr bwMode="auto">
          <a:xfrm>
            <a:off x="2386899"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grpSp>
        <p:nvGrpSpPr>
          <p:cNvPr id="24580" name="Group 15"/>
          <p:cNvGrpSpPr>
            <a:grpSpLocks/>
          </p:cNvGrpSpPr>
          <p:nvPr/>
        </p:nvGrpSpPr>
        <p:grpSpPr bwMode="auto">
          <a:xfrm>
            <a:off x="2719614" y="978127"/>
            <a:ext cx="3517900" cy="1250950"/>
            <a:chOff x="1672" y="615"/>
            <a:chExt cx="2216" cy="788"/>
          </a:xfrm>
        </p:grpSpPr>
        <p:sp>
          <p:nvSpPr>
            <p:cNvPr id="350224"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4587" name="Text Box 17"/>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4588" name="Text Box 18"/>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_ _ _</a:t>
              </a:r>
            </a:p>
          </p:txBody>
        </p:sp>
        <p:sp>
          <p:nvSpPr>
            <p:cNvPr id="24589" name="Text Box 19"/>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4590" name="Text Box 20"/>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4591" name="Text Box 21"/>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4592" name="Text Box 22"/>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nvGrpSpPr>
          <p:cNvPr id="24581" name="Group 23"/>
          <p:cNvGrpSpPr>
            <a:grpSpLocks/>
          </p:cNvGrpSpPr>
          <p:nvPr/>
        </p:nvGrpSpPr>
        <p:grpSpPr bwMode="auto">
          <a:xfrm>
            <a:off x="809171" y="2494871"/>
            <a:ext cx="7810500" cy="1487487"/>
            <a:chOff x="520" y="3231"/>
            <a:chExt cx="4920" cy="937"/>
          </a:xfrm>
        </p:grpSpPr>
        <p:sp>
          <p:nvSpPr>
            <p:cNvPr id="24583" name="Rectangle 24" descr="Cork"/>
            <p:cNvSpPr>
              <a:spLocks noChangeArrowheads="1"/>
            </p:cNvSpPr>
            <p:nvPr/>
          </p:nvSpPr>
          <p:spPr bwMode="auto">
            <a:xfrm>
              <a:off x="520" y="3416"/>
              <a:ext cx="4920" cy="752"/>
            </a:xfrm>
            <a:prstGeom prst="rect">
              <a:avLst/>
            </a:prstGeom>
            <a:blipFill dpi="0" rotWithShape="0">
              <a:blip r:embed="rId4"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24584" name="Text Box 25"/>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24585" name="Text Box 26"/>
            <p:cNvSpPr txBox="1">
              <a:spLocks noChangeArrowheads="1"/>
            </p:cNvSpPr>
            <p:nvPr/>
          </p:nvSpPr>
          <p:spPr bwMode="auto">
            <a:xfrm>
              <a:off x="990" y="3231"/>
              <a:ext cx="3920"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 + + + + + + + + + + + + + + + + + + + + + + + + + + + +</a:t>
              </a:r>
            </a:p>
          </p:txBody>
        </p:sp>
      </p:grpSp>
      <p:sp>
        <p:nvSpPr>
          <p:cNvPr id="24582" name="TextBox 15"/>
          <p:cNvSpPr txBox="1">
            <a:spLocks noChangeArrowheads="1"/>
          </p:cNvSpPr>
          <p:nvPr/>
        </p:nvSpPr>
        <p:spPr bwMode="auto">
          <a:xfrm>
            <a:off x="1229404" y="5677695"/>
            <a:ext cx="6699270" cy="369332"/>
          </a:xfrm>
          <a:prstGeom prst="rect">
            <a:avLst/>
          </a:prstGeom>
          <a:noFill/>
          <a:ln w="9525">
            <a:noFill/>
            <a:miter lim="800000"/>
            <a:headEnd/>
            <a:tailEnd/>
          </a:ln>
        </p:spPr>
        <p:txBody>
          <a:bodyPr wrap="none">
            <a:spAutoFit/>
          </a:bodyPr>
          <a:lstStyle/>
          <a:p>
            <a:pPr algn="ctr"/>
            <a:r>
              <a:rPr lang="en-US" b="1" dirty="0" smtClean="0">
                <a:solidFill>
                  <a:srgbClr val="FF0000"/>
                </a:solidFill>
              </a:rPr>
              <a:t>This </a:t>
            </a:r>
            <a:r>
              <a:rPr lang="en-US" b="1" dirty="0">
                <a:solidFill>
                  <a:srgbClr val="FF0000"/>
                </a:solidFill>
              </a:rPr>
              <a:t>is not nearly enough to arc from the cloud to </a:t>
            </a:r>
            <a:r>
              <a:rPr lang="en-US" b="1" dirty="0" smtClean="0">
                <a:solidFill>
                  <a:srgbClr val="FF0000"/>
                </a:solidFill>
              </a:rPr>
              <a:t>ground!</a:t>
            </a:r>
            <a:endParaRPr lang="en-US" b="1" dirty="0">
              <a:solidFill>
                <a:srgbClr val="FF0000"/>
              </a:solidFill>
            </a:endParaRPr>
          </a:p>
        </p:txBody>
      </p:sp>
      <p:sp>
        <p:nvSpPr>
          <p:cNvPr id="17" name="Slide Number Placeholder 16"/>
          <p:cNvSpPr>
            <a:spLocks noGrp="1"/>
          </p:cNvSpPr>
          <p:nvPr>
            <p:ph type="sldNum" sz="quarter" idx="12"/>
          </p:nvPr>
        </p:nvSpPr>
        <p:spPr/>
        <p:txBody>
          <a:bodyPr/>
          <a:lstStyle/>
          <a:p>
            <a:pPr>
              <a:defRPr/>
            </a:pPr>
            <a:fld id="{D9901FBE-E0E0-422A-BCB2-EB14375D8436}" type="slidenum">
              <a:rPr lang="en-US" smtClean="0"/>
              <a:pPr>
                <a:defRPr/>
              </a:pPr>
              <a:t>30</a:t>
            </a:fld>
            <a:endParaRPr lang="en-US"/>
          </a:p>
        </p:txBody>
      </p:sp>
      <p:graphicFrame>
        <p:nvGraphicFramePr>
          <p:cNvPr id="214017" name="Object 39"/>
          <p:cNvGraphicFramePr>
            <a:graphicFrameLocks noChangeAspect="1"/>
          </p:cNvGraphicFramePr>
          <p:nvPr>
            <p:extLst>
              <p:ext uri="{D42A27DB-BD31-4B8C-83A1-F6EECF244321}">
                <p14:modId xmlns:p14="http://schemas.microsoft.com/office/powerpoint/2010/main" val="2170940272"/>
              </p:ext>
            </p:extLst>
          </p:nvPr>
        </p:nvGraphicFramePr>
        <p:xfrm>
          <a:off x="3441926" y="6192837"/>
          <a:ext cx="2055813" cy="415925"/>
        </p:xfrm>
        <a:graphic>
          <a:graphicData uri="http://schemas.openxmlformats.org/presentationml/2006/ole">
            <mc:AlternateContent xmlns:mc="http://schemas.openxmlformats.org/markup-compatibility/2006">
              <mc:Choice xmlns:v="urn:schemas-microsoft-com:vml" Requires="v">
                <p:oleObj spid="_x0000_s214057" name="Equation" r:id="rId5" imgW="1130300" imgH="228600" progId="Equation.DSMT4">
                  <p:embed/>
                </p:oleObj>
              </mc:Choice>
              <mc:Fallback>
                <p:oleObj name="Equation" r:id="rId5" imgW="1130300" imgH="228600" progId="Equation.DSMT4">
                  <p:embed/>
                  <p:pic>
                    <p:nvPicPr>
                      <p:cNvPr id="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1926" y="6192837"/>
                        <a:ext cx="20558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63" name="Text Box 15"/>
          <p:cNvSpPr txBox="1">
            <a:spLocks noChangeArrowheads="1"/>
          </p:cNvSpPr>
          <p:nvPr/>
        </p:nvSpPr>
        <p:spPr bwMode="auto">
          <a:xfrm>
            <a:off x="466725" y="1139598"/>
            <a:ext cx="3549650" cy="1323439"/>
          </a:xfrm>
          <a:prstGeom prst="rect">
            <a:avLst/>
          </a:prstGeom>
          <a:noFill/>
          <a:ln w="19050">
            <a:solidFill>
              <a:schemeClr val="bg2"/>
            </a:solidFill>
            <a:miter lim="800000"/>
            <a:headEnd type="none" w="sm" len="sm"/>
            <a:tailEnd type="none" w="sm" len="sm"/>
          </a:ln>
          <a:effectLst/>
        </p:spPr>
        <p:txBody>
          <a:bodyPr>
            <a:spAutoFit/>
          </a:bodyPr>
          <a:lstStyle/>
          <a:p>
            <a:pPr marL="228600" indent="-228600">
              <a:buFont typeface="Wingdings" pitchFamily="2" charset="2"/>
              <a:buChar char="v"/>
              <a:defRPr/>
            </a:pPr>
            <a:r>
              <a:rPr lang="en-US" sz="1600" dirty="0" smtClean="0">
                <a:solidFill>
                  <a:schemeClr val="bg1"/>
                </a:solidFill>
              </a:rPr>
              <a:t>A </a:t>
            </a:r>
            <a:r>
              <a:rPr lang="en-US" sz="1600" dirty="0">
                <a:solidFill>
                  <a:schemeClr val="bg1"/>
                </a:solidFill>
              </a:rPr>
              <a:t>“stepped leader” begins descending from the cloud. It is a group of electrons that zigzags toward the earth.  The charge is typically about </a:t>
            </a:r>
            <a:r>
              <a:rPr lang="en-US" sz="1600" dirty="0">
                <a:solidFill>
                  <a:schemeClr val="bg1"/>
                </a:solidFill>
                <a:latin typeface="+mn-lt"/>
              </a:rPr>
              <a:t>-5</a:t>
            </a:r>
            <a:r>
              <a:rPr lang="en-US" sz="1600" dirty="0">
                <a:solidFill>
                  <a:schemeClr val="bg1"/>
                </a:solidFill>
              </a:rPr>
              <a:t> [</a:t>
            </a:r>
            <a:r>
              <a:rPr lang="en-US" sz="1600" dirty="0">
                <a:solidFill>
                  <a:schemeClr val="bg1"/>
                </a:solidFill>
                <a:latin typeface="+mn-lt"/>
              </a:rPr>
              <a:t>C</a:t>
            </a:r>
            <a:r>
              <a:rPr lang="en-US" sz="1600" dirty="0">
                <a:solidFill>
                  <a:schemeClr val="bg1"/>
                </a:solidFill>
              </a:rPr>
              <a:t>]. </a:t>
            </a:r>
          </a:p>
        </p:txBody>
      </p:sp>
      <p:sp>
        <p:nvSpPr>
          <p:cNvPr id="334865" name="Text Box 17"/>
          <p:cNvSpPr txBox="1">
            <a:spLocks noChangeArrowheads="1"/>
          </p:cNvSpPr>
          <p:nvPr/>
        </p:nvSpPr>
        <p:spPr bwMode="auto">
          <a:xfrm>
            <a:off x="485875" y="4252212"/>
            <a:ext cx="8223250" cy="1107996"/>
          </a:xfrm>
          <a:prstGeom prst="rect">
            <a:avLst/>
          </a:prstGeom>
          <a:noFill/>
          <a:ln w="19050">
            <a:solidFill>
              <a:schemeClr val="bg2"/>
            </a:solidFill>
            <a:miter lim="800000"/>
            <a:headEnd type="none" w="sm" len="sm"/>
            <a:tailEnd type="none" w="sm" len="sm"/>
          </a:ln>
          <a:effectLst/>
        </p:spPr>
        <p:txBody>
          <a:bodyPr>
            <a:spAutoFit/>
          </a:bodyPr>
          <a:lstStyle/>
          <a:p>
            <a:pPr marL="225425" indent="-225425">
              <a:buFont typeface="Wingdings" pitchFamily="2" charset="2"/>
              <a:buChar char="v"/>
              <a:defRPr/>
            </a:pPr>
            <a:r>
              <a:rPr lang="en-US" dirty="0" smtClean="0">
                <a:solidFill>
                  <a:schemeClr val="bg1"/>
                </a:solidFill>
              </a:rPr>
              <a:t>The </a:t>
            </a:r>
            <a:r>
              <a:rPr lang="en-US" dirty="0">
                <a:solidFill>
                  <a:schemeClr val="bg1"/>
                </a:solidFill>
              </a:rPr>
              <a:t>stepped leader </a:t>
            </a:r>
            <a:r>
              <a:rPr lang="en-US" dirty="0" smtClean="0">
                <a:solidFill>
                  <a:schemeClr val="bg1"/>
                </a:solidFill>
              </a:rPr>
              <a:t>travels </a:t>
            </a:r>
            <a:r>
              <a:rPr lang="en-US" dirty="0">
                <a:solidFill>
                  <a:schemeClr val="bg1"/>
                </a:solidFill>
              </a:rPr>
              <a:t>about </a:t>
            </a:r>
            <a:r>
              <a:rPr lang="en-US" dirty="0">
                <a:solidFill>
                  <a:schemeClr val="bg1"/>
                </a:solidFill>
                <a:latin typeface="+mn-lt"/>
              </a:rPr>
              <a:t>50</a:t>
            </a:r>
            <a:r>
              <a:rPr lang="en-US" dirty="0">
                <a:solidFill>
                  <a:schemeClr val="bg1"/>
                </a:solidFill>
              </a:rPr>
              <a:t> [</a:t>
            </a:r>
            <a:r>
              <a:rPr lang="en-US" dirty="0">
                <a:solidFill>
                  <a:schemeClr val="bg1"/>
                </a:solidFill>
                <a:latin typeface="+mn-lt"/>
              </a:rPr>
              <a:t>m</a:t>
            </a:r>
            <a:r>
              <a:rPr lang="en-US" dirty="0">
                <a:solidFill>
                  <a:schemeClr val="bg1"/>
                </a:solidFill>
              </a:rPr>
              <a:t>] in about </a:t>
            </a:r>
            <a:r>
              <a:rPr lang="en-US" dirty="0">
                <a:solidFill>
                  <a:schemeClr val="bg1"/>
                </a:solidFill>
                <a:latin typeface="+mn-lt"/>
              </a:rPr>
              <a:t>1</a:t>
            </a:r>
            <a:r>
              <a:rPr lang="en-US" dirty="0">
                <a:solidFill>
                  <a:schemeClr val="bg1"/>
                </a:solidFill>
              </a:rPr>
              <a:t> [</a:t>
            </a:r>
            <a:r>
              <a:rPr lang="en-US" dirty="0">
                <a:solidFill>
                  <a:schemeClr val="bg1"/>
                </a:solidFill>
                <a:latin typeface="+mn-lt"/>
                <a:sym typeface="Symbol" pitchFamily="18" charset="2"/>
              </a:rPr>
              <a:t></a:t>
            </a:r>
            <a:r>
              <a:rPr lang="en-US" dirty="0">
                <a:solidFill>
                  <a:schemeClr val="bg1"/>
                </a:solidFill>
                <a:latin typeface="+mn-lt"/>
              </a:rPr>
              <a:t>s</a:t>
            </a:r>
            <a:r>
              <a:rPr lang="en-US" dirty="0">
                <a:solidFill>
                  <a:schemeClr val="bg1"/>
                </a:solidFill>
              </a:rPr>
              <a:t>], then pauses for about </a:t>
            </a:r>
            <a:r>
              <a:rPr lang="en-US" dirty="0">
                <a:solidFill>
                  <a:schemeClr val="bg1"/>
                </a:solidFill>
                <a:latin typeface="+mn-lt"/>
              </a:rPr>
              <a:t>50</a:t>
            </a:r>
            <a:r>
              <a:rPr lang="en-US" dirty="0">
                <a:solidFill>
                  <a:schemeClr val="bg1"/>
                </a:solidFill>
              </a:rPr>
              <a:t> [</a:t>
            </a:r>
            <a:r>
              <a:rPr lang="en-US" dirty="0">
                <a:solidFill>
                  <a:schemeClr val="bg1"/>
                </a:solidFill>
                <a:latin typeface="+mn-lt"/>
                <a:sym typeface="Symbol" pitchFamily="18" charset="2"/>
              </a:rPr>
              <a:t></a:t>
            </a:r>
            <a:r>
              <a:rPr lang="en-US" dirty="0">
                <a:solidFill>
                  <a:schemeClr val="bg1"/>
                </a:solidFill>
                <a:latin typeface="+mn-lt"/>
              </a:rPr>
              <a:t>s</a:t>
            </a:r>
            <a:r>
              <a:rPr lang="en-US" dirty="0">
                <a:solidFill>
                  <a:schemeClr val="bg1"/>
                </a:solidFill>
              </a:rPr>
              <a:t>], and then continues, pausing every </a:t>
            </a:r>
            <a:r>
              <a:rPr lang="en-US" dirty="0">
                <a:solidFill>
                  <a:schemeClr val="bg1"/>
                </a:solidFill>
                <a:latin typeface="+mn-lt"/>
              </a:rPr>
              <a:t>50</a:t>
            </a:r>
            <a:r>
              <a:rPr lang="en-US" dirty="0">
                <a:solidFill>
                  <a:schemeClr val="bg1"/>
                </a:solidFill>
              </a:rPr>
              <a:t> [</a:t>
            </a:r>
            <a:r>
              <a:rPr lang="en-US" dirty="0">
                <a:solidFill>
                  <a:schemeClr val="bg1"/>
                </a:solidFill>
                <a:latin typeface="+mn-lt"/>
              </a:rPr>
              <a:t>m</a:t>
            </a:r>
            <a:r>
              <a:rPr lang="en-US" dirty="0">
                <a:solidFill>
                  <a:schemeClr val="bg1"/>
                </a:solidFill>
              </a:rPr>
              <a:t>] or </a:t>
            </a:r>
            <a:r>
              <a:rPr lang="en-US" dirty="0" smtClean="0">
                <a:solidFill>
                  <a:schemeClr val="bg1"/>
                </a:solidFill>
              </a:rPr>
              <a:t>so. </a:t>
            </a:r>
          </a:p>
          <a:p>
            <a:pPr>
              <a:buFont typeface="Wingdings" pitchFamily="2" charset="2"/>
              <a:buChar char="v"/>
              <a:defRPr/>
            </a:pPr>
            <a:endParaRPr lang="en-US" sz="1200" dirty="0" smtClean="0">
              <a:solidFill>
                <a:schemeClr val="bg1"/>
              </a:solidFill>
            </a:endParaRPr>
          </a:p>
          <a:p>
            <a:pPr marL="225425" indent="-225425">
              <a:buFont typeface="Wingdings" pitchFamily="2" charset="2"/>
              <a:buChar char="v"/>
              <a:defRPr/>
            </a:pPr>
            <a:r>
              <a:rPr lang="en-US" dirty="0" smtClean="0">
                <a:solidFill>
                  <a:schemeClr val="bg1"/>
                </a:solidFill>
              </a:rPr>
              <a:t>The </a:t>
            </a:r>
            <a:r>
              <a:rPr lang="en-US" dirty="0">
                <a:solidFill>
                  <a:schemeClr val="bg1"/>
                </a:solidFill>
              </a:rPr>
              <a:t>width of the leader channel is about </a:t>
            </a:r>
            <a:r>
              <a:rPr lang="en-US" dirty="0">
                <a:solidFill>
                  <a:schemeClr val="bg1"/>
                </a:solidFill>
                <a:latin typeface="+mn-lt"/>
              </a:rPr>
              <a:t>1.0</a:t>
            </a:r>
            <a:r>
              <a:rPr lang="en-US" dirty="0">
                <a:solidFill>
                  <a:schemeClr val="bg1"/>
                </a:solidFill>
              </a:rPr>
              <a:t> [</a:t>
            </a:r>
            <a:r>
              <a:rPr lang="en-US" dirty="0">
                <a:solidFill>
                  <a:schemeClr val="bg1"/>
                </a:solidFill>
                <a:latin typeface="+mn-lt"/>
              </a:rPr>
              <a:t>cm</a:t>
            </a:r>
            <a:r>
              <a:rPr lang="en-US" dirty="0">
                <a:solidFill>
                  <a:schemeClr val="bg1"/>
                </a:solidFill>
              </a:rPr>
              <a:t>]. </a:t>
            </a:r>
          </a:p>
        </p:txBody>
      </p:sp>
      <p:sp>
        <p:nvSpPr>
          <p:cNvPr id="334867" name="Text Box 19"/>
          <p:cNvSpPr txBox="1">
            <a:spLocks noChangeArrowheads="1"/>
          </p:cNvSpPr>
          <p:nvPr/>
        </p:nvSpPr>
        <p:spPr bwMode="auto">
          <a:xfrm>
            <a:off x="1111704" y="5775420"/>
            <a:ext cx="7067013" cy="641350"/>
          </a:xfrm>
          <a:prstGeom prst="rect">
            <a:avLst/>
          </a:prstGeom>
          <a:solidFill>
            <a:srgbClr val="FFFF99"/>
          </a:solidFill>
          <a:ln w="19050">
            <a:solidFill>
              <a:schemeClr val="bg2"/>
            </a:solidFill>
            <a:miter lim="800000"/>
            <a:headEnd type="none" w="sm" len="sm"/>
            <a:tailEnd type="none" w="sm" len="sm"/>
          </a:ln>
          <a:effectLst/>
        </p:spPr>
        <p:txBody>
          <a:bodyPr wrap="square">
            <a:spAutoFit/>
          </a:bodyPr>
          <a:lstStyle/>
          <a:p>
            <a:pPr algn="ctr">
              <a:defRPr/>
            </a:pPr>
            <a:r>
              <a:rPr lang="en-US" dirty="0">
                <a:solidFill>
                  <a:schemeClr val="bg2"/>
                </a:solidFill>
              </a:rPr>
              <a:t>The stepped leader does not “know” where it will strike until it is about </a:t>
            </a:r>
            <a:r>
              <a:rPr lang="en-US" dirty="0" smtClean="0">
                <a:solidFill>
                  <a:schemeClr val="bg2"/>
                </a:solidFill>
                <a:latin typeface="+mn-lt"/>
              </a:rPr>
              <a:t>40</a:t>
            </a:r>
            <a:r>
              <a:rPr lang="en-US" dirty="0" smtClean="0">
                <a:solidFill>
                  <a:schemeClr val="bg2"/>
                </a:solidFill>
              </a:rPr>
              <a:t> </a:t>
            </a:r>
            <a:r>
              <a:rPr lang="en-US" dirty="0">
                <a:solidFill>
                  <a:schemeClr val="bg2"/>
                </a:solidFill>
              </a:rPr>
              <a:t>[</a:t>
            </a:r>
            <a:r>
              <a:rPr lang="en-US" dirty="0">
                <a:solidFill>
                  <a:schemeClr val="bg2"/>
                </a:solidFill>
                <a:latin typeface="+mn-lt"/>
              </a:rPr>
              <a:t>m</a:t>
            </a:r>
            <a:r>
              <a:rPr lang="en-US" dirty="0" smtClean="0">
                <a:solidFill>
                  <a:schemeClr val="bg2"/>
                </a:solidFill>
              </a:rPr>
              <a:t>] or so from the earth.</a:t>
            </a:r>
            <a:endParaRPr lang="en-US" dirty="0">
              <a:solidFill>
                <a:schemeClr val="bg2"/>
              </a:solidFill>
            </a:endParaRPr>
          </a:p>
        </p:txBody>
      </p:sp>
      <p:sp>
        <p:nvSpPr>
          <p:cNvPr id="334868" name="Text Box 20"/>
          <p:cNvSpPr txBox="1">
            <a:spLocks noChangeArrowheads="1"/>
          </p:cNvSpPr>
          <p:nvPr/>
        </p:nvSpPr>
        <p:spPr bwMode="auto">
          <a:xfrm>
            <a:off x="2371725"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grpSp>
        <p:nvGrpSpPr>
          <p:cNvPr id="25606" name="Group 25"/>
          <p:cNvGrpSpPr>
            <a:grpSpLocks/>
          </p:cNvGrpSpPr>
          <p:nvPr/>
        </p:nvGrpSpPr>
        <p:grpSpPr bwMode="auto">
          <a:xfrm>
            <a:off x="4368800" y="1014413"/>
            <a:ext cx="3517900" cy="1250950"/>
            <a:chOff x="1672" y="615"/>
            <a:chExt cx="2216" cy="788"/>
          </a:xfrm>
        </p:grpSpPr>
        <p:sp>
          <p:nvSpPr>
            <p:cNvPr id="334874"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5611" name="Text Box 27"/>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5612" name="Text Box 28"/>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5613" name="Text Box 29"/>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5614" name="Text Box 30"/>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5615" name="Text Box 31"/>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5616" name="Text Box 32"/>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sp>
        <p:nvSpPr>
          <p:cNvPr id="25607" name="AutoShape 4"/>
          <p:cNvSpPr>
            <a:spLocks noChangeArrowheads="1"/>
          </p:cNvSpPr>
          <p:nvPr/>
        </p:nvSpPr>
        <p:spPr bwMode="auto">
          <a:xfrm>
            <a:off x="6121400" y="2032000"/>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5608" name="Text Box 37"/>
          <p:cNvSpPr txBox="1">
            <a:spLocks noChangeArrowheads="1"/>
          </p:cNvSpPr>
          <p:nvPr/>
        </p:nvSpPr>
        <p:spPr bwMode="auto">
          <a:xfrm>
            <a:off x="331478" y="3452813"/>
            <a:ext cx="8396885" cy="523220"/>
          </a:xfrm>
          <a:prstGeom prst="rect">
            <a:avLst/>
          </a:prstGeom>
          <a:noFill/>
          <a:ln w="12700">
            <a:noFill/>
            <a:miter lim="800000"/>
            <a:headEnd type="none" w="sm" len="sm"/>
            <a:tailEnd type="none" w="sm" len="sm"/>
          </a:ln>
        </p:spPr>
        <p:txBody>
          <a:bodyPr wrap="square">
            <a:spAutoFit/>
          </a:bodyPr>
          <a:lstStyle/>
          <a:p>
            <a:r>
              <a:rPr lang="en-US" sz="1400" dirty="0">
                <a:solidFill>
                  <a:schemeClr val="bg2"/>
                </a:solidFill>
              </a:rPr>
              <a:t>One theory is that cosmic rays are responsible for the formation of the leader, which ionize atoms and release electrons that get accelerated by the high electric fields.</a:t>
            </a:r>
          </a:p>
        </p:txBody>
      </p:sp>
      <p:sp>
        <p:nvSpPr>
          <p:cNvPr id="25609" name="AutoShape 38"/>
          <p:cNvSpPr>
            <a:spLocks noChangeArrowheads="1"/>
          </p:cNvSpPr>
          <p:nvPr/>
        </p:nvSpPr>
        <p:spPr bwMode="auto">
          <a:xfrm rot="-2339800">
            <a:off x="6464300" y="2514600"/>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17" name="Slide Number Placeholder 16"/>
          <p:cNvSpPr>
            <a:spLocks noGrp="1"/>
          </p:cNvSpPr>
          <p:nvPr>
            <p:ph type="sldNum" sz="quarter" idx="12"/>
          </p:nvPr>
        </p:nvSpPr>
        <p:spPr/>
        <p:txBody>
          <a:bodyPr/>
          <a:lstStyle/>
          <a:p>
            <a:pPr>
              <a:defRPr/>
            </a:pPr>
            <a:fld id="{D9901FBE-E0E0-422A-BCB2-EB14375D8436}"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6"/>
          <p:cNvSpPr txBox="1">
            <a:spLocks noChangeArrowheads="1"/>
          </p:cNvSpPr>
          <p:nvPr/>
        </p:nvSpPr>
        <p:spPr bwMode="auto">
          <a:xfrm>
            <a:off x="254000" y="2347913"/>
            <a:ext cx="3981450" cy="830997"/>
          </a:xfrm>
          <a:prstGeom prst="rect">
            <a:avLst/>
          </a:prstGeom>
          <a:noFill/>
          <a:ln w="19050">
            <a:solidFill>
              <a:schemeClr val="bg2"/>
            </a:solidFill>
            <a:miter lim="800000"/>
            <a:headEnd type="none" w="sm" len="sm"/>
            <a:tailEnd type="none" w="sm" len="sm"/>
          </a:ln>
        </p:spPr>
        <p:txBody>
          <a:bodyPr>
            <a:spAutoFit/>
          </a:bodyPr>
          <a:lstStyle/>
          <a:p>
            <a:pPr marL="228600" indent="-228600">
              <a:buFont typeface="Wingdings" pitchFamily="2" charset="2"/>
              <a:buChar char="v"/>
            </a:pPr>
            <a:r>
              <a:rPr lang="en-US" sz="1600" dirty="0" smtClean="0">
                <a:solidFill>
                  <a:schemeClr val="bg1"/>
                </a:solidFill>
              </a:rPr>
              <a:t>The </a:t>
            </a:r>
            <a:r>
              <a:rPr lang="en-US" sz="1600" dirty="0">
                <a:solidFill>
                  <a:schemeClr val="bg1"/>
                </a:solidFill>
              </a:rPr>
              <a:t>stepped leader may branch as it descends (this is responsible for the forked appearance of </a:t>
            </a:r>
            <a:r>
              <a:rPr lang="en-US" sz="1600" dirty="0" smtClean="0">
                <a:solidFill>
                  <a:schemeClr val="bg1"/>
                </a:solidFill>
              </a:rPr>
              <a:t>most </a:t>
            </a:r>
            <a:r>
              <a:rPr lang="en-US" sz="1600" dirty="0">
                <a:solidFill>
                  <a:schemeClr val="bg1"/>
                </a:solidFill>
              </a:rPr>
              <a:t>lighting).</a:t>
            </a:r>
          </a:p>
        </p:txBody>
      </p:sp>
      <p:sp>
        <p:nvSpPr>
          <p:cNvPr id="335896" name="Text Box 24"/>
          <p:cNvSpPr txBox="1">
            <a:spLocks noChangeArrowheads="1"/>
          </p:cNvSpPr>
          <p:nvPr/>
        </p:nvSpPr>
        <p:spPr bwMode="auto">
          <a:xfrm>
            <a:off x="2324224"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grpSp>
        <p:nvGrpSpPr>
          <p:cNvPr id="26628" name="Group 25"/>
          <p:cNvGrpSpPr>
            <a:grpSpLocks/>
          </p:cNvGrpSpPr>
          <p:nvPr/>
        </p:nvGrpSpPr>
        <p:grpSpPr bwMode="auto">
          <a:xfrm>
            <a:off x="4368800" y="1014413"/>
            <a:ext cx="3517900" cy="1250950"/>
            <a:chOff x="1672" y="615"/>
            <a:chExt cx="2216" cy="788"/>
          </a:xfrm>
        </p:grpSpPr>
        <p:sp>
          <p:nvSpPr>
            <p:cNvPr id="335898"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6644" name="Text Box 27"/>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6645" name="Text Box 28"/>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6646" name="Text Box 29"/>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6647" name="Text Box 30"/>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6648" name="Text Box 31"/>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6649" name="Text Box 32"/>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nvGrpSpPr>
          <p:cNvPr id="26629" name="Group 33"/>
          <p:cNvGrpSpPr>
            <a:grpSpLocks/>
          </p:cNvGrpSpPr>
          <p:nvPr/>
        </p:nvGrpSpPr>
        <p:grpSpPr bwMode="auto">
          <a:xfrm>
            <a:off x="5103814" y="2298700"/>
            <a:ext cx="2200275" cy="1625600"/>
            <a:chOff x="3215" y="1448"/>
            <a:chExt cx="1386" cy="1024"/>
          </a:xfrm>
        </p:grpSpPr>
        <p:sp>
          <p:nvSpPr>
            <p:cNvPr id="26637" name="AutoShape 18"/>
            <p:cNvSpPr>
              <a:spLocks noChangeArrowheads="1"/>
            </p:cNvSpPr>
            <p:nvPr/>
          </p:nvSpPr>
          <p:spPr bwMode="auto">
            <a:xfrm rot="2704873">
              <a:off x="3797" y="1745"/>
              <a:ext cx="175"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6638" name="AutoShape 19"/>
            <p:cNvSpPr>
              <a:spLocks noChangeArrowheads="1"/>
            </p:cNvSpPr>
            <p:nvPr/>
          </p:nvSpPr>
          <p:spPr bwMode="auto">
            <a:xfrm rot="17869493">
              <a:off x="4247" y="1571"/>
              <a:ext cx="148"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6639" name="AutoShape 20"/>
            <p:cNvSpPr>
              <a:spLocks noChangeArrowheads="1"/>
            </p:cNvSpPr>
            <p:nvPr/>
          </p:nvSpPr>
          <p:spPr bwMode="auto">
            <a:xfrm>
              <a:off x="4440" y="1872"/>
              <a:ext cx="112"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6640" name="AutoShape 21"/>
            <p:cNvSpPr>
              <a:spLocks noChangeArrowheads="1"/>
            </p:cNvSpPr>
            <p:nvPr/>
          </p:nvSpPr>
          <p:spPr bwMode="auto">
            <a:xfrm rot="5175220">
              <a:off x="3439" y="1897"/>
              <a:ext cx="111"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6641" name="AutoShape 22"/>
            <p:cNvSpPr>
              <a:spLocks noChangeArrowheads="1"/>
            </p:cNvSpPr>
            <p:nvPr/>
          </p:nvSpPr>
          <p:spPr bwMode="auto">
            <a:xfrm rot="1045514">
              <a:off x="3976" y="1912"/>
              <a:ext cx="264"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6642" name="AutoShape 6"/>
            <p:cNvSpPr>
              <a:spLocks noChangeArrowheads="1"/>
            </p:cNvSpPr>
            <p:nvPr/>
          </p:nvSpPr>
          <p:spPr bwMode="auto">
            <a:xfrm>
              <a:off x="3864" y="1448"/>
              <a:ext cx="312"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grpSp>
      <p:grpSp>
        <p:nvGrpSpPr>
          <p:cNvPr id="26630" name="Group 34"/>
          <p:cNvGrpSpPr>
            <a:grpSpLocks/>
          </p:cNvGrpSpPr>
          <p:nvPr/>
        </p:nvGrpSpPr>
        <p:grpSpPr bwMode="auto">
          <a:xfrm>
            <a:off x="912585" y="4650241"/>
            <a:ext cx="7810500" cy="1487487"/>
            <a:chOff x="520" y="3231"/>
            <a:chExt cx="4920" cy="937"/>
          </a:xfrm>
        </p:grpSpPr>
        <p:sp>
          <p:nvSpPr>
            <p:cNvPr id="26634" name="Rectangle 35" descr="Cork"/>
            <p:cNvSpPr>
              <a:spLocks noChangeArrowheads="1"/>
            </p:cNvSpPr>
            <p:nvPr/>
          </p:nvSpPr>
          <p:spPr bwMode="auto">
            <a:xfrm>
              <a:off x="520" y="3416"/>
              <a:ext cx="4920" cy="752"/>
            </a:xfrm>
            <a:prstGeom prst="rect">
              <a:avLst/>
            </a:prstGeom>
            <a:blipFill dpi="0" rotWithShape="0">
              <a:blip r:embed="rId3"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26635" name="Text Box 36"/>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26636" name="Text Box 37"/>
            <p:cNvSpPr txBox="1">
              <a:spLocks noChangeArrowheads="1"/>
            </p:cNvSpPr>
            <p:nvPr/>
          </p:nvSpPr>
          <p:spPr bwMode="auto">
            <a:xfrm>
              <a:off x="990" y="3231"/>
              <a:ext cx="3920"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 + + + + + + + + + + + + + + + + + + + + + + + + + + + +</a:t>
              </a:r>
            </a:p>
          </p:txBody>
        </p:sp>
      </p:grpSp>
      <p:sp>
        <p:nvSpPr>
          <p:cNvPr id="26631" name="Text Box 38"/>
          <p:cNvSpPr txBox="1">
            <a:spLocks noChangeArrowheads="1"/>
          </p:cNvSpPr>
          <p:nvPr/>
        </p:nvSpPr>
        <p:spPr bwMode="auto">
          <a:xfrm>
            <a:off x="2752725" y="4062413"/>
            <a:ext cx="1159292" cy="369332"/>
          </a:xfrm>
          <a:prstGeom prst="rect">
            <a:avLst/>
          </a:prstGeom>
          <a:noFill/>
          <a:ln w="12700">
            <a:noFill/>
            <a:miter lim="800000"/>
            <a:headEnd type="none" w="sm" len="sm"/>
            <a:tailEnd type="none" w="sm" len="sm"/>
          </a:ln>
        </p:spPr>
        <p:txBody>
          <a:bodyPr wrap="none">
            <a:spAutoFit/>
          </a:bodyPr>
          <a:lstStyle/>
          <a:p>
            <a:r>
              <a:rPr lang="en-US" dirty="0" smtClean="0">
                <a:solidFill>
                  <a:schemeClr val="bg2"/>
                </a:solidFill>
              </a:rPr>
              <a:t>Branches</a:t>
            </a:r>
            <a:endParaRPr lang="en-US" dirty="0">
              <a:solidFill>
                <a:schemeClr val="bg2"/>
              </a:solidFill>
            </a:endParaRPr>
          </a:p>
        </p:txBody>
      </p:sp>
      <p:sp>
        <p:nvSpPr>
          <p:cNvPr id="26632" name="Line 39"/>
          <p:cNvSpPr>
            <a:spLocks noChangeShapeType="1"/>
          </p:cNvSpPr>
          <p:nvPr/>
        </p:nvSpPr>
        <p:spPr bwMode="auto">
          <a:xfrm flipV="1">
            <a:off x="3937000" y="3213100"/>
            <a:ext cx="2108200" cy="1016000"/>
          </a:xfrm>
          <a:prstGeom prst="line">
            <a:avLst/>
          </a:prstGeom>
          <a:noFill/>
          <a:ln w="12700">
            <a:solidFill>
              <a:schemeClr val="bg2"/>
            </a:solidFill>
            <a:round/>
            <a:headEnd type="none" w="med" len="med"/>
            <a:tailEnd type="arrow" w="med" len="med"/>
          </a:ln>
        </p:spPr>
        <p:txBody>
          <a:bodyPr wrap="none"/>
          <a:lstStyle/>
          <a:p>
            <a:endParaRPr lang="en-US"/>
          </a:p>
        </p:txBody>
      </p:sp>
      <p:sp>
        <p:nvSpPr>
          <p:cNvPr id="26633" name="Line 40"/>
          <p:cNvSpPr>
            <a:spLocks noChangeShapeType="1"/>
          </p:cNvSpPr>
          <p:nvPr/>
        </p:nvSpPr>
        <p:spPr bwMode="auto">
          <a:xfrm flipV="1">
            <a:off x="3962400" y="3009900"/>
            <a:ext cx="3086100" cy="1193800"/>
          </a:xfrm>
          <a:prstGeom prst="line">
            <a:avLst/>
          </a:prstGeom>
          <a:noFill/>
          <a:ln w="12700">
            <a:solidFill>
              <a:schemeClr val="bg2"/>
            </a:solidFill>
            <a:round/>
            <a:headEnd type="none" w="med" len="med"/>
            <a:tailEnd type="arrow" w="med" len="med"/>
          </a:ln>
        </p:spPr>
        <p:txBody>
          <a:bodyPr wrap="none"/>
          <a:lstStyle/>
          <a:p>
            <a:endParaRPr lang="en-US"/>
          </a:p>
        </p:txBody>
      </p:sp>
      <p:sp>
        <p:nvSpPr>
          <p:cNvPr id="26" name="Slide Number Placeholder 25"/>
          <p:cNvSpPr>
            <a:spLocks noGrp="1"/>
          </p:cNvSpPr>
          <p:nvPr>
            <p:ph type="sldNum" sz="quarter" idx="12"/>
          </p:nvPr>
        </p:nvSpPr>
        <p:spPr/>
        <p:txBody>
          <a:bodyPr/>
          <a:lstStyle/>
          <a:p>
            <a:pPr>
              <a:defRPr/>
            </a:pPr>
            <a:fld id="{D9901FBE-E0E0-422A-BCB2-EB14375D8436}"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182905" y="1430755"/>
            <a:ext cx="5478780" cy="4381500"/>
          </a:xfrm>
          <a:prstGeom prst="rect">
            <a:avLst/>
          </a:prstGeom>
        </p:spPr>
      </p:pic>
      <p:sp>
        <p:nvSpPr>
          <p:cNvPr id="30723" name="Text Box 33"/>
          <p:cNvSpPr txBox="1">
            <a:spLocks noChangeArrowheads="1"/>
          </p:cNvSpPr>
          <p:nvPr/>
        </p:nvSpPr>
        <p:spPr bwMode="auto">
          <a:xfrm>
            <a:off x="7197725" y="3122613"/>
            <a:ext cx="1543050" cy="366712"/>
          </a:xfrm>
          <a:prstGeom prst="rect">
            <a:avLst/>
          </a:prstGeom>
          <a:noFill/>
          <a:ln w="12700">
            <a:noFill/>
            <a:miter lim="800000"/>
            <a:headEnd type="none" w="sm" len="sm"/>
            <a:tailEnd type="none" w="sm" len="sm"/>
          </a:ln>
        </p:spPr>
        <p:txBody>
          <a:bodyPr wrap="none">
            <a:spAutoFit/>
          </a:bodyPr>
          <a:lstStyle/>
          <a:p>
            <a:r>
              <a:rPr lang="en-US" dirty="0" smtClean="0">
                <a:solidFill>
                  <a:schemeClr val="hlink"/>
                </a:solidFill>
              </a:rPr>
              <a:t>Main </a:t>
            </a:r>
            <a:r>
              <a:rPr lang="en-US" dirty="0">
                <a:solidFill>
                  <a:schemeClr val="hlink"/>
                </a:solidFill>
              </a:rPr>
              <a:t>channel</a:t>
            </a:r>
          </a:p>
        </p:txBody>
      </p:sp>
      <p:sp>
        <p:nvSpPr>
          <p:cNvPr id="30724" name="Line 34"/>
          <p:cNvSpPr>
            <a:spLocks noChangeShapeType="1"/>
          </p:cNvSpPr>
          <p:nvPr/>
        </p:nvSpPr>
        <p:spPr bwMode="auto">
          <a:xfrm flipH="1" flipV="1">
            <a:off x="5638800" y="3124200"/>
            <a:ext cx="1447800" cy="215900"/>
          </a:xfrm>
          <a:prstGeom prst="line">
            <a:avLst/>
          </a:prstGeom>
          <a:noFill/>
          <a:ln w="12700">
            <a:solidFill>
              <a:schemeClr val="hlink"/>
            </a:solidFill>
            <a:round/>
            <a:headEnd type="none" w="med" len="med"/>
            <a:tailEnd type="arrow" w="med" len="med"/>
          </a:ln>
        </p:spPr>
        <p:txBody>
          <a:bodyPr wrap="none"/>
          <a:lstStyle/>
          <a:p>
            <a:endParaRPr lang="en-US"/>
          </a:p>
        </p:txBody>
      </p:sp>
      <p:sp>
        <p:nvSpPr>
          <p:cNvPr id="30725" name="Text Box 35"/>
          <p:cNvSpPr txBox="1">
            <a:spLocks noChangeArrowheads="1"/>
          </p:cNvSpPr>
          <p:nvPr/>
        </p:nvSpPr>
        <p:spPr bwMode="auto">
          <a:xfrm>
            <a:off x="7350125" y="4189413"/>
            <a:ext cx="1159292" cy="369332"/>
          </a:xfrm>
          <a:prstGeom prst="rect">
            <a:avLst/>
          </a:prstGeom>
          <a:noFill/>
          <a:ln w="12700">
            <a:noFill/>
            <a:miter lim="800000"/>
            <a:headEnd type="none" w="sm" len="sm"/>
            <a:tailEnd type="none" w="sm" len="sm"/>
          </a:ln>
        </p:spPr>
        <p:txBody>
          <a:bodyPr wrap="none">
            <a:spAutoFit/>
          </a:bodyPr>
          <a:lstStyle/>
          <a:p>
            <a:r>
              <a:rPr lang="en-US" dirty="0" smtClean="0">
                <a:solidFill>
                  <a:schemeClr val="hlink"/>
                </a:solidFill>
              </a:rPr>
              <a:t>Branches</a:t>
            </a:r>
            <a:endParaRPr lang="en-US" dirty="0">
              <a:solidFill>
                <a:schemeClr val="hlink"/>
              </a:solidFill>
            </a:endParaRPr>
          </a:p>
        </p:txBody>
      </p:sp>
      <p:sp>
        <p:nvSpPr>
          <p:cNvPr id="30726" name="Line 36"/>
          <p:cNvSpPr>
            <a:spLocks noChangeShapeType="1"/>
          </p:cNvSpPr>
          <p:nvPr/>
        </p:nvSpPr>
        <p:spPr bwMode="auto">
          <a:xfrm flipH="1" flipV="1">
            <a:off x="4610100" y="3073400"/>
            <a:ext cx="2578100" cy="1282700"/>
          </a:xfrm>
          <a:prstGeom prst="line">
            <a:avLst/>
          </a:prstGeom>
          <a:noFill/>
          <a:ln w="12700">
            <a:solidFill>
              <a:schemeClr val="hlink"/>
            </a:solidFill>
            <a:round/>
            <a:headEnd type="none" w="med" len="med"/>
            <a:tailEnd type="arrow" w="med" len="med"/>
          </a:ln>
        </p:spPr>
        <p:txBody>
          <a:bodyPr wrap="none"/>
          <a:lstStyle/>
          <a:p>
            <a:endParaRPr lang="en-US"/>
          </a:p>
        </p:txBody>
      </p:sp>
      <p:sp>
        <p:nvSpPr>
          <p:cNvPr id="344101" name="Text Box 37"/>
          <p:cNvSpPr txBox="1">
            <a:spLocks noChangeArrowheads="1"/>
          </p:cNvSpPr>
          <p:nvPr/>
        </p:nvSpPr>
        <p:spPr bwMode="auto">
          <a:xfrm>
            <a:off x="2336102"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8" name="Slide Number Placeholder 7"/>
          <p:cNvSpPr>
            <a:spLocks noGrp="1"/>
          </p:cNvSpPr>
          <p:nvPr>
            <p:ph type="sldNum" sz="quarter" idx="12"/>
          </p:nvPr>
        </p:nvSpPr>
        <p:spPr/>
        <p:txBody>
          <a:bodyPr/>
          <a:lstStyle/>
          <a:p>
            <a:pPr>
              <a:defRPr/>
            </a:pPr>
            <a:fld id="{D9901FBE-E0E0-422A-BCB2-EB14375D8436}"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96" name="Text Box 24"/>
          <p:cNvSpPr txBox="1">
            <a:spLocks noChangeArrowheads="1"/>
          </p:cNvSpPr>
          <p:nvPr/>
        </p:nvSpPr>
        <p:spPr bwMode="auto">
          <a:xfrm>
            <a:off x="2324224"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26" name="Slide Number Placeholder 25"/>
          <p:cNvSpPr>
            <a:spLocks noGrp="1"/>
          </p:cNvSpPr>
          <p:nvPr>
            <p:ph type="sldNum" sz="quarter" idx="12"/>
          </p:nvPr>
        </p:nvSpPr>
        <p:spPr/>
        <p:txBody>
          <a:bodyPr/>
          <a:lstStyle/>
          <a:p>
            <a:pPr>
              <a:defRPr/>
            </a:pPr>
            <a:fld id="{D9901FBE-E0E0-422A-BCB2-EB14375D8436}" type="slidenum">
              <a:rPr lang="en-US" smtClean="0"/>
              <a:pPr>
                <a:defRPr/>
              </a:pPr>
              <a:t>34</a:t>
            </a:fld>
            <a:endParaRPr lang="en-US"/>
          </a:p>
        </p:txBody>
      </p:sp>
      <p:pic>
        <p:nvPicPr>
          <p:cNvPr id="100356" name="Picture 4" descr="File:Lightning formation.gif">
            <a:hlinkClick r:id="rId3"/>
          </p:cNvPr>
          <p:cNvPicPr>
            <a:picLocks noChangeAspect="1" noChangeArrowheads="1" noCrop="1"/>
          </p:cNvPicPr>
          <p:nvPr/>
        </p:nvPicPr>
        <p:blipFill>
          <a:blip r:embed="rId4" cstate="print"/>
          <a:srcRect/>
          <a:stretch>
            <a:fillRect/>
          </a:stretch>
        </p:blipFill>
        <p:spPr bwMode="auto">
          <a:xfrm>
            <a:off x="1230469" y="875302"/>
            <a:ext cx="6291560" cy="4718672"/>
          </a:xfrm>
          <a:prstGeom prst="rect">
            <a:avLst/>
          </a:prstGeom>
          <a:noFill/>
        </p:spPr>
      </p:pic>
      <p:sp>
        <p:nvSpPr>
          <p:cNvPr id="29" name="TextBox 28"/>
          <p:cNvSpPr txBox="1"/>
          <p:nvPr/>
        </p:nvSpPr>
        <p:spPr>
          <a:xfrm>
            <a:off x="765575" y="5827432"/>
            <a:ext cx="7213653" cy="369332"/>
          </a:xfrm>
          <a:prstGeom prst="rect">
            <a:avLst/>
          </a:prstGeom>
          <a:noFill/>
          <a:ln>
            <a:noFill/>
          </a:ln>
        </p:spPr>
        <p:txBody>
          <a:bodyPr wrap="square" rtlCol="0">
            <a:spAutoFit/>
          </a:bodyPr>
          <a:lstStyle/>
          <a:p>
            <a:pPr algn="ctr"/>
            <a:r>
              <a:rPr lang="en-US" dirty="0" smtClean="0">
                <a:solidFill>
                  <a:schemeClr val="bg2"/>
                </a:solidFill>
              </a:rPr>
              <a:t>The </a:t>
            </a:r>
            <a:r>
              <a:rPr lang="en-US" dirty="0" err="1" smtClean="0">
                <a:solidFill>
                  <a:schemeClr val="bg2"/>
                </a:solidFill>
              </a:rPr>
              <a:t>pptx</a:t>
            </a:r>
            <a:r>
              <a:rPr lang="en-US" dirty="0" smtClean="0">
                <a:solidFill>
                  <a:schemeClr val="bg2"/>
                </a:solidFill>
              </a:rPr>
              <a:t> version has an animation (go to full-screen mode).</a:t>
            </a:r>
            <a:endParaRPr lang="en-US" dirty="0">
              <a:solidFill>
                <a:schemeClr val="bg2"/>
              </a:solidFill>
            </a:endParaRPr>
          </a:p>
        </p:txBody>
      </p:sp>
      <p:sp>
        <p:nvSpPr>
          <p:cNvPr id="30" name="Rectangle 29"/>
          <p:cNvSpPr/>
          <p:nvPr/>
        </p:nvSpPr>
        <p:spPr>
          <a:xfrm>
            <a:off x="2777609" y="6325152"/>
            <a:ext cx="3050835" cy="307777"/>
          </a:xfrm>
          <a:prstGeom prst="rect">
            <a:avLst/>
          </a:prstGeom>
        </p:spPr>
        <p:txBody>
          <a:bodyPr wrap="none">
            <a:spAutoFit/>
          </a:bodyPr>
          <a:lstStyle/>
          <a:p>
            <a:r>
              <a:rPr lang="en-US" sz="1400" dirty="0" smtClean="0">
                <a:solidFill>
                  <a:schemeClr val="bg2"/>
                </a:solidFill>
              </a:rPr>
              <a:t>http://en.wikipedia.org/wiki/Lightning</a:t>
            </a:r>
            <a:endParaRPr lang="en-US" sz="1400" dirty="0">
              <a:solidFill>
                <a:schemeClr val="bg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2" name="Text Box 6"/>
          <p:cNvSpPr txBox="1">
            <a:spLocks noChangeArrowheads="1"/>
          </p:cNvSpPr>
          <p:nvPr/>
        </p:nvSpPr>
        <p:spPr bwMode="auto">
          <a:xfrm>
            <a:off x="345201" y="938047"/>
            <a:ext cx="3571705" cy="2554545"/>
          </a:xfrm>
          <a:prstGeom prst="rect">
            <a:avLst/>
          </a:prstGeom>
          <a:noFill/>
          <a:ln w="19050">
            <a:solidFill>
              <a:schemeClr val="bg2"/>
            </a:solidFill>
            <a:miter lim="800000"/>
            <a:headEnd type="none" w="sm" len="sm"/>
            <a:tailEnd type="none" w="sm" len="sm"/>
          </a:ln>
          <a:effectLst/>
        </p:spPr>
        <p:txBody>
          <a:bodyPr wrap="square">
            <a:spAutoFit/>
          </a:bodyPr>
          <a:lstStyle/>
          <a:p>
            <a:pPr marL="225425" indent="-225425">
              <a:buFont typeface="Wingdings" pitchFamily="2" charset="2"/>
              <a:buChar char="v"/>
              <a:defRPr/>
            </a:pPr>
            <a:r>
              <a:rPr lang="en-US" sz="1600" dirty="0">
                <a:solidFill>
                  <a:schemeClr val="bg1"/>
                </a:solidFill>
              </a:rPr>
              <a:t>As the stepped leader approaches the earth, positive “streamers" rise up from the earth to meet it.  </a:t>
            </a:r>
          </a:p>
          <a:p>
            <a:pPr>
              <a:buFont typeface="Wingdings" pitchFamily="2" charset="2"/>
              <a:buChar char="v"/>
              <a:defRPr/>
            </a:pPr>
            <a:endParaRPr lang="en-US" sz="1600" dirty="0">
              <a:solidFill>
                <a:schemeClr val="bg1"/>
              </a:solidFill>
            </a:endParaRPr>
          </a:p>
          <a:p>
            <a:pPr marL="225425" indent="-225425">
              <a:buFont typeface="Wingdings" pitchFamily="2" charset="2"/>
              <a:buChar char="v"/>
              <a:defRPr/>
            </a:pPr>
            <a:r>
              <a:rPr lang="en-US" sz="1600" dirty="0">
                <a:solidFill>
                  <a:schemeClr val="bg1"/>
                </a:solidFill>
              </a:rPr>
              <a:t>The streamers are more likely to come from conducting objects with sharp points (e.g., a lightning rod). </a:t>
            </a:r>
          </a:p>
          <a:p>
            <a:pPr>
              <a:buFont typeface="Wingdings" pitchFamily="2" charset="2"/>
              <a:buChar char="v"/>
              <a:defRPr/>
            </a:pPr>
            <a:endParaRPr lang="en-US" sz="1600" dirty="0">
              <a:solidFill>
                <a:schemeClr val="bg1"/>
              </a:solidFill>
            </a:endParaRPr>
          </a:p>
          <a:p>
            <a:pPr marL="225425" indent="-225425">
              <a:buFont typeface="Wingdings" pitchFamily="2" charset="2"/>
              <a:buChar char="v"/>
              <a:defRPr/>
            </a:pPr>
            <a:r>
              <a:rPr lang="en-US" sz="1600" dirty="0">
                <a:solidFill>
                  <a:schemeClr val="bg1"/>
                </a:solidFill>
              </a:rPr>
              <a:t>Streamers may be up to about </a:t>
            </a:r>
            <a:r>
              <a:rPr lang="en-US" sz="1600" dirty="0">
                <a:solidFill>
                  <a:schemeClr val="bg1"/>
                </a:solidFill>
                <a:latin typeface="+mn-lt"/>
              </a:rPr>
              <a:t>50</a:t>
            </a:r>
            <a:r>
              <a:rPr lang="en-US" sz="1600" dirty="0">
                <a:solidFill>
                  <a:schemeClr val="bg1"/>
                </a:solidFill>
              </a:rPr>
              <a:t> [</a:t>
            </a:r>
            <a:r>
              <a:rPr lang="en-US" sz="1600" dirty="0">
                <a:solidFill>
                  <a:schemeClr val="bg1"/>
                </a:solidFill>
                <a:latin typeface="+mn-lt"/>
              </a:rPr>
              <a:t>m</a:t>
            </a:r>
            <a:r>
              <a:rPr lang="en-US" sz="1600" dirty="0">
                <a:solidFill>
                  <a:schemeClr val="bg1"/>
                </a:solidFill>
              </a:rPr>
              <a:t>] in length</a:t>
            </a:r>
          </a:p>
        </p:txBody>
      </p:sp>
      <p:sp>
        <p:nvSpPr>
          <p:cNvPr id="27651" name="AutoShape 9"/>
          <p:cNvSpPr>
            <a:spLocks noChangeArrowheads="1"/>
          </p:cNvSpPr>
          <p:nvPr/>
        </p:nvSpPr>
        <p:spPr bwMode="auto">
          <a:xfrm>
            <a:off x="5943600" y="2044700"/>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7652" name="AutoShape 16"/>
          <p:cNvSpPr>
            <a:spLocks noChangeArrowheads="1"/>
          </p:cNvSpPr>
          <p:nvPr/>
        </p:nvSpPr>
        <p:spPr bwMode="auto">
          <a:xfrm rot="2704873">
            <a:off x="5837657" y="2550319"/>
            <a:ext cx="2778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7653" name="AutoShape 17"/>
          <p:cNvSpPr>
            <a:spLocks noChangeArrowheads="1"/>
          </p:cNvSpPr>
          <p:nvPr/>
        </p:nvSpPr>
        <p:spPr bwMode="auto">
          <a:xfrm rot="-3730507">
            <a:off x="6562850" y="2239963"/>
            <a:ext cx="23495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7654" name="AutoShape 19"/>
          <p:cNvSpPr>
            <a:spLocks noChangeArrowheads="1"/>
          </p:cNvSpPr>
          <p:nvPr/>
        </p:nvSpPr>
        <p:spPr bwMode="auto">
          <a:xfrm rot="5175220">
            <a:off x="5388457" y="2702102"/>
            <a:ext cx="1762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7655" name="AutoShape 20"/>
          <p:cNvSpPr>
            <a:spLocks noChangeArrowheads="1"/>
          </p:cNvSpPr>
          <p:nvPr/>
        </p:nvSpPr>
        <p:spPr bwMode="auto">
          <a:xfrm rot="1045514">
            <a:off x="6121400" y="2781300"/>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7656" name="Rectangle 21"/>
          <p:cNvSpPr>
            <a:spLocks noChangeArrowheads="1"/>
          </p:cNvSpPr>
          <p:nvPr/>
        </p:nvSpPr>
        <p:spPr bwMode="auto">
          <a:xfrm>
            <a:off x="3759200" y="4421250"/>
            <a:ext cx="406400" cy="7493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7657" name="Rectangle 22"/>
          <p:cNvSpPr>
            <a:spLocks noChangeArrowheads="1"/>
          </p:cNvSpPr>
          <p:nvPr/>
        </p:nvSpPr>
        <p:spPr bwMode="auto">
          <a:xfrm>
            <a:off x="5384800" y="4853050"/>
            <a:ext cx="1117600" cy="330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7658" name="Rectangle 23"/>
          <p:cNvSpPr>
            <a:spLocks noChangeArrowheads="1"/>
          </p:cNvSpPr>
          <p:nvPr/>
        </p:nvSpPr>
        <p:spPr bwMode="auto">
          <a:xfrm>
            <a:off x="4051300" y="4192650"/>
            <a:ext cx="88900" cy="2159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7659" name="Rectangle 24"/>
          <p:cNvSpPr>
            <a:spLocks noChangeArrowheads="1"/>
          </p:cNvSpPr>
          <p:nvPr/>
        </p:nvSpPr>
        <p:spPr bwMode="auto">
          <a:xfrm>
            <a:off x="6223000" y="4637150"/>
            <a:ext cx="88900" cy="203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6921" name="Tree"/>
          <p:cNvSpPr>
            <a:spLocks noEditPoints="1" noChangeArrowheads="1"/>
          </p:cNvSpPr>
          <p:nvPr/>
        </p:nvSpPr>
        <p:spPr bwMode="auto">
          <a:xfrm>
            <a:off x="7286625" y="4075175"/>
            <a:ext cx="768350" cy="1098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7661" name="Freeform 27"/>
          <p:cNvSpPr>
            <a:spLocks/>
          </p:cNvSpPr>
          <p:nvPr/>
        </p:nvSpPr>
        <p:spPr bwMode="auto">
          <a:xfrm>
            <a:off x="6203950" y="4040250"/>
            <a:ext cx="107950" cy="571500"/>
          </a:xfrm>
          <a:custGeom>
            <a:avLst/>
            <a:gdLst>
              <a:gd name="T0" fmla="*/ 2147483647 w 68"/>
              <a:gd name="T1" fmla="*/ 2147483647 h 360"/>
              <a:gd name="T2" fmla="*/ 2147483647 w 68"/>
              <a:gd name="T3" fmla="*/ 2147483647 h 360"/>
              <a:gd name="T4" fmla="*/ 2147483647 w 68"/>
              <a:gd name="T5" fmla="*/ 2147483647 h 360"/>
              <a:gd name="T6" fmla="*/ 2147483647 w 68"/>
              <a:gd name="T7" fmla="*/ 2147483647 h 360"/>
              <a:gd name="T8" fmla="*/ 2147483647 w 68"/>
              <a:gd name="T9" fmla="*/ 2147483647 h 360"/>
              <a:gd name="T10" fmla="*/ 2147483647 w 68"/>
              <a:gd name="T11" fmla="*/ 2147483647 h 360"/>
              <a:gd name="T12" fmla="*/ 2147483647 w 68"/>
              <a:gd name="T13" fmla="*/ 2147483647 h 360"/>
              <a:gd name="T14" fmla="*/ 2147483647 w 68"/>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360"/>
              <a:gd name="T26" fmla="*/ 68 w 6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360">
                <a:moveTo>
                  <a:pt x="52" y="360"/>
                </a:moveTo>
                <a:cubicBezTo>
                  <a:pt x="30" y="343"/>
                  <a:pt x="8" y="327"/>
                  <a:pt x="4" y="312"/>
                </a:cubicBezTo>
                <a:cubicBezTo>
                  <a:pt x="0" y="297"/>
                  <a:pt x="19" y="285"/>
                  <a:pt x="28" y="272"/>
                </a:cubicBezTo>
                <a:cubicBezTo>
                  <a:pt x="37" y="259"/>
                  <a:pt x="56" y="252"/>
                  <a:pt x="60" y="232"/>
                </a:cubicBezTo>
                <a:cubicBezTo>
                  <a:pt x="64" y="212"/>
                  <a:pt x="60" y="175"/>
                  <a:pt x="52" y="152"/>
                </a:cubicBezTo>
                <a:cubicBezTo>
                  <a:pt x="44" y="129"/>
                  <a:pt x="15" y="115"/>
                  <a:pt x="12" y="96"/>
                </a:cubicBezTo>
                <a:cubicBezTo>
                  <a:pt x="9" y="77"/>
                  <a:pt x="27" y="56"/>
                  <a:pt x="36" y="40"/>
                </a:cubicBezTo>
                <a:cubicBezTo>
                  <a:pt x="45" y="24"/>
                  <a:pt x="56" y="12"/>
                  <a:pt x="68" y="0"/>
                </a:cubicBezTo>
              </a:path>
            </a:pathLst>
          </a:custGeom>
          <a:noFill/>
          <a:ln w="38100" cap="flat" cmpd="sng">
            <a:solidFill>
              <a:srgbClr val="D5D000"/>
            </a:solidFill>
            <a:prstDash val="solid"/>
            <a:round/>
            <a:headEnd type="none" w="sm" len="sm"/>
            <a:tailEnd type="none" w="sm" len="sm"/>
          </a:ln>
        </p:spPr>
        <p:txBody>
          <a:bodyPr wrap="none"/>
          <a:lstStyle/>
          <a:p>
            <a:endParaRPr lang="en-US"/>
          </a:p>
        </p:txBody>
      </p:sp>
      <p:sp>
        <p:nvSpPr>
          <p:cNvPr id="27662" name="Freeform 28"/>
          <p:cNvSpPr>
            <a:spLocks/>
          </p:cNvSpPr>
          <p:nvPr/>
        </p:nvSpPr>
        <p:spPr bwMode="auto">
          <a:xfrm>
            <a:off x="4070350" y="3595750"/>
            <a:ext cx="107950" cy="571500"/>
          </a:xfrm>
          <a:custGeom>
            <a:avLst/>
            <a:gdLst>
              <a:gd name="T0" fmla="*/ 2147483647 w 68"/>
              <a:gd name="T1" fmla="*/ 2147483647 h 360"/>
              <a:gd name="T2" fmla="*/ 2147483647 w 68"/>
              <a:gd name="T3" fmla="*/ 2147483647 h 360"/>
              <a:gd name="T4" fmla="*/ 2147483647 w 68"/>
              <a:gd name="T5" fmla="*/ 2147483647 h 360"/>
              <a:gd name="T6" fmla="*/ 2147483647 w 68"/>
              <a:gd name="T7" fmla="*/ 2147483647 h 360"/>
              <a:gd name="T8" fmla="*/ 2147483647 w 68"/>
              <a:gd name="T9" fmla="*/ 2147483647 h 360"/>
              <a:gd name="T10" fmla="*/ 2147483647 w 68"/>
              <a:gd name="T11" fmla="*/ 2147483647 h 360"/>
              <a:gd name="T12" fmla="*/ 2147483647 w 68"/>
              <a:gd name="T13" fmla="*/ 2147483647 h 360"/>
              <a:gd name="T14" fmla="*/ 2147483647 w 68"/>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360"/>
              <a:gd name="T26" fmla="*/ 68 w 6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360">
                <a:moveTo>
                  <a:pt x="52" y="360"/>
                </a:moveTo>
                <a:cubicBezTo>
                  <a:pt x="30" y="343"/>
                  <a:pt x="8" y="327"/>
                  <a:pt x="4" y="312"/>
                </a:cubicBezTo>
                <a:cubicBezTo>
                  <a:pt x="0" y="297"/>
                  <a:pt x="19" y="285"/>
                  <a:pt x="28" y="272"/>
                </a:cubicBezTo>
                <a:cubicBezTo>
                  <a:pt x="37" y="259"/>
                  <a:pt x="56" y="252"/>
                  <a:pt x="60" y="232"/>
                </a:cubicBezTo>
                <a:cubicBezTo>
                  <a:pt x="64" y="212"/>
                  <a:pt x="60" y="175"/>
                  <a:pt x="52" y="152"/>
                </a:cubicBezTo>
                <a:cubicBezTo>
                  <a:pt x="44" y="129"/>
                  <a:pt x="15" y="115"/>
                  <a:pt x="12" y="96"/>
                </a:cubicBezTo>
                <a:cubicBezTo>
                  <a:pt x="9" y="77"/>
                  <a:pt x="27" y="56"/>
                  <a:pt x="36" y="40"/>
                </a:cubicBezTo>
                <a:cubicBezTo>
                  <a:pt x="45" y="24"/>
                  <a:pt x="56" y="12"/>
                  <a:pt x="68" y="0"/>
                </a:cubicBezTo>
              </a:path>
            </a:pathLst>
          </a:custGeom>
          <a:noFill/>
          <a:ln w="38100" cap="flat" cmpd="sng">
            <a:solidFill>
              <a:srgbClr val="D5D000"/>
            </a:solidFill>
            <a:prstDash val="solid"/>
            <a:round/>
            <a:headEnd type="none" w="sm" len="sm"/>
            <a:tailEnd type="none" w="sm" len="sm"/>
          </a:ln>
        </p:spPr>
        <p:txBody>
          <a:bodyPr wrap="none"/>
          <a:lstStyle/>
          <a:p>
            <a:endParaRPr lang="en-US"/>
          </a:p>
        </p:txBody>
      </p:sp>
      <p:sp>
        <p:nvSpPr>
          <p:cNvPr id="27663" name="Freeform 29"/>
          <p:cNvSpPr>
            <a:spLocks/>
          </p:cNvSpPr>
          <p:nvPr/>
        </p:nvSpPr>
        <p:spPr bwMode="auto">
          <a:xfrm>
            <a:off x="7626350" y="3456050"/>
            <a:ext cx="107950" cy="571500"/>
          </a:xfrm>
          <a:custGeom>
            <a:avLst/>
            <a:gdLst>
              <a:gd name="T0" fmla="*/ 2147483647 w 68"/>
              <a:gd name="T1" fmla="*/ 2147483647 h 360"/>
              <a:gd name="T2" fmla="*/ 2147483647 w 68"/>
              <a:gd name="T3" fmla="*/ 2147483647 h 360"/>
              <a:gd name="T4" fmla="*/ 2147483647 w 68"/>
              <a:gd name="T5" fmla="*/ 2147483647 h 360"/>
              <a:gd name="T6" fmla="*/ 2147483647 w 68"/>
              <a:gd name="T7" fmla="*/ 2147483647 h 360"/>
              <a:gd name="T8" fmla="*/ 2147483647 w 68"/>
              <a:gd name="T9" fmla="*/ 2147483647 h 360"/>
              <a:gd name="T10" fmla="*/ 2147483647 w 68"/>
              <a:gd name="T11" fmla="*/ 2147483647 h 360"/>
              <a:gd name="T12" fmla="*/ 2147483647 w 68"/>
              <a:gd name="T13" fmla="*/ 2147483647 h 360"/>
              <a:gd name="T14" fmla="*/ 2147483647 w 68"/>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360"/>
              <a:gd name="T26" fmla="*/ 68 w 6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360">
                <a:moveTo>
                  <a:pt x="52" y="360"/>
                </a:moveTo>
                <a:cubicBezTo>
                  <a:pt x="30" y="343"/>
                  <a:pt x="8" y="327"/>
                  <a:pt x="4" y="312"/>
                </a:cubicBezTo>
                <a:cubicBezTo>
                  <a:pt x="0" y="297"/>
                  <a:pt x="19" y="285"/>
                  <a:pt x="28" y="272"/>
                </a:cubicBezTo>
                <a:cubicBezTo>
                  <a:pt x="37" y="259"/>
                  <a:pt x="56" y="252"/>
                  <a:pt x="60" y="232"/>
                </a:cubicBezTo>
                <a:cubicBezTo>
                  <a:pt x="64" y="212"/>
                  <a:pt x="60" y="175"/>
                  <a:pt x="52" y="152"/>
                </a:cubicBezTo>
                <a:cubicBezTo>
                  <a:pt x="44" y="129"/>
                  <a:pt x="15" y="115"/>
                  <a:pt x="12" y="96"/>
                </a:cubicBezTo>
                <a:cubicBezTo>
                  <a:pt x="9" y="77"/>
                  <a:pt x="27" y="56"/>
                  <a:pt x="36" y="40"/>
                </a:cubicBezTo>
                <a:cubicBezTo>
                  <a:pt x="45" y="24"/>
                  <a:pt x="56" y="12"/>
                  <a:pt x="68" y="0"/>
                </a:cubicBezTo>
              </a:path>
            </a:pathLst>
          </a:custGeom>
          <a:noFill/>
          <a:ln w="38100" cap="flat" cmpd="sng">
            <a:solidFill>
              <a:srgbClr val="D5D000"/>
            </a:solidFill>
            <a:prstDash val="solid"/>
            <a:round/>
            <a:headEnd type="none" w="sm" len="sm"/>
            <a:tailEnd type="none" w="sm" len="sm"/>
          </a:ln>
        </p:spPr>
        <p:txBody>
          <a:bodyPr wrap="none"/>
          <a:lstStyle/>
          <a:p>
            <a:endParaRPr lang="en-US"/>
          </a:p>
        </p:txBody>
      </p:sp>
      <p:sp>
        <p:nvSpPr>
          <p:cNvPr id="27664" name="Text Box 30"/>
          <p:cNvSpPr txBox="1">
            <a:spLocks noChangeArrowheads="1"/>
          </p:cNvSpPr>
          <p:nvPr/>
        </p:nvSpPr>
        <p:spPr bwMode="auto">
          <a:xfrm>
            <a:off x="5737225" y="3987863"/>
            <a:ext cx="317500" cy="641350"/>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a:p>
            <a:r>
              <a:rPr lang="en-US">
                <a:solidFill>
                  <a:schemeClr val="hlink"/>
                </a:solidFill>
              </a:rPr>
              <a:t>+</a:t>
            </a:r>
          </a:p>
        </p:txBody>
      </p:sp>
      <p:sp>
        <p:nvSpPr>
          <p:cNvPr id="27665" name="Text Box 31"/>
          <p:cNvSpPr txBox="1">
            <a:spLocks noChangeArrowheads="1"/>
          </p:cNvSpPr>
          <p:nvPr/>
        </p:nvSpPr>
        <p:spPr bwMode="auto">
          <a:xfrm>
            <a:off x="3717925" y="3492563"/>
            <a:ext cx="317500" cy="641350"/>
          </a:xfrm>
          <a:prstGeom prst="rect">
            <a:avLst/>
          </a:prstGeom>
          <a:noFill/>
          <a:ln w="12700">
            <a:noFill/>
            <a:miter lim="800000"/>
            <a:headEnd type="none" w="sm" len="sm"/>
            <a:tailEnd type="none" w="sm" len="sm"/>
          </a:ln>
        </p:spPr>
        <p:txBody>
          <a:bodyPr>
            <a:spAutoFit/>
          </a:bodyPr>
          <a:lstStyle/>
          <a:p>
            <a:r>
              <a:rPr lang="en-US">
                <a:solidFill>
                  <a:schemeClr val="hlink"/>
                </a:solidFill>
              </a:rPr>
              <a:t>+</a:t>
            </a:r>
          </a:p>
          <a:p>
            <a:r>
              <a:rPr lang="en-US">
                <a:solidFill>
                  <a:schemeClr val="hlink"/>
                </a:solidFill>
              </a:rPr>
              <a:t>+</a:t>
            </a:r>
          </a:p>
        </p:txBody>
      </p:sp>
      <p:sp>
        <p:nvSpPr>
          <p:cNvPr id="27666" name="Text Box 32"/>
          <p:cNvSpPr txBox="1">
            <a:spLocks noChangeArrowheads="1"/>
          </p:cNvSpPr>
          <p:nvPr/>
        </p:nvSpPr>
        <p:spPr bwMode="auto">
          <a:xfrm>
            <a:off x="7794625" y="3461721"/>
            <a:ext cx="317500" cy="641350"/>
          </a:xfrm>
          <a:prstGeom prst="rect">
            <a:avLst/>
          </a:prstGeom>
          <a:noFill/>
          <a:ln w="12700">
            <a:noFill/>
            <a:miter lim="800000"/>
            <a:headEnd type="none" w="sm" len="sm"/>
            <a:tailEnd type="none" w="sm" len="sm"/>
          </a:ln>
        </p:spPr>
        <p:txBody>
          <a:bodyPr>
            <a:spAutoFit/>
          </a:bodyPr>
          <a:lstStyle/>
          <a:p>
            <a:r>
              <a:rPr lang="en-US">
                <a:solidFill>
                  <a:schemeClr val="hlink"/>
                </a:solidFill>
              </a:rPr>
              <a:t>+</a:t>
            </a:r>
          </a:p>
          <a:p>
            <a:r>
              <a:rPr lang="en-US">
                <a:solidFill>
                  <a:schemeClr val="hlink"/>
                </a:solidFill>
              </a:rPr>
              <a:t>+</a:t>
            </a:r>
          </a:p>
        </p:txBody>
      </p:sp>
      <p:sp>
        <p:nvSpPr>
          <p:cNvPr id="27667" name="Text Box 33"/>
          <p:cNvSpPr txBox="1">
            <a:spLocks noChangeArrowheads="1"/>
          </p:cNvSpPr>
          <p:nvPr/>
        </p:nvSpPr>
        <p:spPr bwMode="auto">
          <a:xfrm>
            <a:off x="6448425" y="3093421"/>
            <a:ext cx="260350" cy="641350"/>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a:p>
            <a:r>
              <a:rPr lang="en-US">
                <a:solidFill>
                  <a:schemeClr val="hlink"/>
                </a:solidFill>
              </a:rPr>
              <a:t>-</a:t>
            </a:r>
          </a:p>
        </p:txBody>
      </p:sp>
      <p:sp>
        <p:nvSpPr>
          <p:cNvPr id="336930" name="Text Box 34"/>
          <p:cNvSpPr txBox="1">
            <a:spLocks noChangeArrowheads="1"/>
          </p:cNvSpPr>
          <p:nvPr/>
        </p:nvSpPr>
        <p:spPr bwMode="auto">
          <a:xfrm>
            <a:off x="2395476"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grpSp>
        <p:nvGrpSpPr>
          <p:cNvPr id="27669" name="Group 35"/>
          <p:cNvGrpSpPr>
            <a:grpSpLocks/>
          </p:cNvGrpSpPr>
          <p:nvPr/>
        </p:nvGrpSpPr>
        <p:grpSpPr bwMode="auto">
          <a:xfrm>
            <a:off x="4749800" y="1014413"/>
            <a:ext cx="3517900" cy="1250950"/>
            <a:chOff x="1672" y="615"/>
            <a:chExt cx="2216" cy="788"/>
          </a:xfrm>
        </p:grpSpPr>
        <p:sp>
          <p:nvSpPr>
            <p:cNvPr id="336932"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7675" name="Text Box 37"/>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7676" name="Text Box 38"/>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7677" name="Text Box 39"/>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7678" name="Text Box 40"/>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7679" name="Text Box 41"/>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7680" name="Text Box 42"/>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nvGrpSpPr>
          <p:cNvPr id="27670" name="Group 43"/>
          <p:cNvGrpSpPr>
            <a:grpSpLocks/>
          </p:cNvGrpSpPr>
          <p:nvPr/>
        </p:nvGrpSpPr>
        <p:grpSpPr bwMode="auto">
          <a:xfrm>
            <a:off x="1179204" y="5069263"/>
            <a:ext cx="7810500" cy="1446213"/>
            <a:chOff x="520" y="3231"/>
            <a:chExt cx="4920" cy="911"/>
          </a:xfrm>
        </p:grpSpPr>
        <p:sp>
          <p:nvSpPr>
            <p:cNvPr id="27671" name="Rectangle 44" descr="Cork"/>
            <p:cNvSpPr>
              <a:spLocks noChangeArrowheads="1"/>
            </p:cNvSpPr>
            <p:nvPr/>
          </p:nvSpPr>
          <p:spPr bwMode="auto">
            <a:xfrm>
              <a:off x="520" y="3390"/>
              <a:ext cx="4920" cy="752"/>
            </a:xfrm>
            <a:prstGeom prst="rect">
              <a:avLst/>
            </a:prstGeom>
            <a:blipFill dpi="0" rotWithShape="0">
              <a:blip r:embed="rId3"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27672" name="Text Box 45"/>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27673" name="Text Box 46"/>
            <p:cNvSpPr txBox="1">
              <a:spLocks noChangeArrowheads="1"/>
            </p:cNvSpPr>
            <p:nvPr/>
          </p:nvSpPr>
          <p:spPr bwMode="auto">
            <a:xfrm>
              <a:off x="990" y="3231"/>
              <a:ext cx="3920"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 + + + + + + + + + + + + + + + + + + + + + + + + + + + +</a:t>
              </a:r>
            </a:p>
          </p:txBody>
        </p:sp>
      </p:grpSp>
      <p:sp>
        <p:nvSpPr>
          <p:cNvPr id="33" name="Slide Number Placeholder 32"/>
          <p:cNvSpPr>
            <a:spLocks noGrp="1"/>
          </p:cNvSpPr>
          <p:nvPr>
            <p:ph type="sldNum" sz="quarter" idx="12"/>
          </p:nvPr>
        </p:nvSpPr>
        <p:spPr/>
        <p:txBody>
          <a:bodyPr/>
          <a:lstStyle/>
          <a:p>
            <a:pPr>
              <a:defRPr/>
            </a:pPr>
            <a:fld id="{D9901FBE-E0E0-422A-BCB2-EB14375D8436}"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5" name="Text Box 5"/>
          <p:cNvSpPr txBox="1">
            <a:spLocks noChangeArrowheads="1"/>
          </p:cNvSpPr>
          <p:nvPr/>
        </p:nvSpPr>
        <p:spPr bwMode="auto">
          <a:xfrm>
            <a:off x="260634" y="1806741"/>
            <a:ext cx="3842134" cy="1077218"/>
          </a:xfrm>
          <a:prstGeom prst="rect">
            <a:avLst/>
          </a:prstGeom>
          <a:noFill/>
          <a:ln w="19050">
            <a:solidFill>
              <a:schemeClr val="bg2"/>
            </a:solidFill>
            <a:miter lim="800000"/>
            <a:headEnd type="none" w="sm" len="sm"/>
            <a:tailEnd type="none" w="sm" len="sm"/>
          </a:ln>
          <a:effectLst/>
        </p:spPr>
        <p:txBody>
          <a:bodyPr wrap="square">
            <a:spAutoFit/>
          </a:bodyPr>
          <a:lstStyle/>
          <a:p>
            <a:pPr marL="228600" indent="-228600">
              <a:buFont typeface="Wingdings" pitchFamily="2" charset="2"/>
              <a:buChar char="v"/>
              <a:defRPr/>
            </a:pPr>
            <a:r>
              <a:rPr lang="en-US" sz="1600" dirty="0" smtClean="0">
                <a:solidFill>
                  <a:schemeClr val="bg1"/>
                </a:solidFill>
              </a:rPr>
              <a:t> At </a:t>
            </a:r>
            <a:r>
              <a:rPr lang="en-US" sz="1600" dirty="0">
                <a:solidFill>
                  <a:schemeClr val="bg1"/>
                </a:solidFill>
              </a:rPr>
              <a:t>a height of about </a:t>
            </a:r>
            <a:r>
              <a:rPr lang="en-US" sz="1600" dirty="0">
                <a:solidFill>
                  <a:schemeClr val="bg1"/>
                </a:solidFill>
                <a:latin typeface="+mn-lt"/>
              </a:rPr>
              <a:t>40</a:t>
            </a:r>
            <a:r>
              <a:rPr lang="en-US" sz="1600" dirty="0">
                <a:solidFill>
                  <a:schemeClr val="bg1"/>
                </a:solidFill>
              </a:rPr>
              <a:t> [</a:t>
            </a:r>
            <a:r>
              <a:rPr lang="en-US" sz="1600" dirty="0">
                <a:solidFill>
                  <a:schemeClr val="bg1"/>
                </a:solidFill>
                <a:latin typeface="+mn-lt"/>
              </a:rPr>
              <a:t>m</a:t>
            </a:r>
            <a:r>
              <a:rPr lang="en-US" sz="1600" dirty="0" smtClean="0">
                <a:solidFill>
                  <a:schemeClr val="bg1"/>
                </a:solidFill>
              </a:rPr>
              <a:t>] (up to about 50 [</a:t>
            </a:r>
            <a:r>
              <a:rPr lang="en-US" sz="1600" dirty="0" smtClean="0">
                <a:solidFill>
                  <a:schemeClr val="bg1"/>
                </a:solidFill>
                <a:latin typeface="+mn-lt"/>
              </a:rPr>
              <a:t>m</a:t>
            </a:r>
            <a:r>
              <a:rPr lang="en-US" sz="1600" dirty="0" smtClean="0">
                <a:solidFill>
                  <a:schemeClr val="bg1"/>
                </a:solidFill>
              </a:rPr>
              <a:t>]), </a:t>
            </a:r>
            <a:r>
              <a:rPr lang="en-US" sz="1600" dirty="0">
                <a:solidFill>
                  <a:schemeClr val="bg1"/>
                </a:solidFill>
              </a:rPr>
              <a:t>a streamer meets with the stepped leader, and a conducting channel is formed to earth. </a:t>
            </a:r>
          </a:p>
        </p:txBody>
      </p:sp>
      <p:sp>
        <p:nvSpPr>
          <p:cNvPr id="28675" name="AutoShape 8"/>
          <p:cNvSpPr>
            <a:spLocks noChangeArrowheads="1"/>
          </p:cNvSpPr>
          <p:nvPr/>
        </p:nvSpPr>
        <p:spPr bwMode="auto">
          <a:xfrm>
            <a:off x="5562600" y="2044700"/>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8676" name="AutoShape 15"/>
          <p:cNvSpPr>
            <a:spLocks noChangeArrowheads="1"/>
          </p:cNvSpPr>
          <p:nvPr/>
        </p:nvSpPr>
        <p:spPr bwMode="auto">
          <a:xfrm rot="2704873">
            <a:off x="5480407" y="2538444"/>
            <a:ext cx="2778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8677" name="AutoShape 16"/>
          <p:cNvSpPr>
            <a:spLocks noChangeArrowheads="1"/>
          </p:cNvSpPr>
          <p:nvPr/>
        </p:nvSpPr>
        <p:spPr bwMode="auto">
          <a:xfrm rot="-3730507">
            <a:off x="6158100" y="2239963"/>
            <a:ext cx="23495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8678" name="AutoShape 18"/>
          <p:cNvSpPr>
            <a:spLocks noChangeArrowheads="1"/>
          </p:cNvSpPr>
          <p:nvPr/>
        </p:nvSpPr>
        <p:spPr bwMode="auto">
          <a:xfrm rot="5175220">
            <a:off x="5019332" y="2756694"/>
            <a:ext cx="1762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8679" name="AutoShape 19"/>
          <p:cNvSpPr>
            <a:spLocks noChangeArrowheads="1"/>
          </p:cNvSpPr>
          <p:nvPr/>
        </p:nvSpPr>
        <p:spPr bwMode="auto">
          <a:xfrm rot="1045514">
            <a:off x="5740400" y="2781300"/>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37950" name="Text Box 30"/>
          <p:cNvSpPr txBox="1">
            <a:spLocks noChangeArrowheads="1"/>
          </p:cNvSpPr>
          <p:nvPr/>
        </p:nvSpPr>
        <p:spPr bwMode="auto">
          <a:xfrm>
            <a:off x="2371725"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grpSp>
        <p:nvGrpSpPr>
          <p:cNvPr id="28690" name="Group 31"/>
          <p:cNvGrpSpPr>
            <a:grpSpLocks/>
          </p:cNvGrpSpPr>
          <p:nvPr/>
        </p:nvGrpSpPr>
        <p:grpSpPr bwMode="auto">
          <a:xfrm>
            <a:off x="4140200" y="938213"/>
            <a:ext cx="3517900" cy="1250950"/>
            <a:chOff x="1672" y="615"/>
            <a:chExt cx="2216" cy="788"/>
          </a:xfrm>
        </p:grpSpPr>
        <p:sp>
          <p:nvSpPr>
            <p:cNvPr id="337952"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8700" name="Text Box 33"/>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8701" name="Text Box 34"/>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8702" name="Text Box 35"/>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8703" name="Text Box 36"/>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8704" name="Text Box 37"/>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8705" name="Text Box 38"/>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nvGrpSpPr>
          <p:cNvPr id="35" name="Group 34"/>
          <p:cNvGrpSpPr/>
          <p:nvPr/>
        </p:nvGrpSpPr>
        <p:grpSpPr>
          <a:xfrm>
            <a:off x="825500" y="3148013"/>
            <a:ext cx="7810500" cy="3468691"/>
            <a:chOff x="825500" y="3148013"/>
            <a:chExt cx="7810500" cy="3468691"/>
          </a:xfrm>
        </p:grpSpPr>
        <p:sp>
          <p:nvSpPr>
            <p:cNvPr id="28680" name="Rectangle 20"/>
            <p:cNvSpPr>
              <a:spLocks noChangeArrowheads="1"/>
            </p:cNvSpPr>
            <p:nvPr/>
          </p:nvSpPr>
          <p:spPr bwMode="auto">
            <a:xfrm>
              <a:off x="3378200" y="4508500"/>
              <a:ext cx="406400" cy="7493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8681" name="Rectangle 21"/>
            <p:cNvSpPr>
              <a:spLocks noChangeArrowheads="1"/>
            </p:cNvSpPr>
            <p:nvPr/>
          </p:nvSpPr>
          <p:spPr bwMode="auto">
            <a:xfrm>
              <a:off x="5003800" y="4940300"/>
              <a:ext cx="1117600" cy="330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8682" name="Rectangle 22"/>
            <p:cNvSpPr>
              <a:spLocks noChangeArrowheads="1"/>
            </p:cNvSpPr>
            <p:nvPr/>
          </p:nvSpPr>
          <p:spPr bwMode="auto">
            <a:xfrm>
              <a:off x="3634675" y="4303650"/>
              <a:ext cx="88900" cy="215900"/>
            </a:xfrm>
            <a:prstGeom prst="rect">
              <a:avLst/>
            </a:prstGeom>
            <a:solidFill>
              <a:schemeClr val="accent1"/>
            </a:solidFill>
            <a:ln w="12700">
              <a:noFill/>
              <a:miter lim="800000"/>
              <a:headEnd type="none" w="sm" len="sm"/>
              <a:tailEnd type="none" w="sm" len="sm"/>
            </a:ln>
          </p:spPr>
          <p:txBody>
            <a:bodyPr wrap="none" anchor="ctr"/>
            <a:lstStyle/>
            <a:p>
              <a:endParaRPr lang="en-US"/>
            </a:p>
          </p:txBody>
        </p:sp>
        <p:sp>
          <p:nvSpPr>
            <p:cNvPr id="28683" name="Rectangle 23"/>
            <p:cNvSpPr>
              <a:spLocks noChangeArrowheads="1"/>
            </p:cNvSpPr>
            <p:nvPr/>
          </p:nvSpPr>
          <p:spPr bwMode="auto">
            <a:xfrm>
              <a:off x="5853875" y="4748150"/>
              <a:ext cx="88900" cy="203200"/>
            </a:xfrm>
            <a:prstGeom prst="rect">
              <a:avLst/>
            </a:prstGeom>
            <a:solidFill>
              <a:schemeClr val="accent1"/>
            </a:solidFill>
            <a:ln w="12700">
              <a:noFill/>
              <a:miter lim="800000"/>
              <a:headEnd type="none" w="sm" len="sm"/>
              <a:tailEnd type="none" w="sm" len="sm"/>
            </a:ln>
          </p:spPr>
          <p:txBody>
            <a:bodyPr wrap="none" anchor="ctr"/>
            <a:lstStyle/>
            <a:p>
              <a:endParaRPr lang="en-US"/>
            </a:p>
          </p:txBody>
        </p:sp>
        <p:sp>
          <p:nvSpPr>
            <p:cNvPr id="337944" name="Tree"/>
            <p:cNvSpPr>
              <a:spLocks noEditPoints="1" noChangeArrowheads="1"/>
            </p:cNvSpPr>
            <p:nvPr/>
          </p:nvSpPr>
          <p:spPr bwMode="auto">
            <a:xfrm>
              <a:off x="6905625" y="4162425"/>
              <a:ext cx="768350" cy="1098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8685" name="Freeform 26"/>
            <p:cNvSpPr>
              <a:spLocks/>
            </p:cNvSpPr>
            <p:nvPr/>
          </p:nvSpPr>
          <p:spPr bwMode="auto">
            <a:xfrm>
              <a:off x="5822950" y="4127500"/>
              <a:ext cx="107950" cy="571500"/>
            </a:xfrm>
            <a:custGeom>
              <a:avLst/>
              <a:gdLst>
                <a:gd name="T0" fmla="*/ 2147483647 w 68"/>
                <a:gd name="T1" fmla="*/ 2147483647 h 360"/>
                <a:gd name="T2" fmla="*/ 2147483647 w 68"/>
                <a:gd name="T3" fmla="*/ 2147483647 h 360"/>
                <a:gd name="T4" fmla="*/ 2147483647 w 68"/>
                <a:gd name="T5" fmla="*/ 2147483647 h 360"/>
                <a:gd name="T6" fmla="*/ 2147483647 w 68"/>
                <a:gd name="T7" fmla="*/ 2147483647 h 360"/>
                <a:gd name="T8" fmla="*/ 2147483647 w 68"/>
                <a:gd name="T9" fmla="*/ 2147483647 h 360"/>
                <a:gd name="T10" fmla="*/ 2147483647 w 68"/>
                <a:gd name="T11" fmla="*/ 2147483647 h 360"/>
                <a:gd name="T12" fmla="*/ 2147483647 w 68"/>
                <a:gd name="T13" fmla="*/ 2147483647 h 360"/>
                <a:gd name="T14" fmla="*/ 2147483647 w 68"/>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360"/>
                <a:gd name="T26" fmla="*/ 68 w 6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360">
                  <a:moveTo>
                    <a:pt x="52" y="360"/>
                  </a:moveTo>
                  <a:cubicBezTo>
                    <a:pt x="30" y="343"/>
                    <a:pt x="8" y="327"/>
                    <a:pt x="4" y="312"/>
                  </a:cubicBezTo>
                  <a:cubicBezTo>
                    <a:pt x="0" y="297"/>
                    <a:pt x="19" y="285"/>
                    <a:pt x="28" y="272"/>
                  </a:cubicBezTo>
                  <a:cubicBezTo>
                    <a:pt x="37" y="259"/>
                    <a:pt x="56" y="252"/>
                    <a:pt x="60" y="232"/>
                  </a:cubicBezTo>
                  <a:cubicBezTo>
                    <a:pt x="64" y="212"/>
                    <a:pt x="60" y="175"/>
                    <a:pt x="52" y="152"/>
                  </a:cubicBezTo>
                  <a:cubicBezTo>
                    <a:pt x="44" y="129"/>
                    <a:pt x="15" y="115"/>
                    <a:pt x="12" y="96"/>
                  </a:cubicBezTo>
                  <a:cubicBezTo>
                    <a:pt x="9" y="77"/>
                    <a:pt x="27" y="56"/>
                    <a:pt x="36" y="40"/>
                  </a:cubicBezTo>
                  <a:cubicBezTo>
                    <a:pt x="45" y="24"/>
                    <a:pt x="56" y="12"/>
                    <a:pt x="68" y="0"/>
                  </a:cubicBezTo>
                </a:path>
              </a:pathLst>
            </a:custGeom>
            <a:noFill/>
            <a:ln w="38100" cap="flat" cmpd="sng">
              <a:solidFill>
                <a:schemeClr val="folHlink"/>
              </a:solidFill>
              <a:prstDash val="solid"/>
              <a:round/>
              <a:headEnd type="none" w="sm" len="sm"/>
              <a:tailEnd type="none" w="sm" len="sm"/>
            </a:ln>
          </p:spPr>
          <p:txBody>
            <a:bodyPr wrap="none"/>
            <a:lstStyle/>
            <a:p>
              <a:endParaRPr lang="en-US"/>
            </a:p>
          </p:txBody>
        </p:sp>
        <p:sp>
          <p:nvSpPr>
            <p:cNvPr id="28686" name="Freeform 27"/>
            <p:cNvSpPr>
              <a:spLocks/>
            </p:cNvSpPr>
            <p:nvPr/>
          </p:nvSpPr>
          <p:spPr bwMode="auto">
            <a:xfrm>
              <a:off x="3727450" y="3683000"/>
              <a:ext cx="107950" cy="571500"/>
            </a:xfrm>
            <a:custGeom>
              <a:avLst/>
              <a:gdLst>
                <a:gd name="T0" fmla="*/ 2147483647 w 68"/>
                <a:gd name="T1" fmla="*/ 2147483647 h 360"/>
                <a:gd name="T2" fmla="*/ 2147483647 w 68"/>
                <a:gd name="T3" fmla="*/ 2147483647 h 360"/>
                <a:gd name="T4" fmla="*/ 2147483647 w 68"/>
                <a:gd name="T5" fmla="*/ 2147483647 h 360"/>
                <a:gd name="T6" fmla="*/ 2147483647 w 68"/>
                <a:gd name="T7" fmla="*/ 2147483647 h 360"/>
                <a:gd name="T8" fmla="*/ 2147483647 w 68"/>
                <a:gd name="T9" fmla="*/ 2147483647 h 360"/>
                <a:gd name="T10" fmla="*/ 2147483647 w 68"/>
                <a:gd name="T11" fmla="*/ 2147483647 h 360"/>
                <a:gd name="T12" fmla="*/ 2147483647 w 68"/>
                <a:gd name="T13" fmla="*/ 2147483647 h 360"/>
                <a:gd name="T14" fmla="*/ 2147483647 w 68"/>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360"/>
                <a:gd name="T26" fmla="*/ 68 w 6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360">
                  <a:moveTo>
                    <a:pt x="52" y="360"/>
                  </a:moveTo>
                  <a:cubicBezTo>
                    <a:pt x="30" y="343"/>
                    <a:pt x="8" y="327"/>
                    <a:pt x="4" y="312"/>
                  </a:cubicBezTo>
                  <a:cubicBezTo>
                    <a:pt x="0" y="297"/>
                    <a:pt x="19" y="285"/>
                    <a:pt x="28" y="272"/>
                  </a:cubicBezTo>
                  <a:cubicBezTo>
                    <a:pt x="37" y="259"/>
                    <a:pt x="56" y="252"/>
                    <a:pt x="60" y="232"/>
                  </a:cubicBezTo>
                  <a:cubicBezTo>
                    <a:pt x="64" y="212"/>
                    <a:pt x="60" y="175"/>
                    <a:pt x="52" y="152"/>
                  </a:cubicBezTo>
                  <a:cubicBezTo>
                    <a:pt x="44" y="129"/>
                    <a:pt x="15" y="115"/>
                    <a:pt x="12" y="96"/>
                  </a:cubicBezTo>
                  <a:cubicBezTo>
                    <a:pt x="9" y="77"/>
                    <a:pt x="27" y="56"/>
                    <a:pt x="36" y="40"/>
                  </a:cubicBezTo>
                  <a:cubicBezTo>
                    <a:pt x="45" y="24"/>
                    <a:pt x="56" y="12"/>
                    <a:pt x="68" y="0"/>
                  </a:cubicBezTo>
                </a:path>
              </a:pathLst>
            </a:custGeom>
            <a:noFill/>
            <a:ln w="38100" cap="flat" cmpd="sng">
              <a:solidFill>
                <a:srgbClr val="D5D000"/>
              </a:solidFill>
              <a:prstDash val="solid"/>
              <a:round/>
              <a:headEnd type="none" w="sm" len="sm"/>
              <a:tailEnd type="none" w="sm" len="sm"/>
            </a:ln>
          </p:spPr>
          <p:txBody>
            <a:bodyPr wrap="none"/>
            <a:lstStyle/>
            <a:p>
              <a:endParaRPr lang="en-US"/>
            </a:p>
          </p:txBody>
        </p:sp>
        <p:sp>
          <p:nvSpPr>
            <p:cNvPr id="28687" name="Freeform 28"/>
            <p:cNvSpPr>
              <a:spLocks/>
            </p:cNvSpPr>
            <p:nvPr/>
          </p:nvSpPr>
          <p:spPr bwMode="auto">
            <a:xfrm>
              <a:off x="7245350" y="3543300"/>
              <a:ext cx="107950" cy="571500"/>
            </a:xfrm>
            <a:custGeom>
              <a:avLst/>
              <a:gdLst>
                <a:gd name="T0" fmla="*/ 2147483647 w 68"/>
                <a:gd name="T1" fmla="*/ 2147483647 h 360"/>
                <a:gd name="T2" fmla="*/ 2147483647 w 68"/>
                <a:gd name="T3" fmla="*/ 2147483647 h 360"/>
                <a:gd name="T4" fmla="*/ 2147483647 w 68"/>
                <a:gd name="T5" fmla="*/ 2147483647 h 360"/>
                <a:gd name="T6" fmla="*/ 2147483647 w 68"/>
                <a:gd name="T7" fmla="*/ 2147483647 h 360"/>
                <a:gd name="T8" fmla="*/ 2147483647 w 68"/>
                <a:gd name="T9" fmla="*/ 2147483647 h 360"/>
                <a:gd name="T10" fmla="*/ 2147483647 w 68"/>
                <a:gd name="T11" fmla="*/ 2147483647 h 360"/>
                <a:gd name="T12" fmla="*/ 2147483647 w 68"/>
                <a:gd name="T13" fmla="*/ 2147483647 h 360"/>
                <a:gd name="T14" fmla="*/ 2147483647 w 68"/>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360"/>
                <a:gd name="T26" fmla="*/ 68 w 6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360">
                  <a:moveTo>
                    <a:pt x="52" y="360"/>
                  </a:moveTo>
                  <a:cubicBezTo>
                    <a:pt x="30" y="343"/>
                    <a:pt x="8" y="327"/>
                    <a:pt x="4" y="312"/>
                  </a:cubicBezTo>
                  <a:cubicBezTo>
                    <a:pt x="0" y="297"/>
                    <a:pt x="19" y="285"/>
                    <a:pt x="28" y="272"/>
                  </a:cubicBezTo>
                  <a:cubicBezTo>
                    <a:pt x="37" y="259"/>
                    <a:pt x="56" y="252"/>
                    <a:pt x="60" y="232"/>
                  </a:cubicBezTo>
                  <a:cubicBezTo>
                    <a:pt x="64" y="212"/>
                    <a:pt x="60" y="175"/>
                    <a:pt x="52" y="152"/>
                  </a:cubicBezTo>
                  <a:cubicBezTo>
                    <a:pt x="44" y="129"/>
                    <a:pt x="15" y="115"/>
                    <a:pt x="12" y="96"/>
                  </a:cubicBezTo>
                  <a:cubicBezTo>
                    <a:pt x="9" y="77"/>
                    <a:pt x="27" y="56"/>
                    <a:pt x="36" y="40"/>
                  </a:cubicBezTo>
                  <a:cubicBezTo>
                    <a:pt x="45" y="24"/>
                    <a:pt x="56" y="12"/>
                    <a:pt x="68" y="0"/>
                  </a:cubicBezTo>
                </a:path>
              </a:pathLst>
            </a:custGeom>
            <a:noFill/>
            <a:ln w="38100" cap="flat" cmpd="sng">
              <a:solidFill>
                <a:srgbClr val="D5D000"/>
              </a:solidFill>
              <a:prstDash val="solid"/>
              <a:round/>
              <a:headEnd type="none" w="sm" len="sm"/>
              <a:tailEnd type="none" w="sm" len="sm"/>
            </a:ln>
          </p:spPr>
          <p:txBody>
            <a:bodyPr wrap="none"/>
            <a:lstStyle/>
            <a:p>
              <a:endParaRPr lang="en-US"/>
            </a:p>
          </p:txBody>
        </p:sp>
        <p:sp>
          <p:nvSpPr>
            <p:cNvPr id="28688" name="AutoShape 29"/>
            <p:cNvSpPr>
              <a:spLocks noChangeArrowheads="1"/>
            </p:cNvSpPr>
            <p:nvPr/>
          </p:nvSpPr>
          <p:spPr bwMode="auto">
            <a:xfrm rot="1045514">
              <a:off x="5756275" y="3321050"/>
              <a:ext cx="293688" cy="873125"/>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grpSp>
          <p:nvGrpSpPr>
            <p:cNvPr id="28691" name="Group 39"/>
            <p:cNvGrpSpPr>
              <a:grpSpLocks/>
            </p:cNvGrpSpPr>
            <p:nvPr/>
          </p:nvGrpSpPr>
          <p:grpSpPr bwMode="auto">
            <a:xfrm>
              <a:off x="825500" y="5164141"/>
              <a:ext cx="7810500" cy="1452563"/>
              <a:chOff x="520" y="3253"/>
              <a:chExt cx="4920" cy="915"/>
            </a:xfrm>
          </p:grpSpPr>
          <p:sp>
            <p:nvSpPr>
              <p:cNvPr id="28696" name="Rectangle 40" descr="Cork"/>
              <p:cNvSpPr>
                <a:spLocks noChangeArrowheads="1"/>
              </p:cNvSpPr>
              <p:nvPr/>
            </p:nvSpPr>
            <p:spPr bwMode="auto">
              <a:xfrm>
                <a:off x="520" y="3416"/>
                <a:ext cx="4920" cy="752"/>
              </a:xfrm>
              <a:prstGeom prst="rect">
                <a:avLst/>
              </a:prstGeom>
              <a:blipFill dpi="0" rotWithShape="0">
                <a:blip r:embed="rId3"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28697" name="Text Box 41"/>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28698" name="Text Box 42"/>
              <p:cNvSpPr txBox="1">
                <a:spLocks noChangeArrowheads="1"/>
              </p:cNvSpPr>
              <p:nvPr/>
            </p:nvSpPr>
            <p:spPr bwMode="auto">
              <a:xfrm>
                <a:off x="990" y="3253"/>
                <a:ext cx="3920"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 + + + + + + + + + + + + + + + + + + + + + + + + + + + + + +</a:t>
                </a:r>
              </a:p>
            </p:txBody>
          </p:sp>
        </p:grpSp>
        <p:sp>
          <p:nvSpPr>
            <p:cNvPr id="28692" name="Oval 43"/>
            <p:cNvSpPr>
              <a:spLocks noChangeArrowheads="1"/>
            </p:cNvSpPr>
            <p:nvPr/>
          </p:nvSpPr>
          <p:spPr bwMode="auto">
            <a:xfrm>
              <a:off x="5803900" y="3784600"/>
              <a:ext cx="215900" cy="215900"/>
            </a:xfrm>
            <a:prstGeom prst="ellipse">
              <a:avLst/>
            </a:prstGeom>
            <a:noFill/>
            <a:ln w="12700">
              <a:solidFill>
                <a:schemeClr val="bg2"/>
              </a:solidFill>
              <a:round/>
              <a:headEnd type="none" w="sm" len="sm"/>
              <a:tailEnd type="none" w="sm" len="sm"/>
            </a:ln>
          </p:spPr>
          <p:txBody>
            <a:bodyPr wrap="none" anchor="ctr"/>
            <a:lstStyle/>
            <a:p>
              <a:endParaRPr lang="en-US"/>
            </a:p>
          </p:txBody>
        </p:sp>
        <p:sp>
          <p:nvSpPr>
            <p:cNvPr id="28693" name="Text Box 44"/>
            <p:cNvSpPr txBox="1">
              <a:spLocks noChangeArrowheads="1"/>
            </p:cNvSpPr>
            <p:nvPr/>
          </p:nvSpPr>
          <p:spPr bwMode="auto">
            <a:xfrm>
              <a:off x="6054725" y="3148013"/>
              <a:ext cx="260350" cy="641350"/>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a:p>
              <a:r>
                <a:rPr lang="en-US">
                  <a:solidFill>
                    <a:schemeClr val="hlink"/>
                  </a:solidFill>
                </a:rPr>
                <a:t>-</a:t>
              </a:r>
            </a:p>
          </p:txBody>
        </p:sp>
        <p:sp>
          <p:nvSpPr>
            <p:cNvPr id="28694" name="Text Box 45"/>
            <p:cNvSpPr txBox="1">
              <a:spLocks noChangeArrowheads="1"/>
            </p:cNvSpPr>
            <p:nvPr/>
          </p:nvSpPr>
          <p:spPr bwMode="auto">
            <a:xfrm>
              <a:off x="5953125" y="4011613"/>
              <a:ext cx="317500" cy="641350"/>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a:p>
              <a:r>
                <a:rPr lang="en-US">
                  <a:solidFill>
                    <a:schemeClr val="hlink"/>
                  </a:solidFill>
                </a:rPr>
                <a:t>+</a:t>
              </a:r>
            </a:p>
          </p:txBody>
        </p:sp>
        <p:sp>
          <p:nvSpPr>
            <p:cNvPr id="28695" name="Text Box 47"/>
            <p:cNvSpPr txBox="1">
              <a:spLocks noChangeArrowheads="1"/>
            </p:cNvSpPr>
            <p:nvPr/>
          </p:nvSpPr>
          <p:spPr bwMode="auto">
            <a:xfrm>
              <a:off x="4238625" y="3706813"/>
              <a:ext cx="1544012" cy="369332"/>
            </a:xfrm>
            <a:prstGeom prst="rect">
              <a:avLst/>
            </a:prstGeom>
            <a:noFill/>
            <a:ln w="12700">
              <a:noFill/>
              <a:miter lim="800000"/>
              <a:headEnd type="none" w="sm" len="sm"/>
              <a:tailEnd type="none" w="sm" len="sm"/>
            </a:ln>
          </p:spPr>
          <p:txBody>
            <a:bodyPr wrap="none">
              <a:spAutoFit/>
            </a:bodyPr>
            <a:lstStyle/>
            <a:p>
              <a:r>
                <a:rPr lang="en-US" dirty="0" smtClean="0">
                  <a:solidFill>
                    <a:schemeClr val="bg2"/>
                  </a:solidFill>
                </a:rPr>
                <a:t>Contact </a:t>
              </a:r>
              <a:r>
                <a:rPr lang="en-US" dirty="0">
                  <a:solidFill>
                    <a:schemeClr val="bg2"/>
                  </a:solidFill>
                </a:rPr>
                <a:t>point</a:t>
              </a:r>
            </a:p>
          </p:txBody>
        </p:sp>
      </p:grpSp>
      <p:sp>
        <p:nvSpPr>
          <p:cNvPr id="34" name="Slide Number Placeholder 33"/>
          <p:cNvSpPr>
            <a:spLocks noGrp="1"/>
          </p:cNvSpPr>
          <p:nvPr>
            <p:ph type="sldNum" sz="quarter" idx="12"/>
          </p:nvPr>
        </p:nvSpPr>
        <p:spPr/>
        <p:txBody>
          <a:bodyPr/>
          <a:lstStyle/>
          <a:p>
            <a:pPr>
              <a:defRPr/>
            </a:pPr>
            <a:fld id="{D9901FBE-E0E0-422A-BCB2-EB14375D8436}"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0" name="Text Box 30"/>
          <p:cNvSpPr txBox="1">
            <a:spLocks noChangeArrowheads="1"/>
          </p:cNvSpPr>
          <p:nvPr/>
        </p:nvSpPr>
        <p:spPr bwMode="auto">
          <a:xfrm>
            <a:off x="2371725"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34" name="Slide Number Placeholder 33"/>
          <p:cNvSpPr>
            <a:spLocks noGrp="1"/>
          </p:cNvSpPr>
          <p:nvPr>
            <p:ph type="sldNum" sz="quarter" idx="12"/>
          </p:nvPr>
        </p:nvSpPr>
        <p:spPr/>
        <p:txBody>
          <a:bodyPr/>
          <a:lstStyle/>
          <a:p>
            <a:pPr>
              <a:defRPr/>
            </a:pPr>
            <a:fld id="{D9901FBE-E0E0-422A-BCB2-EB14375D8436}" type="slidenum">
              <a:rPr lang="en-US" smtClean="0"/>
              <a:pPr>
                <a:defRPr/>
              </a:pPr>
              <a:t>37</a:t>
            </a:fld>
            <a:endParaRPr lang="en-US"/>
          </a:p>
        </p:txBody>
      </p:sp>
      <p:sp>
        <p:nvSpPr>
          <p:cNvPr id="38" name="Rectangle 37"/>
          <p:cNvSpPr/>
          <p:nvPr/>
        </p:nvSpPr>
        <p:spPr>
          <a:xfrm>
            <a:off x="5425675" y="2205629"/>
            <a:ext cx="3010754" cy="1554272"/>
          </a:xfrm>
          <a:prstGeom prst="rect">
            <a:avLst/>
          </a:prstGeom>
          <a:ln w="19050">
            <a:solidFill>
              <a:schemeClr val="bg2"/>
            </a:solidFill>
          </a:ln>
        </p:spPr>
        <p:txBody>
          <a:bodyPr wrap="square">
            <a:spAutoFit/>
          </a:bodyPr>
          <a:lstStyle/>
          <a:p>
            <a:pPr algn="ctr">
              <a:spcAft>
                <a:spcPts val="600"/>
              </a:spcAft>
            </a:pPr>
            <a:r>
              <a:rPr lang="en-US" dirty="0" smtClean="0">
                <a:solidFill>
                  <a:schemeClr val="bg1"/>
                </a:solidFill>
              </a:rPr>
              <a:t>A lightning flash terminates on a tree.</a:t>
            </a:r>
          </a:p>
          <a:p>
            <a:pPr algn="ctr"/>
            <a:r>
              <a:rPr lang="en-US" dirty="0" smtClean="0">
                <a:solidFill>
                  <a:schemeClr val="bg1"/>
                </a:solidFill>
              </a:rPr>
              <a:t>(An un-attached streamer is visible on the earth surface projection to the left.)</a:t>
            </a:r>
            <a:endParaRPr lang="en-US" dirty="0">
              <a:solidFill>
                <a:schemeClr val="bg1"/>
              </a:solidFill>
            </a:endParaRPr>
          </a:p>
        </p:txBody>
      </p:sp>
      <p:sp>
        <p:nvSpPr>
          <p:cNvPr id="39" name="Rectangle 38"/>
          <p:cNvSpPr/>
          <p:nvPr/>
        </p:nvSpPr>
        <p:spPr>
          <a:xfrm>
            <a:off x="5361265" y="4806434"/>
            <a:ext cx="3466013" cy="338554"/>
          </a:xfrm>
          <a:prstGeom prst="rect">
            <a:avLst/>
          </a:prstGeom>
        </p:spPr>
        <p:txBody>
          <a:bodyPr wrap="none">
            <a:spAutoFit/>
          </a:bodyPr>
          <a:lstStyle/>
          <a:p>
            <a:r>
              <a:rPr lang="en-US" sz="1600" dirty="0" smtClean="0">
                <a:solidFill>
                  <a:schemeClr val="bg2"/>
                </a:solidFill>
              </a:rPr>
              <a:t>http://en.wikipedia.org/wiki/Lightning</a:t>
            </a:r>
            <a:endParaRPr lang="en-US" sz="1600" dirty="0">
              <a:solidFill>
                <a:schemeClr val="bg2"/>
              </a:solidFill>
            </a:endParaRPr>
          </a:p>
        </p:txBody>
      </p:sp>
      <p:pic>
        <p:nvPicPr>
          <p:cNvPr id="2" name="Picture 1"/>
          <p:cNvPicPr>
            <a:picLocks noChangeAspect="1"/>
          </p:cNvPicPr>
          <p:nvPr/>
        </p:nvPicPr>
        <p:blipFill>
          <a:blip r:embed="rId3" cstate="print"/>
          <a:stretch>
            <a:fillRect/>
          </a:stretch>
        </p:blipFill>
        <p:spPr>
          <a:xfrm>
            <a:off x="592355" y="972352"/>
            <a:ext cx="4373880" cy="570738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9" name="Text Box 5"/>
          <p:cNvSpPr txBox="1">
            <a:spLocks noChangeArrowheads="1"/>
          </p:cNvSpPr>
          <p:nvPr/>
        </p:nvSpPr>
        <p:spPr bwMode="auto">
          <a:xfrm>
            <a:off x="252110" y="903571"/>
            <a:ext cx="4183412" cy="3293209"/>
          </a:xfrm>
          <a:prstGeom prst="rect">
            <a:avLst/>
          </a:prstGeom>
          <a:noFill/>
          <a:ln w="19050">
            <a:solidFill>
              <a:schemeClr val="bg2"/>
            </a:solidFill>
            <a:miter lim="800000"/>
            <a:headEnd type="none" w="sm" len="sm"/>
            <a:tailEnd type="none" w="sm" len="sm"/>
          </a:ln>
          <a:effectLst/>
        </p:spPr>
        <p:txBody>
          <a:bodyPr wrap="square">
            <a:spAutoFit/>
          </a:bodyPr>
          <a:lstStyle/>
          <a:p>
            <a:pPr marL="225425" indent="-225425">
              <a:buFont typeface="Wingdings" pitchFamily="2" charset="2"/>
              <a:buChar char="v"/>
              <a:defRPr/>
            </a:pPr>
            <a:r>
              <a:rPr lang="en-US" sz="1600" dirty="0">
                <a:solidFill>
                  <a:schemeClr val="bg1"/>
                </a:solidFill>
              </a:rPr>
              <a:t>A powerful surge of current (“return stroke”)  flows upward from the ground to the cloud. This is what is visible as the lightning bolt.</a:t>
            </a:r>
          </a:p>
          <a:p>
            <a:pPr>
              <a:buFont typeface="Wingdings" pitchFamily="2" charset="2"/>
              <a:buChar char="v"/>
              <a:defRPr/>
            </a:pPr>
            <a:endParaRPr lang="en-US" sz="1600" dirty="0">
              <a:solidFill>
                <a:schemeClr val="bg1"/>
              </a:solidFill>
            </a:endParaRPr>
          </a:p>
          <a:p>
            <a:pPr marL="225425" indent="-225425">
              <a:buFont typeface="Wingdings" pitchFamily="2" charset="2"/>
              <a:buChar char="v"/>
              <a:defRPr/>
            </a:pPr>
            <a:r>
              <a:rPr lang="en-US" sz="1600" dirty="0">
                <a:solidFill>
                  <a:schemeClr val="bg1"/>
                </a:solidFill>
              </a:rPr>
              <a:t>The current surge travels upward at about </a:t>
            </a:r>
            <a:r>
              <a:rPr lang="en-US" sz="1600" dirty="0">
                <a:solidFill>
                  <a:schemeClr val="bg1"/>
                </a:solidFill>
                <a:latin typeface="+mn-lt"/>
              </a:rPr>
              <a:t>25%</a:t>
            </a:r>
            <a:r>
              <a:rPr lang="en-US" sz="1600" dirty="0">
                <a:solidFill>
                  <a:schemeClr val="bg1"/>
                </a:solidFill>
              </a:rPr>
              <a:t> the speed of light.  The charge in the branches is drained as the surge passes </a:t>
            </a:r>
            <a:r>
              <a:rPr lang="en-US" sz="1600" dirty="0" smtClean="0">
                <a:solidFill>
                  <a:schemeClr val="bg1"/>
                </a:solidFill>
              </a:rPr>
              <a:t>by, lighting the branches as well.</a:t>
            </a:r>
            <a:endParaRPr lang="en-US" sz="1600" dirty="0">
              <a:solidFill>
                <a:schemeClr val="bg1"/>
              </a:solidFill>
            </a:endParaRPr>
          </a:p>
          <a:p>
            <a:pPr>
              <a:buFont typeface="Wingdings" pitchFamily="2" charset="2"/>
              <a:buChar char="v"/>
              <a:defRPr/>
            </a:pPr>
            <a:endParaRPr lang="en-US" sz="1600" dirty="0">
              <a:solidFill>
                <a:schemeClr val="bg1"/>
              </a:solidFill>
            </a:endParaRPr>
          </a:p>
          <a:p>
            <a:pPr marL="225425" indent="-225425">
              <a:buFont typeface="Wingdings" pitchFamily="2" charset="2"/>
              <a:buChar char="v"/>
              <a:defRPr/>
            </a:pPr>
            <a:r>
              <a:rPr lang="en-US" sz="1600" dirty="0">
                <a:solidFill>
                  <a:schemeClr val="bg1"/>
                </a:solidFill>
              </a:rPr>
              <a:t>The peak current is typically </a:t>
            </a:r>
            <a:r>
              <a:rPr lang="en-US" sz="1600" dirty="0" smtClean="0">
                <a:solidFill>
                  <a:schemeClr val="bg1"/>
                </a:solidFill>
                <a:latin typeface="+mn-lt"/>
              </a:rPr>
              <a:t>15</a:t>
            </a:r>
            <a:r>
              <a:rPr lang="en-US" sz="1600" dirty="0" smtClean="0">
                <a:solidFill>
                  <a:schemeClr val="bg1"/>
                </a:solidFill>
              </a:rPr>
              <a:t> </a:t>
            </a:r>
            <a:r>
              <a:rPr lang="en-US" sz="1600" dirty="0">
                <a:solidFill>
                  <a:schemeClr val="bg1"/>
                </a:solidFill>
              </a:rPr>
              <a:t>[</a:t>
            </a:r>
            <a:r>
              <a:rPr lang="en-US" sz="1600" dirty="0">
                <a:solidFill>
                  <a:schemeClr val="bg1"/>
                </a:solidFill>
                <a:latin typeface="+mn-lt"/>
              </a:rPr>
              <a:t>kA</a:t>
            </a:r>
            <a:r>
              <a:rPr lang="en-US" sz="1600" dirty="0">
                <a:solidFill>
                  <a:schemeClr val="bg1"/>
                </a:solidFill>
              </a:rPr>
              <a:t>] (sometimes reaching </a:t>
            </a:r>
            <a:r>
              <a:rPr lang="en-US" sz="1600" dirty="0">
                <a:solidFill>
                  <a:schemeClr val="bg1"/>
                </a:solidFill>
                <a:latin typeface="+mn-lt"/>
              </a:rPr>
              <a:t>100</a:t>
            </a:r>
            <a:r>
              <a:rPr lang="en-US" sz="1600" dirty="0">
                <a:solidFill>
                  <a:schemeClr val="bg1"/>
                </a:solidFill>
              </a:rPr>
              <a:t> [</a:t>
            </a:r>
            <a:r>
              <a:rPr lang="en-US" sz="1600" dirty="0">
                <a:solidFill>
                  <a:schemeClr val="bg1"/>
                </a:solidFill>
                <a:latin typeface="+mn-lt"/>
              </a:rPr>
              <a:t>kA</a:t>
            </a:r>
            <a:r>
              <a:rPr lang="en-US" sz="1600" dirty="0">
                <a:solidFill>
                  <a:schemeClr val="bg1"/>
                </a:solidFill>
              </a:rPr>
              <a:t>]). The return stroke typically lasts about </a:t>
            </a:r>
            <a:r>
              <a:rPr lang="en-US" sz="1600" dirty="0">
                <a:solidFill>
                  <a:schemeClr val="bg1"/>
                </a:solidFill>
                <a:latin typeface="+mn-lt"/>
              </a:rPr>
              <a:t>100</a:t>
            </a:r>
            <a:r>
              <a:rPr lang="en-US" sz="1600" dirty="0">
                <a:solidFill>
                  <a:schemeClr val="bg1"/>
                </a:solidFill>
              </a:rPr>
              <a:t> [</a:t>
            </a:r>
            <a:r>
              <a:rPr lang="en-US" sz="1600" dirty="0">
                <a:solidFill>
                  <a:schemeClr val="bg1"/>
                </a:solidFill>
                <a:latin typeface="+mn-lt"/>
                <a:sym typeface="Symbol" pitchFamily="18" charset="2"/>
              </a:rPr>
              <a:t></a:t>
            </a:r>
            <a:r>
              <a:rPr lang="en-US" sz="1600" dirty="0">
                <a:solidFill>
                  <a:schemeClr val="bg1"/>
                </a:solidFill>
                <a:latin typeface="+mn-lt"/>
              </a:rPr>
              <a:t>s</a:t>
            </a:r>
            <a:r>
              <a:rPr lang="en-US" sz="1600" dirty="0">
                <a:solidFill>
                  <a:schemeClr val="bg1"/>
                </a:solidFill>
              </a:rPr>
              <a:t>]. </a:t>
            </a:r>
          </a:p>
        </p:txBody>
      </p:sp>
      <p:sp>
        <p:nvSpPr>
          <p:cNvPr id="29699" name="Rectangle 19"/>
          <p:cNvSpPr>
            <a:spLocks noChangeArrowheads="1"/>
          </p:cNvSpPr>
          <p:nvPr/>
        </p:nvSpPr>
        <p:spPr bwMode="auto">
          <a:xfrm>
            <a:off x="4328888" y="4344886"/>
            <a:ext cx="406400" cy="7493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9700" name="Rectangle 20"/>
          <p:cNvSpPr>
            <a:spLocks noChangeArrowheads="1"/>
          </p:cNvSpPr>
          <p:nvPr/>
        </p:nvSpPr>
        <p:spPr bwMode="auto">
          <a:xfrm>
            <a:off x="5662388" y="4776686"/>
            <a:ext cx="1117600" cy="330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9701" name="Rectangle 21"/>
          <p:cNvSpPr>
            <a:spLocks noChangeArrowheads="1"/>
          </p:cNvSpPr>
          <p:nvPr/>
        </p:nvSpPr>
        <p:spPr bwMode="auto">
          <a:xfrm>
            <a:off x="4620988" y="4116286"/>
            <a:ext cx="88900" cy="215900"/>
          </a:xfrm>
          <a:prstGeom prst="rect">
            <a:avLst/>
          </a:prstGeom>
          <a:solidFill>
            <a:schemeClr val="accent1"/>
          </a:solidFill>
          <a:ln w="19050">
            <a:solidFill>
              <a:schemeClr val="tx1"/>
            </a:solidFill>
            <a:miter lim="800000"/>
            <a:headEnd type="none" w="sm" len="sm"/>
            <a:tailEnd type="none" w="sm" len="sm"/>
          </a:ln>
        </p:spPr>
        <p:txBody>
          <a:bodyPr wrap="none" anchor="ctr"/>
          <a:lstStyle/>
          <a:p>
            <a:endParaRPr lang="en-US"/>
          </a:p>
        </p:txBody>
      </p:sp>
      <p:sp>
        <p:nvSpPr>
          <p:cNvPr id="29702" name="Rectangle 22"/>
          <p:cNvSpPr>
            <a:spLocks noChangeArrowheads="1"/>
          </p:cNvSpPr>
          <p:nvPr/>
        </p:nvSpPr>
        <p:spPr bwMode="auto">
          <a:xfrm>
            <a:off x="6500588" y="4560786"/>
            <a:ext cx="88900" cy="203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67" name="Tree"/>
          <p:cNvSpPr>
            <a:spLocks noEditPoints="1" noChangeArrowheads="1"/>
          </p:cNvSpPr>
          <p:nvPr/>
        </p:nvSpPr>
        <p:spPr bwMode="auto">
          <a:xfrm>
            <a:off x="7564213" y="3998811"/>
            <a:ext cx="768350" cy="1098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9704" name="AutoShape 7"/>
          <p:cNvSpPr>
            <a:spLocks noChangeArrowheads="1"/>
          </p:cNvSpPr>
          <p:nvPr/>
        </p:nvSpPr>
        <p:spPr bwMode="auto">
          <a:xfrm>
            <a:off x="6221188" y="1990270"/>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9705" name="AutoShape 14"/>
          <p:cNvSpPr>
            <a:spLocks noChangeArrowheads="1"/>
          </p:cNvSpPr>
          <p:nvPr/>
        </p:nvSpPr>
        <p:spPr bwMode="auto">
          <a:xfrm rot="2704873">
            <a:off x="6127120" y="2495889"/>
            <a:ext cx="2778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9706" name="AutoShape 15"/>
          <p:cNvSpPr>
            <a:spLocks noChangeArrowheads="1"/>
          </p:cNvSpPr>
          <p:nvPr/>
        </p:nvSpPr>
        <p:spPr bwMode="auto">
          <a:xfrm rot="-3730507">
            <a:off x="6840438" y="2185533"/>
            <a:ext cx="23495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9707" name="AutoShape 16"/>
          <p:cNvSpPr>
            <a:spLocks noChangeArrowheads="1"/>
          </p:cNvSpPr>
          <p:nvPr/>
        </p:nvSpPr>
        <p:spPr bwMode="auto">
          <a:xfrm>
            <a:off x="7135588" y="2663370"/>
            <a:ext cx="1778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9708" name="AutoShape 17"/>
          <p:cNvSpPr>
            <a:spLocks noChangeArrowheads="1"/>
          </p:cNvSpPr>
          <p:nvPr/>
        </p:nvSpPr>
        <p:spPr bwMode="auto">
          <a:xfrm rot="5175220">
            <a:off x="5689795" y="2702264"/>
            <a:ext cx="1762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9709" name="AutoShape 18"/>
          <p:cNvSpPr>
            <a:spLocks noChangeArrowheads="1"/>
          </p:cNvSpPr>
          <p:nvPr/>
        </p:nvSpPr>
        <p:spPr bwMode="auto">
          <a:xfrm rot="1045514">
            <a:off x="6398988" y="2726870"/>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9710" name="Freeform 25"/>
          <p:cNvSpPr>
            <a:spLocks/>
          </p:cNvSpPr>
          <p:nvPr/>
        </p:nvSpPr>
        <p:spPr bwMode="auto">
          <a:xfrm>
            <a:off x="6481538" y="3963886"/>
            <a:ext cx="107950" cy="571500"/>
          </a:xfrm>
          <a:custGeom>
            <a:avLst/>
            <a:gdLst>
              <a:gd name="T0" fmla="*/ 2147483647 w 68"/>
              <a:gd name="T1" fmla="*/ 2147483647 h 360"/>
              <a:gd name="T2" fmla="*/ 2147483647 w 68"/>
              <a:gd name="T3" fmla="*/ 2147483647 h 360"/>
              <a:gd name="T4" fmla="*/ 2147483647 w 68"/>
              <a:gd name="T5" fmla="*/ 2147483647 h 360"/>
              <a:gd name="T6" fmla="*/ 2147483647 w 68"/>
              <a:gd name="T7" fmla="*/ 2147483647 h 360"/>
              <a:gd name="T8" fmla="*/ 2147483647 w 68"/>
              <a:gd name="T9" fmla="*/ 2147483647 h 360"/>
              <a:gd name="T10" fmla="*/ 2147483647 w 68"/>
              <a:gd name="T11" fmla="*/ 2147483647 h 360"/>
              <a:gd name="T12" fmla="*/ 2147483647 w 68"/>
              <a:gd name="T13" fmla="*/ 2147483647 h 360"/>
              <a:gd name="T14" fmla="*/ 2147483647 w 68"/>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360"/>
              <a:gd name="T26" fmla="*/ 68 w 6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360">
                <a:moveTo>
                  <a:pt x="52" y="360"/>
                </a:moveTo>
                <a:cubicBezTo>
                  <a:pt x="30" y="343"/>
                  <a:pt x="8" y="327"/>
                  <a:pt x="4" y="312"/>
                </a:cubicBezTo>
                <a:cubicBezTo>
                  <a:pt x="0" y="297"/>
                  <a:pt x="19" y="285"/>
                  <a:pt x="28" y="272"/>
                </a:cubicBezTo>
                <a:cubicBezTo>
                  <a:pt x="37" y="259"/>
                  <a:pt x="56" y="252"/>
                  <a:pt x="60" y="232"/>
                </a:cubicBezTo>
                <a:cubicBezTo>
                  <a:pt x="64" y="212"/>
                  <a:pt x="60" y="175"/>
                  <a:pt x="52" y="152"/>
                </a:cubicBezTo>
                <a:cubicBezTo>
                  <a:pt x="44" y="129"/>
                  <a:pt x="15" y="115"/>
                  <a:pt x="12" y="96"/>
                </a:cubicBezTo>
                <a:cubicBezTo>
                  <a:pt x="9" y="77"/>
                  <a:pt x="27" y="56"/>
                  <a:pt x="36" y="40"/>
                </a:cubicBezTo>
                <a:cubicBezTo>
                  <a:pt x="45" y="24"/>
                  <a:pt x="56" y="12"/>
                  <a:pt x="68" y="0"/>
                </a:cubicBezTo>
              </a:path>
            </a:pathLst>
          </a:custGeom>
          <a:noFill/>
          <a:ln w="38100" cap="flat" cmpd="sng">
            <a:solidFill>
              <a:schemeClr val="folHlink"/>
            </a:solidFill>
            <a:prstDash val="solid"/>
            <a:round/>
            <a:headEnd type="none" w="sm" len="sm"/>
            <a:tailEnd type="none" w="sm" len="sm"/>
          </a:ln>
        </p:spPr>
        <p:txBody>
          <a:bodyPr wrap="none"/>
          <a:lstStyle/>
          <a:p>
            <a:endParaRPr lang="en-US"/>
          </a:p>
        </p:txBody>
      </p:sp>
      <p:sp>
        <p:nvSpPr>
          <p:cNvPr id="29711" name="AutoShape 28"/>
          <p:cNvSpPr>
            <a:spLocks noChangeArrowheads="1"/>
          </p:cNvSpPr>
          <p:nvPr/>
        </p:nvSpPr>
        <p:spPr bwMode="auto">
          <a:xfrm rot="1045514">
            <a:off x="6414863" y="3266620"/>
            <a:ext cx="293688" cy="873125"/>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9712" name="AutoShape 29"/>
          <p:cNvSpPr>
            <a:spLocks noChangeArrowheads="1"/>
          </p:cNvSpPr>
          <p:nvPr/>
        </p:nvSpPr>
        <p:spPr bwMode="auto">
          <a:xfrm rot="-5400000">
            <a:off x="6462488" y="3722586"/>
            <a:ext cx="952500" cy="177800"/>
          </a:xfrm>
          <a:custGeom>
            <a:avLst/>
            <a:gdLst>
              <a:gd name="T0" fmla="*/ 2147483647 w 21600"/>
              <a:gd name="T1" fmla="*/ 0 h 21600"/>
              <a:gd name="T2" fmla="*/ 0 w 21600"/>
              <a:gd name="T3" fmla="*/ 408144230 h 21600"/>
              <a:gd name="T4" fmla="*/ 2147483647 w 21600"/>
              <a:gd name="T5" fmla="*/ 816287934 h 21600"/>
              <a:gd name="T6" fmla="*/ 2147483647 w 21600"/>
              <a:gd name="T7" fmla="*/ 4081442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bg1"/>
            </a:solidFill>
            <a:miter lim="800000"/>
            <a:headEnd type="none" w="sm" len="sm"/>
            <a:tailEnd type="none" w="sm" len="sm"/>
          </a:ln>
        </p:spPr>
        <p:txBody>
          <a:bodyPr wrap="none" anchor="ctr"/>
          <a:lstStyle/>
          <a:p>
            <a:endParaRPr lang="en-US"/>
          </a:p>
        </p:txBody>
      </p:sp>
      <p:sp>
        <p:nvSpPr>
          <p:cNvPr id="29713" name="Text Box 30"/>
          <p:cNvSpPr txBox="1">
            <a:spLocks noChangeArrowheads="1"/>
          </p:cNvSpPr>
          <p:nvPr/>
        </p:nvSpPr>
        <p:spPr bwMode="auto">
          <a:xfrm>
            <a:off x="5976713" y="3390799"/>
            <a:ext cx="260350" cy="915987"/>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a:p>
            <a:r>
              <a:rPr lang="en-US">
                <a:solidFill>
                  <a:schemeClr val="hlink"/>
                </a:solidFill>
              </a:rPr>
              <a:t>-</a:t>
            </a:r>
          </a:p>
          <a:p>
            <a:r>
              <a:rPr lang="en-US">
                <a:solidFill>
                  <a:schemeClr val="hlink"/>
                </a:solidFill>
              </a:rPr>
              <a:t>-</a:t>
            </a:r>
          </a:p>
        </p:txBody>
      </p:sp>
      <p:sp>
        <p:nvSpPr>
          <p:cNvPr id="29714" name="AutoShape 35"/>
          <p:cNvSpPr>
            <a:spLocks noChangeArrowheads="1"/>
          </p:cNvSpPr>
          <p:nvPr/>
        </p:nvSpPr>
        <p:spPr bwMode="auto">
          <a:xfrm rot="5400000">
            <a:off x="6094188" y="3773386"/>
            <a:ext cx="546100" cy="101600"/>
          </a:xfrm>
          <a:prstGeom prst="rightArrow">
            <a:avLst>
              <a:gd name="adj1" fmla="val 50000"/>
              <a:gd name="adj2" fmla="val 134375"/>
            </a:avLst>
          </a:prstGeom>
          <a:solidFill>
            <a:schemeClr val="hlink"/>
          </a:solidFill>
          <a:ln w="12700">
            <a:solidFill>
              <a:schemeClr val="tx1"/>
            </a:solidFill>
            <a:miter lim="800000"/>
            <a:headEnd type="none" w="sm" len="sm"/>
            <a:tailEnd type="none" w="sm" len="sm"/>
          </a:ln>
        </p:spPr>
        <p:txBody>
          <a:bodyPr wrap="none" anchor="ctr"/>
          <a:lstStyle/>
          <a:p>
            <a:endParaRPr lang="en-US"/>
          </a:p>
        </p:txBody>
      </p:sp>
      <p:sp>
        <p:nvSpPr>
          <p:cNvPr id="29715" name="Text Box 37"/>
          <p:cNvSpPr txBox="1">
            <a:spLocks noChangeArrowheads="1"/>
          </p:cNvSpPr>
          <p:nvPr/>
        </p:nvSpPr>
        <p:spPr bwMode="auto">
          <a:xfrm>
            <a:off x="7221313" y="3619399"/>
            <a:ext cx="1530350" cy="366712"/>
          </a:xfrm>
          <a:prstGeom prst="rect">
            <a:avLst/>
          </a:prstGeom>
          <a:noFill/>
          <a:ln w="12700">
            <a:noFill/>
            <a:miter lim="800000"/>
            <a:headEnd type="none" w="sm" len="sm"/>
            <a:tailEnd type="none" w="sm" len="sm"/>
          </a:ln>
        </p:spPr>
        <p:txBody>
          <a:bodyPr wrap="none">
            <a:spAutoFit/>
          </a:bodyPr>
          <a:lstStyle/>
          <a:p>
            <a:r>
              <a:rPr lang="en-US">
                <a:solidFill>
                  <a:schemeClr val="bg2"/>
                </a:solidFill>
              </a:rPr>
              <a:t>current surge</a:t>
            </a:r>
          </a:p>
        </p:txBody>
      </p:sp>
      <p:sp>
        <p:nvSpPr>
          <p:cNvPr id="338982" name="Text Box 38"/>
          <p:cNvSpPr txBox="1">
            <a:spLocks noChangeArrowheads="1"/>
          </p:cNvSpPr>
          <p:nvPr/>
        </p:nvSpPr>
        <p:spPr bwMode="auto">
          <a:xfrm>
            <a:off x="2560576"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grpSp>
        <p:nvGrpSpPr>
          <p:cNvPr id="29717" name="Group 39"/>
          <p:cNvGrpSpPr>
            <a:grpSpLocks/>
          </p:cNvGrpSpPr>
          <p:nvPr/>
        </p:nvGrpSpPr>
        <p:grpSpPr bwMode="auto">
          <a:xfrm>
            <a:off x="4620990" y="883783"/>
            <a:ext cx="3517900" cy="1250950"/>
            <a:chOff x="1672" y="615"/>
            <a:chExt cx="2216" cy="788"/>
          </a:xfrm>
        </p:grpSpPr>
        <p:sp>
          <p:nvSpPr>
            <p:cNvPr id="338984"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9727" name="Text Box 41"/>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9728" name="Text Box 42"/>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9729" name="Text Box 43"/>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9730" name="Text Box 44"/>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9731" name="Text Box 45"/>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9732" name="Text Box 46"/>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nvGrpSpPr>
          <p:cNvPr id="29718" name="Group 47"/>
          <p:cNvGrpSpPr>
            <a:grpSpLocks/>
          </p:cNvGrpSpPr>
          <p:nvPr/>
        </p:nvGrpSpPr>
        <p:grpSpPr bwMode="auto">
          <a:xfrm>
            <a:off x="1230088" y="5006543"/>
            <a:ext cx="7810500" cy="1487487"/>
            <a:chOff x="520" y="3231"/>
            <a:chExt cx="4920" cy="937"/>
          </a:xfrm>
        </p:grpSpPr>
        <p:sp>
          <p:nvSpPr>
            <p:cNvPr id="29723" name="Rectangle 48" descr="Cork"/>
            <p:cNvSpPr>
              <a:spLocks noChangeArrowheads="1"/>
            </p:cNvSpPr>
            <p:nvPr/>
          </p:nvSpPr>
          <p:spPr bwMode="auto">
            <a:xfrm>
              <a:off x="520" y="3416"/>
              <a:ext cx="4920" cy="752"/>
            </a:xfrm>
            <a:prstGeom prst="rect">
              <a:avLst/>
            </a:prstGeom>
            <a:blipFill dpi="0" rotWithShape="0">
              <a:blip r:embed="rId3"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29724" name="Text Box 49"/>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29725" name="Text Box 50"/>
            <p:cNvSpPr txBox="1">
              <a:spLocks noChangeArrowheads="1"/>
            </p:cNvSpPr>
            <p:nvPr/>
          </p:nvSpPr>
          <p:spPr bwMode="auto">
            <a:xfrm>
              <a:off x="990" y="3231"/>
              <a:ext cx="3920"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 + + + + + + + + + + + + + + + + + + + + + + + + + + + + + +</a:t>
              </a:r>
            </a:p>
          </p:txBody>
        </p:sp>
      </p:grpSp>
      <p:sp>
        <p:nvSpPr>
          <p:cNvPr id="29719" name="Line 51"/>
          <p:cNvSpPr>
            <a:spLocks noChangeShapeType="1"/>
          </p:cNvSpPr>
          <p:nvPr/>
        </p:nvSpPr>
        <p:spPr bwMode="auto">
          <a:xfrm flipV="1">
            <a:off x="5586188" y="2714170"/>
            <a:ext cx="457200" cy="304800"/>
          </a:xfrm>
          <a:prstGeom prst="line">
            <a:avLst/>
          </a:prstGeom>
          <a:noFill/>
          <a:ln w="12700">
            <a:solidFill>
              <a:schemeClr val="hlink"/>
            </a:solidFill>
            <a:round/>
            <a:headEnd type="none" w="sm" len="sm"/>
            <a:tailEnd type="triangle" w="med" len="med"/>
          </a:ln>
        </p:spPr>
        <p:txBody>
          <a:bodyPr wrap="none"/>
          <a:lstStyle/>
          <a:p>
            <a:endParaRPr lang="en-US"/>
          </a:p>
        </p:txBody>
      </p:sp>
      <p:sp>
        <p:nvSpPr>
          <p:cNvPr id="29720" name="Line 52"/>
          <p:cNvSpPr>
            <a:spLocks noChangeShapeType="1"/>
          </p:cNvSpPr>
          <p:nvPr/>
        </p:nvSpPr>
        <p:spPr bwMode="auto">
          <a:xfrm flipH="1" flipV="1">
            <a:off x="6779988" y="2409370"/>
            <a:ext cx="520700" cy="139700"/>
          </a:xfrm>
          <a:prstGeom prst="line">
            <a:avLst/>
          </a:prstGeom>
          <a:noFill/>
          <a:ln w="12700">
            <a:solidFill>
              <a:schemeClr val="hlink"/>
            </a:solidFill>
            <a:round/>
            <a:headEnd type="none" w="sm" len="sm"/>
            <a:tailEnd type="triangle" w="med" len="med"/>
          </a:ln>
        </p:spPr>
        <p:txBody>
          <a:bodyPr wrap="none"/>
          <a:lstStyle/>
          <a:p>
            <a:endParaRPr lang="en-US"/>
          </a:p>
        </p:txBody>
      </p:sp>
      <p:sp>
        <p:nvSpPr>
          <p:cNvPr id="29721" name="Text Box 53"/>
          <p:cNvSpPr txBox="1">
            <a:spLocks noChangeArrowheads="1"/>
          </p:cNvSpPr>
          <p:nvPr/>
        </p:nvSpPr>
        <p:spPr bwMode="auto">
          <a:xfrm rot="-6372945">
            <a:off x="5455220" y="2954676"/>
            <a:ext cx="260350" cy="915987"/>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a:p>
            <a:r>
              <a:rPr lang="en-US">
                <a:solidFill>
                  <a:schemeClr val="hlink"/>
                </a:solidFill>
              </a:rPr>
              <a:t>-</a:t>
            </a:r>
          </a:p>
          <a:p>
            <a:r>
              <a:rPr lang="en-US">
                <a:solidFill>
                  <a:schemeClr val="hlink"/>
                </a:solidFill>
              </a:rPr>
              <a:t>-</a:t>
            </a:r>
          </a:p>
        </p:txBody>
      </p:sp>
      <p:sp>
        <p:nvSpPr>
          <p:cNvPr id="29722" name="Text Box 54"/>
          <p:cNvSpPr txBox="1">
            <a:spLocks noChangeArrowheads="1"/>
          </p:cNvSpPr>
          <p:nvPr/>
        </p:nvSpPr>
        <p:spPr bwMode="auto">
          <a:xfrm rot="10103358">
            <a:off x="7424513" y="2674483"/>
            <a:ext cx="260350" cy="915987"/>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a:p>
            <a:r>
              <a:rPr lang="en-US">
                <a:solidFill>
                  <a:schemeClr val="hlink"/>
                </a:solidFill>
              </a:rPr>
              <a:t>-</a:t>
            </a:r>
          </a:p>
          <a:p>
            <a:r>
              <a:rPr lang="en-US">
                <a:solidFill>
                  <a:schemeClr val="hlink"/>
                </a:solidFill>
              </a:rPr>
              <a:t>-</a:t>
            </a:r>
          </a:p>
        </p:txBody>
      </p:sp>
      <p:sp>
        <p:nvSpPr>
          <p:cNvPr id="37" name="Slide Number Placeholder 36"/>
          <p:cNvSpPr>
            <a:spLocks noGrp="1"/>
          </p:cNvSpPr>
          <p:nvPr>
            <p:ph type="sldNum" sz="quarter" idx="12"/>
          </p:nvPr>
        </p:nvSpPr>
        <p:spPr/>
        <p:txBody>
          <a:bodyPr/>
          <a:lstStyle/>
          <a:p>
            <a:pPr>
              <a:defRPr/>
            </a:pPr>
            <a:fld id="{D9901FBE-E0E0-422A-BCB2-EB14375D8436}"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3" name="Text Box 5"/>
          <p:cNvSpPr txBox="1">
            <a:spLocks noChangeArrowheads="1"/>
          </p:cNvSpPr>
          <p:nvPr/>
        </p:nvSpPr>
        <p:spPr bwMode="auto">
          <a:xfrm>
            <a:off x="367307" y="898728"/>
            <a:ext cx="3888193" cy="3539430"/>
          </a:xfrm>
          <a:prstGeom prst="rect">
            <a:avLst/>
          </a:prstGeom>
          <a:noFill/>
          <a:ln w="19050">
            <a:solidFill>
              <a:schemeClr val="bg2"/>
            </a:solidFill>
            <a:miter lim="800000"/>
            <a:headEnd type="none" w="sm" len="sm"/>
            <a:tailEnd type="none" w="sm" len="sm"/>
          </a:ln>
          <a:effectLst/>
        </p:spPr>
        <p:txBody>
          <a:bodyPr wrap="square">
            <a:spAutoFit/>
          </a:bodyPr>
          <a:lstStyle/>
          <a:p>
            <a:pPr marL="225425" indent="-225425">
              <a:buFont typeface="Wingdings" pitchFamily="2" charset="2"/>
              <a:buChar char="v"/>
              <a:defRPr/>
            </a:pPr>
            <a:r>
              <a:rPr lang="en-US" sz="1600" dirty="0">
                <a:solidFill>
                  <a:schemeClr val="bg1"/>
                </a:solidFill>
              </a:rPr>
              <a:t>The current typically stops for about </a:t>
            </a:r>
            <a:r>
              <a:rPr lang="en-US" sz="1600" dirty="0">
                <a:solidFill>
                  <a:schemeClr val="bg1"/>
                </a:solidFill>
                <a:latin typeface="+mn-lt"/>
              </a:rPr>
              <a:t>50</a:t>
            </a:r>
            <a:r>
              <a:rPr lang="en-US" sz="1600" dirty="0">
                <a:solidFill>
                  <a:schemeClr val="bg1"/>
                </a:solidFill>
              </a:rPr>
              <a:t> [</a:t>
            </a:r>
            <a:r>
              <a:rPr lang="en-US" sz="1600" dirty="0">
                <a:solidFill>
                  <a:schemeClr val="bg1"/>
                </a:solidFill>
                <a:latin typeface="+mn-lt"/>
              </a:rPr>
              <a:t>ms</a:t>
            </a:r>
            <a:r>
              <a:rPr lang="en-US" sz="1600" dirty="0">
                <a:solidFill>
                  <a:schemeClr val="bg1"/>
                </a:solidFill>
              </a:rPr>
              <a:t>].</a:t>
            </a:r>
          </a:p>
          <a:p>
            <a:pPr>
              <a:buFont typeface="Wingdings" pitchFamily="2" charset="2"/>
              <a:buChar char="v"/>
              <a:defRPr/>
            </a:pPr>
            <a:endParaRPr lang="en-US" sz="1600" dirty="0">
              <a:solidFill>
                <a:schemeClr val="bg1"/>
              </a:solidFill>
            </a:endParaRPr>
          </a:p>
          <a:p>
            <a:pPr marL="225425" indent="-225425">
              <a:buFont typeface="Wingdings" pitchFamily="2" charset="2"/>
              <a:buChar char="v"/>
              <a:defRPr/>
            </a:pPr>
            <a:r>
              <a:rPr lang="en-US" sz="1600" dirty="0">
                <a:solidFill>
                  <a:schemeClr val="bg1"/>
                </a:solidFill>
              </a:rPr>
              <a:t>A new leader, called the “dart leader” </a:t>
            </a:r>
            <a:r>
              <a:rPr lang="en-US" sz="1600" dirty="0" smtClean="0">
                <a:solidFill>
                  <a:schemeClr val="bg1"/>
                </a:solidFill>
              </a:rPr>
              <a:t>usually </a:t>
            </a:r>
            <a:r>
              <a:rPr lang="en-US" sz="1600" dirty="0">
                <a:solidFill>
                  <a:schemeClr val="bg1"/>
                </a:solidFill>
              </a:rPr>
              <a:t>descends from the cloud along the </a:t>
            </a:r>
            <a:r>
              <a:rPr lang="en-US" sz="1600" dirty="0" smtClean="0">
                <a:solidFill>
                  <a:schemeClr val="bg1"/>
                </a:solidFill>
              </a:rPr>
              <a:t>previous </a:t>
            </a:r>
            <a:r>
              <a:rPr lang="en-US" sz="1600" dirty="0">
                <a:solidFill>
                  <a:schemeClr val="bg1"/>
                </a:solidFill>
              </a:rPr>
              <a:t>path. There is usually no branching as it goes.</a:t>
            </a:r>
          </a:p>
          <a:p>
            <a:pPr>
              <a:buFont typeface="Wingdings" pitchFamily="2" charset="2"/>
              <a:buChar char="v"/>
              <a:defRPr/>
            </a:pPr>
            <a:endParaRPr lang="en-US" sz="1600" dirty="0">
              <a:solidFill>
                <a:schemeClr val="bg1"/>
              </a:solidFill>
            </a:endParaRPr>
          </a:p>
          <a:p>
            <a:pPr marL="225425" indent="-225425">
              <a:buFont typeface="Wingdings" pitchFamily="2" charset="2"/>
              <a:buChar char="v"/>
              <a:defRPr/>
            </a:pPr>
            <a:r>
              <a:rPr lang="en-US" sz="1600" dirty="0">
                <a:solidFill>
                  <a:schemeClr val="bg1"/>
                </a:solidFill>
              </a:rPr>
              <a:t>The dart leader travels </a:t>
            </a:r>
            <a:r>
              <a:rPr lang="en-US" sz="1600" dirty="0" smtClean="0">
                <a:solidFill>
                  <a:schemeClr val="bg1"/>
                </a:solidFill>
              </a:rPr>
              <a:t>about </a:t>
            </a:r>
            <a:r>
              <a:rPr lang="en-US" sz="1600" dirty="0" smtClean="0">
                <a:solidFill>
                  <a:schemeClr val="bg1"/>
                </a:solidFill>
                <a:latin typeface="+mn-lt"/>
              </a:rPr>
              <a:t>10</a:t>
            </a:r>
            <a:r>
              <a:rPr lang="en-US" sz="1600" dirty="0" smtClean="0">
                <a:solidFill>
                  <a:schemeClr val="bg1"/>
                </a:solidFill>
              </a:rPr>
              <a:t> </a:t>
            </a:r>
            <a:r>
              <a:rPr lang="en-US" sz="1600" dirty="0">
                <a:solidFill>
                  <a:schemeClr val="bg1"/>
                </a:solidFill>
              </a:rPr>
              <a:t>times faster than the stepped </a:t>
            </a:r>
            <a:r>
              <a:rPr lang="en-US" sz="1600" dirty="0" smtClean="0">
                <a:solidFill>
                  <a:schemeClr val="bg1"/>
                </a:solidFill>
              </a:rPr>
              <a:t>leader, </a:t>
            </a:r>
            <a:r>
              <a:rPr lang="en-US" sz="1600" dirty="0">
                <a:solidFill>
                  <a:schemeClr val="bg1"/>
                </a:solidFill>
              </a:rPr>
              <a:t>without pausing.  It carries about </a:t>
            </a:r>
            <a:r>
              <a:rPr lang="en-US" sz="1600" dirty="0">
                <a:solidFill>
                  <a:schemeClr val="bg1"/>
                </a:solidFill>
                <a:latin typeface="+mn-lt"/>
              </a:rPr>
              <a:t>-1</a:t>
            </a:r>
            <a:r>
              <a:rPr lang="en-US" sz="1600" dirty="0">
                <a:solidFill>
                  <a:schemeClr val="bg1"/>
                </a:solidFill>
              </a:rPr>
              <a:t> [</a:t>
            </a:r>
            <a:r>
              <a:rPr lang="en-US" sz="1600" dirty="0">
                <a:solidFill>
                  <a:schemeClr val="bg1"/>
                </a:solidFill>
                <a:latin typeface="+mn-lt"/>
              </a:rPr>
              <a:t>C</a:t>
            </a:r>
            <a:r>
              <a:rPr lang="en-US" sz="1600" dirty="0">
                <a:solidFill>
                  <a:schemeClr val="bg1"/>
                </a:solidFill>
              </a:rPr>
              <a:t>].</a:t>
            </a:r>
          </a:p>
          <a:p>
            <a:pPr>
              <a:buFont typeface="Wingdings" pitchFamily="2" charset="2"/>
              <a:buChar char="v"/>
              <a:defRPr/>
            </a:pPr>
            <a:endParaRPr lang="en-US" sz="1600" dirty="0">
              <a:solidFill>
                <a:schemeClr val="bg1"/>
              </a:solidFill>
            </a:endParaRPr>
          </a:p>
          <a:p>
            <a:pPr marL="225425" indent="-225425">
              <a:buFont typeface="Wingdings" pitchFamily="2" charset="2"/>
              <a:buChar char="v"/>
              <a:defRPr/>
            </a:pPr>
            <a:r>
              <a:rPr lang="en-US" sz="1600" dirty="0">
                <a:solidFill>
                  <a:schemeClr val="bg1"/>
                </a:solidFill>
              </a:rPr>
              <a:t>Another return stroke occurs when the dart leader reaches the ground.</a:t>
            </a:r>
          </a:p>
        </p:txBody>
      </p:sp>
      <p:sp>
        <p:nvSpPr>
          <p:cNvPr id="31752" name="AutoShape 46"/>
          <p:cNvSpPr>
            <a:spLocks noChangeArrowheads="1"/>
          </p:cNvSpPr>
          <p:nvPr/>
        </p:nvSpPr>
        <p:spPr bwMode="auto">
          <a:xfrm rot="1045514">
            <a:off x="6192158" y="3695472"/>
            <a:ext cx="350838"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1753" name="AutoShape 49"/>
          <p:cNvSpPr>
            <a:spLocks noChangeArrowheads="1"/>
          </p:cNvSpPr>
          <p:nvPr/>
        </p:nvSpPr>
        <p:spPr bwMode="auto">
          <a:xfrm rot="1045514">
            <a:off x="6322333" y="2938234"/>
            <a:ext cx="293688" cy="873125"/>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40024" name="Text Box 56"/>
          <p:cNvSpPr txBox="1">
            <a:spLocks noChangeArrowheads="1"/>
          </p:cNvSpPr>
          <p:nvPr/>
        </p:nvSpPr>
        <p:spPr bwMode="auto">
          <a:xfrm>
            <a:off x="2498725"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grpSp>
        <p:nvGrpSpPr>
          <p:cNvPr id="31755" name="Group 57"/>
          <p:cNvGrpSpPr>
            <a:grpSpLocks/>
          </p:cNvGrpSpPr>
          <p:nvPr/>
        </p:nvGrpSpPr>
        <p:grpSpPr bwMode="auto">
          <a:xfrm>
            <a:off x="4528462" y="949097"/>
            <a:ext cx="3517900" cy="1250950"/>
            <a:chOff x="1672" y="615"/>
            <a:chExt cx="2216" cy="788"/>
          </a:xfrm>
        </p:grpSpPr>
        <p:sp>
          <p:nvSpPr>
            <p:cNvPr id="340026"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1762" name="Text Box 59"/>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1763" name="Text Box 60"/>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1764" name="Text Box 61"/>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1765" name="Text Box 62"/>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31766" name="Text Box 63"/>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31767" name="Text Box 64"/>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sp>
        <p:nvSpPr>
          <p:cNvPr id="31756" name="AutoShape 35"/>
          <p:cNvSpPr>
            <a:spLocks noChangeArrowheads="1"/>
          </p:cNvSpPr>
          <p:nvPr/>
        </p:nvSpPr>
        <p:spPr bwMode="auto">
          <a:xfrm>
            <a:off x="6077858" y="2233384"/>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grpSp>
        <p:nvGrpSpPr>
          <p:cNvPr id="25" name="Group 24"/>
          <p:cNvGrpSpPr/>
          <p:nvPr/>
        </p:nvGrpSpPr>
        <p:grpSpPr>
          <a:xfrm>
            <a:off x="1162958" y="4034188"/>
            <a:ext cx="7810500" cy="2457825"/>
            <a:chOff x="1130300" y="4099504"/>
            <a:chExt cx="7810500" cy="2457825"/>
          </a:xfrm>
        </p:grpSpPr>
        <p:sp>
          <p:nvSpPr>
            <p:cNvPr id="31747" name="Rectangle 19"/>
            <p:cNvSpPr>
              <a:spLocks noChangeArrowheads="1"/>
            </p:cNvSpPr>
            <p:nvPr/>
          </p:nvSpPr>
          <p:spPr bwMode="auto">
            <a:xfrm>
              <a:off x="4356100" y="4445579"/>
              <a:ext cx="406400" cy="7493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1748" name="Rectangle 20"/>
            <p:cNvSpPr>
              <a:spLocks noChangeArrowheads="1"/>
            </p:cNvSpPr>
            <p:nvPr/>
          </p:nvSpPr>
          <p:spPr bwMode="auto">
            <a:xfrm>
              <a:off x="5499100" y="4877379"/>
              <a:ext cx="1117600" cy="330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1749" name="Rectangle 21"/>
            <p:cNvSpPr>
              <a:spLocks noChangeArrowheads="1"/>
            </p:cNvSpPr>
            <p:nvPr/>
          </p:nvSpPr>
          <p:spPr bwMode="auto">
            <a:xfrm>
              <a:off x="4612575" y="4240729"/>
              <a:ext cx="88900" cy="215900"/>
            </a:xfrm>
            <a:prstGeom prst="rect">
              <a:avLst/>
            </a:prstGeom>
            <a:solidFill>
              <a:schemeClr val="accent1"/>
            </a:solidFill>
            <a:ln w="12700">
              <a:noFill/>
              <a:miter lim="800000"/>
              <a:headEnd type="none" w="sm" len="sm"/>
              <a:tailEnd type="none" w="sm" len="sm"/>
            </a:ln>
          </p:spPr>
          <p:txBody>
            <a:bodyPr wrap="none" anchor="ctr"/>
            <a:lstStyle/>
            <a:p>
              <a:endParaRPr lang="en-US"/>
            </a:p>
          </p:txBody>
        </p:sp>
        <p:sp>
          <p:nvSpPr>
            <p:cNvPr id="31750" name="Rectangle 22"/>
            <p:cNvSpPr>
              <a:spLocks noChangeArrowheads="1"/>
            </p:cNvSpPr>
            <p:nvPr/>
          </p:nvSpPr>
          <p:spPr bwMode="auto">
            <a:xfrm>
              <a:off x="6311900" y="4685229"/>
              <a:ext cx="88900" cy="203200"/>
            </a:xfrm>
            <a:prstGeom prst="rect">
              <a:avLst/>
            </a:prstGeom>
            <a:solidFill>
              <a:schemeClr val="accent1"/>
            </a:solidFill>
            <a:ln w="12700">
              <a:noFill/>
              <a:miter lim="800000"/>
              <a:headEnd type="none" w="sm" len="sm"/>
              <a:tailEnd type="none" w="sm" len="sm"/>
            </a:ln>
          </p:spPr>
          <p:txBody>
            <a:bodyPr wrap="none" anchor="ctr"/>
            <a:lstStyle/>
            <a:p>
              <a:endParaRPr lang="en-US"/>
            </a:p>
          </p:txBody>
        </p:sp>
        <p:sp>
          <p:nvSpPr>
            <p:cNvPr id="339991" name="Tree"/>
            <p:cNvSpPr>
              <a:spLocks noEditPoints="1" noChangeArrowheads="1"/>
            </p:cNvSpPr>
            <p:nvPr/>
          </p:nvSpPr>
          <p:spPr bwMode="auto">
            <a:xfrm>
              <a:off x="7210425" y="4099504"/>
              <a:ext cx="768350" cy="1098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grpSp>
          <p:nvGrpSpPr>
            <p:cNvPr id="31757" name="Group 65"/>
            <p:cNvGrpSpPr>
              <a:grpSpLocks/>
            </p:cNvGrpSpPr>
            <p:nvPr/>
          </p:nvGrpSpPr>
          <p:grpSpPr bwMode="auto">
            <a:xfrm>
              <a:off x="1130300" y="5104766"/>
              <a:ext cx="7810500" cy="1452563"/>
              <a:chOff x="520" y="3253"/>
              <a:chExt cx="4920" cy="915"/>
            </a:xfrm>
          </p:grpSpPr>
          <p:sp>
            <p:nvSpPr>
              <p:cNvPr id="31758" name="Rectangle 66" descr="Cork"/>
              <p:cNvSpPr>
                <a:spLocks noChangeArrowheads="1"/>
              </p:cNvSpPr>
              <p:nvPr/>
            </p:nvSpPr>
            <p:spPr bwMode="auto">
              <a:xfrm>
                <a:off x="520" y="3416"/>
                <a:ext cx="4920" cy="752"/>
              </a:xfrm>
              <a:prstGeom prst="rect">
                <a:avLst/>
              </a:prstGeom>
              <a:blipFill dpi="0" rotWithShape="0">
                <a:blip r:embed="rId3"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31759" name="Text Box 67"/>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31760" name="Text Box 68"/>
              <p:cNvSpPr txBox="1">
                <a:spLocks noChangeArrowheads="1"/>
              </p:cNvSpPr>
              <p:nvPr/>
            </p:nvSpPr>
            <p:spPr bwMode="auto">
              <a:xfrm>
                <a:off x="990" y="3253"/>
                <a:ext cx="3920"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 + + + + + + + + + + + + + + + + + + + + + + + + + + + + + +</a:t>
                </a:r>
              </a:p>
            </p:txBody>
          </p:sp>
        </p:grpSp>
      </p:grpSp>
      <p:sp>
        <p:nvSpPr>
          <p:cNvPr id="24" name="Slide Number Placeholder 23"/>
          <p:cNvSpPr>
            <a:spLocks noGrp="1"/>
          </p:cNvSpPr>
          <p:nvPr>
            <p:ph type="sldNum" sz="quarter" idx="12"/>
          </p:nvPr>
        </p:nvSpPr>
        <p:spPr/>
        <p:txBody>
          <a:bodyPr/>
          <a:lstStyle/>
          <a:p>
            <a:pPr>
              <a:defRPr/>
            </a:pPr>
            <a:fld id="{D9901FBE-E0E0-422A-BCB2-EB14375D8436}"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ext Box 3"/>
          <p:cNvSpPr txBox="1">
            <a:spLocks noChangeArrowheads="1"/>
          </p:cNvSpPr>
          <p:nvPr/>
        </p:nvSpPr>
        <p:spPr bwMode="auto">
          <a:xfrm>
            <a:off x="211076"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Example</a:t>
            </a:r>
          </a:p>
        </p:txBody>
      </p:sp>
      <p:graphicFrame>
        <p:nvGraphicFramePr>
          <p:cNvPr id="3074" name="Object 51"/>
          <p:cNvGraphicFramePr>
            <a:graphicFrameLocks noChangeAspect="1"/>
          </p:cNvGraphicFramePr>
          <p:nvPr/>
        </p:nvGraphicFramePr>
        <p:xfrm>
          <a:off x="6443203" y="1143001"/>
          <a:ext cx="1927238" cy="1598612"/>
        </p:xfrm>
        <a:graphic>
          <a:graphicData uri="http://schemas.openxmlformats.org/presentationml/2006/ole">
            <mc:AlternateContent xmlns:mc="http://schemas.openxmlformats.org/markup-compatibility/2006">
              <mc:Choice xmlns:v="urn:schemas-microsoft-com:vml" Requires="v">
                <p:oleObj spid="_x0000_s3467" name="Equation" r:id="rId4" imgW="1193800" imgH="990600" progId="Equation.DSMT4">
                  <p:embed/>
                </p:oleObj>
              </mc:Choice>
              <mc:Fallback>
                <p:oleObj name="Equation" r:id="rId4" imgW="1193800" imgH="990600" progId="Equation.DSMT4">
                  <p:embed/>
                  <p:pic>
                    <p:nvPicPr>
                      <p:cNvPr id="0" name="Picture 3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203" y="1143001"/>
                        <a:ext cx="1927238" cy="1598612"/>
                      </a:xfrm>
                      <a:prstGeom prst="rect">
                        <a:avLst/>
                      </a:prstGeom>
                      <a:solidFill>
                        <a:srgbClr val="EAEAEA"/>
                      </a:solidFill>
                      <a:ln>
                        <a:noFill/>
                      </a:ln>
                      <a:effectLst/>
                      <a:extLst>
                        <a:ext uri="{91240B29-F687-4F45-9708-019B960494DF}">
                          <a14:hiddenLine xmlns:a14="http://schemas.microsoft.com/office/drawing/2010/main" w="1905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1588" name="Text Box 52"/>
          <p:cNvSpPr txBox="1">
            <a:spLocks noChangeArrowheads="1"/>
          </p:cNvSpPr>
          <p:nvPr/>
        </p:nvSpPr>
        <p:spPr bwMode="auto">
          <a:xfrm>
            <a:off x="573075" y="3388288"/>
            <a:ext cx="5076825" cy="396875"/>
          </a:xfrm>
          <a:prstGeom prst="rect">
            <a:avLst/>
          </a:prstGeom>
          <a:solidFill>
            <a:srgbClr val="FFCCFF"/>
          </a:solidFill>
          <a:ln w="12700">
            <a:noFill/>
            <a:miter lim="800000"/>
            <a:headEnd type="none" w="sm" len="sm"/>
            <a:tailEnd type="none" w="sm" len="sm"/>
          </a:ln>
          <a:effectLst/>
        </p:spPr>
        <p:txBody>
          <a:bodyPr wrap="none">
            <a:spAutoFit/>
          </a:bodyPr>
          <a:lstStyle/>
          <a:p>
            <a:pPr>
              <a:defRPr/>
            </a:pPr>
            <a:r>
              <a:rPr lang="en-US" sz="2000" dirty="0">
                <a:solidFill>
                  <a:schemeClr val="bg2"/>
                </a:solidFill>
              </a:rPr>
              <a:t>Find: </a:t>
            </a:r>
            <a:r>
              <a:rPr lang="en-US" sz="2000" i="1" dirty="0">
                <a:solidFill>
                  <a:schemeClr val="bg2"/>
                </a:solidFill>
                <a:latin typeface="Times New Roman" pitchFamily="18" charset="0"/>
              </a:rPr>
              <a:t>V</a:t>
            </a:r>
            <a:r>
              <a:rPr lang="en-US" sz="2000" baseline="-25000" dirty="0">
                <a:solidFill>
                  <a:schemeClr val="bg2"/>
                </a:solidFill>
                <a:latin typeface="Times New Roman" pitchFamily="18" charset="0"/>
              </a:rPr>
              <a:t>max</a:t>
            </a:r>
            <a:r>
              <a:rPr lang="en-US" sz="2000" i="1" baseline="-25000" dirty="0">
                <a:solidFill>
                  <a:schemeClr val="bg2"/>
                </a:solidFill>
                <a:latin typeface="Times New Roman" pitchFamily="18" charset="0"/>
              </a:rPr>
              <a:t>  </a:t>
            </a:r>
            <a:r>
              <a:rPr lang="en-US" sz="2000" i="1" dirty="0">
                <a:solidFill>
                  <a:schemeClr val="bg2"/>
                </a:solidFill>
                <a:latin typeface="Times New Roman" pitchFamily="18" charset="0"/>
              </a:rPr>
              <a:t> </a:t>
            </a:r>
            <a:r>
              <a:rPr lang="en-US" sz="2000" dirty="0">
                <a:solidFill>
                  <a:schemeClr val="bg2"/>
                </a:solidFill>
              </a:rPr>
              <a:t>(assume a safety factor  </a:t>
            </a:r>
            <a:r>
              <a:rPr lang="en-US" sz="2000" dirty="0">
                <a:solidFill>
                  <a:schemeClr val="bg2"/>
                </a:solidFill>
                <a:latin typeface="+mn-lt"/>
              </a:rPr>
              <a:t>SF = </a:t>
            </a:r>
            <a:r>
              <a:rPr lang="en-US" sz="2000" dirty="0" smtClean="0">
                <a:solidFill>
                  <a:schemeClr val="bg2"/>
                </a:solidFill>
                <a:latin typeface="+mn-lt"/>
              </a:rPr>
              <a:t>2</a:t>
            </a:r>
            <a:r>
              <a:rPr lang="en-US" sz="2000" dirty="0" smtClean="0">
                <a:solidFill>
                  <a:schemeClr val="bg2"/>
                </a:solidFill>
              </a:rPr>
              <a:t>)</a:t>
            </a:r>
            <a:endParaRPr lang="en-US" sz="2000" baseline="-25000" dirty="0">
              <a:solidFill>
                <a:schemeClr val="bg2"/>
              </a:solidFill>
            </a:endParaRPr>
          </a:p>
        </p:txBody>
      </p:sp>
      <p:graphicFrame>
        <p:nvGraphicFramePr>
          <p:cNvPr id="3075" name="Object 53"/>
          <p:cNvGraphicFramePr>
            <a:graphicFrameLocks noChangeAspect="1"/>
          </p:cNvGraphicFramePr>
          <p:nvPr>
            <p:extLst>
              <p:ext uri="{D42A27DB-BD31-4B8C-83A1-F6EECF244321}">
                <p14:modId xmlns:p14="http://schemas.microsoft.com/office/powerpoint/2010/main" val="5802141"/>
              </p:ext>
            </p:extLst>
          </p:nvPr>
        </p:nvGraphicFramePr>
        <p:xfrm>
          <a:off x="5338763" y="4005263"/>
          <a:ext cx="3140075" cy="976312"/>
        </p:xfrm>
        <a:graphic>
          <a:graphicData uri="http://schemas.openxmlformats.org/presentationml/2006/ole">
            <mc:AlternateContent xmlns:mc="http://schemas.openxmlformats.org/markup-compatibility/2006">
              <mc:Choice xmlns:v="urn:schemas-microsoft-com:vml" Requires="v">
                <p:oleObj spid="_x0000_s3468" name="Equation" r:id="rId6" imgW="1548728" imgH="482391" progId="Equation.DSMT4">
                  <p:embed/>
                </p:oleObj>
              </mc:Choice>
              <mc:Fallback>
                <p:oleObj name="Equation" r:id="rId6" imgW="1548728" imgH="482391" progId="Equation.DSMT4">
                  <p:embed/>
                  <p:pic>
                    <p:nvPicPr>
                      <p:cNvPr id="0" name="Picture 3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8763" y="4005263"/>
                        <a:ext cx="3140075"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Text Box 54"/>
          <p:cNvSpPr txBox="1">
            <a:spLocks noChangeArrowheads="1"/>
          </p:cNvSpPr>
          <p:nvPr/>
        </p:nvSpPr>
        <p:spPr bwMode="auto">
          <a:xfrm>
            <a:off x="4358243" y="5151564"/>
            <a:ext cx="3788229" cy="369332"/>
          </a:xfrm>
          <a:prstGeom prst="rect">
            <a:avLst/>
          </a:prstGeom>
          <a:noFill/>
          <a:ln w="12700">
            <a:noFill/>
            <a:miter lim="800000"/>
            <a:headEnd type="none" w="sm" len="sm"/>
            <a:tailEnd type="none" w="sm" len="sm"/>
          </a:ln>
        </p:spPr>
        <p:txBody>
          <a:bodyPr wrap="square">
            <a:spAutoFit/>
          </a:bodyPr>
          <a:lstStyle/>
          <a:p>
            <a:pPr algn="ctr">
              <a:spcBef>
                <a:spcPts val="0"/>
              </a:spcBef>
            </a:pPr>
            <a:r>
              <a:rPr lang="en-US" dirty="0" smtClean="0">
                <a:solidFill>
                  <a:schemeClr val="bg1"/>
                </a:solidFill>
                <a:sym typeface="Symbol" pitchFamily="18" charset="2"/>
              </a:rPr>
              <a:t>Set </a:t>
            </a:r>
            <a:r>
              <a:rPr lang="en-US" i="1" dirty="0" smtClean="0">
                <a:solidFill>
                  <a:schemeClr val="bg1"/>
                </a:solidFill>
                <a:latin typeface="+mn-lt"/>
                <a:sym typeface="Symbol"/>
              </a:rPr>
              <a:t></a:t>
            </a:r>
            <a:r>
              <a:rPr lang="en-US" dirty="0" smtClean="0">
                <a:solidFill>
                  <a:schemeClr val="bg1"/>
                </a:solidFill>
                <a:latin typeface="+mn-lt"/>
                <a:sym typeface="Symbol"/>
              </a:rPr>
              <a:t> = </a:t>
            </a:r>
            <a:r>
              <a:rPr lang="en-US" i="1" dirty="0" smtClean="0">
                <a:solidFill>
                  <a:schemeClr val="bg1"/>
                </a:solidFill>
                <a:latin typeface="+mn-lt"/>
                <a:sym typeface="Symbol"/>
              </a:rPr>
              <a:t>a </a:t>
            </a:r>
            <a:r>
              <a:rPr lang="en-US" sz="1400" dirty="0">
                <a:solidFill>
                  <a:schemeClr val="bg1"/>
                </a:solidFill>
                <a:sym typeface="Symbol"/>
              </a:rPr>
              <a:t>(breakdown occurs here first</a:t>
            </a:r>
            <a:r>
              <a:rPr lang="en-US" sz="1400" dirty="0" smtClean="0">
                <a:solidFill>
                  <a:schemeClr val="bg1"/>
                </a:solidFill>
                <a:sym typeface="Symbol"/>
              </a:rPr>
              <a:t>)</a:t>
            </a:r>
            <a:r>
              <a:rPr lang="en-US" dirty="0" smtClean="0">
                <a:solidFill>
                  <a:schemeClr val="bg1"/>
                </a:solidFill>
                <a:latin typeface="+mj-lt"/>
                <a:sym typeface="Symbol"/>
              </a:rPr>
              <a:t>:</a:t>
            </a:r>
            <a:endParaRPr lang="en-US" i="1" dirty="0" smtClean="0">
              <a:solidFill>
                <a:schemeClr val="bg1"/>
              </a:solidFill>
              <a:latin typeface="+mn-lt"/>
              <a:sym typeface="Symbol"/>
            </a:endParaRPr>
          </a:p>
        </p:txBody>
      </p:sp>
      <p:sp>
        <p:nvSpPr>
          <p:cNvPr id="42" name="Slide Number Placeholder 41"/>
          <p:cNvSpPr>
            <a:spLocks noGrp="1"/>
          </p:cNvSpPr>
          <p:nvPr>
            <p:ph type="sldNum" sz="quarter" idx="12"/>
          </p:nvPr>
        </p:nvSpPr>
        <p:spPr/>
        <p:txBody>
          <a:bodyPr/>
          <a:lstStyle/>
          <a:p>
            <a:pPr>
              <a:defRPr/>
            </a:pPr>
            <a:fld id="{D9901FBE-E0E0-422A-BCB2-EB14375D8436}" type="slidenum">
              <a:rPr lang="en-US" smtClean="0"/>
              <a:pPr>
                <a:defRPr/>
              </a:pPr>
              <a:t>4</a:t>
            </a:fld>
            <a:endParaRPr lang="en-US"/>
          </a:p>
        </p:txBody>
      </p:sp>
      <p:sp>
        <p:nvSpPr>
          <p:cNvPr id="43" name="TextBox 42"/>
          <p:cNvSpPr txBox="1"/>
          <p:nvPr/>
        </p:nvSpPr>
        <p:spPr>
          <a:xfrm>
            <a:off x="6115798" y="3564385"/>
            <a:ext cx="1828800" cy="369332"/>
          </a:xfrm>
          <a:prstGeom prst="rect">
            <a:avLst/>
          </a:prstGeom>
          <a:noFill/>
        </p:spPr>
        <p:txBody>
          <a:bodyPr wrap="square" rtlCol="0">
            <a:spAutoFit/>
          </a:bodyPr>
          <a:lstStyle/>
          <a:p>
            <a:r>
              <a:rPr lang="en-US" dirty="0">
                <a:solidFill>
                  <a:srgbClr val="FF0000"/>
                </a:solidFill>
              </a:rPr>
              <a:t>At breakdown:</a:t>
            </a:r>
          </a:p>
        </p:txBody>
      </p:sp>
      <p:graphicFrame>
        <p:nvGraphicFramePr>
          <p:cNvPr id="3114" name="Object 53"/>
          <p:cNvGraphicFramePr>
            <a:graphicFrameLocks noChangeAspect="1"/>
          </p:cNvGraphicFramePr>
          <p:nvPr>
            <p:extLst>
              <p:ext uri="{D42A27DB-BD31-4B8C-83A1-F6EECF244321}">
                <p14:modId xmlns:p14="http://schemas.microsoft.com/office/powerpoint/2010/main" val="1434038367"/>
              </p:ext>
            </p:extLst>
          </p:nvPr>
        </p:nvGraphicFramePr>
        <p:xfrm>
          <a:off x="5151438" y="5603875"/>
          <a:ext cx="3140075" cy="925513"/>
        </p:xfrm>
        <a:graphic>
          <a:graphicData uri="http://schemas.openxmlformats.org/presentationml/2006/ole">
            <mc:AlternateContent xmlns:mc="http://schemas.openxmlformats.org/markup-compatibility/2006">
              <mc:Choice xmlns:v="urn:schemas-microsoft-com:vml" Requires="v">
                <p:oleObj spid="_x0000_s3469" name="Equation" r:id="rId8" imgW="1549400" imgH="457200" progId="Equation.DSMT4">
                  <p:embed/>
                </p:oleObj>
              </mc:Choice>
              <mc:Fallback>
                <p:oleObj name="Equation" r:id="rId8" imgW="1549400" imgH="457200" progId="Equation.DSMT4">
                  <p:embed/>
                  <p:pic>
                    <p:nvPicPr>
                      <p:cNvPr id="0" name="Picture 3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1438" y="5603875"/>
                        <a:ext cx="3140075" cy="92551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8" name="Group 47"/>
          <p:cNvGrpSpPr/>
          <p:nvPr/>
        </p:nvGrpSpPr>
        <p:grpSpPr>
          <a:xfrm>
            <a:off x="1558699" y="931636"/>
            <a:ext cx="4044950" cy="2124649"/>
            <a:chOff x="1558699" y="931636"/>
            <a:chExt cx="4044950" cy="2124649"/>
          </a:xfrm>
        </p:grpSpPr>
        <p:sp>
          <p:nvSpPr>
            <p:cNvPr id="3082" name="Text Box 17"/>
            <p:cNvSpPr txBox="1">
              <a:spLocks noChangeArrowheads="1"/>
            </p:cNvSpPr>
            <p:nvPr/>
          </p:nvSpPr>
          <p:spPr bwMode="auto">
            <a:xfrm>
              <a:off x="3873274" y="2493736"/>
              <a:ext cx="1730375" cy="366713"/>
            </a:xfrm>
            <a:prstGeom prst="rect">
              <a:avLst/>
            </a:prstGeom>
            <a:noFill/>
            <a:ln w="12700">
              <a:noFill/>
              <a:miter lim="800000"/>
              <a:headEnd type="none" w="sm" len="sm"/>
              <a:tailEnd type="none" w="sm" len="sm"/>
            </a:ln>
          </p:spPr>
          <p:txBody>
            <a:bodyPr>
              <a:spAutoFit/>
            </a:bodyPr>
            <a:lstStyle/>
            <a:p>
              <a:pPr>
                <a:spcBef>
                  <a:spcPct val="50000"/>
                </a:spcBef>
              </a:pPr>
              <a:r>
                <a:rPr lang="en-US" dirty="0">
                  <a:solidFill>
                    <a:schemeClr val="bg1"/>
                  </a:solidFill>
                  <a:sym typeface="Symbol" pitchFamily="18" charset="2"/>
                </a:rPr>
                <a:t>C</a:t>
              </a:r>
              <a:r>
                <a:rPr lang="en-US" dirty="0" smtClean="0">
                  <a:solidFill>
                    <a:schemeClr val="bg1"/>
                  </a:solidFill>
                  <a:sym typeface="Symbol" pitchFamily="18" charset="2"/>
                </a:rPr>
                <a:t>oaxial </a:t>
              </a:r>
              <a:r>
                <a:rPr lang="en-US" dirty="0">
                  <a:solidFill>
                    <a:schemeClr val="bg1"/>
                  </a:solidFill>
                  <a:sym typeface="Symbol" pitchFamily="18" charset="2"/>
                </a:rPr>
                <a:t>cable</a:t>
              </a:r>
              <a:endParaRPr lang="en-US" baseline="-25000" dirty="0">
                <a:solidFill>
                  <a:schemeClr val="bg1"/>
                </a:solidFill>
              </a:endParaRPr>
            </a:p>
          </p:txBody>
        </p:sp>
        <p:sp>
          <p:nvSpPr>
            <p:cNvPr id="3083" name="Line 39"/>
            <p:cNvSpPr>
              <a:spLocks noChangeShapeType="1"/>
            </p:cNvSpPr>
            <p:nvPr/>
          </p:nvSpPr>
          <p:spPr bwMode="auto">
            <a:xfrm flipV="1">
              <a:off x="2738212" y="931636"/>
              <a:ext cx="1544638" cy="865188"/>
            </a:xfrm>
            <a:prstGeom prst="line">
              <a:avLst/>
            </a:prstGeom>
            <a:noFill/>
            <a:ln w="28575">
              <a:solidFill>
                <a:schemeClr val="bg2"/>
              </a:solidFill>
              <a:round/>
              <a:headEnd type="none" w="sm" len="sm"/>
              <a:tailEnd type="none" w="sm" len="sm"/>
            </a:ln>
          </p:spPr>
          <p:txBody>
            <a:bodyPr wrap="none"/>
            <a:lstStyle/>
            <a:p>
              <a:endParaRPr lang="en-US"/>
            </a:p>
          </p:txBody>
        </p:sp>
        <p:sp>
          <p:nvSpPr>
            <p:cNvPr id="3084" name="Line 40"/>
            <p:cNvSpPr>
              <a:spLocks noChangeShapeType="1"/>
            </p:cNvSpPr>
            <p:nvPr/>
          </p:nvSpPr>
          <p:spPr bwMode="auto">
            <a:xfrm flipV="1">
              <a:off x="3241449" y="1585686"/>
              <a:ext cx="1693863" cy="1174750"/>
            </a:xfrm>
            <a:prstGeom prst="line">
              <a:avLst/>
            </a:prstGeom>
            <a:noFill/>
            <a:ln w="28575">
              <a:solidFill>
                <a:schemeClr val="bg2"/>
              </a:solidFill>
              <a:round/>
              <a:headEnd type="none" w="sm" len="sm"/>
              <a:tailEnd type="none" w="sm" len="sm"/>
            </a:ln>
          </p:spPr>
          <p:txBody>
            <a:bodyPr wrap="none"/>
            <a:lstStyle/>
            <a:p>
              <a:endParaRPr lang="en-US"/>
            </a:p>
          </p:txBody>
        </p:sp>
        <p:sp>
          <p:nvSpPr>
            <p:cNvPr id="3085" name="Line 43"/>
            <p:cNvSpPr>
              <a:spLocks noChangeShapeType="1"/>
            </p:cNvSpPr>
            <p:nvPr/>
          </p:nvSpPr>
          <p:spPr bwMode="auto">
            <a:xfrm flipV="1">
              <a:off x="3268437" y="1093561"/>
              <a:ext cx="1174750" cy="717550"/>
            </a:xfrm>
            <a:prstGeom prst="line">
              <a:avLst/>
            </a:prstGeom>
            <a:noFill/>
            <a:ln w="28575">
              <a:solidFill>
                <a:schemeClr val="bg2"/>
              </a:solidFill>
              <a:prstDash val="dash"/>
              <a:round/>
              <a:headEnd type="none" w="sm" len="sm"/>
              <a:tailEnd type="none" w="sm" len="sm"/>
            </a:ln>
          </p:spPr>
          <p:txBody>
            <a:bodyPr wrap="none"/>
            <a:lstStyle/>
            <a:p>
              <a:endParaRPr lang="en-US"/>
            </a:p>
          </p:txBody>
        </p:sp>
        <p:sp>
          <p:nvSpPr>
            <p:cNvPr id="3086" name="Line 44"/>
            <p:cNvSpPr>
              <a:spLocks noChangeShapeType="1"/>
            </p:cNvSpPr>
            <p:nvPr/>
          </p:nvSpPr>
          <p:spPr bwMode="auto">
            <a:xfrm flipV="1">
              <a:off x="3516087" y="1439636"/>
              <a:ext cx="1223963" cy="790575"/>
            </a:xfrm>
            <a:prstGeom prst="line">
              <a:avLst/>
            </a:prstGeom>
            <a:noFill/>
            <a:ln w="28575">
              <a:solidFill>
                <a:schemeClr val="bg2"/>
              </a:solidFill>
              <a:prstDash val="dash"/>
              <a:round/>
              <a:headEnd type="none" w="sm" len="sm"/>
              <a:tailEnd type="none" w="sm" len="sm"/>
            </a:ln>
          </p:spPr>
          <p:txBody>
            <a:bodyPr wrap="none"/>
            <a:lstStyle/>
            <a:p>
              <a:endParaRPr lang="en-US"/>
            </a:p>
          </p:txBody>
        </p:sp>
        <p:sp>
          <p:nvSpPr>
            <p:cNvPr id="3087" name="Oval 72"/>
            <p:cNvSpPr>
              <a:spLocks noChangeArrowheads="1"/>
            </p:cNvSpPr>
            <p:nvPr/>
          </p:nvSpPr>
          <p:spPr bwMode="auto">
            <a:xfrm>
              <a:off x="2385787" y="1763486"/>
              <a:ext cx="1054100" cy="1130300"/>
            </a:xfrm>
            <a:prstGeom prst="ellipse">
              <a:avLst/>
            </a:prstGeom>
            <a:solidFill>
              <a:srgbClr val="DDDDDD"/>
            </a:solidFill>
            <a:ln w="28575">
              <a:solidFill>
                <a:schemeClr val="bg2"/>
              </a:solidFill>
              <a:round/>
              <a:headEnd type="none" w="sm" len="sm"/>
              <a:tailEnd type="none" w="sm" len="sm"/>
            </a:ln>
          </p:spPr>
          <p:txBody>
            <a:bodyPr wrap="none" anchor="ctr"/>
            <a:lstStyle/>
            <a:p>
              <a:endParaRPr lang="en-US"/>
            </a:p>
          </p:txBody>
        </p:sp>
        <p:sp>
          <p:nvSpPr>
            <p:cNvPr id="3088" name="Line 41"/>
            <p:cNvSpPr>
              <a:spLocks noChangeShapeType="1"/>
            </p:cNvSpPr>
            <p:nvPr/>
          </p:nvSpPr>
          <p:spPr bwMode="auto">
            <a:xfrm flipV="1">
              <a:off x="2847749" y="1823143"/>
              <a:ext cx="395288" cy="247650"/>
            </a:xfrm>
            <a:prstGeom prst="line">
              <a:avLst/>
            </a:prstGeom>
            <a:noFill/>
            <a:ln w="28575">
              <a:solidFill>
                <a:schemeClr val="bg2"/>
              </a:solidFill>
              <a:round/>
              <a:headEnd type="none" w="sm" len="sm"/>
              <a:tailEnd/>
            </a:ln>
          </p:spPr>
          <p:txBody>
            <a:bodyPr wrap="none"/>
            <a:lstStyle/>
            <a:p>
              <a:endParaRPr lang="en-US"/>
            </a:p>
          </p:txBody>
        </p:sp>
        <p:sp>
          <p:nvSpPr>
            <p:cNvPr id="3089" name="Line 42"/>
            <p:cNvSpPr>
              <a:spLocks noChangeShapeType="1"/>
            </p:cNvSpPr>
            <p:nvPr/>
          </p:nvSpPr>
          <p:spPr bwMode="auto">
            <a:xfrm flipV="1">
              <a:off x="3138357" y="2247674"/>
              <a:ext cx="346075" cy="258763"/>
            </a:xfrm>
            <a:prstGeom prst="line">
              <a:avLst/>
            </a:prstGeom>
            <a:noFill/>
            <a:ln w="28575">
              <a:solidFill>
                <a:schemeClr val="bg2"/>
              </a:solidFill>
              <a:round/>
              <a:headEnd type="none" w="sm" len="sm"/>
              <a:tailEnd/>
            </a:ln>
          </p:spPr>
          <p:txBody>
            <a:bodyPr wrap="none"/>
            <a:lstStyle/>
            <a:p>
              <a:endParaRPr lang="en-US"/>
            </a:p>
          </p:txBody>
        </p:sp>
        <p:graphicFrame>
          <p:nvGraphicFramePr>
            <p:cNvPr id="3076" name="Object 49"/>
            <p:cNvGraphicFramePr>
              <a:graphicFrameLocks noChangeAspect="1"/>
            </p:cNvGraphicFramePr>
            <p:nvPr/>
          </p:nvGraphicFramePr>
          <p:xfrm>
            <a:off x="1558699" y="1895249"/>
            <a:ext cx="392113" cy="542925"/>
          </p:xfrm>
          <a:graphic>
            <a:graphicData uri="http://schemas.openxmlformats.org/presentationml/2006/ole">
              <mc:AlternateContent xmlns:mc="http://schemas.openxmlformats.org/markup-compatibility/2006">
                <mc:Choice xmlns:v="urn:schemas-microsoft-com:vml" Requires="v">
                  <p:oleObj spid="_x0000_s3470" name="Equation" r:id="rId10" imgW="165028" imgH="228501" progId="Equation.DSMT4">
                    <p:embed/>
                  </p:oleObj>
                </mc:Choice>
                <mc:Fallback>
                  <p:oleObj name="Equation" r:id="rId10" imgW="165028" imgH="228501" progId="Equation.DSMT4">
                    <p:embed/>
                    <p:pic>
                      <p:nvPicPr>
                        <p:cNvPr id="0" name="Picture 3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8699" y="1895249"/>
                          <a:ext cx="3921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1" name="Oval 73"/>
            <p:cNvSpPr>
              <a:spLocks noChangeArrowheads="1"/>
            </p:cNvSpPr>
            <p:nvPr/>
          </p:nvSpPr>
          <p:spPr bwMode="auto">
            <a:xfrm>
              <a:off x="2703287" y="2042886"/>
              <a:ext cx="508000" cy="546100"/>
            </a:xfrm>
            <a:prstGeom prst="ellipse">
              <a:avLst/>
            </a:prstGeom>
            <a:solidFill>
              <a:schemeClr val="tx2"/>
            </a:solidFill>
            <a:ln w="28575">
              <a:solidFill>
                <a:schemeClr val="bg2"/>
              </a:solidFill>
              <a:round/>
              <a:headEnd type="none" w="sm" len="sm"/>
              <a:tailEnd type="none" w="sm" len="sm"/>
            </a:ln>
          </p:spPr>
          <p:txBody>
            <a:bodyPr wrap="none" anchor="ctr"/>
            <a:lstStyle/>
            <a:p>
              <a:endParaRPr lang="en-US"/>
            </a:p>
          </p:txBody>
        </p:sp>
        <p:sp>
          <p:nvSpPr>
            <p:cNvPr id="3092" name="Line 50"/>
            <p:cNvSpPr>
              <a:spLocks noChangeShapeType="1"/>
            </p:cNvSpPr>
            <p:nvPr/>
          </p:nvSpPr>
          <p:spPr bwMode="auto">
            <a:xfrm>
              <a:off x="2007962" y="2268311"/>
              <a:ext cx="555625" cy="74613"/>
            </a:xfrm>
            <a:prstGeom prst="line">
              <a:avLst/>
            </a:prstGeom>
            <a:noFill/>
            <a:ln w="12700">
              <a:solidFill>
                <a:schemeClr val="bg2"/>
              </a:solidFill>
              <a:round/>
              <a:headEnd type="none" w="med" len="med"/>
              <a:tailEnd type="arrow" w="med" len="med"/>
            </a:ln>
          </p:spPr>
          <p:txBody>
            <a:bodyPr wrap="none"/>
            <a:lstStyle/>
            <a:p>
              <a:endParaRPr lang="en-US"/>
            </a:p>
          </p:txBody>
        </p:sp>
        <p:sp>
          <p:nvSpPr>
            <p:cNvPr id="3094" name="Line 46"/>
            <p:cNvSpPr>
              <a:spLocks noChangeShapeType="1"/>
            </p:cNvSpPr>
            <p:nvPr/>
          </p:nvSpPr>
          <p:spPr bwMode="auto">
            <a:xfrm>
              <a:off x="2960462" y="2292124"/>
              <a:ext cx="234950" cy="469900"/>
            </a:xfrm>
            <a:prstGeom prst="line">
              <a:avLst/>
            </a:prstGeom>
            <a:noFill/>
            <a:ln w="12700">
              <a:solidFill>
                <a:schemeClr val="bg2"/>
              </a:solidFill>
              <a:round/>
              <a:headEnd type="none" w="sm" len="sm"/>
              <a:tailEnd type="triangle" w="med" len="med"/>
            </a:ln>
          </p:spPr>
          <p:txBody>
            <a:bodyPr wrap="none"/>
            <a:lstStyle/>
            <a:p>
              <a:endParaRPr lang="en-US"/>
            </a:p>
          </p:txBody>
        </p:sp>
        <p:sp>
          <p:nvSpPr>
            <p:cNvPr id="3095" name="Line 45"/>
            <p:cNvSpPr>
              <a:spLocks noChangeShapeType="1"/>
            </p:cNvSpPr>
            <p:nvPr/>
          </p:nvSpPr>
          <p:spPr bwMode="auto">
            <a:xfrm flipV="1">
              <a:off x="2960462" y="2107974"/>
              <a:ext cx="185738" cy="185738"/>
            </a:xfrm>
            <a:prstGeom prst="line">
              <a:avLst/>
            </a:prstGeom>
            <a:noFill/>
            <a:ln w="12700">
              <a:solidFill>
                <a:schemeClr val="bg2"/>
              </a:solidFill>
              <a:round/>
              <a:headEnd type="none" w="sm" len="sm"/>
              <a:tailEnd type="triangle" w="med" len="med"/>
            </a:ln>
          </p:spPr>
          <p:txBody>
            <a:bodyPr wrap="none"/>
            <a:lstStyle/>
            <a:p>
              <a:endParaRPr lang="en-US"/>
            </a:p>
          </p:txBody>
        </p:sp>
        <p:graphicFrame>
          <p:nvGraphicFramePr>
            <p:cNvPr id="46" name="Object 53"/>
            <p:cNvGraphicFramePr>
              <a:graphicFrameLocks noChangeAspect="1"/>
            </p:cNvGraphicFramePr>
            <p:nvPr/>
          </p:nvGraphicFramePr>
          <p:xfrm>
            <a:off x="2814567" y="2071033"/>
            <a:ext cx="214313" cy="236537"/>
          </p:xfrm>
          <a:graphic>
            <a:graphicData uri="http://schemas.openxmlformats.org/presentationml/2006/ole">
              <mc:AlternateContent xmlns:mc="http://schemas.openxmlformats.org/markup-compatibility/2006">
                <mc:Choice xmlns:v="urn:schemas-microsoft-com:vml" Requires="v">
                  <p:oleObj spid="_x0000_s3471" name="Equation" r:id="rId12" imgW="126835" imgH="139518" progId="Equation.DSMT4">
                    <p:embed/>
                  </p:oleObj>
                </mc:Choice>
                <mc:Fallback>
                  <p:oleObj name="Equation" r:id="rId12" imgW="126835" imgH="139518" progId="Equation.DSMT4">
                    <p:embed/>
                    <p:pic>
                      <p:nvPicPr>
                        <p:cNvPr id="0" name="Picture 3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4567" y="2071033"/>
                          <a:ext cx="214313"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17" name="Object 45"/>
            <p:cNvGraphicFramePr>
              <a:graphicFrameLocks noChangeAspect="1"/>
            </p:cNvGraphicFramePr>
            <p:nvPr/>
          </p:nvGraphicFramePr>
          <p:xfrm>
            <a:off x="3265422" y="2754660"/>
            <a:ext cx="214313" cy="301625"/>
          </p:xfrm>
          <a:graphic>
            <a:graphicData uri="http://schemas.openxmlformats.org/presentationml/2006/ole">
              <mc:AlternateContent xmlns:mc="http://schemas.openxmlformats.org/markup-compatibility/2006">
                <mc:Choice xmlns:v="urn:schemas-microsoft-com:vml" Requires="v">
                  <p:oleObj spid="_x0000_s3472" name="Equation" r:id="rId14" imgW="126725" imgH="177415" progId="Equation.DSMT4">
                    <p:embed/>
                  </p:oleObj>
                </mc:Choice>
                <mc:Fallback>
                  <p:oleObj name="Equation" r:id="rId14" imgW="126725" imgH="177415" progId="Equation.DSMT4">
                    <p:embed/>
                    <p:pic>
                      <p:nvPicPr>
                        <p:cNvPr id="0" name="Picture 3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5422" y="2754660"/>
                          <a:ext cx="2143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1" name="Group 50"/>
          <p:cNvGrpSpPr/>
          <p:nvPr/>
        </p:nvGrpSpPr>
        <p:grpSpPr>
          <a:xfrm>
            <a:off x="1622412" y="4181280"/>
            <a:ext cx="2978150" cy="2307538"/>
            <a:chOff x="1168400" y="4223437"/>
            <a:chExt cx="2978150" cy="2307538"/>
          </a:xfrm>
        </p:grpSpPr>
        <p:sp>
          <p:nvSpPr>
            <p:cNvPr id="3096" name="Oval 56"/>
            <p:cNvSpPr>
              <a:spLocks noChangeArrowheads="1"/>
            </p:cNvSpPr>
            <p:nvPr/>
          </p:nvSpPr>
          <p:spPr bwMode="auto">
            <a:xfrm>
              <a:off x="1168400" y="4559300"/>
              <a:ext cx="1574800" cy="1574800"/>
            </a:xfrm>
            <a:prstGeom prst="ellipse">
              <a:avLst/>
            </a:prstGeom>
            <a:solidFill>
              <a:srgbClr val="969696"/>
            </a:solidFill>
            <a:ln w="38100">
              <a:solidFill>
                <a:srgbClr val="FF9933"/>
              </a:solidFill>
              <a:round/>
              <a:headEnd type="none" w="sm" len="sm"/>
              <a:tailEnd type="none" w="sm" len="sm"/>
            </a:ln>
          </p:spPr>
          <p:txBody>
            <a:bodyPr wrap="none" anchor="ctr"/>
            <a:lstStyle/>
            <a:p>
              <a:endParaRPr lang="en-US"/>
            </a:p>
          </p:txBody>
        </p:sp>
        <p:sp>
          <p:nvSpPr>
            <p:cNvPr id="3097" name="Oval 57"/>
            <p:cNvSpPr>
              <a:spLocks noChangeArrowheads="1"/>
            </p:cNvSpPr>
            <p:nvPr/>
          </p:nvSpPr>
          <p:spPr bwMode="auto">
            <a:xfrm>
              <a:off x="1689100" y="5092700"/>
              <a:ext cx="533400" cy="533400"/>
            </a:xfrm>
            <a:prstGeom prst="ellipse">
              <a:avLst/>
            </a:prstGeom>
            <a:solidFill>
              <a:srgbClr val="FF9933"/>
            </a:solidFill>
            <a:ln w="12700">
              <a:solidFill>
                <a:schemeClr val="bg2"/>
              </a:solidFill>
              <a:round/>
              <a:headEnd type="none" w="sm" len="sm"/>
              <a:tailEnd type="none" w="sm" len="sm"/>
            </a:ln>
          </p:spPr>
          <p:txBody>
            <a:bodyPr wrap="none" anchor="ctr"/>
            <a:lstStyle/>
            <a:p>
              <a:endParaRPr lang="en-US"/>
            </a:p>
          </p:txBody>
        </p:sp>
        <p:sp>
          <p:nvSpPr>
            <p:cNvPr id="3100" name="Text Box 58"/>
            <p:cNvSpPr txBox="1">
              <a:spLocks noChangeArrowheads="1"/>
            </p:cNvSpPr>
            <p:nvPr/>
          </p:nvSpPr>
          <p:spPr bwMode="auto">
            <a:xfrm>
              <a:off x="1470025" y="5002213"/>
              <a:ext cx="31750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01" name="Text Box 59"/>
            <p:cNvSpPr txBox="1">
              <a:spLocks noChangeArrowheads="1"/>
            </p:cNvSpPr>
            <p:nvPr/>
          </p:nvSpPr>
          <p:spPr bwMode="auto">
            <a:xfrm>
              <a:off x="1508125" y="5345113"/>
              <a:ext cx="31750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02" name="Text Box 60"/>
            <p:cNvSpPr txBox="1">
              <a:spLocks noChangeArrowheads="1"/>
            </p:cNvSpPr>
            <p:nvPr/>
          </p:nvSpPr>
          <p:spPr bwMode="auto">
            <a:xfrm>
              <a:off x="1800225" y="5535613"/>
              <a:ext cx="31750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03" name="Text Box 61"/>
            <p:cNvSpPr txBox="1">
              <a:spLocks noChangeArrowheads="1"/>
            </p:cNvSpPr>
            <p:nvPr/>
          </p:nvSpPr>
          <p:spPr bwMode="auto">
            <a:xfrm>
              <a:off x="2105025" y="5319713"/>
              <a:ext cx="31750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04" name="Text Box 62"/>
            <p:cNvSpPr txBox="1">
              <a:spLocks noChangeArrowheads="1"/>
            </p:cNvSpPr>
            <p:nvPr/>
          </p:nvSpPr>
          <p:spPr bwMode="auto">
            <a:xfrm>
              <a:off x="2130425" y="4989513"/>
              <a:ext cx="31750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05" name="Text Box 63"/>
            <p:cNvSpPr txBox="1">
              <a:spLocks noChangeArrowheads="1"/>
            </p:cNvSpPr>
            <p:nvPr/>
          </p:nvSpPr>
          <p:spPr bwMode="auto">
            <a:xfrm>
              <a:off x="1800225" y="4824413"/>
              <a:ext cx="31750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06" name="Text Box 64"/>
            <p:cNvSpPr txBox="1">
              <a:spLocks noChangeArrowheads="1"/>
            </p:cNvSpPr>
            <p:nvPr/>
          </p:nvSpPr>
          <p:spPr bwMode="auto">
            <a:xfrm>
              <a:off x="1851025" y="5840413"/>
              <a:ext cx="26035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07" name="Text Box 65"/>
            <p:cNvSpPr txBox="1">
              <a:spLocks noChangeArrowheads="1"/>
            </p:cNvSpPr>
            <p:nvPr/>
          </p:nvSpPr>
          <p:spPr bwMode="auto">
            <a:xfrm>
              <a:off x="1863725" y="4468813"/>
              <a:ext cx="26035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08" name="Text Box 66"/>
            <p:cNvSpPr txBox="1">
              <a:spLocks noChangeArrowheads="1"/>
            </p:cNvSpPr>
            <p:nvPr/>
          </p:nvSpPr>
          <p:spPr bwMode="auto">
            <a:xfrm>
              <a:off x="2397125" y="4748213"/>
              <a:ext cx="26035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09" name="Text Box 67"/>
            <p:cNvSpPr txBox="1">
              <a:spLocks noChangeArrowheads="1"/>
            </p:cNvSpPr>
            <p:nvPr/>
          </p:nvSpPr>
          <p:spPr bwMode="auto">
            <a:xfrm>
              <a:off x="1292225" y="4760913"/>
              <a:ext cx="26035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10" name="Text Box 68"/>
            <p:cNvSpPr txBox="1">
              <a:spLocks noChangeArrowheads="1"/>
            </p:cNvSpPr>
            <p:nvPr/>
          </p:nvSpPr>
          <p:spPr bwMode="auto">
            <a:xfrm>
              <a:off x="1292225" y="5510213"/>
              <a:ext cx="26035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11" name="Text Box 69"/>
            <p:cNvSpPr txBox="1">
              <a:spLocks noChangeArrowheads="1"/>
            </p:cNvSpPr>
            <p:nvPr/>
          </p:nvSpPr>
          <p:spPr bwMode="auto">
            <a:xfrm>
              <a:off x="2384425" y="5535613"/>
              <a:ext cx="260350" cy="366713"/>
            </a:xfrm>
            <a:prstGeom prst="rect">
              <a:avLst/>
            </a:prstGeom>
            <a:noFill/>
            <a:ln w="12700">
              <a:noFill/>
              <a:miter lim="800000"/>
              <a:headEnd type="none" w="sm" len="sm"/>
              <a:tailEnd type="none" w="sm" len="sm"/>
            </a:ln>
          </p:spPr>
          <p:txBody>
            <a:bodyPr wrap="none">
              <a:spAutoFit/>
            </a:bodyPr>
            <a:lstStyle/>
            <a:p>
              <a:r>
                <a:rPr lang="en-US">
                  <a:solidFill>
                    <a:schemeClr val="folHlink"/>
                  </a:solidFill>
                </a:rPr>
                <a:t>-</a:t>
              </a:r>
            </a:p>
          </p:txBody>
        </p:sp>
        <p:sp>
          <p:nvSpPr>
            <p:cNvPr id="3112" name="Line 70"/>
            <p:cNvSpPr>
              <a:spLocks noChangeShapeType="1"/>
            </p:cNvSpPr>
            <p:nvPr/>
          </p:nvSpPr>
          <p:spPr bwMode="auto">
            <a:xfrm flipH="1">
              <a:off x="2120900" y="4660900"/>
              <a:ext cx="342900" cy="444500"/>
            </a:xfrm>
            <a:prstGeom prst="line">
              <a:avLst/>
            </a:prstGeom>
            <a:noFill/>
            <a:ln w="12700">
              <a:solidFill>
                <a:schemeClr val="bg2"/>
              </a:solidFill>
              <a:round/>
              <a:headEnd type="none" w="med" len="med"/>
              <a:tailEnd type="arrow" w="med" len="med"/>
            </a:ln>
          </p:spPr>
          <p:txBody>
            <a:bodyPr wrap="none"/>
            <a:lstStyle/>
            <a:p>
              <a:endParaRPr lang="en-US"/>
            </a:p>
          </p:txBody>
        </p:sp>
        <p:sp>
          <p:nvSpPr>
            <p:cNvPr id="3113" name="Line 71"/>
            <p:cNvSpPr>
              <a:spLocks noChangeShapeType="1"/>
            </p:cNvSpPr>
            <p:nvPr/>
          </p:nvSpPr>
          <p:spPr bwMode="auto">
            <a:xfrm flipH="1" flipV="1">
              <a:off x="2603500" y="5626100"/>
              <a:ext cx="850900" cy="609600"/>
            </a:xfrm>
            <a:prstGeom prst="line">
              <a:avLst/>
            </a:prstGeom>
            <a:noFill/>
            <a:ln w="12700">
              <a:solidFill>
                <a:schemeClr val="bg2"/>
              </a:solidFill>
              <a:round/>
              <a:headEnd type="none" w="med" len="med"/>
              <a:tailEnd type="arrow" w="med" len="med"/>
            </a:ln>
          </p:spPr>
          <p:txBody>
            <a:bodyPr wrap="none"/>
            <a:lstStyle/>
            <a:p>
              <a:endParaRPr lang="en-US"/>
            </a:p>
          </p:txBody>
        </p:sp>
        <p:graphicFrame>
          <p:nvGraphicFramePr>
            <p:cNvPr id="49" name="Object 45"/>
            <p:cNvGraphicFramePr>
              <a:graphicFrameLocks noChangeAspect="1"/>
            </p:cNvGraphicFramePr>
            <p:nvPr/>
          </p:nvGraphicFramePr>
          <p:xfrm>
            <a:off x="2465767" y="4223437"/>
            <a:ext cx="512762" cy="409575"/>
          </p:xfrm>
          <a:graphic>
            <a:graphicData uri="http://schemas.openxmlformats.org/presentationml/2006/ole">
              <mc:AlternateContent xmlns:mc="http://schemas.openxmlformats.org/markup-compatibility/2006">
                <mc:Choice xmlns:v="urn:schemas-microsoft-com:vml" Requires="v">
                  <p:oleObj spid="_x0000_s3473" name="Equation" r:id="rId16" imgW="304668" imgH="241195" progId="Equation.DSMT4">
                    <p:embed/>
                  </p:oleObj>
                </mc:Choice>
                <mc:Fallback>
                  <p:oleObj name="Equation" r:id="rId16" imgW="304668" imgH="241195" progId="Equation.DSMT4">
                    <p:embed/>
                    <p:pic>
                      <p:nvPicPr>
                        <p:cNvPr id="0" name="Picture 36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65767" y="4223437"/>
                          <a:ext cx="51276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19" name="Object 47"/>
            <p:cNvGraphicFramePr>
              <a:graphicFrameLocks noChangeAspect="1"/>
            </p:cNvGraphicFramePr>
            <p:nvPr/>
          </p:nvGraphicFramePr>
          <p:xfrm>
            <a:off x="3484563" y="6121400"/>
            <a:ext cx="661987" cy="409575"/>
          </p:xfrm>
          <a:graphic>
            <a:graphicData uri="http://schemas.openxmlformats.org/presentationml/2006/ole">
              <mc:AlternateContent xmlns:mc="http://schemas.openxmlformats.org/markup-compatibility/2006">
                <mc:Choice xmlns:v="urn:schemas-microsoft-com:vml" Requires="v">
                  <p:oleObj spid="_x0000_s3474" name="Equation" r:id="rId18" imgW="393529" imgH="241195" progId="Equation.DSMT4">
                    <p:embed/>
                  </p:oleObj>
                </mc:Choice>
                <mc:Fallback>
                  <p:oleObj name="Equation" r:id="rId18" imgW="393529" imgH="241195" progId="Equation.DSMT4">
                    <p:embed/>
                    <p:pic>
                      <p:nvPicPr>
                        <p:cNvPr id="0" name="Picture 36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84563" y="6121400"/>
                          <a:ext cx="6619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572174033"/>
              </p:ext>
            </p:extLst>
          </p:nvPr>
        </p:nvGraphicFramePr>
        <p:xfrm>
          <a:off x="171450" y="5257800"/>
          <a:ext cx="1144588" cy="1414463"/>
        </p:xfrm>
        <a:graphic>
          <a:graphicData uri="http://schemas.openxmlformats.org/presentationml/2006/ole">
            <mc:AlternateContent xmlns:mc="http://schemas.openxmlformats.org/markup-compatibility/2006">
              <mc:Choice xmlns:v="urn:schemas-microsoft-com:vml" Requires="v">
                <p:oleObj spid="_x0000_s3475" name="Equation" r:id="rId20" imgW="863225" imgH="1066337" progId="Equation.DSMT4">
                  <p:embed/>
                </p:oleObj>
              </mc:Choice>
              <mc:Fallback>
                <p:oleObj name="Equation" r:id="rId20" imgW="863225" imgH="1066337" progId="Equation.DSMT4">
                  <p:embed/>
                  <p:pic>
                    <p:nvPicPr>
                      <p:cNvPr id="0" name="Picture 36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1450" y="5257800"/>
                        <a:ext cx="1144588"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Text Box 5"/>
          <p:cNvSpPr txBox="1">
            <a:spLocks noChangeArrowheads="1"/>
          </p:cNvSpPr>
          <p:nvPr/>
        </p:nvSpPr>
        <p:spPr bwMode="auto">
          <a:xfrm>
            <a:off x="296874" y="1441925"/>
            <a:ext cx="4619505" cy="2308324"/>
          </a:xfrm>
          <a:prstGeom prst="rect">
            <a:avLst/>
          </a:prstGeom>
          <a:noFill/>
          <a:ln w="19050">
            <a:solidFill>
              <a:schemeClr val="bg2"/>
            </a:solidFill>
            <a:miter lim="800000"/>
            <a:headEnd type="none" w="sm" len="sm"/>
            <a:tailEnd type="none" w="sm" len="sm"/>
          </a:ln>
          <a:effectLst/>
        </p:spPr>
        <p:txBody>
          <a:bodyPr wrap="square">
            <a:spAutoFit/>
          </a:bodyPr>
          <a:lstStyle/>
          <a:p>
            <a:pPr marL="225425" indent="-225425">
              <a:buFont typeface="Wingdings" pitchFamily="2" charset="2"/>
              <a:buChar char="v"/>
              <a:defRPr/>
            </a:pPr>
            <a:r>
              <a:rPr lang="en-US" sz="1600" dirty="0">
                <a:solidFill>
                  <a:schemeClr val="bg1"/>
                </a:solidFill>
              </a:rPr>
              <a:t>The dart-leader / return-stroke combination </a:t>
            </a:r>
            <a:r>
              <a:rPr lang="en-US" sz="1600" dirty="0" smtClean="0">
                <a:solidFill>
                  <a:schemeClr val="bg1"/>
                </a:solidFill>
              </a:rPr>
              <a:t>typically repeats </a:t>
            </a:r>
            <a:r>
              <a:rPr lang="en-US" sz="1600" dirty="0" smtClean="0">
                <a:solidFill>
                  <a:schemeClr val="bg1"/>
                </a:solidFill>
                <a:latin typeface="+mn-lt"/>
              </a:rPr>
              <a:t>3</a:t>
            </a:r>
            <a:r>
              <a:rPr lang="en-US" sz="1600" dirty="0" smtClean="0">
                <a:solidFill>
                  <a:schemeClr val="bg1"/>
                </a:solidFill>
              </a:rPr>
              <a:t> </a:t>
            </a:r>
            <a:r>
              <a:rPr lang="en-US" sz="1600" dirty="0">
                <a:solidFill>
                  <a:schemeClr val="bg1"/>
                </a:solidFill>
              </a:rPr>
              <a:t>or </a:t>
            </a:r>
            <a:r>
              <a:rPr lang="en-US" sz="1600" dirty="0">
                <a:solidFill>
                  <a:schemeClr val="bg1"/>
                </a:solidFill>
                <a:latin typeface="+mn-lt"/>
              </a:rPr>
              <a:t>4</a:t>
            </a:r>
            <a:r>
              <a:rPr lang="en-US" sz="1600" dirty="0">
                <a:solidFill>
                  <a:schemeClr val="bg1"/>
                </a:solidFill>
              </a:rPr>
              <a:t> times. </a:t>
            </a:r>
          </a:p>
          <a:p>
            <a:pPr>
              <a:buFont typeface="Wingdings" pitchFamily="2" charset="2"/>
              <a:buChar char="v"/>
              <a:defRPr/>
            </a:pPr>
            <a:endParaRPr lang="en-US" sz="1600" dirty="0">
              <a:solidFill>
                <a:schemeClr val="bg1"/>
              </a:solidFill>
            </a:endParaRPr>
          </a:p>
          <a:p>
            <a:pPr marL="225425" indent="-225425">
              <a:buFont typeface="Wingdings" pitchFamily="2" charset="2"/>
              <a:buChar char="v"/>
              <a:defRPr/>
            </a:pPr>
            <a:r>
              <a:rPr lang="en-US" sz="1600" dirty="0">
                <a:solidFill>
                  <a:schemeClr val="bg1"/>
                </a:solidFill>
              </a:rPr>
              <a:t>The entire </a:t>
            </a:r>
            <a:r>
              <a:rPr lang="en-US" sz="1600" dirty="0" smtClean="0">
                <a:solidFill>
                  <a:schemeClr val="bg1"/>
                </a:solidFill>
              </a:rPr>
              <a:t>event (lighting flash) typically lasts </a:t>
            </a:r>
            <a:r>
              <a:rPr lang="en-US" sz="1600" dirty="0" smtClean="0">
                <a:solidFill>
                  <a:schemeClr val="bg1"/>
                </a:solidFill>
                <a:latin typeface="+mn-lt"/>
              </a:rPr>
              <a:t>0.2</a:t>
            </a:r>
            <a:r>
              <a:rPr lang="en-US" sz="1600" dirty="0" smtClean="0">
                <a:solidFill>
                  <a:schemeClr val="bg1"/>
                </a:solidFill>
              </a:rPr>
              <a:t> </a:t>
            </a:r>
            <a:r>
              <a:rPr lang="en-US" sz="1600" dirty="0">
                <a:solidFill>
                  <a:schemeClr val="bg1"/>
                </a:solidFill>
              </a:rPr>
              <a:t>[</a:t>
            </a:r>
            <a:r>
              <a:rPr lang="en-US" sz="1600" dirty="0" smtClean="0">
                <a:solidFill>
                  <a:schemeClr val="bg1"/>
                </a:solidFill>
                <a:latin typeface="+mn-lt"/>
              </a:rPr>
              <a:t>s</a:t>
            </a:r>
            <a:r>
              <a:rPr lang="en-US" sz="1600" dirty="0" smtClean="0">
                <a:solidFill>
                  <a:schemeClr val="bg1"/>
                </a:solidFill>
              </a:rPr>
              <a:t>] (sometimes </a:t>
            </a:r>
            <a:r>
              <a:rPr lang="en-US" sz="1600" dirty="0">
                <a:solidFill>
                  <a:schemeClr val="bg1"/>
                </a:solidFill>
              </a:rPr>
              <a:t>as long a </a:t>
            </a:r>
            <a:r>
              <a:rPr lang="en-US" sz="1600" dirty="0">
                <a:solidFill>
                  <a:schemeClr val="bg1"/>
                </a:solidFill>
                <a:latin typeface="+mn-lt"/>
              </a:rPr>
              <a:t>1</a:t>
            </a:r>
            <a:r>
              <a:rPr lang="en-US" sz="1600" dirty="0">
                <a:solidFill>
                  <a:schemeClr val="bg1"/>
                </a:solidFill>
              </a:rPr>
              <a:t> [</a:t>
            </a:r>
            <a:r>
              <a:rPr lang="en-US" sz="1600" dirty="0">
                <a:solidFill>
                  <a:schemeClr val="bg1"/>
                </a:solidFill>
                <a:latin typeface="+mn-lt"/>
              </a:rPr>
              <a:t>s</a:t>
            </a:r>
            <a:r>
              <a:rPr lang="en-US" sz="1600" dirty="0">
                <a:solidFill>
                  <a:schemeClr val="bg1"/>
                </a:solidFill>
              </a:rPr>
              <a:t>] or more).</a:t>
            </a:r>
          </a:p>
          <a:p>
            <a:pPr>
              <a:buFont typeface="Wingdings" pitchFamily="2" charset="2"/>
              <a:buChar char="v"/>
              <a:defRPr/>
            </a:pPr>
            <a:endParaRPr lang="en-US" sz="1600" dirty="0">
              <a:solidFill>
                <a:schemeClr val="bg1"/>
              </a:solidFill>
            </a:endParaRPr>
          </a:p>
          <a:p>
            <a:pPr marL="225425" indent="-225425">
              <a:buFont typeface="Wingdings" pitchFamily="2" charset="2"/>
              <a:buChar char="v"/>
              <a:defRPr/>
            </a:pPr>
            <a:r>
              <a:rPr lang="en-US" sz="1600" dirty="0">
                <a:solidFill>
                  <a:schemeClr val="bg1"/>
                </a:solidFill>
              </a:rPr>
              <a:t>The total charge deposited on the ground (from the stepped leader, the dart leaders, and current flow </a:t>
            </a:r>
            <a:r>
              <a:rPr lang="en-US" sz="1600" dirty="0" smtClean="0">
                <a:solidFill>
                  <a:schemeClr val="bg1"/>
                </a:solidFill>
              </a:rPr>
              <a:t>between </a:t>
            </a:r>
            <a:r>
              <a:rPr lang="en-US" sz="1600" dirty="0">
                <a:solidFill>
                  <a:schemeClr val="bg1"/>
                </a:solidFill>
              </a:rPr>
              <a:t>them) is about </a:t>
            </a:r>
            <a:r>
              <a:rPr lang="en-US" sz="1600" dirty="0">
                <a:solidFill>
                  <a:schemeClr val="bg1"/>
                </a:solidFill>
                <a:latin typeface="+mn-lt"/>
              </a:rPr>
              <a:t>-25 </a:t>
            </a:r>
            <a:r>
              <a:rPr lang="en-US" sz="1600" dirty="0">
                <a:solidFill>
                  <a:schemeClr val="bg1"/>
                </a:solidFill>
              </a:rPr>
              <a:t>[</a:t>
            </a:r>
            <a:r>
              <a:rPr lang="en-US" sz="1600" dirty="0">
                <a:solidFill>
                  <a:schemeClr val="bg1"/>
                </a:solidFill>
                <a:latin typeface="+mn-lt"/>
              </a:rPr>
              <a:t>C</a:t>
            </a:r>
            <a:r>
              <a:rPr lang="en-US" sz="1600" dirty="0">
                <a:solidFill>
                  <a:schemeClr val="bg1"/>
                </a:solidFill>
              </a:rPr>
              <a:t>].</a:t>
            </a:r>
          </a:p>
        </p:txBody>
      </p:sp>
      <p:sp>
        <p:nvSpPr>
          <p:cNvPr id="32776" name="AutoShape 20"/>
          <p:cNvSpPr>
            <a:spLocks noChangeArrowheads="1"/>
          </p:cNvSpPr>
          <p:nvPr/>
        </p:nvSpPr>
        <p:spPr bwMode="auto">
          <a:xfrm>
            <a:off x="6143500" y="2203700"/>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2778" name="AutoShape 23"/>
          <p:cNvSpPr>
            <a:spLocks noChangeArrowheads="1"/>
          </p:cNvSpPr>
          <p:nvPr/>
        </p:nvSpPr>
        <p:spPr bwMode="auto">
          <a:xfrm rot="1045514">
            <a:off x="6387975" y="2908550"/>
            <a:ext cx="293688" cy="873125"/>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41016" name="Text Box 24"/>
          <p:cNvSpPr txBox="1">
            <a:spLocks noChangeArrowheads="1"/>
          </p:cNvSpPr>
          <p:nvPr/>
        </p:nvSpPr>
        <p:spPr bwMode="auto">
          <a:xfrm>
            <a:off x="2371725"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grpSp>
        <p:nvGrpSpPr>
          <p:cNvPr id="32780" name="Group 25"/>
          <p:cNvGrpSpPr>
            <a:grpSpLocks/>
          </p:cNvGrpSpPr>
          <p:nvPr/>
        </p:nvGrpSpPr>
        <p:grpSpPr bwMode="auto">
          <a:xfrm>
            <a:off x="5166075" y="978788"/>
            <a:ext cx="3517900" cy="1250950"/>
            <a:chOff x="1672" y="615"/>
            <a:chExt cx="2216" cy="788"/>
          </a:xfrm>
        </p:grpSpPr>
        <p:sp>
          <p:nvSpPr>
            <p:cNvPr id="341018"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2786" name="Text Box 27"/>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2787" name="Text Box 28"/>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2788" name="Text Box 29"/>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2789" name="Text Box 30"/>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32790" name="Text Box 31"/>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32791" name="Text Box 32"/>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nvGrpSpPr>
          <p:cNvPr id="25" name="Group 24"/>
          <p:cNvGrpSpPr/>
          <p:nvPr/>
        </p:nvGrpSpPr>
        <p:grpSpPr>
          <a:xfrm>
            <a:off x="1264225" y="3665788"/>
            <a:ext cx="7810500" cy="2772791"/>
            <a:chOff x="1216725" y="3760788"/>
            <a:chExt cx="7810500" cy="2772791"/>
          </a:xfrm>
        </p:grpSpPr>
        <p:sp>
          <p:nvSpPr>
            <p:cNvPr id="32771" name="Rectangle 14"/>
            <p:cNvSpPr>
              <a:spLocks noChangeArrowheads="1"/>
            </p:cNvSpPr>
            <p:nvPr/>
          </p:nvSpPr>
          <p:spPr bwMode="auto">
            <a:xfrm>
              <a:off x="3733800" y="4457454"/>
              <a:ext cx="406400" cy="7493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2772" name="Rectangle 15"/>
            <p:cNvSpPr>
              <a:spLocks noChangeArrowheads="1"/>
            </p:cNvSpPr>
            <p:nvPr/>
          </p:nvSpPr>
          <p:spPr bwMode="auto">
            <a:xfrm>
              <a:off x="5549900" y="4853629"/>
              <a:ext cx="1117600" cy="330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2773" name="Rectangle 16"/>
            <p:cNvSpPr>
              <a:spLocks noChangeArrowheads="1"/>
            </p:cNvSpPr>
            <p:nvPr/>
          </p:nvSpPr>
          <p:spPr bwMode="auto">
            <a:xfrm>
              <a:off x="3990275" y="4279900"/>
              <a:ext cx="88900" cy="215900"/>
            </a:xfrm>
            <a:prstGeom prst="rect">
              <a:avLst/>
            </a:prstGeom>
            <a:solidFill>
              <a:schemeClr val="accent1"/>
            </a:solidFill>
            <a:ln w="12700">
              <a:noFill/>
              <a:miter lim="800000"/>
              <a:headEnd type="none" w="sm" len="sm"/>
              <a:tailEnd type="none" w="sm" len="sm"/>
            </a:ln>
          </p:spPr>
          <p:txBody>
            <a:bodyPr wrap="none" anchor="ctr"/>
            <a:lstStyle/>
            <a:p>
              <a:endParaRPr lang="en-US"/>
            </a:p>
          </p:txBody>
        </p:sp>
        <p:sp>
          <p:nvSpPr>
            <p:cNvPr id="32774" name="Rectangle 17"/>
            <p:cNvSpPr>
              <a:spLocks noChangeArrowheads="1"/>
            </p:cNvSpPr>
            <p:nvPr/>
          </p:nvSpPr>
          <p:spPr bwMode="auto">
            <a:xfrm>
              <a:off x="6362700" y="4685229"/>
              <a:ext cx="88900" cy="203200"/>
            </a:xfrm>
            <a:prstGeom prst="rect">
              <a:avLst/>
            </a:prstGeom>
            <a:solidFill>
              <a:schemeClr val="accent1"/>
            </a:solidFill>
            <a:ln w="12700">
              <a:noFill/>
              <a:miter lim="800000"/>
              <a:headEnd type="none" w="sm" len="sm"/>
              <a:tailEnd type="none" w="sm" len="sm"/>
            </a:ln>
          </p:spPr>
          <p:txBody>
            <a:bodyPr wrap="none" anchor="ctr"/>
            <a:lstStyle/>
            <a:p>
              <a:endParaRPr lang="en-US"/>
            </a:p>
          </p:txBody>
        </p:sp>
        <p:sp>
          <p:nvSpPr>
            <p:cNvPr id="341010" name="Tree"/>
            <p:cNvSpPr>
              <a:spLocks noEditPoints="1" noChangeArrowheads="1"/>
            </p:cNvSpPr>
            <p:nvPr/>
          </p:nvSpPr>
          <p:spPr bwMode="auto">
            <a:xfrm>
              <a:off x="7261225" y="4040129"/>
              <a:ext cx="768350" cy="1098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2777" name="AutoShape 21"/>
            <p:cNvSpPr>
              <a:spLocks noChangeArrowheads="1"/>
            </p:cNvSpPr>
            <p:nvPr/>
          </p:nvSpPr>
          <p:spPr bwMode="auto">
            <a:xfrm rot="1045514">
              <a:off x="6210300" y="3760788"/>
              <a:ext cx="350838"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grpSp>
          <p:nvGrpSpPr>
            <p:cNvPr id="32781" name="Group 33"/>
            <p:cNvGrpSpPr>
              <a:grpSpLocks/>
            </p:cNvGrpSpPr>
            <p:nvPr/>
          </p:nvGrpSpPr>
          <p:grpSpPr bwMode="auto">
            <a:xfrm>
              <a:off x="1216725" y="5081016"/>
              <a:ext cx="7810500" cy="1452563"/>
              <a:chOff x="520" y="3253"/>
              <a:chExt cx="4920" cy="915"/>
            </a:xfrm>
          </p:grpSpPr>
          <p:sp>
            <p:nvSpPr>
              <p:cNvPr id="32782" name="Rectangle 34" descr="Cork"/>
              <p:cNvSpPr>
                <a:spLocks noChangeArrowheads="1"/>
              </p:cNvSpPr>
              <p:nvPr/>
            </p:nvSpPr>
            <p:spPr bwMode="auto">
              <a:xfrm>
                <a:off x="520" y="3416"/>
                <a:ext cx="4920" cy="752"/>
              </a:xfrm>
              <a:prstGeom prst="rect">
                <a:avLst/>
              </a:prstGeom>
              <a:blipFill dpi="0" rotWithShape="0">
                <a:blip r:embed="rId3"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32783" name="Text Box 35"/>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32784" name="Text Box 36"/>
              <p:cNvSpPr txBox="1">
                <a:spLocks noChangeArrowheads="1"/>
              </p:cNvSpPr>
              <p:nvPr/>
            </p:nvSpPr>
            <p:spPr bwMode="auto">
              <a:xfrm>
                <a:off x="990" y="3253"/>
                <a:ext cx="3920"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 + + + + + + + + + + + + + + + + + + + + + + + + + + + + + +</a:t>
                </a:r>
              </a:p>
            </p:txBody>
          </p:sp>
        </p:grpSp>
      </p:grpSp>
      <p:sp>
        <p:nvSpPr>
          <p:cNvPr id="24" name="Slide Number Placeholder 23"/>
          <p:cNvSpPr>
            <a:spLocks noGrp="1"/>
          </p:cNvSpPr>
          <p:nvPr>
            <p:ph type="sldNum" sz="quarter" idx="12"/>
          </p:nvPr>
        </p:nvSpPr>
        <p:spPr/>
        <p:txBody>
          <a:bodyPr/>
          <a:lstStyle/>
          <a:p>
            <a:pPr>
              <a:defRPr/>
            </a:pPr>
            <a:fld id="{D9901FBE-E0E0-422A-BCB2-EB14375D8436}"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5" name="Text Box 5"/>
          <p:cNvSpPr txBox="1">
            <a:spLocks noChangeArrowheads="1"/>
          </p:cNvSpPr>
          <p:nvPr/>
        </p:nvSpPr>
        <p:spPr bwMode="auto">
          <a:xfrm>
            <a:off x="717834" y="2263941"/>
            <a:ext cx="2493452" cy="830997"/>
          </a:xfrm>
          <a:prstGeom prst="rect">
            <a:avLst/>
          </a:prstGeom>
          <a:noFill/>
          <a:ln w="19050">
            <a:solidFill>
              <a:schemeClr val="bg2"/>
            </a:solidFill>
            <a:miter lim="800000"/>
            <a:headEnd type="none" w="sm" len="sm"/>
            <a:tailEnd type="none" w="sm" len="sm"/>
          </a:ln>
          <a:effectLst/>
        </p:spPr>
        <p:txBody>
          <a:bodyPr wrap="square">
            <a:spAutoFit/>
          </a:bodyPr>
          <a:lstStyle/>
          <a:p>
            <a:pPr marL="228600" indent="-228600">
              <a:buFont typeface="Wingdings" pitchFamily="2" charset="2"/>
              <a:buChar char="v"/>
              <a:defRPr/>
            </a:pPr>
            <a:r>
              <a:rPr lang="en-US" sz="1600" dirty="0" smtClean="0">
                <a:solidFill>
                  <a:schemeClr val="bg1"/>
                </a:solidFill>
              </a:rPr>
              <a:t> Lightning may not always strike the tallest object around!</a:t>
            </a:r>
            <a:endParaRPr lang="en-US" sz="1600" dirty="0">
              <a:solidFill>
                <a:schemeClr val="bg1"/>
              </a:solidFill>
            </a:endParaRPr>
          </a:p>
        </p:txBody>
      </p:sp>
      <p:sp>
        <p:nvSpPr>
          <p:cNvPr id="28675" name="AutoShape 8"/>
          <p:cNvSpPr>
            <a:spLocks noChangeArrowheads="1"/>
          </p:cNvSpPr>
          <p:nvPr/>
        </p:nvSpPr>
        <p:spPr bwMode="auto">
          <a:xfrm>
            <a:off x="4702606" y="2044700"/>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8676" name="AutoShape 15"/>
          <p:cNvSpPr>
            <a:spLocks noChangeArrowheads="1"/>
          </p:cNvSpPr>
          <p:nvPr/>
        </p:nvSpPr>
        <p:spPr bwMode="auto">
          <a:xfrm rot="2704873">
            <a:off x="4620413" y="2538444"/>
            <a:ext cx="2778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8677" name="AutoShape 16"/>
          <p:cNvSpPr>
            <a:spLocks noChangeArrowheads="1"/>
          </p:cNvSpPr>
          <p:nvPr/>
        </p:nvSpPr>
        <p:spPr bwMode="auto">
          <a:xfrm rot="-3730507">
            <a:off x="5298106" y="2239963"/>
            <a:ext cx="23495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8678" name="AutoShape 18"/>
          <p:cNvSpPr>
            <a:spLocks noChangeArrowheads="1"/>
          </p:cNvSpPr>
          <p:nvPr/>
        </p:nvSpPr>
        <p:spPr bwMode="auto">
          <a:xfrm rot="5175220">
            <a:off x="4159338" y="2756694"/>
            <a:ext cx="176212"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8679" name="AutoShape 19"/>
          <p:cNvSpPr>
            <a:spLocks noChangeArrowheads="1"/>
          </p:cNvSpPr>
          <p:nvPr/>
        </p:nvSpPr>
        <p:spPr bwMode="auto">
          <a:xfrm rot="1045514">
            <a:off x="4880406" y="2781300"/>
            <a:ext cx="4191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37950" name="Text Box 30"/>
          <p:cNvSpPr txBox="1">
            <a:spLocks noChangeArrowheads="1"/>
          </p:cNvSpPr>
          <p:nvPr/>
        </p:nvSpPr>
        <p:spPr bwMode="auto">
          <a:xfrm>
            <a:off x="2371725"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grpSp>
        <p:nvGrpSpPr>
          <p:cNvPr id="2" name="Group 31"/>
          <p:cNvGrpSpPr>
            <a:grpSpLocks/>
          </p:cNvGrpSpPr>
          <p:nvPr/>
        </p:nvGrpSpPr>
        <p:grpSpPr bwMode="auto">
          <a:xfrm>
            <a:off x="3280206" y="938213"/>
            <a:ext cx="3517900" cy="1250950"/>
            <a:chOff x="1672" y="615"/>
            <a:chExt cx="2216" cy="788"/>
          </a:xfrm>
        </p:grpSpPr>
        <p:sp>
          <p:nvSpPr>
            <p:cNvPr id="337952"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8700" name="Text Box 33"/>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8701" name="Text Box 34"/>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8702" name="Text Box 35"/>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28703" name="Text Box 36"/>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8704" name="Text Box 37"/>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28705" name="Text Box 38"/>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sp>
        <p:nvSpPr>
          <p:cNvPr id="28680" name="Rectangle 20"/>
          <p:cNvSpPr>
            <a:spLocks noChangeArrowheads="1"/>
          </p:cNvSpPr>
          <p:nvPr/>
        </p:nvSpPr>
        <p:spPr bwMode="auto">
          <a:xfrm>
            <a:off x="5555322" y="3385457"/>
            <a:ext cx="406400" cy="199208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8681" name="Rectangle 21"/>
          <p:cNvSpPr>
            <a:spLocks noChangeArrowheads="1"/>
          </p:cNvSpPr>
          <p:nvPr/>
        </p:nvSpPr>
        <p:spPr bwMode="auto">
          <a:xfrm>
            <a:off x="4143806" y="4940300"/>
            <a:ext cx="1117600" cy="330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8682" name="Rectangle 22"/>
          <p:cNvSpPr>
            <a:spLocks noChangeArrowheads="1"/>
          </p:cNvSpPr>
          <p:nvPr/>
        </p:nvSpPr>
        <p:spPr bwMode="auto">
          <a:xfrm>
            <a:off x="5811797" y="3171537"/>
            <a:ext cx="88900" cy="215900"/>
          </a:xfrm>
          <a:prstGeom prst="rect">
            <a:avLst/>
          </a:prstGeom>
          <a:solidFill>
            <a:schemeClr val="accent1"/>
          </a:solidFill>
          <a:ln w="12700">
            <a:noFill/>
            <a:miter lim="800000"/>
            <a:headEnd type="none" w="sm" len="sm"/>
            <a:tailEnd type="none" w="sm" len="sm"/>
          </a:ln>
        </p:spPr>
        <p:txBody>
          <a:bodyPr wrap="none" anchor="ctr"/>
          <a:lstStyle/>
          <a:p>
            <a:endParaRPr lang="en-US"/>
          </a:p>
        </p:txBody>
      </p:sp>
      <p:sp>
        <p:nvSpPr>
          <p:cNvPr id="28683" name="Rectangle 23"/>
          <p:cNvSpPr>
            <a:spLocks noChangeArrowheads="1"/>
          </p:cNvSpPr>
          <p:nvPr/>
        </p:nvSpPr>
        <p:spPr bwMode="auto">
          <a:xfrm>
            <a:off x="4993881" y="4748150"/>
            <a:ext cx="88900" cy="203200"/>
          </a:xfrm>
          <a:prstGeom prst="rect">
            <a:avLst/>
          </a:prstGeom>
          <a:solidFill>
            <a:schemeClr val="accent1"/>
          </a:solidFill>
          <a:ln w="12700">
            <a:noFill/>
            <a:miter lim="800000"/>
            <a:headEnd type="none" w="sm" len="sm"/>
            <a:tailEnd type="none" w="sm" len="sm"/>
          </a:ln>
        </p:spPr>
        <p:txBody>
          <a:bodyPr wrap="none" anchor="ctr"/>
          <a:lstStyle/>
          <a:p>
            <a:endParaRPr lang="en-US"/>
          </a:p>
        </p:txBody>
      </p:sp>
      <p:sp>
        <p:nvSpPr>
          <p:cNvPr id="28685" name="Freeform 26"/>
          <p:cNvSpPr>
            <a:spLocks/>
          </p:cNvSpPr>
          <p:nvPr/>
        </p:nvSpPr>
        <p:spPr bwMode="auto">
          <a:xfrm>
            <a:off x="4962956" y="4127500"/>
            <a:ext cx="107950" cy="571500"/>
          </a:xfrm>
          <a:custGeom>
            <a:avLst/>
            <a:gdLst>
              <a:gd name="T0" fmla="*/ 2147483647 w 68"/>
              <a:gd name="T1" fmla="*/ 2147483647 h 360"/>
              <a:gd name="T2" fmla="*/ 2147483647 w 68"/>
              <a:gd name="T3" fmla="*/ 2147483647 h 360"/>
              <a:gd name="T4" fmla="*/ 2147483647 w 68"/>
              <a:gd name="T5" fmla="*/ 2147483647 h 360"/>
              <a:gd name="T6" fmla="*/ 2147483647 w 68"/>
              <a:gd name="T7" fmla="*/ 2147483647 h 360"/>
              <a:gd name="T8" fmla="*/ 2147483647 w 68"/>
              <a:gd name="T9" fmla="*/ 2147483647 h 360"/>
              <a:gd name="T10" fmla="*/ 2147483647 w 68"/>
              <a:gd name="T11" fmla="*/ 2147483647 h 360"/>
              <a:gd name="T12" fmla="*/ 2147483647 w 68"/>
              <a:gd name="T13" fmla="*/ 2147483647 h 360"/>
              <a:gd name="T14" fmla="*/ 2147483647 w 68"/>
              <a:gd name="T15" fmla="*/ 0 h 360"/>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360"/>
              <a:gd name="T26" fmla="*/ 68 w 6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360">
                <a:moveTo>
                  <a:pt x="52" y="360"/>
                </a:moveTo>
                <a:cubicBezTo>
                  <a:pt x="30" y="343"/>
                  <a:pt x="8" y="327"/>
                  <a:pt x="4" y="312"/>
                </a:cubicBezTo>
                <a:cubicBezTo>
                  <a:pt x="0" y="297"/>
                  <a:pt x="19" y="285"/>
                  <a:pt x="28" y="272"/>
                </a:cubicBezTo>
                <a:cubicBezTo>
                  <a:pt x="37" y="259"/>
                  <a:pt x="56" y="252"/>
                  <a:pt x="60" y="232"/>
                </a:cubicBezTo>
                <a:cubicBezTo>
                  <a:pt x="64" y="212"/>
                  <a:pt x="60" y="175"/>
                  <a:pt x="52" y="152"/>
                </a:cubicBezTo>
                <a:cubicBezTo>
                  <a:pt x="44" y="129"/>
                  <a:pt x="15" y="115"/>
                  <a:pt x="12" y="96"/>
                </a:cubicBezTo>
                <a:cubicBezTo>
                  <a:pt x="9" y="77"/>
                  <a:pt x="27" y="56"/>
                  <a:pt x="36" y="40"/>
                </a:cubicBezTo>
                <a:cubicBezTo>
                  <a:pt x="45" y="24"/>
                  <a:pt x="56" y="12"/>
                  <a:pt x="68" y="0"/>
                </a:cubicBezTo>
              </a:path>
            </a:pathLst>
          </a:custGeom>
          <a:noFill/>
          <a:ln w="38100" cap="flat" cmpd="sng">
            <a:solidFill>
              <a:schemeClr val="folHlink"/>
            </a:solidFill>
            <a:prstDash val="solid"/>
            <a:round/>
            <a:headEnd type="none" w="sm" len="sm"/>
            <a:tailEnd type="none" w="sm" len="sm"/>
          </a:ln>
        </p:spPr>
        <p:txBody>
          <a:bodyPr wrap="none"/>
          <a:lstStyle/>
          <a:p>
            <a:endParaRPr lang="en-US"/>
          </a:p>
        </p:txBody>
      </p:sp>
      <p:sp>
        <p:nvSpPr>
          <p:cNvPr id="28688" name="AutoShape 29"/>
          <p:cNvSpPr>
            <a:spLocks noChangeArrowheads="1"/>
          </p:cNvSpPr>
          <p:nvPr/>
        </p:nvSpPr>
        <p:spPr bwMode="auto">
          <a:xfrm rot="1045514">
            <a:off x="4896281" y="3321050"/>
            <a:ext cx="293688" cy="873125"/>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grpSp>
        <p:nvGrpSpPr>
          <p:cNvPr id="4" name="Group 39"/>
          <p:cNvGrpSpPr>
            <a:grpSpLocks/>
          </p:cNvGrpSpPr>
          <p:nvPr/>
        </p:nvGrpSpPr>
        <p:grpSpPr bwMode="auto">
          <a:xfrm>
            <a:off x="825500" y="5164141"/>
            <a:ext cx="7810500" cy="1452563"/>
            <a:chOff x="520" y="3253"/>
            <a:chExt cx="4920" cy="915"/>
          </a:xfrm>
        </p:grpSpPr>
        <p:sp>
          <p:nvSpPr>
            <p:cNvPr id="28696" name="Rectangle 40" descr="Cork"/>
            <p:cNvSpPr>
              <a:spLocks noChangeArrowheads="1"/>
            </p:cNvSpPr>
            <p:nvPr/>
          </p:nvSpPr>
          <p:spPr bwMode="auto">
            <a:xfrm>
              <a:off x="520" y="3416"/>
              <a:ext cx="4920" cy="752"/>
            </a:xfrm>
            <a:prstGeom prst="rect">
              <a:avLst/>
            </a:prstGeom>
            <a:blipFill dpi="0" rotWithShape="0">
              <a:blip r:embed="rId4"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28697" name="Text Box 41"/>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28698" name="Text Box 42"/>
            <p:cNvSpPr txBox="1">
              <a:spLocks noChangeArrowheads="1"/>
            </p:cNvSpPr>
            <p:nvPr/>
          </p:nvSpPr>
          <p:spPr bwMode="auto">
            <a:xfrm>
              <a:off x="990" y="3253"/>
              <a:ext cx="3920"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 + + + + + + + + + + + + + + + + + + + + + + + + + + + + + +</a:t>
              </a:r>
            </a:p>
          </p:txBody>
        </p:sp>
      </p:grpSp>
      <p:sp>
        <p:nvSpPr>
          <p:cNvPr id="34" name="Slide Number Placeholder 33"/>
          <p:cNvSpPr>
            <a:spLocks noGrp="1"/>
          </p:cNvSpPr>
          <p:nvPr>
            <p:ph type="sldNum" sz="quarter" idx="12"/>
          </p:nvPr>
        </p:nvSpPr>
        <p:spPr/>
        <p:txBody>
          <a:bodyPr/>
          <a:lstStyle/>
          <a:p>
            <a:pPr>
              <a:defRPr/>
            </a:pPr>
            <a:fld id="{D9901FBE-E0E0-422A-BCB2-EB14375D8436}" type="slidenum">
              <a:rPr lang="en-US" smtClean="0"/>
              <a:pPr>
                <a:defRPr/>
              </a:pPr>
              <a:t>41</a:t>
            </a:fld>
            <a:endParaRPr lang="en-US"/>
          </a:p>
        </p:txBody>
      </p:sp>
      <p:cxnSp>
        <p:nvCxnSpPr>
          <p:cNvPr id="37" name="Straight Arrow Connector 36"/>
          <p:cNvCxnSpPr/>
          <p:nvPr/>
        </p:nvCxnSpPr>
        <p:spPr bwMode="auto">
          <a:xfrm>
            <a:off x="5116285" y="3962400"/>
            <a:ext cx="435429" cy="0"/>
          </a:xfrm>
          <a:prstGeom prst="straightConnector1">
            <a:avLst/>
          </a:prstGeom>
          <a:solidFill>
            <a:schemeClr val="accent1"/>
          </a:solidFill>
          <a:ln w="19050" cap="flat" cmpd="sng" algn="ctr">
            <a:solidFill>
              <a:schemeClr val="bg2"/>
            </a:solidFill>
            <a:prstDash val="solid"/>
            <a:round/>
            <a:headEnd type="triangle" w="med" len="med"/>
            <a:tailEnd type="triangle" w="med" len="med"/>
          </a:ln>
          <a:effectLst/>
        </p:spPr>
      </p:cxnSp>
      <p:graphicFrame>
        <p:nvGraphicFramePr>
          <p:cNvPr id="296962" name="Object 2"/>
          <p:cNvGraphicFramePr>
            <a:graphicFrameLocks noChangeAspect="1"/>
          </p:cNvGraphicFramePr>
          <p:nvPr/>
        </p:nvGraphicFramePr>
        <p:xfrm>
          <a:off x="6249988" y="3456895"/>
          <a:ext cx="997478" cy="309562"/>
        </p:xfrm>
        <a:graphic>
          <a:graphicData uri="http://schemas.openxmlformats.org/presentationml/2006/ole">
            <mc:AlternateContent xmlns:mc="http://schemas.openxmlformats.org/markup-compatibility/2006">
              <mc:Choice xmlns:v="urn:schemas-microsoft-com:vml" Requires="v">
                <p:oleObj spid="_x0000_s297008" name="Equation" r:id="rId5" imgW="736600" imgH="228600" progId="Equation.DSMT4">
                  <p:embed/>
                </p:oleObj>
              </mc:Choice>
              <mc:Fallback>
                <p:oleObj name="Equation" r:id="rId5" imgW="736600" imgH="228600" progId="Equation.DSMT4">
                  <p:embed/>
                  <p:pic>
                    <p:nvPicPr>
                      <p:cNvPr id="0"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988" y="3456895"/>
                        <a:ext cx="997478"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3" name="Object 3"/>
          <p:cNvGraphicFramePr>
            <a:graphicFrameLocks noChangeAspect="1"/>
          </p:cNvGraphicFramePr>
          <p:nvPr/>
        </p:nvGraphicFramePr>
        <p:xfrm>
          <a:off x="5253264" y="3567113"/>
          <a:ext cx="207946" cy="264658"/>
        </p:xfrm>
        <a:graphic>
          <a:graphicData uri="http://schemas.openxmlformats.org/presentationml/2006/ole">
            <mc:AlternateContent xmlns:mc="http://schemas.openxmlformats.org/markup-compatibility/2006">
              <mc:Choice xmlns:v="urn:schemas-microsoft-com:vml" Requires="v">
                <p:oleObj spid="_x0000_s297009" name="Equation" r:id="rId7" imgW="139579" imgH="177646" progId="Equation.DSMT4">
                  <p:embed/>
                </p:oleObj>
              </mc:Choice>
              <mc:Fallback>
                <p:oleObj name="Equation" r:id="rId7" imgW="139579" imgH="177646" progId="Equation.DSMT4">
                  <p:embed/>
                  <p:pic>
                    <p:nvPicPr>
                      <p:cNvPr id="0"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3264" y="3567113"/>
                        <a:ext cx="207946" cy="26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5" name="Text Box 5"/>
          <p:cNvSpPr txBox="1">
            <a:spLocks noChangeArrowheads="1"/>
          </p:cNvSpPr>
          <p:nvPr/>
        </p:nvSpPr>
        <p:spPr bwMode="auto">
          <a:xfrm>
            <a:off x="685175" y="881455"/>
            <a:ext cx="7707710" cy="907941"/>
          </a:xfrm>
          <a:prstGeom prst="rect">
            <a:avLst/>
          </a:prstGeom>
          <a:noFill/>
          <a:ln w="19050">
            <a:solidFill>
              <a:schemeClr val="bg2"/>
            </a:solidFill>
            <a:miter lim="800000"/>
            <a:headEnd type="none" w="sm" len="sm"/>
            <a:tailEnd type="none" w="sm" len="sm"/>
          </a:ln>
          <a:effectLst/>
        </p:spPr>
        <p:txBody>
          <a:bodyPr wrap="square">
            <a:spAutoFit/>
          </a:bodyPr>
          <a:lstStyle/>
          <a:p>
            <a:pPr marL="288925" indent="-288925">
              <a:spcAft>
                <a:spcPts val="600"/>
              </a:spcAft>
              <a:buFont typeface="Wingdings" pitchFamily="2" charset="2"/>
              <a:buChar char="v"/>
              <a:defRPr/>
            </a:pPr>
            <a:r>
              <a:rPr lang="en-US" sz="1600" dirty="0" smtClean="0">
                <a:solidFill>
                  <a:schemeClr val="bg1"/>
                </a:solidFill>
              </a:rPr>
              <a:t>The “</a:t>
            </a:r>
            <a:r>
              <a:rPr lang="en-US" sz="1600" u="sng" dirty="0" smtClean="0">
                <a:solidFill>
                  <a:schemeClr val="bg1"/>
                </a:solidFill>
              </a:rPr>
              <a:t>rolling sphere</a:t>
            </a:r>
            <a:r>
              <a:rPr lang="en-US" sz="1600" dirty="0" smtClean="0">
                <a:solidFill>
                  <a:schemeClr val="bg1"/>
                </a:solidFill>
              </a:rPr>
              <a:t>” method is often used to visualize what objects are vulnerable to being struck by lightning.</a:t>
            </a:r>
          </a:p>
          <a:p>
            <a:pPr marL="228600" indent="-228600">
              <a:buFont typeface="Wingdings" pitchFamily="2" charset="2"/>
              <a:buChar char="v"/>
              <a:defRPr/>
            </a:pPr>
            <a:r>
              <a:rPr lang="en-US" sz="1600" dirty="0" smtClean="0">
                <a:solidFill>
                  <a:schemeClr val="bg1"/>
                </a:solidFill>
              </a:rPr>
              <a:t> Anything the sphere touches as it rolls is subject to being hit. </a:t>
            </a:r>
            <a:endParaRPr lang="en-US" sz="1600" dirty="0">
              <a:solidFill>
                <a:schemeClr val="bg1"/>
              </a:solidFill>
            </a:endParaRPr>
          </a:p>
        </p:txBody>
      </p:sp>
      <p:sp>
        <p:nvSpPr>
          <p:cNvPr id="337950" name="Text Box 30"/>
          <p:cNvSpPr txBox="1">
            <a:spLocks noChangeArrowheads="1"/>
          </p:cNvSpPr>
          <p:nvPr/>
        </p:nvSpPr>
        <p:spPr bwMode="auto">
          <a:xfrm>
            <a:off x="2371725" y="0"/>
            <a:ext cx="4370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(cont.)</a:t>
            </a:r>
          </a:p>
        </p:txBody>
      </p:sp>
      <p:sp>
        <p:nvSpPr>
          <p:cNvPr id="28680" name="Rectangle 20"/>
          <p:cNvSpPr>
            <a:spLocks noChangeArrowheads="1"/>
          </p:cNvSpPr>
          <p:nvPr/>
        </p:nvSpPr>
        <p:spPr bwMode="auto">
          <a:xfrm>
            <a:off x="5555322" y="3429001"/>
            <a:ext cx="406400" cy="1992086"/>
          </a:xfrm>
          <a:prstGeom prst="rect">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28681" name="Rectangle 21"/>
          <p:cNvSpPr>
            <a:spLocks noChangeArrowheads="1"/>
          </p:cNvSpPr>
          <p:nvPr/>
        </p:nvSpPr>
        <p:spPr bwMode="auto">
          <a:xfrm>
            <a:off x="3947863" y="5092702"/>
            <a:ext cx="1117600" cy="330200"/>
          </a:xfrm>
          <a:prstGeom prst="rect">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28682" name="Rectangle 22"/>
          <p:cNvSpPr>
            <a:spLocks noChangeArrowheads="1"/>
          </p:cNvSpPr>
          <p:nvPr/>
        </p:nvSpPr>
        <p:spPr bwMode="auto">
          <a:xfrm>
            <a:off x="5811797" y="3215081"/>
            <a:ext cx="88900" cy="215900"/>
          </a:xfrm>
          <a:prstGeom prst="rect">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28683" name="Rectangle 23"/>
          <p:cNvSpPr>
            <a:spLocks noChangeArrowheads="1"/>
          </p:cNvSpPr>
          <p:nvPr/>
        </p:nvSpPr>
        <p:spPr bwMode="auto">
          <a:xfrm>
            <a:off x="4797938" y="4889666"/>
            <a:ext cx="88900" cy="203200"/>
          </a:xfrm>
          <a:prstGeom prst="rect">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grpSp>
        <p:nvGrpSpPr>
          <p:cNvPr id="3" name="Group 39"/>
          <p:cNvGrpSpPr>
            <a:grpSpLocks/>
          </p:cNvGrpSpPr>
          <p:nvPr/>
        </p:nvGrpSpPr>
        <p:grpSpPr bwMode="auto">
          <a:xfrm>
            <a:off x="825500" y="5422902"/>
            <a:ext cx="7810500" cy="1193800"/>
            <a:chOff x="520" y="3416"/>
            <a:chExt cx="4920" cy="752"/>
          </a:xfrm>
        </p:grpSpPr>
        <p:sp>
          <p:nvSpPr>
            <p:cNvPr id="28696" name="Rectangle 40" descr="Cork"/>
            <p:cNvSpPr>
              <a:spLocks noChangeArrowheads="1"/>
            </p:cNvSpPr>
            <p:nvPr/>
          </p:nvSpPr>
          <p:spPr bwMode="auto">
            <a:xfrm>
              <a:off x="520" y="3416"/>
              <a:ext cx="4920" cy="752"/>
            </a:xfrm>
            <a:prstGeom prst="rect">
              <a:avLst/>
            </a:prstGeom>
            <a:blipFill dpi="0" rotWithShape="0">
              <a:blip r:embed="rId4"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28697" name="Text Box 41"/>
            <p:cNvSpPr txBox="1">
              <a:spLocks noChangeArrowheads="1"/>
            </p:cNvSpPr>
            <p:nvPr/>
          </p:nvSpPr>
          <p:spPr bwMode="auto">
            <a:xfrm>
              <a:off x="3798" y="3694"/>
              <a:ext cx="460" cy="231"/>
            </a:xfrm>
            <a:prstGeom prst="rect">
              <a:avLst/>
            </a:prstGeom>
            <a:solidFill>
              <a:schemeClr val="tx1"/>
            </a:solidFill>
            <a:ln w="12700">
              <a:noFill/>
              <a:miter lim="800000"/>
              <a:headEnd type="none" w="sm" len="sm"/>
              <a:tailEnd type="none" w="sm" len="sm"/>
            </a:ln>
          </p:spPr>
          <p:txBody>
            <a:bodyPr wrap="none">
              <a:spAutoFit/>
            </a:bodyPr>
            <a:lstStyle/>
            <a:p>
              <a:r>
                <a:rPr lang="en-US" dirty="0">
                  <a:solidFill>
                    <a:schemeClr val="bg2"/>
                  </a:solidFill>
                </a:rPr>
                <a:t>Earth</a:t>
              </a:r>
            </a:p>
          </p:txBody>
        </p:sp>
      </p:grpSp>
      <p:sp>
        <p:nvSpPr>
          <p:cNvPr id="34" name="Slide Number Placeholder 33"/>
          <p:cNvSpPr>
            <a:spLocks noGrp="1"/>
          </p:cNvSpPr>
          <p:nvPr>
            <p:ph type="sldNum" sz="quarter" idx="12"/>
          </p:nvPr>
        </p:nvSpPr>
        <p:spPr/>
        <p:txBody>
          <a:bodyPr/>
          <a:lstStyle/>
          <a:p>
            <a:pPr>
              <a:defRPr/>
            </a:pPr>
            <a:fld id="{D9901FBE-E0E0-422A-BCB2-EB14375D8436}" type="slidenum">
              <a:rPr lang="en-US" smtClean="0"/>
              <a:pPr>
                <a:defRPr/>
              </a:pPr>
              <a:t>42</a:t>
            </a:fld>
            <a:endParaRPr lang="en-US"/>
          </a:p>
        </p:txBody>
      </p:sp>
      <p:sp>
        <p:nvSpPr>
          <p:cNvPr id="31" name="Oval 30"/>
          <p:cNvSpPr/>
          <p:nvPr/>
        </p:nvSpPr>
        <p:spPr bwMode="auto">
          <a:xfrm>
            <a:off x="1197431" y="3902228"/>
            <a:ext cx="1567542" cy="1529749"/>
          </a:xfrm>
          <a:prstGeom prst="ellipse">
            <a:avLst/>
          </a:prstGeom>
          <a:solidFill>
            <a:srgbClr val="FFCC99"/>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3" name="Straight Arrow Connector 32"/>
          <p:cNvCxnSpPr/>
          <p:nvPr/>
        </p:nvCxnSpPr>
        <p:spPr bwMode="auto">
          <a:xfrm flipV="1">
            <a:off x="2035630" y="4234542"/>
            <a:ext cx="576943" cy="424544"/>
          </a:xfrm>
          <a:prstGeom prst="straightConnector1">
            <a:avLst/>
          </a:prstGeom>
          <a:solidFill>
            <a:schemeClr val="accent1"/>
          </a:solidFill>
          <a:ln w="12700" cap="flat" cmpd="sng" algn="ctr">
            <a:solidFill>
              <a:schemeClr val="bg2"/>
            </a:solidFill>
            <a:prstDash val="solid"/>
            <a:round/>
            <a:headEnd type="none" w="med" len="med"/>
            <a:tailEnd type="triangle" w="med" len="med"/>
          </a:ln>
          <a:effectLst/>
        </p:spPr>
      </p:cxnSp>
      <p:sp>
        <p:nvSpPr>
          <p:cNvPr id="36" name="Oval 35"/>
          <p:cNvSpPr/>
          <p:nvPr/>
        </p:nvSpPr>
        <p:spPr bwMode="auto">
          <a:xfrm>
            <a:off x="1970315" y="4626428"/>
            <a:ext cx="87086" cy="87086"/>
          </a:xfrm>
          <a:prstGeom prst="ellipse">
            <a:avLst/>
          </a:prstGeom>
          <a:solidFill>
            <a:schemeClr val="bg2"/>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Rectangle 20"/>
          <p:cNvSpPr>
            <a:spLocks noChangeArrowheads="1"/>
          </p:cNvSpPr>
          <p:nvPr/>
        </p:nvSpPr>
        <p:spPr bwMode="auto">
          <a:xfrm>
            <a:off x="6807180" y="3429000"/>
            <a:ext cx="406400" cy="1992086"/>
          </a:xfrm>
          <a:prstGeom prst="rect">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39" name="Rectangle 22"/>
          <p:cNvSpPr>
            <a:spLocks noChangeArrowheads="1"/>
          </p:cNvSpPr>
          <p:nvPr/>
        </p:nvSpPr>
        <p:spPr bwMode="auto">
          <a:xfrm>
            <a:off x="7063655" y="3215080"/>
            <a:ext cx="88900" cy="215900"/>
          </a:xfrm>
          <a:prstGeom prst="rect">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41" name="Rectangle 40"/>
          <p:cNvSpPr/>
          <p:nvPr/>
        </p:nvSpPr>
        <p:spPr bwMode="auto">
          <a:xfrm>
            <a:off x="1001485" y="3080657"/>
            <a:ext cx="2035628" cy="326572"/>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charset="0"/>
              </a:rPr>
              <a:t>Rolling sphere</a:t>
            </a:r>
          </a:p>
        </p:txBody>
      </p:sp>
      <p:graphicFrame>
        <p:nvGraphicFramePr>
          <p:cNvPr id="335876" name="Object 4"/>
          <p:cNvGraphicFramePr>
            <a:graphicFrameLocks noChangeAspect="1"/>
          </p:cNvGraphicFramePr>
          <p:nvPr/>
        </p:nvGraphicFramePr>
        <p:xfrm>
          <a:off x="1827213" y="4207782"/>
          <a:ext cx="482600" cy="228600"/>
        </p:xfrm>
        <a:graphic>
          <a:graphicData uri="http://schemas.openxmlformats.org/presentationml/2006/ole">
            <mc:AlternateContent xmlns:mc="http://schemas.openxmlformats.org/markup-compatibility/2006">
              <mc:Choice xmlns:v="urn:schemas-microsoft-com:vml" Requires="v">
                <p:oleObj spid="_x0000_s335881" name="Equation" r:id="rId5" imgW="482391" imgH="228501" progId="Equation.DSMT4">
                  <p:embed/>
                </p:oleObj>
              </mc:Choice>
              <mc:Fallback>
                <p:oleObj name="Equation" r:id="rId5" imgW="482391" imgH="228501"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213" y="4207782"/>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Freeform 44"/>
          <p:cNvSpPr/>
          <p:nvPr/>
        </p:nvSpPr>
        <p:spPr bwMode="auto">
          <a:xfrm>
            <a:off x="2177146" y="3646712"/>
            <a:ext cx="718457" cy="609600"/>
          </a:xfrm>
          <a:custGeom>
            <a:avLst/>
            <a:gdLst>
              <a:gd name="connsiteX0" fmla="*/ 0 w 718457"/>
              <a:gd name="connsiteY0" fmla="*/ 0 h 609600"/>
              <a:gd name="connsiteX1" fmla="*/ 337457 w 718457"/>
              <a:gd name="connsiteY1" fmla="*/ 152400 h 609600"/>
              <a:gd name="connsiteX2" fmla="*/ 566057 w 718457"/>
              <a:gd name="connsiteY2" fmla="*/ 359229 h 609600"/>
              <a:gd name="connsiteX3" fmla="*/ 718457 w 718457"/>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718457" h="609600">
                <a:moveTo>
                  <a:pt x="0" y="0"/>
                </a:moveTo>
                <a:cubicBezTo>
                  <a:pt x="121557" y="46264"/>
                  <a:pt x="243114" y="92529"/>
                  <a:pt x="337457" y="152400"/>
                </a:cubicBezTo>
                <a:cubicBezTo>
                  <a:pt x="431800" y="212271"/>
                  <a:pt x="502557" y="283029"/>
                  <a:pt x="566057" y="359229"/>
                </a:cubicBezTo>
                <a:cubicBezTo>
                  <a:pt x="629557" y="435429"/>
                  <a:pt x="674007" y="522514"/>
                  <a:pt x="718457" y="609600"/>
                </a:cubicBezTo>
              </a:path>
            </a:pathLst>
          </a:custGeom>
          <a:noFill/>
          <a:ln w="28575" cap="flat" cmpd="sng" algn="ctr">
            <a:solidFill>
              <a:schemeClr val="bg2"/>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Oval 45"/>
          <p:cNvSpPr/>
          <p:nvPr/>
        </p:nvSpPr>
        <p:spPr bwMode="auto">
          <a:xfrm>
            <a:off x="5693227" y="1910142"/>
            <a:ext cx="1567542" cy="1529749"/>
          </a:xfrm>
          <a:prstGeom prst="ellipse">
            <a:avLst/>
          </a:prstGeom>
          <a:noFill/>
          <a:ln w="28575" cap="flat"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Oval 46"/>
          <p:cNvSpPr/>
          <p:nvPr/>
        </p:nvSpPr>
        <p:spPr bwMode="auto">
          <a:xfrm>
            <a:off x="7239000" y="3880457"/>
            <a:ext cx="1567542" cy="1529749"/>
          </a:xfrm>
          <a:prstGeom prst="ellipse">
            <a:avLst/>
          </a:prstGeom>
          <a:noFill/>
          <a:ln w="28575" cap="flat"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8" name="Oval 47"/>
          <p:cNvSpPr/>
          <p:nvPr/>
        </p:nvSpPr>
        <p:spPr bwMode="auto">
          <a:xfrm>
            <a:off x="3962399" y="3336171"/>
            <a:ext cx="1567542" cy="1529749"/>
          </a:xfrm>
          <a:prstGeom prst="ellipse">
            <a:avLst/>
          </a:prstGeom>
          <a:noFill/>
          <a:ln w="28575" cap="flat"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Notched Right Arrow 50"/>
          <p:cNvSpPr/>
          <p:nvPr/>
        </p:nvSpPr>
        <p:spPr bwMode="auto">
          <a:xfrm rot="19674451">
            <a:off x="4887686" y="2830284"/>
            <a:ext cx="468086" cy="195943"/>
          </a:xfrm>
          <a:prstGeom prst="notchedRightArrow">
            <a:avLst/>
          </a:prstGeom>
          <a:solidFill>
            <a:srgbClr val="FF0000"/>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Notched Right Arrow 52"/>
          <p:cNvSpPr/>
          <p:nvPr/>
        </p:nvSpPr>
        <p:spPr bwMode="auto">
          <a:xfrm rot="2980741">
            <a:off x="7652659" y="3102426"/>
            <a:ext cx="468086" cy="195943"/>
          </a:xfrm>
          <a:prstGeom prst="notchedRightArrow">
            <a:avLst/>
          </a:prstGeom>
          <a:solidFill>
            <a:srgbClr val="FF0000"/>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Notched Right Arrow 53"/>
          <p:cNvSpPr/>
          <p:nvPr/>
        </p:nvSpPr>
        <p:spPr bwMode="auto">
          <a:xfrm>
            <a:off x="3080657" y="4332512"/>
            <a:ext cx="468086" cy="195943"/>
          </a:xfrm>
          <a:prstGeom prst="notchedRightArrow">
            <a:avLst/>
          </a:prstGeom>
          <a:solidFill>
            <a:srgbClr val="FF0000"/>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5" name="TextBox 54"/>
          <p:cNvSpPr txBox="1"/>
          <p:nvPr/>
        </p:nvSpPr>
        <p:spPr>
          <a:xfrm>
            <a:off x="1295401" y="2068287"/>
            <a:ext cx="3233055" cy="584775"/>
          </a:xfrm>
          <a:prstGeom prst="rect">
            <a:avLst/>
          </a:prstGeom>
          <a:noFill/>
          <a:ln w="19050">
            <a:solidFill>
              <a:schemeClr val="bg2"/>
            </a:solidFill>
          </a:ln>
        </p:spPr>
        <p:txBody>
          <a:bodyPr wrap="square" rtlCol="0">
            <a:spAutoFit/>
          </a:bodyPr>
          <a:lstStyle/>
          <a:p>
            <a:pPr algn="ctr"/>
            <a:r>
              <a:rPr lang="en-US" sz="1600" dirty="0" smtClean="0">
                <a:solidFill>
                  <a:schemeClr val="bg2"/>
                </a:solidFill>
              </a:rPr>
              <a:t>This assumes that the maximum length of a streamer is 50 [</a:t>
            </a:r>
            <a:r>
              <a:rPr lang="en-US" sz="1600" dirty="0" smtClean="0">
                <a:solidFill>
                  <a:schemeClr val="bg2"/>
                </a:solidFill>
                <a:latin typeface="+mn-lt"/>
              </a:rPr>
              <a:t>m</a:t>
            </a:r>
            <a:r>
              <a:rPr lang="en-US" sz="1600" dirty="0" smtClean="0">
                <a:solidFill>
                  <a:schemeClr val="bg2"/>
                </a:solidFill>
              </a:rPr>
              <a:t>].</a:t>
            </a:r>
            <a:endParaRPr lang="en-US" sz="1600" dirty="0">
              <a:solidFill>
                <a:schemeClr val="bg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8088" y="2398415"/>
            <a:ext cx="4270043" cy="1569660"/>
          </a:xfrm>
          <a:prstGeom prst="rect">
            <a:avLst/>
          </a:prstGeom>
          <a:solidFill>
            <a:srgbClr val="FFFF99"/>
          </a:solidFill>
          <a:ln w="19050">
            <a:solidFill>
              <a:schemeClr val="bg2"/>
            </a:solidFill>
            <a:miter lim="800000"/>
            <a:headEnd type="none" w="sm" len="sm"/>
            <a:tailEnd type="none" w="sm" len="sm"/>
          </a:ln>
        </p:spPr>
        <p:txBody>
          <a:bodyPr wrap="square">
            <a:spAutoFit/>
          </a:bodyPr>
          <a:lstStyle/>
          <a:p>
            <a:pPr algn="ctr"/>
            <a:r>
              <a:rPr lang="en-US" sz="1600" dirty="0" smtClean="0">
                <a:solidFill>
                  <a:schemeClr val="bg2"/>
                </a:solidFill>
              </a:rPr>
              <a:t>Ground-to-cloud </a:t>
            </a:r>
            <a:r>
              <a:rPr lang="en-US" sz="1600" dirty="0">
                <a:solidFill>
                  <a:schemeClr val="bg2"/>
                </a:solidFill>
              </a:rPr>
              <a:t>lightning may occur, from objects that are very tall (like radio towers).</a:t>
            </a:r>
          </a:p>
          <a:p>
            <a:pPr algn="ctr"/>
            <a:endParaRPr lang="en-US" sz="1600" dirty="0">
              <a:solidFill>
                <a:schemeClr val="bg2"/>
              </a:solidFill>
            </a:endParaRPr>
          </a:p>
          <a:p>
            <a:pPr algn="ctr"/>
            <a:r>
              <a:rPr lang="en-US" sz="1600" dirty="0">
                <a:solidFill>
                  <a:schemeClr val="bg2"/>
                </a:solidFill>
              </a:rPr>
              <a:t>In this case a positive leader </a:t>
            </a:r>
            <a:r>
              <a:rPr lang="en-US" sz="1600" u="sng" dirty="0">
                <a:solidFill>
                  <a:schemeClr val="bg2"/>
                </a:solidFill>
              </a:rPr>
              <a:t>emerges from the object</a:t>
            </a:r>
            <a:r>
              <a:rPr lang="en-US" sz="1600" dirty="0">
                <a:solidFill>
                  <a:schemeClr val="bg2"/>
                </a:solidFill>
              </a:rPr>
              <a:t> on the ground, and steps </a:t>
            </a:r>
            <a:r>
              <a:rPr lang="en-US" sz="1600" u="sng" dirty="0">
                <a:solidFill>
                  <a:schemeClr val="bg2"/>
                </a:solidFill>
              </a:rPr>
              <a:t>upward</a:t>
            </a:r>
            <a:r>
              <a:rPr lang="en-US" sz="1600" dirty="0">
                <a:solidFill>
                  <a:schemeClr val="bg2"/>
                </a:solidFill>
              </a:rPr>
              <a:t> </a:t>
            </a:r>
            <a:r>
              <a:rPr lang="en-US" sz="1600" dirty="0" smtClean="0">
                <a:solidFill>
                  <a:schemeClr val="bg2"/>
                </a:solidFill>
              </a:rPr>
              <a:t>towards </a:t>
            </a:r>
            <a:r>
              <a:rPr lang="en-US" sz="1600" dirty="0">
                <a:solidFill>
                  <a:schemeClr val="bg2"/>
                </a:solidFill>
              </a:rPr>
              <a:t>the cloud. </a:t>
            </a:r>
          </a:p>
        </p:txBody>
      </p:sp>
      <p:sp>
        <p:nvSpPr>
          <p:cNvPr id="393227" name="Text Box 11"/>
          <p:cNvSpPr txBox="1">
            <a:spLocks noChangeArrowheads="1"/>
          </p:cNvSpPr>
          <p:nvPr/>
        </p:nvSpPr>
        <p:spPr bwMode="auto">
          <a:xfrm>
            <a:off x="1208314" y="0"/>
            <a:ext cx="6912429" cy="707886"/>
          </a:xfrm>
          <a:prstGeom prst="rect">
            <a:avLst/>
          </a:prstGeom>
          <a:noFill/>
          <a:ln w="12700">
            <a:noFill/>
            <a:miter lim="800000"/>
            <a:headEnd type="none" w="sm" len="sm"/>
            <a:tailEnd type="none" w="sm" len="sm"/>
          </a:ln>
          <a:effectLst/>
        </p:spPr>
        <p:txBody>
          <a:bodyPr wrap="square">
            <a:spAutoFit/>
          </a:bodyPr>
          <a:lstStyle/>
          <a:p>
            <a:pPr algn="ctr">
              <a:defRPr/>
            </a:pPr>
            <a:r>
              <a:rPr lang="en-US" sz="4000" dirty="0" smtClean="0">
                <a:solidFill>
                  <a:srgbClr val="FF9933"/>
                </a:solidFill>
                <a:effectLst>
                  <a:outerShdw blurRad="38100" dist="38100" dir="2700000" algn="tl">
                    <a:srgbClr val="C0C0C0"/>
                  </a:outerShdw>
                </a:effectLst>
              </a:rPr>
              <a:t>Ground-to-Cloud Lightning</a:t>
            </a:r>
            <a:endParaRPr lang="en-US" sz="4000" dirty="0">
              <a:solidFill>
                <a:srgbClr val="FF9933"/>
              </a:solidFill>
              <a:effectLst>
                <a:outerShdw blurRad="38100" dist="38100" dir="2700000" algn="tl">
                  <a:srgbClr val="C0C0C0"/>
                </a:outerShdw>
              </a:effectLst>
            </a:endParaRPr>
          </a:p>
        </p:txBody>
      </p:sp>
      <p:grpSp>
        <p:nvGrpSpPr>
          <p:cNvPr id="33800" name="Group 12"/>
          <p:cNvGrpSpPr>
            <a:grpSpLocks/>
          </p:cNvGrpSpPr>
          <p:nvPr/>
        </p:nvGrpSpPr>
        <p:grpSpPr bwMode="auto">
          <a:xfrm>
            <a:off x="4038600" y="1014413"/>
            <a:ext cx="3517900" cy="1250950"/>
            <a:chOff x="1672" y="615"/>
            <a:chExt cx="2216" cy="788"/>
          </a:xfrm>
        </p:grpSpPr>
        <p:sp>
          <p:nvSpPr>
            <p:cNvPr id="393229"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3815" name="Text Box 14"/>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3816" name="Text Box 15"/>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_ _ _</a:t>
              </a:r>
            </a:p>
          </p:txBody>
        </p:sp>
        <p:sp>
          <p:nvSpPr>
            <p:cNvPr id="33817" name="Text Box 16"/>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3818" name="Text Box 17"/>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33819" name="Text Box 18"/>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33820" name="Text Box 19"/>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grpSp>
        <p:nvGrpSpPr>
          <p:cNvPr id="33802" name="Group 24"/>
          <p:cNvGrpSpPr>
            <a:grpSpLocks/>
          </p:cNvGrpSpPr>
          <p:nvPr/>
        </p:nvGrpSpPr>
        <p:grpSpPr bwMode="auto">
          <a:xfrm flipV="1">
            <a:off x="4571240" y="1955800"/>
            <a:ext cx="2176463" cy="1625600"/>
            <a:chOff x="3245" y="1448"/>
            <a:chExt cx="1371" cy="1024"/>
          </a:xfrm>
        </p:grpSpPr>
        <p:sp>
          <p:nvSpPr>
            <p:cNvPr id="33805" name="AutoShape 25"/>
            <p:cNvSpPr>
              <a:spLocks noChangeArrowheads="1"/>
            </p:cNvSpPr>
            <p:nvPr/>
          </p:nvSpPr>
          <p:spPr bwMode="auto">
            <a:xfrm rot="2704873">
              <a:off x="3782" y="1767"/>
              <a:ext cx="175"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3806" name="AutoShape 26"/>
            <p:cNvSpPr>
              <a:spLocks noChangeArrowheads="1"/>
            </p:cNvSpPr>
            <p:nvPr/>
          </p:nvSpPr>
          <p:spPr bwMode="auto">
            <a:xfrm rot="17869493">
              <a:off x="4262" y="1571"/>
              <a:ext cx="148"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3807" name="AutoShape 27"/>
            <p:cNvSpPr>
              <a:spLocks noChangeArrowheads="1"/>
            </p:cNvSpPr>
            <p:nvPr/>
          </p:nvSpPr>
          <p:spPr bwMode="auto">
            <a:xfrm>
              <a:off x="4440" y="1872"/>
              <a:ext cx="112"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3808" name="AutoShape 28"/>
            <p:cNvSpPr>
              <a:spLocks noChangeArrowheads="1"/>
            </p:cNvSpPr>
            <p:nvPr/>
          </p:nvSpPr>
          <p:spPr bwMode="auto">
            <a:xfrm rot="5175220">
              <a:off x="3469" y="1897"/>
              <a:ext cx="111"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3809" name="AutoShape 29"/>
            <p:cNvSpPr>
              <a:spLocks noChangeArrowheads="1"/>
            </p:cNvSpPr>
            <p:nvPr/>
          </p:nvSpPr>
          <p:spPr bwMode="auto">
            <a:xfrm rot="1045514">
              <a:off x="3976" y="1912"/>
              <a:ext cx="264"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3810" name="AutoShape 30"/>
            <p:cNvSpPr>
              <a:spLocks noChangeArrowheads="1"/>
            </p:cNvSpPr>
            <p:nvPr/>
          </p:nvSpPr>
          <p:spPr bwMode="auto">
            <a:xfrm>
              <a:off x="3864" y="1448"/>
              <a:ext cx="312" cy="56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grpSp>
      <p:grpSp>
        <p:nvGrpSpPr>
          <p:cNvPr id="31" name="Group 30"/>
          <p:cNvGrpSpPr/>
          <p:nvPr/>
        </p:nvGrpSpPr>
        <p:grpSpPr>
          <a:xfrm>
            <a:off x="825500" y="3541650"/>
            <a:ext cx="7810500" cy="3075052"/>
            <a:chOff x="825500" y="3541650"/>
            <a:chExt cx="7810500" cy="3075052"/>
          </a:xfrm>
        </p:grpSpPr>
        <p:sp>
          <p:nvSpPr>
            <p:cNvPr id="33796" name="Rectangle 4"/>
            <p:cNvSpPr>
              <a:spLocks noChangeArrowheads="1"/>
            </p:cNvSpPr>
            <p:nvPr/>
          </p:nvSpPr>
          <p:spPr bwMode="auto">
            <a:xfrm>
              <a:off x="5486400" y="3683000"/>
              <a:ext cx="419100" cy="15621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nvGrpSpPr>
            <p:cNvPr id="30" name="Group 29"/>
            <p:cNvGrpSpPr/>
            <p:nvPr/>
          </p:nvGrpSpPr>
          <p:grpSpPr>
            <a:xfrm>
              <a:off x="825500" y="4162425"/>
              <a:ext cx="7810500" cy="2454277"/>
              <a:chOff x="825500" y="4162425"/>
              <a:chExt cx="7810500" cy="2454277"/>
            </a:xfrm>
          </p:grpSpPr>
          <p:sp>
            <p:nvSpPr>
              <p:cNvPr id="33795" name="Rectangle 3"/>
              <p:cNvSpPr>
                <a:spLocks noChangeArrowheads="1"/>
              </p:cNvSpPr>
              <p:nvPr/>
            </p:nvSpPr>
            <p:spPr bwMode="auto">
              <a:xfrm>
                <a:off x="3378200" y="4508500"/>
                <a:ext cx="406400" cy="7493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797" name="Rectangle 5"/>
              <p:cNvSpPr>
                <a:spLocks noChangeArrowheads="1"/>
              </p:cNvSpPr>
              <p:nvPr/>
            </p:nvSpPr>
            <p:spPr bwMode="auto">
              <a:xfrm>
                <a:off x="3622800" y="4303650"/>
                <a:ext cx="88900" cy="215900"/>
              </a:xfrm>
              <a:prstGeom prst="rect">
                <a:avLst/>
              </a:prstGeom>
              <a:solidFill>
                <a:schemeClr val="accent1"/>
              </a:solidFill>
              <a:ln w="12700">
                <a:noFill/>
                <a:miter lim="800000"/>
                <a:headEnd type="none" w="sm" len="sm"/>
                <a:tailEnd type="none" w="sm" len="sm"/>
              </a:ln>
            </p:spPr>
            <p:txBody>
              <a:bodyPr wrap="none" anchor="ctr"/>
              <a:lstStyle/>
              <a:p>
                <a:endParaRPr lang="en-US"/>
              </a:p>
            </p:txBody>
          </p:sp>
          <p:sp>
            <p:nvSpPr>
              <p:cNvPr id="393223" name="Tree"/>
              <p:cNvSpPr>
                <a:spLocks noEditPoints="1" noChangeArrowheads="1"/>
              </p:cNvSpPr>
              <p:nvPr/>
            </p:nvSpPr>
            <p:spPr bwMode="auto">
              <a:xfrm>
                <a:off x="6905625" y="4162425"/>
                <a:ext cx="768350" cy="1098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grpSp>
            <p:nvGrpSpPr>
              <p:cNvPr id="33801" name="Group 20"/>
              <p:cNvGrpSpPr>
                <a:grpSpLocks/>
              </p:cNvGrpSpPr>
              <p:nvPr/>
            </p:nvGrpSpPr>
            <p:grpSpPr bwMode="auto">
              <a:xfrm>
                <a:off x="825500" y="5153027"/>
                <a:ext cx="7810500" cy="1463675"/>
                <a:chOff x="520" y="3246"/>
                <a:chExt cx="4920" cy="922"/>
              </a:xfrm>
            </p:grpSpPr>
            <p:sp>
              <p:nvSpPr>
                <p:cNvPr id="33811" name="Rectangle 21" descr="Cork"/>
                <p:cNvSpPr>
                  <a:spLocks noChangeArrowheads="1"/>
                </p:cNvSpPr>
                <p:nvPr/>
              </p:nvSpPr>
              <p:spPr bwMode="auto">
                <a:xfrm>
                  <a:off x="520" y="3416"/>
                  <a:ext cx="4920" cy="752"/>
                </a:xfrm>
                <a:prstGeom prst="rect">
                  <a:avLst/>
                </a:prstGeom>
                <a:blipFill dpi="0" rotWithShape="0">
                  <a:blip r:embed="rId3"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33812" name="Text Box 22"/>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33813" name="Text Box 23"/>
                <p:cNvSpPr txBox="1">
                  <a:spLocks noChangeArrowheads="1"/>
                </p:cNvSpPr>
                <p:nvPr/>
              </p:nvSpPr>
              <p:spPr bwMode="auto">
                <a:xfrm>
                  <a:off x="990" y="3246"/>
                  <a:ext cx="3920"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 + + + + + + + + + + + + + + + + + + + + + + + + + + + + + +</a:t>
                  </a:r>
                </a:p>
              </p:txBody>
            </p:sp>
          </p:grpSp>
        </p:grpSp>
        <p:sp>
          <p:nvSpPr>
            <p:cNvPr id="33803" name="Rectangle 31"/>
            <p:cNvSpPr>
              <a:spLocks noChangeArrowheads="1"/>
            </p:cNvSpPr>
            <p:nvPr/>
          </p:nvSpPr>
          <p:spPr bwMode="auto">
            <a:xfrm>
              <a:off x="5676900" y="3541650"/>
              <a:ext cx="88900" cy="165100"/>
            </a:xfrm>
            <a:prstGeom prst="rect">
              <a:avLst/>
            </a:prstGeom>
            <a:solidFill>
              <a:schemeClr val="accent1"/>
            </a:solidFill>
            <a:ln w="12700">
              <a:noFill/>
              <a:miter lim="800000"/>
              <a:headEnd type="none" w="sm" len="sm"/>
              <a:tailEnd type="none" w="sm" len="sm"/>
            </a:ln>
          </p:spPr>
          <p:txBody>
            <a:bodyPr wrap="none" anchor="ctr"/>
            <a:lstStyle/>
            <a:p>
              <a:endParaRPr lang="en-US"/>
            </a:p>
          </p:txBody>
        </p:sp>
      </p:grpSp>
      <p:sp>
        <p:nvSpPr>
          <p:cNvPr id="33804" name="Text Box 32"/>
          <p:cNvSpPr txBox="1">
            <a:spLocks noChangeArrowheads="1"/>
          </p:cNvSpPr>
          <p:nvPr/>
        </p:nvSpPr>
        <p:spPr bwMode="auto">
          <a:xfrm>
            <a:off x="5221800" y="2728913"/>
            <a:ext cx="317500" cy="915987"/>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a:t>
            </a:r>
          </a:p>
          <a:p>
            <a:r>
              <a:rPr lang="en-US" dirty="0">
                <a:solidFill>
                  <a:schemeClr val="hlink"/>
                </a:solidFill>
              </a:rPr>
              <a:t>+</a:t>
            </a:r>
          </a:p>
          <a:p>
            <a:r>
              <a:rPr lang="en-US" dirty="0">
                <a:solidFill>
                  <a:schemeClr val="hlink"/>
                </a:solidFill>
              </a:rPr>
              <a:t>+</a:t>
            </a:r>
          </a:p>
        </p:txBody>
      </p:sp>
      <p:sp>
        <p:nvSpPr>
          <p:cNvPr id="29" name="Slide Number Placeholder 28"/>
          <p:cNvSpPr>
            <a:spLocks noGrp="1"/>
          </p:cNvSpPr>
          <p:nvPr>
            <p:ph type="sldNum" sz="quarter" idx="12"/>
          </p:nvPr>
        </p:nvSpPr>
        <p:spPr/>
        <p:txBody>
          <a:bodyPr/>
          <a:lstStyle/>
          <a:p>
            <a:pPr>
              <a:defRPr/>
            </a:pPr>
            <a:fld id="{D9901FBE-E0E0-422A-BCB2-EB14375D8436}"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33"/>
          <p:cNvSpPr txBox="1">
            <a:spLocks noChangeArrowheads="1"/>
          </p:cNvSpPr>
          <p:nvPr/>
        </p:nvSpPr>
        <p:spPr bwMode="auto">
          <a:xfrm>
            <a:off x="723900" y="883785"/>
            <a:ext cx="7867650" cy="457200"/>
          </a:xfrm>
          <a:prstGeom prst="rect">
            <a:avLst/>
          </a:prstGeom>
          <a:noFill/>
          <a:ln w="12700">
            <a:noFill/>
            <a:miter lim="800000"/>
            <a:headEnd type="none" w="sm" len="sm"/>
            <a:tailEnd type="none" w="sm" len="sm"/>
          </a:ln>
        </p:spPr>
        <p:txBody>
          <a:bodyPr>
            <a:spAutoFit/>
          </a:bodyPr>
          <a:lstStyle/>
          <a:p>
            <a:r>
              <a:rPr lang="en-US" sz="2400" dirty="0">
                <a:solidFill>
                  <a:schemeClr val="hlink"/>
                </a:solidFill>
              </a:rPr>
              <a:t>Ground-to-cloud lightning (note the upward forking)</a:t>
            </a:r>
          </a:p>
        </p:txBody>
      </p:sp>
      <p:sp>
        <p:nvSpPr>
          <p:cNvPr id="6" name="Slide Number Placeholder 5"/>
          <p:cNvSpPr>
            <a:spLocks noGrp="1"/>
          </p:cNvSpPr>
          <p:nvPr>
            <p:ph type="sldNum" sz="quarter" idx="12"/>
          </p:nvPr>
        </p:nvSpPr>
        <p:spPr/>
        <p:txBody>
          <a:bodyPr/>
          <a:lstStyle/>
          <a:p>
            <a:pPr>
              <a:defRPr/>
            </a:pPr>
            <a:fld id="{D9901FBE-E0E0-422A-BCB2-EB14375D8436}" type="slidenum">
              <a:rPr lang="en-US" smtClean="0"/>
              <a:pPr>
                <a:defRPr/>
              </a:pPr>
              <a:t>44</a:t>
            </a:fld>
            <a:endParaRPr lang="en-US"/>
          </a:p>
        </p:txBody>
      </p:sp>
      <p:sp>
        <p:nvSpPr>
          <p:cNvPr id="8" name="Text Box 11"/>
          <p:cNvSpPr txBox="1">
            <a:spLocks noChangeArrowheads="1"/>
          </p:cNvSpPr>
          <p:nvPr/>
        </p:nvSpPr>
        <p:spPr bwMode="auto">
          <a:xfrm>
            <a:off x="587829" y="0"/>
            <a:ext cx="8109857" cy="707886"/>
          </a:xfrm>
          <a:prstGeom prst="rect">
            <a:avLst/>
          </a:prstGeom>
          <a:noFill/>
          <a:ln w="12700">
            <a:noFill/>
            <a:miter lim="800000"/>
            <a:headEnd type="none" w="sm" len="sm"/>
            <a:tailEnd type="none" w="sm" len="sm"/>
          </a:ln>
          <a:effectLst/>
        </p:spPr>
        <p:txBody>
          <a:bodyPr wrap="square">
            <a:spAutoFit/>
          </a:bodyPr>
          <a:lstStyle/>
          <a:p>
            <a:pPr algn="ctr">
              <a:defRPr/>
            </a:pPr>
            <a:r>
              <a:rPr lang="en-US" sz="4000" dirty="0" smtClean="0">
                <a:solidFill>
                  <a:srgbClr val="FF9933"/>
                </a:solidFill>
                <a:effectLst>
                  <a:outerShdw blurRad="38100" dist="38100" dir="2700000" algn="tl">
                    <a:srgbClr val="C0C0C0"/>
                  </a:outerShdw>
                </a:effectLst>
              </a:rPr>
              <a:t>Ground-to-Cloud Lightning (cont.)</a:t>
            </a:r>
            <a:endParaRPr lang="en-US" sz="4000" dirty="0">
              <a:solidFill>
                <a:srgbClr val="FF9933"/>
              </a:solidFill>
              <a:effectLst>
                <a:outerShdw blurRad="38100" dist="38100" dir="2700000" algn="tl">
                  <a:srgbClr val="C0C0C0"/>
                </a:outerShdw>
              </a:effectLst>
            </a:endParaRPr>
          </a:p>
        </p:txBody>
      </p:sp>
      <p:pic>
        <p:nvPicPr>
          <p:cNvPr id="2" name="Picture 1"/>
          <p:cNvPicPr>
            <a:picLocks noChangeAspect="1"/>
          </p:cNvPicPr>
          <p:nvPr/>
        </p:nvPicPr>
        <p:blipFill>
          <a:blip r:embed="rId3" cstate="print"/>
          <a:stretch>
            <a:fillRect/>
          </a:stretch>
        </p:blipFill>
        <p:spPr>
          <a:xfrm>
            <a:off x="713072" y="2171299"/>
            <a:ext cx="3627120" cy="3261360"/>
          </a:xfrm>
          <a:prstGeom prst="rect">
            <a:avLst/>
          </a:prstGeom>
        </p:spPr>
      </p:pic>
      <p:pic>
        <p:nvPicPr>
          <p:cNvPr id="3" name="Picture 2"/>
          <p:cNvPicPr>
            <a:picLocks noChangeAspect="1"/>
          </p:cNvPicPr>
          <p:nvPr/>
        </p:nvPicPr>
        <p:blipFill>
          <a:blip r:embed="rId4" cstate="print"/>
          <a:stretch>
            <a:fillRect/>
          </a:stretch>
        </p:blipFill>
        <p:spPr>
          <a:xfrm>
            <a:off x="4743249" y="1712896"/>
            <a:ext cx="3459480" cy="2301240"/>
          </a:xfrm>
          <a:prstGeom prst="rect">
            <a:avLst/>
          </a:prstGeom>
        </p:spPr>
      </p:pic>
      <p:pic>
        <p:nvPicPr>
          <p:cNvPr id="4" name="Picture 3"/>
          <p:cNvPicPr>
            <a:picLocks noChangeAspect="1"/>
          </p:cNvPicPr>
          <p:nvPr/>
        </p:nvPicPr>
        <p:blipFill>
          <a:blip r:embed="rId5" cstate="print"/>
          <a:stretch>
            <a:fillRect/>
          </a:stretch>
        </p:blipFill>
        <p:spPr>
          <a:xfrm>
            <a:off x="5092366" y="4271210"/>
            <a:ext cx="2857500" cy="2286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2"/>
          <p:cNvSpPr txBox="1">
            <a:spLocks noChangeArrowheads="1"/>
          </p:cNvSpPr>
          <p:nvPr/>
        </p:nvSpPr>
        <p:spPr bwMode="auto">
          <a:xfrm>
            <a:off x="1462273" y="0"/>
            <a:ext cx="61610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and Aircraft</a:t>
            </a:r>
          </a:p>
        </p:txBody>
      </p:sp>
      <p:sp>
        <p:nvSpPr>
          <p:cNvPr id="35843" name="Text Box 5"/>
          <p:cNvSpPr txBox="1">
            <a:spLocks noChangeArrowheads="1"/>
          </p:cNvSpPr>
          <p:nvPr/>
        </p:nvSpPr>
        <p:spPr bwMode="auto">
          <a:xfrm>
            <a:off x="270328" y="1575027"/>
            <a:ext cx="8566150" cy="3693319"/>
          </a:xfrm>
          <a:prstGeom prst="rect">
            <a:avLst/>
          </a:prstGeom>
          <a:noFill/>
          <a:ln w="12700">
            <a:noFill/>
            <a:miter lim="800000"/>
            <a:headEnd type="none" w="sm" len="sm"/>
            <a:tailEnd type="none" w="sm" len="sm"/>
          </a:ln>
        </p:spPr>
        <p:txBody>
          <a:bodyPr>
            <a:spAutoFit/>
          </a:bodyPr>
          <a:lstStyle/>
          <a:p>
            <a:pPr marL="285750" indent="-285750">
              <a:buSzPct val="125000"/>
              <a:buFont typeface="Wingdings" pitchFamily="2" charset="2"/>
              <a:buChar char="v"/>
            </a:pPr>
            <a:r>
              <a:rPr lang="en-US" dirty="0" smtClean="0">
                <a:solidFill>
                  <a:schemeClr val="bg1"/>
                </a:solidFill>
              </a:rPr>
              <a:t> A </a:t>
            </a:r>
            <a:r>
              <a:rPr lang="en-US" dirty="0">
                <a:solidFill>
                  <a:schemeClr val="bg1"/>
                </a:solidFill>
              </a:rPr>
              <a:t>commercial airplane is typically struck by lightning about once a year. </a:t>
            </a:r>
            <a:endParaRPr lang="en-US" dirty="0" smtClean="0">
              <a:solidFill>
                <a:schemeClr val="bg1"/>
              </a:solidFill>
            </a:endParaRPr>
          </a:p>
          <a:p>
            <a:pPr marL="177800" indent="-177800">
              <a:buSzPct val="125000"/>
              <a:buFont typeface="Wingdings" pitchFamily="2" charset="2"/>
              <a:buChar char="v"/>
            </a:pPr>
            <a:endParaRPr lang="en-US" dirty="0" smtClean="0">
              <a:solidFill>
                <a:schemeClr val="bg1"/>
              </a:solidFill>
            </a:endParaRPr>
          </a:p>
          <a:p>
            <a:pPr marL="285750" indent="-285750">
              <a:buSzPct val="125000"/>
              <a:buFont typeface="Wingdings" pitchFamily="2" charset="2"/>
              <a:buChar char="v"/>
            </a:pPr>
            <a:r>
              <a:rPr lang="en-US" dirty="0" smtClean="0">
                <a:solidFill>
                  <a:schemeClr val="bg1"/>
                </a:solidFill>
              </a:rPr>
              <a:t>The passengers are usually safe due to the “Faraday cage effect.”</a:t>
            </a:r>
            <a:endParaRPr lang="en-US" dirty="0">
              <a:solidFill>
                <a:schemeClr val="bg1"/>
              </a:solidFill>
            </a:endParaRPr>
          </a:p>
          <a:p>
            <a:pPr marL="177800" indent="-177800">
              <a:buFont typeface="Wingdings" pitchFamily="2" charset="2"/>
              <a:buChar char="v"/>
            </a:pPr>
            <a:endParaRPr lang="en-US" dirty="0">
              <a:solidFill>
                <a:schemeClr val="bg1"/>
              </a:solidFill>
            </a:endParaRPr>
          </a:p>
          <a:p>
            <a:pPr marL="285750" indent="-285750">
              <a:buSzPct val="125000"/>
              <a:buFont typeface="Wingdings" pitchFamily="2" charset="2"/>
              <a:buChar char="v"/>
            </a:pPr>
            <a:r>
              <a:rPr lang="en-US" dirty="0" smtClean="0">
                <a:solidFill>
                  <a:schemeClr val="bg1"/>
                </a:solidFill>
              </a:rPr>
              <a:t>In </a:t>
            </a:r>
            <a:r>
              <a:rPr lang="en-US" dirty="0">
                <a:solidFill>
                  <a:schemeClr val="bg1"/>
                </a:solidFill>
              </a:rPr>
              <a:t>about 10% of the cases, the airplane intercepts a leader that is traveling from the cloud (the plane “gets in the way” of the lightning). </a:t>
            </a:r>
          </a:p>
          <a:p>
            <a:pPr marL="177800" indent="-177800">
              <a:buSzPct val="125000"/>
              <a:buFont typeface="Wingdings" pitchFamily="2" charset="2"/>
              <a:buChar char="v"/>
            </a:pPr>
            <a:endParaRPr lang="en-US" dirty="0">
              <a:solidFill>
                <a:schemeClr val="bg1"/>
              </a:solidFill>
            </a:endParaRPr>
          </a:p>
          <a:p>
            <a:pPr marL="285750" indent="-285750">
              <a:buSzPct val="125000"/>
              <a:buFont typeface="Wingdings" pitchFamily="2" charset="2"/>
              <a:buChar char="v"/>
            </a:pPr>
            <a:r>
              <a:rPr lang="en-US" dirty="0" smtClean="0">
                <a:solidFill>
                  <a:schemeClr val="bg1"/>
                </a:solidFill>
              </a:rPr>
              <a:t>In </a:t>
            </a:r>
            <a:r>
              <a:rPr lang="en-US" dirty="0">
                <a:solidFill>
                  <a:schemeClr val="bg1"/>
                </a:solidFill>
              </a:rPr>
              <a:t>about 90% of the cases, the airplane </a:t>
            </a:r>
            <a:r>
              <a:rPr lang="en-US" u="sng" dirty="0">
                <a:solidFill>
                  <a:schemeClr val="bg1"/>
                </a:solidFill>
              </a:rPr>
              <a:t>initiates</a:t>
            </a:r>
            <a:r>
              <a:rPr lang="en-US" dirty="0">
                <a:solidFill>
                  <a:schemeClr val="bg1"/>
                </a:solidFill>
              </a:rPr>
              <a:t> the lightning strike: The leader emerges from the plane. This is </a:t>
            </a:r>
            <a:r>
              <a:rPr lang="en-US" dirty="0" smtClean="0">
                <a:solidFill>
                  <a:schemeClr val="bg1"/>
                </a:solidFill>
              </a:rPr>
              <a:t>often </a:t>
            </a:r>
            <a:r>
              <a:rPr lang="en-US" dirty="0">
                <a:solidFill>
                  <a:schemeClr val="bg1"/>
                </a:solidFill>
              </a:rPr>
              <a:t>in the form of a “bi-directional leader.” </a:t>
            </a:r>
          </a:p>
          <a:p>
            <a:pPr marL="177800" indent="-177800">
              <a:buSzPct val="125000"/>
              <a:buFont typeface="Wingdings" pitchFamily="2" charset="2"/>
              <a:buChar char="v"/>
            </a:pPr>
            <a:endParaRPr lang="en-US" dirty="0">
              <a:solidFill>
                <a:schemeClr val="bg1"/>
              </a:solidFill>
            </a:endParaRPr>
          </a:p>
          <a:p>
            <a:pPr marL="285750" indent="-285750">
              <a:buSzPct val="125000"/>
              <a:buFont typeface="Wingdings" pitchFamily="2" charset="2"/>
              <a:buChar char="v"/>
            </a:pPr>
            <a:r>
              <a:rPr lang="en-US" dirty="0" smtClean="0">
                <a:solidFill>
                  <a:schemeClr val="bg1"/>
                </a:solidFill>
              </a:rPr>
              <a:t>In </a:t>
            </a:r>
            <a:r>
              <a:rPr lang="en-US" dirty="0">
                <a:solidFill>
                  <a:schemeClr val="bg1"/>
                </a:solidFill>
              </a:rPr>
              <a:t>the bi-directional leader, a positive leader emerges from </a:t>
            </a:r>
            <a:r>
              <a:rPr lang="en-US" dirty="0" smtClean="0">
                <a:solidFill>
                  <a:schemeClr val="bg1"/>
                </a:solidFill>
              </a:rPr>
              <a:t>the top of </a:t>
            </a:r>
            <a:r>
              <a:rPr lang="en-US" dirty="0">
                <a:solidFill>
                  <a:schemeClr val="bg1"/>
                </a:solidFill>
              </a:rPr>
              <a:t>the plane, and shortly after a negative leader emerges from the </a:t>
            </a:r>
            <a:r>
              <a:rPr lang="en-US" dirty="0" smtClean="0">
                <a:solidFill>
                  <a:schemeClr val="bg1"/>
                </a:solidFill>
              </a:rPr>
              <a:t>bottom of </a:t>
            </a:r>
            <a:r>
              <a:rPr lang="en-US" dirty="0">
                <a:solidFill>
                  <a:schemeClr val="bg1"/>
                </a:solidFill>
              </a:rPr>
              <a:t>the </a:t>
            </a:r>
            <a:r>
              <a:rPr lang="en-US" dirty="0" smtClean="0">
                <a:solidFill>
                  <a:schemeClr val="bg1"/>
                </a:solidFill>
              </a:rPr>
              <a:t>plane (which is now negatively charged).</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D9901FBE-E0E0-422A-BCB2-EB14375D8436}"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521040" y="2507982"/>
            <a:ext cx="4411980" cy="3863340"/>
          </a:xfrm>
          <a:prstGeom prst="rect">
            <a:avLst/>
          </a:prstGeom>
        </p:spPr>
      </p:pic>
      <p:sp>
        <p:nvSpPr>
          <p:cNvPr id="405506" name="Text Box 2"/>
          <p:cNvSpPr txBox="1">
            <a:spLocks noChangeArrowheads="1"/>
          </p:cNvSpPr>
          <p:nvPr/>
        </p:nvSpPr>
        <p:spPr bwMode="auto">
          <a:xfrm>
            <a:off x="1101725" y="0"/>
            <a:ext cx="70500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and Aircraft (cont.)</a:t>
            </a:r>
          </a:p>
        </p:txBody>
      </p:sp>
      <p:grpSp>
        <p:nvGrpSpPr>
          <p:cNvPr id="36867" name="Group 4"/>
          <p:cNvGrpSpPr>
            <a:grpSpLocks/>
          </p:cNvGrpSpPr>
          <p:nvPr/>
        </p:nvGrpSpPr>
        <p:grpSpPr bwMode="auto">
          <a:xfrm>
            <a:off x="3958772" y="1043441"/>
            <a:ext cx="3517900" cy="1250950"/>
            <a:chOff x="1672" y="615"/>
            <a:chExt cx="2216" cy="788"/>
          </a:xfrm>
        </p:grpSpPr>
        <p:sp>
          <p:nvSpPr>
            <p:cNvPr id="405509"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6874" name="Text Box 6"/>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6875" name="Text Box 7"/>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6876" name="Text Box 8"/>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6877" name="Text Box 9"/>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36878" name="Text Box 10"/>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36879" name="Text Box 11"/>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sp>
        <p:nvSpPr>
          <p:cNvPr id="36869" name="Text Box 15"/>
          <p:cNvSpPr txBox="1">
            <a:spLocks noChangeArrowheads="1"/>
          </p:cNvSpPr>
          <p:nvPr/>
        </p:nvSpPr>
        <p:spPr bwMode="auto">
          <a:xfrm>
            <a:off x="605971" y="3409264"/>
            <a:ext cx="2406650" cy="915987"/>
          </a:xfrm>
          <a:prstGeom prst="rect">
            <a:avLst/>
          </a:prstGeom>
          <a:noFill/>
          <a:ln w="12700">
            <a:noFill/>
            <a:miter lim="800000"/>
            <a:headEnd type="none" w="sm" len="sm"/>
            <a:tailEnd type="none" w="sm" len="sm"/>
          </a:ln>
        </p:spPr>
        <p:txBody>
          <a:bodyPr>
            <a:spAutoFit/>
          </a:bodyPr>
          <a:lstStyle/>
          <a:p>
            <a:pPr algn="ctr"/>
            <a:r>
              <a:rPr lang="en-US" dirty="0">
                <a:solidFill>
                  <a:schemeClr val="bg1"/>
                </a:solidFill>
              </a:rPr>
              <a:t>Upward-going positive leader (note upward branching)</a:t>
            </a:r>
          </a:p>
        </p:txBody>
      </p:sp>
      <p:sp>
        <p:nvSpPr>
          <p:cNvPr id="36871" name="Text Box 17"/>
          <p:cNvSpPr txBox="1">
            <a:spLocks noChangeArrowheads="1"/>
          </p:cNvSpPr>
          <p:nvPr/>
        </p:nvSpPr>
        <p:spPr bwMode="auto">
          <a:xfrm>
            <a:off x="439057" y="5461227"/>
            <a:ext cx="2470150" cy="915987"/>
          </a:xfrm>
          <a:prstGeom prst="rect">
            <a:avLst/>
          </a:prstGeom>
          <a:noFill/>
          <a:ln w="12700">
            <a:noFill/>
            <a:miter lim="800000"/>
            <a:headEnd type="none" w="sm" len="sm"/>
            <a:tailEnd type="none" w="sm" len="sm"/>
          </a:ln>
        </p:spPr>
        <p:txBody>
          <a:bodyPr>
            <a:spAutoFit/>
          </a:bodyPr>
          <a:lstStyle/>
          <a:p>
            <a:pPr algn="ctr"/>
            <a:r>
              <a:rPr lang="en-US" dirty="0">
                <a:solidFill>
                  <a:schemeClr val="bg1"/>
                </a:solidFill>
              </a:rPr>
              <a:t>Downward-going negative leader (note downward branching)</a:t>
            </a:r>
          </a:p>
        </p:txBody>
      </p:sp>
      <p:sp>
        <p:nvSpPr>
          <p:cNvPr id="16" name="Slide Number Placeholder 15"/>
          <p:cNvSpPr>
            <a:spLocks noGrp="1"/>
          </p:cNvSpPr>
          <p:nvPr>
            <p:ph type="sldNum" sz="quarter" idx="12"/>
          </p:nvPr>
        </p:nvSpPr>
        <p:spPr/>
        <p:txBody>
          <a:bodyPr/>
          <a:lstStyle/>
          <a:p>
            <a:pPr>
              <a:defRPr/>
            </a:pPr>
            <a:fld id="{D9901FBE-E0E0-422A-BCB2-EB14375D8436}" type="slidenum">
              <a:rPr lang="en-US" smtClean="0"/>
              <a:pPr>
                <a:defRPr/>
              </a:pPr>
              <a:t>46</a:t>
            </a:fld>
            <a:endParaRPr lang="en-US"/>
          </a:p>
        </p:txBody>
      </p:sp>
      <p:cxnSp>
        <p:nvCxnSpPr>
          <p:cNvPr id="19" name="Straight Arrow Connector 18"/>
          <p:cNvCxnSpPr>
            <a:stCxn id="36869" idx="3"/>
          </p:cNvCxnSpPr>
          <p:nvPr/>
        </p:nvCxnSpPr>
        <p:spPr bwMode="auto">
          <a:xfrm flipV="1">
            <a:off x="3012621" y="3453063"/>
            <a:ext cx="2461747" cy="414195"/>
          </a:xfrm>
          <a:prstGeom prst="straightConnector1">
            <a:avLst/>
          </a:prstGeom>
          <a:solidFill>
            <a:schemeClr val="accent1"/>
          </a:solidFill>
          <a:ln w="28575" cap="flat" cmpd="sng" algn="ctr">
            <a:solidFill>
              <a:schemeClr val="accent1"/>
            </a:solidFill>
            <a:prstDash val="solid"/>
            <a:round/>
            <a:headEnd type="none" w="med" len="med"/>
            <a:tailEnd type="arrow" w="med" len="med"/>
          </a:ln>
          <a:effectLst/>
        </p:spPr>
      </p:cxnSp>
      <p:cxnSp>
        <p:nvCxnSpPr>
          <p:cNvPr id="20" name="Straight Arrow Connector 19"/>
          <p:cNvCxnSpPr>
            <a:stCxn id="36871" idx="3"/>
          </p:cNvCxnSpPr>
          <p:nvPr/>
        </p:nvCxnSpPr>
        <p:spPr bwMode="auto">
          <a:xfrm flipV="1">
            <a:off x="2909207" y="5410201"/>
            <a:ext cx="2533650" cy="509020"/>
          </a:xfrm>
          <a:prstGeom prst="straightConnector1">
            <a:avLst/>
          </a:prstGeom>
          <a:solidFill>
            <a:schemeClr val="accent1"/>
          </a:solidFill>
          <a:ln w="28575" cap="flat" cmpd="sng" algn="ctr">
            <a:solidFill>
              <a:schemeClr val="accent1"/>
            </a:solidFill>
            <a:prstDash val="solid"/>
            <a:round/>
            <a:headEnd type="none" w="med" len="med"/>
            <a:tailEnd type="arrow" w="med" len="med"/>
          </a:ln>
          <a:effectLst/>
        </p:spPr>
      </p:cxnSp>
      <p:sp>
        <p:nvSpPr>
          <p:cNvPr id="21" name="TextBox 20"/>
          <p:cNvSpPr txBox="1"/>
          <p:nvPr/>
        </p:nvSpPr>
        <p:spPr>
          <a:xfrm>
            <a:off x="457199" y="1338942"/>
            <a:ext cx="2928257" cy="1077218"/>
          </a:xfrm>
          <a:prstGeom prst="rect">
            <a:avLst/>
          </a:prstGeom>
          <a:noFill/>
          <a:ln w="19050">
            <a:solidFill>
              <a:schemeClr val="bg2"/>
            </a:solidFill>
          </a:ln>
        </p:spPr>
        <p:txBody>
          <a:bodyPr wrap="square" rtlCol="0">
            <a:spAutoFit/>
          </a:bodyPr>
          <a:lstStyle/>
          <a:p>
            <a:pPr algn="ctr"/>
            <a:r>
              <a:rPr lang="en-US" sz="1600" dirty="0" smtClean="0">
                <a:solidFill>
                  <a:schemeClr val="bg2"/>
                </a:solidFill>
              </a:rPr>
              <a:t>Plane “stuck” by lightning while on takeoff from the Komatsu Air Force Base off the coast in the Sea of Japan. </a:t>
            </a:r>
            <a:endParaRPr lang="en-US" sz="1600" dirty="0">
              <a:solidFill>
                <a:schemeClr val="bg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2655249" y="0"/>
            <a:ext cx="3989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Rod</a:t>
            </a:r>
          </a:p>
        </p:txBody>
      </p:sp>
      <p:sp>
        <p:nvSpPr>
          <p:cNvPr id="37891" name="Text Box 3"/>
          <p:cNvSpPr txBox="1">
            <a:spLocks noChangeArrowheads="1"/>
          </p:cNvSpPr>
          <p:nvPr/>
        </p:nvSpPr>
        <p:spPr bwMode="auto">
          <a:xfrm>
            <a:off x="320675" y="969963"/>
            <a:ext cx="4537928" cy="2292935"/>
          </a:xfrm>
          <a:prstGeom prst="rect">
            <a:avLst/>
          </a:prstGeom>
          <a:noFill/>
          <a:ln w="19050">
            <a:solidFill>
              <a:schemeClr val="bg2"/>
            </a:solidFill>
            <a:miter lim="800000"/>
            <a:headEnd type="none" w="sm" len="sm"/>
            <a:tailEnd type="none" w="sm" len="sm"/>
          </a:ln>
        </p:spPr>
        <p:txBody>
          <a:bodyPr wrap="square">
            <a:spAutoFit/>
          </a:bodyPr>
          <a:lstStyle/>
          <a:p>
            <a:pPr marL="225425" indent="-225425">
              <a:spcAft>
                <a:spcPts val="600"/>
              </a:spcAft>
              <a:buFont typeface="Wingdings" pitchFamily="2" charset="2"/>
              <a:buChar char="§"/>
            </a:pPr>
            <a:r>
              <a:rPr lang="en-US" sz="1600" dirty="0">
                <a:solidFill>
                  <a:schemeClr val="bg1"/>
                </a:solidFill>
              </a:rPr>
              <a:t>A lighting rod is a rod of metal that is well grounded, and ideally fairly sharp at the end. </a:t>
            </a:r>
            <a:endParaRPr lang="en-US" sz="1600" dirty="0" smtClean="0">
              <a:solidFill>
                <a:schemeClr val="bg1"/>
              </a:solidFill>
            </a:endParaRPr>
          </a:p>
          <a:p>
            <a:pPr marL="225425" indent="-225425">
              <a:spcAft>
                <a:spcPts val="600"/>
              </a:spcAft>
              <a:buFont typeface="Wingdings" pitchFamily="2" charset="2"/>
              <a:buChar char="§"/>
            </a:pPr>
            <a:r>
              <a:rPr lang="en-US" sz="1600" dirty="0" smtClean="0">
                <a:solidFill>
                  <a:schemeClr val="bg1"/>
                </a:solidFill>
              </a:rPr>
              <a:t>The taller the better.</a:t>
            </a:r>
            <a:endParaRPr lang="en-US" sz="1600" dirty="0">
              <a:solidFill>
                <a:schemeClr val="bg1"/>
              </a:solidFill>
            </a:endParaRPr>
          </a:p>
          <a:p>
            <a:pPr marL="225425" indent="-225425">
              <a:spcAft>
                <a:spcPts val="600"/>
              </a:spcAft>
              <a:buFont typeface="Wingdings" pitchFamily="2" charset="2"/>
              <a:buChar char="§"/>
            </a:pPr>
            <a:r>
              <a:rPr lang="en-US" sz="1600" dirty="0" smtClean="0">
                <a:solidFill>
                  <a:schemeClr val="bg1"/>
                </a:solidFill>
              </a:rPr>
              <a:t>It launches </a:t>
            </a:r>
            <a:r>
              <a:rPr lang="en-US" sz="1600" dirty="0">
                <a:solidFill>
                  <a:schemeClr val="bg1"/>
                </a:solidFill>
              </a:rPr>
              <a:t>a good streamer (better than the surrounding points on the building) because of the high electric field near the tip</a:t>
            </a:r>
            <a:r>
              <a:rPr lang="en-US" sz="1600" dirty="0" smtClean="0">
                <a:solidFill>
                  <a:schemeClr val="bg1"/>
                </a:solidFill>
              </a:rPr>
              <a:t>.</a:t>
            </a:r>
          </a:p>
          <a:p>
            <a:pPr marL="225425" indent="-225425">
              <a:buFont typeface="Wingdings" pitchFamily="2" charset="2"/>
              <a:buChar char="§"/>
            </a:pPr>
            <a:r>
              <a:rPr lang="en-US" sz="1600" dirty="0" smtClean="0">
                <a:solidFill>
                  <a:schemeClr val="bg1"/>
                </a:solidFill>
              </a:rPr>
              <a:t>It should be well grounded to discharge safely a lighting strike. </a:t>
            </a:r>
            <a:endParaRPr lang="en-US" sz="1600" dirty="0">
              <a:solidFill>
                <a:schemeClr val="bg1"/>
              </a:solidFill>
            </a:endParaRPr>
          </a:p>
        </p:txBody>
      </p:sp>
      <p:grpSp>
        <p:nvGrpSpPr>
          <p:cNvPr id="37901" name="Group 13"/>
          <p:cNvGrpSpPr>
            <a:grpSpLocks/>
          </p:cNvGrpSpPr>
          <p:nvPr/>
        </p:nvGrpSpPr>
        <p:grpSpPr bwMode="auto">
          <a:xfrm>
            <a:off x="5157716" y="1437493"/>
            <a:ext cx="3517900" cy="1250950"/>
            <a:chOff x="1672" y="615"/>
            <a:chExt cx="2216" cy="788"/>
          </a:xfrm>
        </p:grpSpPr>
        <p:sp>
          <p:nvSpPr>
            <p:cNvPr id="403470"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7911" name="Text Box 15"/>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7912" name="Text Box 16"/>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7913" name="Text Box 17"/>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37914" name="Text Box 18"/>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37915" name="Text Box 19"/>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37916" name="Text Box 20"/>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sp>
        <p:nvSpPr>
          <p:cNvPr id="29" name="Slide Number Placeholder 28"/>
          <p:cNvSpPr>
            <a:spLocks noGrp="1"/>
          </p:cNvSpPr>
          <p:nvPr>
            <p:ph type="sldNum" sz="quarter" idx="12"/>
          </p:nvPr>
        </p:nvSpPr>
        <p:spPr/>
        <p:txBody>
          <a:bodyPr/>
          <a:lstStyle/>
          <a:p>
            <a:pPr>
              <a:defRPr/>
            </a:pPr>
            <a:fld id="{D9901FBE-E0E0-422A-BCB2-EB14375D8436}" type="slidenum">
              <a:rPr lang="en-US" smtClean="0"/>
              <a:pPr>
                <a:defRPr/>
              </a:pPr>
              <a:t>47</a:t>
            </a:fld>
            <a:endParaRPr lang="en-US"/>
          </a:p>
        </p:txBody>
      </p:sp>
      <p:grpSp>
        <p:nvGrpSpPr>
          <p:cNvPr id="31" name="Group 30"/>
          <p:cNvGrpSpPr/>
          <p:nvPr/>
        </p:nvGrpSpPr>
        <p:grpSpPr>
          <a:xfrm>
            <a:off x="965200" y="3348842"/>
            <a:ext cx="7810500" cy="3242462"/>
            <a:chOff x="965200" y="3348842"/>
            <a:chExt cx="7810500" cy="3242462"/>
          </a:xfrm>
        </p:grpSpPr>
        <p:sp>
          <p:nvSpPr>
            <p:cNvPr id="37892" name="Rectangle 4"/>
            <p:cNvSpPr>
              <a:spLocks noChangeArrowheads="1"/>
            </p:cNvSpPr>
            <p:nvPr/>
          </p:nvSpPr>
          <p:spPr bwMode="auto">
            <a:xfrm>
              <a:off x="3378200" y="4481204"/>
              <a:ext cx="406400" cy="7493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7893" name="Rectangle 5"/>
            <p:cNvSpPr>
              <a:spLocks noChangeArrowheads="1"/>
            </p:cNvSpPr>
            <p:nvPr/>
          </p:nvSpPr>
          <p:spPr bwMode="auto">
            <a:xfrm>
              <a:off x="5194300" y="4913004"/>
              <a:ext cx="1117600" cy="330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7894" name="Rectangle 6"/>
            <p:cNvSpPr>
              <a:spLocks noChangeArrowheads="1"/>
            </p:cNvSpPr>
            <p:nvPr/>
          </p:nvSpPr>
          <p:spPr bwMode="auto">
            <a:xfrm>
              <a:off x="3634675" y="4276354"/>
              <a:ext cx="88900" cy="215900"/>
            </a:xfrm>
            <a:prstGeom prst="rect">
              <a:avLst/>
            </a:prstGeom>
            <a:solidFill>
              <a:schemeClr val="accent1"/>
            </a:solidFill>
            <a:ln w="12700">
              <a:noFill/>
              <a:miter lim="800000"/>
              <a:headEnd type="none" w="sm" len="sm"/>
              <a:tailEnd type="none" w="sm" len="sm"/>
            </a:ln>
          </p:spPr>
          <p:txBody>
            <a:bodyPr wrap="none" anchor="ctr"/>
            <a:lstStyle/>
            <a:p>
              <a:endParaRPr lang="en-US"/>
            </a:p>
          </p:txBody>
        </p:sp>
        <p:sp>
          <p:nvSpPr>
            <p:cNvPr id="403463" name="Tree"/>
            <p:cNvSpPr>
              <a:spLocks noEditPoints="1" noChangeArrowheads="1"/>
            </p:cNvSpPr>
            <p:nvPr/>
          </p:nvSpPr>
          <p:spPr bwMode="auto">
            <a:xfrm>
              <a:off x="6905625" y="4135129"/>
              <a:ext cx="768350" cy="1098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7896" name="Line 8"/>
            <p:cNvSpPr>
              <a:spLocks noChangeShapeType="1"/>
            </p:cNvSpPr>
            <p:nvPr/>
          </p:nvSpPr>
          <p:spPr bwMode="auto">
            <a:xfrm>
              <a:off x="6009575" y="4813300"/>
              <a:ext cx="457200" cy="0"/>
            </a:xfrm>
            <a:prstGeom prst="line">
              <a:avLst/>
            </a:prstGeom>
            <a:noFill/>
            <a:ln w="38100">
              <a:solidFill>
                <a:srgbClr val="FF9933"/>
              </a:solidFill>
              <a:round/>
              <a:headEnd type="none" w="sm" len="sm"/>
              <a:tailEnd type="none" w="sm" len="sm"/>
            </a:ln>
          </p:spPr>
          <p:txBody>
            <a:bodyPr wrap="none"/>
            <a:lstStyle/>
            <a:p>
              <a:endParaRPr lang="en-US"/>
            </a:p>
          </p:txBody>
        </p:sp>
        <p:sp>
          <p:nvSpPr>
            <p:cNvPr id="37897" name="AutoShape 9"/>
            <p:cNvSpPr>
              <a:spLocks noChangeArrowheads="1"/>
            </p:cNvSpPr>
            <p:nvPr/>
          </p:nvSpPr>
          <p:spPr bwMode="auto">
            <a:xfrm>
              <a:off x="5930900" y="4441454"/>
              <a:ext cx="101600" cy="482600"/>
            </a:xfrm>
            <a:prstGeom prst="triangle">
              <a:avLst>
                <a:gd name="adj" fmla="val 50000"/>
              </a:avLst>
            </a:prstGeom>
            <a:solidFill>
              <a:srgbClr val="FF9933"/>
            </a:solidFill>
            <a:ln w="12700">
              <a:noFill/>
              <a:miter lim="800000"/>
              <a:headEnd type="none" w="sm" len="sm"/>
              <a:tailEnd type="none" w="sm" len="sm"/>
            </a:ln>
          </p:spPr>
          <p:txBody>
            <a:bodyPr wrap="none" anchor="ctr"/>
            <a:lstStyle/>
            <a:p>
              <a:endParaRPr lang="en-US"/>
            </a:p>
          </p:txBody>
        </p:sp>
        <p:sp>
          <p:nvSpPr>
            <p:cNvPr id="37898" name="Freeform 10"/>
            <p:cNvSpPr>
              <a:spLocks/>
            </p:cNvSpPr>
            <p:nvPr/>
          </p:nvSpPr>
          <p:spPr bwMode="auto">
            <a:xfrm>
              <a:off x="5832475" y="3517900"/>
              <a:ext cx="312738" cy="977900"/>
            </a:xfrm>
            <a:custGeom>
              <a:avLst/>
              <a:gdLst>
                <a:gd name="T0" fmla="*/ 2147483647 w 165"/>
                <a:gd name="T1" fmla="*/ 2147483647 h 920"/>
                <a:gd name="T2" fmla="*/ 2147483647 w 165"/>
                <a:gd name="T3" fmla="*/ 2147483647 h 920"/>
                <a:gd name="T4" fmla="*/ 2147483647 w 165"/>
                <a:gd name="T5" fmla="*/ 2147483647 h 920"/>
                <a:gd name="T6" fmla="*/ 2147483647 w 165"/>
                <a:gd name="T7" fmla="*/ 2147483647 h 920"/>
                <a:gd name="T8" fmla="*/ 2147483647 w 165"/>
                <a:gd name="T9" fmla="*/ 2147483647 h 920"/>
                <a:gd name="T10" fmla="*/ 2147483647 w 165"/>
                <a:gd name="T11" fmla="*/ 2147483647 h 920"/>
                <a:gd name="T12" fmla="*/ 2147483647 w 165"/>
                <a:gd name="T13" fmla="*/ 2147483647 h 920"/>
                <a:gd name="T14" fmla="*/ 2147483647 w 165"/>
                <a:gd name="T15" fmla="*/ 2147483647 h 920"/>
                <a:gd name="T16" fmla="*/ 2147483647 w 165"/>
                <a:gd name="T17" fmla="*/ 2147483647 h 920"/>
                <a:gd name="T18" fmla="*/ 2147483647 w 165"/>
                <a:gd name="T19" fmla="*/ 2147483647 h 920"/>
                <a:gd name="T20" fmla="*/ 2147483647 w 165"/>
                <a:gd name="T21" fmla="*/ 2147483647 h 920"/>
                <a:gd name="T22" fmla="*/ 2147483647 w 165"/>
                <a:gd name="T23" fmla="*/ 2147483647 h 920"/>
                <a:gd name="T24" fmla="*/ 2147483647 w 165"/>
                <a:gd name="T25" fmla="*/ 2147483647 h 920"/>
                <a:gd name="T26" fmla="*/ 2147483647 w 165"/>
                <a:gd name="T27" fmla="*/ 2147483647 h 920"/>
                <a:gd name="T28" fmla="*/ 2147483647 w 165"/>
                <a:gd name="T29" fmla="*/ 0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920"/>
                <a:gd name="T47" fmla="*/ 165 w 165"/>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920">
                  <a:moveTo>
                    <a:pt x="84" y="920"/>
                  </a:moveTo>
                  <a:cubicBezTo>
                    <a:pt x="62" y="875"/>
                    <a:pt x="40" y="831"/>
                    <a:pt x="44" y="808"/>
                  </a:cubicBezTo>
                  <a:cubicBezTo>
                    <a:pt x="48" y="785"/>
                    <a:pt x="93" y="807"/>
                    <a:pt x="108" y="784"/>
                  </a:cubicBezTo>
                  <a:cubicBezTo>
                    <a:pt x="123" y="761"/>
                    <a:pt x="141" y="695"/>
                    <a:pt x="132" y="672"/>
                  </a:cubicBezTo>
                  <a:cubicBezTo>
                    <a:pt x="123" y="649"/>
                    <a:pt x="71" y="659"/>
                    <a:pt x="52" y="648"/>
                  </a:cubicBezTo>
                  <a:cubicBezTo>
                    <a:pt x="33" y="637"/>
                    <a:pt x="21" y="631"/>
                    <a:pt x="20" y="608"/>
                  </a:cubicBezTo>
                  <a:cubicBezTo>
                    <a:pt x="19" y="585"/>
                    <a:pt x="21" y="543"/>
                    <a:pt x="44" y="512"/>
                  </a:cubicBezTo>
                  <a:cubicBezTo>
                    <a:pt x="67" y="481"/>
                    <a:pt x="147" y="447"/>
                    <a:pt x="156" y="424"/>
                  </a:cubicBezTo>
                  <a:cubicBezTo>
                    <a:pt x="165" y="401"/>
                    <a:pt x="117" y="388"/>
                    <a:pt x="100" y="376"/>
                  </a:cubicBezTo>
                  <a:cubicBezTo>
                    <a:pt x="83" y="364"/>
                    <a:pt x="68" y="369"/>
                    <a:pt x="52" y="352"/>
                  </a:cubicBezTo>
                  <a:cubicBezTo>
                    <a:pt x="36" y="335"/>
                    <a:pt x="0" y="291"/>
                    <a:pt x="4" y="272"/>
                  </a:cubicBezTo>
                  <a:cubicBezTo>
                    <a:pt x="8" y="253"/>
                    <a:pt x="57" y="265"/>
                    <a:pt x="76" y="240"/>
                  </a:cubicBezTo>
                  <a:cubicBezTo>
                    <a:pt x="95" y="215"/>
                    <a:pt x="119" y="145"/>
                    <a:pt x="116" y="120"/>
                  </a:cubicBezTo>
                  <a:cubicBezTo>
                    <a:pt x="113" y="95"/>
                    <a:pt x="63" y="108"/>
                    <a:pt x="60" y="88"/>
                  </a:cubicBezTo>
                  <a:cubicBezTo>
                    <a:pt x="57" y="68"/>
                    <a:pt x="78" y="34"/>
                    <a:pt x="100" y="0"/>
                  </a:cubicBezTo>
                </a:path>
              </a:pathLst>
            </a:custGeom>
            <a:noFill/>
            <a:ln w="38100" cap="flat" cmpd="sng">
              <a:solidFill>
                <a:srgbClr val="D5D000"/>
              </a:solidFill>
              <a:prstDash val="solid"/>
              <a:round/>
              <a:headEnd type="none" w="sm" len="sm"/>
              <a:tailEnd type="none" w="sm" len="sm"/>
            </a:ln>
          </p:spPr>
          <p:txBody>
            <a:bodyPr wrap="none"/>
            <a:lstStyle/>
            <a:p>
              <a:endParaRPr lang="en-US"/>
            </a:p>
          </p:txBody>
        </p:sp>
        <p:sp>
          <p:nvSpPr>
            <p:cNvPr id="37899" name="Text Box 11"/>
            <p:cNvSpPr txBox="1">
              <a:spLocks noChangeArrowheads="1"/>
            </p:cNvSpPr>
            <p:nvPr/>
          </p:nvSpPr>
          <p:spPr bwMode="auto">
            <a:xfrm>
              <a:off x="3997325" y="3482975"/>
              <a:ext cx="1548822" cy="307777"/>
            </a:xfrm>
            <a:prstGeom prst="rect">
              <a:avLst/>
            </a:prstGeom>
            <a:noFill/>
            <a:ln w="12700">
              <a:noFill/>
              <a:miter lim="800000"/>
              <a:headEnd type="none" w="sm" len="sm"/>
              <a:tailEnd type="none" w="sm" len="sm"/>
            </a:ln>
          </p:spPr>
          <p:txBody>
            <a:bodyPr wrap="none">
              <a:spAutoFit/>
            </a:bodyPr>
            <a:lstStyle/>
            <a:p>
              <a:r>
                <a:rPr lang="en-US" sz="1400" dirty="0" smtClean="0">
                  <a:solidFill>
                    <a:schemeClr val="bg2"/>
                  </a:solidFill>
                </a:rPr>
                <a:t>High </a:t>
              </a:r>
              <a:r>
                <a:rPr lang="en-US" sz="1400" dirty="0" smtClean="0">
                  <a:solidFill>
                    <a:schemeClr val="bg2"/>
                  </a:solidFill>
                  <a:latin typeface="+mj-lt"/>
                </a:rPr>
                <a:t>electric field</a:t>
              </a:r>
              <a:endParaRPr lang="en-US" sz="1400" dirty="0">
                <a:solidFill>
                  <a:schemeClr val="bg2"/>
                </a:solidFill>
                <a:latin typeface="+mj-lt"/>
              </a:endParaRPr>
            </a:p>
          </p:txBody>
        </p:sp>
        <p:sp>
          <p:nvSpPr>
            <p:cNvPr id="37900" name="Line 12"/>
            <p:cNvSpPr>
              <a:spLocks noChangeShapeType="1"/>
            </p:cNvSpPr>
            <p:nvPr/>
          </p:nvSpPr>
          <p:spPr bwMode="auto">
            <a:xfrm>
              <a:off x="4838700" y="3784600"/>
              <a:ext cx="965200" cy="546100"/>
            </a:xfrm>
            <a:prstGeom prst="line">
              <a:avLst/>
            </a:prstGeom>
            <a:noFill/>
            <a:ln w="19050">
              <a:solidFill>
                <a:schemeClr val="bg2"/>
              </a:solidFill>
              <a:round/>
              <a:headEnd type="none" w="med" len="med"/>
              <a:tailEnd type="arrow" w="med" len="med"/>
            </a:ln>
          </p:spPr>
          <p:txBody>
            <a:bodyPr wrap="none"/>
            <a:lstStyle/>
            <a:p>
              <a:endParaRPr lang="en-US"/>
            </a:p>
          </p:txBody>
        </p:sp>
        <p:grpSp>
          <p:nvGrpSpPr>
            <p:cNvPr id="37902" name="Group 21"/>
            <p:cNvGrpSpPr>
              <a:grpSpLocks/>
            </p:cNvGrpSpPr>
            <p:nvPr/>
          </p:nvGrpSpPr>
          <p:grpSpPr bwMode="auto">
            <a:xfrm>
              <a:off x="965200" y="5138741"/>
              <a:ext cx="7810500" cy="1452563"/>
              <a:chOff x="520" y="3253"/>
              <a:chExt cx="4920" cy="915"/>
            </a:xfrm>
          </p:grpSpPr>
          <p:sp>
            <p:nvSpPr>
              <p:cNvPr id="37907" name="Rectangle 22" descr="Cork"/>
              <p:cNvSpPr>
                <a:spLocks noChangeArrowheads="1"/>
              </p:cNvSpPr>
              <p:nvPr/>
            </p:nvSpPr>
            <p:spPr bwMode="auto">
              <a:xfrm>
                <a:off x="520" y="3416"/>
                <a:ext cx="4920" cy="752"/>
              </a:xfrm>
              <a:prstGeom prst="rect">
                <a:avLst/>
              </a:prstGeom>
              <a:blipFill dpi="0" rotWithShape="0">
                <a:blip r:embed="rId3"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37908" name="Text Box 23"/>
              <p:cNvSpPr txBox="1">
                <a:spLocks noChangeArrowheads="1"/>
              </p:cNvSpPr>
              <p:nvPr/>
            </p:nvSpPr>
            <p:spPr bwMode="auto">
              <a:xfrm>
                <a:off x="2694" y="3591"/>
                <a:ext cx="460" cy="231"/>
              </a:xfrm>
              <a:prstGeom prst="rect">
                <a:avLst/>
              </a:prstGeom>
              <a:solidFill>
                <a:schemeClr val="tx1"/>
              </a:solidFill>
              <a:ln w="12700">
                <a:noFill/>
                <a:miter lim="800000"/>
                <a:headEnd type="none" w="sm" len="sm"/>
                <a:tailEnd type="none" w="sm" len="sm"/>
              </a:ln>
            </p:spPr>
            <p:txBody>
              <a:bodyPr wrap="none">
                <a:spAutoFit/>
              </a:bodyPr>
              <a:lstStyle/>
              <a:p>
                <a:r>
                  <a:rPr lang="en-US">
                    <a:solidFill>
                      <a:schemeClr val="bg2"/>
                    </a:solidFill>
                  </a:rPr>
                  <a:t>Earth</a:t>
                </a:r>
              </a:p>
            </p:txBody>
          </p:sp>
          <p:sp>
            <p:nvSpPr>
              <p:cNvPr id="37909" name="Text Box 24"/>
              <p:cNvSpPr txBox="1">
                <a:spLocks noChangeArrowheads="1"/>
              </p:cNvSpPr>
              <p:nvPr/>
            </p:nvSpPr>
            <p:spPr bwMode="auto">
              <a:xfrm>
                <a:off x="990" y="3253"/>
                <a:ext cx="3920" cy="231"/>
              </a:xfrm>
              <a:prstGeom prst="rect">
                <a:avLst/>
              </a:prstGeom>
              <a:noFill/>
              <a:ln w="12700">
                <a:noFill/>
                <a:miter lim="800000"/>
                <a:headEnd type="none" w="sm" len="sm"/>
                <a:tailEnd type="none" w="sm" len="sm"/>
              </a:ln>
            </p:spPr>
            <p:txBody>
              <a:bodyPr wrap="none">
                <a:spAutoFit/>
              </a:bodyPr>
              <a:lstStyle/>
              <a:p>
                <a:r>
                  <a:rPr lang="en-US" dirty="0">
                    <a:solidFill>
                      <a:schemeClr val="hlink"/>
                    </a:solidFill>
                  </a:rPr>
                  <a:t>+ + + + + + + + + + + + + + + + + + + + + + + + + + + + + + +</a:t>
                </a:r>
              </a:p>
            </p:txBody>
          </p:sp>
        </p:grpSp>
        <p:sp>
          <p:nvSpPr>
            <p:cNvPr id="37903" name="Line 25"/>
            <p:cNvSpPr>
              <a:spLocks noChangeShapeType="1"/>
            </p:cNvSpPr>
            <p:nvPr/>
          </p:nvSpPr>
          <p:spPr bwMode="auto">
            <a:xfrm>
              <a:off x="6454900" y="4813300"/>
              <a:ext cx="0" cy="1117600"/>
            </a:xfrm>
            <a:prstGeom prst="line">
              <a:avLst/>
            </a:prstGeom>
            <a:noFill/>
            <a:ln w="38100">
              <a:solidFill>
                <a:srgbClr val="FF9933"/>
              </a:solidFill>
              <a:round/>
              <a:headEnd type="none" w="sm" len="sm"/>
              <a:tailEnd type="none" w="sm" len="sm"/>
            </a:ln>
          </p:spPr>
          <p:txBody>
            <a:bodyPr wrap="none"/>
            <a:lstStyle/>
            <a:p>
              <a:endParaRPr lang="en-US"/>
            </a:p>
          </p:txBody>
        </p:sp>
        <p:sp>
          <p:nvSpPr>
            <p:cNvPr id="37904" name="Line 26"/>
            <p:cNvSpPr>
              <a:spLocks noChangeShapeType="1"/>
            </p:cNvSpPr>
            <p:nvPr/>
          </p:nvSpPr>
          <p:spPr bwMode="auto">
            <a:xfrm>
              <a:off x="6235700" y="5905500"/>
              <a:ext cx="571500" cy="0"/>
            </a:xfrm>
            <a:prstGeom prst="line">
              <a:avLst/>
            </a:prstGeom>
            <a:noFill/>
            <a:ln w="38100">
              <a:solidFill>
                <a:srgbClr val="FF9933"/>
              </a:solidFill>
              <a:round/>
              <a:headEnd type="none" w="sm" len="sm"/>
              <a:tailEnd type="none" w="sm" len="sm"/>
            </a:ln>
          </p:spPr>
          <p:txBody>
            <a:bodyPr wrap="none"/>
            <a:lstStyle/>
            <a:p>
              <a:endParaRPr lang="en-US"/>
            </a:p>
          </p:txBody>
        </p:sp>
        <p:sp>
          <p:nvSpPr>
            <p:cNvPr id="37905" name="Line 27"/>
            <p:cNvSpPr>
              <a:spLocks noChangeShapeType="1"/>
            </p:cNvSpPr>
            <p:nvPr/>
          </p:nvSpPr>
          <p:spPr bwMode="auto">
            <a:xfrm>
              <a:off x="6321425" y="5994400"/>
              <a:ext cx="279400" cy="0"/>
            </a:xfrm>
            <a:prstGeom prst="line">
              <a:avLst/>
            </a:prstGeom>
            <a:noFill/>
            <a:ln w="38100">
              <a:solidFill>
                <a:srgbClr val="FF9933"/>
              </a:solidFill>
              <a:round/>
              <a:headEnd type="none" w="sm" len="sm"/>
              <a:tailEnd type="none" w="sm" len="sm"/>
            </a:ln>
          </p:spPr>
          <p:txBody>
            <a:bodyPr wrap="none"/>
            <a:lstStyle/>
            <a:p>
              <a:endParaRPr lang="en-US"/>
            </a:p>
          </p:txBody>
        </p:sp>
        <p:sp>
          <p:nvSpPr>
            <p:cNvPr id="37906" name="Line 28"/>
            <p:cNvSpPr>
              <a:spLocks noChangeShapeType="1"/>
            </p:cNvSpPr>
            <p:nvPr/>
          </p:nvSpPr>
          <p:spPr bwMode="auto">
            <a:xfrm>
              <a:off x="6400800" y="6070600"/>
              <a:ext cx="101600" cy="12700"/>
            </a:xfrm>
            <a:prstGeom prst="line">
              <a:avLst/>
            </a:prstGeom>
            <a:noFill/>
            <a:ln w="38100">
              <a:solidFill>
                <a:srgbClr val="FF9933"/>
              </a:solidFill>
              <a:round/>
              <a:headEnd type="none" w="sm" len="sm"/>
              <a:tailEnd type="none" w="sm" len="sm"/>
            </a:ln>
          </p:spPr>
          <p:txBody>
            <a:bodyPr wrap="none"/>
            <a:lstStyle/>
            <a:p>
              <a:endParaRPr lang="en-US"/>
            </a:p>
          </p:txBody>
        </p:sp>
        <p:sp>
          <p:nvSpPr>
            <p:cNvPr id="30" name="TextBox 29"/>
            <p:cNvSpPr txBox="1"/>
            <p:nvPr/>
          </p:nvSpPr>
          <p:spPr>
            <a:xfrm>
              <a:off x="6282047" y="3348842"/>
              <a:ext cx="1568058" cy="307777"/>
            </a:xfrm>
            <a:prstGeom prst="rect">
              <a:avLst/>
            </a:prstGeom>
            <a:noFill/>
          </p:spPr>
          <p:txBody>
            <a:bodyPr wrap="none" rtlCol="0">
              <a:spAutoFit/>
            </a:bodyPr>
            <a:lstStyle/>
            <a:p>
              <a:r>
                <a:rPr lang="en-US" sz="1400" dirty="0" smtClean="0">
                  <a:solidFill>
                    <a:schemeClr val="bg2"/>
                  </a:solidFill>
                </a:rPr>
                <a:t>Positive streamer</a:t>
              </a:r>
              <a:endParaRPr lang="en-US" sz="1400" dirty="0">
                <a:solidFill>
                  <a:schemeClr val="bg2"/>
                </a:solidFill>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1729956" y="0"/>
            <a:ext cx="5737637" cy="707886"/>
          </a:xfrm>
          <a:prstGeom prst="rect">
            <a:avLst/>
          </a:prstGeom>
          <a:noFill/>
          <a:ln w="12700">
            <a:noFill/>
            <a:miter lim="800000"/>
            <a:headEnd type="none" w="sm" len="sm"/>
            <a:tailEnd type="none" w="sm" len="sm"/>
          </a:ln>
          <a:effectLst/>
        </p:spPr>
        <p:txBody>
          <a:bodyPr wrap="square">
            <a:spAutoFit/>
          </a:bodyPr>
          <a:lstStyle/>
          <a:p>
            <a:pPr algn="ctr">
              <a:defRPr/>
            </a:pPr>
            <a:r>
              <a:rPr lang="en-US" sz="4000" dirty="0" smtClean="0">
                <a:solidFill>
                  <a:srgbClr val="FF9933"/>
                </a:solidFill>
                <a:effectLst>
                  <a:outerShdw blurRad="38100" dist="38100" dir="2700000" algn="tl">
                    <a:srgbClr val="C0C0C0"/>
                  </a:outerShdw>
                </a:effectLst>
              </a:rPr>
              <a:t>Laser Lightning </a:t>
            </a:r>
            <a:r>
              <a:rPr lang="en-US" sz="4000" dirty="0">
                <a:solidFill>
                  <a:srgbClr val="FF9933"/>
                </a:solidFill>
                <a:effectLst>
                  <a:outerShdw blurRad="38100" dist="38100" dir="2700000" algn="tl">
                    <a:srgbClr val="C0C0C0"/>
                  </a:outerShdw>
                </a:effectLst>
              </a:rPr>
              <a:t>Rod</a:t>
            </a:r>
          </a:p>
        </p:txBody>
      </p:sp>
      <p:sp>
        <p:nvSpPr>
          <p:cNvPr id="29" name="Slide Number Placeholder 28"/>
          <p:cNvSpPr>
            <a:spLocks noGrp="1"/>
          </p:cNvSpPr>
          <p:nvPr>
            <p:ph type="sldNum" sz="quarter" idx="12"/>
          </p:nvPr>
        </p:nvSpPr>
        <p:spPr/>
        <p:txBody>
          <a:bodyPr/>
          <a:lstStyle/>
          <a:p>
            <a:pPr>
              <a:defRPr/>
            </a:pPr>
            <a:fld id="{D9901FBE-E0E0-422A-BCB2-EB14375D8436}" type="slidenum">
              <a:rPr lang="en-US" smtClean="0"/>
              <a:pPr>
                <a:defRPr/>
              </a:pPr>
              <a:t>48</a:t>
            </a:fld>
            <a:endParaRPr lang="en-US"/>
          </a:p>
        </p:txBody>
      </p:sp>
      <p:sp>
        <p:nvSpPr>
          <p:cNvPr id="355330" name="AutoShape 2" descr="Photo of a green laser beam shooting into the sky above a tower atop a mounta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5331" name="Picture 3"/>
          <p:cNvPicPr>
            <a:picLocks noChangeAspect="1" noChangeArrowheads="1"/>
          </p:cNvPicPr>
          <p:nvPr/>
        </p:nvPicPr>
        <p:blipFill>
          <a:blip r:embed="rId3" cstate="print"/>
          <a:srcRect/>
          <a:stretch>
            <a:fillRect/>
          </a:stretch>
        </p:blipFill>
        <p:spPr bwMode="auto">
          <a:xfrm>
            <a:off x="1624693" y="1034140"/>
            <a:ext cx="5592536" cy="3728357"/>
          </a:xfrm>
          <a:prstGeom prst="rect">
            <a:avLst/>
          </a:prstGeom>
          <a:noFill/>
          <a:ln w="9525">
            <a:noFill/>
            <a:miter lim="800000"/>
            <a:headEnd/>
            <a:tailEnd/>
          </a:ln>
          <a:effectLst/>
        </p:spPr>
      </p:pic>
      <p:sp>
        <p:nvSpPr>
          <p:cNvPr id="35" name="TextBox 34"/>
          <p:cNvSpPr txBox="1"/>
          <p:nvPr/>
        </p:nvSpPr>
        <p:spPr>
          <a:xfrm>
            <a:off x="947058" y="5127172"/>
            <a:ext cx="7413171" cy="707886"/>
          </a:xfrm>
          <a:prstGeom prst="rect">
            <a:avLst/>
          </a:prstGeom>
          <a:noFill/>
        </p:spPr>
        <p:txBody>
          <a:bodyPr wrap="square" rtlCol="0">
            <a:spAutoFit/>
          </a:bodyPr>
          <a:lstStyle/>
          <a:p>
            <a:r>
              <a:rPr lang="en-US" sz="2000" dirty="0" smtClean="0">
                <a:solidFill>
                  <a:schemeClr val="bg1"/>
                </a:solidFill>
              </a:rPr>
              <a:t>Experimental study in the Swiss Alps to see if a high-power laser beam can act as a lightning rod (by ionizing the air).</a:t>
            </a:r>
            <a:endParaRPr lang="en-US" sz="2000" dirty="0">
              <a:solidFill>
                <a:schemeClr val="bg1"/>
              </a:solidFill>
            </a:endParaRPr>
          </a:p>
        </p:txBody>
      </p:sp>
      <p:sp>
        <p:nvSpPr>
          <p:cNvPr id="36" name="TextBox 35"/>
          <p:cNvSpPr txBox="1"/>
          <p:nvPr/>
        </p:nvSpPr>
        <p:spPr>
          <a:xfrm>
            <a:off x="598714" y="6183086"/>
            <a:ext cx="7783286" cy="276999"/>
          </a:xfrm>
          <a:prstGeom prst="rect">
            <a:avLst/>
          </a:prstGeom>
          <a:noFill/>
        </p:spPr>
        <p:txBody>
          <a:bodyPr wrap="square" rtlCol="0">
            <a:spAutoFit/>
          </a:bodyPr>
          <a:lstStyle/>
          <a:p>
            <a:pPr algn="ctr"/>
            <a:r>
              <a:rPr lang="en-US" sz="1200" dirty="0" smtClean="0">
                <a:solidFill>
                  <a:schemeClr val="bg2"/>
                </a:solidFill>
              </a:rPr>
              <a:t>Heather M. Hill, “Lightning strikes a laser rod,” Physics Today, Jan. 25, 2023, DOI:10.1063/PT.6.1.20230125a</a:t>
            </a:r>
            <a:endParaRPr lang="en-US" sz="1200" dirty="0">
              <a:solidFill>
                <a:schemeClr val="bg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1426029" y="0"/>
            <a:ext cx="6934199" cy="707886"/>
          </a:xfrm>
          <a:prstGeom prst="rect">
            <a:avLst/>
          </a:prstGeom>
          <a:noFill/>
          <a:ln w="12700">
            <a:noFill/>
            <a:miter lim="800000"/>
            <a:headEnd type="none" w="sm" len="sm"/>
            <a:tailEnd type="none" w="sm" len="sm"/>
          </a:ln>
          <a:effectLst/>
        </p:spPr>
        <p:txBody>
          <a:bodyPr wrap="square">
            <a:spAutoFit/>
          </a:bodyPr>
          <a:lstStyle/>
          <a:p>
            <a:pPr algn="ctr">
              <a:defRPr/>
            </a:pPr>
            <a:r>
              <a:rPr lang="en-US" sz="4000" dirty="0" smtClean="0">
                <a:solidFill>
                  <a:srgbClr val="FF9933"/>
                </a:solidFill>
                <a:effectLst>
                  <a:outerShdw blurRad="38100" dist="38100" dir="2700000" algn="tl">
                    <a:srgbClr val="C0C0C0"/>
                  </a:outerShdw>
                </a:effectLst>
              </a:rPr>
              <a:t>Laser Lightning Rod (cont.)</a:t>
            </a:r>
            <a:endParaRPr lang="en-US" sz="4000" dirty="0">
              <a:solidFill>
                <a:srgbClr val="FF9933"/>
              </a:solidFill>
              <a:effectLst>
                <a:outerShdw blurRad="38100" dist="38100" dir="2700000" algn="tl">
                  <a:srgbClr val="C0C0C0"/>
                </a:outerShdw>
              </a:effectLst>
            </a:endParaRPr>
          </a:p>
        </p:txBody>
      </p:sp>
      <p:sp>
        <p:nvSpPr>
          <p:cNvPr id="29" name="Slide Number Placeholder 28"/>
          <p:cNvSpPr>
            <a:spLocks noGrp="1"/>
          </p:cNvSpPr>
          <p:nvPr>
            <p:ph type="sldNum" sz="quarter" idx="12"/>
          </p:nvPr>
        </p:nvSpPr>
        <p:spPr/>
        <p:txBody>
          <a:bodyPr/>
          <a:lstStyle/>
          <a:p>
            <a:pPr>
              <a:defRPr/>
            </a:pPr>
            <a:fld id="{D9901FBE-E0E0-422A-BCB2-EB14375D8436}" type="slidenum">
              <a:rPr lang="en-US" smtClean="0"/>
              <a:pPr>
                <a:defRPr/>
              </a:pPr>
              <a:t>49</a:t>
            </a:fld>
            <a:endParaRPr lang="en-US"/>
          </a:p>
        </p:txBody>
      </p:sp>
      <p:sp>
        <p:nvSpPr>
          <p:cNvPr id="355330" name="AutoShape 2" descr="Photo of a green laser beam shooting into the sky above a tower atop a mounta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5332" name="Picture 4"/>
          <p:cNvPicPr>
            <a:picLocks noChangeAspect="1" noChangeArrowheads="1"/>
          </p:cNvPicPr>
          <p:nvPr/>
        </p:nvPicPr>
        <p:blipFill>
          <a:blip r:embed="rId3" cstate="print"/>
          <a:srcRect/>
          <a:stretch>
            <a:fillRect/>
          </a:stretch>
        </p:blipFill>
        <p:spPr bwMode="auto">
          <a:xfrm>
            <a:off x="1087211" y="1075646"/>
            <a:ext cx="7143750" cy="4314825"/>
          </a:xfrm>
          <a:prstGeom prst="rect">
            <a:avLst/>
          </a:prstGeom>
          <a:noFill/>
          <a:ln w="9525">
            <a:noFill/>
            <a:miter lim="800000"/>
            <a:headEnd/>
            <a:tailEnd/>
          </a:ln>
          <a:effectLst/>
        </p:spPr>
      </p:pic>
      <p:sp>
        <p:nvSpPr>
          <p:cNvPr id="7" name="TextBox 6"/>
          <p:cNvSpPr txBox="1"/>
          <p:nvPr/>
        </p:nvSpPr>
        <p:spPr>
          <a:xfrm>
            <a:off x="2340430" y="5954486"/>
            <a:ext cx="4419600" cy="400110"/>
          </a:xfrm>
          <a:prstGeom prst="rect">
            <a:avLst/>
          </a:prstGeom>
          <a:noFill/>
        </p:spPr>
        <p:txBody>
          <a:bodyPr wrap="square" rtlCol="0">
            <a:spAutoFit/>
          </a:bodyPr>
          <a:lstStyle/>
          <a:p>
            <a:pPr algn="ctr"/>
            <a:r>
              <a:rPr lang="en-US" sz="2000" dirty="0" smtClean="0">
                <a:solidFill>
                  <a:schemeClr val="bg1"/>
                </a:solidFill>
              </a:rPr>
              <a:t>Results appear to be promising!</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187325"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Example (cont.)</a:t>
            </a:r>
          </a:p>
        </p:txBody>
      </p:sp>
      <p:sp>
        <p:nvSpPr>
          <p:cNvPr id="4102" name="Text Box 3"/>
          <p:cNvSpPr txBox="1">
            <a:spLocks noChangeArrowheads="1"/>
          </p:cNvSpPr>
          <p:nvPr/>
        </p:nvSpPr>
        <p:spPr bwMode="auto">
          <a:xfrm>
            <a:off x="1651000" y="1074738"/>
            <a:ext cx="903288"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sym typeface="Symbol" pitchFamily="18" charset="2"/>
              </a:rPr>
              <a:t>Thus</a:t>
            </a:r>
            <a:endParaRPr lang="en-US" sz="2000" baseline="-25000">
              <a:solidFill>
                <a:schemeClr val="bg1"/>
              </a:solidFill>
            </a:endParaRPr>
          </a:p>
        </p:txBody>
      </p:sp>
      <p:graphicFrame>
        <p:nvGraphicFramePr>
          <p:cNvPr id="4098" name="Object 24"/>
          <p:cNvGraphicFramePr>
            <a:graphicFrameLocks noChangeAspect="1"/>
          </p:cNvGraphicFramePr>
          <p:nvPr>
            <p:extLst>
              <p:ext uri="{D42A27DB-BD31-4B8C-83A1-F6EECF244321}">
                <p14:modId xmlns:p14="http://schemas.microsoft.com/office/powerpoint/2010/main" val="3840260761"/>
              </p:ext>
            </p:extLst>
          </p:nvPr>
        </p:nvGraphicFramePr>
        <p:xfrm>
          <a:off x="2519363" y="1035050"/>
          <a:ext cx="2241550" cy="468313"/>
        </p:xfrm>
        <a:graphic>
          <a:graphicData uri="http://schemas.openxmlformats.org/presentationml/2006/ole">
            <mc:AlternateContent xmlns:mc="http://schemas.openxmlformats.org/markup-compatibility/2006">
              <mc:Choice xmlns:v="urn:schemas-microsoft-com:vml" Requires="v">
                <p:oleObj spid="_x0000_s4303" name="Equation" r:id="rId4" imgW="1155700" imgH="241300" progId="Equation.DSMT4">
                  <p:embed/>
                </p:oleObj>
              </mc:Choice>
              <mc:Fallback>
                <p:oleObj name="Equation" r:id="rId4" imgW="1155700" imgH="241300" progId="Equation.DSMT4">
                  <p:embed/>
                  <p:pic>
                    <p:nvPicPr>
                      <p:cNvPr id="0" name="Picture 1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363" y="1035050"/>
                        <a:ext cx="22415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25"/>
          <p:cNvGraphicFramePr>
            <a:graphicFrameLocks noChangeAspect="1"/>
          </p:cNvGraphicFramePr>
          <p:nvPr>
            <p:extLst>
              <p:ext uri="{D42A27DB-BD31-4B8C-83A1-F6EECF244321}">
                <p14:modId xmlns:p14="http://schemas.microsoft.com/office/powerpoint/2010/main" val="2449852623"/>
              </p:ext>
            </p:extLst>
          </p:nvPr>
        </p:nvGraphicFramePr>
        <p:xfrm>
          <a:off x="2268538" y="1787525"/>
          <a:ext cx="2952750" cy="919163"/>
        </p:xfrm>
        <a:graphic>
          <a:graphicData uri="http://schemas.openxmlformats.org/presentationml/2006/ole">
            <mc:AlternateContent xmlns:mc="http://schemas.openxmlformats.org/markup-compatibility/2006">
              <mc:Choice xmlns:v="urn:schemas-microsoft-com:vml" Requires="v">
                <p:oleObj spid="_x0000_s4304" name="Equation" r:id="rId6" imgW="1548728" imgH="482391" progId="Equation.DSMT4">
                  <p:embed/>
                </p:oleObj>
              </mc:Choice>
              <mc:Fallback>
                <p:oleObj name="Equation" r:id="rId6" imgW="1548728" imgH="482391" progId="Equation.DSMT4">
                  <p:embed/>
                  <p:pic>
                    <p:nvPicPr>
                      <p:cNvPr id="0" name="Picture 1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1787525"/>
                        <a:ext cx="2952750"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 Box 26"/>
          <p:cNvSpPr txBox="1">
            <a:spLocks noChangeArrowheads="1"/>
          </p:cNvSpPr>
          <p:nvPr/>
        </p:nvSpPr>
        <p:spPr bwMode="auto">
          <a:xfrm>
            <a:off x="1273629" y="2000918"/>
            <a:ext cx="1069975"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sym typeface="Symbol" pitchFamily="18" charset="2"/>
              </a:rPr>
              <a:t>Hence</a:t>
            </a:r>
            <a:endParaRPr lang="en-US" sz="2000" baseline="-25000" dirty="0">
              <a:solidFill>
                <a:schemeClr val="bg1"/>
              </a:solidFill>
            </a:endParaRPr>
          </a:p>
        </p:txBody>
      </p:sp>
      <p:sp>
        <p:nvSpPr>
          <p:cNvPr id="4104" name="Text Box 27"/>
          <p:cNvSpPr txBox="1">
            <a:spLocks noChangeArrowheads="1"/>
          </p:cNvSpPr>
          <p:nvPr/>
        </p:nvSpPr>
        <p:spPr bwMode="auto">
          <a:xfrm>
            <a:off x="2934119" y="5496195"/>
            <a:ext cx="517525"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sym typeface="Symbol" pitchFamily="18" charset="2"/>
              </a:rPr>
              <a:t>or</a:t>
            </a:r>
            <a:endParaRPr lang="en-US" sz="2000" baseline="-25000" dirty="0">
              <a:solidFill>
                <a:schemeClr val="bg1"/>
              </a:solidFill>
            </a:endParaRPr>
          </a:p>
        </p:txBody>
      </p:sp>
      <p:graphicFrame>
        <p:nvGraphicFramePr>
          <p:cNvPr id="4100" name="Object 28"/>
          <p:cNvGraphicFramePr>
            <a:graphicFrameLocks noChangeAspect="1"/>
          </p:cNvGraphicFramePr>
          <p:nvPr>
            <p:extLst>
              <p:ext uri="{D42A27DB-BD31-4B8C-83A1-F6EECF244321}">
                <p14:modId xmlns:p14="http://schemas.microsoft.com/office/powerpoint/2010/main" val="292273156"/>
              </p:ext>
            </p:extLst>
          </p:nvPr>
        </p:nvGraphicFramePr>
        <p:xfrm>
          <a:off x="3668713" y="5788025"/>
          <a:ext cx="2316162" cy="895350"/>
        </p:xfrm>
        <a:graphic>
          <a:graphicData uri="http://schemas.openxmlformats.org/presentationml/2006/ole">
            <mc:AlternateContent xmlns:mc="http://schemas.openxmlformats.org/markup-compatibility/2006">
              <mc:Choice xmlns:v="urn:schemas-microsoft-com:vml" Requires="v">
                <p:oleObj spid="_x0000_s4305" name="Equation" r:id="rId8" imgW="1117600" imgH="431800" progId="Equation.DSMT4">
                  <p:embed/>
                </p:oleObj>
              </mc:Choice>
              <mc:Fallback>
                <p:oleObj name="Equation" r:id="rId8" imgW="1117600" imgH="431800" progId="Equation.DSMT4">
                  <p:embed/>
                  <p:pic>
                    <p:nvPicPr>
                      <p:cNvPr id="0" name="Picture 1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8713" y="5788025"/>
                        <a:ext cx="2316162" cy="89535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5" name="Text Box 29"/>
          <p:cNvSpPr txBox="1">
            <a:spLocks noChangeArrowheads="1"/>
          </p:cNvSpPr>
          <p:nvPr/>
        </p:nvSpPr>
        <p:spPr bwMode="auto">
          <a:xfrm>
            <a:off x="838661" y="3267649"/>
            <a:ext cx="1839233" cy="396875"/>
          </a:xfrm>
          <a:prstGeom prst="rect">
            <a:avLst/>
          </a:prstGeom>
          <a:noFill/>
          <a:ln w="12700">
            <a:noFill/>
            <a:miter lim="800000"/>
            <a:headEnd type="none" w="sm" len="sm"/>
            <a:tailEnd type="none" w="sm" len="sm"/>
          </a:ln>
        </p:spPr>
        <p:txBody>
          <a:bodyPr wrap="square">
            <a:spAutoFit/>
          </a:bodyPr>
          <a:lstStyle/>
          <a:p>
            <a:pPr>
              <a:spcBef>
                <a:spcPct val="50000"/>
              </a:spcBef>
            </a:pPr>
            <a:r>
              <a:rPr lang="en-US" sz="2000" dirty="0">
                <a:solidFill>
                  <a:schemeClr val="bg1"/>
                </a:solidFill>
                <a:sym typeface="Symbol" pitchFamily="18" charset="2"/>
              </a:rPr>
              <a:t>We then have</a:t>
            </a:r>
            <a:endParaRPr lang="en-US" sz="2000" baseline="-25000" dirty="0">
              <a:solidFill>
                <a:schemeClr val="bg1"/>
              </a:solidFill>
            </a:endParaRPr>
          </a:p>
        </p:txBody>
      </p:sp>
      <p:sp>
        <p:nvSpPr>
          <p:cNvPr id="10" name="Slide Number Placeholder 9"/>
          <p:cNvSpPr>
            <a:spLocks noGrp="1"/>
          </p:cNvSpPr>
          <p:nvPr>
            <p:ph type="sldNum" sz="quarter" idx="12"/>
          </p:nvPr>
        </p:nvSpPr>
        <p:spPr/>
        <p:txBody>
          <a:bodyPr/>
          <a:lstStyle/>
          <a:p>
            <a:pPr>
              <a:defRPr/>
            </a:pPr>
            <a:fld id="{D9901FBE-E0E0-422A-BCB2-EB14375D8436}" type="slidenum">
              <a:rPr lang="en-US" smtClean="0"/>
              <a:pPr>
                <a:defRPr/>
              </a:pPr>
              <a:t>5</a:t>
            </a:fld>
            <a:endParaRPr lang="en-US"/>
          </a:p>
        </p:txBody>
      </p:sp>
      <p:graphicFrame>
        <p:nvGraphicFramePr>
          <p:cNvPr id="4106" name="Object 25"/>
          <p:cNvGraphicFramePr>
            <a:graphicFrameLocks noChangeAspect="1"/>
          </p:cNvGraphicFramePr>
          <p:nvPr>
            <p:extLst>
              <p:ext uri="{D42A27DB-BD31-4B8C-83A1-F6EECF244321}">
                <p14:modId xmlns:p14="http://schemas.microsoft.com/office/powerpoint/2010/main" val="1251348924"/>
              </p:ext>
            </p:extLst>
          </p:nvPr>
        </p:nvGraphicFramePr>
        <p:xfrm>
          <a:off x="6129338" y="1816100"/>
          <a:ext cx="2471737" cy="871538"/>
        </p:xfrm>
        <a:graphic>
          <a:graphicData uri="http://schemas.openxmlformats.org/presentationml/2006/ole">
            <mc:AlternateContent xmlns:mc="http://schemas.openxmlformats.org/markup-compatibility/2006">
              <mc:Choice xmlns:v="urn:schemas-microsoft-com:vml" Requires="v">
                <p:oleObj spid="_x0000_s4306" name="Equation" r:id="rId10" imgW="1295400" imgH="457200" progId="Equation.DSMT4">
                  <p:embed/>
                </p:oleObj>
              </mc:Choice>
              <mc:Fallback>
                <p:oleObj name="Equation" r:id="rId10" imgW="1295400" imgH="457200" progId="Equation.DSMT4">
                  <p:embed/>
                  <p:pic>
                    <p:nvPicPr>
                      <p:cNvPr id="0" name="Picture 1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9338" y="1816100"/>
                        <a:ext cx="2471737" cy="871538"/>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ight Arrow 12"/>
          <p:cNvSpPr/>
          <p:nvPr/>
        </p:nvSpPr>
        <p:spPr bwMode="auto">
          <a:xfrm>
            <a:off x="5366898" y="2100943"/>
            <a:ext cx="475013" cy="273133"/>
          </a:xfrm>
          <a:prstGeom prst="rightArrow">
            <a:avLst/>
          </a:prstGeom>
          <a:solidFill>
            <a:schemeClr val="accent1"/>
          </a:solidFill>
          <a:ln w="12700" cap="flat"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4107" name="Object 25"/>
          <p:cNvGraphicFramePr>
            <a:graphicFrameLocks noChangeAspect="1"/>
          </p:cNvGraphicFramePr>
          <p:nvPr>
            <p:extLst>
              <p:ext uri="{D42A27DB-BD31-4B8C-83A1-F6EECF244321}">
                <p14:modId xmlns:p14="http://schemas.microsoft.com/office/powerpoint/2010/main" val="3041776453"/>
              </p:ext>
            </p:extLst>
          </p:nvPr>
        </p:nvGraphicFramePr>
        <p:xfrm>
          <a:off x="2773363" y="3063875"/>
          <a:ext cx="3865562" cy="2300288"/>
        </p:xfrm>
        <a:graphic>
          <a:graphicData uri="http://schemas.openxmlformats.org/presentationml/2006/ole">
            <mc:AlternateContent xmlns:mc="http://schemas.openxmlformats.org/markup-compatibility/2006">
              <mc:Choice xmlns:v="urn:schemas-microsoft-com:vml" Requires="v">
                <p:oleObj spid="_x0000_s4307" name="Equation" r:id="rId12" imgW="2133600" imgH="1270000" progId="Equation.DSMT4">
                  <p:embed/>
                </p:oleObj>
              </mc:Choice>
              <mc:Fallback>
                <p:oleObj name="Equation" r:id="rId12" imgW="2133600" imgH="1270000" progId="Equation.DSMT4">
                  <p:embed/>
                  <p:pic>
                    <p:nvPicPr>
                      <p:cNvPr id="0" name="Picture 19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3363" y="3063875"/>
                        <a:ext cx="3865562" cy="230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2478273" y="0"/>
            <a:ext cx="39893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Safety</a:t>
            </a:r>
          </a:p>
        </p:txBody>
      </p:sp>
      <p:sp>
        <p:nvSpPr>
          <p:cNvPr id="6" name="Slide Number Placeholder 5"/>
          <p:cNvSpPr>
            <a:spLocks noGrp="1"/>
          </p:cNvSpPr>
          <p:nvPr>
            <p:ph type="sldNum" sz="quarter" idx="12"/>
          </p:nvPr>
        </p:nvSpPr>
        <p:spPr/>
        <p:txBody>
          <a:bodyPr/>
          <a:lstStyle/>
          <a:p>
            <a:pPr>
              <a:defRPr/>
            </a:pPr>
            <a:fld id="{D9901FBE-E0E0-422A-BCB2-EB14375D8436}" type="slidenum">
              <a:rPr lang="en-US" smtClean="0"/>
              <a:pPr>
                <a:defRPr/>
              </a:pPr>
              <a:t>50</a:t>
            </a:fld>
            <a:endParaRPr lang="en-US"/>
          </a:p>
        </p:txBody>
      </p:sp>
      <p:sp>
        <p:nvSpPr>
          <p:cNvPr id="8" name="TextBox 7"/>
          <p:cNvSpPr txBox="1"/>
          <p:nvPr/>
        </p:nvSpPr>
        <p:spPr>
          <a:xfrm>
            <a:off x="947058" y="1436914"/>
            <a:ext cx="3094117" cy="461665"/>
          </a:xfrm>
          <a:prstGeom prst="rect">
            <a:avLst/>
          </a:prstGeom>
          <a:noFill/>
        </p:spPr>
        <p:txBody>
          <a:bodyPr wrap="none" rtlCol="0">
            <a:spAutoFit/>
          </a:bodyPr>
          <a:lstStyle/>
          <a:p>
            <a:r>
              <a:rPr lang="en-US" sz="2400" dirty="0" smtClean="0">
                <a:solidFill>
                  <a:schemeClr val="bg1"/>
                </a:solidFill>
              </a:rPr>
              <a:t>Danger exists due to:</a:t>
            </a:r>
            <a:endParaRPr lang="en-US" sz="2400" dirty="0">
              <a:solidFill>
                <a:schemeClr val="bg1"/>
              </a:solidFill>
            </a:endParaRPr>
          </a:p>
        </p:txBody>
      </p:sp>
      <p:sp>
        <p:nvSpPr>
          <p:cNvPr id="9" name="TextBox 8"/>
          <p:cNvSpPr txBox="1"/>
          <p:nvPr/>
        </p:nvSpPr>
        <p:spPr>
          <a:xfrm>
            <a:off x="1257299" y="2167617"/>
            <a:ext cx="7253909" cy="1231106"/>
          </a:xfrm>
          <a:prstGeom prst="rect">
            <a:avLst/>
          </a:prstGeom>
          <a:noFill/>
        </p:spPr>
        <p:txBody>
          <a:bodyPr wrap="none" rtlCol="0">
            <a:spAutoFit/>
          </a:bodyPr>
          <a:lstStyle/>
          <a:p>
            <a:pPr>
              <a:spcAft>
                <a:spcPts val="1200"/>
              </a:spcAft>
              <a:buFont typeface="Wingdings" pitchFamily="2" charset="2"/>
              <a:buChar char="§"/>
            </a:pPr>
            <a:r>
              <a:rPr lang="en-US" dirty="0" smtClean="0">
                <a:solidFill>
                  <a:schemeClr val="bg2"/>
                </a:solidFill>
              </a:rPr>
              <a:t> Direct strike from lightning</a:t>
            </a:r>
          </a:p>
          <a:p>
            <a:pPr>
              <a:spcAft>
                <a:spcPts val="1200"/>
              </a:spcAft>
              <a:buFont typeface="Wingdings" pitchFamily="2" charset="2"/>
              <a:buChar char="§"/>
            </a:pPr>
            <a:r>
              <a:rPr lang="en-US" dirty="0" smtClean="0">
                <a:solidFill>
                  <a:schemeClr val="bg2"/>
                </a:solidFill>
              </a:rPr>
              <a:t> Secondary flashover (after lightning has hit another nearby object)</a:t>
            </a:r>
            <a:r>
              <a:rPr lang="en-US" dirty="0" smtClean="0">
                <a:solidFill>
                  <a:srgbClr val="FF0000"/>
                </a:solidFill>
              </a:rPr>
              <a:t>*</a:t>
            </a:r>
          </a:p>
          <a:p>
            <a:pPr>
              <a:spcAft>
                <a:spcPts val="1200"/>
              </a:spcAft>
              <a:buFont typeface="Wingdings" pitchFamily="2" charset="2"/>
              <a:buChar char="§"/>
            </a:pPr>
            <a:r>
              <a:rPr lang="en-US" dirty="0" smtClean="0">
                <a:solidFill>
                  <a:schemeClr val="bg2"/>
                </a:solidFill>
              </a:rPr>
              <a:t> Ground currents induced by lighting strike</a:t>
            </a:r>
            <a:endParaRPr lang="en-US" dirty="0">
              <a:solidFill>
                <a:schemeClr val="bg2"/>
              </a:solidFill>
            </a:endParaRPr>
          </a:p>
        </p:txBody>
      </p:sp>
      <p:sp>
        <p:nvSpPr>
          <p:cNvPr id="7" name="TextBox 6"/>
          <p:cNvSpPr txBox="1"/>
          <p:nvPr/>
        </p:nvSpPr>
        <p:spPr>
          <a:xfrm>
            <a:off x="296885" y="4667001"/>
            <a:ext cx="8545929" cy="369332"/>
          </a:xfrm>
          <a:prstGeom prst="rect">
            <a:avLst/>
          </a:prstGeom>
          <a:noFill/>
        </p:spPr>
        <p:txBody>
          <a:bodyPr wrap="none" rtlCol="0">
            <a:spAutoFit/>
          </a:bodyPr>
          <a:lstStyle/>
          <a:p>
            <a:r>
              <a:rPr lang="en-US" dirty="0" smtClean="0">
                <a:solidFill>
                  <a:srgbClr val="FF0000"/>
                </a:solidFill>
              </a:rPr>
              <a:t>*Do not assume you are safe under a tree, just because the tree is taller than you!</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1956748" y="0"/>
            <a:ext cx="54371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Safety (cont.)</a:t>
            </a:r>
          </a:p>
        </p:txBody>
      </p:sp>
      <p:sp>
        <p:nvSpPr>
          <p:cNvPr id="8198" name="Text Box 5"/>
          <p:cNvSpPr txBox="1">
            <a:spLocks noChangeArrowheads="1"/>
          </p:cNvSpPr>
          <p:nvPr/>
        </p:nvSpPr>
        <p:spPr bwMode="auto">
          <a:xfrm>
            <a:off x="207369" y="1366791"/>
            <a:ext cx="4187210" cy="2046714"/>
          </a:xfrm>
          <a:prstGeom prst="rect">
            <a:avLst/>
          </a:prstGeom>
          <a:noFill/>
          <a:ln w="19050">
            <a:solidFill>
              <a:schemeClr val="bg2"/>
            </a:solidFill>
            <a:miter lim="800000"/>
            <a:headEnd type="none" w="sm" len="sm"/>
            <a:tailEnd type="none" w="sm" len="sm"/>
          </a:ln>
        </p:spPr>
        <p:txBody>
          <a:bodyPr wrap="square">
            <a:spAutoFit/>
          </a:bodyPr>
          <a:lstStyle/>
          <a:p>
            <a:pPr marL="225425" indent="-225425">
              <a:spcAft>
                <a:spcPts val="600"/>
              </a:spcAft>
              <a:buFont typeface="Wingdings" pitchFamily="2" charset="2"/>
              <a:buChar char="§"/>
            </a:pPr>
            <a:r>
              <a:rPr lang="en-US" sz="1600" dirty="0" smtClean="0">
                <a:solidFill>
                  <a:schemeClr val="bg1"/>
                </a:solidFill>
              </a:rPr>
              <a:t>The </a:t>
            </a:r>
            <a:r>
              <a:rPr lang="en-US" sz="1600" dirty="0">
                <a:solidFill>
                  <a:schemeClr val="bg1"/>
                </a:solidFill>
              </a:rPr>
              <a:t>ground current near the strike may be very large.</a:t>
            </a:r>
          </a:p>
          <a:p>
            <a:pPr marL="225425" indent="-225425">
              <a:spcAft>
                <a:spcPts val="600"/>
              </a:spcAft>
              <a:buFont typeface="Wingdings" pitchFamily="2" charset="2"/>
              <a:buChar char="§"/>
            </a:pPr>
            <a:r>
              <a:rPr lang="en-US" sz="1600" dirty="0" smtClean="0">
                <a:solidFill>
                  <a:schemeClr val="bg1"/>
                </a:solidFill>
              </a:rPr>
              <a:t>This </a:t>
            </a:r>
            <a:r>
              <a:rPr lang="en-US" sz="1600" dirty="0">
                <a:solidFill>
                  <a:schemeClr val="bg1"/>
                </a:solidFill>
              </a:rPr>
              <a:t>causes an large electric field along the surface of the earth.</a:t>
            </a:r>
          </a:p>
          <a:p>
            <a:pPr marL="225425" indent="-225425">
              <a:spcAft>
                <a:spcPts val="600"/>
              </a:spcAft>
              <a:buFont typeface="Wingdings" pitchFamily="2" charset="2"/>
              <a:buChar char="§"/>
            </a:pPr>
            <a:r>
              <a:rPr lang="en-US" sz="1600" dirty="0" smtClean="0">
                <a:solidFill>
                  <a:schemeClr val="bg1"/>
                </a:solidFill>
              </a:rPr>
              <a:t>It </a:t>
            </a:r>
            <a:r>
              <a:rPr lang="en-US" sz="1600" dirty="0">
                <a:solidFill>
                  <a:schemeClr val="bg1"/>
                </a:solidFill>
              </a:rPr>
              <a:t>is possible to be electrocuted without being hit by the lightning.</a:t>
            </a:r>
          </a:p>
          <a:p>
            <a:pPr marL="225425" indent="-225425">
              <a:buFont typeface="Wingdings" pitchFamily="2" charset="2"/>
              <a:buChar char="§"/>
            </a:pPr>
            <a:r>
              <a:rPr lang="en-US" sz="1600" dirty="0" smtClean="0">
                <a:solidFill>
                  <a:schemeClr val="bg1"/>
                </a:solidFill>
              </a:rPr>
              <a:t>It is best </a:t>
            </a:r>
            <a:r>
              <a:rPr lang="en-US" sz="1600" dirty="0">
                <a:solidFill>
                  <a:schemeClr val="bg1"/>
                </a:solidFill>
              </a:rPr>
              <a:t>to keep your feet together!</a:t>
            </a:r>
          </a:p>
        </p:txBody>
      </p:sp>
      <p:sp>
        <p:nvSpPr>
          <p:cNvPr id="8200" name="AutoShape 21"/>
          <p:cNvSpPr>
            <a:spLocks noChangeArrowheads="1"/>
          </p:cNvSpPr>
          <p:nvPr/>
        </p:nvSpPr>
        <p:spPr bwMode="auto">
          <a:xfrm rot="2492690">
            <a:off x="6019800" y="3392488"/>
            <a:ext cx="350838"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8201" name="AutoShape 22"/>
          <p:cNvSpPr>
            <a:spLocks noChangeArrowheads="1"/>
          </p:cNvSpPr>
          <p:nvPr/>
        </p:nvSpPr>
        <p:spPr bwMode="auto">
          <a:xfrm rot="503106">
            <a:off x="6073775" y="2876550"/>
            <a:ext cx="293688" cy="873125"/>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graphicFrame>
        <p:nvGraphicFramePr>
          <p:cNvPr id="8194" name="Object 1024"/>
          <p:cNvGraphicFramePr>
            <a:graphicFrameLocks noChangeAspect="1"/>
          </p:cNvGraphicFramePr>
          <p:nvPr/>
        </p:nvGraphicFramePr>
        <p:xfrm>
          <a:off x="7073237" y="3579552"/>
          <a:ext cx="1203325" cy="1401763"/>
        </p:xfrm>
        <a:graphic>
          <a:graphicData uri="http://schemas.openxmlformats.org/presentationml/2006/ole">
            <mc:AlternateContent xmlns:mc="http://schemas.openxmlformats.org/markup-compatibility/2006">
              <mc:Choice xmlns:v="urn:schemas-microsoft-com:vml" Requires="v">
                <p:oleObj spid="_x0000_s8314" name="Equation" r:id="rId4" imgW="545863" imgH="634725" progId="Equation.DSMT4">
                  <p:embed/>
                </p:oleObj>
              </mc:Choice>
              <mc:Fallback>
                <p:oleObj name="Equation" r:id="rId4" imgW="545863" imgH="634725" progId="Equation.DSMT4">
                  <p:embed/>
                  <p:pic>
                    <p:nvPicPr>
                      <p:cNvPr id="0" name="Picture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3237" y="3579552"/>
                        <a:ext cx="1203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212" name="Group 46"/>
          <p:cNvGrpSpPr>
            <a:grpSpLocks/>
          </p:cNvGrpSpPr>
          <p:nvPr/>
        </p:nvGrpSpPr>
        <p:grpSpPr bwMode="auto">
          <a:xfrm>
            <a:off x="4557215" y="1000766"/>
            <a:ext cx="3517900" cy="1250950"/>
            <a:chOff x="1672" y="615"/>
            <a:chExt cx="2216" cy="788"/>
          </a:xfrm>
        </p:grpSpPr>
        <p:sp>
          <p:nvSpPr>
            <p:cNvPr id="347183"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8215" name="Text Box 48"/>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8216" name="Text Box 49"/>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8217" name="Text Box 50"/>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8218" name="Text Box 51"/>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8219" name="Text Box 52"/>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8220" name="Text Box 53"/>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sp>
        <p:nvSpPr>
          <p:cNvPr id="8213" name="AutoShape 20"/>
          <p:cNvSpPr>
            <a:spLocks noChangeArrowheads="1"/>
          </p:cNvSpPr>
          <p:nvPr/>
        </p:nvSpPr>
        <p:spPr bwMode="auto">
          <a:xfrm>
            <a:off x="5753100" y="2222500"/>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8" name="Slide Number Placeholder 37"/>
          <p:cNvSpPr>
            <a:spLocks noGrp="1"/>
          </p:cNvSpPr>
          <p:nvPr>
            <p:ph type="sldNum" sz="quarter" idx="12"/>
          </p:nvPr>
        </p:nvSpPr>
        <p:spPr/>
        <p:txBody>
          <a:bodyPr/>
          <a:lstStyle/>
          <a:p>
            <a:pPr>
              <a:defRPr/>
            </a:pPr>
            <a:fld id="{D9901FBE-E0E0-422A-BCB2-EB14375D8436}" type="slidenum">
              <a:rPr lang="en-US" smtClean="0"/>
              <a:pPr>
                <a:defRPr/>
              </a:pPr>
              <a:t>51</a:t>
            </a:fld>
            <a:endParaRPr lang="en-US"/>
          </a:p>
        </p:txBody>
      </p:sp>
      <p:grpSp>
        <p:nvGrpSpPr>
          <p:cNvPr id="42" name="Group 41"/>
          <p:cNvGrpSpPr/>
          <p:nvPr/>
        </p:nvGrpSpPr>
        <p:grpSpPr>
          <a:xfrm>
            <a:off x="825500" y="4264025"/>
            <a:ext cx="7810500" cy="2289175"/>
            <a:chOff x="825500" y="4264025"/>
            <a:chExt cx="7810500" cy="2289175"/>
          </a:xfrm>
        </p:grpSpPr>
        <p:sp>
          <p:nvSpPr>
            <p:cNvPr id="8196" name="Rectangle 3" descr="Cork"/>
            <p:cNvSpPr>
              <a:spLocks noChangeArrowheads="1"/>
            </p:cNvSpPr>
            <p:nvPr/>
          </p:nvSpPr>
          <p:spPr bwMode="auto">
            <a:xfrm>
              <a:off x="825500" y="5359400"/>
              <a:ext cx="7810500" cy="1193800"/>
            </a:xfrm>
            <a:prstGeom prst="rect">
              <a:avLst/>
            </a:prstGeom>
            <a:blipFill dpi="0" rotWithShape="0">
              <a:blip r:embed="rId6"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8197" name="Text Box 4"/>
            <p:cNvSpPr txBox="1">
              <a:spLocks noChangeArrowheads="1"/>
            </p:cNvSpPr>
            <p:nvPr/>
          </p:nvSpPr>
          <p:spPr bwMode="auto">
            <a:xfrm>
              <a:off x="1391525" y="5681913"/>
              <a:ext cx="1957326" cy="646331"/>
            </a:xfrm>
            <a:prstGeom prst="rect">
              <a:avLst/>
            </a:prstGeom>
            <a:solidFill>
              <a:schemeClr val="tx1"/>
            </a:solidFill>
            <a:ln w="12700">
              <a:noFill/>
              <a:miter lim="800000"/>
              <a:headEnd type="none" w="sm" len="sm"/>
              <a:tailEnd type="none" w="sm" len="sm"/>
            </a:ln>
          </p:spPr>
          <p:txBody>
            <a:bodyPr wrap="square">
              <a:spAutoFit/>
            </a:bodyPr>
            <a:lstStyle/>
            <a:p>
              <a:pPr algn="ctr"/>
              <a:r>
                <a:rPr lang="en-US" dirty="0" smtClean="0">
                  <a:solidFill>
                    <a:schemeClr val="bg2"/>
                  </a:solidFill>
                </a:rPr>
                <a:t>Earth</a:t>
              </a:r>
            </a:p>
            <a:p>
              <a:pPr algn="ctr"/>
              <a:r>
                <a:rPr lang="en-US" dirty="0" smtClean="0">
                  <a:solidFill>
                    <a:schemeClr val="bg2"/>
                  </a:solidFill>
                </a:rPr>
                <a:t>conductivity </a:t>
              </a:r>
              <a:r>
                <a:rPr lang="en-US" dirty="0" smtClean="0">
                  <a:solidFill>
                    <a:schemeClr val="bg2"/>
                  </a:solidFill>
                  <a:latin typeface="+mn-lt"/>
                </a:rPr>
                <a:t>= </a:t>
              </a:r>
              <a:r>
                <a:rPr lang="en-US" i="1" dirty="0" smtClean="0">
                  <a:solidFill>
                    <a:schemeClr val="bg2"/>
                  </a:solidFill>
                  <a:latin typeface="+mn-lt"/>
                  <a:sym typeface="Symbol"/>
                </a:rPr>
                <a:t></a:t>
              </a:r>
              <a:endParaRPr lang="en-US" i="1" dirty="0">
                <a:solidFill>
                  <a:schemeClr val="bg2"/>
                </a:solidFill>
                <a:latin typeface="+mn-lt"/>
              </a:endParaRPr>
            </a:p>
          </p:txBody>
        </p:sp>
        <p:sp>
          <p:nvSpPr>
            <p:cNvPr id="347154" name="Tree"/>
            <p:cNvSpPr>
              <a:spLocks noEditPoints="1" noChangeArrowheads="1"/>
            </p:cNvSpPr>
            <p:nvPr/>
          </p:nvSpPr>
          <p:spPr bwMode="auto">
            <a:xfrm>
              <a:off x="5686425" y="4264025"/>
              <a:ext cx="768350" cy="1098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grpSp>
          <p:nvGrpSpPr>
            <p:cNvPr id="8202" name="Group 41"/>
            <p:cNvGrpSpPr>
              <a:grpSpLocks/>
            </p:cNvGrpSpPr>
            <p:nvPr/>
          </p:nvGrpSpPr>
          <p:grpSpPr bwMode="auto">
            <a:xfrm>
              <a:off x="4051300" y="4622800"/>
              <a:ext cx="609600" cy="660400"/>
              <a:chOff x="2776" y="2912"/>
              <a:chExt cx="384" cy="416"/>
            </a:xfrm>
          </p:grpSpPr>
          <p:sp>
            <p:nvSpPr>
              <p:cNvPr id="8221" name="Oval 23"/>
              <p:cNvSpPr>
                <a:spLocks noChangeArrowheads="1"/>
              </p:cNvSpPr>
              <p:nvPr/>
            </p:nvSpPr>
            <p:spPr bwMode="auto">
              <a:xfrm>
                <a:off x="2872" y="2912"/>
                <a:ext cx="152" cy="160"/>
              </a:xfrm>
              <a:prstGeom prst="ellipse">
                <a:avLst/>
              </a:prstGeom>
              <a:solidFill>
                <a:schemeClr val="accent1"/>
              </a:solidFill>
              <a:ln w="12700">
                <a:solidFill>
                  <a:schemeClr val="bg2"/>
                </a:solidFill>
                <a:round/>
                <a:headEnd type="none" w="sm" len="sm"/>
                <a:tailEnd type="none" w="sm" len="sm"/>
              </a:ln>
            </p:spPr>
            <p:txBody>
              <a:bodyPr wrap="none" anchor="ctr"/>
              <a:lstStyle/>
              <a:p>
                <a:endParaRPr lang="en-US"/>
              </a:p>
            </p:txBody>
          </p:sp>
          <p:sp>
            <p:nvSpPr>
              <p:cNvPr id="8222" name="Line 24"/>
              <p:cNvSpPr>
                <a:spLocks noChangeShapeType="1"/>
              </p:cNvSpPr>
              <p:nvPr/>
            </p:nvSpPr>
            <p:spPr bwMode="auto">
              <a:xfrm flipH="1">
                <a:off x="2952" y="3080"/>
                <a:ext cx="0" cy="144"/>
              </a:xfrm>
              <a:prstGeom prst="line">
                <a:avLst/>
              </a:prstGeom>
              <a:noFill/>
              <a:ln w="38100">
                <a:solidFill>
                  <a:schemeClr val="bg2"/>
                </a:solidFill>
                <a:round/>
                <a:headEnd type="none" w="sm" len="sm"/>
                <a:tailEnd type="none" w="sm" len="sm"/>
              </a:ln>
            </p:spPr>
            <p:txBody>
              <a:bodyPr wrap="none"/>
              <a:lstStyle/>
              <a:p>
                <a:endParaRPr lang="en-US"/>
              </a:p>
            </p:txBody>
          </p:sp>
          <p:sp>
            <p:nvSpPr>
              <p:cNvPr id="8223" name="Line 25"/>
              <p:cNvSpPr>
                <a:spLocks noChangeShapeType="1"/>
              </p:cNvSpPr>
              <p:nvPr/>
            </p:nvSpPr>
            <p:spPr bwMode="auto">
              <a:xfrm flipH="1">
                <a:off x="2824" y="3208"/>
                <a:ext cx="128" cy="112"/>
              </a:xfrm>
              <a:prstGeom prst="line">
                <a:avLst/>
              </a:prstGeom>
              <a:noFill/>
              <a:ln w="38100">
                <a:solidFill>
                  <a:schemeClr val="bg2"/>
                </a:solidFill>
                <a:round/>
                <a:headEnd type="none" w="sm" len="sm"/>
                <a:tailEnd type="none" w="sm" len="sm"/>
              </a:ln>
            </p:spPr>
            <p:txBody>
              <a:bodyPr wrap="none"/>
              <a:lstStyle/>
              <a:p>
                <a:endParaRPr lang="en-US"/>
              </a:p>
            </p:txBody>
          </p:sp>
          <p:sp>
            <p:nvSpPr>
              <p:cNvPr id="8224" name="Line 26"/>
              <p:cNvSpPr>
                <a:spLocks noChangeShapeType="1"/>
              </p:cNvSpPr>
              <p:nvPr/>
            </p:nvSpPr>
            <p:spPr bwMode="auto">
              <a:xfrm>
                <a:off x="2960" y="3216"/>
                <a:ext cx="104" cy="112"/>
              </a:xfrm>
              <a:prstGeom prst="line">
                <a:avLst/>
              </a:prstGeom>
              <a:noFill/>
              <a:ln w="38100">
                <a:solidFill>
                  <a:schemeClr val="bg2"/>
                </a:solidFill>
                <a:round/>
                <a:headEnd type="none" w="sm" len="sm"/>
                <a:tailEnd type="none" w="sm" len="sm"/>
              </a:ln>
            </p:spPr>
            <p:txBody>
              <a:bodyPr wrap="none"/>
              <a:lstStyle/>
              <a:p>
                <a:endParaRPr lang="en-US"/>
              </a:p>
            </p:txBody>
          </p:sp>
          <p:sp>
            <p:nvSpPr>
              <p:cNvPr id="8225" name="Line 27"/>
              <p:cNvSpPr>
                <a:spLocks noChangeShapeType="1"/>
              </p:cNvSpPr>
              <p:nvPr/>
            </p:nvSpPr>
            <p:spPr bwMode="auto">
              <a:xfrm flipH="1" flipV="1">
                <a:off x="2776" y="3088"/>
                <a:ext cx="176" cy="32"/>
              </a:xfrm>
              <a:prstGeom prst="line">
                <a:avLst/>
              </a:prstGeom>
              <a:noFill/>
              <a:ln w="38100">
                <a:solidFill>
                  <a:schemeClr val="bg2"/>
                </a:solidFill>
                <a:round/>
                <a:headEnd type="none" w="sm" len="sm"/>
                <a:tailEnd type="none" w="sm" len="sm"/>
              </a:ln>
            </p:spPr>
            <p:txBody>
              <a:bodyPr wrap="none"/>
              <a:lstStyle/>
              <a:p>
                <a:endParaRPr lang="en-US"/>
              </a:p>
            </p:txBody>
          </p:sp>
          <p:sp>
            <p:nvSpPr>
              <p:cNvPr id="8226" name="Line 28"/>
              <p:cNvSpPr>
                <a:spLocks noChangeShapeType="1"/>
              </p:cNvSpPr>
              <p:nvPr/>
            </p:nvSpPr>
            <p:spPr bwMode="auto">
              <a:xfrm flipV="1">
                <a:off x="2952" y="3080"/>
                <a:ext cx="208" cy="40"/>
              </a:xfrm>
              <a:prstGeom prst="line">
                <a:avLst/>
              </a:prstGeom>
              <a:noFill/>
              <a:ln w="38100">
                <a:solidFill>
                  <a:schemeClr val="bg2"/>
                </a:solidFill>
                <a:round/>
                <a:headEnd type="none" w="sm" len="sm"/>
                <a:tailEnd type="none" w="sm" len="sm"/>
              </a:ln>
            </p:spPr>
            <p:txBody>
              <a:bodyPr wrap="none"/>
              <a:lstStyle/>
              <a:p>
                <a:endParaRPr lang="en-US"/>
              </a:p>
            </p:txBody>
          </p:sp>
          <p:sp>
            <p:nvSpPr>
              <p:cNvPr id="8227" name="Oval 29"/>
              <p:cNvSpPr>
                <a:spLocks noChangeArrowheads="1"/>
              </p:cNvSpPr>
              <p:nvPr/>
            </p:nvSpPr>
            <p:spPr bwMode="auto">
              <a:xfrm>
                <a:off x="2952" y="2952"/>
                <a:ext cx="56" cy="56"/>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8228" name="Oval 30"/>
              <p:cNvSpPr>
                <a:spLocks noChangeArrowheads="1"/>
              </p:cNvSpPr>
              <p:nvPr/>
            </p:nvSpPr>
            <p:spPr bwMode="auto">
              <a:xfrm>
                <a:off x="2888" y="2952"/>
                <a:ext cx="56" cy="56"/>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8229" name="Freeform 32"/>
              <p:cNvSpPr>
                <a:spLocks/>
              </p:cNvSpPr>
              <p:nvPr/>
            </p:nvSpPr>
            <p:spPr bwMode="auto">
              <a:xfrm>
                <a:off x="2904" y="3019"/>
                <a:ext cx="88" cy="29"/>
              </a:xfrm>
              <a:custGeom>
                <a:avLst/>
                <a:gdLst>
                  <a:gd name="T0" fmla="*/ 0 w 400"/>
                  <a:gd name="T1" fmla="*/ 1 h 79"/>
                  <a:gd name="T2" fmla="*/ 0 w 400"/>
                  <a:gd name="T3" fmla="*/ 1 h 79"/>
                  <a:gd name="T4" fmla="*/ 0 w 400"/>
                  <a:gd name="T5" fmla="*/ 0 h 79"/>
                  <a:gd name="T6" fmla="*/ 1 w 400"/>
                  <a:gd name="T7" fmla="*/ 0 h 79"/>
                  <a:gd name="T8" fmla="*/ 1 w 400"/>
                  <a:gd name="T9" fmla="*/ 1 h 79"/>
                  <a:gd name="T10" fmla="*/ 1 w 400"/>
                  <a:gd name="T11" fmla="*/ 1 h 79"/>
                  <a:gd name="T12" fmla="*/ 0 60000 65536"/>
                  <a:gd name="T13" fmla="*/ 0 60000 65536"/>
                  <a:gd name="T14" fmla="*/ 0 60000 65536"/>
                  <a:gd name="T15" fmla="*/ 0 60000 65536"/>
                  <a:gd name="T16" fmla="*/ 0 60000 65536"/>
                  <a:gd name="T17" fmla="*/ 0 60000 65536"/>
                  <a:gd name="T18" fmla="*/ 0 w 400"/>
                  <a:gd name="T19" fmla="*/ 0 h 79"/>
                  <a:gd name="T20" fmla="*/ 400 w 4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400" h="79">
                    <a:moveTo>
                      <a:pt x="0" y="79"/>
                    </a:moveTo>
                    <a:cubicBezTo>
                      <a:pt x="14" y="65"/>
                      <a:pt x="29" y="51"/>
                      <a:pt x="56" y="39"/>
                    </a:cubicBezTo>
                    <a:cubicBezTo>
                      <a:pt x="83" y="27"/>
                      <a:pt x="125" y="12"/>
                      <a:pt x="160" y="7"/>
                    </a:cubicBezTo>
                    <a:cubicBezTo>
                      <a:pt x="195" y="2"/>
                      <a:pt x="233" y="0"/>
                      <a:pt x="264" y="7"/>
                    </a:cubicBezTo>
                    <a:cubicBezTo>
                      <a:pt x="295" y="14"/>
                      <a:pt x="322" y="35"/>
                      <a:pt x="344" y="47"/>
                    </a:cubicBezTo>
                    <a:cubicBezTo>
                      <a:pt x="366" y="59"/>
                      <a:pt x="388" y="71"/>
                      <a:pt x="400" y="79"/>
                    </a:cubicBezTo>
                  </a:path>
                </a:pathLst>
              </a:custGeom>
              <a:noFill/>
              <a:ln w="28575" cap="flat" cmpd="sng">
                <a:solidFill>
                  <a:schemeClr val="bg2"/>
                </a:solidFill>
                <a:prstDash val="solid"/>
                <a:round/>
                <a:headEnd type="none" w="sm" len="sm"/>
                <a:tailEnd type="none" w="sm" len="sm"/>
              </a:ln>
            </p:spPr>
            <p:txBody>
              <a:bodyPr wrap="none"/>
              <a:lstStyle/>
              <a:p>
                <a:endParaRPr lang="en-US"/>
              </a:p>
            </p:txBody>
          </p:sp>
        </p:grpSp>
        <p:sp>
          <p:nvSpPr>
            <p:cNvPr id="8203" name="AutoShape 33"/>
            <p:cNvSpPr>
              <a:spLocks noChangeArrowheads="1"/>
            </p:cNvSpPr>
            <p:nvPr/>
          </p:nvSpPr>
          <p:spPr bwMode="auto">
            <a:xfrm>
              <a:off x="6464300" y="5448300"/>
              <a:ext cx="977900" cy="139700"/>
            </a:xfrm>
            <a:prstGeom prst="rightArrow">
              <a:avLst>
                <a:gd name="adj1" fmla="val 50000"/>
                <a:gd name="adj2" fmla="val 175000"/>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8204" name="AutoShape 34"/>
            <p:cNvSpPr>
              <a:spLocks noChangeArrowheads="1"/>
            </p:cNvSpPr>
            <p:nvPr/>
          </p:nvSpPr>
          <p:spPr bwMode="auto">
            <a:xfrm flipH="1">
              <a:off x="4800600" y="5448300"/>
              <a:ext cx="939800" cy="152400"/>
            </a:xfrm>
            <a:prstGeom prst="rightArrow">
              <a:avLst>
                <a:gd name="adj1" fmla="val 50000"/>
                <a:gd name="adj2" fmla="val 154167"/>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8205" name="AutoShape 36"/>
            <p:cNvSpPr>
              <a:spLocks noChangeArrowheads="1"/>
            </p:cNvSpPr>
            <p:nvPr/>
          </p:nvSpPr>
          <p:spPr bwMode="auto">
            <a:xfrm rot="5400000">
              <a:off x="5689600" y="6057900"/>
              <a:ext cx="774700" cy="101600"/>
            </a:xfrm>
            <a:prstGeom prst="rightArrow">
              <a:avLst>
                <a:gd name="adj1" fmla="val 50000"/>
                <a:gd name="adj2" fmla="val 190625"/>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8206" name="AutoShape 37"/>
            <p:cNvSpPr>
              <a:spLocks noChangeArrowheads="1"/>
            </p:cNvSpPr>
            <p:nvPr/>
          </p:nvSpPr>
          <p:spPr bwMode="auto">
            <a:xfrm rot="2989989">
              <a:off x="6280150" y="5988050"/>
              <a:ext cx="850900" cy="139700"/>
            </a:xfrm>
            <a:prstGeom prst="rightArrow">
              <a:avLst>
                <a:gd name="adj1" fmla="val 50000"/>
                <a:gd name="adj2" fmla="val 152273"/>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8207" name="AutoShape 38"/>
            <p:cNvSpPr>
              <a:spLocks noChangeArrowheads="1"/>
            </p:cNvSpPr>
            <p:nvPr/>
          </p:nvSpPr>
          <p:spPr bwMode="auto">
            <a:xfrm rot="7836057">
              <a:off x="5073650" y="5962650"/>
              <a:ext cx="850900" cy="139700"/>
            </a:xfrm>
            <a:prstGeom prst="rightArrow">
              <a:avLst>
                <a:gd name="adj1" fmla="val 50000"/>
                <a:gd name="adj2" fmla="val 152273"/>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8208" name="AutoShape 39"/>
            <p:cNvSpPr>
              <a:spLocks noChangeArrowheads="1"/>
            </p:cNvSpPr>
            <p:nvPr/>
          </p:nvSpPr>
          <p:spPr bwMode="auto">
            <a:xfrm flipH="1">
              <a:off x="3784600" y="5651500"/>
              <a:ext cx="939800" cy="152400"/>
            </a:xfrm>
            <a:prstGeom prst="rightArrow">
              <a:avLst>
                <a:gd name="adj1" fmla="val 50000"/>
                <a:gd name="adj2" fmla="val 154167"/>
              </a:avLst>
            </a:prstGeom>
            <a:solidFill>
              <a:schemeClr val="folHlink"/>
            </a:solidFill>
            <a:ln w="12700">
              <a:solidFill>
                <a:schemeClr val="bg2"/>
              </a:solidFill>
              <a:miter lim="800000"/>
              <a:headEnd type="none" w="sm" len="sm"/>
              <a:tailEnd type="none" w="sm" len="sm"/>
            </a:ln>
          </p:spPr>
          <p:txBody>
            <a:bodyPr wrap="none" anchor="ctr"/>
            <a:lstStyle/>
            <a:p>
              <a:endParaRPr lang="en-US"/>
            </a:p>
          </p:txBody>
        </p:sp>
        <p:sp>
          <p:nvSpPr>
            <p:cNvPr id="8210" name="Text Box 42"/>
            <p:cNvSpPr txBox="1">
              <a:spLocks noChangeArrowheads="1"/>
            </p:cNvSpPr>
            <p:nvPr/>
          </p:nvSpPr>
          <p:spPr bwMode="auto">
            <a:xfrm>
              <a:off x="4606925" y="4989513"/>
              <a:ext cx="317500" cy="366712"/>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8211" name="Text Box 43"/>
            <p:cNvSpPr txBox="1">
              <a:spLocks noChangeArrowheads="1"/>
            </p:cNvSpPr>
            <p:nvPr/>
          </p:nvSpPr>
          <p:spPr bwMode="auto">
            <a:xfrm>
              <a:off x="3654425" y="5002213"/>
              <a:ext cx="260350" cy="366712"/>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graphicFrame>
          <p:nvGraphicFramePr>
            <p:cNvPr id="8195" name="Object 3"/>
            <p:cNvGraphicFramePr>
              <a:graphicFrameLocks noChangeAspect="1"/>
            </p:cNvGraphicFramePr>
            <p:nvPr/>
          </p:nvGraphicFramePr>
          <p:xfrm>
            <a:off x="4161406" y="5877351"/>
            <a:ext cx="328706" cy="442333"/>
          </p:xfrm>
          <a:graphic>
            <a:graphicData uri="http://schemas.openxmlformats.org/presentationml/2006/ole">
              <mc:AlternateContent xmlns:mc="http://schemas.openxmlformats.org/markup-compatibility/2006">
                <mc:Choice xmlns:v="urn:schemas-microsoft-com:vml" Requires="v">
                  <p:oleObj spid="_x0000_s8315" name="Equation" r:id="rId7" imgW="152268" imgH="203024" progId="Equation.DSMT4">
                    <p:embed/>
                  </p:oleObj>
                </mc:Choice>
                <mc:Fallback>
                  <p:oleObj name="Equation" r:id="rId7" imgW="152268" imgH="203024" progId="Equation.DSMT4">
                    <p:embed/>
                    <p:pic>
                      <p:nvPicPr>
                        <p:cNvPr id="0" name="Picture 1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1406" y="5877351"/>
                          <a:ext cx="328706" cy="44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7011988" y="5757863"/>
            <a:ext cx="303212" cy="443627"/>
          </p:xfrm>
          <a:graphic>
            <a:graphicData uri="http://schemas.openxmlformats.org/presentationml/2006/ole">
              <mc:AlternateContent xmlns:mc="http://schemas.openxmlformats.org/markup-compatibility/2006">
                <mc:Choice xmlns:v="urn:schemas-microsoft-com:vml" Requires="v">
                  <p:oleObj spid="_x0000_s8316" name="Equation" r:id="rId9" imgW="139639" imgH="203112" progId="Equation.DSMT4">
                    <p:embed/>
                  </p:oleObj>
                </mc:Choice>
                <mc:Fallback>
                  <p:oleObj name="Equation" r:id="rId9" imgW="139639" imgH="203112" progId="Equation.DSMT4">
                    <p:embed/>
                    <p:pic>
                      <p:nvPicPr>
                        <p:cNvPr id="0" name="Picture 1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1988" y="5757863"/>
                          <a:ext cx="303212" cy="44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1921123" y="0"/>
            <a:ext cx="54371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Lightning Safety (cont.)</a:t>
            </a:r>
          </a:p>
        </p:txBody>
      </p:sp>
      <p:sp>
        <p:nvSpPr>
          <p:cNvPr id="9222" name="Text Box 5"/>
          <p:cNvSpPr txBox="1">
            <a:spLocks noChangeArrowheads="1"/>
          </p:cNvSpPr>
          <p:nvPr/>
        </p:nvSpPr>
        <p:spPr bwMode="auto">
          <a:xfrm>
            <a:off x="444500" y="1217613"/>
            <a:ext cx="2373313" cy="400110"/>
          </a:xfrm>
          <a:prstGeom prst="rect">
            <a:avLst/>
          </a:prstGeom>
          <a:solidFill>
            <a:srgbClr val="FFCCFF"/>
          </a:solidFill>
          <a:ln w="12700">
            <a:noFill/>
            <a:miter lim="800000"/>
            <a:headEnd type="none" w="sm" len="sm"/>
            <a:tailEnd type="none" w="sm" len="sm"/>
          </a:ln>
        </p:spPr>
        <p:txBody>
          <a:bodyPr>
            <a:spAutoFit/>
          </a:bodyPr>
          <a:lstStyle/>
          <a:p>
            <a:r>
              <a:rPr lang="en-US" sz="2000" dirty="0">
                <a:solidFill>
                  <a:schemeClr val="bg2"/>
                </a:solidFill>
              </a:rPr>
              <a:t>Sample calculation</a:t>
            </a:r>
          </a:p>
        </p:txBody>
      </p:sp>
      <p:sp>
        <p:nvSpPr>
          <p:cNvPr id="9224" name="AutoShape 16"/>
          <p:cNvSpPr>
            <a:spLocks noChangeArrowheads="1"/>
          </p:cNvSpPr>
          <p:nvPr/>
        </p:nvSpPr>
        <p:spPr bwMode="auto">
          <a:xfrm rot="2492690">
            <a:off x="6019800" y="3392488"/>
            <a:ext cx="350838"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9225" name="AutoShape 17"/>
          <p:cNvSpPr>
            <a:spLocks noChangeArrowheads="1"/>
          </p:cNvSpPr>
          <p:nvPr/>
        </p:nvSpPr>
        <p:spPr bwMode="auto">
          <a:xfrm rot="503106">
            <a:off x="6073775" y="2876550"/>
            <a:ext cx="293688" cy="873125"/>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359462" name="Text Box 38"/>
          <p:cNvSpPr txBox="1">
            <a:spLocks noChangeArrowheads="1"/>
          </p:cNvSpPr>
          <p:nvPr/>
        </p:nvSpPr>
        <p:spPr bwMode="auto">
          <a:xfrm>
            <a:off x="593725" y="1779588"/>
            <a:ext cx="1512888" cy="1016000"/>
          </a:xfrm>
          <a:prstGeom prst="rect">
            <a:avLst/>
          </a:prstGeom>
          <a:noFill/>
          <a:ln w="12700">
            <a:noFill/>
            <a:miter lim="800000"/>
            <a:headEnd type="none" w="sm" len="sm"/>
            <a:tailEnd type="none" w="sm" len="sm"/>
          </a:ln>
          <a:effectLst/>
        </p:spPr>
        <p:txBody>
          <a:bodyPr wrap="none">
            <a:spAutoFit/>
          </a:bodyPr>
          <a:lstStyle/>
          <a:p>
            <a:pPr>
              <a:defRPr/>
            </a:pPr>
            <a:r>
              <a:rPr lang="en-US" sz="2000" i="1" dirty="0">
                <a:solidFill>
                  <a:schemeClr val="bg2"/>
                </a:solidFill>
                <a:latin typeface="+mn-lt"/>
              </a:rPr>
              <a:t>I</a:t>
            </a:r>
            <a:r>
              <a:rPr lang="en-US" i="1" dirty="0">
                <a:solidFill>
                  <a:schemeClr val="bg2"/>
                </a:solidFill>
                <a:latin typeface="+mn-lt"/>
              </a:rPr>
              <a:t> </a:t>
            </a:r>
            <a:r>
              <a:rPr lang="en-US" dirty="0">
                <a:solidFill>
                  <a:schemeClr val="bg2"/>
                </a:solidFill>
                <a:latin typeface="+mn-lt"/>
              </a:rPr>
              <a:t>= 20 [kA]</a:t>
            </a:r>
          </a:p>
          <a:p>
            <a:pPr>
              <a:defRPr/>
            </a:pPr>
            <a:r>
              <a:rPr lang="en-US" sz="2000" i="1" dirty="0">
                <a:solidFill>
                  <a:schemeClr val="bg2"/>
                </a:solidFill>
                <a:latin typeface="+mn-lt"/>
              </a:rPr>
              <a:t>r</a:t>
            </a:r>
            <a:r>
              <a:rPr lang="en-US" dirty="0">
                <a:solidFill>
                  <a:schemeClr val="bg2"/>
                </a:solidFill>
                <a:latin typeface="+mn-lt"/>
              </a:rPr>
              <a:t> = 10 [m]</a:t>
            </a:r>
          </a:p>
          <a:p>
            <a:pPr>
              <a:defRPr/>
            </a:pPr>
            <a:r>
              <a:rPr lang="en-US" sz="2000" i="1" dirty="0">
                <a:solidFill>
                  <a:schemeClr val="bg2"/>
                </a:solidFill>
                <a:latin typeface="+mn-lt"/>
                <a:sym typeface="Symbol" pitchFamily="18" charset="2"/>
              </a:rPr>
              <a:t></a:t>
            </a:r>
            <a:r>
              <a:rPr lang="en-US" dirty="0">
                <a:solidFill>
                  <a:schemeClr val="bg2"/>
                </a:solidFill>
                <a:latin typeface="+mn-lt"/>
                <a:sym typeface="Symbol" pitchFamily="18" charset="2"/>
              </a:rPr>
              <a:t> = 0.1 [S/m]</a:t>
            </a:r>
            <a:r>
              <a:rPr lang="en-US" dirty="0">
                <a:solidFill>
                  <a:schemeClr val="bg2"/>
                </a:solidFill>
                <a:latin typeface="+mn-lt"/>
              </a:rPr>
              <a:t> </a:t>
            </a:r>
          </a:p>
        </p:txBody>
      </p:sp>
      <p:graphicFrame>
        <p:nvGraphicFramePr>
          <p:cNvPr id="9218" name="Object 39"/>
          <p:cNvGraphicFramePr>
            <a:graphicFrameLocks noChangeAspect="1"/>
          </p:cNvGraphicFramePr>
          <p:nvPr/>
        </p:nvGraphicFramePr>
        <p:xfrm>
          <a:off x="560573" y="3107500"/>
          <a:ext cx="3489325" cy="855663"/>
        </p:xfrm>
        <a:graphic>
          <a:graphicData uri="http://schemas.openxmlformats.org/presentationml/2006/ole">
            <mc:AlternateContent xmlns:mc="http://schemas.openxmlformats.org/markup-compatibility/2006">
              <mc:Choice xmlns:v="urn:schemas-microsoft-com:vml" Requires="v">
                <p:oleObj spid="_x0000_s9378" name="Equation" r:id="rId4" imgW="1917700" imgH="469900" progId="Equation.DSMT4">
                  <p:embed/>
                </p:oleObj>
              </mc:Choice>
              <mc:Fallback>
                <p:oleObj name="Equation" r:id="rId4" imgW="1917700" imgH="469900" progId="Equation.DSMT4">
                  <p:embed/>
                  <p:pic>
                    <p:nvPicPr>
                      <p:cNvPr id="0"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73" y="3107500"/>
                        <a:ext cx="3489325"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9467" name="Text Box 43"/>
          <p:cNvSpPr txBox="1">
            <a:spLocks noChangeArrowheads="1"/>
          </p:cNvSpPr>
          <p:nvPr/>
        </p:nvSpPr>
        <p:spPr bwMode="auto">
          <a:xfrm>
            <a:off x="976322" y="4483615"/>
            <a:ext cx="2050561" cy="461665"/>
          </a:xfrm>
          <a:prstGeom prst="rect">
            <a:avLst/>
          </a:prstGeom>
          <a:solidFill>
            <a:srgbClr val="FFCCFF"/>
          </a:solidFill>
          <a:ln w="12700">
            <a:noFill/>
            <a:miter lim="800000"/>
            <a:headEnd type="none" w="sm" len="sm"/>
            <a:tailEnd type="none" w="sm" len="sm"/>
          </a:ln>
          <a:effectLst/>
        </p:spPr>
        <p:txBody>
          <a:bodyPr wrap="none">
            <a:spAutoFit/>
          </a:bodyPr>
          <a:lstStyle/>
          <a:p>
            <a:pPr>
              <a:defRPr/>
            </a:pPr>
            <a:r>
              <a:rPr lang="en-US" sz="2400" i="1" dirty="0" err="1">
                <a:solidFill>
                  <a:schemeClr val="bg2"/>
                </a:solidFill>
                <a:latin typeface="Times New Roman" pitchFamily="18" charset="0"/>
              </a:rPr>
              <a:t>E</a:t>
            </a:r>
            <a:r>
              <a:rPr lang="en-US" sz="2400" i="1" baseline="-25000" dirty="0" err="1">
                <a:solidFill>
                  <a:schemeClr val="bg2"/>
                </a:solidFill>
                <a:latin typeface="Times New Roman" pitchFamily="18" charset="0"/>
              </a:rPr>
              <a:t>r</a:t>
            </a:r>
            <a:r>
              <a:rPr lang="en-US" sz="2400" dirty="0">
                <a:solidFill>
                  <a:schemeClr val="bg2"/>
                </a:solidFill>
              </a:rPr>
              <a:t> </a:t>
            </a:r>
            <a:r>
              <a:rPr lang="en-US" sz="2400" dirty="0">
                <a:solidFill>
                  <a:schemeClr val="bg2"/>
                </a:solidFill>
                <a:latin typeface="Times New Roman" pitchFamily="18" charset="0"/>
              </a:rPr>
              <a:t>= 318</a:t>
            </a:r>
            <a:r>
              <a:rPr lang="en-US" sz="2400" dirty="0">
                <a:solidFill>
                  <a:schemeClr val="bg2"/>
                </a:solidFill>
              </a:rPr>
              <a:t> [</a:t>
            </a:r>
            <a:r>
              <a:rPr lang="en-US" sz="2400" dirty="0">
                <a:solidFill>
                  <a:schemeClr val="bg2"/>
                </a:solidFill>
                <a:latin typeface="+mn-lt"/>
              </a:rPr>
              <a:t>V/m</a:t>
            </a:r>
            <a:r>
              <a:rPr lang="en-US" sz="2400" dirty="0">
                <a:solidFill>
                  <a:schemeClr val="bg2"/>
                </a:solidFill>
              </a:rPr>
              <a:t>]</a:t>
            </a:r>
          </a:p>
        </p:txBody>
      </p:sp>
      <p:grpSp>
        <p:nvGrpSpPr>
          <p:cNvPr id="9240" name="Group 44"/>
          <p:cNvGrpSpPr>
            <a:grpSpLocks/>
          </p:cNvGrpSpPr>
          <p:nvPr/>
        </p:nvGrpSpPr>
        <p:grpSpPr bwMode="auto">
          <a:xfrm>
            <a:off x="4038600" y="1014413"/>
            <a:ext cx="3517900" cy="1250950"/>
            <a:chOff x="1672" y="615"/>
            <a:chExt cx="2216" cy="788"/>
          </a:xfrm>
        </p:grpSpPr>
        <p:sp>
          <p:nvSpPr>
            <p:cNvPr id="359469" name="Cloud"/>
            <p:cNvSpPr>
              <a:spLocks noChangeAspect="1" noEditPoints="1" noChangeArrowheads="1"/>
            </p:cNvSpPr>
            <p:nvPr/>
          </p:nvSpPr>
          <p:spPr bwMode="auto">
            <a:xfrm>
              <a:off x="1672" y="615"/>
              <a:ext cx="2216" cy="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9243" name="Text Box 46"/>
            <p:cNvSpPr txBox="1">
              <a:spLocks noChangeArrowheads="1"/>
            </p:cNvSpPr>
            <p:nvPr/>
          </p:nvSpPr>
          <p:spPr bwMode="auto">
            <a:xfrm>
              <a:off x="2126" y="107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9244" name="Text Box 47"/>
            <p:cNvSpPr txBox="1">
              <a:spLocks noChangeArrowheads="1"/>
            </p:cNvSpPr>
            <p:nvPr/>
          </p:nvSpPr>
          <p:spPr bwMode="auto">
            <a:xfrm>
              <a:off x="2630" y="1055"/>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9245" name="Text Box 48"/>
            <p:cNvSpPr txBox="1">
              <a:spLocks noChangeArrowheads="1"/>
            </p:cNvSpPr>
            <p:nvPr/>
          </p:nvSpPr>
          <p:spPr bwMode="auto">
            <a:xfrm>
              <a:off x="3150" y="1031"/>
              <a:ext cx="436"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_ _ _</a:t>
              </a:r>
            </a:p>
          </p:txBody>
        </p:sp>
        <p:sp>
          <p:nvSpPr>
            <p:cNvPr id="9246" name="Text Box 49"/>
            <p:cNvSpPr txBox="1">
              <a:spLocks noChangeArrowheads="1"/>
            </p:cNvSpPr>
            <p:nvPr/>
          </p:nvSpPr>
          <p:spPr bwMode="auto">
            <a:xfrm>
              <a:off x="2006" y="775"/>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9247" name="Text Box 50"/>
            <p:cNvSpPr txBox="1">
              <a:spLocks noChangeArrowheads="1"/>
            </p:cNvSpPr>
            <p:nvPr/>
          </p:nvSpPr>
          <p:spPr bwMode="auto">
            <a:xfrm>
              <a:off x="2622"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sp>
          <p:nvSpPr>
            <p:cNvPr id="9248" name="Text Box 51"/>
            <p:cNvSpPr txBox="1">
              <a:spLocks noChangeArrowheads="1"/>
            </p:cNvSpPr>
            <p:nvPr/>
          </p:nvSpPr>
          <p:spPr bwMode="auto">
            <a:xfrm>
              <a:off x="3198" y="687"/>
              <a:ext cx="448" cy="231"/>
            </a:xfrm>
            <a:prstGeom prst="rect">
              <a:avLst/>
            </a:prstGeom>
            <a:noFill/>
            <a:ln w="12700">
              <a:noFill/>
              <a:miter lim="800000"/>
              <a:headEnd type="none" w="sm" len="sm"/>
              <a:tailEnd type="none" w="sm" len="sm"/>
            </a:ln>
          </p:spPr>
          <p:txBody>
            <a:bodyPr wrap="none">
              <a:spAutoFit/>
            </a:bodyPr>
            <a:lstStyle/>
            <a:p>
              <a:r>
                <a:rPr lang="en-US">
                  <a:solidFill>
                    <a:schemeClr val="hlink"/>
                  </a:solidFill>
                </a:rPr>
                <a:t>+ + +</a:t>
              </a:r>
            </a:p>
          </p:txBody>
        </p:sp>
      </p:grpSp>
      <p:sp>
        <p:nvSpPr>
          <p:cNvPr id="9241" name="AutoShape 15"/>
          <p:cNvSpPr>
            <a:spLocks noChangeArrowheads="1"/>
          </p:cNvSpPr>
          <p:nvPr/>
        </p:nvSpPr>
        <p:spPr bwMode="auto">
          <a:xfrm>
            <a:off x="5753100" y="2222500"/>
            <a:ext cx="495300" cy="889000"/>
          </a:xfrm>
          <a:prstGeom prst="lightningBol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42" name="Slide Number Placeholder 41"/>
          <p:cNvSpPr>
            <a:spLocks noGrp="1"/>
          </p:cNvSpPr>
          <p:nvPr>
            <p:ph type="sldNum" sz="quarter" idx="12"/>
          </p:nvPr>
        </p:nvSpPr>
        <p:spPr/>
        <p:txBody>
          <a:bodyPr/>
          <a:lstStyle/>
          <a:p>
            <a:pPr>
              <a:defRPr/>
            </a:pPr>
            <a:fld id="{D9901FBE-E0E0-422A-BCB2-EB14375D8436}" type="slidenum">
              <a:rPr lang="en-US" smtClean="0"/>
              <a:pPr>
                <a:defRPr/>
              </a:pPr>
              <a:t>52</a:t>
            </a:fld>
            <a:endParaRPr lang="en-US"/>
          </a:p>
        </p:txBody>
      </p:sp>
      <p:grpSp>
        <p:nvGrpSpPr>
          <p:cNvPr id="47" name="Group 46"/>
          <p:cNvGrpSpPr/>
          <p:nvPr/>
        </p:nvGrpSpPr>
        <p:grpSpPr>
          <a:xfrm>
            <a:off x="825500" y="4264025"/>
            <a:ext cx="7810500" cy="2289175"/>
            <a:chOff x="825500" y="4264025"/>
            <a:chExt cx="7810500" cy="2289175"/>
          </a:xfrm>
        </p:grpSpPr>
        <p:sp>
          <p:nvSpPr>
            <p:cNvPr id="9220" name="Rectangle 3" descr="Cork"/>
            <p:cNvSpPr>
              <a:spLocks noChangeArrowheads="1"/>
            </p:cNvSpPr>
            <p:nvPr/>
          </p:nvSpPr>
          <p:spPr bwMode="auto">
            <a:xfrm>
              <a:off x="825500" y="5359400"/>
              <a:ext cx="7810500" cy="1193800"/>
            </a:xfrm>
            <a:prstGeom prst="rect">
              <a:avLst/>
            </a:prstGeom>
            <a:blipFill dpi="0" rotWithShape="0">
              <a:blip r:embed="rId6" cstate="print"/>
              <a:srcRect/>
              <a:tile tx="0" ty="0" sx="100000" sy="100000" flip="none" algn="tl"/>
            </a:blipFill>
            <a:ln w="12700">
              <a:solidFill>
                <a:schemeClr val="tx1"/>
              </a:solidFill>
              <a:miter lim="800000"/>
              <a:headEnd type="none" w="sm" len="sm"/>
              <a:tailEnd type="none" w="sm" len="sm"/>
            </a:ln>
          </p:spPr>
          <p:txBody>
            <a:bodyPr wrap="none" anchor="ctr"/>
            <a:lstStyle/>
            <a:p>
              <a:endParaRPr lang="en-US"/>
            </a:p>
          </p:txBody>
        </p:sp>
        <p:sp>
          <p:nvSpPr>
            <p:cNvPr id="359438" name="Tree"/>
            <p:cNvSpPr>
              <a:spLocks noEditPoints="1" noChangeArrowheads="1"/>
            </p:cNvSpPr>
            <p:nvPr/>
          </p:nvSpPr>
          <p:spPr bwMode="auto">
            <a:xfrm>
              <a:off x="5686425" y="4264025"/>
              <a:ext cx="768350" cy="10985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grpSp>
          <p:nvGrpSpPr>
            <p:cNvPr id="9226" name="Group 18"/>
            <p:cNvGrpSpPr>
              <a:grpSpLocks/>
            </p:cNvGrpSpPr>
            <p:nvPr/>
          </p:nvGrpSpPr>
          <p:grpSpPr bwMode="auto">
            <a:xfrm>
              <a:off x="3987800" y="4622800"/>
              <a:ext cx="609600" cy="660400"/>
              <a:chOff x="2776" y="2912"/>
              <a:chExt cx="384" cy="416"/>
            </a:xfrm>
          </p:grpSpPr>
          <p:sp>
            <p:nvSpPr>
              <p:cNvPr id="9249" name="Oval 19"/>
              <p:cNvSpPr>
                <a:spLocks noChangeArrowheads="1"/>
              </p:cNvSpPr>
              <p:nvPr/>
            </p:nvSpPr>
            <p:spPr bwMode="auto">
              <a:xfrm>
                <a:off x="2872" y="2912"/>
                <a:ext cx="152" cy="160"/>
              </a:xfrm>
              <a:prstGeom prst="ellipse">
                <a:avLst/>
              </a:prstGeom>
              <a:solidFill>
                <a:schemeClr val="accent1"/>
              </a:solidFill>
              <a:ln w="12700">
                <a:solidFill>
                  <a:schemeClr val="bg2"/>
                </a:solidFill>
                <a:round/>
                <a:headEnd type="none" w="sm" len="sm"/>
                <a:tailEnd type="none" w="sm" len="sm"/>
              </a:ln>
            </p:spPr>
            <p:txBody>
              <a:bodyPr wrap="none" anchor="ctr"/>
              <a:lstStyle/>
              <a:p>
                <a:endParaRPr lang="en-US"/>
              </a:p>
            </p:txBody>
          </p:sp>
          <p:sp>
            <p:nvSpPr>
              <p:cNvPr id="9250" name="Line 20"/>
              <p:cNvSpPr>
                <a:spLocks noChangeShapeType="1"/>
              </p:cNvSpPr>
              <p:nvPr/>
            </p:nvSpPr>
            <p:spPr bwMode="auto">
              <a:xfrm flipH="1">
                <a:off x="2952" y="3080"/>
                <a:ext cx="0" cy="144"/>
              </a:xfrm>
              <a:prstGeom prst="line">
                <a:avLst/>
              </a:prstGeom>
              <a:noFill/>
              <a:ln w="38100">
                <a:solidFill>
                  <a:schemeClr val="bg2"/>
                </a:solidFill>
                <a:round/>
                <a:headEnd type="none" w="sm" len="sm"/>
                <a:tailEnd type="none" w="sm" len="sm"/>
              </a:ln>
            </p:spPr>
            <p:txBody>
              <a:bodyPr wrap="none"/>
              <a:lstStyle/>
              <a:p>
                <a:endParaRPr lang="en-US"/>
              </a:p>
            </p:txBody>
          </p:sp>
          <p:sp>
            <p:nvSpPr>
              <p:cNvPr id="9251" name="Line 21"/>
              <p:cNvSpPr>
                <a:spLocks noChangeShapeType="1"/>
              </p:cNvSpPr>
              <p:nvPr/>
            </p:nvSpPr>
            <p:spPr bwMode="auto">
              <a:xfrm flipH="1">
                <a:off x="2824" y="3208"/>
                <a:ext cx="128" cy="112"/>
              </a:xfrm>
              <a:prstGeom prst="line">
                <a:avLst/>
              </a:prstGeom>
              <a:noFill/>
              <a:ln w="38100">
                <a:solidFill>
                  <a:schemeClr val="bg2"/>
                </a:solidFill>
                <a:round/>
                <a:headEnd type="none" w="sm" len="sm"/>
                <a:tailEnd type="none" w="sm" len="sm"/>
              </a:ln>
            </p:spPr>
            <p:txBody>
              <a:bodyPr wrap="none"/>
              <a:lstStyle/>
              <a:p>
                <a:endParaRPr lang="en-US"/>
              </a:p>
            </p:txBody>
          </p:sp>
          <p:sp>
            <p:nvSpPr>
              <p:cNvPr id="9252" name="Line 22"/>
              <p:cNvSpPr>
                <a:spLocks noChangeShapeType="1"/>
              </p:cNvSpPr>
              <p:nvPr/>
            </p:nvSpPr>
            <p:spPr bwMode="auto">
              <a:xfrm>
                <a:off x="2960" y="3216"/>
                <a:ext cx="104" cy="112"/>
              </a:xfrm>
              <a:prstGeom prst="line">
                <a:avLst/>
              </a:prstGeom>
              <a:noFill/>
              <a:ln w="38100">
                <a:solidFill>
                  <a:schemeClr val="bg2"/>
                </a:solidFill>
                <a:round/>
                <a:headEnd type="none" w="sm" len="sm"/>
                <a:tailEnd type="none" w="sm" len="sm"/>
              </a:ln>
            </p:spPr>
            <p:txBody>
              <a:bodyPr wrap="none"/>
              <a:lstStyle/>
              <a:p>
                <a:endParaRPr lang="en-US"/>
              </a:p>
            </p:txBody>
          </p:sp>
          <p:sp>
            <p:nvSpPr>
              <p:cNvPr id="9253" name="Line 23"/>
              <p:cNvSpPr>
                <a:spLocks noChangeShapeType="1"/>
              </p:cNvSpPr>
              <p:nvPr/>
            </p:nvSpPr>
            <p:spPr bwMode="auto">
              <a:xfrm flipH="1" flipV="1">
                <a:off x="2776" y="3088"/>
                <a:ext cx="176" cy="32"/>
              </a:xfrm>
              <a:prstGeom prst="line">
                <a:avLst/>
              </a:prstGeom>
              <a:noFill/>
              <a:ln w="38100">
                <a:solidFill>
                  <a:schemeClr val="bg2"/>
                </a:solidFill>
                <a:round/>
                <a:headEnd type="none" w="sm" len="sm"/>
                <a:tailEnd type="none" w="sm" len="sm"/>
              </a:ln>
            </p:spPr>
            <p:txBody>
              <a:bodyPr wrap="none"/>
              <a:lstStyle/>
              <a:p>
                <a:endParaRPr lang="en-US"/>
              </a:p>
            </p:txBody>
          </p:sp>
          <p:sp>
            <p:nvSpPr>
              <p:cNvPr id="9254" name="Line 24"/>
              <p:cNvSpPr>
                <a:spLocks noChangeShapeType="1"/>
              </p:cNvSpPr>
              <p:nvPr/>
            </p:nvSpPr>
            <p:spPr bwMode="auto">
              <a:xfrm flipV="1">
                <a:off x="2952" y="3080"/>
                <a:ext cx="208" cy="40"/>
              </a:xfrm>
              <a:prstGeom prst="line">
                <a:avLst/>
              </a:prstGeom>
              <a:noFill/>
              <a:ln w="38100">
                <a:solidFill>
                  <a:schemeClr val="bg2"/>
                </a:solidFill>
                <a:round/>
                <a:headEnd type="none" w="sm" len="sm"/>
                <a:tailEnd type="none" w="sm" len="sm"/>
              </a:ln>
            </p:spPr>
            <p:txBody>
              <a:bodyPr wrap="none"/>
              <a:lstStyle/>
              <a:p>
                <a:endParaRPr lang="en-US"/>
              </a:p>
            </p:txBody>
          </p:sp>
          <p:sp>
            <p:nvSpPr>
              <p:cNvPr id="9255" name="Oval 25"/>
              <p:cNvSpPr>
                <a:spLocks noChangeArrowheads="1"/>
              </p:cNvSpPr>
              <p:nvPr/>
            </p:nvSpPr>
            <p:spPr bwMode="auto">
              <a:xfrm>
                <a:off x="2952" y="2952"/>
                <a:ext cx="56" cy="56"/>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9256" name="Oval 26"/>
              <p:cNvSpPr>
                <a:spLocks noChangeArrowheads="1"/>
              </p:cNvSpPr>
              <p:nvPr/>
            </p:nvSpPr>
            <p:spPr bwMode="auto">
              <a:xfrm>
                <a:off x="2888" y="2952"/>
                <a:ext cx="56" cy="56"/>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sp>
            <p:nvSpPr>
              <p:cNvPr id="9257" name="Freeform 27"/>
              <p:cNvSpPr>
                <a:spLocks/>
              </p:cNvSpPr>
              <p:nvPr/>
            </p:nvSpPr>
            <p:spPr bwMode="auto">
              <a:xfrm>
                <a:off x="2904" y="3019"/>
                <a:ext cx="88" cy="29"/>
              </a:xfrm>
              <a:custGeom>
                <a:avLst/>
                <a:gdLst>
                  <a:gd name="T0" fmla="*/ 0 w 400"/>
                  <a:gd name="T1" fmla="*/ 1 h 79"/>
                  <a:gd name="T2" fmla="*/ 0 w 400"/>
                  <a:gd name="T3" fmla="*/ 1 h 79"/>
                  <a:gd name="T4" fmla="*/ 0 w 400"/>
                  <a:gd name="T5" fmla="*/ 0 h 79"/>
                  <a:gd name="T6" fmla="*/ 1 w 400"/>
                  <a:gd name="T7" fmla="*/ 0 h 79"/>
                  <a:gd name="T8" fmla="*/ 1 w 400"/>
                  <a:gd name="T9" fmla="*/ 1 h 79"/>
                  <a:gd name="T10" fmla="*/ 1 w 400"/>
                  <a:gd name="T11" fmla="*/ 1 h 79"/>
                  <a:gd name="T12" fmla="*/ 0 60000 65536"/>
                  <a:gd name="T13" fmla="*/ 0 60000 65536"/>
                  <a:gd name="T14" fmla="*/ 0 60000 65536"/>
                  <a:gd name="T15" fmla="*/ 0 60000 65536"/>
                  <a:gd name="T16" fmla="*/ 0 60000 65536"/>
                  <a:gd name="T17" fmla="*/ 0 60000 65536"/>
                  <a:gd name="T18" fmla="*/ 0 w 400"/>
                  <a:gd name="T19" fmla="*/ 0 h 79"/>
                  <a:gd name="T20" fmla="*/ 400 w 40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400" h="79">
                    <a:moveTo>
                      <a:pt x="0" y="79"/>
                    </a:moveTo>
                    <a:cubicBezTo>
                      <a:pt x="14" y="65"/>
                      <a:pt x="29" y="51"/>
                      <a:pt x="56" y="39"/>
                    </a:cubicBezTo>
                    <a:cubicBezTo>
                      <a:pt x="83" y="27"/>
                      <a:pt x="125" y="12"/>
                      <a:pt x="160" y="7"/>
                    </a:cubicBezTo>
                    <a:cubicBezTo>
                      <a:pt x="195" y="2"/>
                      <a:pt x="233" y="0"/>
                      <a:pt x="264" y="7"/>
                    </a:cubicBezTo>
                    <a:cubicBezTo>
                      <a:pt x="295" y="14"/>
                      <a:pt x="322" y="35"/>
                      <a:pt x="344" y="47"/>
                    </a:cubicBezTo>
                    <a:cubicBezTo>
                      <a:pt x="366" y="59"/>
                      <a:pt x="388" y="71"/>
                      <a:pt x="400" y="79"/>
                    </a:cubicBezTo>
                  </a:path>
                </a:pathLst>
              </a:custGeom>
              <a:noFill/>
              <a:ln w="28575" cap="flat" cmpd="sng">
                <a:solidFill>
                  <a:schemeClr val="bg2"/>
                </a:solidFill>
                <a:prstDash val="solid"/>
                <a:round/>
                <a:headEnd type="none" w="sm" len="sm"/>
                <a:tailEnd type="none" w="sm" len="sm"/>
              </a:ln>
            </p:spPr>
            <p:txBody>
              <a:bodyPr wrap="none"/>
              <a:lstStyle/>
              <a:p>
                <a:endParaRPr lang="en-US"/>
              </a:p>
            </p:txBody>
          </p:sp>
        </p:grpSp>
        <p:sp>
          <p:nvSpPr>
            <p:cNvPr id="9227" name="AutoShape 28"/>
            <p:cNvSpPr>
              <a:spLocks noChangeArrowheads="1"/>
            </p:cNvSpPr>
            <p:nvPr/>
          </p:nvSpPr>
          <p:spPr bwMode="auto">
            <a:xfrm>
              <a:off x="6464300" y="5448300"/>
              <a:ext cx="977900" cy="139700"/>
            </a:xfrm>
            <a:prstGeom prst="rightArrow">
              <a:avLst>
                <a:gd name="adj1" fmla="val 50000"/>
                <a:gd name="adj2" fmla="val 175000"/>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9228" name="AutoShape 29"/>
            <p:cNvSpPr>
              <a:spLocks noChangeArrowheads="1"/>
            </p:cNvSpPr>
            <p:nvPr/>
          </p:nvSpPr>
          <p:spPr bwMode="auto">
            <a:xfrm flipH="1">
              <a:off x="4800600" y="5448300"/>
              <a:ext cx="939800" cy="152400"/>
            </a:xfrm>
            <a:prstGeom prst="rightArrow">
              <a:avLst>
                <a:gd name="adj1" fmla="val 50000"/>
                <a:gd name="adj2" fmla="val 154167"/>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9229" name="AutoShape 30"/>
            <p:cNvSpPr>
              <a:spLocks noChangeArrowheads="1"/>
            </p:cNvSpPr>
            <p:nvPr/>
          </p:nvSpPr>
          <p:spPr bwMode="auto">
            <a:xfrm rot="5400000">
              <a:off x="5689600" y="6057900"/>
              <a:ext cx="774700" cy="101600"/>
            </a:xfrm>
            <a:prstGeom prst="rightArrow">
              <a:avLst>
                <a:gd name="adj1" fmla="val 50000"/>
                <a:gd name="adj2" fmla="val 190625"/>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9230" name="AutoShape 31"/>
            <p:cNvSpPr>
              <a:spLocks noChangeArrowheads="1"/>
            </p:cNvSpPr>
            <p:nvPr/>
          </p:nvSpPr>
          <p:spPr bwMode="auto">
            <a:xfrm rot="2989989">
              <a:off x="6280150" y="5988050"/>
              <a:ext cx="850900" cy="139700"/>
            </a:xfrm>
            <a:prstGeom prst="rightArrow">
              <a:avLst>
                <a:gd name="adj1" fmla="val 50000"/>
                <a:gd name="adj2" fmla="val 152273"/>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9231" name="AutoShape 32"/>
            <p:cNvSpPr>
              <a:spLocks noChangeArrowheads="1"/>
            </p:cNvSpPr>
            <p:nvPr/>
          </p:nvSpPr>
          <p:spPr bwMode="auto">
            <a:xfrm rot="7836057">
              <a:off x="5073650" y="5962650"/>
              <a:ext cx="850900" cy="139700"/>
            </a:xfrm>
            <a:prstGeom prst="rightArrow">
              <a:avLst>
                <a:gd name="adj1" fmla="val 50000"/>
                <a:gd name="adj2" fmla="val 152273"/>
              </a:avLst>
            </a:prstGeom>
            <a:solidFill>
              <a:schemeClr val="accent1"/>
            </a:solidFill>
            <a:ln w="12700">
              <a:solidFill>
                <a:schemeClr val="bg2"/>
              </a:solidFill>
              <a:miter lim="800000"/>
              <a:headEnd type="none" w="sm" len="sm"/>
              <a:tailEnd type="none" w="sm" len="sm"/>
            </a:ln>
          </p:spPr>
          <p:txBody>
            <a:bodyPr wrap="none" anchor="ctr"/>
            <a:lstStyle/>
            <a:p>
              <a:endParaRPr lang="en-US"/>
            </a:p>
          </p:txBody>
        </p:sp>
        <p:sp>
          <p:nvSpPr>
            <p:cNvPr id="9232" name="AutoShape 33"/>
            <p:cNvSpPr>
              <a:spLocks noChangeArrowheads="1"/>
            </p:cNvSpPr>
            <p:nvPr/>
          </p:nvSpPr>
          <p:spPr bwMode="auto">
            <a:xfrm flipH="1">
              <a:off x="3784600" y="5651500"/>
              <a:ext cx="939800" cy="152400"/>
            </a:xfrm>
            <a:prstGeom prst="rightArrow">
              <a:avLst>
                <a:gd name="adj1" fmla="val 50000"/>
                <a:gd name="adj2" fmla="val 154167"/>
              </a:avLst>
            </a:prstGeom>
            <a:solidFill>
              <a:schemeClr val="folHlink"/>
            </a:solidFill>
            <a:ln w="12700">
              <a:solidFill>
                <a:schemeClr val="bg2"/>
              </a:solidFill>
              <a:miter lim="800000"/>
              <a:headEnd type="none" w="sm" len="sm"/>
              <a:tailEnd type="none" w="sm" len="sm"/>
            </a:ln>
          </p:spPr>
          <p:txBody>
            <a:bodyPr wrap="none" anchor="ctr"/>
            <a:lstStyle/>
            <a:p>
              <a:endParaRPr lang="en-US"/>
            </a:p>
          </p:txBody>
        </p:sp>
        <p:sp>
          <p:nvSpPr>
            <p:cNvPr id="9234" name="Text Box 35"/>
            <p:cNvSpPr txBox="1">
              <a:spLocks noChangeArrowheads="1"/>
            </p:cNvSpPr>
            <p:nvPr/>
          </p:nvSpPr>
          <p:spPr bwMode="auto">
            <a:xfrm>
              <a:off x="4606925" y="4989513"/>
              <a:ext cx="317500" cy="366712"/>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9235" name="Text Box 36"/>
            <p:cNvSpPr txBox="1">
              <a:spLocks noChangeArrowheads="1"/>
            </p:cNvSpPr>
            <p:nvPr/>
          </p:nvSpPr>
          <p:spPr bwMode="auto">
            <a:xfrm>
              <a:off x="3654425" y="5002213"/>
              <a:ext cx="260350" cy="366712"/>
            </a:xfrm>
            <a:prstGeom prst="rect">
              <a:avLst/>
            </a:prstGeom>
            <a:noFill/>
            <a:ln w="12700">
              <a:noFill/>
              <a:miter lim="800000"/>
              <a:headEnd type="none" w="sm" len="sm"/>
              <a:tailEnd type="none" w="sm" len="sm"/>
            </a:ln>
          </p:spPr>
          <p:txBody>
            <a:bodyPr wrap="none">
              <a:spAutoFit/>
            </a:bodyPr>
            <a:lstStyle/>
            <a:p>
              <a:r>
                <a:rPr lang="en-US">
                  <a:solidFill>
                    <a:schemeClr val="hlink"/>
                  </a:solidFill>
                </a:rPr>
                <a:t>-</a:t>
              </a:r>
            </a:p>
          </p:txBody>
        </p:sp>
        <p:sp>
          <p:nvSpPr>
            <p:cNvPr id="9237" name="Line 40"/>
            <p:cNvSpPr>
              <a:spLocks noChangeShapeType="1"/>
            </p:cNvSpPr>
            <p:nvPr/>
          </p:nvSpPr>
          <p:spPr bwMode="auto">
            <a:xfrm flipH="1">
              <a:off x="4191000" y="5321300"/>
              <a:ext cx="1752600" cy="0"/>
            </a:xfrm>
            <a:prstGeom prst="line">
              <a:avLst/>
            </a:prstGeom>
            <a:noFill/>
            <a:ln w="38100">
              <a:solidFill>
                <a:schemeClr val="bg2"/>
              </a:solidFill>
              <a:round/>
              <a:headEnd type="triangle" w="med" len="med"/>
              <a:tailEnd type="triangle" w="med" len="med"/>
            </a:ln>
          </p:spPr>
          <p:txBody>
            <a:bodyPr wrap="none"/>
            <a:lstStyle/>
            <a:p>
              <a:endParaRPr lang="en-US"/>
            </a:p>
          </p:txBody>
        </p:sp>
        <p:sp>
          <p:nvSpPr>
            <p:cNvPr id="43" name="Text Box 4"/>
            <p:cNvSpPr txBox="1">
              <a:spLocks noChangeArrowheads="1"/>
            </p:cNvSpPr>
            <p:nvPr/>
          </p:nvSpPr>
          <p:spPr bwMode="auto">
            <a:xfrm>
              <a:off x="1391525" y="5681913"/>
              <a:ext cx="1957326" cy="646331"/>
            </a:xfrm>
            <a:prstGeom prst="rect">
              <a:avLst/>
            </a:prstGeom>
            <a:solidFill>
              <a:schemeClr val="tx1"/>
            </a:solidFill>
            <a:ln w="12700">
              <a:noFill/>
              <a:miter lim="800000"/>
              <a:headEnd type="none" w="sm" len="sm"/>
              <a:tailEnd type="none" w="sm" len="sm"/>
            </a:ln>
          </p:spPr>
          <p:txBody>
            <a:bodyPr wrap="square">
              <a:spAutoFit/>
            </a:bodyPr>
            <a:lstStyle/>
            <a:p>
              <a:pPr algn="ctr"/>
              <a:r>
                <a:rPr lang="en-US" dirty="0" smtClean="0">
                  <a:solidFill>
                    <a:schemeClr val="bg2"/>
                  </a:solidFill>
                </a:rPr>
                <a:t>Earth</a:t>
              </a:r>
            </a:p>
            <a:p>
              <a:pPr algn="ctr"/>
              <a:r>
                <a:rPr lang="en-US" dirty="0" smtClean="0">
                  <a:solidFill>
                    <a:schemeClr val="bg2"/>
                  </a:solidFill>
                </a:rPr>
                <a:t>conductivity </a:t>
              </a:r>
              <a:r>
                <a:rPr lang="en-US" dirty="0" smtClean="0">
                  <a:solidFill>
                    <a:schemeClr val="bg2"/>
                  </a:solidFill>
                  <a:latin typeface="+mn-lt"/>
                </a:rPr>
                <a:t>= </a:t>
              </a:r>
              <a:r>
                <a:rPr lang="en-US" i="1" dirty="0" smtClean="0">
                  <a:solidFill>
                    <a:schemeClr val="bg2"/>
                  </a:solidFill>
                  <a:latin typeface="+mn-lt"/>
                  <a:sym typeface="Symbol"/>
                </a:rPr>
                <a:t></a:t>
              </a:r>
              <a:endParaRPr lang="en-US" i="1" dirty="0">
                <a:solidFill>
                  <a:schemeClr val="bg2"/>
                </a:solidFill>
                <a:latin typeface="+mn-lt"/>
              </a:endParaRPr>
            </a:p>
          </p:txBody>
        </p:sp>
        <p:graphicFrame>
          <p:nvGraphicFramePr>
            <p:cNvPr id="9219" name="Object 3"/>
            <p:cNvGraphicFramePr>
              <a:graphicFrameLocks noChangeAspect="1"/>
            </p:cNvGraphicFramePr>
            <p:nvPr/>
          </p:nvGraphicFramePr>
          <p:xfrm>
            <a:off x="4160838" y="5876925"/>
            <a:ext cx="328612" cy="442913"/>
          </p:xfrm>
          <a:graphic>
            <a:graphicData uri="http://schemas.openxmlformats.org/presentationml/2006/ole">
              <mc:AlternateContent xmlns:mc="http://schemas.openxmlformats.org/markup-compatibility/2006">
                <mc:Choice xmlns:v="urn:schemas-microsoft-com:vml" Requires="v">
                  <p:oleObj spid="_x0000_s9379" name="Equation" r:id="rId7" imgW="152268" imgH="203024" progId="Equation.DSMT4">
                    <p:embed/>
                  </p:oleObj>
                </mc:Choice>
                <mc:Fallback>
                  <p:oleObj name="Equation" r:id="rId7" imgW="152268" imgH="203024" progId="Equation.DSMT4">
                    <p:embed/>
                    <p:pic>
                      <p:nvPicPr>
                        <p:cNvPr id="0" name="Picture 1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0838" y="5876925"/>
                          <a:ext cx="328612"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7011988" y="5757863"/>
            <a:ext cx="303212" cy="442912"/>
          </p:xfrm>
          <a:graphic>
            <a:graphicData uri="http://schemas.openxmlformats.org/presentationml/2006/ole">
              <mc:AlternateContent xmlns:mc="http://schemas.openxmlformats.org/markup-compatibility/2006">
                <mc:Choice xmlns:v="urn:schemas-microsoft-com:vml" Requires="v">
                  <p:oleObj spid="_x0000_s9380" name="Equation" r:id="rId9" imgW="139639" imgH="203112" progId="Equation.DSMT4">
                    <p:embed/>
                  </p:oleObj>
                </mc:Choice>
                <mc:Fallback>
                  <p:oleObj name="Equation" r:id="rId9" imgW="139639" imgH="203112" progId="Equation.DSMT4">
                    <p:embed/>
                    <p:pic>
                      <p:nvPicPr>
                        <p:cNvPr id="0" name="Picture 1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1988" y="5757863"/>
                          <a:ext cx="30321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5089549" y="4927909"/>
            <a:ext cx="249237" cy="276225"/>
          </p:xfrm>
          <a:graphic>
            <a:graphicData uri="http://schemas.openxmlformats.org/presentationml/2006/ole">
              <mc:AlternateContent xmlns:mc="http://schemas.openxmlformats.org/markup-compatibility/2006">
                <mc:Choice xmlns:v="urn:schemas-microsoft-com:vml" Requires="v">
                  <p:oleObj spid="_x0000_s9381" name="Equation" r:id="rId11" imgW="114102" imgH="126780" progId="Equation.DSMT4">
                    <p:embed/>
                  </p:oleObj>
                </mc:Choice>
                <mc:Fallback>
                  <p:oleObj name="Equation" r:id="rId11" imgW="114102" imgH="126780" progId="Equation.DSMT4">
                    <p:embed/>
                    <p:pic>
                      <p:nvPicPr>
                        <p:cNvPr id="0" name="Picture 1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9549" y="4927909"/>
                          <a:ext cx="2492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1828800" y="0"/>
            <a:ext cx="5474525" cy="707886"/>
          </a:xfrm>
          <a:prstGeom prst="rect">
            <a:avLst/>
          </a:prstGeom>
          <a:noFill/>
          <a:ln w="12700">
            <a:noFill/>
            <a:miter lim="800000"/>
            <a:headEnd type="none" w="sm" len="sm"/>
            <a:tailEnd type="none" w="sm" len="sm"/>
          </a:ln>
          <a:effectLst/>
        </p:spPr>
        <p:txBody>
          <a:bodyPr wrap="square">
            <a:spAutoFit/>
          </a:bodyPr>
          <a:lstStyle/>
          <a:p>
            <a:pPr algn="ctr">
              <a:defRPr/>
            </a:pPr>
            <a:r>
              <a:rPr lang="en-US" sz="4000" dirty="0">
                <a:solidFill>
                  <a:srgbClr val="FF9933"/>
                </a:solidFill>
                <a:effectLst>
                  <a:outerShdw blurRad="38100" dist="38100" dir="2700000" algn="tl">
                    <a:srgbClr val="C0C0C0"/>
                  </a:outerShdw>
                </a:effectLst>
              </a:rPr>
              <a:t>Lightning </a:t>
            </a:r>
            <a:r>
              <a:rPr lang="en-US" sz="4000" dirty="0" smtClean="0">
                <a:solidFill>
                  <a:srgbClr val="FF9933"/>
                </a:solidFill>
                <a:effectLst>
                  <a:outerShdw blurRad="38100" dist="38100" dir="2700000" algn="tl">
                    <a:srgbClr val="C0C0C0"/>
                  </a:outerShdw>
                </a:effectLst>
              </a:rPr>
              <a:t>Safety (cont.)</a:t>
            </a:r>
            <a:endParaRPr lang="en-US" sz="4000" dirty="0">
              <a:solidFill>
                <a:srgbClr val="FF9933"/>
              </a:solidFill>
              <a:effectLst>
                <a:outerShdw blurRad="38100" dist="38100" dir="2700000" algn="tl">
                  <a:srgbClr val="C0C0C0"/>
                </a:outerShdw>
              </a:effectLst>
            </a:endParaRPr>
          </a:p>
        </p:txBody>
      </p:sp>
      <p:sp>
        <p:nvSpPr>
          <p:cNvPr id="38915" name="Text Box 5"/>
          <p:cNvSpPr txBox="1">
            <a:spLocks noChangeArrowheads="1"/>
          </p:cNvSpPr>
          <p:nvPr/>
        </p:nvSpPr>
        <p:spPr bwMode="auto">
          <a:xfrm>
            <a:off x="284924" y="1950547"/>
            <a:ext cx="8312150" cy="646331"/>
          </a:xfrm>
          <a:prstGeom prst="rect">
            <a:avLst/>
          </a:prstGeom>
          <a:noFill/>
          <a:ln w="12700">
            <a:noFill/>
            <a:miter lim="800000"/>
            <a:headEnd type="none" w="sm" len="sm"/>
            <a:tailEnd type="none" w="sm" len="sm"/>
          </a:ln>
        </p:spPr>
        <p:txBody>
          <a:bodyPr>
            <a:spAutoFit/>
          </a:bodyPr>
          <a:lstStyle/>
          <a:p>
            <a:pPr marL="225425" indent="-225425">
              <a:spcAft>
                <a:spcPct val="100000"/>
              </a:spcAft>
            </a:pPr>
            <a:r>
              <a:rPr lang="en-US" dirty="0" smtClean="0">
                <a:solidFill>
                  <a:schemeClr val="bg1"/>
                </a:solidFill>
              </a:rPr>
              <a:t>1) The </a:t>
            </a:r>
            <a:r>
              <a:rPr lang="en-US" dirty="0">
                <a:solidFill>
                  <a:schemeClr val="bg1"/>
                </a:solidFill>
              </a:rPr>
              <a:t>best protection is to be inside of a closed metal structure such as </a:t>
            </a:r>
            <a:r>
              <a:rPr lang="en-US" dirty="0" smtClean="0">
                <a:solidFill>
                  <a:schemeClr val="bg1"/>
                </a:solidFill>
              </a:rPr>
              <a:t>a building or an </a:t>
            </a:r>
            <a:r>
              <a:rPr lang="en-US" dirty="0">
                <a:solidFill>
                  <a:schemeClr val="bg1"/>
                </a:solidFill>
              </a:rPr>
              <a:t>automobile (Faraday cage effect). </a:t>
            </a:r>
          </a:p>
        </p:txBody>
      </p:sp>
      <p:sp>
        <p:nvSpPr>
          <p:cNvPr id="38916" name="Text Box 28"/>
          <p:cNvSpPr txBox="1">
            <a:spLocks noChangeArrowheads="1"/>
          </p:cNvSpPr>
          <p:nvPr/>
        </p:nvSpPr>
        <p:spPr bwMode="auto">
          <a:xfrm>
            <a:off x="548469" y="3427827"/>
            <a:ext cx="8660384" cy="1200329"/>
          </a:xfrm>
          <a:prstGeom prst="rect">
            <a:avLst/>
          </a:prstGeom>
          <a:noFill/>
          <a:ln w="12700">
            <a:noFill/>
            <a:miter lim="800000"/>
            <a:headEnd type="none" w="sm" len="sm"/>
            <a:tailEnd type="none" w="sm" len="sm"/>
          </a:ln>
        </p:spPr>
        <p:txBody>
          <a:bodyPr wrap="none">
            <a:spAutoFit/>
          </a:bodyPr>
          <a:lstStyle/>
          <a:p>
            <a:pPr>
              <a:spcAft>
                <a:spcPct val="50000"/>
              </a:spcAft>
              <a:buFont typeface="Wingdings" pitchFamily="2" charset="2"/>
              <a:buChar char="§"/>
            </a:pPr>
            <a:r>
              <a:rPr lang="en-US" dirty="0">
                <a:solidFill>
                  <a:schemeClr val="bg1"/>
                </a:solidFill>
              </a:rPr>
              <a:t> Make sure you are not the tallest object around. </a:t>
            </a:r>
          </a:p>
          <a:p>
            <a:pPr>
              <a:spcAft>
                <a:spcPct val="50000"/>
              </a:spcAft>
              <a:buFont typeface="Wingdings" pitchFamily="2" charset="2"/>
              <a:buChar char="§"/>
            </a:pPr>
            <a:r>
              <a:rPr lang="en-US" dirty="0">
                <a:solidFill>
                  <a:schemeClr val="bg1"/>
                </a:solidFill>
              </a:rPr>
              <a:t> Do not stand near the tallest object </a:t>
            </a:r>
            <a:r>
              <a:rPr lang="en-US" dirty="0" smtClean="0">
                <a:solidFill>
                  <a:schemeClr val="bg1"/>
                </a:solidFill>
              </a:rPr>
              <a:t>around (secondary flashover effect). </a:t>
            </a:r>
            <a:endParaRPr lang="en-US" dirty="0">
              <a:solidFill>
                <a:schemeClr val="bg1"/>
              </a:solidFill>
            </a:endParaRPr>
          </a:p>
          <a:p>
            <a:pPr>
              <a:spcAft>
                <a:spcPct val="50000"/>
              </a:spcAft>
              <a:buFont typeface="Wingdings" pitchFamily="2" charset="2"/>
              <a:buChar char="§"/>
            </a:pPr>
            <a:r>
              <a:rPr lang="en-US" dirty="0">
                <a:solidFill>
                  <a:schemeClr val="bg1"/>
                </a:solidFill>
              </a:rPr>
              <a:t> Do not carry metal poles or metal </a:t>
            </a:r>
            <a:r>
              <a:rPr lang="en-US" dirty="0" smtClean="0">
                <a:solidFill>
                  <a:schemeClr val="bg1"/>
                </a:solidFill>
              </a:rPr>
              <a:t>objects like golf </a:t>
            </a:r>
            <a:r>
              <a:rPr lang="en-US" dirty="0">
                <a:solidFill>
                  <a:schemeClr val="bg1"/>
                </a:solidFill>
              </a:rPr>
              <a:t>clubs</a:t>
            </a:r>
            <a:r>
              <a:rPr lang="en-US" dirty="0" smtClean="0">
                <a:solidFill>
                  <a:schemeClr val="bg1"/>
                </a:solidFill>
              </a:rPr>
              <a:t>, etc. (lightning rod effect).</a:t>
            </a:r>
            <a:endParaRPr lang="en-US" dirty="0">
              <a:solidFill>
                <a:schemeClr val="bg1"/>
              </a:solidFill>
            </a:endParaRPr>
          </a:p>
        </p:txBody>
      </p:sp>
      <p:sp>
        <p:nvSpPr>
          <p:cNvPr id="6" name="Slide Number Placeholder 5"/>
          <p:cNvSpPr>
            <a:spLocks noGrp="1"/>
          </p:cNvSpPr>
          <p:nvPr>
            <p:ph type="sldNum" sz="quarter" idx="12"/>
          </p:nvPr>
        </p:nvSpPr>
        <p:spPr/>
        <p:txBody>
          <a:bodyPr/>
          <a:lstStyle/>
          <a:p>
            <a:pPr>
              <a:defRPr/>
            </a:pPr>
            <a:fld id="{D9901FBE-E0E0-422A-BCB2-EB14375D8436}" type="slidenum">
              <a:rPr lang="en-US" smtClean="0"/>
              <a:pPr>
                <a:defRPr/>
              </a:pPr>
              <a:t>53</a:t>
            </a:fld>
            <a:endParaRPr lang="en-US"/>
          </a:p>
        </p:txBody>
      </p:sp>
      <p:sp>
        <p:nvSpPr>
          <p:cNvPr id="7" name="TextBox 6"/>
          <p:cNvSpPr txBox="1"/>
          <p:nvPr/>
        </p:nvSpPr>
        <p:spPr>
          <a:xfrm>
            <a:off x="294661" y="3010398"/>
            <a:ext cx="1508167" cy="369332"/>
          </a:xfrm>
          <a:prstGeom prst="rect">
            <a:avLst/>
          </a:prstGeom>
          <a:noFill/>
        </p:spPr>
        <p:txBody>
          <a:bodyPr wrap="square" rtlCol="0">
            <a:spAutoFit/>
          </a:bodyPr>
          <a:lstStyle/>
          <a:p>
            <a:r>
              <a:rPr lang="en-US" dirty="0" smtClean="0">
                <a:solidFill>
                  <a:schemeClr val="bg1"/>
                </a:solidFill>
              </a:rPr>
              <a:t>2) If outside:</a:t>
            </a:r>
            <a:endParaRPr lang="en-US" dirty="0"/>
          </a:p>
        </p:txBody>
      </p:sp>
      <p:sp>
        <p:nvSpPr>
          <p:cNvPr id="9" name="TextBox 8"/>
          <p:cNvSpPr txBox="1"/>
          <p:nvPr/>
        </p:nvSpPr>
        <p:spPr>
          <a:xfrm>
            <a:off x="2426377" y="1105161"/>
            <a:ext cx="4273927" cy="400110"/>
          </a:xfrm>
          <a:prstGeom prst="rect">
            <a:avLst/>
          </a:prstGeom>
          <a:noFill/>
        </p:spPr>
        <p:txBody>
          <a:bodyPr wrap="none" rtlCol="0">
            <a:spAutoFit/>
          </a:bodyPr>
          <a:lstStyle/>
          <a:p>
            <a:r>
              <a:rPr lang="en-US" sz="2000" dirty="0" smtClean="0">
                <a:solidFill>
                  <a:srgbClr val="FF0000"/>
                </a:solidFill>
              </a:rPr>
              <a:t>Summary of Lightning Safety Rules</a:t>
            </a:r>
            <a:endParaRPr lang="en-US" sz="2000" dirty="0">
              <a:solidFill>
                <a:srgbClr val="FF0000"/>
              </a:solidFill>
            </a:endParaRPr>
          </a:p>
        </p:txBody>
      </p:sp>
      <p:sp>
        <p:nvSpPr>
          <p:cNvPr id="8" name="TextBox 7"/>
          <p:cNvSpPr txBox="1"/>
          <p:nvPr/>
        </p:nvSpPr>
        <p:spPr>
          <a:xfrm>
            <a:off x="296214" y="5053373"/>
            <a:ext cx="5485814" cy="369332"/>
          </a:xfrm>
          <a:prstGeom prst="rect">
            <a:avLst/>
          </a:prstGeom>
          <a:noFill/>
        </p:spPr>
        <p:txBody>
          <a:bodyPr wrap="square" rtlCol="0">
            <a:spAutoFit/>
          </a:bodyPr>
          <a:lstStyle/>
          <a:p>
            <a:r>
              <a:rPr lang="en-US" dirty="0" smtClean="0">
                <a:solidFill>
                  <a:schemeClr val="bg1"/>
                </a:solidFill>
              </a:rPr>
              <a:t>3) If you feel that a strike is imminent nearby:</a:t>
            </a:r>
            <a:endParaRPr lang="en-US" dirty="0"/>
          </a:p>
        </p:txBody>
      </p:sp>
      <p:sp>
        <p:nvSpPr>
          <p:cNvPr id="10" name="Text Box 28"/>
          <p:cNvSpPr txBox="1">
            <a:spLocks noChangeArrowheads="1"/>
          </p:cNvSpPr>
          <p:nvPr/>
        </p:nvSpPr>
        <p:spPr bwMode="auto">
          <a:xfrm>
            <a:off x="511409" y="5525394"/>
            <a:ext cx="7869527" cy="369332"/>
          </a:xfrm>
          <a:prstGeom prst="rect">
            <a:avLst/>
          </a:prstGeom>
          <a:noFill/>
          <a:ln w="12700">
            <a:noFill/>
            <a:miter lim="800000"/>
            <a:headEnd type="none" w="sm" len="sm"/>
            <a:tailEnd type="none" w="sm" len="sm"/>
          </a:ln>
        </p:spPr>
        <p:txBody>
          <a:bodyPr wrap="none">
            <a:spAutoFit/>
          </a:bodyPr>
          <a:lstStyle/>
          <a:p>
            <a:pPr>
              <a:spcAft>
                <a:spcPct val="50000"/>
              </a:spcAft>
              <a:buFont typeface="Wingdings" pitchFamily="2" charset="2"/>
              <a:buChar char="§"/>
            </a:pPr>
            <a:r>
              <a:rPr lang="en-US" dirty="0">
                <a:solidFill>
                  <a:schemeClr val="bg1"/>
                </a:solidFill>
              </a:rPr>
              <a:t> </a:t>
            </a:r>
            <a:r>
              <a:rPr lang="en-US" dirty="0" smtClean="0">
                <a:solidFill>
                  <a:schemeClr val="bg1"/>
                </a:solidFill>
              </a:rPr>
              <a:t>Put your feet together, crouch down, and face away from the tallest object.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5"/>
          <p:cNvSpPr txBox="1">
            <a:spLocks noChangeArrowheads="1"/>
          </p:cNvSpPr>
          <p:nvPr/>
        </p:nvSpPr>
        <p:spPr bwMode="auto">
          <a:xfrm>
            <a:off x="327087" y="0"/>
            <a:ext cx="8421687" cy="585788"/>
          </a:xfrm>
          <a:prstGeom prst="rect">
            <a:avLst/>
          </a:prstGeom>
          <a:noFill/>
          <a:ln w="12700">
            <a:noFill/>
            <a:miter lim="800000"/>
            <a:headEnd type="none" w="sm" len="sm"/>
            <a:tailEnd type="none" w="sm" len="sm"/>
          </a:ln>
          <a:effectLst/>
        </p:spPr>
        <p:txBody>
          <a:bodyPr>
            <a:spAutoFit/>
          </a:bodyPr>
          <a:lstStyle/>
          <a:p>
            <a:pPr algn="ctr">
              <a:defRPr/>
            </a:pPr>
            <a:r>
              <a:rPr lang="en-US" sz="3200" dirty="0">
                <a:solidFill>
                  <a:srgbClr val="FF9933"/>
                </a:solidFill>
                <a:effectLst>
                  <a:outerShdw blurRad="38100" dist="38100" dir="2700000" algn="tl">
                    <a:srgbClr val="C0C0C0"/>
                  </a:outerShdw>
                </a:effectLst>
              </a:rPr>
              <a:t>Other Lightning-like Atmospheric Discharges</a:t>
            </a:r>
          </a:p>
        </p:txBody>
      </p:sp>
      <p:sp>
        <p:nvSpPr>
          <p:cNvPr id="4" name="Slide Number Placeholder 3"/>
          <p:cNvSpPr>
            <a:spLocks noGrp="1"/>
          </p:cNvSpPr>
          <p:nvPr>
            <p:ph type="sldNum" sz="quarter" idx="12"/>
          </p:nvPr>
        </p:nvSpPr>
        <p:spPr/>
        <p:txBody>
          <a:bodyPr/>
          <a:lstStyle/>
          <a:p>
            <a:pPr>
              <a:defRPr/>
            </a:pPr>
            <a:fld id="{D9901FBE-E0E0-422A-BCB2-EB14375D8436}" type="slidenum">
              <a:rPr lang="en-US" smtClean="0"/>
              <a:pPr>
                <a:defRPr/>
              </a:pPr>
              <a:t>54</a:t>
            </a:fld>
            <a:endParaRPr lang="en-US"/>
          </a:p>
        </p:txBody>
      </p:sp>
      <p:sp>
        <p:nvSpPr>
          <p:cNvPr id="6" name="Rectangle 5"/>
          <p:cNvSpPr/>
          <p:nvPr/>
        </p:nvSpPr>
        <p:spPr>
          <a:xfrm>
            <a:off x="195944" y="739940"/>
            <a:ext cx="8762999" cy="1323439"/>
          </a:xfrm>
          <a:prstGeom prst="rect">
            <a:avLst/>
          </a:prstGeom>
        </p:spPr>
        <p:txBody>
          <a:bodyPr wrap="square">
            <a:spAutoFit/>
          </a:bodyPr>
          <a:lstStyle/>
          <a:p>
            <a:r>
              <a:rPr lang="en-US" sz="1600" b="1" dirty="0" smtClean="0">
                <a:solidFill>
                  <a:schemeClr val="bg2"/>
                </a:solidFill>
              </a:rPr>
              <a:t>Sprites</a:t>
            </a:r>
            <a:r>
              <a:rPr lang="en-US" sz="1600" dirty="0" smtClean="0">
                <a:solidFill>
                  <a:schemeClr val="bg2"/>
                </a:solidFill>
              </a:rPr>
              <a:t> are large-scale electrical discharges that occur high above thunderstorm clouds, or cumulonimbus, giving rise to a quite varied range of visual shapes flickering in the night sky. They are triggered by the discharges of positive lightning between an underlying thundercloud and the ground. They often occur in clusters, lying 50 </a:t>
            </a:r>
            <a:r>
              <a:rPr lang="en-US" sz="1600" dirty="0" err="1" smtClean="0">
                <a:solidFill>
                  <a:schemeClr val="bg2"/>
                </a:solidFill>
              </a:rPr>
              <a:t>kilometres</a:t>
            </a:r>
            <a:r>
              <a:rPr lang="en-US" sz="1600" dirty="0" smtClean="0">
                <a:solidFill>
                  <a:schemeClr val="bg2"/>
                </a:solidFill>
              </a:rPr>
              <a:t> (31 mi) to 90 </a:t>
            </a:r>
            <a:r>
              <a:rPr lang="en-US" sz="1600" dirty="0" err="1" smtClean="0">
                <a:solidFill>
                  <a:schemeClr val="bg2"/>
                </a:solidFill>
              </a:rPr>
              <a:t>kilometres</a:t>
            </a:r>
            <a:r>
              <a:rPr lang="en-US" sz="1600" dirty="0" smtClean="0">
                <a:solidFill>
                  <a:schemeClr val="bg2"/>
                </a:solidFill>
              </a:rPr>
              <a:t> (56 mi) above the Earth's surface.</a:t>
            </a:r>
            <a:endParaRPr lang="en-US" sz="1600" dirty="0">
              <a:solidFill>
                <a:schemeClr val="bg2"/>
              </a:solidFill>
            </a:endParaRPr>
          </a:p>
        </p:txBody>
      </p:sp>
      <p:sp>
        <p:nvSpPr>
          <p:cNvPr id="7" name="Rectangle 6"/>
          <p:cNvSpPr/>
          <p:nvPr/>
        </p:nvSpPr>
        <p:spPr>
          <a:xfrm>
            <a:off x="185053" y="2279021"/>
            <a:ext cx="8436429" cy="1569660"/>
          </a:xfrm>
          <a:prstGeom prst="rect">
            <a:avLst/>
          </a:prstGeom>
        </p:spPr>
        <p:txBody>
          <a:bodyPr wrap="square">
            <a:spAutoFit/>
          </a:bodyPr>
          <a:lstStyle/>
          <a:p>
            <a:r>
              <a:rPr lang="en-US" sz="1600" b="1" dirty="0" smtClean="0">
                <a:solidFill>
                  <a:schemeClr val="bg2"/>
                </a:solidFill>
              </a:rPr>
              <a:t>Blue jets</a:t>
            </a:r>
            <a:r>
              <a:rPr lang="en-US" sz="1600" dirty="0" smtClean="0">
                <a:solidFill>
                  <a:schemeClr val="bg2"/>
                </a:solidFill>
              </a:rPr>
              <a:t> differ from sprites in that they project from the top of the cumulonimbus above a thunderstorm, typically in a narrow cone, to the lowest levels of the ionosphere 40 to 50 km (25 to 30 miles) above the earth. In addition, whereas red sprites tend to be associated with significant lightning strikes, blue jets do not appear to be directly triggered by lightning (they do, however, appear to relate to strong hail activity in thunderstorms).They are also brighter than sprites and, as implied by their name, are blue in color. </a:t>
            </a:r>
            <a:endParaRPr lang="en-US" sz="1600" dirty="0">
              <a:solidFill>
                <a:schemeClr val="bg2"/>
              </a:solidFill>
            </a:endParaRPr>
          </a:p>
        </p:txBody>
      </p:sp>
      <p:sp>
        <p:nvSpPr>
          <p:cNvPr id="8" name="Rectangle 7"/>
          <p:cNvSpPr/>
          <p:nvPr/>
        </p:nvSpPr>
        <p:spPr>
          <a:xfrm>
            <a:off x="174170" y="4054063"/>
            <a:ext cx="8240484" cy="2062103"/>
          </a:xfrm>
          <a:prstGeom prst="rect">
            <a:avLst/>
          </a:prstGeom>
        </p:spPr>
        <p:txBody>
          <a:bodyPr wrap="square">
            <a:spAutoFit/>
          </a:bodyPr>
          <a:lstStyle/>
          <a:p>
            <a:r>
              <a:rPr lang="en-US" sz="1600" b="1" dirty="0" smtClean="0">
                <a:solidFill>
                  <a:schemeClr val="bg2"/>
                </a:solidFill>
              </a:rPr>
              <a:t>ELVES</a:t>
            </a:r>
            <a:r>
              <a:rPr lang="en-US" sz="1600" dirty="0" smtClean="0">
                <a:solidFill>
                  <a:schemeClr val="bg2"/>
                </a:solidFill>
              </a:rPr>
              <a:t> often appear as a dim, flattened, expanding glow around 400 km (250 mi) in diameter that lasts for, typically, just one millisecond. They occur in the ionosphere 100 km (62 mi) above the ground over thunderstorms. ELVES is a whimsical acronym for </a:t>
            </a:r>
            <a:r>
              <a:rPr lang="en-US" sz="1600" b="1" dirty="0" smtClean="0">
                <a:solidFill>
                  <a:schemeClr val="bg2"/>
                </a:solidFill>
              </a:rPr>
              <a:t>E</a:t>
            </a:r>
            <a:r>
              <a:rPr lang="en-US" sz="1600" dirty="0" smtClean="0">
                <a:solidFill>
                  <a:schemeClr val="bg2"/>
                </a:solidFill>
              </a:rPr>
              <a:t>missions of </a:t>
            </a:r>
            <a:r>
              <a:rPr lang="en-US" sz="1600" b="1" dirty="0" smtClean="0">
                <a:solidFill>
                  <a:schemeClr val="bg2"/>
                </a:solidFill>
              </a:rPr>
              <a:t>L</a:t>
            </a:r>
            <a:r>
              <a:rPr lang="en-US" sz="1600" dirty="0" smtClean="0">
                <a:solidFill>
                  <a:schemeClr val="bg2"/>
                </a:solidFill>
              </a:rPr>
              <a:t>ight and </a:t>
            </a:r>
            <a:r>
              <a:rPr lang="en-US" sz="1600" b="1" dirty="0" smtClean="0">
                <a:solidFill>
                  <a:schemeClr val="bg2"/>
                </a:solidFill>
              </a:rPr>
              <a:t>V</a:t>
            </a:r>
            <a:r>
              <a:rPr lang="en-US" sz="1600" dirty="0" smtClean="0">
                <a:solidFill>
                  <a:schemeClr val="bg2"/>
                </a:solidFill>
              </a:rPr>
              <a:t>ery Low Frequency Perturbations due to </a:t>
            </a:r>
            <a:r>
              <a:rPr lang="en-US" sz="1600" b="1" dirty="0" smtClean="0">
                <a:solidFill>
                  <a:schemeClr val="bg2"/>
                </a:solidFill>
              </a:rPr>
              <a:t>E</a:t>
            </a:r>
            <a:r>
              <a:rPr lang="en-US" sz="1600" dirty="0" smtClean="0">
                <a:solidFill>
                  <a:schemeClr val="bg2"/>
                </a:solidFill>
              </a:rPr>
              <a:t>lectromagnetic Pulse </a:t>
            </a:r>
            <a:r>
              <a:rPr lang="en-US" sz="1600" b="1" dirty="0" smtClean="0">
                <a:solidFill>
                  <a:schemeClr val="bg2"/>
                </a:solidFill>
              </a:rPr>
              <a:t>S</a:t>
            </a:r>
            <a:r>
              <a:rPr lang="en-US" sz="1600" dirty="0" smtClean="0">
                <a:solidFill>
                  <a:schemeClr val="bg2"/>
                </a:solidFill>
              </a:rPr>
              <a:t>ources. This refers to the process by which the light is generated; the excitation of nitrogen molecules due to electron collisions (the electrons possibly having been energized by the electromagnetic pulse caused by a discharge from an underlying thunderstorm).</a:t>
            </a:r>
            <a:endParaRPr lang="en-US" sz="1600" dirty="0">
              <a:solidFill>
                <a:schemeClr val="bg2"/>
              </a:solidFill>
            </a:endParaRPr>
          </a:p>
        </p:txBody>
      </p:sp>
      <p:sp>
        <p:nvSpPr>
          <p:cNvPr id="9" name="Rectangle 8"/>
          <p:cNvSpPr/>
          <p:nvPr/>
        </p:nvSpPr>
        <p:spPr>
          <a:xfrm>
            <a:off x="1632857" y="6238296"/>
            <a:ext cx="6085114" cy="369332"/>
          </a:xfrm>
          <a:prstGeom prst="rect">
            <a:avLst/>
          </a:prstGeom>
        </p:spPr>
        <p:txBody>
          <a:bodyPr wrap="square">
            <a:spAutoFit/>
          </a:bodyPr>
          <a:lstStyle/>
          <a:p>
            <a:r>
              <a:rPr lang="en-US" dirty="0" smtClean="0">
                <a:solidFill>
                  <a:schemeClr val="bg2"/>
                </a:solidFill>
              </a:rPr>
              <a:t>http://en.wikipedia.org/wiki/Upper-atmospheric_lightning</a:t>
            </a:r>
            <a:endParaRPr lang="en-US" dirty="0">
              <a:solidFill>
                <a:schemeClr val="bg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5"/>
          <p:cNvSpPr txBox="1">
            <a:spLocks noChangeArrowheads="1"/>
          </p:cNvSpPr>
          <p:nvPr/>
        </p:nvSpPr>
        <p:spPr bwMode="auto">
          <a:xfrm>
            <a:off x="327087" y="0"/>
            <a:ext cx="8421687" cy="585788"/>
          </a:xfrm>
          <a:prstGeom prst="rect">
            <a:avLst/>
          </a:prstGeom>
          <a:noFill/>
          <a:ln w="12700">
            <a:noFill/>
            <a:miter lim="800000"/>
            <a:headEnd type="none" w="sm" len="sm"/>
            <a:tailEnd type="none" w="sm" len="sm"/>
          </a:ln>
          <a:effectLst/>
        </p:spPr>
        <p:txBody>
          <a:bodyPr>
            <a:spAutoFit/>
          </a:bodyPr>
          <a:lstStyle/>
          <a:p>
            <a:pPr algn="ctr">
              <a:defRPr/>
            </a:pPr>
            <a:r>
              <a:rPr lang="en-US" sz="3200" dirty="0">
                <a:solidFill>
                  <a:srgbClr val="FF9933"/>
                </a:solidFill>
                <a:effectLst>
                  <a:outerShdw blurRad="38100" dist="38100" dir="2700000" algn="tl">
                    <a:srgbClr val="C0C0C0"/>
                  </a:outerShdw>
                </a:effectLst>
              </a:rPr>
              <a:t>Other </a:t>
            </a:r>
            <a:r>
              <a:rPr lang="en-US" sz="3200" dirty="0" smtClean="0">
                <a:solidFill>
                  <a:srgbClr val="FF9933"/>
                </a:solidFill>
                <a:effectLst>
                  <a:outerShdw blurRad="38100" dist="38100" dir="2700000" algn="tl">
                    <a:srgbClr val="C0C0C0"/>
                  </a:outerShdw>
                </a:effectLst>
              </a:rPr>
              <a:t>Atmospheric </a:t>
            </a:r>
            <a:r>
              <a:rPr lang="en-US" sz="3200" dirty="0">
                <a:solidFill>
                  <a:srgbClr val="FF9933"/>
                </a:solidFill>
                <a:effectLst>
                  <a:outerShdw blurRad="38100" dist="38100" dir="2700000" algn="tl">
                    <a:srgbClr val="C0C0C0"/>
                  </a:outerShdw>
                </a:effectLst>
              </a:rPr>
              <a:t>Discharges</a:t>
            </a:r>
          </a:p>
        </p:txBody>
      </p:sp>
      <p:sp>
        <p:nvSpPr>
          <p:cNvPr id="4" name="Slide Number Placeholder 3"/>
          <p:cNvSpPr>
            <a:spLocks noGrp="1"/>
          </p:cNvSpPr>
          <p:nvPr>
            <p:ph type="sldNum" sz="quarter" idx="12"/>
          </p:nvPr>
        </p:nvSpPr>
        <p:spPr/>
        <p:txBody>
          <a:bodyPr/>
          <a:lstStyle/>
          <a:p>
            <a:pPr>
              <a:defRPr/>
            </a:pPr>
            <a:fld id="{D9901FBE-E0E0-422A-BCB2-EB14375D8436}" type="slidenum">
              <a:rPr lang="en-US" smtClean="0"/>
              <a:pPr>
                <a:defRPr/>
              </a:pPr>
              <a:t>55</a:t>
            </a:fld>
            <a:endParaRPr lang="en-US"/>
          </a:p>
        </p:txBody>
      </p:sp>
      <p:sp>
        <p:nvSpPr>
          <p:cNvPr id="5" name="Rectangle 4"/>
          <p:cNvSpPr/>
          <p:nvPr/>
        </p:nvSpPr>
        <p:spPr>
          <a:xfrm>
            <a:off x="794659" y="6346374"/>
            <a:ext cx="7511143" cy="369332"/>
          </a:xfrm>
          <a:prstGeom prst="rect">
            <a:avLst/>
          </a:prstGeom>
        </p:spPr>
        <p:txBody>
          <a:bodyPr wrap="square">
            <a:spAutoFit/>
          </a:bodyPr>
          <a:lstStyle/>
          <a:p>
            <a:pPr algn="ctr"/>
            <a:r>
              <a:rPr lang="en-US" dirty="0" smtClean="0">
                <a:solidFill>
                  <a:schemeClr val="bg2"/>
                </a:solidFill>
              </a:rPr>
              <a:t>http://en.wikipedia.org/wiki/Upper-atmospheric_lightning</a:t>
            </a:r>
            <a:endParaRPr lang="en-US" dirty="0">
              <a:solidFill>
                <a:schemeClr val="bg2"/>
              </a:solidFill>
            </a:endParaRPr>
          </a:p>
        </p:txBody>
      </p:sp>
      <p:pic>
        <p:nvPicPr>
          <p:cNvPr id="2" name="Picture 1"/>
          <p:cNvPicPr>
            <a:picLocks noChangeAspect="1"/>
          </p:cNvPicPr>
          <p:nvPr/>
        </p:nvPicPr>
        <p:blipFill>
          <a:blip r:embed="rId3" cstate="print"/>
          <a:stretch>
            <a:fillRect/>
          </a:stretch>
        </p:blipFill>
        <p:spPr>
          <a:xfrm>
            <a:off x="762000" y="641731"/>
            <a:ext cx="7423533" cy="556765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5"/>
          <p:cNvSpPr txBox="1">
            <a:spLocks noChangeArrowheads="1"/>
          </p:cNvSpPr>
          <p:nvPr/>
        </p:nvSpPr>
        <p:spPr bwMode="auto">
          <a:xfrm>
            <a:off x="327087" y="0"/>
            <a:ext cx="8421687" cy="585788"/>
          </a:xfrm>
          <a:prstGeom prst="rect">
            <a:avLst/>
          </a:prstGeom>
          <a:noFill/>
          <a:ln w="12700">
            <a:noFill/>
            <a:miter lim="800000"/>
            <a:headEnd type="none" w="sm" len="sm"/>
            <a:tailEnd type="none" w="sm" len="sm"/>
          </a:ln>
          <a:effectLst/>
        </p:spPr>
        <p:txBody>
          <a:bodyPr>
            <a:spAutoFit/>
          </a:bodyPr>
          <a:lstStyle/>
          <a:p>
            <a:pPr algn="ctr">
              <a:defRPr/>
            </a:pPr>
            <a:r>
              <a:rPr lang="en-US" sz="3200" dirty="0" smtClean="0">
                <a:solidFill>
                  <a:srgbClr val="FF9933"/>
                </a:solidFill>
                <a:effectLst>
                  <a:outerShdw blurRad="38100" dist="38100" dir="2700000" algn="tl">
                    <a:srgbClr val="C0C0C0"/>
                  </a:outerShdw>
                </a:effectLst>
              </a:rPr>
              <a:t>Atmospheric Discharges (cont.)</a:t>
            </a:r>
            <a:endParaRPr lang="en-US" sz="3200" dirty="0">
              <a:solidFill>
                <a:srgbClr val="FF9933"/>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D9901FBE-E0E0-422A-BCB2-EB14375D8436}" type="slidenum">
              <a:rPr lang="en-US" smtClean="0"/>
              <a:pPr>
                <a:defRPr/>
              </a:pPr>
              <a:t>56</a:t>
            </a:fld>
            <a:endParaRPr lang="en-US"/>
          </a:p>
        </p:txBody>
      </p:sp>
      <p:sp>
        <p:nvSpPr>
          <p:cNvPr id="5" name="Rectangle 4"/>
          <p:cNvSpPr/>
          <p:nvPr/>
        </p:nvSpPr>
        <p:spPr>
          <a:xfrm>
            <a:off x="794659" y="6346374"/>
            <a:ext cx="7511143" cy="369332"/>
          </a:xfrm>
          <a:prstGeom prst="rect">
            <a:avLst/>
          </a:prstGeom>
        </p:spPr>
        <p:txBody>
          <a:bodyPr wrap="square">
            <a:spAutoFit/>
          </a:bodyPr>
          <a:lstStyle/>
          <a:p>
            <a:pPr algn="ctr"/>
            <a:r>
              <a:rPr lang="en-US" dirty="0" smtClean="0">
                <a:solidFill>
                  <a:schemeClr val="bg2"/>
                </a:solidFill>
              </a:rPr>
              <a:t>http://en.wikipedia.org/wiki/Upper-atmospheric_lightning</a:t>
            </a:r>
            <a:endParaRPr lang="en-US" dirty="0">
              <a:solidFill>
                <a:schemeClr val="bg2"/>
              </a:solidFill>
            </a:endParaRPr>
          </a:p>
        </p:txBody>
      </p:sp>
      <p:sp>
        <p:nvSpPr>
          <p:cNvPr id="7" name="Rectangle 6"/>
          <p:cNvSpPr/>
          <p:nvPr/>
        </p:nvSpPr>
        <p:spPr>
          <a:xfrm>
            <a:off x="522516" y="4955739"/>
            <a:ext cx="8262256" cy="1077218"/>
          </a:xfrm>
          <a:prstGeom prst="rect">
            <a:avLst/>
          </a:prstGeom>
        </p:spPr>
        <p:txBody>
          <a:bodyPr wrap="square">
            <a:spAutoFit/>
          </a:bodyPr>
          <a:lstStyle/>
          <a:p>
            <a:r>
              <a:rPr lang="en-US" sz="1600" dirty="0" smtClean="0">
                <a:solidFill>
                  <a:schemeClr val="bg2"/>
                </a:solidFill>
              </a:rPr>
              <a:t>First color image of a sprite. It was obtained during a 1994 NASA/University of Alaska aircraft campaign to study sprites. The event was captured using an intensified color TV camera. The red color was subsequently determined to be from nitrogen fluorescent emissions excited by a lightning stroke in the underlying thunderstorm.</a:t>
            </a:r>
            <a:endParaRPr lang="en-US" sz="1600" dirty="0">
              <a:solidFill>
                <a:schemeClr val="bg2"/>
              </a:solidFill>
            </a:endParaRPr>
          </a:p>
        </p:txBody>
      </p:sp>
      <p:pic>
        <p:nvPicPr>
          <p:cNvPr id="2" name="Picture 1"/>
          <p:cNvPicPr>
            <a:picLocks noChangeAspect="1"/>
          </p:cNvPicPr>
          <p:nvPr/>
        </p:nvPicPr>
        <p:blipFill>
          <a:blip r:embed="rId3" cstate="print"/>
          <a:stretch>
            <a:fillRect/>
          </a:stretch>
        </p:blipFill>
        <p:spPr>
          <a:xfrm>
            <a:off x="2133095" y="950205"/>
            <a:ext cx="4701540" cy="36576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9901FBE-E0E0-422A-BCB2-EB14375D8436}" type="slidenum">
              <a:rPr lang="en-US" smtClean="0"/>
              <a:pPr>
                <a:defRPr/>
              </a:pPr>
              <a:t>57</a:t>
            </a:fld>
            <a:endParaRPr lang="en-US"/>
          </a:p>
        </p:txBody>
      </p:sp>
      <p:sp>
        <p:nvSpPr>
          <p:cNvPr id="5" name="Rectangle 4"/>
          <p:cNvSpPr/>
          <p:nvPr/>
        </p:nvSpPr>
        <p:spPr>
          <a:xfrm>
            <a:off x="794659" y="6346374"/>
            <a:ext cx="7511143" cy="369332"/>
          </a:xfrm>
          <a:prstGeom prst="rect">
            <a:avLst/>
          </a:prstGeom>
        </p:spPr>
        <p:txBody>
          <a:bodyPr wrap="square">
            <a:spAutoFit/>
          </a:bodyPr>
          <a:lstStyle/>
          <a:p>
            <a:pPr algn="ctr"/>
            <a:r>
              <a:rPr lang="en-US" dirty="0" smtClean="0">
                <a:solidFill>
                  <a:schemeClr val="bg2"/>
                </a:solidFill>
              </a:rPr>
              <a:t>http://en.wikipedia.org/wiki/Upper-atmospheric_lightning</a:t>
            </a:r>
            <a:endParaRPr lang="en-US" dirty="0">
              <a:solidFill>
                <a:schemeClr val="bg2"/>
              </a:solidFill>
            </a:endParaRPr>
          </a:p>
        </p:txBody>
      </p:sp>
      <p:sp>
        <p:nvSpPr>
          <p:cNvPr id="8" name="Rectangle 7"/>
          <p:cNvSpPr/>
          <p:nvPr/>
        </p:nvSpPr>
        <p:spPr>
          <a:xfrm>
            <a:off x="261257" y="4765825"/>
            <a:ext cx="8610600" cy="1323439"/>
          </a:xfrm>
          <a:prstGeom prst="rect">
            <a:avLst/>
          </a:prstGeom>
        </p:spPr>
        <p:txBody>
          <a:bodyPr wrap="square">
            <a:spAutoFit/>
          </a:bodyPr>
          <a:lstStyle/>
          <a:p>
            <a:r>
              <a:rPr lang="en-US" sz="1600" dirty="0" smtClean="0">
                <a:solidFill>
                  <a:schemeClr val="bg2"/>
                </a:solidFill>
              </a:rPr>
              <a:t>Blues Jets were observed for the first time in 1994. Conical jets of blue light propagate electrically from the core and are ejected from the top of the thunderstorms clouds towards the upper atmosphere at a speed of approximately 120 km/s. They usually propagate in narrow cones of 15° and do not exceed 40-50 kilometers in altitude. They are not directly related to cloud-to-ground </a:t>
            </a:r>
            <a:r>
              <a:rPr lang="en-US" sz="1600" dirty="0" err="1" smtClean="0">
                <a:solidFill>
                  <a:schemeClr val="bg2"/>
                </a:solidFill>
              </a:rPr>
              <a:t>lightnings</a:t>
            </a:r>
            <a:r>
              <a:rPr lang="en-US" sz="1600" dirty="0" smtClean="0">
                <a:solidFill>
                  <a:schemeClr val="bg2"/>
                </a:solidFill>
              </a:rPr>
              <a:t> and are not aligned with the local magnetic field. </a:t>
            </a:r>
            <a:endParaRPr lang="en-US" sz="1600" dirty="0">
              <a:solidFill>
                <a:schemeClr val="bg2"/>
              </a:solidFill>
            </a:endParaRPr>
          </a:p>
        </p:txBody>
      </p:sp>
      <p:pic>
        <p:nvPicPr>
          <p:cNvPr id="118793" name="Picture 9"/>
          <p:cNvPicPr>
            <a:picLocks noChangeAspect="1" noChangeArrowheads="1"/>
          </p:cNvPicPr>
          <p:nvPr/>
        </p:nvPicPr>
        <p:blipFill>
          <a:blip r:embed="rId3" cstate="print"/>
          <a:srcRect/>
          <a:stretch>
            <a:fillRect/>
          </a:stretch>
        </p:blipFill>
        <p:spPr bwMode="auto">
          <a:xfrm>
            <a:off x="1802945" y="849086"/>
            <a:ext cx="4586969" cy="3687923"/>
          </a:xfrm>
          <a:prstGeom prst="rect">
            <a:avLst/>
          </a:prstGeom>
          <a:noFill/>
          <a:ln w="9525">
            <a:noFill/>
            <a:miter lim="800000"/>
            <a:headEnd/>
            <a:tailEnd/>
          </a:ln>
        </p:spPr>
      </p:pic>
      <p:sp>
        <p:nvSpPr>
          <p:cNvPr id="13" name="Text Box 15"/>
          <p:cNvSpPr txBox="1">
            <a:spLocks noChangeArrowheads="1"/>
          </p:cNvSpPr>
          <p:nvPr/>
        </p:nvSpPr>
        <p:spPr bwMode="auto">
          <a:xfrm>
            <a:off x="327087" y="0"/>
            <a:ext cx="8421687" cy="585788"/>
          </a:xfrm>
          <a:prstGeom prst="rect">
            <a:avLst/>
          </a:prstGeom>
          <a:noFill/>
          <a:ln w="12700">
            <a:noFill/>
            <a:miter lim="800000"/>
            <a:headEnd type="none" w="sm" len="sm"/>
            <a:tailEnd type="none" w="sm" len="sm"/>
          </a:ln>
          <a:effectLst/>
        </p:spPr>
        <p:txBody>
          <a:bodyPr>
            <a:spAutoFit/>
          </a:bodyPr>
          <a:lstStyle/>
          <a:p>
            <a:pPr algn="ctr">
              <a:defRPr/>
            </a:pPr>
            <a:r>
              <a:rPr lang="en-US" sz="3200" dirty="0" smtClean="0">
                <a:solidFill>
                  <a:srgbClr val="FF9933"/>
                </a:solidFill>
                <a:effectLst>
                  <a:outerShdw blurRad="38100" dist="38100" dir="2700000" algn="tl">
                    <a:srgbClr val="C0C0C0"/>
                  </a:outerShdw>
                </a:effectLst>
              </a:rPr>
              <a:t>Atmospheric Discharges (cont.)</a:t>
            </a:r>
            <a:endParaRPr lang="en-US" sz="3200" dirty="0">
              <a:solidFill>
                <a:srgbClr val="FF9933"/>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9901FBE-E0E0-422A-BCB2-EB14375D8436}" type="slidenum">
              <a:rPr lang="en-US" smtClean="0"/>
              <a:pPr>
                <a:defRPr/>
              </a:pPr>
              <a:t>58</a:t>
            </a:fld>
            <a:endParaRPr lang="en-US"/>
          </a:p>
        </p:txBody>
      </p:sp>
      <p:sp>
        <p:nvSpPr>
          <p:cNvPr id="5" name="Rectangle 4"/>
          <p:cNvSpPr/>
          <p:nvPr/>
        </p:nvSpPr>
        <p:spPr>
          <a:xfrm>
            <a:off x="2116683" y="6170105"/>
            <a:ext cx="4614623" cy="369332"/>
          </a:xfrm>
          <a:prstGeom prst="rect">
            <a:avLst/>
          </a:prstGeom>
        </p:spPr>
        <p:txBody>
          <a:bodyPr wrap="square">
            <a:spAutoFit/>
          </a:bodyPr>
          <a:lstStyle/>
          <a:p>
            <a:pPr algn="ctr"/>
            <a:r>
              <a:rPr lang="en-US" dirty="0">
                <a:solidFill>
                  <a:schemeClr val="bg2"/>
                </a:solidFill>
              </a:rPr>
              <a:t>https://yle.fi/news/3-5972450</a:t>
            </a:r>
          </a:p>
        </p:txBody>
      </p:sp>
      <p:sp>
        <p:nvSpPr>
          <p:cNvPr id="8" name="Rectangle 7"/>
          <p:cNvSpPr/>
          <p:nvPr/>
        </p:nvSpPr>
        <p:spPr>
          <a:xfrm>
            <a:off x="944302" y="4909044"/>
            <a:ext cx="6315813" cy="584775"/>
          </a:xfrm>
          <a:prstGeom prst="rect">
            <a:avLst/>
          </a:prstGeom>
        </p:spPr>
        <p:txBody>
          <a:bodyPr wrap="square">
            <a:spAutoFit/>
          </a:bodyPr>
          <a:lstStyle/>
          <a:p>
            <a:r>
              <a:rPr lang="en-US" sz="1600" dirty="0" smtClean="0">
                <a:solidFill>
                  <a:schemeClr val="bg2"/>
                </a:solidFill>
              </a:rPr>
              <a:t>An elf, as photographed in 2009 by Tim </a:t>
            </a:r>
            <a:r>
              <a:rPr lang="en-US" sz="1600" dirty="0" err="1" smtClean="0">
                <a:solidFill>
                  <a:schemeClr val="bg2"/>
                </a:solidFill>
              </a:rPr>
              <a:t>Kantola</a:t>
            </a:r>
            <a:r>
              <a:rPr lang="en-US" sz="1600" dirty="0" smtClean="0">
                <a:solidFill>
                  <a:schemeClr val="bg2"/>
                </a:solidFill>
              </a:rPr>
              <a:t> in Finland. The elf is seen together with red sprites.</a:t>
            </a:r>
            <a:endParaRPr lang="en-US" sz="1600" dirty="0">
              <a:solidFill>
                <a:schemeClr val="bg2"/>
              </a:solidFill>
            </a:endParaRPr>
          </a:p>
        </p:txBody>
      </p:sp>
      <p:sp>
        <p:nvSpPr>
          <p:cNvPr id="13" name="Text Box 15"/>
          <p:cNvSpPr txBox="1">
            <a:spLocks noChangeArrowheads="1"/>
          </p:cNvSpPr>
          <p:nvPr/>
        </p:nvSpPr>
        <p:spPr bwMode="auto">
          <a:xfrm>
            <a:off x="327087" y="0"/>
            <a:ext cx="8421687" cy="585788"/>
          </a:xfrm>
          <a:prstGeom prst="rect">
            <a:avLst/>
          </a:prstGeom>
          <a:noFill/>
          <a:ln w="12700">
            <a:noFill/>
            <a:miter lim="800000"/>
            <a:headEnd type="none" w="sm" len="sm"/>
            <a:tailEnd type="none" w="sm" len="sm"/>
          </a:ln>
          <a:effectLst/>
        </p:spPr>
        <p:txBody>
          <a:bodyPr>
            <a:spAutoFit/>
          </a:bodyPr>
          <a:lstStyle/>
          <a:p>
            <a:pPr algn="ctr">
              <a:defRPr/>
            </a:pPr>
            <a:r>
              <a:rPr lang="en-US" sz="3200" dirty="0" smtClean="0">
                <a:solidFill>
                  <a:srgbClr val="FF9933"/>
                </a:solidFill>
                <a:effectLst>
                  <a:outerShdw blurRad="38100" dist="38100" dir="2700000" algn="tl">
                    <a:srgbClr val="C0C0C0"/>
                  </a:outerShdw>
                </a:effectLst>
              </a:rPr>
              <a:t>Atmospheric Discharges (cont.)</a:t>
            </a:r>
            <a:endParaRPr lang="en-US" sz="3200" dirty="0">
              <a:solidFill>
                <a:srgbClr val="FF9933"/>
              </a:solidFill>
              <a:effectLst>
                <a:outerShdw blurRad="38100" dist="38100" dir="2700000" algn="tl">
                  <a:srgbClr val="C0C0C0"/>
                </a:outerShdw>
              </a:effectLst>
            </a:endParaRPr>
          </a:p>
        </p:txBody>
      </p:sp>
      <p:pic>
        <p:nvPicPr>
          <p:cNvPr id="3" name="Picture 2"/>
          <p:cNvPicPr>
            <a:picLocks noChangeAspect="1"/>
          </p:cNvPicPr>
          <p:nvPr/>
        </p:nvPicPr>
        <p:blipFill>
          <a:blip r:embed="rId3" cstate="print"/>
          <a:stretch>
            <a:fillRect/>
          </a:stretch>
        </p:blipFill>
        <p:spPr>
          <a:xfrm>
            <a:off x="1005289" y="1045224"/>
            <a:ext cx="6133641" cy="3450173"/>
          </a:xfrm>
          <a:prstGeom prst="rect">
            <a:avLst/>
          </a:prstGeom>
        </p:spPr>
      </p:pic>
    </p:spTree>
    <p:extLst>
      <p:ext uri="{BB962C8B-B14F-4D97-AF65-F5344CB8AC3E}">
        <p14:creationId xmlns:p14="http://schemas.microsoft.com/office/powerpoint/2010/main" val="2216614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1027"/>
          <p:cNvSpPr txBox="1">
            <a:spLocks noChangeArrowheads="1"/>
          </p:cNvSpPr>
          <p:nvPr/>
        </p:nvSpPr>
        <p:spPr bwMode="auto">
          <a:xfrm>
            <a:off x="776407" y="1471672"/>
            <a:ext cx="2503487" cy="396875"/>
          </a:xfrm>
          <a:prstGeom prst="rect">
            <a:avLst/>
          </a:prstGeom>
          <a:noFill/>
          <a:ln w="12700">
            <a:noFill/>
            <a:miter lim="800000"/>
            <a:headEnd type="none" w="sm" len="sm"/>
            <a:tailEnd type="none" w="sm" len="sm"/>
          </a:ln>
        </p:spPr>
        <p:txBody>
          <a:bodyPr>
            <a:spAutoFit/>
          </a:bodyPr>
          <a:lstStyle/>
          <a:p>
            <a:pPr>
              <a:spcBef>
                <a:spcPct val="50000"/>
              </a:spcBef>
            </a:pPr>
            <a:r>
              <a:rPr lang="en-US" sz="2000" dirty="0">
                <a:solidFill>
                  <a:schemeClr val="bg1"/>
                </a:solidFill>
                <a:sym typeface="Symbol" pitchFamily="18" charset="2"/>
              </a:rPr>
              <a:t>With safety factor:</a:t>
            </a:r>
            <a:endParaRPr lang="en-US" sz="2000" baseline="-25000" dirty="0">
              <a:solidFill>
                <a:schemeClr val="bg1"/>
              </a:solidFill>
            </a:endParaRPr>
          </a:p>
        </p:txBody>
      </p:sp>
      <p:graphicFrame>
        <p:nvGraphicFramePr>
          <p:cNvPr id="5122" name="Object 1024"/>
          <p:cNvGraphicFramePr>
            <a:graphicFrameLocks noChangeAspect="1"/>
          </p:cNvGraphicFramePr>
          <p:nvPr>
            <p:extLst>
              <p:ext uri="{D42A27DB-BD31-4B8C-83A1-F6EECF244321}">
                <p14:modId xmlns:p14="http://schemas.microsoft.com/office/powerpoint/2010/main" val="1308150288"/>
              </p:ext>
            </p:extLst>
          </p:nvPr>
        </p:nvGraphicFramePr>
        <p:xfrm>
          <a:off x="1210511" y="2323766"/>
          <a:ext cx="4932363" cy="1898650"/>
        </p:xfrm>
        <a:graphic>
          <a:graphicData uri="http://schemas.openxmlformats.org/presentationml/2006/ole">
            <mc:AlternateContent xmlns:mc="http://schemas.openxmlformats.org/markup-compatibility/2006">
              <mc:Choice xmlns:v="urn:schemas-microsoft-com:vml" Requires="v">
                <p:oleObj spid="_x0000_s5202" name="Equation" r:id="rId4" imgW="2311400" imgH="889000" progId="Equation.DSMT4">
                  <p:embed/>
                </p:oleObj>
              </mc:Choice>
              <mc:Fallback>
                <p:oleObj name="Equation" r:id="rId4" imgW="2311400" imgH="889000" progId="Equation.DSMT4">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511" y="2323766"/>
                        <a:ext cx="493236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1025"/>
          <p:cNvGraphicFramePr>
            <a:graphicFrameLocks noChangeAspect="1"/>
          </p:cNvGraphicFramePr>
          <p:nvPr>
            <p:extLst>
              <p:ext uri="{D42A27DB-BD31-4B8C-83A1-F6EECF244321}">
                <p14:modId xmlns:p14="http://schemas.microsoft.com/office/powerpoint/2010/main" val="3238281633"/>
              </p:ext>
            </p:extLst>
          </p:nvPr>
        </p:nvGraphicFramePr>
        <p:xfrm>
          <a:off x="2790074" y="4792329"/>
          <a:ext cx="2493962" cy="542925"/>
        </p:xfrm>
        <a:graphic>
          <a:graphicData uri="http://schemas.openxmlformats.org/presentationml/2006/ole">
            <mc:AlternateContent xmlns:mc="http://schemas.openxmlformats.org/markup-compatibility/2006">
              <mc:Choice xmlns:v="urn:schemas-microsoft-com:vml" Requires="v">
                <p:oleObj spid="_x0000_s5203" name="Equation" r:id="rId6" imgW="1167893" imgH="253890" progId="Equation.DSMT4">
                  <p:embed/>
                </p:oleObj>
              </mc:Choice>
              <mc:Fallback>
                <p:oleObj name="Equation" r:id="rId6" imgW="1167893" imgH="253890" progId="Equation.DSMT4">
                  <p:embed/>
                  <p:pic>
                    <p:nvPicPr>
                      <p:cNvPr id="0"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0074" y="4792329"/>
                        <a:ext cx="2493962" cy="54292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D9901FBE-E0E0-422A-BCB2-EB14375D8436}" type="slidenum">
              <a:rPr lang="en-US" smtClean="0"/>
              <a:pPr>
                <a:defRPr/>
              </a:pPr>
              <a:t>6</a:t>
            </a:fld>
            <a:endParaRPr lang="en-US"/>
          </a:p>
        </p:txBody>
      </p:sp>
      <p:sp>
        <p:nvSpPr>
          <p:cNvPr id="7" name="Text Box 2"/>
          <p:cNvSpPr txBox="1">
            <a:spLocks noChangeArrowheads="1"/>
          </p:cNvSpPr>
          <p:nvPr/>
        </p:nvSpPr>
        <p:spPr bwMode="auto">
          <a:xfrm>
            <a:off x="187325"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Example (cont.)</a:t>
            </a:r>
          </a:p>
        </p:txBody>
      </p:sp>
      <p:sp>
        <p:nvSpPr>
          <p:cNvPr id="2" name="TextBox 1"/>
          <p:cNvSpPr txBox="1"/>
          <p:nvPr/>
        </p:nvSpPr>
        <p:spPr>
          <a:xfrm>
            <a:off x="5029204" y="1130967"/>
            <a:ext cx="3428999" cy="584775"/>
          </a:xfrm>
          <a:prstGeom prst="rect">
            <a:avLst/>
          </a:prstGeom>
          <a:noFill/>
        </p:spPr>
        <p:txBody>
          <a:bodyPr wrap="square" rtlCol="0">
            <a:spAutoFit/>
          </a:bodyPr>
          <a:lstStyle/>
          <a:p>
            <a:r>
              <a:rPr lang="en-US" sz="1600" dirty="0" smtClean="0">
                <a:solidFill>
                  <a:schemeClr val="bg1"/>
                </a:solidFill>
              </a:rPr>
              <a:t>Larger coaxes (larger </a:t>
            </a:r>
            <a:r>
              <a:rPr lang="en-US" sz="1600" i="1" dirty="0" smtClean="0">
                <a:solidFill>
                  <a:schemeClr val="bg1"/>
                </a:solidFill>
                <a:latin typeface="+mn-lt"/>
              </a:rPr>
              <a:t>a</a:t>
            </a:r>
            <a:r>
              <a:rPr lang="en-US" sz="1600" dirty="0" smtClean="0">
                <a:solidFill>
                  <a:schemeClr val="bg1"/>
                </a:solidFill>
              </a:rPr>
              <a:t>) can handle more voltage and power.</a:t>
            </a:r>
            <a:endParaRPr lang="en-US" sz="1600" dirty="0">
              <a:solidFill>
                <a:schemeClr val="bg1"/>
              </a:solidFill>
            </a:endParaRPr>
          </a:p>
        </p:txBody>
      </p:sp>
      <p:cxnSp>
        <p:nvCxnSpPr>
          <p:cNvPr id="4" name="Straight Arrow Connector 3"/>
          <p:cNvCxnSpPr/>
          <p:nvPr/>
        </p:nvCxnSpPr>
        <p:spPr bwMode="auto">
          <a:xfrm flipH="1">
            <a:off x="3344779" y="1435386"/>
            <a:ext cx="1564106" cy="1163434"/>
          </a:xfrm>
          <a:prstGeom prst="straightConnector1">
            <a:avLst/>
          </a:prstGeom>
          <a:solidFill>
            <a:schemeClr val="accent1"/>
          </a:solidFill>
          <a:ln w="19050" cap="flat" cmpd="sng" algn="ctr">
            <a:solidFill>
              <a:schemeClr val="bg1"/>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1027"/>
          <p:cNvSpPr txBox="1">
            <a:spLocks noChangeArrowheads="1"/>
          </p:cNvSpPr>
          <p:nvPr/>
        </p:nvSpPr>
        <p:spPr bwMode="auto">
          <a:xfrm>
            <a:off x="559840" y="1194945"/>
            <a:ext cx="3663246" cy="400110"/>
          </a:xfrm>
          <a:prstGeom prst="rect">
            <a:avLst/>
          </a:prstGeom>
          <a:noFill/>
          <a:ln w="12700">
            <a:noFill/>
            <a:miter lim="800000"/>
            <a:headEnd type="none" w="sm" len="sm"/>
            <a:tailEnd type="none" w="sm" len="sm"/>
          </a:ln>
        </p:spPr>
        <p:txBody>
          <a:bodyPr wrap="square">
            <a:spAutoFit/>
          </a:bodyPr>
          <a:lstStyle/>
          <a:p>
            <a:pPr>
              <a:spcBef>
                <a:spcPct val="50000"/>
              </a:spcBef>
            </a:pPr>
            <a:r>
              <a:rPr lang="en-US" sz="2000" dirty="0" smtClean="0">
                <a:solidFill>
                  <a:schemeClr val="bg1"/>
                </a:solidFill>
                <a:sym typeface="Symbol" pitchFamily="18" charset="2"/>
              </a:rPr>
              <a:t>Power flowing down the line:</a:t>
            </a:r>
            <a:endParaRPr lang="en-US" sz="2000" baseline="-25000" dirty="0">
              <a:solidFill>
                <a:schemeClr val="bg1"/>
              </a:solidFill>
            </a:endParaRPr>
          </a:p>
        </p:txBody>
      </p:sp>
      <p:graphicFrame>
        <p:nvGraphicFramePr>
          <p:cNvPr id="5122" name="Object 1024"/>
          <p:cNvGraphicFramePr>
            <a:graphicFrameLocks noChangeAspect="1"/>
          </p:cNvGraphicFramePr>
          <p:nvPr>
            <p:extLst>
              <p:ext uri="{D42A27DB-BD31-4B8C-83A1-F6EECF244321}">
                <p14:modId xmlns:p14="http://schemas.microsoft.com/office/powerpoint/2010/main" val="2540066448"/>
              </p:ext>
            </p:extLst>
          </p:nvPr>
        </p:nvGraphicFramePr>
        <p:xfrm>
          <a:off x="2650445" y="1889353"/>
          <a:ext cx="2139950" cy="1139825"/>
        </p:xfrm>
        <a:graphic>
          <a:graphicData uri="http://schemas.openxmlformats.org/presentationml/2006/ole">
            <mc:AlternateContent xmlns:mc="http://schemas.openxmlformats.org/markup-compatibility/2006">
              <mc:Choice xmlns:v="urn:schemas-microsoft-com:vml" Requires="v">
                <p:oleObj spid="_x0000_s156834" name="Equation" r:id="rId4" imgW="1002865" imgH="533169" progId="Equation.DSMT4">
                  <p:embed/>
                </p:oleObj>
              </mc:Choice>
              <mc:Fallback>
                <p:oleObj name="Equation" r:id="rId4" imgW="1002865" imgH="533169" progId="Equation.DSMT4">
                  <p:embed/>
                  <p:pic>
                    <p:nvPicPr>
                      <p:cNvPr id="0" name="Picture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0445" y="1889353"/>
                        <a:ext cx="21399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1025"/>
          <p:cNvGraphicFramePr>
            <a:graphicFrameLocks noChangeAspect="1"/>
          </p:cNvGraphicFramePr>
          <p:nvPr>
            <p:extLst>
              <p:ext uri="{D42A27DB-BD31-4B8C-83A1-F6EECF244321}">
                <p14:modId xmlns:p14="http://schemas.microsoft.com/office/powerpoint/2010/main" val="2662356989"/>
              </p:ext>
            </p:extLst>
          </p:nvPr>
        </p:nvGraphicFramePr>
        <p:xfrm>
          <a:off x="2954338" y="5738813"/>
          <a:ext cx="2871787" cy="542925"/>
        </p:xfrm>
        <a:graphic>
          <a:graphicData uri="http://schemas.openxmlformats.org/presentationml/2006/ole">
            <mc:AlternateContent xmlns:mc="http://schemas.openxmlformats.org/markup-compatibility/2006">
              <mc:Choice xmlns:v="urn:schemas-microsoft-com:vml" Requires="v">
                <p:oleObj spid="_x0000_s156835" name="Equation" r:id="rId6" imgW="1345616" imgH="253890" progId="Equation.DSMT4">
                  <p:embed/>
                </p:oleObj>
              </mc:Choice>
              <mc:Fallback>
                <p:oleObj name="Equation" r:id="rId6" imgW="1345616" imgH="253890" progId="Equation.DSMT4">
                  <p:embed/>
                  <p:pic>
                    <p:nvPicPr>
                      <p:cNvPr id="0" name="Picture 1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4338" y="5738813"/>
                        <a:ext cx="2871787" cy="54292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D9901FBE-E0E0-422A-BCB2-EB14375D8436}" type="slidenum">
              <a:rPr lang="en-US" smtClean="0"/>
              <a:pPr>
                <a:defRPr/>
              </a:pPr>
              <a:t>7</a:t>
            </a:fld>
            <a:endParaRPr lang="en-US"/>
          </a:p>
        </p:txBody>
      </p:sp>
      <p:sp>
        <p:nvSpPr>
          <p:cNvPr id="7" name="Text Box 2"/>
          <p:cNvSpPr txBox="1">
            <a:spLocks noChangeArrowheads="1"/>
          </p:cNvSpPr>
          <p:nvPr/>
        </p:nvSpPr>
        <p:spPr bwMode="auto">
          <a:xfrm>
            <a:off x="187325"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Example (cont.)</a:t>
            </a:r>
          </a:p>
        </p:txBody>
      </p:sp>
      <p:graphicFrame>
        <p:nvGraphicFramePr>
          <p:cNvPr id="156676" name="Object 8"/>
          <p:cNvGraphicFramePr>
            <a:graphicFrameLocks noChangeAspect="1"/>
          </p:cNvGraphicFramePr>
          <p:nvPr/>
        </p:nvGraphicFramePr>
        <p:xfrm>
          <a:off x="2234733" y="3333670"/>
          <a:ext cx="3119438" cy="939800"/>
        </p:xfrm>
        <a:graphic>
          <a:graphicData uri="http://schemas.openxmlformats.org/presentationml/2006/ole">
            <mc:AlternateContent xmlns:mc="http://schemas.openxmlformats.org/markup-compatibility/2006">
              <mc:Choice xmlns:v="urn:schemas-microsoft-com:vml" Requires="v">
                <p:oleObj spid="_x0000_s156836" name="Equation" r:id="rId8" imgW="1562100" imgH="469900" progId="Equation.DSMT4">
                  <p:embed/>
                </p:oleObj>
              </mc:Choice>
              <mc:Fallback>
                <p:oleObj name="Equation" r:id="rId8" imgW="1562100" imgH="469900" progId="Equation.DSMT4">
                  <p:embed/>
                  <p:pic>
                    <p:nvPicPr>
                      <p:cNvPr id="0" name="Picture 1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4733" y="3333670"/>
                        <a:ext cx="3119438" cy="93980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5606943" y="3577824"/>
            <a:ext cx="1451038" cy="338554"/>
          </a:xfrm>
          <a:prstGeom prst="rect">
            <a:avLst/>
          </a:prstGeom>
          <a:noFill/>
        </p:spPr>
        <p:txBody>
          <a:bodyPr wrap="none" rtlCol="0">
            <a:spAutoFit/>
          </a:bodyPr>
          <a:lstStyle/>
          <a:p>
            <a:pPr algn="ctr"/>
            <a:r>
              <a:rPr lang="en-US" sz="1600" dirty="0" smtClean="0">
                <a:solidFill>
                  <a:schemeClr val="bg2"/>
                </a:solidFill>
              </a:rPr>
              <a:t>(derived later)</a:t>
            </a:r>
            <a:endParaRPr lang="en-US" sz="1600" dirty="0">
              <a:solidFill>
                <a:schemeClr val="bg2"/>
              </a:solidFill>
            </a:endParaRPr>
          </a:p>
        </p:txBody>
      </p:sp>
      <p:graphicFrame>
        <p:nvGraphicFramePr>
          <p:cNvPr id="156677" name="Object 8"/>
          <p:cNvGraphicFramePr>
            <a:graphicFrameLocks noChangeAspect="1"/>
          </p:cNvGraphicFramePr>
          <p:nvPr/>
        </p:nvGraphicFramePr>
        <p:xfrm>
          <a:off x="2948302" y="4411915"/>
          <a:ext cx="1751013" cy="508000"/>
        </p:xfrm>
        <a:graphic>
          <a:graphicData uri="http://schemas.openxmlformats.org/presentationml/2006/ole">
            <mc:AlternateContent xmlns:mc="http://schemas.openxmlformats.org/markup-compatibility/2006">
              <mc:Choice xmlns:v="urn:schemas-microsoft-com:vml" Requires="v">
                <p:oleObj spid="_x0000_s156837" name="Equation" r:id="rId10" imgW="875920" imgH="253890" progId="Equation.DSMT4">
                  <p:embed/>
                </p:oleObj>
              </mc:Choice>
              <mc:Fallback>
                <p:oleObj name="Equation" r:id="rId10" imgW="875920" imgH="253890" progId="Equation.DSMT4">
                  <p:embed/>
                  <p:pic>
                    <p:nvPicPr>
                      <p:cNvPr id="0" name="Picture 1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8302" y="4411915"/>
                        <a:ext cx="1751013" cy="50800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5069928" y="2366329"/>
            <a:ext cx="1725151" cy="338554"/>
          </a:xfrm>
          <a:prstGeom prst="rect">
            <a:avLst/>
          </a:prstGeom>
          <a:noFill/>
        </p:spPr>
        <p:txBody>
          <a:bodyPr wrap="none" rtlCol="0">
            <a:spAutoFit/>
          </a:bodyPr>
          <a:lstStyle/>
          <a:p>
            <a:pPr algn="ctr"/>
            <a:r>
              <a:rPr lang="en-US" sz="1600" dirty="0" smtClean="0">
                <a:solidFill>
                  <a:schemeClr val="bg2"/>
                </a:solidFill>
              </a:rPr>
              <a:t>(from ECE 3317)</a:t>
            </a:r>
            <a:endParaRPr lang="en-US" sz="1600" dirty="0">
              <a:solidFill>
                <a:schemeClr val="bg2"/>
              </a:solidFill>
            </a:endParaRPr>
          </a:p>
        </p:txBody>
      </p:sp>
      <p:sp>
        <p:nvSpPr>
          <p:cNvPr id="12" name="Text Box 1027"/>
          <p:cNvSpPr txBox="1">
            <a:spLocks noChangeArrowheads="1"/>
          </p:cNvSpPr>
          <p:nvPr/>
        </p:nvSpPr>
        <p:spPr bwMode="auto">
          <a:xfrm>
            <a:off x="1405580" y="5074801"/>
            <a:ext cx="1733405" cy="400110"/>
          </a:xfrm>
          <a:prstGeom prst="rect">
            <a:avLst/>
          </a:prstGeom>
          <a:noFill/>
          <a:ln w="12700">
            <a:noFill/>
            <a:miter lim="800000"/>
            <a:headEnd type="none" w="sm" len="sm"/>
            <a:tailEnd type="none" w="sm" len="sm"/>
          </a:ln>
        </p:spPr>
        <p:txBody>
          <a:bodyPr wrap="square">
            <a:spAutoFit/>
          </a:bodyPr>
          <a:lstStyle/>
          <a:p>
            <a:pPr>
              <a:spcBef>
                <a:spcPct val="50000"/>
              </a:spcBef>
            </a:pPr>
            <a:r>
              <a:rPr lang="en-US" sz="2000" dirty="0" smtClean="0">
                <a:solidFill>
                  <a:schemeClr val="bg1"/>
                </a:solidFill>
                <a:sym typeface="Symbol" pitchFamily="18" charset="2"/>
              </a:rPr>
              <a:t>This gives us</a:t>
            </a:r>
            <a:endParaRPr lang="en-US" sz="2000" baseline="-25000" dirty="0">
              <a:solidFill>
                <a:schemeClr val="bg1"/>
              </a:solidFill>
            </a:endParaRPr>
          </a:p>
        </p:txBody>
      </p:sp>
      <p:sp>
        <p:nvSpPr>
          <p:cNvPr id="2" name="TextBox 1"/>
          <p:cNvSpPr txBox="1"/>
          <p:nvPr/>
        </p:nvSpPr>
        <p:spPr>
          <a:xfrm>
            <a:off x="4612676" y="1120080"/>
            <a:ext cx="2015295" cy="307777"/>
          </a:xfrm>
          <a:prstGeom prst="rect">
            <a:avLst/>
          </a:prstGeom>
          <a:noFill/>
        </p:spPr>
        <p:txBody>
          <a:bodyPr wrap="none" rtlCol="0">
            <a:spAutoFit/>
          </a:bodyPr>
          <a:lstStyle/>
          <a:p>
            <a:r>
              <a:rPr lang="en-US" sz="1400" dirty="0" smtClean="0">
                <a:solidFill>
                  <a:schemeClr val="bg1"/>
                </a:solidFill>
              </a:rPr>
              <a:t>Phasor domain voltage</a:t>
            </a:r>
            <a:endParaRPr lang="en-US" sz="1400" dirty="0">
              <a:solidFill>
                <a:schemeClr val="bg1"/>
              </a:solidFill>
            </a:endParaRPr>
          </a:p>
        </p:txBody>
      </p:sp>
      <p:cxnSp>
        <p:nvCxnSpPr>
          <p:cNvPr id="4" name="Straight Arrow Connector 3"/>
          <p:cNvCxnSpPr/>
          <p:nvPr/>
        </p:nvCxnSpPr>
        <p:spPr bwMode="auto">
          <a:xfrm flipH="1">
            <a:off x="4083289" y="1382255"/>
            <a:ext cx="517358" cy="616132"/>
          </a:xfrm>
          <a:prstGeom prst="straightConnector1">
            <a:avLst/>
          </a:prstGeom>
          <a:solidFill>
            <a:schemeClr val="accent1"/>
          </a:solidFill>
          <a:ln w="19050" cap="flat" cmpd="sng" algn="ctr">
            <a:solidFill>
              <a:schemeClr val="bg1"/>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auto">
          <a:xfrm>
            <a:off x="5976253" y="914397"/>
            <a:ext cx="2797628" cy="5214257"/>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7442" name="Text Box 2"/>
          <p:cNvSpPr txBox="1">
            <a:spLocks noChangeArrowheads="1"/>
          </p:cNvSpPr>
          <p:nvPr/>
        </p:nvSpPr>
        <p:spPr bwMode="auto">
          <a:xfrm>
            <a:off x="199200"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a:t>
            </a:r>
          </a:p>
        </p:txBody>
      </p:sp>
      <p:sp>
        <p:nvSpPr>
          <p:cNvPr id="12292" name="Text Box 65"/>
          <p:cNvSpPr txBox="1">
            <a:spLocks noChangeArrowheads="1"/>
          </p:cNvSpPr>
          <p:nvPr/>
        </p:nvSpPr>
        <p:spPr bwMode="auto">
          <a:xfrm>
            <a:off x="6043835" y="1834467"/>
            <a:ext cx="2571750" cy="1477328"/>
          </a:xfrm>
          <a:prstGeom prst="rect">
            <a:avLst/>
          </a:prstGeom>
          <a:noFill/>
          <a:ln w="12700">
            <a:noFill/>
            <a:miter lim="800000"/>
            <a:headEnd type="none" w="sm" len="sm"/>
            <a:tailEnd type="none" w="sm" len="sm"/>
          </a:ln>
        </p:spPr>
        <p:txBody>
          <a:bodyPr>
            <a:spAutoFit/>
          </a:bodyPr>
          <a:lstStyle/>
          <a:p>
            <a:pPr marL="403225" indent="-403225"/>
            <a:r>
              <a:rPr lang="en-US" dirty="0">
                <a:solidFill>
                  <a:schemeClr val="bg1"/>
                </a:solidFill>
              </a:rPr>
              <a:t>(1) </a:t>
            </a:r>
            <a:r>
              <a:rPr lang="en-US" dirty="0" smtClean="0">
                <a:solidFill>
                  <a:schemeClr val="bg1"/>
                </a:solidFill>
              </a:rPr>
              <a:t> Electric </a:t>
            </a:r>
            <a:r>
              <a:rPr lang="en-US" dirty="0">
                <a:solidFill>
                  <a:schemeClr val="bg1"/>
                </a:solidFill>
              </a:rPr>
              <a:t>field is high near sharp points: </a:t>
            </a:r>
            <a:r>
              <a:rPr lang="en-US" dirty="0" smtClean="0">
                <a:solidFill>
                  <a:schemeClr val="bg1"/>
                </a:solidFill>
              </a:rPr>
              <a:t>air is ionized and charges </a:t>
            </a:r>
            <a:r>
              <a:rPr lang="en-US" dirty="0">
                <a:solidFill>
                  <a:schemeClr val="bg1"/>
                </a:solidFill>
              </a:rPr>
              <a:t>are free to jump on/off.</a:t>
            </a:r>
          </a:p>
        </p:txBody>
      </p:sp>
      <p:sp>
        <p:nvSpPr>
          <p:cNvPr id="12293" name="Text Box 66"/>
          <p:cNvSpPr txBox="1">
            <a:spLocks noChangeArrowheads="1"/>
          </p:cNvSpPr>
          <p:nvPr/>
        </p:nvSpPr>
        <p:spPr bwMode="auto">
          <a:xfrm>
            <a:off x="6069235" y="3650567"/>
            <a:ext cx="2432050" cy="2289175"/>
          </a:xfrm>
          <a:prstGeom prst="rect">
            <a:avLst/>
          </a:prstGeom>
          <a:noFill/>
          <a:ln w="12700">
            <a:noFill/>
            <a:miter lim="800000"/>
            <a:headEnd type="none" w="sm" len="sm"/>
            <a:tailEnd type="none" w="sm" len="sm"/>
          </a:ln>
        </p:spPr>
        <p:txBody>
          <a:bodyPr>
            <a:spAutoFit/>
          </a:bodyPr>
          <a:lstStyle/>
          <a:p>
            <a:pPr marL="403225" indent="-403225"/>
            <a:r>
              <a:rPr lang="en-US" dirty="0">
                <a:solidFill>
                  <a:schemeClr val="bg1"/>
                </a:solidFill>
              </a:rPr>
              <a:t>(2) </a:t>
            </a:r>
            <a:r>
              <a:rPr lang="en-US" dirty="0" smtClean="0">
                <a:solidFill>
                  <a:schemeClr val="bg1"/>
                </a:solidFill>
              </a:rPr>
              <a:t> Faraday </a:t>
            </a:r>
            <a:r>
              <a:rPr lang="en-US" dirty="0">
                <a:solidFill>
                  <a:schemeClr val="bg1"/>
                </a:solidFill>
              </a:rPr>
              <a:t>cage effect: No matter how much charge is placed on the dome, it goes to the outside and there is little field on the inside.</a:t>
            </a:r>
          </a:p>
        </p:txBody>
      </p:sp>
      <p:sp>
        <p:nvSpPr>
          <p:cNvPr id="12294" name="Text Box 67"/>
          <p:cNvSpPr txBox="1">
            <a:spLocks noChangeArrowheads="1"/>
          </p:cNvSpPr>
          <p:nvPr/>
        </p:nvSpPr>
        <p:spPr bwMode="auto">
          <a:xfrm>
            <a:off x="5993035" y="1174067"/>
            <a:ext cx="1357313" cy="396875"/>
          </a:xfrm>
          <a:prstGeom prst="rect">
            <a:avLst/>
          </a:prstGeom>
          <a:noFill/>
          <a:ln w="12700">
            <a:noFill/>
            <a:miter lim="800000"/>
            <a:headEnd type="none" w="sm" len="sm"/>
            <a:tailEnd type="none" w="sm" len="sm"/>
          </a:ln>
        </p:spPr>
        <p:txBody>
          <a:bodyPr wrap="none">
            <a:spAutoFit/>
          </a:bodyPr>
          <a:lstStyle/>
          <a:p>
            <a:r>
              <a:rPr lang="en-US" sz="2000">
                <a:solidFill>
                  <a:schemeClr val="hlink"/>
                </a:solidFill>
              </a:rPr>
              <a:t>Principles:</a:t>
            </a:r>
          </a:p>
        </p:txBody>
      </p:sp>
      <p:sp>
        <p:nvSpPr>
          <p:cNvPr id="7" name="Slide Number Placeholder 6"/>
          <p:cNvSpPr>
            <a:spLocks noGrp="1"/>
          </p:cNvSpPr>
          <p:nvPr>
            <p:ph type="sldNum" sz="quarter" idx="12"/>
          </p:nvPr>
        </p:nvSpPr>
        <p:spPr/>
        <p:txBody>
          <a:bodyPr/>
          <a:lstStyle/>
          <a:p>
            <a:pPr>
              <a:defRPr/>
            </a:pPr>
            <a:fld id="{D9901FBE-E0E0-422A-BCB2-EB14375D8436}" type="slidenum">
              <a:rPr lang="en-US" smtClean="0"/>
              <a:pPr>
                <a:defRPr/>
              </a:pPr>
              <a:t>8</a:t>
            </a:fld>
            <a:endParaRPr lang="en-US" dirty="0"/>
          </a:p>
        </p:txBody>
      </p:sp>
      <p:sp>
        <p:nvSpPr>
          <p:cNvPr id="8" name="TextBox 7"/>
          <p:cNvSpPr txBox="1"/>
          <p:nvPr/>
        </p:nvSpPr>
        <p:spPr>
          <a:xfrm>
            <a:off x="727364" y="6319652"/>
            <a:ext cx="4750018" cy="307777"/>
          </a:xfrm>
          <a:prstGeom prst="rect">
            <a:avLst/>
          </a:prstGeom>
          <a:noFill/>
        </p:spPr>
        <p:txBody>
          <a:bodyPr wrap="none" rtlCol="0">
            <a:spAutoFit/>
          </a:bodyPr>
          <a:lstStyle/>
          <a:p>
            <a:r>
              <a:rPr lang="en-US" sz="1400" dirty="0" smtClean="0">
                <a:solidFill>
                  <a:schemeClr val="bg2"/>
                </a:solidFill>
              </a:rPr>
              <a:t>The felt on the bottom pulley becomes positively charged.</a:t>
            </a:r>
            <a:endParaRPr lang="en-US" sz="1400" dirty="0">
              <a:solidFill>
                <a:schemeClr val="bg2"/>
              </a:solidFill>
            </a:endParaRPr>
          </a:p>
        </p:txBody>
      </p:sp>
      <p:pic>
        <p:nvPicPr>
          <p:cNvPr id="2" name="Picture 1"/>
          <p:cNvPicPr>
            <a:picLocks noChangeAspect="1"/>
          </p:cNvPicPr>
          <p:nvPr/>
        </p:nvPicPr>
        <p:blipFill>
          <a:blip r:embed="rId3" cstate="print"/>
          <a:stretch>
            <a:fillRect/>
          </a:stretch>
        </p:blipFill>
        <p:spPr>
          <a:xfrm>
            <a:off x="640681" y="903371"/>
            <a:ext cx="5143500" cy="52197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ChangeArrowheads="1"/>
          </p:cNvSpPr>
          <p:nvPr/>
        </p:nvSpPr>
        <p:spPr bwMode="auto">
          <a:xfrm>
            <a:off x="673100" y="4621213"/>
            <a:ext cx="7467600" cy="1190625"/>
          </a:xfrm>
          <a:prstGeom prst="rect">
            <a:avLst/>
          </a:prstGeom>
          <a:noFill/>
          <a:ln w="12700">
            <a:noFill/>
            <a:miter lim="800000"/>
            <a:headEnd type="none" w="sm" len="sm"/>
            <a:tailEnd type="none" w="sm" len="sm"/>
          </a:ln>
        </p:spPr>
        <p:txBody>
          <a:bodyPr>
            <a:spAutoFit/>
          </a:bodyPr>
          <a:lstStyle/>
          <a:p>
            <a:pPr eaLnBrk="0" hangingPunct="0"/>
            <a:r>
              <a:rPr lang="en-US" dirty="0">
                <a:solidFill>
                  <a:schemeClr val="bg1"/>
                </a:solidFill>
              </a:rPr>
              <a:t>Dr. Robert J. Van de Graaff (1901-1967) was a professor at Princeton university and a Research Associate at MIT. The Van de Graaff generator was invented in 1929 and originally used as a research tool in early atom-smashing and high energy X-ray experiments. </a:t>
            </a:r>
          </a:p>
        </p:txBody>
      </p:sp>
      <p:sp>
        <p:nvSpPr>
          <p:cNvPr id="13315" name="Rectangle 14"/>
          <p:cNvSpPr>
            <a:spLocks noChangeArrowheads="1"/>
          </p:cNvSpPr>
          <p:nvPr/>
        </p:nvSpPr>
        <p:spPr bwMode="auto">
          <a:xfrm>
            <a:off x="0" y="2282825"/>
            <a:ext cx="9144000" cy="0"/>
          </a:xfrm>
          <a:prstGeom prst="rect">
            <a:avLst/>
          </a:prstGeom>
          <a:noFill/>
          <a:ln w="12700">
            <a:noFill/>
            <a:miter lim="800000"/>
            <a:headEnd type="none" w="sm" len="sm"/>
            <a:tailEnd type="none" w="sm" len="sm"/>
          </a:ln>
        </p:spPr>
        <p:txBody>
          <a:bodyPr>
            <a:spAutoFit/>
          </a:bodyPr>
          <a:lstStyle/>
          <a:p>
            <a:endParaRPr lang="en-US"/>
          </a:p>
        </p:txBody>
      </p:sp>
      <p:sp>
        <p:nvSpPr>
          <p:cNvPr id="13317" name="Rectangle 23"/>
          <p:cNvSpPr>
            <a:spLocks noChangeArrowheads="1"/>
          </p:cNvSpPr>
          <p:nvPr/>
        </p:nvSpPr>
        <p:spPr bwMode="auto">
          <a:xfrm>
            <a:off x="0" y="2579688"/>
            <a:ext cx="9144000" cy="0"/>
          </a:xfrm>
          <a:prstGeom prst="rect">
            <a:avLst/>
          </a:prstGeom>
          <a:noFill/>
          <a:ln w="12700">
            <a:noFill/>
            <a:miter lim="800000"/>
            <a:headEnd type="none" w="sm" len="sm"/>
            <a:tailEnd type="none" w="sm" len="sm"/>
          </a:ln>
        </p:spPr>
        <p:txBody>
          <a:bodyPr>
            <a:spAutoFit/>
          </a:bodyPr>
          <a:lstStyle/>
          <a:p>
            <a:endParaRPr lang="en-US"/>
          </a:p>
        </p:txBody>
      </p:sp>
      <p:sp>
        <p:nvSpPr>
          <p:cNvPr id="352295" name="Text Box 39"/>
          <p:cNvSpPr txBox="1">
            <a:spLocks noChangeArrowheads="1"/>
          </p:cNvSpPr>
          <p:nvPr/>
        </p:nvSpPr>
        <p:spPr bwMode="auto">
          <a:xfrm>
            <a:off x="187325" y="0"/>
            <a:ext cx="8637588" cy="701675"/>
          </a:xfrm>
          <a:prstGeom prst="rect">
            <a:avLst/>
          </a:prstGeom>
          <a:noFill/>
          <a:ln w="12700">
            <a:noFill/>
            <a:miter lim="800000"/>
            <a:headEnd type="none" w="sm" len="sm"/>
            <a:tailEnd type="none" w="sm" len="sm"/>
          </a:ln>
          <a:effectLst/>
        </p:spPr>
        <p:txBody>
          <a:bodyPr>
            <a:spAutoFit/>
          </a:bodyPr>
          <a:lstStyle/>
          <a:p>
            <a:pPr algn="ctr">
              <a:defRPr/>
            </a:pPr>
            <a:r>
              <a:rPr lang="en-US" sz="4000" dirty="0">
                <a:solidFill>
                  <a:srgbClr val="FF9933"/>
                </a:solidFill>
                <a:effectLst>
                  <a:outerShdw blurRad="38100" dist="38100" dir="2700000" algn="tl">
                    <a:srgbClr val="C0C0C0"/>
                  </a:outerShdw>
                </a:effectLst>
              </a:rPr>
              <a:t>Van de Graaff Generator (cont.)</a:t>
            </a:r>
          </a:p>
        </p:txBody>
      </p:sp>
      <p:sp>
        <p:nvSpPr>
          <p:cNvPr id="9" name="Slide Number Placeholder 8"/>
          <p:cNvSpPr>
            <a:spLocks noGrp="1"/>
          </p:cNvSpPr>
          <p:nvPr>
            <p:ph type="sldNum" sz="quarter" idx="12"/>
          </p:nvPr>
        </p:nvSpPr>
        <p:spPr/>
        <p:txBody>
          <a:bodyPr/>
          <a:lstStyle/>
          <a:p>
            <a:pPr>
              <a:defRPr/>
            </a:pPr>
            <a:fld id="{D9901FBE-E0E0-422A-BCB2-EB14375D8436}" type="slidenum">
              <a:rPr lang="en-US" smtClean="0"/>
              <a:pPr>
                <a:defRPr/>
              </a:pPr>
              <a:t>9</a:t>
            </a:fld>
            <a:endParaRPr lang="en-US"/>
          </a:p>
        </p:txBody>
      </p:sp>
      <p:pic>
        <p:nvPicPr>
          <p:cNvPr id="2" name="Picture 1"/>
          <p:cNvPicPr>
            <a:picLocks noChangeAspect="1"/>
          </p:cNvPicPr>
          <p:nvPr/>
        </p:nvPicPr>
        <p:blipFill>
          <a:blip r:embed="rId3" cstate="print"/>
          <a:stretch>
            <a:fillRect/>
          </a:stretch>
        </p:blipFill>
        <p:spPr>
          <a:xfrm>
            <a:off x="1018834" y="1749311"/>
            <a:ext cx="1499616" cy="2252472"/>
          </a:xfrm>
          <a:prstGeom prst="rect">
            <a:avLst/>
          </a:prstGeom>
        </p:spPr>
      </p:pic>
      <p:pic>
        <p:nvPicPr>
          <p:cNvPr id="3" name="Picture 2"/>
          <p:cNvPicPr>
            <a:picLocks noChangeAspect="1"/>
          </p:cNvPicPr>
          <p:nvPr/>
        </p:nvPicPr>
        <p:blipFill>
          <a:blip r:embed="rId4" cstate="print"/>
          <a:stretch>
            <a:fillRect/>
          </a:stretch>
        </p:blipFill>
        <p:spPr>
          <a:xfrm>
            <a:off x="3287829" y="1792706"/>
            <a:ext cx="1798320" cy="2286000"/>
          </a:xfrm>
          <a:prstGeom prst="rect">
            <a:avLst/>
          </a:prstGeom>
        </p:spPr>
      </p:pic>
      <p:pic>
        <p:nvPicPr>
          <p:cNvPr id="4" name="Picture 3"/>
          <p:cNvPicPr>
            <a:picLocks noChangeAspect="1"/>
          </p:cNvPicPr>
          <p:nvPr/>
        </p:nvPicPr>
        <p:blipFill>
          <a:blip r:embed="rId5" cstate="print"/>
          <a:stretch>
            <a:fillRect/>
          </a:stretch>
        </p:blipFill>
        <p:spPr>
          <a:xfrm>
            <a:off x="5711752" y="2045729"/>
            <a:ext cx="2790729" cy="190062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12874</TotalTime>
  <Words>3623</Words>
  <Application>Microsoft Office PowerPoint</Application>
  <PresentationFormat>On-screen Show (4:3)</PresentationFormat>
  <Paragraphs>577</Paragraphs>
  <Slides>58</Slides>
  <Notes>58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5" baseType="lpstr">
      <vt:lpstr>Arial</vt:lpstr>
      <vt:lpstr>Symbol</vt:lpstr>
      <vt:lpstr>Times New Roman</vt:lpstr>
      <vt:lpstr>Wingdings</vt:lpstr>
      <vt:lpstr>Soaring</vt:lpstr>
      <vt:lpstr>Photo Editor Photo</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UH 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1100 Introduction to Electrical and Computer Engineering</dc:title>
  <dc:creator>Len Trombetta, Dave Shattuck</dc:creator>
  <cp:lastModifiedBy>Jackson, David R</cp:lastModifiedBy>
  <cp:revision>1042</cp:revision>
  <cp:lastPrinted>1999-08-25T18:07:04Z</cp:lastPrinted>
  <dcterms:created xsi:type="dcterms:W3CDTF">1999-08-24T13:57:19Z</dcterms:created>
  <dcterms:modified xsi:type="dcterms:W3CDTF">2023-03-29T01:07:46Z</dcterms:modified>
</cp:coreProperties>
</file>