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14"/>
  </p:notesMasterIdLst>
  <p:handoutMasterIdLst>
    <p:handoutMasterId r:id="rId15"/>
  </p:handoutMasterIdLst>
  <p:sldIdLst>
    <p:sldId id="276" r:id="rId2"/>
    <p:sldId id="305" r:id="rId3"/>
    <p:sldId id="323" r:id="rId4"/>
    <p:sldId id="324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21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DDDDDD"/>
    <a:srgbClr val="33CC33"/>
    <a:srgbClr val="FF9933"/>
    <a:srgbClr val="0000CC"/>
    <a:srgbClr val="6699FF"/>
    <a:srgbClr val="969696"/>
    <a:srgbClr val="99FFCC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621" autoAdjust="0"/>
    <p:restoredTop sz="94667" autoAdjust="0"/>
  </p:normalViewPr>
  <p:slideViewPr>
    <p:cSldViewPr snapToGrid="0">
      <p:cViewPr>
        <p:scale>
          <a:sx n="90" d="100"/>
          <a:sy n="90" d="100"/>
        </p:scale>
        <p:origin x="2916" y="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59.wmf"/><Relationship Id="rId5" Type="http://schemas.openxmlformats.org/officeDocument/2006/relationships/image" Target="../media/image48.wmf"/><Relationship Id="rId4" Type="http://schemas.openxmlformats.org/officeDocument/2006/relationships/image" Target="../media/image4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3.wmf"/><Relationship Id="rId2" Type="http://schemas.openxmlformats.org/officeDocument/2006/relationships/image" Target="../media/image14.wmf"/><Relationship Id="rId1" Type="http://schemas.openxmlformats.org/officeDocument/2006/relationships/image" Target="../media/image7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11" Type="http://schemas.openxmlformats.org/officeDocument/2006/relationships/image" Target="../media/image48.wmf"/><Relationship Id="rId5" Type="http://schemas.openxmlformats.org/officeDocument/2006/relationships/image" Target="../media/image42.wmf"/><Relationship Id="rId10" Type="http://schemas.openxmlformats.org/officeDocument/2006/relationships/image" Target="../media/image47.wmf"/><Relationship Id="rId4" Type="http://schemas.openxmlformats.org/officeDocument/2006/relationships/image" Target="../media/image41.wmf"/><Relationship Id="rId9" Type="http://schemas.openxmlformats.org/officeDocument/2006/relationships/image" Target="../media/image4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96EF360C-7542-4C7A-A066-8B20AE70D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9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D73AF4C5-241F-4EDD-A9E6-E4B0A2881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2031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08606C-BFF7-41FF-A2AA-014216065F2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43230C-45A2-4919-A88B-45D52A0E654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17960E-5B15-4BE1-8BAD-D9672902C10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4C94F9-E988-4A85-8346-4E99487563E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17EF5E-AB47-4229-9D11-D06BB273387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659DBB-B077-448C-9AF2-E91D11B6D9F3}" type="slidenum">
              <a:rPr lang="en-US"/>
              <a:pPr/>
              <a:t>3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18894D-75FD-4D55-8C53-51DFACB15926}" type="slidenum">
              <a:rPr lang="en-US"/>
              <a:pPr/>
              <a:t>4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77A172-2F18-4E21-A2A3-4C214FBDB28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8466B7-C678-4ABE-88D5-18075C29FFA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3C29A7-BE4E-4AB1-AB03-67CF3504797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536333-3627-4F76-8E2E-573ADB948D0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A95555-3929-43AE-8465-E35A6AA393B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 smtClean="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C5110F81-3D3A-4B49-8D7A-04EFC479FD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5478-F0D5-4989-8F77-47D5D477B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870C1-5579-4D5D-B8FB-C2E8B6409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CE765-2CF3-49B5-A49D-C34D9C7E15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8EA24-6E43-442A-B561-D03F28E447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1B6C5-433D-4185-8E5E-DE45219B0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D1C0E-FC18-456F-BCB0-A7C3A659BD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78612-139B-402A-B4FC-DC35076FA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C0C35-1F39-417E-B2B4-7F649EC1D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2A6D2-8C80-4034-B45C-1BCEC3B423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63D2B-2FAF-4295-9D23-026ABC662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DDD97C25-0519-48C7-979B-A730BCDC1E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4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13" Type="http://schemas.openxmlformats.org/officeDocument/2006/relationships/image" Target="../media/image53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50.wmf"/><Relationship Id="rId12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5.emf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1.bin"/><Relationship Id="rId11" Type="http://schemas.openxmlformats.org/officeDocument/2006/relationships/image" Target="../media/image52.wmf"/><Relationship Id="rId5" Type="http://schemas.openxmlformats.org/officeDocument/2006/relationships/image" Target="../media/image49.wmf"/><Relationship Id="rId15" Type="http://schemas.openxmlformats.org/officeDocument/2006/relationships/image" Target="../media/image54.wmf"/><Relationship Id="rId10" Type="http://schemas.openxmlformats.org/officeDocument/2006/relationships/oleObject" Target="../embeddings/oleObject53.bin"/><Relationship Id="rId4" Type="http://schemas.openxmlformats.org/officeDocument/2006/relationships/oleObject" Target="../embeddings/oleObject50.bin"/><Relationship Id="rId9" Type="http://schemas.openxmlformats.org/officeDocument/2006/relationships/image" Target="../media/image51.wmf"/><Relationship Id="rId14" Type="http://schemas.openxmlformats.org/officeDocument/2006/relationships/oleObject" Target="../embeddings/oleObject5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5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7.bin"/><Relationship Id="rId5" Type="http://schemas.openxmlformats.org/officeDocument/2006/relationships/image" Target="../media/image56.wmf"/><Relationship Id="rId4" Type="http://schemas.openxmlformats.org/officeDocument/2006/relationships/oleObject" Target="../embeddings/oleObject56.bin"/><Relationship Id="rId9" Type="http://schemas.openxmlformats.org/officeDocument/2006/relationships/image" Target="../media/image5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13" Type="http://schemas.openxmlformats.org/officeDocument/2006/relationships/image" Target="../media/image48.wmf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0.bin"/><Relationship Id="rId11" Type="http://schemas.openxmlformats.org/officeDocument/2006/relationships/image" Target="../media/image45.wmf"/><Relationship Id="rId5" Type="http://schemas.openxmlformats.org/officeDocument/2006/relationships/image" Target="../media/image59.wmf"/><Relationship Id="rId10" Type="http://schemas.openxmlformats.org/officeDocument/2006/relationships/oleObject" Target="../embeddings/oleObject62.bin"/><Relationship Id="rId4" Type="http://schemas.openxmlformats.org/officeDocument/2006/relationships/oleObject" Target="../embeddings/oleObject59.bin"/><Relationship Id="rId9" Type="http://schemas.openxmlformats.org/officeDocument/2006/relationships/image" Target="../media/image4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9.wmf"/><Relationship Id="rId18" Type="http://schemas.openxmlformats.org/officeDocument/2006/relationships/oleObject" Target="../embeddings/oleObject12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13.wmf"/><Relationship Id="rId7" Type="http://schemas.openxmlformats.org/officeDocument/2006/relationships/image" Target="../media/image6.wmf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1.bin"/><Relationship Id="rId20" Type="http://schemas.openxmlformats.org/officeDocument/2006/relationships/oleObject" Target="../embeddings/oleObject13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12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0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6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9.wmf"/><Relationship Id="rId5" Type="http://schemas.openxmlformats.org/officeDocument/2006/relationships/image" Target="../media/image7.wmf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19.wmf"/><Relationship Id="rId18" Type="http://schemas.openxmlformats.org/officeDocument/2006/relationships/oleObject" Target="../embeddings/oleObject24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21.bin"/><Relationship Id="rId17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3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5" Type="http://schemas.openxmlformats.org/officeDocument/2006/relationships/image" Target="../media/image20.wmf"/><Relationship Id="rId10" Type="http://schemas.openxmlformats.org/officeDocument/2006/relationships/oleObject" Target="../embeddings/oleObject20.bin"/><Relationship Id="rId19" Type="http://schemas.openxmlformats.org/officeDocument/2006/relationships/image" Target="../media/image22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2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31.wmf"/><Relationship Id="rId18" Type="http://schemas.openxmlformats.org/officeDocument/2006/relationships/image" Target="../media/image34.e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33.bin"/><Relationship Id="rId17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5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5" Type="http://schemas.openxmlformats.org/officeDocument/2006/relationships/image" Target="../media/image32.wmf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29.wmf"/><Relationship Id="rId14" Type="http://schemas.openxmlformats.org/officeDocument/2006/relationships/oleObject" Target="../embeddings/oleObject3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6.bin"/><Relationship Id="rId9" Type="http://schemas.openxmlformats.org/officeDocument/2006/relationships/image" Target="../media/image3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image" Target="../media/image42.wmf"/><Relationship Id="rId18" Type="http://schemas.openxmlformats.org/officeDocument/2006/relationships/oleObject" Target="../embeddings/oleObject46.bin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46.wmf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43.bin"/><Relationship Id="rId17" Type="http://schemas.openxmlformats.org/officeDocument/2006/relationships/image" Target="../media/image44.wmf"/><Relationship Id="rId25" Type="http://schemas.openxmlformats.org/officeDocument/2006/relationships/image" Target="../media/image4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5.bin"/><Relationship Id="rId20" Type="http://schemas.openxmlformats.org/officeDocument/2006/relationships/oleObject" Target="../embeddings/oleObject47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41.wmf"/><Relationship Id="rId24" Type="http://schemas.openxmlformats.org/officeDocument/2006/relationships/oleObject" Target="../embeddings/oleObject49.bin"/><Relationship Id="rId5" Type="http://schemas.openxmlformats.org/officeDocument/2006/relationships/image" Target="../media/image38.wmf"/><Relationship Id="rId15" Type="http://schemas.openxmlformats.org/officeDocument/2006/relationships/image" Target="../media/image43.wmf"/><Relationship Id="rId23" Type="http://schemas.openxmlformats.org/officeDocument/2006/relationships/image" Target="../media/image47.wmf"/><Relationship Id="rId10" Type="http://schemas.openxmlformats.org/officeDocument/2006/relationships/oleObject" Target="../embeddings/oleObject42.bin"/><Relationship Id="rId19" Type="http://schemas.openxmlformats.org/officeDocument/2006/relationships/image" Target="../media/image45.wmf"/><Relationship Id="rId4" Type="http://schemas.openxmlformats.org/officeDocument/2006/relationships/oleObject" Target="../embeddings/oleObject39.bin"/><Relationship Id="rId9" Type="http://schemas.openxmlformats.org/officeDocument/2006/relationships/image" Target="../media/image40.wmf"/><Relationship Id="rId14" Type="http://schemas.openxmlformats.org/officeDocument/2006/relationships/oleObject" Target="../embeddings/oleObject44.bin"/><Relationship Id="rId22" Type="http://schemas.openxmlformats.org/officeDocument/2006/relationships/oleObject" Target="../embeddings/oleObject4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3632244" y="1827213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chemeClr val="bg2"/>
                </a:solidFill>
              </a:rPr>
              <a:t>Spring </a:t>
            </a:r>
            <a:r>
              <a:rPr lang="en-US" sz="2400" b="1" dirty="0" smtClean="0">
                <a:solidFill>
                  <a:schemeClr val="bg2"/>
                </a:solidFill>
              </a:rPr>
              <a:t>2023</a:t>
            </a:r>
            <a:endParaRPr lang="en-US" sz="3200" dirty="0">
              <a:solidFill>
                <a:schemeClr val="bg2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887686" y="4517571"/>
            <a:ext cx="391885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000" dirty="0">
                <a:solidFill>
                  <a:schemeClr val="bg1"/>
                </a:solidFill>
              </a:rPr>
              <a:t>Notes </a:t>
            </a:r>
            <a:r>
              <a:rPr lang="en-US" sz="4000" dirty="0" smtClean="0">
                <a:solidFill>
                  <a:schemeClr val="bg1"/>
                </a:solidFill>
              </a:rPr>
              <a:t>23</a:t>
            </a:r>
          </a:p>
          <a:p>
            <a:pPr algn="ctr" eaLnBrk="0" hangingPunct="0"/>
            <a:r>
              <a:rPr lang="en-US" sz="2800" dirty="0" smtClean="0">
                <a:solidFill>
                  <a:schemeClr val="bg1"/>
                </a:solidFill>
              </a:rPr>
              <a:t>Boundary Value Problems</a:t>
            </a:r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489857" y="3995057"/>
          <a:ext cx="3657600" cy="262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Photo Editor Photo" r:id="rId4" imgW="2857899" imgH="2048161" progId="">
                  <p:embed/>
                </p:oleObj>
              </mc:Choice>
              <mc:Fallback>
                <p:oleObj name="Photo Editor Photo" r:id="rId4" imgW="2857899" imgH="2048161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857" y="3995057"/>
                        <a:ext cx="3657600" cy="2620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1063625" y="360363"/>
            <a:ext cx="711835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3318 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Applied Electricity and Magnetism</a:t>
            </a:r>
          </a:p>
        </p:txBody>
      </p:sp>
      <p:sp>
        <p:nvSpPr>
          <p:cNvPr id="1030" name="Text Box 9"/>
          <p:cNvSpPr txBox="1">
            <a:spLocks noChangeArrowheads="1"/>
          </p:cNvSpPr>
          <p:nvPr/>
        </p:nvSpPr>
        <p:spPr bwMode="auto">
          <a:xfrm>
            <a:off x="3018316" y="2592388"/>
            <a:ext cx="33153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 dirty="0" smtClean="0">
                <a:solidFill>
                  <a:schemeClr val="bg2"/>
                </a:solidFill>
              </a:rPr>
              <a:t>Dept. of ECE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35F6D6-212F-4CDA-80DF-563CDCCE10ED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Text Box 2"/>
          <p:cNvSpPr txBox="1">
            <a:spLocks noChangeArrowheads="1"/>
          </p:cNvSpPr>
          <p:nvPr/>
        </p:nvSpPr>
        <p:spPr bwMode="auto">
          <a:xfrm>
            <a:off x="153988" y="0"/>
            <a:ext cx="863758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8194" name="Object 34"/>
          <p:cNvGraphicFramePr>
            <a:graphicFrameLocks noChangeAspect="1"/>
          </p:cNvGraphicFramePr>
          <p:nvPr/>
        </p:nvGraphicFramePr>
        <p:xfrm>
          <a:off x="1288370" y="886734"/>
          <a:ext cx="1206500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" name="Equation" r:id="rId4" imgW="545863" imgH="444307" progId="Equation.DSMT4">
                  <p:embed/>
                </p:oleObj>
              </mc:Choice>
              <mc:Fallback>
                <p:oleObj name="Equation" r:id="rId4" imgW="545863" imgH="444307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8370" y="886734"/>
                        <a:ext cx="1206500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35"/>
          <p:cNvGraphicFramePr>
            <a:graphicFrameLocks noChangeAspect="1"/>
          </p:cNvGraphicFramePr>
          <p:nvPr/>
        </p:nvGraphicFramePr>
        <p:xfrm>
          <a:off x="2205492" y="3846182"/>
          <a:ext cx="877887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name="Equation" r:id="rId6" imgW="406048" imgH="203024" progId="Equation.DSMT4">
                  <p:embed/>
                </p:oleObj>
              </mc:Choice>
              <mc:Fallback>
                <p:oleObj name="Equation" r:id="rId6" imgW="406048" imgH="203024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5492" y="3846182"/>
                        <a:ext cx="877887" cy="439737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36"/>
          <p:cNvGraphicFramePr>
            <a:graphicFrameLocks noChangeAspect="1"/>
          </p:cNvGraphicFramePr>
          <p:nvPr/>
        </p:nvGraphicFramePr>
        <p:xfrm>
          <a:off x="3507242" y="3829050"/>
          <a:ext cx="16573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2" name="Equation" r:id="rId8" imgW="927100" imgH="482600" progId="Equation.DSMT4">
                  <p:embed/>
                </p:oleObj>
              </mc:Choice>
              <mc:Fallback>
                <p:oleObj name="Equation" r:id="rId8" imgW="927100" imgH="482600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7242" y="3829050"/>
                        <a:ext cx="165735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37"/>
          <p:cNvGraphicFramePr>
            <a:graphicFrameLocks noChangeAspect="1"/>
          </p:cNvGraphicFramePr>
          <p:nvPr/>
        </p:nvGraphicFramePr>
        <p:xfrm>
          <a:off x="2097542" y="5143500"/>
          <a:ext cx="104457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" name="Equation" r:id="rId10" imgW="469900" imgH="228600" progId="Equation.DSMT4">
                  <p:embed/>
                </p:oleObj>
              </mc:Choice>
              <mc:Fallback>
                <p:oleObj name="Equation" r:id="rId10" imgW="469900" imgH="22860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7542" y="5143500"/>
                        <a:ext cx="1044575" cy="5080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38"/>
          <p:cNvGraphicFramePr>
            <a:graphicFrameLocks noChangeAspect="1"/>
          </p:cNvGraphicFramePr>
          <p:nvPr/>
        </p:nvGraphicFramePr>
        <p:xfrm>
          <a:off x="3691392" y="5210175"/>
          <a:ext cx="1597025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4" name="Equation" r:id="rId12" imgW="914400" imgH="660400" progId="Equation.DSMT4">
                  <p:embed/>
                </p:oleObj>
              </mc:Choice>
              <mc:Fallback>
                <p:oleObj name="Equation" r:id="rId12" imgW="914400" imgH="660400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1392" y="5210175"/>
                        <a:ext cx="1597025" cy="1154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Line 40"/>
          <p:cNvSpPr>
            <a:spLocks noChangeShapeType="1"/>
          </p:cNvSpPr>
          <p:nvPr/>
        </p:nvSpPr>
        <p:spPr bwMode="auto">
          <a:xfrm flipV="1">
            <a:off x="4407354" y="5159375"/>
            <a:ext cx="268288" cy="46355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8199" name="Object 41"/>
          <p:cNvGraphicFramePr>
            <a:graphicFrameLocks noChangeAspect="1"/>
          </p:cNvGraphicFramePr>
          <p:nvPr/>
        </p:nvGraphicFramePr>
        <p:xfrm>
          <a:off x="816881" y="2849789"/>
          <a:ext cx="179546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" name="Equation" r:id="rId14" imgW="812447" imgH="228501" progId="Equation.DSMT4">
                  <p:embed/>
                </p:oleObj>
              </mc:Choice>
              <mc:Fallback>
                <p:oleObj name="Equation" r:id="rId14" imgW="812447" imgH="228501" progId="Equation.DSMT4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6881" y="2849789"/>
                        <a:ext cx="1795463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Text Box 42"/>
          <p:cNvSpPr txBox="1">
            <a:spLocks noChangeArrowheads="1"/>
          </p:cNvSpPr>
          <p:nvPr/>
        </p:nvSpPr>
        <p:spPr bwMode="auto">
          <a:xfrm>
            <a:off x="629784" y="2084614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524B7F-A90F-417A-B149-4A3AC03F257A}" type="slidenum">
              <a:rPr lang="en-US"/>
              <a:pPr>
                <a:defRPr/>
              </a:pPr>
              <a:t>10</a:t>
            </a:fld>
            <a:endParaRPr lang="en-US"/>
          </a:p>
        </p:txBody>
      </p:sp>
      <p:pic>
        <p:nvPicPr>
          <p:cNvPr id="8230" name="Picture 3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548744" y="1056401"/>
            <a:ext cx="5236029" cy="205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Text Box 2"/>
          <p:cNvSpPr txBox="1">
            <a:spLocks noChangeArrowheads="1"/>
          </p:cNvSpPr>
          <p:nvPr/>
        </p:nvSpPr>
        <p:spPr bwMode="auto">
          <a:xfrm>
            <a:off x="198438" y="0"/>
            <a:ext cx="863758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9218" name="Object 10"/>
          <p:cNvGraphicFramePr>
            <a:graphicFrameLocks noChangeAspect="1"/>
          </p:cNvGraphicFramePr>
          <p:nvPr/>
        </p:nvGraphicFramePr>
        <p:xfrm>
          <a:off x="2576513" y="1200150"/>
          <a:ext cx="3665537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Equation" r:id="rId4" imgW="1637589" imgH="482391" progId="Equation.DSMT4">
                  <p:embed/>
                </p:oleObj>
              </mc:Choice>
              <mc:Fallback>
                <p:oleObj name="Equation" r:id="rId4" imgW="1637589" imgH="482391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6513" y="1200150"/>
                        <a:ext cx="3665537" cy="1079500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11"/>
          <p:cNvGraphicFramePr>
            <a:graphicFrameLocks noChangeAspect="1"/>
          </p:cNvGraphicFramePr>
          <p:nvPr/>
        </p:nvGraphicFramePr>
        <p:xfrm>
          <a:off x="3695700" y="2803525"/>
          <a:ext cx="4075113" cy="237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Equation" r:id="rId6" imgW="1943100" imgH="1130300" progId="Equation.DSMT4">
                  <p:embed/>
                </p:oleObj>
              </mc:Choice>
              <mc:Fallback>
                <p:oleObj name="Equation" r:id="rId6" imgW="1943100" imgH="11303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5700" y="2803525"/>
                        <a:ext cx="4075113" cy="2370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Line 12"/>
          <p:cNvSpPr>
            <a:spLocks noChangeShapeType="1"/>
          </p:cNvSpPr>
          <p:nvPr/>
        </p:nvSpPr>
        <p:spPr bwMode="auto">
          <a:xfrm flipV="1">
            <a:off x="4835525" y="3292475"/>
            <a:ext cx="595313" cy="9271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23" name="Line 13"/>
          <p:cNvSpPr>
            <a:spLocks noChangeShapeType="1"/>
          </p:cNvSpPr>
          <p:nvPr/>
        </p:nvSpPr>
        <p:spPr bwMode="auto">
          <a:xfrm flipV="1">
            <a:off x="7008813" y="3252788"/>
            <a:ext cx="530225" cy="1019175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9220" name="Object 14"/>
          <p:cNvGraphicFramePr>
            <a:graphicFrameLocks noChangeAspect="1"/>
          </p:cNvGraphicFramePr>
          <p:nvPr/>
        </p:nvGraphicFramePr>
        <p:xfrm>
          <a:off x="2974975" y="5526088"/>
          <a:ext cx="3649663" cy="101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Equation" r:id="rId8" imgW="1739900" imgH="482600" progId="Equation.DSMT4">
                  <p:embed/>
                </p:oleObj>
              </mc:Choice>
              <mc:Fallback>
                <p:oleObj name="Equation" r:id="rId8" imgW="1739900" imgH="4826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4975" y="5526088"/>
                        <a:ext cx="3649663" cy="1011237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Text Box 15"/>
          <p:cNvSpPr txBox="1">
            <a:spLocks noChangeArrowheads="1"/>
          </p:cNvSpPr>
          <p:nvPr/>
        </p:nvSpPr>
        <p:spPr bwMode="auto">
          <a:xfrm>
            <a:off x="1282964" y="1520186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9225" name="Text Box 16"/>
          <p:cNvSpPr txBox="1">
            <a:spLocks noChangeArrowheads="1"/>
          </p:cNvSpPr>
          <p:nvPr/>
        </p:nvSpPr>
        <p:spPr bwMode="auto">
          <a:xfrm>
            <a:off x="806450" y="2807009"/>
            <a:ext cx="25828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Find the electric field:</a:t>
            </a:r>
          </a:p>
        </p:txBody>
      </p:sp>
      <p:sp>
        <p:nvSpPr>
          <p:cNvPr id="9226" name="Text Box 17"/>
          <p:cNvSpPr txBox="1">
            <a:spLocks noChangeArrowheads="1"/>
          </p:cNvSpPr>
          <p:nvPr/>
        </p:nvSpPr>
        <p:spPr bwMode="auto">
          <a:xfrm>
            <a:off x="803275" y="5810250"/>
            <a:ext cx="17494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We then have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9D0AB9-1374-4242-8041-C0D091A91434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Text Box 2"/>
          <p:cNvSpPr txBox="1">
            <a:spLocks noChangeArrowheads="1"/>
          </p:cNvSpPr>
          <p:nvPr/>
        </p:nvSpPr>
        <p:spPr bwMode="auto">
          <a:xfrm>
            <a:off x="198438" y="0"/>
            <a:ext cx="863758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10242" name="Object 14"/>
          <p:cNvGraphicFramePr>
            <a:graphicFrameLocks noChangeAspect="1"/>
          </p:cNvGraphicFramePr>
          <p:nvPr/>
        </p:nvGraphicFramePr>
        <p:xfrm>
          <a:off x="3089275" y="4448175"/>
          <a:ext cx="3570288" cy="101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name="Equation" r:id="rId4" imgW="1701800" imgH="482600" progId="Equation.DSMT4">
                  <p:embed/>
                </p:oleObj>
              </mc:Choice>
              <mc:Fallback>
                <p:oleObj name="Equation" r:id="rId4" imgW="1701800" imgH="48260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9275" y="4448175"/>
                        <a:ext cx="3570288" cy="1011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Slide Number Placeholder 2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A07B95-054A-4973-B831-18726D921609}" type="slidenum">
              <a:rPr lang="en-US"/>
              <a:pPr>
                <a:defRPr/>
              </a:pPr>
              <a:t>12</a:t>
            </a:fld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999864" y="1246188"/>
            <a:ext cx="7197986" cy="3121961"/>
            <a:chOff x="999864" y="1246188"/>
            <a:chExt cx="7197986" cy="3121961"/>
          </a:xfrm>
        </p:grpSpPr>
        <p:sp>
          <p:nvSpPr>
            <p:cNvPr id="10248" name="TextBox 35"/>
            <p:cNvSpPr txBox="1">
              <a:spLocks noChangeArrowheads="1"/>
            </p:cNvSpPr>
            <p:nvPr/>
          </p:nvSpPr>
          <p:spPr bwMode="auto">
            <a:xfrm>
              <a:off x="3070225" y="1764167"/>
              <a:ext cx="1154113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Flux plot</a:t>
              </a:r>
            </a:p>
          </p:txBody>
        </p:sp>
        <p:sp>
          <p:nvSpPr>
            <p:cNvPr id="10250" name="Freeform 26"/>
            <p:cNvSpPr>
              <a:spLocks/>
            </p:cNvSpPr>
            <p:nvPr/>
          </p:nvSpPr>
          <p:spPr bwMode="auto">
            <a:xfrm>
              <a:off x="2552837" y="1788517"/>
              <a:ext cx="4184597" cy="1806103"/>
            </a:xfrm>
            <a:custGeom>
              <a:avLst/>
              <a:gdLst>
                <a:gd name="T0" fmla="*/ 0 w 4184597"/>
                <a:gd name="T1" fmla="*/ 1804176 h 1610886"/>
                <a:gd name="T2" fmla="*/ 3697301 w 4184597"/>
                <a:gd name="T3" fmla="*/ 0 h 1610886"/>
                <a:gd name="T4" fmla="*/ 4184597 w 4184597"/>
                <a:gd name="T5" fmla="*/ 1806104 h 161088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84597" h="1610886">
                  <a:moveTo>
                    <a:pt x="0" y="1609166"/>
                  </a:moveTo>
                  <a:lnTo>
                    <a:pt x="3697301" y="0"/>
                  </a:lnTo>
                  <a:lnTo>
                    <a:pt x="4184597" y="1610886"/>
                  </a:lnTo>
                </a:path>
              </a:pathLst>
            </a:custGeom>
            <a:solidFill>
              <a:srgbClr val="DDDDDD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1" name="Freeform 6"/>
            <p:cNvSpPr>
              <a:spLocks/>
            </p:cNvSpPr>
            <p:nvPr/>
          </p:nvSpPr>
          <p:spPr bwMode="auto">
            <a:xfrm>
              <a:off x="1857375" y="2635370"/>
              <a:ext cx="1133475" cy="690497"/>
            </a:xfrm>
            <a:custGeom>
              <a:avLst/>
              <a:gdLst>
                <a:gd name="T0" fmla="*/ 1799391741 w 714"/>
                <a:gd name="T1" fmla="*/ 1096164870 h 435"/>
                <a:gd name="T2" fmla="*/ 1257557142 w 714"/>
                <a:gd name="T3" fmla="*/ 199074247 h 435"/>
                <a:gd name="T4" fmla="*/ 483870033 w 714"/>
                <a:gd name="T5" fmla="*/ 25199171 h 435"/>
                <a:gd name="T6" fmla="*/ 0 w 714"/>
                <a:gd name="T7" fmla="*/ 355309120 h 4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4"/>
                <a:gd name="T13" fmla="*/ 0 h 435"/>
                <a:gd name="T14" fmla="*/ 714 w 714"/>
                <a:gd name="T15" fmla="*/ 435 h 4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4" h="435">
                  <a:moveTo>
                    <a:pt x="714" y="435"/>
                  </a:moveTo>
                  <a:cubicBezTo>
                    <a:pt x="678" y="376"/>
                    <a:pt x="586" y="150"/>
                    <a:pt x="499" y="79"/>
                  </a:cubicBezTo>
                  <a:cubicBezTo>
                    <a:pt x="412" y="8"/>
                    <a:pt x="275" y="0"/>
                    <a:pt x="192" y="10"/>
                  </a:cubicBezTo>
                  <a:cubicBezTo>
                    <a:pt x="109" y="20"/>
                    <a:pt x="40" y="114"/>
                    <a:pt x="0" y="141"/>
                  </a:cubicBezTo>
                </a:path>
              </a:pathLst>
            </a:custGeom>
            <a:noFill/>
            <a:ln w="28575" cap="flat" cmpd="sng">
              <a:solidFill>
                <a:srgbClr val="FF993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2" name="Freeform 7"/>
            <p:cNvSpPr>
              <a:spLocks/>
            </p:cNvSpPr>
            <p:nvPr/>
          </p:nvSpPr>
          <p:spPr bwMode="auto">
            <a:xfrm>
              <a:off x="1755775" y="3408409"/>
              <a:ext cx="1125538" cy="496841"/>
            </a:xfrm>
            <a:custGeom>
              <a:avLst/>
              <a:gdLst>
                <a:gd name="T0" fmla="*/ 1786792547 w 709"/>
                <a:gd name="T1" fmla="*/ 365389209 h 313"/>
                <a:gd name="T2" fmla="*/ 1335683343 w 709"/>
                <a:gd name="T3" fmla="*/ 745896348 h 313"/>
                <a:gd name="T4" fmla="*/ 252015749 w 709"/>
                <a:gd name="T5" fmla="*/ 627460929 h 313"/>
                <a:gd name="T6" fmla="*/ 0 w 709"/>
                <a:gd name="T7" fmla="*/ 0 h 3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09"/>
                <a:gd name="T13" fmla="*/ 0 h 313"/>
                <a:gd name="T14" fmla="*/ 709 w 709"/>
                <a:gd name="T15" fmla="*/ 313 h 3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09" h="313">
                  <a:moveTo>
                    <a:pt x="709" y="145"/>
                  </a:moveTo>
                  <a:cubicBezTo>
                    <a:pt x="679" y="171"/>
                    <a:pt x="631" y="279"/>
                    <a:pt x="530" y="296"/>
                  </a:cubicBezTo>
                  <a:cubicBezTo>
                    <a:pt x="429" y="313"/>
                    <a:pt x="188" y="299"/>
                    <a:pt x="100" y="249"/>
                  </a:cubicBezTo>
                  <a:cubicBezTo>
                    <a:pt x="12" y="200"/>
                    <a:pt x="17" y="39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rgbClr val="FF993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3" name="Oval 8"/>
            <p:cNvSpPr>
              <a:spLocks noChangeArrowheads="1"/>
            </p:cNvSpPr>
            <p:nvPr/>
          </p:nvSpPr>
          <p:spPr bwMode="auto">
            <a:xfrm>
              <a:off x="1471613" y="2832202"/>
              <a:ext cx="585788" cy="573033"/>
            </a:xfrm>
            <a:prstGeom prst="ellips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4" name="Text Box 9"/>
            <p:cNvSpPr txBox="1">
              <a:spLocks noChangeArrowheads="1"/>
            </p:cNvSpPr>
            <p:nvPr/>
          </p:nvSpPr>
          <p:spPr bwMode="auto">
            <a:xfrm>
              <a:off x="1541463" y="2809979"/>
              <a:ext cx="381000" cy="641289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bg2"/>
                  </a:solidFill>
                </a:rPr>
                <a:t> +</a:t>
              </a:r>
            </a:p>
            <a:p>
              <a:r>
                <a:rPr lang="en-US" sz="800">
                  <a:solidFill>
                    <a:schemeClr val="bg2"/>
                  </a:solidFill>
                </a:rPr>
                <a:t>   </a:t>
              </a:r>
              <a:r>
                <a:rPr lang="en-US" sz="1800">
                  <a:solidFill>
                    <a:schemeClr val="bg2"/>
                  </a:solidFill>
                </a:rPr>
                <a:t>-</a:t>
              </a:r>
            </a:p>
          </p:txBody>
        </p:sp>
        <p:graphicFrame>
          <p:nvGraphicFramePr>
            <p:cNvPr id="10243" name="Object 23"/>
            <p:cNvGraphicFramePr>
              <a:graphicFrameLocks noChangeAspect="1"/>
            </p:cNvGraphicFramePr>
            <p:nvPr/>
          </p:nvGraphicFramePr>
          <p:xfrm>
            <a:off x="6752626" y="1246188"/>
            <a:ext cx="966788" cy="4968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3" name="Equation" r:id="rId6" imgW="444307" imgH="228501" progId="Equation.DSMT4">
                    <p:embed/>
                  </p:oleObj>
                </mc:Choice>
                <mc:Fallback>
                  <p:oleObj name="Equation" r:id="rId6" imgW="444307" imgH="228501" progId="Equation.DSMT4">
                    <p:embed/>
                    <p:pic>
                      <p:nvPicPr>
                        <p:cNvPr id="0" name="Picture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52626" y="1246188"/>
                          <a:ext cx="966788" cy="4968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44" name="Object 24"/>
            <p:cNvGraphicFramePr>
              <a:graphicFrameLocks noChangeAspect="1"/>
            </p:cNvGraphicFramePr>
            <p:nvPr/>
          </p:nvGraphicFramePr>
          <p:xfrm>
            <a:off x="7319962" y="3435394"/>
            <a:ext cx="877888" cy="3968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4" name="Equation" r:id="rId8" imgW="393359" imgH="177646" progId="Equation.DSMT4">
                    <p:embed/>
                  </p:oleObj>
                </mc:Choice>
                <mc:Fallback>
                  <p:oleObj name="Equation" r:id="rId8" imgW="393359" imgH="177646" progId="Equation.DSMT4">
                    <p:embed/>
                    <p:pic>
                      <p:nvPicPr>
                        <p:cNvPr id="0" name="Picture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19962" y="3435394"/>
                          <a:ext cx="877888" cy="3968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56" name="Freeform 21"/>
            <p:cNvSpPr>
              <a:spLocks/>
            </p:cNvSpPr>
            <p:nvPr/>
          </p:nvSpPr>
          <p:spPr bwMode="auto">
            <a:xfrm>
              <a:off x="5060425" y="2385111"/>
              <a:ext cx="380010" cy="1234916"/>
            </a:xfrm>
            <a:custGeom>
              <a:avLst/>
              <a:gdLst>
                <a:gd name="T0" fmla="*/ 0 w 380010"/>
                <a:gd name="T1" fmla="*/ 0 h 1235034"/>
                <a:gd name="T2" fmla="*/ 154378 w 380010"/>
                <a:gd name="T3" fmla="*/ 225610 h 1235034"/>
                <a:gd name="T4" fmla="*/ 273132 w 380010"/>
                <a:gd name="T5" fmla="*/ 474969 h 1235034"/>
                <a:gd name="T6" fmla="*/ 344384 w 380010"/>
                <a:gd name="T7" fmla="*/ 771822 h 1235034"/>
                <a:gd name="T8" fmla="*/ 368134 w 380010"/>
                <a:gd name="T9" fmla="*/ 997433 h 1235034"/>
                <a:gd name="T10" fmla="*/ 380010 w 380010"/>
                <a:gd name="T11" fmla="*/ 1234916 h 12350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0010"/>
                <a:gd name="T19" fmla="*/ 0 h 1235034"/>
                <a:gd name="T20" fmla="*/ 380010 w 380010"/>
                <a:gd name="T21" fmla="*/ 1235034 h 12350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0010" h="1235034">
                  <a:moveTo>
                    <a:pt x="0" y="0"/>
                  </a:moveTo>
                  <a:cubicBezTo>
                    <a:pt x="57397" y="63335"/>
                    <a:pt x="108856" y="146463"/>
                    <a:pt x="154378" y="225632"/>
                  </a:cubicBezTo>
                  <a:cubicBezTo>
                    <a:pt x="199900" y="304801"/>
                    <a:pt x="241464" y="383970"/>
                    <a:pt x="273132" y="475014"/>
                  </a:cubicBezTo>
                  <a:cubicBezTo>
                    <a:pt x="304800" y="566058"/>
                    <a:pt x="328550" y="684810"/>
                    <a:pt x="344384" y="771896"/>
                  </a:cubicBezTo>
                  <a:cubicBezTo>
                    <a:pt x="360218" y="858982"/>
                    <a:pt x="362196" y="920338"/>
                    <a:pt x="368134" y="997528"/>
                  </a:cubicBezTo>
                  <a:cubicBezTo>
                    <a:pt x="374072" y="1074718"/>
                    <a:pt x="378031" y="1195450"/>
                    <a:pt x="380010" y="1235034"/>
                  </a:cubicBezTo>
                </a:path>
              </a:pathLst>
            </a:cu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7" name="Freeform 22"/>
            <p:cNvSpPr>
              <a:spLocks/>
            </p:cNvSpPr>
            <p:nvPr/>
          </p:nvSpPr>
          <p:spPr bwMode="auto">
            <a:xfrm>
              <a:off x="4212842" y="2787591"/>
              <a:ext cx="310709" cy="854941"/>
            </a:xfrm>
            <a:custGeom>
              <a:avLst/>
              <a:gdLst>
                <a:gd name="T0" fmla="*/ 0 w 380010"/>
                <a:gd name="T1" fmla="*/ 0 h 1235034"/>
                <a:gd name="T2" fmla="*/ 103206 w 380010"/>
                <a:gd name="T3" fmla="*/ 108133 h 1235034"/>
                <a:gd name="T4" fmla="*/ 182596 w 380010"/>
                <a:gd name="T5" fmla="*/ 227648 h 1235034"/>
                <a:gd name="T6" fmla="*/ 230229 w 380010"/>
                <a:gd name="T7" fmla="*/ 369926 h 1235034"/>
                <a:gd name="T8" fmla="*/ 246107 w 380010"/>
                <a:gd name="T9" fmla="*/ 478059 h 1235034"/>
                <a:gd name="T10" fmla="*/ 254046 w 380010"/>
                <a:gd name="T11" fmla="*/ 591882 h 12350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0010"/>
                <a:gd name="T19" fmla="*/ 0 h 1235034"/>
                <a:gd name="T20" fmla="*/ 380010 w 380010"/>
                <a:gd name="T21" fmla="*/ 1235034 h 12350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0010" h="1235034">
                  <a:moveTo>
                    <a:pt x="0" y="0"/>
                  </a:moveTo>
                  <a:cubicBezTo>
                    <a:pt x="57397" y="63335"/>
                    <a:pt x="108856" y="146463"/>
                    <a:pt x="154378" y="225632"/>
                  </a:cubicBezTo>
                  <a:cubicBezTo>
                    <a:pt x="199900" y="304801"/>
                    <a:pt x="241464" y="383970"/>
                    <a:pt x="273132" y="475014"/>
                  </a:cubicBezTo>
                  <a:cubicBezTo>
                    <a:pt x="304800" y="566058"/>
                    <a:pt x="328550" y="684810"/>
                    <a:pt x="344384" y="771896"/>
                  </a:cubicBezTo>
                  <a:cubicBezTo>
                    <a:pt x="360218" y="858982"/>
                    <a:pt x="362196" y="920338"/>
                    <a:pt x="368134" y="997528"/>
                  </a:cubicBezTo>
                  <a:cubicBezTo>
                    <a:pt x="374072" y="1074718"/>
                    <a:pt x="378031" y="1195450"/>
                    <a:pt x="380010" y="1235034"/>
                  </a:cubicBezTo>
                </a:path>
              </a:pathLst>
            </a:cu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8" name="Freeform 23"/>
            <p:cNvSpPr>
              <a:spLocks/>
            </p:cNvSpPr>
            <p:nvPr/>
          </p:nvSpPr>
          <p:spPr bwMode="auto">
            <a:xfrm>
              <a:off x="3739781" y="3013200"/>
              <a:ext cx="249380" cy="615483"/>
            </a:xfrm>
            <a:custGeom>
              <a:avLst/>
              <a:gdLst>
                <a:gd name="T0" fmla="*/ 0 w 380010"/>
                <a:gd name="T1" fmla="*/ 0 h 1235034"/>
                <a:gd name="T2" fmla="*/ 66484 w 380010"/>
                <a:gd name="T3" fmla="*/ 56042 h 1235034"/>
                <a:gd name="T4" fmla="*/ 117627 w 380010"/>
                <a:gd name="T5" fmla="*/ 117984 h 1235034"/>
                <a:gd name="T6" fmla="*/ 148312 w 380010"/>
                <a:gd name="T7" fmla="*/ 191723 h 1235034"/>
                <a:gd name="T8" fmla="*/ 158540 w 380010"/>
                <a:gd name="T9" fmla="*/ 247766 h 1235034"/>
                <a:gd name="T10" fmla="*/ 163655 w 380010"/>
                <a:gd name="T11" fmla="*/ 306757 h 12350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0010"/>
                <a:gd name="T19" fmla="*/ 0 h 1235034"/>
                <a:gd name="T20" fmla="*/ 380010 w 380010"/>
                <a:gd name="T21" fmla="*/ 1235034 h 12350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0010" h="1235034">
                  <a:moveTo>
                    <a:pt x="0" y="0"/>
                  </a:moveTo>
                  <a:cubicBezTo>
                    <a:pt x="57397" y="63335"/>
                    <a:pt x="108856" y="146463"/>
                    <a:pt x="154378" y="225632"/>
                  </a:cubicBezTo>
                  <a:cubicBezTo>
                    <a:pt x="199900" y="304801"/>
                    <a:pt x="241464" y="383970"/>
                    <a:pt x="273132" y="475014"/>
                  </a:cubicBezTo>
                  <a:cubicBezTo>
                    <a:pt x="304800" y="566058"/>
                    <a:pt x="328550" y="684810"/>
                    <a:pt x="344384" y="771896"/>
                  </a:cubicBezTo>
                  <a:cubicBezTo>
                    <a:pt x="360218" y="858982"/>
                    <a:pt x="362196" y="920338"/>
                    <a:pt x="368134" y="997528"/>
                  </a:cubicBezTo>
                  <a:cubicBezTo>
                    <a:pt x="374072" y="1074718"/>
                    <a:pt x="378031" y="1195450"/>
                    <a:pt x="380010" y="1235034"/>
                  </a:cubicBezTo>
                </a:path>
              </a:pathLst>
            </a:cu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9" name="Freeform 25"/>
            <p:cNvSpPr>
              <a:spLocks/>
            </p:cNvSpPr>
            <p:nvPr/>
          </p:nvSpPr>
          <p:spPr bwMode="auto">
            <a:xfrm>
              <a:off x="3466648" y="3143817"/>
              <a:ext cx="178130" cy="486841"/>
            </a:xfrm>
            <a:custGeom>
              <a:avLst/>
              <a:gdLst>
                <a:gd name="T0" fmla="*/ 0 w 380010"/>
                <a:gd name="T1" fmla="*/ 0 h 1235034"/>
                <a:gd name="T2" fmla="*/ 33921 w 380010"/>
                <a:gd name="T3" fmla="*/ 35064 h 1235034"/>
                <a:gd name="T4" fmla="*/ 60015 w 380010"/>
                <a:gd name="T5" fmla="*/ 73818 h 1235034"/>
                <a:gd name="T6" fmla="*/ 75670 w 380010"/>
                <a:gd name="T7" fmla="*/ 119955 h 1235034"/>
                <a:gd name="T8" fmla="*/ 80889 w 380010"/>
                <a:gd name="T9" fmla="*/ 155019 h 1235034"/>
                <a:gd name="T10" fmla="*/ 83499 w 380010"/>
                <a:gd name="T11" fmla="*/ 191928 h 12350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0010"/>
                <a:gd name="T19" fmla="*/ 0 h 1235034"/>
                <a:gd name="T20" fmla="*/ 380010 w 380010"/>
                <a:gd name="T21" fmla="*/ 1235034 h 12350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0010" h="1235034">
                  <a:moveTo>
                    <a:pt x="0" y="0"/>
                  </a:moveTo>
                  <a:cubicBezTo>
                    <a:pt x="57397" y="63335"/>
                    <a:pt x="108856" y="146463"/>
                    <a:pt x="154378" y="225632"/>
                  </a:cubicBezTo>
                  <a:cubicBezTo>
                    <a:pt x="199900" y="304801"/>
                    <a:pt x="241464" y="383970"/>
                    <a:pt x="273132" y="475014"/>
                  </a:cubicBezTo>
                  <a:cubicBezTo>
                    <a:pt x="304800" y="566058"/>
                    <a:pt x="328550" y="684810"/>
                    <a:pt x="344384" y="771896"/>
                  </a:cubicBezTo>
                  <a:cubicBezTo>
                    <a:pt x="360218" y="858982"/>
                    <a:pt x="362196" y="920338"/>
                    <a:pt x="368134" y="997528"/>
                  </a:cubicBezTo>
                  <a:cubicBezTo>
                    <a:pt x="374072" y="1074718"/>
                    <a:pt x="378031" y="1195450"/>
                    <a:pt x="380010" y="1235034"/>
                  </a:cubicBezTo>
                </a:path>
              </a:pathLst>
            </a:cu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60" name="Freeform 26"/>
            <p:cNvSpPr>
              <a:spLocks/>
            </p:cNvSpPr>
            <p:nvPr/>
          </p:nvSpPr>
          <p:spPr bwMode="auto">
            <a:xfrm>
              <a:off x="3215297" y="3238815"/>
              <a:ext cx="156350" cy="401743"/>
            </a:xfrm>
            <a:custGeom>
              <a:avLst/>
              <a:gdLst>
                <a:gd name="T0" fmla="*/ 0 w 380010"/>
                <a:gd name="T1" fmla="*/ 0 h 1235034"/>
                <a:gd name="T2" fmla="*/ 26133 w 380010"/>
                <a:gd name="T3" fmla="*/ 23877 h 1235034"/>
                <a:gd name="T4" fmla="*/ 46236 w 380010"/>
                <a:gd name="T5" fmla="*/ 50267 h 1235034"/>
                <a:gd name="T6" fmla="*/ 58297 w 380010"/>
                <a:gd name="T7" fmla="*/ 81684 h 1235034"/>
                <a:gd name="T8" fmla="*/ 62318 w 380010"/>
                <a:gd name="T9" fmla="*/ 105561 h 1235034"/>
                <a:gd name="T10" fmla="*/ 64328 w 380010"/>
                <a:gd name="T11" fmla="*/ 130695 h 12350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0010"/>
                <a:gd name="T19" fmla="*/ 0 h 1235034"/>
                <a:gd name="T20" fmla="*/ 380010 w 380010"/>
                <a:gd name="T21" fmla="*/ 1235034 h 12350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0010" h="1235034">
                  <a:moveTo>
                    <a:pt x="0" y="0"/>
                  </a:moveTo>
                  <a:cubicBezTo>
                    <a:pt x="57397" y="63335"/>
                    <a:pt x="108856" y="146463"/>
                    <a:pt x="154378" y="225632"/>
                  </a:cubicBezTo>
                  <a:cubicBezTo>
                    <a:pt x="199900" y="304801"/>
                    <a:pt x="241464" y="383970"/>
                    <a:pt x="273132" y="475014"/>
                  </a:cubicBezTo>
                  <a:cubicBezTo>
                    <a:pt x="304800" y="566058"/>
                    <a:pt x="328550" y="684810"/>
                    <a:pt x="344384" y="771896"/>
                  </a:cubicBezTo>
                  <a:cubicBezTo>
                    <a:pt x="360218" y="858982"/>
                    <a:pt x="362196" y="920338"/>
                    <a:pt x="368134" y="997528"/>
                  </a:cubicBezTo>
                  <a:cubicBezTo>
                    <a:pt x="374072" y="1074718"/>
                    <a:pt x="378031" y="1195450"/>
                    <a:pt x="380010" y="1235034"/>
                  </a:cubicBezTo>
                </a:path>
              </a:pathLst>
            </a:cu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61" name="Freeform 27"/>
            <p:cNvSpPr>
              <a:spLocks/>
            </p:cNvSpPr>
            <p:nvPr/>
          </p:nvSpPr>
          <p:spPr bwMode="auto">
            <a:xfrm>
              <a:off x="3047072" y="3321931"/>
              <a:ext cx="110817" cy="328526"/>
            </a:xfrm>
            <a:custGeom>
              <a:avLst/>
              <a:gdLst>
                <a:gd name="T0" fmla="*/ 0 w 380010"/>
                <a:gd name="T1" fmla="*/ 0 h 1235034"/>
                <a:gd name="T2" fmla="*/ 13128 w 380010"/>
                <a:gd name="T3" fmla="*/ 15967 h 1235034"/>
                <a:gd name="T4" fmla="*/ 23227 w 380010"/>
                <a:gd name="T5" fmla="*/ 33615 h 1235034"/>
                <a:gd name="T6" fmla="*/ 29286 w 380010"/>
                <a:gd name="T7" fmla="*/ 54624 h 1235034"/>
                <a:gd name="T8" fmla="*/ 31306 w 380010"/>
                <a:gd name="T9" fmla="*/ 70591 h 1235034"/>
                <a:gd name="T10" fmla="*/ 32316 w 380010"/>
                <a:gd name="T11" fmla="*/ 87398 h 12350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0010"/>
                <a:gd name="T19" fmla="*/ 0 h 1235034"/>
                <a:gd name="T20" fmla="*/ 380010 w 380010"/>
                <a:gd name="T21" fmla="*/ 1235034 h 12350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0010" h="1235034">
                  <a:moveTo>
                    <a:pt x="0" y="0"/>
                  </a:moveTo>
                  <a:cubicBezTo>
                    <a:pt x="57397" y="63335"/>
                    <a:pt x="108856" y="146463"/>
                    <a:pt x="154378" y="225632"/>
                  </a:cubicBezTo>
                  <a:cubicBezTo>
                    <a:pt x="199900" y="304801"/>
                    <a:pt x="241464" y="383970"/>
                    <a:pt x="273132" y="475014"/>
                  </a:cubicBezTo>
                  <a:cubicBezTo>
                    <a:pt x="304800" y="566058"/>
                    <a:pt x="328550" y="684810"/>
                    <a:pt x="344384" y="771896"/>
                  </a:cubicBezTo>
                  <a:cubicBezTo>
                    <a:pt x="360218" y="858982"/>
                    <a:pt x="362196" y="920338"/>
                    <a:pt x="368134" y="997528"/>
                  </a:cubicBezTo>
                  <a:cubicBezTo>
                    <a:pt x="374072" y="1074718"/>
                    <a:pt x="378031" y="1195450"/>
                    <a:pt x="380010" y="1235034"/>
                  </a:cubicBezTo>
                </a:path>
              </a:pathLst>
            </a:cu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10262" name="Straight Arrow Connector 29"/>
            <p:cNvCxnSpPr>
              <a:cxnSpLocks noChangeShapeType="1"/>
              <a:stCxn id="10256" idx="2"/>
            </p:cNvCxnSpPr>
            <p:nvPr/>
          </p:nvCxnSpPr>
          <p:spPr bwMode="auto">
            <a:xfrm>
              <a:off x="5333557" y="2860079"/>
              <a:ext cx="68769" cy="224367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0263" name="Straight Arrow Connector 30"/>
            <p:cNvCxnSpPr>
              <a:cxnSpLocks noChangeShapeType="1"/>
              <a:stCxn id="10257" idx="2"/>
            </p:cNvCxnSpPr>
            <p:nvPr/>
          </p:nvCxnSpPr>
          <p:spPr bwMode="auto">
            <a:xfrm>
              <a:off x="4436164" y="3116415"/>
              <a:ext cx="55307" cy="189737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0264" name="Straight Arrow Connector 31"/>
            <p:cNvCxnSpPr>
              <a:cxnSpLocks noChangeShapeType="1"/>
              <a:stCxn id="10258" idx="2"/>
            </p:cNvCxnSpPr>
            <p:nvPr/>
          </p:nvCxnSpPr>
          <p:spPr bwMode="auto">
            <a:xfrm>
              <a:off x="3919023" y="3249925"/>
              <a:ext cx="52560" cy="151576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0265" name="Straight Arrow Connector 32"/>
            <p:cNvCxnSpPr>
              <a:cxnSpLocks noChangeShapeType="1"/>
              <a:stCxn id="10259" idx="2"/>
            </p:cNvCxnSpPr>
            <p:nvPr/>
          </p:nvCxnSpPr>
          <p:spPr bwMode="auto">
            <a:xfrm>
              <a:off x="3594679" y="3331064"/>
              <a:ext cx="52056" cy="144083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0266" name="Straight Arrow Connector 33"/>
            <p:cNvCxnSpPr>
              <a:cxnSpLocks noChangeShapeType="1"/>
              <a:stCxn id="10260" idx="2"/>
            </p:cNvCxnSpPr>
            <p:nvPr/>
          </p:nvCxnSpPr>
          <p:spPr bwMode="auto">
            <a:xfrm>
              <a:off x="3327673" y="3393331"/>
              <a:ext cx="50905" cy="136300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0267" name="Straight Arrow Connector 34"/>
            <p:cNvCxnSpPr>
              <a:cxnSpLocks noChangeShapeType="1"/>
              <a:stCxn id="10261" idx="2"/>
            </p:cNvCxnSpPr>
            <p:nvPr/>
          </p:nvCxnSpPr>
          <p:spPr bwMode="auto">
            <a:xfrm>
              <a:off x="3126722" y="3448287"/>
              <a:ext cx="40520" cy="116778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sp>
          <p:nvSpPr>
            <p:cNvPr id="10268" name="Line 5"/>
            <p:cNvSpPr>
              <a:spLocks noChangeShapeType="1"/>
            </p:cNvSpPr>
            <p:nvPr/>
          </p:nvSpPr>
          <p:spPr bwMode="auto">
            <a:xfrm flipH="1">
              <a:off x="2579687" y="3628035"/>
              <a:ext cx="4418072" cy="1015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69" name="Line 4"/>
            <p:cNvSpPr>
              <a:spLocks noChangeShapeType="1"/>
            </p:cNvSpPr>
            <p:nvPr/>
          </p:nvSpPr>
          <p:spPr bwMode="auto">
            <a:xfrm flipH="1">
              <a:off x="2544762" y="1703727"/>
              <a:ext cx="3932002" cy="1853894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10270" name="Straight Connector 29"/>
            <p:cNvCxnSpPr>
              <a:cxnSpLocks noChangeShapeType="1"/>
            </p:cNvCxnSpPr>
            <p:nvPr/>
          </p:nvCxnSpPr>
          <p:spPr bwMode="auto">
            <a:xfrm flipV="1">
              <a:off x="2743654" y="2699430"/>
              <a:ext cx="3788229" cy="838200"/>
            </a:xfrm>
            <a:prstGeom prst="line">
              <a:avLst/>
            </a:prstGeom>
            <a:noFill/>
            <a:ln w="12700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0271" name="Straight Connector 30"/>
            <p:cNvCxnSpPr>
              <a:cxnSpLocks noChangeShapeType="1"/>
            </p:cNvCxnSpPr>
            <p:nvPr/>
          </p:nvCxnSpPr>
          <p:spPr bwMode="auto">
            <a:xfrm flipV="1">
              <a:off x="2765426" y="2242231"/>
              <a:ext cx="3603171" cy="1284514"/>
            </a:xfrm>
            <a:prstGeom prst="line">
              <a:avLst/>
            </a:prstGeom>
            <a:noFill/>
            <a:ln w="12700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0272" name="Straight Connector 32"/>
            <p:cNvCxnSpPr>
              <a:cxnSpLocks noChangeShapeType="1"/>
            </p:cNvCxnSpPr>
            <p:nvPr/>
          </p:nvCxnSpPr>
          <p:spPr bwMode="auto">
            <a:xfrm flipV="1">
              <a:off x="2787197" y="3178402"/>
              <a:ext cx="3831771" cy="370114"/>
            </a:xfrm>
            <a:prstGeom prst="line">
              <a:avLst/>
            </a:prstGeom>
            <a:noFill/>
            <a:ln w="12700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</p:cxnSp>
        <p:graphicFrame>
          <p:nvGraphicFramePr>
            <p:cNvPr id="10245" name="Object 23"/>
            <p:cNvGraphicFramePr>
              <a:graphicFrameLocks noChangeAspect="1"/>
            </p:cNvGraphicFramePr>
            <p:nvPr/>
          </p:nvGraphicFramePr>
          <p:xfrm>
            <a:off x="5858555" y="2317071"/>
            <a:ext cx="358775" cy="4968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5" name="Equation" r:id="rId10" imgW="165028" imgH="228501" progId="Equation.DSMT4">
                    <p:embed/>
                  </p:oleObj>
                </mc:Choice>
                <mc:Fallback>
                  <p:oleObj name="Equation" r:id="rId10" imgW="165028" imgH="228501" progId="Equation.DSMT4">
                    <p:embed/>
                    <p:pic>
                      <p:nvPicPr>
                        <p:cNvPr id="0" name="Picture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58555" y="2317071"/>
                          <a:ext cx="358775" cy="4968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TextBox 32"/>
            <p:cNvSpPr txBox="1"/>
            <p:nvPr/>
          </p:nvSpPr>
          <p:spPr>
            <a:xfrm>
              <a:off x="1099456" y="4060372"/>
              <a:ext cx="12987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bg2"/>
                  </a:solidFill>
                </a:rPr>
                <a:t>Insulating gap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 bwMode="auto">
            <a:xfrm>
              <a:off x="2427514" y="3450772"/>
              <a:ext cx="293914" cy="293914"/>
            </a:xfrm>
            <a:prstGeom prst="ellipse">
              <a:avLst/>
            </a:prstGeom>
            <a:noFill/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 bwMode="auto">
            <a:xfrm flipV="1">
              <a:off x="2220686" y="3766957"/>
              <a:ext cx="206328" cy="30430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graphicFrame>
          <p:nvGraphicFramePr>
            <p:cNvPr id="37" name="Object 25"/>
            <p:cNvGraphicFramePr>
              <a:graphicFrameLocks noChangeAspect="1"/>
            </p:cNvGraphicFramePr>
            <p:nvPr/>
          </p:nvGraphicFramePr>
          <p:xfrm>
            <a:off x="999864" y="2912352"/>
            <a:ext cx="301625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6" name="Equation" r:id="rId12" imgW="165028" imgH="228501" progId="Equation.DSMT4">
                    <p:embed/>
                  </p:oleObj>
                </mc:Choice>
                <mc:Fallback>
                  <p:oleObj name="Equation" r:id="rId12" imgW="165028" imgH="228501" progId="Equation.DSMT4">
                    <p:embed/>
                    <p:pic>
                      <p:nvPicPr>
                        <p:cNvPr id="0" name="Picture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99864" y="2912352"/>
                          <a:ext cx="301625" cy="419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9933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auto">
          <a:xfrm>
            <a:off x="438376" y="3200393"/>
            <a:ext cx="3149600" cy="1023257"/>
          </a:xfrm>
          <a:prstGeom prst="rect">
            <a:avLst/>
          </a:prstGeom>
          <a:solidFill>
            <a:schemeClr val="tx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307202" name="Text Box 2"/>
          <p:cNvSpPr txBox="1">
            <a:spLocks noChangeArrowheads="1"/>
          </p:cNvSpPr>
          <p:nvPr/>
        </p:nvSpPr>
        <p:spPr bwMode="auto">
          <a:xfrm>
            <a:off x="1746250" y="0"/>
            <a:ext cx="58801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Boundary Value Problem</a:t>
            </a:r>
          </a:p>
        </p:txBody>
      </p:sp>
      <p:grpSp>
        <p:nvGrpSpPr>
          <p:cNvPr id="2055" name="Group 50"/>
          <p:cNvGrpSpPr>
            <a:grpSpLocks/>
          </p:cNvGrpSpPr>
          <p:nvPr/>
        </p:nvGrpSpPr>
        <p:grpSpPr bwMode="auto">
          <a:xfrm>
            <a:off x="4137025" y="991735"/>
            <a:ext cx="3759200" cy="2384425"/>
            <a:chOff x="1592" y="743"/>
            <a:chExt cx="2368" cy="1502"/>
          </a:xfrm>
        </p:grpSpPr>
        <p:sp>
          <p:nvSpPr>
            <p:cNvPr id="2063" name="Freeform 28"/>
            <p:cNvSpPr>
              <a:spLocks/>
            </p:cNvSpPr>
            <p:nvPr/>
          </p:nvSpPr>
          <p:spPr bwMode="auto">
            <a:xfrm>
              <a:off x="1592" y="743"/>
              <a:ext cx="2368" cy="1502"/>
            </a:xfrm>
            <a:custGeom>
              <a:avLst/>
              <a:gdLst>
                <a:gd name="T0" fmla="*/ 735 w 1070"/>
                <a:gd name="T1" fmla="*/ 1089 h 666"/>
                <a:gd name="T2" fmla="*/ 250 w 1070"/>
                <a:gd name="T3" fmla="*/ 2167 h 666"/>
                <a:gd name="T4" fmla="*/ 33 w 1070"/>
                <a:gd name="T5" fmla="*/ 3419 h 666"/>
                <a:gd name="T6" fmla="*/ 259 w 1070"/>
                <a:gd name="T7" fmla="*/ 5045 h 666"/>
                <a:gd name="T8" fmla="*/ 1562 w 1070"/>
                <a:gd name="T9" fmla="*/ 6123 h 666"/>
                <a:gd name="T10" fmla="*/ 3340 w 1070"/>
                <a:gd name="T11" fmla="*/ 6836 h 666"/>
                <a:gd name="T12" fmla="*/ 5269 w 1070"/>
                <a:gd name="T13" fmla="*/ 7548 h 666"/>
                <a:gd name="T14" fmla="*/ 6763 w 1070"/>
                <a:gd name="T15" fmla="*/ 7386 h 666"/>
                <a:gd name="T16" fmla="*/ 8248 w 1070"/>
                <a:gd name="T17" fmla="*/ 7309 h 666"/>
                <a:gd name="T18" fmla="*/ 9800 w 1070"/>
                <a:gd name="T19" fmla="*/ 6588 h 666"/>
                <a:gd name="T20" fmla="*/ 10926 w 1070"/>
                <a:gd name="T21" fmla="*/ 5381 h 666"/>
                <a:gd name="T22" fmla="*/ 11285 w 1070"/>
                <a:gd name="T23" fmla="*/ 4028 h 666"/>
                <a:gd name="T24" fmla="*/ 11588 w 1070"/>
                <a:gd name="T25" fmla="*/ 3063 h 666"/>
                <a:gd name="T26" fmla="*/ 11373 w 1070"/>
                <a:gd name="T27" fmla="*/ 1719 h 666"/>
                <a:gd name="T28" fmla="*/ 10545 w 1070"/>
                <a:gd name="T29" fmla="*/ 1252 h 666"/>
                <a:gd name="T30" fmla="*/ 9884 w 1070"/>
                <a:gd name="T31" fmla="*/ 940 h 666"/>
                <a:gd name="T32" fmla="*/ 8390 w 1070"/>
                <a:gd name="T33" fmla="*/ 72 h 666"/>
                <a:gd name="T34" fmla="*/ 6827 w 1070"/>
                <a:gd name="T35" fmla="*/ 550 h 666"/>
                <a:gd name="T36" fmla="*/ 5050 w 1070"/>
                <a:gd name="T37" fmla="*/ 620 h 666"/>
                <a:gd name="T38" fmla="*/ 3089 w 1070"/>
                <a:gd name="T39" fmla="*/ 284 h 666"/>
                <a:gd name="T40" fmla="*/ 1821 w 1070"/>
                <a:gd name="T41" fmla="*/ 392 h 666"/>
                <a:gd name="T42" fmla="*/ 735 w 1070"/>
                <a:gd name="T43" fmla="*/ 1089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rgbClr val="DDDDDD"/>
            </a:solidFill>
            <a:ln w="381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052" name="Object 42"/>
            <p:cNvGraphicFramePr>
              <a:graphicFrameLocks noChangeAspect="1"/>
            </p:cNvGraphicFramePr>
            <p:nvPr/>
          </p:nvGraphicFramePr>
          <p:xfrm>
            <a:off x="2056" y="1199"/>
            <a:ext cx="1520" cy="3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8" name="Equation" r:id="rId4" imgW="1040948" imgH="253890" progId="Equation.DSMT4">
                    <p:embed/>
                  </p:oleObj>
                </mc:Choice>
                <mc:Fallback>
                  <p:oleObj name="Equation" r:id="rId4" imgW="1040948" imgH="253890" progId="Equation.DSMT4">
                    <p:embed/>
                    <p:pic>
                      <p:nvPicPr>
                        <p:cNvPr id="0" name="Picture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56" y="1199"/>
                          <a:ext cx="1520" cy="371"/>
                        </a:xfrm>
                        <a:prstGeom prst="rect">
                          <a:avLst/>
                        </a:prstGeom>
                        <a:solidFill>
                          <a:srgbClr val="DDDDDD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050" name="Object 43"/>
          <p:cNvGraphicFramePr>
            <a:graphicFrameLocks noChangeAspect="1"/>
          </p:cNvGraphicFramePr>
          <p:nvPr/>
        </p:nvGraphicFramePr>
        <p:xfrm>
          <a:off x="6513513" y="4608060"/>
          <a:ext cx="2238375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6" imgW="1028254" imgH="253890" progId="Equation.DSMT4">
                  <p:embed/>
                </p:oleObj>
              </mc:Choice>
              <mc:Fallback>
                <p:oleObj name="Equation" r:id="rId6" imgW="1028254" imgH="25389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3513" y="4608060"/>
                        <a:ext cx="2238375" cy="55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44"/>
          <p:cNvGraphicFramePr>
            <a:graphicFrameLocks noChangeAspect="1"/>
          </p:cNvGraphicFramePr>
          <p:nvPr/>
        </p:nvGraphicFramePr>
        <p:xfrm>
          <a:off x="830942" y="3666892"/>
          <a:ext cx="2366963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8" imgW="1269449" imgH="253890" progId="Equation.DSMT4">
                  <p:embed/>
                </p:oleObj>
              </mc:Choice>
              <mc:Fallback>
                <p:oleObj name="Equation" r:id="rId8" imgW="1269449" imgH="25389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942" y="3666892"/>
                        <a:ext cx="2366963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Text Box 45"/>
          <p:cNvSpPr txBox="1">
            <a:spLocks noChangeArrowheads="1"/>
          </p:cNvSpPr>
          <p:nvPr/>
        </p:nvSpPr>
        <p:spPr bwMode="auto">
          <a:xfrm>
            <a:off x="739548" y="3249152"/>
            <a:ext cx="2597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hlink"/>
                </a:solidFill>
              </a:rPr>
              <a:t>Uniqueness theorem:</a:t>
            </a:r>
          </a:p>
        </p:txBody>
      </p:sp>
      <p:sp>
        <p:nvSpPr>
          <p:cNvPr id="2057" name="Line 47"/>
          <p:cNvSpPr>
            <a:spLocks noChangeShapeType="1"/>
          </p:cNvSpPr>
          <p:nvPr/>
        </p:nvSpPr>
        <p:spPr bwMode="auto">
          <a:xfrm flipH="1" flipV="1">
            <a:off x="6038624" y="3443289"/>
            <a:ext cx="474662" cy="1166812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 type="none" w="med" len="med"/>
            <a:tailEnd type="arrow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8" name="Text Box 48"/>
          <p:cNvSpPr txBox="1">
            <a:spLocks noChangeArrowheads="1"/>
          </p:cNvSpPr>
          <p:nvPr/>
        </p:nvSpPr>
        <p:spPr bwMode="auto">
          <a:xfrm>
            <a:off x="6943725" y="4103235"/>
            <a:ext cx="17208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On boundary:</a:t>
            </a:r>
          </a:p>
        </p:txBody>
      </p:sp>
      <p:sp>
        <p:nvSpPr>
          <p:cNvPr id="2059" name="Text Box 49"/>
          <p:cNvSpPr txBox="1">
            <a:spLocks noChangeArrowheads="1"/>
          </p:cNvSpPr>
          <p:nvPr/>
        </p:nvSpPr>
        <p:spPr bwMode="auto">
          <a:xfrm>
            <a:off x="327547" y="1157074"/>
            <a:ext cx="3357349" cy="1754326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Goal: </a:t>
            </a:r>
          </a:p>
          <a:p>
            <a:pPr algn="ctr"/>
            <a:r>
              <a:rPr lang="en-US" sz="1800" dirty="0">
                <a:solidFill>
                  <a:schemeClr val="bg1"/>
                </a:solidFill>
              </a:rPr>
              <a:t>Solve for the potential function inside of a </a:t>
            </a:r>
            <a:r>
              <a:rPr lang="en-US" sz="1800" dirty="0" smtClean="0">
                <a:solidFill>
                  <a:schemeClr val="bg1"/>
                </a:solidFill>
              </a:rPr>
              <a:t>hollow region (no charges inside), </a:t>
            </a:r>
            <a:r>
              <a:rPr lang="en-US" sz="1800" dirty="0">
                <a:solidFill>
                  <a:schemeClr val="bg1"/>
                </a:solidFill>
              </a:rPr>
              <a:t>given the value of the potential function on the boundary.</a:t>
            </a:r>
          </a:p>
        </p:txBody>
      </p:sp>
      <p:sp>
        <p:nvSpPr>
          <p:cNvPr id="2060" name="Text Box 51"/>
          <p:cNvSpPr txBox="1">
            <a:spLocks noChangeArrowheads="1"/>
          </p:cNvSpPr>
          <p:nvPr/>
        </p:nvSpPr>
        <p:spPr bwMode="auto">
          <a:xfrm>
            <a:off x="1243211" y="6202871"/>
            <a:ext cx="704551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1800" dirty="0" smtClean="0">
                <a:solidFill>
                  <a:schemeClr val="bg2"/>
                </a:solidFill>
              </a:rPr>
              <a:t>(Please see </a:t>
            </a:r>
            <a:r>
              <a:rPr lang="en-US" sz="1800" dirty="0">
                <a:solidFill>
                  <a:schemeClr val="bg2"/>
                </a:solidFill>
              </a:rPr>
              <a:t>the </a:t>
            </a:r>
            <a:r>
              <a:rPr lang="en-US" sz="1800" dirty="0" smtClean="0">
                <a:solidFill>
                  <a:schemeClr val="bg2"/>
                </a:solidFill>
              </a:rPr>
              <a:t>textbooks </a:t>
            </a:r>
            <a:r>
              <a:rPr lang="en-US" sz="1800" dirty="0">
                <a:solidFill>
                  <a:schemeClr val="bg2"/>
                </a:solidFill>
              </a:rPr>
              <a:t>for a </a:t>
            </a:r>
            <a:r>
              <a:rPr lang="en-US" sz="1800" dirty="0" smtClean="0">
                <a:solidFill>
                  <a:schemeClr val="bg2"/>
                </a:solidFill>
              </a:rPr>
              <a:t>proof of the uniqueness theorem.)</a:t>
            </a:r>
            <a:endParaRPr lang="en-US" sz="1800" dirty="0">
              <a:solidFill>
                <a:schemeClr val="bg2"/>
              </a:solidFill>
            </a:endParaRPr>
          </a:p>
        </p:txBody>
      </p:sp>
      <p:sp>
        <p:nvSpPr>
          <p:cNvPr id="2061" name="TextBox 14"/>
          <p:cNvSpPr txBox="1">
            <a:spLocks noChangeArrowheads="1"/>
          </p:cNvSpPr>
          <p:nvPr/>
        </p:nvSpPr>
        <p:spPr bwMode="auto">
          <a:xfrm>
            <a:off x="5295900" y="2549072"/>
            <a:ext cx="1622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(no charges)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E66586-B02E-45B1-AE50-5D8A9A3D0957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80998" y="4953003"/>
            <a:ext cx="3254829" cy="830997"/>
          </a:xfrm>
          <a:prstGeom prst="rect">
            <a:avLst/>
          </a:prstGeom>
          <a:solidFill>
            <a:srgbClr val="FFFF99"/>
          </a:solidFill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As long </a:t>
            </a:r>
            <a:r>
              <a:rPr lang="en-US" sz="1600" smtClean="0">
                <a:solidFill>
                  <a:schemeClr val="bg2"/>
                </a:solidFill>
              </a:rPr>
              <a:t>as our </a:t>
            </a:r>
            <a:r>
              <a:rPr lang="en-US" sz="1600" dirty="0" smtClean="0">
                <a:solidFill>
                  <a:schemeClr val="bg2"/>
                </a:solidFill>
              </a:rPr>
              <a:t>solution satisfies the Laplace equation and the B.C.s, it must be correct!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18" name="Down Arrow 17"/>
          <p:cNvSpPr/>
          <p:nvPr/>
        </p:nvSpPr>
        <p:spPr bwMode="auto">
          <a:xfrm>
            <a:off x="1817913" y="4386943"/>
            <a:ext cx="283029" cy="348343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Text Box 2"/>
          <p:cNvSpPr txBox="1">
            <a:spLocks noChangeArrowheads="1"/>
          </p:cNvSpPr>
          <p:nvPr/>
        </p:nvSpPr>
        <p:spPr bwMode="auto">
          <a:xfrm>
            <a:off x="805543" y="0"/>
            <a:ext cx="7837714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 Faraday Cage Effect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81" name="Text Box 7"/>
          <p:cNvSpPr txBox="1">
            <a:spLocks noChangeArrowheads="1"/>
          </p:cNvSpPr>
          <p:nvPr/>
        </p:nvSpPr>
        <p:spPr bwMode="auto">
          <a:xfrm>
            <a:off x="609815" y="3747099"/>
            <a:ext cx="105349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Guess:</a:t>
            </a:r>
          </a:p>
        </p:txBody>
      </p:sp>
      <p:sp>
        <p:nvSpPr>
          <p:cNvPr id="3083" name="Text Box 12"/>
          <p:cNvSpPr txBox="1">
            <a:spLocks noChangeArrowheads="1"/>
          </p:cNvSpPr>
          <p:nvPr/>
        </p:nvSpPr>
        <p:spPr bwMode="auto">
          <a:xfrm>
            <a:off x="582597" y="4521650"/>
            <a:ext cx="974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Check:</a:t>
            </a:r>
          </a:p>
        </p:txBody>
      </p:sp>
      <p:sp>
        <p:nvSpPr>
          <p:cNvPr id="3084" name="Text Box 16"/>
          <p:cNvSpPr txBox="1">
            <a:spLocks noChangeArrowheads="1"/>
          </p:cNvSpPr>
          <p:nvPr/>
        </p:nvSpPr>
        <p:spPr bwMode="auto">
          <a:xfrm>
            <a:off x="393723" y="1096654"/>
            <a:ext cx="2549096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hlink"/>
                </a:solidFill>
              </a:rPr>
              <a:t>Hollow PEC shell</a:t>
            </a:r>
          </a:p>
        </p:txBody>
      </p:sp>
      <p:sp>
        <p:nvSpPr>
          <p:cNvPr id="3085" name="Text Box 18"/>
          <p:cNvSpPr txBox="1">
            <a:spLocks noChangeArrowheads="1"/>
          </p:cNvSpPr>
          <p:nvPr/>
        </p:nvSpPr>
        <p:spPr bwMode="auto">
          <a:xfrm>
            <a:off x="899206" y="2921000"/>
            <a:ext cx="7581114" cy="400110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>
              <a:tabLst>
                <a:tab pos="5595938" algn="l"/>
              </a:tabLst>
            </a:pPr>
            <a:r>
              <a:rPr lang="en-US" sz="2000" dirty="0">
                <a:solidFill>
                  <a:schemeClr val="bg2"/>
                </a:solidFill>
              </a:rPr>
              <a:t>Prove </a:t>
            </a:r>
            <a:r>
              <a:rPr lang="en-US" sz="2000" dirty="0" smtClean="0">
                <a:solidFill>
                  <a:schemeClr val="bg2"/>
                </a:solidFill>
              </a:rPr>
              <a:t>that  </a:t>
            </a:r>
            <a:r>
              <a:rPr lang="en-US" sz="2000" i="1" u="sng" dirty="0">
                <a:solidFill>
                  <a:schemeClr val="bg2"/>
                </a:solidFill>
                <a:latin typeface="Times New Roman" pitchFamily="18" charset="0"/>
              </a:rPr>
              <a:t>E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= </a:t>
            </a:r>
            <a:r>
              <a:rPr lang="en-US" sz="2000" u="sng" dirty="0">
                <a:solidFill>
                  <a:schemeClr val="bg2"/>
                </a:solidFill>
                <a:latin typeface="Times New Roman" pitchFamily="18" charset="0"/>
              </a:rPr>
              <a:t>0</a:t>
            </a:r>
            <a:r>
              <a:rPr lang="en-US" sz="2000" dirty="0">
                <a:solidFill>
                  <a:schemeClr val="bg2"/>
                </a:solidFill>
              </a:rPr>
              <a:t>  inside a hollow PEC shell (Faraday cage effect).</a:t>
            </a:r>
          </a:p>
        </p:txBody>
      </p:sp>
      <p:graphicFrame>
        <p:nvGraphicFramePr>
          <p:cNvPr id="3076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5555624"/>
              </p:ext>
            </p:extLst>
          </p:nvPr>
        </p:nvGraphicFramePr>
        <p:xfrm>
          <a:off x="1684552" y="3726865"/>
          <a:ext cx="322262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30" name="Equation" r:id="rId4" imgW="1663700" imgH="254000" progId="Equation.DSMT4">
                  <p:embed/>
                </p:oleObj>
              </mc:Choice>
              <mc:Fallback>
                <p:oleObj name="Equation" r:id="rId4" imgW="1663700" imgH="254000" progId="Equation.DSMT4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4552" y="3726865"/>
                        <a:ext cx="3222625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22"/>
          <p:cNvGraphicFramePr>
            <a:graphicFrameLocks noChangeAspect="1"/>
          </p:cNvGraphicFramePr>
          <p:nvPr/>
        </p:nvGraphicFramePr>
        <p:xfrm>
          <a:off x="1604947" y="4464500"/>
          <a:ext cx="3371850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31" name="Equation" r:id="rId6" imgW="1548728" imgH="482391" progId="Equation.DSMT4">
                  <p:embed/>
                </p:oleObj>
              </mc:Choice>
              <mc:Fallback>
                <p:oleObj name="Equation" r:id="rId6" imgW="1548728" imgH="482391" progId="Equation.DSMT4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47" y="4464500"/>
                        <a:ext cx="3371850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6" name="Freeform 25"/>
          <p:cNvSpPr>
            <a:spLocks/>
          </p:cNvSpPr>
          <p:nvPr/>
        </p:nvSpPr>
        <p:spPr bwMode="auto">
          <a:xfrm>
            <a:off x="5126022" y="4542288"/>
            <a:ext cx="390525" cy="231775"/>
          </a:xfrm>
          <a:custGeom>
            <a:avLst/>
            <a:gdLst>
              <a:gd name="T0" fmla="*/ 0 w 246"/>
              <a:gd name="T1" fmla="*/ 46 h 146"/>
              <a:gd name="T2" fmla="*/ 47 w 246"/>
              <a:gd name="T3" fmla="*/ 146 h 146"/>
              <a:gd name="T4" fmla="*/ 185 w 246"/>
              <a:gd name="T5" fmla="*/ 46 h 146"/>
              <a:gd name="T6" fmla="*/ 246 w 246"/>
              <a:gd name="T7" fmla="*/ 0 h 146"/>
              <a:gd name="T8" fmla="*/ 0 60000 65536"/>
              <a:gd name="T9" fmla="*/ 0 60000 65536"/>
              <a:gd name="T10" fmla="*/ 0 60000 65536"/>
              <a:gd name="T11" fmla="*/ 0 60000 65536"/>
              <a:gd name="T12" fmla="*/ 0 w 246"/>
              <a:gd name="T13" fmla="*/ 0 h 146"/>
              <a:gd name="T14" fmla="*/ 246 w 246"/>
              <a:gd name="T15" fmla="*/ 146 h 1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6" h="146">
                <a:moveTo>
                  <a:pt x="0" y="46"/>
                </a:moveTo>
                <a:cubicBezTo>
                  <a:pt x="26" y="70"/>
                  <a:pt x="33" y="113"/>
                  <a:pt x="47" y="146"/>
                </a:cubicBezTo>
                <a:cubicBezTo>
                  <a:pt x="88" y="105"/>
                  <a:pt x="140" y="82"/>
                  <a:pt x="185" y="46"/>
                </a:cubicBezTo>
                <a:cubicBezTo>
                  <a:pt x="205" y="30"/>
                  <a:pt x="246" y="0"/>
                  <a:pt x="246" y="0"/>
                </a:cubicBezTo>
              </a:path>
            </a:pathLst>
          </a:custGeom>
          <a:noFill/>
          <a:ln w="381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7" name="Freeform 26"/>
          <p:cNvSpPr>
            <a:spLocks/>
          </p:cNvSpPr>
          <p:nvPr/>
        </p:nvSpPr>
        <p:spPr bwMode="auto">
          <a:xfrm>
            <a:off x="3892534" y="5097913"/>
            <a:ext cx="390525" cy="231775"/>
          </a:xfrm>
          <a:custGeom>
            <a:avLst/>
            <a:gdLst>
              <a:gd name="T0" fmla="*/ 0 w 246"/>
              <a:gd name="T1" fmla="*/ 46 h 146"/>
              <a:gd name="T2" fmla="*/ 47 w 246"/>
              <a:gd name="T3" fmla="*/ 146 h 146"/>
              <a:gd name="T4" fmla="*/ 185 w 246"/>
              <a:gd name="T5" fmla="*/ 46 h 146"/>
              <a:gd name="T6" fmla="*/ 246 w 246"/>
              <a:gd name="T7" fmla="*/ 0 h 146"/>
              <a:gd name="T8" fmla="*/ 0 60000 65536"/>
              <a:gd name="T9" fmla="*/ 0 60000 65536"/>
              <a:gd name="T10" fmla="*/ 0 60000 65536"/>
              <a:gd name="T11" fmla="*/ 0 60000 65536"/>
              <a:gd name="T12" fmla="*/ 0 w 246"/>
              <a:gd name="T13" fmla="*/ 0 h 146"/>
              <a:gd name="T14" fmla="*/ 246 w 246"/>
              <a:gd name="T15" fmla="*/ 146 h 1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6" h="146">
                <a:moveTo>
                  <a:pt x="0" y="46"/>
                </a:moveTo>
                <a:cubicBezTo>
                  <a:pt x="26" y="70"/>
                  <a:pt x="33" y="113"/>
                  <a:pt x="47" y="146"/>
                </a:cubicBezTo>
                <a:cubicBezTo>
                  <a:pt x="88" y="105"/>
                  <a:pt x="140" y="82"/>
                  <a:pt x="185" y="46"/>
                </a:cubicBezTo>
                <a:cubicBezTo>
                  <a:pt x="205" y="30"/>
                  <a:pt x="246" y="0"/>
                  <a:pt x="246" y="0"/>
                </a:cubicBezTo>
              </a:path>
            </a:pathLst>
          </a:custGeom>
          <a:noFill/>
          <a:ln w="381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8" name="Text Box 29"/>
          <p:cNvSpPr txBox="1">
            <a:spLocks noChangeArrowheads="1"/>
          </p:cNvSpPr>
          <p:nvPr/>
        </p:nvSpPr>
        <p:spPr bwMode="auto">
          <a:xfrm>
            <a:off x="395788" y="6134282"/>
            <a:ext cx="417621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Conclusion:  The </a:t>
            </a:r>
            <a:r>
              <a:rPr lang="en-US" sz="2000" dirty="0">
                <a:solidFill>
                  <a:schemeClr val="bg1"/>
                </a:solidFill>
              </a:rPr>
              <a:t>correct solution is</a:t>
            </a:r>
          </a:p>
        </p:txBody>
      </p:sp>
      <p:graphicFrame>
        <p:nvGraphicFramePr>
          <p:cNvPr id="3078" name="Object 32"/>
          <p:cNvGraphicFramePr>
            <a:graphicFrameLocks noChangeAspect="1"/>
          </p:cNvGraphicFramePr>
          <p:nvPr/>
        </p:nvGraphicFramePr>
        <p:xfrm>
          <a:off x="4672920" y="6132055"/>
          <a:ext cx="1795462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32" name="Equation" r:id="rId8" imgW="926698" imgH="253890" progId="Equation.DSMT4">
                  <p:embed/>
                </p:oleObj>
              </mc:Choice>
              <mc:Fallback>
                <p:oleObj name="Equation" r:id="rId8" imgW="926698" imgH="253890" progId="Equation.DSMT4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2920" y="6132055"/>
                        <a:ext cx="1795462" cy="4921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Slide Number Placeholder 19"/>
          <p:cNvSpPr>
            <a:spLocks noGrp="1"/>
          </p:cNvSpPr>
          <p:nvPr>
            <p:ph type="sldNum" sz="quarter" idx="4294967295"/>
          </p:nvPr>
        </p:nvSpPr>
        <p:spPr>
          <a:xfrm>
            <a:off x="72390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825D1F0-164F-4BB5-9143-AEE4ED86371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987148" y="3918542"/>
            <a:ext cx="2732314" cy="1569660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Note: </a:t>
            </a:r>
          </a:p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We can make any guess that we wish, as long as our final solution satisfies Laplace’s equation and the boundary conditions.</a:t>
            </a:r>
            <a:endParaRPr lang="en-US" sz="1600" dirty="0">
              <a:solidFill>
                <a:schemeClr val="bg2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53621" y="991571"/>
            <a:ext cx="5720620" cy="1598776"/>
            <a:chOff x="3053621" y="991571"/>
            <a:chExt cx="5720620" cy="1598776"/>
          </a:xfrm>
        </p:grpSpPr>
        <p:sp>
          <p:nvSpPr>
            <p:cNvPr id="3080" name="Freeform 3"/>
            <p:cNvSpPr>
              <a:spLocks/>
            </p:cNvSpPr>
            <p:nvPr/>
          </p:nvSpPr>
          <p:spPr bwMode="auto">
            <a:xfrm>
              <a:off x="3053621" y="991571"/>
              <a:ext cx="3759200" cy="1446212"/>
            </a:xfrm>
            <a:custGeom>
              <a:avLst/>
              <a:gdLst>
                <a:gd name="T0" fmla="*/ 68 w 1070"/>
                <a:gd name="T1" fmla="*/ 95 h 666"/>
                <a:gd name="T2" fmla="*/ 23 w 1070"/>
                <a:gd name="T3" fmla="*/ 189 h 666"/>
                <a:gd name="T4" fmla="*/ 3 w 1070"/>
                <a:gd name="T5" fmla="*/ 298 h 666"/>
                <a:gd name="T6" fmla="*/ 24 w 1070"/>
                <a:gd name="T7" fmla="*/ 440 h 666"/>
                <a:gd name="T8" fmla="*/ 144 w 1070"/>
                <a:gd name="T9" fmla="*/ 534 h 666"/>
                <a:gd name="T10" fmla="*/ 308 w 1070"/>
                <a:gd name="T11" fmla="*/ 596 h 666"/>
                <a:gd name="T12" fmla="*/ 486 w 1070"/>
                <a:gd name="T13" fmla="*/ 658 h 666"/>
                <a:gd name="T14" fmla="*/ 624 w 1070"/>
                <a:gd name="T15" fmla="*/ 644 h 666"/>
                <a:gd name="T16" fmla="*/ 761 w 1070"/>
                <a:gd name="T17" fmla="*/ 637 h 666"/>
                <a:gd name="T18" fmla="*/ 904 w 1070"/>
                <a:gd name="T19" fmla="*/ 574 h 666"/>
                <a:gd name="T20" fmla="*/ 1008 w 1070"/>
                <a:gd name="T21" fmla="*/ 469 h 666"/>
                <a:gd name="T22" fmla="*/ 1041 w 1070"/>
                <a:gd name="T23" fmla="*/ 351 h 666"/>
                <a:gd name="T24" fmla="*/ 1069 w 1070"/>
                <a:gd name="T25" fmla="*/ 267 h 666"/>
                <a:gd name="T26" fmla="*/ 1049 w 1070"/>
                <a:gd name="T27" fmla="*/ 150 h 666"/>
                <a:gd name="T28" fmla="*/ 973 w 1070"/>
                <a:gd name="T29" fmla="*/ 109 h 666"/>
                <a:gd name="T30" fmla="*/ 912 w 1070"/>
                <a:gd name="T31" fmla="*/ 82 h 666"/>
                <a:gd name="T32" fmla="*/ 774 w 1070"/>
                <a:gd name="T33" fmla="*/ 6 h 666"/>
                <a:gd name="T34" fmla="*/ 630 w 1070"/>
                <a:gd name="T35" fmla="*/ 48 h 666"/>
                <a:gd name="T36" fmla="*/ 466 w 1070"/>
                <a:gd name="T37" fmla="*/ 54 h 666"/>
                <a:gd name="T38" fmla="*/ 285 w 1070"/>
                <a:gd name="T39" fmla="*/ 25 h 666"/>
                <a:gd name="T40" fmla="*/ 168 w 1070"/>
                <a:gd name="T41" fmla="*/ 34 h 666"/>
                <a:gd name="T42" fmla="*/ 68 w 1070"/>
                <a:gd name="T43" fmla="*/ 95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noFill/>
            <a:ln w="762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074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08708365"/>
                </p:ext>
              </p:extLst>
            </p:nvPr>
          </p:nvGraphicFramePr>
          <p:xfrm>
            <a:off x="4634432" y="1939812"/>
            <a:ext cx="692480" cy="3671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133" name="Equation" r:id="rId10" imgW="431613" imgH="228501" progId="Equation.DSMT4">
                    <p:embed/>
                  </p:oleObj>
                </mc:Choice>
                <mc:Fallback>
                  <p:oleObj name="Equation" r:id="rId10" imgW="431613" imgH="228501" progId="Equation.DSMT4">
                    <p:embed/>
                    <p:pic>
                      <p:nvPicPr>
                        <p:cNvPr id="0" name="Picture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34432" y="1939812"/>
                          <a:ext cx="692480" cy="3671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06377811"/>
                </p:ext>
              </p:extLst>
            </p:nvPr>
          </p:nvGraphicFramePr>
          <p:xfrm>
            <a:off x="3356095" y="1302683"/>
            <a:ext cx="382588" cy="530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134" name="Equation" r:id="rId12" imgW="165028" imgH="228501" progId="Equation.DSMT4">
                    <p:embed/>
                  </p:oleObj>
                </mc:Choice>
                <mc:Fallback>
                  <p:oleObj name="Equation" r:id="rId12" imgW="165028" imgH="228501" progId="Equation.DSMT4">
                    <p:embed/>
                    <p:pic>
                      <p:nvPicPr>
                        <p:cNvPr id="0" name="Picture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56095" y="1302683"/>
                          <a:ext cx="382588" cy="530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087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25107785"/>
                </p:ext>
              </p:extLst>
            </p:nvPr>
          </p:nvGraphicFramePr>
          <p:xfrm>
            <a:off x="6305749" y="1321931"/>
            <a:ext cx="352425" cy="412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135" name="Equation" r:id="rId14" imgW="152202" imgH="177569" progId="Equation.DSMT4">
                    <p:embed/>
                  </p:oleObj>
                </mc:Choice>
                <mc:Fallback>
                  <p:oleObj name="Equation" r:id="rId14" imgW="152202" imgH="177569" progId="Equation.DSMT4">
                    <p:embed/>
                    <p:pic>
                      <p:nvPicPr>
                        <p:cNvPr id="0" name="Picture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05749" y="1321931"/>
                          <a:ext cx="352425" cy="412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08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17855902"/>
                </p:ext>
              </p:extLst>
            </p:nvPr>
          </p:nvGraphicFramePr>
          <p:xfrm>
            <a:off x="6989763" y="1150938"/>
            <a:ext cx="322262" cy="412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136" name="Equation" r:id="rId16" imgW="139579" imgH="177646" progId="Equation.DSMT4">
                    <p:embed/>
                  </p:oleObj>
                </mc:Choice>
                <mc:Fallback>
                  <p:oleObj name="Equation" r:id="rId16" imgW="139579" imgH="177646" progId="Equation.DSMT4">
                    <p:embed/>
                    <p:pic>
                      <p:nvPicPr>
                        <p:cNvPr id="0" name="Picture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89763" y="1150938"/>
                          <a:ext cx="322262" cy="412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089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17882718"/>
                </p:ext>
              </p:extLst>
            </p:nvPr>
          </p:nvGraphicFramePr>
          <p:xfrm>
            <a:off x="6896798" y="2221050"/>
            <a:ext cx="1877443" cy="3692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137" name="Equation" r:id="rId18" imgW="1168200" imgH="228600" progId="Equation.DSMT4">
                    <p:embed/>
                  </p:oleObj>
                </mc:Choice>
                <mc:Fallback>
                  <p:oleObj name="Equation" r:id="rId18" imgW="1168200" imgH="228600" progId="Equation.DSMT4">
                    <p:embed/>
                    <p:pic>
                      <p:nvPicPr>
                        <p:cNvPr id="0" name="Picture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96798" y="2221050"/>
                          <a:ext cx="1877443" cy="3692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21632296"/>
                </p:ext>
              </p:extLst>
            </p:nvPr>
          </p:nvGraphicFramePr>
          <p:xfrm>
            <a:off x="4253333" y="1298058"/>
            <a:ext cx="1380504" cy="5413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138" name="Equation" r:id="rId20" imgW="647640" imgH="253800" progId="Equation.DSMT4">
                    <p:embed/>
                  </p:oleObj>
                </mc:Choice>
                <mc:Fallback>
                  <p:oleObj name="Equation" r:id="rId20" imgW="647640" imgH="2538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4253333" y="1298058"/>
                          <a:ext cx="1380504" cy="54137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" name="Straight Arrow Connector 3"/>
            <p:cNvCxnSpPr/>
            <p:nvPr/>
          </p:nvCxnSpPr>
          <p:spPr bwMode="auto">
            <a:xfrm flipH="1" flipV="1">
              <a:off x="6464595" y="2200940"/>
              <a:ext cx="329610" cy="17012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Text Box 1026"/>
          <p:cNvSpPr txBox="1">
            <a:spLocks noChangeArrowheads="1"/>
          </p:cNvSpPr>
          <p:nvPr/>
        </p:nvSpPr>
        <p:spPr bwMode="auto">
          <a:xfrm>
            <a:off x="2700973" y="0"/>
            <a:ext cx="384333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4104" name="Text Box 1034"/>
          <p:cNvSpPr txBox="1">
            <a:spLocks noChangeArrowheads="1"/>
          </p:cNvSpPr>
          <p:nvPr/>
        </p:nvSpPr>
        <p:spPr bwMode="auto">
          <a:xfrm>
            <a:off x="614363" y="1200150"/>
            <a:ext cx="21367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hlink"/>
                </a:solidFill>
              </a:rPr>
              <a:t>Hollow PEC shell</a:t>
            </a:r>
          </a:p>
        </p:txBody>
      </p:sp>
      <p:graphicFrame>
        <p:nvGraphicFramePr>
          <p:cNvPr id="4100" name="Object 1043"/>
          <p:cNvGraphicFramePr>
            <a:graphicFrameLocks noChangeAspect="1"/>
          </p:cNvGraphicFramePr>
          <p:nvPr/>
        </p:nvGraphicFramePr>
        <p:xfrm>
          <a:off x="3543300" y="3305175"/>
          <a:ext cx="1795463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0" name="Equation" r:id="rId4" imgW="926698" imgH="253890" progId="Equation.DSMT4">
                  <p:embed/>
                </p:oleObj>
              </mc:Choice>
              <mc:Fallback>
                <p:oleObj name="Equation" r:id="rId4" imgW="926698" imgH="253890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3300" y="3305175"/>
                        <a:ext cx="1795463" cy="4921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7" name="Rectangle 1045"/>
          <p:cNvSpPr>
            <a:spLocks noChangeArrowheads="1"/>
          </p:cNvSpPr>
          <p:nvPr/>
        </p:nvSpPr>
        <p:spPr bwMode="auto">
          <a:xfrm>
            <a:off x="1734797" y="5108893"/>
            <a:ext cx="5780942" cy="400110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solidFill>
                  <a:schemeClr val="bg2"/>
                </a:solidFill>
              </a:rPr>
              <a:t>Hence  </a:t>
            </a:r>
            <a:r>
              <a:rPr lang="en-US" i="1" u="sng" dirty="0">
                <a:solidFill>
                  <a:schemeClr val="bg2"/>
                </a:solidFill>
                <a:latin typeface="Times New Roman" pitchFamily="18" charset="0"/>
              </a:rPr>
              <a:t>E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=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u="sng" dirty="0">
                <a:solidFill>
                  <a:schemeClr val="bg2"/>
                </a:solidFill>
                <a:latin typeface="Times New Roman" pitchFamily="18" charset="0"/>
              </a:rPr>
              <a:t>0</a:t>
            </a:r>
            <a:r>
              <a:rPr lang="en-US" sz="2000" dirty="0">
                <a:solidFill>
                  <a:schemeClr val="bg2"/>
                </a:solidFill>
              </a:rPr>
              <a:t> everywhere inside the hollow cavity.</a:t>
            </a:r>
          </a:p>
        </p:txBody>
      </p:sp>
      <p:graphicFrame>
        <p:nvGraphicFramePr>
          <p:cNvPr id="4101" name="Object 1046"/>
          <p:cNvGraphicFramePr>
            <a:graphicFrameLocks noChangeAspect="1"/>
          </p:cNvGraphicFramePr>
          <p:nvPr/>
        </p:nvGraphicFramePr>
        <p:xfrm>
          <a:off x="2849563" y="4160838"/>
          <a:ext cx="3541712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1" name="Equation" r:id="rId6" imgW="1828800" imgH="254000" progId="Equation.DSMT4">
                  <p:embed/>
                </p:oleObj>
              </mc:Choice>
              <mc:Fallback>
                <p:oleObj name="Equation" r:id="rId6" imgW="1828800" imgH="254000" progId="Equation.DSMT4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9563" y="4160838"/>
                        <a:ext cx="3541712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4294967295"/>
          </p:nvPr>
        </p:nvSpPr>
        <p:spPr>
          <a:xfrm>
            <a:off x="72390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825D1F0-164F-4BB5-9143-AEE4ED86371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444240" y="5852160"/>
            <a:ext cx="2373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(Faraday cage effect)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ight Arrow 14"/>
          <p:cNvSpPr/>
          <p:nvPr/>
        </p:nvSpPr>
        <p:spPr bwMode="auto">
          <a:xfrm>
            <a:off x="2129053" y="4285396"/>
            <a:ext cx="491320" cy="218364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915398" y="1289283"/>
            <a:ext cx="4258404" cy="1446212"/>
            <a:chOff x="3053621" y="991571"/>
            <a:chExt cx="4258404" cy="1446212"/>
          </a:xfrm>
        </p:grpSpPr>
        <p:sp>
          <p:nvSpPr>
            <p:cNvPr id="23" name="Freeform 3"/>
            <p:cNvSpPr>
              <a:spLocks/>
            </p:cNvSpPr>
            <p:nvPr/>
          </p:nvSpPr>
          <p:spPr bwMode="auto">
            <a:xfrm>
              <a:off x="3053621" y="991571"/>
              <a:ext cx="3759200" cy="1446212"/>
            </a:xfrm>
            <a:custGeom>
              <a:avLst/>
              <a:gdLst>
                <a:gd name="T0" fmla="*/ 68 w 1070"/>
                <a:gd name="T1" fmla="*/ 95 h 666"/>
                <a:gd name="T2" fmla="*/ 23 w 1070"/>
                <a:gd name="T3" fmla="*/ 189 h 666"/>
                <a:gd name="T4" fmla="*/ 3 w 1070"/>
                <a:gd name="T5" fmla="*/ 298 h 666"/>
                <a:gd name="T6" fmla="*/ 24 w 1070"/>
                <a:gd name="T7" fmla="*/ 440 h 666"/>
                <a:gd name="T8" fmla="*/ 144 w 1070"/>
                <a:gd name="T9" fmla="*/ 534 h 666"/>
                <a:gd name="T10" fmla="*/ 308 w 1070"/>
                <a:gd name="T11" fmla="*/ 596 h 666"/>
                <a:gd name="T12" fmla="*/ 486 w 1070"/>
                <a:gd name="T13" fmla="*/ 658 h 666"/>
                <a:gd name="T14" fmla="*/ 624 w 1070"/>
                <a:gd name="T15" fmla="*/ 644 h 666"/>
                <a:gd name="T16" fmla="*/ 761 w 1070"/>
                <a:gd name="T17" fmla="*/ 637 h 666"/>
                <a:gd name="T18" fmla="*/ 904 w 1070"/>
                <a:gd name="T19" fmla="*/ 574 h 666"/>
                <a:gd name="T20" fmla="*/ 1008 w 1070"/>
                <a:gd name="T21" fmla="*/ 469 h 666"/>
                <a:gd name="T22" fmla="*/ 1041 w 1070"/>
                <a:gd name="T23" fmla="*/ 351 h 666"/>
                <a:gd name="T24" fmla="*/ 1069 w 1070"/>
                <a:gd name="T25" fmla="*/ 267 h 666"/>
                <a:gd name="T26" fmla="*/ 1049 w 1070"/>
                <a:gd name="T27" fmla="*/ 150 h 666"/>
                <a:gd name="T28" fmla="*/ 973 w 1070"/>
                <a:gd name="T29" fmla="*/ 109 h 666"/>
                <a:gd name="T30" fmla="*/ 912 w 1070"/>
                <a:gd name="T31" fmla="*/ 82 h 666"/>
                <a:gd name="T32" fmla="*/ 774 w 1070"/>
                <a:gd name="T33" fmla="*/ 6 h 666"/>
                <a:gd name="T34" fmla="*/ 630 w 1070"/>
                <a:gd name="T35" fmla="*/ 48 h 666"/>
                <a:gd name="T36" fmla="*/ 466 w 1070"/>
                <a:gd name="T37" fmla="*/ 54 h 666"/>
                <a:gd name="T38" fmla="*/ 285 w 1070"/>
                <a:gd name="T39" fmla="*/ 25 h 666"/>
                <a:gd name="T40" fmla="*/ 168 w 1070"/>
                <a:gd name="T41" fmla="*/ 34 h 666"/>
                <a:gd name="T42" fmla="*/ 68 w 1070"/>
                <a:gd name="T43" fmla="*/ 95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noFill/>
            <a:ln w="762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4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84295854"/>
                </p:ext>
              </p:extLst>
            </p:nvPr>
          </p:nvGraphicFramePr>
          <p:xfrm>
            <a:off x="4634432" y="1939812"/>
            <a:ext cx="692480" cy="3671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152" name="Equation" r:id="rId8" imgW="431613" imgH="228501" progId="Equation.DSMT4">
                    <p:embed/>
                  </p:oleObj>
                </mc:Choice>
                <mc:Fallback>
                  <p:oleObj name="Equation" r:id="rId8" imgW="431613" imgH="228501" progId="Equation.DSMT4">
                    <p:embed/>
                    <p:pic>
                      <p:nvPicPr>
                        <p:cNvPr id="3074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34432" y="1939812"/>
                          <a:ext cx="692480" cy="3671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39907998"/>
                </p:ext>
              </p:extLst>
            </p:nvPr>
          </p:nvGraphicFramePr>
          <p:xfrm>
            <a:off x="3356095" y="1302683"/>
            <a:ext cx="382588" cy="530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153" name="Equation" r:id="rId10" imgW="165028" imgH="228501" progId="Equation.DSMT4">
                    <p:embed/>
                  </p:oleObj>
                </mc:Choice>
                <mc:Fallback>
                  <p:oleObj name="Equation" r:id="rId10" imgW="165028" imgH="228501" progId="Equation.DSMT4">
                    <p:embed/>
                    <p:pic>
                      <p:nvPicPr>
                        <p:cNvPr id="3075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56095" y="1302683"/>
                          <a:ext cx="382588" cy="530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27126411"/>
                </p:ext>
              </p:extLst>
            </p:nvPr>
          </p:nvGraphicFramePr>
          <p:xfrm>
            <a:off x="6305749" y="1321931"/>
            <a:ext cx="352425" cy="412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154" name="Equation" r:id="rId12" imgW="152202" imgH="177569" progId="Equation.DSMT4">
                    <p:embed/>
                  </p:oleObj>
                </mc:Choice>
                <mc:Fallback>
                  <p:oleObj name="Equation" r:id="rId12" imgW="152202" imgH="177569" progId="Equation.DSMT4">
                    <p:embed/>
                    <p:pic>
                      <p:nvPicPr>
                        <p:cNvPr id="46087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05749" y="1321931"/>
                          <a:ext cx="352425" cy="412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9022215"/>
                </p:ext>
              </p:extLst>
            </p:nvPr>
          </p:nvGraphicFramePr>
          <p:xfrm>
            <a:off x="6989763" y="1150938"/>
            <a:ext cx="322262" cy="412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155" name="Equation" r:id="rId14" imgW="139579" imgH="177646" progId="Equation.DSMT4">
                    <p:embed/>
                  </p:oleObj>
                </mc:Choice>
                <mc:Fallback>
                  <p:oleObj name="Equation" r:id="rId14" imgW="139579" imgH="177646" progId="Equation.DSMT4">
                    <p:embed/>
                    <p:pic>
                      <p:nvPicPr>
                        <p:cNvPr id="46088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89763" y="1150938"/>
                          <a:ext cx="322262" cy="412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77835108"/>
                </p:ext>
              </p:extLst>
            </p:nvPr>
          </p:nvGraphicFramePr>
          <p:xfrm>
            <a:off x="4253333" y="1298058"/>
            <a:ext cx="1380504" cy="5413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156" name="Equation" r:id="rId16" imgW="647640" imgH="253800" progId="Equation.DSMT4">
                    <p:embed/>
                  </p:oleObj>
                </mc:Choice>
                <mc:Fallback>
                  <p:oleObj name="Equation" r:id="rId16" imgW="647640" imgH="253800" progId="Equation.DSMT4">
                    <p:embed/>
                    <p:pic>
                      <p:nvPicPr>
                        <p:cNvPr id="2" name="Object 1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4253333" y="1298058"/>
                          <a:ext cx="1380504" cy="54137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Text Box 2"/>
          <p:cNvSpPr txBox="1">
            <a:spLocks noChangeArrowheads="1"/>
          </p:cNvSpPr>
          <p:nvPr/>
        </p:nvSpPr>
        <p:spPr bwMode="auto">
          <a:xfrm>
            <a:off x="3041650" y="0"/>
            <a:ext cx="30194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502005" y="3900810"/>
            <a:ext cx="2290762" cy="396875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Solve for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</a:t>
            </a:r>
            <a:r>
              <a:rPr lang="en-US" dirty="0">
                <a:solidFill>
                  <a:schemeClr val="bg2"/>
                </a:solidFill>
                <a:sym typeface="Symbol" pitchFamily="18" charset="2"/>
              </a:rPr>
              <a:t> (</a:t>
            </a:r>
            <a:r>
              <a:rPr lang="en-US" i="1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x</a:t>
            </a:r>
            <a:r>
              <a:rPr lang="en-US" dirty="0">
                <a:solidFill>
                  <a:schemeClr val="bg2"/>
                </a:solidFill>
                <a:sym typeface="Symbol" pitchFamily="18" charset="2"/>
              </a:rPr>
              <a:t>, </a:t>
            </a:r>
            <a:r>
              <a:rPr lang="en-US" i="1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y</a:t>
            </a:r>
            <a:r>
              <a:rPr lang="en-US" dirty="0">
                <a:solidFill>
                  <a:schemeClr val="bg2"/>
                </a:solidFill>
                <a:sym typeface="Symbol" pitchFamily="18" charset="2"/>
              </a:rPr>
              <a:t>, </a:t>
            </a:r>
            <a:r>
              <a:rPr lang="en-US" i="1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z</a:t>
            </a:r>
            <a:r>
              <a:rPr lang="en-US" dirty="0">
                <a:solidFill>
                  <a:schemeClr val="bg2"/>
                </a:solidFill>
                <a:sym typeface="Symbol" pitchFamily="18" charset="2"/>
              </a:rPr>
              <a:t>)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080" name="Text Box 27"/>
          <p:cNvSpPr txBox="1">
            <a:spLocks noChangeArrowheads="1"/>
          </p:cNvSpPr>
          <p:nvPr/>
        </p:nvSpPr>
        <p:spPr bwMode="auto">
          <a:xfrm>
            <a:off x="2341608" y="4920942"/>
            <a:ext cx="125226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Assume: </a:t>
            </a:r>
          </a:p>
        </p:txBody>
      </p:sp>
      <p:graphicFrame>
        <p:nvGraphicFramePr>
          <p:cNvPr id="3074" name="Object 28"/>
          <p:cNvGraphicFramePr>
            <a:graphicFrameLocks noChangeAspect="1"/>
          </p:cNvGraphicFramePr>
          <p:nvPr/>
        </p:nvGraphicFramePr>
        <p:xfrm>
          <a:off x="3605891" y="4904695"/>
          <a:ext cx="228600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Equation" r:id="rId4" imgW="1167893" imgH="253890" progId="Equation.DSMT4">
                  <p:embed/>
                </p:oleObj>
              </mc:Choice>
              <mc:Fallback>
                <p:oleObj name="Equation" r:id="rId4" imgW="1167893" imgH="253890" progId="Equation.DSMT4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5891" y="4904695"/>
                        <a:ext cx="2286000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Slide Number Placeholder 2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3DA0E1-71F9-4576-B49B-51C57BABE0D2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3083" name="TextBox 25"/>
          <p:cNvSpPr txBox="1">
            <a:spLocks noChangeArrowheads="1"/>
          </p:cNvSpPr>
          <p:nvPr/>
        </p:nvSpPr>
        <p:spPr bwMode="auto">
          <a:xfrm>
            <a:off x="463957" y="842077"/>
            <a:ext cx="40398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Ideal parallel-plate capacitor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668762" y="5698112"/>
            <a:ext cx="6137757" cy="830997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Note: </a:t>
            </a:r>
          </a:p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We can make any assumptions that we wish, </a:t>
            </a:r>
          </a:p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as long as our final solution satisfies the boundary conditions.</a:t>
            </a:r>
            <a:endParaRPr lang="en-US" sz="1600" dirty="0">
              <a:solidFill>
                <a:schemeClr val="bg2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358906" y="1478959"/>
            <a:ext cx="6773098" cy="2260600"/>
            <a:chOff x="1327008" y="1606550"/>
            <a:chExt cx="6773098" cy="2260600"/>
          </a:xfrm>
        </p:grpSpPr>
        <p:sp>
          <p:nvSpPr>
            <p:cNvPr id="3084" name="Rectangle 29"/>
            <p:cNvSpPr>
              <a:spLocks noChangeArrowheads="1"/>
            </p:cNvSpPr>
            <p:nvPr/>
          </p:nvSpPr>
          <p:spPr bwMode="auto">
            <a:xfrm>
              <a:off x="2959287" y="2041525"/>
              <a:ext cx="4497387" cy="847725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rgbClr val="969696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Line 9"/>
            <p:cNvSpPr>
              <a:spLocks noChangeShapeType="1"/>
            </p:cNvSpPr>
            <p:nvPr/>
          </p:nvSpPr>
          <p:spPr bwMode="auto">
            <a:xfrm flipH="1">
              <a:off x="2954112" y="2024063"/>
              <a:ext cx="4511674" cy="3175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6" name="Line 10"/>
            <p:cNvSpPr>
              <a:spLocks noChangeShapeType="1"/>
            </p:cNvSpPr>
            <p:nvPr/>
          </p:nvSpPr>
          <p:spPr bwMode="auto">
            <a:xfrm flipH="1">
              <a:off x="2954112" y="2900363"/>
              <a:ext cx="4511674" cy="3175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7" name="Freeform 11"/>
            <p:cNvSpPr>
              <a:spLocks/>
            </p:cNvSpPr>
            <p:nvPr/>
          </p:nvSpPr>
          <p:spPr bwMode="auto">
            <a:xfrm>
              <a:off x="2103212" y="1814513"/>
              <a:ext cx="1101725" cy="319088"/>
            </a:xfrm>
            <a:custGeom>
              <a:avLst/>
              <a:gdLst>
                <a:gd name="T0" fmla="*/ 1101725 w 694"/>
                <a:gd name="T1" fmla="*/ 196850 h 201"/>
                <a:gd name="T2" fmla="*/ 823913 w 694"/>
                <a:gd name="T3" fmla="*/ 20638 h 201"/>
                <a:gd name="T4" fmla="*/ 155575 w 694"/>
                <a:gd name="T5" fmla="*/ 68263 h 201"/>
                <a:gd name="T6" fmla="*/ 0 w 694"/>
                <a:gd name="T7" fmla="*/ 319088 h 20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94"/>
                <a:gd name="T13" fmla="*/ 0 h 201"/>
                <a:gd name="T14" fmla="*/ 694 w 694"/>
                <a:gd name="T15" fmla="*/ 201 h 20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94" h="201">
                  <a:moveTo>
                    <a:pt x="694" y="124"/>
                  </a:moveTo>
                  <a:cubicBezTo>
                    <a:pt x="666" y="106"/>
                    <a:pt x="618" y="26"/>
                    <a:pt x="519" y="13"/>
                  </a:cubicBezTo>
                  <a:cubicBezTo>
                    <a:pt x="420" y="0"/>
                    <a:pt x="184" y="11"/>
                    <a:pt x="98" y="43"/>
                  </a:cubicBezTo>
                  <a:cubicBezTo>
                    <a:pt x="12" y="74"/>
                    <a:pt x="17" y="177"/>
                    <a:pt x="0" y="201"/>
                  </a:cubicBezTo>
                </a:path>
              </a:pathLst>
            </a:custGeom>
            <a:noFill/>
            <a:ln w="28575" cap="flat" cmpd="sng">
              <a:solidFill>
                <a:srgbClr val="FF993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8" name="Freeform 12"/>
            <p:cNvSpPr>
              <a:spLocks/>
            </p:cNvSpPr>
            <p:nvPr/>
          </p:nvSpPr>
          <p:spPr bwMode="auto">
            <a:xfrm>
              <a:off x="2092099" y="2695575"/>
              <a:ext cx="1125538" cy="496888"/>
            </a:xfrm>
            <a:custGeom>
              <a:avLst/>
              <a:gdLst>
                <a:gd name="T0" fmla="*/ 1125538 w 709"/>
                <a:gd name="T1" fmla="*/ 230188 h 313"/>
                <a:gd name="T2" fmla="*/ 841375 w 709"/>
                <a:gd name="T3" fmla="*/ 469900 h 313"/>
                <a:gd name="T4" fmla="*/ 158750 w 709"/>
                <a:gd name="T5" fmla="*/ 395288 h 313"/>
                <a:gd name="T6" fmla="*/ 0 w 709"/>
                <a:gd name="T7" fmla="*/ 0 h 3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09"/>
                <a:gd name="T13" fmla="*/ 0 h 313"/>
                <a:gd name="T14" fmla="*/ 709 w 709"/>
                <a:gd name="T15" fmla="*/ 313 h 3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09" h="313">
                  <a:moveTo>
                    <a:pt x="709" y="145"/>
                  </a:moveTo>
                  <a:cubicBezTo>
                    <a:pt x="679" y="171"/>
                    <a:pt x="631" y="279"/>
                    <a:pt x="530" y="296"/>
                  </a:cubicBezTo>
                  <a:cubicBezTo>
                    <a:pt x="429" y="313"/>
                    <a:pt x="188" y="299"/>
                    <a:pt x="100" y="249"/>
                  </a:cubicBezTo>
                  <a:cubicBezTo>
                    <a:pt x="12" y="200"/>
                    <a:pt x="17" y="39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rgbClr val="FF993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9" name="Oval 13"/>
            <p:cNvSpPr>
              <a:spLocks noChangeArrowheads="1"/>
            </p:cNvSpPr>
            <p:nvPr/>
          </p:nvSpPr>
          <p:spPr bwMode="auto">
            <a:xfrm>
              <a:off x="1807937" y="2119313"/>
              <a:ext cx="585788" cy="573088"/>
            </a:xfrm>
            <a:prstGeom prst="ellipse">
              <a:avLst/>
            </a:prstGeom>
            <a:noFill/>
            <a:ln w="28575">
              <a:solidFill>
                <a:srgbClr val="FF9933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0" name="Text Box 14"/>
            <p:cNvSpPr txBox="1">
              <a:spLocks noChangeArrowheads="1"/>
            </p:cNvSpPr>
            <p:nvPr/>
          </p:nvSpPr>
          <p:spPr bwMode="auto">
            <a:xfrm>
              <a:off x="1946049" y="2082800"/>
              <a:ext cx="317500" cy="6413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bg2"/>
                  </a:solidFill>
                </a:rPr>
                <a:t>+</a:t>
              </a:r>
            </a:p>
            <a:p>
              <a:r>
                <a:rPr lang="en-US" sz="800">
                  <a:solidFill>
                    <a:schemeClr val="bg2"/>
                  </a:solidFill>
                </a:rPr>
                <a:t> </a:t>
              </a:r>
              <a:r>
                <a:rPr lang="en-US" sz="1800">
                  <a:solidFill>
                    <a:schemeClr val="bg2"/>
                  </a:solidFill>
                </a:rPr>
                <a:t>-</a:t>
              </a:r>
            </a:p>
          </p:txBody>
        </p:sp>
        <p:sp>
          <p:nvSpPr>
            <p:cNvPr id="3093" name="Line 20"/>
            <p:cNvSpPr>
              <a:spLocks noChangeShapeType="1"/>
            </p:cNvSpPr>
            <p:nvPr/>
          </p:nvSpPr>
          <p:spPr bwMode="auto">
            <a:xfrm>
              <a:off x="7265761" y="2041525"/>
              <a:ext cx="0" cy="8207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 flipV="1">
              <a:off x="7895998" y="2473552"/>
              <a:ext cx="0" cy="3635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7673068" y="2881993"/>
              <a:ext cx="42703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076" name="Object 35"/>
            <p:cNvGraphicFramePr>
              <a:graphicFrameLocks noChangeAspect="1"/>
            </p:cNvGraphicFramePr>
            <p:nvPr/>
          </p:nvGraphicFramePr>
          <p:xfrm>
            <a:off x="5948136" y="1606550"/>
            <a:ext cx="728663" cy="374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3" name="Equation" r:id="rId6" imgW="444307" imgH="228501" progId="Equation.DSMT4">
                    <p:embed/>
                  </p:oleObj>
                </mc:Choice>
                <mc:Fallback>
                  <p:oleObj name="Equation" r:id="rId6" imgW="444307" imgH="228501" progId="Equation.DSMT4">
                    <p:embed/>
                    <p:pic>
                      <p:nvPicPr>
                        <p:cNvPr id="0" name="Picture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48136" y="1606550"/>
                          <a:ext cx="728663" cy="3746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7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96302085"/>
                </p:ext>
              </p:extLst>
            </p:nvPr>
          </p:nvGraphicFramePr>
          <p:xfrm>
            <a:off x="5967568" y="3049588"/>
            <a:ext cx="644525" cy="290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4" name="Equation" r:id="rId8" imgW="393359" imgH="177646" progId="Equation.DSMT4">
                    <p:embed/>
                  </p:oleObj>
                </mc:Choice>
                <mc:Fallback>
                  <p:oleObj name="Equation" r:id="rId8" imgW="393359" imgH="177646" progId="Equation.DSMT4">
                    <p:embed/>
                    <p:pic>
                      <p:nvPicPr>
                        <p:cNvPr id="0" name="Picture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67568" y="3049588"/>
                          <a:ext cx="644525" cy="2905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098" name="Straight Connector 23"/>
            <p:cNvCxnSpPr>
              <a:cxnSpLocks noChangeShapeType="1"/>
            </p:cNvCxnSpPr>
            <p:nvPr/>
          </p:nvCxnSpPr>
          <p:spPr bwMode="auto">
            <a:xfrm rot="5400000">
              <a:off x="6690291" y="3259932"/>
              <a:ext cx="677863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/>
              <a:tailEnd type="triangle" w="lg" len="lg"/>
            </a:ln>
          </p:spPr>
        </p:cxnSp>
        <p:graphicFrame>
          <p:nvGraphicFramePr>
            <p:cNvPr id="3075" name="Object 23"/>
            <p:cNvGraphicFramePr>
              <a:graphicFrameLocks noChangeAspect="1"/>
            </p:cNvGraphicFramePr>
            <p:nvPr/>
          </p:nvGraphicFramePr>
          <p:xfrm>
            <a:off x="7253060" y="3468688"/>
            <a:ext cx="296863" cy="398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5" name="Equation" r:id="rId10" imgW="152268" imgH="203024" progId="Equation.DSMT4">
                    <p:embed/>
                  </p:oleObj>
                </mc:Choice>
                <mc:Fallback>
                  <p:oleObj name="Equation" r:id="rId10" imgW="152268" imgH="203024" progId="Equation.DSMT4">
                    <p:embed/>
                    <p:pic>
                      <p:nvPicPr>
                        <p:cNvPr id="0" name="Picture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53060" y="3468688"/>
                          <a:ext cx="296863" cy="3984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8" name="Object 35"/>
            <p:cNvGraphicFramePr>
              <a:graphicFrameLocks noChangeAspect="1"/>
            </p:cNvGraphicFramePr>
            <p:nvPr/>
          </p:nvGraphicFramePr>
          <p:xfrm>
            <a:off x="6846409" y="2264248"/>
            <a:ext cx="254928" cy="3561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6" name="Equation" r:id="rId12" imgW="126725" imgH="177415" progId="Equation.DSMT4">
                    <p:embed/>
                  </p:oleObj>
                </mc:Choice>
                <mc:Fallback>
                  <p:oleObj name="Equation" r:id="rId12" imgW="126725" imgH="177415" progId="Equation.DSMT4">
                    <p:embed/>
                    <p:pic>
                      <p:nvPicPr>
                        <p:cNvPr id="0" name="Picture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46409" y="2264248"/>
                          <a:ext cx="254928" cy="3561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35"/>
            <p:cNvGraphicFramePr>
              <a:graphicFrameLocks noChangeAspect="1"/>
            </p:cNvGraphicFramePr>
            <p:nvPr/>
          </p:nvGraphicFramePr>
          <p:xfrm>
            <a:off x="3508375" y="2201863"/>
            <a:ext cx="330200" cy="460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7" name="Equation" r:id="rId14" imgW="165028" imgH="228501" progId="Equation.DSMT4">
                    <p:embed/>
                  </p:oleObj>
                </mc:Choice>
                <mc:Fallback>
                  <p:oleObj name="Equation" r:id="rId14" imgW="165028" imgH="228501" progId="Equation.DSMT4">
                    <p:embed/>
                    <p:pic>
                      <p:nvPicPr>
                        <p:cNvPr id="0" name="Picture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8375" y="2201863"/>
                          <a:ext cx="330200" cy="460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35"/>
            <p:cNvGraphicFramePr>
              <a:graphicFrameLocks noChangeAspect="1"/>
            </p:cNvGraphicFramePr>
            <p:nvPr/>
          </p:nvGraphicFramePr>
          <p:xfrm>
            <a:off x="1327008" y="2135897"/>
            <a:ext cx="330200" cy="460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8" name="Equation" r:id="rId16" imgW="165028" imgH="228501" progId="Equation.DSMT4">
                    <p:embed/>
                  </p:oleObj>
                </mc:Choice>
                <mc:Fallback>
                  <p:oleObj name="Equation" r:id="rId16" imgW="165028" imgH="228501" progId="Equation.DSMT4">
                    <p:embed/>
                    <p:pic>
                      <p:nvPicPr>
                        <p:cNvPr id="0" name="Picture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27008" y="2135897"/>
                          <a:ext cx="330200" cy="460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9"/>
            <p:cNvGraphicFramePr>
              <a:graphicFrameLocks noChangeAspect="1"/>
            </p:cNvGraphicFramePr>
            <p:nvPr/>
          </p:nvGraphicFramePr>
          <p:xfrm>
            <a:off x="7790171" y="2030721"/>
            <a:ext cx="254000" cy="280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9" name="Equation" r:id="rId18" imgW="126835" imgH="139518" progId="Equation.DSMT4">
                    <p:embed/>
                  </p:oleObj>
                </mc:Choice>
                <mc:Fallback>
                  <p:oleObj name="Equation" r:id="rId18" imgW="126835" imgH="139518" progId="Equation.DSMT4">
                    <p:embed/>
                    <p:pic>
                      <p:nvPicPr>
                        <p:cNvPr id="0" name="Picture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90171" y="2030721"/>
                          <a:ext cx="254000" cy="2809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" name="TextBox 4"/>
          <p:cNvSpPr txBox="1"/>
          <p:nvPr/>
        </p:nvSpPr>
        <p:spPr>
          <a:xfrm>
            <a:off x="5092996" y="3944680"/>
            <a:ext cx="3455581" cy="523220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Choose the reference point to be on the bottom plate, and assign zero volts there.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Text Box 2"/>
          <p:cNvSpPr txBox="1">
            <a:spLocks noChangeArrowheads="1"/>
          </p:cNvSpPr>
          <p:nvPr/>
        </p:nvSpPr>
        <p:spPr bwMode="auto">
          <a:xfrm>
            <a:off x="241300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4098" name="Object 22"/>
          <p:cNvGraphicFramePr>
            <a:graphicFrameLocks noChangeAspect="1"/>
          </p:cNvGraphicFramePr>
          <p:nvPr/>
        </p:nvGraphicFramePr>
        <p:xfrm>
          <a:off x="2590800" y="1906588"/>
          <a:ext cx="3113088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4" imgW="1371600" imgH="444500" progId="Equation.DSMT4">
                  <p:embed/>
                </p:oleObj>
              </mc:Choice>
              <mc:Fallback>
                <p:oleObj name="Equation" r:id="rId4" imgW="1371600" imgH="44450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906588"/>
                        <a:ext cx="3113088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Text Box 23"/>
          <p:cNvSpPr txBox="1">
            <a:spLocks noChangeArrowheads="1"/>
          </p:cNvSpPr>
          <p:nvPr/>
        </p:nvSpPr>
        <p:spPr bwMode="auto">
          <a:xfrm>
            <a:off x="2713038" y="3419475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4099" name="Object 24"/>
          <p:cNvGraphicFramePr>
            <a:graphicFrameLocks noChangeAspect="1"/>
          </p:cNvGraphicFramePr>
          <p:nvPr/>
        </p:nvGraphicFramePr>
        <p:xfrm>
          <a:off x="3514725" y="1209675"/>
          <a:ext cx="132715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6" imgW="558558" imgH="203112" progId="Equation.DSMT4">
                  <p:embed/>
                </p:oleObj>
              </mc:Choice>
              <mc:Fallback>
                <p:oleObj name="Equation" r:id="rId6" imgW="558558" imgH="203112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4725" y="1209675"/>
                        <a:ext cx="132715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Line 25"/>
          <p:cNvSpPr>
            <a:spLocks noChangeShapeType="1"/>
          </p:cNvSpPr>
          <p:nvPr/>
        </p:nvSpPr>
        <p:spPr bwMode="auto">
          <a:xfrm flipV="1">
            <a:off x="3425825" y="1884363"/>
            <a:ext cx="768350" cy="993775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5" name="Line 26"/>
          <p:cNvSpPr>
            <a:spLocks noChangeShapeType="1"/>
          </p:cNvSpPr>
          <p:nvPr/>
        </p:nvSpPr>
        <p:spPr bwMode="auto">
          <a:xfrm flipV="1">
            <a:off x="4391025" y="1908175"/>
            <a:ext cx="741363" cy="94138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6" name="Text Box 27"/>
          <p:cNvSpPr txBox="1">
            <a:spLocks noChangeArrowheads="1"/>
          </p:cNvSpPr>
          <p:nvPr/>
        </p:nvSpPr>
        <p:spPr bwMode="auto">
          <a:xfrm>
            <a:off x="2638425" y="4745038"/>
            <a:ext cx="1173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Solution:</a:t>
            </a:r>
          </a:p>
        </p:txBody>
      </p:sp>
      <p:graphicFrame>
        <p:nvGraphicFramePr>
          <p:cNvPr id="4100" name="Object 28"/>
          <p:cNvGraphicFramePr>
            <a:graphicFrameLocks noChangeAspect="1"/>
          </p:cNvGraphicFramePr>
          <p:nvPr/>
        </p:nvGraphicFramePr>
        <p:xfrm>
          <a:off x="4100513" y="4691063"/>
          <a:ext cx="2392362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Equation" r:id="rId8" imgW="1054100" imgH="508000" progId="Equation.DSMT4">
                  <p:embed/>
                </p:oleObj>
              </mc:Choice>
              <mc:Fallback>
                <p:oleObj name="Equation" r:id="rId8" imgW="1054100" imgH="50800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513" y="4691063"/>
                        <a:ext cx="2392362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29"/>
          <p:cNvGraphicFramePr>
            <a:graphicFrameLocks noChangeAspect="1"/>
          </p:cNvGraphicFramePr>
          <p:nvPr/>
        </p:nvGraphicFramePr>
        <p:xfrm>
          <a:off x="3911600" y="3162300"/>
          <a:ext cx="173037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10" imgW="761669" imgH="431613" progId="Equation.DSMT4">
                  <p:embed/>
                </p:oleObj>
              </mc:Choice>
              <mc:Fallback>
                <p:oleObj name="Equation" r:id="rId10" imgW="761669" imgH="431613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1600" y="3162300"/>
                        <a:ext cx="1730375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BE8C11-4EE0-42B2-813A-6D69DC339300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Text Box 2"/>
          <p:cNvSpPr txBox="1">
            <a:spLocks noChangeArrowheads="1"/>
          </p:cNvSpPr>
          <p:nvPr/>
        </p:nvSpPr>
        <p:spPr bwMode="auto">
          <a:xfrm>
            <a:off x="2247900" y="0"/>
            <a:ext cx="42100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2185988" y="1871663"/>
          <a:ext cx="59086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Equation" r:id="rId4" imgW="3060700" imgH="254000" progId="Equation.DSMT4">
                  <p:embed/>
                </p:oleObj>
              </mc:Choice>
              <mc:Fallback>
                <p:oleObj name="Equation" r:id="rId4" imgW="3060700" imgH="254000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5988" y="1871663"/>
                        <a:ext cx="590867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7"/>
          <p:cNvGraphicFramePr>
            <a:graphicFrameLocks noChangeAspect="1"/>
          </p:cNvGraphicFramePr>
          <p:nvPr/>
        </p:nvGraphicFramePr>
        <p:xfrm>
          <a:off x="2177587" y="1058863"/>
          <a:ext cx="5360988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Equation" r:id="rId6" imgW="2794000" imgH="254000" progId="Equation.DSMT4">
                  <p:embed/>
                </p:oleObj>
              </mc:Choice>
              <mc:Fallback>
                <p:oleObj name="Equation" r:id="rId6" imgW="2794000" imgH="254000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7587" y="1058863"/>
                        <a:ext cx="5360988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0" name="Text Box 8"/>
          <p:cNvSpPr txBox="1">
            <a:spLocks noChangeArrowheads="1"/>
          </p:cNvSpPr>
          <p:nvPr/>
        </p:nvSpPr>
        <p:spPr bwMode="auto">
          <a:xfrm>
            <a:off x="795338" y="3245078"/>
            <a:ext cx="1935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Hence we have</a:t>
            </a:r>
          </a:p>
        </p:txBody>
      </p:sp>
      <p:graphicFrame>
        <p:nvGraphicFramePr>
          <p:cNvPr id="5124" name="Object 9"/>
          <p:cNvGraphicFramePr>
            <a:graphicFrameLocks noChangeAspect="1"/>
          </p:cNvGraphicFramePr>
          <p:nvPr/>
        </p:nvGraphicFramePr>
        <p:xfrm>
          <a:off x="3241221" y="2824163"/>
          <a:ext cx="938213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Equation" r:id="rId8" imgW="507780" imgH="634725" progId="Equation.DSMT4">
                  <p:embed/>
                </p:oleObj>
              </mc:Choice>
              <mc:Fallback>
                <p:oleObj name="Equation" r:id="rId8" imgW="507780" imgH="634725" progId="Equation.DSMT4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1221" y="2824163"/>
                        <a:ext cx="938213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10"/>
          <p:cNvGraphicFramePr>
            <a:graphicFrameLocks noChangeAspect="1"/>
          </p:cNvGraphicFramePr>
          <p:nvPr/>
        </p:nvGraphicFramePr>
        <p:xfrm>
          <a:off x="387350" y="5316538"/>
          <a:ext cx="2951163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name="Equation" r:id="rId10" imgW="1548728" imgH="431613" progId="Equation.DSMT4">
                  <p:embed/>
                </p:oleObj>
              </mc:Choice>
              <mc:Fallback>
                <p:oleObj name="Equation" r:id="rId10" imgW="1548728" imgH="431613" progId="Equation.DSMT4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350" y="5316538"/>
                        <a:ext cx="2951163" cy="822325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1" name="AutoShape 11"/>
          <p:cNvSpPr>
            <a:spLocks/>
          </p:cNvSpPr>
          <p:nvPr/>
        </p:nvSpPr>
        <p:spPr bwMode="auto">
          <a:xfrm>
            <a:off x="2977699" y="2943801"/>
            <a:ext cx="265113" cy="1033463"/>
          </a:xfrm>
          <a:prstGeom prst="leftBrace">
            <a:avLst>
              <a:gd name="adj1" fmla="val 32485"/>
              <a:gd name="adj2" fmla="val 50000"/>
            </a:avLst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494166" y="4647067"/>
            <a:ext cx="23860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solution is then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88A28A-D4E2-4D93-A148-7EA83EA5D151}" type="slidenum">
              <a:rPr lang="en-US"/>
              <a:pPr>
                <a:defRPr/>
              </a:pPr>
              <a:t>7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 bwMode="auto">
          <a:xfrm flipV="1">
            <a:off x="4898572" y="1752601"/>
            <a:ext cx="315686" cy="71845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2" name="Object 28"/>
          <p:cNvGraphicFramePr>
            <a:graphicFrameLocks noChangeAspect="1"/>
          </p:cNvGraphicFramePr>
          <p:nvPr/>
        </p:nvGraphicFramePr>
        <p:xfrm>
          <a:off x="5703435" y="3227052"/>
          <a:ext cx="2090737" cy="5096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Equation" r:id="rId12" imgW="1040948" imgH="253890" progId="Equation.DSMT4">
                  <p:embed/>
                </p:oleObj>
              </mc:Choice>
              <mc:Fallback>
                <p:oleObj name="Equation" r:id="rId12" imgW="1040948" imgH="253890" progId="Equation.DSMT4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3435" y="3227052"/>
                        <a:ext cx="2090737" cy="50969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35"/>
          <p:cNvGraphicFramePr>
            <a:graphicFrameLocks noChangeAspect="1"/>
          </p:cNvGraphicFramePr>
          <p:nvPr/>
        </p:nvGraphicFramePr>
        <p:xfrm>
          <a:off x="946647" y="1092605"/>
          <a:ext cx="877887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Equation" r:id="rId14" imgW="405872" imgH="177569" progId="Equation.DSMT4">
                  <p:embed/>
                </p:oleObj>
              </mc:Choice>
              <mc:Fallback>
                <p:oleObj name="Equation" r:id="rId14" imgW="405872" imgH="177569" progId="Equation.DSMT4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6647" y="1092605"/>
                        <a:ext cx="877887" cy="385763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5"/>
          <p:cNvGraphicFramePr>
            <a:graphicFrameLocks noChangeAspect="1"/>
          </p:cNvGraphicFramePr>
          <p:nvPr/>
        </p:nvGraphicFramePr>
        <p:xfrm>
          <a:off x="962072" y="1880974"/>
          <a:ext cx="877888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Equation" r:id="rId16" imgW="405872" imgH="177569" progId="Equation.DSMT4">
                  <p:embed/>
                </p:oleObj>
              </mc:Choice>
              <mc:Fallback>
                <p:oleObj name="Equation" r:id="rId16" imgW="405872" imgH="177569" progId="Equation.DSMT4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072" y="1880974"/>
                        <a:ext cx="877888" cy="385763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65" name="Picture 45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815443" y="4754994"/>
            <a:ext cx="4860471" cy="1626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Text Box 2"/>
          <p:cNvSpPr txBox="1">
            <a:spLocks noChangeArrowheads="1"/>
          </p:cNvSpPr>
          <p:nvPr/>
        </p:nvSpPr>
        <p:spPr bwMode="auto">
          <a:xfrm>
            <a:off x="2089150" y="0"/>
            <a:ext cx="47910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6151" name="Text Box 3"/>
          <p:cNvSpPr txBox="1">
            <a:spLocks noChangeArrowheads="1"/>
          </p:cNvSpPr>
          <p:nvPr/>
        </p:nvSpPr>
        <p:spPr bwMode="auto">
          <a:xfrm>
            <a:off x="1879885" y="2891737"/>
            <a:ext cx="3560763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Calculate the electric field:</a:t>
            </a:r>
          </a:p>
        </p:txBody>
      </p:sp>
      <p:graphicFrame>
        <p:nvGraphicFramePr>
          <p:cNvPr id="6146" name="Object 10"/>
          <p:cNvGraphicFramePr>
            <a:graphicFrameLocks noChangeAspect="1"/>
          </p:cNvGraphicFramePr>
          <p:nvPr/>
        </p:nvGraphicFramePr>
        <p:xfrm>
          <a:off x="2341646" y="3516045"/>
          <a:ext cx="3746500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4" imgW="2070100" imgH="444500" progId="Equation.DSMT4">
                  <p:embed/>
                </p:oleObj>
              </mc:Choice>
              <mc:Fallback>
                <p:oleObj name="Equation" r:id="rId4" imgW="2070100" imgH="4445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1646" y="3516045"/>
                        <a:ext cx="3746500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AD9B4B-3196-4DA1-AD11-94ADED3A09FF}" type="slidenum">
              <a:rPr lang="en-US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6149" name="Object 10"/>
          <p:cNvGraphicFramePr>
            <a:graphicFrameLocks noChangeAspect="1"/>
          </p:cNvGraphicFramePr>
          <p:nvPr/>
        </p:nvGraphicFramePr>
        <p:xfrm>
          <a:off x="3138274" y="5218823"/>
          <a:ext cx="2344738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Equation" r:id="rId6" imgW="1295400" imgH="431800" progId="Equation.DSMT4">
                  <p:embed/>
                </p:oleObj>
              </mc:Choice>
              <mc:Fallback>
                <p:oleObj name="Equation" r:id="rId6" imgW="1295400" imgH="4318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8274" y="5218823"/>
                        <a:ext cx="2344738" cy="781050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10"/>
          <p:cNvGraphicFramePr>
            <a:graphicFrameLocks noChangeAspect="1"/>
          </p:cNvGraphicFramePr>
          <p:nvPr/>
        </p:nvGraphicFramePr>
        <p:xfrm>
          <a:off x="2959647" y="1236864"/>
          <a:ext cx="2370137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8" imgW="1244600" imgH="431800" progId="Equation.DSMT4">
                  <p:embed/>
                </p:oleObj>
              </mc:Choice>
              <mc:Fallback>
                <p:oleObj name="Equation" r:id="rId8" imgW="1244600" imgH="43180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9647" y="1236864"/>
                        <a:ext cx="2370137" cy="8223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545965" y="4623502"/>
            <a:ext cx="1935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Hence we have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Text Box 2"/>
          <p:cNvSpPr txBox="1">
            <a:spLocks noChangeArrowheads="1"/>
          </p:cNvSpPr>
          <p:nvPr/>
        </p:nvSpPr>
        <p:spPr bwMode="auto">
          <a:xfrm>
            <a:off x="165100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graphicFrame>
        <p:nvGraphicFramePr>
          <p:cNvPr id="7170" name="Object 51"/>
          <p:cNvGraphicFramePr>
            <a:graphicFrameLocks noChangeAspect="1"/>
          </p:cNvGraphicFramePr>
          <p:nvPr/>
        </p:nvGraphicFramePr>
        <p:xfrm>
          <a:off x="2206399" y="5382532"/>
          <a:ext cx="5059362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6" name="Equation" r:id="rId4" imgW="2159000" imgH="457200" progId="Equation.DSMT4">
                  <p:embed/>
                </p:oleObj>
              </mc:Choice>
              <mc:Fallback>
                <p:oleObj name="Equation" r:id="rId4" imgW="2159000" imgH="457200" progId="Equation.DSMT4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399" y="5382532"/>
                        <a:ext cx="5059362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9" name="Line 52"/>
          <p:cNvSpPr>
            <a:spLocks noChangeShapeType="1"/>
          </p:cNvSpPr>
          <p:nvPr/>
        </p:nvSpPr>
        <p:spPr bwMode="auto">
          <a:xfrm flipV="1">
            <a:off x="3551651" y="5179379"/>
            <a:ext cx="488950" cy="139065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80" name="Line 53"/>
          <p:cNvSpPr>
            <a:spLocks noChangeShapeType="1"/>
          </p:cNvSpPr>
          <p:nvPr/>
        </p:nvSpPr>
        <p:spPr bwMode="auto">
          <a:xfrm flipV="1">
            <a:off x="6052911" y="5303157"/>
            <a:ext cx="549275" cy="137795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7171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694608"/>
              </p:ext>
            </p:extLst>
          </p:nvPr>
        </p:nvGraphicFramePr>
        <p:xfrm>
          <a:off x="1879364" y="4389106"/>
          <a:ext cx="2608262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7" name="Equation" r:id="rId6" imgW="1180588" imgH="253890" progId="Equation.DSMT4">
                  <p:embed/>
                </p:oleObj>
              </mc:Choice>
              <mc:Fallback>
                <p:oleObj name="Equation" r:id="rId6" imgW="1180588" imgH="253890" progId="Equation.DSMT4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9364" y="4389106"/>
                        <a:ext cx="2608262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1" name="Text Box 60"/>
          <p:cNvSpPr txBox="1">
            <a:spLocks noChangeArrowheads="1"/>
          </p:cNvSpPr>
          <p:nvPr/>
        </p:nvSpPr>
        <p:spPr bwMode="auto">
          <a:xfrm>
            <a:off x="693144" y="4427435"/>
            <a:ext cx="1171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Assume 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DDF90D-B9D1-4D36-BFB0-1B3B0BE9806D}" type="slidenum">
              <a:rPr lang="en-US"/>
              <a:pPr>
                <a:defRPr/>
              </a:pPr>
              <a:t>9</a:t>
            </a:fld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913640" y="978738"/>
            <a:ext cx="7297963" cy="2869879"/>
            <a:chOff x="881743" y="1095696"/>
            <a:chExt cx="7297963" cy="2869879"/>
          </a:xfrm>
        </p:grpSpPr>
        <p:cxnSp>
          <p:nvCxnSpPr>
            <p:cNvPr id="7185" name="Straight Arrow Connector 21"/>
            <p:cNvCxnSpPr>
              <a:cxnSpLocks noChangeShapeType="1"/>
            </p:cNvCxnSpPr>
            <p:nvPr/>
          </p:nvCxnSpPr>
          <p:spPr bwMode="auto">
            <a:xfrm rot="5400000">
              <a:off x="6379462" y="3328610"/>
              <a:ext cx="595570" cy="1588"/>
            </a:xfrm>
            <a:prstGeom prst="straightConnector1">
              <a:avLst/>
            </a:prstGeom>
            <a:noFill/>
            <a:ln w="12700" algn="ctr">
              <a:solidFill>
                <a:schemeClr val="bg2"/>
              </a:solidFill>
              <a:round/>
              <a:headEnd/>
              <a:tailEnd type="triangle" w="lg" len="lg"/>
            </a:ln>
          </p:spPr>
        </p:cxnSp>
        <p:sp>
          <p:nvSpPr>
            <p:cNvPr id="7186" name="Line 5"/>
            <p:cNvSpPr>
              <a:spLocks noChangeShapeType="1"/>
            </p:cNvSpPr>
            <p:nvPr/>
          </p:nvSpPr>
          <p:spPr bwMode="auto">
            <a:xfrm flipH="1">
              <a:off x="2640013" y="3039023"/>
              <a:ext cx="4324350" cy="0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7" name="Line 4"/>
            <p:cNvSpPr>
              <a:spLocks noChangeShapeType="1"/>
            </p:cNvSpPr>
            <p:nvPr/>
          </p:nvSpPr>
          <p:spPr bwMode="auto">
            <a:xfrm flipH="1">
              <a:off x="2605088" y="1190715"/>
              <a:ext cx="3816350" cy="1776852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8" name="Freeform 6"/>
            <p:cNvSpPr>
              <a:spLocks/>
            </p:cNvSpPr>
            <p:nvPr/>
          </p:nvSpPr>
          <p:spPr bwMode="auto">
            <a:xfrm>
              <a:off x="1917700" y="2045002"/>
              <a:ext cx="1133475" cy="690733"/>
            </a:xfrm>
            <a:custGeom>
              <a:avLst/>
              <a:gdLst>
                <a:gd name="T0" fmla="*/ 1133475 w 714"/>
                <a:gd name="T1" fmla="*/ 690733 h 435"/>
                <a:gd name="T2" fmla="*/ 792162 w 714"/>
                <a:gd name="T3" fmla="*/ 125443 h 435"/>
                <a:gd name="T4" fmla="*/ 304800 w 714"/>
                <a:gd name="T5" fmla="*/ 15879 h 435"/>
                <a:gd name="T6" fmla="*/ 0 w 714"/>
                <a:gd name="T7" fmla="*/ 223893 h 4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4"/>
                <a:gd name="T13" fmla="*/ 0 h 435"/>
                <a:gd name="T14" fmla="*/ 714 w 714"/>
                <a:gd name="T15" fmla="*/ 435 h 4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4" h="435">
                  <a:moveTo>
                    <a:pt x="714" y="435"/>
                  </a:moveTo>
                  <a:cubicBezTo>
                    <a:pt x="678" y="376"/>
                    <a:pt x="586" y="150"/>
                    <a:pt x="499" y="79"/>
                  </a:cubicBezTo>
                  <a:cubicBezTo>
                    <a:pt x="412" y="8"/>
                    <a:pt x="275" y="0"/>
                    <a:pt x="192" y="10"/>
                  </a:cubicBezTo>
                  <a:cubicBezTo>
                    <a:pt x="109" y="20"/>
                    <a:pt x="40" y="114"/>
                    <a:pt x="0" y="141"/>
                  </a:cubicBezTo>
                </a:path>
              </a:pathLst>
            </a:custGeom>
            <a:noFill/>
            <a:ln w="28575" cap="flat" cmpd="sng">
              <a:solidFill>
                <a:srgbClr val="FF993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9" name="Freeform 7"/>
            <p:cNvSpPr>
              <a:spLocks/>
            </p:cNvSpPr>
            <p:nvPr/>
          </p:nvSpPr>
          <p:spPr bwMode="auto">
            <a:xfrm>
              <a:off x="1816100" y="2818306"/>
              <a:ext cx="1125538" cy="497010"/>
            </a:xfrm>
            <a:custGeom>
              <a:avLst/>
              <a:gdLst>
                <a:gd name="T0" fmla="*/ 1125538 w 709"/>
                <a:gd name="T1" fmla="*/ 230244 h 313"/>
                <a:gd name="T2" fmla="*/ 841375 w 709"/>
                <a:gd name="T3" fmla="*/ 470016 h 313"/>
                <a:gd name="T4" fmla="*/ 158750 w 709"/>
                <a:gd name="T5" fmla="*/ 395385 h 313"/>
                <a:gd name="T6" fmla="*/ 0 w 709"/>
                <a:gd name="T7" fmla="*/ 0 h 3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09"/>
                <a:gd name="T13" fmla="*/ 0 h 313"/>
                <a:gd name="T14" fmla="*/ 709 w 709"/>
                <a:gd name="T15" fmla="*/ 313 h 3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09" h="313">
                  <a:moveTo>
                    <a:pt x="709" y="145"/>
                  </a:moveTo>
                  <a:cubicBezTo>
                    <a:pt x="679" y="171"/>
                    <a:pt x="631" y="279"/>
                    <a:pt x="530" y="296"/>
                  </a:cubicBezTo>
                  <a:cubicBezTo>
                    <a:pt x="429" y="313"/>
                    <a:pt x="188" y="299"/>
                    <a:pt x="100" y="249"/>
                  </a:cubicBezTo>
                  <a:cubicBezTo>
                    <a:pt x="12" y="200"/>
                    <a:pt x="17" y="39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rgbClr val="FF993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90" name="Oval 8"/>
            <p:cNvSpPr>
              <a:spLocks noChangeArrowheads="1"/>
            </p:cNvSpPr>
            <p:nvPr/>
          </p:nvSpPr>
          <p:spPr bwMode="auto">
            <a:xfrm>
              <a:off x="1531938" y="2241900"/>
              <a:ext cx="585788" cy="573229"/>
            </a:xfrm>
            <a:prstGeom prst="ellips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1" name="Text Box 9"/>
            <p:cNvSpPr txBox="1">
              <a:spLocks noChangeArrowheads="1"/>
            </p:cNvSpPr>
            <p:nvPr/>
          </p:nvSpPr>
          <p:spPr bwMode="auto">
            <a:xfrm>
              <a:off x="1601788" y="2219670"/>
              <a:ext cx="381000" cy="641509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bg2"/>
                  </a:solidFill>
                </a:rPr>
                <a:t> +</a:t>
              </a:r>
            </a:p>
            <a:p>
              <a:r>
                <a:rPr lang="en-US" sz="800">
                  <a:solidFill>
                    <a:schemeClr val="bg2"/>
                  </a:solidFill>
                </a:rPr>
                <a:t>   </a:t>
              </a:r>
              <a:r>
                <a:rPr lang="en-US" sz="1800">
                  <a:solidFill>
                    <a:schemeClr val="bg2"/>
                  </a:solidFill>
                </a:rPr>
                <a:t>-</a:t>
              </a:r>
            </a:p>
          </p:txBody>
        </p:sp>
        <p:graphicFrame>
          <p:nvGraphicFramePr>
            <p:cNvPr id="7174" name="Object 23"/>
            <p:cNvGraphicFramePr>
              <a:graphicFrameLocks noChangeAspect="1"/>
            </p:cNvGraphicFramePr>
            <p:nvPr/>
          </p:nvGraphicFramePr>
          <p:xfrm>
            <a:off x="4771118" y="1095696"/>
            <a:ext cx="758825" cy="390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38" name="Equation" r:id="rId8" imgW="444307" imgH="228501" progId="Equation.DSMT4">
                    <p:embed/>
                  </p:oleObj>
                </mc:Choice>
                <mc:Fallback>
                  <p:oleObj name="Equation" r:id="rId8" imgW="444307" imgH="228501" progId="Equation.DSMT4">
                    <p:embed/>
                    <p:pic>
                      <p:nvPicPr>
                        <p:cNvPr id="0" name="Picture 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71118" y="1095696"/>
                          <a:ext cx="758825" cy="390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5" name="Object 24"/>
            <p:cNvGraphicFramePr>
              <a:graphicFrameLocks noChangeAspect="1"/>
            </p:cNvGraphicFramePr>
            <p:nvPr/>
          </p:nvGraphicFramePr>
          <p:xfrm>
            <a:off x="4912631" y="3167743"/>
            <a:ext cx="694430" cy="3140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39" name="Equation" r:id="rId10" imgW="393359" imgH="177646" progId="Equation.DSMT4">
                    <p:embed/>
                  </p:oleObj>
                </mc:Choice>
                <mc:Fallback>
                  <p:oleObj name="Equation" r:id="rId10" imgW="393359" imgH="177646" progId="Equation.DSMT4">
                    <p:embed/>
                    <p:pic>
                      <p:nvPicPr>
                        <p:cNvPr id="0" name="Picture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12631" y="3167743"/>
                          <a:ext cx="694430" cy="3140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3" name="Object 21"/>
            <p:cNvGraphicFramePr>
              <a:graphicFrameLocks noChangeAspect="1"/>
            </p:cNvGraphicFramePr>
            <p:nvPr/>
          </p:nvGraphicFramePr>
          <p:xfrm>
            <a:off x="6886193" y="3511438"/>
            <a:ext cx="339725" cy="454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40" name="Equation" r:id="rId12" imgW="152268" imgH="203024" progId="Equation.DSMT4">
                    <p:embed/>
                  </p:oleObj>
                </mc:Choice>
                <mc:Fallback>
                  <p:oleObj name="Equation" r:id="rId12" imgW="152268" imgH="203024" progId="Equation.DSMT4">
                    <p:embed/>
                    <p:pic>
                      <p:nvPicPr>
                        <p:cNvPr id="0" name="Picture 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86193" y="3511438"/>
                          <a:ext cx="339725" cy="4541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93" name="Freeform 32"/>
            <p:cNvSpPr>
              <a:spLocks/>
            </p:cNvSpPr>
            <p:nvPr/>
          </p:nvSpPr>
          <p:spPr bwMode="auto">
            <a:xfrm>
              <a:off x="2656113" y="1260447"/>
              <a:ext cx="4180115" cy="1733124"/>
            </a:xfrm>
            <a:custGeom>
              <a:avLst/>
              <a:gdLst>
                <a:gd name="T0" fmla="*/ 0 w 4180115"/>
                <a:gd name="T1" fmla="*/ 1733124 h 1676400"/>
                <a:gd name="T2" fmla="*/ 3679373 w 4180115"/>
                <a:gd name="T3" fmla="*/ 0 h 1676400"/>
                <a:gd name="T4" fmla="*/ 4180115 w 4180115"/>
                <a:gd name="T5" fmla="*/ 1721870 h 1676400"/>
                <a:gd name="T6" fmla="*/ 65315 w 4180115"/>
                <a:gd name="T7" fmla="*/ 1733124 h 1676400"/>
                <a:gd name="T8" fmla="*/ 65315 w 4180115"/>
                <a:gd name="T9" fmla="*/ 1733124 h 16764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80115" h="1676400">
                  <a:moveTo>
                    <a:pt x="0" y="1676400"/>
                  </a:moveTo>
                  <a:lnTo>
                    <a:pt x="3679372" y="0"/>
                  </a:lnTo>
                  <a:lnTo>
                    <a:pt x="4180115" y="1665514"/>
                  </a:lnTo>
                  <a:lnTo>
                    <a:pt x="65315" y="1676400"/>
                  </a:lnTo>
                </a:path>
              </a:pathLst>
            </a:custGeom>
            <a:solidFill>
              <a:srgbClr val="DDDDDD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7172" name="Object 59"/>
            <p:cNvGraphicFramePr>
              <a:graphicFrameLocks noChangeAspect="1"/>
            </p:cNvGraphicFramePr>
            <p:nvPr/>
          </p:nvGraphicFramePr>
          <p:xfrm>
            <a:off x="4475162" y="2271592"/>
            <a:ext cx="1309687" cy="4763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41" name="Equation" r:id="rId14" imgW="558558" imgH="203112" progId="Equation.DSMT4">
                    <p:embed/>
                  </p:oleObj>
                </mc:Choice>
                <mc:Fallback>
                  <p:oleObj name="Equation" r:id="rId14" imgW="558558" imgH="203112" progId="Equation.DSMT4">
                    <p:embed/>
                    <p:pic>
                      <p:nvPicPr>
                        <p:cNvPr id="0" name="Picture 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75162" y="2271592"/>
                          <a:ext cx="1309687" cy="4763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6" name="Object 25"/>
            <p:cNvGraphicFramePr>
              <a:graphicFrameLocks noChangeAspect="1"/>
            </p:cNvGraphicFramePr>
            <p:nvPr/>
          </p:nvGraphicFramePr>
          <p:xfrm>
            <a:off x="3754438" y="2542012"/>
            <a:ext cx="301625" cy="4192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42" name="Equation" r:id="rId16" imgW="165028" imgH="228501" progId="Equation.DSMT4">
                    <p:embed/>
                  </p:oleObj>
                </mc:Choice>
                <mc:Fallback>
                  <p:oleObj name="Equation" r:id="rId16" imgW="165028" imgH="228501" progId="Equation.DSMT4">
                    <p:embed/>
                    <p:pic>
                      <p:nvPicPr>
                        <p:cNvPr id="0" name="Picture 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4438" y="2542012"/>
                          <a:ext cx="301625" cy="4192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9933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94" name="Freeform 13"/>
            <p:cNvSpPr>
              <a:spLocks/>
            </p:cNvSpPr>
            <p:nvPr/>
          </p:nvSpPr>
          <p:spPr bwMode="auto">
            <a:xfrm>
              <a:off x="3581400" y="2556303"/>
              <a:ext cx="107950" cy="430319"/>
            </a:xfrm>
            <a:custGeom>
              <a:avLst/>
              <a:gdLst>
                <a:gd name="T0" fmla="*/ 0 w 92"/>
                <a:gd name="T1" fmla="*/ 0 h 271"/>
                <a:gd name="T2" fmla="*/ 34028 w 92"/>
                <a:gd name="T3" fmla="*/ 125444 h 271"/>
                <a:gd name="T4" fmla="*/ 51628 w 92"/>
                <a:gd name="T5" fmla="*/ 208014 h 271"/>
                <a:gd name="T6" fmla="*/ 58668 w 92"/>
                <a:gd name="T7" fmla="*/ 284233 h 271"/>
                <a:gd name="T8" fmla="*/ 55148 w 92"/>
                <a:gd name="T9" fmla="*/ 366803 h 271"/>
                <a:gd name="T10" fmla="*/ 44588 w 92"/>
                <a:gd name="T11" fmla="*/ 430319 h 2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2"/>
                <a:gd name="T19" fmla="*/ 0 h 271"/>
                <a:gd name="T20" fmla="*/ 92 w 92"/>
                <a:gd name="T21" fmla="*/ 271 h 27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2" h="271">
                  <a:moveTo>
                    <a:pt x="0" y="0"/>
                  </a:moveTo>
                  <a:lnTo>
                    <a:pt x="53" y="79"/>
                  </a:lnTo>
                  <a:lnTo>
                    <a:pt x="81" y="131"/>
                  </a:lnTo>
                  <a:lnTo>
                    <a:pt x="92" y="179"/>
                  </a:lnTo>
                  <a:lnTo>
                    <a:pt x="85" y="231"/>
                  </a:lnTo>
                  <a:lnTo>
                    <a:pt x="69" y="271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7177" name="Object 23"/>
            <p:cNvGraphicFramePr>
              <a:graphicFrameLocks noChangeAspect="1"/>
            </p:cNvGraphicFramePr>
            <p:nvPr/>
          </p:nvGraphicFramePr>
          <p:xfrm>
            <a:off x="5673045" y="1718582"/>
            <a:ext cx="358775" cy="4968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43" name="Equation" r:id="rId18" imgW="165028" imgH="228501" progId="Equation.DSMT4">
                    <p:embed/>
                  </p:oleObj>
                </mc:Choice>
                <mc:Fallback>
                  <p:oleObj name="Equation" r:id="rId18" imgW="165028" imgH="228501" progId="Equation.DSMT4">
                    <p:embed/>
                    <p:pic>
                      <p:nvPicPr>
                        <p:cNvPr id="0" name="Picture 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73045" y="1718582"/>
                          <a:ext cx="358775" cy="4968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84" name="TextBox 35"/>
            <p:cNvSpPr txBox="1">
              <a:spLocks noChangeArrowheads="1"/>
            </p:cNvSpPr>
            <p:nvPr/>
          </p:nvSpPr>
          <p:spPr bwMode="auto">
            <a:xfrm>
              <a:off x="3135313" y="1241425"/>
              <a:ext cx="115531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Wedge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81743" y="3614058"/>
              <a:ext cx="12987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bg2"/>
                  </a:solidFill>
                </a:rPr>
                <a:t>Insulating gap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 bwMode="auto">
            <a:xfrm flipV="1">
              <a:off x="2111828" y="3145971"/>
              <a:ext cx="402771" cy="46808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0" name="Oval 29"/>
            <p:cNvSpPr/>
            <p:nvPr/>
          </p:nvSpPr>
          <p:spPr bwMode="auto">
            <a:xfrm>
              <a:off x="2492830" y="2841156"/>
              <a:ext cx="293914" cy="293914"/>
            </a:xfrm>
            <a:prstGeom prst="ellipse">
              <a:avLst/>
            </a:prstGeom>
            <a:noFill/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 bwMode="auto">
            <a:xfrm>
              <a:off x="7010400" y="3037115"/>
              <a:ext cx="7620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aphicFrame>
          <p:nvGraphicFramePr>
            <p:cNvPr id="7178" name="Object 25"/>
            <p:cNvGraphicFramePr>
              <a:graphicFrameLocks noChangeAspect="1"/>
            </p:cNvGraphicFramePr>
            <p:nvPr/>
          </p:nvGraphicFramePr>
          <p:xfrm>
            <a:off x="7946344" y="2927350"/>
            <a:ext cx="233362" cy="255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44" name="Equation" r:id="rId20" imgW="126835" imgH="139518" progId="Equation.DSMT4">
                    <p:embed/>
                  </p:oleObj>
                </mc:Choice>
                <mc:Fallback>
                  <p:oleObj name="Equation" r:id="rId20" imgW="126835" imgH="139518" progId="Equation.DSMT4">
                    <p:embed/>
                    <p:pic>
                      <p:nvPicPr>
                        <p:cNvPr id="0" name="Picture 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46344" y="2927350"/>
                          <a:ext cx="233362" cy="2555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9933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4" name="Straight Arrow Connector 33"/>
            <p:cNvCxnSpPr/>
            <p:nvPr/>
          </p:nvCxnSpPr>
          <p:spPr bwMode="auto">
            <a:xfrm rot="16200000">
              <a:off x="2286000" y="2340429"/>
              <a:ext cx="7620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aphicFrame>
          <p:nvGraphicFramePr>
            <p:cNvPr id="2" name="Object 25"/>
            <p:cNvGraphicFramePr>
              <a:graphicFrameLocks noChangeAspect="1"/>
            </p:cNvGraphicFramePr>
            <p:nvPr/>
          </p:nvGraphicFramePr>
          <p:xfrm>
            <a:off x="2547485" y="1533525"/>
            <a:ext cx="257175" cy="301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45" name="Equation" r:id="rId22" imgW="139579" imgH="164957" progId="Equation.DSMT4">
                    <p:embed/>
                  </p:oleObj>
                </mc:Choice>
                <mc:Fallback>
                  <p:oleObj name="Equation" r:id="rId22" imgW="139579" imgH="164957" progId="Equation.DSMT4">
                    <p:embed/>
                    <p:pic>
                      <p:nvPicPr>
                        <p:cNvPr id="0" name="Picture 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7485" y="1533525"/>
                          <a:ext cx="257175" cy="301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9933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5"/>
            <p:cNvGraphicFramePr>
              <a:graphicFrameLocks noChangeAspect="1"/>
            </p:cNvGraphicFramePr>
            <p:nvPr/>
          </p:nvGraphicFramePr>
          <p:xfrm>
            <a:off x="1054455" y="2270907"/>
            <a:ext cx="301625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46" name="Equation" r:id="rId24" imgW="165028" imgH="228501" progId="Equation.DSMT4">
                    <p:embed/>
                  </p:oleObj>
                </mc:Choice>
                <mc:Fallback>
                  <p:oleObj name="Equation" r:id="rId24" imgW="165028" imgH="228501" progId="Equation.DSMT4">
                    <p:embed/>
                    <p:pic>
                      <p:nvPicPr>
                        <p:cNvPr id="0" name="Picture 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4455" y="2270907"/>
                          <a:ext cx="301625" cy="419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9933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6" name="TextBox 35"/>
          <p:cNvSpPr txBox="1"/>
          <p:nvPr/>
        </p:nvSpPr>
        <p:spPr>
          <a:xfrm>
            <a:off x="5263117" y="4029741"/>
            <a:ext cx="3455581" cy="523220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Choose the reference point to be on the bottom plate, and assign zero volts there.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11211</TotalTime>
  <Words>343</Words>
  <Application>Microsoft Office PowerPoint</Application>
  <PresentationFormat>On-screen Show (4:3)</PresentationFormat>
  <Paragraphs>88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Symbol</vt:lpstr>
      <vt:lpstr>Times New Roman</vt:lpstr>
      <vt:lpstr>Wingdings</vt:lpstr>
      <vt:lpstr>Soaring</vt:lpstr>
      <vt:lpstr>Photo Editor Photo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UH ECE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Jackson, David R</cp:lastModifiedBy>
  <cp:revision>813</cp:revision>
  <cp:lastPrinted>1999-08-25T18:07:04Z</cp:lastPrinted>
  <dcterms:created xsi:type="dcterms:W3CDTF">1999-08-24T13:57:19Z</dcterms:created>
  <dcterms:modified xsi:type="dcterms:W3CDTF">2023-03-24T00:59:11Z</dcterms:modified>
</cp:coreProperties>
</file>