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5" r:id="rId1"/>
  </p:sldMasterIdLst>
  <p:notesMasterIdLst>
    <p:notesMasterId r:id="rId36"/>
  </p:notesMasterIdLst>
  <p:handoutMasterIdLst>
    <p:handoutMasterId r:id="rId37"/>
  </p:handoutMasterIdLst>
  <p:sldIdLst>
    <p:sldId id="276" r:id="rId2"/>
    <p:sldId id="305" r:id="rId3"/>
    <p:sldId id="307" r:id="rId4"/>
    <p:sldId id="308" r:id="rId5"/>
    <p:sldId id="339" r:id="rId6"/>
    <p:sldId id="324" r:id="rId7"/>
    <p:sldId id="323" r:id="rId8"/>
    <p:sldId id="309" r:id="rId9"/>
    <p:sldId id="310" r:id="rId10"/>
    <p:sldId id="311" r:id="rId11"/>
    <p:sldId id="326" r:id="rId12"/>
    <p:sldId id="312" r:id="rId13"/>
    <p:sldId id="330" r:id="rId14"/>
    <p:sldId id="313" r:id="rId15"/>
    <p:sldId id="314" r:id="rId16"/>
    <p:sldId id="315" r:id="rId17"/>
    <p:sldId id="316" r:id="rId18"/>
    <p:sldId id="317" r:id="rId19"/>
    <p:sldId id="328" r:id="rId20"/>
    <p:sldId id="329" r:id="rId21"/>
    <p:sldId id="327" r:id="rId22"/>
    <p:sldId id="331" r:id="rId23"/>
    <p:sldId id="332" r:id="rId24"/>
    <p:sldId id="333" r:id="rId25"/>
    <p:sldId id="334" r:id="rId26"/>
    <p:sldId id="340" r:id="rId27"/>
    <p:sldId id="335" r:id="rId28"/>
    <p:sldId id="337" r:id="rId29"/>
    <p:sldId id="336" r:id="rId30"/>
    <p:sldId id="338" r:id="rId31"/>
    <p:sldId id="318" r:id="rId32"/>
    <p:sldId id="319" r:id="rId33"/>
    <p:sldId id="320" r:id="rId34"/>
    <p:sldId id="321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00"/>
    <a:srgbClr val="CC00FF"/>
    <a:srgbClr val="FFFF99"/>
    <a:srgbClr val="66FFFF"/>
    <a:srgbClr val="00FFFF"/>
    <a:srgbClr val="969696"/>
    <a:srgbClr val="33CC33"/>
    <a:srgbClr val="FF9933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21" autoAdjust="0"/>
    <p:restoredTop sz="94667" autoAdjust="0"/>
  </p:normalViewPr>
  <p:slideViewPr>
    <p:cSldViewPr snapToGrid="0">
      <p:cViewPr>
        <p:scale>
          <a:sx n="70" d="100"/>
          <a:sy n="70" d="100"/>
        </p:scale>
        <p:origin x="-917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5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47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9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82.wmf"/><Relationship Id="rId7" Type="http://schemas.openxmlformats.org/officeDocument/2006/relationships/image" Target="../media/image74.wmf"/><Relationship Id="rId12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76.wmf"/><Relationship Id="rId11" Type="http://schemas.openxmlformats.org/officeDocument/2006/relationships/image" Target="../media/image85.wmf"/><Relationship Id="rId5" Type="http://schemas.openxmlformats.org/officeDocument/2006/relationships/image" Target="../media/image75.wmf"/><Relationship Id="rId10" Type="http://schemas.openxmlformats.org/officeDocument/2006/relationships/image" Target="../media/image79.wmf"/><Relationship Id="rId4" Type="http://schemas.openxmlformats.org/officeDocument/2006/relationships/image" Target="../media/image83.wmf"/><Relationship Id="rId9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2.wmf"/><Relationship Id="rId7" Type="http://schemas.openxmlformats.org/officeDocument/2006/relationships/image" Target="../media/image47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98.wmf"/><Relationship Id="rId5" Type="http://schemas.openxmlformats.org/officeDocument/2006/relationships/image" Target="../media/image94.wmf"/><Relationship Id="rId10" Type="http://schemas.openxmlformats.org/officeDocument/2006/relationships/image" Target="../media/image77.wmf"/><Relationship Id="rId4" Type="http://schemas.openxmlformats.org/officeDocument/2006/relationships/image" Target="../media/image93.wmf"/><Relationship Id="rId9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94.wmf"/><Relationship Id="rId7" Type="http://schemas.openxmlformats.org/officeDocument/2006/relationships/image" Target="../media/image97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96.wmf"/><Relationship Id="rId5" Type="http://schemas.openxmlformats.org/officeDocument/2006/relationships/image" Target="../media/image47.wmf"/><Relationship Id="rId4" Type="http://schemas.openxmlformats.org/officeDocument/2006/relationships/image" Target="../media/image95.wmf"/><Relationship Id="rId9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3.wmf"/><Relationship Id="rId7" Type="http://schemas.openxmlformats.org/officeDocument/2006/relationships/image" Target="../media/image104.wmf"/><Relationship Id="rId12" Type="http://schemas.openxmlformats.org/officeDocument/2006/relationships/image" Target="../media/image108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47.wmf"/><Relationship Id="rId11" Type="http://schemas.openxmlformats.org/officeDocument/2006/relationships/image" Target="../media/image107.wmf"/><Relationship Id="rId5" Type="http://schemas.openxmlformats.org/officeDocument/2006/relationships/image" Target="../media/image89.wmf"/><Relationship Id="rId10" Type="http://schemas.openxmlformats.org/officeDocument/2006/relationships/image" Target="../media/image97.wmf"/><Relationship Id="rId4" Type="http://schemas.openxmlformats.org/officeDocument/2006/relationships/image" Target="../media/image88.wmf"/><Relationship Id="rId9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4.wmf"/><Relationship Id="rId3" Type="http://schemas.openxmlformats.org/officeDocument/2006/relationships/image" Target="../media/image110.wmf"/><Relationship Id="rId7" Type="http://schemas.openxmlformats.org/officeDocument/2006/relationships/image" Target="../media/image47.wmf"/><Relationship Id="rId12" Type="http://schemas.openxmlformats.org/officeDocument/2006/relationships/image" Target="../media/image97.wmf"/><Relationship Id="rId2" Type="http://schemas.openxmlformats.org/officeDocument/2006/relationships/image" Target="../media/image109.wmf"/><Relationship Id="rId1" Type="http://schemas.openxmlformats.org/officeDocument/2006/relationships/image" Target="../media/image101.wmf"/><Relationship Id="rId6" Type="http://schemas.openxmlformats.org/officeDocument/2006/relationships/image" Target="../media/image89.wmf"/><Relationship Id="rId11" Type="http://schemas.openxmlformats.org/officeDocument/2006/relationships/image" Target="../media/image107.wmf"/><Relationship Id="rId5" Type="http://schemas.openxmlformats.org/officeDocument/2006/relationships/image" Target="../media/image88.wmf"/><Relationship Id="rId10" Type="http://schemas.openxmlformats.org/officeDocument/2006/relationships/image" Target="../media/image113.wmf"/><Relationship Id="rId4" Type="http://schemas.openxmlformats.org/officeDocument/2006/relationships/image" Target="../media/image93.wmf"/><Relationship Id="rId9" Type="http://schemas.openxmlformats.org/officeDocument/2006/relationships/image" Target="../media/image112.wmf"/><Relationship Id="rId14" Type="http://schemas.openxmlformats.org/officeDocument/2006/relationships/image" Target="../media/image102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97.wmf"/><Relationship Id="rId3" Type="http://schemas.openxmlformats.org/officeDocument/2006/relationships/image" Target="../media/image117.wmf"/><Relationship Id="rId7" Type="http://schemas.openxmlformats.org/officeDocument/2006/relationships/image" Target="../media/image119.wmf"/><Relationship Id="rId12" Type="http://schemas.openxmlformats.org/officeDocument/2006/relationships/image" Target="../media/image113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18.wmf"/><Relationship Id="rId11" Type="http://schemas.openxmlformats.org/officeDocument/2006/relationships/image" Target="../media/image112.wmf"/><Relationship Id="rId5" Type="http://schemas.openxmlformats.org/officeDocument/2006/relationships/image" Target="../media/image89.wmf"/><Relationship Id="rId10" Type="http://schemas.openxmlformats.org/officeDocument/2006/relationships/image" Target="../media/image121.wmf"/><Relationship Id="rId4" Type="http://schemas.openxmlformats.org/officeDocument/2006/relationships/image" Target="../media/image88.wmf"/><Relationship Id="rId9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88.wmf"/><Relationship Id="rId7" Type="http://schemas.openxmlformats.org/officeDocument/2006/relationships/image" Target="../media/image124.wmf"/><Relationship Id="rId2" Type="http://schemas.openxmlformats.org/officeDocument/2006/relationships/image" Target="../media/image101.wmf"/><Relationship Id="rId1" Type="http://schemas.openxmlformats.org/officeDocument/2006/relationships/image" Target="../media/image122.wmf"/><Relationship Id="rId6" Type="http://schemas.openxmlformats.org/officeDocument/2006/relationships/image" Target="../media/image47.wmf"/><Relationship Id="rId5" Type="http://schemas.openxmlformats.org/officeDocument/2006/relationships/image" Target="../media/image123.wmf"/><Relationship Id="rId10" Type="http://schemas.openxmlformats.org/officeDocument/2006/relationships/image" Target="../media/image119.wmf"/><Relationship Id="rId4" Type="http://schemas.openxmlformats.org/officeDocument/2006/relationships/image" Target="../media/image89.wmf"/><Relationship Id="rId9" Type="http://schemas.openxmlformats.org/officeDocument/2006/relationships/image" Target="../media/image9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47.wmf"/><Relationship Id="rId1" Type="http://schemas.openxmlformats.org/officeDocument/2006/relationships/image" Target="../media/image126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9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47.wmf"/><Relationship Id="rId1" Type="http://schemas.openxmlformats.org/officeDocument/2006/relationships/image" Target="../media/image12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74.wmf"/><Relationship Id="rId7" Type="http://schemas.openxmlformats.org/officeDocument/2006/relationships/image" Target="../media/image13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12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Relationship Id="rId9" Type="http://schemas.openxmlformats.org/officeDocument/2006/relationships/image" Target="../media/image13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101.wmf"/><Relationship Id="rId7" Type="http://schemas.openxmlformats.org/officeDocument/2006/relationships/image" Target="../media/image74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76.wmf"/><Relationship Id="rId11" Type="http://schemas.openxmlformats.org/officeDocument/2006/relationships/image" Target="../media/image131.wmf"/><Relationship Id="rId5" Type="http://schemas.openxmlformats.org/officeDocument/2006/relationships/image" Target="../media/image75.wmf"/><Relationship Id="rId10" Type="http://schemas.openxmlformats.org/officeDocument/2006/relationships/image" Target="../media/image124.wmf"/><Relationship Id="rId4" Type="http://schemas.openxmlformats.org/officeDocument/2006/relationships/image" Target="../media/image136.wmf"/><Relationship Id="rId9" Type="http://schemas.openxmlformats.org/officeDocument/2006/relationships/image" Target="../media/image7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47.wmf"/><Relationship Id="rId1" Type="http://schemas.openxmlformats.org/officeDocument/2006/relationships/image" Target="../media/image137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0.wmf"/><Relationship Id="rId5" Type="http://schemas.openxmlformats.org/officeDocument/2006/relationships/image" Target="../media/image144.wmf"/><Relationship Id="rId4" Type="http://schemas.openxmlformats.org/officeDocument/2006/relationships/image" Target="../media/image13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9.wmf"/><Relationship Id="rId5" Type="http://schemas.openxmlformats.org/officeDocument/2006/relationships/image" Target="../media/image15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3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1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9.wmf"/><Relationship Id="rId9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38.wmf"/><Relationship Id="rId3" Type="http://schemas.openxmlformats.org/officeDocument/2006/relationships/image" Target="../media/image32.wmf"/><Relationship Id="rId7" Type="http://schemas.openxmlformats.org/officeDocument/2006/relationships/image" Target="../media/image33.wmf"/><Relationship Id="rId12" Type="http://schemas.openxmlformats.org/officeDocument/2006/relationships/image" Target="../media/image37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26.wmf"/><Relationship Id="rId11" Type="http://schemas.openxmlformats.org/officeDocument/2006/relationships/image" Target="../media/image36.wmf"/><Relationship Id="rId5" Type="http://schemas.openxmlformats.org/officeDocument/2006/relationships/image" Target="../media/image28.wmf"/><Relationship Id="rId10" Type="http://schemas.openxmlformats.org/officeDocument/2006/relationships/image" Target="../media/image35.wmf"/><Relationship Id="rId4" Type="http://schemas.openxmlformats.org/officeDocument/2006/relationships/image" Target="../media/image18.wmf"/><Relationship Id="rId9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1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35.wmf"/><Relationship Id="rId7" Type="http://schemas.openxmlformats.org/officeDocument/2006/relationships/image" Target="../media/image45.wmf"/><Relationship Id="rId2" Type="http://schemas.openxmlformats.org/officeDocument/2006/relationships/image" Target="../media/image20.wmf"/><Relationship Id="rId1" Type="http://schemas.openxmlformats.org/officeDocument/2006/relationships/image" Target="../media/image43.wmf"/><Relationship Id="rId6" Type="http://schemas.openxmlformats.org/officeDocument/2006/relationships/image" Target="../media/image44.wmf"/><Relationship Id="rId5" Type="http://schemas.openxmlformats.org/officeDocument/2006/relationships/image" Target="../media/image13.wmf"/><Relationship Id="rId10" Type="http://schemas.openxmlformats.org/officeDocument/2006/relationships/image" Target="../media/image48.wmf"/><Relationship Id="rId4" Type="http://schemas.openxmlformats.org/officeDocument/2006/relationships/image" Target="../media/image36.wmf"/><Relationship Id="rId9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80487EF-9DE0-4485-A91F-4E23B7C1F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0493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AB2DBEC-71A9-4337-901D-6381FEDB6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97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45DB0-90DC-4B54-931D-1941D962823B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D2711-A489-48A9-A005-90DC04F85CD4}" type="slidenum">
              <a:rPr lang="en-US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3845A-26B9-44A2-BA47-A205716A8130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B5ED9-452D-4EFF-8CB3-E24D4241A915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B5ED9-452D-4EFF-8CB3-E24D4241A915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10E84-F883-4CB2-8CDD-28C48B64BE87}" type="slidenum">
              <a:rPr lang="en-US"/>
              <a:pPr/>
              <a:t>14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F1AB-EDBF-4F11-B18D-E4449E1F2C23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0D238-AE96-4D02-9C39-4D6EE0685DDE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72E63-28D4-468D-A247-3FC4CA781146}" type="slidenum">
              <a:rPr lang="en-US"/>
              <a:pPr/>
              <a:t>17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0DDDD-C02E-4A36-BBE2-F5932C18B556}" type="slidenum">
              <a:rPr lang="en-US"/>
              <a:pPr/>
              <a:t>18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72E63-28D4-468D-A247-3FC4CA781146}" type="slidenum">
              <a:rPr lang="en-US"/>
              <a:pPr/>
              <a:t>19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2AA12-7838-4BBF-BF4F-CC603183A02A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72E63-28D4-468D-A247-3FC4CA781146}" type="slidenum">
              <a:rPr lang="en-US"/>
              <a:pPr/>
              <a:t>20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21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23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25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26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27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28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29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05493-AEEC-4E76-9D25-CB00B507B92E}" type="slidenum">
              <a:rPr lang="en-US"/>
              <a:pPr/>
              <a:t>3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01A58C68-AC23-4766-8FC7-F292CF521B03}" type="slidenum">
              <a:rPr lang="en-US" sz="1300">
                <a:latin typeface="Times New Roman" pitchFamily="18" charset="0"/>
              </a:rPr>
              <a:pPr algn="r" defTabSz="966788"/>
              <a:t>30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81033-6867-4676-B37E-DB7CB70C7DDB}" type="slidenum">
              <a:rPr lang="en-US"/>
              <a:pPr/>
              <a:t>31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F64FA-934D-437A-907B-16A80EF6BF15}" type="slidenum">
              <a:rPr lang="en-US"/>
              <a:pPr/>
              <a:t>32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0EA1A-4DEE-4BD4-81EA-6B20D41DB105}" type="slidenum">
              <a:rPr lang="en-US"/>
              <a:pPr/>
              <a:t>33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7AA6BF-316B-49F0-A656-F9B6E8713AEE}" type="slidenum">
              <a:rPr lang="en-US"/>
              <a:pPr/>
              <a:t>34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16EC1-D0B1-435D-9A43-55B47A50C76E}" type="slidenum">
              <a:rPr lang="en-US"/>
              <a:pPr/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16EC1-D0B1-435D-9A43-55B47A50C76E}" type="slidenum">
              <a:rPr lang="en-US"/>
              <a:pPr/>
              <a:t>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5801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67399-D565-4131-9B19-74428CE89A32}" type="slidenum">
              <a:rPr lang="en-US"/>
              <a:pPr/>
              <a:t>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B2B41-478E-405F-B95A-13D3C99F7AB7}" type="slidenum">
              <a:rPr lang="en-US"/>
              <a:pPr/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B051F-20AD-4BCB-BA8E-09DE4CA71FBE}" type="slidenum">
              <a:rPr lang="en-US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BAECE-F976-42BA-8739-B0A3B5C1E326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8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56.jpeg"/><Relationship Id="rId9" Type="http://schemas.openxmlformats.org/officeDocument/2006/relationships/oleObject" Target="../embeddings/oleObject7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jpeg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3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07.bin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5.bin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Relationship Id="rId14" Type="http://schemas.openxmlformats.org/officeDocument/2006/relationships/oleObject" Target="../embeddings/oleObject1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oleObject" Target="../embeddings/oleObject131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25.bin"/><Relationship Id="rId12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3.bin"/><Relationship Id="rId15" Type="http://schemas.openxmlformats.org/officeDocument/2006/relationships/oleObject" Target="../embeddings/oleObject133.bin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2.bin"/><Relationship Id="rId9" Type="http://schemas.openxmlformats.org/officeDocument/2006/relationships/oleObject" Target="../embeddings/oleObject127.bin"/><Relationship Id="rId14" Type="http://schemas.openxmlformats.org/officeDocument/2006/relationships/oleObject" Target="../embeddings/oleObject13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oleObject" Target="../embeddings/oleObject143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37.bin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6.bin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5.bin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4.bin"/><Relationship Id="rId9" Type="http://schemas.openxmlformats.org/officeDocument/2006/relationships/oleObject" Target="../embeddings/oleObject13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oleObject" Target="../embeddings/oleObject153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46.bin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5.bin"/><Relationship Id="rId10" Type="http://schemas.openxmlformats.org/officeDocument/2006/relationships/oleObject" Target="../embeddings/oleObject150.bin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9.bin"/><Relationship Id="rId14" Type="http://schemas.openxmlformats.org/officeDocument/2006/relationships/oleObject" Target="../embeddings/oleObject15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oleObject" Target="../embeddings/oleObject166.bin"/><Relationship Id="rId18" Type="http://schemas.openxmlformats.org/officeDocument/2006/relationships/oleObject" Target="../embeddings/oleObject171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60.bin"/><Relationship Id="rId12" Type="http://schemas.openxmlformats.org/officeDocument/2006/relationships/oleObject" Target="../embeddings/oleObject165.bin"/><Relationship Id="rId17" Type="http://schemas.openxmlformats.org/officeDocument/2006/relationships/oleObject" Target="../embeddings/oleObject17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9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59.bin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8.bin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57.bin"/><Relationship Id="rId9" Type="http://schemas.openxmlformats.org/officeDocument/2006/relationships/oleObject" Target="../embeddings/oleObject162.bin"/><Relationship Id="rId14" Type="http://schemas.openxmlformats.org/officeDocument/2006/relationships/oleObject" Target="../embeddings/oleObject16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oleObject" Target="../embeddings/oleObject181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75.bin"/><Relationship Id="rId12" Type="http://schemas.openxmlformats.org/officeDocument/2006/relationships/oleObject" Target="../embeddings/oleObject180.bin"/><Relationship Id="rId17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4.bin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3.bin"/><Relationship Id="rId15" Type="http://schemas.openxmlformats.org/officeDocument/2006/relationships/oleObject" Target="../embeddings/oleObject183.bin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2.bin"/><Relationship Id="rId9" Type="http://schemas.openxmlformats.org/officeDocument/2006/relationships/oleObject" Target="../embeddings/oleObject177.bin"/><Relationship Id="rId14" Type="http://schemas.openxmlformats.org/officeDocument/2006/relationships/oleObject" Target="../embeddings/oleObject18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oleObject" Target="../embeddings/oleObject195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89.bin"/><Relationship Id="rId12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88.bin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7.bin"/><Relationship Id="rId10" Type="http://schemas.openxmlformats.org/officeDocument/2006/relationships/oleObject" Target="../embeddings/oleObject192.bin"/><Relationship Id="rId4" Type="http://schemas.openxmlformats.org/officeDocument/2006/relationships/oleObject" Target="../embeddings/oleObject186.bin"/><Relationship Id="rId9" Type="http://schemas.openxmlformats.org/officeDocument/2006/relationships/oleObject" Target="../embeddings/oleObject191.bin"/><Relationship Id="rId14" Type="http://schemas.openxmlformats.org/officeDocument/2006/relationships/oleObject" Target="../embeddings/oleObject19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99.bin"/><Relationship Id="rId5" Type="http://schemas.openxmlformats.org/officeDocument/2006/relationships/image" Target="../media/image56.jpeg"/><Relationship Id="rId10" Type="http://schemas.openxmlformats.org/officeDocument/2006/relationships/oleObject" Target="../embeddings/oleObject203.bin"/><Relationship Id="rId4" Type="http://schemas.openxmlformats.org/officeDocument/2006/relationships/oleObject" Target="../embeddings/oleObject198.bin"/><Relationship Id="rId9" Type="http://schemas.openxmlformats.org/officeDocument/2006/relationships/oleObject" Target="../embeddings/oleObject20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05.bin"/><Relationship Id="rId5" Type="http://schemas.openxmlformats.org/officeDocument/2006/relationships/image" Target="../media/image56.jpeg"/><Relationship Id="rId4" Type="http://schemas.openxmlformats.org/officeDocument/2006/relationships/oleObject" Target="../embeddings/oleObject20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208.bin"/><Relationship Id="rId4" Type="http://schemas.openxmlformats.org/officeDocument/2006/relationships/oleObject" Target="../embeddings/oleObject20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13" Type="http://schemas.openxmlformats.org/officeDocument/2006/relationships/oleObject" Target="../embeddings/oleObject218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12.bin"/><Relationship Id="rId12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11.bin"/><Relationship Id="rId11" Type="http://schemas.openxmlformats.org/officeDocument/2006/relationships/oleObject" Target="../embeddings/oleObject216.bin"/><Relationship Id="rId5" Type="http://schemas.openxmlformats.org/officeDocument/2006/relationships/oleObject" Target="../embeddings/oleObject210.bin"/><Relationship Id="rId10" Type="http://schemas.openxmlformats.org/officeDocument/2006/relationships/oleObject" Target="../embeddings/oleObject215.bin"/><Relationship Id="rId4" Type="http://schemas.openxmlformats.org/officeDocument/2006/relationships/oleObject" Target="../embeddings/oleObject209.bin"/><Relationship Id="rId9" Type="http://schemas.openxmlformats.org/officeDocument/2006/relationships/oleObject" Target="../embeddings/oleObject21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13" Type="http://schemas.openxmlformats.org/officeDocument/2006/relationships/oleObject" Target="../embeddings/oleObject228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22.bin"/><Relationship Id="rId12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1.bin"/><Relationship Id="rId11" Type="http://schemas.openxmlformats.org/officeDocument/2006/relationships/oleObject" Target="../embeddings/oleObject226.bin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30.bin"/><Relationship Id="rId10" Type="http://schemas.openxmlformats.org/officeDocument/2006/relationships/oleObject" Target="../embeddings/oleObject225.bin"/><Relationship Id="rId4" Type="http://schemas.openxmlformats.org/officeDocument/2006/relationships/oleObject" Target="../embeddings/oleObject219.bin"/><Relationship Id="rId9" Type="http://schemas.openxmlformats.org/officeDocument/2006/relationships/oleObject" Target="../embeddings/oleObject224.bin"/><Relationship Id="rId14" Type="http://schemas.openxmlformats.org/officeDocument/2006/relationships/oleObject" Target="../embeddings/oleObject22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5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2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33.bin"/><Relationship Id="rId5" Type="http://schemas.openxmlformats.org/officeDocument/2006/relationships/oleObject" Target="../embeddings/oleObject232.bin"/><Relationship Id="rId4" Type="http://schemas.openxmlformats.org/officeDocument/2006/relationships/oleObject" Target="../embeddings/oleObject23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38.bin"/><Relationship Id="rId5" Type="http://schemas.openxmlformats.org/officeDocument/2006/relationships/oleObject" Target="../embeddings/oleObject237.bin"/><Relationship Id="rId10" Type="http://schemas.openxmlformats.org/officeDocument/2006/relationships/oleObject" Target="../embeddings/oleObject242.bin"/><Relationship Id="rId4" Type="http://schemas.openxmlformats.org/officeDocument/2006/relationships/oleObject" Target="../embeddings/oleObject236.bin"/><Relationship Id="rId9" Type="http://schemas.openxmlformats.org/officeDocument/2006/relationships/oleObject" Target="../embeddings/oleObject24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45.bin"/><Relationship Id="rId5" Type="http://schemas.openxmlformats.org/officeDocument/2006/relationships/oleObject" Target="../embeddings/oleObject244.bin"/><Relationship Id="rId4" Type="http://schemas.openxmlformats.org/officeDocument/2006/relationships/oleObject" Target="../embeddings/oleObject2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50.bin"/><Relationship Id="rId5" Type="http://schemas.openxmlformats.org/officeDocument/2006/relationships/oleObject" Target="../embeddings/oleObject249.bin"/><Relationship Id="rId4" Type="http://schemas.openxmlformats.org/officeDocument/2006/relationships/oleObject" Target="../embeddings/oleObject24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018316" y="2592388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Dept. of ECE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625897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2"/>
                </a:solidFill>
              </a:rPr>
              <a:t>Spring 2023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105399" y="4724400"/>
            <a:ext cx="285205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24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Image Theory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76943" y="4005943"/>
          <a:ext cx="3657600" cy="2620963"/>
        </p:xfrm>
        <a:graphic>
          <a:graphicData uri="http://schemas.openxmlformats.org/presentationml/2006/ole">
            <p:oleObj spid="_x0000_s1047" name="Photo Editor Photo" r:id="rId4" imgW="2857899" imgH="2048161" progId="">
              <p:embed/>
            </p:oleObj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2023745" y="0"/>
            <a:ext cx="5487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 Solution for </a:t>
            </a:r>
            <a:r>
              <a:rPr lang="en-US" sz="40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&gt; 0</a:t>
            </a:r>
          </a:p>
        </p:txBody>
      </p:sp>
      <p:sp>
        <p:nvSpPr>
          <p:cNvPr id="7173" name="Text Box 19"/>
          <p:cNvSpPr txBox="1">
            <a:spLocks noChangeArrowheads="1"/>
          </p:cNvSpPr>
          <p:nvPr/>
        </p:nvSpPr>
        <p:spPr bwMode="auto">
          <a:xfrm>
            <a:off x="549048" y="855209"/>
            <a:ext cx="973137" cy="3968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z &gt;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</a:rPr>
              <a:t>:</a:t>
            </a:r>
            <a:endParaRPr lang="en-US" sz="2000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7170" name="Object 25"/>
          <p:cNvGraphicFramePr>
            <a:graphicFrameLocks noChangeAspect="1"/>
          </p:cNvGraphicFramePr>
          <p:nvPr/>
        </p:nvGraphicFramePr>
        <p:xfrm>
          <a:off x="1082358" y="1418136"/>
          <a:ext cx="6842125" cy="1009650"/>
        </p:xfrm>
        <a:graphic>
          <a:graphicData uri="http://schemas.openxmlformats.org/presentationml/2006/ole">
            <p:oleObj spid="_x0000_s7380" name="Equation" r:id="rId4" imgW="3441700" imgH="508000" progId="Equation.DSMT4">
              <p:embed/>
            </p:oleObj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417888" y="2749219"/>
            <a:ext cx="4779985" cy="3896056"/>
            <a:chOff x="3417888" y="2749219"/>
            <a:chExt cx="4779985" cy="3896056"/>
          </a:xfrm>
        </p:grpSpPr>
        <p:sp>
          <p:nvSpPr>
            <p:cNvPr id="7177" name="Oval 30"/>
            <p:cNvSpPr>
              <a:spLocks noChangeArrowheads="1"/>
            </p:cNvSpPr>
            <p:nvPr/>
          </p:nvSpPr>
          <p:spPr bwMode="auto">
            <a:xfrm>
              <a:off x="5102226" y="3919532"/>
              <a:ext cx="260350" cy="24288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Line 32"/>
            <p:cNvSpPr>
              <a:spLocks noChangeShapeType="1"/>
            </p:cNvSpPr>
            <p:nvPr/>
          </p:nvSpPr>
          <p:spPr bwMode="auto">
            <a:xfrm flipV="1">
              <a:off x="5241926" y="3113083"/>
              <a:ext cx="0" cy="6222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Line 33"/>
            <p:cNvSpPr>
              <a:spLocks noChangeShapeType="1"/>
            </p:cNvSpPr>
            <p:nvPr/>
          </p:nvSpPr>
          <p:spPr bwMode="auto">
            <a:xfrm>
              <a:off x="5229226" y="4198932"/>
              <a:ext cx="0" cy="10239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1" name="Line 34"/>
            <p:cNvSpPr>
              <a:spLocks noChangeShapeType="1"/>
            </p:cNvSpPr>
            <p:nvPr/>
          </p:nvSpPr>
          <p:spPr bwMode="auto">
            <a:xfrm>
              <a:off x="7426326" y="5199055"/>
              <a:ext cx="4159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4" name="Line 38"/>
            <p:cNvSpPr>
              <a:spLocks noChangeShapeType="1"/>
            </p:cNvSpPr>
            <p:nvPr/>
          </p:nvSpPr>
          <p:spPr bwMode="auto">
            <a:xfrm>
              <a:off x="5233988" y="5264143"/>
              <a:ext cx="0" cy="102393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6" name="Text Box 40"/>
            <p:cNvSpPr txBox="1">
              <a:spLocks noChangeArrowheads="1"/>
            </p:cNvSpPr>
            <p:nvPr/>
          </p:nvSpPr>
          <p:spPr bwMode="auto">
            <a:xfrm>
              <a:off x="4502151" y="3833807"/>
              <a:ext cx="438150" cy="3968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#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187" name="Text Box 41"/>
            <p:cNvSpPr txBox="1">
              <a:spLocks noChangeArrowheads="1"/>
            </p:cNvSpPr>
            <p:nvPr/>
          </p:nvSpPr>
          <p:spPr bwMode="auto">
            <a:xfrm>
              <a:off x="4505326" y="6194417"/>
              <a:ext cx="438150" cy="3968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#</a:t>
              </a: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188" name="Line 42"/>
            <p:cNvSpPr>
              <a:spLocks noChangeShapeType="1"/>
            </p:cNvSpPr>
            <p:nvPr/>
          </p:nvSpPr>
          <p:spPr bwMode="auto">
            <a:xfrm flipV="1">
              <a:off x="5338763" y="3308345"/>
              <a:ext cx="2000250" cy="66992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" name="Line 43"/>
            <p:cNvSpPr>
              <a:spLocks noChangeShapeType="1"/>
            </p:cNvSpPr>
            <p:nvPr/>
          </p:nvSpPr>
          <p:spPr bwMode="auto">
            <a:xfrm flipV="1">
              <a:off x="5327651" y="3319458"/>
              <a:ext cx="1998663" cy="30114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71" name="Object 44"/>
            <p:cNvGraphicFramePr>
              <a:graphicFrameLocks noChangeAspect="1"/>
            </p:cNvGraphicFramePr>
            <p:nvPr/>
          </p:nvGraphicFramePr>
          <p:xfrm>
            <a:off x="7546976" y="2989258"/>
            <a:ext cx="225425" cy="425449"/>
          </p:xfrm>
          <a:graphic>
            <a:graphicData uri="http://schemas.openxmlformats.org/presentationml/2006/ole">
              <p:oleObj spid="_x0000_s7381" name="Equation" r:id="rId5" imgW="114151" imgH="215619" progId="Equation.DSMT4">
                <p:embed/>
              </p:oleObj>
            </a:graphicData>
          </a:graphic>
        </p:graphicFrame>
        <p:sp>
          <p:nvSpPr>
            <p:cNvPr id="7192" name="Oval 47"/>
            <p:cNvSpPr>
              <a:spLocks noChangeArrowheads="1"/>
            </p:cNvSpPr>
            <p:nvPr/>
          </p:nvSpPr>
          <p:spPr bwMode="auto">
            <a:xfrm>
              <a:off x="7300913" y="3206745"/>
              <a:ext cx="142875" cy="1428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48"/>
            <p:cNvSpPr>
              <a:spLocks noChangeShapeType="1"/>
            </p:cNvSpPr>
            <p:nvPr/>
          </p:nvSpPr>
          <p:spPr bwMode="auto">
            <a:xfrm flipV="1">
              <a:off x="3417888" y="5203818"/>
              <a:ext cx="3741738" cy="47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4" name="Oval 36"/>
            <p:cNvSpPr>
              <a:spLocks noChangeArrowheads="1"/>
            </p:cNvSpPr>
            <p:nvPr/>
          </p:nvSpPr>
          <p:spPr bwMode="auto">
            <a:xfrm>
              <a:off x="5114926" y="6267441"/>
              <a:ext cx="260350" cy="24288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" name="Object 46"/>
            <p:cNvGraphicFramePr>
              <a:graphicFrameLocks noChangeAspect="1"/>
            </p:cNvGraphicFramePr>
            <p:nvPr/>
          </p:nvGraphicFramePr>
          <p:xfrm>
            <a:off x="5937464" y="3147160"/>
            <a:ext cx="301625" cy="417512"/>
          </p:xfrm>
          <a:graphic>
            <a:graphicData uri="http://schemas.openxmlformats.org/presentationml/2006/ole">
              <p:oleObj spid="_x0000_s7382" name="Equation" r:id="rId6" imgW="165028" imgH="228501" progId="Equation.DSMT4">
                <p:embed/>
              </p:oleObj>
            </a:graphicData>
          </a:graphic>
        </p:graphicFrame>
        <p:graphicFrame>
          <p:nvGraphicFramePr>
            <p:cNvPr id="29" name="Object 47"/>
            <p:cNvGraphicFramePr>
              <a:graphicFrameLocks noChangeAspect="1"/>
            </p:cNvGraphicFramePr>
            <p:nvPr/>
          </p:nvGraphicFramePr>
          <p:xfrm>
            <a:off x="6668685" y="4445498"/>
            <a:ext cx="347663" cy="417512"/>
          </p:xfrm>
          <a:graphic>
            <a:graphicData uri="http://schemas.openxmlformats.org/presentationml/2006/ole">
              <p:oleObj spid="_x0000_s7383" name="Equation" r:id="rId7" imgW="190500" imgH="228600" progId="Equation.DSMT4">
                <p:embed/>
              </p:oleObj>
            </a:graphicData>
          </a:graphic>
        </p:graphicFrame>
        <p:graphicFrame>
          <p:nvGraphicFramePr>
            <p:cNvPr id="30" name="Object 49"/>
            <p:cNvGraphicFramePr>
              <a:graphicFrameLocks noChangeAspect="1"/>
            </p:cNvGraphicFramePr>
            <p:nvPr/>
          </p:nvGraphicFramePr>
          <p:xfrm>
            <a:off x="5438088" y="4075279"/>
            <a:ext cx="231775" cy="301625"/>
          </p:xfrm>
          <a:graphic>
            <a:graphicData uri="http://schemas.openxmlformats.org/presentationml/2006/ole">
              <p:oleObj spid="_x0000_s7384" name="Equation" r:id="rId8" imgW="126780" imgH="164814" progId="Equation.DSMT4">
                <p:embed/>
              </p:oleObj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5441950" y="6343650"/>
            <a:ext cx="395288" cy="301625"/>
          </p:xfrm>
          <a:graphic>
            <a:graphicData uri="http://schemas.openxmlformats.org/presentationml/2006/ole">
              <p:oleObj spid="_x0000_s7385" name="Equation" r:id="rId9" imgW="215619" imgH="164885" progId="Equation.DSMT4">
                <p:embed/>
              </p:oleObj>
            </a:graphicData>
          </a:graphic>
        </p:graphicFrame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4894570" y="4489759"/>
            <a:ext cx="231775" cy="323850"/>
          </p:xfrm>
          <a:graphic>
            <a:graphicData uri="http://schemas.openxmlformats.org/presentationml/2006/ole">
              <p:oleObj spid="_x0000_s7386" name="Equation" r:id="rId10" imgW="126725" imgH="177415" progId="Equation.DSMT4">
                <p:embed/>
              </p:oleObj>
            </a:graphicData>
          </a:graphic>
        </p:graphicFrame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4910493" y="5570206"/>
            <a:ext cx="231775" cy="323850"/>
          </p:xfrm>
          <a:graphic>
            <a:graphicData uri="http://schemas.openxmlformats.org/presentationml/2006/ole">
              <p:oleObj spid="_x0000_s7387" name="Equation" r:id="rId11" imgW="126725" imgH="177415" progId="Equation.DSMT4">
                <p:embed/>
              </p:oleObj>
            </a:graphicData>
          </a:graphic>
        </p:graphicFrame>
        <p:graphicFrame>
          <p:nvGraphicFramePr>
            <p:cNvPr id="5" name="Object 10"/>
            <p:cNvGraphicFramePr>
              <a:graphicFrameLocks noChangeAspect="1"/>
            </p:cNvGraphicFramePr>
            <p:nvPr/>
          </p:nvGraphicFramePr>
          <p:xfrm>
            <a:off x="7966098" y="5096823"/>
            <a:ext cx="231775" cy="255588"/>
          </p:xfrm>
          <a:graphic>
            <a:graphicData uri="http://schemas.openxmlformats.org/presentationml/2006/ole">
              <p:oleObj spid="_x0000_s7388" name="Equation" r:id="rId12" imgW="126835" imgH="139518" progId="Equation.DSMT4">
                <p:embed/>
              </p:oleObj>
            </a:graphicData>
          </a:graphic>
        </p:graphicFrame>
        <p:graphicFrame>
          <p:nvGraphicFramePr>
            <p:cNvPr id="6" name="Object 11"/>
            <p:cNvGraphicFramePr>
              <a:graphicFrameLocks noChangeAspect="1"/>
            </p:cNvGraphicFramePr>
            <p:nvPr/>
          </p:nvGraphicFramePr>
          <p:xfrm>
            <a:off x="5129213" y="2749219"/>
            <a:ext cx="231775" cy="231775"/>
          </p:xfrm>
          <a:graphic>
            <a:graphicData uri="http://schemas.openxmlformats.org/presentationml/2006/ole">
              <p:oleObj spid="_x0000_s7389" name="Equation" r:id="rId13" imgW="126725" imgH="12672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1236345" y="0"/>
            <a:ext cx="6757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 Solution (All Regions)</a:t>
            </a:r>
          </a:p>
        </p:txBody>
      </p:sp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538163" y="1366838"/>
            <a:ext cx="973137" cy="3968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z &gt;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0: 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8" name="Text Box 24"/>
          <p:cNvSpPr txBox="1">
            <a:spLocks noChangeArrowheads="1"/>
          </p:cNvSpPr>
          <p:nvPr/>
        </p:nvSpPr>
        <p:spPr bwMode="auto">
          <a:xfrm>
            <a:off x="566738" y="3694113"/>
            <a:ext cx="906462" cy="3968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z &lt;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</a:rPr>
              <a:t>0: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8194" name="Object 25"/>
          <p:cNvGraphicFramePr>
            <a:graphicFrameLocks noChangeAspect="1"/>
          </p:cNvGraphicFramePr>
          <p:nvPr/>
        </p:nvGraphicFramePr>
        <p:xfrm>
          <a:off x="1074738" y="1939925"/>
          <a:ext cx="6842125" cy="1009650"/>
        </p:xfrm>
        <a:graphic>
          <a:graphicData uri="http://schemas.openxmlformats.org/presentationml/2006/ole">
            <p:oleObj spid="_x0000_s8236" name="Equation" r:id="rId4" imgW="3441700" imgH="508000" progId="Equation.DSMT4">
              <p:embed/>
            </p:oleObj>
          </a:graphicData>
        </a:graphic>
      </p:graphicFrame>
      <p:graphicFrame>
        <p:nvGraphicFramePr>
          <p:cNvPr id="8195" name="Object 26"/>
          <p:cNvGraphicFramePr>
            <a:graphicFrameLocks noChangeAspect="1"/>
          </p:cNvGraphicFramePr>
          <p:nvPr/>
        </p:nvGraphicFramePr>
        <p:xfrm>
          <a:off x="923925" y="4230688"/>
          <a:ext cx="809625" cy="365125"/>
        </p:xfrm>
        <a:graphic>
          <a:graphicData uri="http://schemas.openxmlformats.org/presentationml/2006/ole">
            <p:oleObj spid="_x0000_s8237" name="Equation" r:id="rId5" imgW="393359" imgH="177646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1795" y="3593514"/>
            <a:ext cx="5733339" cy="241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18637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</a:t>
            </a:r>
          </a:p>
        </p:txBody>
      </p:sp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1329171" y="5285669"/>
            <a:ext cx="60644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earth is modeled as a perfect </a:t>
            </a:r>
            <a:r>
              <a:rPr lang="en-US" sz="2000" dirty="0" smtClean="0">
                <a:solidFill>
                  <a:schemeClr val="bg1"/>
                </a:solidFill>
              </a:rPr>
              <a:t>conductor (</a:t>
            </a:r>
            <a:r>
              <a:rPr lang="en-US" sz="2000" i="1" u="sng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= </a:t>
            </a:r>
            <a:r>
              <a:rPr lang="en-US" sz="2000" u="sng" dirty="0" smtClean="0">
                <a:solidFill>
                  <a:schemeClr val="bg1"/>
                </a:solidFill>
                <a:latin typeface="+mn-lt"/>
              </a:rPr>
              <a:t>0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33120" y="995363"/>
            <a:ext cx="7719594" cy="3719033"/>
            <a:chOff x="833120" y="995363"/>
            <a:chExt cx="7719594" cy="3719033"/>
          </a:xfrm>
        </p:grpSpPr>
        <p:sp>
          <p:nvSpPr>
            <p:cNvPr id="9225" name="Oval 8"/>
            <p:cNvSpPr>
              <a:spLocks noChangeArrowheads="1"/>
            </p:cNvSpPr>
            <p:nvPr/>
          </p:nvSpPr>
          <p:spPr bwMode="auto">
            <a:xfrm>
              <a:off x="4184333" y="2210908"/>
              <a:ext cx="225425" cy="21272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Text Box 9"/>
            <p:cNvSpPr txBox="1">
              <a:spLocks noChangeArrowheads="1"/>
            </p:cNvSpPr>
            <p:nvPr/>
          </p:nvSpPr>
          <p:spPr bwMode="auto">
            <a:xfrm>
              <a:off x="4913943" y="1745889"/>
              <a:ext cx="3587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hlink"/>
                  </a:solidFill>
                </a:rPr>
                <a:t>High-voltage power line (radius </a:t>
              </a:r>
              <a:r>
                <a:rPr lang="en-US" i="1" dirty="0">
                  <a:solidFill>
                    <a:schemeClr val="hlink"/>
                  </a:solidFill>
                  <a:latin typeface="Times New Roman" pitchFamily="18" charset="0"/>
                </a:rPr>
                <a:t>a</a:t>
              </a:r>
              <a:r>
                <a:rPr lang="en-US" dirty="0">
                  <a:solidFill>
                    <a:schemeClr val="hlink"/>
                  </a:solidFill>
                </a:rPr>
                <a:t>)</a:t>
              </a:r>
            </a:p>
          </p:txBody>
        </p:sp>
        <p:sp>
          <p:nvSpPr>
            <p:cNvPr id="9227" name="Line 10"/>
            <p:cNvSpPr>
              <a:spLocks noChangeShapeType="1"/>
            </p:cNvSpPr>
            <p:nvPr/>
          </p:nvSpPr>
          <p:spPr bwMode="auto">
            <a:xfrm>
              <a:off x="3508058" y="2326796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8" name="Line 11"/>
            <p:cNvSpPr>
              <a:spLocks noChangeShapeType="1"/>
            </p:cNvSpPr>
            <p:nvPr/>
          </p:nvSpPr>
          <p:spPr bwMode="auto">
            <a:xfrm>
              <a:off x="2519045" y="2315683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3" name="AutoShape 16"/>
            <p:cNvSpPr>
              <a:spLocks noChangeArrowheads="1"/>
            </p:cNvSpPr>
            <p:nvPr/>
          </p:nvSpPr>
          <p:spPr bwMode="auto">
            <a:xfrm flipV="1">
              <a:off x="6941820" y="4463571"/>
              <a:ext cx="265112" cy="250825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33120" y="3000848"/>
              <a:ext cx="6969760" cy="97536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9" name="Text Box 12"/>
            <p:cNvSpPr txBox="1">
              <a:spLocks noChangeArrowheads="1"/>
            </p:cNvSpPr>
            <p:nvPr/>
          </p:nvSpPr>
          <p:spPr bwMode="auto">
            <a:xfrm>
              <a:off x="5668645" y="3331683"/>
              <a:ext cx="1322798" cy="369332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Earth (</a:t>
              </a:r>
              <a:r>
                <a:rPr lang="en-US" i="1" dirty="0" smtClean="0">
                  <a:solidFill>
                    <a:schemeClr val="bg2"/>
                  </a:solidFill>
                  <a:sym typeface="Symbol"/>
                </a:rPr>
                <a:t></a:t>
              </a:r>
              <a:r>
                <a:rPr lang="en-US" dirty="0" smtClean="0">
                  <a:solidFill>
                    <a:schemeClr val="bg2"/>
                  </a:solidFill>
                  <a:sym typeface="Symbol"/>
                </a:rPr>
                <a:t>, </a:t>
              </a:r>
              <a:r>
                <a:rPr lang="en-US" i="1" dirty="0" smtClean="0">
                  <a:solidFill>
                    <a:schemeClr val="bg2"/>
                  </a:solidFill>
                  <a:sym typeface="Symbol"/>
                </a:rPr>
                <a:t></a:t>
              </a:r>
              <a:r>
                <a:rPr lang="en-US" dirty="0" smtClean="0">
                  <a:solidFill>
                    <a:schemeClr val="bg2"/>
                  </a:solidFill>
                  <a:sym typeface="Symbol"/>
                </a:rPr>
                <a:t>)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7073583" y="3964778"/>
              <a:ext cx="0" cy="53022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7356143" y="3002516"/>
              <a:ext cx="85980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4308144" y="1460318"/>
              <a:ext cx="0" cy="5140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053384" y="3016155"/>
              <a:ext cx="51861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16200000">
              <a:off x="4055656" y="3018427"/>
              <a:ext cx="51861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868538" y="2101754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Infinite in </a:t>
              </a:r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z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/>
          </p:nvGraphicFramePr>
          <p:xfrm>
            <a:off x="8320939" y="2899534"/>
            <a:ext cx="231775" cy="255588"/>
          </p:xfrm>
          <a:graphic>
            <a:graphicData uri="http://schemas.openxmlformats.org/presentationml/2006/ole">
              <p:oleObj spid="_x0000_s9348" name="Equation" r:id="rId5" imgW="126835" imgH="139518" progId="Equation.DSMT4">
                <p:embed/>
              </p:oleObj>
            </a:graphicData>
          </a:graphic>
        </p:graphicFrame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4205288" y="995363"/>
            <a:ext cx="254000" cy="301625"/>
          </p:xfrm>
          <a:graphic>
            <a:graphicData uri="http://schemas.openxmlformats.org/presentationml/2006/ole">
              <p:oleObj spid="_x0000_s9349" name="Equation" r:id="rId6" imgW="139579" imgH="164957" progId="Equation.DSMT4">
                <p:embed/>
              </p:oleObj>
            </a:graphicData>
          </a:graphic>
        </p:graphicFrame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4454525" y="1797050"/>
            <a:ext cx="301625" cy="417513"/>
          </p:xfrm>
          <a:graphic>
            <a:graphicData uri="http://schemas.openxmlformats.org/presentationml/2006/ole">
              <p:oleObj spid="_x0000_s9350" name="Equation" r:id="rId7" imgW="165028" imgH="228501" progId="Equation.DSMT4">
                <p:embed/>
              </p:oleObj>
            </a:graphicData>
          </a:graphic>
        </p:graphicFrame>
        <p:graphicFrame>
          <p:nvGraphicFramePr>
            <p:cNvPr id="3" name="Object 6"/>
            <p:cNvGraphicFramePr>
              <a:graphicFrameLocks noChangeAspect="1"/>
            </p:cNvGraphicFramePr>
            <p:nvPr/>
          </p:nvGraphicFramePr>
          <p:xfrm>
            <a:off x="3138488" y="2470150"/>
            <a:ext cx="231775" cy="325438"/>
          </p:xfrm>
          <a:graphic>
            <a:graphicData uri="http://schemas.openxmlformats.org/presentationml/2006/ole">
              <p:oleObj spid="_x0000_s9351" name="Equation" r:id="rId8" imgW="126725" imgH="177415" progId="Equation.DSMT4">
                <p:embed/>
              </p:oleObj>
            </a:graphicData>
          </a:graphic>
        </p:graphicFrame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7387586" y="4078642"/>
            <a:ext cx="314480" cy="343233"/>
          </p:xfrm>
          <a:graphic>
            <a:graphicData uri="http://schemas.openxmlformats.org/presentationml/2006/ole">
              <p:oleObj spid="_x0000_s9352" name="Equation" r:id="rId9" imgW="152268" imgH="164957" progId="Equation.DSMT4">
                <p:embed/>
              </p:oleObj>
            </a:graphicData>
          </a:graphic>
        </p:graphicFrame>
        <p:graphicFrame>
          <p:nvGraphicFramePr>
            <p:cNvPr id="9224" name="Object 8"/>
            <p:cNvGraphicFramePr>
              <a:graphicFrameLocks noChangeAspect="1"/>
            </p:cNvGraphicFramePr>
            <p:nvPr/>
          </p:nvGraphicFramePr>
          <p:xfrm>
            <a:off x="6209187" y="4006059"/>
            <a:ext cx="587397" cy="392938"/>
          </p:xfrm>
          <a:graphic>
            <a:graphicData uri="http://schemas.openxmlformats.org/presentationml/2006/ole">
              <p:oleObj spid="_x0000_s9353" name="Equation" r:id="rId10" imgW="380835" imgH="253890" progId="Equation.DSMT4">
                <p:embed/>
              </p:oleObj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2100942" y="5900057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(The next slide discusses this approximation.)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1273629" y="782881"/>
            <a:ext cx="6868886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loss tangent of a material shows how good of a conductor it is at any frequency.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(This is discussed in ECE 3317.)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3369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graphicFrame>
        <p:nvGraphicFramePr>
          <p:cNvPr id="87043" name="Object 22"/>
          <p:cNvGraphicFramePr>
            <a:graphicFrameLocks noChangeAspect="1"/>
          </p:cNvGraphicFramePr>
          <p:nvPr/>
        </p:nvGraphicFramePr>
        <p:xfrm>
          <a:off x="3478958" y="2086266"/>
          <a:ext cx="1581600" cy="874381"/>
        </p:xfrm>
        <a:graphic>
          <a:graphicData uri="http://schemas.openxmlformats.org/presentationml/2006/ole">
            <p:oleObj spid="_x0000_s87169" name="Equation" r:id="rId4" imgW="710891" imgH="393529" progId="Equation.DSMT4">
              <p:embed/>
            </p:oleObj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690823" y="2019198"/>
          <a:ext cx="1122363" cy="388938"/>
        </p:xfrm>
        <a:graphic>
          <a:graphicData uri="http://schemas.openxmlformats.org/presentationml/2006/ole">
            <p:oleObj spid="_x0000_s87170" name="Equation" r:id="rId5" imgW="583947" imgH="203112" progId="Equation.DSMT4">
              <p:embed/>
            </p:oleObj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740322" y="2529591"/>
          <a:ext cx="1001712" cy="438150"/>
        </p:xfrm>
        <a:graphic>
          <a:graphicData uri="http://schemas.openxmlformats.org/presentationml/2006/ole">
            <p:oleObj spid="_x0000_s87171" name="Equation" r:id="rId6" imgW="520700" imgH="228600" progId="Equation.DSMT4">
              <p:embed/>
            </p:oleObj>
          </a:graphicData>
        </a:graphic>
      </p:graphicFrame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461666" y="5102397"/>
            <a:ext cx="458330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Assume the following parameters for earth: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1059573" y="5649858"/>
          <a:ext cx="1755775" cy="827087"/>
        </p:xfrm>
        <a:graphic>
          <a:graphicData uri="http://schemas.openxmlformats.org/presentationml/2006/ole">
            <p:oleObj spid="_x0000_s87172" name="Equation" r:id="rId7" imgW="914400" imgH="431800" progId="Equation.DSMT4">
              <p:embed/>
            </p:oleObj>
          </a:graphicData>
        </a:graphic>
      </p:graphicFrame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5622878" y="2337913"/>
            <a:ext cx="3138985" cy="424731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508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ysClr val="windowText" lastClr="000000"/>
                </a:solidFill>
              </a:rPr>
              <a:t>10 [Hz]        2.25</a:t>
            </a:r>
            <a:r>
              <a:rPr lang="en-US" kern="0" dirty="0" smtClean="0">
                <a:solidFill>
                  <a:sysClr val="windowText" lastClr="000000"/>
                </a:solidFill>
                <a:sym typeface="Symbol"/>
              </a:rPr>
              <a:t> 10</a:t>
            </a:r>
            <a:r>
              <a:rPr lang="en-US" kern="0" baseline="30000" dirty="0" smtClean="0">
                <a:solidFill>
                  <a:sysClr val="windowText" lastClr="000000"/>
                </a:solidFill>
                <a:sym typeface="Symbol"/>
              </a:rPr>
              <a:t>7</a:t>
            </a:r>
            <a:endParaRPr lang="en-US" kern="0" baseline="30000" dirty="0" smtClean="0">
              <a:solidFill>
                <a:sysClr val="windowText" lastClr="000000"/>
              </a:solidFill>
            </a:endParaRPr>
          </a:p>
          <a:p>
            <a:pPr marL="0" marR="0" lvl="0" indent="0" defTabSz="750888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100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Hz]   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2.25</a:t>
            </a:r>
            <a:r>
              <a:rPr lang="en-US" kern="0" dirty="0" smtClean="0">
                <a:solidFill>
                  <a:sysClr val="windowText" lastClr="000000"/>
                </a:solidFill>
                <a:sym typeface="Symbol"/>
              </a:rPr>
              <a:t> 10</a:t>
            </a:r>
            <a:r>
              <a:rPr lang="en-US" kern="0" baseline="30000" dirty="0" smtClean="0">
                <a:solidFill>
                  <a:sysClr val="windowText" lastClr="000000"/>
                </a:solidFill>
                <a:sym typeface="Symbol"/>
              </a:rPr>
              <a:t>6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23177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[kHz</a:t>
            </a:r>
            <a:r>
              <a:rPr lang="en-US" kern="0" dirty="0" smtClean="0">
                <a:solidFill>
                  <a:sysClr val="windowText" lastClr="000000"/>
                </a:solidFill>
              </a:rPr>
              <a:t>]        2.25</a:t>
            </a:r>
            <a:r>
              <a:rPr lang="en-US" kern="0" dirty="0" smtClean="0">
                <a:solidFill>
                  <a:sysClr val="windowText" lastClr="000000"/>
                </a:solidFill>
                <a:sym typeface="Symbol"/>
              </a:rPr>
              <a:t>10</a:t>
            </a:r>
            <a:r>
              <a:rPr lang="en-US" kern="0" baseline="30000" dirty="0" smtClean="0">
                <a:solidFill>
                  <a:sysClr val="windowText" lastClr="000000"/>
                </a:solidFill>
                <a:sym typeface="Symbol"/>
              </a:rPr>
              <a:t>5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804863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[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kHz]      </a:t>
            </a:r>
            <a:r>
              <a:rPr lang="en-US" kern="0" dirty="0" smtClean="0">
                <a:solidFill>
                  <a:sysClr val="windowText" lastClr="000000"/>
                </a:solidFill>
              </a:rPr>
              <a:t>2.25</a:t>
            </a:r>
            <a:r>
              <a:rPr lang="en-US" kern="0" dirty="0" smtClean="0">
                <a:solidFill>
                  <a:sysClr val="windowText" lastClr="000000"/>
                </a:solidFill>
                <a:sym typeface="Symbol"/>
              </a:rPr>
              <a:t>10</a:t>
            </a:r>
            <a:r>
              <a:rPr lang="en-US" kern="0" baseline="30000" dirty="0" smtClean="0">
                <a:solidFill>
                  <a:sysClr val="windowText" lastClr="000000"/>
                </a:solidFill>
                <a:sym typeface="Symbol"/>
              </a:rPr>
              <a:t>4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804863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100 [kHz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    </a:t>
            </a:r>
            <a:r>
              <a:rPr lang="en-US" kern="0" dirty="0" smtClean="0">
                <a:solidFill>
                  <a:sysClr val="windowText" lastClr="000000"/>
                </a:solidFill>
              </a:rPr>
              <a:t>2.25</a:t>
            </a:r>
            <a:r>
              <a:rPr lang="en-US" kern="0" dirty="0" smtClean="0">
                <a:solidFill>
                  <a:sysClr val="windowText" lastClr="000000"/>
                </a:solidFill>
                <a:sym typeface="Symbol"/>
              </a:rPr>
              <a:t>10</a:t>
            </a:r>
            <a:r>
              <a:rPr lang="en-US" kern="0" baseline="30000" dirty="0" smtClean="0">
                <a:solidFill>
                  <a:sysClr val="windowText" lastClr="000000"/>
                </a:solidFill>
                <a:sym typeface="Symbol"/>
              </a:rPr>
              <a:t>3</a:t>
            </a:r>
            <a:endParaRPr kumimoji="0" lang="en-US" sz="1800" b="0" i="0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804863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[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MHz]       </a:t>
            </a:r>
            <a:r>
              <a:rPr lang="en-US" kern="0" dirty="0" smtClean="0">
                <a:solidFill>
                  <a:sysClr val="windowText" lastClr="000000"/>
                </a:solidFill>
              </a:rPr>
              <a:t>225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804863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 [MHz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     22.5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804863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100 [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MHz]    2.25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804863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1.0  [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GHz]    0.225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804863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10.0 [GHz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   0.0225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5660053" y="1870966"/>
            <a:ext cx="313265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Table showing tan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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 for earth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258195" y="3066973"/>
          <a:ext cx="2760662" cy="461962"/>
        </p:xfrm>
        <a:graphic>
          <a:graphicData uri="http://schemas.openxmlformats.org/presentationml/2006/ole">
            <p:oleObj spid="_x0000_s87173" name="Equation" r:id="rId8" imgW="1435100" imgH="241300" progId="Equation.DSMT4">
              <p:embed/>
            </p:oleObj>
          </a:graphicData>
        </a:graphic>
      </p:graphicFrame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1212684" y="4022810"/>
          <a:ext cx="2778149" cy="709141"/>
        </p:xfrm>
        <a:graphic>
          <a:graphicData uri="http://schemas.openxmlformats.org/presentationml/2006/ole">
            <p:oleObj spid="_x0000_s87174" name="Equation" r:id="rId9" imgW="1688367" imgH="431613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30860" y="1199379"/>
            <a:ext cx="3260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Line-charge approximation:</a:t>
            </a:r>
          </a:p>
        </p:txBody>
      </p:sp>
      <p:sp>
        <p:nvSpPr>
          <p:cNvPr id="350226" name="Text Box 18"/>
          <p:cNvSpPr txBox="1">
            <a:spLocks noChangeArrowheads="1"/>
          </p:cNvSpPr>
          <p:nvPr/>
        </p:nvSpPr>
        <p:spPr bwMode="auto">
          <a:xfrm>
            <a:off x="33369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685346" y="5260067"/>
            <a:ext cx="797083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power line is modeled as </a:t>
            </a: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u="sng" dirty="0" smtClean="0">
                <a:solidFill>
                  <a:schemeClr val="bg1"/>
                </a:solidFill>
              </a:rPr>
              <a:t>effective </a:t>
            </a:r>
            <a:r>
              <a:rPr lang="en-US" u="sng" dirty="0">
                <a:solidFill>
                  <a:schemeClr val="bg1"/>
                </a:solidFill>
              </a:rPr>
              <a:t>line charge</a:t>
            </a:r>
            <a:r>
              <a:rPr lang="en-US" dirty="0">
                <a:solidFill>
                  <a:schemeClr val="bg1"/>
                </a:solidFill>
              </a:rPr>
              <a:t> at the </a:t>
            </a:r>
            <a:r>
              <a:rPr lang="en-US" u="sng" dirty="0">
                <a:solidFill>
                  <a:schemeClr val="bg1"/>
                </a:solidFill>
              </a:rPr>
              <a:t>center</a:t>
            </a:r>
            <a:r>
              <a:rPr lang="en-US" dirty="0">
                <a:solidFill>
                  <a:schemeClr val="bg1"/>
                </a:solidFill>
              </a:rPr>
              <a:t> of the </a:t>
            </a:r>
            <a:r>
              <a:rPr lang="en-US" dirty="0" smtClean="0">
                <a:solidFill>
                  <a:schemeClr val="bg1"/>
                </a:solidFill>
              </a:rPr>
              <a:t>power line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This line-charge model is </a:t>
            </a:r>
            <a:r>
              <a:rPr lang="en-US" dirty="0">
                <a:solidFill>
                  <a:schemeClr val="bg1"/>
                </a:solidFill>
              </a:rPr>
              <a:t>valid </a:t>
            </a:r>
            <a:r>
              <a:rPr lang="en-US" dirty="0" smtClean="0">
                <a:solidFill>
                  <a:schemeClr val="bg1"/>
                </a:solidFill>
              </a:rPr>
              <a:t>outside the power line (from </a:t>
            </a:r>
            <a:r>
              <a:rPr lang="en-US" dirty="0">
                <a:solidFill>
                  <a:schemeClr val="bg1"/>
                </a:solidFill>
              </a:rPr>
              <a:t>Gauss’s law) as long as the charge density on the surface of the wire is approximately </a:t>
            </a:r>
            <a:r>
              <a:rPr lang="en-US" dirty="0" smtClean="0">
                <a:solidFill>
                  <a:schemeClr val="bg1"/>
                </a:solidFill>
              </a:rPr>
              <a:t>uniform and we are outside the wire.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5584825" y="1423988"/>
          <a:ext cx="2268538" cy="438150"/>
        </p:xfrm>
        <a:graphic>
          <a:graphicData uri="http://schemas.openxmlformats.org/presentationml/2006/ole">
            <p:oleObj spid="_x0000_s10327" name="Equation" r:id="rId4" imgW="1181100" imgH="228600" progId="Equation.DSMT4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975360" y="1811955"/>
            <a:ext cx="7675966" cy="2983248"/>
            <a:chOff x="975360" y="1811955"/>
            <a:chExt cx="7675966" cy="2983248"/>
          </a:xfrm>
        </p:grpSpPr>
        <p:sp>
          <p:nvSpPr>
            <p:cNvPr id="10250" name="Line 8"/>
            <p:cNvSpPr>
              <a:spLocks noChangeShapeType="1"/>
            </p:cNvSpPr>
            <p:nvPr/>
          </p:nvSpPr>
          <p:spPr bwMode="auto">
            <a:xfrm>
              <a:off x="2620328" y="2398305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4" name="AutoShape 13"/>
            <p:cNvSpPr>
              <a:spLocks noChangeArrowheads="1"/>
            </p:cNvSpPr>
            <p:nvPr/>
          </p:nvSpPr>
          <p:spPr bwMode="auto">
            <a:xfrm flipV="1">
              <a:off x="7068503" y="4544378"/>
              <a:ext cx="265113" cy="250825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2" name="Object 15"/>
            <p:cNvGraphicFramePr>
              <a:graphicFrameLocks noChangeAspect="1"/>
            </p:cNvGraphicFramePr>
            <p:nvPr/>
          </p:nvGraphicFramePr>
          <p:xfrm>
            <a:off x="4507883" y="1811955"/>
            <a:ext cx="414338" cy="439737"/>
          </p:xfrm>
          <a:graphic>
            <a:graphicData uri="http://schemas.openxmlformats.org/presentationml/2006/ole">
              <p:oleObj spid="_x0000_s10328" name="Equation" r:id="rId5" imgW="215806" imgH="228501" progId="Equation.DSMT4">
                <p:embed/>
              </p:oleObj>
            </a:graphicData>
          </a:graphic>
        </p:graphicFrame>
        <p:sp>
          <p:nvSpPr>
            <p:cNvPr id="17" name="Rectangle 16"/>
            <p:cNvSpPr/>
            <p:nvPr/>
          </p:nvSpPr>
          <p:spPr bwMode="auto">
            <a:xfrm>
              <a:off x="975360" y="3037840"/>
              <a:ext cx="6969760" cy="975360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51" name="Text Box 9"/>
            <p:cNvSpPr txBox="1">
              <a:spLocks noChangeArrowheads="1"/>
            </p:cNvSpPr>
            <p:nvPr/>
          </p:nvSpPr>
          <p:spPr bwMode="auto">
            <a:xfrm>
              <a:off x="5795328" y="3425191"/>
              <a:ext cx="736099" cy="369332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Earth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0253" name="Line 12"/>
            <p:cNvSpPr>
              <a:spLocks noChangeShapeType="1"/>
            </p:cNvSpPr>
            <p:nvPr/>
          </p:nvSpPr>
          <p:spPr bwMode="auto">
            <a:xfrm>
              <a:off x="7200265" y="4015106"/>
              <a:ext cx="0" cy="53022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8" name="Oval 5"/>
            <p:cNvSpPr>
              <a:spLocks noChangeArrowheads="1"/>
            </p:cNvSpPr>
            <p:nvPr/>
          </p:nvSpPr>
          <p:spPr bwMode="auto">
            <a:xfrm>
              <a:off x="4298315" y="2322105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92476" y="2429302"/>
              <a:ext cx="3758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/>
                  </a:solidFill>
                </a:rPr>
                <a:t>We need to find the correct value of </a:t>
              </a:r>
              <a:r>
                <a:rPr lang="en-US" sz="1600" i="1" dirty="0" smtClean="0">
                  <a:solidFill>
                    <a:schemeClr val="bg2"/>
                  </a:solidFill>
                  <a:latin typeface="+mn-lt"/>
                  <a:sym typeface="Symbol"/>
                </a:rPr>
                <a:t></a:t>
              </a:r>
              <a:r>
                <a:rPr lang="en-US" sz="1600" i="1" baseline="-25000" dirty="0" smtClean="0">
                  <a:solidFill>
                    <a:schemeClr val="bg2"/>
                  </a:solidFill>
                  <a:latin typeface="+mn-lt"/>
                  <a:sym typeface="Symbol"/>
                </a:rPr>
                <a:t>l</a:t>
              </a:r>
              <a:r>
                <a:rPr lang="en-US" sz="1600" baseline="-25000" dirty="0" smtClean="0">
                  <a:solidFill>
                    <a:schemeClr val="bg2"/>
                  </a:solidFill>
                  <a:latin typeface="+mn-lt"/>
                  <a:sym typeface="Symbol"/>
                </a:rPr>
                <a:t>0</a:t>
              </a:r>
              <a:r>
                <a:rPr lang="en-US" sz="1600" dirty="0" smtClean="0">
                  <a:solidFill>
                    <a:schemeClr val="bg2"/>
                  </a:solidFill>
                  <a:sym typeface="Symbol"/>
                </a:rPr>
                <a:t>.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7480300" y="4213225"/>
            <a:ext cx="277813" cy="303213"/>
          </p:xfrm>
          <a:graphic>
            <a:graphicData uri="http://schemas.openxmlformats.org/presentationml/2006/ole">
              <p:oleObj spid="_x0000_s10329" name="Equation" r:id="rId7" imgW="152268" imgH="164957" progId="Equation.DSMT4">
                <p:embed/>
              </p:oleObj>
            </a:graphicData>
          </a:graphic>
        </p:graphicFrame>
        <p:graphicFrame>
          <p:nvGraphicFramePr>
            <p:cNvPr id="3" name="Object 15"/>
            <p:cNvGraphicFramePr>
              <a:graphicFrameLocks noChangeAspect="1"/>
            </p:cNvGraphicFramePr>
            <p:nvPr/>
          </p:nvGraphicFramePr>
          <p:xfrm>
            <a:off x="3313399" y="2571750"/>
            <a:ext cx="242887" cy="341313"/>
          </p:xfrm>
          <a:graphic>
            <a:graphicData uri="http://schemas.openxmlformats.org/presentationml/2006/ole">
              <p:oleObj spid="_x0000_s10330" name="Equation" r:id="rId8" imgW="126725" imgH="177415" progId="Equation.DSMT4">
                <p:embed/>
              </p:oleObj>
            </a:graphicData>
          </a:graphic>
        </p:graphicFrame>
        <p:sp>
          <p:nvSpPr>
            <p:cNvPr id="10249" name="Line 7"/>
            <p:cNvSpPr>
              <a:spLocks noChangeShapeType="1"/>
            </p:cNvSpPr>
            <p:nvPr/>
          </p:nvSpPr>
          <p:spPr bwMode="auto">
            <a:xfrm>
              <a:off x="3634740" y="2409417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950278" y="971550"/>
            <a:ext cx="228949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Image theory:</a:t>
            </a:r>
          </a:p>
        </p:txBody>
      </p:sp>
      <p:sp>
        <p:nvSpPr>
          <p:cNvPr id="11277" name="Text Box 21"/>
          <p:cNvSpPr txBox="1">
            <a:spLocks noChangeArrowheads="1"/>
          </p:cNvSpPr>
          <p:nvPr/>
        </p:nvSpPr>
        <p:spPr bwMode="auto">
          <a:xfrm>
            <a:off x="743218" y="6025479"/>
            <a:ext cx="785971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line-charge density </a:t>
            </a:r>
            <a:r>
              <a:rPr lang="en-US" i="1" dirty="0" smtClean="0">
                <a:solidFill>
                  <a:schemeClr val="bg1"/>
                </a:solidFill>
                <a:sym typeface="Symbol"/>
              </a:rPr>
              <a:t></a:t>
            </a:r>
            <a:r>
              <a:rPr lang="en-US" i="1" baseline="-25000" dirty="0" smtClean="0">
                <a:solidFill>
                  <a:schemeClr val="bg1"/>
                </a:solidFill>
                <a:latin typeface="+mn-lt"/>
                <a:sym typeface="Symbol"/>
              </a:rPr>
              <a:t>l</a:t>
            </a:r>
            <a:r>
              <a:rPr lang="en-US" baseline="-25000" dirty="0" smtClean="0">
                <a:solidFill>
                  <a:schemeClr val="bg1"/>
                </a:solidFill>
                <a:latin typeface="+mn-lt"/>
                <a:sym typeface="Symbol"/>
              </a:rPr>
              <a:t>0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>
                <a:solidFill>
                  <a:schemeClr val="bg1"/>
                </a:solidFill>
              </a:rPr>
              <a:t>be found by forcing the voltage to be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 at the surface of the </a:t>
            </a:r>
            <a:r>
              <a:rPr lang="en-US" dirty="0" smtClean="0">
                <a:solidFill>
                  <a:schemeClr val="bg1"/>
                </a:solidFill>
              </a:rPr>
              <a:t>wire </a:t>
            </a:r>
            <a:r>
              <a:rPr lang="en-US" dirty="0">
                <a:solidFill>
                  <a:schemeClr val="bg1"/>
                </a:solidFill>
              </a:rPr>
              <a:t>(with respect to the earth).</a:t>
            </a:r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34385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614017" y="3631583"/>
          <a:ext cx="3439367" cy="812915"/>
        </p:xfrm>
        <a:graphic>
          <a:graphicData uri="http://schemas.openxmlformats.org/presentationml/2006/ole">
            <p:oleObj spid="_x0000_s11476" name="Equation" r:id="rId4" imgW="2044700" imgH="482600" progId="Equation.DSMT4">
              <p:embed/>
            </p:oleObj>
          </a:graphicData>
        </a:graphic>
      </p:graphicFrame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5090616" y="4407945"/>
            <a:ext cx="3386756" cy="107721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 </a:t>
            </a:r>
            <a:endParaRPr lang="en-US" sz="16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In the formula </a:t>
            </a:r>
            <a:r>
              <a:rPr lang="en-US" sz="1600" i="1" dirty="0" smtClean="0">
                <a:solidFill>
                  <a:schemeClr val="bg2"/>
                </a:solidFill>
                <a:latin typeface="Times New Roman" pitchFamily="18" charset="0"/>
              </a:rPr>
              <a:t>b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is the distance to the arbitrary reference “point” for the single line-charge solution.</a:t>
            </a:r>
          </a:p>
        </p:txBody>
      </p:sp>
      <p:graphicFrame>
        <p:nvGraphicFramePr>
          <p:cNvPr id="5" name="Object 24"/>
          <p:cNvGraphicFramePr>
            <a:graphicFrameLocks noChangeAspect="1"/>
          </p:cNvGraphicFramePr>
          <p:nvPr/>
        </p:nvGraphicFramePr>
        <p:xfrm>
          <a:off x="1869378" y="4899990"/>
          <a:ext cx="2019300" cy="873125"/>
        </p:xfrm>
        <a:graphic>
          <a:graphicData uri="http://schemas.openxmlformats.org/presentationml/2006/ole">
            <p:oleObj spid="_x0000_s11477" name="Equation" r:id="rId5" imgW="1117115" imgH="482391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64779" y="465388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9760" y="2982886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Line charge formula: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5990891" y="3399399"/>
          <a:ext cx="1703387" cy="731837"/>
        </p:xfrm>
        <a:graphic>
          <a:graphicData uri="http://schemas.openxmlformats.org/presentationml/2006/ole">
            <p:oleObj spid="_x0000_s11478" name="Equation" r:id="rId6" imgW="1066800" imgH="457200" progId="Equation.DSMT4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825953" y="1074733"/>
            <a:ext cx="7713663" cy="2522014"/>
            <a:chOff x="825953" y="1074733"/>
            <a:chExt cx="7713663" cy="2522014"/>
          </a:xfrm>
        </p:grpSpPr>
        <p:graphicFrame>
          <p:nvGraphicFramePr>
            <p:cNvPr id="11266" name="Object 17"/>
            <p:cNvGraphicFramePr>
              <a:graphicFrameLocks noChangeAspect="1"/>
            </p:cNvGraphicFramePr>
            <p:nvPr/>
          </p:nvGraphicFramePr>
          <p:xfrm>
            <a:off x="4369934" y="3157010"/>
            <a:ext cx="611187" cy="439737"/>
          </p:xfrm>
          <a:graphic>
            <a:graphicData uri="http://schemas.openxmlformats.org/presentationml/2006/ole">
              <p:oleObj spid="_x0000_s11479" name="Equation" r:id="rId7" imgW="317362" imgH="228501" progId="Equation.DSMT4">
                <p:embed/>
              </p:oleObj>
            </a:graphicData>
          </a:graphic>
        </p:graphicFrame>
        <p:sp>
          <p:nvSpPr>
            <p:cNvPr id="11269" name="Line 18"/>
            <p:cNvSpPr>
              <a:spLocks noChangeShapeType="1"/>
            </p:cNvSpPr>
            <p:nvPr/>
          </p:nvSpPr>
          <p:spPr bwMode="auto">
            <a:xfrm>
              <a:off x="3627664" y="2559883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0" name="Line 19"/>
            <p:cNvSpPr>
              <a:spLocks noChangeShapeType="1"/>
            </p:cNvSpPr>
            <p:nvPr/>
          </p:nvSpPr>
          <p:spPr bwMode="auto">
            <a:xfrm>
              <a:off x="2572203" y="3182183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2" name="Line 7"/>
            <p:cNvSpPr>
              <a:spLocks noChangeShapeType="1"/>
            </p:cNvSpPr>
            <p:nvPr/>
          </p:nvSpPr>
          <p:spPr bwMode="auto">
            <a:xfrm>
              <a:off x="3623128" y="1926471"/>
              <a:ext cx="0" cy="6365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3" name="Line 8"/>
            <p:cNvSpPr>
              <a:spLocks noChangeShapeType="1"/>
            </p:cNvSpPr>
            <p:nvPr/>
          </p:nvSpPr>
          <p:spPr bwMode="auto">
            <a:xfrm>
              <a:off x="2646816" y="1915358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1267" name="Object 14"/>
            <p:cNvGraphicFramePr>
              <a:graphicFrameLocks noChangeAspect="1"/>
            </p:cNvGraphicFramePr>
            <p:nvPr/>
          </p:nvGraphicFramePr>
          <p:xfrm>
            <a:off x="4411436" y="1871815"/>
            <a:ext cx="415925" cy="439738"/>
          </p:xfrm>
          <a:graphic>
            <a:graphicData uri="http://schemas.openxmlformats.org/presentationml/2006/ole">
              <p:oleObj spid="_x0000_s11480" name="Equation" r:id="rId8" imgW="215806" imgH="228501" progId="Equation.DSMT4">
                <p:embed/>
              </p:oleObj>
            </a:graphicData>
          </a:graphic>
        </p:graphicFrame>
        <p:sp>
          <p:nvSpPr>
            <p:cNvPr id="11275" name="Line 15"/>
            <p:cNvSpPr>
              <a:spLocks noChangeShapeType="1"/>
            </p:cNvSpPr>
            <p:nvPr/>
          </p:nvSpPr>
          <p:spPr bwMode="auto">
            <a:xfrm>
              <a:off x="825953" y="2563058"/>
              <a:ext cx="77136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V="1">
              <a:off x="4431166" y="1385065"/>
              <a:ext cx="1223576" cy="503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4" name="Straight Connector 23"/>
            <p:cNvCxnSpPr>
              <a:endCxn id="20" idx="3"/>
            </p:cNvCxnSpPr>
            <p:nvPr/>
          </p:nvCxnSpPr>
          <p:spPr bwMode="auto">
            <a:xfrm flipV="1">
              <a:off x="4300537" y="1406837"/>
              <a:ext cx="1343319" cy="17771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1278" name="Oval 25"/>
            <p:cNvSpPr>
              <a:spLocks noChangeArrowheads="1"/>
            </p:cNvSpPr>
            <p:nvPr/>
          </p:nvSpPr>
          <p:spPr bwMode="auto">
            <a:xfrm>
              <a:off x="4235903" y="3112333"/>
              <a:ext cx="146050" cy="1397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Oval 5"/>
            <p:cNvSpPr>
              <a:spLocks noChangeArrowheads="1"/>
            </p:cNvSpPr>
            <p:nvPr/>
          </p:nvSpPr>
          <p:spPr bwMode="auto">
            <a:xfrm>
              <a:off x="4299403" y="1829633"/>
              <a:ext cx="131763" cy="1397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627914" y="1313922"/>
              <a:ext cx="108857" cy="108857"/>
            </a:xfrm>
            <a:prstGeom prst="ellipse">
              <a:avLst/>
            </a:prstGeom>
            <a:solidFill>
              <a:srgbClr val="66FF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aphicFrame>
          <p:nvGraphicFramePr>
            <p:cNvPr id="3" name="Object 14"/>
            <p:cNvGraphicFramePr>
              <a:graphicFrameLocks noChangeAspect="1"/>
            </p:cNvGraphicFramePr>
            <p:nvPr/>
          </p:nvGraphicFramePr>
          <p:xfrm>
            <a:off x="4699000" y="1121154"/>
            <a:ext cx="341313" cy="439738"/>
          </p:xfrm>
          <a:graphic>
            <a:graphicData uri="http://schemas.openxmlformats.org/presentationml/2006/ole">
              <p:oleObj spid="_x0000_s11481" name="Equation" r:id="rId9" imgW="177646" imgH="228402" progId="Equation.DSMT4">
                <p:embed/>
              </p:oleObj>
            </a:graphicData>
          </a:graphic>
        </p:graphicFrame>
        <p:graphicFrame>
          <p:nvGraphicFramePr>
            <p:cNvPr id="4" name="Object 14"/>
            <p:cNvGraphicFramePr>
              <a:graphicFrameLocks noChangeAspect="1"/>
            </p:cNvGraphicFramePr>
            <p:nvPr/>
          </p:nvGraphicFramePr>
          <p:xfrm>
            <a:off x="5307013" y="1970467"/>
            <a:ext cx="366712" cy="439737"/>
          </p:xfrm>
          <a:graphic>
            <a:graphicData uri="http://schemas.openxmlformats.org/presentationml/2006/ole">
              <p:oleObj spid="_x0000_s11482" name="Equation" r:id="rId10" imgW="190500" imgH="228600" progId="Equation.DSMT4">
                <p:embed/>
              </p:oleObj>
            </a:graphicData>
          </a:graphic>
        </p:graphicFrame>
        <p:graphicFrame>
          <p:nvGraphicFramePr>
            <p:cNvPr id="7" name="Object 15"/>
            <p:cNvGraphicFramePr>
              <a:graphicFrameLocks noChangeAspect="1"/>
            </p:cNvGraphicFramePr>
            <p:nvPr/>
          </p:nvGraphicFramePr>
          <p:xfrm>
            <a:off x="3324511" y="2119930"/>
            <a:ext cx="242888" cy="341312"/>
          </p:xfrm>
          <a:graphic>
            <a:graphicData uri="http://schemas.openxmlformats.org/presentationml/2006/ole">
              <p:oleObj spid="_x0000_s11483" name="Equation" r:id="rId11" imgW="126725" imgH="177415" progId="Equation.DSMT4">
                <p:embed/>
              </p:oleObj>
            </a:graphicData>
          </a:graphic>
        </p:graphicFrame>
        <p:graphicFrame>
          <p:nvGraphicFramePr>
            <p:cNvPr id="8" name="Object 15"/>
            <p:cNvGraphicFramePr>
              <a:graphicFrameLocks noChangeAspect="1"/>
            </p:cNvGraphicFramePr>
            <p:nvPr/>
          </p:nvGraphicFramePr>
          <p:xfrm>
            <a:off x="3313136" y="2668114"/>
            <a:ext cx="242888" cy="341312"/>
          </p:xfrm>
          <a:graphic>
            <a:graphicData uri="http://schemas.openxmlformats.org/presentationml/2006/ole">
              <p:oleObj spid="_x0000_s11484" name="Equation" r:id="rId12" imgW="126725" imgH="177415" progId="Equation.DSMT4">
                <p:embed/>
              </p:oleObj>
            </a:graphicData>
          </a:graphic>
        </p:graphicFrame>
        <p:graphicFrame>
          <p:nvGraphicFramePr>
            <p:cNvPr id="29" name="Object 44"/>
            <p:cNvGraphicFramePr>
              <a:graphicFrameLocks noChangeAspect="1"/>
            </p:cNvGraphicFramePr>
            <p:nvPr/>
          </p:nvGraphicFramePr>
          <p:xfrm>
            <a:off x="5908676" y="1074733"/>
            <a:ext cx="225425" cy="425449"/>
          </p:xfrm>
          <a:graphic>
            <a:graphicData uri="http://schemas.openxmlformats.org/presentationml/2006/ole">
              <p:oleObj spid="_x0000_s11485" name="Equation" r:id="rId13" imgW="114151" imgH="215619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3"/>
          <p:cNvSpPr txBox="1">
            <a:spLocks noChangeArrowheads="1"/>
          </p:cNvSpPr>
          <p:nvPr/>
        </p:nvSpPr>
        <p:spPr bwMode="auto">
          <a:xfrm>
            <a:off x="550863" y="4815115"/>
            <a:ext cx="82184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point </a:t>
            </a:r>
            <a:r>
              <a:rPr lang="en-US" sz="2000" i="1" u="sng" dirty="0">
                <a:solidFill>
                  <a:schemeClr val="bg1"/>
                </a:solidFill>
                <a:latin typeface="Times New Roman" pitchFamily="18" charset="0"/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 is selected as the point on the bottom surface of the power line.</a:t>
            </a:r>
          </a:p>
        </p:txBody>
      </p:sp>
      <p:sp>
        <p:nvSpPr>
          <p:cNvPr id="352288" name="Text Box 32"/>
          <p:cNvSpPr txBox="1">
            <a:spLocks noChangeArrowheads="1"/>
          </p:cNvSpPr>
          <p:nvPr/>
        </p:nvSpPr>
        <p:spPr bwMode="auto">
          <a:xfrm>
            <a:off x="29305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847725" y="1141413"/>
            <a:ext cx="7713663" cy="2832101"/>
            <a:chOff x="847725" y="1141413"/>
            <a:chExt cx="7713663" cy="2832101"/>
          </a:xfrm>
        </p:grpSpPr>
        <p:graphicFrame>
          <p:nvGraphicFramePr>
            <p:cNvPr id="12291" name="Object 11"/>
            <p:cNvGraphicFramePr>
              <a:graphicFrameLocks noChangeAspect="1"/>
            </p:cNvGraphicFramePr>
            <p:nvPr/>
          </p:nvGraphicFramePr>
          <p:xfrm>
            <a:off x="4460875" y="3533776"/>
            <a:ext cx="611188" cy="439738"/>
          </p:xfrm>
          <a:graphic>
            <a:graphicData uri="http://schemas.openxmlformats.org/presentationml/2006/ole">
              <p:oleObj spid="_x0000_s12438" name="Equation" r:id="rId4" imgW="317362" imgH="228501" progId="Equation.DSMT4">
                <p:embed/>
              </p:oleObj>
            </a:graphicData>
          </a:graphic>
        </p:graphicFrame>
        <p:sp>
          <p:nvSpPr>
            <p:cNvPr id="12300" name="Oval 3"/>
            <p:cNvSpPr>
              <a:spLocks noChangeArrowheads="1"/>
            </p:cNvSpPr>
            <p:nvPr/>
          </p:nvSpPr>
          <p:spPr bwMode="auto">
            <a:xfrm>
              <a:off x="4321175" y="2224088"/>
              <a:ext cx="79375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5"/>
            <p:cNvSpPr>
              <a:spLocks noChangeShapeType="1"/>
            </p:cNvSpPr>
            <p:nvPr/>
          </p:nvSpPr>
          <p:spPr bwMode="auto">
            <a:xfrm>
              <a:off x="3632200" y="2278063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>
              <a:off x="2554288" y="2266951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292" name="Object 8"/>
            <p:cNvGraphicFramePr>
              <a:graphicFrameLocks noChangeAspect="1"/>
            </p:cNvGraphicFramePr>
            <p:nvPr/>
          </p:nvGraphicFramePr>
          <p:xfrm>
            <a:off x="4570413" y="1639888"/>
            <a:ext cx="415925" cy="439738"/>
          </p:xfrm>
          <a:graphic>
            <a:graphicData uri="http://schemas.openxmlformats.org/presentationml/2006/ole">
              <p:oleObj spid="_x0000_s12439" name="Equation" r:id="rId5" imgW="215806" imgH="228501" progId="Equation.DSMT4">
                <p:embed/>
              </p:oleObj>
            </a:graphicData>
          </a:graphic>
        </p:graphicFrame>
        <p:sp>
          <p:nvSpPr>
            <p:cNvPr id="12304" name="Line 9"/>
            <p:cNvSpPr>
              <a:spLocks noChangeShapeType="1"/>
            </p:cNvSpPr>
            <p:nvPr/>
          </p:nvSpPr>
          <p:spPr bwMode="auto">
            <a:xfrm>
              <a:off x="847725" y="2914651"/>
              <a:ext cx="77136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5" name="Oval 10"/>
            <p:cNvSpPr>
              <a:spLocks noChangeArrowheads="1"/>
            </p:cNvSpPr>
            <p:nvPr/>
          </p:nvSpPr>
          <p:spPr bwMode="auto">
            <a:xfrm>
              <a:off x="4319588" y="3494088"/>
              <a:ext cx="84138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2"/>
            <p:cNvSpPr>
              <a:spLocks noChangeShapeType="1"/>
            </p:cNvSpPr>
            <p:nvPr/>
          </p:nvSpPr>
          <p:spPr bwMode="auto">
            <a:xfrm>
              <a:off x="3638550" y="2911476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7" name="Line 13"/>
            <p:cNvSpPr>
              <a:spLocks noChangeShapeType="1"/>
            </p:cNvSpPr>
            <p:nvPr/>
          </p:nvSpPr>
          <p:spPr bwMode="auto">
            <a:xfrm>
              <a:off x="2492375" y="3533776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9" name="Oval 16"/>
            <p:cNvSpPr>
              <a:spLocks noChangeArrowheads="1"/>
            </p:cNvSpPr>
            <p:nvPr/>
          </p:nvSpPr>
          <p:spPr bwMode="auto">
            <a:xfrm>
              <a:off x="4249738" y="2147888"/>
              <a:ext cx="225425" cy="22542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Line 17"/>
            <p:cNvSpPr>
              <a:spLocks noChangeShapeType="1"/>
            </p:cNvSpPr>
            <p:nvPr/>
          </p:nvSpPr>
          <p:spPr bwMode="auto">
            <a:xfrm>
              <a:off x="4374202" y="2371726"/>
              <a:ext cx="0" cy="55721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2" name="Oval 19"/>
            <p:cNvSpPr>
              <a:spLocks noChangeArrowheads="1"/>
            </p:cNvSpPr>
            <p:nvPr/>
          </p:nvSpPr>
          <p:spPr bwMode="auto">
            <a:xfrm>
              <a:off x="4321175" y="2346326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Oval 20"/>
            <p:cNvSpPr>
              <a:spLocks noChangeArrowheads="1"/>
            </p:cNvSpPr>
            <p:nvPr/>
          </p:nvSpPr>
          <p:spPr bwMode="auto">
            <a:xfrm>
              <a:off x="4315650" y="28717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Text Box 33"/>
            <p:cNvSpPr txBox="1">
              <a:spLocks noChangeArrowheads="1"/>
            </p:cNvSpPr>
            <p:nvPr/>
          </p:nvSpPr>
          <p:spPr bwMode="auto">
            <a:xfrm>
              <a:off x="1673225" y="1141413"/>
              <a:ext cx="168507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Wire </a:t>
              </a:r>
              <a:r>
                <a:rPr lang="en-US" dirty="0">
                  <a:solidFill>
                    <a:schemeClr val="bg2"/>
                  </a:solidFill>
                </a:rPr>
                <a:t>(radius 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dirty="0">
                  <a:solidFill>
                    <a:schemeClr val="bg2"/>
                  </a:solidFill>
                </a:rPr>
                <a:t>)</a:t>
              </a:r>
            </a:p>
          </p:txBody>
        </p:sp>
        <p:sp>
          <p:nvSpPr>
            <p:cNvPr id="12299" name="Line 34"/>
            <p:cNvSpPr>
              <a:spLocks noChangeShapeType="1"/>
            </p:cNvSpPr>
            <p:nvPr/>
          </p:nvSpPr>
          <p:spPr bwMode="auto">
            <a:xfrm>
              <a:off x="3441700" y="1524000"/>
              <a:ext cx="800100" cy="635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6" name="Object 15"/>
            <p:cNvGraphicFramePr>
              <a:graphicFrameLocks noChangeAspect="1"/>
            </p:cNvGraphicFramePr>
            <p:nvPr/>
          </p:nvGraphicFramePr>
          <p:xfrm>
            <a:off x="3324511" y="2420180"/>
            <a:ext cx="242888" cy="341312"/>
          </p:xfrm>
          <a:graphic>
            <a:graphicData uri="http://schemas.openxmlformats.org/presentationml/2006/ole">
              <p:oleObj spid="_x0000_s12440" name="Equation" r:id="rId6" imgW="126725" imgH="177415" progId="Equation.DSMT4">
                <p:embed/>
              </p:oleObj>
            </a:graphicData>
          </a:graphic>
        </p:graphicFrame>
        <p:graphicFrame>
          <p:nvGraphicFramePr>
            <p:cNvPr id="27" name="Object 15"/>
            <p:cNvGraphicFramePr>
              <a:graphicFrameLocks noChangeAspect="1"/>
            </p:cNvGraphicFramePr>
            <p:nvPr/>
          </p:nvGraphicFramePr>
          <p:xfrm>
            <a:off x="3338159" y="3034329"/>
            <a:ext cx="242888" cy="341312"/>
          </p:xfrm>
          <a:graphic>
            <a:graphicData uri="http://schemas.openxmlformats.org/presentationml/2006/ole">
              <p:oleObj spid="_x0000_s12441" name="Equation" r:id="rId7" imgW="126725" imgH="177415" progId="Equation.DSMT4">
                <p:embed/>
              </p:oleObj>
            </a:graphicData>
          </a:graphic>
        </p:graphicFrame>
        <p:graphicFrame>
          <p:nvGraphicFramePr>
            <p:cNvPr id="29" name="Object 15"/>
            <p:cNvGraphicFramePr>
              <a:graphicFrameLocks noChangeAspect="1"/>
            </p:cNvGraphicFramePr>
            <p:nvPr/>
          </p:nvGraphicFramePr>
          <p:xfrm>
            <a:off x="4475163" y="2260600"/>
            <a:ext cx="290512" cy="388938"/>
          </p:xfrm>
          <a:graphic>
            <a:graphicData uri="http://schemas.openxmlformats.org/presentationml/2006/ole">
              <p:oleObj spid="_x0000_s12442" name="Equation" r:id="rId8" imgW="152268" imgH="203024" progId="Equation.DSMT4">
                <p:embed/>
              </p:oleObj>
            </a:graphicData>
          </a:graphic>
        </p:graphicFrame>
        <p:graphicFrame>
          <p:nvGraphicFramePr>
            <p:cNvPr id="12296" name="Object 15"/>
            <p:cNvGraphicFramePr>
              <a:graphicFrameLocks noChangeAspect="1"/>
            </p:cNvGraphicFramePr>
            <p:nvPr/>
          </p:nvGraphicFramePr>
          <p:xfrm>
            <a:off x="4463790" y="2958911"/>
            <a:ext cx="290512" cy="388938"/>
          </p:xfrm>
          <a:graphic>
            <a:graphicData uri="http://schemas.openxmlformats.org/presentationml/2006/ole">
              <p:oleObj spid="_x0000_s12443" name="Equation" r:id="rId9" imgW="152268" imgH="203024" progId="Equation.DSMT4">
                <p:embed/>
              </p:oleObj>
            </a:graphicData>
          </a:graphic>
        </p:graphicFrame>
        <p:graphicFrame>
          <p:nvGraphicFramePr>
            <p:cNvPr id="12297" name="Object 8"/>
            <p:cNvGraphicFramePr>
              <a:graphicFrameLocks noChangeAspect="1"/>
            </p:cNvGraphicFramePr>
            <p:nvPr/>
          </p:nvGraphicFramePr>
          <p:xfrm>
            <a:off x="5511231" y="1423040"/>
            <a:ext cx="1541463" cy="439737"/>
          </p:xfrm>
          <a:graphic>
            <a:graphicData uri="http://schemas.openxmlformats.org/presentationml/2006/ole">
              <p:oleObj spid="_x0000_s12444" name="Equation" r:id="rId10" imgW="80010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3"/>
          <p:cNvGraphicFramePr>
            <a:graphicFrameLocks noChangeAspect="1"/>
          </p:cNvGraphicFramePr>
          <p:nvPr/>
        </p:nvGraphicFramePr>
        <p:xfrm>
          <a:off x="1316899" y="4199327"/>
          <a:ext cx="2846387" cy="803275"/>
        </p:xfrm>
        <a:graphic>
          <a:graphicData uri="http://schemas.openxmlformats.org/presentationml/2006/ole">
            <p:oleObj spid="_x0000_s13589" name="Equation" r:id="rId4" imgW="1574800" imgH="444500" progId="Equation.DSMT4">
              <p:embed/>
            </p:oleObj>
          </a:graphicData>
        </a:graphic>
      </p:graphicFrame>
      <p:graphicFrame>
        <p:nvGraphicFramePr>
          <p:cNvPr id="13315" name="Object 24"/>
          <p:cNvGraphicFramePr>
            <a:graphicFrameLocks noChangeAspect="1"/>
          </p:cNvGraphicFramePr>
          <p:nvPr/>
        </p:nvGraphicFramePr>
        <p:xfrm>
          <a:off x="1375683" y="5224236"/>
          <a:ext cx="2732088" cy="803275"/>
        </p:xfrm>
        <a:graphic>
          <a:graphicData uri="http://schemas.openxmlformats.org/presentationml/2006/ole">
            <p:oleObj spid="_x0000_s13590" name="Equation" r:id="rId5" imgW="1511300" imgH="444500" progId="Equation.DSMT4">
              <p:embed/>
            </p:oleObj>
          </a:graphicData>
        </a:graphic>
      </p:graphicFrame>
      <p:sp>
        <p:nvSpPr>
          <p:cNvPr id="13319" name="AutoShape 25"/>
          <p:cNvSpPr>
            <a:spLocks/>
          </p:cNvSpPr>
          <p:nvPr/>
        </p:nvSpPr>
        <p:spPr bwMode="auto">
          <a:xfrm>
            <a:off x="4613504" y="4128863"/>
            <a:ext cx="292100" cy="1895475"/>
          </a:xfrm>
          <a:prstGeom prst="rightBrace">
            <a:avLst>
              <a:gd name="adj1" fmla="val 54076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6" name="Object 26"/>
          <p:cNvGraphicFramePr>
            <a:graphicFrameLocks noChangeAspect="1"/>
          </p:cNvGraphicFramePr>
          <p:nvPr/>
        </p:nvGraphicFramePr>
        <p:xfrm>
          <a:off x="5616575" y="4718050"/>
          <a:ext cx="2774950" cy="1285875"/>
        </p:xfrm>
        <a:graphic>
          <a:graphicData uri="http://schemas.openxmlformats.org/presentationml/2006/ole">
            <p:oleObj spid="_x0000_s13591" name="Equation" r:id="rId6" imgW="1536700" imgH="711200" progId="Equation.DSMT4">
              <p:embed/>
            </p:oleObj>
          </a:graphicData>
        </a:graphic>
      </p:graphicFrame>
      <p:sp>
        <p:nvSpPr>
          <p:cNvPr id="353348" name="Text Box 68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6000694" y="3131351"/>
          <a:ext cx="2093015" cy="904987"/>
        </p:xfrm>
        <a:graphic>
          <a:graphicData uri="http://schemas.openxmlformats.org/presentationml/2006/ole">
            <p:oleObj spid="_x0000_s13592" name="Equation" r:id="rId7" imgW="1117115" imgH="482391" progId="Equation.DSMT4">
              <p:embed/>
            </p:oleObj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847725" y="854805"/>
            <a:ext cx="7713663" cy="2832101"/>
            <a:chOff x="847725" y="854805"/>
            <a:chExt cx="7713663" cy="2832101"/>
          </a:xfrm>
        </p:grpSpPr>
        <p:graphicFrame>
          <p:nvGraphicFramePr>
            <p:cNvPr id="32" name="Object 11"/>
            <p:cNvGraphicFramePr>
              <a:graphicFrameLocks noChangeAspect="1"/>
            </p:cNvGraphicFramePr>
            <p:nvPr/>
          </p:nvGraphicFramePr>
          <p:xfrm>
            <a:off x="4460875" y="3247168"/>
            <a:ext cx="611188" cy="439738"/>
          </p:xfrm>
          <a:graphic>
            <a:graphicData uri="http://schemas.openxmlformats.org/presentationml/2006/ole">
              <p:oleObj spid="_x0000_s13593" name="Equation" r:id="rId8" imgW="317362" imgH="228501" progId="Equation.DSMT4">
                <p:embed/>
              </p:oleObj>
            </a:graphicData>
          </a:graphic>
        </p:graphicFrame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4321175" y="1937480"/>
              <a:ext cx="79375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3632200" y="1991455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2554288" y="1980343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6" name="Object 8"/>
            <p:cNvGraphicFramePr>
              <a:graphicFrameLocks noChangeAspect="1"/>
            </p:cNvGraphicFramePr>
            <p:nvPr/>
          </p:nvGraphicFramePr>
          <p:xfrm>
            <a:off x="4570413" y="1353280"/>
            <a:ext cx="415925" cy="439738"/>
          </p:xfrm>
          <a:graphic>
            <a:graphicData uri="http://schemas.openxmlformats.org/presentationml/2006/ole">
              <p:oleObj spid="_x0000_s13594" name="Equation" r:id="rId9" imgW="215806" imgH="228501" progId="Equation.DSMT4">
                <p:embed/>
              </p:oleObj>
            </a:graphicData>
          </a:graphic>
        </p:graphicFrame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847725" y="2628043"/>
              <a:ext cx="77136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4319588" y="3207480"/>
              <a:ext cx="84138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3638550" y="2624868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2492375" y="3247168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4249738" y="1861280"/>
              <a:ext cx="225425" cy="22542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4371020" y="2085118"/>
              <a:ext cx="0" cy="55721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4326077" y="205971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>
              <a:off x="4324117" y="258518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673225" y="854805"/>
              <a:ext cx="249299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Original </a:t>
              </a:r>
              <a:r>
                <a:rPr lang="en-US" dirty="0">
                  <a:solidFill>
                    <a:schemeClr val="bg2"/>
                  </a:solidFill>
                </a:rPr>
                <a:t>wire (radius 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dirty="0">
                  <a:solidFill>
                    <a:schemeClr val="bg2"/>
                  </a:solidFill>
                </a:rPr>
                <a:t>)</a:t>
              </a:r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3777342" y="1197429"/>
              <a:ext cx="464457" cy="67496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7" name="Object 15"/>
            <p:cNvGraphicFramePr>
              <a:graphicFrameLocks noChangeAspect="1"/>
            </p:cNvGraphicFramePr>
            <p:nvPr/>
          </p:nvGraphicFramePr>
          <p:xfrm>
            <a:off x="3324511" y="2133572"/>
            <a:ext cx="242888" cy="341312"/>
          </p:xfrm>
          <a:graphic>
            <a:graphicData uri="http://schemas.openxmlformats.org/presentationml/2006/ole">
              <p:oleObj spid="_x0000_s13595" name="Equation" r:id="rId10" imgW="126725" imgH="177415" progId="Equation.DSMT4">
                <p:embed/>
              </p:oleObj>
            </a:graphicData>
          </a:graphic>
        </p:graphicFrame>
        <p:graphicFrame>
          <p:nvGraphicFramePr>
            <p:cNvPr id="48" name="Object 15"/>
            <p:cNvGraphicFramePr>
              <a:graphicFrameLocks noChangeAspect="1"/>
            </p:cNvGraphicFramePr>
            <p:nvPr/>
          </p:nvGraphicFramePr>
          <p:xfrm>
            <a:off x="3338159" y="2747721"/>
            <a:ext cx="242888" cy="341312"/>
          </p:xfrm>
          <a:graphic>
            <a:graphicData uri="http://schemas.openxmlformats.org/presentationml/2006/ole">
              <p:oleObj spid="_x0000_s13596" name="Equation" r:id="rId11" imgW="126725" imgH="177415" progId="Equation.DSMT4">
                <p:embed/>
              </p:oleObj>
            </a:graphicData>
          </a:graphic>
        </p:graphicFrame>
        <p:graphicFrame>
          <p:nvGraphicFramePr>
            <p:cNvPr id="49" name="Object 15"/>
            <p:cNvGraphicFramePr>
              <a:graphicFrameLocks noChangeAspect="1"/>
            </p:cNvGraphicFramePr>
            <p:nvPr/>
          </p:nvGraphicFramePr>
          <p:xfrm>
            <a:off x="4475163" y="1973992"/>
            <a:ext cx="290512" cy="388938"/>
          </p:xfrm>
          <a:graphic>
            <a:graphicData uri="http://schemas.openxmlformats.org/presentationml/2006/ole">
              <p:oleObj spid="_x0000_s13597" name="Equation" r:id="rId12" imgW="152268" imgH="203024" progId="Equation.DSMT4">
                <p:embed/>
              </p:oleObj>
            </a:graphicData>
          </a:graphic>
        </p:graphicFrame>
        <p:graphicFrame>
          <p:nvGraphicFramePr>
            <p:cNvPr id="50" name="Object 15"/>
            <p:cNvGraphicFramePr>
              <a:graphicFrameLocks noChangeAspect="1"/>
            </p:cNvGraphicFramePr>
            <p:nvPr/>
          </p:nvGraphicFramePr>
          <p:xfrm>
            <a:off x="4463790" y="2672303"/>
            <a:ext cx="290512" cy="388938"/>
          </p:xfrm>
          <a:graphic>
            <a:graphicData uri="http://schemas.openxmlformats.org/presentationml/2006/ole">
              <p:oleObj spid="_x0000_s13598" name="Equation" r:id="rId13" imgW="152268" imgH="203024" progId="Equation.DSMT4">
                <p:embed/>
              </p:oleObj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5511231" y="1136432"/>
            <a:ext cx="1541463" cy="439737"/>
          </p:xfrm>
          <a:graphic>
            <a:graphicData uri="http://schemas.openxmlformats.org/presentationml/2006/ole">
              <p:oleObj spid="_x0000_s13599" name="Equation" r:id="rId14" imgW="800100" imgH="228600" progId="Equation.DSMT4">
                <p:embed/>
              </p:oleObj>
            </a:graphicData>
          </a:graphic>
        </p:graphicFrame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3736362" y="1665026"/>
            <a:ext cx="314580" cy="272363"/>
          </p:xfrm>
          <a:graphic>
            <a:graphicData uri="http://schemas.openxmlformats.org/presentationml/2006/ole">
              <p:oleObj spid="_x0000_s13600" name="Equation" r:id="rId15" imgW="190335" imgH="164957" progId="Equation.DSMT4">
                <p:embed/>
              </p:oleObj>
            </a:graphicData>
          </a:graphic>
        </p:graphicFrame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3745597" y="3373438"/>
            <a:ext cx="355600" cy="271462"/>
          </p:xfrm>
          <a:graphic>
            <a:graphicData uri="http://schemas.openxmlformats.org/presentationml/2006/ole">
              <p:oleObj spid="_x0000_s13601" name="Equation" r:id="rId16" imgW="215619" imgH="16488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5"/>
          <p:cNvGraphicFramePr>
            <a:graphicFrameLocks noChangeAspect="1"/>
          </p:cNvGraphicFramePr>
          <p:nvPr/>
        </p:nvGraphicFramePr>
        <p:xfrm>
          <a:off x="3331174" y="4498501"/>
          <a:ext cx="2138362" cy="1204912"/>
        </p:xfrm>
        <a:graphic>
          <a:graphicData uri="http://schemas.openxmlformats.org/presentationml/2006/ole">
            <p:oleObj spid="_x0000_s14452" name="Equation" r:id="rId4" imgW="1104900" imgH="622300" progId="Equation.DSMT4">
              <p:embed/>
            </p:oleObj>
          </a:graphicData>
        </a:graphic>
      </p:graphicFrame>
      <p:sp>
        <p:nvSpPr>
          <p:cNvPr id="14341" name="Text Box 26"/>
          <p:cNvSpPr txBox="1">
            <a:spLocks noChangeArrowheads="1"/>
          </p:cNvSpPr>
          <p:nvPr/>
        </p:nvSpPr>
        <p:spPr bwMode="auto">
          <a:xfrm>
            <a:off x="2580349" y="3796419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354336" name="Text Box 32"/>
          <p:cNvSpPr txBox="1">
            <a:spLocks noChangeArrowheads="1"/>
          </p:cNvSpPr>
          <p:nvPr/>
        </p:nvSpPr>
        <p:spPr bwMode="auto">
          <a:xfrm>
            <a:off x="32353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26992" y="1015454"/>
            <a:ext cx="7713663" cy="2260601"/>
            <a:chOff x="738868" y="1269774"/>
            <a:chExt cx="7713663" cy="2260601"/>
          </a:xfrm>
        </p:grpSpPr>
        <p:graphicFrame>
          <p:nvGraphicFramePr>
            <p:cNvPr id="14339" name="Object 8"/>
            <p:cNvGraphicFramePr>
              <a:graphicFrameLocks noChangeAspect="1"/>
            </p:cNvGraphicFramePr>
            <p:nvPr/>
          </p:nvGraphicFramePr>
          <p:xfrm>
            <a:off x="4450443" y="1269774"/>
            <a:ext cx="439738" cy="439738"/>
          </p:xfrm>
          <a:graphic>
            <a:graphicData uri="http://schemas.openxmlformats.org/presentationml/2006/ole">
              <p:oleObj spid="_x0000_s14453" name="Equation" r:id="rId5" imgW="228600" imgH="228600" progId="Equation.DSMT4">
                <p:embed/>
              </p:oleObj>
            </a:graphicData>
          </a:graphic>
        </p:graphicFrame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>
              <a:off x="3536043" y="1907949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6" name="Line 6"/>
            <p:cNvSpPr>
              <a:spLocks noChangeShapeType="1"/>
            </p:cNvSpPr>
            <p:nvPr/>
          </p:nvSpPr>
          <p:spPr bwMode="auto">
            <a:xfrm>
              <a:off x="2559731" y="1896837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8" name="Line 9"/>
            <p:cNvSpPr>
              <a:spLocks noChangeShapeType="1"/>
            </p:cNvSpPr>
            <p:nvPr/>
          </p:nvSpPr>
          <p:spPr bwMode="auto">
            <a:xfrm>
              <a:off x="738868" y="2544537"/>
              <a:ext cx="77136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0" name="Line 12"/>
            <p:cNvSpPr>
              <a:spLocks noChangeShapeType="1"/>
            </p:cNvSpPr>
            <p:nvPr/>
          </p:nvSpPr>
          <p:spPr bwMode="auto">
            <a:xfrm>
              <a:off x="3540579" y="2541362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1" name="Line 13"/>
            <p:cNvSpPr>
              <a:spLocks noChangeShapeType="1"/>
            </p:cNvSpPr>
            <p:nvPr/>
          </p:nvSpPr>
          <p:spPr bwMode="auto">
            <a:xfrm>
              <a:off x="2497818" y="3163662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4340" name="Object 28"/>
            <p:cNvGraphicFramePr>
              <a:graphicFrameLocks noChangeAspect="1"/>
            </p:cNvGraphicFramePr>
            <p:nvPr/>
          </p:nvGraphicFramePr>
          <p:xfrm>
            <a:off x="4399643" y="3090637"/>
            <a:ext cx="609600" cy="439738"/>
          </p:xfrm>
          <a:graphic>
            <a:graphicData uri="http://schemas.openxmlformats.org/presentationml/2006/ole">
              <p:oleObj spid="_x0000_s14454" name="Equation" r:id="rId6" imgW="317362" imgH="228501" progId="Equation.DSMT4">
                <p:embed/>
              </p:oleObj>
            </a:graphicData>
          </a:graphic>
        </p:graphicFrame>
        <p:sp>
          <p:nvSpPr>
            <p:cNvPr id="14344" name="Oval 3"/>
            <p:cNvSpPr>
              <a:spLocks noChangeArrowheads="1"/>
            </p:cNvSpPr>
            <p:nvPr/>
          </p:nvSpPr>
          <p:spPr bwMode="auto">
            <a:xfrm>
              <a:off x="4212318" y="1825399"/>
              <a:ext cx="141288" cy="138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Oval 10"/>
            <p:cNvSpPr>
              <a:spLocks noChangeArrowheads="1"/>
            </p:cNvSpPr>
            <p:nvPr/>
          </p:nvSpPr>
          <p:spPr bwMode="auto">
            <a:xfrm>
              <a:off x="4172631" y="3114449"/>
              <a:ext cx="127000" cy="13176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" name="Object 15"/>
            <p:cNvGraphicFramePr>
              <a:graphicFrameLocks noChangeAspect="1"/>
            </p:cNvGraphicFramePr>
            <p:nvPr/>
          </p:nvGraphicFramePr>
          <p:xfrm>
            <a:off x="3188033" y="2065333"/>
            <a:ext cx="242888" cy="341312"/>
          </p:xfrm>
          <a:graphic>
            <a:graphicData uri="http://schemas.openxmlformats.org/presentationml/2006/ole">
              <p:oleObj spid="_x0000_s14455" name="Equation" r:id="rId7" imgW="126725" imgH="177415" progId="Equation.DSMT4">
                <p:embed/>
              </p:oleObj>
            </a:graphicData>
          </a:graphic>
        </p:graphicFrame>
        <p:graphicFrame>
          <p:nvGraphicFramePr>
            <p:cNvPr id="19" name="Object 15"/>
            <p:cNvGraphicFramePr>
              <a:graphicFrameLocks noChangeAspect="1"/>
            </p:cNvGraphicFramePr>
            <p:nvPr/>
          </p:nvGraphicFramePr>
          <p:xfrm>
            <a:off x="3215328" y="2652187"/>
            <a:ext cx="242888" cy="341312"/>
          </p:xfrm>
          <a:graphic>
            <a:graphicData uri="http://schemas.openxmlformats.org/presentationml/2006/ole">
              <p:oleObj spid="_x0000_s14456" name="Equation" r:id="rId8" imgW="126725" imgH="17741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26"/>
          <p:cNvGraphicFramePr>
            <a:graphicFrameLocks noChangeAspect="1"/>
          </p:cNvGraphicFramePr>
          <p:nvPr/>
        </p:nvGraphicFramePr>
        <p:xfrm>
          <a:off x="546881" y="3732875"/>
          <a:ext cx="3168650" cy="895350"/>
        </p:xfrm>
        <a:graphic>
          <a:graphicData uri="http://schemas.openxmlformats.org/presentationml/2006/ole">
            <p:oleObj spid="_x0000_s73994" name="Equation" r:id="rId4" imgW="1752600" imgH="495300" progId="Equation.DSMT4">
              <p:embed/>
            </p:oleObj>
          </a:graphicData>
        </a:graphic>
      </p:graphicFrame>
      <p:sp>
        <p:nvSpPr>
          <p:cNvPr id="353348" name="Text Box 68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26842" y="968988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Alternative calculation of 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  <a:sym typeface="Symbol"/>
              </a:rPr>
              <a:t></a:t>
            </a:r>
            <a:r>
              <a:rPr lang="en-US" sz="2000" i="1" baseline="-25000" dirty="0" smtClean="0">
                <a:solidFill>
                  <a:srgbClr val="FF0000"/>
                </a:solidFill>
                <a:latin typeface="+mn-lt"/>
                <a:sym typeface="Symbol"/>
              </a:rPr>
              <a:t>l</a:t>
            </a:r>
            <a:r>
              <a:rPr lang="en-US" sz="2000" baseline="-25000" dirty="0" smtClean="0">
                <a:solidFill>
                  <a:srgbClr val="FF0000"/>
                </a:solidFill>
                <a:latin typeface="+mn-lt"/>
                <a:sym typeface="Symbol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3736" name="Object 26"/>
          <p:cNvGraphicFramePr>
            <a:graphicFrameLocks noChangeAspect="1"/>
          </p:cNvGraphicFramePr>
          <p:nvPr/>
        </p:nvGraphicFramePr>
        <p:xfrm>
          <a:off x="4191736" y="4689727"/>
          <a:ext cx="4589462" cy="917575"/>
        </p:xfrm>
        <a:graphic>
          <a:graphicData uri="http://schemas.openxmlformats.org/presentationml/2006/ole">
            <p:oleObj spid="_x0000_s73995" name="Equation" r:id="rId5" imgW="2540000" imgH="508000" progId="Equation.DSMT4">
              <p:embed/>
            </p:oleObj>
          </a:graphicData>
        </a:graphic>
      </p:graphicFrame>
      <p:graphicFrame>
        <p:nvGraphicFramePr>
          <p:cNvPr id="73737" name="Object 26"/>
          <p:cNvGraphicFramePr>
            <a:graphicFrameLocks noChangeAspect="1"/>
          </p:cNvGraphicFramePr>
          <p:nvPr/>
        </p:nvGraphicFramePr>
        <p:xfrm>
          <a:off x="1386788" y="5749878"/>
          <a:ext cx="3513137" cy="849313"/>
        </p:xfrm>
        <a:graphic>
          <a:graphicData uri="http://schemas.openxmlformats.org/presentationml/2006/ole">
            <p:oleObj spid="_x0000_s73996" name="Equation" r:id="rId6" imgW="1943100" imgH="469900" progId="Equation.DSMT4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94096" y="5365844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5941773" y="3211434"/>
          <a:ext cx="1766888" cy="871538"/>
        </p:xfrm>
        <a:graphic>
          <a:graphicData uri="http://schemas.openxmlformats.org/presentationml/2006/ole">
            <p:oleObj spid="_x0000_s73997" name="Equation" r:id="rId7" imgW="977476" imgH="482391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913194" y="4230806"/>
            <a:ext cx="371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Along the vertical line 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47603" y="2748397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Line charge formula: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7915" y="5592659"/>
            <a:ext cx="1495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From top charge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7228" y="5594932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From bottom charge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8265" y="844550"/>
            <a:ext cx="8394699" cy="2781253"/>
            <a:chOff x="458265" y="844550"/>
            <a:chExt cx="8394699" cy="2781253"/>
          </a:xfrm>
        </p:grpSpPr>
        <p:graphicFrame>
          <p:nvGraphicFramePr>
            <p:cNvPr id="13317" name="Object 50"/>
            <p:cNvGraphicFramePr>
              <a:graphicFrameLocks noChangeAspect="1"/>
            </p:cNvGraphicFramePr>
            <p:nvPr/>
          </p:nvGraphicFramePr>
          <p:xfrm>
            <a:off x="4071415" y="3216545"/>
            <a:ext cx="568824" cy="409258"/>
          </p:xfrm>
          <a:graphic>
            <a:graphicData uri="http://schemas.openxmlformats.org/presentationml/2006/ole">
              <p:oleObj spid="_x0000_s73998" name="Equation" r:id="rId8" imgW="317362" imgH="228501" progId="Equation.DSMT4">
                <p:embed/>
              </p:oleObj>
            </a:graphicData>
          </a:graphic>
        </p:graphicFrame>
        <p:sp>
          <p:nvSpPr>
            <p:cNvPr id="13322" name="Oval 51"/>
            <p:cNvSpPr>
              <a:spLocks noChangeArrowheads="1"/>
            </p:cNvSpPr>
            <p:nvPr/>
          </p:nvSpPr>
          <p:spPr bwMode="auto">
            <a:xfrm>
              <a:off x="3931715" y="1876377"/>
              <a:ext cx="79375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Line 52"/>
            <p:cNvSpPr>
              <a:spLocks noChangeShapeType="1"/>
            </p:cNvSpPr>
            <p:nvPr/>
          </p:nvSpPr>
          <p:spPr bwMode="auto">
            <a:xfrm>
              <a:off x="3242740" y="1930352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4" name="Line 53"/>
            <p:cNvSpPr>
              <a:spLocks noChangeShapeType="1"/>
            </p:cNvSpPr>
            <p:nvPr/>
          </p:nvSpPr>
          <p:spPr bwMode="auto">
            <a:xfrm>
              <a:off x="2164828" y="1919240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3318" name="Object 55"/>
            <p:cNvGraphicFramePr>
              <a:graphicFrameLocks noChangeAspect="1"/>
            </p:cNvGraphicFramePr>
            <p:nvPr/>
          </p:nvGraphicFramePr>
          <p:xfrm>
            <a:off x="4180953" y="1292177"/>
            <a:ext cx="415925" cy="439738"/>
          </p:xfrm>
          <a:graphic>
            <a:graphicData uri="http://schemas.openxmlformats.org/presentationml/2006/ole">
              <p:oleObj spid="_x0000_s73999" name="Equation" r:id="rId9" imgW="215806" imgH="228501" progId="Equation.DSMT4">
                <p:embed/>
              </p:oleObj>
            </a:graphicData>
          </a:graphic>
        </p:graphicFrame>
        <p:sp>
          <p:nvSpPr>
            <p:cNvPr id="13326" name="Line 56"/>
            <p:cNvSpPr>
              <a:spLocks noChangeShapeType="1"/>
            </p:cNvSpPr>
            <p:nvPr/>
          </p:nvSpPr>
          <p:spPr bwMode="auto">
            <a:xfrm>
              <a:off x="458265" y="2566940"/>
              <a:ext cx="77136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7" name="Oval 57"/>
            <p:cNvSpPr>
              <a:spLocks noChangeArrowheads="1"/>
            </p:cNvSpPr>
            <p:nvPr/>
          </p:nvSpPr>
          <p:spPr bwMode="auto">
            <a:xfrm>
              <a:off x="3936478" y="3149552"/>
              <a:ext cx="85725" cy="825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58"/>
            <p:cNvSpPr>
              <a:spLocks noChangeShapeType="1"/>
            </p:cNvSpPr>
            <p:nvPr/>
          </p:nvSpPr>
          <p:spPr bwMode="auto">
            <a:xfrm>
              <a:off x="3249090" y="2563765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9" name="Line 59"/>
            <p:cNvSpPr>
              <a:spLocks noChangeShapeType="1"/>
            </p:cNvSpPr>
            <p:nvPr/>
          </p:nvSpPr>
          <p:spPr bwMode="auto">
            <a:xfrm>
              <a:off x="2102915" y="3186065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1" name="Oval 61"/>
            <p:cNvSpPr>
              <a:spLocks noChangeArrowheads="1"/>
            </p:cNvSpPr>
            <p:nvPr/>
          </p:nvSpPr>
          <p:spPr bwMode="auto">
            <a:xfrm>
              <a:off x="3860278" y="1800177"/>
              <a:ext cx="225425" cy="22542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62"/>
            <p:cNvSpPr>
              <a:spLocks noChangeShapeType="1"/>
            </p:cNvSpPr>
            <p:nvPr/>
          </p:nvSpPr>
          <p:spPr bwMode="auto">
            <a:xfrm>
              <a:off x="3979690" y="2024015"/>
              <a:ext cx="0" cy="55721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4" name="Oval 64"/>
            <p:cNvSpPr>
              <a:spLocks noChangeArrowheads="1"/>
            </p:cNvSpPr>
            <p:nvPr/>
          </p:nvSpPr>
          <p:spPr bwMode="auto">
            <a:xfrm>
              <a:off x="3931715" y="199861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65"/>
            <p:cNvSpPr>
              <a:spLocks noChangeArrowheads="1"/>
            </p:cNvSpPr>
            <p:nvPr/>
          </p:nvSpPr>
          <p:spPr bwMode="auto">
            <a:xfrm>
              <a:off x="3933901" y="2524077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7997305" y="2572226"/>
              <a:ext cx="533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V="1">
              <a:off x="3991496" y="1289334"/>
              <a:ext cx="0" cy="368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" name="Object 10"/>
            <p:cNvGraphicFramePr>
              <a:graphicFrameLocks noChangeAspect="1"/>
            </p:cNvGraphicFramePr>
            <p:nvPr/>
          </p:nvGraphicFramePr>
          <p:xfrm>
            <a:off x="8621189" y="2462806"/>
            <a:ext cx="231775" cy="255588"/>
          </p:xfrm>
          <a:graphic>
            <a:graphicData uri="http://schemas.openxmlformats.org/presentationml/2006/ole">
              <p:oleObj spid="_x0000_s74000" name="Equation" r:id="rId10" imgW="126835" imgH="139518" progId="Equation.DSMT4">
                <p:embed/>
              </p:oleObj>
            </a:graphicData>
          </a:graphic>
        </p:graphicFrame>
        <p:graphicFrame>
          <p:nvGraphicFramePr>
            <p:cNvPr id="73749" name="Object 21"/>
            <p:cNvGraphicFramePr>
              <a:graphicFrameLocks noChangeAspect="1"/>
            </p:cNvGraphicFramePr>
            <p:nvPr/>
          </p:nvGraphicFramePr>
          <p:xfrm>
            <a:off x="3903640" y="844550"/>
            <a:ext cx="255588" cy="303213"/>
          </p:xfrm>
          <a:graphic>
            <a:graphicData uri="http://schemas.openxmlformats.org/presentationml/2006/ole">
              <p:oleObj spid="_x0000_s74001" name="Equation" r:id="rId11" imgW="139579" imgH="164957" progId="Equation.DSMT4">
                <p:embed/>
              </p:oleObj>
            </a:graphicData>
          </a:graphic>
        </p:graphicFrame>
        <p:graphicFrame>
          <p:nvGraphicFramePr>
            <p:cNvPr id="73750" name="Object 22"/>
            <p:cNvGraphicFramePr>
              <a:graphicFrameLocks noChangeAspect="1"/>
            </p:cNvGraphicFramePr>
            <p:nvPr/>
          </p:nvGraphicFramePr>
          <p:xfrm>
            <a:off x="2905125" y="2047875"/>
            <a:ext cx="231775" cy="325438"/>
          </p:xfrm>
          <a:graphic>
            <a:graphicData uri="http://schemas.openxmlformats.org/presentationml/2006/ole">
              <p:oleObj spid="_x0000_s74002" name="Equation" r:id="rId12" imgW="126725" imgH="177415" progId="Equation.DSMT4">
                <p:embed/>
              </p:oleObj>
            </a:graphicData>
          </a:graphic>
        </p:graphicFrame>
        <p:graphicFrame>
          <p:nvGraphicFramePr>
            <p:cNvPr id="73751" name="Object 23"/>
            <p:cNvGraphicFramePr>
              <a:graphicFrameLocks noChangeAspect="1"/>
            </p:cNvGraphicFramePr>
            <p:nvPr/>
          </p:nvGraphicFramePr>
          <p:xfrm>
            <a:off x="2907399" y="2705242"/>
            <a:ext cx="231775" cy="325438"/>
          </p:xfrm>
          <a:graphic>
            <a:graphicData uri="http://schemas.openxmlformats.org/presentationml/2006/ole">
              <p:oleObj spid="_x0000_s74003" name="Equation" r:id="rId13" imgW="126725" imgH="177415" progId="Equation.DSMT4">
                <p:embed/>
              </p:oleObj>
            </a:graphicData>
          </a:graphic>
        </p:graphicFrame>
        <p:graphicFrame>
          <p:nvGraphicFramePr>
            <p:cNvPr id="6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657315298"/>
                </p:ext>
              </p:extLst>
            </p:nvPr>
          </p:nvGraphicFramePr>
          <p:xfrm>
            <a:off x="4106179" y="1895816"/>
            <a:ext cx="246963" cy="330635"/>
          </p:xfrm>
          <a:graphic>
            <a:graphicData uri="http://schemas.openxmlformats.org/presentationml/2006/ole">
              <p:oleObj spid="_x0000_s74004" name="Equation" r:id="rId14" imgW="152268" imgH="203024" progId="Equation.DSMT4">
                <p:embed/>
              </p:oleObj>
            </a:graphicData>
          </a:graphic>
        </p:graphicFrame>
        <p:graphicFrame>
          <p:nvGraphicFramePr>
            <p:cNvPr id="7375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988210240"/>
                </p:ext>
              </p:extLst>
            </p:nvPr>
          </p:nvGraphicFramePr>
          <p:xfrm>
            <a:off x="4094873" y="2641140"/>
            <a:ext cx="247650" cy="330200"/>
          </p:xfrm>
          <a:graphic>
            <a:graphicData uri="http://schemas.openxmlformats.org/presentationml/2006/ole">
              <p:oleObj spid="_x0000_s74005" name="Equation" r:id="rId15" imgW="152268" imgH="203024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6"/>
          <p:cNvSpPr>
            <a:spLocks noChangeArrowheads="1"/>
          </p:cNvSpPr>
          <p:nvPr/>
        </p:nvSpPr>
        <p:spPr bwMode="auto">
          <a:xfrm>
            <a:off x="2065736" y="3340100"/>
            <a:ext cx="6642100" cy="15113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87325" y="0"/>
            <a:ext cx="8637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Uniqueness Theorem</a:t>
            </a:r>
          </a:p>
        </p:txBody>
      </p:sp>
      <p:graphicFrame>
        <p:nvGraphicFramePr>
          <p:cNvPr id="2050" name="Object 44"/>
          <p:cNvGraphicFramePr>
            <a:graphicFrameLocks noChangeAspect="1"/>
          </p:cNvGraphicFramePr>
          <p:nvPr/>
        </p:nvGraphicFramePr>
        <p:xfrm>
          <a:off x="3616325" y="5091090"/>
          <a:ext cx="1277938" cy="473075"/>
        </p:xfrm>
        <a:graphic>
          <a:graphicData uri="http://schemas.openxmlformats.org/presentationml/2006/ole">
            <p:oleObj spid="_x0000_s2155" name="Equation" r:id="rId4" imgW="685800" imgH="254000" progId="Equation.DSMT4">
              <p:embed/>
            </p:oleObj>
          </a:graphicData>
        </a:graphic>
      </p:graphicFrame>
      <p:sp>
        <p:nvSpPr>
          <p:cNvPr id="2056" name="Text Box 45"/>
          <p:cNvSpPr txBox="1">
            <a:spLocks noChangeArrowheads="1"/>
          </p:cNvSpPr>
          <p:nvPr/>
        </p:nvSpPr>
        <p:spPr bwMode="auto">
          <a:xfrm>
            <a:off x="893236" y="3854450"/>
            <a:ext cx="917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Given:</a:t>
            </a:r>
          </a:p>
        </p:txBody>
      </p:sp>
      <p:sp>
        <p:nvSpPr>
          <p:cNvPr id="2057" name="Text Box 46"/>
          <p:cNvSpPr txBox="1">
            <a:spLocks noChangeArrowheads="1"/>
          </p:cNvSpPr>
          <p:nvPr/>
        </p:nvSpPr>
        <p:spPr bwMode="auto">
          <a:xfrm>
            <a:off x="5037138" y="5127603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is unique</a:t>
            </a:r>
          </a:p>
        </p:txBody>
      </p:sp>
      <p:graphicFrame>
        <p:nvGraphicFramePr>
          <p:cNvPr id="2051" name="Object 49"/>
          <p:cNvGraphicFramePr>
            <a:graphicFrameLocks noChangeAspect="1"/>
          </p:cNvGraphicFramePr>
          <p:nvPr/>
        </p:nvGraphicFramePr>
        <p:xfrm>
          <a:off x="2274361" y="3244850"/>
          <a:ext cx="1792287" cy="1493838"/>
        </p:xfrm>
        <a:graphic>
          <a:graphicData uri="http://schemas.openxmlformats.org/presentationml/2006/ole">
            <p:oleObj spid="_x0000_s2156" name="Equation" r:id="rId5" imgW="761669" imgH="634725" progId="Equation.DSMT4">
              <p:embed/>
            </p:oleObj>
          </a:graphicData>
        </a:graphic>
      </p:graphicFrame>
      <p:sp>
        <p:nvSpPr>
          <p:cNvPr id="2058" name="Text Box 50"/>
          <p:cNvSpPr txBox="1">
            <a:spLocks noChangeArrowheads="1"/>
          </p:cNvSpPr>
          <p:nvPr/>
        </p:nvSpPr>
        <p:spPr bwMode="auto">
          <a:xfrm>
            <a:off x="4176304" y="3565502"/>
            <a:ext cx="444384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Inside region  (known </a:t>
            </a:r>
            <a:r>
              <a:rPr lang="en-US" sz="2000" dirty="0">
                <a:solidFill>
                  <a:schemeClr val="bg2"/>
                </a:solidFill>
              </a:rPr>
              <a:t>charge density)</a:t>
            </a:r>
          </a:p>
        </p:txBody>
      </p:sp>
      <p:sp>
        <p:nvSpPr>
          <p:cNvPr id="2059" name="Text Box 51"/>
          <p:cNvSpPr txBox="1">
            <a:spLocks noChangeArrowheads="1"/>
          </p:cNvSpPr>
          <p:nvPr/>
        </p:nvSpPr>
        <p:spPr bwMode="auto">
          <a:xfrm>
            <a:off x="4026178" y="4250068"/>
            <a:ext cx="32319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on </a:t>
            </a:r>
            <a:r>
              <a:rPr lang="en-US" sz="2000" dirty="0" smtClean="0">
                <a:solidFill>
                  <a:schemeClr val="bg2"/>
                </a:solidFill>
              </a:rPr>
              <a:t>boundary  (known </a:t>
            </a:r>
            <a:r>
              <a:rPr lang="en-US" sz="2000" dirty="0">
                <a:solidFill>
                  <a:schemeClr val="bg2"/>
                </a:solidFill>
              </a:rPr>
              <a:t>B.C.)</a:t>
            </a:r>
          </a:p>
        </p:txBody>
      </p:sp>
      <p:sp>
        <p:nvSpPr>
          <p:cNvPr id="2060" name="AutoShape 52"/>
          <p:cNvSpPr>
            <a:spLocks noChangeArrowheads="1"/>
          </p:cNvSpPr>
          <p:nvPr/>
        </p:nvSpPr>
        <p:spPr bwMode="auto">
          <a:xfrm>
            <a:off x="2832100" y="5203803"/>
            <a:ext cx="500063" cy="239712"/>
          </a:xfrm>
          <a:prstGeom prst="rightArrow">
            <a:avLst>
              <a:gd name="adj1" fmla="val 50000"/>
              <a:gd name="adj2" fmla="val 52152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53"/>
          <p:cNvSpPr txBox="1">
            <a:spLocks noChangeArrowheads="1"/>
          </p:cNvSpPr>
          <p:nvPr/>
        </p:nvSpPr>
        <p:spPr bwMode="auto">
          <a:xfrm>
            <a:off x="396607" y="5737704"/>
            <a:ext cx="8460954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We can </a:t>
            </a:r>
            <a:r>
              <a:rPr lang="en-US" u="sng" dirty="0">
                <a:solidFill>
                  <a:schemeClr val="bg1"/>
                </a:solidFill>
              </a:rPr>
              <a:t>guess</a:t>
            </a:r>
            <a:r>
              <a:rPr lang="en-US" dirty="0">
                <a:solidFill>
                  <a:schemeClr val="bg1"/>
                </a:solidFill>
              </a:rPr>
              <a:t> the solution, as long as we verify that the Poisson equation and the </a:t>
            </a:r>
            <a:r>
              <a:rPr lang="en-US" dirty="0" smtClean="0">
                <a:solidFill>
                  <a:schemeClr val="bg1"/>
                </a:solidFill>
              </a:rPr>
              <a:t>B.C.’s </a:t>
            </a:r>
            <a:r>
              <a:rPr lang="en-US" dirty="0">
                <a:solidFill>
                  <a:schemeClr val="bg1"/>
                </a:solidFill>
              </a:rPr>
              <a:t>are correctly satisfied</a:t>
            </a:r>
            <a:r>
              <a:rPr lang="en-US" dirty="0" smtClean="0">
                <a:solidFill>
                  <a:schemeClr val="bg1"/>
                </a:solidFill>
              </a:rPr>
              <a:t>! (in other words, we have the correct boundary condition and the correct charge inside).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450952" y="1039813"/>
            <a:ext cx="6889773" cy="2097087"/>
            <a:chOff x="1450952" y="1039813"/>
            <a:chExt cx="6889773" cy="2097087"/>
          </a:xfrm>
        </p:grpSpPr>
        <p:sp>
          <p:nvSpPr>
            <p:cNvPr id="2062" name="Freeform 28"/>
            <p:cNvSpPr>
              <a:spLocks/>
            </p:cNvSpPr>
            <p:nvPr/>
          </p:nvSpPr>
          <p:spPr bwMode="auto">
            <a:xfrm>
              <a:off x="1872555" y="1185863"/>
              <a:ext cx="3759200" cy="1446212"/>
            </a:xfrm>
            <a:custGeom>
              <a:avLst/>
              <a:gdLst>
                <a:gd name="T0" fmla="*/ 68 w 1070"/>
                <a:gd name="T1" fmla="*/ 95 h 666"/>
                <a:gd name="T2" fmla="*/ 23 w 1070"/>
                <a:gd name="T3" fmla="*/ 189 h 666"/>
                <a:gd name="T4" fmla="*/ 3 w 1070"/>
                <a:gd name="T5" fmla="*/ 298 h 666"/>
                <a:gd name="T6" fmla="*/ 24 w 1070"/>
                <a:gd name="T7" fmla="*/ 440 h 666"/>
                <a:gd name="T8" fmla="*/ 144 w 1070"/>
                <a:gd name="T9" fmla="*/ 534 h 666"/>
                <a:gd name="T10" fmla="*/ 308 w 1070"/>
                <a:gd name="T11" fmla="*/ 596 h 666"/>
                <a:gd name="T12" fmla="*/ 486 w 1070"/>
                <a:gd name="T13" fmla="*/ 658 h 666"/>
                <a:gd name="T14" fmla="*/ 624 w 1070"/>
                <a:gd name="T15" fmla="*/ 644 h 666"/>
                <a:gd name="T16" fmla="*/ 761 w 1070"/>
                <a:gd name="T17" fmla="*/ 637 h 666"/>
                <a:gd name="T18" fmla="*/ 904 w 1070"/>
                <a:gd name="T19" fmla="*/ 574 h 666"/>
                <a:gd name="T20" fmla="*/ 1008 w 1070"/>
                <a:gd name="T21" fmla="*/ 469 h 666"/>
                <a:gd name="T22" fmla="*/ 1041 w 1070"/>
                <a:gd name="T23" fmla="*/ 351 h 666"/>
                <a:gd name="T24" fmla="*/ 1069 w 1070"/>
                <a:gd name="T25" fmla="*/ 267 h 666"/>
                <a:gd name="T26" fmla="*/ 1049 w 1070"/>
                <a:gd name="T27" fmla="*/ 150 h 666"/>
                <a:gd name="T28" fmla="*/ 973 w 1070"/>
                <a:gd name="T29" fmla="*/ 109 h 666"/>
                <a:gd name="T30" fmla="*/ 912 w 1070"/>
                <a:gd name="T31" fmla="*/ 82 h 666"/>
                <a:gd name="T32" fmla="*/ 774 w 1070"/>
                <a:gd name="T33" fmla="*/ 6 h 666"/>
                <a:gd name="T34" fmla="*/ 630 w 1070"/>
                <a:gd name="T35" fmla="*/ 48 h 666"/>
                <a:gd name="T36" fmla="*/ 466 w 1070"/>
                <a:gd name="T37" fmla="*/ 54 h 666"/>
                <a:gd name="T38" fmla="*/ 285 w 1070"/>
                <a:gd name="T39" fmla="*/ 25 h 666"/>
                <a:gd name="T40" fmla="*/ 168 w 1070"/>
                <a:gd name="T41" fmla="*/ 34 h 666"/>
                <a:gd name="T42" fmla="*/ 68 w 1070"/>
                <a:gd name="T43" fmla="*/ 95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solidFill>
              <a:srgbClr val="DDDDDD"/>
            </a:solidFill>
            <a:ln w="381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52" name="Object 42"/>
            <p:cNvGraphicFramePr>
              <a:graphicFrameLocks noChangeAspect="1"/>
            </p:cNvGraphicFramePr>
            <p:nvPr/>
          </p:nvGraphicFramePr>
          <p:xfrm>
            <a:off x="6089650" y="1039813"/>
            <a:ext cx="2251075" cy="479425"/>
          </p:xfrm>
          <a:graphic>
            <a:graphicData uri="http://schemas.openxmlformats.org/presentationml/2006/ole">
              <p:oleObj spid="_x0000_s2157" name="Equation" r:id="rId6" imgW="1193800" imgH="254000" progId="Equation.DSMT4">
                <p:embed/>
              </p:oleObj>
            </a:graphicData>
          </a:graphic>
        </p:graphicFrame>
        <p:graphicFrame>
          <p:nvGraphicFramePr>
            <p:cNvPr id="2053" name="Object 43"/>
            <p:cNvGraphicFramePr>
              <a:graphicFrameLocks noChangeAspect="1"/>
            </p:cNvGraphicFramePr>
            <p:nvPr/>
          </p:nvGraphicFramePr>
          <p:xfrm>
            <a:off x="2849563" y="2692400"/>
            <a:ext cx="3344862" cy="444500"/>
          </p:xfrm>
          <a:graphic>
            <a:graphicData uri="http://schemas.openxmlformats.org/presentationml/2006/ole">
              <p:oleObj spid="_x0000_s2158" name="Equation" r:id="rId7" imgW="1688760" imgH="228600" progId="Equation.DSMT4">
                <p:embed/>
              </p:oleObj>
            </a:graphicData>
          </a:graphic>
        </p:graphicFrame>
        <p:sp>
          <p:nvSpPr>
            <p:cNvPr id="2065" name="Oval 54"/>
            <p:cNvSpPr>
              <a:spLocks noChangeArrowheads="1"/>
            </p:cNvSpPr>
            <p:nvPr/>
          </p:nvSpPr>
          <p:spPr bwMode="auto">
            <a:xfrm>
              <a:off x="3636267" y="1911350"/>
              <a:ext cx="42863" cy="492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Oval 55"/>
            <p:cNvSpPr>
              <a:spLocks noChangeArrowheads="1"/>
            </p:cNvSpPr>
            <p:nvPr/>
          </p:nvSpPr>
          <p:spPr bwMode="auto">
            <a:xfrm>
              <a:off x="3802955" y="1903413"/>
              <a:ext cx="42862" cy="492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Oval 56"/>
            <p:cNvSpPr>
              <a:spLocks noChangeArrowheads="1"/>
            </p:cNvSpPr>
            <p:nvPr/>
          </p:nvSpPr>
          <p:spPr bwMode="auto">
            <a:xfrm>
              <a:off x="3809305" y="2028825"/>
              <a:ext cx="42862" cy="492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Oval 57"/>
            <p:cNvSpPr>
              <a:spLocks noChangeArrowheads="1"/>
            </p:cNvSpPr>
            <p:nvPr/>
          </p:nvSpPr>
          <p:spPr bwMode="auto">
            <a:xfrm>
              <a:off x="3710880" y="1863725"/>
              <a:ext cx="42862" cy="492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Oval 58"/>
            <p:cNvSpPr>
              <a:spLocks noChangeArrowheads="1"/>
            </p:cNvSpPr>
            <p:nvPr/>
          </p:nvSpPr>
          <p:spPr bwMode="auto">
            <a:xfrm>
              <a:off x="3715642" y="2016125"/>
              <a:ext cx="42863" cy="492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Oval 59"/>
            <p:cNvSpPr>
              <a:spLocks noChangeArrowheads="1"/>
            </p:cNvSpPr>
            <p:nvPr/>
          </p:nvSpPr>
          <p:spPr bwMode="auto">
            <a:xfrm>
              <a:off x="3936305" y="1970088"/>
              <a:ext cx="42862" cy="492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Oval 60"/>
            <p:cNvSpPr>
              <a:spLocks noChangeArrowheads="1"/>
            </p:cNvSpPr>
            <p:nvPr/>
          </p:nvSpPr>
          <p:spPr bwMode="auto">
            <a:xfrm>
              <a:off x="4153792" y="1844675"/>
              <a:ext cx="42863" cy="492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2072" name="Oval 61"/>
            <p:cNvSpPr>
              <a:spLocks noChangeArrowheads="1"/>
            </p:cNvSpPr>
            <p:nvPr/>
          </p:nvSpPr>
          <p:spPr bwMode="auto">
            <a:xfrm>
              <a:off x="3988692" y="1798638"/>
              <a:ext cx="42863" cy="492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Oval 62"/>
            <p:cNvSpPr>
              <a:spLocks noChangeArrowheads="1"/>
            </p:cNvSpPr>
            <p:nvPr/>
          </p:nvSpPr>
          <p:spPr bwMode="auto">
            <a:xfrm>
              <a:off x="4061717" y="1976438"/>
              <a:ext cx="42863" cy="492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Oval 63"/>
            <p:cNvSpPr>
              <a:spLocks noChangeArrowheads="1"/>
            </p:cNvSpPr>
            <p:nvPr/>
          </p:nvSpPr>
          <p:spPr bwMode="auto">
            <a:xfrm>
              <a:off x="3590230" y="2049463"/>
              <a:ext cx="42862" cy="492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Line 64"/>
            <p:cNvSpPr>
              <a:spLocks noChangeShapeType="1"/>
            </p:cNvSpPr>
            <p:nvPr/>
          </p:nvSpPr>
          <p:spPr bwMode="auto">
            <a:xfrm flipH="1">
              <a:off x="4356992" y="1422400"/>
              <a:ext cx="1593850" cy="4476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" name="Object 43"/>
            <p:cNvGraphicFramePr>
              <a:graphicFrameLocks noChangeAspect="1"/>
            </p:cNvGraphicFramePr>
            <p:nvPr/>
          </p:nvGraphicFramePr>
          <p:xfrm>
            <a:off x="1450952" y="1453250"/>
            <a:ext cx="277812" cy="352425"/>
          </p:xfrm>
          <a:graphic>
            <a:graphicData uri="http://schemas.openxmlformats.org/presentationml/2006/ole">
              <p:oleObj spid="_x0000_s2159" name="Equation" r:id="rId8" imgW="139579" imgH="177646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48" name="Text Box 68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73737" name="Object 26"/>
          <p:cNvGraphicFramePr>
            <a:graphicFrameLocks noChangeAspect="1"/>
          </p:cNvGraphicFramePr>
          <p:nvPr/>
        </p:nvGraphicFramePr>
        <p:xfrm>
          <a:off x="450114" y="1776342"/>
          <a:ext cx="5305425" cy="4130675"/>
        </p:xfrm>
        <a:graphic>
          <a:graphicData uri="http://schemas.openxmlformats.org/presentationml/2006/ole">
            <p:oleObj spid="_x0000_s74968" name="Equation" r:id="rId4" imgW="2933700" imgH="2286000" progId="Equation.DSMT4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86603" y="1214651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Performing the integration, 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74759" name="Object 26"/>
          <p:cNvGraphicFramePr>
            <a:graphicFrameLocks noChangeAspect="1"/>
          </p:cNvGraphicFramePr>
          <p:nvPr/>
        </p:nvGraphicFramePr>
        <p:xfrm>
          <a:off x="5824890" y="5434484"/>
          <a:ext cx="2673350" cy="884238"/>
        </p:xfrm>
        <a:graphic>
          <a:graphicData uri="http://schemas.openxmlformats.org/presentationml/2006/ole">
            <p:oleObj spid="_x0000_s74969" name="Equation" r:id="rId5" imgW="1345616" imgH="444307" progId="Equation.DSMT4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771742" y="4874348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64071" y="844550"/>
            <a:ext cx="2866031" cy="2781253"/>
            <a:chOff x="2861596" y="844550"/>
            <a:chExt cx="2866031" cy="2781253"/>
          </a:xfrm>
        </p:grpSpPr>
        <p:graphicFrame>
          <p:nvGraphicFramePr>
            <p:cNvPr id="9" name="Object 50"/>
            <p:cNvGraphicFramePr>
              <a:graphicFrameLocks noChangeAspect="1"/>
            </p:cNvGraphicFramePr>
            <p:nvPr/>
          </p:nvGraphicFramePr>
          <p:xfrm>
            <a:off x="4071415" y="3216545"/>
            <a:ext cx="568824" cy="409258"/>
          </p:xfrm>
          <a:graphic>
            <a:graphicData uri="http://schemas.openxmlformats.org/presentationml/2006/ole">
              <p:oleObj spid="_x0000_s74970" name="Equation" r:id="rId6" imgW="317362" imgH="228501" progId="Equation.DSMT4">
                <p:embed/>
              </p:oleObj>
            </a:graphicData>
          </a:graphic>
        </p:graphicFrame>
        <p:sp>
          <p:nvSpPr>
            <p:cNvPr id="10" name="Oval 51"/>
            <p:cNvSpPr>
              <a:spLocks noChangeArrowheads="1"/>
            </p:cNvSpPr>
            <p:nvPr/>
          </p:nvSpPr>
          <p:spPr bwMode="auto">
            <a:xfrm>
              <a:off x="3931715" y="1876377"/>
              <a:ext cx="79375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2"/>
            <p:cNvSpPr>
              <a:spLocks noChangeShapeType="1"/>
            </p:cNvSpPr>
            <p:nvPr/>
          </p:nvSpPr>
          <p:spPr bwMode="auto">
            <a:xfrm>
              <a:off x="3242740" y="1930352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53"/>
            <p:cNvSpPr>
              <a:spLocks noChangeShapeType="1"/>
            </p:cNvSpPr>
            <p:nvPr/>
          </p:nvSpPr>
          <p:spPr bwMode="auto">
            <a:xfrm>
              <a:off x="2861596" y="1919240"/>
              <a:ext cx="97328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3" name="Object 55"/>
            <p:cNvGraphicFramePr>
              <a:graphicFrameLocks noChangeAspect="1"/>
            </p:cNvGraphicFramePr>
            <p:nvPr/>
          </p:nvGraphicFramePr>
          <p:xfrm>
            <a:off x="4180953" y="1292177"/>
            <a:ext cx="415925" cy="439738"/>
          </p:xfrm>
          <a:graphic>
            <a:graphicData uri="http://schemas.openxmlformats.org/presentationml/2006/ole">
              <p:oleObj spid="_x0000_s74971" name="Equation" r:id="rId7" imgW="215806" imgH="228501" progId="Equation.DSMT4">
                <p:embed/>
              </p:oleObj>
            </a:graphicData>
          </a:graphic>
        </p:graphicFrame>
        <p:sp>
          <p:nvSpPr>
            <p:cNvPr id="14" name="Line 56"/>
            <p:cNvSpPr>
              <a:spLocks noChangeShapeType="1"/>
            </p:cNvSpPr>
            <p:nvPr/>
          </p:nvSpPr>
          <p:spPr bwMode="auto">
            <a:xfrm>
              <a:off x="2975212" y="2566940"/>
              <a:ext cx="178785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3936478" y="3149552"/>
              <a:ext cx="85725" cy="825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8"/>
            <p:cNvSpPr>
              <a:spLocks noChangeShapeType="1"/>
            </p:cNvSpPr>
            <p:nvPr/>
          </p:nvSpPr>
          <p:spPr bwMode="auto">
            <a:xfrm>
              <a:off x="3249090" y="2563765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59"/>
            <p:cNvSpPr>
              <a:spLocks noChangeShapeType="1"/>
            </p:cNvSpPr>
            <p:nvPr/>
          </p:nvSpPr>
          <p:spPr bwMode="auto">
            <a:xfrm>
              <a:off x="2861597" y="3186065"/>
              <a:ext cx="9113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Oval 61"/>
            <p:cNvSpPr>
              <a:spLocks noChangeArrowheads="1"/>
            </p:cNvSpPr>
            <p:nvPr/>
          </p:nvSpPr>
          <p:spPr bwMode="auto">
            <a:xfrm>
              <a:off x="3860278" y="1800177"/>
              <a:ext cx="225425" cy="22542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62"/>
            <p:cNvSpPr>
              <a:spLocks noChangeShapeType="1"/>
            </p:cNvSpPr>
            <p:nvPr/>
          </p:nvSpPr>
          <p:spPr bwMode="auto">
            <a:xfrm>
              <a:off x="3980921" y="2024015"/>
              <a:ext cx="0" cy="55721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Oval 64"/>
            <p:cNvSpPr>
              <a:spLocks noChangeArrowheads="1"/>
            </p:cNvSpPr>
            <p:nvPr/>
          </p:nvSpPr>
          <p:spPr bwMode="auto">
            <a:xfrm>
              <a:off x="3931715" y="199861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>
              <a:off x="3933900" y="2524077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4871968" y="2572226"/>
              <a:ext cx="533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3991496" y="1289334"/>
              <a:ext cx="0" cy="368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4" name="Object 10"/>
            <p:cNvGraphicFramePr>
              <a:graphicFrameLocks noChangeAspect="1"/>
            </p:cNvGraphicFramePr>
            <p:nvPr/>
          </p:nvGraphicFramePr>
          <p:xfrm>
            <a:off x="5495852" y="2449158"/>
            <a:ext cx="231775" cy="255588"/>
          </p:xfrm>
          <a:graphic>
            <a:graphicData uri="http://schemas.openxmlformats.org/presentationml/2006/ole">
              <p:oleObj spid="_x0000_s74972" name="Equation" r:id="rId8" imgW="126835" imgH="139518" progId="Equation.DSMT4">
                <p:embed/>
              </p:oleObj>
            </a:graphicData>
          </a:graphic>
        </p:graphicFrame>
        <p:graphicFrame>
          <p:nvGraphicFramePr>
            <p:cNvPr id="25" name="Object 21"/>
            <p:cNvGraphicFramePr>
              <a:graphicFrameLocks noChangeAspect="1"/>
            </p:cNvGraphicFramePr>
            <p:nvPr/>
          </p:nvGraphicFramePr>
          <p:xfrm>
            <a:off x="3903640" y="844550"/>
            <a:ext cx="255588" cy="303213"/>
          </p:xfrm>
          <a:graphic>
            <a:graphicData uri="http://schemas.openxmlformats.org/presentationml/2006/ole">
              <p:oleObj spid="_x0000_s74973" name="Equation" r:id="rId9" imgW="139579" imgH="164957" progId="Equation.DSMT4">
                <p:embed/>
              </p:oleObj>
            </a:graphicData>
          </a:graphic>
        </p:graphicFrame>
        <p:graphicFrame>
          <p:nvGraphicFramePr>
            <p:cNvPr id="27" name="Object 22"/>
            <p:cNvGraphicFramePr>
              <a:graphicFrameLocks noChangeAspect="1"/>
            </p:cNvGraphicFramePr>
            <p:nvPr/>
          </p:nvGraphicFramePr>
          <p:xfrm>
            <a:off x="2905125" y="2047875"/>
            <a:ext cx="231775" cy="325438"/>
          </p:xfrm>
          <a:graphic>
            <a:graphicData uri="http://schemas.openxmlformats.org/presentationml/2006/ole">
              <p:oleObj spid="_x0000_s74974" name="Equation" r:id="rId10" imgW="126725" imgH="177415" progId="Equation.DSMT4">
                <p:embed/>
              </p:oleObj>
            </a:graphicData>
          </a:graphic>
        </p:graphicFrame>
        <p:graphicFrame>
          <p:nvGraphicFramePr>
            <p:cNvPr id="28" name="Object 23"/>
            <p:cNvGraphicFramePr>
              <a:graphicFrameLocks noChangeAspect="1"/>
            </p:cNvGraphicFramePr>
            <p:nvPr/>
          </p:nvGraphicFramePr>
          <p:xfrm>
            <a:off x="2907399" y="2705242"/>
            <a:ext cx="231775" cy="325438"/>
          </p:xfrm>
          <a:graphic>
            <a:graphicData uri="http://schemas.openxmlformats.org/presentationml/2006/ole">
              <p:oleObj spid="_x0000_s74975" name="Equation" r:id="rId11" imgW="126725" imgH="177415" progId="Equation.DSMT4">
                <p:embed/>
              </p:oleObj>
            </a:graphicData>
          </a:graphic>
        </p:graphicFrame>
        <p:graphicFrame>
          <p:nvGraphicFramePr>
            <p:cNvPr id="2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732294707"/>
                </p:ext>
              </p:extLst>
            </p:nvPr>
          </p:nvGraphicFramePr>
          <p:xfrm>
            <a:off x="4106179" y="1895816"/>
            <a:ext cx="246963" cy="330635"/>
          </p:xfrm>
          <a:graphic>
            <a:graphicData uri="http://schemas.openxmlformats.org/presentationml/2006/ole">
              <p:oleObj spid="_x0000_s74976" name="Equation" r:id="rId12" imgW="152268" imgH="203024" progId="Equation.DSMT4">
                <p:embed/>
              </p:oleObj>
            </a:graphicData>
          </a:graphic>
        </p:graphicFrame>
        <p:graphicFrame>
          <p:nvGraphicFramePr>
            <p:cNvPr id="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92876409"/>
                </p:ext>
              </p:extLst>
            </p:nvPr>
          </p:nvGraphicFramePr>
          <p:xfrm>
            <a:off x="4094873" y="2575041"/>
            <a:ext cx="247650" cy="330200"/>
          </p:xfrm>
          <a:graphic>
            <a:graphicData uri="http://schemas.openxmlformats.org/presentationml/2006/ole">
              <p:oleObj spid="_x0000_s74977" name="Equation" r:id="rId13" imgW="152268" imgH="203024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graphicFrame>
        <p:nvGraphicFramePr>
          <p:cNvPr id="63492" name="Object 22"/>
          <p:cNvGraphicFramePr>
            <a:graphicFrameLocks noChangeAspect="1"/>
          </p:cNvGraphicFramePr>
          <p:nvPr/>
        </p:nvGraphicFramePr>
        <p:xfrm>
          <a:off x="5249863" y="4292600"/>
          <a:ext cx="2016125" cy="1123950"/>
        </p:xfrm>
        <a:graphic>
          <a:graphicData uri="http://schemas.openxmlformats.org/presentationml/2006/ole">
            <p:oleObj spid="_x0000_s63785" name="Equation" r:id="rId4" imgW="1117115" imgH="622030" progId="Equation.DSMT4">
              <p:embed/>
            </p:oleObj>
          </a:graphicData>
        </a:graphic>
      </p:graphicFrame>
      <p:graphicFrame>
        <p:nvGraphicFramePr>
          <p:cNvPr id="63493" name="Object 23"/>
          <p:cNvGraphicFramePr>
            <a:graphicFrameLocks noChangeAspect="1"/>
          </p:cNvGraphicFramePr>
          <p:nvPr/>
        </p:nvGraphicFramePr>
        <p:xfrm>
          <a:off x="2252374" y="5861346"/>
          <a:ext cx="4267179" cy="543516"/>
        </p:xfrm>
        <a:graphic>
          <a:graphicData uri="http://schemas.openxmlformats.org/presentationml/2006/ole">
            <p:oleObj spid="_x0000_s63786" name="Equation" r:id="rId5" imgW="2590800" imgH="330200" progId="Equation.DSMT4">
              <p:embed/>
            </p:oleObj>
          </a:graphicData>
        </a:graphic>
      </p:graphicFrame>
      <p:graphicFrame>
        <p:nvGraphicFramePr>
          <p:cNvPr id="63516" name="Object 32"/>
          <p:cNvGraphicFramePr>
            <a:graphicFrameLocks noChangeAspect="1"/>
          </p:cNvGraphicFramePr>
          <p:nvPr/>
        </p:nvGraphicFramePr>
        <p:xfrm>
          <a:off x="1328738" y="4430713"/>
          <a:ext cx="2662237" cy="873125"/>
        </p:xfrm>
        <a:graphic>
          <a:graphicData uri="http://schemas.openxmlformats.org/presentationml/2006/ole">
            <p:oleObj spid="_x0000_s63787" name="Equation" r:id="rId6" imgW="1473200" imgH="482600" progId="Equation.DSMT4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3518" name="Text Box 34"/>
          <p:cNvSpPr txBox="1">
            <a:spLocks noChangeArrowheads="1"/>
          </p:cNvSpPr>
          <p:nvPr/>
        </p:nvSpPr>
        <p:spPr bwMode="auto">
          <a:xfrm>
            <a:off x="812800" y="1263878"/>
            <a:ext cx="19827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Final solution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4882" y="722313"/>
            <a:ext cx="8179718" cy="3339489"/>
            <a:chOff x="454882" y="722313"/>
            <a:chExt cx="8179718" cy="3339489"/>
          </a:xfrm>
        </p:grpSpPr>
        <p:graphicFrame>
          <p:nvGraphicFramePr>
            <p:cNvPr id="63496" name="Object 5"/>
            <p:cNvGraphicFramePr>
              <a:graphicFrameLocks noChangeAspect="1"/>
            </p:cNvGraphicFramePr>
            <p:nvPr/>
          </p:nvGraphicFramePr>
          <p:xfrm>
            <a:off x="3721957" y="1686900"/>
            <a:ext cx="439738" cy="439738"/>
          </p:xfrm>
          <a:graphic>
            <a:graphicData uri="http://schemas.openxmlformats.org/presentationml/2006/ole">
              <p:oleObj spid="_x0000_s63788" name="Equation" r:id="rId7" imgW="228600" imgH="228600" progId="Equation.DSMT4">
                <p:embed/>
              </p:oleObj>
            </a:graphicData>
          </a:graphic>
        </p:graphicFrame>
        <p:sp>
          <p:nvSpPr>
            <p:cNvPr id="63497" name="Line 7"/>
            <p:cNvSpPr>
              <a:spLocks noChangeShapeType="1"/>
            </p:cNvSpPr>
            <p:nvPr/>
          </p:nvSpPr>
          <p:spPr bwMode="auto">
            <a:xfrm>
              <a:off x="3252057" y="2325076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498" name="Line 8"/>
            <p:cNvSpPr>
              <a:spLocks noChangeShapeType="1"/>
            </p:cNvSpPr>
            <p:nvPr/>
          </p:nvSpPr>
          <p:spPr bwMode="auto">
            <a:xfrm>
              <a:off x="2275745" y="2313963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0" name="Line 10"/>
            <p:cNvSpPr>
              <a:spLocks noChangeShapeType="1"/>
            </p:cNvSpPr>
            <p:nvPr/>
          </p:nvSpPr>
          <p:spPr bwMode="auto">
            <a:xfrm>
              <a:off x="454882" y="2961664"/>
              <a:ext cx="70151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1" name="Line 12"/>
            <p:cNvSpPr>
              <a:spLocks noChangeShapeType="1"/>
            </p:cNvSpPr>
            <p:nvPr/>
          </p:nvSpPr>
          <p:spPr bwMode="auto">
            <a:xfrm>
              <a:off x="3256593" y="2958489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2" name="Line 13"/>
            <p:cNvSpPr>
              <a:spLocks noChangeShapeType="1"/>
            </p:cNvSpPr>
            <p:nvPr/>
          </p:nvSpPr>
          <p:spPr bwMode="auto">
            <a:xfrm>
              <a:off x="2213832" y="3580789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504" name="Object 15"/>
            <p:cNvGraphicFramePr>
              <a:graphicFrameLocks noChangeAspect="1"/>
            </p:cNvGraphicFramePr>
            <p:nvPr/>
          </p:nvGraphicFramePr>
          <p:xfrm>
            <a:off x="3582257" y="3622064"/>
            <a:ext cx="609600" cy="439738"/>
          </p:xfrm>
          <a:graphic>
            <a:graphicData uri="http://schemas.openxmlformats.org/presentationml/2006/ole">
              <p:oleObj spid="_x0000_s63789" name="Equation" r:id="rId8" imgW="317362" imgH="228501" progId="Equation.DSMT4">
                <p:embed/>
              </p:oleObj>
            </a:graphicData>
          </a:graphic>
        </p:graphicFrame>
        <p:sp>
          <p:nvSpPr>
            <p:cNvPr id="63505" name="Line 18"/>
            <p:cNvSpPr>
              <a:spLocks noChangeShapeType="1"/>
            </p:cNvSpPr>
            <p:nvPr/>
          </p:nvSpPr>
          <p:spPr bwMode="auto">
            <a:xfrm flipV="1">
              <a:off x="3985145" y="1748813"/>
              <a:ext cx="1400511" cy="6122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6" name="Line 19"/>
            <p:cNvSpPr>
              <a:spLocks noChangeShapeType="1"/>
            </p:cNvSpPr>
            <p:nvPr/>
          </p:nvSpPr>
          <p:spPr bwMode="auto">
            <a:xfrm flipV="1">
              <a:off x="3937857" y="1748813"/>
              <a:ext cx="1460500" cy="18542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7" name="Oval 20"/>
            <p:cNvSpPr>
              <a:spLocks noChangeArrowheads="1"/>
            </p:cNvSpPr>
            <p:nvPr/>
          </p:nvSpPr>
          <p:spPr bwMode="auto">
            <a:xfrm>
              <a:off x="5334858" y="1709125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Line 24"/>
            <p:cNvSpPr>
              <a:spLocks noChangeShapeType="1"/>
            </p:cNvSpPr>
            <p:nvPr/>
          </p:nvSpPr>
          <p:spPr bwMode="auto">
            <a:xfrm>
              <a:off x="7697058" y="2968014"/>
              <a:ext cx="533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11" name="Line 26"/>
            <p:cNvSpPr>
              <a:spLocks noChangeShapeType="1"/>
            </p:cNvSpPr>
            <p:nvPr/>
          </p:nvSpPr>
          <p:spPr bwMode="auto">
            <a:xfrm flipV="1">
              <a:off x="3950557" y="1139212"/>
              <a:ext cx="0" cy="368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15" name="Oval 11"/>
            <p:cNvSpPr>
              <a:spLocks noChangeArrowheads="1"/>
            </p:cNvSpPr>
            <p:nvPr/>
          </p:nvSpPr>
          <p:spPr bwMode="auto">
            <a:xfrm>
              <a:off x="3888645" y="3520464"/>
              <a:ext cx="120650" cy="1254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Oval 11"/>
            <p:cNvSpPr>
              <a:spLocks noChangeArrowheads="1"/>
            </p:cNvSpPr>
            <p:nvPr/>
          </p:nvSpPr>
          <p:spPr bwMode="auto">
            <a:xfrm>
              <a:off x="3922929" y="2309817"/>
              <a:ext cx="115888" cy="1206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/>
          </p:nvGraphicFramePr>
          <p:xfrm>
            <a:off x="8402825" y="2858592"/>
            <a:ext cx="231775" cy="255588"/>
          </p:xfrm>
          <a:graphic>
            <a:graphicData uri="http://schemas.openxmlformats.org/presentationml/2006/ole">
              <p:oleObj spid="_x0000_s63790" name="Equation" r:id="rId9" imgW="126835" imgH="139518" progId="Equation.DSMT4">
                <p:embed/>
              </p:oleObj>
            </a:graphicData>
          </a:graphic>
        </p:graphicFrame>
        <p:graphicFrame>
          <p:nvGraphicFramePr>
            <p:cNvPr id="2" name="Object 30"/>
            <p:cNvGraphicFramePr>
              <a:graphicFrameLocks noChangeAspect="1"/>
            </p:cNvGraphicFramePr>
            <p:nvPr/>
          </p:nvGraphicFramePr>
          <p:xfrm>
            <a:off x="3834761" y="722313"/>
            <a:ext cx="255587" cy="303212"/>
          </p:xfrm>
          <a:graphic>
            <a:graphicData uri="http://schemas.openxmlformats.org/presentationml/2006/ole">
              <p:oleObj spid="_x0000_s63791" name="Equation" r:id="rId10" imgW="139579" imgH="164957" progId="Equation.DSMT4">
                <p:embed/>
              </p:oleObj>
            </a:graphicData>
          </a:graphic>
        </p:graphicFrame>
        <p:graphicFrame>
          <p:nvGraphicFramePr>
            <p:cNvPr id="3" name="Object 31"/>
            <p:cNvGraphicFramePr>
              <a:graphicFrameLocks noChangeAspect="1"/>
            </p:cNvGraphicFramePr>
            <p:nvPr/>
          </p:nvGraphicFramePr>
          <p:xfrm>
            <a:off x="4438650" y="1565275"/>
            <a:ext cx="301625" cy="417513"/>
          </p:xfrm>
          <a:graphic>
            <a:graphicData uri="http://schemas.openxmlformats.org/presentationml/2006/ole">
              <p:oleObj spid="_x0000_s63792" name="Equation" r:id="rId11" imgW="165028" imgH="228501" progId="Equation.DSMT4">
                <p:embed/>
              </p:oleObj>
            </a:graphicData>
          </a:graphic>
        </p:graphicFrame>
        <p:graphicFrame>
          <p:nvGraphicFramePr>
            <p:cNvPr id="4" name="Object 32"/>
            <p:cNvGraphicFramePr>
              <a:graphicFrameLocks noChangeAspect="1"/>
            </p:cNvGraphicFramePr>
            <p:nvPr/>
          </p:nvGraphicFramePr>
          <p:xfrm>
            <a:off x="4951413" y="2359025"/>
            <a:ext cx="347662" cy="417513"/>
          </p:xfrm>
          <a:graphic>
            <a:graphicData uri="http://schemas.openxmlformats.org/presentationml/2006/ole">
              <p:oleObj spid="_x0000_s63793" name="Equation" r:id="rId12" imgW="190500" imgH="228600" progId="Equation.DSMT4">
                <p:embed/>
              </p:oleObj>
            </a:graphicData>
          </a:graphic>
        </p:graphicFrame>
        <p:graphicFrame>
          <p:nvGraphicFramePr>
            <p:cNvPr id="37" name="Object 22"/>
            <p:cNvGraphicFramePr>
              <a:graphicFrameLocks noChangeAspect="1"/>
            </p:cNvGraphicFramePr>
            <p:nvPr/>
          </p:nvGraphicFramePr>
          <p:xfrm>
            <a:off x="2932421" y="2457308"/>
            <a:ext cx="231775" cy="325438"/>
          </p:xfrm>
          <a:graphic>
            <a:graphicData uri="http://schemas.openxmlformats.org/presentationml/2006/ole">
              <p:oleObj spid="_x0000_s63794" name="Equation" r:id="rId13" imgW="126725" imgH="177415" progId="Equation.DSMT4">
                <p:embed/>
              </p:oleObj>
            </a:graphicData>
          </a:graphic>
        </p:graphicFrame>
        <p:graphicFrame>
          <p:nvGraphicFramePr>
            <p:cNvPr id="38" name="Object 22"/>
            <p:cNvGraphicFramePr>
              <a:graphicFrameLocks noChangeAspect="1"/>
            </p:cNvGraphicFramePr>
            <p:nvPr/>
          </p:nvGraphicFramePr>
          <p:xfrm>
            <a:off x="2932421" y="3112401"/>
            <a:ext cx="231775" cy="325438"/>
          </p:xfrm>
          <a:graphic>
            <a:graphicData uri="http://schemas.openxmlformats.org/presentationml/2006/ole">
              <p:oleObj spid="_x0000_s63795" name="Equation" r:id="rId14" imgW="126725" imgH="177415" progId="Equation.DSMT4">
                <p:embed/>
              </p:oleObj>
            </a:graphicData>
          </a:graphic>
        </p:graphicFrame>
        <p:graphicFrame>
          <p:nvGraphicFramePr>
            <p:cNvPr id="39" name="Object 22"/>
            <p:cNvGraphicFramePr>
              <a:graphicFrameLocks noChangeAspect="1"/>
            </p:cNvGraphicFramePr>
            <p:nvPr/>
          </p:nvGraphicFramePr>
          <p:xfrm>
            <a:off x="6409519" y="2092681"/>
            <a:ext cx="649288" cy="373062"/>
          </p:xfrm>
          <a:graphic>
            <a:graphicData uri="http://schemas.openxmlformats.org/presentationml/2006/ole">
              <p:oleObj spid="_x0000_s63796" name="Equation" r:id="rId15" imgW="355292" imgH="203024" progId="Equation.DSMT4">
                <p:embed/>
              </p:oleObj>
            </a:graphicData>
          </a:graphic>
        </p:graphicFrame>
        <p:graphicFrame>
          <p:nvGraphicFramePr>
            <p:cNvPr id="63524" name="Object 36"/>
            <p:cNvGraphicFramePr>
              <a:graphicFrameLocks noChangeAspect="1"/>
            </p:cNvGraphicFramePr>
            <p:nvPr/>
          </p:nvGraphicFramePr>
          <p:xfrm>
            <a:off x="5556249" y="1295400"/>
            <a:ext cx="1228725" cy="409575"/>
          </p:xfrm>
          <a:graphic>
            <a:graphicData uri="http://schemas.openxmlformats.org/presentationml/2006/ole">
              <p:oleObj spid="_x0000_s63797" name="Equation" r:id="rId16" imgW="761669" imgH="25389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graphicFrame>
        <p:nvGraphicFramePr>
          <p:cNvPr id="63492" name="Object 22"/>
          <p:cNvGraphicFramePr>
            <a:graphicFrameLocks noChangeAspect="1"/>
          </p:cNvGraphicFramePr>
          <p:nvPr/>
        </p:nvGraphicFramePr>
        <p:xfrm>
          <a:off x="5238977" y="4238171"/>
          <a:ext cx="2016125" cy="1123950"/>
        </p:xfrm>
        <a:graphic>
          <a:graphicData uri="http://schemas.openxmlformats.org/presentationml/2006/ole">
            <p:oleObj spid="_x0000_s110913" name="Equation" r:id="rId4" imgW="1117115" imgH="622030" progId="Equation.DSMT4">
              <p:embed/>
            </p:oleObj>
          </a:graphicData>
        </a:graphic>
      </p:graphicFrame>
      <p:graphicFrame>
        <p:nvGraphicFramePr>
          <p:cNvPr id="63493" name="Object 23"/>
          <p:cNvGraphicFramePr>
            <a:graphicFrameLocks noChangeAspect="1"/>
          </p:cNvGraphicFramePr>
          <p:nvPr/>
        </p:nvGraphicFramePr>
        <p:xfrm>
          <a:off x="865991" y="5555276"/>
          <a:ext cx="4916302" cy="442483"/>
        </p:xfrm>
        <a:graphic>
          <a:graphicData uri="http://schemas.openxmlformats.org/presentationml/2006/ole">
            <p:oleObj spid="_x0000_s110914" name="Equation" r:id="rId5" imgW="2819400" imgH="254000" progId="Equation.DSMT4">
              <p:embed/>
            </p:oleObj>
          </a:graphicData>
        </a:graphic>
      </p:graphicFrame>
      <p:graphicFrame>
        <p:nvGraphicFramePr>
          <p:cNvPr id="63516" name="Object 32"/>
          <p:cNvGraphicFramePr>
            <a:graphicFrameLocks noChangeAspect="1"/>
          </p:cNvGraphicFramePr>
          <p:nvPr/>
        </p:nvGraphicFramePr>
        <p:xfrm>
          <a:off x="932771" y="4454979"/>
          <a:ext cx="3673475" cy="781050"/>
        </p:xfrm>
        <a:graphic>
          <a:graphicData uri="http://schemas.openxmlformats.org/presentationml/2006/ole">
            <p:oleObj spid="_x0000_s110915" name="Equation" r:id="rId6" imgW="2032000" imgH="431800" progId="Equation.DSMT4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3518" name="Text Box 34"/>
          <p:cNvSpPr txBox="1">
            <a:spLocks noChangeArrowheads="1"/>
          </p:cNvSpPr>
          <p:nvPr/>
        </p:nvSpPr>
        <p:spPr bwMode="auto">
          <a:xfrm>
            <a:off x="802991" y="1256773"/>
            <a:ext cx="194796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hlink"/>
                </a:solidFill>
              </a:rPr>
              <a:t>Electric Field</a:t>
            </a:r>
            <a:endParaRPr 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36" name="Object 10"/>
          <p:cNvGraphicFramePr>
            <a:graphicFrameLocks noChangeAspect="1"/>
          </p:cNvGraphicFramePr>
          <p:nvPr/>
        </p:nvGraphicFramePr>
        <p:xfrm>
          <a:off x="6899714" y="1281577"/>
          <a:ext cx="1766888" cy="871538"/>
        </p:xfrm>
        <a:graphic>
          <a:graphicData uri="http://schemas.openxmlformats.org/presentationml/2006/ole">
            <p:oleObj spid="_x0000_s110916" name="Equation" r:id="rId7" imgW="977476" imgH="482391" progId="Equation.DSMT4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635088" y="87573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 charge formula: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68529" y="830263"/>
            <a:ext cx="8166071" cy="3362332"/>
            <a:chOff x="468529" y="830263"/>
            <a:chExt cx="8166071" cy="3362332"/>
          </a:xfrm>
        </p:grpSpPr>
        <p:graphicFrame>
          <p:nvGraphicFramePr>
            <p:cNvPr id="63496" name="Object 5"/>
            <p:cNvGraphicFramePr>
              <a:graphicFrameLocks noChangeAspect="1"/>
            </p:cNvGraphicFramePr>
            <p:nvPr/>
          </p:nvGraphicFramePr>
          <p:xfrm>
            <a:off x="3735604" y="1817693"/>
            <a:ext cx="439738" cy="439738"/>
          </p:xfrm>
          <a:graphic>
            <a:graphicData uri="http://schemas.openxmlformats.org/presentationml/2006/ole">
              <p:oleObj spid="_x0000_s110917" name="Equation" r:id="rId8" imgW="228600" imgH="228600" progId="Equation.DSMT4">
                <p:embed/>
              </p:oleObj>
            </a:graphicData>
          </a:graphic>
        </p:graphicFrame>
        <p:sp>
          <p:nvSpPr>
            <p:cNvPr id="63497" name="Line 7"/>
            <p:cNvSpPr>
              <a:spLocks noChangeShapeType="1"/>
            </p:cNvSpPr>
            <p:nvPr/>
          </p:nvSpPr>
          <p:spPr bwMode="auto">
            <a:xfrm>
              <a:off x="3265704" y="2455869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498" name="Line 8"/>
            <p:cNvSpPr>
              <a:spLocks noChangeShapeType="1"/>
            </p:cNvSpPr>
            <p:nvPr/>
          </p:nvSpPr>
          <p:spPr bwMode="auto">
            <a:xfrm>
              <a:off x="2289392" y="2444756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0" name="Line 10"/>
            <p:cNvSpPr>
              <a:spLocks noChangeShapeType="1"/>
            </p:cNvSpPr>
            <p:nvPr/>
          </p:nvSpPr>
          <p:spPr bwMode="auto">
            <a:xfrm>
              <a:off x="468529" y="3092457"/>
              <a:ext cx="70151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1" name="Line 12"/>
            <p:cNvSpPr>
              <a:spLocks noChangeShapeType="1"/>
            </p:cNvSpPr>
            <p:nvPr/>
          </p:nvSpPr>
          <p:spPr bwMode="auto">
            <a:xfrm>
              <a:off x="3259354" y="3089282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2" name="Line 13"/>
            <p:cNvSpPr>
              <a:spLocks noChangeShapeType="1"/>
            </p:cNvSpPr>
            <p:nvPr/>
          </p:nvSpPr>
          <p:spPr bwMode="auto">
            <a:xfrm>
              <a:off x="2227479" y="3711582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504" name="Object 15"/>
            <p:cNvGraphicFramePr>
              <a:graphicFrameLocks noChangeAspect="1"/>
            </p:cNvGraphicFramePr>
            <p:nvPr/>
          </p:nvGraphicFramePr>
          <p:xfrm>
            <a:off x="3595904" y="3752857"/>
            <a:ext cx="609600" cy="439738"/>
          </p:xfrm>
          <a:graphic>
            <a:graphicData uri="http://schemas.openxmlformats.org/presentationml/2006/ole">
              <p:oleObj spid="_x0000_s110918" name="Equation" r:id="rId9" imgW="317362" imgH="228501" progId="Equation.DSMT4">
                <p:embed/>
              </p:oleObj>
            </a:graphicData>
          </a:graphic>
        </p:graphicFrame>
        <p:sp>
          <p:nvSpPr>
            <p:cNvPr id="63505" name="Line 18"/>
            <p:cNvSpPr>
              <a:spLocks noChangeShapeType="1"/>
            </p:cNvSpPr>
            <p:nvPr/>
          </p:nvSpPr>
          <p:spPr bwMode="auto">
            <a:xfrm flipV="1">
              <a:off x="3976904" y="1879606"/>
              <a:ext cx="1422400" cy="5588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6" name="Line 19"/>
            <p:cNvSpPr>
              <a:spLocks noChangeShapeType="1"/>
            </p:cNvSpPr>
            <p:nvPr/>
          </p:nvSpPr>
          <p:spPr bwMode="auto">
            <a:xfrm flipV="1">
              <a:off x="3951504" y="1879606"/>
              <a:ext cx="1460500" cy="185420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7" name="Oval 20"/>
            <p:cNvSpPr>
              <a:spLocks noChangeArrowheads="1"/>
            </p:cNvSpPr>
            <p:nvPr/>
          </p:nvSpPr>
          <p:spPr bwMode="auto">
            <a:xfrm>
              <a:off x="5348505" y="1839918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Line 24"/>
            <p:cNvSpPr>
              <a:spLocks noChangeShapeType="1"/>
            </p:cNvSpPr>
            <p:nvPr/>
          </p:nvSpPr>
          <p:spPr bwMode="auto">
            <a:xfrm>
              <a:off x="7710705" y="3098807"/>
              <a:ext cx="533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11" name="Line 26"/>
            <p:cNvSpPr>
              <a:spLocks noChangeShapeType="1"/>
            </p:cNvSpPr>
            <p:nvPr/>
          </p:nvSpPr>
          <p:spPr bwMode="auto">
            <a:xfrm flipV="1">
              <a:off x="3964204" y="1270005"/>
              <a:ext cx="0" cy="368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15" name="Oval 11"/>
            <p:cNvSpPr>
              <a:spLocks noChangeArrowheads="1"/>
            </p:cNvSpPr>
            <p:nvPr/>
          </p:nvSpPr>
          <p:spPr bwMode="auto">
            <a:xfrm>
              <a:off x="3902292" y="3651257"/>
              <a:ext cx="120650" cy="1254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Oval 11"/>
            <p:cNvSpPr>
              <a:spLocks noChangeArrowheads="1"/>
            </p:cNvSpPr>
            <p:nvPr/>
          </p:nvSpPr>
          <p:spPr bwMode="auto">
            <a:xfrm>
              <a:off x="3922929" y="2386019"/>
              <a:ext cx="115888" cy="1206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V="1">
              <a:off x="4474029" y="2090059"/>
              <a:ext cx="370114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V="1">
              <a:off x="4766955" y="2335069"/>
              <a:ext cx="304799" cy="3592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39" name="Object 10"/>
            <p:cNvGraphicFramePr>
              <a:graphicFrameLocks noChangeAspect="1"/>
            </p:cNvGraphicFramePr>
            <p:nvPr/>
          </p:nvGraphicFramePr>
          <p:xfrm>
            <a:off x="8402825" y="2995072"/>
            <a:ext cx="231775" cy="255588"/>
          </p:xfrm>
          <a:graphic>
            <a:graphicData uri="http://schemas.openxmlformats.org/presentationml/2006/ole">
              <p:oleObj spid="_x0000_s110919" name="Equation" r:id="rId10" imgW="126835" imgH="139518" progId="Equation.DSMT4">
                <p:embed/>
              </p:oleObj>
            </a:graphicData>
          </a:graphic>
        </p:graphicFrame>
        <p:graphicFrame>
          <p:nvGraphicFramePr>
            <p:cNvPr id="41" name="Object 10"/>
            <p:cNvGraphicFramePr>
              <a:graphicFrameLocks noChangeAspect="1"/>
            </p:cNvGraphicFramePr>
            <p:nvPr/>
          </p:nvGraphicFramePr>
          <p:xfrm>
            <a:off x="3833813" y="830263"/>
            <a:ext cx="255587" cy="301625"/>
          </p:xfrm>
          <a:graphic>
            <a:graphicData uri="http://schemas.openxmlformats.org/presentationml/2006/ole">
              <p:oleObj spid="_x0000_s110920" name="Equation" r:id="rId11" imgW="139579" imgH="164957" progId="Equation.DSMT4">
                <p:embed/>
              </p:oleObj>
            </a:graphicData>
          </a:graphic>
        </p:graphicFrame>
        <p:graphicFrame>
          <p:nvGraphicFramePr>
            <p:cNvPr id="42" name="Object 10"/>
            <p:cNvGraphicFramePr>
              <a:graphicFrameLocks noChangeAspect="1"/>
            </p:cNvGraphicFramePr>
            <p:nvPr/>
          </p:nvGraphicFramePr>
          <p:xfrm>
            <a:off x="4437395" y="1603991"/>
            <a:ext cx="301625" cy="417513"/>
          </p:xfrm>
          <a:graphic>
            <a:graphicData uri="http://schemas.openxmlformats.org/presentationml/2006/ole">
              <p:oleObj spid="_x0000_s110921" name="Equation" r:id="rId12" imgW="165028" imgH="228501" progId="Equation.DSMT4">
                <p:embed/>
              </p:oleObj>
            </a:graphicData>
          </a:graphic>
        </p:graphicFrame>
        <p:graphicFrame>
          <p:nvGraphicFramePr>
            <p:cNvPr id="110605" name="Object 13"/>
            <p:cNvGraphicFramePr>
              <a:graphicFrameLocks noChangeAspect="1"/>
            </p:cNvGraphicFramePr>
            <p:nvPr/>
          </p:nvGraphicFramePr>
          <p:xfrm>
            <a:off x="4933950" y="2574925"/>
            <a:ext cx="349250" cy="417513"/>
          </p:xfrm>
          <a:graphic>
            <a:graphicData uri="http://schemas.openxmlformats.org/presentationml/2006/ole">
              <p:oleObj spid="_x0000_s110922" name="Equation" r:id="rId13" imgW="190500" imgH="228600" progId="Equation.DSMT4">
                <p:embed/>
              </p:oleObj>
            </a:graphicData>
          </a:graphic>
        </p:graphicFrame>
        <p:graphicFrame>
          <p:nvGraphicFramePr>
            <p:cNvPr id="43" name="Object 22"/>
            <p:cNvGraphicFramePr>
              <a:graphicFrameLocks noChangeAspect="1"/>
            </p:cNvGraphicFramePr>
            <p:nvPr/>
          </p:nvGraphicFramePr>
          <p:xfrm>
            <a:off x="5959468" y="2490904"/>
            <a:ext cx="649288" cy="373062"/>
          </p:xfrm>
          <a:graphic>
            <a:graphicData uri="http://schemas.openxmlformats.org/presentationml/2006/ole">
              <p:oleObj spid="_x0000_s110923" name="Equation" r:id="rId14" imgW="355292" imgH="203024" progId="Equation.DSMT4">
                <p:embed/>
              </p:oleObj>
            </a:graphicData>
          </a:graphic>
        </p:graphicFrame>
        <p:graphicFrame>
          <p:nvGraphicFramePr>
            <p:cNvPr id="44" name="Object 22"/>
            <p:cNvGraphicFramePr>
              <a:graphicFrameLocks noChangeAspect="1"/>
            </p:cNvGraphicFramePr>
            <p:nvPr/>
          </p:nvGraphicFramePr>
          <p:xfrm>
            <a:off x="2932421" y="2607433"/>
            <a:ext cx="231775" cy="325438"/>
          </p:xfrm>
          <a:graphic>
            <a:graphicData uri="http://schemas.openxmlformats.org/presentationml/2006/ole">
              <p:oleObj spid="_x0000_s110924" name="Equation" r:id="rId15" imgW="126725" imgH="177415" progId="Equation.DSMT4">
                <p:embed/>
              </p:oleObj>
            </a:graphicData>
          </a:graphic>
        </p:graphicFrame>
        <p:graphicFrame>
          <p:nvGraphicFramePr>
            <p:cNvPr id="45" name="Object 22"/>
            <p:cNvGraphicFramePr>
              <a:graphicFrameLocks noChangeAspect="1"/>
            </p:cNvGraphicFramePr>
            <p:nvPr/>
          </p:nvGraphicFramePr>
          <p:xfrm>
            <a:off x="2932421" y="3207948"/>
            <a:ext cx="231775" cy="325438"/>
          </p:xfrm>
          <a:graphic>
            <a:graphicData uri="http://schemas.openxmlformats.org/presentationml/2006/ole">
              <p:oleObj spid="_x0000_s110925" name="Equation" r:id="rId16" imgW="126725" imgH="177415" progId="Equation.DSMT4">
                <p:embed/>
              </p:oleObj>
            </a:graphicData>
          </a:graphic>
        </p:graphicFrame>
        <p:graphicFrame>
          <p:nvGraphicFramePr>
            <p:cNvPr id="110609" name="Object 17"/>
            <p:cNvGraphicFramePr>
              <a:graphicFrameLocks noChangeAspect="1"/>
            </p:cNvGraphicFramePr>
            <p:nvPr/>
          </p:nvGraphicFramePr>
          <p:xfrm>
            <a:off x="5368925" y="1400175"/>
            <a:ext cx="1264943" cy="420687"/>
          </p:xfrm>
          <a:graphic>
            <a:graphicData uri="http://schemas.openxmlformats.org/presentationml/2006/ole">
              <p:oleObj spid="_x0000_s110926" name="Equation" r:id="rId17" imgW="761669" imgH="253890" progId="Equation.DSMT4">
                <p:embed/>
              </p:oleObj>
            </a:graphicData>
          </a:graphic>
        </p:graphicFrame>
      </p:grpSp>
      <p:graphicFrame>
        <p:nvGraphicFramePr>
          <p:cNvPr id="110612" name="Object 23"/>
          <p:cNvGraphicFramePr>
            <a:graphicFrameLocks noChangeAspect="1"/>
          </p:cNvGraphicFramePr>
          <p:nvPr/>
        </p:nvGraphicFramePr>
        <p:xfrm>
          <a:off x="1170030" y="6124541"/>
          <a:ext cx="3993758" cy="509621"/>
        </p:xfrm>
        <a:graphic>
          <a:graphicData uri="http://schemas.openxmlformats.org/presentationml/2006/ole">
            <p:oleObj spid="_x0000_s110927" name="Equation" r:id="rId18" imgW="2590800" imgH="330200" progId="Equation.DSMT4">
              <p:embed/>
            </p:oleObj>
          </a:graphicData>
        </a:graphic>
      </p:graphicFrame>
      <p:sp>
        <p:nvSpPr>
          <p:cNvPr id="40" name="Right Brace 39"/>
          <p:cNvSpPr/>
          <p:nvPr/>
        </p:nvSpPr>
        <p:spPr bwMode="auto">
          <a:xfrm>
            <a:off x="5910942" y="5638800"/>
            <a:ext cx="261257" cy="925286"/>
          </a:xfrm>
          <a:prstGeom prst="righ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6999" y="5867400"/>
            <a:ext cx="197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From these we get the unit vectors.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graphicFrame>
        <p:nvGraphicFramePr>
          <p:cNvPr id="63493" name="Object 23"/>
          <p:cNvGraphicFramePr>
            <a:graphicFrameLocks noChangeAspect="1"/>
          </p:cNvGraphicFramePr>
          <p:nvPr/>
        </p:nvGraphicFramePr>
        <p:xfrm>
          <a:off x="1774375" y="5260691"/>
          <a:ext cx="5095875" cy="458788"/>
        </p:xfrm>
        <a:graphic>
          <a:graphicData uri="http://schemas.openxmlformats.org/presentationml/2006/ole">
            <p:oleObj spid="_x0000_s111914" name="Equation" r:id="rId4" imgW="2819400" imgH="254000" progId="Equation.DSMT4">
              <p:embed/>
            </p:oleObj>
          </a:graphicData>
        </a:graphic>
      </p:graphicFrame>
      <p:graphicFrame>
        <p:nvGraphicFramePr>
          <p:cNvPr id="63516" name="Object 32"/>
          <p:cNvGraphicFramePr>
            <a:graphicFrameLocks noChangeAspect="1"/>
          </p:cNvGraphicFramePr>
          <p:nvPr/>
        </p:nvGraphicFramePr>
        <p:xfrm>
          <a:off x="1458913" y="4268788"/>
          <a:ext cx="5672137" cy="781050"/>
        </p:xfrm>
        <a:graphic>
          <a:graphicData uri="http://schemas.openxmlformats.org/presentationml/2006/ole">
            <p:oleObj spid="_x0000_s111915" name="Equation" r:id="rId5" imgW="3136900" imgH="431800" progId="Equation.DSMT4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111625" name="Object 32"/>
          <p:cNvGraphicFramePr>
            <a:graphicFrameLocks noChangeAspect="1"/>
          </p:cNvGraphicFramePr>
          <p:nvPr/>
        </p:nvGraphicFramePr>
        <p:xfrm>
          <a:off x="2346325" y="5897563"/>
          <a:ext cx="3971925" cy="712787"/>
        </p:xfrm>
        <a:graphic>
          <a:graphicData uri="http://schemas.openxmlformats.org/presentationml/2006/ole">
            <p:oleObj spid="_x0000_s111916" name="Equation" r:id="rId6" imgW="2197100" imgH="393700" progId="Equation.DSMT4">
              <p:embed/>
            </p:oleObj>
          </a:graphicData>
        </a:graphic>
      </p:graphicFrame>
      <p:sp>
        <p:nvSpPr>
          <p:cNvPr id="63518" name="Text Box 34"/>
          <p:cNvSpPr txBox="1">
            <a:spLocks noChangeArrowheads="1"/>
          </p:cNvSpPr>
          <p:nvPr/>
        </p:nvSpPr>
        <p:spPr bwMode="auto">
          <a:xfrm>
            <a:off x="362203" y="1119116"/>
            <a:ext cx="319670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hlink"/>
                </a:solidFill>
              </a:rPr>
              <a:t>Electric Field on Earth</a:t>
            </a:r>
            <a:endParaRPr lang="en-US" sz="2400" dirty="0">
              <a:solidFill>
                <a:schemeClr val="hlink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98681" y="782142"/>
            <a:ext cx="8067935" cy="3152580"/>
            <a:chOff x="512073" y="963813"/>
            <a:chExt cx="8067935" cy="3152580"/>
          </a:xfrm>
        </p:grpSpPr>
        <p:graphicFrame>
          <p:nvGraphicFramePr>
            <p:cNvPr id="63496" name="Object 5"/>
            <p:cNvGraphicFramePr>
              <a:graphicFrameLocks noChangeAspect="1"/>
            </p:cNvGraphicFramePr>
            <p:nvPr/>
          </p:nvGraphicFramePr>
          <p:xfrm>
            <a:off x="3820091" y="1755139"/>
            <a:ext cx="439738" cy="439738"/>
          </p:xfrm>
          <a:graphic>
            <a:graphicData uri="http://schemas.openxmlformats.org/presentationml/2006/ole">
              <p:oleObj spid="_x0000_s111917" name="Equation" r:id="rId7" imgW="228600" imgH="228600" progId="Equation.DSMT4">
                <p:embed/>
              </p:oleObj>
            </a:graphicData>
          </a:graphic>
        </p:graphicFrame>
        <p:sp>
          <p:nvSpPr>
            <p:cNvPr id="63497" name="Line 7"/>
            <p:cNvSpPr>
              <a:spLocks noChangeShapeType="1"/>
            </p:cNvSpPr>
            <p:nvPr/>
          </p:nvSpPr>
          <p:spPr bwMode="auto">
            <a:xfrm>
              <a:off x="3309248" y="2379667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498" name="Line 8"/>
            <p:cNvSpPr>
              <a:spLocks noChangeShapeType="1"/>
            </p:cNvSpPr>
            <p:nvPr/>
          </p:nvSpPr>
          <p:spPr bwMode="auto">
            <a:xfrm>
              <a:off x="2332936" y="2368554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0" name="Line 10"/>
            <p:cNvSpPr>
              <a:spLocks noChangeShapeType="1"/>
            </p:cNvSpPr>
            <p:nvPr/>
          </p:nvSpPr>
          <p:spPr bwMode="auto">
            <a:xfrm>
              <a:off x="512073" y="3016255"/>
              <a:ext cx="70151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1" name="Line 12"/>
            <p:cNvSpPr>
              <a:spLocks noChangeShapeType="1"/>
            </p:cNvSpPr>
            <p:nvPr/>
          </p:nvSpPr>
          <p:spPr bwMode="auto">
            <a:xfrm>
              <a:off x="3302898" y="3013080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2" name="Line 13"/>
            <p:cNvSpPr>
              <a:spLocks noChangeShapeType="1"/>
            </p:cNvSpPr>
            <p:nvPr/>
          </p:nvSpPr>
          <p:spPr bwMode="auto">
            <a:xfrm>
              <a:off x="2271023" y="3635380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504" name="Object 15"/>
            <p:cNvGraphicFramePr>
              <a:graphicFrameLocks noChangeAspect="1"/>
            </p:cNvGraphicFramePr>
            <p:nvPr/>
          </p:nvGraphicFramePr>
          <p:xfrm>
            <a:off x="3639448" y="3676655"/>
            <a:ext cx="609600" cy="439738"/>
          </p:xfrm>
          <a:graphic>
            <a:graphicData uri="http://schemas.openxmlformats.org/presentationml/2006/ole">
              <p:oleObj spid="_x0000_s111918" name="Equation" r:id="rId8" imgW="317362" imgH="228501" progId="Equation.DSMT4">
                <p:embed/>
              </p:oleObj>
            </a:graphicData>
          </a:graphic>
        </p:graphicFrame>
        <p:sp>
          <p:nvSpPr>
            <p:cNvPr id="63505" name="Line 18"/>
            <p:cNvSpPr>
              <a:spLocks noChangeShapeType="1"/>
            </p:cNvSpPr>
            <p:nvPr/>
          </p:nvSpPr>
          <p:spPr bwMode="auto">
            <a:xfrm>
              <a:off x="4020448" y="2362203"/>
              <a:ext cx="1095839" cy="63136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6" name="Line 19"/>
            <p:cNvSpPr>
              <a:spLocks noChangeShapeType="1"/>
            </p:cNvSpPr>
            <p:nvPr/>
          </p:nvSpPr>
          <p:spPr bwMode="auto">
            <a:xfrm flipV="1">
              <a:off x="4038591" y="3037113"/>
              <a:ext cx="1045039" cy="55517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7" name="Oval 20"/>
            <p:cNvSpPr>
              <a:spLocks noChangeArrowheads="1"/>
            </p:cNvSpPr>
            <p:nvPr/>
          </p:nvSpPr>
          <p:spPr bwMode="auto">
            <a:xfrm>
              <a:off x="5065478" y="2950259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Line 24"/>
            <p:cNvSpPr>
              <a:spLocks noChangeShapeType="1"/>
            </p:cNvSpPr>
            <p:nvPr/>
          </p:nvSpPr>
          <p:spPr bwMode="auto">
            <a:xfrm>
              <a:off x="7672361" y="3022605"/>
              <a:ext cx="533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11" name="Line 26"/>
            <p:cNvSpPr>
              <a:spLocks noChangeShapeType="1"/>
            </p:cNvSpPr>
            <p:nvPr/>
          </p:nvSpPr>
          <p:spPr bwMode="auto">
            <a:xfrm flipV="1">
              <a:off x="4007748" y="1371928"/>
              <a:ext cx="0" cy="368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15" name="Oval 11"/>
            <p:cNvSpPr>
              <a:spLocks noChangeArrowheads="1"/>
            </p:cNvSpPr>
            <p:nvPr/>
          </p:nvSpPr>
          <p:spPr bwMode="auto">
            <a:xfrm>
              <a:off x="3945836" y="3553283"/>
              <a:ext cx="120650" cy="1254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Oval 11"/>
            <p:cNvSpPr>
              <a:spLocks noChangeArrowheads="1"/>
            </p:cNvSpPr>
            <p:nvPr/>
          </p:nvSpPr>
          <p:spPr bwMode="auto">
            <a:xfrm>
              <a:off x="3966473" y="2309817"/>
              <a:ext cx="115888" cy="1206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1624" name="Object 32"/>
            <p:cNvGraphicFramePr>
              <a:graphicFrameLocks noChangeAspect="1"/>
            </p:cNvGraphicFramePr>
            <p:nvPr/>
          </p:nvGraphicFramePr>
          <p:xfrm>
            <a:off x="5389789" y="3426279"/>
            <a:ext cx="2617788" cy="506413"/>
          </p:xfrm>
          <a:graphic>
            <a:graphicData uri="http://schemas.openxmlformats.org/presentationml/2006/ole">
              <p:oleObj spid="_x0000_s111919" name="Equation" r:id="rId9" imgW="1447800" imgH="279400" progId="Equation.DSMT4">
                <p:embed/>
              </p:oleObj>
            </a:graphicData>
          </a:graphic>
        </p:graphicFrame>
        <p:cxnSp>
          <p:nvCxnSpPr>
            <p:cNvPr id="37" name="Straight Arrow Connector 36"/>
            <p:cNvCxnSpPr/>
            <p:nvPr/>
          </p:nvCxnSpPr>
          <p:spPr bwMode="auto">
            <a:xfrm>
              <a:off x="4343400" y="2547256"/>
              <a:ext cx="261257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4343396" y="3267489"/>
              <a:ext cx="337457" cy="1632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34" name="Object 22"/>
            <p:cNvGraphicFramePr>
              <a:graphicFrameLocks noChangeAspect="1"/>
            </p:cNvGraphicFramePr>
            <p:nvPr/>
          </p:nvGraphicFramePr>
          <p:xfrm>
            <a:off x="6245746" y="2065385"/>
            <a:ext cx="649288" cy="373062"/>
          </p:xfrm>
          <a:graphic>
            <a:graphicData uri="http://schemas.openxmlformats.org/presentationml/2006/ole">
              <p:oleObj spid="_x0000_s111920" name="Equation" r:id="rId10" imgW="355292" imgH="203024" progId="Equation.DSMT4">
                <p:embed/>
              </p:oleObj>
            </a:graphicData>
          </a:graphic>
        </p:graphicFrame>
        <p:graphicFrame>
          <p:nvGraphicFramePr>
            <p:cNvPr id="35" name="Object 10"/>
            <p:cNvGraphicFramePr>
              <a:graphicFrameLocks noChangeAspect="1"/>
            </p:cNvGraphicFramePr>
            <p:nvPr/>
          </p:nvGraphicFramePr>
          <p:xfrm>
            <a:off x="8348233" y="2913184"/>
            <a:ext cx="231775" cy="255588"/>
          </p:xfrm>
          <a:graphic>
            <a:graphicData uri="http://schemas.openxmlformats.org/presentationml/2006/ole">
              <p:oleObj spid="_x0000_s111921" name="Equation" r:id="rId11" imgW="126835" imgH="139518" progId="Equation.DSMT4">
                <p:embed/>
              </p:oleObj>
            </a:graphicData>
          </a:graphic>
        </p:graphicFrame>
        <p:graphicFrame>
          <p:nvGraphicFramePr>
            <p:cNvPr id="111628" name="Object 12"/>
            <p:cNvGraphicFramePr>
              <a:graphicFrameLocks noChangeAspect="1"/>
            </p:cNvGraphicFramePr>
            <p:nvPr/>
          </p:nvGraphicFramePr>
          <p:xfrm>
            <a:off x="3902838" y="963813"/>
            <a:ext cx="254000" cy="301625"/>
          </p:xfrm>
          <a:graphic>
            <a:graphicData uri="http://schemas.openxmlformats.org/presentationml/2006/ole">
              <p:oleObj spid="_x0000_s111922" name="Equation" r:id="rId12" imgW="139579" imgH="164957" progId="Equation.DSMT4">
                <p:embed/>
              </p:oleObj>
            </a:graphicData>
          </a:graphic>
        </p:graphicFrame>
        <p:graphicFrame>
          <p:nvGraphicFramePr>
            <p:cNvPr id="38" name="Object 17"/>
            <p:cNvGraphicFramePr>
              <a:graphicFrameLocks noChangeAspect="1"/>
            </p:cNvGraphicFramePr>
            <p:nvPr/>
          </p:nvGraphicFramePr>
          <p:xfrm>
            <a:off x="5208588" y="2457450"/>
            <a:ext cx="673100" cy="463550"/>
          </p:xfrm>
          <a:graphic>
            <a:graphicData uri="http://schemas.openxmlformats.org/presentationml/2006/ole">
              <p:oleObj spid="_x0000_s111923" name="Equation" r:id="rId13" imgW="368140" imgH="253890" progId="Equation.DSMT4">
                <p:embed/>
              </p:oleObj>
            </a:graphicData>
          </a:graphic>
        </p:graphicFrame>
        <p:graphicFrame>
          <p:nvGraphicFramePr>
            <p:cNvPr id="40" name="Object 10"/>
            <p:cNvGraphicFramePr>
              <a:graphicFrameLocks noChangeAspect="1"/>
            </p:cNvGraphicFramePr>
            <p:nvPr/>
          </p:nvGraphicFramePr>
          <p:xfrm>
            <a:off x="4587520" y="2190845"/>
            <a:ext cx="301625" cy="417513"/>
          </p:xfrm>
          <a:graphic>
            <a:graphicData uri="http://schemas.openxmlformats.org/presentationml/2006/ole">
              <p:oleObj spid="_x0000_s111924" name="Equation" r:id="rId14" imgW="165028" imgH="228501" progId="Equation.DSMT4">
                <p:embed/>
              </p:oleObj>
            </a:graphicData>
          </a:graphic>
        </p:graphicFrame>
        <p:graphicFrame>
          <p:nvGraphicFramePr>
            <p:cNvPr id="42" name="Object 13"/>
            <p:cNvGraphicFramePr>
              <a:graphicFrameLocks noChangeAspect="1"/>
            </p:cNvGraphicFramePr>
            <p:nvPr/>
          </p:nvGraphicFramePr>
          <p:xfrm>
            <a:off x="4592756" y="3325551"/>
            <a:ext cx="349250" cy="417513"/>
          </p:xfrm>
          <a:graphic>
            <a:graphicData uri="http://schemas.openxmlformats.org/presentationml/2006/ole">
              <p:oleObj spid="_x0000_s111925" name="Equation" r:id="rId15" imgW="190500" imgH="228600" progId="Equation.DSMT4">
                <p:embed/>
              </p:oleObj>
            </a:graphicData>
          </a:graphic>
        </p:graphicFrame>
        <p:graphicFrame>
          <p:nvGraphicFramePr>
            <p:cNvPr id="43" name="Object 22"/>
            <p:cNvGraphicFramePr>
              <a:graphicFrameLocks noChangeAspect="1"/>
            </p:cNvGraphicFramePr>
            <p:nvPr/>
          </p:nvGraphicFramePr>
          <p:xfrm>
            <a:off x="2973364" y="2511898"/>
            <a:ext cx="231775" cy="325438"/>
          </p:xfrm>
          <a:graphic>
            <a:graphicData uri="http://schemas.openxmlformats.org/presentationml/2006/ole">
              <p:oleObj spid="_x0000_s111926" name="Equation" r:id="rId16" imgW="126725" imgH="177415" progId="Equation.DSMT4">
                <p:embed/>
              </p:oleObj>
            </a:graphicData>
          </a:graphic>
        </p:graphicFrame>
        <p:graphicFrame>
          <p:nvGraphicFramePr>
            <p:cNvPr id="44" name="Object 22"/>
            <p:cNvGraphicFramePr>
              <a:graphicFrameLocks noChangeAspect="1"/>
            </p:cNvGraphicFramePr>
            <p:nvPr/>
          </p:nvGraphicFramePr>
          <p:xfrm>
            <a:off x="2959717" y="3126047"/>
            <a:ext cx="231775" cy="325438"/>
          </p:xfrm>
          <a:graphic>
            <a:graphicData uri="http://schemas.openxmlformats.org/presentationml/2006/ole">
              <p:oleObj spid="_x0000_s111927" name="Equation" r:id="rId17" imgW="126725" imgH="17741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graphicFrame>
        <p:nvGraphicFramePr>
          <p:cNvPr id="63516" name="Object 32"/>
          <p:cNvGraphicFramePr>
            <a:graphicFrameLocks noChangeAspect="1"/>
          </p:cNvGraphicFramePr>
          <p:nvPr/>
        </p:nvGraphicFramePr>
        <p:xfrm>
          <a:off x="1603375" y="1619250"/>
          <a:ext cx="2228850" cy="781050"/>
        </p:xfrm>
        <a:graphic>
          <a:graphicData uri="http://schemas.openxmlformats.org/presentationml/2006/ole">
            <p:oleObj spid="_x0000_s112897" name="Equation" r:id="rId4" imgW="1231366" imgH="431613" progId="Equation.DSMT4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12649" name="Object 22"/>
          <p:cNvGraphicFramePr>
            <a:graphicFrameLocks noChangeAspect="1"/>
          </p:cNvGraphicFramePr>
          <p:nvPr/>
        </p:nvGraphicFramePr>
        <p:xfrm>
          <a:off x="4600619" y="1585789"/>
          <a:ext cx="2016125" cy="1123950"/>
        </p:xfrm>
        <a:graphic>
          <a:graphicData uri="http://schemas.openxmlformats.org/presentationml/2006/ole">
            <p:oleObj spid="_x0000_s112898" name="Equation" r:id="rId5" imgW="1117115" imgH="622030" progId="Equation.DSMT4">
              <p:embed/>
            </p:oleObj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30759" y="2841816"/>
            <a:ext cx="8131142" cy="3274298"/>
            <a:chOff x="653587" y="1190438"/>
            <a:chExt cx="8131142" cy="3274298"/>
          </a:xfrm>
        </p:grpSpPr>
        <p:graphicFrame>
          <p:nvGraphicFramePr>
            <p:cNvPr id="63496" name="Object 5"/>
            <p:cNvGraphicFramePr>
              <a:graphicFrameLocks noChangeAspect="1"/>
            </p:cNvGraphicFramePr>
            <p:nvPr/>
          </p:nvGraphicFramePr>
          <p:xfrm>
            <a:off x="3920662" y="2089834"/>
            <a:ext cx="439738" cy="439738"/>
          </p:xfrm>
          <a:graphic>
            <a:graphicData uri="http://schemas.openxmlformats.org/presentationml/2006/ole">
              <p:oleObj spid="_x0000_s112899" name="Equation" r:id="rId6" imgW="228600" imgH="228600" progId="Equation.DSMT4">
                <p:embed/>
              </p:oleObj>
            </a:graphicData>
          </a:graphic>
        </p:graphicFrame>
        <p:sp>
          <p:nvSpPr>
            <p:cNvPr id="63497" name="Line 7"/>
            <p:cNvSpPr>
              <a:spLocks noChangeShapeType="1"/>
            </p:cNvSpPr>
            <p:nvPr/>
          </p:nvSpPr>
          <p:spPr bwMode="auto">
            <a:xfrm>
              <a:off x="3450762" y="2728010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498" name="Line 8"/>
            <p:cNvSpPr>
              <a:spLocks noChangeShapeType="1"/>
            </p:cNvSpPr>
            <p:nvPr/>
          </p:nvSpPr>
          <p:spPr bwMode="auto">
            <a:xfrm>
              <a:off x="2474450" y="2716897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0" name="Line 10"/>
            <p:cNvSpPr>
              <a:spLocks noChangeShapeType="1"/>
            </p:cNvSpPr>
            <p:nvPr/>
          </p:nvSpPr>
          <p:spPr bwMode="auto">
            <a:xfrm>
              <a:off x="653587" y="3364598"/>
              <a:ext cx="701516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1" name="Line 12"/>
            <p:cNvSpPr>
              <a:spLocks noChangeShapeType="1"/>
            </p:cNvSpPr>
            <p:nvPr/>
          </p:nvSpPr>
          <p:spPr bwMode="auto">
            <a:xfrm>
              <a:off x="3444412" y="3361423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2" name="Line 13"/>
            <p:cNvSpPr>
              <a:spLocks noChangeShapeType="1"/>
            </p:cNvSpPr>
            <p:nvPr/>
          </p:nvSpPr>
          <p:spPr bwMode="auto">
            <a:xfrm>
              <a:off x="2412537" y="3983723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3504" name="Object 15"/>
            <p:cNvGraphicFramePr>
              <a:graphicFrameLocks noChangeAspect="1"/>
            </p:cNvGraphicFramePr>
            <p:nvPr/>
          </p:nvGraphicFramePr>
          <p:xfrm>
            <a:off x="3780962" y="4024998"/>
            <a:ext cx="609600" cy="439738"/>
          </p:xfrm>
          <a:graphic>
            <a:graphicData uri="http://schemas.openxmlformats.org/presentationml/2006/ole">
              <p:oleObj spid="_x0000_s112900" name="Equation" r:id="rId7" imgW="317362" imgH="228501" progId="Equation.DSMT4">
                <p:embed/>
              </p:oleObj>
            </a:graphicData>
          </a:graphic>
        </p:graphicFrame>
        <p:sp>
          <p:nvSpPr>
            <p:cNvPr id="63505" name="Line 18"/>
            <p:cNvSpPr>
              <a:spLocks noChangeShapeType="1"/>
            </p:cNvSpPr>
            <p:nvPr/>
          </p:nvSpPr>
          <p:spPr bwMode="auto">
            <a:xfrm>
              <a:off x="4161962" y="2710546"/>
              <a:ext cx="1095839" cy="63136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6" name="Line 19"/>
            <p:cNvSpPr>
              <a:spLocks noChangeShapeType="1"/>
            </p:cNvSpPr>
            <p:nvPr/>
          </p:nvSpPr>
          <p:spPr bwMode="auto">
            <a:xfrm flipV="1">
              <a:off x="4180105" y="3385456"/>
              <a:ext cx="1045039" cy="5551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7" name="Oval 20"/>
            <p:cNvSpPr>
              <a:spLocks noChangeArrowheads="1"/>
            </p:cNvSpPr>
            <p:nvPr/>
          </p:nvSpPr>
          <p:spPr bwMode="auto">
            <a:xfrm>
              <a:off x="5206992" y="3298602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Text Box 21"/>
            <p:cNvSpPr txBox="1">
              <a:spLocks noChangeArrowheads="1"/>
            </p:cNvSpPr>
            <p:nvPr/>
          </p:nvSpPr>
          <p:spPr bwMode="auto">
            <a:xfrm>
              <a:off x="5258245" y="2850246"/>
              <a:ext cx="67197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, </a:t>
              </a:r>
              <a:r>
                <a:rPr lang="en-US" dirty="0" smtClean="0">
                  <a:solidFill>
                    <a:schemeClr val="bg2"/>
                  </a:solidFill>
                  <a:latin typeface="Times New Roman" pitchFamily="18" charset="0"/>
                </a:rPr>
                <a:t>0)</a:t>
              </a:r>
              <a:endParaRPr lang="en-US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3509" name="Line 24"/>
            <p:cNvSpPr>
              <a:spLocks noChangeShapeType="1"/>
            </p:cNvSpPr>
            <p:nvPr/>
          </p:nvSpPr>
          <p:spPr bwMode="auto">
            <a:xfrm>
              <a:off x="7895763" y="3370948"/>
              <a:ext cx="533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11" name="Line 26"/>
            <p:cNvSpPr>
              <a:spLocks noChangeShapeType="1"/>
            </p:cNvSpPr>
            <p:nvPr/>
          </p:nvSpPr>
          <p:spPr bwMode="auto">
            <a:xfrm flipV="1">
              <a:off x="4149262" y="1625271"/>
              <a:ext cx="0" cy="368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15" name="Oval 11"/>
            <p:cNvSpPr>
              <a:spLocks noChangeArrowheads="1"/>
            </p:cNvSpPr>
            <p:nvPr/>
          </p:nvSpPr>
          <p:spPr bwMode="auto">
            <a:xfrm>
              <a:off x="4087350" y="3923398"/>
              <a:ext cx="120650" cy="1254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9" name="Oval 11"/>
            <p:cNvSpPr>
              <a:spLocks noChangeArrowheads="1"/>
            </p:cNvSpPr>
            <p:nvPr/>
          </p:nvSpPr>
          <p:spPr bwMode="auto">
            <a:xfrm>
              <a:off x="4107987" y="2658160"/>
              <a:ext cx="115888" cy="1206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1624" name="Object 32"/>
            <p:cNvGraphicFramePr>
              <a:graphicFrameLocks noChangeAspect="1"/>
            </p:cNvGraphicFramePr>
            <p:nvPr/>
          </p:nvGraphicFramePr>
          <p:xfrm>
            <a:off x="5581423" y="3895498"/>
            <a:ext cx="1538287" cy="460375"/>
          </p:xfrm>
          <a:graphic>
            <a:graphicData uri="http://schemas.openxmlformats.org/presentationml/2006/ole">
              <p:oleObj spid="_x0000_s112901" name="Equation" r:id="rId8" imgW="850531" imgH="253890" progId="Equation.DSMT4">
                <p:embed/>
              </p:oleObj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8552954" y="3254378"/>
            <a:ext cx="231775" cy="255588"/>
          </p:xfrm>
          <a:graphic>
            <a:graphicData uri="http://schemas.openxmlformats.org/presentationml/2006/ole">
              <p:oleObj spid="_x0000_s112902" name="Equation" r:id="rId9" imgW="126835" imgH="139518" progId="Equation.DSMT4">
                <p:embed/>
              </p:oleObj>
            </a:graphicData>
          </a:graphic>
        </p:graphicFrame>
        <p:graphicFrame>
          <p:nvGraphicFramePr>
            <p:cNvPr id="112651" name="Object 11"/>
            <p:cNvGraphicFramePr>
              <a:graphicFrameLocks noChangeAspect="1"/>
            </p:cNvGraphicFramePr>
            <p:nvPr/>
          </p:nvGraphicFramePr>
          <p:xfrm>
            <a:off x="4025075" y="1190438"/>
            <a:ext cx="254000" cy="301625"/>
          </p:xfrm>
          <a:graphic>
            <a:graphicData uri="http://schemas.openxmlformats.org/presentationml/2006/ole">
              <p:oleObj spid="_x0000_s112903" name="Equation" r:id="rId10" imgW="139579" imgH="164957" progId="Equation.DSMT4">
                <p:embed/>
              </p:oleObj>
            </a:graphicData>
          </a:graphic>
        </p:graphicFrame>
        <p:graphicFrame>
          <p:nvGraphicFramePr>
            <p:cNvPr id="112652" name="Object 12"/>
            <p:cNvGraphicFramePr>
              <a:graphicFrameLocks noChangeAspect="1"/>
            </p:cNvGraphicFramePr>
            <p:nvPr/>
          </p:nvGraphicFramePr>
          <p:xfrm>
            <a:off x="4643438" y="2590800"/>
            <a:ext cx="277812" cy="303213"/>
          </p:xfrm>
          <a:graphic>
            <a:graphicData uri="http://schemas.openxmlformats.org/presentationml/2006/ole">
              <p:oleObj spid="_x0000_s112904" name="Equation" r:id="rId11" imgW="152268" imgH="164957" progId="Equation.DSMT4">
                <p:embed/>
              </p:oleObj>
            </a:graphicData>
          </a:graphic>
        </p:graphicFrame>
        <p:graphicFrame>
          <p:nvGraphicFramePr>
            <p:cNvPr id="112653" name="Object 13"/>
            <p:cNvGraphicFramePr>
              <a:graphicFrameLocks noChangeAspect="1"/>
            </p:cNvGraphicFramePr>
            <p:nvPr/>
          </p:nvGraphicFramePr>
          <p:xfrm>
            <a:off x="4727599" y="3712191"/>
            <a:ext cx="277812" cy="303213"/>
          </p:xfrm>
          <a:graphic>
            <a:graphicData uri="http://schemas.openxmlformats.org/presentationml/2006/ole">
              <p:oleObj spid="_x0000_s112905" name="Equation" r:id="rId12" imgW="152268" imgH="164957" progId="Equation.DSMT4">
                <p:embed/>
              </p:oleObj>
            </a:graphicData>
          </a:graphic>
        </p:graphicFrame>
        <p:graphicFrame>
          <p:nvGraphicFramePr>
            <p:cNvPr id="35" name="Object 22"/>
            <p:cNvGraphicFramePr>
              <a:graphicFrameLocks noChangeAspect="1"/>
            </p:cNvGraphicFramePr>
            <p:nvPr/>
          </p:nvGraphicFramePr>
          <p:xfrm>
            <a:off x="3150790" y="2853092"/>
            <a:ext cx="231775" cy="325438"/>
          </p:xfrm>
          <a:graphic>
            <a:graphicData uri="http://schemas.openxmlformats.org/presentationml/2006/ole">
              <p:oleObj spid="_x0000_s112906" name="Equation" r:id="rId13" imgW="126725" imgH="177415" progId="Equation.DSMT4">
                <p:embed/>
              </p:oleObj>
            </a:graphicData>
          </a:graphic>
        </p:graphicFrame>
        <p:graphicFrame>
          <p:nvGraphicFramePr>
            <p:cNvPr id="36" name="Object 22"/>
            <p:cNvGraphicFramePr>
              <a:graphicFrameLocks noChangeAspect="1"/>
            </p:cNvGraphicFramePr>
            <p:nvPr/>
          </p:nvGraphicFramePr>
          <p:xfrm>
            <a:off x="3164438" y="3480888"/>
            <a:ext cx="231775" cy="325438"/>
          </p:xfrm>
          <a:graphic>
            <a:graphicData uri="http://schemas.openxmlformats.org/presentationml/2006/ole">
              <p:oleObj spid="_x0000_s112907" name="Equation" r:id="rId14" imgW="126725" imgH="177415" progId="Equation.DSMT4">
                <p:embed/>
              </p:oleObj>
            </a:graphicData>
          </a:graphic>
        </p:graphicFrame>
        <p:graphicFrame>
          <p:nvGraphicFramePr>
            <p:cNvPr id="38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377407041"/>
                </p:ext>
              </p:extLst>
            </p:nvPr>
          </p:nvGraphicFramePr>
          <p:xfrm>
            <a:off x="5863614" y="2160918"/>
            <a:ext cx="649288" cy="373062"/>
          </p:xfrm>
          <a:graphic>
            <a:graphicData uri="http://schemas.openxmlformats.org/presentationml/2006/ole">
              <p:oleObj spid="_x0000_s112908" name="Equation" r:id="rId15" imgW="355292" imgH="203024" progId="Equation.DSMT4">
                <p:embed/>
              </p:oleObj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815424" y="900754"/>
            <a:ext cx="5222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Hence, we have on the surface on the Earth: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graphicFrame>
        <p:nvGraphicFramePr>
          <p:cNvPr id="63516" name="Object 32"/>
          <p:cNvGraphicFramePr>
            <a:graphicFrameLocks noChangeAspect="1"/>
          </p:cNvGraphicFramePr>
          <p:nvPr/>
        </p:nvGraphicFramePr>
        <p:xfrm>
          <a:off x="2212522" y="1652135"/>
          <a:ext cx="4778375" cy="1239837"/>
        </p:xfrm>
        <a:graphic>
          <a:graphicData uri="http://schemas.openxmlformats.org/presentationml/2006/ole">
            <p:oleObj spid="_x0000_s113801" name="Equation" r:id="rId4" imgW="2641600" imgH="685800" progId="Equation.DSMT4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50795" y="996287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Final result: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43599" y="3480257"/>
            <a:ext cx="7686539" cy="2866710"/>
            <a:chOff x="1043599" y="3480257"/>
            <a:chExt cx="7686539" cy="286671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043599" y="5371607"/>
              <a:ext cx="6969760" cy="97536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3396171" y="4747879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975211" y="4736766"/>
              <a:ext cx="111469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2906973" y="5390817"/>
              <a:ext cx="54675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 flipV="1">
              <a:off x="4094671" y="3930554"/>
              <a:ext cx="0" cy="167867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0" name="Object 10"/>
            <p:cNvGraphicFramePr>
              <a:graphicFrameLocks noChangeAspect="1"/>
            </p:cNvGraphicFramePr>
            <p:nvPr/>
          </p:nvGraphicFramePr>
          <p:xfrm>
            <a:off x="8498363" y="5274247"/>
            <a:ext cx="231775" cy="255588"/>
          </p:xfrm>
          <a:graphic>
            <a:graphicData uri="http://schemas.openxmlformats.org/presentationml/2006/ole">
              <p:oleObj spid="_x0000_s113802" name="Equation" r:id="rId6" imgW="126835" imgH="139518" progId="Equation.DSMT4">
                <p:embed/>
              </p:oleObj>
            </a:graphicData>
          </a:graphic>
        </p:graphicFrame>
        <p:graphicFrame>
          <p:nvGraphicFramePr>
            <p:cNvPr id="51" name="Object 11"/>
            <p:cNvGraphicFramePr>
              <a:graphicFrameLocks noChangeAspect="1"/>
            </p:cNvGraphicFramePr>
            <p:nvPr/>
          </p:nvGraphicFramePr>
          <p:xfrm>
            <a:off x="3972257" y="3480257"/>
            <a:ext cx="254000" cy="301625"/>
          </p:xfrm>
          <a:graphic>
            <a:graphicData uri="http://schemas.openxmlformats.org/presentationml/2006/ole">
              <p:oleObj spid="_x0000_s113803" name="Equation" r:id="rId7" imgW="139579" imgH="164957" progId="Equation.DSMT4">
                <p:embed/>
              </p:oleObj>
            </a:graphicData>
          </a:graphic>
        </p:graphicFrame>
        <p:graphicFrame>
          <p:nvGraphicFramePr>
            <p:cNvPr id="54" name="Object 22"/>
            <p:cNvGraphicFramePr>
              <a:graphicFrameLocks noChangeAspect="1"/>
            </p:cNvGraphicFramePr>
            <p:nvPr/>
          </p:nvGraphicFramePr>
          <p:xfrm>
            <a:off x="3096199" y="4872961"/>
            <a:ext cx="231775" cy="325438"/>
          </p:xfrm>
          <a:graphic>
            <a:graphicData uri="http://schemas.openxmlformats.org/presentationml/2006/ole">
              <p:oleObj spid="_x0000_s113804" name="Equation" r:id="rId8" imgW="126725" imgH="177415" progId="Equation.DSMT4">
                <p:embed/>
              </p:oleObj>
            </a:graphicData>
          </a:graphic>
        </p:graphicFrame>
        <p:sp>
          <p:nvSpPr>
            <p:cNvPr id="42" name="Oval 20"/>
            <p:cNvSpPr>
              <a:spLocks noChangeArrowheads="1"/>
            </p:cNvSpPr>
            <p:nvPr/>
          </p:nvSpPr>
          <p:spPr bwMode="auto">
            <a:xfrm>
              <a:off x="5152401" y="5332119"/>
              <a:ext cx="101600" cy="1016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3679" name="Object 15"/>
            <p:cNvGraphicFramePr>
              <a:graphicFrameLocks noChangeAspect="1"/>
            </p:cNvGraphicFramePr>
            <p:nvPr/>
          </p:nvGraphicFramePr>
          <p:xfrm>
            <a:off x="5308600" y="4913194"/>
            <a:ext cx="575427" cy="398581"/>
          </p:xfrm>
          <a:graphic>
            <a:graphicData uri="http://schemas.openxmlformats.org/presentationml/2006/ole">
              <p:oleObj spid="_x0000_s113805" name="Equation" r:id="rId9" imgW="368140" imgH="253890" progId="Equation.DSMT4">
                <p:embed/>
              </p:oleObj>
            </a:graphicData>
          </a:graphic>
        </p:graphicFrame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6382182" y="5677071"/>
              <a:ext cx="736099" cy="369332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Earth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3979617" y="4626561"/>
              <a:ext cx="225425" cy="21272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3680" name="Object 5"/>
            <p:cNvGraphicFramePr>
              <a:graphicFrameLocks noChangeAspect="1"/>
            </p:cNvGraphicFramePr>
            <p:nvPr/>
          </p:nvGraphicFramePr>
          <p:xfrm>
            <a:off x="4296106" y="4206875"/>
            <a:ext cx="317500" cy="439738"/>
          </p:xfrm>
          <a:graphic>
            <a:graphicData uri="http://schemas.openxmlformats.org/presentationml/2006/ole">
              <p:oleObj spid="_x0000_s113806" name="Equation" r:id="rId10" imgW="165028" imgH="228501" progId="Equation.DSMT4">
                <p:embed/>
              </p:oleObj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5388427" y="3439885"/>
            <a:ext cx="3287486" cy="95410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electric field at the surface of the earth is vertical, since the earth is being modeled as a PEC.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graphicFrame>
        <p:nvGraphicFramePr>
          <p:cNvPr id="63516" name="Object 32"/>
          <p:cNvGraphicFramePr>
            <a:graphicFrameLocks noChangeAspect="1"/>
          </p:cNvGraphicFramePr>
          <p:nvPr/>
        </p:nvGraphicFramePr>
        <p:xfrm>
          <a:off x="2713266" y="1118734"/>
          <a:ext cx="4778375" cy="1239837"/>
        </p:xfrm>
        <a:graphic>
          <a:graphicData uri="http://schemas.openxmlformats.org/presentationml/2006/ole">
            <p:oleObj spid="_x0000_s192529" name="Equation" r:id="rId4" imgW="2641600" imgH="685800" progId="Equation.DSMT4">
              <p:embed/>
            </p:oleObj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63710" y="1083373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Flux plot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06134" y="2940957"/>
            <a:ext cx="8078435" cy="2981467"/>
            <a:chOff x="586388" y="2940957"/>
            <a:chExt cx="8078435" cy="2981467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86388" y="4947064"/>
              <a:ext cx="6969760" cy="97536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2841658" y="4966274"/>
              <a:ext cx="546759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 flipV="1">
              <a:off x="4029356" y="3506011"/>
              <a:ext cx="0" cy="167867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0" name="Object 10"/>
            <p:cNvGraphicFramePr>
              <a:graphicFrameLocks noChangeAspect="1"/>
            </p:cNvGraphicFramePr>
            <p:nvPr/>
          </p:nvGraphicFramePr>
          <p:xfrm>
            <a:off x="8433048" y="4849704"/>
            <a:ext cx="231775" cy="255588"/>
          </p:xfrm>
          <a:graphic>
            <a:graphicData uri="http://schemas.openxmlformats.org/presentationml/2006/ole">
              <p:oleObj spid="_x0000_s192530" name="Equation" r:id="rId6" imgW="126835" imgH="139518" progId="Equation.DSMT4">
                <p:embed/>
              </p:oleObj>
            </a:graphicData>
          </a:graphic>
        </p:graphicFrame>
        <p:graphicFrame>
          <p:nvGraphicFramePr>
            <p:cNvPr id="51" name="Object 11"/>
            <p:cNvGraphicFramePr>
              <a:graphicFrameLocks noChangeAspect="1"/>
            </p:cNvGraphicFramePr>
            <p:nvPr/>
          </p:nvGraphicFramePr>
          <p:xfrm>
            <a:off x="3906942" y="3055714"/>
            <a:ext cx="254000" cy="301625"/>
          </p:xfrm>
          <a:graphic>
            <a:graphicData uri="http://schemas.openxmlformats.org/presentationml/2006/ole">
              <p:oleObj spid="_x0000_s192531" name="Equation" r:id="rId7" imgW="139579" imgH="164957" progId="Equation.DSMT4">
                <p:embed/>
              </p:oleObj>
            </a:graphicData>
          </a:graphic>
        </p:graphicFrame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6316867" y="5252528"/>
              <a:ext cx="736099" cy="369332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Earth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60" idx="4"/>
            </p:cNvCxnSpPr>
            <p:nvPr/>
          </p:nvCxnSpPr>
          <p:spPr bwMode="auto">
            <a:xfrm>
              <a:off x="4027015" y="4414743"/>
              <a:ext cx="699" cy="5600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4071257" y="4397829"/>
              <a:ext cx="228600" cy="587828"/>
            </a:xfrm>
            <a:custGeom>
              <a:avLst/>
              <a:gdLst>
                <a:gd name="connsiteX0" fmla="*/ 0 w 228600"/>
                <a:gd name="connsiteY0" fmla="*/ 0 h 587828"/>
                <a:gd name="connsiteX1" fmla="*/ 119743 w 228600"/>
                <a:gd name="connsiteY1" fmla="*/ 119742 h 587828"/>
                <a:gd name="connsiteX2" fmla="*/ 206829 w 228600"/>
                <a:gd name="connsiteY2" fmla="*/ 272142 h 587828"/>
                <a:gd name="connsiteX3" fmla="*/ 228600 w 228600"/>
                <a:gd name="connsiteY3" fmla="*/ 587828 h 58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587828">
                  <a:moveTo>
                    <a:pt x="0" y="0"/>
                  </a:moveTo>
                  <a:cubicBezTo>
                    <a:pt x="42636" y="37192"/>
                    <a:pt x="85272" y="74385"/>
                    <a:pt x="119743" y="119742"/>
                  </a:cubicBezTo>
                  <a:cubicBezTo>
                    <a:pt x="154214" y="165099"/>
                    <a:pt x="188686" y="194128"/>
                    <a:pt x="206829" y="272142"/>
                  </a:cubicBezTo>
                  <a:cubicBezTo>
                    <a:pt x="224972" y="350156"/>
                    <a:pt x="226786" y="468992"/>
                    <a:pt x="228600" y="587828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125686" y="4316186"/>
              <a:ext cx="598714" cy="680357"/>
            </a:xfrm>
            <a:custGeom>
              <a:avLst/>
              <a:gdLst>
                <a:gd name="connsiteX0" fmla="*/ 0 w 598714"/>
                <a:gd name="connsiteY0" fmla="*/ 5443 h 680357"/>
                <a:gd name="connsiteX1" fmla="*/ 163285 w 598714"/>
                <a:gd name="connsiteY1" fmla="*/ 27214 h 680357"/>
                <a:gd name="connsiteX2" fmla="*/ 402771 w 598714"/>
                <a:gd name="connsiteY2" fmla="*/ 168728 h 680357"/>
                <a:gd name="connsiteX3" fmla="*/ 555171 w 598714"/>
                <a:gd name="connsiteY3" fmla="*/ 397328 h 680357"/>
                <a:gd name="connsiteX4" fmla="*/ 598714 w 598714"/>
                <a:gd name="connsiteY4" fmla="*/ 680357 h 6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714" h="680357">
                  <a:moveTo>
                    <a:pt x="0" y="5443"/>
                  </a:moveTo>
                  <a:cubicBezTo>
                    <a:pt x="48078" y="2721"/>
                    <a:pt x="96157" y="0"/>
                    <a:pt x="163285" y="27214"/>
                  </a:cubicBezTo>
                  <a:cubicBezTo>
                    <a:pt x="230414" y="54428"/>
                    <a:pt x="337457" y="107042"/>
                    <a:pt x="402771" y="168728"/>
                  </a:cubicBezTo>
                  <a:cubicBezTo>
                    <a:pt x="468085" y="230414"/>
                    <a:pt x="522514" y="312057"/>
                    <a:pt x="555171" y="397328"/>
                  </a:cubicBezTo>
                  <a:cubicBezTo>
                    <a:pt x="587828" y="482599"/>
                    <a:pt x="593271" y="581478"/>
                    <a:pt x="598714" y="680357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4092120" y="3748316"/>
              <a:ext cx="1470479" cy="1237342"/>
            </a:xfrm>
            <a:custGeom>
              <a:avLst/>
              <a:gdLst>
                <a:gd name="connsiteX0" fmla="*/ 908 w 1503136"/>
                <a:gd name="connsiteY0" fmla="*/ 517071 h 1246414"/>
                <a:gd name="connsiteX1" fmla="*/ 44450 w 1503136"/>
                <a:gd name="connsiteY1" fmla="*/ 473528 h 1246414"/>
                <a:gd name="connsiteX2" fmla="*/ 273050 w 1503136"/>
                <a:gd name="connsiteY2" fmla="*/ 234043 h 1246414"/>
                <a:gd name="connsiteX3" fmla="*/ 545193 w 1503136"/>
                <a:gd name="connsiteY3" fmla="*/ 81643 h 1246414"/>
                <a:gd name="connsiteX4" fmla="*/ 904422 w 1503136"/>
                <a:gd name="connsiteY4" fmla="*/ 81643 h 1246414"/>
                <a:gd name="connsiteX5" fmla="*/ 1361622 w 1503136"/>
                <a:gd name="connsiteY5" fmla="*/ 571500 h 1246414"/>
                <a:gd name="connsiteX6" fmla="*/ 1503136 w 1503136"/>
                <a:gd name="connsiteY6" fmla="*/ 1246414 h 1246414"/>
                <a:gd name="connsiteX0" fmla="*/ 908 w 1503136"/>
                <a:gd name="connsiteY0" fmla="*/ 473528 h 1202871"/>
                <a:gd name="connsiteX1" fmla="*/ 44450 w 1503136"/>
                <a:gd name="connsiteY1" fmla="*/ 429985 h 1202871"/>
                <a:gd name="connsiteX2" fmla="*/ 273050 w 1503136"/>
                <a:gd name="connsiteY2" fmla="*/ 190500 h 1202871"/>
                <a:gd name="connsiteX3" fmla="*/ 545193 w 1503136"/>
                <a:gd name="connsiteY3" fmla="*/ 38100 h 1202871"/>
                <a:gd name="connsiteX4" fmla="*/ 1056822 w 1503136"/>
                <a:gd name="connsiteY4" fmla="*/ 81643 h 1202871"/>
                <a:gd name="connsiteX5" fmla="*/ 1361622 w 1503136"/>
                <a:gd name="connsiteY5" fmla="*/ 527957 h 1202871"/>
                <a:gd name="connsiteX6" fmla="*/ 1503136 w 1503136"/>
                <a:gd name="connsiteY6" fmla="*/ 1202871 h 1202871"/>
                <a:gd name="connsiteX0" fmla="*/ 908 w 1503136"/>
                <a:gd name="connsiteY0" fmla="*/ 475342 h 1204685"/>
                <a:gd name="connsiteX1" fmla="*/ 44450 w 1503136"/>
                <a:gd name="connsiteY1" fmla="*/ 431799 h 1204685"/>
                <a:gd name="connsiteX2" fmla="*/ 273050 w 1503136"/>
                <a:gd name="connsiteY2" fmla="*/ 192314 h 1204685"/>
                <a:gd name="connsiteX3" fmla="*/ 654050 w 1503136"/>
                <a:gd name="connsiteY3" fmla="*/ 29029 h 1204685"/>
                <a:gd name="connsiteX4" fmla="*/ 1056822 w 1503136"/>
                <a:gd name="connsiteY4" fmla="*/ 83457 h 1204685"/>
                <a:gd name="connsiteX5" fmla="*/ 1361622 w 1503136"/>
                <a:gd name="connsiteY5" fmla="*/ 529771 h 1204685"/>
                <a:gd name="connsiteX6" fmla="*/ 1503136 w 1503136"/>
                <a:gd name="connsiteY6" fmla="*/ 1204685 h 1204685"/>
                <a:gd name="connsiteX0" fmla="*/ 908 w 1470479"/>
                <a:gd name="connsiteY0" fmla="*/ 475342 h 1237342"/>
                <a:gd name="connsiteX1" fmla="*/ 44450 w 1470479"/>
                <a:gd name="connsiteY1" fmla="*/ 431799 h 1237342"/>
                <a:gd name="connsiteX2" fmla="*/ 273050 w 1470479"/>
                <a:gd name="connsiteY2" fmla="*/ 192314 h 1237342"/>
                <a:gd name="connsiteX3" fmla="*/ 654050 w 1470479"/>
                <a:gd name="connsiteY3" fmla="*/ 29029 h 1237342"/>
                <a:gd name="connsiteX4" fmla="*/ 1056822 w 1470479"/>
                <a:gd name="connsiteY4" fmla="*/ 83457 h 1237342"/>
                <a:gd name="connsiteX5" fmla="*/ 1361622 w 1470479"/>
                <a:gd name="connsiteY5" fmla="*/ 529771 h 1237342"/>
                <a:gd name="connsiteX6" fmla="*/ 1470479 w 1470479"/>
                <a:gd name="connsiteY6" fmla="*/ 1237342 h 123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479" h="1237342">
                  <a:moveTo>
                    <a:pt x="908" y="475342"/>
                  </a:moveTo>
                  <a:cubicBezTo>
                    <a:pt x="0" y="477156"/>
                    <a:pt x="44450" y="431799"/>
                    <a:pt x="44450" y="431799"/>
                  </a:cubicBezTo>
                  <a:cubicBezTo>
                    <a:pt x="89807" y="384628"/>
                    <a:pt x="171450" y="259442"/>
                    <a:pt x="273050" y="192314"/>
                  </a:cubicBezTo>
                  <a:cubicBezTo>
                    <a:pt x="374650" y="125186"/>
                    <a:pt x="523421" y="47172"/>
                    <a:pt x="654050" y="29029"/>
                  </a:cubicBezTo>
                  <a:cubicBezTo>
                    <a:pt x="784679" y="10886"/>
                    <a:pt x="938893" y="0"/>
                    <a:pt x="1056822" y="83457"/>
                  </a:cubicBezTo>
                  <a:cubicBezTo>
                    <a:pt x="1174751" y="166914"/>
                    <a:pt x="1292679" y="337457"/>
                    <a:pt x="1361622" y="529771"/>
                  </a:cubicBezTo>
                  <a:cubicBezTo>
                    <a:pt x="1430565" y="722085"/>
                    <a:pt x="1449615" y="996949"/>
                    <a:pt x="1470479" y="123734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4071261" y="2940957"/>
              <a:ext cx="3202214" cy="2022929"/>
            </a:xfrm>
            <a:custGeom>
              <a:avLst/>
              <a:gdLst>
                <a:gd name="connsiteX0" fmla="*/ 0 w 3145971"/>
                <a:gd name="connsiteY0" fmla="*/ 1260929 h 2022929"/>
                <a:gd name="connsiteX1" fmla="*/ 141514 w 3145971"/>
                <a:gd name="connsiteY1" fmla="*/ 890814 h 2022929"/>
                <a:gd name="connsiteX2" fmla="*/ 489857 w 3145971"/>
                <a:gd name="connsiteY2" fmla="*/ 368300 h 2022929"/>
                <a:gd name="connsiteX3" fmla="*/ 1175657 w 3145971"/>
                <a:gd name="connsiteY3" fmla="*/ 41729 h 2022929"/>
                <a:gd name="connsiteX4" fmla="*/ 2166257 w 3145971"/>
                <a:gd name="connsiteY4" fmla="*/ 117929 h 2022929"/>
                <a:gd name="connsiteX5" fmla="*/ 2917371 w 3145971"/>
                <a:gd name="connsiteY5" fmla="*/ 607786 h 2022929"/>
                <a:gd name="connsiteX6" fmla="*/ 3102428 w 3145971"/>
                <a:gd name="connsiteY6" fmla="*/ 1141186 h 2022929"/>
                <a:gd name="connsiteX7" fmla="*/ 3145971 w 3145971"/>
                <a:gd name="connsiteY7" fmla="*/ 2022929 h 2022929"/>
                <a:gd name="connsiteX0" fmla="*/ 0 w 3151414"/>
                <a:gd name="connsiteY0" fmla="*/ 1260929 h 2022929"/>
                <a:gd name="connsiteX1" fmla="*/ 141514 w 3151414"/>
                <a:gd name="connsiteY1" fmla="*/ 890814 h 2022929"/>
                <a:gd name="connsiteX2" fmla="*/ 489857 w 3151414"/>
                <a:gd name="connsiteY2" fmla="*/ 368300 h 2022929"/>
                <a:gd name="connsiteX3" fmla="*/ 1175657 w 3151414"/>
                <a:gd name="connsiteY3" fmla="*/ 41729 h 2022929"/>
                <a:gd name="connsiteX4" fmla="*/ 2166257 w 3151414"/>
                <a:gd name="connsiteY4" fmla="*/ 117929 h 2022929"/>
                <a:gd name="connsiteX5" fmla="*/ 2917371 w 3151414"/>
                <a:gd name="connsiteY5" fmla="*/ 607786 h 2022929"/>
                <a:gd name="connsiteX6" fmla="*/ 3113314 w 3151414"/>
                <a:gd name="connsiteY6" fmla="*/ 1304472 h 2022929"/>
                <a:gd name="connsiteX7" fmla="*/ 3145971 w 3151414"/>
                <a:gd name="connsiteY7" fmla="*/ 2022929 h 2022929"/>
                <a:gd name="connsiteX0" fmla="*/ 0 w 3194957"/>
                <a:gd name="connsiteY0" fmla="*/ 1260929 h 2022929"/>
                <a:gd name="connsiteX1" fmla="*/ 141514 w 3194957"/>
                <a:gd name="connsiteY1" fmla="*/ 890814 h 2022929"/>
                <a:gd name="connsiteX2" fmla="*/ 489857 w 3194957"/>
                <a:gd name="connsiteY2" fmla="*/ 368300 h 2022929"/>
                <a:gd name="connsiteX3" fmla="*/ 1175657 w 3194957"/>
                <a:gd name="connsiteY3" fmla="*/ 41729 h 2022929"/>
                <a:gd name="connsiteX4" fmla="*/ 2166257 w 3194957"/>
                <a:gd name="connsiteY4" fmla="*/ 117929 h 2022929"/>
                <a:gd name="connsiteX5" fmla="*/ 2917371 w 3194957"/>
                <a:gd name="connsiteY5" fmla="*/ 607786 h 2022929"/>
                <a:gd name="connsiteX6" fmla="*/ 3156857 w 3194957"/>
                <a:gd name="connsiteY6" fmla="*/ 1337129 h 2022929"/>
                <a:gd name="connsiteX7" fmla="*/ 3145971 w 3194957"/>
                <a:gd name="connsiteY7" fmla="*/ 2022929 h 2022929"/>
                <a:gd name="connsiteX0" fmla="*/ 0 w 3202214"/>
                <a:gd name="connsiteY0" fmla="*/ 1260929 h 2022929"/>
                <a:gd name="connsiteX1" fmla="*/ 141514 w 3202214"/>
                <a:gd name="connsiteY1" fmla="*/ 890814 h 2022929"/>
                <a:gd name="connsiteX2" fmla="*/ 489857 w 3202214"/>
                <a:gd name="connsiteY2" fmla="*/ 368300 h 2022929"/>
                <a:gd name="connsiteX3" fmla="*/ 1175657 w 3202214"/>
                <a:gd name="connsiteY3" fmla="*/ 41729 h 2022929"/>
                <a:gd name="connsiteX4" fmla="*/ 2166257 w 3202214"/>
                <a:gd name="connsiteY4" fmla="*/ 117929 h 2022929"/>
                <a:gd name="connsiteX5" fmla="*/ 2917371 w 3202214"/>
                <a:gd name="connsiteY5" fmla="*/ 607786 h 2022929"/>
                <a:gd name="connsiteX6" fmla="*/ 3156857 w 3202214"/>
                <a:gd name="connsiteY6" fmla="*/ 1337129 h 2022929"/>
                <a:gd name="connsiteX7" fmla="*/ 3189514 w 3202214"/>
                <a:gd name="connsiteY7" fmla="*/ 2022929 h 202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2214" h="2022929">
                  <a:moveTo>
                    <a:pt x="0" y="1260929"/>
                  </a:moveTo>
                  <a:cubicBezTo>
                    <a:pt x="29935" y="1150257"/>
                    <a:pt x="59871" y="1039585"/>
                    <a:pt x="141514" y="890814"/>
                  </a:cubicBezTo>
                  <a:cubicBezTo>
                    <a:pt x="223157" y="742043"/>
                    <a:pt x="317500" y="509814"/>
                    <a:pt x="489857" y="368300"/>
                  </a:cubicBezTo>
                  <a:cubicBezTo>
                    <a:pt x="662214" y="226786"/>
                    <a:pt x="896257" y="83458"/>
                    <a:pt x="1175657" y="41729"/>
                  </a:cubicBezTo>
                  <a:cubicBezTo>
                    <a:pt x="1455057" y="0"/>
                    <a:pt x="1875971" y="23586"/>
                    <a:pt x="2166257" y="117929"/>
                  </a:cubicBezTo>
                  <a:cubicBezTo>
                    <a:pt x="2456543" y="212272"/>
                    <a:pt x="2752271" y="404586"/>
                    <a:pt x="2917371" y="607786"/>
                  </a:cubicBezTo>
                  <a:cubicBezTo>
                    <a:pt x="3082471" y="810986"/>
                    <a:pt x="3111500" y="1101272"/>
                    <a:pt x="3156857" y="1337129"/>
                  </a:cubicBezTo>
                  <a:cubicBezTo>
                    <a:pt x="3202214" y="1572986"/>
                    <a:pt x="3186792" y="1699986"/>
                    <a:pt x="3189514" y="202292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 flipH="1">
              <a:off x="3701143" y="4376058"/>
              <a:ext cx="228600" cy="587828"/>
            </a:xfrm>
            <a:custGeom>
              <a:avLst/>
              <a:gdLst>
                <a:gd name="connsiteX0" fmla="*/ 0 w 228600"/>
                <a:gd name="connsiteY0" fmla="*/ 0 h 587828"/>
                <a:gd name="connsiteX1" fmla="*/ 119743 w 228600"/>
                <a:gd name="connsiteY1" fmla="*/ 119742 h 587828"/>
                <a:gd name="connsiteX2" fmla="*/ 206829 w 228600"/>
                <a:gd name="connsiteY2" fmla="*/ 272142 h 587828"/>
                <a:gd name="connsiteX3" fmla="*/ 228600 w 228600"/>
                <a:gd name="connsiteY3" fmla="*/ 587828 h 58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587828">
                  <a:moveTo>
                    <a:pt x="0" y="0"/>
                  </a:moveTo>
                  <a:cubicBezTo>
                    <a:pt x="42636" y="37192"/>
                    <a:pt x="85272" y="74385"/>
                    <a:pt x="119743" y="119742"/>
                  </a:cubicBezTo>
                  <a:cubicBezTo>
                    <a:pt x="154214" y="165099"/>
                    <a:pt x="188686" y="194128"/>
                    <a:pt x="206829" y="272142"/>
                  </a:cubicBezTo>
                  <a:cubicBezTo>
                    <a:pt x="224972" y="350156"/>
                    <a:pt x="226786" y="468992"/>
                    <a:pt x="228600" y="587828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 flipH="1">
              <a:off x="3341914" y="4272643"/>
              <a:ext cx="598714" cy="680357"/>
            </a:xfrm>
            <a:custGeom>
              <a:avLst/>
              <a:gdLst>
                <a:gd name="connsiteX0" fmla="*/ 0 w 598714"/>
                <a:gd name="connsiteY0" fmla="*/ 5443 h 680357"/>
                <a:gd name="connsiteX1" fmla="*/ 163285 w 598714"/>
                <a:gd name="connsiteY1" fmla="*/ 27214 h 680357"/>
                <a:gd name="connsiteX2" fmla="*/ 402771 w 598714"/>
                <a:gd name="connsiteY2" fmla="*/ 168728 h 680357"/>
                <a:gd name="connsiteX3" fmla="*/ 555171 w 598714"/>
                <a:gd name="connsiteY3" fmla="*/ 397328 h 680357"/>
                <a:gd name="connsiteX4" fmla="*/ 598714 w 598714"/>
                <a:gd name="connsiteY4" fmla="*/ 680357 h 6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714" h="680357">
                  <a:moveTo>
                    <a:pt x="0" y="5443"/>
                  </a:moveTo>
                  <a:cubicBezTo>
                    <a:pt x="48078" y="2721"/>
                    <a:pt x="96157" y="0"/>
                    <a:pt x="163285" y="27214"/>
                  </a:cubicBezTo>
                  <a:cubicBezTo>
                    <a:pt x="230414" y="54428"/>
                    <a:pt x="337457" y="107042"/>
                    <a:pt x="402771" y="168728"/>
                  </a:cubicBezTo>
                  <a:cubicBezTo>
                    <a:pt x="468085" y="230414"/>
                    <a:pt x="522514" y="312057"/>
                    <a:pt x="555171" y="397328"/>
                  </a:cubicBezTo>
                  <a:cubicBezTo>
                    <a:pt x="587828" y="482599"/>
                    <a:pt x="593271" y="581478"/>
                    <a:pt x="598714" y="680357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 flipH="1">
              <a:off x="2502806" y="3737430"/>
              <a:ext cx="1470479" cy="1237342"/>
            </a:xfrm>
            <a:custGeom>
              <a:avLst/>
              <a:gdLst>
                <a:gd name="connsiteX0" fmla="*/ 908 w 1503136"/>
                <a:gd name="connsiteY0" fmla="*/ 517071 h 1246414"/>
                <a:gd name="connsiteX1" fmla="*/ 44450 w 1503136"/>
                <a:gd name="connsiteY1" fmla="*/ 473528 h 1246414"/>
                <a:gd name="connsiteX2" fmla="*/ 273050 w 1503136"/>
                <a:gd name="connsiteY2" fmla="*/ 234043 h 1246414"/>
                <a:gd name="connsiteX3" fmla="*/ 545193 w 1503136"/>
                <a:gd name="connsiteY3" fmla="*/ 81643 h 1246414"/>
                <a:gd name="connsiteX4" fmla="*/ 904422 w 1503136"/>
                <a:gd name="connsiteY4" fmla="*/ 81643 h 1246414"/>
                <a:gd name="connsiteX5" fmla="*/ 1361622 w 1503136"/>
                <a:gd name="connsiteY5" fmla="*/ 571500 h 1246414"/>
                <a:gd name="connsiteX6" fmla="*/ 1503136 w 1503136"/>
                <a:gd name="connsiteY6" fmla="*/ 1246414 h 1246414"/>
                <a:gd name="connsiteX0" fmla="*/ 908 w 1503136"/>
                <a:gd name="connsiteY0" fmla="*/ 473528 h 1202871"/>
                <a:gd name="connsiteX1" fmla="*/ 44450 w 1503136"/>
                <a:gd name="connsiteY1" fmla="*/ 429985 h 1202871"/>
                <a:gd name="connsiteX2" fmla="*/ 273050 w 1503136"/>
                <a:gd name="connsiteY2" fmla="*/ 190500 h 1202871"/>
                <a:gd name="connsiteX3" fmla="*/ 545193 w 1503136"/>
                <a:gd name="connsiteY3" fmla="*/ 38100 h 1202871"/>
                <a:gd name="connsiteX4" fmla="*/ 1056822 w 1503136"/>
                <a:gd name="connsiteY4" fmla="*/ 81643 h 1202871"/>
                <a:gd name="connsiteX5" fmla="*/ 1361622 w 1503136"/>
                <a:gd name="connsiteY5" fmla="*/ 527957 h 1202871"/>
                <a:gd name="connsiteX6" fmla="*/ 1503136 w 1503136"/>
                <a:gd name="connsiteY6" fmla="*/ 1202871 h 1202871"/>
                <a:gd name="connsiteX0" fmla="*/ 908 w 1503136"/>
                <a:gd name="connsiteY0" fmla="*/ 475342 h 1204685"/>
                <a:gd name="connsiteX1" fmla="*/ 44450 w 1503136"/>
                <a:gd name="connsiteY1" fmla="*/ 431799 h 1204685"/>
                <a:gd name="connsiteX2" fmla="*/ 273050 w 1503136"/>
                <a:gd name="connsiteY2" fmla="*/ 192314 h 1204685"/>
                <a:gd name="connsiteX3" fmla="*/ 654050 w 1503136"/>
                <a:gd name="connsiteY3" fmla="*/ 29029 h 1204685"/>
                <a:gd name="connsiteX4" fmla="*/ 1056822 w 1503136"/>
                <a:gd name="connsiteY4" fmla="*/ 83457 h 1204685"/>
                <a:gd name="connsiteX5" fmla="*/ 1361622 w 1503136"/>
                <a:gd name="connsiteY5" fmla="*/ 529771 h 1204685"/>
                <a:gd name="connsiteX6" fmla="*/ 1503136 w 1503136"/>
                <a:gd name="connsiteY6" fmla="*/ 1204685 h 1204685"/>
                <a:gd name="connsiteX0" fmla="*/ 908 w 1470479"/>
                <a:gd name="connsiteY0" fmla="*/ 475342 h 1237342"/>
                <a:gd name="connsiteX1" fmla="*/ 44450 w 1470479"/>
                <a:gd name="connsiteY1" fmla="*/ 431799 h 1237342"/>
                <a:gd name="connsiteX2" fmla="*/ 273050 w 1470479"/>
                <a:gd name="connsiteY2" fmla="*/ 192314 h 1237342"/>
                <a:gd name="connsiteX3" fmla="*/ 654050 w 1470479"/>
                <a:gd name="connsiteY3" fmla="*/ 29029 h 1237342"/>
                <a:gd name="connsiteX4" fmla="*/ 1056822 w 1470479"/>
                <a:gd name="connsiteY4" fmla="*/ 83457 h 1237342"/>
                <a:gd name="connsiteX5" fmla="*/ 1361622 w 1470479"/>
                <a:gd name="connsiteY5" fmla="*/ 529771 h 1237342"/>
                <a:gd name="connsiteX6" fmla="*/ 1470479 w 1470479"/>
                <a:gd name="connsiteY6" fmla="*/ 1237342 h 123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479" h="1237342">
                  <a:moveTo>
                    <a:pt x="908" y="475342"/>
                  </a:moveTo>
                  <a:cubicBezTo>
                    <a:pt x="0" y="477156"/>
                    <a:pt x="44450" y="431799"/>
                    <a:pt x="44450" y="431799"/>
                  </a:cubicBezTo>
                  <a:cubicBezTo>
                    <a:pt x="89807" y="384628"/>
                    <a:pt x="171450" y="259442"/>
                    <a:pt x="273050" y="192314"/>
                  </a:cubicBezTo>
                  <a:cubicBezTo>
                    <a:pt x="374650" y="125186"/>
                    <a:pt x="523421" y="47172"/>
                    <a:pt x="654050" y="29029"/>
                  </a:cubicBezTo>
                  <a:cubicBezTo>
                    <a:pt x="784679" y="10886"/>
                    <a:pt x="938893" y="0"/>
                    <a:pt x="1056822" y="83457"/>
                  </a:cubicBezTo>
                  <a:cubicBezTo>
                    <a:pt x="1174751" y="166914"/>
                    <a:pt x="1292679" y="337457"/>
                    <a:pt x="1361622" y="529771"/>
                  </a:cubicBezTo>
                  <a:cubicBezTo>
                    <a:pt x="1430565" y="722085"/>
                    <a:pt x="1449615" y="996949"/>
                    <a:pt x="1470479" y="1237342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 flipH="1">
              <a:off x="794659" y="2951842"/>
              <a:ext cx="3202214" cy="2022929"/>
            </a:xfrm>
            <a:custGeom>
              <a:avLst/>
              <a:gdLst>
                <a:gd name="connsiteX0" fmla="*/ 0 w 3145971"/>
                <a:gd name="connsiteY0" fmla="*/ 1260929 h 2022929"/>
                <a:gd name="connsiteX1" fmla="*/ 141514 w 3145971"/>
                <a:gd name="connsiteY1" fmla="*/ 890814 h 2022929"/>
                <a:gd name="connsiteX2" fmla="*/ 489857 w 3145971"/>
                <a:gd name="connsiteY2" fmla="*/ 368300 h 2022929"/>
                <a:gd name="connsiteX3" fmla="*/ 1175657 w 3145971"/>
                <a:gd name="connsiteY3" fmla="*/ 41729 h 2022929"/>
                <a:gd name="connsiteX4" fmla="*/ 2166257 w 3145971"/>
                <a:gd name="connsiteY4" fmla="*/ 117929 h 2022929"/>
                <a:gd name="connsiteX5" fmla="*/ 2917371 w 3145971"/>
                <a:gd name="connsiteY5" fmla="*/ 607786 h 2022929"/>
                <a:gd name="connsiteX6" fmla="*/ 3102428 w 3145971"/>
                <a:gd name="connsiteY6" fmla="*/ 1141186 h 2022929"/>
                <a:gd name="connsiteX7" fmla="*/ 3145971 w 3145971"/>
                <a:gd name="connsiteY7" fmla="*/ 2022929 h 2022929"/>
                <a:gd name="connsiteX0" fmla="*/ 0 w 3151414"/>
                <a:gd name="connsiteY0" fmla="*/ 1260929 h 2022929"/>
                <a:gd name="connsiteX1" fmla="*/ 141514 w 3151414"/>
                <a:gd name="connsiteY1" fmla="*/ 890814 h 2022929"/>
                <a:gd name="connsiteX2" fmla="*/ 489857 w 3151414"/>
                <a:gd name="connsiteY2" fmla="*/ 368300 h 2022929"/>
                <a:gd name="connsiteX3" fmla="*/ 1175657 w 3151414"/>
                <a:gd name="connsiteY3" fmla="*/ 41729 h 2022929"/>
                <a:gd name="connsiteX4" fmla="*/ 2166257 w 3151414"/>
                <a:gd name="connsiteY4" fmla="*/ 117929 h 2022929"/>
                <a:gd name="connsiteX5" fmla="*/ 2917371 w 3151414"/>
                <a:gd name="connsiteY5" fmla="*/ 607786 h 2022929"/>
                <a:gd name="connsiteX6" fmla="*/ 3113314 w 3151414"/>
                <a:gd name="connsiteY6" fmla="*/ 1304472 h 2022929"/>
                <a:gd name="connsiteX7" fmla="*/ 3145971 w 3151414"/>
                <a:gd name="connsiteY7" fmla="*/ 2022929 h 2022929"/>
                <a:gd name="connsiteX0" fmla="*/ 0 w 3194957"/>
                <a:gd name="connsiteY0" fmla="*/ 1260929 h 2022929"/>
                <a:gd name="connsiteX1" fmla="*/ 141514 w 3194957"/>
                <a:gd name="connsiteY1" fmla="*/ 890814 h 2022929"/>
                <a:gd name="connsiteX2" fmla="*/ 489857 w 3194957"/>
                <a:gd name="connsiteY2" fmla="*/ 368300 h 2022929"/>
                <a:gd name="connsiteX3" fmla="*/ 1175657 w 3194957"/>
                <a:gd name="connsiteY3" fmla="*/ 41729 h 2022929"/>
                <a:gd name="connsiteX4" fmla="*/ 2166257 w 3194957"/>
                <a:gd name="connsiteY4" fmla="*/ 117929 h 2022929"/>
                <a:gd name="connsiteX5" fmla="*/ 2917371 w 3194957"/>
                <a:gd name="connsiteY5" fmla="*/ 607786 h 2022929"/>
                <a:gd name="connsiteX6" fmla="*/ 3156857 w 3194957"/>
                <a:gd name="connsiteY6" fmla="*/ 1337129 h 2022929"/>
                <a:gd name="connsiteX7" fmla="*/ 3145971 w 3194957"/>
                <a:gd name="connsiteY7" fmla="*/ 2022929 h 2022929"/>
                <a:gd name="connsiteX0" fmla="*/ 0 w 3202214"/>
                <a:gd name="connsiteY0" fmla="*/ 1260929 h 2022929"/>
                <a:gd name="connsiteX1" fmla="*/ 141514 w 3202214"/>
                <a:gd name="connsiteY1" fmla="*/ 890814 h 2022929"/>
                <a:gd name="connsiteX2" fmla="*/ 489857 w 3202214"/>
                <a:gd name="connsiteY2" fmla="*/ 368300 h 2022929"/>
                <a:gd name="connsiteX3" fmla="*/ 1175657 w 3202214"/>
                <a:gd name="connsiteY3" fmla="*/ 41729 h 2022929"/>
                <a:gd name="connsiteX4" fmla="*/ 2166257 w 3202214"/>
                <a:gd name="connsiteY4" fmla="*/ 117929 h 2022929"/>
                <a:gd name="connsiteX5" fmla="*/ 2917371 w 3202214"/>
                <a:gd name="connsiteY5" fmla="*/ 607786 h 2022929"/>
                <a:gd name="connsiteX6" fmla="*/ 3156857 w 3202214"/>
                <a:gd name="connsiteY6" fmla="*/ 1337129 h 2022929"/>
                <a:gd name="connsiteX7" fmla="*/ 3189514 w 3202214"/>
                <a:gd name="connsiteY7" fmla="*/ 2022929 h 2022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2214" h="2022929">
                  <a:moveTo>
                    <a:pt x="0" y="1260929"/>
                  </a:moveTo>
                  <a:cubicBezTo>
                    <a:pt x="29935" y="1150257"/>
                    <a:pt x="59871" y="1039585"/>
                    <a:pt x="141514" y="890814"/>
                  </a:cubicBezTo>
                  <a:cubicBezTo>
                    <a:pt x="223157" y="742043"/>
                    <a:pt x="317500" y="509814"/>
                    <a:pt x="489857" y="368300"/>
                  </a:cubicBezTo>
                  <a:cubicBezTo>
                    <a:pt x="662214" y="226786"/>
                    <a:pt x="896257" y="83458"/>
                    <a:pt x="1175657" y="41729"/>
                  </a:cubicBezTo>
                  <a:cubicBezTo>
                    <a:pt x="1455057" y="0"/>
                    <a:pt x="1875971" y="23586"/>
                    <a:pt x="2166257" y="117929"/>
                  </a:cubicBezTo>
                  <a:cubicBezTo>
                    <a:pt x="2456543" y="212272"/>
                    <a:pt x="2752271" y="404586"/>
                    <a:pt x="2917371" y="607786"/>
                  </a:cubicBezTo>
                  <a:cubicBezTo>
                    <a:pt x="3082471" y="810986"/>
                    <a:pt x="3111500" y="1101272"/>
                    <a:pt x="3156857" y="1337129"/>
                  </a:cubicBezTo>
                  <a:cubicBezTo>
                    <a:pt x="3202214" y="1572986"/>
                    <a:pt x="3186792" y="1699986"/>
                    <a:pt x="3189514" y="2022929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Oval 8"/>
            <p:cNvSpPr>
              <a:spLocks noChangeArrowheads="1"/>
            </p:cNvSpPr>
            <p:nvPr/>
          </p:nvSpPr>
          <p:spPr bwMode="auto">
            <a:xfrm>
              <a:off x="3914302" y="4202018"/>
              <a:ext cx="225425" cy="21272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3518" name="Text Box 34"/>
          <p:cNvSpPr txBox="1">
            <a:spLocks noChangeArrowheads="1"/>
          </p:cNvSpPr>
          <p:nvPr/>
        </p:nvSpPr>
        <p:spPr bwMode="auto">
          <a:xfrm>
            <a:off x="1021812" y="1106543"/>
            <a:ext cx="145103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FF"/>
                </a:solidFill>
              </a:rPr>
              <a:t>Example</a:t>
            </a:r>
            <a:endParaRPr lang="en-US" sz="2400" b="1" dirty="0">
              <a:solidFill>
                <a:srgbClr val="CC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4138" y="3819767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V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 230 [kV] 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1003" y="4286065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 50 [m]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46926" y="476601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 1 [cm]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63785" y="3854133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V</a:t>
            </a:r>
            <a:r>
              <a:rPr lang="en-US" baseline="-25000" dirty="0" smtClean="0">
                <a:solidFill>
                  <a:schemeClr val="bg2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 2.30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10</a:t>
            </a:r>
            <a:r>
              <a:rPr lang="en-US" baseline="30000" dirty="0" smtClean="0">
                <a:solidFill>
                  <a:schemeClr val="bg2"/>
                </a:solidFill>
                <a:latin typeface="+mn-lt"/>
                <a:sym typeface="Symbol"/>
              </a:rPr>
              <a:t>5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 [V]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20650" y="4320431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 50 [m]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6573" y="4800376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latin typeface="+mn-lt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 0.01 [m]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4644456" y="3248030"/>
            <a:ext cx="174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 MKS units: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9413" y="1805049"/>
            <a:ext cx="600677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C00FF"/>
                </a:solidFill>
              </a:rPr>
              <a:t>(a) Find the electric field at the surface of the earth.</a:t>
            </a:r>
          </a:p>
          <a:p>
            <a:r>
              <a:rPr lang="en-US" dirty="0" smtClean="0">
                <a:solidFill>
                  <a:srgbClr val="CC00FF"/>
                </a:solidFill>
              </a:rPr>
              <a:t>(b) Find the electric field at the bottom surface of the line.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284620" y="3246907"/>
            <a:ext cx="174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Parameters: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126981" name="Object 32"/>
          <p:cNvGraphicFramePr>
            <a:graphicFrameLocks noChangeAspect="1"/>
          </p:cNvGraphicFramePr>
          <p:nvPr/>
        </p:nvGraphicFramePr>
        <p:xfrm>
          <a:off x="2313441" y="2398857"/>
          <a:ext cx="4197350" cy="1087438"/>
        </p:xfrm>
        <a:graphic>
          <a:graphicData uri="http://schemas.openxmlformats.org/presentationml/2006/ole">
            <p:oleObj spid="_x0000_s179244" name="Equation" r:id="rId4" imgW="2641600" imgH="685800" progId="Equation.DSMT4">
              <p:embed/>
            </p:oleObj>
          </a:graphicData>
        </a:graphic>
      </p:graphicFrame>
      <p:graphicFrame>
        <p:nvGraphicFramePr>
          <p:cNvPr id="12698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17459548"/>
              </p:ext>
            </p:extLst>
          </p:nvPr>
        </p:nvGraphicFramePr>
        <p:xfrm>
          <a:off x="1801813" y="4714875"/>
          <a:ext cx="4872037" cy="965200"/>
        </p:xfrm>
        <a:graphic>
          <a:graphicData uri="http://schemas.openxmlformats.org/presentationml/2006/ole">
            <p:oleObj spid="_x0000_s179245" name="Equation" r:id="rId5" imgW="2692400" imgH="53340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844212" y="3970971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gives us 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604" y="1712676"/>
            <a:ext cx="418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At the surface of the Earth we have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47" y="110440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Part (a)</a:t>
            </a:r>
            <a:endParaRPr lang="en-US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6725" y="1760561"/>
            <a:ext cx="5426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Along the vertical line we have (from slide 19):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885704" y="1170330"/>
            <a:ext cx="2940648" cy="3091413"/>
            <a:chOff x="6190652" y="691033"/>
            <a:chExt cx="2940648" cy="3091413"/>
          </a:xfrm>
        </p:grpSpPr>
        <p:graphicFrame>
          <p:nvGraphicFramePr>
            <p:cNvPr id="13" name="Object 11"/>
            <p:cNvGraphicFramePr>
              <a:graphicFrameLocks noChangeAspect="1"/>
            </p:cNvGraphicFramePr>
            <p:nvPr/>
          </p:nvGraphicFramePr>
          <p:xfrm>
            <a:off x="7981998" y="3342708"/>
            <a:ext cx="611188" cy="439738"/>
          </p:xfrm>
          <a:graphic>
            <a:graphicData uri="http://schemas.openxmlformats.org/presentationml/2006/ole">
              <p:oleObj spid="_x0000_s128218" name="Equation" r:id="rId4" imgW="317362" imgH="228501" progId="Equation.DSMT4">
                <p:embed/>
              </p:oleObj>
            </a:graphicData>
          </a:graphic>
        </p:graphicFrame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7842298" y="2033020"/>
              <a:ext cx="79375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7371691" y="2086995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7055893" y="2075883"/>
              <a:ext cx="689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8091536" y="1448820"/>
            <a:ext cx="415925" cy="439738"/>
          </p:xfrm>
          <a:graphic>
            <a:graphicData uri="http://schemas.openxmlformats.org/presentationml/2006/ole">
              <p:oleObj spid="_x0000_s128219" name="Equation" r:id="rId5" imgW="215806" imgH="228501" progId="Equation.DSMT4">
                <p:embed/>
              </p:oleObj>
            </a:graphicData>
          </a:graphic>
        </p:graphicFrame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6892121" y="2723583"/>
              <a:ext cx="17059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7840711" y="3303020"/>
              <a:ext cx="84138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7378041" y="2720408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7055892" y="3342708"/>
              <a:ext cx="62765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7770861" y="1956820"/>
              <a:ext cx="225425" cy="22542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7897351" y="2180658"/>
              <a:ext cx="0" cy="55721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7842298" y="215525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850774" y="268072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6190652" y="691033"/>
              <a:ext cx="249299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Original </a:t>
              </a:r>
              <a:r>
                <a:rPr lang="en-US" dirty="0">
                  <a:solidFill>
                    <a:schemeClr val="bg2"/>
                  </a:solidFill>
                </a:rPr>
                <a:t>wire (radius 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dirty="0">
                  <a:solidFill>
                    <a:schemeClr val="bg2"/>
                  </a:solidFill>
                </a:rPr>
                <a:t>)</a:t>
              </a:r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6892119" y="1091821"/>
              <a:ext cx="870804" cy="87611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9" name="Object 15"/>
            <p:cNvGraphicFramePr>
              <a:graphicFrameLocks noChangeAspect="1"/>
            </p:cNvGraphicFramePr>
            <p:nvPr/>
          </p:nvGraphicFramePr>
          <p:xfrm>
            <a:off x="7064002" y="2229112"/>
            <a:ext cx="242888" cy="341312"/>
          </p:xfrm>
          <a:graphic>
            <a:graphicData uri="http://schemas.openxmlformats.org/presentationml/2006/ole">
              <p:oleObj spid="_x0000_s128220" name="Equation" r:id="rId6" imgW="126725" imgH="177415" progId="Equation.DSMT4">
                <p:embed/>
              </p:oleObj>
            </a:graphicData>
          </a:graphic>
        </p:graphicFrame>
        <p:graphicFrame>
          <p:nvGraphicFramePr>
            <p:cNvPr id="30" name="Object 15"/>
            <p:cNvGraphicFramePr>
              <a:graphicFrameLocks noChangeAspect="1"/>
            </p:cNvGraphicFramePr>
            <p:nvPr/>
          </p:nvGraphicFramePr>
          <p:xfrm>
            <a:off x="7077650" y="2843261"/>
            <a:ext cx="242888" cy="341312"/>
          </p:xfrm>
          <a:graphic>
            <a:graphicData uri="http://schemas.openxmlformats.org/presentationml/2006/ole">
              <p:oleObj spid="_x0000_s128221" name="Equation" r:id="rId7" imgW="126725" imgH="177415" progId="Equation.DSMT4">
                <p:embed/>
              </p:oleObj>
            </a:graphicData>
          </a:graphic>
        </p:graphicFrame>
        <p:graphicFrame>
          <p:nvGraphicFramePr>
            <p:cNvPr id="31" name="Object 15"/>
            <p:cNvGraphicFramePr>
              <a:graphicFrameLocks noChangeAspect="1"/>
            </p:cNvGraphicFramePr>
            <p:nvPr/>
          </p:nvGraphicFramePr>
          <p:xfrm>
            <a:off x="7996286" y="2069532"/>
            <a:ext cx="290512" cy="388938"/>
          </p:xfrm>
          <a:graphic>
            <a:graphicData uri="http://schemas.openxmlformats.org/presentationml/2006/ole">
              <p:oleObj spid="_x0000_s128222" name="Equation" r:id="rId8" imgW="152268" imgH="203024" progId="Equation.DSMT4">
                <p:embed/>
              </p:oleObj>
            </a:graphicData>
          </a:graphic>
        </p:graphicFrame>
        <p:graphicFrame>
          <p:nvGraphicFramePr>
            <p:cNvPr id="33" name="Object 15"/>
            <p:cNvGraphicFramePr>
              <a:graphicFrameLocks noChangeAspect="1"/>
            </p:cNvGraphicFramePr>
            <p:nvPr/>
          </p:nvGraphicFramePr>
          <p:xfrm>
            <a:off x="7984913" y="2767843"/>
            <a:ext cx="290512" cy="388938"/>
          </p:xfrm>
          <a:graphic>
            <a:graphicData uri="http://schemas.openxmlformats.org/presentationml/2006/ole">
              <p:oleObj spid="_x0000_s128223" name="Equation" r:id="rId9" imgW="152268" imgH="203024" progId="Equation.DSMT4">
                <p:embed/>
              </p:oleObj>
            </a:graphicData>
          </a:graphic>
        </p:graphicFrame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7861454" y="1514849"/>
              <a:ext cx="0" cy="368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7" name="Object 11"/>
            <p:cNvGraphicFramePr>
              <a:graphicFrameLocks noChangeAspect="1"/>
            </p:cNvGraphicFramePr>
            <p:nvPr/>
          </p:nvGraphicFramePr>
          <p:xfrm>
            <a:off x="7739041" y="1146483"/>
            <a:ext cx="254000" cy="301625"/>
          </p:xfrm>
          <a:graphic>
            <a:graphicData uri="http://schemas.openxmlformats.org/presentationml/2006/ole">
              <p:oleObj spid="_x0000_s128224" name="Equation" r:id="rId10" imgW="139579" imgH="164957" progId="Equation.DSMT4">
                <p:embed/>
              </p:oleObj>
            </a:graphicData>
          </a:graphic>
        </p:graphicFrame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8250607" y="2719977"/>
              <a:ext cx="533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8015" name="Object 15"/>
            <p:cNvGraphicFramePr>
              <a:graphicFrameLocks noChangeAspect="1"/>
            </p:cNvGraphicFramePr>
            <p:nvPr/>
          </p:nvGraphicFramePr>
          <p:xfrm>
            <a:off x="8901113" y="2617788"/>
            <a:ext cx="230187" cy="255587"/>
          </p:xfrm>
          <a:graphic>
            <a:graphicData uri="http://schemas.openxmlformats.org/presentationml/2006/ole">
              <p:oleObj spid="_x0000_s128225" name="Equation" r:id="rId11" imgW="126835" imgH="139518" progId="Equation.DSMT4">
                <p:embed/>
              </p:oleObj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688769" y="10450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Part (b)</a:t>
            </a:r>
            <a:endParaRPr lang="en-US" b="1" dirty="0">
              <a:solidFill>
                <a:srgbClr val="CC00FF"/>
              </a:solidFill>
            </a:endParaRPr>
          </a:p>
        </p:txBody>
      </p:sp>
      <p:graphicFrame>
        <p:nvGraphicFramePr>
          <p:cNvPr id="128016" name="Object 16"/>
          <p:cNvGraphicFramePr>
            <a:graphicFrameLocks noChangeAspect="1"/>
          </p:cNvGraphicFramePr>
          <p:nvPr/>
        </p:nvGraphicFramePr>
        <p:xfrm>
          <a:off x="483818" y="2342883"/>
          <a:ext cx="5232400" cy="917575"/>
        </p:xfrm>
        <a:graphic>
          <a:graphicData uri="http://schemas.openxmlformats.org/presentationml/2006/ole">
            <p:oleObj spid="_x0000_s128226" name="Equation" r:id="rId12" imgW="2895600" imgH="508000" progId="Equation.DSMT4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82248" y="4252395"/>
            <a:ext cx="5867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Hence, at the bottom of the line (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=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h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chemeClr val="bg1"/>
                </a:solidFill>
              </a:rPr>
              <a:t>) we have: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8017" name="Object 32"/>
          <p:cNvGraphicFramePr>
            <a:graphicFrameLocks noChangeAspect="1"/>
          </p:cNvGraphicFramePr>
          <p:nvPr/>
        </p:nvGraphicFramePr>
        <p:xfrm>
          <a:off x="490951" y="4961824"/>
          <a:ext cx="7399337" cy="917575"/>
        </p:xfrm>
        <a:graphic>
          <a:graphicData uri="http://schemas.openxmlformats.org/presentationml/2006/ole">
            <p:oleObj spid="_x0000_s128227" name="Equation" r:id="rId13" imgW="4089400" imgH="508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1717993" y="0"/>
            <a:ext cx="5589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Theory</a:t>
            </a:r>
          </a:p>
        </p:txBody>
      </p:sp>
      <p:sp>
        <p:nvSpPr>
          <p:cNvPr id="21507" name="Text Box 58"/>
          <p:cNvSpPr txBox="1">
            <a:spLocks noChangeArrowheads="1"/>
          </p:cNvSpPr>
          <p:nvPr/>
        </p:nvSpPr>
        <p:spPr bwMode="auto">
          <a:xfrm>
            <a:off x="1052150" y="4719638"/>
            <a:ext cx="718517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Note:</a:t>
            </a:r>
            <a:r>
              <a:rPr lang="en-US" sz="2000" dirty="0">
                <a:solidFill>
                  <a:schemeClr val="bg1"/>
                </a:solidFill>
              </a:rPr>
              <a:t> The electric field is </a:t>
            </a:r>
            <a:r>
              <a:rPr lang="en-US" sz="2000" u="sng" dirty="0">
                <a:solidFill>
                  <a:schemeClr val="bg1"/>
                </a:solidFill>
              </a:rPr>
              <a:t>zero</a:t>
            </a:r>
            <a:r>
              <a:rPr lang="en-US" sz="2000" dirty="0">
                <a:solidFill>
                  <a:schemeClr val="bg1"/>
                </a:solidFill>
              </a:rPr>
              <a:t> below the ground plane (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21509" name="Text Box 62"/>
          <p:cNvSpPr txBox="1">
            <a:spLocks noChangeArrowheads="1"/>
          </p:cNvSpPr>
          <p:nvPr/>
        </p:nvSpPr>
        <p:spPr bwMode="auto">
          <a:xfrm>
            <a:off x="1045219" y="5362328"/>
            <a:ext cx="745980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This can be justified by the uniqueness theorem, just as we did for the Faraday cage </a:t>
            </a:r>
            <a:r>
              <a:rPr lang="en-US" sz="1600" dirty="0" smtClean="0">
                <a:solidFill>
                  <a:schemeClr val="bg2"/>
                </a:solidFill>
              </a:rPr>
              <a:t>discussion. (Make </a:t>
            </a:r>
            <a:r>
              <a:rPr lang="en-US" sz="1600" dirty="0">
                <a:solidFill>
                  <a:schemeClr val="bg2"/>
                </a:solidFill>
              </a:rPr>
              <a:t>a closed surface by adding a large hemisphere in the lower </a:t>
            </a:r>
            <a:r>
              <a:rPr lang="en-US" sz="1600" dirty="0" smtClean="0">
                <a:solidFill>
                  <a:schemeClr val="bg2"/>
                </a:solidFill>
              </a:rPr>
              <a:t>region, and use the fact that the potential is zero on the hemisphere.)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950306" y="909330"/>
            <a:ext cx="7368549" cy="3094655"/>
            <a:chOff x="1032193" y="936625"/>
            <a:chExt cx="7368549" cy="3094655"/>
          </a:xfrm>
        </p:grpSpPr>
        <p:sp>
          <p:nvSpPr>
            <p:cNvPr id="21512" name="Oval 26"/>
            <p:cNvSpPr>
              <a:spLocks noChangeArrowheads="1"/>
            </p:cNvSpPr>
            <p:nvPr/>
          </p:nvSpPr>
          <p:spPr bwMode="auto">
            <a:xfrm>
              <a:off x="3770631" y="2163445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Line 39"/>
            <p:cNvSpPr>
              <a:spLocks noChangeShapeType="1"/>
            </p:cNvSpPr>
            <p:nvPr/>
          </p:nvSpPr>
          <p:spPr bwMode="auto">
            <a:xfrm flipV="1">
              <a:off x="3910331" y="1356995"/>
              <a:ext cx="0" cy="622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6" name="Line 40"/>
            <p:cNvSpPr>
              <a:spLocks noChangeShapeType="1"/>
            </p:cNvSpPr>
            <p:nvPr/>
          </p:nvSpPr>
          <p:spPr bwMode="auto">
            <a:xfrm>
              <a:off x="3897631" y="2442845"/>
              <a:ext cx="0" cy="1023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7" name="Line 41"/>
            <p:cNvSpPr>
              <a:spLocks noChangeShapeType="1"/>
            </p:cNvSpPr>
            <p:nvPr/>
          </p:nvSpPr>
          <p:spPr bwMode="auto">
            <a:xfrm>
              <a:off x="7582218" y="3512820"/>
              <a:ext cx="4159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Rectangle 56"/>
            <p:cNvSpPr>
              <a:spLocks noChangeArrowheads="1"/>
            </p:cNvSpPr>
            <p:nvPr/>
          </p:nvSpPr>
          <p:spPr bwMode="auto">
            <a:xfrm>
              <a:off x="1032193" y="3484245"/>
              <a:ext cx="6410325" cy="762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Text Box 60"/>
            <p:cNvSpPr txBox="1">
              <a:spLocks noChangeArrowheads="1"/>
            </p:cNvSpPr>
            <p:nvPr/>
          </p:nvSpPr>
          <p:spPr bwMode="auto">
            <a:xfrm>
              <a:off x="1106806" y="3631220"/>
              <a:ext cx="2813050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Infinite </a:t>
              </a:r>
              <a:r>
                <a:rPr lang="en-US" dirty="0">
                  <a:solidFill>
                    <a:schemeClr val="bg2"/>
                  </a:solidFill>
                </a:rPr>
                <a:t>PEC ground plane</a:t>
              </a:r>
            </a:p>
          </p:txBody>
        </p:sp>
        <p:sp>
          <p:nvSpPr>
            <p:cNvPr id="19" name="Text Box 60"/>
            <p:cNvSpPr txBox="1">
              <a:spLocks noChangeArrowheads="1"/>
            </p:cNvSpPr>
            <p:nvPr/>
          </p:nvSpPr>
          <p:spPr bwMode="auto">
            <a:xfrm>
              <a:off x="2402206" y="1883818"/>
              <a:ext cx="1189749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bg2"/>
                  </a:solidFill>
                </a:rPr>
                <a:t>Point charge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  <p:graphicFrame>
          <p:nvGraphicFramePr>
            <p:cNvPr id="21505" name="Object 49"/>
            <p:cNvGraphicFramePr>
              <a:graphicFrameLocks noChangeAspect="1"/>
            </p:cNvGraphicFramePr>
            <p:nvPr/>
          </p:nvGraphicFramePr>
          <p:xfrm>
            <a:off x="5601672" y="1492619"/>
            <a:ext cx="1181265" cy="463892"/>
          </p:xfrm>
          <a:graphic>
            <a:graphicData uri="http://schemas.openxmlformats.org/presentationml/2006/ole">
              <p:oleObj spid="_x0000_s21631" name="Equation" r:id="rId4" imgW="647419" imgH="253890" progId="Equation.DSMT4">
                <p:embed/>
              </p:oleObj>
            </a:graphicData>
          </a:graphic>
        </p:graphicFrame>
        <p:graphicFrame>
          <p:nvGraphicFramePr>
            <p:cNvPr id="21506" name="Object 49"/>
            <p:cNvGraphicFramePr>
              <a:graphicFrameLocks noChangeAspect="1"/>
            </p:cNvGraphicFramePr>
            <p:nvPr/>
          </p:nvGraphicFramePr>
          <p:xfrm>
            <a:off x="4167662" y="1971130"/>
            <a:ext cx="231775" cy="301625"/>
          </p:xfrm>
          <a:graphic>
            <a:graphicData uri="http://schemas.openxmlformats.org/presentationml/2006/ole">
              <p:oleObj spid="_x0000_s21632" name="Equation" r:id="rId5" imgW="126780" imgH="164814" progId="Equation.DSMT4">
                <p:embed/>
              </p:oleObj>
            </a:graphicData>
          </a:graphic>
        </p:graphicFrame>
        <p:graphicFrame>
          <p:nvGraphicFramePr>
            <p:cNvPr id="2" name="Object 49"/>
            <p:cNvGraphicFramePr>
              <a:graphicFrameLocks noChangeAspect="1"/>
            </p:cNvGraphicFramePr>
            <p:nvPr/>
          </p:nvGraphicFramePr>
          <p:xfrm>
            <a:off x="3555029" y="2740972"/>
            <a:ext cx="231775" cy="323850"/>
          </p:xfrm>
          <a:graphic>
            <a:graphicData uri="http://schemas.openxmlformats.org/presentationml/2006/ole">
              <p:oleObj spid="_x0000_s21633" name="Equation" r:id="rId6" imgW="126725" imgH="177415" progId="Equation.DSMT4">
                <p:embed/>
              </p:oleObj>
            </a:graphicData>
          </a:graphic>
        </p:graphicFrame>
        <p:graphicFrame>
          <p:nvGraphicFramePr>
            <p:cNvPr id="21508" name="Object 49"/>
            <p:cNvGraphicFramePr>
              <a:graphicFrameLocks noChangeAspect="1"/>
            </p:cNvGraphicFramePr>
            <p:nvPr/>
          </p:nvGraphicFramePr>
          <p:xfrm>
            <a:off x="4960938" y="3707430"/>
            <a:ext cx="719137" cy="323850"/>
          </p:xfrm>
          <a:graphic>
            <a:graphicData uri="http://schemas.openxmlformats.org/presentationml/2006/ole">
              <p:oleObj spid="_x0000_s21634" name="Equation" r:id="rId7" imgW="393359" imgH="177646" progId="Equation.DSMT4">
                <p:embed/>
              </p:oleObj>
            </a:graphicData>
          </a:graphic>
        </p:graphicFrame>
        <p:graphicFrame>
          <p:nvGraphicFramePr>
            <p:cNvPr id="3" name="Object 49"/>
            <p:cNvGraphicFramePr>
              <a:graphicFrameLocks noChangeAspect="1"/>
            </p:cNvGraphicFramePr>
            <p:nvPr/>
          </p:nvGraphicFramePr>
          <p:xfrm>
            <a:off x="8168967" y="3407084"/>
            <a:ext cx="231775" cy="254000"/>
          </p:xfrm>
          <a:graphic>
            <a:graphicData uri="http://schemas.openxmlformats.org/presentationml/2006/ole">
              <p:oleObj spid="_x0000_s21635" name="Equation" r:id="rId8" imgW="126835" imgH="139518" progId="Equation.DSMT4">
                <p:embed/>
              </p:oleObj>
            </a:graphicData>
          </a:graphic>
        </p:graphicFrame>
        <p:graphicFrame>
          <p:nvGraphicFramePr>
            <p:cNvPr id="4" name="Object 49"/>
            <p:cNvGraphicFramePr>
              <a:graphicFrameLocks noChangeAspect="1"/>
            </p:cNvGraphicFramePr>
            <p:nvPr/>
          </p:nvGraphicFramePr>
          <p:xfrm>
            <a:off x="3817938" y="936625"/>
            <a:ext cx="231775" cy="230188"/>
          </p:xfrm>
          <a:graphic>
            <a:graphicData uri="http://schemas.openxmlformats.org/presentationml/2006/ole">
              <p:oleObj spid="_x0000_s21636" name="Equation" r:id="rId9" imgW="126725" imgH="12672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3032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High-Voltage Power Line (cont.)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126982" name="Object 32"/>
          <p:cNvGraphicFramePr>
            <a:graphicFrameLocks noChangeAspect="1"/>
          </p:cNvGraphicFramePr>
          <p:nvPr/>
        </p:nvGraphicFramePr>
        <p:xfrm>
          <a:off x="984704" y="4975225"/>
          <a:ext cx="3124200" cy="504825"/>
        </p:xfrm>
        <a:graphic>
          <a:graphicData uri="http://schemas.openxmlformats.org/presentationml/2006/ole">
            <p:oleObj spid="_x0000_s180479" name="Equation" r:id="rId4" imgW="1727200" imgH="279400" progId="Equation.DSMT4">
              <p:embed/>
            </p:oleObj>
          </a:graphicData>
        </a:graphic>
      </p:graphicFrame>
      <p:graphicFrame>
        <p:nvGraphicFramePr>
          <p:cNvPr id="128004" name="Object 32"/>
          <p:cNvGraphicFramePr>
            <a:graphicFrameLocks noChangeAspect="1"/>
          </p:cNvGraphicFramePr>
          <p:nvPr/>
        </p:nvGraphicFramePr>
        <p:xfrm>
          <a:off x="1019175" y="1246188"/>
          <a:ext cx="2114550" cy="871537"/>
        </p:xfrm>
        <a:graphic>
          <a:graphicData uri="http://schemas.openxmlformats.org/presentationml/2006/ole">
            <p:oleObj spid="_x0000_s180480" name="Equation" r:id="rId5" imgW="1167893" imgH="482391" progId="Equation.DSMT4">
              <p:embed/>
            </p:oleObj>
          </a:graphicData>
        </a:graphic>
      </p:graphicFrame>
      <p:graphicFrame>
        <p:nvGraphicFramePr>
          <p:cNvPr id="128005" name="Object 22"/>
          <p:cNvGraphicFramePr>
            <a:graphicFrameLocks noChangeAspect="1"/>
          </p:cNvGraphicFramePr>
          <p:nvPr/>
        </p:nvGraphicFramePr>
        <p:xfrm>
          <a:off x="5433583" y="4465472"/>
          <a:ext cx="2016125" cy="1123950"/>
        </p:xfrm>
        <a:graphic>
          <a:graphicData uri="http://schemas.openxmlformats.org/presentationml/2006/ole">
            <p:oleObj spid="_x0000_s180481" name="Equation" r:id="rId6" imgW="1117115" imgH="622030" progId="Equation.DSMT4">
              <p:embed/>
            </p:oleObj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1025525" y="3046413"/>
          <a:ext cx="2986088" cy="1147762"/>
        </p:xfrm>
        <a:graphic>
          <a:graphicData uri="http://schemas.openxmlformats.org/presentationml/2006/ole">
            <p:oleObj spid="_x0000_s180482" name="Equation" r:id="rId7" imgW="1651000" imgH="6350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23125" y="4012443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Recall: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5808515" y="800215"/>
            <a:ext cx="2940648" cy="3091413"/>
            <a:chOff x="6190652" y="691033"/>
            <a:chExt cx="2940648" cy="3091413"/>
          </a:xfrm>
        </p:grpSpPr>
        <p:graphicFrame>
          <p:nvGraphicFramePr>
            <p:cNvPr id="13" name="Object 11"/>
            <p:cNvGraphicFramePr>
              <a:graphicFrameLocks noChangeAspect="1"/>
            </p:cNvGraphicFramePr>
            <p:nvPr/>
          </p:nvGraphicFramePr>
          <p:xfrm>
            <a:off x="7981998" y="3342708"/>
            <a:ext cx="611188" cy="439738"/>
          </p:xfrm>
          <a:graphic>
            <a:graphicData uri="http://schemas.openxmlformats.org/presentationml/2006/ole">
              <p:oleObj spid="_x0000_s180483" name="Equation" r:id="rId8" imgW="317362" imgH="228501" progId="Equation.DSMT4">
                <p:embed/>
              </p:oleObj>
            </a:graphicData>
          </a:graphic>
        </p:graphicFrame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7842298" y="2033020"/>
              <a:ext cx="79375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7371691" y="2086995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7055893" y="2075883"/>
              <a:ext cx="689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" name="Object 8"/>
            <p:cNvGraphicFramePr>
              <a:graphicFrameLocks noChangeAspect="1"/>
            </p:cNvGraphicFramePr>
            <p:nvPr/>
          </p:nvGraphicFramePr>
          <p:xfrm>
            <a:off x="8091536" y="1448820"/>
            <a:ext cx="415925" cy="439738"/>
          </p:xfrm>
          <a:graphic>
            <a:graphicData uri="http://schemas.openxmlformats.org/presentationml/2006/ole">
              <p:oleObj spid="_x0000_s180484" name="Equation" r:id="rId9" imgW="215806" imgH="228501" progId="Equation.DSMT4">
                <p:embed/>
              </p:oleObj>
            </a:graphicData>
          </a:graphic>
        </p:graphicFrame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6892121" y="2723583"/>
              <a:ext cx="17059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7840711" y="3303020"/>
              <a:ext cx="84138" cy="873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7378041" y="2720408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7055892" y="3342708"/>
              <a:ext cx="62765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7770861" y="1956820"/>
              <a:ext cx="225425" cy="22542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7898087" y="2180658"/>
              <a:ext cx="0" cy="55721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7842298" y="215525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7848648" y="268072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6190652" y="691033"/>
              <a:ext cx="249299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Original </a:t>
              </a:r>
              <a:r>
                <a:rPr lang="en-US" dirty="0">
                  <a:solidFill>
                    <a:schemeClr val="bg2"/>
                  </a:solidFill>
                </a:rPr>
                <a:t>wire (radius 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dirty="0">
                  <a:solidFill>
                    <a:schemeClr val="bg2"/>
                  </a:solidFill>
                </a:rPr>
                <a:t>)</a:t>
              </a:r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6892119" y="1091821"/>
              <a:ext cx="870804" cy="8761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9" name="Object 15"/>
            <p:cNvGraphicFramePr>
              <a:graphicFrameLocks noChangeAspect="1"/>
            </p:cNvGraphicFramePr>
            <p:nvPr/>
          </p:nvGraphicFramePr>
          <p:xfrm>
            <a:off x="7064002" y="2229112"/>
            <a:ext cx="242888" cy="341312"/>
          </p:xfrm>
          <a:graphic>
            <a:graphicData uri="http://schemas.openxmlformats.org/presentationml/2006/ole">
              <p:oleObj spid="_x0000_s180485" name="Equation" r:id="rId10" imgW="126725" imgH="177415" progId="Equation.DSMT4">
                <p:embed/>
              </p:oleObj>
            </a:graphicData>
          </a:graphic>
        </p:graphicFrame>
        <p:graphicFrame>
          <p:nvGraphicFramePr>
            <p:cNvPr id="30" name="Object 15"/>
            <p:cNvGraphicFramePr>
              <a:graphicFrameLocks noChangeAspect="1"/>
            </p:cNvGraphicFramePr>
            <p:nvPr/>
          </p:nvGraphicFramePr>
          <p:xfrm>
            <a:off x="7077650" y="2843261"/>
            <a:ext cx="242888" cy="341312"/>
          </p:xfrm>
          <a:graphic>
            <a:graphicData uri="http://schemas.openxmlformats.org/presentationml/2006/ole">
              <p:oleObj spid="_x0000_s180486" name="Equation" r:id="rId11" imgW="126725" imgH="177415" progId="Equation.DSMT4">
                <p:embed/>
              </p:oleObj>
            </a:graphicData>
          </a:graphic>
        </p:graphicFrame>
        <p:graphicFrame>
          <p:nvGraphicFramePr>
            <p:cNvPr id="31" name="Object 15"/>
            <p:cNvGraphicFramePr>
              <a:graphicFrameLocks noChangeAspect="1"/>
            </p:cNvGraphicFramePr>
            <p:nvPr/>
          </p:nvGraphicFramePr>
          <p:xfrm>
            <a:off x="7996286" y="2069532"/>
            <a:ext cx="290512" cy="388938"/>
          </p:xfrm>
          <a:graphic>
            <a:graphicData uri="http://schemas.openxmlformats.org/presentationml/2006/ole">
              <p:oleObj spid="_x0000_s180487" name="Equation" r:id="rId12" imgW="152268" imgH="203024" progId="Equation.DSMT4">
                <p:embed/>
              </p:oleObj>
            </a:graphicData>
          </a:graphic>
        </p:graphicFrame>
        <p:graphicFrame>
          <p:nvGraphicFramePr>
            <p:cNvPr id="33" name="Object 15"/>
            <p:cNvGraphicFramePr>
              <a:graphicFrameLocks noChangeAspect="1"/>
            </p:cNvGraphicFramePr>
            <p:nvPr/>
          </p:nvGraphicFramePr>
          <p:xfrm>
            <a:off x="7984913" y="2767843"/>
            <a:ext cx="290512" cy="388938"/>
          </p:xfrm>
          <a:graphic>
            <a:graphicData uri="http://schemas.openxmlformats.org/presentationml/2006/ole">
              <p:oleObj spid="_x0000_s180488" name="Equation" r:id="rId13" imgW="152268" imgH="203024" progId="Equation.DSMT4">
                <p:embed/>
              </p:oleObj>
            </a:graphicData>
          </a:graphic>
        </p:graphicFrame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7861454" y="1514849"/>
              <a:ext cx="0" cy="368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7" name="Object 11"/>
            <p:cNvGraphicFramePr>
              <a:graphicFrameLocks noChangeAspect="1"/>
            </p:cNvGraphicFramePr>
            <p:nvPr/>
          </p:nvGraphicFramePr>
          <p:xfrm>
            <a:off x="7739041" y="1146483"/>
            <a:ext cx="254000" cy="301625"/>
          </p:xfrm>
          <a:graphic>
            <a:graphicData uri="http://schemas.openxmlformats.org/presentationml/2006/ole">
              <p:oleObj spid="_x0000_s180489" name="Equation" r:id="rId14" imgW="139579" imgH="164957" progId="Equation.DSMT4">
                <p:embed/>
              </p:oleObj>
            </a:graphicData>
          </a:graphic>
        </p:graphicFrame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8250607" y="2719977"/>
              <a:ext cx="533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8015" name="Object 15"/>
            <p:cNvGraphicFramePr>
              <a:graphicFrameLocks noChangeAspect="1"/>
            </p:cNvGraphicFramePr>
            <p:nvPr/>
          </p:nvGraphicFramePr>
          <p:xfrm>
            <a:off x="8901113" y="2617788"/>
            <a:ext cx="230187" cy="255587"/>
          </p:xfrm>
          <a:graphic>
            <a:graphicData uri="http://schemas.openxmlformats.org/presentationml/2006/ole">
              <p:oleObj spid="_x0000_s180490" name="Equation" r:id="rId15" imgW="126835" imgH="139518" progId="Equation.DSMT4">
                <p:embed/>
              </p:oleObj>
            </a:graphicData>
          </a:graphic>
        </p:graphicFrame>
      </p:grpSp>
      <p:sp>
        <p:nvSpPr>
          <p:cNvPr id="40" name="TextBox 39"/>
          <p:cNvSpPr txBox="1"/>
          <p:nvPr/>
        </p:nvSpPr>
        <p:spPr>
          <a:xfrm>
            <a:off x="782627" y="6097257"/>
            <a:ext cx="705513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Will corona discharge take place?  Recall: </a:t>
            </a:r>
            <a:r>
              <a:rPr lang="en-US" sz="2000" i="1" dirty="0" err="1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= 3.0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10</a:t>
            </a:r>
            <a:r>
              <a:rPr lang="en-US" sz="2000" baseline="30000" dirty="0" smtClean="0">
                <a:solidFill>
                  <a:schemeClr val="bg1"/>
                </a:solidFill>
                <a:latin typeface="+mn-lt"/>
                <a:sym typeface="Symbol"/>
              </a:rPr>
              <a:t>6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[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V/m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]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5370" y="446615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gives us: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6518" y="2457241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 that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820318" y="1597446"/>
            <a:ext cx="2555914" cy="27542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82045" y="858385"/>
            <a:ext cx="5659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hlink"/>
                </a:solidFill>
              </a:rPr>
              <a:t>Point charge over a semi-infinite dielectric region</a:t>
            </a:r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227013" y="0"/>
            <a:ext cx="8637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Theory for Dielectric Region</a:t>
            </a:r>
          </a:p>
        </p:txBody>
      </p:sp>
      <p:sp>
        <p:nvSpPr>
          <p:cNvPr id="16389" name="Text Box 23"/>
          <p:cNvSpPr txBox="1">
            <a:spLocks noChangeArrowheads="1"/>
          </p:cNvSpPr>
          <p:nvPr/>
        </p:nvSpPr>
        <p:spPr bwMode="auto">
          <a:xfrm>
            <a:off x="2202915" y="1274637"/>
            <a:ext cx="4413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(Please see the textbook for a derivation.)</a:t>
            </a:r>
          </a:p>
        </p:txBody>
      </p:sp>
      <p:sp>
        <p:nvSpPr>
          <p:cNvPr id="16391" name="Text Box 29"/>
          <p:cNvSpPr txBox="1">
            <a:spLocks noChangeArrowheads="1"/>
          </p:cNvSpPr>
          <p:nvPr/>
        </p:nvSpPr>
        <p:spPr bwMode="auto">
          <a:xfrm>
            <a:off x="5121702" y="2030153"/>
            <a:ext cx="3200400" cy="92392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 </a:t>
            </a:r>
            <a:endParaRPr lang="en-US" b="1" dirty="0" smtClean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We </a:t>
            </a:r>
            <a:r>
              <a:rPr lang="en-US" dirty="0">
                <a:solidFill>
                  <a:schemeClr val="bg2"/>
                </a:solidFill>
              </a:rPr>
              <a:t>are now interested in </a:t>
            </a:r>
            <a:r>
              <a:rPr lang="en-US" u="sng" dirty="0">
                <a:solidFill>
                  <a:schemeClr val="bg2"/>
                </a:solidFill>
              </a:rPr>
              <a:t>both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regions (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&gt; 0 </a:t>
            </a:r>
            <a:r>
              <a:rPr lang="en-US" dirty="0" smtClean="0">
                <a:solidFill>
                  <a:schemeClr val="bg2"/>
                </a:solidFill>
              </a:rPr>
              <a:t>and </a:t>
            </a:r>
            <a:r>
              <a:rPr lang="en-US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&lt; 0</a:t>
            </a:r>
            <a:r>
              <a:rPr lang="en-US" dirty="0" smtClean="0">
                <a:solidFill>
                  <a:schemeClr val="bg2"/>
                </a:solidFill>
              </a:rPr>
              <a:t>).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29363" y="6168788"/>
            <a:ext cx="569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A line charge could also be done the same way.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22062" y="2072967"/>
            <a:ext cx="7657699" cy="3824596"/>
            <a:chOff x="622062" y="2072967"/>
            <a:chExt cx="7657699" cy="3824596"/>
          </a:xfrm>
        </p:grpSpPr>
        <p:sp>
          <p:nvSpPr>
            <p:cNvPr id="16392" name="Line 4"/>
            <p:cNvSpPr>
              <a:spLocks noChangeShapeType="1"/>
            </p:cNvSpPr>
            <p:nvPr/>
          </p:nvSpPr>
          <p:spPr bwMode="auto">
            <a:xfrm>
              <a:off x="3335100" y="3232151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6393" name="Line 5"/>
            <p:cNvSpPr>
              <a:spLocks noChangeShapeType="1"/>
            </p:cNvSpPr>
            <p:nvPr/>
          </p:nvSpPr>
          <p:spPr bwMode="auto">
            <a:xfrm>
              <a:off x="2320687" y="3221038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6395" name="Rectangle 18"/>
            <p:cNvSpPr>
              <a:spLocks noChangeArrowheads="1"/>
            </p:cNvSpPr>
            <p:nvPr/>
          </p:nvSpPr>
          <p:spPr bwMode="auto">
            <a:xfrm>
              <a:off x="622062" y="3868738"/>
              <a:ext cx="6584951" cy="202882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16386" name="Object 20"/>
            <p:cNvGraphicFramePr>
              <a:graphicFrameLocks noChangeAspect="1"/>
            </p:cNvGraphicFramePr>
            <p:nvPr/>
          </p:nvGraphicFramePr>
          <p:xfrm>
            <a:off x="5976700" y="4584701"/>
            <a:ext cx="350838" cy="484188"/>
          </p:xfrm>
          <a:graphic>
            <a:graphicData uri="http://schemas.openxmlformats.org/presentationml/2006/ole">
              <p:oleObj spid="_x0000_s16491" name="Equation" r:id="rId4" imgW="165028" imgH="228501" progId="Equation.DSMT4">
                <p:embed/>
              </p:oleObj>
            </a:graphicData>
          </a:graphic>
        </p:graphicFrame>
        <p:sp>
          <p:nvSpPr>
            <p:cNvPr id="16404" name="Line 24"/>
            <p:cNvSpPr>
              <a:spLocks noChangeShapeType="1"/>
            </p:cNvSpPr>
            <p:nvPr/>
          </p:nvSpPr>
          <p:spPr bwMode="auto">
            <a:xfrm>
              <a:off x="7389575" y="3860801"/>
              <a:ext cx="533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V="1">
              <a:off x="4047887" y="2552701"/>
              <a:ext cx="0" cy="457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/>
            <a:lstStyle/>
            <a:p>
              <a:pPr algn="ctr"/>
              <a:endParaRPr lang="en-US"/>
            </a:p>
          </p:txBody>
        </p:sp>
        <p:sp>
          <p:nvSpPr>
            <p:cNvPr id="16401" name="Oval 2"/>
            <p:cNvSpPr>
              <a:spLocks noChangeArrowheads="1"/>
            </p:cNvSpPr>
            <p:nvPr/>
          </p:nvSpPr>
          <p:spPr bwMode="auto">
            <a:xfrm>
              <a:off x="4011375" y="3168651"/>
              <a:ext cx="103188" cy="10636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8047986" y="3772993"/>
            <a:ext cx="231775" cy="255588"/>
          </p:xfrm>
          <a:graphic>
            <a:graphicData uri="http://schemas.openxmlformats.org/presentationml/2006/ole">
              <p:oleObj spid="_x0000_s16492" name="Equation" r:id="rId5" imgW="126835" imgH="139518" progId="Equation.DSMT4">
                <p:embed/>
              </p:oleObj>
            </a:graphicData>
          </a:graphic>
        </p:graphicFrame>
        <p:graphicFrame>
          <p:nvGraphicFramePr>
            <p:cNvPr id="16388" name="Object 4"/>
            <p:cNvGraphicFramePr>
              <a:graphicFrameLocks noChangeAspect="1"/>
            </p:cNvGraphicFramePr>
            <p:nvPr/>
          </p:nvGraphicFramePr>
          <p:xfrm>
            <a:off x="3945886" y="2072967"/>
            <a:ext cx="255587" cy="303212"/>
          </p:xfrm>
          <a:graphic>
            <a:graphicData uri="http://schemas.openxmlformats.org/presentationml/2006/ole">
              <p:oleObj spid="_x0000_s16493" name="Equation" r:id="rId6" imgW="139579" imgH="164957" progId="Equation.DSMT4">
                <p:embed/>
              </p:oleObj>
            </a:graphicData>
          </a:graphic>
        </p:graphicFrame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4297363" y="2905125"/>
            <a:ext cx="231775" cy="303213"/>
          </p:xfrm>
          <a:graphic>
            <a:graphicData uri="http://schemas.openxmlformats.org/presentationml/2006/ole">
              <p:oleObj spid="_x0000_s16494" name="Equation" r:id="rId7" imgW="126780" imgH="164814" progId="Equation.DSMT4">
                <p:embed/>
              </p:oleObj>
            </a:graphicData>
          </a:graphic>
        </p:graphicFrame>
        <p:graphicFrame>
          <p:nvGraphicFramePr>
            <p:cNvPr id="16390" name="Object 6"/>
            <p:cNvGraphicFramePr>
              <a:graphicFrameLocks noChangeAspect="1"/>
            </p:cNvGraphicFramePr>
            <p:nvPr/>
          </p:nvGraphicFramePr>
          <p:xfrm>
            <a:off x="3000992" y="3358842"/>
            <a:ext cx="231775" cy="325437"/>
          </p:xfrm>
          <a:graphic>
            <a:graphicData uri="http://schemas.openxmlformats.org/presentationml/2006/ole">
              <p:oleObj spid="_x0000_s16495" name="Equation" r:id="rId8" imgW="126725" imgH="17741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1340760" y="1052286"/>
            <a:ext cx="34323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hlink"/>
                </a:solidFill>
              </a:rPr>
              <a:t>Solution for air region (</a:t>
            </a:r>
            <a:r>
              <a:rPr lang="en-US" sz="2000" i="1" dirty="0">
                <a:solidFill>
                  <a:schemeClr val="hlink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</a:rPr>
              <a:t> &gt; 0</a:t>
            </a:r>
            <a:r>
              <a:rPr lang="en-US" sz="2000" dirty="0">
                <a:solidFill>
                  <a:schemeClr val="hlink"/>
                </a:solidFill>
              </a:rPr>
              <a:t>):</a:t>
            </a:r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227013" y="0"/>
            <a:ext cx="89169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Theory for Dielectric Region (cont.)</a:t>
            </a:r>
          </a:p>
        </p:txBody>
      </p:sp>
      <p:graphicFrame>
        <p:nvGraphicFramePr>
          <p:cNvPr id="17410" name="Object 18"/>
          <p:cNvGraphicFramePr>
            <a:graphicFrameLocks noChangeAspect="1"/>
          </p:cNvGraphicFramePr>
          <p:nvPr/>
        </p:nvGraphicFramePr>
        <p:xfrm>
          <a:off x="2033588" y="5114925"/>
          <a:ext cx="1833562" cy="873125"/>
        </p:xfrm>
        <a:graphic>
          <a:graphicData uri="http://schemas.openxmlformats.org/presentationml/2006/ole">
            <p:oleObj spid="_x0000_s17557" name="Equation" r:id="rId4" imgW="1016000" imgH="482600" progId="Equation.DSMT4">
              <p:embed/>
            </p:oleObj>
          </a:graphicData>
        </a:graphic>
      </p:graphicFrame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842783" y="5195476"/>
            <a:ext cx="3027588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 </a:t>
            </a:r>
            <a:r>
              <a:rPr lang="en-US" sz="1600" dirty="0">
                <a:solidFill>
                  <a:schemeClr val="bg2"/>
                </a:solidFill>
              </a:rPr>
              <a:t>very large permittivity acts like a </a:t>
            </a:r>
            <a:r>
              <a:rPr lang="en-US" sz="1600" dirty="0" err="1">
                <a:solidFill>
                  <a:schemeClr val="bg2"/>
                </a:solidFill>
              </a:rPr>
              <a:t>PEC</a:t>
            </a:r>
            <a:r>
              <a:rPr lang="en-US" sz="1600" dirty="0">
                <a:solidFill>
                  <a:schemeClr val="bg2"/>
                </a:solidFill>
              </a:rPr>
              <a:t> (</a:t>
            </a:r>
            <a:r>
              <a:rPr lang="en-US" sz="1600" i="1" dirty="0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sz="16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1600" dirty="0">
                <a:solidFill>
                  <a:schemeClr val="bg2"/>
                </a:solidFill>
                <a:latin typeface="Times New Roman" pitchFamily="18" charset="0"/>
                <a:cs typeface="Arial" pitchFamily="34" charset="0"/>
              </a:rPr>
              <a:t> = - </a:t>
            </a:r>
            <a:r>
              <a:rPr lang="en-US" sz="1600" i="1" dirty="0">
                <a:solidFill>
                  <a:schemeClr val="bg2"/>
                </a:solidFill>
                <a:latin typeface="Times New Roman" pitchFamily="18" charset="0"/>
                <a:cs typeface="Arial" pitchFamily="34" charset="0"/>
              </a:rPr>
              <a:t>q</a:t>
            </a:r>
            <a:r>
              <a:rPr lang="en-US" sz="1600" dirty="0">
                <a:solidFill>
                  <a:schemeClr val="bg2"/>
                </a:solidFill>
                <a:latin typeface="Times New Roman" pitchFamily="18" charset="0"/>
                <a:cs typeface="Arial" pitchFamily="34" charset="0"/>
              </a:rPr>
              <a:t>)</a:t>
            </a:r>
            <a:r>
              <a:rPr lang="en-US" sz="16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22300" y="1954213"/>
            <a:ext cx="7686675" cy="2481262"/>
            <a:chOff x="622300" y="1954213"/>
            <a:chExt cx="7686675" cy="2481262"/>
          </a:xfrm>
        </p:grpSpPr>
        <p:sp>
          <p:nvSpPr>
            <p:cNvPr id="17415" name="Oval 5"/>
            <p:cNvSpPr>
              <a:spLocks noChangeArrowheads="1"/>
            </p:cNvSpPr>
            <p:nvPr/>
          </p:nvSpPr>
          <p:spPr bwMode="auto">
            <a:xfrm>
              <a:off x="4510088" y="2820988"/>
              <a:ext cx="107950" cy="10636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Line 6"/>
            <p:cNvSpPr>
              <a:spLocks noChangeShapeType="1"/>
            </p:cNvSpPr>
            <p:nvPr/>
          </p:nvSpPr>
          <p:spPr bwMode="auto">
            <a:xfrm>
              <a:off x="3857625" y="2889250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2779713" y="2878138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622300" y="3530600"/>
              <a:ext cx="76866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4494439" y="4100512"/>
              <a:ext cx="110218" cy="1085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3851275" y="3533775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2817813" y="4156075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411" name="Object 19"/>
            <p:cNvGraphicFramePr>
              <a:graphicFrameLocks noChangeAspect="1"/>
            </p:cNvGraphicFramePr>
            <p:nvPr/>
          </p:nvGraphicFramePr>
          <p:xfrm>
            <a:off x="6705600" y="2824163"/>
            <a:ext cx="298450" cy="412750"/>
          </p:xfrm>
          <a:graphic>
            <a:graphicData uri="http://schemas.openxmlformats.org/presentationml/2006/ole">
              <p:oleObj spid="_x0000_s17558" name="Equation" r:id="rId5" imgW="165028" imgH="228501" progId="Equation.DSMT4">
                <p:embed/>
              </p:oleObj>
            </a:graphicData>
          </a:graphic>
        </p:graphicFrame>
        <p:graphicFrame>
          <p:nvGraphicFramePr>
            <p:cNvPr id="17412" name="Object 20"/>
            <p:cNvGraphicFramePr>
              <a:graphicFrameLocks noChangeAspect="1"/>
            </p:cNvGraphicFramePr>
            <p:nvPr/>
          </p:nvGraphicFramePr>
          <p:xfrm>
            <a:off x="6688138" y="4022725"/>
            <a:ext cx="298450" cy="412750"/>
          </p:xfrm>
          <a:graphic>
            <a:graphicData uri="http://schemas.openxmlformats.org/presentationml/2006/ole">
              <p:oleObj spid="_x0000_s17559" name="Equation" r:id="rId6" imgW="165028" imgH="228501" progId="Equation.DSMT4">
                <p:embed/>
              </p:oleObj>
            </a:graphicData>
          </a:graphic>
        </p:graphicFrame>
        <p:grpSp>
          <p:nvGrpSpPr>
            <p:cNvPr id="17430" name="Group 22"/>
            <p:cNvGrpSpPr>
              <a:grpSpLocks/>
            </p:cNvGrpSpPr>
            <p:nvPr/>
          </p:nvGrpSpPr>
          <p:grpSpPr bwMode="auto">
            <a:xfrm>
              <a:off x="5943601" y="1954213"/>
              <a:ext cx="2205038" cy="369887"/>
              <a:chOff x="3928" y="1303"/>
              <a:chExt cx="1389" cy="233"/>
            </a:xfrm>
          </p:grpSpPr>
          <p:sp>
            <p:nvSpPr>
              <p:cNvPr id="17428" name="Oval 20"/>
              <p:cNvSpPr>
                <a:spLocks noChangeArrowheads="1"/>
              </p:cNvSpPr>
              <p:nvPr/>
            </p:nvSpPr>
            <p:spPr bwMode="auto">
              <a:xfrm>
                <a:off x="3928" y="1387"/>
                <a:ext cx="69" cy="6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9" name="Text Box 21"/>
              <p:cNvSpPr txBox="1">
                <a:spLocks noChangeArrowheads="1"/>
              </p:cNvSpPr>
              <p:nvPr/>
            </p:nvSpPr>
            <p:spPr bwMode="auto">
              <a:xfrm>
                <a:off x="4062" y="1303"/>
                <a:ext cx="1255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Observation </a:t>
                </a:r>
                <a:r>
                  <a:rPr lang="en-US" dirty="0">
                    <a:solidFill>
                      <a:schemeClr val="bg2"/>
                    </a:solidFill>
                  </a:rPr>
                  <a:t>point</a:t>
                </a:r>
              </a:p>
            </p:txBody>
          </p:sp>
        </p:grpSp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4679500" y="2563931"/>
            <a:ext cx="231775" cy="303213"/>
          </p:xfrm>
          <a:graphic>
            <a:graphicData uri="http://schemas.openxmlformats.org/presentationml/2006/ole">
              <p:oleObj spid="_x0000_s17560" name="Equation" r:id="rId7" imgW="126780" imgH="164814" progId="Equation.DSMT4">
                <p:embed/>
              </p:oleObj>
            </a:graphicData>
          </a:graphic>
        </p:graphicFrame>
        <p:graphicFrame>
          <p:nvGraphicFramePr>
            <p:cNvPr id="25" name="Object 5"/>
            <p:cNvGraphicFramePr>
              <a:graphicFrameLocks noChangeAspect="1"/>
            </p:cNvGraphicFramePr>
            <p:nvPr/>
          </p:nvGraphicFramePr>
          <p:xfrm>
            <a:off x="4700588" y="4057650"/>
            <a:ext cx="300037" cy="373063"/>
          </p:xfrm>
          <a:graphic>
            <a:graphicData uri="http://schemas.openxmlformats.org/presentationml/2006/ole">
              <p:oleObj spid="_x0000_s17561" name="Equation" r:id="rId8" imgW="164957" imgH="203024" progId="Equation.DSMT4">
                <p:embed/>
              </p:oleObj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/>
          </p:nvGraphicFramePr>
          <p:xfrm>
            <a:off x="3505959" y="3017648"/>
            <a:ext cx="231775" cy="325437"/>
          </p:xfrm>
          <a:graphic>
            <a:graphicData uri="http://schemas.openxmlformats.org/presentationml/2006/ole">
              <p:oleObj spid="_x0000_s17562" name="Equation" r:id="rId9" imgW="126725" imgH="177415" progId="Equation.DSMT4">
                <p:embed/>
              </p:oleObj>
            </a:graphicData>
          </a:graphic>
        </p:graphicFrame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3505959" y="3645445"/>
            <a:ext cx="231775" cy="325437"/>
          </p:xfrm>
          <a:graphic>
            <a:graphicData uri="http://schemas.openxmlformats.org/presentationml/2006/ole">
              <p:oleObj spid="_x0000_s17563" name="Equation" r:id="rId10" imgW="126725" imgH="17741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505960" y="1048657"/>
            <a:ext cx="4121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hlink"/>
                </a:solidFill>
              </a:rPr>
              <a:t>Solution for dielectric region (</a:t>
            </a:r>
            <a:r>
              <a:rPr lang="en-US" sz="2000" i="1" dirty="0">
                <a:solidFill>
                  <a:schemeClr val="hlink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</a:rPr>
              <a:t> &lt; 0</a:t>
            </a:r>
            <a:r>
              <a:rPr lang="en-US" sz="2000" dirty="0">
                <a:solidFill>
                  <a:schemeClr val="hlink"/>
                </a:solidFill>
              </a:rPr>
              <a:t>):</a:t>
            </a:r>
          </a:p>
        </p:txBody>
      </p:sp>
      <p:graphicFrame>
        <p:nvGraphicFramePr>
          <p:cNvPr id="18434" name="Object 15"/>
          <p:cNvGraphicFramePr>
            <a:graphicFrameLocks noChangeAspect="1"/>
          </p:cNvGraphicFramePr>
          <p:nvPr/>
        </p:nvGraphicFramePr>
        <p:xfrm>
          <a:off x="3416300" y="5484813"/>
          <a:ext cx="1743075" cy="871537"/>
        </p:xfrm>
        <a:graphic>
          <a:graphicData uri="http://schemas.openxmlformats.org/presentationml/2006/ole">
            <p:oleObj spid="_x0000_s18539" name="Equation" r:id="rId4" imgW="965200" imgH="482600" progId="Equation.DSMT4">
              <p:embed/>
            </p:oleObj>
          </a:graphicData>
        </a:graphic>
      </p:graphicFrame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27013" y="0"/>
            <a:ext cx="89169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Theory for Dielectric Region (cont.)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6538" y="1908175"/>
            <a:ext cx="8547100" cy="3171825"/>
            <a:chOff x="236538" y="1908175"/>
            <a:chExt cx="8547100" cy="3171825"/>
          </a:xfrm>
        </p:grpSpPr>
        <p:sp>
          <p:nvSpPr>
            <p:cNvPr id="18438" name="Rectangle 19"/>
            <p:cNvSpPr>
              <a:spLocks noChangeArrowheads="1"/>
            </p:cNvSpPr>
            <p:nvPr/>
          </p:nvSpPr>
          <p:spPr bwMode="auto">
            <a:xfrm>
              <a:off x="236538" y="1908175"/>
              <a:ext cx="8547100" cy="3171825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rgbClr val="96969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Oval 4"/>
            <p:cNvSpPr>
              <a:spLocks noChangeArrowheads="1"/>
            </p:cNvSpPr>
            <p:nvPr/>
          </p:nvSpPr>
          <p:spPr bwMode="auto">
            <a:xfrm>
              <a:off x="4698319" y="2814864"/>
              <a:ext cx="113166" cy="111502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5"/>
            <p:cNvSpPr>
              <a:spLocks noChangeShapeType="1"/>
            </p:cNvSpPr>
            <p:nvPr/>
          </p:nvSpPr>
          <p:spPr bwMode="auto">
            <a:xfrm>
              <a:off x="4065588" y="2889250"/>
              <a:ext cx="0" cy="636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>
              <a:off x="2974975" y="2878138"/>
              <a:ext cx="16700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>
              <a:off x="830263" y="3530600"/>
              <a:ext cx="768667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8435" name="Object 16"/>
            <p:cNvGraphicFramePr>
              <a:graphicFrameLocks noChangeAspect="1"/>
            </p:cNvGraphicFramePr>
            <p:nvPr/>
          </p:nvGraphicFramePr>
          <p:xfrm>
            <a:off x="6810375" y="2824163"/>
            <a:ext cx="504825" cy="412750"/>
          </p:xfrm>
          <a:graphic>
            <a:graphicData uri="http://schemas.openxmlformats.org/presentationml/2006/ole">
              <p:oleObj spid="_x0000_s18540" name="Equation" r:id="rId5" imgW="279400" imgH="228600" progId="Equation.DSMT4">
                <p:embed/>
              </p:oleObj>
            </a:graphicData>
          </a:graphic>
        </p:graphicFrame>
        <p:graphicFrame>
          <p:nvGraphicFramePr>
            <p:cNvPr id="18436" name="Object 17"/>
            <p:cNvGraphicFramePr>
              <a:graphicFrameLocks noChangeAspect="1"/>
            </p:cNvGraphicFramePr>
            <p:nvPr/>
          </p:nvGraphicFramePr>
          <p:xfrm>
            <a:off x="6869113" y="3903663"/>
            <a:ext cx="504825" cy="412750"/>
          </p:xfrm>
          <a:graphic>
            <a:graphicData uri="http://schemas.openxmlformats.org/presentationml/2006/ole">
              <p:oleObj spid="_x0000_s18541" name="Equation" r:id="rId6" imgW="279400" imgH="228600" progId="Equation.DSMT4">
                <p:embed/>
              </p:oleObj>
            </a:graphicData>
          </a:graphic>
        </p:graphicFrame>
        <p:grpSp>
          <p:nvGrpSpPr>
            <p:cNvPr id="18447" name="Group 15"/>
            <p:cNvGrpSpPr>
              <a:grpSpLocks/>
            </p:cNvGrpSpPr>
            <p:nvPr/>
          </p:nvGrpSpPr>
          <p:grpSpPr bwMode="auto">
            <a:xfrm>
              <a:off x="1638301" y="4113213"/>
              <a:ext cx="2205038" cy="369887"/>
              <a:chOff x="3928" y="1303"/>
              <a:chExt cx="1389" cy="233"/>
            </a:xfrm>
          </p:grpSpPr>
          <p:sp>
            <p:nvSpPr>
              <p:cNvPr id="18448" name="Oval 16"/>
              <p:cNvSpPr>
                <a:spLocks noChangeArrowheads="1"/>
              </p:cNvSpPr>
              <p:nvPr/>
            </p:nvSpPr>
            <p:spPr bwMode="auto">
              <a:xfrm>
                <a:off x="3928" y="1381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Text Box 17"/>
              <p:cNvSpPr txBox="1">
                <a:spLocks noChangeArrowheads="1"/>
              </p:cNvSpPr>
              <p:nvPr/>
            </p:nvSpPr>
            <p:spPr bwMode="auto">
              <a:xfrm>
                <a:off x="4062" y="1303"/>
                <a:ext cx="1255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Observation </a:t>
                </a:r>
                <a:r>
                  <a:rPr lang="en-US" dirty="0">
                    <a:solidFill>
                      <a:schemeClr val="bg2"/>
                    </a:solidFill>
                  </a:rPr>
                  <a:t>point</a:t>
                </a:r>
              </a:p>
            </p:txBody>
          </p:sp>
        </p:grpSp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3765271" y="3004000"/>
            <a:ext cx="231775" cy="325437"/>
          </p:xfrm>
          <a:graphic>
            <a:graphicData uri="http://schemas.openxmlformats.org/presentationml/2006/ole">
              <p:oleObj spid="_x0000_s18542" name="Equation" r:id="rId7" imgW="126725" imgH="177415" progId="Equation.DSMT4">
                <p:embed/>
              </p:oleObj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4937103" y="2490479"/>
            <a:ext cx="347662" cy="371475"/>
          </p:xfrm>
          <a:graphic>
            <a:graphicData uri="http://schemas.openxmlformats.org/presentationml/2006/ole">
              <p:oleObj spid="_x0000_s18543" name="Equation" r:id="rId8" imgW="190417" imgH="203112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893978" y="871047"/>
            <a:ext cx="31790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hlink"/>
                </a:solidFill>
              </a:rPr>
              <a:t>Sketch of electric field</a:t>
            </a:r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19461" name="Text Box 31"/>
          <p:cNvSpPr txBox="1">
            <a:spLocks noChangeArrowheads="1"/>
          </p:cNvSpPr>
          <p:nvPr/>
        </p:nvSpPr>
        <p:spPr bwMode="auto">
          <a:xfrm>
            <a:off x="1350056" y="1577067"/>
            <a:ext cx="662023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The flux lines are straight lines in the dielectric region.</a:t>
            </a:r>
          </a:p>
        </p:txBody>
      </p:sp>
      <p:sp>
        <p:nvSpPr>
          <p:cNvPr id="358447" name="Text Box 47"/>
          <p:cNvSpPr txBox="1">
            <a:spLocks noChangeArrowheads="1"/>
          </p:cNvSpPr>
          <p:nvPr/>
        </p:nvSpPr>
        <p:spPr bwMode="auto">
          <a:xfrm>
            <a:off x="0" y="0"/>
            <a:ext cx="89169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Theory for Dielectric Region (cont.)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00742" y="5921828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flux lines are bent away from the normal (as proven earlier from B.C.s).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85649" y="2277328"/>
            <a:ext cx="6400800" cy="3273705"/>
            <a:chOff x="1285649" y="2277328"/>
            <a:chExt cx="6400800" cy="3273705"/>
          </a:xfrm>
        </p:grpSpPr>
        <p:sp>
          <p:nvSpPr>
            <p:cNvPr id="19465" name="Rectangle 18"/>
            <p:cNvSpPr>
              <a:spLocks noChangeArrowheads="1"/>
            </p:cNvSpPr>
            <p:nvPr/>
          </p:nvSpPr>
          <p:spPr bwMode="auto">
            <a:xfrm>
              <a:off x="1285649" y="3709533"/>
              <a:ext cx="6400800" cy="1841500"/>
            </a:xfrm>
            <a:prstGeom prst="rect">
              <a:avLst/>
            </a:prstGeom>
            <a:solidFill>
              <a:srgbClr val="969696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58" name="Object 19"/>
            <p:cNvGraphicFramePr>
              <a:graphicFrameLocks noChangeAspect="1"/>
            </p:cNvGraphicFramePr>
            <p:nvPr/>
          </p:nvGraphicFramePr>
          <p:xfrm>
            <a:off x="6822849" y="3790496"/>
            <a:ext cx="630238" cy="493713"/>
          </p:xfrm>
          <a:graphic>
            <a:graphicData uri="http://schemas.openxmlformats.org/presentationml/2006/ole">
              <p:oleObj spid="_x0000_s19521" name="Equation" r:id="rId4" imgW="291973" imgH="228501" progId="Equation.DSMT4">
                <p:embed/>
              </p:oleObj>
            </a:graphicData>
          </a:graphic>
        </p:graphicFrame>
        <p:graphicFrame>
          <p:nvGraphicFramePr>
            <p:cNvPr id="19459" name="Object 20"/>
            <p:cNvGraphicFramePr>
              <a:graphicFrameLocks noChangeAspect="1"/>
            </p:cNvGraphicFramePr>
            <p:nvPr/>
          </p:nvGraphicFramePr>
          <p:xfrm>
            <a:off x="6914924" y="3084058"/>
            <a:ext cx="350838" cy="485775"/>
          </p:xfrm>
          <a:graphic>
            <a:graphicData uri="http://schemas.openxmlformats.org/presentationml/2006/ole">
              <p:oleObj spid="_x0000_s19522" name="Equation" r:id="rId5" imgW="165028" imgH="228501" progId="Equation.DSMT4">
                <p:embed/>
              </p:oleObj>
            </a:graphicData>
          </a:graphic>
        </p:graphicFrame>
        <p:sp>
          <p:nvSpPr>
            <p:cNvPr id="19466" name="Line 24"/>
            <p:cNvSpPr>
              <a:spLocks noChangeShapeType="1"/>
            </p:cNvSpPr>
            <p:nvPr/>
          </p:nvSpPr>
          <p:spPr bwMode="auto">
            <a:xfrm flipH="1">
              <a:off x="2519137" y="3723821"/>
              <a:ext cx="1103313" cy="16033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7" name="Line 26"/>
            <p:cNvSpPr>
              <a:spLocks noChangeShapeType="1"/>
            </p:cNvSpPr>
            <p:nvPr/>
          </p:nvSpPr>
          <p:spPr bwMode="auto">
            <a:xfrm>
              <a:off x="5146449" y="3761921"/>
              <a:ext cx="1144588" cy="145573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8" name="Freeform 27"/>
            <p:cNvSpPr>
              <a:spLocks/>
            </p:cNvSpPr>
            <p:nvPr/>
          </p:nvSpPr>
          <p:spPr bwMode="auto">
            <a:xfrm>
              <a:off x="4003449" y="2657021"/>
              <a:ext cx="355600" cy="1092200"/>
            </a:xfrm>
            <a:custGeom>
              <a:avLst/>
              <a:gdLst>
                <a:gd name="T0" fmla="*/ 224 w 224"/>
                <a:gd name="T1" fmla="*/ 0 h 688"/>
                <a:gd name="T2" fmla="*/ 156 w 224"/>
                <a:gd name="T3" fmla="*/ 154 h 688"/>
                <a:gd name="T4" fmla="*/ 123 w 224"/>
                <a:gd name="T5" fmla="*/ 245 h 688"/>
                <a:gd name="T6" fmla="*/ 90 w 224"/>
                <a:gd name="T7" fmla="*/ 346 h 688"/>
                <a:gd name="T8" fmla="*/ 56 w 224"/>
                <a:gd name="T9" fmla="*/ 454 h 688"/>
                <a:gd name="T10" fmla="*/ 31 w 224"/>
                <a:gd name="T11" fmla="*/ 554 h 688"/>
                <a:gd name="T12" fmla="*/ 0 w 224"/>
                <a:gd name="T13" fmla="*/ 688 h 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688"/>
                <a:gd name="T23" fmla="*/ 224 w 224"/>
                <a:gd name="T24" fmla="*/ 688 h 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688">
                  <a:moveTo>
                    <a:pt x="224" y="0"/>
                  </a:moveTo>
                  <a:lnTo>
                    <a:pt x="156" y="154"/>
                  </a:lnTo>
                  <a:lnTo>
                    <a:pt x="123" y="245"/>
                  </a:lnTo>
                  <a:lnTo>
                    <a:pt x="90" y="346"/>
                  </a:lnTo>
                  <a:lnTo>
                    <a:pt x="56" y="454"/>
                  </a:lnTo>
                  <a:lnTo>
                    <a:pt x="31" y="554"/>
                  </a:lnTo>
                  <a:lnTo>
                    <a:pt x="0" y="688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9" name="Line 28"/>
            <p:cNvSpPr>
              <a:spLocks noChangeShapeType="1"/>
            </p:cNvSpPr>
            <p:nvPr/>
          </p:nvSpPr>
          <p:spPr bwMode="auto">
            <a:xfrm flipH="1">
              <a:off x="3546249" y="3749221"/>
              <a:ext cx="457200" cy="152082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0" name="Line 30"/>
            <p:cNvSpPr>
              <a:spLocks noChangeShapeType="1"/>
            </p:cNvSpPr>
            <p:nvPr/>
          </p:nvSpPr>
          <p:spPr bwMode="auto">
            <a:xfrm>
              <a:off x="4701949" y="3723821"/>
              <a:ext cx="525463" cy="140017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1" name="Freeform 32"/>
            <p:cNvSpPr>
              <a:spLocks/>
            </p:cNvSpPr>
            <p:nvPr/>
          </p:nvSpPr>
          <p:spPr bwMode="auto">
            <a:xfrm flipH="1">
              <a:off x="4359049" y="2657021"/>
              <a:ext cx="355600" cy="1092200"/>
            </a:xfrm>
            <a:custGeom>
              <a:avLst/>
              <a:gdLst>
                <a:gd name="T0" fmla="*/ 224 w 224"/>
                <a:gd name="T1" fmla="*/ 0 h 688"/>
                <a:gd name="T2" fmla="*/ 156 w 224"/>
                <a:gd name="T3" fmla="*/ 154 h 688"/>
                <a:gd name="T4" fmla="*/ 123 w 224"/>
                <a:gd name="T5" fmla="*/ 245 h 688"/>
                <a:gd name="T6" fmla="*/ 90 w 224"/>
                <a:gd name="T7" fmla="*/ 346 h 688"/>
                <a:gd name="T8" fmla="*/ 56 w 224"/>
                <a:gd name="T9" fmla="*/ 454 h 688"/>
                <a:gd name="T10" fmla="*/ 31 w 224"/>
                <a:gd name="T11" fmla="*/ 554 h 688"/>
                <a:gd name="T12" fmla="*/ 0 w 224"/>
                <a:gd name="T13" fmla="*/ 688 h 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688"/>
                <a:gd name="T23" fmla="*/ 224 w 224"/>
                <a:gd name="T24" fmla="*/ 688 h 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688">
                  <a:moveTo>
                    <a:pt x="224" y="0"/>
                  </a:moveTo>
                  <a:lnTo>
                    <a:pt x="156" y="154"/>
                  </a:lnTo>
                  <a:lnTo>
                    <a:pt x="123" y="245"/>
                  </a:lnTo>
                  <a:lnTo>
                    <a:pt x="90" y="346"/>
                  </a:lnTo>
                  <a:lnTo>
                    <a:pt x="56" y="454"/>
                  </a:lnTo>
                  <a:lnTo>
                    <a:pt x="31" y="554"/>
                  </a:lnTo>
                  <a:lnTo>
                    <a:pt x="0" y="688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2" name="Freeform 33"/>
            <p:cNvSpPr>
              <a:spLocks/>
            </p:cNvSpPr>
            <p:nvPr/>
          </p:nvSpPr>
          <p:spPr bwMode="auto">
            <a:xfrm flipH="1">
              <a:off x="4371749" y="2657021"/>
              <a:ext cx="762000" cy="1104900"/>
            </a:xfrm>
            <a:custGeom>
              <a:avLst/>
              <a:gdLst>
                <a:gd name="T0" fmla="*/ 480 w 480"/>
                <a:gd name="T1" fmla="*/ 0 h 696"/>
                <a:gd name="T2" fmla="*/ 346 w 480"/>
                <a:gd name="T3" fmla="*/ 78 h 696"/>
                <a:gd name="T4" fmla="*/ 270 w 480"/>
                <a:gd name="T5" fmla="*/ 153 h 696"/>
                <a:gd name="T6" fmla="*/ 179 w 480"/>
                <a:gd name="T7" fmla="*/ 278 h 696"/>
                <a:gd name="T8" fmla="*/ 112 w 480"/>
                <a:gd name="T9" fmla="*/ 395 h 696"/>
                <a:gd name="T10" fmla="*/ 53 w 480"/>
                <a:gd name="T11" fmla="*/ 529 h 696"/>
                <a:gd name="T12" fmla="*/ 0 w 480"/>
                <a:gd name="T13" fmla="*/ 69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696"/>
                <a:gd name="T23" fmla="*/ 480 w 480"/>
                <a:gd name="T24" fmla="*/ 696 h 6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696">
                  <a:moveTo>
                    <a:pt x="480" y="0"/>
                  </a:moveTo>
                  <a:lnTo>
                    <a:pt x="346" y="78"/>
                  </a:lnTo>
                  <a:lnTo>
                    <a:pt x="270" y="153"/>
                  </a:lnTo>
                  <a:lnTo>
                    <a:pt x="179" y="278"/>
                  </a:lnTo>
                  <a:lnTo>
                    <a:pt x="112" y="395"/>
                  </a:lnTo>
                  <a:lnTo>
                    <a:pt x="53" y="529"/>
                  </a:lnTo>
                  <a:lnTo>
                    <a:pt x="0" y="696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3" name="Line 36"/>
            <p:cNvSpPr>
              <a:spLocks noChangeShapeType="1"/>
            </p:cNvSpPr>
            <p:nvPr/>
          </p:nvSpPr>
          <p:spPr bwMode="auto">
            <a:xfrm flipH="1">
              <a:off x="3616099" y="2728458"/>
              <a:ext cx="661988" cy="10064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4" name="Line 37"/>
            <p:cNvSpPr>
              <a:spLocks noChangeShapeType="1"/>
            </p:cNvSpPr>
            <p:nvPr/>
          </p:nvSpPr>
          <p:spPr bwMode="auto">
            <a:xfrm flipH="1">
              <a:off x="4019324" y="2682421"/>
              <a:ext cx="357188" cy="10461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5" name="Line 38"/>
            <p:cNvSpPr>
              <a:spLocks noChangeShapeType="1"/>
            </p:cNvSpPr>
            <p:nvPr/>
          </p:nvSpPr>
          <p:spPr bwMode="auto">
            <a:xfrm>
              <a:off x="4362224" y="2669721"/>
              <a:ext cx="357188" cy="10461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6" name="Line 39"/>
            <p:cNvSpPr>
              <a:spLocks noChangeShapeType="1"/>
            </p:cNvSpPr>
            <p:nvPr/>
          </p:nvSpPr>
          <p:spPr bwMode="auto">
            <a:xfrm>
              <a:off x="4390799" y="2703058"/>
              <a:ext cx="661988" cy="10064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7" name="Freeform 40"/>
            <p:cNvSpPr>
              <a:spLocks/>
            </p:cNvSpPr>
            <p:nvPr/>
          </p:nvSpPr>
          <p:spPr bwMode="auto">
            <a:xfrm>
              <a:off x="2833462" y="2690358"/>
              <a:ext cx="1452563" cy="992188"/>
            </a:xfrm>
            <a:custGeom>
              <a:avLst/>
              <a:gdLst>
                <a:gd name="T0" fmla="*/ 915 w 915"/>
                <a:gd name="T1" fmla="*/ 0 h 625"/>
                <a:gd name="T2" fmla="*/ 743 w 915"/>
                <a:gd name="T3" fmla="*/ 16 h 625"/>
                <a:gd name="T4" fmla="*/ 609 w 915"/>
                <a:gd name="T5" fmla="*/ 41 h 625"/>
                <a:gd name="T6" fmla="*/ 493 w 915"/>
                <a:gd name="T7" fmla="*/ 99 h 625"/>
                <a:gd name="T8" fmla="*/ 359 w 915"/>
                <a:gd name="T9" fmla="*/ 191 h 625"/>
                <a:gd name="T10" fmla="*/ 167 w 915"/>
                <a:gd name="T11" fmla="*/ 391 h 625"/>
                <a:gd name="T12" fmla="*/ 0 w 915"/>
                <a:gd name="T13" fmla="*/ 625 h 6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5"/>
                <a:gd name="T22" fmla="*/ 0 h 625"/>
                <a:gd name="T23" fmla="*/ 915 w 915"/>
                <a:gd name="T24" fmla="*/ 625 h 6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5" h="625">
                  <a:moveTo>
                    <a:pt x="915" y="0"/>
                  </a:moveTo>
                  <a:lnTo>
                    <a:pt x="743" y="16"/>
                  </a:lnTo>
                  <a:lnTo>
                    <a:pt x="609" y="41"/>
                  </a:lnTo>
                  <a:lnTo>
                    <a:pt x="493" y="99"/>
                  </a:lnTo>
                  <a:lnTo>
                    <a:pt x="359" y="191"/>
                  </a:lnTo>
                  <a:lnTo>
                    <a:pt x="167" y="391"/>
                  </a:lnTo>
                  <a:lnTo>
                    <a:pt x="0" y="625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8" name="Line 41"/>
            <p:cNvSpPr>
              <a:spLocks noChangeShapeType="1"/>
            </p:cNvSpPr>
            <p:nvPr/>
          </p:nvSpPr>
          <p:spPr bwMode="auto">
            <a:xfrm flipH="1">
              <a:off x="2833462" y="2688771"/>
              <a:ext cx="1497013" cy="10080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9" name="Line 42"/>
            <p:cNvSpPr>
              <a:spLocks noChangeShapeType="1"/>
            </p:cNvSpPr>
            <p:nvPr/>
          </p:nvSpPr>
          <p:spPr bwMode="auto">
            <a:xfrm flipH="1">
              <a:off x="1639662" y="3696833"/>
              <a:ext cx="1206500" cy="78263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0" name="Freeform 43"/>
            <p:cNvSpPr>
              <a:spLocks/>
            </p:cNvSpPr>
            <p:nvPr/>
          </p:nvSpPr>
          <p:spPr bwMode="auto">
            <a:xfrm flipH="1">
              <a:off x="4416199" y="2696708"/>
              <a:ext cx="1452563" cy="992188"/>
            </a:xfrm>
            <a:custGeom>
              <a:avLst/>
              <a:gdLst>
                <a:gd name="T0" fmla="*/ 915 w 915"/>
                <a:gd name="T1" fmla="*/ 0 h 625"/>
                <a:gd name="T2" fmla="*/ 743 w 915"/>
                <a:gd name="T3" fmla="*/ 16 h 625"/>
                <a:gd name="T4" fmla="*/ 609 w 915"/>
                <a:gd name="T5" fmla="*/ 41 h 625"/>
                <a:gd name="T6" fmla="*/ 493 w 915"/>
                <a:gd name="T7" fmla="*/ 99 h 625"/>
                <a:gd name="T8" fmla="*/ 359 w 915"/>
                <a:gd name="T9" fmla="*/ 191 h 625"/>
                <a:gd name="T10" fmla="*/ 167 w 915"/>
                <a:gd name="T11" fmla="*/ 391 h 625"/>
                <a:gd name="T12" fmla="*/ 0 w 915"/>
                <a:gd name="T13" fmla="*/ 625 h 6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5"/>
                <a:gd name="T22" fmla="*/ 0 h 625"/>
                <a:gd name="T23" fmla="*/ 915 w 915"/>
                <a:gd name="T24" fmla="*/ 625 h 6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5" h="625">
                  <a:moveTo>
                    <a:pt x="915" y="0"/>
                  </a:moveTo>
                  <a:lnTo>
                    <a:pt x="743" y="16"/>
                  </a:lnTo>
                  <a:lnTo>
                    <a:pt x="609" y="41"/>
                  </a:lnTo>
                  <a:lnTo>
                    <a:pt x="493" y="99"/>
                  </a:lnTo>
                  <a:lnTo>
                    <a:pt x="359" y="191"/>
                  </a:lnTo>
                  <a:lnTo>
                    <a:pt x="167" y="391"/>
                  </a:lnTo>
                  <a:lnTo>
                    <a:pt x="0" y="625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1" name="Line 44"/>
            <p:cNvSpPr>
              <a:spLocks noChangeShapeType="1"/>
            </p:cNvSpPr>
            <p:nvPr/>
          </p:nvSpPr>
          <p:spPr bwMode="auto">
            <a:xfrm>
              <a:off x="5862412" y="3677783"/>
              <a:ext cx="1206500" cy="78263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2" name="Line 45"/>
            <p:cNvSpPr>
              <a:spLocks noChangeShapeType="1"/>
            </p:cNvSpPr>
            <p:nvPr/>
          </p:nvSpPr>
          <p:spPr bwMode="auto">
            <a:xfrm>
              <a:off x="4389212" y="2720521"/>
              <a:ext cx="1497013" cy="10080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3" name="Line 22"/>
            <p:cNvSpPr>
              <a:spLocks noChangeShapeType="1"/>
            </p:cNvSpPr>
            <p:nvPr/>
          </p:nvSpPr>
          <p:spPr bwMode="auto">
            <a:xfrm>
              <a:off x="4359049" y="2644321"/>
              <a:ext cx="0" cy="25908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4" name="Freeform 23"/>
            <p:cNvSpPr>
              <a:spLocks/>
            </p:cNvSpPr>
            <p:nvPr/>
          </p:nvSpPr>
          <p:spPr bwMode="auto">
            <a:xfrm>
              <a:off x="3597049" y="2631621"/>
              <a:ext cx="762000" cy="1104900"/>
            </a:xfrm>
            <a:custGeom>
              <a:avLst/>
              <a:gdLst>
                <a:gd name="T0" fmla="*/ 480 w 480"/>
                <a:gd name="T1" fmla="*/ 0 h 696"/>
                <a:gd name="T2" fmla="*/ 346 w 480"/>
                <a:gd name="T3" fmla="*/ 78 h 696"/>
                <a:gd name="T4" fmla="*/ 270 w 480"/>
                <a:gd name="T5" fmla="*/ 153 h 696"/>
                <a:gd name="T6" fmla="*/ 179 w 480"/>
                <a:gd name="T7" fmla="*/ 278 h 696"/>
                <a:gd name="T8" fmla="*/ 112 w 480"/>
                <a:gd name="T9" fmla="*/ 395 h 696"/>
                <a:gd name="T10" fmla="*/ 53 w 480"/>
                <a:gd name="T11" fmla="*/ 529 h 696"/>
                <a:gd name="T12" fmla="*/ 0 w 480"/>
                <a:gd name="T13" fmla="*/ 69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0"/>
                <a:gd name="T22" fmla="*/ 0 h 696"/>
                <a:gd name="T23" fmla="*/ 480 w 480"/>
                <a:gd name="T24" fmla="*/ 696 h 6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0" h="696">
                  <a:moveTo>
                    <a:pt x="480" y="0"/>
                  </a:moveTo>
                  <a:lnTo>
                    <a:pt x="346" y="78"/>
                  </a:lnTo>
                  <a:lnTo>
                    <a:pt x="270" y="153"/>
                  </a:lnTo>
                  <a:lnTo>
                    <a:pt x="179" y="278"/>
                  </a:lnTo>
                  <a:lnTo>
                    <a:pt x="112" y="395"/>
                  </a:lnTo>
                  <a:lnTo>
                    <a:pt x="53" y="529"/>
                  </a:lnTo>
                  <a:lnTo>
                    <a:pt x="0" y="696"/>
                  </a:ln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5" name="Oval 21"/>
            <p:cNvSpPr>
              <a:spLocks noChangeArrowheads="1"/>
            </p:cNvSpPr>
            <p:nvPr/>
          </p:nvSpPr>
          <p:spPr bwMode="auto">
            <a:xfrm>
              <a:off x="4281262" y="2588758"/>
              <a:ext cx="152400" cy="1524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" name="Object 5"/>
            <p:cNvGraphicFramePr>
              <a:graphicFrameLocks noChangeAspect="1"/>
            </p:cNvGraphicFramePr>
            <p:nvPr/>
          </p:nvGraphicFramePr>
          <p:xfrm>
            <a:off x="4515727" y="2277328"/>
            <a:ext cx="231775" cy="303213"/>
          </p:xfrm>
          <a:graphic>
            <a:graphicData uri="http://schemas.openxmlformats.org/presentationml/2006/ole">
              <p:oleObj spid="_x0000_s19523" name="Equation" r:id="rId6" imgW="126780" imgH="164814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1861185" y="0"/>
            <a:ext cx="53546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Theory (cont.)</a:t>
            </a:r>
          </a:p>
        </p:txBody>
      </p:sp>
      <p:sp>
        <p:nvSpPr>
          <p:cNvPr id="22531" name="Text Box 23"/>
          <p:cNvSpPr txBox="1">
            <a:spLocks noChangeArrowheads="1"/>
          </p:cNvSpPr>
          <p:nvPr/>
        </p:nvSpPr>
        <p:spPr bwMode="auto">
          <a:xfrm>
            <a:off x="618808" y="1023303"/>
            <a:ext cx="213552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Image picture:</a:t>
            </a:r>
          </a:p>
        </p:txBody>
      </p:sp>
      <p:sp>
        <p:nvSpPr>
          <p:cNvPr id="22532" name="Text Box 43"/>
          <p:cNvSpPr txBox="1">
            <a:spLocks noChangeArrowheads="1"/>
          </p:cNvSpPr>
          <p:nvPr/>
        </p:nvSpPr>
        <p:spPr bwMode="auto">
          <a:xfrm>
            <a:off x="526473" y="1751767"/>
            <a:ext cx="3662149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 smtClean="0">
              <a:solidFill>
                <a:schemeClr val="bg2"/>
              </a:solidFill>
            </a:endParaRP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There </a:t>
            </a:r>
            <a:r>
              <a:rPr lang="en-US" dirty="0">
                <a:solidFill>
                  <a:schemeClr val="bg2"/>
                </a:solidFill>
              </a:rPr>
              <a:t>is </a:t>
            </a:r>
            <a:r>
              <a:rPr lang="en-US" u="sng" dirty="0">
                <a:solidFill>
                  <a:schemeClr val="bg2"/>
                </a:solidFill>
              </a:rPr>
              <a:t>no ground plane</a:t>
            </a:r>
            <a:r>
              <a:rPr lang="en-US" dirty="0">
                <a:solidFill>
                  <a:schemeClr val="bg2"/>
                </a:solidFill>
              </a:rPr>
              <a:t> in the image picture!</a:t>
            </a:r>
          </a:p>
        </p:txBody>
      </p:sp>
      <p:sp>
        <p:nvSpPr>
          <p:cNvPr id="22533" name="Text Box 46"/>
          <p:cNvSpPr txBox="1">
            <a:spLocks noChangeArrowheads="1"/>
          </p:cNvSpPr>
          <p:nvPr/>
        </p:nvSpPr>
        <p:spPr bwMode="auto">
          <a:xfrm>
            <a:off x="396241" y="5126990"/>
            <a:ext cx="83515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original charge and the image charge together give the correct electric field in the region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&gt;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. They do </a:t>
            </a:r>
            <a:r>
              <a:rPr lang="en-US" u="sng" dirty="0" smtClean="0">
                <a:solidFill>
                  <a:schemeClr val="bg1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give </a:t>
            </a:r>
            <a:r>
              <a:rPr lang="en-US" dirty="0">
                <a:solidFill>
                  <a:schemeClr val="bg1"/>
                </a:solidFill>
              </a:rPr>
              <a:t>the correct solution in the region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&lt;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3105" y="6025627"/>
            <a:ext cx="604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(A proof that this is a valid solution is given on slides 7-8.)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28340" y="936625"/>
            <a:ext cx="4913094" cy="3887790"/>
            <a:chOff x="3228340" y="936625"/>
            <a:chExt cx="4913094" cy="3887790"/>
          </a:xfrm>
        </p:grpSpPr>
        <p:sp>
          <p:nvSpPr>
            <p:cNvPr id="22535" name="Line 3"/>
            <p:cNvSpPr>
              <a:spLocks noChangeShapeType="1"/>
            </p:cNvSpPr>
            <p:nvPr/>
          </p:nvSpPr>
          <p:spPr bwMode="auto">
            <a:xfrm flipV="1">
              <a:off x="3228340" y="3425827"/>
              <a:ext cx="3741739" cy="4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8" name="Oval 6"/>
            <p:cNvSpPr>
              <a:spLocks noChangeArrowheads="1"/>
            </p:cNvSpPr>
            <p:nvPr/>
          </p:nvSpPr>
          <p:spPr bwMode="auto">
            <a:xfrm>
              <a:off x="4933411" y="2141539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 flipV="1">
              <a:off x="5084128" y="1335089"/>
              <a:ext cx="0" cy="622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1" name="Line 10"/>
            <p:cNvSpPr>
              <a:spLocks noChangeShapeType="1"/>
            </p:cNvSpPr>
            <p:nvPr/>
          </p:nvSpPr>
          <p:spPr bwMode="auto">
            <a:xfrm>
              <a:off x="5071428" y="2420939"/>
              <a:ext cx="0" cy="1023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2" name="Line 11"/>
            <p:cNvSpPr>
              <a:spLocks noChangeShapeType="1"/>
            </p:cNvSpPr>
            <p:nvPr/>
          </p:nvSpPr>
          <p:spPr bwMode="auto">
            <a:xfrm>
              <a:off x="7268529" y="3421065"/>
              <a:ext cx="4159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5" name="Line 31"/>
            <p:cNvSpPr>
              <a:spLocks noChangeShapeType="1"/>
            </p:cNvSpPr>
            <p:nvPr/>
          </p:nvSpPr>
          <p:spPr bwMode="auto">
            <a:xfrm>
              <a:off x="5076191" y="3486152"/>
              <a:ext cx="0" cy="1023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47" name="Text Box 47"/>
            <p:cNvSpPr txBox="1">
              <a:spLocks noChangeArrowheads="1"/>
            </p:cNvSpPr>
            <p:nvPr/>
          </p:nvSpPr>
          <p:spPr bwMode="auto">
            <a:xfrm>
              <a:off x="5979479" y="2101852"/>
              <a:ext cx="1749426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Original </a:t>
              </a:r>
              <a:r>
                <a:rPr lang="en-US" dirty="0">
                  <a:solidFill>
                    <a:srgbClr val="FF0000"/>
                  </a:solidFill>
                </a:rPr>
                <a:t>charge</a:t>
              </a:r>
            </a:p>
          </p:txBody>
        </p:sp>
        <p:sp>
          <p:nvSpPr>
            <p:cNvPr id="22548" name="Text Box 48"/>
            <p:cNvSpPr txBox="1">
              <a:spLocks noChangeArrowheads="1"/>
            </p:cNvSpPr>
            <p:nvPr/>
          </p:nvSpPr>
          <p:spPr bwMode="auto">
            <a:xfrm>
              <a:off x="5922329" y="4454527"/>
              <a:ext cx="1595438" cy="3698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Image </a:t>
              </a:r>
              <a:r>
                <a:rPr lang="en-US" dirty="0">
                  <a:solidFill>
                    <a:srgbClr val="FF0000"/>
                  </a:solidFill>
                </a:rPr>
                <a:t>charge</a:t>
              </a:r>
            </a:p>
          </p:txBody>
        </p:sp>
        <p:sp>
          <p:nvSpPr>
            <p:cNvPr id="22549" name="Oval 29"/>
            <p:cNvSpPr>
              <a:spLocks noChangeArrowheads="1"/>
            </p:cNvSpPr>
            <p:nvPr/>
          </p:nvSpPr>
          <p:spPr bwMode="auto">
            <a:xfrm>
              <a:off x="4946111" y="4489452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49"/>
            <p:cNvGraphicFramePr>
              <a:graphicFrameLocks noChangeAspect="1"/>
            </p:cNvGraphicFramePr>
            <p:nvPr/>
          </p:nvGraphicFramePr>
          <p:xfrm>
            <a:off x="4742384" y="2713677"/>
            <a:ext cx="231775" cy="323850"/>
          </p:xfrm>
          <a:graphic>
            <a:graphicData uri="http://schemas.openxmlformats.org/presentationml/2006/ole">
              <p:oleObj spid="_x0000_s138367" name="Equation" r:id="rId4" imgW="126725" imgH="177415" progId="Equation.DSMT4">
                <p:embed/>
              </p:oleObj>
            </a:graphicData>
          </a:graphic>
        </p:graphicFrame>
        <p:graphicFrame>
          <p:nvGraphicFramePr>
            <p:cNvPr id="25" name="Object 49"/>
            <p:cNvGraphicFramePr>
              <a:graphicFrameLocks noChangeAspect="1"/>
            </p:cNvGraphicFramePr>
            <p:nvPr/>
          </p:nvGraphicFramePr>
          <p:xfrm>
            <a:off x="4715088" y="3750907"/>
            <a:ext cx="231775" cy="323850"/>
          </p:xfrm>
          <a:graphic>
            <a:graphicData uri="http://schemas.openxmlformats.org/presentationml/2006/ole">
              <p:oleObj spid="_x0000_s138368" name="Equation" r:id="rId5" imgW="126725" imgH="177415" progId="Equation.DSMT4">
                <p:embed/>
              </p:oleObj>
            </a:graphicData>
          </a:graphic>
        </p:graphicFrame>
        <p:graphicFrame>
          <p:nvGraphicFramePr>
            <p:cNvPr id="26" name="Object 49"/>
            <p:cNvGraphicFramePr>
              <a:graphicFrameLocks noChangeAspect="1"/>
            </p:cNvGraphicFramePr>
            <p:nvPr/>
          </p:nvGraphicFramePr>
          <p:xfrm>
            <a:off x="5287963" y="1809750"/>
            <a:ext cx="231775" cy="301625"/>
          </p:xfrm>
          <a:graphic>
            <a:graphicData uri="http://schemas.openxmlformats.org/presentationml/2006/ole">
              <p:oleObj spid="_x0000_s138369" name="Equation" r:id="rId6" imgW="126780" imgH="164814" progId="Equation.DSMT4">
                <p:embed/>
              </p:oleObj>
            </a:graphicData>
          </a:graphic>
        </p:graphicFrame>
        <p:graphicFrame>
          <p:nvGraphicFramePr>
            <p:cNvPr id="138244" name="Object 4"/>
            <p:cNvGraphicFramePr>
              <a:graphicFrameLocks noChangeAspect="1"/>
            </p:cNvGraphicFramePr>
            <p:nvPr/>
          </p:nvGraphicFramePr>
          <p:xfrm>
            <a:off x="5249863" y="4227182"/>
            <a:ext cx="393700" cy="301625"/>
          </p:xfrm>
          <a:graphic>
            <a:graphicData uri="http://schemas.openxmlformats.org/presentationml/2006/ole">
              <p:oleObj spid="_x0000_s138370" name="Equation" r:id="rId7" imgW="215619" imgH="164885" progId="Equation.DSMT4">
                <p:embed/>
              </p:oleObj>
            </a:graphicData>
          </a:graphic>
        </p:graphicFrame>
        <p:graphicFrame>
          <p:nvGraphicFramePr>
            <p:cNvPr id="28" name="Object 49"/>
            <p:cNvGraphicFramePr>
              <a:graphicFrameLocks noChangeAspect="1"/>
            </p:cNvGraphicFramePr>
            <p:nvPr/>
          </p:nvGraphicFramePr>
          <p:xfrm>
            <a:off x="7909659" y="3325197"/>
            <a:ext cx="231775" cy="254000"/>
          </p:xfrm>
          <a:graphic>
            <a:graphicData uri="http://schemas.openxmlformats.org/presentationml/2006/ole">
              <p:oleObj spid="_x0000_s138371" name="Equation" r:id="rId8" imgW="126835" imgH="139518" progId="Equation.DSMT4">
                <p:embed/>
              </p:oleObj>
            </a:graphicData>
          </a:graphic>
        </p:graphicFrame>
        <p:graphicFrame>
          <p:nvGraphicFramePr>
            <p:cNvPr id="138246" name="Object 6"/>
            <p:cNvGraphicFramePr>
              <a:graphicFrameLocks noChangeAspect="1"/>
            </p:cNvGraphicFramePr>
            <p:nvPr/>
          </p:nvGraphicFramePr>
          <p:xfrm>
            <a:off x="4976813" y="936625"/>
            <a:ext cx="231775" cy="230188"/>
          </p:xfrm>
          <a:graphic>
            <a:graphicData uri="http://schemas.openxmlformats.org/presentationml/2006/ole">
              <p:oleObj spid="_x0000_s138372" name="Equation" r:id="rId9" imgW="126725" imgH="12672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1861185" y="0"/>
            <a:ext cx="53546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Theory (cont.)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672" y="2196390"/>
            <a:ext cx="4340648" cy="1782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467" y="5687230"/>
            <a:ext cx="851707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3038" indent="-1730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These two problems have the same potential and electric field in the upper region (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&gt; 0</a:t>
            </a:r>
            <a:r>
              <a:rPr lang="en-US" sz="1600" dirty="0" smtClean="0">
                <a:solidFill>
                  <a:schemeClr val="bg1"/>
                </a:solidFill>
              </a:rPr>
              <a:t>).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</a:rPr>
              <a:t>The image picture gives the wrong answer in the lower region (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&lt; 0</a:t>
            </a:r>
            <a:r>
              <a:rPr lang="en-US" sz="1600" dirty="0" smtClean="0">
                <a:solidFill>
                  <a:schemeClr val="bg1"/>
                </a:solidFill>
              </a:rPr>
              <a:t>).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0541" y="977344"/>
            <a:ext cx="3459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Summary of Image Method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4881" y="4358755"/>
            <a:ext cx="1829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Original problem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20612" y="4393976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Image picture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4591251" y="2569945"/>
            <a:ext cx="1029903" cy="404261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0795" y="2091203"/>
            <a:ext cx="1954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Equivalent for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&gt; 0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5415" y="2153653"/>
            <a:ext cx="3539608" cy="2863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35038" y="1230313"/>
            <a:ext cx="947737" cy="4572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z &gt; 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173741" y="5351236"/>
          <a:ext cx="2916237" cy="936625"/>
        </p:xfrm>
        <a:graphic>
          <a:graphicData uri="http://schemas.openxmlformats.org/presentationml/2006/ole">
            <p:oleObj spid="_x0000_s5353" name="Equation" r:id="rId4" imgW="1346200" imgH="431800" progId="Equation.DSMT4">
              <p:embed/>
            </p:oleObj>
          </a:graphicData>
        </a:graphic>
      </p:graphicFrame>
      <p:graphicFrame>
        <p:nvGraphicFramePr>
          <p:cNvPr id="5123" name="Object 28"/>
          <p:cNvGraphicFramePr>
            <a:graphicFrameLocks noChangeAspect="1"/>
          </p:cNvGraphicFramePr>
          <p:nvPr/>
        </p:nvGraphicFramePr>
        <p:xfrm>
          <a:off x="733471" y="4321765"/>
          <a:ext cx="1706562" cy="495300"/>
        </p:xfrm>
        <a:graphic>
          <a:graphicData uri="http://schemas.openxmlformats.org/presentationml/2006/ole">
            <p:oleObj spid="_x0000_s5354" name="Equation" r:id="rId5" imgW="787400" imgH="228600" progId="Equation.DSMT4">
              <p:embed/>
            </p:oleObj>
          </a:graphicData>
        </a:graphic>
      </p:graphicFrame>
      <p:sp>
        <p:nvSpPr>
          <p:cNvPr id="365597" name="Text Box 29"/>
          <p:cNvSpPr txBox="1">
            <a:spLocks noChangeArrowheads="1"/>
          </p:cNvSpPr>
          <p:nvPr/>
        </p:nvSpPr>
        <p:spPr bwMode="auto">
          <a:xfrm>
            <a:off x="1810385" y="0"/>
            <a:ext cx="53546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Theory (cont.)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68138" y="2011826"/>
            <a:ext cx="2680791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Here is what the image solution looks like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(for the potential).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28486" y="896938"/>
            <a:ext cx="4848924" cy="3973063"/>
            <a:chOff x="2828486" y="896938"/>
            <a:chExt cx="4848924" cy="3973063"/>
          </a:xfrm>
        </p:grpSpPr>
        <p:sp>
          <p:nvSpPr>
            <p:cNvPr id="5128" name="Line 3"/>
            <p:cNvSpPr>
              <a:spLocks noChangeShapeType="1"/>
            </p:cNvSpPr>
            <p:nvPr/>
          </p:nvSpPr>
          <p:spPr bwMode="auto">
            <a:xfrm flipV="1">
              <a:off x="2828486" y="3375025"/>
              <a:ext cx="3741738" cy="47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1" name="Oval 9"/>
            <p:cNvSpPr>
              <a:spLocks noChangeArrowheads="1"/>
            </p:cNvSpPr>
            <p:nvPr/>
          </p:nvSpPr>
          <p:spPr bwMode="auto">
            <a:xfrm>
              <a:off x="4533557" y="2090737"/>
              <a:ext cx="260350" cy="24288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11"/>
            <p:cNvSpPr>
              <a:spLocks noChangeShapeType="1"/>
            </p:cNvSpPr>
            <p:nvPr/>
          </p:nvSpPr>
          <p:spPr bwMode="auto">
            <a:xfrm flipV="1">
              <a:off x="4684274" y="1284287"/>
              <a:ext cx="0" cy="622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4" name="Line 12"/>
            <p:cNvSpPr>
              <a:spLocks noChangeShapeType="1"/>
            </p:cNvSpPr>
            <p:nvPr/>
          </p:nvSpPr>
          <p:spPr bwMode="auto">
            <a:xfrm>
              <a:off x="4671574" y="2370136"/>
              <a:ext cx="0" cy="10239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5" name="Line 13"/>
            <p:cNvSpPr>
              <a:spLocks noChangeShapeType="1"/>
            </p:cNvSpPr>
            <p:nvPr/>
          </p:nvSpPr>
          <p:spPr bwMode="auto">
            <a:xfrm>
              <a:off x="6868674" y="3370261"/>
              <a:ext cx="4159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8" name="Line 17"/>
            <p:cNvSpPr>
              <a:spLocks noChangeShapeType="1"/>
            </p:cNvSpPr>
            <p:nvPr/>
          </p:nvSpPr>
          <p:spPr bwMode="auto">
            <a:xfrm>
              <a:off x="4676336" y="3435348"/>
              <a:ext cx="0" cy="10239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0" name="Text Box 19"/>
            <p:cNvSpPr txBox="1">
              <a:spLocks noChangeArrowheads="1"/>
            </p:cNvSpPr>
            <p:nvPr/>
          </p:nvSpPr>
          <p:spPr bwMode="auto">
            <a:xfrm>
              <a:off x="3944499" y="2005012"/>
              <a:ext cx="4381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#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141" name="Text Box 20"/>
            <p:cNvSpPr txBox="1">
              <a:spLocks noChangeArrowheads="1"/>
            </p:cNvSpPr>
            <p:nvPr/>
          </p:nvSpPr>
          <p:spPr bwMode="auto">
            <a:xfrm>
              <a:off x="3947674" y="4365623"/>
              <a:ext cx="4381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#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142" name="Line 21"/>
            <p:cNvSpPr>
              <a:spLocks noChangeShapeType="1"/>
            </p:cNvSpPr>
            <p:nvPr/>
          </p:nvSpPr>
          <p:spPr bwMode="auto">
            <a:xfrm flipV="1">
              <a:off x="4806511" y="1479549"/>
              <a:ext cx="1974850" cy="6699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 flipV="1">
              <a:off x="4782699" y="1490662"/>
              <a:ext cx="1985962" cy="29606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124" name="Object 23"/>
            <p:cNvGraphicFramePr>
              <a:graphicFrameLocks noChangeAspect="1"/>
            </p:cNvGraphicFramePr>
            <p:nvPr/>
          </p:nvGraphicFramePr>
          <p:xfrm>
            <a:off x="6989324" y="1160462"/>
            <a:ext cx="225425" cy="425450"/>
          </p:xfrm>
          <a:graphic>
            <a:graphicData uri="http://schemas.openxmlformats.org/presentationml/2006/ole">
              <p:oleObj spid="_x0000_s5355" name="Equation" r:id="rId6" imgW="114151" imgH="215619" progId="Equation.DSMT4">
                <p:embed/>
              </p:oleObj>
            </a:graphicData>
          </a:graphic>
        </p:graphicFrame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6743261" y="1401762"/>
              <a:ext cx="115887" cy="11588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15"/>
            <p:cNvSpPr>
              <a:spLocks noChangeArrowheads="1"/>
            </p:cNvSpPr>
            <p:nvPr/>
          </p:nvSpPr>
          <p:spPr bwMode="auto">
            <a:xfrm>
              <a:off x="4546257" y="4438648"/>
              <a:ext cx="260350" cy="24288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" name="Object 49"/>
            <p:cNvGraphicFramePr>
              <a:graphicFrameLocks noChangeAspect="1"/>
            </p:cNvGraphicFramePr>
            <p:nvPr/>
          </p:nvGraphicFramePr>
          <p:xfrm>
            <a:off x="7445635" y="3256958"/>
            <a:ext cx="231775" cy="254000"/>
          </p:xfrm>
          <a:graphic>
            <a:graphicData uri="http://schemas.openxmlformats.org/presentationml/2006/ole">
              <p:oleObj spid="_x0000_s5356" name="Equation" r:id="rId7" imgW="126835" imgH="139518" progId="Equation.DSMT4">
                <p:embed/>
              </p:oleObj>
            </a:graphicData>
          </a:graphic>
        </p:graphicFrame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4554538" y="896938"/>
            <a:ext cx="231775" cy="231775"/>
          </p:xfrm>
          <a:graphic>
            <a:graphicData uri="http://schemas.openxmlformats.org/presentationml/2006/ole">
              <p:oleObj spid="_x0000_s5357" name="Equation" r:id="rId8" imgW="126725" imgH="126725" progId="Equation.DSMT4">
                <p:embed/>
              </p:oleObj>
            </a:graphicData>
          </a:graphic>
        </p:graphicFrame>
        <p:graphicFrame>
          <p:nvGraphicFramePr>
            <p:cNvPr id="5127" name="Object 7"/>
            <p:cNvGraphicFramePr>
              <a:graphicFrameLocks noChangeAspect="1"/>
            </p:cNvGraphicFramePr>
            <p:nvPr/>
          </p:nvGraphicFramePr>
          <p:xfrm>
            <a:off x="5419725" y="1295400"/>
            <a:ext cx="301625" cy="415925"/>
          </p:xfrm>
          <a:graphic>
            <a:graphicData uri="http://schemas.openxmlformats.org/presentationml/2006/ole">
              <p:oleObj spid="_x0000_s5358" name="Equation" r:id="rId9" imgW="165028" imgH="228501" progId="Equation.DSMT4">
                <p:embed/>
              </p:oleObj>
            </a:graphicData>
          </a:graphic>
        </p:graphicFrame>
        <p:graphicFrame>
          <p:nvGraphicFramePr>
            <p:cNvPr id="2" name="Object 8"/>
            <p:cNvGraphicFramePr>
              <a:graphicFrameLocks noChangeAspect="1"/>
            </p:cNvGraphicFramePr>
            <p:nvPr/>
          </p:nvGraphicFramePr>
          <p:xfrm>
            <a:off x="6067425" y="2662238"/>
            <a:ext cx="349250" cy="415925"/>
          </p:xfrm>
          <a:graphic>
            <a:graphicData uri="http://schemas.openxmlformats.org/presentationml/2006/ole">
              <p:oleObj spid="_x0000_s5359" name="Equation" r:id="rId10" imgW="190500" imgH="228600" progId="Equation.DSMT4">
                <p:embed/>
              </p:oleObj>
            </a:graphicData>
          </a:graphic>
        </p:graphicFrame>
        <p:graphicFrame>
          <p:nvGraphicFramePr>
            <p:cNvPr id="35" name="Object 49"/>
            <p:cNvGraphicFramePr>
              <a:graphicFrameLocks noChangeAspect="1"/>
            </p:cNvGraphicFramePr>
            <p:nvPr/>
          </p:nvGraphicFramePr>
          <p:xfrm>
            <a:off x="4332951" y="2672733"/>
            <a:ext cx="231775" cy="323850"/>
          </p:xfrm>
          <a:graphic>
            <a:graphicData uri="http://schemas.openxmlformats.org/presentationml/2006/ole">
              <p:oleObj spid="_x0000_s5360" name="Equation" r:id="rId11" imgW="126725" imgH="177415" progId="Equation.DSMT4">
                <p:embed/>
              </p:oleObj>
            </a:graphicData>
          </a:graphic>
        </p:graphicFrame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4320915" y="3671911"/>
            <a:ext cx="231775" cy="323850"/>
          </p:xfrm>
          <a:graphic>
            <a:graphicData uri="http://schemas.openxmlformats.org/presentationml/2006/ole">
              <p:oleObj spid="_x0000_s5361" name="Equation" r:id="rId12" imgW="126725" imgH="177415" progId="Equation.DSMT4">
                <p:embed/>
              </p:oleObj>
            </a:graphicData>
          </a:graphic>
        </p:graphicFrame>
        <p:graphicFrame>
          <p:nvGraphicFramePr>
            <p:cNvPr id="37" name="Object 49"/>
            <p:cNvGraphicFramePr>
              <a:graphicFrameLocks noChangeAspect="1"/>
            </p:cNvGraphicFramePr>
            <p:nvPr/>
          </p:nvGraphicFramePr>
          <p:xfrm>
            <a:off x="4892178" y="2287422"/>
            <a:ext cx="231775" cy="301625"/>
          </p:xfrm>
          <a:graphic>
            <a:graphicData uri="http://schemas.openxmlformats.org/presentationml/2006/ole">
              <p:oleObj spid="_x0000_s5362" name="Equation" r:id="rId13" imgW="126780" imgH="164814" progId="Equation.DSMT4">
                <p:embed/>
              </p:oleObj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4922317" y="4568376"/>
            <a:ext cx="393700" cy="301625"/>
          </p:xfrm>
          <a:graphic>
            <a:graphicData uri="http://schemas.openxmlformats.org/presentationml/2006/ole">
              <p:oleObj spid="_x0000_s5363" name="Equation" r:id="rId14" imgW="215619" imgH="164885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8"/>
          <p:cNvSpPr txBox="1">
            <a:spLocks noChangeArrowheads="1"/>
          </p:cNvSpPr>
          <p:nvPr/>
        </p:nvSpPr>
        <p:spPr bwMode="auto">
          <a:xfrm>
            <a:off x="620939" y="949552"/>
            <a:ext cx="7748588" cy="6715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see why image theory works, we construct a closed surface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that has a large hemispherical cap (the radius goes to infinity).</a:t>
            </a:r>
          </a:p>
        </p:txBody>
      </p:sp>
      <p:sp>
        <p:nvSpPr>
          <p:cNvPr id="364567" name="Text Box 23"/>
          <p:cNvSpPr txBox="1">
            <a:spLocks noChangeArrowheads="1"/>
          </p:cNvSpPr>
          <p:nvPr/>
        </p:nvSpPr>
        <p:spPr bwMode="auto">
          <a:xfrm>
            <a:off x="1595861" y="0"/>
            <a:ext cx="535463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Theory: Proof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7" name="Text Box 26"/>
          <p:cNvSpPr txBox="1">
            <a:spLocks noChangeArrowheads="1"/>
          </p:cNvSpPr>
          <p:nvPr/>
        </p:nvSpPr>
        <p:spPr bwMode="auto">
          <a:xfrm>
            <a:off x="593725" y="5207678"/>
            <a:ext cx="8078788" cy="72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On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en-US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: 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(the surface is on a perfect electric conductor at zero volts).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</a:rPr>
              <a:t>S</a:t>
            </a:r>
            <a:r>
              <a:rPr lang="en-US" i="1" baseline="-25000" dirty="0" err="1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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 0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(the surface is at infinity where </a:t>
            </a:r>
            <a:r>
              <a:rPr lang="en-US" i="1" u="sng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0,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and 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= 0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on the bottom).</a:t>
            </a: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>
            <a:off x="2959100" y="6364514"/>
            <a:ext cx="431800" cy="190500"/>
          </a:xfrm>
          <a:prstGeom prst="rightArrow">
            <a:avLst>
              <a:gd name="adj1" fmla="val 50000"/>
              <a:gd name="adj2" fmla="val 56667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867201" y="1937657"/>
            <a:ext cx="7925674" cy="2983593"/>
            <a:chOff x="867201" y="1937657"/>
            <a:chExt cx="7925674" cy="2983593"/>
          </a:xfrm>
        </p:grpSpPr>
        <p:sp>
          <p:nvSpPr>
            <p:cNvPr id="23560" name="Oval 6"/>
            <p:cNvSpPr>
              <a:spLocks noChangeArrowheads="1"/>
            </p:cNvSpPr>
            <p:nvPr/>
          </p:nvSpPr>
          <p:spPr bwMode="auto">
            <a:xfrm>
              <a:off x="4078288" y="3017838"/>
              <a:ext cx="260350" cy="24288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Line 9"/>
            <p:cNvSpPr>
              <a:spLocks noChangeShapeType="1"/>
            </p:cNvSpPr>
            <p:nvPr/>
          </p:nvSpPr>
          <p:spPr bwMode="auto">
            <a:xfrm flipV="1">
              <a:off x="4217988" y="2305050"/>
              <a:ext cx="0" cy="622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4" name="Line 10"/>
            <p:cNvSpPr>
              <a:spLocks noChangeShapeType="1"/>
            </p:cNvSpPr>
            <p:nvPr/>
          </p:nvSpPr>
          <p:spPr bwMode="auto">
            <a:xfrm>
              <a:off x="4205288" y="3297238"/>
              <a:ext cx="0" cy="10239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5" name="Line 11"/>
            <p:cNvSpPr>
              <a:spLocks noChangeShapeType="1"/>
            </p:cNvSpPr>
            <p:nvPr/>
          </p:nvSpPr>
          <p:spPr bwMode="auto">
            <a:xfrm>
              <a:off x="7851775" y="4379913"/>
              <a:ext cx="4159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7" name="Text Box 13"/>
            <p:cNvSpPr txBox="1">
              <a:spLocks noChangeArrowheads="1"/>
            </p:cNvSpPr>
            <p:nvPr/>
          </p:nvSpPr>
          <p:spPr bwMode="auto">
            <a:xfrm>
              <a:off x="3860800" y="4524375"/>
              <a:ext cx="7080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</a:rPr>
                <a:t>PEC</a:t>
              </a:r>
            </a:p>
          </p:txBody>
        </p:sp>
        <p:sp>
          <p:nvSpPr>
            <p:cNvPr id="23568" name="Rectangle 14"/>
            <p:cNvSpPr>
              <a:spLocks noChangeArrowheads="1"/>
            </p:cNvSpPr>
            <p:nvPr/>
          </p:nvSpPr>
          <p:spPr bwMode="auto">
            <a:xfrm>
              <a:off x="1225550" y="4338638"/>
              <a:ext cx="6410324" cy="762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rgbClr val="FF99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rc 15"/>
            <p:cNvSpPr>
              <a:spLocks/>
            </p:cNvSpPr>
            <p:nvPr/>
          </p:nvSpPr>
          <p:spPr bwMode="auto">
            <a:xfrm>
              <a:off x="2165350" y="2205038"/>
              <a:ext cx="4159249" cy="2146300"/>
            </a:xfrm>
            <a:custGeom>
              <a:avLst/>
              <a:gdLst>
                <a:gd name="T0" fmla="*/ 0 w 43070"/>
                <a:gd name="T1" fmla="*/ 1235 h 21600"/>
                <a:gd name="T2" fmla="*/ 2620 w 43070"/>
                <a:gd name="T3" fmla="*/ 1261 h 21600"/>
                <a:gd name="T4" fmla="*/ 1309 w 43070"/>
                <a:gd name="T5" fmla="*/ 1352 h 21600"/>
                <a:gd name="T6" fmla="*/ 0 60000 65536"/>
                <a:gd name="T7" fmla="*/ 0 60000 65536"/>
                <a:gd name="T8" fmla="*/ 0 60000 65536"/>
                <a:gd name="T9" fmla="*/ 0 w 43070"/>
                <a:gd name="T10" fmla="*/ 0 h 21600"/>
                <a:gd name="T11" fmla="*/ 43070 w 430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70" h="21600" fill="none" extrusionOk="0">
                  <a:moveTo>
                    <a:pt x="-1" y="19732"/>
                  </a:moveTo>
                  <a:cubicBezTo>
                    <a:pt x="968" y="8569"/>
                    <a:pt x="10313" y="-1"/>
                    <a:pt x="21519" y="0"/>
                  </a:cubicBezTo>
                  <a:cubicBezTo>
                    <a:pt x="32883" y="0"/>
                    <a:pt x="42304" y="8806"/>
                    <a:pt x="43070" y="20145"/>
                  </a:cubicBezTo>
                </a:path>
                <a:path w="43070" h="21600" stroke="0" extrusionOk="0">
                  <a:moveTo>
                    <a:pt x="-1" y="19732"/>
                  </a:moveTo>
                  <a:cubicBezTo>
                    <a:pt x="968" y="8569"/>
                    <a:pt x="10313" y="-1"/>
                    <a:pt x="21519" y="0"/>
                  </a:cubicBezTo>
                  <a:cubicBezTo>
                    <a:pt x="32883" y="0"/>
                    <a:pt x="42304" y="8806"/>
                    <a:pt x="43070" y="20145"/>
                  </a:cubicBezTo>
                  <a:lnTo>
                    <a:pt x="21519" y="2160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6"/>
            <p:cNvSpPr>
              <a:spLocks noChangeShapeType="1"/>
            </p:cNvSpPr>
            <p:nvPr/>
          </p:nvSpPr>
          <p:spPr bwMode="auto">
            <a:xfrm>
              <a:off x="2178050" y="4246563"/>
              <a:ext cx="418147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46371" y="1937657"/>
              <a:ext cx="2446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Original problem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8" name="Object 49"/>
            <p:cNvGraphicFramePr>
              <a:graphicFrameLocks noChangeAspect="1"/>
            </p:cNvGraphicFramePr>
            <p:nvPr/>
          </p:nvGraphicFramePr>
          <p:xfrm>
            <a:off x="8441922" y="4253245"/>
            <a:ext cx="231775" cy="254000"/>
          </p:xfrm>
          <a:graphic>
            <a:graphicData uri="http://schemas.openxmlformats.org/presentationml/2006/ole">
              <p:oleObj spid="_x0000_s25811" name="Equation" r:id="rId4" imgW="126835" imgH="139518" progId="Equation.DSMT4">
                <p:embed/>
              </p:oleObj>
            </a:graphicData>
          </a:graphic>
        </p:graphicFrame>
        <p:graphicFrame>
          <p:nvGraphicFramePr>
            <p:cNvPr id="29" name="Object 6"/>
            <p:cNvGraphicFramePr>
              <a:graphicFrameLocks noChangeAspect="1"/>
            </p:cNvGraphicFramePr>
            <p:nvPr/>
          </p:nvGraphicFramePr>
          <p:xfrm>
            <a:off x="4308879" y="2439135"/>
            <a:ext cx="231775" cy="231775"/>
          </p:xfrm>
          <a:graphic>
            <a:graphicData uri="http://schemas.openxmlformats.org/presentationml/2006/ole">
              <p:oleObj spid="_x0000_s25812" name="Equation" r:id="rId5" imgW="126725" imgH="126725" progId="Equation.DSMT4">
                <p:embed/>
              </p:oleObj>
            </a:graphicData>
          </a:graphic>
        </p:graphicFrame>
        <p:graphicFrame>
          <p:nvGraphicFramePr>
            <p:cNvPr id="30" name="Object 49"/>
            <p:cNvGraphicFramePr>
              <a:graphicFrameLocks noChangeAspect="1"/>
            </p:cNvGraphicFramePr>
            <p:nvPr/>
          </p:nvGraphicFramePr>
          <p:xfrm>
            <a:off x="4441801" y="3038049"/>
            <a:ext cx="231775" cy="301625"/>
          </p:xfrm>
          <a:graphic>
            <a:graphicData uri="http://schemas.openxmlformats.org/presentationml/2006/ole">
              <p:oleObj spid="_x0000_s25813" name="Equation" r:id="rId6" imgW="126780" imgH="164814" progId="Equation.DSMT4">
                <p:embed/>
              </p:oleObj>
            </a:graphicData>
          </a:graphic>
        </p:graphicFrame>
        <p:graphicFrame>
          <p:nvGraphicFramePr>
            <p:cNvPr id="31" name="Object 49"/>
            <p:cNvGraphicFramePr>
              <a:graphicFrameLocks noChangeAspect="1"/>
            </p:cNvGraphicFramePr>
            <p:nvPr/>
          </p:nvGraphicFramePr>
          <p:xfrm>
            <a:off x="3868928" y="3573485"/>
            <a:ext cx="231775" cy="323850"/>
          </p:xfrm>
          <a:graphic>
            <a:graphicData uri="http://schemas.openxmlformats.org/presentationml/2006/ole">
              <p:oleObj spid="_x0000_s25814" name="Equation" r:id="rId7" imgW="126725" imgH="177415" progId="Equation.DSMT4">
                <p:embed/>
              </p:oleObj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4856045" y="3470768"/>
            <a:ext cx="957901" cy="377237"/>
          </p:xfrm>
          <a:graphic>
            <a:graphicData uri="http://schemas.openxmlformats.org/presentationml/2006/ole">
              <p:oleObj spid="_x0000_s25815" name="Equation" r:id="rId8" imgW="647419" imgH="253890" progId="Equation.DSMT4">
                <p:embed/>
              </p:oleObj>
            </a:graphicData>
          </a:graphic>
        </p:graphicFrame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6492875" y="4525963"/>
            <a:ext cx="582613" cy="263525"/>
          </p:xfrm>
          <a:graphic>
            <a:graphicData uri="http://schemas.openxmlformats.org/presentationml/2006/ole">
              <p:oleObj spid="_x0000_s25816" name="Equation" r:id="rId9" imgW="393359" imgH="177646" progId="Equation.DSMT4">
                <p:embed/>
              </p:oleObj>
            </a:graphicData>
          </a:graphic>
        </p:graphicFrame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5846099" y="2400204"/>
            <a:ext cx="309041" cy="398402"/>
          </p:xfrm>
          <a:graphic>
            <a:graphicData uri="http://schemas.openxmlformats.org/presentationml/2006/ole">
              <p:oleObj spid="_x0000_s25817" name="Equation" r:id="rId10" imgW="177646" imgH="228402" progId="Equation.DSMT4">
                <p:embed/>
              </p:oleObj>
            </a:graphicData>
          </a:graphic>
        </p:graphicFrame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2723700" y="3753703"/>
            <a:ext cx="307975" cy="398463"/>
          </p:xfrm>
          <a:graphic>
            <a:graphicData uri="http://schemas.openxmlformats.org/presentationml/2006/ole">
              <p:oleObj spid="_x0000_s25818" name="Equation" r:id="rId11" imgW="177646" imgH="228402" progId="Equation.DSMT4">
                <p:embed/>
              </p:oleObj>
            </a:graphicData>
          </a:graphic>
        </p:graphicFrame>
        <p:graphicFrame>
          <p:nvGraphicFramePr>
            <p:cNvPr id="25609" name="Object 9"/>
            <p:cNvGraphicFramePr>
              <a:graphicFrameLocks noChangeAspect="1"/>
            </p:cNvGraphicFramePr>
            <p:nvPr/>
          </p:nvGraphicFramePr>
          <p:xfrm>
            <a:off x="867201" y="2061523"/>
            <a:ext cx="1209675" cy="398463"/>
          </p:xfrm>
          <a:graphic>
            <a:graphicData uri="http://schemas.openxmlformats.org/presentationml/2006/ole">
              <p:oleObj spid="_x0000_s25819" name="Equation" r:id="rId12" imgW="698500" imgH="228600" progId="Equation.DSMT4">
                <p:embed/>
              </p:oleObj>
            </a:graphicData>
          </a:graphic>
        </p:graphicFrame>
      </p:grpSp>
      <p:graphicFrame>
        <p:nvGraphicFramePr>
          <p:cNvPr id="37" name="Object 6"/>
          <p:cNvGraphicFramePr>
            <a:graphicFrameLocks noChangeAspect="1"/>
          </p:cNvGraphicFramePr>
          <p:nvPr/>
        </p:nvGraphicFramePr>
        <p:xfrm>
          <a:off x="3680797" y="6277970"/>
          <a:ext cx="1388394" cy="395786"/>
        </p:xfrm>
        <a:graphic>
          <a:graphicData uri="http://schemas.openxmlformats.org/presentationml/2006/ole">
            <p:oleObj spid="_x0000_s25820" name="Equation" r:id="rId13" imgW="710891" imgH="203112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7"/>
          <p:cNvSpPr>
            <a:spLocks noChangeArrowheads="1"/>
          </p:cNvSpPr>
          <p:nvPr/>
        </p:nvSpPr>
        <p:spPr bwMode="auto">
          <a:xfrm>
            <a:off x="1199198" y="5692775"/>
            <a:ext cx="7045325" cy="8985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57"/>
          <p:cNvSpPr txBox="1">
            <a:spLocks noChangeArrowheads="1"/>
          </p:cNvSpPr>
          <p:nvPr/>
        </p:nvSpPr>
        <p:spPr bwMode="auto">
          <a:xfrm>
            <a:off x="832513" y="1242160"/>
            <a:ext cx="23201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</a:rPr>
              <a:t>Image picture:</a:t>
            </a:r>
          </a:p>
        </p:txBody>
      </p:sp>
      <p:sp>
        <p:nvSpPr>
          <p:cNvPr id="6154" name="Text Box 65"/>
          <p:cNvSpPr txBox="1">
            <a:spLocks noChangeArrowheads="1"/>
          </p:cNvSpPr>
          <p:nvPr/>
        </p:nvSpPr>
        <p:spPr bwMode="auto">
          <a:xfrm>
            <a:off x="1185863" y="5118100"/>
            <a:ext cx="3771900" cy="45720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correct charge in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V </a:t>
            </a:r>
            <a:r>
              <a:rPr lang="en-US" sz="2000" dirty="0">
                <a:solidFill>
                  <a:schemeClr val="bg2"/>
                </a:solidFill>
              </a:rPr>
              <a:t>(charge #1)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4132" name="Text Box 68"/>
          <p:cNvSpPr txBox="1">
            <a:spLocks noChangeArrowheads="1"/>
          </p:cNvSpPr>
          <p:nvPr/>
        </p:nvSpPr>
        <p:spPr bwMode="auto">
          <a:xfrm>
            <a:off x="1718631" y="0"/>
            <a:ext cx="662209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Theory Proof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graphicFrame>
        <p:nvGraphicFramePr>
          <p:cNvPr id="6146" name="Object 70"/>
          <p:cNvGraphicFramePr>
            <a:graphicFrameLocks noChangeAspect="1"/>
          </p:cNvGraphicFramePr>
          <p:nvPr/>
        </p:nvGraphicFramePr>
        <p:xfrm>
          <a:off x="1606550" y="5646738"/>
          <a:ext cx="920750" cy="458787"/>
        </p:xfrm>
        <a:graphic>
          <a:graphicData uri="http://schemas.openxmlformats.org/presentationml/2006/ole">
            <p:oleObj spid="_x0000_s6474" name="Equation" r:id="rId4" imgW="457200" imgH="228600" progId="Equation.DSMT4">
              <p:embed/>
            </p:oleObj>
          </a:graphicData>
        </a:graphic>
      </p:graphicFrame>
      <p:graphicFrame>
        <p:nvGraphicFramePr>
          <p:cNvPr id="6147" name="Object 71"/>
          <p:cNvGraphicFramePr>
            <a:graphicFrameLocks noChangeAspect="1"/>
          </p:cNvGraphicFramePr>
          <p:nvPr/>
        </p:nvGraphicFramePr>
        <p:xfrm>
          <a:off x="2768600" y="5697538"/>
          <a:ext cx="803275" cy="361950"/>
        </p:xfrm>
        <a:graphic>
          <a:graphicData uri="http://schemas.openxmlformats.org/presentationml/2006/ole">
            <p:oleObj spid="_x0000_s6475" name="Equation" r:id="rId5" imgW="393359" imgH="177646" progId="Equation.DSMT4">
              <p:embed/>
            </p:oleObj>
          </a:graphicData>
        </a:graphic>
      </p:graphicFrame>
      <p:sp>
        <p:nvSpPr>
          <p:cNvPr id="6156" name="Text Box 72"/>
          <p:cNvSpPr txBox="1">
            <a:spLocks noChangeArrowheads="1"/>
          </p:cNvSpPr>
          <p:nvPr/>
        </p:nvSpPr>
        <p:spPr bwMode="auto">
          <a:xfrm>
            <a:off x="3690303" y="5681663"/>
            <a:ext cx="16319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since</a:t>
            </a:r>
            <a:r>
              <a:rPr lang="en-US" sz="2000" dirty="0">
                <a:solidFill>
                  <a:schemeClr val="bg2"/>
                </a:solidFill>
              </a:rPr>
              <a:t> 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R</a:t>
            </a:r>
            <a:r>
              <a:rPr lang="en-US" sz="2000" baseline="-25000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= R</a:t>
            </a:r>
            <a:r>
              <a:rPr lang="en-US" sz="2000" baseline="-25000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endParaRPr lang="en-US" sz="2000" dirty="0">
              <a:solidFill>
                <a:schemeClr val="bg2"/>
              </a:solidFill>
            </a:endParaRPr>
          </a:p>
        </p:txBody>
      </p:sp>
      <p:graphicFrame>
        <p:nvGraphicFramePr>
          <p:cNvPr id="6148" name="Object 73"/>
          <p:cNvGraphicFramePr>
            <a:graphicFrameLocks noChangeAspect="1"/>
          </p:cNvGraphicFramePr>
          <p:nvPr/>
        </p:nvGraphicFramePr>
        <p:xfrm>
          <a:off x="1601788" y="6097588"/>
          <a:ext cx="920750" cy="458787"/>
        </p:xfrm>
        <a:graphic>
          <a:graphicData uri="http://schemas.openxmlformats.org/presentationml/2006/ole">
            <p:oleObj spid="_x0000_s6476" name="Equation" r:id="rId6" imgW="457200" imgH="228600" progId="Equation.DSMT4">
              <p:embed/>
            </p:oleObj>
          </a:graphicData>
        </a:graphic>
      </p:graphicFrame>
      <p:graphicFrame>
        <p:nvGraphicFramePr>
          <p:cNvPr id="6149" name="Object 74"/>
          <p:cNvGraphicFramePr>
            <a:graphicFrameLocks noChangeAspect="1"/>
          </p:cNvGraphicFramePr>
          <p:nvPr/>
        </p:nvGraphicFramePr>
        <p:xfrm>
          <a:off x="2760663" y="6173788"/>
          <a:ext cx="803275" cy="361950"/>
        </p:xfrm>
        <a:graphic>
          <a:graphicData uri="http://schemas.openxmlformats.org/presentationml/2006/ole">
            <p:oleObj spid="_x0000_s6477" name="Equation" r:id="rId7" imgW="393359" imgH="177646" progId="Equation.DSMT4">
              <p:embed/>
            </p:oleObj>
          </a:graphicData>
        </a:graphic>
      </p:graphicFrame>
      <p:sp>
        <p:nvSpPr>
          <p:cNvPr id="6157" name="Text Box 75"/>
          <p:cNvSpPr txBox="1">
            <a:spLocks noChangeArrowheads="1"/>
          </p:cNvSpPr>
          <p:nvPr/>
        </p:nvSpPr>
        <p:spPr bwMode="auto">
          <a:xfrm>
            <a:off x="3676333" y="6142038"/>
            <a:ext cx="238327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since</a:t>
            </a:r>
            <a:r>
              <a:rPr lang="en-US" sz="2000" dirty="0">
                <a:solidFill>
                  <a:schemeClr val="bg2"/>
                </a:solidFill>
              </a:rPr>
              <a:t>  </a:t>
            </a:r>
            <a:r>
              <a:rPr lang="en-US" sz="2000" i="1" dirty="0" smtClean="0">
                <a:solidFill>
                  <a:schemeClr val="bg2"/>
                </a:solidFill>
                <a:latin typeface="Times New Roman" pitchFamily="18" charset="0"/>
              </a:rPr>
              <a:t>R</a:t>
            </a:r>
            <a:r>
              <a:rPr lang="en-US" sz="2000" baseline="-25000" dirty="0" smtClean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2000" i="1" dirty="0" smtClean="0">
                <a:solidFill>
                  <a:schemeClr val="bg2"/>
                </a:solidFill>
                <a:latin typeface="Times New Roman" pitchFamily="18" charset="0"/>
              </a:rPr>
              <a:t> = R</a:t>
            </a:r>
            <a:r>
              <a:rPr lang="en-US" sz="2000" baseline="-25000" dirty="0" smtClean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2000" i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=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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158" name="Text Box 76"/>
          <p:cNvSpPr txBox="1">
            <a:spLocks noChangeArrowheads="1"/>
          </p:cNvSpPr>
          <p:nvPr/>
        </p:nvSpPr>
        <p:spPr bwMode="auto">
          <a:xfrm>
            <a:off x="5996184" y="5887720"/>
            <a:ext cx="24050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(correct </a:t>
            </a:r>
            <a:r>
              <a:rPr lang="en-US" sz="2000" dirty="0" smtClean="0">
                <a:solidFill>
                  <a:schemeClr val="bg2"/>
                </a:solidFill>
              </a:rPr>
              <a:t>B.C</a:t>
            </a:r>
            <a:r>
              <a:rPr lang="en-US" sz="2000" dirty="0">
                <a:solidFill>
                  <a:schemeClr val="bg2"/>
                </a:solidFill>
              </a:rPr>
              <a:t>. on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S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159" name="Freeform 78"/>
          <p:cNvSpPr>
            <a:spLocks/>
          </p:cNvSpPr>
          <p:nvPr/>
        </p:nvSpPr>
        <p:spPr bwMode="auto">
          <a:xfrm>
            <a:off x="566738" y="5199063"/>
            <a:ext cx="390525" cy="231775"/>
          </a:xfrm>
          <a:custGeom>
            <a:avLst/>
            <a:gdLst>
              <a:gd name="T0" fmla="*/ 0 w 246"/>
              <a:gd name="T1" fmla="*/ 46 h 146"/>
              <a:gd name="T2" fmla="*/ 47 w 246"/>
              <a:gd name="T3" fmla="*/ 146 h 146"/>
              <a:gd name="T4" fmla="*/ 185 w 246"/>
              <a:gd name="T5" fmla="*/ 46 h 146"/>
              <a:gd name="T6" fmla="*/ 246 w 246"/>
              <a:gd name="T7" fmla="*/ 0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146"/>
              <a:gd name="T14" fmla="*/ 246 w 246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146">
                <a:moveTo>
                  <a:pt x="0" y="46"/>
                </a:moveTo>
                <a:cubicBezTo>
                  <a:pt x="26" y="70"/>
                  <a:pt x="33" y="113"/>
                  <a:pt x="47" y="146"/>
                </a:cubicBezTo>
                <a:cubicBezTo>
                  <a:pt x="88" y="105"/>
                  <a:pt x="140" y="82"/>
                  <a:pt x="185" y="46"/>
                </a:cubicBezTo>
                <a:cubicBezTo>
                  <a:pt x="205" y="30"/>
                  <a:pt x="246" y="0"/>
                  <a:pt x="246" y="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60" name="Freeform 79"/>
          <p:cNvSpPr>
            <a:spLocks/>
          </p:cNvSpPr>
          <p:nvPr/>
        </p:nvSpPr>
        <p:spPr bwMode="auto">
          <a:xfrm>
            <a:off x="592138" y="5999163"/>
            <a:ext cx="390525" cy="231775"/>
          </a:xfrm>
          <a:custGeom>
            <a:avLst/>
            <a:gdLst>
              <a:gd name="T0" fmla="*/ 0 w 246"/>
              <a:gd name="T1" fmla="*/ 46 h 146"/>
              <a:gd name="T2" fmla="*/ 47 w 246"/>
              <a:gd name="T3" fmla="*/ 146 h 146"/>
              <a:gd name="T4" fmla="*/ 185 w 246"/>
              <a:gd name="T5" fmla="*/ 46 h 146"/>
              <a:gd name="T6" fmla="*/ 246 w 246"/>
              <a:gd name="T7" fmla="*/ 0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246"/>
              <a:gd name="T13" fmla="*/ 0 h 146"/>
              <a:gd name="T14" fmla="*/ 246 w 246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146">
                <a:moveTo>
                  <a:pt x="0" y="46"/>
                </a:moveTo>
                <a:cubicBezTo>
                  <a:pt x="26" y="70"/>
                  <a:pt x="33" y="113"/>
                  <a:pt x="47" y="146"/>
                </a:cubicBezTo>
                <a:cubicBezTo>
                  <a:pt x="88" y="105"/>
                  <a:pt x="140" y="82"/>
                  <a:pt x="185" y="46"/>
                </a:cubicBezTo>
                <a:cubicBezTo>
                  <a:pt x="205" y="30"/>
                  <a:pt x="246" y="0"/>
                  <a:pt x="246" y="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7" name="Right Brace 36"/>
          <p:cNvSpPr/>
          <p:nvPr/>
        </p:nvSpPr>
        <p:spPr bwMode="auto">
          <a:xfrm>
            <a:off x="5617728" y="5791200"/>
            <a:ext cx="264160" cy="731520"/>
          </a:xfrm>
          <a:prstGeom prst="righ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882775" y="1133476"/>
            <a:ext cx="6859257" cy="3691390"/>
            <a:chOff x="1882775" y="1133476"/>
            <a:chExt cx="6859257" cy="3691390"/>
          </a:xfrm>
        </p:grpSpPr>
        <p:sp>
          <p:nvSpPr>
            <p:cNvPr id="6152" name="Text Box 42"/>
            <p:cNvSpPr txBox="1">
              <a:spLocks noChangeArrowheads="1"/>
            </p:cNvSpPr>
            <p:nvPr/>
          </p:nvSpPr>
          <p:spPr bwMode="auto">
            <a:xfrm>
              <a:off x="4129088" y="4416425"/>
              <a:ext cx="4381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#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162" name="Line 26"/>
            <p:cNvSpPr>
              <a:spLocks noChangeShapeType="1"/>
            </p:cNvSpPr>
            <p:nvPr/>
          </p:nvSpPr>
          <p:spPr bwMode="auto">
            <a:xfrm flipV="1">
              <a:off x="1882775" y="3538538"/>
              <a:ext cx="5862638" cy="47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Oval 29"/>
            <p:cNvSpPr>
              <a:spLocks noChangeArrowheads="1"/>
            </p:cNvSpPr>
            <p:nvPr/>
          </p:nvSpPr>
          <p:spPr bwMode="auto">
            <a:xfrm>
              <a:off x="4725988" y="2255838"/>
              <a:ext cx="260350" cy="24288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32"/>
            <p:cNvSpPr>
              <a:spLocks noChangeShapeType="1"/>
            </p:cNvSpPr>
            <p:nvPr/>
          </p:nvSpPr>
          <p:spPr bwMode="auto">
            <a:xfrm>
              <a:off x="4852988" y="2535238"/>
              <a:ext cx="0" cy="1023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6" name="Line 33"/>
            <p:cNvSpPr>
              <a:spLocks noChangeShapeType="1"/>
            </p:cNvSpPr>
            <p:nvPr/>
          </p:nvSpPr>
          <p:spPr bwMode="auto">
            <a:xfrm>
              <a:off x="7924800" y="3548063"/>
              <a:ext cx="4159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8" name="Oval 37"/>
            <p:cNvSpPr>
              <a:spLocks noChangeArrowheads="1"/>
            </p:cNvSpPr>
            <p:nvPr/>
          </p:nvSpPr>
          <p:spPr bwMode="auto">
            <a:xfrm>
              <a:off x="4702402" y="4581978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Text Box 41"/>
            <p:cNvSpPr txBox="1">
              <a:spLocks noChangeArrowheads="1"/>
            </p:cNvSpPr>
            <p:nvPr/>
          </p:nvSpPr>
          <p:spPr bwMode="auto">
            <a:xfrm>
              <a:off x="4252913" y="1954213"/>
              <a:ext cx="4381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#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172" name="Arc 49"/>
            <p:cNvSpPr>
              <a:spLocks/>
            </p:cNvSpPr>
            <p:nvPr/>
          </p:nvSpPr>
          <p:spPr bwMode="auto">
            <a:xfrm>
              <a:off x="2749550" y="1392238"/>
              <a:ext cx="4159250" cy="2146300"/>
            </a:xfrm>
            <a:custGeom>
              <a:avLst/>
              <a:gdLst>
                <a:gd name="T0" fmla="*/ 0 w 43070"/>
                <a:gd name="T1" fmla="*/ 1235 h 21600"/>
                <a:gd name="T2" fmla="*/ 2620 w 43070"/>
                <a:gd name="T3" fmla="*/ 1261 h 21600"/>
                <a:gd name="T4" fmla="*/ 1309 w 43070"/>
                <a:gd name="T5" fmla="*/ 1352 h 21600"/>
                <a:gd name="T6" fmla="*/ 0 60000 65536"/>
                <a:gd name="T7" fmla="*/ 0 60000 65536"/>
                <a:gd name="T8" fmla="*/ 0 60000 65536"/>
                <a:gd name="T9" fmla="*/ 0 w 43070"/>
                <a:gd name="T10" fmla="*/ 0 h 21600"/>
                <a:gd name="T11" fmla="*/ 43070 w 430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70" h="21600" fill="none" extrusionOk="0">
                  <a:moveTo>
                    <a:pt x="-1" y="19732"/>
                  </a:moveTo>
                  <a:cubicBezTo>
                    <a:pt x="968" y="8569"/>
                    <a:pt x="10313" y="-1"/>
                    <a:pt x="21519" y="0"/>
                  </a:cubicBezTo>
                  <a:cubicBezTo>
                    <a:pt x="32883" y="0"/>
                    <a:pt x="42304" y="8806"/>
                    <a:pt x="43070" y="20145"/>
                  </a:cubicBezTo>
                </a:path>
                <a:path w="43070" h="21600" stroke="0" extrusionOk="0">
                  <a:moveTo>
                    <a:pt x="-1" y="19732"/>
                  </a:moveTo>
                  <a:cubicBezTo>
                    <a:pt x="968" y="8569"/>
                    <a:pt x="10313" y="-1"/>
                    <a:pt x="21519" y="0"/>
                  </a:cubicBezTo>
                  <a:cubicBezTo>
                    <a:pt x="32883" y="0"/>
                    <a:pt x="42304" y="8806"/>
                    <a:pt x="43070" y="20145"/>
                  </a:cubicBezTo>
                  <a:lnTo>
                    <a:pt x="21519" y="2160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Line 50"/>
            <p:cNvSpPr>
              <a:spLocks noChangeShapeType="1"/>
            </p:cNvSpPr>
            <p:nvPr/>
          </p:nvSpPr>
          <p:spPr bwMode="auto">
            <a:xfrm>
              <a:off x="2749550" y="3421063"/>
              <a:ext cx="41814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 flipH="1">
              <a:off x="3517900" y="2451100"/>
              <a:ext cx="1219200" cy="1079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 flipH="1" flipV="1">
              <a:off x="3517900" y="3543300"/>
              <a:ext cx="1206500" cy="1092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84" name="Object 6"/>
            <p:cNvGraphicFramePr>
              <a:graphicFrameLocks noChangeAspect="1"/>
            </p:cNvGraphicFramePr>
            <p:nvPr/>
          </p:nvGraphicFramePr>
          <p:xfrm>
            <a:off x="5904536" y="3976337"/>
            <a:ext cx="2192337" cy="704850"/>
          </p:xfrm>
          <a:graphic>
            <a:graphicData uri="http://schemas.openxmlformats.org/presentationml/2006/ole">
              <p:oleObj spid="_x0000_s6478" name="Equation" r:id="rId8" imgW="1346200" imgH="431800" progId="Equation.DSMT4">
                <p:embed/>
              </p:oleObj>
            </a:graphicData>
          </a:graphic>
        </p:graphicFrame>
        <p:graphicFrame>
          <p:nvGraphicFramePr>
            <p:cNvPr id="39" name="Object 9"/>
            <p:cNvGraphicFramePr>
              <a:graphicFrameLocks noChangeAspect="1"/>
            </p:cNvGraphicFramePr>
            <p:nvPr/>
          </p:nvGraphicFramePr>
          <p:xfrm>
            <a:off x="6135237" y="1133476"/>
            <a:ext cx="1209675" cy="398463"/>
          </p:xfrm>
          <a:graphic>
            <a:graphicData uri="http://schemas.openxmlformats.org/presentationml/2006/ole">
              <p:oleObj spid="_x0000_s6479" name="Equation" r:id="rId9" imgW="698500" imgH="228600" progId="Equation.DSMT4">
                <p:embed/>
              </p:oleObj>
            </a:graphicData>
          </a:graphic>
        </p:graphicFrame>
        <p:graphicFrame>
          <p:nvGraphicFramePr>
            <p:cNvPr id="40" name="Object 7"/>
            <p:cNvGraphicFramePr>
              <a:graphicFrameLocks noChangeAspect="1"/>
            </p:cNvGraphicFramePr>
            <p:nvPr/>
          </p:nvGraphicFramePr>
          <p:xfrm>
            <a:off x="6719556" y="2004419"/>
            <a:ext cx="309041" cy="398402"/>
          </p:xfrm>
          <a:graphic>
            <a:graphicData uri="http://schemas.openxmlformats.org/presentationml/2006/ole">
              <p:oleObj spid="_x0000_s6480" name="Equation" r:id="rId10" imgW="177646" imgH="228402" progId="Equation.DSMT4">
                <p:embed/>
              </p:oleObj>
            </a:graphicData>
          </a:graphic>
        </p:graphicFrame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5671617" y="2934837"/>
            <a:ext cx="307975" cy="398463"/>
          </p:xfrm>
          <a:graphic>
            <a:graphicData uri="http://schemas.openxmlformats.org/presentationml/2006/ole">
              <p:oleObj spid="_x0000_s6481" name="Equation" r:id="rId11" imgW="177646" imgH="228402" progId="Equation.DSMT4">
                <p:embed/>
              </p:oleObj>
            </a:graphicData>
          </a:graphic>
        </p:graphicFrame>
        <p:graphicFrame>
          <p:nvGraphicFramePr>
            <p:cNvPr id="42" name="Object 49"/>
            <p:cNvGraphicFramePr>
              <a:graphicFrameLocks noChangeAspect="1"/>
            </p:cNvGraphicFramePr>
            <p:nvPr/>
          </p:nvGraphicFramePr>
          <p:xfrm>
            <a:off x="5069598" y="1973524"/>
            <a:ext cx="231775" cy="301625"/>
          </p:xfrm>
          <a:graphic>
            <a:graphicData uri="http://schemas.openxmlformats.org/presentationml/2006/ole">
              <p:oleObj spid="_x0000_s6482" name="Equation" r:id="rId12" imgW="126780" imgH="164814" progId="Equation.DSMT4">
                <p:embed/>
              </p:oleObj>
            </a:graphicData>
          </a:graphic>
        </p:graphicFrame>
        <p:graphicFrame>
          <p:nvGraphicFramePr>
            <p:cNvPr id="6189" name="Object 45"/>
            <p:cNvGraphicFramePr>
              <a:graphicFrameLocks noChangeAspect="1"/>
            </p:cNvGraphicFramePr>
            <p:nvPr/>
          </p:nvGraphicFramePr>
          <p:xfrm>
            <a:off x="4962525" y="4310063"/>
            <a:ext cx="393700" cy="301625"/>
          </p:xfrm>
          <a:graphic>
            <a:graphicData uri="http://schemas.openxmlformats.org/presentationml/2006/ole">
              <p:oleObj spid="_x0000_s6483" name="Equation" r:id="rId13" imgW="215619" imgH="164885" progId="Equation.DSMT4">
                <p:embed/>
              </p:oleObj>
            </a:graphicData>
          </a:graphic>
        </p:graphicFrame>
        <p:graphicFrame>
          <p:nvGraphicFramePr>
            <p:cNvPr id="6190" name="Object 46"/>
            <p:cNvGraphicFramePr>
              <a:graphicFrameLocks noChangeAspect="1"/>
            </p:cNvGraphicFramePr>
            <p:nvPr/>
          </p:nvGraphicFramePr>
          <p:xfrm>
            <a:off x="3808413" y="2519363"/>
            <a:ext cx="301625" cy="417512"/>
          </p:xfrm>
          <a:graphic>
            <a:graphicData uri="http://schemas.openxmlformats.org/presentationml/2006/ole">
              <p:oleObj spid="_x0000_s6484" name="Equation" r:id="rId14" imgW="165028" imgH="228501" progId="Equation.DSMT4">
                <p:embed/>
              </p:oleObj>
            </a:graphicData>
          </a:graphic>
        </p:graphicFrame>
        <p:graphicFrame>
          <p:nvGraphicFramePr>
            <p:cNvPr id="6191" name="Object 47"/>
            <p:cNvGraphicFramePr>
              <a:graphicFrameLocks noChangeAspect="1"/>
            </p:cNvGraphicFramePr>
            <p:nvPr/>
          </p:nvGraphicFramePr>
          <p:xfrm>
            <a:off x="3679825" y="4049713"/>
            <a:ext cx="347663" cy="417512"/>
          </p:xfrm>
          <a:graphic>
            <a:graphicData uri="http://schemas.openxmlformats.org/presentationml/2006/ole">
              <p:oleObj spid="_x0000_s6485" name="Equation" r:id="rId15" imgW="190500" imgH="228600" progId="Equation.DSMT4">
                <p:embed/>
              </p:oleObj>
            </a:graphicData>
          </a:graphic>
        </p:graphicFrame>
        <p:graphicFrame>
          <p:nvGraphicFramePr>
            <p:cNvPr id="6192" name="Object 48"/>
            <p:cNvGraphicFramePr>
              <a:graphicFrameLocks noChangeAspect="1"/>
            </p:cNvGraphicFramePr>
            <p:nvPr/>
          </p:nvGraphicFramePr>
          <p:xfrm>
            <a:off x="3140075" y="2800350"/>
            <a:ext cx="279400" cy="325438"/>
          </p:xfrm>
          <a:graphic>
            <a:graphicData uri="http://schemas.openxmlformats.org/presentationml/2006/ole">
              <p:oleObj spid="_x0000_s6486" name="Equation" r:id="rId16" imgW="152202" imgH="177569" progId="Equation.DSMT4">
                <p:embed/>
              </p:oleObj>
            </a:graphicData>
          </a:graphic>
        </p:graphicFrame>
        <p:graphicFrame>
          <p:nvGraphicFramePr>
            <p:cNvPr id="6193" name="Object 49"/>
            <p:cNvGraphicFramePr>
              <a:graphicFrameLocks noChangeAspect="1"/>
            </p:cNvGraphicFramePr>
            <p:nvPr/>
          </p:nvGraphicFramePr>
          <p:xfrm>
            <a:off x="8511844" y="3445184"/>
            <a:ext cx="230188" cy="255587"/>
          </p:xfrm>
          <a:graphic>
            <a:graphicData uri="http://schemas.openxmlformats.org/presentationml/2006/ole">
              <p:oleObj spid="_x0000_s6487" name="Equation" r:id="rId17" imgW="126835" imgH="139518" progId="Equation.DSMT4">
                <p:embed/>
              </p:oleObj>
            </a:graphicData>
          </a:graphic>
        </p:graphicFrame>
      </p:grpSp>
      <p:sp>
        <p:nvSpPr>
          <p:cNvPr id="2" name="Oval 1"/>
          <p:cNvSpPr/>
          <p:nvPr/>
        </p:nvSpPr>
        <p:spPr bwMode="auto">
          <a:xfrm>
            <a:off x="3441031" y="3477125"/>
            <a:ext cx="120315" cy="120315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611" y="4174958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Observation point on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S</a:t>
            </a:r>
            <a:r>
              <a:rPr lang="en-US" sz="1400" baseline="-25000" dirty="0" smtClean="0">
                <a:solidFill>
                  <a:schemeClr val="bg2"/>
                </a:solidFill>
                <a:latin typeface="+mn-lt"/>
              </a:rPr>
              <a:t>0</a:t>
            </a:r>
            <a:endParaRPr lang="en-US" sz="1400" baseline="-250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610853" y="3633537"/>
            <a:ext cx="782052" cy="5654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Text Box 27"/>
          <p:cNvSpPr txBox="1">
            <a:spLocks noChangeArrowheads="1"/>
          </p:cNvSpPr>
          <p:nvPr/>
        </p:nvSpPr>
        <p:spPr bwMode="auto">
          <a:xfrm>
            <a:off x="429578" y="5125403"/>
            <a:ext cx="25828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Wrong charge inside!</a:t>
            </a:r>
          </a:p>
        </p:txBody>
      </p:sp>
      <p:sp>
        <p:nvSpPr>
          <p:cNvPr id="345119" name="Text Box 31"/>
          <p:cNvSpPr txBox="1">
            <a:spLocks noChangeArrowheads="1"/>
          </p:cNvSpPr>
          <p:nvPr/>
        </p:nvSpPr>
        <p:spPr bwMode="auto">
          <a:xfrm>
            <a:off x="1355075" y="0"/>
            <a:ext cx="668723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Image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Theory Proof 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(cont.)</a:t>
            </a:r>
          </a:p>
        </p:txBody>
      </p:sp>
      <p:sp>
        <p:nvSpPr>
          <p:cNvPr id="24595" name="Text Box 32"/>
          <p:cNvSpPr txBox="1">
            <a:spLocks noChangeArrowheads="1"/>
          </p:cNvSpPr>
          <p:nvPr/>
        </p:nvSpPr>
        <p:spPr bwMode="auto">
          <a:xfrm>
            <a:off x="935038" y="1230313"/>
            <a:ext cx="947737" cy="4572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solidFill>
                  <a:schemeClr val="bg2"/>
                </a:solidFill>
                <a:latin typeface="Times New Roman" pitchFamily="18" charset="0"/>
              </a:rPr>
              <a:t>z &lt; 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4596" name="TextBox 19"/>
          <p:cNvSpPr txBox="1">
            <a:spLocks noChangeArrowheads="1"/>
          </p:cNvSpPr>
          <p:nvPr/>
        </p:nvSpPr>
        <p:spPr bwMode="auto">
          <a:xfrm>
            <a:off x="4026090" y="5382260"/>
            <a:ext cx="4162870" cy="92333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Image theory does </a:t>
            </a:r>
            <a:r>
              <a:rPr lang="en-US" u="sng" dirty="0">
                <a:solidFill>
                  <a:schemeClr val="bg2"/>
                </a:solidFill>
              </a:rPr>
              <a:t>not</a:t>
            </a:r>
            <a:r>
              <a:rPr lang="en-US" dirty="0">
                <a:solidFill>
                  <a:schemeClr val="bg2"/>
                </a:solidFill>
              </a:rPr>
              <a:t> give the correct result in the lower region (the </a:t>
            </a:r>
            <a:r>
              <a:rPr lang="en-US" dirty="0" smtClean="0">
                <a:solidFill>
                  <a:schemeClr val="bg2"/>
                </a:solidFill>
              </a:rPr>
              <a:t>region where </a:t>
            </a:r>
            <a:r>
              <a:rPr lang="en-US" dirty="0">
                <a:solidFill>
                  <a:schemeClr val="bg2"/>
                </a:solidFill>
              </a:rPr>
              <a:t>the image charge is).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5D1F0-164F-4BB5-9143-AEE4ED8637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91321" y="5554637"/>
            <a:ext cx="27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(The original problem does not have a charge in region #2.)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71650" y="1370013"/>
            <a:ext cx="6181725" cy="3502025"/>
            <a:chOff x="1771650" y="1370013"/>
            <a:chExt cx="6181725" cy="3502025"/>
          </a:xfrm>
        </p:grpSpPr>
        <p:sp>
          <p:nvSpPr>
            <p:cNvPr id="24578" name="Line 3"/>
            <p:cNvSpPr>
              <a:spLocks noChangeShapeType="1"/>
            </p:cNvSpPr>
            <p:nvPr/>
          </p:nvSpPr>
          <p:spPr bwMode="auto">
            <a:xfrm flipV="1">
              <a:off x="1771650" y="2740025"/>
              <a:ext cx="5184775" cy="47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0" name="Oval 5"/>
            <p:cNvSpPr>
              <a:spLocks noChangeArrowheads="1"/>
            </p:cNvSpPr>
            <p:nvPr/>
          </p:nvSpPr>
          <p:spPr bwMode="auto">
            <a:xfrm>
              <a:off x="4268788" y="1455738"/>
              <a:ext cx="260350" cy="24288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Line 7"/>
            <p:cNvSpPr>
              <a:spLocks noChangeShapeType="1"/>
            </p:cNvSpPr>
            <p:nvPr/>
          </p:nvSpPr>
          <p:spPr bwMode="auto">
            <a:xfrm>
              <a:off x="7150100" y="2735263"/>
              <a:ext cx="43805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3668713" y="1370013"/>
              <a:ext cx="4381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#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588" name="Text Box 13"/>
            <p:cNvSpPr txBox="1">
              <a:spLocks noChangeArrowheads="1"/>
            </p:cNvSpPr>
            <p:nvPr/>
          </p:nvSpPr>
          <p:spPr bwMode="auto">
            <a:xfrm>
              <a:off x="3671888" y="3730625"/>
              <a:ext cx="4381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#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4590" name="Arc 15"/>
            <p:cNvSpPr>
              <a:spLocks/>
            </p:cNvSpPr>
            <p:nvPr/>
          </p:nvSpPr>
          <p:spPr bwMode="auto">
            <a:xfrm flipV="1">
              <a:off x="2292350" y="2738438"/>
              <a:ext cx="4159250" cy="2133600"/>
            </a:xfrm>
            <a:custGeom>
              <a:avLst/>
              <a:gdLst>
                <a:gd name="T0" fmla="*/ 0 w 43070"/>
                <a:gd name="T1" fmla="*/ 1949182 h 21600"/>
                <a:gd name="T2" fmla="*/ 4159250 w 43070"/>
                <a:gd name="T3" fmla="*/ 1989977 h 21600"/>
                <a:gd name="T4" fmla="*/ 2078080 w 43070"/>
                <a:gd name="T5" fmla="*/ 2133600 h 21600"/>
                <a:gd name="T6" fmla="*/ 0 60000 65536"/>
                <a:gd name="T7" fmla="*/ 0 60000 65536"/>
                <a:gd name="T8" fmla="*/ 0 60000 65536"/>
                <a:gd name="T9" fmla="*/ 0 w 43070"/>
                <a:gd name="T10" fmla="*/ 0 h 21600"/>
                <a:gd name="T11" fmla="*/ 43070 w 430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070" h="21600" fill="none" extrusionOk="0">
                  <a:moveTo>
                    <a:pt x="-1" y="19732"/>
                  </a:moveTo>
                  <a:cubicBezTo>
                    <a:pt x="968" y="8569"/>
                    <a:pt x="10313" y="-1"/>
                    <a:pt x="21519" y="0"/>
                  </a:cubicBezTo>
                  <a:cubicBezTo>
                    <a:pt x="32883" y="0"/>
                    <a:pt x="42304" y="8806"/>
                    <a:pt x="43070" y="20145"/>
                  </a:cubicBezTo>
                </a:path>
                <a:path w="43070" h="21600" stroke="0" extrusionOk="0">
                  <a:moveTo>
                    <a:pt x="-1" y="19732"/>
                  </a:moveTo>
                  <a:cubicBezTo>
                    <a:pt x="968" y="8569"/>
                    <a:pt x="10313" y="-1"/>
                    <a:pt x="21519" y="0"/>
                  </a:cubicBezTo>
                  <a:cubicBezTo>
                    <a:pt x="32883" y="0"/>
                    <a:pt x="42304" y="8806"/>
                    <a:pt x="43070" y="20145"/>
                  </a:cubicBezTo>
                  <a:lnTo>
                    <a:pt x="21519" y="2160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16"/>
            <p:cNvSpPr>
              <a:spLocks noChangeShapeType="1"/>
            </p:cNvSpPr>
            <p:nvPr/>
          </p:nvSpPr>
          <p:spPr bwMode="auto">
            <a:xfrm>
              <a:off x="2279650" y="2874963"/>
              <a:ext cx="418147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4" name="Oval 9"/>
            <p:cNvSpPr>
              <a:spLocks noChangeArrowheads="1"/>
            </p:cNvSpPr>
            <p:nvPr/>
          </p:nvSpPr>
          <p:spPr bwMode="auto">
            <a:xfrm>
              <a:off x="4256088" y="3803650"/>
              <a:ext cx="260350" cy="242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" name="Object 49"/>
            <p:cNvGraphicFramePr>
              <a:graphicFrameLocks noChangeAspect="1"/>
            </p:cNvGraphicFramePr>
            <p:nvPr/>
          </p:nvGraphicFramePr>
          <p:xfrm>
            <a:off x="4619222" y="1591386"/>
            <a:ext cx="231775" cy="301625"/>
          </p:xfrm>
          <a:graphic>
            <a:graphicData uri="http://schemas.openxmlformats.org/presentationml/2006/ole">
              <p:oleObj spid="_x0000_s29802" name="Equation" r:id="rId4" imgW="126780" imgH="164814" progId="Equation.DSMT4">
                <p:embed/>
              </p:oleObj>
            </a:graphicData>
          </a:graphic>
        </p:graphicFrame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4554538" y="3571875"/>
            <a:ext cx="393700" cy="301625"/>
          </p:xfrm>
          <a:graphic>
            <a:graphicData uri="http://schemas.openxmlformats.org/presentationml/2006/ole">
              <p:oleObj spid="_x0000_s29803" name="Equation" r:id="rId5" imgW="215619" imgH="164885" progId="Equation.DSMT4">
                <p:embed/>
              </p:oleObj>
            </a:graphicData>
          </a:graphic>
        </p:graphicFrame>
        <p:graphicFrame>
          <p:nvGraphicFramePr>
            <p:cNvPr id="29699" name="Object 3"/>
            <p:cNvGraphicFramePr>
              <a:graphicFrameLocks noChangeAspect="1"/>
            </p:cNvGraphicFramePr>
            <p:nvPr/>
          </p:nvGraphicFramePr>
          <p:xfrm>
            <a:off x="6316663" y="3833813"/>
            <a:ext cx="254000" cy="325437"/>
          </p:xfrm>
          <a:graphic>
            <a:graphicData uri="http://schemas.openxmlformats.org/presentationml/2006/ole">
              <p:oleObj spid="_x0000_s29804" name="Equation" r:id="rId6" imgW="139579" imgH="177646" progId="Equation.DSMT4">
                <p:embed/>
              </p:oleObj>
            </a:graphicData>
          </a:graphic>
        </p:graphicFrame>
        <p:graphicFrame>
          <p:nvGraphicFramePr>
            <p:cNvPr id="29700" name="Object 4"/>
            <p:cNvGraphicFramePr>
              <a:graphicFrameLocks noChangeAspect="1"/>
            </p:cNvGraphicFramePr>
            <p:nvPr/>
          </p:nvGraphicFramePr>
          <p:xfrm>
            <a:off x="2636838" y="3262313"/>
            <a:ext cx="276225" cy="325437"/>
          </p:xfrm>
          <a:graphic>
            <a:graphicData uri="http://schemas.openxmlformats.org/presentationml/2006/ole">
              <p:oleObj spid="_x0000_s29805" name="Equation" r:id="rId7" imgW="152202" imgH="177569" progId="Equation.DSMT4">
                <p:embed/>
              </p:oleObj>
            </a:graphicData>
          </a:graphic>
        </p:graphicFrame>
        <p:graphicFrame>
          <p:nvGraphicFramePr>
            <p:cNvPr id="29701" name="Object 5"/>
            <p:cNvGraphicFramePr>
              <a:graphicFrameLocks noChangeAspect="1"/>
            </p:cNvGraphicFramePr>
            <p:nvPr/>
          </p:nvGraphicFramePr>
          <p:xfrm>
            <a:off x="7721600" y="2629209"/>
            <a:ext cx="231775" cy="255587"/>
          </p:xfrm>
          <a:graphic>
            <a:graphicData uri="http://schemas.openxmlformats.org/presentationml/2006/ole">
              <p:oleObj spid="_x0000_s29806" name="Equation" r:id="rId8" imgW="126835" imgH="139518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10834</TotalTime>
  <Words>1381</Words>
  <Application>Microsoft Office PowerPoint</Application>
  <PresentationFormat>On-screen Show (4:3)</PresentationFormat>
  <Paragraphs>250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Wingdings</vt:lpstr>
      <vt:lpstr>Symbol</vt:lpstr>
      <vt:lpstr>Soaring</vt:lpstr>
      <vt:lpstr>Photo Editor Photo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Anonymous</cp:lastModifiedBy>
  <cp:revision>936</cp:revision>
  <cp:lastPrinted>1999-08-25T18:07:04Z</cp:lastPrinted>
  <dcterms:created xsi:type="dcterms:W3CDTF">1999-08-24T13:57:19Z</dcterms:created>
  <dcterms:modified xsi:type="dcterms:W3CDTF">2023-03-26T04:59:33Z</dcterms:modified>
</cp:coreProperties>
</file>