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276" r:id="rId2"/>
    <p:sldId id="312" r:id="rId3"/>
    <p:sldId id="334" r:id="rId4"/>
    <p:sldId id="339" r:id="rId5"/>
    <p:sldId id="336" r:id="rId6"/>
    <p:sldId id="335" r:id="rId7"/>
    <p:sldId id="338" r:id="rId8"/>
    <p:sldId id="337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6" r:id="rId22"/>
    <p:sldId id="327" r:id="rId23"/>
    <p:sldId id="332" r:id="rId24"/>
    <p:sldId id="340" r:id="rId25"/>
    <p:sldId id="33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66FFFF"/>
    <a:srgbClr val="33CC33"/>
    <a:srgbClr val="FF9933"/>
    <a:srgbClr val="0000CC"/>
    <a:srgbClr val="6699FF"/>
    <a:srgbClr val="969696"/>
    <a:srgbClr val="99FFCC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17" autoAdjust="0"/>
    <p:restoredTop sz="94664" autoAdjust="0"/>
  </p:normalViewPr>
  <p:slideViewPr>
    <p:cSldViewPr snapToGrid="0">
      <p:cViewPr>
        <p:scale>
          <a:sx n="70" d="100"/>
          <a:sy n="70" d="100"/>
        </p:scale>
        <p:origin x="-917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5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35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8.wmf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image" Target="../media/image87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2.wmf"/><Relationship Id="rId11" Type="http://schemas.openxmlformats.org/officeDocument/2006/relationships/image" Target="../media/image86.wmf"/><Relationship Id="rId5" Type="http://schemas.openxmlformats.org/officeDocument/2006/relationships/image" Target="../media/image62.wmf"/><Relationship Id="rId15" Type="http://schemas.openxmlformats.org/officeDocument/2006/relationships/image" Target="../media/image90.wmf"/><Relationship Id="rId10" Type="http://schemas.openxmlformats.org/officeDocument/2006/relationships/image" Target="../media/image85.wmf"/><Relationship Id="rId4" Type="http://schemas.openxmlformats.org/officeDocument/2006/relationships/image" Target="../media/image35.wmf"/><Relationship Id="rId9" Type="http://schemas.openxmlformats.org/officeDocument/2006/relationships/image" Target="../media/image64.wmf"/><Relationship Id="rId1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13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07.wmf"/><Relationship Id="rId5" Type="http://schemas.openxmlformats.org/officeDocument/2006/relationships/image" Target="../media/image108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5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1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5.wmf"/><Relationship Id="rId7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4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51.emf"/><Relationship Id="rId3" Type="http://schemas.openxmlformats.org/officeDocument/2006/relationships/image" Target="../media/image48.wmf"/><Relationship Id="rId7" Type="http://schemas.openxmlformats.org/officeDocument/2006/relationships/image" Target="../media/image36.wmf"/><Relationship Id="rId12" Type="http://schemas.openxmlformats.org/officeDocument/2006/relationships/image" Target="../media/image50.e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4.wmf"/><Relationship Id="rId11" Type="http://schemas.openxmlformats.org/officeDocument/2006/relationships/image" Target="../media/image41.wmf"/><Relationship Id="rId5" Type="http://schemas.openxmlformats.org/officeDocument/2006/relationships/image" Target="../media/image49.wmf"/><Relationship Id="rId10" Type="http://schemas.openxmlformats.org/officeDocument/2006/relationships/image" Target="../media/image40.wmf"/><Relationship Id="rId4" Type="http://schemas.openxmlformats.org/officeDocument/2006/relationships/image" Target="../media/image35.wmf"/><Relationship Id="rId9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58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53320EC-26BD-4D09-929D-83B886635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792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C0F45AC-BA1A-47C6-A6F3-A18B5FF5C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830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2F761-035E-49FB-B0B4-6EB15824B38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44F2A-F7BD-46B9-9437-95C806F615F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EC44A-7AAF-482F-8BEC-52F941C2906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DBFA7-5CD4-42A4-AFFA-624BAB3DCFD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B81FC-CDE6-42D1-A70F-A6109E48A2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1F8CC-8791-4522-A03F-DF9C2F8360E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AB87E-70CD-4F6C-99F1-7931F03906A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18BE5-1088-4160-97B1-7E26CDF35AC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41953-7A45-4385-B91E-AA8178BC5BB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D6FB8-11FA-4EB7-876A-4460088ADF0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2F833-2C03-4500-8562-AA5DFACB551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A0756-BD97-4E64-9484-F2A3B12A381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A9690-4D61-4ADA-BC8B-289AB8BD8A5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E1AE3-D750-432D-B278-4C3853A5AD2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2722F-FA97-47A1-8425-5BF97E911F3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9CAC1-C3D3-47CC-BFEC-86696A02F08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9CAC1-C3D3-47CC-BFEC-86696A02F08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07708-AA7F-4F90-9E7A-A1E048D2FE6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5F5E7961-14F9-419F-85E4-C32887F9250F}" type="slidenum">
              <a:rPr lang="en-US" sz="1300">
                <a:latin typeface="Times New Roman" pitchFamily="18" charset="0"/>
              </a:rPr>
              <a:pPr algn="r" defTabSz="966788"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E264741C-91D9-45F4-AC53-5BEC5E84F8D5}" type="slidenum">
              <a:rPr lang="en-US" sz="1300">
                <a:latin typeface="Times New Roman" pitchFamily="18" charset="0"/>
              </a:rPr>
              <a:pPr algn="r" defTabSz="966788"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AAC3F9D4-42CA-4B8E-AAA6-F40CB9EEFAE8}" type="slidenum">
              <a:rPr lang="en-US" sz="1300">
                <a:latin typeface="Times New Roman" pitchFamily="18" charset="0"/>
              </a:rPr>
              <a:pPr algn="r" defTabSz="966788"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67D2E58B-0630-44DB-A85A-41DE7EC09FE4}" type="slidenum">
              <a:rPr lang="en-US" sz="1300">
                <a:latin typeface="Times New Roman" pitchFamily="18" charset="0"/>
              </a:rPr>
              <a:pPr algn="r" defTabSz="966788"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7D7349E-171C-48E6-A235-4A264F4C30FA}" type="slidenum">
              <a:rPr lang="en-US" sz="1300">
                <a:latin typeface="Times New Roman" pitchFamily="18" charset="0"/>
              </a:rPr>
              <a:pPr algn="r" defTabSz="966788"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C1EA0BA9-E752-4E15-A03E-3C7BDE5A81E8}" type="slidenum">
              <a:rPr lang="en-US" sz="1300">
                <a:latin typeface="Times New Roman" pitchFamily="18" charset="0"/>
              </a:rPr>
              <a:pPr algn="r" defTabSz="966788"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14253-A274-4EED-BD6D-5B5E4D19371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oleObject" Target="../embeddings/oleObject87.bin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6.bin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0.bin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1.bin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0.bin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0.jpeg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0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18316" y="2592388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25896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</a:t>
            </a:r>
            <a:r>
              <a:rPr lang="en-US" sz="2400" b="1" dirty="0" smtClean="0">
                <a:solidFill>
                  <a:schemeClr val="bg2"/>
                </a:solidFill>
              </a:rPr>
              <a:t>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105399" y="4724400"/>
            <a:ext cx="279762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25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Capacitance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4543" y="3984172"/>
          <a:ext cx="3657600" cy="2620963"/>
        </p:xfrm>
        <a:graphic>
          <a:graphicData uri="http://schemas.openxmlformats.org/presentationml/2006/ole">
            <p:oleObj spid="_x0000_s1036" name="Photo Editor Photo" r:id="rId4" imgW="2857899" imgH="2048161" progId="">
              <p:embed/>
            </p:oleObj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1152525" y="1754188"/>
            <a:ext cx="1935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 we have</a:t>
            </a:r>
          </a:p>
        </p:txBody>
      </p:sp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3363913" y="1457325"/>
          <a:ext cx="1760537" cy="957263"/>
        </p:xfrm>
        <a:graphic>
          <a:graphicData uri="http://schemas.openxmlformats.org/presentationml/2006/ole">
            <p:oleObj spid="_x0000_s4138" name="Equation" r:id="rId4" imgW="723586" imgH="393529" progId="Equation.DSMT4">
              <p:embed/>
            </p:oleObj>
          </a:graphicData>
        </a:graphic>
      </p:graphicFrame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2884488" y="5449888"/>
            <a:ext cx="31069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“Passive </a:t>
            </a:r>
            <a:r>
              <a:rPr lang="en-US" sz="2000" dirty="0">
                <a:solidFill>
                  <a:schemeClr val="bg1"/>
                </a:solidFill>
              </a:rPr>
              <a:t>sign convention”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512082" y="0"/>
            <a:ext cx="81883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- Voltage Equation (cont.)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060700" y="3043238"/>
            <a:ext cx="2671763" cy="1982240"/>
            <a:chOff x="3060700" y="3043238"/>
            <a:chExt cx="2671763" cy="1982240"/>
          </a:xfrm>
        </p:grpSpPr>
        <p:sp>
          <p:nvSpPr>
            <p:cNvPr id="4103" name="Rectangle 24"/>
            <p:cNvSpPr>
              <a:spLocks noChangeArrowheads="1"/>
            </p:cNvSpPr>
            <p:nvPr/>
          </p:nvSpPr>
          <p:spPr bwMode="auto">
            <a:xfrm>
              <a:off x="4133850" y="3046413"/>
              <a:ext cx="423863" cy="13652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Line 25"/>
            <p:cNvSpPr>
              <a:spLocks noChangeShapeType="1"/>
            </p:cNvSpPr>
            <p:nvPr/>
          </p:nvSpPr>
          <p:spPr bwMode="auto">
            <a:xfrm flipH="1" flipV="1">
              <a:off x="4114800" y="3049588"/>
              <a:ext cx="0" cy="13668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5" name="Line 26"/>
            <p:cNvSpPr>
              <a:spLocks noChangeShapeType="1"/>
            </p:cNvSpPr>
            <p:nvPr/>
          </p:nvSpPr>
          <p:spPr bwMode="auto">
            <a:xfrm flipV="1">
              <a:off x="4610100" y="3736976"/>
              <a:ext cx="10239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6" name="Line 27"/>
            <p:cNvSpPr>
              <a:spLocks noChangeShapeType="1"/>
            </p:cNvSpPr>
            <p:nvPr/>
          </p:nvSpPr>
          <p:spPr bwMode="auto">
            <a:xfrm>
              <a:off x="3198813" y="3741738"/>
              <a:ext cx="912813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7" name="Oval 29"/>
            <p:cNvSpPr>
              <a:spLocks noChangeArrowheads="1"/>
            </p:cNvSpPr>
            <p:nvPr/>
          </p:nvSpPr>
          <p:spPr bwMode="auto">
            <a:xfrm>
              <a:off x="3060700" y="3678238"/>
              <a:ext cx="125413" cy="112713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Line 32"/>
            <p:cNvSpPr>
              <a:spLocks noChangeShapeType="1"/>
            </p:cNvSpPr>
            <p:nvPr/>
          </p:nvSpPr>
          <p:spPr bwMode="auto">
            <a:xfrm flipH="1" flipV="1">
              <a:off x="4569650" y="3043238"/>
              <a:ext cx="0" cy="13668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3" name="Text Box 39"/>
            <p:cNvSpPr txBox="1">
              <a:spLocks noChangeArrowheads="1"/>
            </p:cNvSpPr>
            <p:nvPr/>
          </p:nvSpPr>
          <p:spPr bwMode="auto">
            <a:xfrm>
              <a:off x="3694113" y="4467226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114" name="Text Box 40"/>
            <p:cNvSpPr txBox="1">
              <a:spLocks noChangeArrowheads="1"/>
            </p:cNvSpPr>
            <p:nvPr/>
          </p:nvSpPr>
          <p:spPr bwMode="auto">
            <a:xfrm>
              <a:off x="4648200" y="4462463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116" name="Oval 28"/>
            <p:cNvSpPr>
              <a:spLocks noChangeArrowheads="1"/>
            </p:cNvSpPr>
            <p:nvPr/>
          </p:nvSpPr>
          <p:spPr bwMode="auto">
            <a:xfrm>
              <a:off x="5607050" y="3679826"/>
              <a:ext cx="125413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3479470" y="3740722"/>
              <a:ext cx="383681" cy="2336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989409" y="3743484"/>
              <a:ext cx="383681" cy="2336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9"/>
            <p:cNvGraphicFramePr>
              <a:graphicFrameLocks noChangeAspect="1"/>
            </p:cNvGraphicFramePr>
            <p:nvPr/>
          </p:nvGraphicFramePr>
          <p:xfrm>
            <a:off x="4111862" y="4606378"/>
            <a:ext cx="506413" cy="419100"/>
          </p:xfrm>
          <a:graphic>
            <a:graphicData uri="http://schemas.openxmlformats.org/presentationml/2006/ole">
              <p:oleObj spid="_x0000_s4139" name="Equation" r:id="rId5" imgW="304536" imgH="253780" progId="Equation.DSMT4">
                <p:embed/>
              </p:oleObj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5162598" y="3898641"/>
            <a:ext cx="147638" cy="273050"/>
          </p:xfrm>
          <a:graphic>
            <a:graphicData uri="http://schemas.openxmlformats.org/presentationml/2006/ole">
              <p:oleObj spid="_x0000_s4140" name="Equation" r:id="rId6" imgW="88707" imgH="164742" progId="Equation.DSMT4">
                <p:embed/>
              </p:oleObj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3552160" y="3898640"/>
            <a:ext cx="147638" cy="273050"/>
          </p:xfrm>
          <a:graphic>
            <a:graphicData uri="http://schemas.openxmlformats.org/presentationml/2006/ole">
              <p:oleObj spid="_x0000_s4141" name="Equation" r:id="rId7" imgW="88707" imgH="164742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464253" y="0"/>
            <a:ext cx="4078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5126" name="Text Box 18"/>
          <p:cNvSpPr txBox="1">
            <a:spLocks noChangeArrowheads="1"/>
          </p:cNvSpPr>
          <p:nvPr/>
        </p:nvSpPr>
        <p:spPr bwMode="auto">
          <a:xfrm>
            <a:off x="390525" y="3878263"/>
            <a:ext cx="2960688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Method #1  (start with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2879953" y="3215142"/>
            <a:ext cx="3502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I</a:t>
            </a:r>
            <a:r>
              <a:rPr lang="en-US" sz="2000" dirty="0" smtClean="0">
                <a:solidFill>
                  <a:schemeClr val="hlink"/>
                </a:solidFill>
              </a:rPr>
              <a:t>deal </a:t>
            </a:r>
            <a:r>
              <a:rPr lang="en-US" sz="2000" dirty="0">
                <a:solidFill>
                  <a:schemeClr val="hlink"/>
                </a:solidFill>
              </a:rPr>
              <a:t>parallel plate </a:t>
            </a:r>
            <a:r>
              <a:rPr lang="en-US" sz="2000" dirty="0" smtClean="0">
                <a:solidFill>
                  <a:schemeClr val="hlink"/>
                </a:solidFill>
              </a:rPr>
              <a:t>capacitor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5128" name="Text Box 46"/>
          <p:cNvSpPr txBox="1">
            <a:spLocks noChangeArrowheads="1"/>
          </p:cNvSpPr>
          <p:nvPr/>
        </p:nvSpPr>
        <p:spPr bwMode="auto">
          <a:xfrm>
            <a:off x="1087438" y="4526642"/>
            <a:ext cx="1171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Assume:</a:t>
            </a:r>
          </a:p>
        </p:txBody>
      </p:sp>
      <p:graphicFrame>
        <p:nvGraphicFramePr>
          <p:cNvPr id="5122" name="Object 47"/>
          <p:cNvGraphicFramePr>
            <a:graphicFrameLocks noChangeAspect="1"/>
          </p:cNvGraphicFramePr>
          <p:nvPr/>
        </p:nvGraphicFramePr>
        <p:xfrm>
          <a:off x="2306638" y="4530725"/>
          <a:ext cx="1265237" cy="474663"/>
        </p:xfrm>
        <a:graphic>
          <a:graphicData uri="http://schemas.openxmlformats.org/presentationml/2006/ole">
            <p:oleObj spid="_x0000_s5222" name="Equation" r:id="rId4" imgW="609600" imgH="228600" progId="Equation.DSMT4">
              <p:embed/>
            </p:oleObj>
          </a:graphicData>
        </a:graphic>
      </p:graphicFrame>
      <p:graphicFrame>
        <p:nvGraphicFramePr>
          <p:cNvPr id="5123" name="Object 48"/>
          <p:cNvGraphicFramePr>
            <a:graphicFrameLocks noChangeAspect="1"/>
          </p:cNvGraphicFramePr>
          <p:nvPr/>
        </p:nvGraphicFramePr>
        <p:xfrm>
          <a:off x="1936750" y="5084763"/>
          <a:ext cx="4368800" cy="1374775"/>
        </p:xfrm>
        <a:graphic>
          <a:graphicData uri="http://schemas.openxmlformats.org/presentationml/2006/ole">
            <p:oleObj spid="_x0000_s5223" name="Equation" r:id="rId5" imgW="2260600" imgH="711200" progId="Equation.DSMT4">
              <p:embed/>
            </p:oleObj>
          </a:graphicData>
        </a:graphic>
      </p:graphicFrame>
      <p:sp>
        <p:nvSpPr>
          <p:cNvPr id="5129" name="Text Box 50"/>
          <p:cNvSpPr txBox="1">
            <a:spLocks noChangeArrowheads="1"/>
          </p:cNvSpPr>
          <p:nvPr/>
        </p:nvSpPr>
        <p:spPr bwMode="auto">
          <a:xfrm>
            <a:off x="1497920" y="783999"/>
            <a:ext cx="952500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Find </a:t>
            </a:r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125" name="Object 26"/>
          <p:cNvGraphicFramePr>
            <a:graphicFrameLocks noChangeAspect="1"/>
          </p:cNvGraphicFramePr>
          <p:nvPr/>
        </p:nvGraphicFramePr>
        <p:xfrm>
          <a:off x="7227058" y="1842804"/>
          <a:ext cx="963613" cy="852487"/>
        </p:xfrm>
        <a:graphic>
          <a:graphicData uri="http://schemas.openxmlformats.org/presentationml/2006/ole">
            <p:oleObj spid="_x0000_s5224" name="Equation" r:id="rId6" imgW="444307" imgH="393529" progId="Equation.DSMT4">
              <p:embed/>
            </p:oleObj>
          </a:graphicData>
        </a:graphic>
      </p:graphicFrame>
      <p:sp>
        <p:nvSpPr>
          <p:cNvPr id="5131" name="Rectangle 49"/>
          <p:cNvSpPr>
            <a:spLocks noChangeArrowheads="1"/>
          </p:cNvSpPr>
          <p:nvPr/>
        </p:nvSpPr>
        <p:spPr bwMode="auto">
          <a:xfrm flipV="1">
            <a:off x="3270251" y="1967137"/>
            <a:ext cx="2433638" cy="4857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21"/>
          <p:cNvSpPr>
            <a:spLocks noChangeShapeType="1"/>
          </p:cNvSpPr>
          <p:nvPr/>
        </p:nvSpPr>
        <p:spPr bwMode="auto">
          <a:xfrm>
            <a:off x="3284538" y="1965550"/>
            <a:ext cx="2414588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>
            <a:off x="3271838" y="2460850"/>
            <a:ext cx="24257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7" name="Line 38"/>
          <p:cNvSpPr>
            <a:spLocks noChangeShapeType="1"/>
          </p:cNvSpPr>
          <p:nvPr/>
        </p:nvSpPr>
        <p:spPr bwMode="auto">
          <a:xfrm>
            <a:off x="5791201" y="1949675"/>
            <a:ext cx="0" cy="512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40" name="Oval 41"/>
          <p:cNvSpPr>
            <a:spLocks noChangeArrowheads="1"/>
          </p:cNvSpPr>
          <p:nvPr/>
        </p:nvSpPr>
        <p:spPr bwMode="auto">
          <a:xfrm>
            <a:off x="4705351" y="1389287"/>
            <a:ext cx="403225" cy="414337"/>
          </a:xfrm>
          <a:prstGeom prst="ellipse">
            <a:avLst/>
          </a:prstGeom>
          <a:noFill/>
          <a:ln w="158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42"/>
          <p:cNvSpPr>
            <a:spLocks noChangeArrowheads="1"/>
          </p:cNvSpPr>
          <p:nvPr/>
        </p:nvSpPr>
        <p:spPr bwMode="auto">
          <a:xfrm>
            <a:off x="4735513" y="2591025"/>
            <a:ext cx="403225" cy="414337"/>
          </a:xfrm>
          <a:prstGeom prst="ellipse">
            <a:avLst/>
          </a:prstGeom>
          <a:noFill/>
          <a:ln w="158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43"/>
          <p:cNvSpPr>
            <a:spLocks noChangeShapeType="1"/>
          </p:cNvSpPr>
          <p:nvPr/>
        </p:nvSpPr>
        <p:spPr bwMode="auto">
          <a:xfrm>
            <a:off x="2597151" y="2000475"/>
            <a:ext cx="0" cy="33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43" name="Line 44"/>
          <p:cNvSpPr>
            <a:spLocks noChangeShapeType="1"/>
          </p:cNvSpPr>
          <p:nvPr/>
        </p:nvSpPr>
        <p:spPr bwMode="auto">
          <a:xfrm>
            <a:off x="2230438" y="1965550"/>
            <a:ext cx="7572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2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3324543"/>
              </p:ext>
            </p:extLst>
          </p:nvPr>
        </p:nvGraphicFramePr>
        <p:xfrm>
          <a:off x="3665538" y="1922687"/>
          <a:ext cx="382588" cy="530225"/>
        </p:xfrm>
        <a:graphic>
          <a:graphicData uri="http://schemas.openxmlformats.org/presentationml/2006/ole">
            <p:oleObj spid="_x0000_s5225" name="Equation" r:id="rId7" imgW="165028" imgH="228501" progId="Equation.DSMT4">
              <p:embed/>
            </p:oleObj>
          </a:graphicData>
        </a:graphic>
      </p:graphicFrame>
      <p:sp>
        <p:nvSpPr>
          <p:cNvPr id="5145" name="Line 52"/>
          <p:cNvSpPr>
            <a:spLocks noChangeShapeType="1"/>
          </p:cNvSpPr>
          <p:nvPr/>
        </p:nvSpPr>
        <p:spPr bwMode="auto">
          <a:xfrm>
            <a:off x="4837113" y="1995712"/>
            <a:ext cx="0" cy="4508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9194819"/>
              </p:ext>
            </p:extLst>
          </p:nvPr>
        </p:nvGraphicFramePr>
        <p:xfrm>
          <a:off x="2469464" y="2472377"/>
          <a:ext cx="211137" cy="231775"/>
        </p:xfrm>
        <a:graphic>
          <a:graphicData uri="http://schemas.openxmlformats.org/presentationml/2006/ole">
            <p:oleObj spid="_x0000_s5226" name="Equation" r:id="rId8" imgW="126835" imgH="139518" progId="Equation.DSMT4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7401041"/>
              </p:ext>
            </p:extLst>
          </p:nvPr>
        </p:nvGraphicFramePr>
        <p:xfrm>
          <a:off x="5092700" y="2058679"/>
          <a:ext cx="401638" cy="379412"/>
        </p:xfrm>
        <a:graphic>
          <a:graphicData uri="http://schemas.openxmlformats.org/presentationml/2006/ole">
            <p:oleObj spid="_x0000_s5227" name="Equation" r:id="rId9" imgW="241300" imgH="228600" progId="Equation.DSMT4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5788394"/>
              </p:ext>
            </p:extLst>
          </p:nvPr>
        </p:nvGraphicFramePr>
        <p:xfrm>
          <a:off x="5924550" y="2046288"/>
          <a:ext cx="211138" cy="295275"/>
        </p:xfrm>
        <a:graphic>
          <a:graphicData uri="http://schemas.openxmlformats.org/presentationml/2006/ole">
            <p:oleObj spid="_x0000_s5228" name="Equation" r:id="rId10" imgW="126725" imgH="177415" progId="Equation.DSMT4">
              <p:embed/>
            </p:oleObj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321617"/>
              </p:ext>
            </p:extLst>
          </p:nvPr>
        </p:nvGraphicFramePr>
        <p:xfrm>
          <a:off x="3484563" y="1446213"/>
          <a:ext cx="868362" cy="463550"/>
        </p:xfrm>
        <a:graphic>
          <a:graphicData uri="http://schemas.openxmlformats.org/presentationml/2006/ole">
            <p:oleObj spid="_x0000_s5229" name="Equation" r:id="rId11" imgW="520474" imgH="279279" progId="Equation.DSMT4">
              <p:embed/>
            </p:oleObj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2629042"/>
              </p:ext>
            </p:extLst>
          </p:nvPr>
        </p:nvGraphicFramePr>
        <p:xfrm>
          <a:off x="4775864" y="1432967"/>
          <a:ext cx="254000" cy="274638"/>
        </p:xfrm>
        <a:graphic>
          <a:graphicData uri="http://schemas.openxmlformats.org/presentationml/2006/ole">
            <p:oleObj spid="_x0000_s5230" name="Equation" r:id="rId12" imgW="152268" imgH="164957" progId="Equation.DSMT4">
              <p:embed/>
            </p:oleObj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5844986"/>
              </p:ext>
            </p:extLst>
          </p:nvPr>
        </p:nvGraphicFramePr>
        <p:xfrm>
          <a:off x="4832066" y="2664087"/>
          <a:ext cx="254000" cy="274637"/>
        </p:xfrm>
        <a:graphic>
          <a:graphicData uri="http://schemas.openxmlformats.org/presentationml/2006/ole">
            <p:oleObj spid="_x0000_s5231" name="Equation" r:id="rId13" imgW="152268" imgH="164957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6045" y="185484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++++++++++++++++++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1201" y="221262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- - - - - - - - - - - - - - - -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460" y="3827720"/>
            <a:ext cx="3306726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Note that the top plate has charge on the lower surface, and the bottom plate has charge on the top surface.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2305957" y="0"/>
            <a:ext cx="4916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1077913" y="3829504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1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3682831"/>
              </p:ext>
            </p:extLst>
          </p:nvPr>
        </p:nvGraphicFramePr>
        <p:xfrm>
          <a:off x="5564186" y="1137746"/>
          <a:ext cx="2796042" cy="2125964"/>
        </p:xfrm>
        <a:graphic>
          <a:graphicData uri="http://schemas.openxmlformats.org/presentationml/2006/ole">
            <p:oleObj spid="_x0000_s6208" name="Equation" r:id="rId4" imgW="1536700" imgH="1168400" progId="Equation.DSMT4">
              <p:embed/>
            </p:oleObj>
          </a:graphicData>
        </a:graphic>
      </p:graphicFrame>
      <p:graphicFrame>
        <p:nvGraphicFramePr>
          <p:cNvPr id="6147" name="Object 23"/>
          <p:cNvGraphicFramePr>
            <a:graphicFrameLocks noChangeAspect="1"/>
          </p:cNvGraphicFramePr>
          <p:nvPr/>
        </p:nvGraphicFramePr>
        <p:xfrm>
          <a:off x="2049463" y="4279900"/>
          <a:ext cx="2230437" cy="825500"/>
        </p:xfrm>
        <a:graphic>
          <a:graphicData uri="http://schemas.openxmlformats.org/presentationml/2006/ole">
            <p:oleObj spid="_x0000_s6209" name="Equation" r:id="rId5" imgW="1167893" imgH="431613" progId="Equation.DSMT4">
              <p:embed/>
            </p:oleObj>
          </a:graphicData>
        </a:graphic>
      </p:graphicFrame>
      <p:graphicFrame>
        <p:nvGraphicFramePr>
          <p:cNvPr id="6148" name="Object 42"/>
          <p:cNvGraphicFramePr>
            <a:graphicFrameLocks noChangeAspect="1"/>
          </p:cNvGraphicFramePr>
          <p:nvPr/>
        </p:nvGraphicFramePr>
        <p:xfrm>
          <a:off x="1817688" y="5567363"/>
          <a:ext cx="2433637" cy="931862"/>
        </p:xfrm>
        <a:graphic>
          <a:graphicData uri="http://schemas.openxmlformats.org/presentationml/2006/ole">
            <p:oleObj spid="_x0000_s6210" name="Equation" r:id="rId6" imgW="1129810" imgH="431613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800600" y="5567678"/>
            <a:ext cx="3614057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only a function of the geometry and the permittivity!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66062" y="3712683"/>
            <a:ext cx="3327094" cy="1015663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Remember: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The unit normal vector in the boundary condition formula always points </a:t>
            </a:r>
            <a:r>
              <a:rPr lang="en-US" sz="1200" u="sng" dirty="0" smtClean="0">
                <a:solidFill>
                  <a:schemeClr val="bg2"/>
                </a:solidFill>
              </a:rPr>
              <a:t>outward</a:t>
            </a:r>
            <a:r>
              <a:rPr lang="en-US" sz="1200" dirty="0" smtClean="0">
                <a:solidFill>
                  <a:schemeClr val="bg2"/>
                </a:solidFill>
              </a:rPr>
              <a:t> from the conductor. On the bottom surface of the top plate, this means pointing down.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241" y="1239253"/>
            <a:ext cx="4620424" cy="1930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2144939" y="0"/>
            <a:ext cx="5170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060" y="1227591"/>
            <a:ext cx="3228975" cy="3968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Method #2  (start with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6082218"/>
              </p:ext>
            </p:extLst>
          </p:nvPr>
        </p:nvGraphicFramePr>
        <p:xfrm>
          <a:off x="1857829" y="4965700"/>
          <a:ext cx="1879600" cy="482600"/>
        </p:xfrm>
        <a:graphic>
          <a:graphicData uri="http://schemas.openxmlformats.org/presentationml/2006/ole">
            <p:oleObj spid="_x0000_s7292" name="Equation" r:id="rId4" imgW="939392" imgH="241195" progId="Equation.DSMT4">
              <p:embed/>
            </p:oleObj>
          </a:graphicData>
        </a:graphic>
      </p:graphicFrame>
      <p:graphicFrame>
        <p:nvGraphicFramePr>
          <p:cNvPr id="7171" name="Object 28"/>
          <p:cNvGraphicFramePr>
            <a:graphicFrameLocks noChangeAspect="1"/>
          </p:cNvGraphicFramePr>
          <p:nvPr/>
        </p:nvGraphicFramePr>
        <p:xfrm>
          <a:off x="5974896" y="2617107"/>
          <a:ext cx="2363788" cy="1890713"/>
        </p:xfrm>
        <a:graphic>
          <a:graphicData uri="http://schemas.openxmlformats.org/presentationml/2006/ole">
            <p:oleObj spid="_x0000_s7293" name="Equation" r:id="rId5" imgW="1270000" imgH="1016000" progId="Equation.DSMT4">
              <p:embed/>
            </p:oleObj>
          </a:graphicData>
        </a:graphic>
      </p:graphicFrame>
      <p:graphicFrame>
        <p:nvGraphicFramePr>
          <p:cNvPr id="717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1700921"/>
              </p:ext>
            </p:extLst>
          </p:nvPr>
        </p:nvGraphicFramePr>
        <p:xfrm>
          <a:off x="2145716" y="4251911"/>
          <a:ext cx="1147762" cy="484187"/>
        </p:xfrm>
        <a:graphic>
          <a:graphicData uri="http://schemas.openxmlformats.org/presentationml/2006/ole">
            <p:oleObj spid="_x0000_s7294" name="Equation" r:id="rId6" imgW="571252" imgH="241195" progId="Equation.DSMT4">
              <p:embed/>
            </p:oleObj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173" name="Object 26"/>
          <p:cNvGraphicFramePr>
            <a:graphicFrameLocks noChangeAspect="1"/>
          </p:cNvGraphicFramePr>
          <p:nvPr/>
        </p:nvGraphicFramePr>
        <p:xfrm>
          <a:off x="6708585" y="1255903"/>
          <a:ext cx="963613" cy="852487"/>
        </p:xfrm>
        <a:graphic>
          <a:graphicData uri="http://schemas.openxmlformats.org/presentationml/2006/ole">
            <p:oleObj spid="_x0000_s7295" name="Equation" r:id="rId7" imgW="444307" imgH="393529" progId="Equation.DSMT4">
              <p:embed/>
            </p:oleObj>
          </a:graphicData>
        </a:graphic>
      </p:graphicFrame>
      <p:graphicFrame>
        <p:nvGraphicFramePr>
          <p:cNvPr id="2" name="Object 28"/>
          <p:cNvGraphicFramePr>
            <a:graphicFrameLocks noChangeAspect="1"/>
          </p:cNvGraphicFramePr>
          <p:nvPr/>
        </p:nvGraphicFramePr>
        <p:xfrm>
          <a:off x="6091917" y="5522006"/>
          <a:ext cx="1868488" cy="803275"/>
        </p:xfrm>
        <a:graphic>
          <a:graphicData uri="http://schemas.openxmlformats.org/presentationml/2006/ole">
            <p:oleObj spid="_x0000_s7296" name="Equation" r:id="rId8" imgW="1002865" imgH="431613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49686" y="507274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2270" y="2051023"/>
            <a:ext cx="3905250" cy="1616075"/>
            <a:chOff x="1003217" y="1966803"/>
            <a:chExt cx="3905250" cy="1616075"/>
          </a:xfrm>
        </p:grpSpPr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 flipV="1">
              <a:off x="2043030" y="2544653"/>
              <a:ext cx="2433638" cy="485775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2057317" y="2543066"/>
              <a:ext cx="241458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2044617" y="3038366"/>
              <a:ext cx="242570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563980" y="2527191"/>
              <a:ext cx="0" cy="5127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Oval 41"/>
            <p:cNvSpPr>
              <a:spLocks noChangeArrowheads="1"/>
            </p:cNvSpPr>
            <p:nvPr/>
          </p:nvSpPr>
          <p:spPr bwMode="auto">
            <a:xfrm>
              <a:off x="3478130" y="1966803"/>
              <a:ext cx="403225" cy="414337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3508292" y="3168541"/>
              <a:ext cx="403225" cy="414337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1369930" y="2577991"/>
              <a:ext cx="0" cy="330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1003217" y="2543066"/>
              <a:ext cx="7572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3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9979141"/>
                </p:ext>
              </p:extLst>
            </p:nvPr>
          </p:nvGraphicFramePr>
          <p:xfrm>
            <a:off x="2438317" y="2500203"/>
            <a:ext cx="382588" cy="530225"/>
          </p:xfrm>
          <a:graphic>
            <a:graphicData uri="http://schemas.openxmlformats.org/presentationml/2006/ole">
              <p:oleObj spid="_x0000_s7297" name="Equation" r:id="rId9" imgW="165028" imgH="228501" progId="Equation.DSMT4">
                <p:embed/>
              </p:oleObj>
            </a:graphicData>
          </a:graphic>
        </p:graphicFrame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3609892" y="2573228"/>
              <a:ext cx="0" cy="4508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72755715"/>
                </p:ext>
              </p:extLst>
            </p:nvPr>
          </p:nvGraphicFramePr>
          <p:xfrm>
            <a:off x="1242243" y="3049893"/>
            <a:ext cx="211137" cy="231775"/>
          </p:xfrm>
          <a:graphic>
            <a:graphicData uri="http://schemas.openxmlformats.org/presentationml/2006/ole">
              <p:oleObj spid="_x0000_s7298" name="Equation" r:id="rId10" imgW="126835" imgH="139518" progId="Equation.DSMT4">
                <p:embed/>
              </p:oleObj>
            </a:graphicData>
          </a:graphic>
        </p:graphicFrame>
        <p:graphicFrame>
          <p:nvGraphicFramePr>
            <p:cNvPr id="4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22955267"/>
                </p:ext>
              </p:extLst>
            </p:nvPr>
          </p:nvGraphicFramePr>
          <p:xfrm>
            <a:off x="4697329" y="2623804"/>
            <a:ext cx="211138" cy="295275"/>
          </p:xfrm>
          <a:graphic>
            <a:graphicData uri="http://schemas.openxmlformats.org/presentationml/2006/ole">
              <p:oleObj spid="_x0000_s7299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69517613"/>
                </p:ext>
              </p:extLst>
            </p:nvPr>
          </p:nvGraphicFramePr>
          <p:xfrm>
            <a:off x="2257342" y="2023729"/>
            <a:ext cx="868362" cy="463550"/>
          </p:xfrm>
          <a:graphic>
            <a:graphicData uri="http://schemas.openxmlformats.org/presentationml/2006/ole">
              <p:oleObj spid="_x0000_s7300" name="Equation" r:id="rId12" imgW="520474" imgH="279279" progId="Equation.DSMT4">
                <p:embed/>
              </p:oleObj>
            </a:graphicData>
          </a:graphic>
        </p:graphicFrame>
        <p:graphicFrame>
          <p:nvGraphicFramePr>
            <p:cNvPr id="4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1947321"/>
                </p:ext>
              </p:extLst>
            </p:nvPr>
          </p:nvGraphicFramePr>
          <p:xfrm>
            <a:off x="3548643" y="2010483"/>
            <a:ext cx="254000" cy="274638"/>
          </p:xfrm>
          <a:graphic>
            <a:graphicData uri="http://schemas.openxmlformats.org/presentationml/2006/ole">
              <p:oleObj spid="_x0000_s7301" name="Equation" r:id="rId13" imgW="152268" imgH="164957" progId="Equation.DSMT4">
                <p:embed/>
              </p:oleObj>
            </a:graphicData>
          </a:graphic>
        </p:graphicFrame>
        <p:graphicFrame>
          <p:nvGraphicFramePr>
            <p:cNvPr id="5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45361148"/>
                </p:ext>
              </p:extLst>
            </p:nvPr>
          </p:nvGraphicFramePr>
          <p:xfrm>
            <a:off x="3604845" y="3241603"/>
            <a:ext cx="254000" cy="274637"/>
          </p:xfrm>
          <a:graphic>
            <a:graphicData uri="http://schemas.openxmlformats.org/presentationml/2006/ole">
              <p:oleObj spid="_x0000_s7302" name="Equation" r:id="rId14" imgW="152268" imgH="164957" progId="Equation.DSMT4">
                <p:embed/>
              </p:oleObj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1978824" y="2432352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++++++++++++++++++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3980" y="2790138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 - - - - - - - - - - - - - - - -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29611601"/>
                </p:ext>
              </p:extLst>
            </p:nvPr>
          </p:nvGraphicFramePr>
          <p:xfrm>
            <a:off x="4103940" y="2071437"/>
            <a:ext cx="527050" cy="379413"/>
          </p:xfrm>
          <a:graphic>
            <a:graphicData uri="http://schemas.openxmlformats.org/presentationml/2006/ole">
              <p:oleObj spid="_x0000_s7303" name="Equation" r:id="rId15" imgW="527516" imgH="379623" progId="Equation.DSMT4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49939726"/>
                </p:ext>
              </p:extLst>
            </p:nvPr>
          </p:nvGraphicFramePr>
          <p:xfrm>
            <a:off x="4114382" y="3094121"/>
            <a:ext cx="528637" cy="379413"/>
          </p:xfrm>
          <a:graphic>
            <a:graphicData uri="http://schemas.openxmlformats.org/presentationml/2006/ole">
              <p:oleObj spid="_x0000_s7304" name="Equation" r:id="rId16" imgW="528955" imgH="379623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1881868" y="0"/>
            <a:ext cx="5233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2617385" y="2275456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719950" y="983990"/>
          <a:ext cx="5492750" cy="1000125"/>
        </p:xfrm>
        <a:graphic>
          <a:graphicData uri="http://schemas.openxmlformats.org/presentationml/2006/ole">
            <p:oleObj spid="_x0000_s8234" name="Equation" r:id="rId4" imgW="2717800" imgH="495300" progId="Equation.DSMT4">
              <p:embed/>
            </p:oleObj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199588" y="3627951"/>
            <a:ext cx="1354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Therefore,</a:t>
            </a:r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363936" y="2617218"/>
          <a:ext cx="2332038" cy="879475"/>
        </p:xfrm>
        <a:graphic>
          <a:graphicData uri="http://schemas.openxmlformats.org/presentationml/2006/ole">
            <p:oleObj spid="_x0000_s8235" name="Equation" r:id="rId5" imgW="1282700" imgH="482600" progId="Equation.DSMT4">
              <p:embed/>
            </p:oleObj>
          </a:graphicData>
        </a:graphic>
      </p:graphicFrame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3546475" y="3867150"/>
          <a:ext cx="1692275" cy="1389063"/>
        </p:xfrm>
        <a:graphic>
          <a:graphicData uri="http://schemas.openxmlformats.org/presentationml/2006/ole">
            <p:oleObj spid="_x0000_s8236" name="Equation" r:id="rId6" imgW="850900" imgH="698500" progId="Equation.DSMT4">
              <p:embed/>
            </p:oleObj>
          </a:graphicData>
        </a:graphic>
      </p:graphicFrame>
      <p:graphicFrame>
        <p:nvGraphicFramePr>
          <p:cNvPr id="8197" name="Object 10"/>
          <p:cNvGraphicFramePr>
            <a:graphicFrameLocks noChangeAspect="1"/>
          </p:cNvGraphicFramePr>
          <p:nvPr/>
        </p:nvGraphicFramePr>
        <p:xfrm>
          <a:off x="3127376" y="5614516"/>
          <a:ext cx="2544082" cy="973609"/>
        </p:xfrm>
        <a:graphic>
          <a:graphicData uri="http://schemas.openxmlformats.org/presentationml/2006/ole">
            <p:oleObj spid="_x0000_s8237" name="Equation" r:id="rId7" imgW="1129810" imgH="431613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47522" y="4926763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2400754" y="0"/>
            <a:ext cx="4230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354326" name="Rectangle 22"/>
          <p:cNvSpPr>
            <a:spLocks noChangeArrowheads="1"/>
          </p:cNvSpPr>
          <p:nvPr/>
        </p:nvSpPr>
        <p:spPr bwMode="auto">
          <a:xfrm>
            <a:off x="250233" y="1496989"/>
            <a:ext cx="2270125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r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6.0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(</a:t>
            </a:r>
            <a:r>
              <a:rPr lang="en-US" dirty="0">
                <a:solidFill>
                  <a:schemeClr val="bg2"/>
                </a:solidFill>
                <a:latin typeface="+mn-lt"/>
                <a:sym typeface="Symbol" pitchFamily="18" charset="2"/>
              </a:rPr>
              <a:t>mica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)</a:t>
            </a:r>
          </a:p>
          <a:p>
            <a:pPr algn="ctr">
              <a:defRPr/>
            </a:pP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A =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[</a:t>
            </a:r>
            <a:r>
              <a:rPr lang="en-US" dirty="0">
                <a:solidFill>
                  <a:schemeClr val="bg2"/>
                </a:solidFill>
                <a:latin typeface="+mn-lt"/>
                <a:sym typeface="Symbol" pitchFamily="18" charset="2"/>
              </a:rPr>
              <a:t>cm</a:t>
            </a:r>
            <a:r>
              <a:rPr lang="en-US" baseline="30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]</a:t>
            </a:r>
          </a:p>
          <a:p>
            <a:pPr algn="ctr">
              <a:defRPr/>
            </a:pPr>
            <a:r>
              <a: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h =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0.01</a:t>
            </a:r>
            <a:r>
              <a:rPr lang="en-US" i="1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[</a:t>
            </a:r>
            <a:r>
              <a:rPr lang="en-US" dirty="0">
                <a:solidFill>
                  <a:schemeClr val="bg2"/>
                </a:solidFill>
                <a:latin typeface="+mn-lt"/>
                <a:sym typeface="Symbol" pitchFamily="18" charset="2"/>
              </a:rPr>
              <a:t>mm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] </a:t>
            </a:r>
            <a:endParaRPr 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2432050" y="3038506"/>
          <a:ext cx="5209721" cy="1795432"/>
        </p:xfrm>
        <a:graphic>
          <a:graphicData uri="http://schemas.openxmlformats.org/presentationml/2006/ole">
            <p:oleObj spid="_x0000_s9268" name="Equation" r:id="rId4" imgW="2654300" imgH="914400" progId="Equation.DSMT4">
              <p:embed/>
            </p:oleObj>
          </a:graphicData>
        </a:graphic>
      </p:graphicFrame>
      <p:graphicFrame>
        <p:nvGraphicFramePr>
          <p:cNvPr id="9219" name="Object 27"/>
          <p:cNvGraphicFramePr>
            <a:graphicFrameLocks noChangeAspect="1"/>
          </p:cNvGraphicFramePr>
          <p:nvPr/>
        </p:nvGraphicFramePr>
        <p:xfrm>
          <a:off x="2395538" y="5394325"/>
          <a:ext cx="4137025" cy="479425"/>
        </p:xfrm>
        <a:graphic>
          <a:graphicData uri="http://schemas.openxmlformats.org/presentationml/2006/ole">
            <p:oleObj spid="_x0000_s9269" name="Equation" r:id="rId5" imgW="1968500" imgH="228600" progId="Equation.DSMT4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17850" y="1252538"/>
            <a:ext cx="2826769" cy="1027113"/>
            <a:chOff x="3117850" y="1252538"/>
            <a:chExt cx="2826769" cy="1027113"/>
          </a:xfrm>
        </p:grpSpPr>
        <p:sp>
          <p:nvSpPr>
            <p:cNvPr id="9225" name="Rectangle 24"/>
            <p:cNvSpPr>
              <a:spLocks noChangeArrowheads="1"/>
            </p:cNvSpPr>
            <p:nvPr/>
          </p:nvSpPr>
          <p:spPr bwMode="auto">
            <a:xfrm>
              <a:off x="3117850" y="1809750"/>
              <a:ext cx="2420938" cy="4508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6"/>
            <p:cNvSpPr>
              <a:spLocks noChangeShapeType="1"/>
            </p:cNvSpPr>
            <p:nvPr/>
          </p:nvSpPr>
          <p:spPr bwMode="auto">
            <a:xfrm>
              <a:off x="3119438" y="1808163"/>
              <a:ext cx="241458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3119438" y="2266950"/>
              <a:ext cx="242570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>
              <a:off x="5638800" y="1766888"/>
              <a:ext cx="0" cy="512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220" name="Object 18"/>
            <p:cNvGraphicFramePr>
              <a:graphicFrameLocks noChangeAspect="1"/>
            </p:cNvGraphicFramePr>
            <p:nvPr/>
          </p:nvGraphicFramePr>
          <p:xfrm>
            <a:off x="3513138" y="1739900"/>
            <a:ext cx="382588" cy="530225"/>
          </p:xfrm>
          <a:graphic>
            <a:graphicData uri="http://schemas.openxmlformats.org/presentationml/2006/ole">
              <p:oleObj spid="_x0000_s9270" name="Equation" r:id="rId6" imgW="165028" imgH="228501" progId="Equation.DSMT4">
                <p:embed/>
              </p:oleObj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5733481" y="1855219"/>
            <a:ext cx="211138" cy="295275"/>
          </p:xfrm>
          <a:graphic>
            <a:graphicData uri="http://schemas.openxmlformats.org/presentationml/2006/ole">
              <p:oleObj spid="_x0000_s9271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3627438" y="1252538"/>
            <a:ext cx="1431925" cy="415925"/>
          </p:xfrm>
          <a:graphic>
            <a:graphicData uri="http://schemas.openxmlformats.org/presentationml/2006/ole">
              <p:oleObj spid="_x0000_s9272" name="Equation" r:id="rId8" imgW="863225" imgH="25389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2527754" y="0"/>
            <a:ext cx="4268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0242" name="Object 35"/>
          <p:cNvGraphicFramePr>
            <a:graphicFrameLocks noChangeAspect="1"/>
          </p:cNvGraphicFramePr>
          <p:nvPr/>
        </p:nvGraphicFramePr>
        <p:xfrm>
          <a:off x="3201976" y="4158343"/>
          <a:ext cx="2252643" cy="1780041"/>
        </p:xfrm>
        <a:graphic>
          <a:graphicData uri="http://schemas.openxmlformats.org/presentationml/2006/ole">
            <p:oleObj spid="_x0000_s10383" name="Equation" r:id="rId4" imgW="1104900" imgH="965200" progId="Equation.DSMT4">
              <p:embed/>
            </p:oleObj>
          </a:graphicData>
        </a:graphic>
      </p:graphicFrame>
      <p:sp>
        <p:nvSpPr>
          <p:cNvPr id="10245" name="AutoShape 36"/>
          <p:cNvSpPr>
            <a:spLocks noChangeArrowheads="1"/>
          </p:cNvSpPr>
          <p:nvPr/>
        </p:nvSpPr>
        <p:spPr bwMode="auto">
          <a:xfrm>
            <a:off x="2900577" y="6311900"/>
            <a:ext cx="682625" cy="244475"/>
          </a:xfrm>
          <a:prstGeom prst="rightArrow">
            <a:avLst>
              <a:gd name="adj1" fmla="val 50000"/>
              <a:gd name="adj2" fmla="val 69805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9877689"/>
              </p:ext>
            </p:extLst>
          </p:nvPr>
        </p:nvGraphicFramePr>
        <p:xfrm>
          <a:off x="2882097" y="2852106"/>
          <a:ext cx="1955800" cy="450850"/>
        </p:xfrm>
        <a:graphic>
          <a:graphicData uri="http://schemas.openxmlformats.org/presentationml/2006/ole">
            <p:oleObj spid="_x0000_s10384" name="Equation" r:id="rId5" imgW="990600" imgH="228600" progId="Equation.DSMT4">
              <p:embed/>
            </p:oleObj>
          </a:graphicData>
        </a:graphic>
      </p:graphicFrame>
      <p:sp>
        <p:nvSpPr>
          <p:cNvPr id="10247" name="Text Box 43"/>
          <p:cNvSpPr txBox="1">
            <a:spLocks noChangeArrowheads="1"/>
          </p:cNvSpPr>
          <p:nvPr/>
        </p:nvSpPr>
        <p:spPr bwMode="auto">
          <a:xfrm>
            <a:off x="1106022" y="4131356"/>
            <a:ext cx="1916112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B. C. on plate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248" name="Text Box 46"/>
          <p:cNvSpPr txBox="1">
            <a:spLocks noChangeArrowheads="1"/>
          </p:cNvSpPr>
          <p:nvPr/>
        </p:nvSpPr>
        <p:spPr bwMode="auto">
          <a:xfrm>
            <a:off x="1223963" y="820285"/>
            <a:ext cx="952500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249" name="Text Box 47"/>
          <p:cNvSpPr txBox="1">
            <a:spLocks noChangeArrowheads="1"/>
          </p:cNvSpPr>
          <p:nvPr/>
        </p:nvSpPr>
        <p:spPr bwMode="auto">
          <a:xfrm>
            <a:off x="5736771" y="3636055"/>
            <a:ext cx="3004457" cy="64633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Goal: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Put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dirty="0">
                <a:solidFill>
                  <a:schemeClr val="bg1"/>
                </a:solidFill>
              </a:rPr>
              <a:t> in terms of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+mn-lt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0250" name="Text Box 43"/>
          <p:cNvSpPr txBox="1">
            <a:spLocks noChangeArrowheads="1"/>
          </p:cNvSpPr>
          <p:nvPr/>
        </p:nvSpPr>
        <p:spPr bwMode="auto">
          <a:xfrm>
            <a:off x="494497" y="2875919"/>
            <a:ext cx="2287588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Starting assumption: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0244" name="Object 26"/>
          <p:cNvGraphicFramePr>
            <a:graphicFrameLocks noChangeAspect="1"/>
          </p:cNvGraphicFramePr>
          <p:nvPr/>
        </p:nvGraphicFramePr>
        <p:xfrm>
          <a:off x="6806909" y="4565619"/>
          <a:ext cx="963613" cy="852487"/>
        </p:xfrm>
        <a:graphic>
          <a:graphicData uri="http://schemas.openxmlformats.org/presentationml/2006/ole">
            <p:oleObj spid="_x0000_s10385" name="Equation" r:id="rId6" imgW="444307" imgH="393529" progId="Equation.DSMT4">
              <p:embed/>
            </p:oleObj>
          </a:graphicData>
        </a:graphic>
      </p:graphicFrame>
      <p:graphicFrame>
        <p:nvGraphicFramePr>
          <p:cNvPr id="2" name="Object 35"/>
          <p:cNvGraphicFramePr>
            <a:graphicFrameLocks noChangeAspect="1"/>
          </p:cNvGraphicFramePr>
          <p:nvPr/>
        </p:nvGraphicFramePr>
        <p:xfrm>
          <a:off x="3851490" y="6199868"/>
          <a:ext cx="1423987" cy="473075"/>
        </p:xfrm>
        <a:graphic>
          <a:graphicData uri="http://schemas.openxmlformats.org/presentationml/2006/ole">
            <p:oleObj spid="_x0000_s10386" name="Equation" r:id="rId7" imgW="622030" imgH="228501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14987" y="2952521"/>
            <a:ext cx="421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sz="1200" i="1" dirty="0" err="1" smtClean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1200" i="1" baseline="-25000" dirty="0" err="1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is the same in both regions, from boundary conditions.)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77214" y="1212850"/>
            <a:ext cx="5209424" cy="1672159"/>
            <a:chOff x="2177214" y="1212850"/>
            <a:chExt cx="5209424" cy="1672159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2211388" y="1677989"/>
              <a:ext cx="4491038" cy="46355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209800" y="2138364"/>
              <a:ext cx="4495800" cy="319088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2211388" y="1666876"/>
              <a:ext cx="4486275" cy="31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2206625" y="2468564"/>
              <a:ext cx="4502150" cy="31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7112000" y="1701801"/>
              <a:ext cx="0" cy="3635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1" name="Text Box 23"/>
            <p:cNvSpPr txBox="1">
              <a:spLocks noChangeArrowheads="1"/>
            </p:cNvSpPr>
            <p:nvPr/>
          </p:nvSpPr>
          <p:spPr bwMode="auto">
            <a:xfrm>
              <a:off x="5118100" y="1646239"/>
              <a:ext cx="4079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10262" name="Text Box 24"/>
            <p:cNvSpPr txBox="1">
              <a:spLocks noChangeArrowheads="1"/>
            </p:cNvSpPr>
            <p:nvPr/>
          </p:nvSpPr>
          <p:spPr bwMode="auto">
            <a:xfrm>
              <a:off x="5106988" y="2105026"/>
              <a:ext cx="4286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63" name="Oval 25"/>
            <p:cNvSpPr>
              <a:spLocks noChangeArrowheads="1"/>
            </p:cNvSpPr>
            <p:nvPr/>
          </p:nvSpPr>
          <p:spPr bwMode="auto">
            <a:xfrm>
              <a:off x="5060950" y="1624014"/>
              <a:ext cx="403225" cy="41433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Oval 26"/>
            <p:cNvSpPr>
              <a:spLocks noChangeArrowheads="1"/>
            </p:cNvSpPr>
            <p:nvPr/>
          </p:nvSpPr>
          <p:spPr bwMode="auto">
            <a:xfrm>
              <a:off x="5049838" y="2085976"/>
              <a:ext cx="403225" cy="41433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28"/>
            <p:cNvSpPr>
              <a:spLocks noChangeShapeType="1"/>
            </p:cNvSpPr>
            <p:nvPr/>
          </p:nvSpPr>
          <p:spPr bwMode="auto">
            <a:xfrm flipV="1">
              <a:off x="6888163" y="1668464"/>
              <a:ext cx="4984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8" name="Line 31"/>
            <p:cNvSpPr>
              <a:spLocks noChangeShapeType="1"/>
            </p:cNvSpPr>
            <p:nvPr/>
          </p:nvSpPr>
          <p:spPr bwMode="auto">
            <a:xfrm>
              <a:off x="3105150" y="1693864"/>
              <a:ext cx="0" cy="48736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9" name="Line 33"/>
            <p:cNvSpPr>
              <a:spLocks noChangeShapeType="1"/>
            </p:cNvSpPr>
            <p:nvPr/>
          </p:nvSpPr>
          <p:spPr bwMode="auto">
            <a:xfrm>
              <a:off x="3105150" y="2222501"/>
              <a:ext cx="0" cy="2222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2" name="Line 41"/>
            <p:cNvSpPr>
              <a:spLocks noChangeShapeType="1"/>
            </p:cNvSpPr>
            <p:nvPr/>
          </p:nvSpPr>
          <p:spPr bwMode="auto">
            <a:xfrm>
              <a:off x="4424363" y="1673226"/>
              <a:ext cx="0" cy="75715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6180431"/>
                </p:ext>
              </p:extLst>
            </p:nvPr>
          </p:nvGraphicFramePr>
          <p:xfrm>
            <a:off x="7020897" y="2169994"/>
            <a:ext cx="215684" cy="238857"/>
          </p:xfrm>
          <a:graphic>
            <a:graphicData uri="http://schemas.openxmlformats.org/presentationml/2006/ole">
              <p:oleObj spid="_x0000_s10387" name="Equation" r:id="rId8" imgW="126835" imgH="139518" progId="Equation.DSMT4">
                <p:embed/>
              </p:oleObj>
            </a:graphicData>
          </a:graphic>
        </p:graphicFrame>
        <p:graphicFrame>
          <p:nvGraphicFramePr>
            <p:cNvPr id="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21655750"/>
                </p:ext>
              </p:extLst>
            </p:nvPr>
          </p:nvGraphicFramePr>
          <p:xfrm>
            <a:off x="2279342" y="1672557"/>
            <a:ext cx="431800" cy="457200"/>
          </p:xfrm>
          <a:graphic>
            <a:graphicData uri="http://schemas.openxmlformats.org/presentationml/2006/ole">
              <p:oleObj spid="_x0000_s10388" name="Equation" r:id="rId9" imgW="215806" imgH="228501" progId="Equation.DSMT4">
                <p:embed/>
              </p:oleObj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26796091"/>
                </p:ext>
              </p:extLst>
            </p:nvPr>
          </p:nvGraphicFramePr>
          <p:xfrm>
            <a:off x="2293983" y="2018689"/>
            <a:ext cx="406400" cy="457200"/>
          </p:xfrm>
          <a:graphic>
            <a:graphicData uri="http://schemas.openxmlformats.org/presentationml/2006/ole">
              <p:oleObj spid="_x0000_s10389" name="Equation" r:id="rId10" imgW="203112" imgH="228501" progId="Equation.DSMT4">
                <p:embed/>
              </p:oleObj>
            </a:graphicData>
          </a:graphic>
        </p:graphicFrame>
        <p:graphicFrame>
          <p:nvGraphicFramePr>
            <p:cNvPr id="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02648085"/>
                </p:ext>
              </p:extLst>
            </p:nvPr>
          </p:nvGraphicFramePr>
          <p:xfrm>
            <a:off x="3155333" y="1716385"/>
            <a:ext cx="406494" cy="385100"/>
          </p:xfrm>
          <a:graphic>
            <a:graphicData uri="http://schemas.openxmlformats.org/presentationml/2006/ole">
              <p:oleObj spid="_x0000_s10390" name="Equation" r:id="rId11" imgW="241300" imgH="228600" progId="Equation.DSMT4">
                <p:embed/>
              </p:oleObj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96941143"/>
                </p:ext>
              </p:extLst>
            </p:nvPr>
          </p:nvGraphicFramePr>
          <p:xfrm>
            <a:off x="3182938" y="2091714"/>
            <a:ext cx="384175" cy="384175"/>
          </p:xfrm>
          <a:graphic>
            <a:graphicData uri="http://schemas.openxmlformats.org/presentationml/2006/ole">
              <p:oleObj spid="_x0000_s10391" name="Equation" r:id="rId12" imgW="228600" imgH="228600" progId="Equation.DSMT4">
                <p:embed/>
              </p:oleObj>
            </a:graphicData>
          </a:graphic>
        </p:graphicFrame>
        <p:graphicFrame>
          <p:nvGraphicFramePr>
            <p:cNvPr id="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71065927"/>
                </p:ext>
              </p:extLst>
            </p:nvPr>
          </p:nvGraphicFramePr>
          <p:xfrm>
            <a:off x="3929566" y="1778755"/>
            <a:ext cx="428625" cy="384175"/>
          </p:xfrm>
          <a:graphic>
            <a:graphicData uri="http://schemas.openxmlformats.org/presentationml/2006/ole">
              <p:oleObj spid="_x0000_s10392" name="Equation" r:id="rId13" imgW="253890" imgH="228501" progId="Equation.DSMT4">
                <p:embed/>
              </p:oleObj>
            </a:graphicData>
          </a:graphic>
        </p:graphicFrame>
        <p:graphicFrame>
          <p:nvGraphicFramePr>
            <p:cNvPr id="1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6304718"/>
                </p:ext>
              </p:extLst>
            </p:nvPr>
          </p:nvGraphicFramePr>
          <p:xfrm>
            <a:off x="6197349" y="1730627"/>
            <a:ext cx="277812" cy="384175"/>
          </p:xfrm>
          <a:graphic>
            <a:graphicData uri="http://schemas.openxmlformats.org/presentationml/2006/ole">
              <p:oleObj spid="_x0000_s10393" name="Equation" r:id="rId14" imgW="165028" imgH="228501" progId="Equation.DSMT4">
                <p:embed/>
              </p:oleObj>
            </a:graphicData>
          </a:graphic>
        </p:graphicFrame>
        <p:graphicFrame>
          <p:nvGraphicFramePr>
            <p:cNvPr id="1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07419711"/>
                </p:ext>
              </p:extLst>
            </p:nvPr>
          </p:nvGraphicFramePr>
          <p:xfrm>
            <a:off x="6219780" y="2089150"/>
            <a:ext cx="255588" cy="384175"/>
          </p:xfrm>
          <a:graphic>
            <a:graphicData uri="http://schemas.openxmlformats.org/presentationml/2006/ole">
              <p:oleObj spid="_x0000_s10394" name="Equation" r:id="rId15" imgW="152334" imgH="228501" progId="Equation.DSMT4">
                <p:embed/>
              </p:oleObj>
            </a:graphicData>
          </a:graphic>
        </p:graphicFrame>
        <p:graphicFrame>
          <p:nvGraphicFramePr>
            <p:cNvPr id="1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14676611"/>
                </p:ext>
              </p:extLst>
            </p:nvPr>
          </p:nvGraphicFramePr>
          <p:xfrm>
            <a:off x="5932488" y="1212850"/>
            <a:ext cx="255587" cy="277813"/>
          </p:xfrm>
          <a:graphic>
            <a:graphicData uri="http://schemas.openxmlformats.org/presentationml/2006/ole">
              <p:oleObj spid="_x0000_s10395" name="Equation" r:id="rId16" imgW="152268" imgH="164957" progId="Equation.DSMT4">
                <p:embed/>
              </p:oleObj>
            </a:graphicData>
          </a:graphic>
        </p:graphicFrame>
        <p:graphicFrame>
          <p:nvGraphicFramePr>
            <p:cNvPr id="1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54322238"/>
                </p:ext>
              </p:extLst>
            </p:nvPr>
          </p:nvGraphicFramePr>
          <p:xfrm>
            <a:off x="5921114" y="2607196"/>
            <a:ext cx="255587" cy="277813"/>
          </p:xfrm>
          <a:graphic>
            <a:graphicData uri="http://schemas.openxmlformats.org/presentationml/2006/ole">
              <p:oleObj spid="_x0000_s10396" name="Equation" r:id="rId17" imgW="152268" imgH="164957" progId="Equation.DSMT4">
                <p:embed/>
              </p:oleObj>
            </a:graphicData>
          </a:graphic>
        </p:graphicFrame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2193257" y="1536460"/>
              <a:ext cx="458330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+   +   +   +   +   </a:t>
              </a:r>
              <a:r>
                <a:rPr lang="en-US" dirty="0" smtClean="0">
                  <a:solidFill>
                    <a:schemeClr val="hlink"/>
                  </a:solidFill>
                </a:rPr>
                <a:t>+  +  +  +  +  +  +  +  +  +  +</a:t>
              </a: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2177214" y="2218249"/>
              <a:ext cx="462177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hlink"/>
                  </a:solidFill>
                </a:rPr>
                <a:t>-    -    -    -    -    -   -   -   -   -   -   -   -   -   -   -</a:t>
              </a:r>
              <a:endParaRPr lang="en-US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1159782" y="0"/>
            <a:ext cx="6592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1266" name="Object 26"/>
          <p:cNvGraphicFramePr>
            <a:graphicFrameLocks noChangeAspect="1"/>
          </p:cNvGraphicFramePr>
          <p:nvPr/>
        </p:nvGraphicFramePr>
        <p:xfrm>
          <a:off x="3034393" y="1110341"/>
          <a:ext cx="2635271" cy="3494995"/>
        </p:xfrm>
        <a:graphic>
          <a:graphicData uri="http://schemas.openxmlformats.org/presentationml/2006/ole">
            <p:oleObj spid="_x0000_s11286" name="Equation" r:id="rId4" imgW="1206500" imgH="1600200" progId="Equation.DSMT4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1267" name="Object 26"/>
          <p:cNvGraphicFramePr>
            <a:graphicFrameLocks noChangeAspect="1"/>
          </p:cNvGraphicFramePr>
          <p:nvPr/>
        </p:nvGraphicFramePr>
        <p:xfrm>
          <a:off x="3294062" y="5149850"/>
          <a:ext cx="2441575" cy="1054100"/>
        </p:xfrm>
        <a:graphic>
          <a:graphicData uri="http://schemas.openxmlformats.org/presentationml/2006/ole">
            <p:oleObj spid="_x0000_s11287" name="Equation" r:id="rId5" imgW="1117115" imgH="482391" progId="Equation.DSMT4">
              <p:embed/>
            </p:oleObj>
          </a:graphicData>
        </a:graphic>
      </p:graphicFrame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2236561" y="5528128"/>
            <a:ext cx="682625" cy="244475"/>
          </a:xfrm>
          <a:prstGeom prst="rightArrow">
            <a:avLst>
              <a:gd name="adj1" fmla="val 50000"/>
              <a:gd name="adj2" fmla="val 69805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897563" y="5275036"/>
            <a:ext cx="2339975" cy="12319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1914525" y="0"/>
            <a:ext cx="5246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2297" name="Text Box 4"/>
          <p:cNvSpPr txBox="1">
            <a:spLocks noChangeArrowheads="1"/>
          </p:cNvSpPr>
          <p:nvPr/>
        </p:nvSpPr>
        <p:spPr bwMode="auto">
          <a:xfrm>
            <a:off x="844550" y="1236663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Hence: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923925" y="1917700"/>
          <a:ext cx="2862263" cy="3914775"/>
        </p:xfrm>
        <a:graphic>
          <a:graphicData uri="http://schemas.openxmlformats.org/presentationml/2006/ole">
            <p:oleObj spid="_x0000_s12340" name="Equation" r:id="rId4" imgW="1587500" imgH="2171700" progId="Equation.DSMT4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6248400" y="1363663"/>
          <a:ext cx="1816100" cy="1390650"/>
        </p:xfrm>
        <a:graphic>
          <a:graphicData uri="http://schemas.openxmlformats.org/presentationml/2006/ole">
            <p:oleObj spid="_x0000_s12341" name="Equation" r:id="rId5" imgW="812447" imgH="622030" progId="Equation.DSMT4">
              <p:embed/>
            </p:oleObj>
          </a:graphicData>
        </a:graphic>
      </p:graphicFrame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5119688" y="3240088"/>
          <a:ext cx="1277937" cy="965200"/>
        </p:xfrm>
        <a:graphic>
          <a:graphicData uri="http://schemas.openxmlformats.org/presentationml/2006/ole">
            <p:oleObj spid="_x0000_s12342" name="Equation" r:id="rId6" imgW="571252" imgH="431613" progId="Equation.DSMT4">
              <p:embed/>
            </p:oleObj>
          </a:graphicData>
        </a:graphic>
      </p:graphicFrame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6892925" y="3248025"/>
          <a:ext cx="1363663" cy="963613"/>
        </p:xfrm>
        <a:graphic>
          <a:graphicData uri="http://schemas.openxmlformats.org/presentationml/2006/ole">
            <p:oleObj spid="_x0000_s12343" name="Equation" r:id="rId7" imgW="609336" imgH="431613" progId="Equation.DSMT4">
              <p:embed/>
            </p:oleObj>
          </a:graphicData>
        </a:graphic>
      </p:graphicFrame>
      <p:graphicFrame>
        <p:nvGraphicFramePr>
          <p:cNvPr id="12294" name="Object 10"/>
          <p:cNvGraphicFramePr>
            <a:graphicFrameLocks noChangeAspect="1"/>
          </p:cNvGraphicFramePr>
          <p:nvPr/>
        </p:nvGraphicFramePr>
        <p:xfrm>
          <a:off x="6267450" y="5441724"/>
          <a:ext cx="1816100" cy="965200"/>
        </p:xfrm>
        <a:graphic>
          <a:graphicData uri="http://schemas.openxmlformats.org/presentationml/2006/ole">
            <p:oleObj spid="_x0000_s12344" name="Equation" r:id="rId8" imgW="812447" imgH="431613" progId="Equation.DSMT4">
              <p:embed/>
            </p:oleObj>
          </a:graphicData>
        </a:graphic>
      </p:graphicFrame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5733597" y="1085171"/>
            <a:ext cx="5148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4735286" y="2678113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4894943" y="4762728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Hence,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3061153" y="0"/>
            <a:ext cx="2935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331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9042473"/>
              </p:ext>
            </p:extLst>
          </p:nvPr>
        </p:nvGraphicFramePr>
        <p:xfrm>
          <a:off x="2748442" y="3234954"/>
          <a:ext cx="1897062" cy="455612"/>
        </p:xfrm>
        <a:graphic>
          <a:graphicData uri="http://schemas.openxmlformats.org/presentationml/2006/ole">
            <p:oleObj spid="_x0000_s13464" name="Equation" r:id="rId4" imgW="952087" imgH="228501" progId="Equation.DSMT4">
              <p:embed/>
            </p:oleObj>
          </a:graphicData>
        </a:graphic>
      </p:graphicFrame>
      <p:graphicFrame>
        <p:nvGraphicFramePr>
          <p:cNvPr id="13315" name="Object 30"/>
          <p:cNvGraphicFramePr>
            <a:graphicFrameLocks noChangeAspect="1"/>
          </p:cNvGraphicFramePr>
          <p:nvPr/>
        </p:nvGraphicFramePr>
        <p:xfrm>
          <a:off x="2522310" y="4322989"/>
          <a:ext cx="1277938" cy="479425"/>
        </p:xfrm>
        <a:graphic>
          <a:graphicData uri="http://schemas.openxmlformats.org/presentationml/2006/ole">
            <p:oleObj spid="_x0000_s13465" name="Equation" r:id="rId5" imgW="609600" imgH="228600" progId="Equation.DSMT4">
              <p:embed/>
            </p:oleObj>
          </a:graphicData>
        </a:graphic>
      </p:graphicFrame>
      <p:graphicFrame>
        <p:nvGraphicFramePr>
          <p:cNvPr id="13316" name="Object 31"/>
          <p:cNvGraphicFramePr>
            <a:graphicFrameLocks noChangeAspect="1"/>
          </p:cNvGraphicFramePr>
          <p:nvPr/>
        </p:nvGraphicFramePr>
        <p:xfrm>
          <a:off x="1615396" y="4988832"/>
          <a:ext cx="3317875" cy="1014413"/>
        </p:xfrm>
        <a:graphic>
          <a:graphicData uri="http://schemas.openxmlformats.org/presentationml/2006/ole">
            <p:oleObj spid="_x0000_s13466" name="Equation" r:id="rId6" imgW="1574800" imgH="482600" progId="Equation.DSMT4">
              <p:embed/>
            </p:oleObj>
          </a:graphicData>
        </a:graphic>
      </p:graphicFrame>
      <p:sp>
        <p:nvSpPr>
          <p:cNvPr id="13321" name="Text Box 44"/>
          <p:cNvSpPr txBox="1">
            <a:spLocks noChangeArrowheads="1"/>
          </p:cNvSpPr>
          <p:nvPr/>
        </p:nvSpPr>
        <p:spPr bwMode="auto">
          <a:xfrm>
            <a:off x="1140505" y="845685"/>
            <a:ext cx="952500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3322" name="Text Box 45"/>
          <p:cNvSpPr txBox="1">
            <a:spLocks noChangeArrowheads="1"/>
          </p:cNvSpPr>
          <p:nvPr/>
        </p:nvSpPr>
        <p:spPr bwMode="auto">
          <a:xfrm>
            <a:off x="5638801" y="4133170"/>
            <a:ext cx="3069772" cy="64633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Goal: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Put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dirty="0">
                <a:solidFill>
                  <a:schemeClr val="bg1"/>
                </a:solidFill>
              </a:rPr>
              <a:t> in terms of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baseline="-25000" dirty="0">
                <a:solidFill>
                  <a:schemeClr val="bg1"/>
                </a:solidFill>
                <a:latin typeface="+mn-lt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3323" name="Text Box 43"/>
          <p:cNvSpPr txBox="1">
            <a:spLocks noChangeArrowheads="1"/>
          </p:cNvSpPr>
          <p:nvPr/>
        </p:nvSpPr>
        <p:spPr bwMode="auto">
          <a:xfrm>
            <a:off x="349499" y="3266704"/>
            <a:ext cx="2266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Starting assumption: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3317" name="Object 26"/>
          <p:cNvGraphicFramePr>
            <a:graphicFrameLocks noChangeAspect="1"/>
          </p:cNvGraphicFramePr>
          <p:nvPr/>
        </p:nvGraphicFramePr>
        <p:xfrm>
          <a:off x="6706012" y="5061000"/>
          <a:ext cx="963613" cy="852487"/>
        </p:xfrm>
        <a:graphic>
          <a:graphicData uri="http://schemas.openxmlformats.org/presentationml/2006/ole">
            <p:oleObj spid="_x0000_s13467" name="Equation" r:id="rId7" imgW="444307" imgH="393529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27700" y="3327094"/>
            <a:ext cx="421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1200" i="1" baseline="-25000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is the same in both regions, from boundary conditions.)</a:t>
            </a:r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23765" y="1341438"/>
            <a:ext cx="5662873" cy="1812925"/>
            <a:chOff x="1723765" y="1341438"/>
            <a:chExt cx="5662873" cy="1812925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4367213" y="1874849"/>
              <a:ext cx="2328863" cy="852493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2222500" y="1879611"/>
              <a:ext cx="2139950" cy="83026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Line 5"/>
            <p:cNvSpPr>
              <a:spLocks noChangeShapeType="1"/>
            </p:cNvSpPr>
            <p:nvPr/>
          </p:nvSpPr>
          <p:spPr bwMode="auto">
            <a:xfrm flipH="1" flipV="1">
              <a:off x="2224088" y="1860561"/>
              <a:ext cx="4473575" cy="31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7" name="Line 6"/>
            <p:cNvSpPr>
              <a:spLocks noChangeShapeType="1"/>
            </p:cNvSpPr>
            <p:nvPr/>
          </p:nvSpPr>
          <p:spPr bwMode="auto">
            <a:xfrm flipH="1" flipV="1">
              <a:off x="2217738" y="2730517"/>
              <a:ext cx="4479925" cy="3175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>
              <a:off x="7112000" y="1866911"/>
              <a:ext cx="0" cy="3635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2" name="Line 18"/>
            <p:cNvSpPr>
              <a:spLocks noChangeShapeType="1"/>
            </p:cNvSpPr>
            <p:nvPr/>
          </p:nvSpPr>
          <p:spPr bwMode="auto">
            <a:xfrm flipV="1">
              <a:off x="6888163" y="1833573"/>
              <a:ext cx="4984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5" name="Line 21"/>
            <p:cNvSpPr>
              <a:spLocks noChangeShapeType="1"/>
            </p:cNvSpPr>
            <p:nvPr/>
          </p:nvSpPr>
          <p:spPr bwMode="auto">
            <a:xfrm>
              <a:off x="2878138" y="2047887"/>
              <a:ext cx="0" cy="52864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H="1">
              <a:off x="6303963" y="2186001"/>
              <a:ext cx="0" cy="35560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0" name="Line 35"/>
            <p:cNvSpPr>
              <a:spLocks noChangeShapeType="1"/>
            </p:cNvSpPr>
            <p:nvPr/>
          </p:nvSpPr>
          <p:spPr bwMode="auto">
            <a:xfrm>
              <a:off x="4279900" y="1882786"/>
              <a:ext cx="0" cy="83503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2" name="Line 37"/>
            <p:cNvSpPr>
              <a:spLocks noChangeShapeType="1"/>
            </p:cNvSpPr>
            <p:nvPr/>
          </p:nvSpPr>
          <p:spPr bwMode="auto">
            <a:xfrm>
              <a:off x="4484688" y="1884374"/>
              <a:ext cx="0" cy="83503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3" name="Text Box 41"/>
            <p:cNvSpPr txBox="1">
              <a:spLocks noChangeArrowheads="1"/>
            </p:cNvSpPr>
            <p:nvPr/>
          </p:nvSpPr>
          <p:spPr bwMode="auto">
            <a:xfrm>
              <a:off x="2206625" y="1763723"/>
              <a:ext cx="2089150" cy="3667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+ + + + + + + + + +</a:t>
              </a:r>
            </a:p>
          </p:txBody>
        </p:sp>
        <p:sp>
          <p:nvSpPr>
            <p:cNvPr id="13344" name="Text Box 42"/>
            <p:cNvSpPr txBox="1">
              <a:spLocks noChangeArrowheads="1"/>
            </p:cNvSpPr>
            <p:nvPr/>
          </p:nvSpPr>
          <p:spPr bwMode="auto">
            <a:xfrm>
              <a:off x="4695825" y="1789123"/>
              <a:ext cx="1936750" cy="3667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+   +   +   +   +   +</a:t>
              </a:r>
            </a:p>
          </p:txBody>
        </p:sp>
        <p:graphicFrame>
          <p:nvGraphicFramePr>
            <p:cNvPr id="3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28881030"/>
                </p:ext>
              </p:extLst>
            </p:nvPr>
          </p:nvGraphicFramePr>
          <p:xfrm>
            <a:off x="7034546" y="2306471"/>
            <a:ext cx="215684" cy="238857"/>
          </p:xfrm>
          <a:graphic>
            <a:graphicData uri="http://schemas.openxmlformats.org/presentationml/2006/ole">
              <p:oleObj spid="_x0000_s13468" name="Equation" r:id="rId8" imgW="126835" imgH="139518" progId="Equation.DSMT4">
                <p:embed/>
              </p:oleObj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98374159"/>
                </p:ext>
              </p:extLst>
            </p:nvPr>
          </p:nvGraphicFramePr>
          <p:xfrm>
            <a:off x="6283325" y="2851150"/>
            <a:ext cx="604838" cy="303213"/>
          </p:xfrm>
          <a:graphic>
            <a:graphicData uri="http://schemas.openxmlformats.org/presentationml/2006/ole">
              <p:oleObj spid="_x0000_s13469" name="Equation" r:id="rId9" imgW="355138" imgH="177569" progId="Equation.DSMT4">
                <p:embed/>
              </p:oleObj>
            </a:graphicData>
          </a:graphic>
        </p:graphicFrame>
        <p:graphicFrame>
          <p:nvGraphicFramePr>
            <p:cNvPr id="3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40987628"/>
                </p:ext>
              </p:extLst>
            </p:nvPr>
          </p:nvGraphicFramePr>
          <p:xfrm>
            <a:off x="2381250" y="2117725"/>
            <a:ext cx="404813" cy="384175"/>
          </p:xfrm>
          <a:graphic>
            <a:graphicData uri="http://schemas.openxmlformats.org/presentationml/2006/ole">
              <p:oleObj spid="_x0000_s13470" name="Equation" r:id="rId10" imgW="241300" imgH="228600" progId="Equation.DSMT4">
                <p:embed/>
              </p:oleObj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3986091"/>
                </p:ext>
              </p:extLst>
            </p:nvPr>
          </p:nvGraphicFramePr>
          <p:xfrm>
            <a:off x="5799446" y="2147579"/>
            <a:ext cx="425450" cy="384175"/>
          </p:xfrm>
          <a:graphic>
            <a:graphicData uri="http://schemas.openxmlformats.org/presentationml/2006/ole">
              <p:oleObj spid="_x0000_s13471" name="Equation" r:id="rId11" imgW="253890" imgH="228501" progId="Equation.DSMT4">
                <p:embed/>
              </p:oleObj>
            </a:graphicData>
          </a:graphic>
        </p:graphicFrame>
        <p:graphicFrame>
          <p:nvGraphicFramePr>
            <p:cNvPr id="3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01938828"/>
                </p:ext>
              </p:extLst>
            </p:nvPr>
          </p:nvGraphicFramePr>
          <p:xfrm>
            <a:off x="3222031" y="2098959"/>
            <a:ext cx="406400" cy="457200"/>
          </p:xfrm>
          <a:graphic>
            <a:graphicData uri="http://schemas.openxmlformats.org/presentationml/2006/ole">
              <p:oleObj spid="_x0000_s13472" name="Equation" r:id="rId12" imgW="203112" imgH="228501" progId="Equation.DSMT4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70622474"/>
                </p:ext>
              </p:extLst>
            </p:nvPr>
          </p:nvGraphicFramePr>
          <p:xfrm>
            <a:off x="5122863" y="2155825"/>
            <a:ext cx="431800" cy="457200"/>
          </p:xfrm>
          <a:graphic>
            <a:graphicData uri="http://schemas.openxmlformats.org/presentationml/2006/ole">
              <p:oleObj spid="_x0000_s13473" name="Equation" r:id="rId13" imgW="215806" imgH="228501" progId="Equation.DSMT4">
                <p:embed/>
              </p:oleObj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84115766"/>
                </p:ext>
              </p:extLst>
            </p:nvPr>
          </p:nvGraphicFramePr>
          <p:xfrm>
            <a:off x="4539871" y="2133648"/>
            <a:ext cx="404813" cy="384175"/>
          </p:xfrm>
          <a:graphic>
            <a:graphicData uri="http://schemas.openxmlformats.org/presentationml/2006/ole">
              <p:oleObj spid="_x0000_s13474" name="Equation" r:id="rId14" imgW="241300" imgH="228600" progId="Equation.DSMT4">
                <p:embed/>
              </p:oleObj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9218956"/>
                </p:ext>
              </p:extLst>
            </p:nvPr>
          </p:nvGraphicFramePr>
          <p:xfrm>
            <a:off x="3060700" y="1341438"/>
            <a:ext cx="276225" cy="384175"/>
          </p:xfrm>
          <a:graphic>
            <a:graphicData uri="http://schemas.openxmlformats.org/presentationml/2006/ole">
              <p:oleObj spid="_x0000_s13475" name="Equation" r:id="rId15" imgW="165028" imgH="228501" progId="Equation.DSMT4">
                <p:embed/>
              </p:oleObj>
            </a:graphicData>
          </a:graphic>
        </p:graphicFrame>
        <p:graphicFrame>
          <p:nvGraphicFramePr>
            <p:cNvPr id="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98632336"/>
                </p:ext>
              </p:extLst>
            </p:nvPr>
          </p:nvGraphicFramePr>
          <p:xfrm>
            <a:off x="5430838" y="1371600"/>
            <a:ext cx="319087" cy="384175"/>
          </p:xfrm>
          <a:graphic>
            <a:graphicData uri="http://schemas.openxmlformats.org/presentationml/2006/ole">
              <p:oleObj spid="_x0000_s13476" name="Equation" r:id="rId16" imgW="190500" imgH="228600" progId="Equation.DSMT4">
                <p:embed/>
              </p:oleObj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43170"/>
                </p:ext>
              </p:extLst>
            </p:nvPr>
          </p:nvGraphicFramePr>
          <p:xfrm>
            <a:off x="1735138" y="1573213"/>
            <a:ext cx="255587" cy="277812"/>
          </p:xfrm>
          <a:graphic>
            <a:graphicData uri="http://schemas.openxmlformats.org/presentationml/2006/ole">
              <p:oleObj spid="_x0000_s13477" name="Equation" r:id="rId17" imgW="152268" imgH="164957" progId="Equation.DSMT4">
                <p:embed/>
              </p:oleObj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10360569"/>
                </p:ext>
              </p:extLst>
            </p:nvPr>
          </p:nvGraphicFramePr>
          <p:xfrm>
            <a:off x="1723765" y="2585421"/>
            <a:ext cx="255587" cy="277812"/>
          </p:xfrm>
          <a:graphic>
            <a:graphicData uri="http://schemas.openxmlformats.org/presentationml/2006/ole">
              <p:oleObj spid="_x0000_s13478" name="Equation" r:id="rId18" imgW="152268" imgH="164957" progId="Equation.DSMT4">
                <p:embed/>
              </p:oleObj>
            </a:graphicData>
          </a:graphic>
        </p:graphicFrame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2226675" y="2469576"/>
              <a:ext cx="210826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hlink"/>
                  </a:solidFill>
                </a:rPr>
                <a:t>-  -  -  -  -  -  -  -  -  -</a:t>
              </a: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40" name="Text Box 42"/>
            <p:cNvSpPr txBox="1">
              <a:spLocks noChangeArrowheads="1"/>
            </p:cNvSpPr>
            <p:nvPr/>
          </p:nvSpPr>
          <p:spPr bwMode="auto">
            <a:xfrm>
              <a:off x="4751977" y="2470912"/>
              <a:ext cx="192873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hlink"/>
                  </a:solidFill>
                </a:rPr>
                <a:t>-    -    -    -    -    -</a:t>
              </a:r>
              <a:endParaRPr lang="en-US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7"/>
          <p:cNvSpPr>
            <a:spLocks noChangeArrowheads="1"/>
          </p:cNvSpPr>
          <p:nvPr/>
        </p:nvSpPr>
        <p:spPr bwMode="auto">
          <a:xfrm>
            <a:off x="2794228" y="3578225"/>
            <a:ext cx="2454275" cy="11096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2945039" y="0"/>
            <a:ext cx="3062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Capacitance</a:t>
            </a:r>
          </a:p>
        </p:txBody>
      </p:sp>
      <p:sp>
        <p:nvSpPr>
          <p:cNvPr id="2055" name="Text Box 25"/>
          <p:cNvSpPr txBox="1">
            <a:spLocks noChangeArrowheads="1"/>
          </p:cNvSpPr>
          <p:nvPr/>
        </p:nvSpPr>
        <p:spPr bwMode="auto">
          <a:xfrm>
            <a:off x="543821" y="2063750"/>
            <a:ext cx="1271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Capacitor</a:t>
            </a: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3286353" y="3676650"/>
          <a:ext cx="1679575" cy="852488"/>
        </p:xfrm>
        <a:graphic>
          <a:graphicData uri="http://schemas.openxmlformats.org/presentationml/2006/ole">
            <p:oleObj spid="_x0000_s2130" name="Equation" r:id="rId4" imgW="774364" imgH="393529" progId="Equation.DSMT4">
              <p:embed/>
            </p:oleObj>
          </a:graphicData>
        </a:graphic>
      </p:graphicFrame>
      <p:graphicFrame>
        <p:nvGraphicFramePr>
          <p:cNvPr id="2051" name="Object 28"/>
          <p:cNvGraphicFramePr>
            <a:graphicFrameLocks noChangeAspect="1"/>
          </p:cNvGraphicFramePr>
          <p:nvPr/>
        </p:nvGraphicFramePr>
        <p:xfrm>
          <a:off x="3155223" y="4977902"/>
          <a:ext cx="1757972" cy="472463"/>
        </p:xfrm>
        <a:graphic>
          <a:graphicData uri="http://schemas.openxmlformats.org/presentationml/2006/ole">
            <p:oleObj spid="_x0000_s2131" name="Equation" r:id="rId5" imgW="1040948" imgH="279279" progId="Equation.DSMT4">
              <p:embed/>
            </p:oleObj>
          </a:graphicData>
        </a:graphic>
      </p:graphicFrame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02571" y="2479675"/>
            <a:ext cx="1268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C  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[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F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2057" name="Text Box 33"/>
          <p:cNvSpPr txBox="1">
            <a:spLocks noChangeArrowheads="1"/>
          </p:cNvSpPr>
          <p:nvPr/>
        </p:nvSpPr>
        <p:spPr bwMode="auto">
          <a:xfrm>
            <a:off x="6335939" y="1587046"/>
            <a:ext cx="2636838" cy="120032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” conductor has the positive charge (connected to anode).</a:t>
            </a:r>
          </a:p>
        </p:txBody>
      </p:sp>
      <p:sp>
        <p:nvSpPr>
          <p:cNvPr id="2058" name="Text Box 34"/>
          <p:cNvSpPr txBox="1">
            <a:spLocks noChangeArrowheads="1"/>
          </p:cNvSpPr>
          <p:nvPr/>
        </p:nvSpPr>
        <p:spPr bwMode="auto">
          <a:xfrm>
            <a:off x="6784975" y="3635375"/>
            <a:ext cx="1206500" cy="7143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 Q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=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000" i="1" baseline="-25000">
                <a:solidFill>
                  <a:schemeClr val="bg2"/>
                </a:solidFill>
                <a:latin typeface="Times New Roman" pitchFamily="18" charset="0"/>
              </a:rPr>
              <a:t>A</a:t>
            </a:r>
          </a:p>
          <a:p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 V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=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000" i="1" baseline="-25000">
                <a:solidFill>
                  <a:schemeClr val="bg2"/>
                </a:solidFill>
                <a:latin typeface="Times New Roman" pitchFamily="18" charset="0"/>
              </a:rPr>
              <a:t>AB</a:t>
            </a:r>
          </a:p>
        </p:txBody>
      </p:sp>
      <p:sp>
        <p:nvSpPr>
          <p:cNvPr id="2059" name="Text Box 38"/>
          <p:cNvSpPr txBox="1">
            <a:spLocks noChangeArrowheads="1"/>
          </p:cNvSpPr>
          <p:nvPr/>
        </p:nvSpPr>
        <p:spPr bwMode="auto">
          <a:xfrm>
            <a:off x="6863357" y="3173413"/>
            <a:ext cx="1098550" cy="3667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Notation:</a:t>
            </a:r>
          </a:p>
        </p:txBody>
      </p:sp>
      <p:sp>
        <p:nvSpPr>
          <p:cNvPr id="2060" name="Text Box 39"/>
          <p:cNvSpPr txBox="1">
            <a:spLocks noChangeArrowheads="1"/>
          </p:cNvSpPr>
          <p:nvPr/>
        </p:nvSpPr>
        <p:spPr bwMode="auto">
          <a:xfrm>
            <a:off x="6575425" y="4456113"/>
            <a:ext cx="1619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(both positive)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1415" y="5884863"/>
            <a:ext cx="46396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The value of </a:t>
            </a:r>
            <a:r>
              <a:rPr lang="en-US" sz="2000" i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000" dirty="0">
                <a:solidFill>
                  <a:schemeClr val="bg1"/>
                </a:solidFill>
              </a:rPr>
              <a:t> is always positive!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326561" y="1328738"/>
            <a:ext cx="3220079" cy="1979612"/>
            <a:chOff x="2326561" y="1328738"/>
            <a:chExt cx="3220079" cy="1979612"/>
          </a:xfrm>
        </p:grpSpPr>
        <p:sp>
          <p:nvSpPr>
            <p:cNvPr id="2066" name="Rectangle 29"/>
            <p:cNvSpPr>
              <a:spLocks noChangeArrowheads="1"/>
            </p:cNvSpPr>
            <p:nvPr/>
          </p:nvSpPr>
          <p:spPr bwMode="auto">
            <a:xfrm>
              <a:off x="2839346" y="2081213"/>
              <a:ext cx="2182813" cy="617537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9"/>
            <p:cNvSpPr>
              <a:spLocks noChangeShapeType="1"/>
            </p:cNvSpPr>
            <p:nvPr/>
          </p:nvSpPr>
          <p:spPr bwMode="auto">
            <a:xfrm>
              <a:off x="3918846" y="2754313"/>
              <a:ext cx="4763" cy="4429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0"/>
            <p:cNvSpPr>
              <a:spLocks noChangeShapeType="1"/>
            </p:cNvSpPr>
            <p:nvPr/>
          </p:nvSpPr>
          <p:spPr bwMode="auto">
            <a:xfrm>
              <a:off x="3929959" y="1409700"/>
              <a:ext cx="0" cy="633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5" name="Line 15"/>
            <p:cNvSpPr>
              <a:spLocks noChangeShapeType="1"/>
            </p:cNvSpPr>
            <p:nvPr/>
          </p:nvSpPr>
          <p:spPr bwMode="auto">
            <a:xfrm>
              <a:off x="3067946" y="2216150"/>
              <a:ext cx="0" cy="425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6" name="Line 16"/>
            <p:cNvSpPr>
              <a:spLocks noChangeShapeType="1"/>
            </p:cNvSpPr>
            <p:nvPr/>
          </p:nvSpPr>
          <p:spPr bwMode="auto">
            <a:xfrm>
              <a:off x="3466409" y="2214563"/>
              <a:ext cx="0" cy="425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7" name="Line 17"/>
            <p:cNvSpPr>
              <a:spLocks noChangeShapeType="1"/>
            </p:cNvSpPr>
            <p:nvPr/>
          </p:nvSpPr>
          <p:spPr bwMode="auto">
            <a:xfrm>
              <a:off x="3922021" y="2209800"/>
              <a:ext cx="0" cy="425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8" name="Line 18"/>
            <p:cNvSpPr>
              <a:spLocks noChangeShapeType="1"/>
            </p:cNvSpPr>
            <p:nvPr/>
          </p:nvSpPr>
          <p:spPr bwMode="auto">
            <a:xfrm>
              <a:off x="4347471" y="2201863"/>
              <a:ext cx="0" cy="425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9" name="Line 19"/>
            <p:cNvSpPr>
              <a:spLocks noChangeShapeType="1"/>
            </p:cNvSpPr>
            <p:nvPr/>
          </p:nvSpPr>
          <p:spPr bwMode="auto">
            <a:xfrm>
              <a:off x="4787209" y="2201863"/>
              <a:ext cx="0" cy="425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0" name="Text Box 20"/>
            <p:cNvSpPr txBox="1">
              <a:spLocks noChangeArrowheads="1"/>
            </p:cNvSpPr>
            <p:nvPr/>
          </p:nvSpPr>
          <p:spPr bwMode="auto">
            <a:xfrm>
              <a:off x="2363074" y="1879600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2081" name="Text Box 21"/>
            <p:cNvSpPr txBox="1">
              <a:spLocks noChangeArrowheads="1"/>
            </p:cNvSpPr>
            <p:nvPr/>
          </p:nvSpPr>
          <p:spPr bwMode="auto">
            <a:xfrm>
              <a:off x="2326561" y="2500313"/>
              <a:ext cx="3238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 -</a:t>
              </a:r>
            </a:p>
          </p:txBody>
        </p:sp>
        <p:graphicFrame>
          <p:nvGraphicFramePr>
            <p:cNvPr id="2052" name="Object 23"/>
            <p:cNvGraphicFramePr>
              <a:graphicFrameLocks noChangeAspect="1"/>
            </p:cNvGraphicFramePr>
            <p:nvPr/>
          </p:nvGraphicFramePr>
          <p:xfrm>
            <a:off x="5120584" y="2020888"/>
            <a:ext cx="382588" cy="530225"/>
          </p:xfrm>
          <a:graphic>
            <a:graphicData uri="http://schemas.openxmlformats.org/presentationml/2006/ole">
              <p:oleObj spid="_x0000_s2132" name="Equation" r:id="rId6" imgW="165028" imgH="228501" progId="Equation.DSMT4">
                <p:embed/>
              </p:oleObj>
            </a:graphicData>
          </a:graphic>
        </p:graphicFrame>
        <p:sp>
          <p:nvSpPr>
            <p:cNvPr id="2072" name="Oval 12"/>
            <p:cNvSpPr>
              <a:spLocks noChangeArrowheads="1"/>
            </p:cNvSpPr>
            <p:nvPr/>
          </p:nvSpPr>
          <p:spPr bwMode="auto">
            <a:xfrm>
              <a:off x="3868046" y="1328738"/>
              <a:ext cx="125413" cy="11271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11"/>
            <p:cNvSpPr>
              <a:spLocks noChangeArrowheads="1"/>
            </p:cNvSpPr>
            <p:nvPr/>
          </p:nvSpPr>
          <p:spPr bwMode="auto">
            <a:xfrm>
              <a:off x="3856934" y="3195638"/>
              <a:ext cx="125413" cy="11271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7"/>
            <p:cNvSpPr>
              <a:spLocks noChangeShapeType="1"/>
            </p:cNvSpPr>
            <p:nvPr/>
          </p:nvSpPr>
          <p:spPr bwMode="auto">
            <a:xfrm>
              <a:off x="2834584" y="2051050"/>
              <a:ext cx="2193925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8" name="Line 8"/>
            <p:cNvSpPr>
              <a:spLocks noChangeShapeType="1"/>
            </p:cNvSpPr>
            <p:nvPr/>
          </p:nvSpPr>
          <p:spPr bwMode="auto">
            <a:xfrm>
              <a:off x="2837759" y="2724150"/>
              <a:ext cx="2193925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4" name="TextBox 33"/>
            <p:cNvSpPr txBox="1">
              <a:spLocks noChangeArrowheads="1"/>
            </p:cNvSpPr>
            <p:nvPr/>
          </p:nvSpPr>
          <p:spPr bwMode="auto">
            <a:xfrm>
              <a:off x="2769095" y="1959431"/>
              <a:ext cx="23487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++++++++++++++++++</a:t>
              </a:r>
            </a:p>
          </p:txBody>
        </p:sp>
        <p:sp>
          <p:nvSpPr>
            <p:cNvPr id="2065" name="TextBox 34"/>
            <p:cNvSpPr txBox="1">
              <a:spLocks noChangeArrowheads="1"/>
            </p:cNvSpPr>
            <p:nvPr/>
          </p:nvSpPr>
          <p:spPr bwMode="auto">
            <a:xfrm>
              <a:off x="2785345" y="2480456"/>
              <a:ext cx="23374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- - - - - - - - - - - - - - - - - </a:t>
              </a:r>
            </a:p>
          </p:txBody>
        </p:sp>
        <p:graphicFrame>
          <p:nvGraphicFramePr>
            <p:cNvPr id="2" name="Object 28"/>
            <p:cNvGraphicFramePr>
              <a:graphicFrameLocks noChangeAspect="1"/>
            </p:cNvGraphicFramePr>
            <p:nvPr/>
          </p:nvGraphicFramePr>
          <p:xfrm>
            <a:off x="4308690" y="1624084"/>
            <a:ext cx="398134" cy="336786"/>
          </p:xfrm>
          <a:graphic>
            <a:graphicData uri="http://schemas.openxmlformats.org/presentationml/2006/ole">
              <p:oleObj spid="_x0000_s2133" name="Equation" r:id="rId7" imgW="241195" imgH="203112" progId="Equation.DSMT4">
                <p:embed/>
              </p:oleObj>
            </a:graphicData>
          </a:graphic>
        </p:graphicFrame>
        <p:graphicFrame>
          <p:nvGraphicFramePr>
            <p:cNvPr id="2054" name="Object 28"/>
            <p:cNvGraphicFramePr>
              <a:graphicFrameLocks noChangeAspect="1"/>
            </p:cNvGraphicFramePr>
            <p:nvPr/>
          </p:nvGraphicFramePr>
          <p:xfrm>
            <a:off x="4283452" y="2827290"/>
            <a:ext cx="398463" cy="336550"/>
          </p:xfrm>
          <a:graphic>
            <a:graphicData uri="http://schemas.openxmlformats.org/presentationml/2006/ole">
              <p:oleObj spid="_x0000_s2134" name="Equation" r:id="rId8" imgW="241195" imgH="203112" progId="Equation.DSMT4">
                <p:embed/>
              </p:oleObj>
            </a:graphicData>
          </a:graphic>
        </p:graphicFrame>
        <p:graphicFrame>
          <p:nvGraphicFramePr>
            <p:cNvPr id="3" name="Object 28"/>
            <p:cNvGraphicFramePr>
              <a:graphicFrameLocks noChangeAspect="1"/>
            </p:cNvGraphicFramePr>
            <p:nvPr/>
          </p:nvGraphicFramePr>
          <p:xfrm>
            <a:off x="2377555" y="2233778"/>
            <a:ext cx="250825" cy="295275"/>
          </p:xfrm>
          <a:graphic>
            <a:graphicData uri="http://schemas.openxmlformats.org/presentationml/2006/ole">
              <p:oleObj spid="_x0000_s2135" name="Equation" r:id="rId9" imgW="152202" imgH="177569" progId="Equation.DSMT4">
                <p:embed/>
              </p:oleObj>
            </a:graphicData>
          </a:graphic>
        </p:graphicFrame>
        <p:graphicFrame>
          <p:nvGraphicFramePr>
            <p:cNvPr id="2056" name="Object 28"/>
            <p:cNvGraphicFramePr>
              <a:graphicFrameLocks noChangeAspect="1"/>
            </p:cNvGraphicFramePr>
            <p:nvPr/>
          </p:nvGraphicFramePr>
          <p:xfrm>
            <a:off x="5216525" y="1596788"/>
            <a:ext cx="330115" cy="357105"/>
          </p:xfrm>
          <a:graphic>
            <a:graphicData uri="http://schemas.openxmlformats.org/presentationml/2006/ole">
              <p:oleObj spid="_x0000_s2136" name="Equation" r:id="rId10" imgW="152268" imgH="164957" progId="Equation.DSMT4">
                <p:embed/>
              </p:oleObj>
            </a:graphicData>
          </a:graphic>
        </p:graphicFrame>
        <p:graphicFrame>
          <p:nvGraphicFramePr>
            <p:cNvPr id="4" name="Object 28"/>
            <p:cNvGraphicFramePr>
              <a:graphicFrameLocks noChangeAspect="1"/>
            </p:cNvGraphicFramePr>
            <p:nvPr/>
          </p:nvGraphicFramePr>
          <p:xfrm>
            <a:off x="5191505" y="2807293"/>
            <a:ext cx="311150" cy="336550"/>
          </p:xfrm>
          <a:graphic>
            <a:graphicData uri="http://schemas.openxmlformats.org/presentationml/2006/ole">
              <p:oleObj spid="_x0000_s2137" name="Equation" r:id="rId11" imgW="152268" imgH="164957" progId="Equation.DSMT4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87799" y="3547976"/>
            <a:ext cx="1620023" cy="16004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capacitor is two metal objects with equal and opposite charge. (It does not always have to look like this!)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43289" y="2901244"/>
            <a:ext cx="711200" cy="5644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6"/>
          <p:cNvSpPr>
            <a:spLocks noChangeArrowheads="1"/>
          </p:cNvSpPr>
          <p:nvPr/>
        </p:nvSpPr>
        <p:spPr bwMode="auto">
          <a:xfrm>
            <a:off x="2164904" y="5176924"/>
            <a:ext cx="2886071" cy="101250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2004785" y="0"/>
            <a:ext cx="46609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4338" name="Object 22"/>
          <p:cNvGraphicFramePr>
            <a:graphicFrameLocks noChangeAspect="1"/>
          </p:cNvGraphicFramePr>
          <p:nvPr/>
        </p:nvGraphicFramePr>
        <p:xfrm>
          <a:off x="2011816" y="1190625"/>
          <a:ext cx="3136900" cy="1016000"/>
        </p:xfrm>
        <a:graphic>
          <a:graphicData uri="http://schemas.openxmlformats.org/presentationml/2006/ole">
            <p:oleObj spid="_x0000_s14398" name="Equation" r:id="rId4" imgW="1409700" imgH="457200" progId="Equation.DSMT4">
              <p:embed/>
            </p:oleObj>
          </a:graphicData>
        </a:graphic>
      </p:graphicFrame>
      <p:graphicFrame>
        <p:nvGraphicFramePr>
          <p:cNvPr id="14339" name="Object 23"/>
          <p:cNvGraphicFramePr>
            <a:graphicFrameLocks noChangeAspect="1"/>
          </p:cNvGraphicFramePr>
          <p:nvPr/>
        </p:nvGraphicFramePr>
        <p:xfrm>
          <a:off x="1746703" y="2605088"/>
          <a:ext cx="3702050" cy="954087"/>
        </p:xfrm>
        <a:graphic>
          <a:graphicData uri="http://schemas.openxmlformats.org/presentationml/2006/ole">
            <p:oleObj spid="_x0000_s14399" name="Equation" r:id="rId5" imgW="1676400" imgH="431800" progId="Equation.DSMT4">
              <p:embed/>
            </p:oleObj>
          </a:graphicData>
        </a:graphic>
      </p:graphicFrame>
      <p:graphicFrame>
        <p:nvGraphicFramePr>
          <p:cNvPr id="14340" name="Object 24"/>
          <p:cNvGraphicFramePr>
            <a:graphicFrameLocks noChangeAspect="1"/>
          </p:cNvGraphicFramePr>
          <p:nvPr/>
        </p:nvGraphicFramePr>
        <p:xfrm>
          <a:off x="2491467" y="3911600"/>
          <a:ext cx="2246313" cy="869950"/>
        </p:xfrm>
        <a:graphic>
          <a:graphicData uri="http://schemas.openxmlformats.org/presentationml/2006/ole">
            <p:oleObj spid="_x0000_s14400" name="Equation" r:id="rId6" imgW="1016000" imgH="393700" progId="Equation.DSMT4">
              <p:embed/>
            </p:oleObj>
          </a:graphicData>
        </a:graphic>
      </p:graphicFrame>
      <p:graphicFrame>
        <p:nvGraphicFramePr>
          <p:cNvPr id="14341" name="Object 25"/>
          <p:cNvGraphicFramePr>
            <a:graphicFrameLocks noChangeAspect="1"/>
          </p:cNvGraphicFramePr>
          <p:nvPr/>
        </p:nvGraphicFramePr>
        <p:xfrm>
          <a:off x="2508024" y="5347834"/>
          <a:ext cx="2162175" cy="671512"/>
        </p:xfrm>
        <a:graphic>
          <a:graphicData uri="http://schemas.openxmlformats.org/presentationml/2006/ole">
            <p:oleObj spid="_x0000_s14401" name="Equation" r:id="rId7" imgW="736600" imgH="22860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776131" y="4076246"/>
          <a:ext cx="1362075" cy="881063"/>
        </p:xfrm>
        <a:graphic>
          <a:graphicData uri="http://schemas.openxmlformats.org/presentationml/2006/ole">
            <p:oleObj spid="_x0000_s14402" name="Equation" r:id="rId8" imgW="609336" imgH="393529" progId="Equation.DSMT4">
              <p:embed/>
            </p:oleObj>
          </a:graphicData>
        </a:graphic>
      </p:graphicFrame>
      <p:graphicFrame>
        <p:nvGraphicFramePr>
          <p:cNvPr id="14343" name="Object 8"/>
          <p:cNvGraphicFramePr>
            <a:graphicFrameLocks noChangeAspect="1"/>
          </p:cNvGraphicFramePr>
          <p:nvPr/>
        </p:nvGraphicFramePr>
        <p:xfrm>
          <a:off x="6699251" y="5196795"/>
          <a:ext cx="1474788" cy="881062"/>
        </p:xfrm>
        <a:graphic>
          <a:graphicData uri="http://schemas.openxmlformats.org/presentationml/2006/ole">
            <p:oleObj spid="_x0000_s14403" name="Equation" r:id="rId9" imgW="660113" imgH="393529" progId="Equation.DSMT4">
              <p:embed/>
            </p:oleObj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032172" y="3450999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93609" y="4578998"/>
            <a:ext cx="5148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3072039" y="0"/>
            <a:ext cx="3049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5362" name="Object 23"/>
          <p:cNvGraphicFramePr>
            <a:graphicFrameLocks noChangeAspect="1"/>
          </p:cNvGraphicFramePr>
          <p:nvPr/>
        </p:nvGraphicFramePr>
        <p:xfrm>
          <a:off x="4544560" y="3085420"/>
          <a:ext cx="3760787" cy="3209925"/>
        </p:xfrm>
        <a:graphic>
          <a:graphicData uri="http://schemas.openxmlformats.org/presentationml/2006/ole">
            <p:oleObj spid="_x0000_s15453" name="Equation" r:id="rId4" imgW="1993900" imgH="1701800" progId="Equation.DSMT4">
              <p:embed/>
            </p:oleObj>
          </a:graphicData>
        </a:graphic>
      </p:graphicFrame>
      <p:sp>
        <p:nvSpPr>
          <p:cNvPr id="15368" name="Text Box 24"/>
          <p:cNvSpPr txBox="1">
            <a:spLocks noChangeArrowheads="1"/>
          </p:cNvSpPr>
          <p:nvPr/>
        </p:nvSpPr>
        <p:spPr bwMode="auto">
          <a:xfrm>
            <a:off x="5081588" y="1084263"/>
            <a:ext cx="2684462" cy="9144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Find </a:t>
            </a:r>
            <a:r>
              <a:rPr lang="en-US" sz="2400" i="1" dirty="0" err="1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400" i="1" baseline="-25000" dirty="0" err="1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en-US" sz="2000" baseline="-25000" dirty="0" smtClean="0">
                <a:solidFill>
                  <a:schemeClr val="bg2"/>
                </a:solidFill>
                <a:sym typeface="Symbol" pitchFamily="18" charset="2"/>
              </a:rPr>
              <a:t>   </a:t>
            </a:r>
            <a:endParaRPr lang="en-US" sz="2000" baseline="-25000" dirty="0">
              <a:solidFill>
                <a:schemeClr val="bg2"/>
              </a:solidFill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(capacitance / length)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15369" name="Group 34"/>
          <p:cNvGrpSpPr>
            <a:grpSpLocks/>
          </p:cNvGrpSpPr>
          <p:nvPr/>
        </p:nvGrpSpPr>
        <p:grpSpPr bwMode="auto">
          <a:xfrm>
            <a:off x="383041" y="891495"/>
            <a:ext cx="4491037" cy="2036763"/>
            <a:chOff x="711" y="605"/>
            <a:chExt cx="2829" cy="1283"/>
          </a:xfrm>
        </p:grpSpPr>
        <p:sp>
          <p:nvSpPr>
            <p:cNvPr id="15370" name="Text Box 3"/>
            <p:cNvSpPr txBox="1">
              <a:spLocks noChangeArrowheads="1"/>
            </p:cNvSpPr>
            <p:nvPr/>
          </p:nvSpPr>
          <p:spPr bwMode="auto">
            <a:xfrm>
              <a:off x="2450" y="1409"/>
              <a:ext cx="1090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sym typeface="Symbol" pitchFamily="18" charset="2"/>
                </a:rPr>
                <a:t>Coaxial </a:t>
              </a:r>
              <a:r>
                <a:rPr lang="en-US" sz="2000" dirty="0">
                  <a:solidFill>
                    <a:schemeClr val="bg1"/>
                  </a:solidFill>
                  <a:sym typeface="Symbol" pitchFamily="18" charset="2"/>
                </a:rPr>
                <a:t>cable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15372" name="Group 32"/>
            <p:cNvGrpSpPr>
              <a:grpSpLocks/>
            </p:cNvGrpSpPr>
            <p:nvPr/>
          </p:nvGrpSpPr>
          <p:grpSpPr bwMode="auto">
            <a:xfrm>
              <a:off x="711" y="605"/>
              <a:ext cx="2056" cy="1283"/>
              <a:chOff x="1047" y="685"/>
              <a:chExt cx="2056" cy="1283"/>
            </a:xfrm>
          </p:grpSpPr>
          <p:sp>
            <p:nvSpPr>
              <p:cNvPr id="15374" name="Line 5"/>
              <p:cNvSpPr>
                <a:spLocks noChangeShapeType="1"/>
              </p:cNvSpPr>
              <p:nvPr/>
            </p:nvSpPr>
            <p:spPr bwMode="auto">
              <a:xfrm flipV="1">
                <a:off x="1758" y="685"/>
                <a:ext cx="973" cy="54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5" name="Line 6"/>
              <p:cNvSpPr>
                <a:spLocks noChangeShapeType="1"/>
              </p:cNvSpPr>
              <p:nvPr/>
            </p:nvSpPr>
            <p:spPr bwMode="auto">
              <a:xfrm flipV="1">
                <a:off x="2036" y="1177"/>
                <a:ext cx="1067" cy="7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6" name="Line 9"/>
              <p:cNvSpPr>
                <a:spLocks noChangeShapeType="1"/>
              </p:cNvSpPr>
              <p:nvPr/>
            </p:nvSpPr>
            <p:spPr bwMode="auto">
              <a:xfrm flipV="1">
                <a:off x="2224" y="1060"/>
                <a:ext cx="771" cy="49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15364" name="Object 10"/>
              <p:cNvGraphicFramePr>
                <a:graphicFrameLocks noChangeAspect="1"/>
              </p:cNvGraphicFramePr>
              <p:nvPr/>
            </p:nvGraphicFramePr>
            <p:xfrm>
              <a:off x="1047" y="1259"/>
              <a:ext cx="247" cy="342"/>
            </p:xfrm>
            <a:graphic>
              <a:graphicData uri="http://schemas.openxmlformats.org/presentationml/2006/ole">
                <p:oleObj spid="_x0000_s15454" name="Equation" r:id="rId5" imgW="165028" imgH="228501" progId="Equation.DSMT4">
                  <p:embed/>
                </p:oleObj>
              </a:graphicData>
            </a:graphic>
          </p:graphicFrame>
          <p:sp>
            <p:nvSpPr>
              <p:cNvPr id="15377" name="Oval 30"/>
              <p:cNvSpPr>
                <a:spLocks noChangeArrowheads="1"/>
              </p:cNvSpPr>
              <p:nvPr/>
            </p:nvSpPr>
            <p:spPr bwMode="auto">
              <a:xfrm>
                <a:off x="1568" y="1208"/>
                <a:ext cx="616" cy="760"/>
              </a:xfrm>
              <a:prstGeom prst="ellipse">
                <a:avLst/>
              </a:prstGeom>
              <a:solidFill>
                <a:schemeClr val="tx1">
                  <a:lumMod val="65000"/>
                </a:schemeClr>
              </a:solidFill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Line 8"/>
              <p:cNvSpPr>
                <a:spLocks noChangeShapeType="1"/>
              </p:cNvSpPr>
              <p:nvPr/>
            </p:nvSpPr>
            <p:spPr bwMode="auto">
              <a:xfrm flipV="1">
                <a:off x="2108" y="810"/>
                <a:ext cx="756" cy="42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9" name="Line 17"/>
              <p:cNvSpPr>
                <a:spLocks noChangeShapeType="1"/>
              </p:cNvSpPr>
              <p:nvPr/>
            </p:nvSpPr>
            <p:spPr bwMode="auto">
              <a:xfrm flipV="1">
                <a:off x="1961" y="1571"/>
                <a:ext cx="234" cy="15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80" name="Line 7"/>
              <p:cNvSpPr>
                <a:spLocks noChangeShapeType="1"/>
              </p:cNvSpPr>
              <p:nvPr/>
            </p:nvSpPr>
            <p:spPr bwMode="auto">
              <a:xfrm flipV="1">
                <a:off x="1803" y="1254"/>
                <a:ext cx="257" cy="1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81" name="Oval 31"/>
              <p:cNvSpPr>
                <a:spLocks noChangeArrowheads="1"/>
              </p:cNvSpPr>
              <p:nvPr/>
            </p:nvSpPr>
            <p:spPr bwMode="auto">
              <a:xfrm>
                <a:off x="1712" y="1392"/>
                <a:ext cx="312" cy="376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2" name="Line 11"/>
              <p:cNvSpPr>
                <a:spLocks noChangeShapeType="1"/>
              </p:cNvSpPr>
              <p:nvPr/>
            </p:nvSpPr>
            <p:spPr bwMode="auto">
              <a:xfrm>
                <a:off x="1314" y="1494"/>
                <a:ext cx="350" cy="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arrow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5366" name="Object 26"/>
          <p:cNvGraphicFramePr>
            <a:graphicFrameLocks noChangeAspect="1"/>
          </p:cNvGraphicFramePr>
          <p:nvPr/>
        </p:nvGraphicFramePr>
        <p:xfrm>
          <a:off x="7029450" y="4749800"/>
          <a:ext cx="1214438" cy="852488"/>
        </p:xfrm>
        <a:graphic>
          <a:graphicData uri="http://schemas.openxmlformats.org/presentationml/2006/ole">
            <p:oleObj spid="_x0000_s15455" name="Equation" r:id="rId6" imgW="558558" imgH="393529" progId="Equation.DSMT4">
              <p:embed/>
            </p:oleObj>
          </a:graphicData>
        </a:graphic>
      </p:graphicFrame>
      <p:graphicFrame>
        <p:nvGraphicFramePr>
          <p:cNvPr id="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8211553"/>
              </p:ext>
            </p:extLst>
          </p:nvPr>
        </p:nvGraphicFramePr>
        <p:xfrm>
          <a:off x="482601" y="5476155"/>
          <a:ext cx="1792514" cy="1115372"/>
        </p:xfrm>
        <a:graphic>
          <a:graphicData uri="http://schemas.openxmlformats.org/presentationml/2006/ole">
            <p:oleObj spid="_x0000_s15456" name="Equation" r:id="rId7" imgW="1143000" imgH="711000" progId="Equation.DSMT4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782864" y="3302000"/>
            <a:ext cx="1880158" cy="1608510"/>
            <a:chOff x="957036" y="3563257"/>
            <a:chExt cx="1880158" cy="1608510"/>
          </a:xfrm>
        </p:grpSpPr>
        <p:sp>
          <p:nvSpPr>
            <p:cNvPr id="15384" name="Oval 12"/>
            <p:cNvSpPr>
              <a:spLocks noChangeArrowheads="1"/>
            </p:cNvSpPr>
            <p:nvPr/>
          </p:nvSpPr>
          <p:spPr bwMode="auto">
            <a:xfrm>
              <a:off x="957036" y="3563257"/>
              <a:ext cx="1574800" cy="157480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13"/>
            <p:cNvSpPr>
              <a:spLocks noChangeArrowheads="1"/>
            </p:cNvSpPr>
            <p:nvPr/>
          </p:nvSpPr>
          <p:spPr bwMode="auto">
            <a:xfrm>
              <a:off x="1477736" y="4096657"/>
              <a:ext cx="533400" cy="53340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 flipV="1">
              <a:off x="1753961" y="4145870"/>
              <a:ext cx="149225" cy="2222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8" name="Line 19"/>
            <p:cNvSpPr>
              <a:spLocks noChangeShapeType="1"/>
            </p:cNvSpPr>
            <p:nvPr/>
          </p:nvSpPr>
          <p:spPr bwMode="auto">
            <a:xfrm>
              <a:off x="1755549" y="4360182"/>
              <a:ext cx="295275" cy="676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5365" name="Object 22"/>
            <p:cNvGraphicFramePr>
              <a:graphicFrameLocks noChangeAspect="1"/>
            </p:cNvGraphicFramePr>
            <p:nvPr/>
          </p:nvGraphicFramePr>
          <p:xfrm>
            <a:off x="1207861" y="3679145"/>
            <a:ext cx="363538" cy="503238"/>
          </p:xfrm>
          <a:graphic>
            <a:graphicData uri="http://schemas.openxmlformats.org/presentationml/2006/ole">
              <p:oleObj spid="_x0000_s15457" name="Equation" r:id="rId8" imgW="165028" imgH="228501" progId="Equation.DSMT4">
                <p:embed/>
              </p:oleObj>
            </a:graphicData>
          </a:graphic>
        </p:graphicFrame>
        <p:graphicFrame>
          <p:nvGraphicFramePr>
            <p:cNvPr id="32" name="Object 9"/>
            <p:cNvGraphicFramePr>
              <a:graphicFrameLocks noChangeAspect="1"/>
            </p:cNvGraphicFramePr>
            <p:nvPr/>
          </p:nvGraphicFramePr>
          <p:xfrm>
            <a:off x="2032142" y="4133424"/>
            <a:ext cx="360363" cy="381000"/>
          </p:xfrm>
          <a:graphic>
            <a:graphicData uri="http://schemas.openxmlformats.org/presentationml/2006/ole">
              <p:oleObj spid="_x0000_s15458" name="Equation" r:id="rId9" imgW="215806" imgH="228501" progId="Equation.DSMT4">
                <p:embed/>
              </p:oleObj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2329194" y="4790767"/>
            <a:ext cx="508000" cy="381000"/>
          </p:xfrm>
          <a:graphic>
            <a:graphicData uri="http://schemas.openxmlformats.org/presentationml/2006/ole">
              <p:oleObj spid="_x0000_s15459" name="Equation" r:id="rId10" imgW="304668" imgH="228501" progId="Equation.DSMT4">
                <p:embed/>
              </p:oleObj>
            </a:graphicData>
          </a:graphic>
        </p:graphicFrame>
        <p:graphicFrame>
          <p:nvGraphicFramePr>
            <p:cNvPr id="4" name="Object 10"/>
            <p:cNvGraphicFramePr>
              <a:graphicFrameLocks noChangeAspect="1"/>
            </p:cNvGraphicFramePr>
            <p:nvPr/>
          </p:nvGraphicFramePr>
          <p:xfrm>
            <a:off x="1588685" y="4148919"/>
            <a:ext cx="192984" cy="211707"/>
          </p:xfrm>
          <a:graphic>
            <a:graphicData uri="http://schemas.openxmlformats.org/presentationml/2006/ole">
              <p:oleObj spid="_x0000_s15460" name="Equation" r:id="rId11" imgW="126835" imgH="139518" progId="Equation.DSMT4">
                <p:embed/>
              </p:oleObj>
            </a:graphicData>
          </a:graphic>
        </p:graphicFrame>
        <p:graphicFrame>
          <p:nvGraphicFramePr>
            <p:cNvPr id="15371" name="Object 11"/>
            <p:cNvGraphicFramePr>
              <a:graphicFrameLocks noChangeAspect="1"/>
            </p:cNvGraphicFramePr>
            <p:nvPr/>
          </p:nvGraphicFramePr>
          <p:xfrm>
            <a:off x="1687513" y="4681538"/>
            <a:ext cx="192087" cy="271462"/>
          </p:xfrm>
          <a:graphic>
            <a:graphicData uri="http://schemas.openxmlformats.org/presentationml/2006/ole">
              <p:oleObj spid="_x0000_s15461" name="Equation" r:id="rId12" imgW="126725" imgH="17741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2003425" y="0"/>
            <a:ext cx="496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3146652" y="1083582"/>
          <a:ext cx="2446337" cy="1905000"/>
        </p:xfrm>
        <a:graphic>
          <a:graphicData uri="http://schemas.openxmlformats.org/presentationml/2006/ole">
            <p:oleObj spid="_x0000_s16416" name="Equation" r:id="rId4" imgW="1206500" imgH="939800" progId="Equation.DSMT4">
              <p:embed/>
            </p:oleObj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492478" y="768804"/>
            <a:ext cx="195277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2908300" y="3490913"/>
          <a:ext cx="3198813" cy="1195387"/>
        </p:xfrm>
        <a:graphic>
          <a:graphicData uri="http://schemas.openxmlformats.org/presentationml/2006/ole">
            <p:oleObj spid="_x0000_s16417" name="Equation" r:id="rId5" imgW="1765300" imgH="660400" progId="Equation.DSMT4">
              <p:embed/>
            </p:oleObj>
          </a:graphicData>
        </a:graphic>
      </p:graphicFrame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762806" y="3069091"/>
            <a:ext cx="129554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Therefore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363209" y="4958670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3425825" y="5308600"/>
          <a:ext cx="2536825" cy="1244600"/>
        </p:xfrm>
        <a:graphic>
          <a:graphicData uri="http://schemas.openxmlformats.org/presentationml/2006/ole">
            <p:oleObj spid="_x0000_s16418" name="Equation" r:id="rId6" imgW="1269449" imgH="62203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3114" y="4806269"/>
            <a:ext cx="2286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2003425" y="0"/>
            <a:ext cx="496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7410" name="Object 8"/>
          <p:cNvGraphicFramePr>
            <a:graphicFrameLocks noChangeAspect="1"/>
          </p:cNvGraphicFramePr>
          <p:nvPr/>
        </p:nvGraphicFramePr>
        <p:xfrm>
          <a:off x="2059442" y="1727881"/>
          <a:ext cx="1268412" cy="965200"/>
        </p:xfrm>
        <a:graphic>
          <a:graphicData uri="http://schemas.openxmlformats.org/presentationml/2006/ole">
            <p:oleObj spid="_x0000_s17420" name="Equation" r:id="rId5" imgW="634725" imgH="482391" progId="Equation.DSMT4">
              <p:embed/>
            </p:oleObj>
          </a:graphicData>
        </a:graphic>
      </p:graphicFrame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746125" y="950913"/>
            <a:ext cx="33033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Formula </a:t>
            </a:r>
            <a:r>
              <a:rPr lang="en-US" sz="2000" dirty="0">
                <a:solidFill>
                  <a:schemeClr val="bg1"/>
                </a:solidFill>
              </a:rPr>
              <a:t>from ECE 3317:</a:t>
            </a: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3759654" y="2024970"/>
            <a:ext cx="2863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(characteristic impedance)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3143" y="2971798"/>
            <a:ext cx="783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characteristic impedance is one of the most important numbers that characterizes a transmission line.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658" y="3831772"/>
            <a:ext cx="3281732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Coax for cable TV: 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75 [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]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  <a:sym typeface="Symbol"/>
              </a:rPr>
              <a:t>Twin lead for TV: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Z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= 300 [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sym typeface="Symbol"/>
              </a:rPr>
              <a:t>]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25992" y="4698320"/>
            <a:ext cx="1726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Coaxial </a:t>
            </a:r>
            <a:r>
              <a:rPr lang="en-US" sz="2000" dirty="0">
                <a:solidFill>
                  <a:srgbClr val="FF0000"/>
                </a:solidFill>
              </a:rPr>
              <a:t>cable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25458" y="4733018"/>
            <a:ext cx="1270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Twin lead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467" y="5244873"/>
            <a:ext cx="18891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2003425" y="0"/>
            <a:ext cx="496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746125" y="1092428"/>
            <a:ext cx="33033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Formula </a:t>
            </a:r>
            <a:r>
              <a:rPr lang="en-US" sz="2000" dirty="0">
                <a:solidFill>
                  <a:schemeClr val="bg1"/>
                </a:solidFill>
              </a:rPr>
              <a:t>from ECE 3317:</a:t>
            </a:r>
          </a:p>
        </p:txBody>
      </p:sp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1708378" y="1715181"/>
          <a:ext cx="4637087" cy="914400"/>
        </p:xfrm>
        <a:graphic>
          <a:graphicData uri="http://schemas.openxmlformats.org/presentationml/2006/ole">
            <p:oleObj spid="_x0000_s62517" name="Equation" r:id="rId4" imgW="2324100" imgH="457200" progId="Equation.DSMT4">
              <p:embed/>
            </p:oleObj>
          </a:graphicData>
        </a:graphic>
      </p:graphicFrame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018620" y="3250520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7412" name="Object 12"/>
          <p:cNvGraphicFramePr>
            <a:graphicFrameLocks noChangeAspect="1"/>
          </p:cNvGraphicFramePr>
          <p:nvPr/>
        </p:nvGraphicFramePr>
        <p:xfrm>
          <a:off x="3370942" y="3557360"/>
          <a:ext cx="1141413" cy="863600"/>
        </p:xfrm>
        <a:graphic>
          <a:graphicData uri="http://schemas.openxmlformats.org/presentationml/2006/ole">
            <p:oleObj spid="_x0000_s62518" name="Equation" r:id="rId5" imgW="571252" imgH="431613" progId="Equation.DSMT4">
              <p:embed/>
            </p:oleObj>
          </a:graphicData>
        </a:graphic>
      </p:graphicFrame>
      <p:graphicFrame>
        <p:nvGraphicFramePr>
          <p:cNvPr id="17413" name="Object 13"/>
          <p:cNvGraphicFramePr>
            <a:graphicFrameLocks noChangeAspect="1"/>
          </p:cNvGraphicFramePr>
          <p:nvPr/>
        </p:nvGraphicFramePr>
        <p:xfrm>
          <a:off x="2899456" y="5607503"/>
          <a:ext cx="2890837" cy="889000"/>
        </p:xfrm>
        <a:graphic>
          <a:graphicData uri="http://schemas.openxmlformats.org/presentationml/2006/ole">
            <p:oleObj spid="_x0000_s62519" name="Equation" r:id="rId6" imgW="1447172" imgH="444307" progId="Equation.DSMT4">
              <p:embed/>
            </p:oleObj>
          </a:graphicData>
        </a:graphic>
      </p:graphicFrame>
      <p:graphicFrame>
        <p:nvGraphicFramePr>
          <p:cNvPr id="17414" name="Object 14"/>
          <p:cNvGraphicFramePr>
            <a:graphicFrameLocks noChangeAspect="1"/>
          </p:cNvGraphicFramePr>
          <p:nvPr/>
        </p:nvGraphicFramePr>
        <p:xfrm>
          <a:off x="7251700" y="2206852"/>
          <a:ext cx="887413" cy="457200"/>
        </p:xfrm>
        <a:graphic>
          <a:graphicData uri="http://schemas.openxmlformats.org/presentationml/2006/ole">
            <p:oleObj spid="_x0000_s62520" name="Equation" r:id="rId7" imgW="444307" imgH="228501" progId="Equation.DSMT4">
              <p:embed/>
            </p:oleObj>
          </a:graphicData>
        </a:graphic>
      </p:graphicFrame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7142163" y="1848077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Assume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349478" y="4968649"/>
            <a:ext cx="62146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Using </a:t>
            </a:r>
            <a:r>
              <a:rPr lang="en-US" sz="2000" dirty="0" smtClean="0">
                <a:solidFill>
                  <a:schemeClr val="bg1"/>
                </a:solidFill>
              </a:rPr>
              <a:t>our expression </a:t>
            </a:r>
            <a:r>
              <a:rPr lang="en-US" sz="2000" dirty="0">
                <a:solidFill>
                  <a:schemeClr val="bg1"/>
                </a:solidFill>
              </a:rPr>
              <a:t>for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l</a:t>
            </a:r>
            <a:r>
              <a:rPr lang="en-US" sz="2000" dirty="0" smtClean="0">
                <a:solidFill>
                  <a:schemeClr val="bg1"/>
                </a:solidFill>
              </a:rPr>
              <a:t> for the coax gives: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7415" name="Object 12"/>
          <p:cNvGraphicFramePr>
            <a:graphicFrameLocks noChangeAspect="1"/>
          </p:cNvGraphicFramePr>
          <p:nvPr/>
        </p:nvGraphicFramePr>
        <p:xfrm>
          <a:off x="4989738" y="3793217"/>
          <a:ext cx="1039813" cy="457200"/>
        </p:xfrm>
        <a:graphic>
          <a:graphicData uri="http://schemas.openxmlformats.org/presentationml/2006/ole">
            <p:oleObj spid="_x0000_s62521" name="Equation" r:id="rId8" imgW="5207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13709" y="968991"/>
            <a:ext cx="2470570" cy="3207224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2003425" y="0"/>
            <a:ext cx="496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289362" y="1104220"/>
            <a:ext cx="504016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the characteristic impedance of the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coaxial cable transmission line is: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/>
        </p:nvGraphicFramePr>
        <p:xfrm>
          <a:off x="1520146" y="2228623"/>
          <a:ext cx="3119437" cy="939800"/>
        </p:xfrm>
        <a:graphic>
          <a:graphicData uri="http://schemas.openxmlformats.org/presentationml/2006/ole">
            <p:oleObj spid="_x0000_s18504" name="Equation" r:id="rId4" imgW="1562100" imgH="469900" progId="Equation.DSMT4">
              <p:embed/>
            </p:oleObj>
          </a:graphicData>
        </a:graphic>
      </p:graphicFrame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717777" y="3733120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18435" name="Object 10"/>
          <p:cNvGraphicFramePr>
            <a:graphicFrameLocks noChangeAspect="1"/>
          </p:cNvGraphicFramePr>
          <p:nvPr/>
        </p:nvGraphicFramePr>
        <p:xfrm>
          <a:off x="1026432" y="4427536"/>
          <a:ext cx="3244850" cy="965200"/>
        </p:xfrm>
        <a:graphic>
          <a:graphicData uri="http://schemas.openxmlformats.org/presentationml/2006/ole">
            <p:oleObj spid="_x0000_s18505" name="Equation" r:id="rId5" imgW="1625600" imgH="482600" progId="Equation.DSMT4">
              <p:embed/>
            </p:oleObj>
          </a:graphicData>
        </a:graphic>
      </p:graphicFrame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1973489" y="5627859"/>
          <a:ext cx="3044825" cy="432536"/>
        </p:xfrm>
        <a:graphic>
          <a:graphicData uri="http://schemas.openxmlformats.org/presentationml/2006/ole">
            <p:oleObj spid="_x0000_s18506" name="Equation" r:id="rId6" imgW="1701800" imgH="241300" progId="Equation.DSMT4">
              <p:embed/>
            </p:oleObj>
          </a:graphicData>
        </a:graphic>
      </p:graphicFrame>
      <p:graphicFrame>
        <p:nvGraphicFramePr>
          <p:cNvPr id="18437" name="Object 12"/>
          <p:cNvGraphicFramePr>
            <a:graphicFrameLocks noChangeAspect="1"/>
          </p:cNvGraphicFramePr>
          <p:nvPr/>
        </p:nvGraphicFramePr>
        <p:xfrm>
          <a:off x="1926318" y="6176907"/>
          <a:ext cx="2395311" cy="438659"/>
        </p:xfrm>
        <a:graphic>
          <a:graphicData uri="http://schemas.openxmlformats.org/presentationml/2006/ole">
            <p:oleObj spid="_x0000_s18507" name="Equation" r:id="rId7" imgW="1320227" imgH="241195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6968440" y="1141595"/>
          <a:ext cx="1065212" cy="810575"/>
        </p:xfrm>
        <a:graphic>
          <a:graphicData uri="http://schemas.openxmlformats.org/presentationml/2006/ole">
            <p:oleObj spid="_x0000_s18508" name="Equation" r:id="rId8" imgW="634725" imgH="482391" progId="Equation.DSMT4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441164" y="2135434"/>
          <a:ext cx="2104118" cy="1032308"/>
        </p:xfrm>
        <a:graphic>
          <a:graphicData uri="http://schemas.openxmlformats.org/presentationml/2006/ole">
            <p:oleObj spid="_x0000_s18509" name="Equation" r:id="rId9" imgW="1269449" imgH="622030" progId="Equation.DSMT4">
              <p:embed/>
            </p:oleObj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6362014" y="3415581"/>
          <a:ext cx="2335667" cy="718272"/>
        </p:xfrm>
        <a:graphic>
          <a:graphicData uri="http://schemas.openxmlformats.org/presentationml/2006/ole">
            <p:oleObj spid="_x0000_s18510" name="Equation" r:id="rId10" imgW="1447172" imgH="444307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60300" y="471562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(intrinsic impedance of free space)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2054225" y="0"/>
            <a:ext cx="5080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Leyden Jar</a:t>
            </a:r>
          </a:p>
        </p:txBody>
      </p:sp>
      <p:sp>
        <p:nvSpPr>
          <p:cNvPr id="24579" name="Text Box 57"/>
          <p:cNvSpPr txBox="1">
            <a:spLocks noChangeArrowheads="1"/>
          </p:cNvSpPr>
          <p:nvPr/>
        </p:nvSpPr>
        <p:spPr bwMode="auto">
          <a:xfrm>
            <a:off x="865188" y="928688"/>
            <a:ext cx="780097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Leyden Jar was one of the earliest capacitors. It was invented in 1745 by Pieter van Musschenbroek at the University of Leiden in the Netherlands (1746).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77" y="2626406"/>
            <a:ext cx="38258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38" y="1880281"/>
            <a:ext cx="21939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6922" y="3700917"/>
            <a:ext cx="18669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2053771" y="0"/>
            <a:ext cx="5080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 Capacitors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70906" y="1544411"/>
            <a:ext cx="282160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Ceramic capacitors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036024" y="3799631"/>
            <a:ext cx="3916909" cy="2308324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1600" dirty="0">
                <a:solidFill>
                  <a:schemeClr val="bg1"/>
                </a:solidFill>
              </a:rPr>
              <a:t>The ceramic capacitor is often manufactured in the shape of a disk. After leads are attached to each side of the capacitor, the capacitor is completely covered with an insulating moisture-proof coating. Ceramic capacitors usually range in value from 1 </a:t>
            </a:r>
            <a:r>
              <a:rPr lang="en-US" sz="1600" dirty="0" err="1">
                <a:solidFill>
                  <a:schemeClr val="bg1"/>
                </a:solidFill>
              </a:rPr>
              <a:t>picofarad</a:t>
            </a:r>
            <a:r>
              <a:rPr lang="en-US" sz="1600" dirty="0">
                <a:solidFill>
                  <a:schemeClr val="bg1"/>
                </a:solidFill>
              </a:rPr>
              <a:t> to 0.01 microfarad and may be used with voltages as high as 30,000 volts.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56" y="1235756"/>
            <a:ext cx="15779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452" y="1301524"/>
            <a:ext cx="12033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953" y="3714752"/>
            <a:ext cx="43275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726067" y="0"/>
            <a:ext cx="6111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 Capacitors (cont.)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3201761" y="1555977"/>
            <a:ext cx="249619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Paper capacitors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3862388" y="3995926"/>
            <a:ext cx="4872037" cy="156966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1600" dirty="0">
                <a:solidFill>
                  <a:schemeClr val="bg1"/>
                </a:solidFill>
              </a:rPr>
              <a:t>A paper capacitor is made of flat thin strips of metal foil conductors that are separated by waxed paper (the dielectric material). Paper capacitors usually range in value from about 300 </a:t>
            </a:r>
            <a:r>
              <a:rPr lang="en-US" sz="1600" dirty="0" err="1">
                <a:solidFill>
                  <a:schemeClr val="bg1"/>
                </a:solidFill>
              </a:rPr>
              <a:t>picofarads</a:t>
            </a:r>
            <a:r>
              <a:rPr lang="en-US" sz="1600" dirty="0">
                <a:solidFill>
                  <a:schemeClr val="bg1"/>
                </a:solidFill>
              </a:rPr>
              <a:t> to about 4 microfarads. The working voltage of a paper capacitor rarely exceeds 600 volts.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423" y="1213531"/>
            <a:ext cx="176053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020" y="1173163"/>
            <a:ext cx="1920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57" y="3042784"/>
            <a:ext cx="2895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617" y="1382939"/>
            <a:ext cx="339883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517525" y="5118100"/>
            <a:ext cx="8180388" cy="132343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This type of capacitor uses an electrolyte (sometimes wet but often dry) and requires a </a:t>
            </a:r>
            <a:r>
              <a:rPr lang="en-US" sz="1600" u="sng" dirty="0">
                <a:solidFill>
                  <a:schemeClr val="bg1"/>
                </a:solidFill>
              </a:rPr>
              <a:t>biasing voltage</a:t>
            </a:r>
            <a:r>
              <a:rPr lang="en-US" sz="1600" dirty="0">
                <a:solidFill>
                  <a:schemeClr val="bg1"/>
                </a:solidFill>
              </a:rPr>
              <a:t> (there is an anode and a cathode). A thin oxide layer forms on the anode due to an electrochemical process, creating the dielectric. Dry electrolytic capacitors vary in size from about 4 microfarads to several thousand microfarads and have a working voltage of approximately 500 volts.  </a:t>
            </a:r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5929313" y="3563938"/>
            <a:ext cx="2890837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One lead (anode) is often longer than the other to indicate polarization.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2928938" y="964293"/>
            <a:ext cx="316304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Electrolytic capacitors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544864" y="0"/>
            <a:ext cx="6111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 Capacitors (cont.)</a:t>
            </a: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7848600" y="1739900"/>
            <a:ext cx="3317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6853238" y="1239838"/>
            <a:ext cx="2682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8" y="1946503"/>
            <a:ext cx="39846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235427" y="1045709"/>
            <a:ext cx="475643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Supercapacitors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Ultracapacitors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555750" y="0"/>
            <a:ext cx="6111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 Capacitors (cont.)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708025" y="5292725"/>
            <a:ext cx="3921125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chemeClr val="bg2"/>
                </a:solidFill>
                <a:cs typeface="Courier New" pitchFamily="49" charset="0"/>
              </a:rPr>
              <a:t>Maxwell Technologies "MC" and "BC" series </a:t>
            </a:r>
            <a:r>
              <a:rPr lang="en-US" dirty="0" err="1">
                <a:solidFill>
                  <a:schemeClr val="bg2"/>
                </a:solidFill>
                <a:cs typeface="Courier New" pitchFamily="49" charset="0"/>
              </a:rPr>
              <a:t>supercapacitors</a:t>
            </a:r>
            <a:r>
              <a:rPr lang="en-US" dirty="0">
                <a:solidFill>
                  <a:schemeClr val="bg2"/>
                </a:solidFill>
                <a:cs typeface="Courier New" pitchFamily="49" charset="0"/>
              </a:rPr>
              <a:t> (up to 3000 farad capacitance)</a:t>
            </a:r>
          </a:p>
        </p:txBody>
      </p:sp>
      <p:sp>
        <p:nvSpPr>
          <p:cNvPr id="28678" name="Rectangle 14"/>
          <p:cNvSpPr>
            <a:spLocks noChangeArrowheads="1"/>
          </p:cNvSpPr>
          <p:nvPr/>
        </p:nvSpPr>
        <p:spPr bwMode="auto">
          <a:xfrm>
            <a:off x="5990772" y="4903488"/>
            <a:ext cx="2884488" cy="132343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Compared to conventional electrolytic </a:t>
            </a:r>
            <a:r>
              <a:rPr lang="en-US" sz="1600" dirty="0" smtClean="0">
                <a:solidFill>
                  <a:schemeClr val="bg1"/>
                </a:solidFill>
              </a:rPr>
              <a:t>capacitors, </a:t>
            </a:r>
            <a:r>
              <a:rPr lang="en-US" sz="1600" dirty="0">
                <a:solidFill>
                  <a:schemeClr val="bg1"/>
                </a:solidFill>
              </a:rPr>
              <a:t>the energy density is typically on the order of thousands of times greater.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96" y="1564595"/>
            <a:ext cx="52117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4731" y="1673679"/>
            <a:ext cx="26368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3306310" y="1030060"/>
            <a:ext cx="25282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MEMS  capacitor</a:t>
            </a:r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577522" y="0"/>
            <a:ext cx="6111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 Capacitors (cont.)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987425" y="3636963"/>
            <a:ext cx="228960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Variable  </a:t>
            </a:r>
            <a:r>
              <a:rPr lang="en-US" sz="2000" dirty="0">
                <a:solidFill>
                  <a:schemeClr val="bg1"/>
                </a:solidFill>
              </a:rPr>
              <a:t>capacitor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5270500" y="3556000"/>
            <a:ext cx="314701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Capacitors </a:t>
            </a:r>
            <a:r>
              <a:rPr lang="en-US" sz="2000" dirty="0">
                <a:solidFill>
                  <a:schemeClr val="bg1"/>
                </a:solidFill>
              </a:rPr>
              <a:t>for substations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541" y="1570945"/>
            <a:ext cx="4143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399" y="4125685"/>
            <a:ext cx="2735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174" y="4052435"/>
            <a:ext cx="347503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1345973" y="0"/>
            <a:ext cx="67151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- Voltage Equation</a:t>
            </a:r>
          </a:p>
        </p:txBody>
      </p:sp>
      <p:graphicFrame>
        <p:nvGraphicFramePr>
          <p:cNvPr id="3074" name="Object 35"/>
          <p:cNvGraphicFramePr>
            <a:graphicFrameLocks noChangeAspect="1"/>
          </p:cNvGraphicFramePr>
          <p:nvPr/>
        </p:nvGraphicFramePr>
        <p:xfrm>
          <a:off x="1047029" y="3156755"/>
          <a:ext cx="1625600" cy="2840037"/>
        </p:xfrm>
        <a:graphic>
          <a:graphicData uri="http://schemas.openxmlformats.org/presentationml/2006/ole">
            <p:oleObj spid="_x0000_s3154" name="Equation" r:id="rId4" imgW="698500" imgH="1219200" progId="Equation.DSMT4">
              <p:embed/>
            </p:oleObj>
          </a:graphicData>
        </a:graphic>
      </p:graphicFrame>
      <p:sp>
        <p:nvSpPr>
          <p:cNvPr id="3076" name="Text Box 43"/>
          <p:cNvSpPr txBox="1">
            <a:spLocks noChangeArrowheads="1"/>
          </p:cNvSpPr>
          <p:nvPr/>
        </p:nvSpPr>
        <p:spPr bwMode="auto">
          <a:xfrm>
            <a:off x="3872820" y="4769984"/>
            <a:ext cx="3381375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the charge that flows from left to right, into plate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493C-B93A-4224-B428-B971002038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077" name="Text Box 32"/>
          <p:cNvSpPr txBox="1">
            <a:spLocks noChangeArrowheads="1"/>
          </p:cNvSpPr>
          <p:nvPr/>
        </p:nvSpPr>
        <p:spPr bwMode="auto">
          <a:xfrm>
            <a:off x="4097338" y="901020"/>
            <a:ext cx="27305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900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-</a:t>
            </a:r>
          </a:p>
          <a:p>
            <a:endParaRPr lang="en-US" sz="900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-</a:t>
            </a:r>
          </a:p>
          <a:p>
            <a:endParaRPr lang="en-US" sz="900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-</a:t>
            </a:r>
          </a:p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1239" y="3096904"/>
            <a:ext cx="3450772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reference directions for voltage and current correspond to “passive sign convention” in circuit theory.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393642" y="1066120"/>
            <a:ext cx="3502854" cy="2130559"/>
            <a:chOff x="2393642" y="1066120"/>
            <a:chExt cx="3502854" cy="2130559"/>
          </a:xfrm>
        </p:grpSpPr>
        <p:sp>
          <p:nvSpPr>
            <p:cNvPr id="3080" name="Rectangle 41"/>
            <p:cNvSpPr>
              <a:spLocks noChangeArrowheads="1"/>
            </p:cNvSpPr>
            <p:nvPr/>
          </p:nvSpPr>
          <p:spPr bwMode="auto">
            <a:xfrm>
              <a:off x="3883025" y="1224870"/>
              <a:ext cx="449262" cy="13652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4"/>
            <p:cNvSpPr>
              <a:spLocks noChangeShapeType="1"/>
            </p:cNvSpPr>
            <p:nvPr/>
          </p:nvSpPr>
          <p:spPr bwMode="auto">
            <a:xfrm flipH="1" flipV="1">
              <a:off x="3873500" y="1228045"/>
              <a:ext cx="0" cy="13668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2" name="Line 6"/>
            <p:cNvSpPr>
              <a:spLocks noChangeShapeType="1"/>
            </p:cNvSpPr>
            <p:nvPr/>
          </p:nvSpPr>
          <p:spPr bwMode="auto">
            <a:xfrm flipV="1">
              <a:off x="4359275" y="1915433"/>
              <a:ext cx="10239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947988" y="1920195"/>
              <a:ext cx="912812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Oval 8"/>
            <p:cNvSpPr>
              <a:spLocks noChangeArrowheads="1"/>
            </p:cNvSpPr>
            <p:nvPr/>
          </p:nvSpPr>
          <p:spPr bwMode="auto">
            <a:xfrm>
              <a:off x="5368925" y="1858283"/>
              <a:ext cx="125412" cy="11271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2809875" y="1856695"/>
              <a:ext cx="125412" cy="112713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27"/>
            <p:cNvSpPr>
              <a:spLocks noChangeShapeType="1"/>
            </p:cNvSpPr>
            <p:nvPr/>
          </p:nvSpPr>
          <p:spPr bwMode="auto">
            <a:xfrm flipH="1" flipV="1">
              <a:off x="4333875" y="1221695"/>
              <a:ext cx="0" cy="136683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9" name="Line 28"/>
            <p:cNvSpPr>
              <a:spLocks noChangeShapeType="1"/>
            </p:cNvSpPr>
            <p:nvPr/>
          </p:nvSpPr>
          <p:spPr bwMode="auto">
            <a:xfrm>
              <a:off x="3098470" y="1917859"/>
              <a:ext cx="383681" cy="2336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1" name="Text Box 31"/>
            <p:cNvSpPr txBox="1">
              <a:spLocks noChangeArrowheads="1"/>
            </p:cNvSpPr>
            <p:nvPr/>
          </p:nvSpPr>
          <p:spPr bwMode="auto">
            <a:xfrm>
              <a:off x="3795713" y="1091520"/>
              <a:ext cx="354012" cy="1604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+</a:t>
              </a:r>
            </a:p>
          </p:txBody>
        </p:sp>
        <p:sp>
          <p:nvSpPr>
            <p:cNvPr id="3094" name="Text Box 36"/>
            <p:cNvSpPr txBox="1">
              <a:spLocks noChangeArrowheads="1"/>
            </p:cNvSpPr>
            <p:nvPr/>
          </p:nvSpPr>
          <p:spPr bwMode="auto">
            <a:xfrm>
              <a:off x="3443288" y="2645683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95" name="Text Box 37"/>
            <p:cNvSpPr txBox="1">
              <a:spLocks noChangeArrowheads="1"/>
            </p:cNvSpPr>
            <p:nvPr/>
          </p:nvSpPr>
          <p:spPr bwMode="auto">
            <a:xfrm>
              <a:off x="4397375" y="2640920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79" name="Text Box 31"/>
            <p:cNvSpPr txBox="1">
              <a:spLocks noChangeArrowheads="1"/>
            </p:cNvSpPr>
            <p:nvPr/>
          </p:nvSpPr>
          <p:spPr bwMode="auto">
            <a:xfrm>
              <a:off x="4111625" y="1066120"/>
              <a:ext cx="354013" cy="16049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hlink"/>
                  </a:solidFill>
                </a:rPr>
                <a:t>-</a:t>
              </a: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640283" y="1915880"/>
              <a:ext cx="383681" cy="2336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1" name="Object 28"/>
            <p:cNvGraphicFramePr>
              <a:graphicFrameLocks noChangeAspect="1"/>
            </p:cNvGraphicFramePr>
            <p:nvPr/>
          </p:nvGraphicFramePr>
          <p:xfrm>
            <a:off x="3366994" y="1310186"/>
            <a:ext cx="398134" cy="336786"/>
          </p:xfrm>
          <a:graphic>
            <a:graphicData uri="http://schemas.openxmlformats.org/presentationml/2006/ole">
              <p:oleObj spid="_x0000_s3155" name="Equation" r:id="rId5" imgW="241195" imgH="203112" progId="Equation.DSMT4">
                <p:embed/>
              </p:oleObj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4434218" y="1325610"/>
            <a:ext cx="398462" cy="336550"/>
          </p:xfrm>
          <a:graphic>
            <a:graphicData uri="http://schemas.openxmlformats.org/presentationml/2006/ole">
              <p:oleObj spid="_x0000_s3156" name="Equation" r:id="rId6" imgW="241195" imgH="203112" progId="Equation.DSMT4">
                <p:embed/>
              </p:oleObj>
            </a:graphicData>
          </a:graphic>
        </p:graphicFrame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3317567" y="2080904"/>
            <a:ext cx="147637" cy="273050"/>
          </p:xfrm>
          <a:graphic>
            <a:graphicData uri="http://schemas.openxmlformats.org/presentationml/2006/ole">
              <p:oleObj spid="_x0000_s3157" name="Equation" r:id="rId7" imgW="88707" imgH="164742" progId="Equation.DSMT4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4821404" y="2042545"/>
            <a:ext cx="147638" cy="273050"/>
          </p:xfrm>
          <a:graphic>
            <a:graphicData uri="http://schemas.openxmlformats.org/presentationml/2006/ole">
              <p:oleObj spid="_x0000_s3158" name="Equation" r:id="rId8" imgW="88707" imgH="164742" progId="Equation.DSMT4">
                <p:embed/>
              </p:oleObj>
            </a:graphicData>
          </a:graphic>
        </p:graphicFrame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2393642" y="1770063"/>
            <a:ext cx="252412" cy="273050"/>
          </p:xfrm>
          <a:graphic>
            <a:graphicData uri="http://schemas.openxmlformats.org/presentationml/2006/ole">
              <p:oleObj spid="_x0000_s3159" name="Equation" r:id="rId9" imgW="152268" imgH="164957" progId="Equation.DSMT4">
                <p:embed/>
              </p:oleObj>
            </a:graphicData>
          </a:graphic>
        </p:graphicFrame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5644084" y="1772337"/>
            <a:ext cx="252412" cy="273050"/>
          </p:xfrm>
          <a:graphic>
            <a:graphicData uri="http://schemas.openxmlformats.org/presentationml/2006/ole">
              <p:oleObj spid="_x0000_s3160" name="Equation" r:id="rId10" imgW="152268" imgH="164957" progId="Equation.DSMT4">
                <p:embed/>
              </p:oleObj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3838907" y="2777579"/>
            <a:ext cx="506413" cy="419100"/>
          </p:xfrm>
          <a:graphic>
            <a:graphicData uri="http://schemas.openxmlformats.org/presentationml/2006/ole">
              <p:oleObj spid="_x0000_s3161" name="Equation" r:id="rId11" imgW="304536" imgH="2537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10366</TotalTime>
  <Words>983</Words>
  <Application>Microsoft Office PowerPoint</Application>
  <PresentationFormat>On-screen Show (4:3)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Soaring</vt:lpstr>
      <vt:lpstr>Photo Editor Photo</vt:lpstr>
      <vt:lpstr>Equation</vt:lpstr>
      <vt:lpstr>MathType 7.0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Anonymous</cp:lastModifiedBy>
  <cp:revision>856</cp:revision>
  <cp:lastPrinted>1999-08-25T18:07:04Z</cp:lastPrinted>
  <dcterms:created xsi:type="dcterms:W3CDTF">1999-08-24T13:57:19Z</dcterms:created>
  <dcterms:modified xsi:type="dcterms:W3CDTF">2023-03-29T18:14:32Z</dcterms:modified>
</cp:coreProperties>
</file>