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17"/>
  </p:notesMasterIdLst>
  <p:handoutMasterIdLst>
    <p:handoutMasterId r:id="rId18"/>
  </p:handoutMasterIdLst>
  <p:sldIdLst>
    <p:sldId id="276" r:id="rId2"/>
    <p:sldId id="327" r:id="rId3"/>
    <p:sldId id="313" r:id="rId4"/>
    <p:sldId id="316" r:id="rId5"/>
    <p:sldId id="317" r:id="rId6"/>
    <p:sldId id="318" r:id="rId7"/>
    <p:sldId id="319" r:id="rId8"/>
    <p:sldId id="323" r:id="rId9"/>
    <p:sldId id="325" r:id="rId10"/>
    <p:sldId id="326" r:id="rId11"/>
    <p:sldId id="320" r:id="rId12"/>
    <p:sldId id="321" r:id="rId13"/>
    <p:sldId id="322" r:id="rId14"/>
    <p:sldId id="328" r:id="rId15"/>
    <p:sldId id="324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>
          <p15:clr>
            <a:srgbClr val="A4A3A4"/>
          </p15:clr>
        </p15:guide>
        <p15:guide id="2" pos="23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99"/>
    <a:srgbClr val="0000FF"/>
    <a:srgbClr val="DDDDDD"/>
    <a:srgbClr val="FFFF66"/>
    <a:srgbClr val="0000CC"/>
    <a:srgbClr val="FFCCFF"/>
    <a:srgbClr val="33CC33"/>
    <a:srgbClr val="FF9933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621" autoAdjust="0"/>
    <p:restoredTop sz="94667" autoAdjust="0"/>
  </p:normalViewPr>
  <p:slideViewPr>
    <p:cSldViewPr snapToGrid="0">
      <p:cViewPr>
        <p:scale>
          <a:sx n="70" d="100"/>
          <a:sy n="70" d="100"/>
        </p:scale>
        <p:origin x="-917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4" Type="http://schemas.openxmlformats.org/officeDocument/2006/relationships/image" Target="../media/image5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5" Type="http://schemas.openxmlformats.org/officeDocument/2006/relationships/image" Target="../media/image55.wmf"/><Relationship Id="rId4" Type="http://schemas.openxmlformats.org/officeDocument/2006/relationships/image" Target="../media/image4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9.wmf"/><Relationship Id="rId7" Type="http://schemas.openxmlformats.org/officeDocument/2006/relationships/image" Target="../media/image22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9.wmf"/><Relationship Id="rId7" Type="http://schemas.openxmlformats.org/officeDocument/2006/relationships/image" Target="../media/image33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20.wmf"/><Relationship Id="rId5" Type="http://schemas.openxmlformats.org/officeDocument/2006/relationships/image" Target="../media/image32.wmf"/><Relationship Id="rId4" Type="http://schemas.openxmlformats.org/officeDocument/2006/relationships/image" Target="../media/image10.wmf"/><Relationship Id="rId9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38.wmf"/><Relationship Id="rId7" Type="http://schemas.openxmlformats.org/officeDocument/2006/relationships/image" Target="../media/image20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39.wmf"/><Relationship Id="rId5" Type="http://schemas.openxmlformats.org/officeDocument/2006/relationships/image" Target="../media/image10.wmf"/><Relationship Id="rId10" Type="http://schemas.openxmlformats.org/officeDocument/2006/relationships/image" Target="../media/image35.wmf"/><Relationship Id="rId4" Type="http://schemas.openxmlformats.org/officeDocument/2006/relationships/image" Target="../media/image9.wmf"/><Relationship Id="rId9" Type="http://schemas.openxmlformats.org/officeDocument/2006/relationships/image" Target="../media/image3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1" tIns="48317" rIns="96631" bIns="48317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1" tIns="48317" rIns="96631" bIns="4831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1" tIns="48317" rIns="96631" bIns="48317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1" tIns="48317" rIns="96631" bIns="4831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BE5A8CD9-FE6B-4F4F-AC6D-42ED9BE7D9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8416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31" tIns="48317" rIns="96631" bIns="48317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31" tIns="48317" rIns="96631" bIns="4831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31" tIns="48317" rIns="96631" bIns="483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31" tIns="48317" rIns="96631" bIns="48317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31" tIns="48317" rIns="96631" bIns="4831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E46480CE-B0FC-49F8-9463-4F73AB6EFC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72697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42AF6A-6487-41E1-90D2-89F4063B4080}" type="slidenum">
              <a:rPr lang="en-US"/>
              <a:pPr/>
              <a:t>1</a:t>
            </a:fld>
            <a:endParaRPr lang="en-US"/>
          </a:p>
        </p:txBody>
      </p:sp>
      <p:sp>
        <p:nvSpPr>
          <p:cNvPr id="388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7AA61A-669E-40BE-8B1C-09010F67110D}" type="slidenum">
              <a:rPr lang="en-US"/>
              <a:pPr/>
              <a:t>10</a:t>
            </a:fld>
            <a:endParaRPr lang="en-US"/>
          </a:p>
        </p:txBody>
      </p:sp>
      <p:sp>
        <p:nvSpPr>
          <p:cNvPr id="42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C5B76A-2FC4-4B23-9759-9BFD2CC44323}" type="slidenum">
              <a:rPr lang="en-US"/>
              <a:pPr/>
              <a:t>11</a:t>
            </a:fld>
            <a:endParaRPr lang="en-US"/>
          </a:p>
        </p:txBody>
      </p:sp>
      <p:sp>
        <p:nvSpPr>
          <p:cNvPr id="39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3304AB-5374-4F01-922C-E63FBA943A88}" type="slidenum">
              <a:rPr lang="en-US"/>
              <a:pPr/>
              <a:t>12</a:t>
            </a:fld>
            <a:endParaRPr lang="en-US"/>
          </a:p>
        </p:txBody>
      </p:sp>
      <p:sp>
        <p:nvSpPr>
          <p:cNvPr id="39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711160-1EF2-469D-9401-E95C92D64301}" type="slidenum">
              <a:rPr lang="en-US"/>
              <a:pPr/>
              <a:t>13</a:t>
            </a:fld>
            <a:endParaRPr lang="en-US"/>
          </a:p>
        </p:txBody>
      </p:sp>
      <p:sp>
        <p:nvSpPr>
          <p:cNvPr id="39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711160-1EF2-469D-9401-E95C92D64301}" type="slidenum">
              <a:rPr lang="en-US"/>
              <a:pPr/>
              <a:t>14</a:t>
            </a:fld>
            <a:endParaRPr lang="en-US"/>
          </a:p>
        </p:txBody>
      </p:sp>
      <p:sp>
        <p:nvSpPr>
          <p:cNvPr id="39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711160-1EF2-469D-9401-E95C92D64301}" type="slidenum">
              <a:rPr lang="en-US"/>
              <a:pPr/>
              <a:t>15</a:t>
            </a:fld>
            <a:endParaRPr lang="en-US"/>
          </a:p>
        </p:txBody>
      </p:sp>
      <p:sp>
        <p:nvSpPr>
          <p:cNvPr id="39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2CFAE6-0FA3-4C2A-9140-E3A88758402A}" type="slidenum">
              <a:rPr lang="en-US"/>
              <a:pPr/>
              <a:t>2</a:t>
            </a:fld>
            <a:endParaRPr lang="en-US"/>
          </a:p>
        </p:txBody>
      </p:sp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2CFAE6-0FA3-4C2A-9140-E3A88758402A}" type="slidenum">
              <a:rPr lang="en-US"/>
              <a:pPr/>
              <a:t>3</a:t>
            </a:fld>
            <a:endParaRPr lang="en-US"/>
          </a:p>
        </p:txBody>
      </p:sp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4C66DF-6C6F-4052-8EFE-DD16FAE0582D}" type="slidenum">
              <a:rPr lang="en-US"/>
              <a:pPr/>
              <a:t>4</a:t>
            </a:fld>
            <a:endParaRPr lang="en-US"/>
          </a:p>
        </p:txBody>
      </p:sp>
      <p:sp>
        <p:nvSpPr>
          <p:cNvPr id="390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41336F-E8B7-4EF6-B498-A9FDFCB9665F}" type="slidenum">
              <a:rPr lang="en-US"/>
              <a:pPr/>
              <a:t>5</a:t>
            </a:fld>
            <a:endParaRPr lang="en-US"/>
          </a:p>
        </p:txBody>
      </p:sp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F6C18-336B-4B0F-972F-58029CB6107E}" type="slidenum">
              <a:rPr lang="en-US"/>
              <a:pPr/>
              <a:t>6</a:t>
            </a:fld>
            <a:endParaRPr lang="en-US"/>
          </a:p>
        </p:txBody>
      </p:sp>
      <p:sp>
        <p:nvSpPr>
          <p:cNvPr id="39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4347C9-3BCC-4E32-B092-445FA2C0ACC7}" type="slidenum">
              <a:rPr lang="en-US"/>
              <a:pPr/>
              <a:t>7</a:t>
            </a:fld>
            <a:endParaRPr lang="en-US"/>
          </a:p>
        </p:txBody>
      </p:sp>
      <p:sp>
        <p:nvSpPr>
          <p:cNvPr id="39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7AA61A-669E-40BE-8B1C-09010F67110D}" type="slidenum">
              <a:rPr lang="en-US"/>
              <a:pPr/>
              <a:t>8</a:t>
            </a:fld>
            <a:endParaRPr lang="en-US"/>
          </a:p>
        </p:txBody>
      </p:sp>
      <p:sp>
        <p:nvSpPr>
          <p:cNvPr id="42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7AA61A-669E-40BE-8B1C-09010F67110D}" type="slidenum">
              <a:rPr lang="en-US"/>
              <a:pPr/>
              <a:t>9</a:t>
            </a:fld>
            <a:endParaRPr lang="en-US"/>
          </a:p>
        </p:txBody>
      </p:sp>
      <p:sp>
        <p:nvSpPr>
          <p:cNvPr id="42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6656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64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656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0AF8FA98-B557-4153-A157-A75D1F9F0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0AF8FA98-B557-4153-A157-A75D1F9F0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0AF8FA98-B557-4153-A157-A75D1F9F0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0AF8FA98-B557-4153-A157-A75D1F9F0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0AF8FA98-B557-4153-A157-A75D1F9F0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0AF8FA98-B557-4153-A157-A75D1F9F0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0AF8FA98-B557-4153-A157-A75D1F9F0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0AF8FA98-B557-4153-A157-A75D1F9F0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0AF8FA98-B557-4153-A157-A75D1F9F0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0AF8FA98-B557-4153-A157-A75D1F9F0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0AF8FA98-B557-4153-A157-A75D1F9F0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0AF8FA98-B557-4153-A157-A75D1F9F0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oleObject" Target="../embeddings/oleObject49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43.bin"/><Relationship Id="rId12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2.bin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1.bin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0.bin"/><Relationship Id="rId9" Type="http://schemas.openxmlformats.org/officeDocument/2006/relationships/oleObject" Target="../embeddings/oleObject4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10" Type="http://schemas.openxmlformats.org/officeDocument/2006/relationships/oleObject" Target="../embeddings/oleObject56.bin"/><Relationship Id="rId4" Type="http://schemas.openxmlformats.org/officeDocument/2006/relationships/oleObject" Target="../embeddings/oleObject50.bin"/><Relationship Id="rId9" Type="http://schemas.openxmlformats.org/officeDocument/2006/relationships/oleObject" Target="../embeddings/oleObject5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9.bin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4.bin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6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8.bin"/><Relationship Id="rId5" Type="http://schemas.openxmlformats.org/officeDocument/2006/relationships/oleObject" Target="../embeddings/oleObject67.bin"/><Relationship Id="rId4" Type="http://schemas.openxmlformats.org/officeDocument/2006/relationships/oleObject" Target="../embeddings/oleObject6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3.bin"/><Relationship Id="rId5" Type="http://schemas.openxmlformats.org/officeDocument/2006/relationships/oleObject" Target="../embeddings/oleObject72.bin"/><Relationship Id="rId10" Type="http://schemas.openxmlformats.org/officeDocument/2006/relationships/oleObject" Target="../embeddings/oleObject77.bin"/><Relationship Id="rId4" Type="http://schemas.openxmlformats.org/officeDocument/2006/relationships/oleObject" Target="../embeddings/oleObject71.bin"/><Relationship Id="rId9" Type="http://schemas.openxmlformats.org/officeDocument/2006/relationships/oleObject" Target="../embeddings/oleObject7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19.bin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3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4.bin"/><Relationship Id="rId12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3.bin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2.bin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ext Box 2"/>
          <p:cNvSpPr txBox="1">
            <a:spLocks noChangeArrowheads="1"/>
          </p:cNvSpPr>
          <p:nvPr/>
        </p:nvSpPr>
        <p:spPr bwMode="auto">
          <a:xfrm>
            <a:off x="3018316" y="2592388"/>
            <a:ext cx="33153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 dirty="0" smtClean="0">
                <a:solidFill>
                  <a:schemeClr val="bg2"/>
                </a:solidFill>
              </a:rPr>
              <a:t>Dept. of ECE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174083" name="Text Box 3"/>
          <p:cNvSpPr txBox="1">
            <a:spLocks noChangeArrowheads="1"/>
          </p:cNvSpPr>
          <p:nvPr/>
        </p:nvSpPr>
        <p:spPr bwMode="auto">
          <a:xfrm>
            <a:off x="3747339" y="1789113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chemeClr val="bg2"/>
                </a:solidFill>
              </a:rPr>
              <a:t>Spring </a:t>
            </a:r>
            <a:r>
              <a:rPr lang="en-US" sz="2400" b="1" dirty="0" smtClean="0">
                <a:solidFill>
                  <a:schemeClr val="bg2"/>
                </a:solidFill>
              </a:rPr>
              <a:t>2023</a:t>
            </a:r>
            <a:endParaRPr lang="en-US" sz="3200" dirty="0">
              <a:solidFill>
                <a:schemeClr val="bg2"/>
              </a:solidFill>
            </a:endParaRP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4622800" y="4724400"/>
            <a:ext cx="41148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000" dirty="0">
                <a:solidFill>
                  <a:schemeClr val="bg1"/>
                </a:solidFill>
              </a:rPr>
              <a:t>Notes </a:t>
            </a:r>
            <a:r>
              <a:rPr lang="en-US" sz="4000" dirty="0" smtClean="0">
                <a:solidFill>
                  <a:schemeClr val="bg1"/>
                </a:solidFill>
              </a:rPr>
              <a:t>26</a:t>
            </a:r>
          </a:p>
          <a:p>
            <a:pPr algn="ctr" eaLnBrk="0" hangingPunct="0"/>
            <a:r>
              <a:rPr lang="en-US" sz="2800" dirty="0" smtClean="0">
                <a:solidFill>
                  <a:schemeClr val="bg1"/>
                </a:solidFill>
              </a:rPr>
              <a:t>Electric Stored Energy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174085" name="Object 5"/>
          <p:cNvGraphicFramePr>
            <a:graphicFrameLocks noChangeAspect="1"/>
          </p:cNvGraphicFramePr>
          <p:nvPr/>
        </p:nvGraphicFramePr>
        <p:xfrm>
          <a:off x="543560" y="3992880"/>
          <a:ext cx="3657600" cy="2620963"/>
        </p:xfrm>
        <a:graphic>
          <a:graphicData uri="http://schemas.openxmlformats.org/presentationml/2006/ole">
            <p:oleObj spid="_x0000_s174091" name="Photo Editor Photo" r:id="rId4" imgW="2857899" imgH="2048161" progId="">
              <p:embed/>
            </p:oleObj>
          </a:graphicData>
        </a:graphic>
      </p:graphicFrame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1063625" y="360363"/>
            <a:ext cx="711835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3318 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Applied Electricity and Magnetism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F8FA98-B557-4153-A157-A75D1F9F02D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1" name="Text Box 3"/>
          <p:cNvSpPr txBox="1">
            <a:spLocks noChangeArrowheads="1"/>
          </p:cNvSpPr>
          <p:nvPr/>
        </p:nvSpPr>
        <p:spPr bwMode="auto">
          <a:xfrm>
            <a:off x="591185" y="0"/>
            <a:ext cx="7939088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Alternative Capacitance </a:t>
            </a:r>
            <a:r>
              <a:rPr lang="en-US" sz="32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Formula (cont.)</a:t>
            </a:r>
            <a:endParaRPr lang="en-US" sz="32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F8FA98-B557-4153-A157-A75D1F9F02DD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433157" name="Object 5"/>
          <p:cNvGraphicFramePr>
            <a:graphicFrameLocks noChangeAspect="1"/>
          </p:cNvGraphicFramePr>
          <p:nvPr/>
        </p:nvGraphicFramePr>
        <p:xfrm>
          <a:off x="1274763" y="3070013"/>
          <a:ext cx="6904037" cy="776500"/>
        </p:xfrm>
        <a:graphic>
          <a:graphicData uri="http://schemas.openxmlformats.org/presentationml/2006/ole">
            <p:oleObj spid="_x0000_s433217" name="Equation" r:id="rId4" imgW="3949700" imgH="444500" progId="Equation.DSMT4">
              <p:embed/>
            </p:oleObj>
          </a:graphicData>
        </a:graphic>
      </p:graphicFrame>
      <p:graphicFrame>
        <p:nvGraphicFramePr>
          <p:cNvPr id="433158" name="Object 6"/>
          <p:cNvGraphicFramePr>
            <a:graphicFrameLocks noChangeAspect="1"/>
          </p:cNvGraphicFramePr>
          <p:nvPr/>
        </p:nvGraphicFramePr>
        <p:xfrm>
          <a:off x="1123950" y="4734099"/>
          <a:ext cx="3346450" cy="1319039"/>
        </p:xfrm>
        <a:graphic>
          <a:graphicData uri="http://schemas.openxmlformats.org/presentationml/2006/ole">
            <p:oleObj spid="_x0000_s433218" name="Equation" r:id="rId5" imgW="1739900" imgH="685800" progId="Equation.DSMT4">
              <p:embed/>
            </p:oleObj>
          </a:graphicData>
        </a:graphic>
      </p:graphicFrame>
      <p:graphicFrame>
        <p:nvGraphicFramePr>
          <p:cNvPr id="433159" name="Object 7"/>
          <p:cNvGraphicFramePr>
            <a:graphicFrameLocks noChangeAspect="1"/>
          </p:cNvGraphicFramePr>
          <p:nvPr/>
        </p:nvGraphicFramePr>
        <p:xfrm>
          <a:off x="6369050" y="5146675"/>
          <a:ext cx="1079500" cy="836613"/>
        </p:xfrm>
        <a:graphic>
          <a:graphicData uri="http://schemas.openxmlformats.org/presentationml/2006/ole">
            <p:oleObj spid="_x0000_s433219" name="Equation" r:id="rId6" imgW="507780" imgH="393529" progId="Equation.DSMT4">
              <p:embed/>
            </p:oleObj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5740400" y="4635500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so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25500" y="4394200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Therefore</a:t>
            </a:r>
            <a:endParaRPr lang="en-US" sz="2000" dirty="0">
              <a:solidFill>
                <a:srgbClr val="0000FF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420443" y="973653"/>
            <a:ext cx="3903012" cy="1616076"/>
            <a:chOff x="2230438" y="1389290"/>
            <a:chExt cx="3903012" cy="1616076"/>
          </a:xfrm>
        </p:grpSpPr>
        <p:sp>
          <p:nvSpPr>
            <p:cNvPr id="36" name="Rectangle 49"/>
            <p:cNvSpPr>
              <a:spLocks noChangeArrowheads="1"/>
            </p:cNvSpPr>
            <p:nvPr/>
          </p:nvSpPr>
          <p:spPr bwMode="auto">
            <a:xfrm flipV="1">
              <a:off x="3270251" y="1967140"/>
              <a:ext cx="2433638" cy="485775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21"/>
            <p:cNvSpPr>
              <a:spLocks noChangeShapeType="1"/>
            </p:cNvSpPr>
            <p:nvPr/>
          </p:nvSpPr>
          <p:spPr bwMode="auto">
            <a:xfrm>
              <a:off x="3284538" y="1965553"/>
              <a:ext cx="2414588" cy="0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" name="Line 22"/>
            <p:cNvSpPr>
              <a:spLocks noChangeShapeType="1"/>
            </p:cNvSpPr>
            <p:nvPr/>
          </p:nvSpPr>
          <p:spPr bwMode="auto">
            <a:xfrm>
              <a:off x="3271838" y="2460853"/>
              <a:ext cx="2425700" cy="0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>
              <a:off x="5791201" y="1949678"/>
              <a:ext cx="0" cy="5127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" name="Oval 41"/>
            <p:cNvSpPr>
              <a:spLocks noChangeArrowheads="1"/>
            </p:cNvSpPr>
            <p:nvPr/>
          </p:nvSpPr>
          <p:spPr bwMode="auto">
            <a:xfrm>
              <a:off x="4705351" y="1389290"/>
              <a:ext cx="403225" cy="414338"/>
            </a:xfrm>
            <a:prstGeom prst="ellipse">
              <a:avLst/>
            </a:prstGeom>
            <a:noFill/>
            <a:ln w="15875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42"/>
            <p:cNvSpPr>
              <a:spLocks noChangeArrowheads="1"/>
            </p:cNvSpPr>
            <p:nvPr/>
          </p:nvSpPr>
          <p:spPr bwMode="auto">
            <a:xfrm>
              <a:off x="4735513" y="2591028"/>
              <a:ext cx="403225" cy="414338"/>
            </a:xfrm>
            <a:prstGeom prst="ellipse">
              <a:avLst/>
            </a:prstGeom>
            <a:noFill/>
            <a:ln w="15875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43"/>
            <p:cNvSpPr>
              <a:spLocks noChangeShapeType="1"/>
            </p:cNvSpPr>
            <p:nvPr/>
          </p:nvSpPr>
          <p:spPr bwMode="auto">
            <a:xfrm>
              <a:off x="2597151" y="2000478"/>
              <a:ext cx="0" cy="3302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" name="Line 44"/>
            <p:cNvSpPr>
              <a:spLocks noChangeShapeType="1"/>
            </p:cNvSpPr>
            <p:nvPr/>
          </p:nvSpPr>
          <p:spPr bwMode="auto">
            <a:xfrm>
              <a:off x="2230438" y="1965553"/>
              <a:ext cx="75723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" name="Line 52"/>
            <p:cNvSpPr>
              <a:spLocks noChangeShapeType="1"/>
            </p:cNvSpPr>
            <p:nvPr/>
          </p:nvSpPr>
          <p:spPr bwMode="auto">
            <a:xfrm>
              <a:off x="4837113" y="1995715"/>
              <a:ext cx="0" cy="45085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5" name="Object 35"/>
            <p:cNvGraphicFramePr>
              <a:graphicFrameLocks noChangeAspect="1"/>
            </p:cNvGraphicFramePr>
            <p:nvPr/>
          </p:nvGraphicFramePr>
          <p:xfrm>
            <a:off x="2504982" y="2403681"/>
            <a:ext cx="214312" cy="234950"/>
          </p:xfrm>
          <a:graphic>
            <a:graphicData uri="http://schemas.openxmlformats.org/presentationml/2006/ole">
              <p:oleObj spid="_x0000_s433220" name="Equation" r:id="rId7" imgW="126835" imgH="139518" progId="Equation.DSMT4">
                <p:embed/>
              </p:oleObj>
            </a:graphicData>
          </a:graphic>
        </p:graphicFrame>
        <p:graphicFrame>
          <p:nvGraphicFramePr>
            <p:cNvPr id="46" name="Object 36"/>
            <p:cNvGraphicFramePr>
              <a:graphicFrameLocks noChangeAspect="1"/>
            </p:cNvGraphicFramePr>
            <p:nvPr/>
          </p:nvGraphicFramePr>
          <p:xfrm>
            <a:off x="5919138" y="2028701"/>
            <a:ext cx="214312" cy="298450"/>
          </p:xfrm>
          <a:graphic>
            <a:graphicData uri="http://schemas.openxmlformats.org/presentationml/2006/ole">
              <p:oleObj spid="_x0000_s433221" name="Equation" r:id="rId8" imgW="126725" imgH="177415" progId="Equation.DSMT4">
                <p:embed/>
              </p:oleObj>
            </a:graphicData>
          </a:graphic>
        </p:graphicFrame>
        <p:graphicFrame>
          <p:nvGraphicFramePr>
            <p:cNvPr id="47" name="Object 37"/>
            <p:cNvGraphicFramePr>
              <a:graphicFrameLocks noChangeAspect="1"/>
            </p:cNvGraphicFramePr>
            <p:nvPr/>
          </p:nvGraphicFramePr>
          <p:xfrm>
            <a:off x="3669114" y="1535206"/>
            <a:ext cx="765175" cy="364721"/>
          </p:xfrm>
          <a:graphic>
            <a:graphicData uri="http://schemas.openxmlformats.org/presentationml/2006/ole">
              <p:oleObj spid="_x0000_s433222" name="Equation" r:id="rId9" imgW="583947" imgH="279279" progId="Equation.DSMT4">
                <p:embed/>
              </p:oleObj>
            </a:graphicData>
          </a:graphic>
        </p:graphicFrame>
        <p:graphicFrame>
          <p:nvGraphicFramePr>
            <p:cNvPr id="48" name="Object 42"/>
            <p:cNvGraphicFramePr>
              <a:graphicFrameLocks noChangeAspect="1"/>
            </p:cNvGraphicFramePr>
            <p:nvPr/>
          </p:nvGraphicFramePr>
          <p:xfrm>
            <a:off x="3601202" y="2001074"/>
            <a:ext cx="279400" cy="384175"/>
          </p:xfrm>
          <a:graphic>
            <a:graphicData uri="http://schemas.openxmlformats.org/presentationml/2006/ole">
              <p:oleObj spid="_x0000_s433223" name="Equation" r:id="rId10" imgW="165028" imgH="228501" progId="Equation.DSMT4">
                <p:embed/>
              </p:oleObj>
            </a:graphicData>
          </a:graphic>
        </p:graphicFrame>
        <p:graphicFrame>
          <p:nvGraphicFramePr>
            <p:cNvPr id="49" name="Object 12"/>
            <p:cNvGraphicFramePr>
              <a:graphicFrameLocks noChangeAspect="1"/>
            </p:cNvGraphicFramePr>
            <p:nvPr/>
          </p:nvGraphicFramePr>
          <p:xfrm>
            <a:off x="4995863" y="2011363"/>
            <a:ext cx="407987" cy="384175"/>
          </p:xfrm>
          <a:graphic>
            <a:graphicData uri="http://schemas.openxmlformats.org/presentationml/2006/ole">
              <p:oleObj spid="_x0000_s433224" name="Equation" r:id="rId11" imgW="241300" imgH="228600" progId="Equation.DSMT4">
                <p:embed/>
              </p:oleObj>
            </a:graphicData>
          </a:graphic>
        </p:graphicFrame>
        <p:graphicFrame>
          <p:nvGraphicFramePr>
            <p:cNvPr id="50" name="Object 13"/>
            <p:cNvGraphicFramePr>
              <a:graphicFrameLocks noChangeAspect="1"/>
            </p:cNvGraphicFramePr>
            <p:nvPr/>
          </p:nvGraphicFramePr>
          <p:xfrm>
            <a:off x="4772025" y="1435100"/>
            <a:ext cx="258763" cy="277813"/>
          </p:xfrm>
          <a:graphic>
            <a:graphicData uri="http://schemas.openxmlformats.org/presentationml/2006/ole">
              <p:oleObj spid="_x0000_s433225" name="Equation" r:id="rId12" imgW="152268" imgH="164957" progId="Equation.DSMT4">
                <p:embed/>
              </p:oleObj>
            </a:graphicData>
          </a:graphic>
        </p:graphicFrame>
        <p:graphicFrame>
          <p:nvGraphicFramePr>
            <p:cNvPr id="51" name="Object 14"/>
            <p:cNvGraphicFramePr>
              <a:graphicFrameLocks noChangeAspect="1"/>
            </p:cNvGraphicFramePr>
            <p:nvPr/>
          </p:nvGraphicFramePr>
          <p:xfrm>
            <a:off x="4817546" y="2656280"/>
            <a:ext cx="258763" cy="277813"/>
          </p:xfrm>
          <a:graphic>
            <a:graphicData uri="http://schemas.openxmlformats.org/presentationml/2006/ole">
              <p:oleObj spid="_x0000_s433226" name="Equation" r:id="rId13" imgW="152268" imgH="164957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Text Box 2"/>
          <p:cNvSpPr txBox="1">
            <a:spLocks noChangeArrowheads="1"/>
          </p:cNvSpPr>
          <p:nvPr/>
        </p:nvSpPr>
        <p:spPr bwMode="auto">
          <a:xfrm>
            <a:off x="2935605" y="0"/>
            <a:ext cx="29860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graphicFrame>
        <p:nvGraphicFramePr>
          <p:cNvPr id="358411" name="Object 11"/>
          <p:cNvGraphicFramePr>
            <a:graphicFrameLocks noChangeAspect="1"/>
          </p:cNvGraphicFramePr>
          <p:nvPr/>
        </p:nvGraphicFramePr>
        <p:xfrm>
          <a:off x="898208" y="1799908"/>
          <a:ext cx="2030412" cy="817562"/>
        </p:xfrm>
        <a:graphic>
          <a:graphicData uri="http://schemas.openxmlformats.org/presentationml/2006/ole">
            <p:oleObj spid="_x0000_s358462" name="Equation" r:id="rId4" imgW="1104900" imgH="444500" progId="Equation.DSMT4">
              <p:embed/>
            </p:oleObj>
          </a:graphicData>
        </a:graphic>
      </p:graphicFrame>
      <p:sp>
        <p:nvSpPr>
          <p:cNvPr id="358412" name="Text Box 12"/>
          <p:cNvSpPr txBox="1">
            <a:spLocks noChangeArrowheads="1"/>
          </p:cNvSpPr>
          <p:nvPr/>
        </p:nvSpPr>
        <p:spPr bwMode="auto">
          <a:xfrm>
            <a:off x="784225" y="3952240"/>
            <a:ext cx="171893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Gauss’s Law:</a:t>
            </a:r>
          </a:p>
        </p:txBody>
      </p:sp>
      <p:sp>
        <p:nvSpPr>
          <p:cNvPr id="358413" name="Text Box 13"/>
          <p:cNvSpPr txBox="1">
            <a:spLocks noChangeArrowheads="1"/>
          </p:cNvSpPr>
          <p:nvPr/>
        </p:nvSpPr>
        <p:spPr bwMode="auto">
          <a:xfrm>
            <a:off x="2649538" y="4522788"/>
            <a:ext cx="733425" cy="39687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r &lt; a</a:t>
            </a:r>
          </a:p>
        </p:txBody>
      </p:sp>
      <p:graphicFrame>
        <p:nvGraphicFramePr>
          <p:cNvPr id="358414" name="Object 14"/>
          <p:cNvGraphicFramePr>
            <a:graphicFrameLocks noChangeAspect="1"/>
          </p:cNvGraphicFramePr>
          <p:nvPr/>
        </p:nvGraphicFramePr>
        <p:xfrm>
          <a:off x="4989513" y="5171631"/>
          <a:ext cx="2040679" cy="1391093"/>
        </p:xfrm>
        <a:graphic>
          <a:graphicData uri="http://schemas.openxmlformats.org/presentationml/2006/ole">
            <p:oleObj spid="_x0000_s358463" name="Equation" r:id="rId5" imgW="1155700" imgH="787400" progId="Equation.DSMT4">
              <p:embed/>
            </p:oleObj>
          </a:graphicData>
        </a:graphic>
      </p:graphicFrame>
      <p:graphicFrame>
        <p:nvGraphicFramePr>
          <p:cNvPr id="358415" name="Object 15"/>
          <p:cNvGraphicFramePr>
            <a:graphicFrameLocks noChangeAspect="1"/>
          </p:cNvGraphicFramePr>
          <p:nvPr/>
        </p:nvGraphicFramePr>
        <p:xfrm>
          <a:off x="1600200" y="5119688"/>
          <a:ext cx="2244725" cy="1497012"/>
        </p:xfrm>
        <a:graphic>
          <a:graphicData uri="http://schemas.openxmlformats.org/presentationml/2006/ole">
            <p:oleObj spid="_x0000_s358464" name="Equation" r:id="rId6" imgW="1295400" imgH="863600" progId="Equation.DSMT4">
              <p:embed/>
            </p:oleObj>
          </a:graphicData>
        </a:graphic>
      </p:graphicFrame>
      <p:sp>
        <p:nvSpPr>
          <p:cNvPr id="358418" name="Text Box 18"/>
          <p:cNvSpPr txBox="1">
            <a:spLocks noChangeArrowheads="1"/>
          </p:cNvSpPr>
          <p:nvPr/>
        </p:nvSpPr>
        <p:spPr bwMode="auto">
          <a:xfrm>
            <a:off x="5862638" y="4558348"/>
            <a:ext cx="733425" cy="39687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r &gt; a</a:t>
            </a:r>
          </a:p>
        </p:txBody>
      </p:sp>
      <p:sp>
        <p:nvSpPr>
          <p:cNvPr id="358420" name="Text Box 20"/>
          <p:cNvSpPr txBox="1">
            <a:spLocks noChangeArrowheads="1"/>
          </p:cNvSpPr>
          <p:nvPr/>
        </p:nvSpPr>
        <p:spPr bwMode="auto">
          <a:xfrm>
            <a:off x="530225" y="932180"/>
            <a:ext cx="2539991" cy="369332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Find the stored </a:t>
            </a:r>
            <a:r>
              <a:rPr lang="en-US" dirty="0" smtClean="0">
                <a:solidFill>
                  <a:schemeClr val="bg2"/>
                </a:solidFill>
              </a:rPr>
              <a:t>energy.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58421" name="Text Box 21"/>
          <p:cNvSpPr txBox="1">
            <a:spLocks noChangeArrowheads="1"/>
          </p:cNvSpPr>
          <p:nvPr/>
        </p:nvSpPr>
        <p:spPr bwMode="auto">
          <a:xfrm>
            <a:off x="5719445" y="2363153"/>
            <a:ext cx="2343150" cy="830997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Solid </a:t>
            </a:r>
            <a:r>
              <a:rPr lang="en-US" sz="1600" dirty="0">
                <a:solidFill>
                  <a:schemeClr val="bg1"/>
                </a:solidFill>
              </a:rPr>
              <a:t>sphere of uniform volume charge </a:t>
            </a:r>
            <a:r>
              <a:rPr lang="en-US" sz="1600" dirty="0" smtClean="0">
                <a:solidFill>
                  <a:schemeClr val="bg1"/>
                </a:solidFill>
              </a:rPr>
              <a:t>density </a:t>
            </a:r>
            <a:r>
              <a:rPr lang="en-US" sz="1600" dirty="0" smtClean="0">
                <a:solidFill>
                  <a:srgbClr val="FF0000"/>
                </a:solidFill>
              </a:rPr>
              <a:t>(not a capacitor!)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F8FA98-B557-4153-A157-A75D1F9F02DD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358416" name="Object 16"/>
          <p:cNvGraphicFramePr>
            <a:graphicFrameLocks noChangeAspect="1"/>
          </p:cNvGraphicFramePr>
          <p:nvPr/>
        </p:nvGraphicFramePr>
        <p:xfrm>
          <a:off x="922339" y="2986854"/>
          <a:ext cx="2036762" cy="419921"/>
        </p:xfrm>
        <a:graphic>
          <a:graphicData uri="http://schemas.openxmlformats.org/presentationml/2006/ole">
            <p:oleObj spid="_x0000_s358465" name="Equation" r:id="rId7" imgW="1231366" imgH="253890" progId="Equation.DSMT4">
              <p:embed/>
            </p:oleObj>
          </a:graphicData>
        </a:graphic>
      </p:graphicFrame>
      <p:grpSp>
        <p:nvGrpSpPr>
          <p:cNvPr id="39" name="Group 38"/>
          <p:cNvGrpSpPr/>
          <p:nvPr/>
        </p:nvGrpSpPr>
        <p:grpSpPr>
          <a:xfrm>
            <a:off x="3511798" y="1138238"/>
            <a:ext cx="3098222" cy="1647825"/>
            <a:chOff x="3511798" y="1138238"/>
            <a:chExt cx="3098222" cy="1647825"/>
          </a:xfrm>
        </p:grpSpPr>
        <p:sp>
          <p:nvSpPr>
            <p:cNvPr id="358405" name="Oval 5"/>
            <p:cNvSpPr>
              <a:spLocks noChangeArrowheads="1"/>
            </p:cNvSpPr>
            <p:nvPr/>
          </p:nvSpPr>
          <p:spPr bwMode="auto">
            <a:xfrm>
              <a:off x="3716338" y="1138238"/>
              <a:ext cx="1438275" cy="1427162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08" name="Line 8"/>
            <p:cNvSpPr>
              <a:spLocks noChangeShapeType="1"/>
            </p:cNvSpPr>
            <p:nvPr/>
          </p:nvSpPr>
          <p:spPr bwMode="auto">
            <a:xfrm flipV="1">
              <a:off x="4422776" y="1309688"/>
              <a:ext cx="498475" cy="5810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6" name="Object 36"/>
            <p:cNvGraphicFramePr>
              <a:graphicFrameLocks noChangeAspect="1"/>
            </p:cNvGraphicFramePr>
            <p:nvPr/>
          </p:nvGraphicFramePr>
          <p:xfrm>
            <a:off x="4422054" y="1359581"/>
            <a:ext cx="214312" cy="233362"/>
          </p:xfrm>
          <a:graphic>
            <a:graphicData uri="http://schemas.openxmlformats.org/presentationml/2006/ole">
              <p:oleObj spid="_x0000_s358466" name="Equation" r:id="rId8" imgW="126835" imgH="139518" progId="Equation.DSMT4">
                <p:embed/>
              </p:oleObj>
            </a:graphicData>
          </a:graphic>
        </p:graphicFrame>
        <p:graphicFrame>
          <p:nvGraphicFramePr>
            <p:cNvPr id="37" name="Object 36"/>
            <p:cNvGraphicFramePr>
              <a:graphicFrameLocks noChangeAspect="1"/>
            </p:cNvGraphicFramePr>
            <p:nvPr/>
          </p:nvGraphicFramePr>
          <p:xfrm>
            <a:off x="3511798" y="2401888"/>
            <a:ext cx="277813" cy="384175"/>
          </p:xfrm>
          <a:graphic>
            <a:graphicData uri="http://schemas.openxmlformats.org/presentationml/2006/ole">
              <p:oleObj spid="_x0000_s358467" name="Equation" r:id="rId9" imgW="165028" imgH="228501" progId="Equation.DSMT4">
                <p:embed/>
              </p:oleObj>
            </a:graphicData>
          </a:graphic>
        </p:graphicFrame>
        <p:graphicFrame>
          <p:nvGraphicFramePr>
            <p:cNvPr id="38" name="Object 36"/>
            <p:cNvGraphicFramePr>
              <a:graphicFrameLocks noChangeAspect="1"/>
            </p:cNvGraphicFramePr>
            <p:nvPr/>
          </p:nvGraphicFramePr>
          <p:xfrm>
            <a:off x="5290231" y="1484416"/>
            <a:ext cx="1319789" cy="465158"/>
          </p:xfrm>
          <a:graphic>
            <a:graphicData uri="http://schemas.openxmlformats.org/presentationml/2006/ole">
              <p:oleObj spid="_x0000_s358468" name="Equation" r:id="rId10" imgW="787400" imgH="2794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Text Box 2"/>
          <p:cNvSpPr txBox="1">
            <a:spLocks noChangeArrowheads="1"/>
          </p:cNvSpPr>
          <p:nvPr/>
        </p:nvSpPr>
        <p:spPr bwMode="auto">
          <a:xfrm>
            <a:off x="2493645" y="0"/>
            <a:ext cx="39131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359438" name="Object 14"/>
          <p:cNvGraphicFramePr>
            <a:graphicFrameLocks noChangeAspect="1"/>
          </p:cNvGraphicFramePr>
          <p:nvPr/>
        </p:nvGraphicFramePr>
        <p:xfrm>
          <a:off x="385763" y="1290638"/>
          <a:ext cx="4435475" cy="2733675"/>
        </p:xfrm>
        <a:graphic>
          <a:graphicData uri="http://schemas.openxmlformats.org/presentationml/2006/ole">
            <p:oleObj spid="_x0000_s359492" name="Equation" r:id="rId4" imgW="2286000" imgH="1409700" progId="Equation.DSMT4">
              <p:embed/>
            </p:oleObj>
          </a:graphicData>
        </a:graphic>
      </p:graphicFrame>
      <p:graphicFrame>
        <p:nvGraphicFramePr>
          <p:cNvPr id="359463" name="Object 39"/>
          <p:cNvGraphicFramePr>
            <a:graphicFrameLocks noChangeAspect="1"/>
          </p:cNvGraphicFramePr>
          <p:nvPr/>
        </p:nvGraphicFramePr>
        <p:xfrm>
          <a:off x="1065213" y="4868863"/>
          <a:ext cx="6988175" cy="1624012"/>
        </p:xfrm>
        <a:graphic>
          <a:graphicData uri="http://schemas.openxmlformats.org/presentationml/2006/ole">
            <p:oleObj spid="_x0000_s359493" name="Equation" r:id="rId5" imgW="3441700" imgH="800100" progId="Equation.DSMT4">
              <p:embed/>
            </p:oleObj>
          </a:graphicData>
        </a:graphic>
      </p:graphicFrame>
      <p:sp>
        <p:nvSpPr>
          <p:cNvPr id="359464" name="Text Box 40"/>
          <p:cNvSpPr txBox="1">
            <a:spLocks noChangeArrowheads="1"/>
          </p:cNvSpPr>
          <p:nvPr/>
        </p:nvSpPr>
        <p:spPr bwMode="auto">
          <a:xfrm>
            <a:off x="365125" y="4483100"/>
            <a:ext cx="195277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 we have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F8FA98-B557-4153-A157-A75D1F9F02DD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5639050" y="1256991"/>
            <a:ext cx="2977900" cy="1539539"/>
            <a:chOff x="3632120" y="1138238"/>
            <a:chExt cx="2977900" cy="1539539"/>
          </a:xfrm>
        </p:grpSpPr>
        <p:sp>
          <p:nvSpPr>
            <p:cNvPr id="14" name="Oval 5"/>
            <p:cNvSpPr>
              <a:spLocks noChangeArrowheads="1"/>
            </p:cNvSpPr>
            <p:nvPr/>
          </p:nvSpPr>
          <p:spPr bwMode="auto">
            <a:xfrm>
              <a:off x="3716338" y="1138238"/>
              <a:ext cx="1438275" cy="1427162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 flipV="1">
              <a:off x="4422776" y="1309688"/>
              <a:ext cx="498475" cy="5810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6" name="Object 36"/>
            <p:cNvGraphicFramePr>
              <a:graphicFrameLocks noChangeAspect="1"/>
            </p:cNvGraphicFramePr>
            <p:nvPr/>
          </p:nvGraphicFramePr>
          <p:xfrm>
            <a:off x="4422054" y="1359581"/>
            <a:ext cx="214312" cy="233362"/>
          </p:xfrm>
          <a:graphic>
            <a:graphicData uri="http://schemas.openxmlformats.org/presentationml/2006/ole">
              <p:oleObj spid="_x0000_s359494" name="Equation" r:id="rId6" imgW="126835" imgH="139518" progId="Equation.DSMT4">
                <p:embed/>
              </p:oleObj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845090836"/>
                </p:ext>
              </p:extLst>
            </p:nvPr>
          </p:nvGraphicFramePr>
          <p:xfrm>
            <a:off x="3632120" y="2293602"/>
            <a:ext cx="277813" cy="384175"/>
          </p:xfrm>
          <a:graphic>
            <a:graphicData uri="http://schemas.openxmlformats.org/presentationml/2006/ole">
              <p:oleObj spid="_x0000_s359495" name="Equation" r:id="rId7" imgW="165028" imgH="228501" progId="Equation.DSMT4">
                <p:embed/>
              </p:oleObj>
            </a:graphicData>
          </a:graphic>
        </p:graphicFrame>
        <p:graphicFrame>
          <p:nvGraphicFramePr>
            <p:cNvPr id="18" name="Object 36"/>
            <p:cNvGraphicFramePr>
              <a:graphicFrameLocks noChangeAspect="1"/>
            </p:cNvGraphicFramePr>
            <p:nvPr/>
          </p:nvGraphicFramePr>
          <p:xfrm>
            <a:off x="5290231" y="1484416"/>
            <a:ext cx="1319789" cy="465158"/>
          </p:xfrm>
          <a:graphic>
            <a:graphicData uri="http://schemas.openxmlformats.org/presentationml/2006/ole">
              <p:oleObj spid="_x0000_s359496" name="Equation" r:id="rId8" imgW="787400" imgH="2794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Text Box 2"/>
          <p:cNvSpPr txBox="1">
            <a:spLocks noChangeArrowheads="1"/>
          </p:cNvSpPr>
          <p:nvPr/>
        </p:nvSpPr>
        <p:spPr bwMode="auto">
          <a:xfrm>
            <a:off x="1612265" y="0"/>
            <a:ext cx="58562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360452" name="Text Box 4"/>
          <p:cNvSpPr txBox="1">
            <a:spLocks noChangeArrowheads="1"/>
          </p:cNvSpPr>
          <p:nvPr/>
        </p:nvSpPr>
        <p:spPr bwMode="auto">
          <a:xfrm>
            <a:off x="1242967" y="856161"/>
            <a:ext cx="283443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Result after simplifying: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360453" name="Object 5"/>
          <p:cNvGraphicFramePr>
            <a:graphicFrameLocks noChangeAspect="1"/>
          </p:cNvGraphicFramePr>
          <p:nvPr/>
        </p:nvGraphicFramePr>
        <p:xfrm>
          <a:off x="2996067" y="1370240"/>
          <a:ext cx="2335212" cy="944563"/>
        </p:xfrm>
        <a:graphic>
          <a:graphicData uri="http://schemas.openxmlformats.org/presentationml/2006/ole">
            <p:oleObj spid="_x0000_s360484" name="Equation" r:id="rId4" imgW="1130300" imgH="457200" progId="Equation.DSMT4">
              <p:embed/>
            </p:oleObj>
          </a:graphicData>
        </a:graphic>
      </p:graphicFrame>
      <p:sp>
        <p:nvSpPr>
          <p:cNvPr id="360454" name="Text Box 6"/>
          <p:cNvSpPr txBox="1">
            <a:spLocks noChangeArrowheads="1"/>
          </p:cNvSpPr>
          <p:nvPr/>
        </p:nvSpPr>
        <p:spPr bwMode="auto">
          <a:xfrm>
            <a:off x="1878375" y="2886619"/>
            <a:ext cx="101181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Denote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360455" name="Object 7"/>
          <p:cNvGraphicFramePr>
            <a:graphicFrameLocks noChangeAspect="1"/>
          </p:cNvGraphicFramePr>
          <p:nvPr/>
        </p:nvGraphicFramePr>
        <p:xfrm>
          <a:off x="3036069" y="2647768"/>
          <a:ext cx="2101850" cy="882650"/>
        </p:xfrm>
        <a:graphic>
          <a:graphicData uri="http://schemas.openxmlformats.org/presentationml/2006/ole">
            <p:oleObj spid="_x0000_s360485" name="Equation" r:id="rId5" imgW="1028254" imgH="431613" progId="Equation.DSMT4">
              <p:embed/>
            </p:oleObj>
          </a:graphicData>
        </a:graphic>
      </p:graphicFrame>
      <p:sp>
        <p:nvSpPr>
          <p:cNvPr id="360460" name="Text Box 12"/>
          <p:cNvSpPr txBox="1">
            <a:spLocks noChangeArrowheads="1"/>
          </p:cNvSpPr>
          <p:nvPr/>
        </p:nvSpPr>
        <p:spPr bwMode="auto">
          <a:xfrm>
            <a:off x="2408452" y="3907583"/>
            <a:ext cx="95250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so that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60461" name="Text Box 13"/>
          <p:cNvSpPr txBox="1">
            <a:spLocks noChangeArrowheads="1"/>
          </p:cNvSpPr>
          <p:nvPr/>
        </p:nvSpPr>
        <p:spPr bwMode="auto">
          <a:xfrm>
            <a:off x="1014413" y="4797425"/>
            <a:ext cx="1851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We then </a:t>
            </a:r>
            <a:r>
              <a:rPr lang="en-US" sz="2000" dirty="0" smtClean="0">
                <a:solidFill>
                  <a:schemeClr val="bg1"/>
                </a:solidFill>
              </a:rPr>
              <a:t>have: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360462" name="Object 14"/>
          <p:cNvGraphicFramePr>
            <a:graphicFrameLocks noChangeAspect="1"/>
          </p:cNvGraphicFramePr>
          <p:nvPr/>
        </p:nvGraphicFramePr>
        <p:xfrm>
          <a:off x="3477305" y="3654332"/>
          <a:ext cx="2076450" cy="882650"/>
        </p:xfrm>
        <a:graphic>
          <a:graphicData uri="http://schemas.openxmlformats.org/presentationml/2006/ole">
            <p:oleObj spid="_x0000_s360486" name="Equation" r:id="rId6" imgW="1016000" imgH="431800" progId="Equation.DSMT4">
              <p:embed/>
            </p:oleObj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F8FA98-B557-4153-A157-A75D1F9F02DD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360467" name="Object 19"/>
          <p:cNvGraphicFramePr>
            <a:graphicFrameLocks noChangeAspect="1"/>
          </p:cNvGraphicFramePr>
          <p:nvPr/>
        </p:nvGraphicFramePr>
        <p:xfrm>
          <a:off x="2668135" y="5342617"/>
          <a:ext cx="3508938" cy="894897"/>
        </p:xfrm>
        <a:graphic>
          <a:graphicData uri="http://schemas.openxmlformats.org/presentationml/2006/ole">
            <p:oleObj spid="_x0000_s360487" name="Equation" r:id="rId7" imgW="1892300" imgH="482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Text Box 2"/>
          <p:cNvSpPr txBox="1">
            <a:spLocks noChangeArrowheads="1"/>
          </p:cNvSpPr>
          <p:nvPr/>
        </p:nvSpPr>
        <p:spPr bwMode="auto">
          <a:xfrm>
            <a:off x="1612265" y="0"/>
            <a:ext cx="58562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360452" name="Text Box 4"/>
          <p:cNvSpPr txBox="1">
            <a:spLocks noChangeArrowheads="1"/>
          </p:cNvSpPr>
          <p:nvPr/>
        </p:nvSpPr>
        <p:spPr bwMode="auto">
          <a:xfrm>
            <a:off x="1438910" y="986790"/>
            <a:ext cx="151035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Final result</a:t>
            </a:r>
            <a:r>
              <a:rPr lang="en-US" sz="2000" dirty="0">
                <a:solidFill>
                  <a:schemeClr val="bg1"/>
                </a:solidFill>
              </a:rPr>
              <a:t>:</a:t>
            </a:r>
          </a:p>
        </p:txBody>
      </p:sp>
      <p:graphicFrame>
        <p:nvGraphicFramePr>
          <p:cNvPr id="360456" name="Object 8"/>
          <p:cNvGraphicFramePr>
            <a:graphicFrameLocks noChangeAspect="1"/>
          </p:cNvGraphicFramePr>
          <p:nvPr/>
        </p:nvGraphicFramePr>
        <p:xfrm>
          <a:off x="911699" y="4808332"/>
          <a:ext cx="1582737" cy="1073150"/>
        </p:xfrm>
        <a:graphic>
          <a:graphicData uri="http://schemas.openxmlformats.org/presentationml/2006/ole">
            <p:oleObj spid="_x0000_s444451" name="Equation" r:id="rId4" imgW="672808" imgH="457002" progId="Equation.DSMT4">
              <p:embed/>
            </p:oleObj>
          </a:graphicData>
        </a:graphic>
      </p:graphicFrame>
      <p:graphicFrame>
        <p:nvGraphicFramePr>
          <p:cNvPr id="36045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56717548"/>
              </p:ext>
            </p:extLst>
          </p:nvPr>
        </p:nvGraphicFramePr>
        <p:xfrm>
          <a:off x="557213" y="1611313"/>
          <a:ext cx="3605212" cy="1095375"/>
        </p:xfrm>
        <a:graphic>
          <a:graphicData uri="http://schemas.openxmlformats.org/presentationml/2006/ole">
            <p:oleObj spid="_x0000_s444452" name="Equation" r:id="rId5" imgW="1586811" imgH="482391" progId="Equation.DSMT4">
              <p:embed/>
            </p:oleObj>
          </a:graphicData>
        </a:graphic>
      </p:graphicFrame>
      <p:sp>
        <p:nvSpPr>
          <p:cNvPr id="360458" name="Text Box 10"/>
          <p:cNvSpPr txBox="1">
            <a:spLocks noChangeArrowheads="1"/>
          </p:cNvSpPr>
          <p:nvPr/>
        </p:nvSpPr>
        <p:spPr bwMode="auto">
          <a:xfrm>
            <a:off x="1320574" y="4189516"/>
            <a:ext cx="790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Note: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F8FA98-B557-4153-A157-A75D1F9F02D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795649" y="5032170"/>
            <a:ext cx="5368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It takes an infinite amount of energy to make an ideal point charge!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399975" y="1363869"/>
            <a:ext cx="2434440" cy="1457820"/>
            <a:chOff x="3511798" y="1138238"/>
            <a:chExt cx="2434440" cy="1457820"/>
          </a:xfrm>
        </p:grpSpPr>
        <p:sp>
          <p:nvSpPr>
            <p:cNvPr id="17" name="Oval 5"/>
            <p:cNvSpPr>
              <a:spLocks noChangeArrowheads="1"/>
            </p:cNvSpPr>
            <p:nvPr/>
          </p:nvSpPr>
          <p:spPr bwMode="auto">
            <a:xfrm>
              <a:off x="3716338" y="1138238"/>
              <a:ext cx="1438275" cy="1427162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8"/>
            <p:cNvSpPr>
              <a:spLocks noChangeShapeType="1"/>
            </p:cNvSpPr>
            <p:nvPr/>
          </p:nvSpPr>
          <p:spPr bwMode="auto">
            <a:xfrm flipV="1">
              <a:off x="4422776" y="1309688"/>
              <a:ext cx="498475" cy="5810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9" name="Object 36"/>
            <p:cNvGraphicFramePr>
              <a:graphicFrameLocks noChangeAspect="1"/>
            </p:cNvGraphicFramePr>
            <p:nvPr/>
          </p:nvGraphicFramePr>
          <p:xfrm>
            <a:off x="4422054" y="1359581"/>
            <a:ext cx="214312" cy="233362"/>
          </p:xfrm>
          <a:graphic>
            <a:graphicData uri="http://schemas.openxmlformats.org/presentationml/2006/ole">
              <p:oleObj spid="_x0000_s444453" name="Equation" r:id="rId6" imgW="126835" imgH="139518" progId="Equation.DSMT4">
                <p:embed/>
              </p:oleObj>
            </a:graphicData>
          </a:graphic>
        </p:graphicFrame>
        <p:graphicFrame>
          <p:nvGraphicFramePr>
            <p:cNvPr id="20" name="Object 19"/>
            <p:cNvGraphicFramePr>
              <a:graphicFrameLocks noChangeAspect="1"/>
            </p:cNvGraphicFramePr>
            <p:nvPr/>
          </p:nvGraphicFramePr>
          <p:xfrm>
            <a:off x="3511798" y="2211883"/>
            <a:ext cx="277813" cy="384175"/>
          </p:xfrm>
          <a:graphic>
            <a:graphicData uri="http://schemas.openxmlformats.org/presentationml/2006/ole">
              <p:oleObj spid="_x0000_s444454" name="Equation" r:id="rId7" imgW="165028" imgH="228501" progId="Equation.DSMT4">
                <p:embed/>
              </p:oleObj>
            </a:graphicData>
          </a:graphic>
        </p:graphicFrame>
        <p:graphicFrame>
          <p:nvGraphicFramePr>
            <p:cNvPr id="21" name="Object 36"/>
            <p:cNvGraphicFramePr>
              <a:graphicFrameLocks noChangeAspect="1"/>
            </p:cNvGraphicFramePr>
            <p:nvPr/>
          </p:nvGraphicFramePr>
          <p:xfrm>
            <a:off x="5265201" y="1421616"/>
            <a:ext cx="681037" cy="422275"/>
          </p:xfrm>
          <a:graphic>
            <a:graphicData uri="http://schemas.openxmlformats.org/presentationml/2006/ole">
              <p:oleObj spid="_x0000_s444455" name="Equation" r:id="rId8" imgW="406048" imgH="253780" progId="Equation.DSMT4">
                <p:embed/>
              </p:oleObj>
            </a:graphicData>
          </a:graphic>
        </p:graphicFrame>
      </p:grpSp>
      <p:sp>
        <p:nvSpPr>
          <p:cNvPr id="22" name="TextBox 21"/>
          <p:cNvSpPr txBox="1"/>
          <p:nvPr/>
        </p:nvSpPr>
        <p:spPr>
          <a:xfrm>
            <a:off x="4572000" y="3340695"/>
            <a:ext cx="3669475" cy="1077218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Note: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This is the energy that it takes to assemble (force together) the charge inside the cloud from infinity.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97630" y="5921829"/>
            <a:ext cx="5596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(The same conclusion holds for an ideal line charge.)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Text Box 2"/>
          <p:cNvSpPr txBox="1">
            <a:spLocks noChangeArrowheads="1"/>
          </p:cNvSpPr>
          <p:nvPr/>
        </p:nvSpPr>
        <p:spPr bwMode="auto">
          <a:xfrm>
            <a:off x="1370965" y="0"/>
            <a:ext cx="58562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360457" name="Object 9"/>
          <p:cNvGraphicFramePr>
            <a:graphicFrameLocks noChangeAspect="1"/>
          </p:cNvGraphicFramePr>
          <p:nvPr/>
        </p:nvGraphicFramePr>
        <p:xfrm>
          <a:off x="1817425" y="1646738"/>
          <a:ext cx="4783772" cy="830336"/>
        </p:xfrm>
        <a:graphic>
          <a:graphicData uri="http://schemas.openxmlformats.org/presentationml/2006/ole">
            <p:oleObj spid="_x0000_s430128" name="Equation" r:id="rId4" imgW="2781300" imgH="482600" progId="Equation.DSMT4">
              <p:embed/>
            </p:oleObj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F8FA98-B557-4153-A157-A75D1F9F02DD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43008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22625790"/>
              </p:ext>
            </p:extLst>
          </p:nvPr>
        </p:nvGraphicFramePr>
        <p:xfrm>
          <a:off x="6428098" y="3388534"/>
          <a:ext cx="1223963" cy="474663"/>
        </p:xfrm>
        <a:graphic>
          <a:graphicData uri="http://schemas.openxmlformats.org/presentationml/2006/ole">
            <p:oleObj spid="_x0000_s430129" name="Equation" r:id="rId5" imgW="622030" imgH="241195" progId="Equation.DSMT4">
              <p:embed/>
            </p:oleObj>
          </a:graphicData>
        </a:graphic>
      </p:graphicFrame>
      <p:graphicFrame>
        <p:nvGraphicFramePr>
          <p:cNvPr id="430088" name="Object 8"/>
          <p:cNvGraphicFramePr>
            <a:graphicFrameLocks noChangeAspect="1"/>
          </p:cNvGraphicFramePr>
          <p:nvPr/>
        </p:nvGraphicFramePr>
        <p:xfrm>
          <a:off x="1053783" y="4442778"/>
          <a:ext cx="2416175" cy="369887"/>
        </p:xfrm>
        <a:graphic>
          <a:graphicData uri="http://schemas.openxmlformats.org/presentationml/2006/ole">
            <p:oleObj spid="_x0000_s430130" name="Equation" r:id="rId6" imgW="1485900" imgH="228600" progId="Equation.DSMT4">
              <p:embed/>
            </p:oleObj>
          </a:graphicData>
        </a:graphic>
      </p:graphicFrame>
      <p:graphicFrame>
        <p:nvGraphicFramePr>
          <p:cNvPr id="430089" name="Object 8"/>
          <p:cNvGraphicFramePr>
            <a:graphicFrameLocks noChangeAspect="1"/>
          </p:cNvGraphicFramePr>
          <p:nvPr/>
        </p:nvGraphicFramePr>
        <p:xfrm>
          <a:off x="954405" y="4850540"/>
          <a:ext cx="2644775" cy="355824"/>
        </p:xfrm>
        <a:graphic>
          <a:graphicData uri="http://schemas.openxmlformats.org/presentationml/2006/ole">
            <p:oleObj spid="_x0000_s430131" name="Equation" r:id="rId7" imgW="1689100" imgH="228600" progId="Equation.DSMT4">
              <p:embed/>
            </p:oleObj>
          </a:graphicData>
        </a:graphic>
      </p:graphicFrame>
      <p:graphicFrame>
        <p:nvGraphicFramePr>
          <p:cNvPr id="430090" name="Object 8"/>
          <p:cNvGraphicFramePr>
            <a:graphicFrameLocks noChangeAspect="1"/>
          </p:cNvGraphicFramePr>
          <p:nvPr/>
        </p:nvGraphicFramePr>
        <p:xfrm>
          <a:off x="5122545" y="4691063"/>
          <a:ext cx="3400425" cy="444500"/>
        </p:xfrm>
        <a:graphic>
          <a:graphicData uri="http://schemas.openxmlformats.org/presentationml/2006/ole">
            <p:oleObj spid="_x0000_s430132" name="Equation" r:id="rId8" imgW="1841500" imgH="241300" progId="Equation.DSMT4">
              <p:embed/>
            </p:oleObj>
          </a:graphicData>
        </a:graphic>
      </p:graphicFrame>
      <p:graphicFrame>
        <p:nvGraphicFramePr>
          <p:cNvPr id="430091" name="Object 8"/>
          <p:cNvGraphicFramePr>
            <a:graphicFrameLocks noChangeAspect="1"/>
          </p:cNvGraphicFramePr>
          <p:nvPr/>
        </p:nvGraphicFramePr>
        <p:xfrm>
          <a:off x="2769034" y="2756922"/>
          <a:ext cx="3281362" cy="444500"/>
        </p:xfrm>
        <a:graphic>
          <a:graphicData uri="http://schemas.openxmlformats.org/presentationml/2006/ole">
            <p:oleObj spid="_x0000_s430133" name="Equation" r:id="rId9" imgW="1778000" imgH="241300" progId="Equation.DSMT4">
              <p:embed/>
            </p:oleObj>
          </a:graphicData>
        </a:graphic>
      </p:graphicFrame>
      <p:graphicFrame>
        <p:nvGraphicFramePr>
          <p:cNvPr id="430092" name="Object 9"/>
          <p:cNvGraphicFramePr>
            <a:graphicFrameLocks noChangeAspect="1"/>
          </p:cNvGraphicFramePr>
          <p:nvPr/>
        </p:nvGraphicFramePr>
        <p:xfrm>
          <a:off x="1714500" y="5991225"/>
          <a:ext cx="2341563" cy="436563"/>
        </p:xfrm>
        <a:graphic>
          <a:graphicData uri="http://schemas.openxmlformats.org/presentationml/2006/ole">
            <p:oleObj spid="_x0000_s430134" name="Equation" r:id="rId10" imgW="1231366" imgH="228501" progId="Equation.DSMT4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349500" y="932180"/>
            <a:ext cx="3743332" cy="400110"/>
          </a:xfrm>
          <a:prstGeom prst="rect">
            <a:avLst/>
          </a:prstGeom>
          <a:solidFill>
            <a:srgbClr val="FFCCFF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2"/>
                </a:solidFill>
              </a:rPr>
              <a:t>Find the “radius” of an electron.</a:t>
            </a: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22" name="Right Arrow 21"/>
          <p:cNvSpPr/>
          <p:nvPr/>
        </p:nvSpPr>
        <p:spPr bwMode="auto">
          <a:xfrm>
            <a:off x="4345940" y="4785360"/>
            <a:ext cx="457200" cy="2286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884873" y="3971925"/>
            <a:ext cx="126207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We have: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36024" y="6042595"/>
            <a:ext cx="4645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This is one form of the “classical electron radius”.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630873" y="5998845"/>
            <a:ext cx="92685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Hence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5637" y="3461003"/>
            <a:ext cx="603266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2"/>
                </a:solidFill>
              </a:rPr>
              <a:t>Assume that all of the stored energy is in the form of electrostatic energy:</a:t>
            </a:r>
            <a:endParaRPr lang="en-US" sz="1400" dirty="0">
              <a:solidFill>
                <a:schemeClr val="bg2"/>
              </a:solidFill>
            </a:endParaRPr>
          </a:p>
        </p:txBody>
      </p:sp>
      <p:sp>
        <p:nvSpPr>
          <p:cNvPr id="18" name="Right Brace 17"/>
          <p:cNvSpPr/>
          <p:nvPr/>
        </p:nvSpPr>
        <p:spPr bwMode="auto">
          <a:xfrm>
            <a:off x="3721100" y="4508500"/>
            <a:ext cx="284480" cy="751840"/>
          </a:xfrm>
          <a:prstGeom prst="rightBrace">
            <a:avLst/>
          </a:prstGeom>
          <a:noFill/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3" name="Text Box 3"/>
          <p:cNvSpPr txBox="1">
            <a:spLocks noChangeArrowheads="1"/>
          </p:cNvSpPr>
          <p:nvPr/>
        </p:nvSpPr>
        <p:spPr bwMode="auto">
          <a:xfrm>
            <a:off x="2493645" y="0"/>
            <a:ext cx="41671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Stored Energy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F8FA98-B557-4153-A157-A75D1F9F02D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27512" y="1612900"/>
            <a:ext cx="84433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Goal: </a:t>
            </a:r>
          </a:p>
          <a:p>
            <a:endParaRPr lang="en-US" sz="1200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bg1"/>
                </a:solidFill>
              </a:rPr>
              <a:t>Calculate the amount of stored electric energy in space, due to the presence of an electric field.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(Recall that in statics the electric field is produced by a charge density.) 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9" name="Rectangle 39"/>
          <p:cNvSpPr>
            <a:spLocks noChangeArrowheads="1"/>
          </p:cNvSpPr>
          <p:nvPr/>
        </p:nvSpPr>
        <p:spPr bwMode="auto">
          <a:xfrm>
            <a:off x="834073" y="4844033"/>
            <a:ext cx="3581400" cy="124142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198" name="Rectangle 38"/>
          <p:cNvSpPr>
            <a:spLocks noChangeArrowheads="1"/>
          </p:cNvSpPr>
          <p:nvPr/>
        </p:nvSpPr>
        <p:spPr bwMode="auto">
          <a:xfrm>
            <a:off x="796925" y="1419161"/>
            <a:ext cx="5684838" cy="204628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163" name="Text Box 3"/>
          <p:cNvSpPr txBox="1">
            <a:spLocks noChangeArrowheads="1"/>
          </p:cNvSpPr>
          <p:nvPr/>
        </p:nvSpPr>
        <p:spPr bwMode="auto">
          <a:xfrm>
            <a:off x="1955800" y="0"/>
            <a:ext cx="5118099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Stored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Energy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348195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25000059"/>
              </p:ext>
            </p:extLst>
          </p:nvPr>
        </p:nvGraphicFramePr>
        <p:xfrm>
          <a:off x="1036638" y="1439798"/>
          <a:ext cx="2479675" cy="1033463"/>
        </p:xfrm>
        <a:graphic>
          <a:graphicData uri="http://schemas.openxmlformats.org/presentationml/2006/ole">
            <p:oleObj spid="_x0000_s348222" name="Equation" r:id="rId4" imgW="1066337" imgH="444307" progId="Equation.DSMT4">
              <p:embed/>
            </p:oleObj>
          </a:graphicData>
        </a:graphic>
      </p:graphicFrame>
      <p:graphicFrame>
        <p:nvGraphicFramePr>
          <p:cNvPr id="348196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37205537"/>
              </p:ext>
            </p:extLst>
          </p:nvPr>
        </p:nvGraphicFramePr>
        <p:xfrm>
          <a:off x="1437323" y="4967541"/>
          <a:ext cx="2552700" cy="1027112"/>
        </p:xfrm>
        <a:graphic>
          <a:graphicData uri="http://schemas.openxmlformats.org/presentationml/2006/ole">
            <p:oleObj spid="_x0000_s348223" name="Equation" r:id="rId5" imgW="1104900" imgH="444500" progId="Equation.DSMT4">
              <p:embed/>
            </p:oleObj>
          </a:graphicData>
        </a:graphic>
      </p:graphicFrame>
      <p:graphicFrame>
        <p:nvGraphicFramePr>
          <p:cNvPr id="348197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87186777"/>
              </p:ext>
            </p:extLst>
          </p:nvPr>
        </p:nvGraphicFramePr>
        <p:xfrm>
          <a:off x="5117783" y="3597846"/>
          <a:ext cx="1211262" cy="484187"/>
        </p:xfrm>
        <a:graphic>
          <a:graphicData uri="http://schemas.openxmlformats.org/presentationml/2006/ole">
            <p:oleObj spid="_x0000_s348224" name="Equation" r:id="rId6" imgW="634725" imgH="253890" progId="Equation.DSMT4">
              <p:embed/>
            </p:oleObj>
          </a:graphicData>
        </a:graphic>
      </p:graphicFrame>
      <p:sp>
        <p:nvSpPr>
          <p:cNvPr id="348200" name="Text Box 40"/>
          <p:cNvSpPr txBox="1">
            <a:spLocks noChangeArrowheads="1"/>
          </p:cNvSpPr>
          <p:nvPr/>
        </p:nvSpPr>
        <p:spPr bwMode="auto">
          <a:xfrm>
            <a:off x="1374659" y="6349464"/>
            <a:ext cx="625043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Please see the </a:t>
            </a:r>
            <a:r>
              <a:rPr lang="en-US" dirty="0" smtClean="0">
                <a:solidFill>
                  <a:schemeClr val="bg2"/>
                </a:solidFill>
              </a:rPr>
              <a:t>textbook </a:t>
            </a:r>
            <a:r>
              <a:rPr lang="en-US" dirty="0">
                <a:solidFill>
                  <a:schemeClr val="bg2"/>
                </a:solidFill>
              </a:rPr>
              <a:t>for a derivation of these formulas.</a:t>
            </a:r>
          </a:p>
        </p:txBody>
      </p:sp>
      <p:graphicFrame>
        <p:nvGraphicFramePr>
          <p:cNvPr id="348201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93068514"/>
              </p:ext>
            </p:extLst>
          </p:nvPr>
        </p:nvGraphicFramePr>
        <p:xfrm>
          <a:off x="1130300" y="2404998"/>
          <a:ext cx="2419350" cy="1033463"/>
        </p:xfrm>
        <a:graphic>
          <a:graphicData uri="http://schemas.openxmlformats.org/presentationml/2006/ole">
            <p:oleObj spid="_x0000_s348225" name="Equation" r:id="rId7" imgW="1040948" imgH="444307" progId="Equation.DSMT4">
              <p:embed/>
            </p:oleObj>
          </a:graphicData>
        </a:graphic>
      </p:graphicFrame>
      <p:sp>
        <p:nvSpPr>
          <p:cNvPr id="348202" name="Text Box 42"/>
          <p:cNvSpPr txBox="1">
            <a:spLocks noChangeArrowheads="1"/>
          </p:cNvSpPr>
          <p:nvPr/>
        </p:nvSpPr>
        <p:spPr bwMode="auto">
          <a:xfrm>
            <a:off x="388711" y="907079"/>
            <a:ext cx="209223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hlink"/>
                </a:solidFill>
              </a:rPr>
              <a:t>Charge </a:t>
            </a:r>
            <a:r>
              <a:rPr lang="en-US" sz="2000" dirty="0" smtClean="0">
                <a:solidFill>
                  <a:schemeClr val="hlink"/>
                </a:solidFill>
              </a:rPr>
              <a:t>formula: </a:t>
            </a:r>
            <a:endParaRPr lang="en-US" sz="2000" dirty="0">
              <a:solidFill>
                <a:schemeClr val="hlink"/>
              </a:solidFill>
            </a:endParaRPr>
          </a:p>
        </p:txBody>
      </p:sp>
      <p:sp>
        <p:nvSpPr>
          <p:cNvPr id="348203" name="Text Box 43"/>
          <p:cNvSpPr txBox="1">
            <a:spLocks noChangeArrowheads="1"/>
          </p:cNvSpPr>
          <p:nvPr/>
        </p:nvSpPr>
        <p:spPr bwMode="auto">
          <a:xfrm>
            <a:off x="327025" y="4323016"/>
            <a:ext cx="264848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hlink"/>
                </a:solidFill>
              </a:rPr>
              <a:t>Electric-field formula: </a:t>
            </a:r>
          </a:p>
        </p:txBody>
      </p:sp>
      <p:sp>
        <p:nvSpPr>
          <p:cNvPr id="348204" name="Text Box 44"/>
          <p:cNvSpPr txBox="1">
            <a:spLocks noChangeArrowheads="1"/>
          </p:cNvSpPr>
          <p:nvPr/>
        </p:nvSpPr>
        <p:spPr bwMode="auto">
          <a:xfrm>
            <a:off x="3679825" y="1701736"/>
            <a:ext cx="26225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(volume charge density)</a:t>
            </a:r>
          </a:p>
        </p:txBody>
      </p:sp>
      <p:sp>
        <p:nvSpPr>
          <p:cNvPr id="348205" name="Text Box 45"/>
          <p:cNvSpPr txBox="1">
            <a:spLocks noChangeArrowheads="1"/>
          </p:cNvSpPr>
          <p:nvPr/>
        </p:nvSpPr>
        <p:spPr bwMode="auto">
          <a:xfrm>
            <a:off x="3717925" y="2654236"/>
            <a:ext cx="26352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(surface charge density)</a:t>
            </a:r>
          </a:p>
        </p:txBody>
      </p:sp>
      <p:sp>
        <p:nvSpPr>
          <p:cNvPr id="348206" name="Text Box 46"/>
          <p:cNvSpPr txBox="1">
            <a:spLocks noChangeArrowheads="1"/>
          </p:cNvSpPr>
          <p:nvPr/>
        </p:nvSpPr>
        <p:spPr bwMode="auto">
          <a:xfrm>
            <a:off x="1726883" y="3611498"/>
            <a:ext cx="340349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The charge </a:t>
            </a:r>
            <a:r>
              <a:rPr lang="en-US" sz="2000" dirty="0">
                <a:solidFill>
                  <a:schemeClr val="bg1"/>
                </a:solidFill>
              </a:rPr>
              <a:t>formulas require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F8FA98-B557-4153-A157-A75D1F9F02D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654800" y="1672843"/>
            <a:ext cx="2260600" cy="1600438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2"/>
                </a:solidFill>
              </a:rPr>
              <a:t>Note: </a:t>
            </a:r>
          </a:p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We don’t have a line-charge version of the charge formulas, since a line charge would have an infinite stored energy (as would a point charge).</a:t>
            </a:r>
            <a:endParaRPr lang="en-US" sz="1400" dirty="0">
              <a:solidFill>
                <a:schemeClr val="bg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97400" y="4802123"/>
            <a:ext cx="4305300" cy="1323439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Note: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The charge and electric field formulas will give the same answer, provided that the integration regions include </a:t>
            </a:r>
            <a:r>
              <a:rPr lang="en-US" sz="1600" u="sng" dirty="0" smtClean="0">
                <a:solidFill>
                  <a:schemeClr val="bg1"/>
                </a:solidFill>
              </a:rPr>
              <a:t>all</a:t>
            </a:r>
            <a:r>
              <a:rPr lang="en-US" sz="1600" dirty="0" smtClean="0">
                <a:solidFill>
                  <a:schemeClr val="bg1"/>
                </a:solidFill>
              </a:rPr>
              <a:t> places where there is a charge or a field.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4" name="Text Box 4"/>
          <p:cNvSpPr txBox="1">
            <a:spLocks noChangeArrowheads="1"/>
          </p:cNvSpPr>
          <p:nvPr/>
        </p:nvSpPr>
        <p:spPr bwMode="auto">
          <a:xfrm>
            <a:off x="2996565" y="0"/>
            <a:ext cx="31130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sp>
        <p:nvSpPr>
          <p:cNvPr id="353306" name="Text Box 26"/>
          <p:cNvSpPr txBox="1">
            <a:spLocks noChangeArrowheads="1"/>
          </p:cNvSpPr>
          <p:nvPr/>
        </p:nvSpPr>
        <p:spPr bwMode="auto">
          <a:xfrm>
            <a:off x="1624330" y="4438968"/>
            <a:ext cx="13827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u="sng" dirty="0">
                <a:solidFill>
                  <a:srgbClr val="FF0000"/>
                </a:solidFill>
              </a:rPr>
              <a:t>Method #1</a:t>
            </a:r>
          </a:p>
        </p:txBody>
      </p:sp>
      <p:graphicFrame>
        <p:nvGraphicFramePr>
          <p:cNvPr id="353307" name="Object 27"/>
          <p:cNvGraphicFramePr>
            <a:graphicFrameLocks noChangeAspect="1"/>
          </p:cNvGraphicFramePr>
          <p:nvPr/>
        </p:nvGraphicFramePr>
        <p:xfrm>
          <a:off x="1282595" y="5476252"/>
          <a:ext cx="2189948" cy="869700"/>
        </p:xfrm>
        <a:graphic>
          <a:graphicData uri="http://schemas.openxmlformats.org/presentationml/2006/ole">
            <p:oleObj spid="_x0000_s353360" name="Equation" r:id="rId4" imgW="1117115" imgH="444307" progId="Equation.DSMT4">
              <p:embed/>
            </p:oleObj>
          </a:graphicData>
        </a:graphic>
      </p:graphicFrame>
      <p:sp>
        <p:nvSpPr>
          <p:cNvPr id="353309" name="Text Box 29"/>
          <p:cNvSpPr txBox="1">
            <a:spLocks noChangeArrowheads="1"/>
          </p:cNvSpPr>
          <p:nvPr/>
        </p:nvSpPr>
        <p:spPr bwMode="auto">
          <a:xfrm>
            <a:off x="695325" y="823913"/>
            <a:ext cx="2539991" cy="369332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Find the stored </a:t>
            </a:r>
            <a:r>
              <a:rPr lang="en-US" dirty="0" smtClean="0">
                <a:solidFill>
                  <a:schemeClr val="bg2"/>
                </a:solidFill>
              </a:rPr>
              <a:t>energy.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53312" name="Text Box 32"/>
          <p:cNvSpPr txBox="1">
            <a:spLocks noChangeArrowheads="1"/>
          </p:cNvSpPr>
          <p:nvPr/>
        </p:nvSpPr>
        <p:spPr bwMode="auto">
          <a:xfrm>
            <a:off x="831759" y="4986973"/>
            <a:ext cx="348845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Use the electric </a:t>
            </a:r>
            <a:r>
              <a:rPr lang="en-US" sz="2000" dirty="0">
                <a:solidFill>
                  <a:schemeClr val="bg1"/>
                </a:solidFill>
              </a:rPr>
              <a:t>field </a:t>
            </a:r>
            <a:r>
              <a:rPr lang="en-US" sz="2000" dirty="0" smtClean="0">
                <a:solidFill>
                  <a:schemeClr val="bg1"/>
                </a:solidFill>
              </a:rPr>
              <a:t>formula: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F8FA98-B557-4153-A157-A75D1F9F02DD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353313" name="Object 33"/>
          <p:cNvGraphicFramePr>
            <a:graphicFrameLocks noChangeAspect="1"/>
          </p:cNvGraphicFramePr>
          <p:nvPr/>
        </p:nvGraphicFramePr>
        <p:xfrm>
          <a:off x="5544503" y="3833495"/>
          <a:ext cx="1625600" cy="1497013"/>
        </p:xfrm>
        <a:graphic>
          <a:graphicData uri="http://schemas.openxmlformats.org/presentationml/2006/ole">
            <p:oleObj spid="_x0000_s353361" name="Equation" r:id="rId5" imgW="965200" imgH="889000" progId="Equation.DSMT4">
              <p:embed/>
            </p:oleObj>
          </a:graphicData>
        </a:graphic>
      </p:graphicFrame>
      <p:graphicFrame>
        <p:nvGraphicFramePr>
          <p:cNvPr id="353314" name="Object 34"/>
          <p:cNvGraphicFramePr>
            <a:graphicFrameLocks noChangeAspect="1"/>
          </p:cNvGraphicFramePr>
          <p:nvPr/>
        </p:nvGraphicFramePr>
        <p:xfrm>
          <a:off x="5189855" y="5698490"/>
          <a:ext cx="2416175" cy="812800"/>
        </p:xfrm>
        <a:graphic>
          <a:graphicData uri="http://schemas.openxmlformats.org/presentationml/2006/ole">
            <p:oleObj spid="_x0000_s353362" name="Equation" r:id="rId6" imgW="1435100" imgH="482600" progId="Equation.DSMT4">
              <p:embed/>
            </p:oleObj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4810760" y="5377180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so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64977" y="3162300"/>
            <a:ext cx="73182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We assume an ideal parallel-plate capacitor (no fields outside).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960438" y="1252538"/>
            <a:ext cx="6740526" cy="1751012"/>
            <a:chOff x="960438" y="1252538"/>
            <a:chExt cx="6740526" cy="1751012"/>
          </a:xfrm>
        </p:grpSpPr>
        <p:sp>
          <p:nvSpPr>
            <p:cNvPr id="353289" name="Rectangle 9"/>
            <p:cNvSpPr>
              <a:spLocks noChangeArrowheads="1"/>
            </p:cNvSpPr>
            <p:nvPr/>
          </p:nvSpPr>
          <p:spPr bwMode="auto">
            <a:xfrm>
              <a:off x="2497138" y="1852613"/>
              <a:ext cx="4530725" cy="847725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290" name="Line 10"/>
            <p:cNvSpPr>
              <a:spLocks noChangeShapeType="1"/>
            </p:cNvSpPr>
            <p:nvPr/>
          </p:nvSpPr>
          <p:spPr bwMode="auto">
            <a:xfrm flipH="1">
              <a:off x="2498726" y="1835150"/>
              <a:ext cx="4524375" cy="3175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3291" name="Line 11"/>
            <p:cNvSpPr>
              <a:spLocks noChangeShapeType="1"/>
            </p:cNvSpPr>
            <p:nvPr/>
          </p:nvSpPr>
          <p:spPr bwMode="auto">
            <a:xfrm flipH="1">
              <a:off x="2498726" y="2711450"/>
              <a:ext cx="4511675" cy="3175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3292" name="Freeform 12"/>
            <p:cNvSpPr>
              <a:spLocks/>
            </p:cNvSpPr>
            <p:nvPr/>
          </p:nvSpPr>
          <p:spPr bwMode="auto">
            <a:xfrm>
              <a:off x="1660526" y="1625600"/>
              <a:ext cx="1101725" cy="319087"/>
            </a:xfrm>
            <a:custGeom>
              <a:avLst/>
              <a:gdLst/>
              <a:ahLst/>
              <a:cxnLst>
                <a:cxn ang="0">
                  <a:pos x="694" y="124"/>
                </a:cxn>
                <a:cxn ang="0">
                  <a:pos x="519" y="13"/>
                </a:cxn>
                <a:cxn ang="0">
                  <a:pos x="98" y="43"/>
                </a:cxn>
                <a:cxn ang="0">
                  <a:pos x="0" y="201"/>
                </a:cxn>
              </a:cxnLst>
              <a:rect l="0" t="0" r="r" b="b"/>
              <a:pathLst>
                <a:path w="694" h="201">
                  <a:moveTo>
                    <a:pt x="694" y="124"/>
                  </a:moveTo>
                  <a:cubicBezTo>
                    <a:pt x="666" y="106"/>
                    <a:pt x="618" y="26"/>
                    <a:pt x="519" y="13"/>
                  </a:cubicBezTo>
                  <a:cubicBezTo>
                    <a:pt x="420" y="0"/>
                    <a:pt x="184" y="11"/>
                    <a:pt x="98" y="43"/>
                  </a:cubicBezTo>
                  <a:cubicBezTo>
                    <a:pt x="12" y="74"/>
                    <a:pt x="17" y="177"/>
                    <a:pt x="0" y="201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3293" name="Freeform 13"/>
            <p:cNvSpPr>
              <a:spLocks/>
            </p:cNvSpPr>
            <p:nvPr/>
          </p:nvSpPr>
          <p:spPr bwMode="auto">
            <a:xfrm>
              <a:off x="1649413" y="2506663"/>
              <a:ext cx="1125538" cy="496887"/>
            </a:xfrm>
            <a:custGeom>
              <a:avLst/>
              <a:gdLst/>
              <a:ahLst/>
              <a:cxnLst>
                <a:cxn ang="0">
                  <a:pos x="709" y="145"/>
                </a:cxn>
                <a:cxn ang="0">
                  <a:pos x="530" y="296"/>
                </a:cxn>
                <a:cxn ang="0">
                  <a:pos x="100" y="249"/>
                </a:cxn>
                <a:cxn ang="0">
                  <a:pos x="0" y="0"/>
                </a:cxn>
              </a:cxnLst>
              <a:rect l="0" t="0" r="r" b="b"/>
              <a:pathLst>
                <a:path w="709" h="313">
                  <a:moveTo>
                    <a:pt x="709" y="145"/>
                  </a:moveTo>
                  <a:cubicBezTo>
                    <a:pt x="679" y="171"/>
                    <a:pt x="631" y="279"/>
                    <a:pt x="530" y="296"/>
                  </a:cubicBezTo>
                  <a:cubicBezTo>
                    <a:pt x="429" y="313"/>
                    <a:pt x="188" y="299"/>
                    <a:pt x="100" y="249"/>
                  </a:cubicBezTo>
                  <a:cubicBezTo>
                    <a:pt x="12" y="200"/>
                    <a:pt x="17" y="39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3294" name="Oval 14"/>
            <p:cNvSpPr>
              <a:spLocks noChangeArrowheads="1"/>
            </p:cNvSpPr>
            <p:nvPr/>
          </p:nvSpPr>
          <p:spPr bwMode="auto">
            <a:xfrm>
              <a:off x="1365251" y="1930400"/>
              <a:ext cx="585788" cy="573087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295" name="Text Box 15"/>
            <p:cNvSpPr txBox="1">
              <a:spLocks noChangeArrowheads="1"/>
            </p:cNvSpPr>
            <p:nvPr/>
          </p:nvSpPr>
          <p:spPr bwMode="auto">
            <a:xfrm>
              <a:off x="1517651" y="1893888"/>
              <a:ext cx="317500" cy="6413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+</a:t>
              </a:r>
            </a:p>
            <a:p>
              <a:r>
                <a:rPr lang="en-US" sz="800">
                  <a:solidFill>
                    <a:schemeClr val="bg2"/>
                  </a:solidFill>
                </a:rPr>
                <a:t> </a:t>
              </a:r>
              <a:r>
                <a:rPr lang="en-US">
                  <a:solidFill>
                    <a:schemeClr val="bg2"/>
                  </a:solidFill>
                </a:rPr>
                <a:t>-</a:t>
              </a:r>
            </a:p>
          </p:txBody>
        </p:sp>
        <p:sp>
          <p:nvSpPr>
            <p:cNvPr id="353299" name="Line 19"/>
            <p:cNvSpPr>
              <a:spLocks noChangeShapeType="1"/>
            </p:cNvSpPr>
            <p:nvPr/>
          </p:nvSpPr>
          <p:spPr bwMode="auto">
            <a:xfrm>
              <a:off x="6823076" y="1857375"/>
              <a:ext cx="0" cy="8191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3302" name="Line 22"/>
            <p:cNvSpPr>
              <a:spLocks noChangeShapeType="1"/>
            </p:cNvSpPr>
            <p:nvPr/>
          </p:nvSpPr>
          <p:spPr bwMode="auto">
            <a:xfrm>
              <a:off x="7529513" y="1838325"/>
              <a:ext cx="0" cy="36353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3303" name="Line 23"/>
            <p:cNvSpPr>
              <a:spLocks noChangeShapeType="1"/>
            </p:cNvSpPr>
            <p:nvPr/>
          </p:nvSpPr>
          <p:spPr bwMode="auto">
            <a:xfrm>
              <a:off x="7273926" y="1811338"/>
              <a:ext cx="42703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53315" name="Object 35"/>
            <p:cNvGraphicFramePr>
              <a:graphicFrameLocks noChangeAspect="1"/>
            </p:cNvGraphicFramePr>
            <p:nvPr/>
          </p:nvGraphicFramePr>
          <p:xfrm>
            <a:off x="7443788" y="2292350"/>
            <a:ext cx="214312" cy="234950"/>
          </p:xfrm>
          <a:graphic>
            <a:graphicData uri="http://schemas.openxmlformats.org/presentationml/2006/ole">
              <p:oleObj spid="_x0000_s353363" name="Equation" r:id="rId7" imgW="126835" imgH="139518" progId="Equation.DSMT4">
                <p:embed/>
              </p:oleObj>
            </a:graphicData>
          </a:graphic>
        </p:graphicFrame>
        <p:graphicFrame>
          <p:nvGraphicFramePr>
            <p:cNvPr id="353316" name="Object 36"/>
            <p:cNvGraphicFramePr>
              <a:graphicFrameLocks noChangeAspect="1"/>
            </p:cNvGraphicFramePr>
            <p:nvPr/>
          </p:nvGraphicFramePr>
          <p:xfrm>
            <a:off x="6503988" y="2108200"/>
            <a:ext cx="214312" cy="298450"/>
          </p:xfrm>
          <a:graphic>
            <a:graphicData uri="http://schemas.openxmlformats.org/presentationml/2006/ole">
              <p:oleObj spid="_x0000_s353364" name="Equation" r:id="rId8" imgW="126725" imgH="177415" progId="Equation.DSMT4">
                <p:embed/>
              </p:oleObj>
            </a:graphicData>
          </a:graphic>
        </p:graphicFrame>
        <p:graphicFrame>
          <p:nvGraphicFramePr>
            <p:cNvPr id="353317" name="Object 37"/>
            <p:cNvGraphicFramePr>
              <a:graphicFrameLocks noChangeAspect="1"/>
            </p:cNvGraphicFramePr>
            <p:nvPr/>
          </p:nvGraphicFramePr>
          <p:xfrm>
            <a:off x="3894138" y="1252538"/>
            <a:ext cx="1573212" cy="428625"/>
          </p:xfrm>
          <a:graphic>
            <a:graphicData uri="http://schemas.openxmlformats.org/presentationml/2006/ole">
              <p:oleObj spid="_x0000_s353365" name="Equation" r:id="rId9" imgW="939392" imgH="253890" progId="Equation.DSMT4">
                <p:embed/>
              </p:oleObj>
            </a:graphicData>
          </a:graphic>
        </p:graphicFrame>
        <p:graphicFrame>
          <p:nvGraphicFramePr>
            <p:cNvPr id="353318" name="Object 38"/>
            <p:cNvGraphicFramePr>
              <a:graphicFrameLocks noChangeAspect="1"/>
            </p:cNvGraphicFramePr>
            <p:nvPr/>
          </p:nvGraphicFramePr>
          <p:xfrm>
            <a:off x="3348038" y="2065338"/>
            <a:ext cx="277812" cy="384175"/>
          </p:xfrm>
          <a:graphic>
            <a:graphicData uri="http://schemas.openxmlformats.org/presentationml/2006/ole">
              <p:oleObj spid="_x0000_s353366" name="Equation" r:id="rId10" imgW="165028" imgH="228501" progId="Equation.DSMT4">
                <p:embed/>
              </p:oleObj>
            </a:graphicData>
          </a:graphic>
        </p:graphicFrame>
        <p:graphicFrame>
          <p:nvGraphicFramePr>
            <p:cNvPr id="353319" name="Object 39"/>
            <p:cNvGraphicFramePr>
              <a:graphicFrameLocks noChangeAspect="1"/>
            </p:cNvGraphicFramePr>
            <p:nvPr/>
          </p:nvGraphicFramePr>
          <p:xfrm>
            <a:off x="960438" y="2027238"/>
            <a:ext cx="277812" cy="384175"/>
          </p:xfrm>
          <a:graphic>
            <a:graphicData uri="http://schemas.openxmlformats.org/presentationml/2006/ole">
              <p:oleObj spid="_x0000_s353367" name="Equation" r:id="rId11" imgW="165028" imgH="228501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Text Box 2"/>
          <p:cNvSpPr txBox="1">
            <a:spLocks noChangeArrowheads="1"/>
          </p:cNvSpPr>
          <p:nvPr/>
        </p:nvSpPr>
        <p:spPr bwMode="auto">
          <a:xfrm>
            <a:off x="2625725" y="0"/>
            <a:ext cx="40274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354324" name="Object 20"/>
          <p:cNvGraphicFramePr>
            <a:graphicFrameLocks noChangeAspect="1"/>
          </p:cNvGraphicFramePr>
          <p:nvPr/>
        </p:nvGraphicFramePr>
        <p:xfrm>
          <a:off x="2446021" y="1265843"/>
          <a:ext cx="3507740" cy="933162"/>
        </p:xfrm>
        <a:graphic>
          <a:graphicData uri="http://schemas.openxmlformats.org/presentationml/2006/ole">
            <p:oleObj spid="_x0000_s354353" name="Equation" r:id="rId4" imgW="1765300" imgH="469900" progId="Equation.DSMT4">
              <p:embed/>
            </p:oleObj>
          </a:graphicData>
        </a:graphic>
      </p:graphicFrame>
      <p:graphicFrame>
        <p:nvGraphicFramePr>
          <p:cNvPr id="354326" name="Object 22"/>
          <p:cNvGraphicFramePr>
            <a:graphicFrameLocks noChangeAspect="1"/>
          </p:cNvGraphicFramePr>
          <p:nvPr/>
        </p:nvGraphicFramePr>
        <p:xfrm>
          <a:off x="3199312" y="3004523"/>
          <a:ext cx="2476500" cy="876506"/>
        </p:xfrm>
        <a:graphic>
          <a:graphicData uri="http://schemas.openxmlformats.org/presentationml/2006/ole">
            <p:oleObj spid="_x0000_s354354" name="Equation" r:id="rId5" imgW="1218671" imgH="431613" progId="Equation.DSMT4">
              <p:embed/>
            </p:oleObj>
          </a:graphicData>
        </a:graphic>
      </p:graphicFrame>
      <p:sp>
        <p:nvSpPr>
          <p:cNvPr id="354328" name="Text Box 24"/>
          <p:cNvSpPr txBox="1">
            <a:spLocks noChangeArrowheads="1"/>
          </p:cNvSpPr>
          <p:nvPr/>
        </p:nvSpPr>
        <p:spPr bwMode="auto">
          <a:xfrm>
            <a:off x="1676400" y="2528253"/>
            <a:ext cx="301415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We can also write this as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354329" name="Object 25"/>
          <p:cNvGraphicFramePr>
            <a:graphicFrameLocks noChangeAspect="1"/>
          </p:cNvGraphicFramePr>
          <p:nvPr/>
        </p:nvGraphicFramePr>
        <p:xfrm>
          <a:off x="3552327" y="5697583"/>
          <a:ext cx="1625796" cy="826770"/>
        </p:xfrm>
        <a:graphic>
          <a:graphicData uri="http://schemas.openxmlformats.org/presentationml/2006/ole">
            <p:oleObj spid="_x0000_s354355" name="Equation" r:id="rId6" imgW="774364" imgH="393529" progId="Equation.DSMT4">
              <p:embed/>
            </p:oleObj>
          </a:graphicData>
        </a:graphic>
      </p:graphicFrame>
      <p:sp>
        <p:nvSpPr>
          <p:cNvPr id="354330" name="Text Box 26"/>
          <p:cNvSpPr txBox="1">
            <a:spLocks noChangeArrowheads="1"/>
          </p:cNvSpPr>
          <p:nvPr/>
        </p:nvSpPr>
        <p:spPr bwMode="auto">
          <a:xfrm>
            <a:off x="2125663" y="3957955"/>
            <a:ext cx="146706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Recall that </a:t>
            </a:r>
          </a:p>
        </p:txBody>
      </p:sp>
      <p:graphicFrame>
        <p:nvGraphicFramePr>
          <p:cNvPr id="354332" name="Object 28"/>
          <p:cNvGraphicFramePr>
            <a:graphicFrameLocks noChangeAspect="1"/>
          </p:cNvGraphicFramePr>
          <p:nvPr/>
        </p:nvGraphicFramePr>
        <p:xfrm>
          <a:off x="3659552" y="4208945"/>
          <a:ext cx="1484312" cy="835541"/>
        </p:xfrm>
        <a:graphic>
          <a:graphicData uri="http://schemas.openxmlformats.org/presentationml/2006/ole">
            <p:oleObj spid="_x0000_s354356" name="Equation" r:id="rId7" imgW="698197" imgH="393529" progId="Equation.DSMT4">
              <p:embed/>
            </p:oleObj>
          </a:graphicData>
        </a:graphic>
      </p:graphicFrame>
      <p:sp>
        <p:nvSpPr>
          <p:cNvPr id="354333" name="Text Box 29"/>
          <p:cNvSpPr txBox="1">
            <a:spLocks noChangeArrowheads="1"/>
          </p:cNvSpPr>
          <p:nvPr/>
        </p:nvSpPr>
        <p:spPr bwMode="auto">
          <a:xfrm>
            <a:off x="1386205" y="791845"/>
            <a:ext cx="99738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 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F8FA98-B557-4153-A157-A75D1F9F02D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2" name="Text Box 29"/>
          <p:cNvSpPr txBox="1">
            <a:spLocks noChangeArrowheads="1"/>
          </p:cNvSpPr>
          <p:nvPr/>
        </p:nvSpPr>
        <p:spPr bwMode="auto">
          <a:xfrm>
            <a:off x="1376045" y="5130165"/>
            <a:ext cx="239200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Therefore, we have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1" name="Text Box 3"/>
          <p:cNvSpPr txBox="1">
            <a:spLocks noChangeArrowheads="1"/>
          </p:cNvSpPr>
          <p:nvPr/>
        </p:nvSpPr>
        <p:spPr bwMode="auto">
          <a:xfrm>
            <a:off x="1934845" y="0"/>
            <a:ext cx="52847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355334" name="Text Box 6"/>
          <p:cNvSpPr txBox="1">
            <a:spLocks noChangeArrowheads="1"/>
          </p:cNvSpPr>
          <p:nvPr/>
        </p:nvSpPr>
        <p:spPr bwMode="auto">
          <a:xfrm>
            <a:off x="1243330" y="1289685"/>
            <a:ext cx="13827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u="sng" dirty="0">
                <a:solidFill>
                  <a:srgbClr val="FF0000"/>
                </a:solidFill>
              </a:rPr>
              <a:t>Method #2</a:t>
            </a:r>
          </a:p>
        </p:txBody>
      </p:sp>
      <p:graphicFrame>
        <p:nvGraphicFramePr>
          <p:cNvPr id="355335" name="Object 7"/>
          <p:cNvGraphicFramePr>
            <a:graphicFrameLocks noChangeAspect="1"/>
          </p:cNvGraphicFramePr>
          <p:nvPr/>
        </p:nvGraphicFramePr>
        <p:xfrm>
          <a:off x="2188709" y="4941525"/>
          <a:ext cx="4498975" cy="995362"/>
        </p:xfrm>
        <a:graphic>
          <a:graphicData uri="http://schemas.openxmlformats.org/presentationml/2006/ole">
            <p:oleObj spid="_x0000_s355414" name="Equation" r:id="rId4" imgW="2070100" imgH="457200" progId="Equation.DSMT4">
              <p:embed/>
            </p:oleObj>
          </a:graphicData>
        </a:graphic>
      </p:graphicFrame>
      <p:sp>
        <p:nvSpPr>
          <p:cNvPr id="355337" name="Text Box 9"/>
          <p:cNvSpPr txBox="1">
            <a:spLocks noChangeArrowheads="1"/>
          </p:cNvSpPr>
          <p:nvPr/>
        </p:nvSpPr>
        <p:spPr bwMode="auto">
          <a:xfrm>
            <a:off x="478789" y="3481433"/>
            <a:ext cx="619415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(We use the surface-charge form of the formula.)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55364" name="Text Box 36"/>
          <p:cNvSpPr txBox="1">
            <a:spLocks noChangeArrowheads="1"/>
          </p:cNvSpPr>
          <p:nvPr/>
        </p:nvSpPr>
        <p:spPr bwMode="auto">
          <a:xfrm>
            <a:off x="746125" y="1789113"/>
            <a:ext cx="249138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Use </a:t>
            </a:r>
            <a:r>
              <a:rPr lang="en-US" sz="2000" dirty="0">
                <a:solidFill>
                  <a:schemeClr val="bg1"/>
                </a:solidFill>
              </a:rPr>
              <a:t>charge </a:t>
            </a:r>
            <a:r>
              <a:rPr lang="en-US" sz="2000" dirty="0" smtClean="0">
                <a:solidFill>
                  <a:schemeClr val="bg1"/>
                </a:solidFill>
              </a:rPr>
              <a:t>formula: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F8FA98-B557-4153-A157-A75D1F9F02DD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355366" name="Object 38"/>
          <p:cNvGraphicFramePr>
            <a:graphicFrameLocks noChangeAspect="1"/>
          </p:cNvGraphicFramePr>
          <p:nvPr/>
        </p:nvGraphicFramePr>
        <p:xfrm>
          <a:off x="766628" y="2304882"/>
          <a:ext cx="2303144" cy="983600"/>
        </p:xfrm>
        <a:graphic>
          <a:graphicData uri="http://schemas.openxmlformats.org/presentationml/2006/ole">
            <p:oleObj spid="_x0000_s355415" name="Equation" r:id="rId5" imgW="1040948" imgH="444307" progId="Equation.DSMT4">
              <p:embed/>
            </p:oleObj>
          </a:graphicData>
        </a:graphic>
      </p:graphicFrame>
      <p:sp>
        <p:nvSpPr>
          <p:cNvPr id="24" name="Text Box 29"/>
          <p:cNvSpPr txBox="1">
            <a:spLocks noChangeArrowheads="1"/>
          </p:cNvSpPr>
          <p:nvPr/>
        </p:nvSpPr>
        <p:spPr bwMode="auto">
          <a:xfrm>
            <a:off x="1203325" y="4449445"/>
            <a:ext cx="183114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We then have: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5221288" y="1312636"/>
            <a:ext cx="3646487" cy="1513691"/>
            <a:chOff x="5221288" y="1312636"/>
            <a:chExt cx="3646487" cy="1513691"/>
          </a:xfrm>
        </p:grpSpPr>
        <p:sp>
          <p:nvSpPr>
            <p:cNvPr id="355339" name="Rectangle 11"/>
            <p:cNvSpPr>
              <a:spLocks noChangeArrowheads="1"/>
            </p:cNvSpPr>
            <p:nvPr/>
          </p:nvSpPr>
          <p:spPr bwMode="auto">
            <a:xfrm>
              <a:off x="5233988" y="1870075"/>
              <a:ext cx="2724150" cy="585788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340" name="Line 12"/>
            <p:cNvSpPr>
              <a:spLocks noChangeShapeType="1"/>
            </p:cNvSpPr>
            <p:nvPr/>
          </p:nvSpPr>
          <p:spPr bwMode="auto">
            <a:xfrm flipH="1">
              <a:off x="5221288" y="1858963"/>
              <a:ext cx="2747963" cy="1588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341" name="Line 13"/>
            <p:cNvSpPr>
              <a:spLocks noChangeShapeType="1"/>
            </p:cNvSpPr>
            <p:nvPr/>
          </p:nvSpPr>
          <p:spPr bwMode="auto">
            <a:xfrm flipH="1">
              <a:off x="5248275" y="2471738"/>
              <a:ext cx="2708275" cy="3175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348" name="Line 20"/>
            <p:cNvSpPr>
              <a:spLocks noChangeShapeType="1"/>
            </p:cNvSpPr>
            <p:nvPr/>
          </p:nvSpPr>
          <p:spPr bwMode="auto">
            <a:xfrm flipH="1">
              <a:off x="8067675" y="1862138"/>
              <a:ext cx="0" cy="5810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350" name="Line 22"/>
            <p:cNvSpPr>
              <a:spLocks noChangeShapeType="1"/>
            </p:cNvSpPr>
            <p:nvPr/>
          </p:nvSpPr>
          <p:spPr bwMode="auto">
            <a:xfrm>
              <a:off x="8702675" y="1860550"/>
              <a:ext cx="0" cy="2508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351" name="Line 23"/>
            <p:cNvSpPr>
              <a:spLocks noChangeShapeType="1"/>
            </p:cNvSpPr>
            <p:nvPr/>
          </p:nvSpPr>
          <p:spPr bwMode="auto">
            <a:xfrm>
              <a:off x="8543925" y="1841500"/>
              <a:ext cx="32385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357" name="Text Box 29"/>
            <p:cNvSpPr txBox="1">
              <a:spLocks noChangeArrowheads="1"/>
            </p:cNvSpPr>
            <p:nvPr/>
          </p:nvSpPr>
          <p:spPr bwMode="auto">
            <a:xfrm>
              <a:off x="5256213" y="1765300"/>
              <a:ext cx="267970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hlink"/>
                  </a:solidFill>
                </a:rPr>
                <a:t>+ + + + + + + + + + + + +</a:t>
              </a:r>
            </a:p>
          </p:txBody>
        </p:sp>
        <p:sp>
          <p:nvSpPr>
            <p:cNvPr id="355358" name="Text Box 30"/>
            <p:cNvSpPr txBox="1">
              <a:spLocks noChangeArrowheads="1"/>
            </p:cNvSpPr>
            <p:nvPr/>
          </p:nvSpPr>
          <p:spPr bwMode="auto">
            <a:xfrm>
              <a:off x="5297488" y="2198688"/>
              <a:ext cx="27622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hlink"/>
                  </a:solidFill>
                </a:rPr>
                <a:t>- - - - - - - - - - - - - - - - - -  </a:t>
              </a:r>
            </a:p>
          </p:txBody>
        </p:sp>
        <p:graphicFrame>
          <p:nvGraphicFramePr>
            <p:cNvPr id="25" name="Object 35"/>
            <p:cNvGraphicFramePr>
              <a:graphicFrameLocks noChangeAspect="1"/>
            </p:cNvGraphicFramePr>
            <p:nvPr/>
          </p:nvGraphicFramePr>
          <p:xfrm>
            <a:off x="8599488" y="2178050"/>
            <a:ext cx="214312" cy="234950"/>
          </p:xfrm>
          <a:graphic>
            <a:graphicData uri="http://schemas.openxmlformats.org/presentationml/2006/ole">
              <p:oleObj spid="_x0000_s355416" name="Equation" r:id="rId6" imgW="126835" imgH="139518" progId="Equation.DSMT4">
                <p:embed/>
              </p:oleObj>
            </a:graphicData>
          </a:graphic>
        </p:graphicFrame>
        <p:graphicFrame>
          <p:nvGraphicFramePr>
            <p:cNvPr id="26" name="Object 36"/>
            <p:cNvGraphicFramePr>
              <a:graphicFrameLocks noChangeAspect="1"/>
            </p:cNvGraphicFramePr>
            <p:nvPr/>
          </p:nvGraphicFramePr>
          <p:xfrm>
            <a:off x="8142288" y="1981200"/>
            <a:ext cx="214312" cy="298450"/>
          </p:xfrm>
          <a:graphic>
            <a:graphicData uri="http://schemas.openxmlformats.org/presentationml/2006/ole">
              <p:oleObj spid="_x0000_s355417" name="Equation" r:id="rId7" imgW="126725" imgH="177415" progId="Equation.DSMT4">
                <p:embed/>
              </p:oleObj>
            </a:graphicData>
          </a:graphic>
        </p:graphicFrame>
        <p:graphicFrame>
          <p:nvGraphicFramePr>
            <p:cNvPr id="355370" name="Object 42"/>
            <p:cNvGraphicFramePr>
              <a:graphicFrameLocks noChangeAspect="1"/>
            </p:cNvGraphicFramePr>
            <p:nvPr/>
          </p:nvGraphicFramePr>
          <p:xfrm>
            <a:off x="5753100" y="2012950"/>
            <a:ext cx="279400" cy="384175"/>
          </p:xfrm>
          <a:graphic>
            <a:graphicData uri="http://schemas.openxmlformats.org/presentationml/2006/ole">
              <p:oleObj spid="_x0000_s355418" name="Equation" r:id="rId8" imgW="165028" imgH="228501" progId="Equation.DSMT4">
                <p:embed/>
              </p:oleObj>
            </a:graphicData>
          </a:graphic>
        </p:graphicFrame>
        <p:graphicFrame>
          <p:nvGraphicFramePr>
            <p:cNvPr id="355371" name="Object 43"/>
            <p:cNvGraphicFramePr>
              <a:graphicFrameLocks noChangeAspect="1"/>
            </p:cNvGraphicFramePr>
            <p:nvPr/>
          </p:nvGraphicFramePr>
          <p:xfrm>
            <a:off x="5247287" y="1442200"/>
            <a:ext cx="262864" cy="313365"/>
          </p:xfrm>
          <a:graphic>
            <a:graphicData uri="http://schemas.openxmlformats.org/presentationml/2006/ole">
              <p:oleObj spid="_x0000_s355419" name="Equation" r:id="rId9" imgW="190500" imgH="228600" progId="Equation.DSMT4">
                <p:embed/>
              </p:oleObj>
            </a:graphicData>
          </a:graphic>
        </p:graphicFrame>
        <p:graphicFrame>
          <p:nvGraphicFramePr>
            <p:cNvPr id="355372" name="Object 44"/>
            <p:cNvGraphicFramePr>
              <a:graphicFrameLocks noChangeAspect="1"/>
            </p:cNvGraphicFramePr>
            <p:nvPr/>
          </p:nvGraphicFramePr>
          <p:xfrm>
            <a:off x="5254569" y="2534968"/>
            <a:ext cx="244060" cy="291359"/>
          </p:xfrm>
          <a:graphic>
            <a:graphicData uri="http://schemas.openxmlformats.org/presentationml/2006/ole">
              <p:oleObj spid="_x0000_s355420" name="Equation" r:id="rId10" imgW="190500" imgH="228600" progId="Equation.DSMT4">
                <p:embed/>
              </p:oleObj>
            </a:graphicData>
          </a:graphic>
        </p:graphicFrame>
        <p:graphicFrame>
          <p:nvGraphicFramePr>
            <p:cNvPr id="355381" name="Object 53"/>
            <p:cNvGraphicFramePr>
              <a:graphicFrameLocks noChangeAspect="1"/>
            </p:cNvGraphicFramePr>
            <p:nvPr/>
          </p:nvGraphicFramePr>
          <p:xfrm>
            <a:off x="6033180" y="1312636"/>
            <a:ext cx="1584325" cy="444500"/>
          </p:xfrm>
          <a:graphic>
            <a:graphicData uri="http://schemas.openxmlformats.org/presentationml/2006/ole">
              <p:oleObj spid="_x0000_s355421" name="Equation" r:id="rId11" imgW="1585097" imgH="445047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98" name="Rectangle 22"/>
          <p:cNvSpPr>
            <a:spLocks noChangeArrowheads="1"/>
          </p:cNvSpPr>
          <p:nvPr/>
        </p:nvSpPr>
        <p:spPr bwMode="auto">
          <a:xfrm>
            <a:off x="808038" y="4275114"/>
            <a:ext cx="2557462" cy="1175657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7378" name="Text Box 2"/>
          <p:cNvSpPr txBox="1">
            <a:spLocks noChangeArrowheads="1"/>
          </p:cNvSpPr>
          <p:nvPr/>
        </p:nvSpPr>
        <p:spPr bwMode="auto">
          <a:xfrm>
            <a:off x="2483485" y="0"/>
            <a:ext cx="40147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357381" name="Object 5"/>
          <p:cNvGraphicFramePr>
            <a:graphicFrameLocks noChangeAspect="1"/>
          </p:cNvGraphicFramePr>
          <p:nvPr/>
        </p:nvGraphicFramePr>
        <p:xfrm>
          <a:off x="701675" y="1009650"/>
          <a:ext cx="2905125" cy="2357438"/>
        </p:xfrm>
        <a:graphic>
          <a:graphicData uri="http://schemas.openxmlformats.org/presentationml/2006/ole">
            <p:oleObj spid="_x0000_s357436" name="Equation" r:id="rId4" imgW="1485900" imgH="1206500" progId="Equation.DSMT4">
              <p:embed/>
            </p:oleObj>
          </a:graphicData>
        </a:graphic>
      </p:graphicFrame>
      <p:graphicFrame>
        <p:nvGraphicFramePr>
          <p:cNvPr id="357382" name="Object 6"/>
          <p:cNvGraphicFramePr>
            <a:graphicFrameLocks noChangeAspect="1"/>
          </p:cNvGraphicFramePr>
          <p:nvPr/>
        </p:nvGraphicFramePr>
        <p:xfrm>
          <a:off x="5414963" y="2951825"/>
          <a:ext cx="2105025" cy="1704975"/>
        </p:xfrm>
        <a:graphic>
          <a:graphicData uri="http://schemas.openxmlformats.org/presentationml/2006/ole">
            <p:oleObj spid="_x0000_s357437" name="Equation" r:id="rId5" imgW="1002865" imgH="812447" progId="Equation.DSMT4">
              <p:embed/>
            </p:oleObj>
          </a:graphicData>
        </a:graphic>
      </p:graphicFrame>
      <p:graphicFrame>
        <p:nvGraphicFramePr>
          <p:cNvPr id="357414" name="Object 38"/>
          <p:cNvGraphicFramePr>
            <a:graphicFrameLocks noChangeAspect="1"/>
          </p:cNvGraphicFramePr>
          <p:nvPr/>
        </p:nvGraphicFramePr>
        <p:xfrm>
          <a:off x="1241425" y="4398963"/>
          <a:ext cx="1614488" cy="849312"/>
        </p:xfrm>
        <a:graphic>
          <a:graphicData uri="http://schemas.openxmlformats.org/presentationml/2006/ole">
            <p:oleObj spid="_x0000_s357438" name="Equation" r:id="rId6" imgW="748975" imgH="393529" progId="Equation.DSMT4">
              <p:embed/>
            </p:oleObj>
          </a:graphicData>
        </a:graphic>
      </p:graphicFrame>
      <p:graphicFrame>
        <p:nvGraphicFramePr>
          <p:cNvPr id="357415" name="Object 39"/>
          <p:cNvGraphicFramePr>
            <a:graphicFrameLocks noChangeAspect="1"/>
          </p:cNvGraphicFramePr>
          <p:nvPr/>
        </p:nvGraphicFramePr>
        <p:xfrm>
          <a:off x="5635943" y="5095903"/>
          <a:ext cx="1722437" cy="874712"/>
        </p:xfrm>
        <a:graphic>
          <a:graphicData uri="http://schemas.openxmlformats.org/presentationml/2006/ole">
            <p:oleObj spid="_x0000_s357439" name="Equation" r:id="rId7" imgW="774364" imgH="393529" progId="Equation.DSMT4">
              <p:embed/>
            </p:oleObj>
          </a:graphicData>
        </a:graphic>
      </p:graphicFrame>
      <p:sp>
        <p:nvSpPr>
          <p:cNvPr id="357416" name="Text Box 40"/>
          <p:cNvSpPr txBox="1">
            <a:spLocks noChangeArrowheads="1"/>
          </p:cNvSpPr>
          <p:nvPr/>
        </p:nvSpPr>
        <p:spPr bwMode="auto">
          <a:xfrm>
            <a:off x="5206365" y="2531138"/>
            <a:ext cx="306205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Also, we can </a:t>
            </a:r>
            <a:r>
              <a:rPr lang="en-US" sz="2000" dirty="0" smtClean="0">
                <a:solidFill>
                  <a:schemeClr val="bg1"/>
                </a:solidFill>
              </a:rPr>
              <a:t>write this as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57417" name="Text Box 41"/>
          <p:cNvSpPr txBox="1">
            <a:spLocks noChangeArrowheads="1"/>
          </p:cNvSpPr>
          <p:nvPr/>
        </p:nvSpPr>
        <p:spPr bwMode="auto">
          <a:xfrm>
            <a:off x="427372" y="6264093"/>
            <a:ext cx="813139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Note:</a:t>
            </a:r>
            <a:r>
              <a:rPr lang="en-US" dirty="0">
                <a:solidFill>
                  <a:schemeClr val="bg1"/>
                </a:solidFill>
              </a:rPr>
              <a:t> This </a:t>
            </a:r>
            <a:r>
              <a:rPr lang="en-US" dirty="0" smtClean="0">
                <a:solidFill>
                  <a:schemeClr val="bg1"/>
                </a:solidFill>
              </a:rPr>
              <a:t>same derivation </a:t>
            </a:r>
            <a:r>
              <a:rPr lang="en-US" dirty="0">
                <a:solidFill>
                  <a:schemeClr val="bg1"/>
                </a:solidFill>
              </a:rPr>
              <a:t>(method 2) actually holds for </a:t>
            </a:r>
            <a:r>
              <a:rPr lang="en-US" u="sng" dirty="0">
                <a:solidFill>
                  <a:schemeClr val="bg1"/>
                </a:solidFill>
              </a:rPr>
              <a:t>any shape capacitor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F8FA98-B557-4153-A157-A75D1F9F02D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171440" y="4661245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or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1040" y="3591560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so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2" name="Picture 4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13503" y="958777"/>
            <a:ext cx="3222975" cy="124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1" name="Text Box 3"/>
          <p:cNvSpPr txBox="1">
            <a:spLocks noChangeArrowheads="1"/>
          </p:cNvSpPr>
          <p:nvPr/>
        </p:nvSpPr>
        <p:spPr bwMode="auto">
          <a:xfrm>
            <a:off x="591185" y="0"/>
            <a:ext cx="79390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Alternative Capacitance Formula</a:t>
            </a:r>
          </a:p>
        </p:txBody>
      </p:sp>
      <p:graphicFrame>
        <p:nvGraphicFramePr>
          <p:cNvPr id="421895" name="Object 7"/>
          <p:cNvGraphicFramePr>
            <a:graphicFrameLocks noChangeAspect="1"/>
          </p:cNvGraphicFramePr>
          <p:nvPr/>
        </p:nvGraphicFramePr>
        <p:xfrm>
          <a:off x="3532823" y="2116138"/>
          <a:ext cx="1646237" cy="1085850"/>
        </p:xfrm>
        <a:graphic>
          <a:graphicData uri="http://schemas.openxmlformats.org/presentationml/2006/ole">
            <p:oleObj spid="_x0000_s421901" name="Equation" r:id="rId4" imgW="596641" imgH="393529" progId="Equation.DSMT4">
              <p:embed/>
            </p:oleObj>
          </a:graphicData>
        </a:graphic>
      </p:graphicFrame>
      <p:sp>
        <p:nvSpPr>
          <p:cNvPr id="421896" name="Text Box 8"/>
          <p:cNvSpPr txBox="1">
            <a:spLocks noChangeArrowheads="1"/>
          </p:cNvSpPr>
          <p:nvPr/>
        </p:nvSpPr>
        <p:spPr bwMode="auto">
          <a:xfrm>
            <a:off x="651782" y="1213985"/>
            <a:ext cx="662072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Using the result from the previous example, we can write</a:t>
            </a:r>
          </a:p>
        </p:txBody>
      </p:sp>
      <p:sp>
        <p:nvSpPr>
          <p:cNvPr id="421898" name="Text Box 10"/>
          <p:cNvSpPr txBox="1">
            <a:spLocks noChangeArrowheads="1"/>
          </p:cNvSpPr>
          <p:nvPr/>
        </p:nvSpPr>
        <p:spPr bwMode="auto">
          <a:xfrm>
            <a:off x="2574925" y="4368800"/>
            <a:ext cx="3765774" cy="7848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</a:rPr>
              <a:t>U</a:t>
            </a:r>
            <a:r>
              <a:rPr lang="en-US" sz="2000" i="1" baseline="-25000" dirty="0">
                <a:solidFill>
                  <a:schemeClr val="bg1"/>
                </a:solidFill>
                <a:latin typeface="Times New Roman" pitchFamily="18" charset="0"/>
              </a:rPr>
              <a:t>E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  =</a:t>
            </a:r>
            <a:r>
              <a:rPr lang="en-US" sz="2000" dirty="0">
                <a:solidFill>
                  <a:schemeClr val="bg1"/>
                </a:solidFill>
              </a:rPr>
              <a:t> stored energy in capacitor</a:t>
            </a:r>
          </a:p>
          <a:p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</a:rPr>
              <a:t>V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 =</a:t>
            </a:r>
            <a:r>
              <a:rPr lang="en-US" sz="2000" dirty="0">
                <a:solidFill>
                  <a:schemeClr val="bg1"/>
                </a:solidFill>
              </a:rPr>
              <a:t> voltage on capacitor</a:t>
            </a:r>
          </a:p>
        </p:txBody>
      </p:sp>
      <p:sp>
        <p:nvSpPr>
          <p:cNvPr id="421899" name="Text Box 11"/>
          <p:cNvSpPr txBox="1">
            <a:spLocks noChangeArrowheads="1"/>
          </p:cNvSpPr>
          <p:nvPr/>
        </p:nvSpPr>
        <p:spPr bwMode="auto">
          <a:xfrm>
            <a:off x="1800225" y="3694113"/>
            <a:ext cx="88357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F8FA98-B557-4153-A157-A75D1F9F02D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37260" y="5590540"/>
            <a:ext cx="7378943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2"/>
                </a:solidFill>
              </a:rPr>
              <a:t>This gives us an </a:t>
            </a:r>
            <a:r>
              <a:rPr lang="en-US" sz="2000" u="sng" dirty="0" smtClean="0">
                <a:solidFill>
                  <a:schemeClr val="bg2"/>
                </a:solidFill>
              </a:rPr>
              <a:t>alternative</a:t>
            </a:r>
            <a:r>
              <a:rPr lang="en-US" sz="2000" dirty="0" smtClean="0">
                <a:solidFill>
                  <a:schemeClr val="bg2"/>
                </a:solidFill>
              </a:rPr>
              <a:t> method for calculating capacitance.</a:t>
            </a:r>
            <a:endParaRPr lang="en-US" sz="2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1" name="Text Box 3"/>
          <p:cNvSpPr txBox="1">
            <a:spLocks noChangeArrowheads="1"/>
          </p:cNvSpPr>
          <p:nvPr/>
        </p:nvSpPr>
        <p:spPr bwMode="auto">
          <a:xfrm>
            <a:off x="591185" y="0"/>
            <a:ext cx="7939088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Alternative Capacitance </a:t>
            </a:r>
            <a:r>
              <a:rPr lang="en-US" sz="32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Formula (cont.)</a:t>
            </a:r>
            <a:endParaRPr lang="en-US" sz="32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F8FA98-B557-4153-A157-A75D1F9F02D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2879953" y="3488267"/>
            <a:ext cx="3502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hlink"/>
                </a:solidFill>
              </a:rPr>
              <a:t>I</a:t>
            </a:r>
            <a:r>
              <a:rPr lang="en-US" sz="2000" dirty="0" smtClean="0">
                <a:solidFill>
                  <a:schemeClr val="hlink"/>
                </a:solidFill>
              </a:rPr>
              <a:t>deal </a:t>
            </a:r>
            <a:r>
              <a:rPr lang="en-US" sz="2000" dirty="0">
                <a:solidFill>
                  <a:schemeClr val="hlink"/>
                </a:solidFill>
              </a:rPr>
              <a:t>parallel plate </a:t>
            </a:r>
            <a:r>
              <a:rPr lang="en-US" sz="2000" dirty="0" smtClean="0">
                <a:solidFill>
                  <a:schemeClr val="hlink"/>
                </a:solidFill>
              </a:rPr>
              <a:t>capacitor</a:t>
            </a:r>
            <a:endParaRPr lang="en-US" sz="2000" dirty="0">
              <a:solidFill>
                <a:schemeClr val="hlink"/>
              </a:solidFill>
            </a:endParaRPr>
          </a:p>
        </p:txBody>
      </p:sp>
      <p:sp>
        <p:nvSpPr>
          <p:cNvPr id="12" name="Text Box 46"/>
          <p:cNvSpPr txBox="1">
            <a:spLocks noChangeArrowheads="1"/>
          </p:cNvSpPr>
          <p:nvPr/>
        </p:nvSpPr>
        <p:spPr bwMode="auto">
          <a:xfrm>
            <a:off x="884238" y="4247567"/>
            <a:ext cx="1171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Assume:</a:t>
            </a:r>
          </a:p>
        </p:txBody>
      </p:sp>
      <p:graphicFrame>
        <p:nvGraphicFramePr>
          <p:cNvPr id="13" name="Object 47"/>
          <p:cNvGraphicFramePr>
            <a:graphicFrameLocks noChangeAspect="1"/>
          </p:cNvGraphicFramePr>
          <p:nvPr/>
        </p:nvGraphicFramePr>
        <p:xfrm>
          <a:off x="2146982" y="4229878"/>
          <a:ext cx="1265237" cy="474663"/>
        </p:xfrm>
        <a:graphic>
          <a:graphicData uri="http://schemas.openxmlformats.org/presentationml/2006/ole">
            <p:oleObj spid="_x0000_s432188" name="Equation" r:id="rId4" imgW="609600" imgH="228600" progId="Equation.DSMT4">
              <p:embed/>
            </p:oleObj>
          </a:graphicData>
        </a:graphic>
      </p:graphicFrame>
      <p:graphicFrame>
        <p:nvGraphicFramePr>
          <p:cNvPr id="14" name="Object 48"/>
          <p:cNvGraphicFramePr>
            <a:graphicFrameLocks noChangeAspect="1"/>
          </p:cNvGraphicFramePr>
          <p:nvPr/>
        </p:nvGraphicFramePr>
        <p:xfrm>
          <a:off x="1860550" y="5072388"/>
          <a:ext cx="4368800" cy="1374775"/>
        </p:xfrm>
        <a:graphic>
          <a:graphicData uri="http://schemas.openxmlformats.org/presentationml/2006/ole">
            <p:oleObj spid="_x0000_s432189" name="Equation" r:id="rId5" imgW="2260600" imgH="711200" progId="Equation.DSMT4">
              <p:embed/>
            </p:oleObj>
          </a:graphicData>
        </a:graphic>
      </p:graphicFrame>
      <p:sp>
        <p:nvSpPr>
          <p:cNvPr id="15" name="Text Box 50"/>
          <p:cNvSpPr txBox="1">
            <a:spLocks noChangeArrowheads="1"/>
          </p:cNvSpPr>
          <p:nvPr/>
        </p:nvSpPr>
        <p:spPr bwMode="auto">
          <a:xfrm>
            <a:off x="978045" y="847993"/>
            <a:ext cx="4450257" cy="400110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bg2"/>
                </a:solidFill>
              </a:rPr>
              <a:t>Find </a:t>
            </a:r>
            <a:r>
              <a:rPr lang="en-US" sz="2000" i="1" dirty="0" smtClean="0">
                <a:solidFill>
                  <a:schemeClr val="bg2"/>
                </a:solidFill>
                <a:latin typeface="Times New Roman" pitchFamily="18" charset="0"/>
              </a:rPr>
              <a:t>C </a:t>
            </a:r>
            <a:r>
              <a:rPr lang="en-US" sz="2000" dirty="0" smtClean="0">
                <a:solidFill>
                  <a:schemeClr val="bg2"/>
                </a:solidFill>
                <a:latin typeface="+mj-lt"/>
              </a:rPr>
              <a:t>(using the alternative formula).</a:t>
            </a:r>
            <a:endParaRPr lang="en-US" sz="2000" dirty="0">
              <a:solidFill>
                <a:schemeClr val="bg2"/>
              </a:solidFill>
              <a:latin typeface="+mj-lt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2230438" y="1618871"/>
            <a:ext cx="3903012" cy="1616076"/>
            <a:chOff x="2230438" y="1389290"/>
            <a:chExt cx="3903012" cy="1616076"/>
          </a:xfrm>
        </p:grpSpPr>
        <p:sp>
          <p:nvSpPr>
            <p:cNvPr id="17" name="Rectangle 49"/>
            <p:cNvSpPr>
              <a:spLocks noChangeArrowheads="1"/>
            </p:cNvSpPr>
            <p:nvPr/>
          </p:nvSpPr>
          <p:spPr bwMode="auto">
            <a:xfrm flipV="1">
              <a:off x="3270251" y="1967140"/>
              <a:ext cx="2433638" cy="485775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21"/>
            <p:cNvSpPr>
              <a:spLocks noChangeShapeType="1"/>
            </p:cNvSpPr>
            <p:nvPr/>
          </p:nvSpPr>
          <p:spPr bwMode="auto">
            <a:xfrm>
              <a:off x="3284538" y="1965553"/>
              <a:ext cx="2414588" cy="0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Line 22"/>
            <p:cNvSpPr>
              <a:spLocks noChangeShapeType="1"/>
            </p:cNvSpPr>
            <p:nvPr/>
          </p:nvSpPr>
          <p:spPr bwMode="auto">
            <a:xfrm>
              <a:off x="3271838" y="2460853"/>
              <a:ext cx="2425700" cy="0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Line 38"/>
            <p:cNvSpPr>
              <a:spLocks noChangeShapeType="1"/>
            </p:cNvSpPr>
            <p:nvPr/>
          </p:nvSpPr>
          <p:spPr bwMode="auto">
            <a:xfrm>
              <a:off x="5791201" y="1949678"/>
              <a:ext cx="0" cy="5127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Oval 41"/>
            <p:cNvSpPr>
              <a:spLocks noChangeArrowheads="1"/>
            </p:cNvSpPr>
            <p:nvPr/>
          </p:nvSpPr>
          <p:spPr bwMode="auto">
            <a:xfrm>
              <a:off x="4705351" y="1389290"/>
              <a:ext cx="403225" cy="414338"/>
            </a:xfrm>
            <a:prstGeom prst="ellipse">
              <a:avLst/>
            </a:prstGeom>
            <a:noFill/>
            <a:ln w="15875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42"/>
            <p:cNvSpPr>
              <a:spLocks noChangeArrowheads="1"/>
            </p:cNvSpPr>
            <p:nvPr/>
          </p:nvSpPr>
          <p:spPr bwMode="auto">
            <a:xfrm>
              <a:off x="4735513" y="2591028"/>
              <a:ext cx="403225" cy="414338"/>
            </a:xfrm>
            <a:prstGeom prst="ellipse">
              <a:avLst/>
            </a:prstGeom>
            <a:noFill/>
            <a:ln w="15875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43"/>
            <p:cNvSpPr>
              <a:spLocks noChangeShapeType="1"/>
            </p:cNvSpPr>
            <p:nvPr/>
          </p:nvSpPr>
          <p:spPr bwMode="auto">
            <a:xfrm>
              <a:off x="2597151" y="2000478"/>
              <a:ext cx="0" cy="3302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44"/>
            <p:cNvSpPr>
              <a:spLocks noChangeShapeType="1"/>
            </p:cNvSpPr>
            <p:nvPr/>
          </p:nvSpPr>
          <p:spPr bwMode="auto">
            <a:xfrm>
              <a:off x="2230438" y="1965553"/>
              <a:ext cx="75723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Line 52"/>
            <p:cNvSpPr>
              <a:spLocks noChangeShapeType="1"/>
            </p:cNvSpPr>
            <p:nvPr/>
          </p:nvSpPr>
          <p:spPr bwMode="auto">
            <a:xfrm>
              <a:off x="4837113" y="1995715"/>
              <a:ext cx="0" cy="45085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3" name="Object 35"/>
            <p:cNvGraphicFramePr>
              <a:graphicFrameLocks noChangeAspect="1"/>
            </p:cNvGraphicFramePr>
            <p:nvPr/>
          </p:nvGraphicFramePr>
          <p:xfrm>
            <a:off x="2504982" y="2403681"/>
            <a:ext cx="214312" cy="234950"/>
          </p:xfrm>
          <a:graphic>
            <a:graphicData uri="http://schemas.openxmlformats.org/presentationml/2006/ole">
              <p:oleObj spid="_x0000_s432190" name="Equation" r:id="rId6" imgW="126835" imgH="139518" progId="Equation.DSMT4">
                <p:embed/>
              </p:oleObj>
            </a:graphicData>
          </a:graphic>
        </p:graphicFrame>
        <p:graphicFrame>
          <p:nvGraphicFramePr>
            <p:cNvPr id="44" name="Object 36"/>
            <p:cNvGraphicFramePr>
              <a:graphicFrameLocks noChangeAspect="1"/>
            </p:cNvGraphicFramePr>
            <p:nvPr/>
          </p:nvGraphicFramePr>
          <p:xfrm>
            <a:off x="5919138" y="2028701"/>
            <a:ext cx="214312" cy="298450"/>
          </p:xfrm>
          <a:graphic>
            <a:graphicData uri="http://schemas.openxmlformats.org/presentationml/2006/ole">
              <p:oleObj spid="_x0000_s432191" name="Equation" r:id="rId7" imgW="126725" imgH="177415" progId="Equation.DSMT4">
                <p:embed/>
              </p:oleObj>
            </a:graphicData>
          </a:graphic>
        </p:graphicFrame>
        <p:graphicFrame>
          <p:nvGraphicFramePr>
            <p:cNvPr id="45" name="Object 37"/>
            <p:cNvGraphicFramePr>
              <a:graphicFrameLocks noChangeAspect="1"/>
            </p:cNvGraphicFramePr>
            <p:nvPr/>
          </p:nvGraphicFramePr>
          <p:xfrm>
            <a:off x="3425825" y="1546150"/>
            <a:ext cx="1227138" cy="322263"/>
          </p:xfrm>
          <a:graphic>
            <a:graphicData uri="http://schemas.openxmlformats.org/presentationml/2006/ole">
              <p:oleObj spid="_x0000_s432192" name="Equation" r:id="rId8" imgW="939392" imgH="253890" progId="Equation.DSMT4">
                <p:embed/>
              </p:oleObj>
            </a:graphicData>
          </a:graphic>
        </p:graphicFrame>
        <p:graphicFrame>
          <p:nvGraphicFramePr>
            <p:cNvPr id="46" name="Object 42"/>
            <p:cNvGraphicFramePr>
              <a:graphicFrameLocks noChangeAspect="1"/>
            </p:cNvGraphicFramePr>
            <p:nvPr/>
          </p:nvGraphicFramePr>
          <p:xfrm>
            <a:off x="3601202" y="2001074"/>
            <a:ext cx="279400" cy="384175"/>
          </p:xfrm>
          <a:graphic>
            <a:graphicData uri="http://schemas.openxmlformats.org/presentationml/2006/ole">
              <p:oleObj spid="_x0000_s432193" name="Equation" r:id="rId9" imgW="165028" imgH="228501" progId="Equation.DSMT4">
                <p:embed/>
              </p:oleObj>
            </a:graphicData>
          </a:graphic>
        </p:graphicFrame>
        <p:graphicFrame>
          <p:nvGraphicFramePr>
            <p:cNvPr id="432140" name="Object 12"/>
            <p:cNvGraphicFramePr>
              <a:graphicFrameLocks noChangeAspect="1"/>
            </p:cNvGraphicFramePr>
            <p:nvPr/>
          </p:nvGraphicFramePr>
          <p:xfrm>
            <a:off x="4995863" y="2011363"/>
            <a:ext cx="407987" cy="384175"/>
          </p:xfrm>
          <a:graphic>
            <a:graphicData uri="http://schemas.openxmlformats.org/presentationml/2006/ole">
              <p:oleObj spid="_x0000_s432194" name="Equation" r:id="rId10" imgW="241300" imgH="228600" progId="Equation.DSMT4">
                <p:embed/>
              </p:oleObj>
            </a:graphicData>
          </a:graphic>
        </p:graphicFrame>
        <p:graphicFrame>
          <p:nvGraphicFramePr>
            <p:cNvPr id="432141" name="Object 13"/>
            <p:cNvGraphicFramePr>
              <a:graphicFrameLocks noChangeAspect="1"/>
            </p:cNvGraphicFramePr>
            <p:nvPr/>
          </p:nvGraphicFramePr>
          <p:xfrm>
            <a:off x="4772025" y="1435100"/>
            <a:ext cx="258763" cy="277813"/>
          </p:xfrm>
          <a:graphic>
            <a:graphicData uri="http://schemas.openxmlformats.org/presentationml/2006/ole">
              <p:oleObj spid="_x0000_s432195" name="Equation" r:id="rId11" imgW="152268" imgH="164957" progId="Equation.DSMT4">
                <p:embed/>
              </p:oleObj>
            </a:graphicData>
          </a:graphic>
        </p:graphicFrame>
        <p:graphicFrame>
          <p:nvGraphicFramePr>
            <p:cNvPr id="432142" name="Object 14"/>
            <p:cNvGraphicFramePr>
              <a:graphicFrameLocks noChangeAspect="1"/>
            </p:cNvGraphicFramePr>
            <p:nvPr/>
          </p:nvGraphicFramePr>
          <p:xfrm>
            <a:off x="4817546" y="2656280"/>
            <a:ext cx="258763" cy="277813"/>
          </p:xfrm>
          <a:graphic>
            <a:graphicData uri="http://schemas.openxmlformats.org/presentationml/2006/ole">
              <p:oleObj spid="_x0000_s432196" name="Equation" r:id="rId12" imgW="152268" imgH="164957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10426</TotalTime>
  <Words>530</Words>
  <Application>Microsoft Office PowerPoint</Application>
  <PresentationFormat>On-screen Show (4:3)</PresentationFormat>
  <Paragraphs>118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Soaring</vt:lpstr>
      <vt:lpstr>Photo Editor Photo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Anonymous</cp:lastModifiedBy>
  <cp:revision>892</cp:revision>
  <cp:lastPrinted>1999-08-25T18:07:04Z</cp:lastPrinted>
  <dcterms:created xsi:type="dcterms:W3CDTF">1999-08-24T13:57:19Z</dcterms:created>
  <dcterms:modified xsi:type="dcterms:W3CDTF">2023-03-29T18:18:55Z</dcterms:modified>
</cp:coreProperties>
</file>