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276" r:id="rId2"/>
    <p:sldId id="312" r:id="rId3"/>
    <p:sldId id="314" r:id="rId4"/>
    <p:sldId id="315" r:id="rId5"/>
    <p:sldId id="345" r:id="rId6"/>
    <p:sldId id="352" r:id="rId7"/>
    <p:sldId id="350" r:id="rId8"/>
    <p:sldId id="337" r:id="rId9"/>
    <p:sldId id="323" r:id="rId10"/>
    <p:sldId id="324" r:id="rId11"/>
    <p:sldId id="354" r:id="rId12"/>
    <p:sldId id="327" r:id="rId13"/>
    <p:sldId id="355" r:id="rId14"/>
    <p:sldId id="361" r:id="rId15"/>
    <p:sldId id="362" r:id="rId16"/>
    <p:sldId id="333" r:id="rId17"/>
    <p:sldId id="339" r:id="rId18"/>
    <p:sldId id="341" r:id="rId19"/>
    <p:sldId id="344" r:id="rId20"/>
    <p:sldId id="342" r:id="rId21"/>
    <p:sldId id="343" r:id="rId22"/>
    <p:sldId id="334" r:id="rId23"/>
    <p:sldId id="363" r:id="rId24"/>
    <p:sldId id="325" r:id="rId25"/>
    <p:sldId id="326" r:id="rId26"/>
    <p:sldId id="353" r:id="rId27"/>
    <p:sldId id="328" r:id="rId28"/>
    <p:sldId id="335" r:id="rId29"/>
    <p:sldId id="336" r:id="rId30"/>
    <p:sldId id="329" r:id="rId31"/>
    <p:sldId id="330" r:id="rId32"/>
    <p:sldId id="331" r:id="rId33"/>
    <p:sldId id="338" r:id="rId34"/>
    <p:sldId id="364" r:id="rId35"/>
    <p:sldId id="346" r:id="rId36"/>
    <p:sldId id="348" r:id="rId37"/>
    <p:sldId id="349" r:id="rId38"/>
    <p:sldId id="347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FFC78F"/>
    <a:srgbClr val="00FFFF"/>
    <a:srgbClr val="FFFF99"/>
    <a:srgbClr val="DDDDDD"/>
    <a:srgbClr val="FFFF00"/>
    <a:srgbClr val="FF9933"/>
    <a:srgbClr val="33CC33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254" autoAdjust="0"/>
    <p:restoredTop sz="95441" autoAdjust="0"/>
  </p:normalViewPr>
  <p:slideViewPr>
    <p:cSldViewPr snapToGrid="0">
      <p:cViewPr>
        <p:scale>
          <a:sx n="70" d="100"/>
          <a:sy n="70" d="100"/>
        </p:scale>
        <p:origin x="-917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195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31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38.wmf"/><Relationship Id="rId9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1.wmf"/><Relationship Id="rId7" Type="http://schemas.openxmlformats.org/officeDocument/2006/relationships/image" Target="../media/image64.wmf"/><Relationship Id="rId2" Type="http://schemas.openxmlformats.org/officeDocument/2006/relationships/image" Target="../media/image60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38.wmf"/><Relationship Id="rId4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6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60.wmf"/><Relationship Id="rId6" Type="http://schemas.openxmlformats.org/officeDocument/2006/relationships/image" Target="../media/image63.wmf"/><Relationship Id="rId5" Type="http://schemas.openxmlformats.org/officeDocument/2006/relationships/image" Target="../media/image38.wmf"/><Relationship Id="rId4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5.wmf"/><Relationship Id="rId7" Type="http://schemas.openxmlformats.org/officeDocument/2006/relationships/image" Target="../media/image76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58.wmf"/><Relationship Id="rId7" Type="http://schemas.openxmlformats.org/officeDocument/2006/relationships/image" Target="../media/image82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1.wmf"/><Relationship Id="rId5" Type="http://schemas.openxmlformats.org/officeDocument/2006/relationships/image" Target="../media/image73.wmf"/><Relationship Id="rId4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88.wmf"/><Relationship Id="rId7" Type="http://schemas.openxmlformats.org/officeDocument/2006/relationships/image" Target="../media/image71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12" Type="http://schemas.openxmlformats.org/officeDocument/2006/relationships/image" Target="../media/image100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2.wmf"/><Relationship Id="rId7" Type="http://schemas.openxmlformats.org/officeDocument/2006/relationships/image" Target="../media/image45.wmf"/><Relationship Id="rId2" Type="http://schemas.openxmlformats.org/officeDocument/2006/relationships/image" Target="../media/image31.wmf"/><Relationship Id="rId1" Type="http://schemas.openxmlformats.org/officeDocument/2006/relationships/image" Target="../media/image101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9" Type="http://schemas.openxmlformats.org/officeDocument/2006/relationships/image" Target="../media/image10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6.wmf"/><Relationship Id="rId2" Type="http://schemas.openxmlformats.org/officeDocument/2006/relationships/image" Target="../media/image112.wmf"/><Relationship Id="rId1" Type="http://schemas.openxmlformats.org/officeDocument/2006/relationships/image" Target="../media/image56.wmf"/><Relationship Id="rId6" Type="http://schemas.openxmlformats.org/officeDocument/2006/relationships/image" Target="../media/image57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22.wmf"/><Relationship Id="rId7" Type="http://schemas.openxmlformats.org/officeDocument/2006/relationships/image" Target="../media/image114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56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25.wmf"/><Relationship Id="rId7" Type="http://schemas.openxmlformats.org/officeDocument/2006/relationships/image" Target="../media/image114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13.wmf"/><Relationship Id="rId5" Type="http://schemas.openxmlformats.org/officeDocument/2006/relationships/image" Target="../media/image116.wmf"/><Relationship Id="rId4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5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10" Type="http://schemas.openxmlformats.org/officeDocument/2006/relationships/image" Target="../media/image135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10" Type="http://schemas.openxmlformats.org/officeDocument/2006/relationships/image" Target="../media/image135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138.wmf"/><Relationship Id="rId6" Type="http://schemas.openxmlformats.org/officeDocument/2006/relationships/image" Target="../media/image96.wmf"/><Relationship Id="rId11" Type="http://schemas.openxmlformats.org/officeDocument/2006/relationships/image" Target="../media/image100.wmf"/><Relationship Id="rId5" Type="http://schemas.openxmlformats.org/officeDocument/2006/relationships/image" Target="../media/image95.wmf"/><Relationship Id="rId10" Type="http://schemas.openxmlformats.org/officeDocument/2006/relationships/image" Target="../media/image99.wmf"/><Relationship Id="rId4" Type="http://schemas.openxmlformats.org/officeDocument/2006/relationships/image" Target="../media/image94.wmf"/><Relationship Id="rId9" Type="http://schemas.openxmlformats.org/officeDocument/2006/relationships/image" Target="../media/image135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10" Type="http://schemas.openxmlformats.org/officeDocument/2006/relationships/image" Target="../media/image135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8FF1632-171C-42A5-A0A1-A5FE158F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34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D8443AC-64C8-4EE7-9C84-E18C27A75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42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B1667-BD0A-46DC-8B51-105F480735C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66525-4491-4B6D-9D27-967BC09C5E6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C19D5-7EC5-49ED-81F2-DF99C11275E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1148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756E6-4F9B-4301-94F6-8B4A44CFDAD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50CE7-F2D8-432F-9AF2-5EB551B07D2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36303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E28D4-C595-44B9-AB46-7C05074407F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43434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D2F01-8E2C-4B87-B917-9380E09CE1D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23256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38FC0-25C2-41A3-A0AA-2257F14330A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3E981-DE51-481A-AFFB-3BCBEE8F937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44B9F-8A65-47BD-9FBD-8A5CB2BBB12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8AF7E-0A18-4304-865C-24AE69A04ED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F0FF4-7BA3-411D-A340-B29B2A99433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160D9-040A-49EB-B2AD-B47D8C90BCF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526A1-4FD7-477D-B576-4CAC584F3CA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74FE5-DAD3-4B23-A8AB-27F9B4DCEAF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C19D5-7EC5-49ED-81F2-DF99C11275E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10542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C19D5-7EC5-49ED-81F2-DF99C11275E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98613-AB4B-42FF-AA3B-FD16BFEAEDB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C19D5-7EC5-49ED-81F2-DF99C11275E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01534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50CE7-F2D8-432F-9AF2-5EB551B07D2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32E37-A30D-4090-877E-603FA5BA807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BDC46-3C20-4047-92E7-40F10BA40A4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27BE3-3990-451C-95C4-8A4B72C80B6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5B1E-CC5D-45FC-9891-397E33888A5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CC6F7-45C8-460C-AB4C-6596D0CFA17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E5F33-EFC1-4C91-B739-4466622ABCF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D2F01-8E2C-4B87-B917-9380E09CE1D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C19D5-7EC5-49ED-81F2-DF99C11275E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262023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74FE5-DAD3-4B23-A8AB-27F9B4DCEAF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74FE5-DAD3-4B23-A8AB-27F9B4DCEAF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74FE5-DAD3-4B23-A8AB-27F9B4DCEAF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74FE5-DAD3-4B23-A8AB-27F9B4DCEAF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3CF50-6CE2-4856-AEE3-D7E5667F24D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A3CA7-703D-4BC0-A1E7-D130B0041D0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A3CA7-703D-4BC0-A1E7-D130B0041D0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0E5BF-199C-48F1-83DB-1DD449FC183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0E5BF-199C-48F1-83DB-1DD449FC183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824B8-9C1A-497B-A0C7-40F88D1DEBA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3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6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6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oleObject" Target="../embeddings/oleObject72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Relationship Id="rId14" Type="http://schemas.openxmlformats.org/officeDocument/2006/relationships/oleObject" Target="../embeddings/oleObject7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oleObject" Target="../embeddings/oleObject83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0.bin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89.bin"/><Relationship Id="rId9" Type="http://schemas.openxmlformats.org/officeDocument/2006/relationships/oleObject" Target="../embeddings/oleObject9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85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8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98.bin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7.bin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6.bin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1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oleObject" Target="../embeddings/oleObject122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16.bin"/><Relationship Id="rId12" Type="http://schemas.openxmlformats.org/officeDocument/2006/relationships/oleObject" Target="../embeddings/oleObject121.bin"/><Relationship Id="rId17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5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5.bin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24.bin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3.bin"/><Relationship Id="rId9" Type="http://schemas.openxmlformats.org/officeDocument/2006/relationships/oleObject" Target="../embeddings/oleObject118.bin"/><Relationship Id="rId14" Type="http://schemas.openxmlformats.org/officeDocument/2006/relationships/oleObject" Target="../embeddings/oleObject12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30.bin"/><Relationship Id="rId12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9.bin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28.bin"/><Relationship Id="rId10" Type="http://schemas.openxmlformats.org/officeDocument/2006/relationships/oleObject" Target="../embeddings/oleObject133.bin"/><Relationship Id="rId4" Type="http://schemas.openxmlformats.org/officeDocument/2006/relationships/oleObject" Target="../embeddings/oleObject127.bin"/><Relationship Id="rId9" Type="http://schemas.openxmlformats.org/officeDocument/2006/relationships/oleObject" Target="../embeddings/oleObject1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141.bin"/><Relationship Id="rId4" Type="http://schemas.openxmlformats.org/officeDocument/2006/relationships/oleObject" Target="../embeddings/oleObject14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oleObject" Target="../embeddings/oleObject151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45.bin"/><Relationship Id="rId12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44.bin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3.bin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2.bin"/><Relationship Id="rId9" Type="http://schemas.openxmlformats.org/officeDocument/2006/relationships/oleObject" Target="../embeddings/oleObject14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54.bin"/><Relationship Id="rId5" Type="http://schemas.openxmlformats.org/officeDocument/2006/relationships/oleObject" Target="../embeddings/oleObject153.bin"/><Relationship Id="rId4" Type="http://schemas.openxmlformats.org/officeDocument/2006/relationships/oleObject" Target="../embeddings/oleObject15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57.bin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6.bin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5.bin"/><Relationship Id="rId9" Type="http://schemas.openxmlformats.org/officeDocument/2006/relationships/oleObject" Target="../embeddings/oleObject16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65.bin"/><Relationship Id="rId11" Type="http://schemas.openxmlformats.org/officeDocument/2006/relationships/oleObject" Target="../embeddings/oleObject170.bin"/><Relationship Id="rId5" Type="http://schemas.openxmlformats.org/officeDocument/2006/relationships/oleObject" Target="../embeddings/oleObject164.bin"/><Relationship Id="rId10" Type="http://schemas.openxmlformats.org/officeDocument/2006/relationships/oleObject" Target="../embeddings/oleObject169.bin"/><Relationship Id="rId4" Type="http://schemas.openxmlformats.org/officeDocument/2006/relationships/oleObject" Target="../embeddings/oleObject163.bin"/><Relationship Id="rId9" Type="http://schemas.openxmlformats.org/officeDocument/2006/relationships/oleObject" Target="../embeddings/oleObject16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73.bin"/><Relationship Id="rId5" Type="http://schemas.openxmlformats.org/officeDocument/2006/relationships/oleObject" Target="../embeddings/oleObject172.bin"/><Relationship Id="rId4" Type="http://schemas.openxmlformats.org/officeDocument/2006/relationships/oleObject" Target="../embeddings/oleObject17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77.bin"/><Relationship Id="rId5" Type="http://schemas.openxmlformats.org/officeDocument/2006/relationships/oleObject" Target="../embeddings/oleObject176.bin"/><Relationship Id="rId4" Type="http://schemas.openxmlformats.org/officeDocument/2006/relationships/oleObject" Target="../embeddings/oleObject17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13" Type="http://schemas.openxmlformats.org/officeDocument/2006/relationships/oleObject" Target="../embeddings/oleObject188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82.bin"/><Relationship Id="rId12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81.bin"/><Relationship Id="rId11" Type="http://schemas.openxmlformats.org/officeDocument/2006/relationships/oleObject" Target="../embeddings/oleObject186.bin"/><Relationship Id="rId5" Type="http://schemas.openxmlformats.org/officeDocument/2006/relationships/oleObject" Target="../embeddings/oleObject180.bin"/><Relationship Id="rId10" Type="http://schemas.openxmlformats.org/officeDocument/2006/relationships/oleObject" Target="../embeddings/oleObject185.bin"/><Relationship Id="rId4" Type="http://schemas.openxmlformats.org/officeDocument/2006/relationships/oleObject" Target="../embeddings/oleObject179.bin"/><Relationship Id="rId9" Type="http://schemas.openxmlformats.org/officeDocument/2006/relationships/oleObject" Target="../embeddings/oleObject18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oleObject" Target="../embeddings/oleObject198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92.bin"/><Relationship Id="rId12" Type="http://schemas.openxmlformats.org/officeDocument/2006/relationships/oleObject" Target="../embeddings/oleObject1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91.bin"/><Relationship Id="rId11" Type="http://schemas.openxmlformats.org/officeDocument/2006/relationships/oleObject" Target="../embeddings/oleObject196.bin"/><Relationship Id="rId5" Type="http://schemas.openxmlformats.org/officeDocument/2006/relationships/oleObject" Target="../embeddings/oleObject190.bin"/><Relationship Id="rId10" Type="http://schemas.openxmlformats.org/officeDocument/2006/relationships/oleObject" Target="../embeddings/oleObject195.bin"/><Relationship Id="rId4" Type="http://schemas.openxmlformats.org/officeDocument/2006/relationships/oleObject" Target="../embeddings/oleObject189.bin"/><Relationship Id="rId9" Type="http://schemas.openxmlformats.org/officeDocument/2006/relationships/oleObject" Target="../embeddings/oleObject19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oleObject" Target="../embeddings/oleObject208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202.bin"/><Relationship Id="rId12" Type="http://schemas.openxmlformats.org/officeDocument/2006/relationships/oleObject" Target="../embeddings/oleObject20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1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01.bin"/><Relationship Id="rId11" Type="http://schemas.openxmlformats.org/officeDocument/2006/relationships/oleObject" Target="../embeddings/oleObject206.bin"/><Relationship Id="rId5" Type="http://schemas.openxmlformats.org/officeDocument/2006/relationships/oleObject" Target="../embeddings/oleObject200.bin"/><Relationship Id="rId15" Type="http://schemas.openxmlformats.org/officeDocument/2006/relationships/oleObject" Target="../embeddings/oleObject210.bin"/><Relationship Id="rId10" Type="http://schemas.openxmlformats.org/officeDocument/2006/relationships/oleObject" Target="../embeddings/oleObject205.bin"/><Relationship Id="rId4" Type="http://schemas.openxmlformats.org/officeDocument/2006/relationships/oleObject" Target="../embeddings/oleObject199.bin"/><Relationship Id="rId9" Type="http://schemas.openxmlformats.org/officeDocument/2006/relationships/oleObject" Target="../embeddings/oleObject204.bin"/><Relationship Id="rId14" Type="http://schemas.openxmlformats.org/officeDocument/2006/relationships/oleObject" Target="../embeddings/oleObject20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13" Type="http://schemas.openxmlformats.org/officeDocument/2006/relationships/oleObject" Target="../embeddings/oleObject221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215.bin"/><Relationship Id="rId12" Type="http://schemas.openxmlformats.org/officeDocument/2006/relationships/oleObject" Target="../embeddings/oleObject2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14.bin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3.bin"/><Relationship Id="rId10" Type="http://schemas.openxmlformats.org/officeDocument/2006/relationships/oleObject" Target="../embeddings/oleObject218.bin"/><Relationship Id="rId4" Type="http://schemas.openxmlformats.org/officeDocument/2006/relationships/oleObject" Target="../embeddings/oleObject212.bin"/><Relationship Id="rId9" Type="http://schemas.openxmlformats.org/officeDocument/2006/relationships/oleObject" Target="../embeddings/oleObject21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42066" y="2533013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 dirty="0" smtClean="0">
                <a:solidFill>
                  <a:schemeClr val="bg2"/>
                </a:solidFill>
              </a:rPr>
              <a:t>Dept. of ECE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740196" y="17891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2"/>
                </a:solidFill>
              </a:rPr>
              <a:t>Spring </a:t>
            </a:r>
            <a:r>
              <a:rPr lang="en-US" sz="2400" b="1" dirty="0" smtClean="0">
                <a:solidFill>
                  <a:schemeClr val="bg2"/>
                </a:solidFill>
              </a:rPr>
              <a:t>2023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5105400" y="4724400"/>
            <a:ext cx="2946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Notes </a:t>
            </a:r>
            <a:r>
              <a:rPr lang="en-US" sz="4000" dirty="0" smtClean="0">
                <a:solidFill>
                  <a:schemeClr val="bg1"/>
                </a:solidFill>
              </a:rPr>
              <a:t>27</a:t>
            </a:r>
          </a:p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DC Currents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23507" y="3977243"/>
          <a:ext cx="3657600" cy="2620963"/>
        </p:xfrm>
        <a:graphic>
          <a:graphicData uri="http://schemas.openxmlformats.org/presentationml/2006/ole">
            <p:oleObj spid="_x0000_s1044" name="Photo Editor Photo" r:id="rId4" imgW="2857899" imgH="2048161" progId="">
              <p:embed/>
            </p:oleObj>
          </a:graphicData>
        </a:graphic>
      </p:graphicFrame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</a:t>
            </a:r>
            <a:r>
              <a:rPr lang="en-US" sz="360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3318 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Applied Electricity and Magnetism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2114550" y="0"/>
            <a:ext cx="49037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Resistor Formula</a:t>
            </a:r>
          </a:p>
        </p:txBody>
      </p:sp>
      <p:graphicFrame>
        <p:nvGraphicFramePr>
          <p:cNvPr id="8194" name="Object 28"/>
          <p:cNvGraphicFramePr>
            <a:graphicFrameLocks noChangeAspect="1"/>
          </p:cNvGraphicFramePr>
          <p:nvPr/>
        </p:nvGraphicFramePr>
        <p:xfrm>
          <a:off x="6111648" y="2045607"/>
          <a:ext cx="2616200" cy="2563813"/>
        </p:xfrm>
        <a:graphic>
          <a:graphicData uri="http://schemas.openxmlformats.org/presentationml/2006/ole">
            <p:oleObj spid="_x0000_s8412" name="Equation" r:id="rId4" imgW="1320800" imgH="1295400" progId="Equation.DSMT4">
              <p:embed/>
            </p:oleObj>
          </a:graphicData>
        </a:graphic>
      </p:graphicFrame>
      <p:sp>
        <p:nvSpPr>
          <p:cNvPr id="8202" name="Text Box 31"/>
          <p:cNvSpPr txBox="1">
            <a:spLocks noChangeArrowheads="1"/>
          </p:cNvSpPr>
          <p:nvPr/>
        </p:nvSpPr>
        <p:spPr bwMode="auto">
          <a:xfrm>
            <a:off x="371475" y="4792663"/>
            <a:ext cx="372409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Solve for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 from the </a:t>
            </a:r>
            <a:r>
              <a:rPr lang="en-US" dirty="0">
                <a:solidFill>
                  <a:schemeClr val="bg1"/>
                </a:solidFill>
              </a:rPr>
              <a:t>last </a:t>
            </a:r>
            <a:r>
              <a:rPr lang="en-US" dirty="0" smtClean="0">
                <a:solidFill>
                  <a:schemeClr val="bg1"/>
                </a:solidFill>
              </a:rPr>
              <a:t>equation: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195" name="Object 33"/>
          <p:cNvGraphicFramePr>
            <a:graphicFrameLocks noChangeAspect="1"/>
          </p:cNvGraphicFramePr>
          <p:nvPr/>
        </p:nvGraphicFramePr>
        <p:xfrm>
          <a:off x="6231845" y="5485720"/>
          <a:ext cx="2062162" cy="855662"/>
        </p:xfrm>
        <a:graphic>
          <a:graphicData uri="http://schemas.openxmlformats.org/presentationml/2006/ole">
            <p:oleObj spid="_x0000_s8413" name="Equation" r:id="rId5" imgW="1040948" imgH="431613" progId="Equation.DSMT4">
              <p:embed/>
            </p:oleObj>
          </a:graphicData>
        </a:graphic>
      </p:graphicFrame>
      <p:graphicFrame>
        <p:nvGraphicFramePr>
          <p:cNvPr id="8196" name="Object 36"/>
          <p:cNvGraphicFramePr>
            <a:graphicFrameLocks noChangeAspect="1"/>
          </p:cNvGraphicFramePr>
          <p:nvPr/>
        </p:nvGraphicFramePr>
        <p:xfrm>
          <a:off x="3830638" y="5583938"/>
          <a:ext cx="855662" cy="779462"/>
        </p:xfrm>
        <a:graphic>
          <a:graphicData uri="http://schemas.openxmlformats.org/presentationml/2006/ole">
            <p:oleObj spid="_x0000_s8414" name="Equation" r:id="rId6" imgW="431613" imgH="393529" progId="Equation.DSMT4">
              <p:embed/>
            </p:oleObj>
          </a:graphicData>
        </a:graphic>
      </p:graphicFrame>
      <p:sp>
        <p:nvSpPr>
          <p:cNvPr id="8203" name="Text Box 37"/>
          <p:cNvSpPr txBox="1">
            <a:spLocks noChangeArrowheads="1"/>
          </p:cNvSpPr>
          <p:nvPr/>
        </p:nvSpPr>
        <p:spPr bwMode="auto">
          <a:xfrm>
            <a:off x="6341382" y="5026932"/>
            <a:ext cx="17589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Hence we have</a:t>
            </a:r>
          </a:p>
        </p:txBody>
      </p:sp>
      <p:sp>
        <p:nvSpPr>
          <p:cNvPr id="8204" name="TextBox 26"/>
          <p:cNvSpPr txBox="1">
            <a:spLocks noChangeArrowheads="1"/>
          </p:cNvSpPr>
          <p:nvPr/>
        </p:nvSpPr>
        <p:spPr bwMode="auto">
          <a:xfrm>
            <a:off x="1685422" y="5787609"/>
            <a:ext cx="2027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also have that</a:t>
            </a:r>
          </a:p>
        </p:txBody>
      </p:sp>
      <p:sp>
        <p:nvSpPr>
          <p:cNvPr id="8205" name="TextBox 27"/>
          <p:cNvSpPr txBox="1">
            <a:spLocks noChangeArrowheads="1"/>
          </p:cNvSpPr>
          <p:nvPr/>
        </p:nvSpPr>
        <p:spPr bwMode="auto">
          <a:xfrm>
            <a:off x="492125" y="1087438"/>
            <a:ext cx="255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long narrow resistor: </a:t>
            </a:r>
          </a:p>
        </p:txBody>
      </p:sp>
      <p:graphicFrame>
        <p:nvGraphicFramePr>
          <p:cNvPr id="8197" name="Object 27"/>
          <p:cNvGraphicFramePr>
            <a:graphicFrameLocks noChangeAspect="1"/>
          </p:cNvGraphicFramePr>
          <p:nvPr/>
        </p:nvGraphicFramePr>
        <p:xfrm>
          <a:off x="2955925" y="1077913"/>
          <a:ext cx="1208088" cy="452437"/>
        </p:xfrm>
        <a:graphic>
          <a:graphicData uri="http://schemas.openxmlformats.org/presentationml/2006/ole">
            <p:oleObj spid="_x0000_s8415" name="Equation" r:id="rId7" imgW="609600" imgH="228600" progId="Equation.DSMT4">
              <p:embed/>
            </p:oleObj>
          </a:graphicData>
        </a:graphic>
      </p:graphicFrame>
      <p:sp>
        <p:nvSpPr>
          <p:cNvPr id="8206" name="TextBox 29"/>
          <p:cNvSpPr txBox="1">
            <a:spLocks noChangeArrowheads="1"/>
          </p:cNvSpPr>
          <p:nvPr/>
        </p:nvSpPr>
        <p:spPr bwMode="auto">
          <a:xfrm>
            <a:off x="4583575" y="996600"/>
            <a:ext cx="4421529" cy="769441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Note: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The </a:t>
            </a:r>
            <a:r>
              <a:rPr lang="en-US" sz="1400" dirty="0">
                <a:solidFill>
                  <a:schemeClr val="bg1"/>
                </a:solidFill>
              </a:rPr>
              <a:t>electric field is constant </a:t>
            </a:r>
            <a:r>
              <a:rPr lang="en-US" sz="1400" dirty="0" smtClean="0">
                <a:solidFill>
                  <a:schemeClr val="bg1"/>
                </a:solidFill>
              </a:rPr>
              <a:t>(does not change with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1400" dirty="0" smtClean="0">
                <a:solidFill>
                  <a:schemeClr val="bg1"/>
                </a:solidFill>
              </a:rPr>
              <a:t>) since </a:t>
            </a:r>
            <a:r>
              <a:rPr lang="en-US" sz="1400" dirty="0">
                <a:solidFill>
                  <a:schemeClr val="bg1"/>
                </a:solidFill>
              </a:rPr>
              <a:t>the current must be uniform (KCL law).</a:t>
            </a:r>
          </a:p>
        </p:txBody>
      </p:sp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4044950" y="4591050"/>
          <a:ext cx="1535113" cy="854075"/>
        </p:xfrm>
        <a:graphic>
          <a:graphicData uri="http://schemas.openxmlformats.org/presentationml/2006/ole">
            <p:oleObj spid="_x0000_s8416" name="Equation" r:id="rId8" imgW="774364" imgH="431613" progId="Equation.DSMT4">
              <p:embed/>
            </p:oleObj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20675" y="1621971"/>
            <a:ext cx="5397045" cy="2942318"/>
            <a:chOff x="320675" y="1621971"/>
            <a:chExt cx="5397045" cy="2942318"/>
          </a:xfrm>
        </p:grpSpPr>
        <p:sp>
          <p:nvSpPr>
            <p:cNvPr id="362513" name="AutoShape 17"/>
            <p:cNvSpPr>
              <a:spLocks noChangeArrowheads="1"/>
            </p:cNvSpPr>
            <p:nvPr/>
          </p:nvSpPr>
          <p:spPr bwMode="auto">
            <a:xfrm rot="16200317">
              <a:off x="2111375" y="566738"/>
              <a:ext cx="792163" cy="3692525"/>
            </a:xfrm>
            <a:prstGeom prst="can">
              <a:avLst>
                <a:gd name="adj" fmla="val 48847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08" name="Freeform 7"/>
            <p:cNvSpPr>
              <a:spLocks/>
            </p:cNvSpPr>
            <p:nvPr/>
          </p:nvSpPr>
          <p:spPr bwMode="auto">
            <a:xfrm>
              <a:off x="327026" y="2451101"/>
              <a:ext cx="1755775" cy="1168401"/>
            </a:xfrm>
            <a:custGeom>
              <a:avLst/>
              <a:gdLst>
                <a:gd name="T0" fmla="*/ 287 w 1152"/>
                <a:gd name="T1" fmla="*/ 0 h 921"/>
                <a:gd name="T2" fmla="*/ 14 w 1152"/>
                <a:gd name="T3" fmla="*/ 112 h 921"/>
                <a:gd name="T4" fmla="*/ 199 w 1152"/>
                <a:gd name="T5" fmla="*/ 412 h 921"/>
                <a:gd name="T6" fmla="*/ 1020 w 1152"/>
                <a:gd name="T7" fmla="*/ 456 h 9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921"/>
                <a:gd name="T14" fmla="*/ 1152 w 1152"/>
                <a:gd name="T15" fmla="*/ 921 h 9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921">
                  <a:moveTo>
                    <a:pt x="324" y="0"/>
                  </a:moveTo>
                  <a:cubicBezTo>
                    <a:pt x="273" y="38"/>
                    <a:pt x="34" y="84"/>
                    <a:pt x="17" y="219"/>
                  </a:cubicBezTo>
                  <a:cubicBezTo>
                    <a:pt x="0" y="354"/>
                    <a:pt x="33" y="697"/>
                    <a:pt x="225" y="808"/>
                  </a:cubicBezTo>
                  <a:cubicBezTo>
                    <a:pt x="413" y="921"/>
                    <a:pt x="1011" y="879"/>
                    <a:pt x="1152" y="895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9" name="Freeform 8"/>
            <p:cNvSpPr>
              <a:spLocks/>
            </p:cNvSpPr>
            <p:nvPr/>
          </p:nvSpPr>
          <p:spPr bwMode="auto">
            <a:xfrm>
              <a:off x="2219326" y="2346326"/>
              <a:ext cx="2560638" cy="1252538"/>
            </a:xfrm>
            <a:custGeom>
              <a:avLst/>
              <a:gdLst>
                <a:gd name="T0" fmla="*/ 1532 w 1505"/>
                <a:gd name="T1" fmla="*/ 8 h 942"/>
                <a:gd name="T2" fmla="*/ 1756 w 1505"/>
                <a:gd name="T3" fmla="*/ 71 h 942"/>
                <a:gd name="T4" fmla="*/ 1559 w 1505"/>
                <a:gd name="T5" fmla="*/ 434 h 942"/>
                <a:gd name="T6" fmla="*/ 0 w 1505"/>
                <a:gd name="T7" fmla="*/ 554 h 9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5"/>
                <a:gd name="T13" fmla="*/ 0 h 942"/>
                <a:gd name="T14" fmla="*/ 1505 w 1505"/>
                <a:gd name="T15" fmla="*/ 942 h 9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5" h="942">
                  <a:moveTo>
                    <a:pt x="1244" y="13"/>
                  </a:moveTo>
                  <a:cubicBezTo>
                    <a:pt x="1273" y="31"/>
                    <a:pt x="1422" y="0"/>
                    <a:pt x="1426" y="121"/>
                  </a:cubicBezTo>
                  <a:cubicBezTo>
                    <a:pt x="1430" y="242"/>
                    <a:pt x="1505" y="601"/>
                    <a:pt x="1267" y="738"/>
                  </a:cubicBezTo>
                  <a:cubicBezTo>
                    <a:pt x="1029" y="875"/>
                    <a:pt x="264" y="900"/>
                    <a:pt x="0" y="942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3" name="Line 14"/>
            <p:cNvSpPr>
              <a:spLocks noChangeShapeType="1"/>
            </p:cNvSpPr>
            <p:nvPr/>
          </p:nvSpPr>
          <p:spPr bwMode="auto">
            <a:xfrm>
              <a:off x="2074863" y="3319464"/>
              <a:ext cx="0" cy="5476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4" name="Line 15"/>
            <p:cNvSpPr>
              <a:spLocks noChangeShapeType="1"/>
            </p:cNvSpPr>
            <p:nvPr/>
          </p:nvSpPr>
          <p:spPr bwMode="auto">
            <a:xfrm>
              <a:off x="2225676" y="3486151"/>
              <a:ext cx="0" cy="2190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5" name="Line 18"/>
            <p:cNvSpPr>
              <a:spLocks noChangeShapeType="1"/>
            </p:cNvSpPr>
            <p:nvPr/>
          </p:nvSpPr>
          <p:spPr bwMode="auto">
            <a:xfrm>
              <a:off x="3403601" y="2206625"/>
              <a:ext cx="56197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6" name="Line 19"/>
            <p:cNvSpPr>
              <a:spLocks noChangeShapeType="1"/>
            </p:cNvSpPr>
            <p:nvPr/>
          </p:nvSpPr>
          <p:spPr bwMode="auto">
            <a:xfrm>
              <a:off x="3429001" y="2359026"/>
              <a:ext cx="56197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7" name="Line 20"/>
            <p:cNvSpPr>
              <a:spLocks noChangeShapeType="1"/>
            </p:cNvSpPr>
            <p:nvPr/>
          </p:nvSpPr>
          <p:spPr bwMode="auto">
            <a:xfrm>
              <a:off x="3441701" y="2511426"/>
              <a:ext cx="56197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8" name="Line 21"/>
            <p:cNvSpPr>
              <a:spLocks noChangeShapeType="1"/>
            </p:cNvSpPr>
            <p:nvPr/>
          </p:nvSpPr>
          <p:spPr bwMode="auto">
            <a:xfrm>
              <a:off x="3429001" y="2663826"/>
              <a:ext cx="56197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199" name="Object 23"/>
            <p:cNvGraphicFramePr>
              <a:graphicFrameLocks noChangeAspect="1"/>
            </p:cNvGraphicFramePr>
            <p:nvPr/>
          </p:nvGraphicFramePr>
          <p:xfrm>
            <a:off x="1706563" y="2263775"/>
            <a:ext cx="347663" cy="319088"/>
          </p:xfrm>
          <a:graphic>
            <a:graphicData uri="http://schemas.openxmlformats.org/presentationml/2006/ole">
              <p:oleObj spid="_x0000_s8417" name="Equation" r:id="rId9" imgW="152334" imgH="139639" progId="Equation.DSMT4">
                <p:embed/>
              </p:oleObj>
            </a:graphicData>
          </a:graphic>
        </p:graphicFrame>
        <p:sp>
          <p:nvSpPr>
            <p:cNvPr id="8221" name="Line 25"/>
            <p:cNvSpPr>
              <a:spLocks noChangeShapeType="1"/>
            </p:cNvSpPr>
            <p:nvPr/>
          </p:nvSpPr>
          <p:spPr bwMode="auto">
            <a:xfrm>
              <a:off x="4752066" y="2370138"/>
              <a:ext cx="561975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1632857" y="2917371"/>
              <a:ext cx="1284514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8200" name="Object 8"/>
            <p:cNvGraphicFramePr>
              <a:graphicFrameLocks noChangeAspect="1"/>
            </p:cNvGraphicFramePr>
            <p:nvPr/>
          </p:nvGraphicFramePr>
          <p:xfrm>
            <a:off x="2247220" y="1621971"/>
            <a:ext cx="261223" cy="284844"/>
          </p:xfrm>
          <a:graphic>
            <a:graphicData uri="http://schemas.openxmlformats.org/presentationml/2006/ole">
              <p:oleObj spid="_x0000_s8418" name="Equation" r:id="rId10" imgW="139639" imgH="152334" progId="Equation.DSMT4">
                <p:embed/>
              </p:oleObj>
            </a:graphicData>
          </a:graphic>
        </p:graphicFrame>
        <p:graphicFrame>
          <p:nvGraphicFramePr>
            <p:cNvPr id="2" name="Object 9"/>
            <p:cNvGraphicFramePr>
              <a:graphicFrameLocks noChangeAspect="1"/>
            </p:cNvGraphicFramePr>
            <p:nvPr/>
          </p:nvGraphicFramePr>
          <p:xfrm>
            <a:off x="320675" y="2090738"/>
            <a:ext cx="284163" cy="307975"/>
          </p:xfrm>
          <a:graphic>
            <a:graphicData uri="http://schemas.openxmlformats.org/presentationml/2006/ole">
              <p:oleObj spid="_x0000_s8419" name="Equation" r:id="rId11" imgW="152268" imgH="164957" progId="Equation.DSMT4">
                <p:embed/>
              </p:oleObj>
            </a:graphicData>
          </a:graphic>
        </p:graphicFrame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2509838" y="3070225"/>
            <a:ext cx="236537" cy="284163"/>
          </p:xfrm>
          <a:graphic>
            <a:graphicData uri="http://schemas.openxmlformats.org/presentationml/2006/ole">
              <p:oleObj spid="_x0000_s8420" name="Equation" r:id="rId12" imgW="126835" imgH="152202" progId="Equation.DSMT4">
                <p:embed/>
              </p:oleObj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5481183" y="2264683"/>
            <a:ext cx="236537" cy="261938"/>
          </p:xfrm>
          <a:graphic>
            <a:graphicData uri="http://schemas.openxmlformats.org/presentationml/2006/ole">
              <p:oleObj spid="_x0000_s8421" name="Equation" r:id="rId13" imgW="126835" imgH="139518" progId="Equation.DSMT4">
                <p:embed/>
              </p:oleObj>
            </a:graphicData>
          </a:graphic>
        </p:graphicFrame>
        <p:graphicFrame>
          <p:nvGraphicFramePr>
            <p:cNvPr id="5" name="Object 12"/>
            <p:cNvGraphicFramePr>
              <a:graphicFrameLocks noChangeAspect="1"/>
            </p:cNvGraphicFramePr>
            <p:nvPr/>
          </p:nvGraphicFramePr>
          <p:xfrm>
            <a:off x="1995713" y="4254727"/>
            <a:ext cx="284163" cy="309562"/>
          </p:xfrm>
          <a:graphic>
            <a:graphicData uri="http://schemas.openxmlformats.org/presentationml/2006/ole">
              <p:oleObj spid="_x0000_s8422" name="Equation" r:id="rId14" imgW="152268" imgH="164957" progId="Equation.DSMT4">
                <p:embed/>
              </p:oleObj>
            </a:graphicData>
          </a:graphic>
        </p:graphicFrame>
        <p:graphicFrame>
          <p:nvGraphicFramePr>
            <p:cNvPr id="8207" name="Object 15"/>
            <p:cNvGraphicFramePr>
              <a:graphicFrameLocks noChangeAspect="1"/>
            </p:cNvGraphicFramePr>
            <p:nvPr/>
          </p:nvGraphicFramePr>
          <p:xfrm>
            <a:off x="2890838" y="2251757"/>
            <a:ext cx="260350" cy="355600"/>
          </p:xfrm>
          <a:graphic>
            <a:graphicData uri="http://schemas.openxmlformats.org/presentationml/2006/ole">
              <p:oleObj spid="_x0000_s8423" name="Equation" r:id="rId15" imgW="139639" imgH="190417" progId="Equation.DSMT4">
                <p:embed/>
              </p:oleObj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1567543" y="39624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83975" y="397328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2098675" y="0"/>
            <a:ext cx="4979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Joule’s Law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235" name="Text Box 40"/>
          <p:cNvSpPr txBox="1">
            <a:spLocks noChangeArrowheads="1"/>
          </p:cNvSpPr>
          <p:nvPr/>
        </p:nvSpPr>
        <p:spPr bwMode="auto">
          <a:xfrm>
            <a:off x="6372311" y="3300507"/>
            <a:ext cx="2038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Conducting </a:t>
            </a:r>
            <a:r>
              <a:rPr lang="en-US" dirty="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363548" name="Freeform 28"/>
          <p:cNvSpPr>
            <a:spLocks/>
          </p:cNvSpPr>
          <p:nvPr/>
        </p:nvSpPr>
        <p:spPr bwMode="auto">
          <a:xfrm>
            <a:off x="1483102" y="1779266"/>
            <a:ext cx="5710238" cy="1557337"/>
          </a:xfrm>
          <a:custGeom>
            <a:avLst/>
            <a:gdLst/>
            <a:ahLst/>
            <a:cxnLst>
              <a:cxn ang="0">
                <a:pos x="68" y="95"/>
              </a:cxn>
              <a:cxn ang="0">
                <a:pos x="23" y="189"/>
              </a:cxn>
              <a:cxn ang="0">
                <a:pos x="3" y="298"/>
              </a:cxn>
              <a:cxn ang="0">
                <a:pos x="24" y="440"/>
              </a:cxn>
              <a:cxn ang="0">
                <a:pos x="144" y="534"/>
              </a:cxn>
              <a:cxn ang="0">
                <a:pos x="308" y="596"/>
              </a:cxn>
              <a:cxn ang="0">
                <a:pos x="486" y="658"/>
              </a:cxn>
              <a:cxn ang="0">
                <a:pos x="624" y="644"/>
              </a:cxn>
              <a:cxn ang="0">
                <a:pos x="761" y="637"/>
              </a:cxn>
              <a:cxn ang="0">
                <a:pos x="904" y="574"/>
              </a:cxn>
              <a:cxn ang="0">
                <a:pos x="1008" y="469"/>
              </a:cxn>
              <a:cxn ang="0">
                <a:pos x="1041" y="351"/>
              </a:cxn>
              <a:cxn ang="0">
                <a:pos x="1069" y="267"/>
              </a:cxn>
              <a:cxn ang="0">
                <a:pos x="1049" y="150"/>
              </a:cxn>
              <a:cxn ang="0">
                <a:pos x="973" y="109"/>
              </a:cxn>
              <a:cxn ang="0">
                <a:pos x="912" y="82"/>
              </a:cxn>
              <a:cxn ang="0">
                <a:pos x="774" y="6"/>
              </a:cxn>
              <a:cxn ang="0">
                <a:pos x="630" y="48"/>
              </a:cxn>
              <a:cxn ang="0">
                <a:pos x="466" y="54"/>
              </a:cxn>
              <a:cxn ang="0">
                <a:pos x="285" y="25"/>
              </a:cxn>
              <a:cxn ang="0">
                <a:pos x="168" y="34"/>
              </a:cxn>
              <a:cxn ang="0">
                <a:pos x="68" y="95"/>
              </a:cxn>
            </a:cxnLst>
            <a:rect l="0" t="0" r="r" b="b"/>
            <a:pathLst>
              <a:path w="1070" h="666">
                <a:moveTo>
                  <a:pt x="68" y="95"/>
                </a:moveTo>
                <a:cubicBezTo>
                  <a:pt x="49" y="124"/>
                  <a:pt x="34" y="155"/>
                  <a:pt x="23" y="189"/>
                </a:cubicBezTo>
                <a:cubicBezTo>
                  <a:pt x="13" y="222"/>
                  <a:pt x="3" y="256"/>
                  <a:pt x="3" y="298"/>
                </a:cubicBezTo>
                <a:cubicBezTo>
                  <a:pt x="3" y="340"/>
                  <a:pt x="0" y="401"/>
                  <a:pt x="24" y="440"/>
                </a:cubicBezTo>
                <a:cubicBezTo>
                  <a:pt x="48" y="479"/>
                  <a:pt x="97" y="508"/>
                  <a:pt x="144" y="534"/>
                </a:cubicBezTo>
                <a:cubicBezTo>
                  <a:pt x="191" y="560"/>
                  <a:pt x="251" y="575"/>
                  <a:pt x="308" y="596"/>
                </a:cubicBezTo>
                <a:cubicBezTo>
                  <a:pt x="365" y="617"/>
                  <a:pt x="433" y="650"/>
                  <a:pt x="486" y="658"/>
                </a:cubicBezTo>
                <a:cubicBezTo>
                  <a:pt x="539" y="666"/>
                  <a:pt x="578" y="647"/>
                  <a:pt x="624" y="644"/>
                </a:cubicBezTo>
                <a:cubicBezTo>
                  <a:pt x="670" y="641"/>
                  <a:pt x="715" y="649"/>
                  <a:pt x="761" y="637"/>
                </a:cubicBezTo>
                <a:cubicBezTo>
                  <a:pt x="807" y="625"/>
                  <a:pt x="863" y="602"/>
                  <a:pt x="904" y="574"/>
                </a:cubicBezTo>
                <a:cubicBezTo>
                  <a:pt x="945" y="546"/>
                  <a:pt x="985" y="506"/>
                  <a:pt x="1008" y="469"/>
                </a:cubicBezTo>
                <a:cubicBezTo>
                  <a:pt x="1032" y="432"/>
                  <a:pt x="1031" y="385"/>
                  <a:pt x="1041" y="351"/>
                </a:cubicBezTo>
                <a:cubicBezTo>
                  <a:pt x="1051" y="317"/>
                  <a:pt x="1068" y="300"/>
                  <a:pt x="1069" y="267"/>
                </a:cubicBezTo>
                <a:cubicBezTo>
                  <a:pt x="1070" y="234"/>
                  <a:pt x="1065" y="176"/>
                  <a:pt x="1049" y="150"/>
                </a:cubicBezTo>
                <a:cubicBezTo>
                  <a:pt x="1033" y="124"/>
                  <a:pt x="996" y="120"/>
                  <a:pt x="973" y="109"/>
                </a:cubicBezTo>
                <a:cubicBezTo>
                  <a:pt x="950" y="98"/>
                  <a:pt x="945" y="99"/>
                  <a:pt x="912" y="82"/>
                </a:cubicBezTo>
                <a:cubicBezTo>
                  <a:pt x="879" y="65"/>
                  <a:pt x="821" y="12"/>
                  <a:pt x="774" y="6"/>
                </a:cubicBezTo>
                <a:cubicBezTo>
                  <a:pt x="727" y="0"/>
                  <a:pt x="681" y="40"/>
                  <a:pt x="630" y="48"/>
                </a:cubicBezTo>
                <a:cubicBezTo>
                  <a:pt x="579" y="56"/>
                  <a:pt x="523" y="58"/>
                  <a:pt x="466" y="54"/>
                </a:cubicBezTo>
                <a:cubicBezTo>
                  <a:pt x="409" y="50"/>
                  <a:pt x="335" y="28"/>
                  <a:pt x="285" y="25"/>
                </a:cubicBezTo>
                <a:cubicBezTo>
                  <a:pt x="235" y="22"/>
                  <a:pt x="205" y="22"/>
                  <a:pt x="168" y="34"/>
                </a:cubicBezTo>
                <a:cubicBezTo>
                  <a:pt x="132" y="45"/>
                  <a:pt x="89" y="82"/>
                  <a:pt x="68" y="95"/>
                </a:cubicBezTo>
                <a:close/>
              </a:path>
            </a:pathLst>
          </a:custGeom>
          <a:solidFill>
            <a:srgbClr val="FFC78F"/>
          </a:solidFill>
          <a:ln w="19050" cap="flat" cmpd="sng">
            <a:solidFill>
              <a:schemeClr val="bg2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230" name="AutoShape 34"/>
          <p:cNvSpPr>
            <a:spLocks noChangeArrowheads="1"/>
          </p:cNvSpPr>
          <p:nvPr/>
        </p:nvSpPr>
        <p:spPr bwMode="auto">
          <a:xfrm>
            <a:off x="3518521" y="2391244"/>
            <a:ext cx="1058862" cy="166690"/>
          </a:xfrm>
          <a:prstGeom prst="rightArrow">
            <a:avLst>
              <a:gd name="adj1" fmla="val 50000"/>
              <a:gd name="adj2" fmla="val 198512"/>
            </a:avLst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9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3140499"/>
              </p:ext>
            </p:extLst>
          </p:nvPr>
        </p:nvGraphicFramePr>
        <p:xfrm>
          <a:off x="5137510" y="2239639"/>
          <a:ext cx="1104900" cy="469900"/>
        </p:xfrm>
        <a:graphic>
          <a:graphicData uri="http://schemas.openxmlformats.org/presentationml/2006/ole">
            <p:oleObj spid="_x0000_s168015" name="Equation" r:id="rId4" imgW="507780" imgH="215806" progId="Equation.DSMT4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7100239"/>
              </p:ext>
            </p:extLst>
          </p:nvPr>
        </p:nvGraphicFramePr>
        <p:xfrm>
          <a:off x="3814251" y="2612846"/>
          <a:ext cx="316832" cy="397043"/>
        </p:xfrm>
        <a:graphic>
          <a:graphicData uri="http://schemas.openxmlformats.org/presentationml/2006/ole">
            <p:oleObj spid="_x0000_s168016" name="Equation" r:id="rId5" imgW="152334" imgH="190417" progId="Equation.DSMT4">
              <p:embed/>
            </p:oleObj>
          </a:graphicData>
        </a:graphic>
      </p:graphicFrame>
      <p:graphicFrame>
        <p:nvGraphicFramePr>
          <p:cNvPr id="2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5733610"/>
              </p:ext>
            </p:extLst>
          </p:nvPr>
        </p:nvGraphicFramePr>
        <p:xfrm>
          <a:off x="2450706" y="2061360"/>
          <a:ext cx="331788" cy="304800"/>
        </p:xfrm>
        <a:graphic>
          <a:graphicData uri="http://schemas.openxmlformats.org/presentationml/2006/ole">
            <p:oleObj spid="_x0000_s168017" name="Equation" r:id="rId6" imgW="152334" imgH="139639" progId="Equation.DSMT4">
              <p:embed/>
            </p:oleObj>
          </a:graphicData>
        </a:graphic>
      </p:graphicFrame>
      <p:graphicFrame>
        <p:nvGraphicFramePr>
          <p:cNvPr id="2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5930260"/>
              </p:ext>
            </p:extLst>
          </p:nvPr>
        </p:nvGraphicFramePr>
        <p:xfrm>
          <a:off x="1615474" y="4836641"/>
          <a:ext cx="6315075" cy="1169988"/>
        </p:xfrm>
        <a:graphic>
          <a:graphicData uri="http://schemas.openxmlformats.org/presentationml/2006/ole">
            <p:oleObj spid="_x0000_s168018" name="Equation" r:id="rId7" imgW="2743200" imgH="5080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3506" y="4220989"/>
            <a:ext cx="533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power dissipated inside the body as heat is: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17197" y="881240"/>
            <a:ext cx="4942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(Please see Appendix A for a derivation.)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4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831850" y="0"/>
            <a:ext cx="76723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Power Dissipation by Resistor</a:t>
            </a:r>
          </a:p>
        </p:txBody>
      </p:sp>
      <p:graphicFrame>
        <p:nvGraphicFramePr>
          <p:cNvPr id="11266" name="Object 33"/>
          <p:cNvGraphicFramePr>
            <a:graphicFrameLocks noChangeAspect="1"/>
          </p:cNvGraphicFramePr>
          <p:nvPr/>
        </p:nvGraphicFramePr>
        <p:xfrm>
          <a:off x="1406979" y="3804104"/>
          <a:ext cx="2227263" cy="1708150"/>
        </p:xfrm>
        <a:graphic>
          <a:graphicData uri="http://schemas.openxmlformats.org/presentationml/2006/ole">
            <p:oleObj spid="_x0000_s11437" name="Equation" r:id="rId4" imgW="1143000" imgH="876300" progId="Equation.DSMT4">
              <p:embed/>
            </p:oleObj>
          </a:graphicData>
        </a:graphic>
      </p:graphicFrame>
      <p:graphicFrame>
        <p:nvGraphicFramePr>
          <p:cNvPr id="11267" name="Object 34"/>
          <p:cNvGraphicFramePr>
            <a:graphicFrameLocks noChangeAspect="1"/>
          </p:cNvGraphicFramePr>
          <p:nvPr/>
        </p:nvGraphicFramePr>
        <p:xfrm>
          <a:off x="6113463" y="4371975"/>
          <a:ext cx="1481137" cy="1277938"/>
        </p:xfrm>
        <a:graphic>
          <a:graphicData uri="http://schemas.openxmlformats.org/presentationml/2006/ole">
            <p:oleObj spid="_x0000_s11438" name="Equation" r:id="rId5" imgW="558558" imgH="482391" progId="Equation.DSMT4">
              <p:embed/>
            </p:oleObj>
          </a:graphicData>
        </a:graphic>
      </p:graphicFrame>
      <p:sp>
        <p:nvSpPr>
          <p:cNvPr id="11271" name="Text Box 35"/>
          <p:cNvSpPr txBox="1">
            <a:spLocks noChangeArrowheads="1"/>
          </p:cNvSpPr>
          <p:nvPr/>
        </p:nvSpPr>
        <p:spPr bwMode="auto">
          <a:xfrm>
            <a:off x="6348413" y="3829113"/>
            <a:ext cx="85151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72" name="Text Box 38"/>
          <p:cNvSpPr txBox="1">
            <a:spLocks noChangeArrowheads="1"/>
          </p:cNvSpPr>
          <p:nvPr/>
        </p:nvSpPr>
        <p:spPr bwMode="auto">
          <a:xfrm>
            <a:off x="1243239" y="6119813"/>
            <a:ext cx="700243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Note:</a:t>
            </a:r>
            <a:r>
              <a:rPr lang="en-US" sz="2000" dirty="0">
                <a:solidFill>
                  <a:schemeClr val="bg1"/>
                </a:solidFill>
              </a:rPr>
              <a:t> The </a:t>
            </a:r>
            <a:r>
              <a:rPr lang="en-US" sz="2000" u="sng" dirty="0">
                <a:solidFill>
                  <a:schemeClr val="bg1"/>
                </a:solidFill>
              </a:rPr>
              <a:t>passive sign convention</a:t>
            </a:r>
            <a:r>
              <a:rPr lang="en-US" sz="2000" dirty="0">
                <a:solidFill>
                  <a:schemeClr val="bg1"/>
                </a:solidFill>
              </a:rPr>
              <a:t> applies to the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VI</a:t>
            </a:r>
            <a:r>
              <a:rPr lang="en-US" sz="2000" dirty="0" smtClean="0">
                <a:solidFill>
                  <a:schemeClr val="bg1"/>
                </a:solidFill>
              </a:rPr>
              <a:t> formula.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276" name="Text Box 8"/>
          <p:cNvSpPr txBox="1">
            <a:spLocks noChangeArrowheads="1"/>
          </p:cNvSpPr>
          <p:nvPr/>
        </p:nvSpPr>
        <p:spPr bwMode="auto">
          <a:xfrm>
            <a:off x="1221469" y="941242"/>
            <a:ext cx="1116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hlink"/>
                </a:solidFill>
              </a:rPr>
              <a:t>Resistor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01786" y="1236022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Passive sign convention labeling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87364" y="1488250"/>
            <a:ext cx="7223186" cy="2055978"/>
            <a:chOff x="987364" y="1488250"/>
            <a:chExt cx="7223186" cy="2055978"/>
          </a:xfrm>
        </p:grpSpPr>
        <p:graphicFrame>
          <p:nvGraphicFramePr>
            <p:cNvPr id="11268" name="Object 43"/>
            <p:cNvGraphicFramePr>
              <a:graphicFrameLocks noChangeAspect="1"/>
            </p:cNvGraphicFramePr>
            <p:nvPr/>
          </p:nvGraphicFramePr>
          <p:xfrm>
            <a:off x="4545240" y="3198153"/>
            <a:ext cx="1162050" cy="346075"/>
          </p:xfrm>
          <a:graphic>
            <a:graphicData uri="http://schemas.openxmlformats.org/presentationml/2006/ole">
              <p:oleObj spid="_x0000_s11439" name="Equation" r:id="rId6" imgW="596641" imgH="177723" progId="Equation.DSMT4">
                <p:embed/>
              </p:oleObj>
            </a:graphicData>
          </a:graphic>
        </p:graphicFrame>
        <p:sp>
          <p:nvSpPr>
            <p:cNvPr id="365578" name="AutoShape 10"/>
            <p:cNvSpPr>
              <a:spLocks noChangeArrowheads="1"/>
            </p:cNvSpPr>
            <p:nvPr/>
          </p:nvSpPr>
          <p:spPr bwMode="auto">
            <a:xfrm rot="16200317">
              <a:off x="3597276" y="518287"/>
              <a:ext cx="792163" cy="3692525"/>
            </a:xfrm>
            <a:prstGeom prst="can">
              <a:avLst>
                <a:gd name="adj" fmla="val 54843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5210176" y="1531113"/>
              <a:ext cx="450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   -</a:t>
              </a:r>
            </a:p>
          </p:txBody>
        </p:sp>
        <p:graphicFrame>
          <p:nvGraphicFramePr>
            <p:cNvPr id="11269" name="Object 23"/>
            <p:cNvGraphicFramePr>
              <a:graphicFrameLocks noChangeAspect="1"/>
            </p:cNvGraphicFramePr>
            <p:nvPr/>
          </p:nvGraphicFramePr>
          <p:xfrm>
            <a:off x="3192464" y="2213738"/>
            <a:ext cx="347663" cy="319088"/>
          </p:xfrm>
          <a:graphic>
            <a:graphicData uri="http://schemas.openxmlformats.org/presentationml/2006/ole">
              <p:oleObj spid="_x0000_s11440" name="Equation" r:id="rId7" imgW="152334" imgH="139639" progId="Equation.DSMT4">
                <p:embed/>
              </p:oleObj>
            </a:graphicData>
          </a:graphic>
        </p:graphicFrame>
        <p:sp>
          <p:nvSpPr>
            <p:cNvPr id="11282" name="Line 29"/>
            <p:cNvSpPr>
              <a:spLocks noChangeShapeType="1"/>
            </p:cNvSpPr>
            <p:nvPr/>
          </p:nvSpPr>
          <p:spPr bwMode="auto">
            <a:xfrm>
              <a:off x="987364" y="2364800"/>
              <a:ext cx="13287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3" name="Text Box 31"/>
            <p:cNvSpPr txBox="1">
              <a:spLocks noChangeArrowheads="1"/>
            </p:cNvSpPr>
            <p:nvPr/>
          </p:nvSpPr>
          <p:spPr bwMode="auto">
            <a:xfrm>
              <a:off x="2278064" y="1488250"/>
              <a:ext cx="5080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   </a:t>
              </a:r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1285" name="Line 28"/>
            <p:cNvSpPr>
              <a:spLocks noChangeShapeType="1"/>
            </p:cNvSpPr>
            <p:nvPr/>
          </p:nvSpPr>
          <p:spPr bwMode="auto">
            <a:xfrm flipV="1">
              <a:off x="1472542" y="2375221"/>
              <a:ext cx="320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6" name="Line 30"/>
            <p:cNvSpPr>
              <a:spLocks noChangeShapeType="1"/>
            </p:cNvSpPr>
            <p:nvPr/>
          </p:nvSpPr>
          <p:spPr bwMode="auto">
            <a:xfrm>
              <a:off x="5859464" y="2368425"/>
              <a:ext cx="13287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11275" name="Straight Arrow Connector 23"/>
            <p:cNvCxnSpPr>
              <a:cxnSpLocks noChangeShapeType="1"/>
            </p:cNvCxnSpPr>
            <p:nvPr/>
          </p:nvCxnSpPr>
          <p:spPr bwMode="auto">
            <a:xfrm>
              <a:off x="7329486" y="2376284"/>
              <a:ext cx="472602" cy="0"/>
            </a:xfrm>
            <a:prstGeom prst="straightConnector1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V="1">
              <a:off x="6339446" y="2373243"/>
              <a:ext cx="320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1270" name="Object 43"/>
            <p:cNvGraphicFramePr>
              <a:graphicFrameLocks noChangeAspect="1"/>
            </p:cNvGraphicFramePr>
            <p:nvPr/>
          </p:nvGraphicFramePr>
          <p:xfrm>
            <a:off x="3934279" y="2851830"/>
            <a:ext cx="273050" cy="296862"/>
          </p:xfrm>
          <a:graphic>
            <a:graphicData uri="http://schemas.openxmlformats.org/presentationml/2006/ole">
              <p:oleObj spid="_x0000_s11441" name="Equation" r:id="rId8" imgW="139639" imgH="152334" progId="Equation.DSMT4">
                <p:embed/>
              </p:oleObj>
            </a:graphicData>
          </a:graphic>
        </p:graphicFrame>
        <p:graphicFrame>
          <p:nvGraphicFramePr>
            <p:cNvPr id="2" name="Object 43"/>
            <p:cNvGraphicFramePr>
              <a:graphicFrameLocks noChangeAspect="1"/>
            </p:cNvGraphicFramePr>
            <p:nvPr/>
          </p:nvGraphicFramePr>
          <p:xfrm>
            <a:off x="5957888" y="2557463"/>
            <a:ext cx="296862" cy="320675"/>
          </p:xfrm>
          <a:graphic>
            <a:graphicData uri="http://schemas.openxmlformats.org/presentationml/2006/ole">
              <p:oleObj spid="_x0000_s11442" name="Equation" r:id="rId9" imgW="152268" imgH="164957" progId="Equation.DSMT4">
                <p:embed/>
              </p:oleObj>
            </a:graphicData>
          </a:graphic>
        </p:graphicFrame>
        <p:graphicFrame>
          <p:nvGraphicFramePr>
            <p:cNvPr id="3" name="Object 43"/>
            <p:cNvGraphicFramePr>
              <a:graphicFrameLocks noChangeAspect="1"/>
            </p:cNvGraphicFramePr>
            <p:nvPr/>
          </p:nvGraphicFramePr>
          <p:xfrm>
            <a:off x="1322388" y="2471738"/>
            <a:ext cx="247650" cy="295275"/>
          </p:xfrm>
          <a:graphic>
            <a:graphicData uri="http://schemas.openxmlformats.org/presentationml/2006/ole">
              <p:oleObj spid="_x0000_s11443" name="Equation" r:id="rId10" imgW="126835" imgH="152202" progId="Equation.DSMT4">
                <p:embed/>
              </p:oleObj>
            </a:graphicData>
          </a:graphic>
        </p:graphicFrame>
        <p:graphicFrame>
          <p:nvGraphicFramePr>
            <p:cNvPr id="11273" name="Object 43"/>
            <p:cNvGraphicFramePr>
              <a:graphicFrameLocks noChangeAspect="1"/>
            </p:cNvGraphicFramePr>
            <p:nvPr/>
          </p:nvGraphicFramePr>
          <p:xfrm>
            <a:off x="3802063" y="1511300"/>
            <a:ext cx="296862" cy="320675"/>
          </p:xfrm>
          <a:graphic>
            <a:graphicData uri="http://schemas.openxmlformats.org/presentationml/2006/ole">
              <p:oleObj spid="_x0000_s11444" name="Equation" r:id="rId11" imgW="152268" imgH="164957" progId="Equation.DSMT4">
                <p:embed/>
              </p:oleObj>
            </a:graphicData>
          </a:graphic>
        </p:graphicFrame>
        <p:graphicFrame>
          <p:nvGraphicFramePr>
            <p:cNvPr id="11274" name="Object 43"/>
            <p:cNvGraphicFramePr>
              <a:graphicFrameLocks noChangeAspect="1"/>
            </p:cNvGraphicFramePr>
            <p:nvPr/>
          </p:nvGraphicFramePr>
          <p:xfrm>
            <a:off x="7964488" y="2255385"/>
            <a:ext cx="246062" cy="271462"/>
          </p:xfrm>
          <a:graphic>
            <a:graphicData uri="http://schemas.openxmlformats.org/presentationml/2006/ole">
              <p:oleObj spid="_x0000_s11445" name="Equation" r:id="rId12" imgW="126835" imgH="139518" progId="Equation.DSMT4">
                <p:embed/>
              </p:oleObj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700644" y="2933205"/>
            <a:ext cx="228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Assume a uniform current.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2624138" y="0"/>
            <a:ext cx="39989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RC Analogy</a:t>
            </a:r>
          </a:p>
        </p:txBody>
      </p:sp>
      <p:sp>
        <p:nvSpPr>
          <p:cNvPr id="12293" name="Text Box 54"/>
          <p:cNvSpPr txBox="1">
            <a:spLocks noChangeArrowheads="1"/>
          </p:cNvSpPr>
          <p:nvPr/>
        </p:nvSpPr>
        <p:spPr bwMode="auto">
          <a:xfrm>
            <a:off x="1014413" y="5638800"/>
            <a:ext cx="7177087" cy="9848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35000" indent="-635000"/>
            <a:r>
              <a:rPr lang="en-US" b="1" dirty="0">
                <a:solidFill>
                  <a:schemeClr val="hlink"/>
                </a:solidFill>
              </a:rPr>
              <a:t>Goal:</a:t>
            </a:r>
            <a:r>
              <a:rPr lang="en-US" dirty="0">
                <a:solidFill>
                  <a:schemeClr val="hlink"/>
                </a:solidFill>
              </a:rPr>
              <a:t> </a:t>
            </a:r>
            <a:endParaRPr lang="en-US" dirty="0" smtClean="0">
              <a:solidFill>
                <a:schemeClr val="hlink"/>
              </a:solidFill>
            </a:endParaRPr>
          </a:p>
          <a:p>
            <a:r>
              <a:rPr lang="en-US" dirty="0" smtClean="0">
                <a:solidFill>
                  <a:schemeClr val="hlink"/>
                </a:solidFill>
              </a:rPr>
              <a:t>Assuming </a:t>
            </a:r>
            <a:r>
              <a:rPr lang="en-US" dirty="0">
                <a:solidFill>
                  <a:schemeClr val="hlink"/>
                </a:solidFill>
              </a:rPr>
              <a:t>we know how to solve the </a:t>
            </a:r>
            <a:r>
              <a:rPr lang="en-US" i="1" dirty="0">
                <a:solidFill>
                  <a:schemeClr val="hlink"/>
                </a:solidFill>
                <a:latin typeface="Times New Roman" pitchFamily="18" charset="0"/>
              </a:rPr>
              <a:t>C</a:t>
            </a:r>
            <a:r>
              <a:rPr lang="en-US" dirty="0">
                <a:solidFill>
                  <a:schemeClr val="hlink"/>
                </a:solidFill>
              </a:rPr>
              <a:t> problem (i.e., find </a:t>
            </a:r>
            <a:r>
              <a:rPr lang="en-US" sz="2000" i="1" dirty="0">
                <a:solidFill>
                  <a:schemeClr val="hlink"/>
                </a:solidFill>
                <a:latin typeface="Times New Roman" pitchFamily="18" charset="0"/>
              </a:rPr>
              <a:t>C</a:t>
            </a:r>
            <a:r>
              <a:rPr lang="en-US" dirty="0">
                <a:solidFill>
                  <a:schemeClr val="hlink"/>
                </a:solidFill>
              </a:rPr>
              <a:t>), can </a:t>
            </a:r>
            <a:r>
              <a:rPr lang="en-US" dirty="0" smtClean="0">
                <a:solidFill>
                  <a:schemeClr val="hlink"/>
                </a:solidFill>
              </a:rPr>
              <a:t>we solve </a:t>
            </a:r>
            <a:r>
              <a:rPr lang="en-US" dirty="0">
                <a:solidFill>
                  <a:schemeClr val="hlink"/>
                </a:solidFill>
              </a:rPr>
              <a:t>the </a:t>
            </a:r>
            <a:r>
              <a:rPr lang="en-US" i="1" dirty="0">
                <a:solidFill>
                  <a:schemeClr val="hlink"/>
                </a:solidFill>
                <a:latin typeface="Times New Roman" pitchFamily="18" charset="0"/>
              </a:rPr>
              <a:t>R</a:t>
            </a:r>
            <a:r>
              <a:rPr lang="en-US" dirty="0">
                <a:solidFill>
                  <a:schemeClr val="hlink"/>
                </a:solidFill>
              </a:rPr>
              <a:t> problem (find </a:t>
            </a:r>
            <a:r>
              <a:rPr lang="en-US" sz="2000" i="1" dirty="0">
                <a:solidFill>
                  <a:schemeClr val="hlink"/>
                </a:solidFill>
                <a:latin typeface="Times New Roman" pitchFamily="18" charset="0"/>
              </a:rPr>
              <a:t>R</a:t>
            </a:r>
            <a:r>
              <a:rPr lang="en-US" dirty="0">
                <a:solidFill>
                  <a:schemeClr val="hlink"/>
                </a:solidFill>
              </a:rPr>
              <a:t>)?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674813" y="4859338"/>
            <a:ext cx="15382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problem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2296" name="Text Box 24"/>
          <p:cNvSpPr txBox="1">
            <a:spLocks noChangeArrowheads="1"/>
          </p:cNvSpPr>
          <p:nvPr/>
        </p:nvSpPr>
        <p:spPr bwMode="auto">
          <a:xfrm>
            <a:off x="5799138" y="4852988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problem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973963" y="871596"/>
            <a:ext cx="2882900" cy="3640145"/>
            <a:chOff x="973963" y="871596"/>
            <a:chExt cx="2882900" cy="3640145"/>
          </a:xfrm>
        </p:grpSpPr>
        <p:graphicFrame>
          <p:nvGraphicFramePr>
            <p:cNvPr id="12291" name="Object 44"/>
            <p:cNvGraphicFramePr>
              <a:graphicFrameLocks noChangeAspect="1"/>
            </p:cNvGraphicFramePr>
            <p:nvPr/>
          </p:nvGraphicFramePr>
          <p:xfrm>
            <a:off x="1696276" y="1168466"/>
            <a:ext cx="1335088" cy="423863"/>
          </p:xfrm>
          <a:graphic>
            <a:graphicData uri="http://schemas.openxmlformats.org/presentationml/2006/ole">
              <p:oleObj spid="_x0000_s168996" name="Equation" r:id="rId4" imgW="799753" imgH="253890" progId="Equation.DSMT4">
                <p:embed/>
              </p:oleObj>
            </a:graphicData>
          </a:graphic>
        </p:graphicFrame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2750376" y="1814579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Text Box 9"/>
            <p:cNvSpPr txBox="1">
              <a:spLocks noChangeArrowheads="1"/>
            </p:cNvSpPr>
            <p:nvPr/>
          </p:nvSpPr>
          <p:spPr bwMode="auto">
            <a:xfrm>
              <a:off x="973963" y="2363854"/>
              <a:ext cx="4032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A </a:t>
              </a:r>
              <a:endPara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18" name="Text Box 19"/>
            <p:cNvSpPr txBox="1">
              <a:spLocks noChangeArrowheads="1"/>
            </p:cNvSpPr>
            <p:nvPr/>
          </p:nvSpPr>
          <p:spPr bwMode="auto">
            <a:xfrm>
              <a:off x="1913563" y="4131317"/>
              <a:ext cx="38100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</a:rPr>
                <a:t>+  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2319" name="Text Box 20"/>
            <p:cNvSpPr txBox="1">
              <a:spLocks noChangeArrowheads="1"/>
            </p:cNvSpPr>
            <p:nvPr/>
          </p:nvSpPr>
          <p:spPr bwMode="auto">
            <a:xfrm>
              <a:off x="2566226" y="4106929"/>
              <a:ext cx="450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   -</a:t>
              </a:r>
            </a:p>
          </p:txBody>
        </p:sp>
        <p:sp>
          <p:nvSpPr>
            <p:cNvPr id="12320" name="Text Box 21"/>
            <p:cNvSpPr txBox="1">
              <a:spLocks noChangeArrowheads="1"/>
            </p:cNvSpPr>
            <p:nvPr/>
          </p:nvSpPr>
          <p:spPr bwMode="auto">
            <a:xfrm>
              <a:off x="2263901" y="4114866"/>
              <a:ext cx="5429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V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AB</a:t>
              </a:r>
            </a:p>
          </p:txBody>
        </p:sp>
        <p:sp>
          <p:nvSpPr>
            <p:cNvPr id="12321" name="Line 22"/>
            <p:cNvSpPr>
              <a:spLocks noChangeShapeType="1"/>
            </p:cNvSpPr>
            <p:nvPr/>
          </p:nvSpPr>
          <p:spPr bwMode="auto">
            <a:xfrm>
              <a:off x="2378963" y="3483929"/>
              <a:ext cx="0" cy="5476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2" name="Line 23"/>
            <p:cNvSpPr>
              <a:spLocks noChangeShapeType="1"/>
            </p:cNvSpPr>
            <p:nvPr/>
          </p:nvSpPr>
          <p:spPr bwMode="auto">
            <a:xfrm>
              <a:off x="2553526" y="3648141"/>
              <a:ext cx="0" cy="2190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3" name="Oval 25"/>
            <p:cNvSpPr>
              <a:spLocks noChangeArrowheads="1"/>
            </p:cNvSpPr>
            <p:nvPr/>
          </p:nvSpPr>
          <p:spPr bwMode="auto">
            <a:xfrm>
              <a:off x="1475613" y="1793941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Freeform 26"/>
            <p:cNvSpPr>
              <a:spLocks/>
            </p:cNvSpPr>
            <p:nvPr/>
          </p:nvSpPr>
          <p:spPr bwMode="auto">
            <a:xfrm>
              <a:off x="1270826" y="2491824"/>
              <a:ext cx="1106488" cy="1240455"/>
            </a:xfrm>
            <a:custGeom>
              <a:avLst/>
              <a:gdLst>
                <a:gd name="T0" fmla="*/ 152 w 697"/>
                <a:gd name="T1" fmla="*/ 0 h 790"/>
                <a:gd name="T2" fmla="*/ 13 w 697"/>
                <a:gd name="T3" fmla="*/ 499 h 790"/>
                <a:gd name="T4" fmla="*/ 228 w 697"/>
                <a:gd name="T5" fmla="*/ 706 h 790"/>
                <a:gd name="T6" fmla="*/ 697 w 697"/>
                <a:gd name="T7" fmla="*/ 790 h 7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7"/>
                <a:gd name="T13" fmla="*/ 0 h 790"/>
                <a:gd name="T14" fmla="*/ 697 w 697"/>
                <a:gd name="T15" fmla="*/ 790 h 790"/>
                <a:gd name="connsiteX0" fmla="*/ 2921 w 10000"/>
                <a:gd name="connsiteY0" fmla="*/ 0 h 9891"/>
                <a:gd name="connsiteX1" fmla="*/ 187 w 10000"/>
                <a:gd name="connsiteY1" fmla="*/ 6207 h 9891"/>
                <a:gd name="connsiteX2" fmla="*/ 3271 w 10000"/>
                <a:gd name="connsiteY2" fmla="*/ 8828 h 9891"/>
                <a:gd name="connsiteX3" fmla="*/ 10000 w 10000"/>
                <a:gd name="connsiteY3" fmla="*/ 9891 h 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891">
                  <a:moveTo>
                    <a:pt x="2921" y="0"/>
                  </a:moveTo>
                  <a:cubicBezTo>
                    <a:pt x="2605" y="1051"/>
                    <a:pt x="0" y="4714"/>
                    <a:pt x="187" y="6207"/>
                  </a:cubicBezTo>
                  <a:cubicBezTo>
                    <a:pt x="373" y="7701"/>
                    <a:pt x="1636" y="8220"/>
                    <a:pt x="3271" y="8828"/>
                  </a:cubicBezTo>
                  <a:cubicBezTo>
                    <a:pt x="4907" y="9435"/>
                    <a:pt x="8594" y="9676"/>
                    <a:pt x="10000" y="9891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5" name="Freeform 29"/>
            <p:cNvSpPr>
              <a:spLocks/>
            </p:cNvSpPr>
            <p:nvPr/>
          </p:nvSpPr>
          <p:spPr bwMode="auto">
            <a:xfrm>
              <a:off x="2548763" y="2541654"/>
              <a:ext cx="1031875" cy="1216025"/>
            </a:xfrm>
            <a:custGeom>
              <a:avLst/>
              <a:gdLst>
                <a:gd name="T0" fmla="*/ 435 w 650"/>
                <a:gd name="T1" fmla="*/ 0 h 766"/>
                <a:gd name="T2" fmla="*/ 645 w 650"/>
                <a:gd name="T3" fmla="*/ 297 h 766"/>
                <a:gd name="T4" fmla="*/ 407 w 650"/>
                <a:gd name="T5" fmla="*/ 643 h 766"/>
                <a:gd name="T6" fmla="*/ 0 w 650"/>
                <a:gd name="T7" fmla="*/ 766 h 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0"/>
                <a:gd name="T13" fmla="*/ 0 h 766"/>
                <a:gd name="T14" fmla="*/ 650 w 650"/>
                <a:gd name="T15" fmla="*/ 766 h 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0" h="766">
                  <a:moveTo>
                    <a:pt x="435" y="0"/>
                  </a:moveTo>
                  <a:cubicBezTo>
                    <a:pt x="469" y="50"/>
                    <a:pt x="650" y="190"/>
                    <a:pt x="645" y="297"/>
                  </a:cubicBezTo>
                  <a:cubicBezTo>
                    <a:pt x="640" y="404"/>
                    <a:pt x="515" y="565"/>
                    <a:pt x="407" y="643"/>
                  </a:cubicBezTo>
                  <a:cubicBezTo>
                    <a:pt x="299" y="721"/>
                    <a:pt x="85" y="741"/>
                    <a:pt x="0" y="766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6" name="Text Box 30"/>
            <p:cNvSpPr txBox="1">
              <a:spLocks noChangeArrowheads="1"/>
            </p:cNvSpPr>
            <p:nvPr/>
          </p:nvSpPr>
          <p:spPr bwMode="auto">
            <a:xfrm>
              <a:off x="3453638" y="2211454"/>
              <a:ext cx="4032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B </a:t>
              </a:r>
              <a:endParaRPr lang="en-US" sz="2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27" name="Text Box 31"/>
            <p:cNvSpPr txBox="1">
              <a:spLocks noChangeArrowheads="1"/>
            </p:cNvSpPr>
            <p:nvPr/>
          </p:nvSpPr>
          <p:spPr bwMode="auto">
            <a:xfrm>
              <a:off x="2161413" y="2049529"/>
              <a:ext cx="48101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i="1" u="sng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C</a:t>
              </a:r>
            </a:p>
          </p:txBody>
        </p:sp>
        <p:grpSp>
          <p:nvGrpSpPr>
            <p:cNvPr id="12328" name="Group 59"/>
            <p:cNvGrpSpPr>
              <a:grpSpLocks/>
            </p:cNvGrpSpPr>
            <p:nvPr/>
          </p:nvGrpSpPr>
          <p:grpSpPr bwMode="auto">
            <a:xfrm>
              <a:off x="1969326" y="1871729"/>
              <a:ext cx="850900" cy="190500"/>
              <a:chOff x="1248" y="1194"/>
              <a:chExt cx="536" cy="120"/>
            </a:xfrm>
          </p:grpSpPr>
          <p:sp>
            <p:nvSpPr>
              <p:cNvPr id="12329" name="Freeform 57"/>
              <p:cNvSpPr>
                <a:spLocks/>
              </p:cNvSpPr>
              <p:nvPr/>
            </p:nvSpPr>
            <p:spPr bwMode="auto">
              <a:xfrm>
                <a:off x="1248" y="1216"/>
                <a:ext cx="536" cy="98"/>
              </a:xfrm>
              <a:custGeom>
                <a:avLst/>
                <a:gdLst>
                  <a:gd name="T0" fmla="*/ 0 w 518"/>
                  <a:gd name="T1" fmla="*/ 111 h 92"/>
                  <a:gd name="T2" fmla="*/ 72 w 518"/>
                  <a:gd name="T3" fmla="*/ 68 h 92"/>
                  <a:gd name="T4" fmla="*/ 140 w 518"/>
                  <a:gd name="T5" fmla="*/ 38 h 92"/>
                  <a:gd name="T6" fmla="*/ 219 w 518"/>
                  <a:gd name="T7" fmla="*/ 11 h 92"/>
                  <a:gd name="T8" fmla="*/ 312 w 518"/>
                  <a:gd name="T9" fmla="*/ 2 h 92"/>
                  <a:gd name="T10" fmla="*/ 392 w 518"/>
                  <a:gd name="T11" fmla="*/ 23 h 92"/>
                  <a:gd name="T12" fmla="*/ 479 w 518"/>
                  <a:gd name="T13" fmla="*/ 46 h 92"/>
                  <a:gd name="T14" fmla="*/ 466 w 518"/>
                  <a:gd name="T15" fmla="*/ 46 h 92"/>
                  <a:gd name="T16" fmla="*/ 574 w 518"/>
                  <a:gd name="T17" fmla="*/ 87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8"/>
                  <a:gd name="T28" fmla="*/ 0 h 92"/>
                  <a:gd name="T29" fmla="*/ 518 w 518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8" h="92">
                    <a:moveTo>
                      <a:pt x="0" y="92"/>
                    </a:moveTo>
                    <a:cubicBezTo>
                      <a:pt x="11" y="88"/>
                      <a:pt x="45" y="66"/>
                      <a:pt x="66" y="56"/>
                    </a:cubicBezTo>
                    <a:cubicBezTo>
                      <a:pt x="87" y="46"/>
                      <a:pt x="104" y="40"/>
                      <a:pt x="126" y="32"/>
                    </a:cubicBezTo>
                    <a:cubicBezTo>
                      <a:pt x="148" y="24"/>
                      <a:pt x="172" y="13"/>
                      <a:pt x="198" y="8"/>
                    </a:cubicBezTo>
                    <a:cubicBezTo>
                      <a:pt x="224" y="3"/>
                      <a:pt x="256" y="0"/>
                      <a:pt x="282" y="2"/>
                    </a:cubicBezTo>
                    <a:cubicBezTo>
                      <a:pt x="308" y="4"/>
                      <a:pt x="329" y="14"/>
                      <a:pt x="354" y="20"/>
                    </a:cubicBezTo>
                    <a:cubicBezTo>
                      <a:pt x="379" y="26"/>
                      <a:pt x="421" y="35"/>
                      <a:pt x="432" y="38"/>
                    </a:cubicBezTo>
                    <a:cubicBezTo>
                      <a:pt x="443" y="41"/>
                      <a:pt x="406" y="32"/>
                      <a:pt x="420" y="38"/>
                    </a:cubicBezTo>
                    <a:cubicBezTo>
                      <a:pt x="434" y="44"/>
                      <a:pt x="498" y="65"/>
                      <a:pt x="518" y="72"/>
                    </a:cubicBez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30" name="AutoShape 58"/>
              <p:cNvSpPr>
                <a:spLocks noChangeArrowheads="1"/>
              </p:cNvSpPr>
              <p:nvPr/>
            </p:nvSpPr>
            <p:spPr bwMode="auto">
              <a:xfrm rot="5400000">
                <a:off x="1498" y="1158"/>
                <a:ext cx="64" cy="136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46257" y="871596"/>
              <a:ext cx="1428596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Insulating material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74351" y="895161"/>
            <a:ext cx="2882900" cy="3656964"/>
            <a:chOff x="5074351" y="895161"/>
            <a:chExt cx="2882900" cy="3656964"/>
          </a:xfrm>
        </p:grpSpPr>
        <p:graphicFrame>
          <p:nvGraphicFramePr>
            <p:cNvPr id="12290" name="Object 46"/>
            <p:cNvGraphicFramePr>
              <a:graphicFrameLocks noChangeAspect="1"/>
            </p:cNvGraphicFramePr>
            <p:nvPr/>
          </p:nvGraphicFramePr>
          <p:xfrm>
            <a:off x="5882389" y="1221488"/>
            <a:ext cx="1371600" cy="422275"/>
          </p:xfrm>
          <a:graphic>
            <a:graphicData uri="http://schemas.openxmlformats.org/presentationml/2006/ole">
              <p:oleObj spid="_x0000_s168997" name="Equation" r:id="rId5" imgW="825500" imgH="254000" progId="Equation.DSMT4">
                <p:embed/>
              </p:oleObj>
            </a:graphicData>
          </a:graphic>
        </p:graphicFrame>
        <p:sp>
          <p:nvSpPr>
            <p:cNvPr id="12298" name="Oval 32"/>
            <p:cNvSpPr>
              <a:spLocks noChangeArrowheads="1"/>
            </p:cNvSpPr>
            <p:nvPr/>
          </p:nvSpPr>
          <p:spPr bwMode="auto">
            <a:xfrm>
              <a:off x="6850764" y="1854963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Text Box 33"/>
            <p:cNvSpPr txBox="1">
              <a:spLocks noChangeArrowheads="1"/>
            </p:cNvSpPr>
            <p:nvPr/>
          </p:nvSpPr>
          <p:spPr bwMode="auto">
            <a:xfrm>
              <a:off x="5074351" y="2404238"/>
              <a:ext cx="4032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A </a:t>
              </a:r>
              <a:endPara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01" name="Text Box 35"/>
            <p:cNvSpPr txBox="1">
              <a:spLocks noChangeArrowheads="1"/>
            </p:cNvSpPr>
            <p:nvPr/>
          </p:nvSpPr>
          <p:spPr bwMode="auto">
            <a:xfrm>
              <a:off x="6666614" y="4147313"/>
              <a:ext cx="4508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   -</a:t>
              </a:r>
            </a:p>
          </p:txBody>
        </p:sp>
        <p:sp>
          <p:nvSpPr>
            <p:cNvPr id="12302" name="Text Box 36"/>
            <p:cNvSpPr txBox="1">
              <a:spLocks noChangeArrowheads="1"/>
            </p:cNvSpPr>
            <p:nvPr/>
          </p:nvSpPr>
          <p:spPr bwMode="auto">
            <a:xfrm>
              <a:off x="6399914" y="4155250"/>
              <a:ext cx="5429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V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AB</a:t>
              </a:r>
            </a:p>
          </p:txBody>
        </p:sp>
        <p:sp>
          <p:nvSpPr>
            <p:cNvPr id="12303" name="Line 37"/>
            <p:cNvSpPr>
              <a:spLocks noChangeShapeType="1"/>
            </p:cNvSpPr>
            <p:nvPr/>
          </p:nvSpPr>
          <p:spPr bwMode="auto">
            <a:xfrm>
              <a:off x="6503101" y="3559938"/>
              <a:ext cx="0" cy="54768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4" name="Line 38"/>
            <p:cNvSpPr>
              <a:spLocks noChangeShapeType="1"/>
            </p:cNvSpPr>
            <p:nvPr/>
          </p:nvSpPr>
          <p:spPr bwMode="auto">
            <a:xfrm>
              <a:off x="6653914" y="3688525"/>
              <a:ext cx="0" cy="2190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5" name="Oval 39"/>
            <p:cNvSpPr>
              <a:spLocks noChangeArrowheads="1"/>
            </p:cNvSpPr>
            <p:nvPr/>
          </p:nvSpPr>
          <p:spPr bwMode="auto">
            <a:xfrm>
              <a:off x="5576001" y="1834325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Freeform 41"/>
            <p:cNvSpPr>
              <a:spLocks/>
            </p:cNvSpPr>
            <p:nvPr/>
          </p:nvSpPr>
          <p:spPr bwMode="auto">
            <a:xfrm>
              <a:off x="6649151" y="2564575"/>
              <a:ext cx="1027113" cy="1233487"/>
            </a:xfrm>
            <a:custGeom>
              <a:avLst/>
              <a:gdLst>
                <a:gd name="T0" fmla="*/ 418 w 647"/>
                <a:gd name="T1" fmla="*/ 0 h 777"/>
                <a:gd name="T2" fmla="*/ 645 w 647"/>
                <a:gd name="T3" fmla="*/ 308 h 777"/>
                <a:gd name="T4" fmla="*/ 407 w 647"/>
                <a:gd name="T5" fmla="*/ 654 h 777"/>
                <a:gd name="T6" fmla="*/ 0 w 647"/>
                <a:gd name="T7" fmla="*/ 777 h 7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"/>
                <a:gd name="T13" fmla="*/ 0 h 777"/>
                <a:gd name="T14" fmla="*/ 647 w 647"/>
                <a:gd name="T15" fmla="*/ 777 h 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" h="777">
                  <a:moveTo>
                    <a:pt x="418" y="0"/>
                  </a:moveTo>
                  <a:cubicBezTo>
                    <a:pt x="455" y="51"/>
                    <a:pt x="647" y="199"/>
                    <a:pt x="645" y="308"/>
                  </a:cubicBezTo>
                  <a:cubicBezTo>
                    <a:pt x="643" y="417"/>
                    <a:pt x="515" y="576"/>
                    <a:pt x="407" y="654"/>
                  </a:cubicBezTo>
                  <a:cubicBezTo>
                    <a:pt x="299" y="732"/>
                    <a:pt x="85" y="752"/>
                    <a:pt x="0" y="777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8" name="Text Box 42"/>
            <p:cNvSpPr txBox="1">
              <a:spLocks noChangeArrowheads="1"/>
            </p:cNvSpPr>
            <p:nvPr/>
          </p:nvSpPr>
          <p:spPr bwMode="auto">
            <a:xfrm>
              <a:off x="7554026" y="2251838"/>
              <a:ext cx="4032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B </a:t>
              </a:r>
              <a:endPara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09" name="Text Box 43"/>
            <p:cNvSpPr txBox="1">
              <a:spLocks noChangeArrowheads="1"/>
            </p:cNvSpPr>
            <p:nvPr/>
          </p:nvSpPr>
          <p:spPr bwMode="auto">
            <a:xfrm>
              <a:off x="6223701" y="2128013"/>
              <a:ext cx="55721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i="1" u="sng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R</a:t>
              </a:r>
            </a:p>
          </p:txBody>
        </p:sp>
        <p:grpSp>
          <p:nvGrpSpPr>
            <p:cNvPr id="12310" name="Group 60"/>
            <p:cNvGrpSpPr>
              <a:grpSpLocks/>
            </p:cNvGrpSpPr>
            <p:nvPr/>
          </p:nvGrpSpPr>
          <p:grpSpPr bwMode="auto">
            <a:xfrm>
              <a:off x="6068126" y="1907350"/>
              <a:ext cx="850900" cy="190500"/>
              <a:chOff x="1248" y="1194"/>
              <a:chExt cx="536" cy="120"/>
            </a:xfrm>
          </p:grpSpPr>
          <p:sp>
            <p:nvSpPr>
              <p:cNvPr id="12314" name="Freeform 61"/>
              <p:cNvSpPr>
                <a:spLocks/>
              </p:cNvSpPr>
              <p:nvPr/>
            </p:nvSpPr>
            <p:spPr bwMode="auto">
              <a:xfrm>
                <a:off x="1248" y="1216"/>
                <a:ext cx="536" cy="98"/>
              </a:xfrm>
              <a:custGeom>
                <a:avLst/>
                <a:gdLst>
                  <a:gd name="T0" fmla="*/ 0 w 518"/>
                  <a:gd name="T1" fmla="*/ 111 h 92"/>
                  <a:gd name="T2" fmla="*/ 72 w 518"/>
                  <a:gd name="T3" fmla="*/ 68 h 92"/>
                  <a:gd name="T4" fmla="*/ 140 w 518"/>
                  <a:gd name="T5" fmla="*/ 38 h 92"/>
                  <a:gd name="T6" fmla="*/ 219 w 518"/>
                  <a:gd name="T7" fmla="*/ 11 h 92"/>
                  <a:gd name="T8" fmla="*/ 312 w 518"/>
                  <a:gd name="T9" fmla="*/ 2 h 92"/>
                  <a:gd name="T10" fmla="*/ 392 w 518"/>
                  <a:gd name="T11" fmla="*/ 23 h 92"/>
                  <a:gd name="T12" fmla="*/ 479 w 518"/>
                  <a:gd name="T13" fmla="*/ 46 h 92"/>
                  <a:gd name="T14" fmla="*/ 466 w 518"/>
                  <a:gd name="T15" fmla="*/ 46 h 92"/>
                  <a:gd name="T16" fmla="*/ 574 w 518"/>
                  <a:gd name="T17" fmla="*/ 87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8"/>
                  <a:gd name="T28" fmla="*/ 0 h 92"/>
                  <a:gd name="T29" fmla="*/ 518 w 518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8" h="92">
                    <a:moveTo>
                      <a:pt x="0" y="92"/>
                    </a:moveTo>
                    <a:cubicBezTo>
                      <a:pt x="11" y="88"/>
                      <a:pt x="45" y="66"/>
                      <a:pt x="66" y="56"/>
                    </a:cubicBezTo>
                    <a:cubicBezTo>
                      <a:pt x="87" y="46"/>
                      <a:pt x="104" y="40"/>
                      <a:pt x="126" y="32"/>
                    </a:cubicBezTo>
                    <a:cubicBezTo>
                      <a:pt x="148" y="24"/>
                      <a:pt x="172" y="13"/>
                      <a:pt x="198" y="8"/>
                    </a:cubicBezTo>
                    <a:cubicBezTo>
                      <a:pt x="224" y="3"/>
                      <a:pt x="256" y="0"/>
                      <a:pt x="282" y="2"/>
                    </a:cubicBezTo>
                    <a:cubicBezTo>
                      <a:pt x="308" y="4"/>
                      <a:pt x="329" y="14"/>
                      <a:pt x="354" y="20"/>
                    </a:cubicBezTo>
                    <a:cubicBezTo>
                      <a:pt x="379" y="26"/>
                      <a:pt x="421" y="35"/>
                      <a:pt x="432" y="38"/>
                    </a:cubicBezTo>
                    <a:cubicBezTo>
                      <a:pt x="443" y="41"/>
                      <a:pt x="406" y="32"/>
                      <a:pt x="420" y="38"/>
                    </a:cubicBezTo>
                    <a:cubicBezTo>
                      <a:pt x="434" y="44"/>
                      <a:pt x="498" y="65"/>
                      <a:pt x="518" y="72"/>
                    </a:cubicBez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15" name="AutoShape 62"/>
              <p:cNvSpPr>
                <a:spLocks noChangeArrowheads="1"/>
              </p:cNvSpPr>
              <p:nvPr/>
            </p:nvSpPr>
            <p:spPr bwMode="auto">
              <a:xfrm rot="5400000">
                <a:off x="1498" y="1158"/>
                <a:ext cx="64" cy="136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11" name="AutoShape 65"/>
            <p:cNvSpPr>
              <a:spLocks noChangeArrowheads="1"/>
            </p:cNvSpPr>
            <p:nvPr/>
          </p:nvSpPr>
          <p:spPr bwMode="auto">
            <a:xfrm rot="18283579">
              <a:off x="5524176" y="3461000"/>
              <a:ext cx="139700" cy="1905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AutoShape 66"/>
            <p:cNvSpPr>
              <a:spLocks noChangeArrowheads="1"/>
            </p:cNvSpPr>
            <p:nvPr/>
          </p:nvSpPr>
          <p:spPr bwMode="auto">
            <a:xfrm rot="2573384" flipH="1" flipV="1">
              <a:off x="7283201" y="3456113"/>
              <a:ext cx="139700" cy="1905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Text Box 67"/>
            <p:cNvSpPr txBox="1">
              <a:spLocks noChangeArrowheads="1"/>
            </p:cNvSpPr>
            <p:nvPr/>
          </p:nvSpPr>
          <p:spPr bwMode="auto">
            <a:xfrm>
              <a:off x="5569651" y="3703717"/>
              <a:ext cx="2682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6056074" y="4153087"/>
              <a:ext cx="38100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</a:rPr>
                <a:t>+  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2306" name="Freeform 40"/>
            <p:cNvSpPr>
              <a:spLocks/>
            </p:cNvSpPr>
            <p:nvPr/>
          </p:nvSpPr>
          <p:spPr bwMode="auto">
            <a:xfrm>
              <a:off x="5382326" y="2701749"/>
              <a:ext cx="1108075" cy="1070914"/>
            </a:xfrm>
            <a:custGeom>
              <a:avLst/>
              <a:gdLst>
                <a:gd name="T0" fmla="*/ 146 w 698"/>
                <a:gd name="T1" fmla="*/ 0 h 666"/>
                <a:gd name="T2" fmla="*/ 14 w 698"/>
                <a:gd name="T3" fmla="*/ 375 h 666"/>
                <a:gd name="T4" fmla="*/ 229 w 698"/>
                <a:gd name="T5" fmla="*/ 582 h 666"/>
                <a:gd name="T6" fmla="*/ 698 w 698"/>
                <a:gd name="T7" fmla="*/ 666 h 6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666"/>
                <a:gd name="T14" fmla="*/ 698 w 698"/>
                <a:gd name="T15" fmla="*/ 666 h 666"/>
                <a:gd name="connsiteX0" fmla="*/ 3077 w 10000"/>
                <a:gd name="connsiteY0" fmla="*/ 0 h 10129"/>
                <a:gd name="connsiteX1" fmla="*/ 201 w 10000"/>
                <a:gd name="connsiteY1" fmla="*/ 5760 h 10129"/>
                <a:gd name="connsiteX2" fmla="*/ 3281 w 10000"/>
                <a:gd name="connsiteY2" fmla="*/ 8868 h 10129"/>
                <a:gd name="connsiteX3" fmla="*/ 10000 w 10000"/>
                <a:gd name="connsiteY3" fmla="*/ 10129 h 1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29">
                  <a:moveTo>
                    <a:pt x="3077" y="0"/>
                  </a:moveTo>
                  <a:cubicBezTo>
                    <a:pt x="2776" y="931"/>
                    <a:pt x="0" y="4303"/>
                    <a:pt x="201" y="5760"/>
                  </a:cubicBezTo>
                  <a:cubicBezTo>
                    <a:pt x="401" y="7216"/>
                    <a:pt x="1648" y="8147"/>
                    <a:pt x="3281" y="8868"/>
                  </a:cubicBezTo>
                  <a:cubicBezTo>
                    <a:pt x="4914" y="9588"/>
                    <a:pt x="8596" y="9874"/>
                    <a:pt x="10000" y="10129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60181" y="895161"/>
              <a:ext cx="1547218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Conducting material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338200" y="415141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(same conductors)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9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2698303"/>
              </p:ext>
            </p:extLst>
          </p:nvPr>
        </p:nvGraphicFramePr>
        <p:xfrm>
          <a:off x="3697037" y="5218113"/>
          <a:ext cx="1262063" cy="996950"/>
        </p:xfrm>
        <a:graphic>
          <a:graphicData uri="http://schemas.openxmlformats.org/presentationml/2006/ole">
            <p:oleObj spid="_x0000_s175123" name="Equation" r:id="rId4" imgW="482391" imgH="380835" progId="Equation.DSMT4">
              <p:embed/>
            </p:oleObj>
          </a:graphicData>
        </a:graphic>
      </p:graphicFrame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2466975" y="0"/>
            <a:ext cx="39989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RC Analogy</a:t>
            </a: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734762" y="1766888"/>
            <a:ext cx="46609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Recipe for calculating resistance: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1204662" y="2589213"/>
            <a:ext cx="7298793" cy="132343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bg1"/>
                </a:solidFill>
              </a:rPr>
              <a:t>Calculate the capacitance of the corresponding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 dirty="0">
                <a:solidFill>
                  <a:schemeClr val="bg1"/>
                </a:solidFill>
              </a:rPr>
              <a:t> problem.</a:t>
            </a:r>
          </a:p>
          <a:p>
            <a:pPr marL="457200" indent="-457200">
              <a:spcAft>
                <a:spcPts val="1200"/>
              </a:spcAft>
              <a:buFontTx/>
              <a:buAutoNum type="arabicParenR"/>
            </a:pPr>
            <a:r>
              <a:rPr lang="en-US" sz="2000" dirty="0">
                <a:solidFill>
                  <a:schemeClr val="bg1"/>
                </a:solidFill>
              </a:rPr>
              <a:t>Replace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everywhere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with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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to obtain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G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457200" indent="-457200">
              <a:spcAft>
                <a:spcPts val="1200"/>
              </a:spcAft>
              <a:buFontTx/>
              <a:buAutoNum type="arabicParenR"/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Take the reciprocal to obtain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1230062" y="5472113"/>
            <a:ext cx="21621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</a:t>
            </a:r>
            <a:r>
              <a:rPr lang="en-US" sz="2000" dirty="0" smtClean="0">
                <a:solidFill>
                  <a:schemeClr val="bg1"/>
                </a:solidFill>
              </a:rPr>
              <a:t>symbolic </a:t>
            </a:r>
            <a:r>
              <a:rPr lang="en-US" sz="2000" dirty="0">
                <a:solidFill>
                  <a:schemeClr val="bg1"/>
                </a:solidFill>
              </a:rPr>
              <a:t>form: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10111" y="881240"/>
            <a:ext cx="4957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(Please see Appendix B for a derivation.)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7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6"/>
          <p:cNvSpPr>
            <a:spLocks noChangeArrowheads="1"/>
          </p:cNvSpPr>
          <p:nvPr/>
        </p:nvSpPr>
        <p:spPr bwMode="auto">
          <a:xfrm>
            <a:off x="3073400" y="4931904"/>
            <a:ext cx="2311400" cy="135890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3"/>
          <p:cNvSpPr txBox="1">
            <a:spLocks noChangeArrowheads="1"/>
          </p:cNvSpPr>
          <p:nvPr/>
        </p:nvSpPr>
        <p:spPr bwMode="auto">
          <a:xfrm>
            <a:off x="457200" y="1598183"/>
            <a:ext cx="7964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is a special case: A </a:t>
            </a:r>
            <a:r>
              <a:rPr lang="en-US" sz="2000" u="sng" dirty="0" smtClean="0">
                <a:solidFill>
                  <a:schemeClr val="bg1"/>
                </a:solidFill>
              </a:rPr>
              <a:t>homogeneous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medium of conductivity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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surrounds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the two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conductors (there is only </a:t>
            </a:r>
            <a:r>
              <a:rPr lang="en-US" sz="2000" u="sng" dirty="0" smtClean="0">
                <a:solidFill>
                  <a:schemeClr val="bg1"/>
                </a:solidFill>
                <a:sym typeface="Symbol" pitchFamily="18" charset="2"/>
              </a:rPr>
              <a:t>one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value of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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/>
              </a:rPr>
              <a:t>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6840" name="Text Box 8"/>
          <p:cNvSpPr txBox="1">
            <a:spLocks noChangeArrowheads="1"/>
          </p:cNvSpPr>
          <p:nvPr/>
        </p:nvSpPr>
        <p:spPr bwMode="auto">
          <a:xfrm>
            <a:off x="2390775" y="0"/>
            <a:ext cx="39989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RC Formula</a:t>
            </a:r>
          </a:p>
        </p:txBody>
      </p:sp>
      <p:graphicFrame>
        <p:nvGraphicFramePr>
          <p:cNvPr id="1946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7640665"/>
              </p:ext>
            </p:extLst>
          </p:nvPr>
        </p:nvGraphicFramePr>
        <p:xfrm>
          <a:off x="3435350" y="5141454"/>
          <a:ext cx="1720850" cy="992188"/>
        </p:xfrm>
        <a:graphic>
          <a:graphicData uri="http://schemas.openxmlformats.org/presentationml/2006/ole">
            <p:oleObj spid="_x0000_s176150" name="Equation" r:id="rId4" imgW="748975" imgH="431613" progId="Equation.DSMT4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77061" y="2677959"/>
            <a:ext cx="383951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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 =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conductivity in resistor problem</a:t>
            </a:r>
          </a:p>
          <a:p>
            <a:r>
              <a:rPr lang="en-US" i="1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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 =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bg2"/>
                </a:solidFill>
                <a:sym typeface="Symbol" panose="05050102010706020507" pitchFamily="18" charset="2"/>
              </a:rPr>
              <a:t>permittivity in capacitor problem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063" y="4028088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resistance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 of the resistor problem is related to the capacitance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 of the capacitor problem as follows: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1082" y="771274"/>
            <a:ext cx="482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(Please see Appendix B for a derivation.)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9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3138488" y="0"/>
            <a:ext cx="27797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20500" name="Text Box 28"/>
          <p:cNvSpPr txBox="1">
            <a:spLocks noChangeArrowheads="1"/>
          </p:cNvSpPr>
          <p:nvPr/>
        </p:nvSpPr>
        <p:spPr bwMode="auto">
          <a:xfrm>
            <a:off x="1775094" y="1083376"/>
            <a:ext cx="935037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0501" name="Text Box 29"/>
          <p:cNvSpPr txBox="1">
            <a:spLocks noChangeArrowheads="1"/>
          </p:cNvSpPr>
          <p:nvPr/>
        </p:nvSpPr>
        <p:spPr bwMode="auto">
          <a:xfrm>
            <a:off x="838200" y="3071100"/>
            <a:ext cx="1411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>
                <a:solidFill>
                  <a:schemeClr val="bg1"/>
                </a:solidFill>
              </a:rPr>
              <a:t> problem:</a:t>
            </a:r>
          </a:p>
        </p:txBody>
      </p:sp>
      <p:graphicFrame>
        <p:nvGraphicFramePr>
          <p:cNvPr id="20483" name="Object 41"/>
          <p:cNvGraphicFramePr>
            <a:graphicFrameLocks noChangeAspect="1"/>
          </p:cNvGraphicFramePr>
          <p:nvPr/>
        </p:nvGraphicFramePr>
        <p:xfrm>
          <a:off x="6705600" y="3400147"/>
          <a:ext cx="1100941" cy="870099"/>
        </p:xfrm>
        <a:graphic>
          <a:graphicData uri="http://schemas.openxmlformats.org/presentationml/2006/ole">
            <p:oleObj spid="_x0000_s20681" name="Equation" r:id="rId4" imgW="482391" imgH="380835" progId="Equation.DSMT4">
              <p:embed/>
            </p:oleObj>
          </a:graphicData>
        </a:graphic>
      </p:graphicFrame>
      <p:graphicFrame>
        <p:nvGraphicFramePr>
          <p:cNvPr id="20484" name="Object 42"/>
          <p:cNvGraphicFramePr>
            <a:graphicFrameLocks noChangeAspect="1"/>
          </p:cNvGraphicFramePr>
          <p:nvPr/>
        </p:nvGraphicFramePr>
        <p:xfrm>
          <a:off x="2566081" y="5452836"/>
          <a:ext cx="1041400" cy="806450"/>
        </p:xfrm>
        <a:graphic>
          <a:graphicData uri="http://schemas.openxmlformats.org/presentationml/2006/ole">
            <p:oleObj spid="_x0000_s20682" name="Equation" r:id="rId5" imgW="507780" imgH="393529" progId="Equation.DSMT4">
              <p:embed/>
            </p:oleObj>
          </a:graphicData>
        </a:graphic>
      </p:graphicFrame>
      <p:graphicFrame>
        <p:nvGraphicFramePr>
          <p:cNvPr id="20485" name="Object 43"/>
          <p:cNvGraphicFramePr>
            <a:graphicFrameLocks noChangeAspect="1"/>
          </p:cNvGraphicFramePr>
          <p:nvPr/>
        </p:nvGraphicFramePr>
        <p:xfrm>
          <a:off x="7040563" y="4612477"/>
          <a:ext cx="1182687" cy="852487"/>
        </p:xfrm>
        <a:graphic>
          <a:graphicData uri="http://schemas.openxmlformats.org/presentationml/2006/ole">
            <p:oleObj spid="_x0000_s20683" name="Equation" r:id="rId6" imgW="545863" imgH="393529" progId="Equation.DSMT4">
              <p:embed/>
            </p:oleObj>
          </a:graphicData>
        </a:graphic>
      </p:graphicFrame>
      <p:sp>
        <p:nvSpPr>
          <p:cNvPr id="20503" name="AutoShape 45"/>
          <p:cNvSpPr>
            <a:spLocks noChangeArrowheads="1"/>
          </p:cNvSpPr>
          <p:nvPr/>
        </p:nvSpPr>
        <p:spPr bwMode="auto">
          <a:xfrm>
            <a:off x="6362700" y="4920225"/>
            <a:ext cx="415925" cy="192088"/>
          </a:xfrm>
          <a:prstGeom prst="rightArrow">
            <a:avLst>
              <a:gd name="adj1" fmla="val 50000"/>
              <a:gd name="adj2" fmla="val 54132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Text Box 50"/>
          <p:cNvSpPr txBox="1">
            <a:spLocks noChangeArrowheads="1"/>
          </p:cNvSpPr>
          <p:nvPr/>
        </p:nvSpPr>
        <p:spPr bwMode="auto">
          <a:xfrm>
            <a:off x="5138209" y="2895446"/>
            <a:ext cx="381867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Method #1 (RC </a:t>
            </a:r>
            <a:r>
              <a:rPr lang="en-US" dirty="0" smtClean="0">
                <a:solidFill>
                  <a:schemeClr val="hlink"/>
                </a:solidFill>
              </a:rPr>
              <a:t>analogy or “recipe”)</a:t>
            </a:r>
            <a:endParaRPr lang="en-US" dirty="0">
              <a:solidFill>
                <a:schemeClr val="hlink"/>
              </a:solidFill>
            </a:endParaRPr>
          </a:p>
        </p:txBody>
      </p:sp>
      <p:graphicFrame>
        <p:nvGraphicFramePr>
          <p:cNvPr id="20486" name="Object 51"/>
          <p:cNvGraphicFramePr>
            <a:graphicFrameLocks noChangeAspect="1"/>
          </p:cNvGraphicFramePr>
          <p:nvPr/>
        </p:nvGraphicFramePr>
        <p:xfrm>
          <a:off x="6001946" y="5743699"/>
          <a:ext cx="1155700" cy="852488"/>
        </p:xfrm>
        <a:graphic>
          <a:graphicData uri="http://schemas.openxmlformats.org/presentationml/2006/ole">
            <p:oleObj spid="_x0000_s20684" name="Equation" r:id="rId7" imgW="533169" imgH="393529" progId="Equation.DSMT4">
              <p:embed/>
            </p:oleObj>
          </a:graphicData>
        </a:graphic>
      </p:graphicFrame>
      <p:graphicFrame>
        <p:nvGraphicFramePr>
          <p:cNvPr id="20487" name="Object 33"/>
          <p:cNvGraphicFramePr>
            <a:graphicFrameLocks noChangeAspect="1"/>
          </p:cNvGraphicFramePr>
          <p:nvPr/>
        </p:nvGraphicFramePr>
        <p:xfrm>
          <a:off x="4981575" y="4636063"/>
          <a:ext cx="1041400" cy="806450"/>
        </p:xfrm>
        <a:graphic>
          <a:graphicData uri="http://schemas.openxmlformats.org/presentationml/2006/ole">
            <p:oleObj spid="_x0000_s20685" name="Equation" r:id="rId8" imgW="507780" imgH="393529" progId="Equation.DSMT4">
              <p:embed/>
            </p:oleObj>
          </a:graphicData>
        </a:graphic>
      </p:graphicFrame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898575" y="599802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Hence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27591" y="1222375"/>
            <a:ext cx="2752097" cy="1979613"/>
            <a:chOff x="3027591" y="1222375"/>
            <a:chExt cx="2752097" cy="1979613"/>
          </a:xfrm>
        </p:grpSpPr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4627563" y="2448378"/>
              <a:ext cx="0" cy="633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43"/>
            <p:cNvSpPr>
              <a:spLocks noChangeShapeType="1"/>
            </p:cNvSpPr>
            <p:nvPr/>
          </p:nvSpPr>
          <p:spPr bwMode="auto">
            <a:xfrm>
              <a:off x="4635727" y="1341438"/>
              <a:ext cx="0" cy="6334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Oval 44"/>
            <p:cNvSpPr>
              <a:spLocks noChangeArrowheads="1"/>
            </p:cNvSpPr>
            <p:nvPr/>
          </p:nvSpPr>
          <p:spPr bwMode="auto">
            <a:xfrm>
              <a:off x="4579113" y="3089275"/>
              <a:ext cx="125412" cy="1127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5"/>
            <p:cNvSpPr>
              <a:spLocks noChangeArrowheads="1"/>
            </p:cNvSpPr>
            <p:nvPr/>
          </p:nvSpPr>
          <p:spPr bwMode="auto">
            <a:xfrm>
              <a:off x="4580763" y="1222375"/>
              <a:ext cx="125412" cy="1127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3592113" y="1984375"/>
              <a:ext cx="2187575" cy="450850"/>
            </a:xfrm>
            <a:prstGeom prst="rect">
              <a:avLst/>
            </a:prstGeom>
            <a:solidFill>
              <a:srgbClr val="99FFCC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" name="Object 49"/>
            <p:cNvGraphicFramePr>
              <a:graphicFrameLocks noChangeAspect="1"/>
            </p:cNvGraphicFramePr>
            <p:nvPr/>
          </p:nvGraphicFramePr>
          <p:xfrm>
            <a:off x="4154488" y="2062842"/>
            <a:ext cx="347662" cy="319088"/>
          </p:xfrm>
          <a:graphic>
            <a:graphicData uri="http://schemas.openxmlformats.org/presentationml/2006/ole">
              <p:oleObj spid="_x0000_s20686" name="Equation" r:id="rId9" imgW="152334" imgH="139639" progId="Equation.DSMT4">
                <p:embed/>
              </p:oleObj>
            </a:graphicData>
          </a:graphic>
        </p:graphicFrame>
        <p:sp>
          <p:nvSpPr>
            <p:cNvPr id="45" name="Line 50"/>
            <p:cNvSpPr>
              <a:spLocks noChangeShapeType="1"/>
            </p:cNvSpPr>
            <p:nvPr/>
          </p:nvSpPr>
          <p:spPr bwMode="auto">
            <a:xfrm>
              <a:off x="3376613" y="1966913"/>
              <a:ext cx="0" cy="4508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3576638" y="1969024"/>
              <a:ext cx="21939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3576638" y="2437297"/>
              <a:ext cx="21939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490" name="Object 49"/>
            <p:cNvGraphicFramePr>
              <a:graphicFrameLocks noChangeAspect="1"/>
            </p:cNvGraphicFramePr>
            <p:nvPr/>
          </p:nvGraphicFramePr>
          <p:xfrm>
            <a:off x="5014913" y="1442584"/>
            <a:ext cx="319087" cy="346075"/>
          </p:xfrm>
          <a:graphic>
            <a:graphicData uri="http://schemas.openxmlformats.org/presentationml/2006/ole">
              <p:oleObj spid="_x0000_s20687" name="Equation" r:id="rId10" imgW="152268" imgH="164957" progId="Equation.DSMT4">
                <p:embed/>
              </p:oleObj>
            </a:graphicData>
          </a:graphic>
        </p:graphicFrame>
        <p:graphicFrame>
          <p:nvGraphicFramePr>
            <p:cNvPr id="20491" name="Object 49"/>
            <p:cNvGraphicFramePr>
              <a:graphicFrameLocks noChangeAspect="1"/>
            </p:cNvGraphicFramePr>
            <p:nvPr/>
          </p:nvGraphicFramePr>
          <p:xfrm>
            <a:off x="3027591" y="2006600"/>
            <a:ext cx="265113" cy="373063"/>
          </p:xfrm>
          <a:graphic>
            <a:graphicData uri="http://schemas.openxmlformats.org/presentationml/2006/ole">
              <p:oleObj spid="_x0000_s20688" name="Equation" r:id="rId11" imgW="126725" imgH="177415" progId="Equation.DSMT4">
                <p:embed/>
              </p:oleObj>
            </a:graphicData>
          </a:graphic>
        </p:graphicFrame>
      </p:grpSp>
      <p:grpSp>
        <p:nvGrpSpPr>
          <p:cNvPr id="52" name="Group 51"/>
          <p:cNvGrpSpPr/>
          <p:nvPr/>
        </p:nvGrpSpPr>
        <p:grpSpPr>
          <a:xfrm>
            <a:off x="164645" y="3780713"/>
            <a:ext cx="2719384" cy="1979612"/>
            <a:chOff x="371479" y="3780713"/>
            <a:chExt cx="2719384" cy="1979612"/>
          </a:xfrm>
        </p:grpSpPr>
        <p:sp>
          <p:nvSpPr>
            <p:cNvPr id="20505" name="Rectangle 38"/>
            <p:cNvSpPr>
              <a:spLocks noChangeArrowheads="1"/>
            </p:cNvSpPr>
            <p:nvPr/>
          </p:nvSpPr>
          <p:spPr bwMode="auto">
            <a:xfrm>
              <a:off x="877888" y="4555413"/>
              <a:ext cx="2212975" cy="45085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8" name="Object 23"/>
            <p:cNvGraphicFramePr>
              <a:graphicFrameLocks noChangeAspect="1"/>
            </p:cNvGraphicFramePr>
            <p:nvPr/>
          </p:nvGraphicFramePr>
          <p:xfrm>
            <a:off x="1241425" y="4636993"/>
            <a:ext cx="293688" cy="323850"/>
          </p:xfrm>
          <a:graphic>
            <a:graphicData uri="http://schemas.openxmlformats.org/presentationml/2006/ole">
              <p:oleObj spid="_x0000_s20689" name="Equation" r:id="rId12" imgW="126835" imgH="139518" progId="Equation.DSMT4">
                <p:embed/>
              </p:oleObj>
            </a:graphicData>
          </a:graphic>
        </p:graphicFrame>
        <p:sp>
          <p:nvSpPr>
            <p:cNvPr id="20506" name="Line 30"/>
            <p:cNvSpPr>
              <a:spLocks noChangeShapeType="1"/>
            </p:cNvSpPr>
            <p:nvPr/>
          </p:nvSpPr>
          <p:spPr bwMode="auto">
            <a:xfrm>
              <a:off x="890588" y="4541126"/>
              <a:ext cx="2193925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7" name="Line 31"/>
            <p:cNvSpPr>
              <a:spLocks noChangeShapeType="1"/>
            </p:cNvSpPr>
            <p:nvPr/>
          </p:nvSpPr>
          <p:spPr bwMode="auto">
            <a:xfrm>
              <a:off x="877888" y="5011025"/>
              <a:ext cx="2206625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8" name="Line 32"/>
            <p:cNvSpPr>
              <a:spLocks noChangeShapeType="1"/>
            </p:cNvSpPr>
            <p:nvPr/>
          </p:nvSpPr>
          <p:spPr bwMode="auto">
            <a:xfrm>
              <a:off x="1941513" y="5028487"/>
              <a:ext cx="0" cy="633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9" name="Line 33"/>
            <p:cNvSpPr>
              <a:spLocks noChangeShapeType="1"/>
            </p:cNvSpPr>
            <p:nvPr/>
          </p:nvSpPr>
          <p:spPr bwMode="auto">
            <a:xfrm>
              <a:off x="1960563" y="3899776"/>
              <a:ext cx="0" cy="6334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10" name="Oval 34"/>
            <p:cNvSpPr>
              <a:spLocks noChangeArrowheads="1"/>
            </p:cNvSpPr>
            <p:nvPr/>
          </p:nvSpPr>
          <p:spPr bwMode="auto">
            <a:xfrm>
              <a:off x="1881188" y="5647612"/>
              <a:ext cx="125412" cy="1127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Oval 35"/>
            <p:cNvSpPr>
              <a:spLocks noChangeArrowheads="1"/>
            </p:cNvSpPr>
            <p:nvPr/>
          </p:nvSpPr>
          <p:spPr bwMode="auto">
            <a:xfrm>
              <a:off x="1894713" y="3780713"/>
              <a:ext cx="125412" cy="1127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40"/>
            <p:cNvSpPr>
              <a:spLocks noChangeShapeType="1"/>
            </p:cNvSpPr>
            <p:nvPr/>
          </p:nvSpPr>
          <p:spPr bwMode="auto">
            <a:xfrm>
              <a:off x="744993" y="4525251"/>
              <a:ext cx="0" cy="4508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/>
          </p:nvGraphicFramePr>
          <p:xfrm>
            <a:off x="2304370" y="4044270"/>
            <a:ext cx="319087" cy="346075"/>
          </p:xfrm>
          <a:graphic>
            <a:graphicData uri="http://schemas.openxmlformats.org/presentationml/2006/ole">
              <p:oleObj spid="_x0000_s20690" name="Equation" r:id="rId13" imgW="152268" imgH="164957" progId="Equation.DSMT4">
                <p:embed/>
              </p:oleObj>
            </a:graphicData>
          </a:graphic>
        </p:graphicFrame>
        <p:graphicFrame>
          <p:nvGraphicFramePr>
            <p:cNvPr id="51" name="Object 49"/>
            <p:cNvGraphicFramePr>
              <a:graphicFrameLocks noChangeAspect="1"/>
            </p:cNvGraphicFramePr>
            <p:nvPr/>
          </p:nvGraphicFramePr>
          <p:xfrm>
            <a:off x="371479" y="4532085"/>
            <a:ext cx="265113" cy="373063"/>
          </p:xfrm>
          <a:graphic>
            <a:graphicData uri="http://schemas.openxmlformats.org/presentationml/2006/ole">
              <p:oleObj spid="_x0000_s20691" name="Equation" r:id="rId14" imgW="126725" imgH="177415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2579914" y="0"/>
            <a:ext cx="413657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1727593" y="1023999"/>
            <a:ext cx="935037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839788" y="2617839"/>
            <a:ext cx="1425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2000" dirty="0">
                <a:solidFill>
                  <a:schemeClr val="bg1"/>
                </a:solidFill>
              </a:rPr>
              <a:t> problem:</a:t>
            </a:r>
          </a:p>
        </p:txBody>
      </p:sp>
      <p:graphicFrame>
        <p:nvGraphicFramePr>
          <p:cNvPr id="21506" name="Object 30"/>
          <p:cNvGraphicFramePr>
            <a:graphicFrameLocks noChangeAspect="1"/>
          </p:cNvGraphicFramePr>
          <p:nvPr/>
        </p:nvGraphicFramePr>
        <p:xfrm>
          <a:off x="3538539" y="3910517"/>
          <a:ext cx="1041400" cy="806450"/>
        </p:xfrm>
        <a:graphic>
          <a:graphicData uri="http://schemas.openxmlformats.org/presentationml/2006/ole">
            <p:oleObj spid="_x0000_s21688" name="Equation" r:id="rId4" imgW="507780" imgH="393529" progId="Equation.DSMT4">
              <p:embed/>
            </p:oleObj>
          </a:graphicData>
        </a:graphic>
      </p:graphicFrame>
      <p:sp>
        <p:nvSpPr>
          <p:cNvPr id="21515" name="Text Box 34"/>
          <p:cNvSpPr txBox="1">
            <a:spLocks noChangeArrowheads="1"/>
          </p:cNvSpPr>
          <p:nvPr/>
        </p:nvSpPr>
        <p:spPr bwMode="auto">
          <a:xfrm>
            <a:off x="5705022" y="2875414"/>
            <a:ext cx="2635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Method #2 (RC formula)</a:t>
            </a:r>
          </a:p>
        </p:txBody>
      </p:sp>
      <p:graphicFrame>
        <p:nvGraphicFramePr>
          <p:cNvPr id="21507" name="Object 36"/>
          <p:cNvGraphicFramePr>
            <a:graphicFrameLocks noChangeAspect="1"/>
          </p:cNvGraphicFramePr>
          <p:nvPr/>
        </p:nvGraphicFramePr>
        <p:xfrm>
          <a:off x="6314291" y="3399391"/>
          <a:ext cx="1454150" cy="838200"/>
        </p:xfrm>
        <a:graphic>
          <a:graphicData uri="http://schemas.openxmlformats.org/presentationml/2006/ole">
            <p:oleObj spid="_x0000_s21689" name="Equation" r:id="rId5" imgW="748975" imgH="431613" progId="Equation.DSMT4">
              <p:embed/>
            </p:oleObj>
          </a:graphicData>
        </a:graphic>
      </p:graphicFrame>
      <p:sp>
        <p:nvSpPr>
          <p:cNvPr id="21516" name="AutoShape 37"/>
          <p:cNvSpPr>
            <a:spLocks noChangeArrowheads="1"/>
          </p:cNvSpPr>
          <p:nvPr/>
        </p:nvSpPr>
        <p:spPr bwMode="auto">
          <a:xfrm>
            <a:off x="4982028" y="5350543"/>
            <a:ext cx="415925" cy="192088"/>
          </a:xfrm>
          <a:prstGeom prst="rightArrow">
            <a:avLst>
              <a:gd name="adj1" fmla="val 50000"/>
              <a:gd name="adj2" fmla="val 54132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08" name="Object 38"/>
          <p:cNvGraphicFramePr>
            <a:graphicFrameLocks noChangeAspect="1"/>
          </p:cNvGraphicFramePr>
          <p:nvPr/>
        </p:nvGraphicFramePr>
        <p:xfrm>
          <a:off x="5685291" y="5040981"/>
          <a:ext cx="1155700" cy="852487"/>
        </p:xfrm>
        <a:graphic>
          <a:graphicData uri="http://schemas.openxmlformats.org/presentationml/2006/ole">
            <p:oleObj spid="_x0000_s21690" name="Equation" r:id="rId6" imgW="533169" imgH="393529" progId="Equation.DSMT4">
              <p:embed/>
            </p:oleObj>
          </a:graphicData>
        </a:graphic>
      </p:graphicFrame>
      <p:graphicFrame>
        <p:nvGraphicFramePr>
          <p:cNvPr id="21510" name="Object 33"/>
          <p:cNvGraphicFramePr>
            <a:graphicFrameLocks noChangeAspect="1"/>
          </p:cNvGraphicFramePr>
          <p:nvPr/>
        </p:nvGraphicFramePr>
        <p:xfrm>
          <a:off x="2830966" y="5017168"/>
          <a:ext cx="1971675" cy="838200"/>
        </p:xfrm>
        <a:graphic>
          <a:graphicData uri="http://schemas.openxmlformats.org/presentationml/2006/ole">
            <p:oleObj spid="_x0000_s21691" name="Equation" r:id="rId7" imgW="1016000" imgH="431800" progId="Equation.DSMT4">
              <p:embed/>
            </p:oleObj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027591" y="1222375"/>
            <a:ext cx="2752097" cy="1979613"/>
            <a:chOff x="3027591" y="1222375"/>
            <a:chExt cx="2752097" cy="1979613"/>
          </a:xfrm>
        </p:grpSpPr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4627563" y="2448378"/>
              <a:ext cx="0" cy="633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43"/>
            <p:cNvSpPr>
              <a:spLocks noChangeShapeType="1"/>
            </p:cNvSpPr>
            <p:nvPr/>
          </p:nvSpPr>
          <p:spPr bwMode="auto">
            <a:xfrm>
              <a:off x="4635727" y="1341438"/>
              <a:ext cx="0" cy="6334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Oval 44"/>
            <p:cNvSpPr>
              <a:spLocks noChangeArrowheads="1"/>
            </p:cNvSpPr>
            <p:nvPr/>
          </p:nvSpPr>
          <p:spPr bwMode="auto">
            <a:xfrm>
              <a:off x="4579113" y="3089275"/>
              <a:ext cx="125412" cy="1127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5"/>
            <p:cNvSpPr>
              <a:spLocks noChangeArrowheads="1"/>
            </p:cNvSpPr>
            <p:nvPr/>
          </p:nvSpPr>
          <p:spPr bwMode="auto">
            <a:xfrm>
              <a:off x="4580763" y="1222375"/>
              <a:ext cx="125412" cy="1127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3592113" y="1984375"/>
              <a:ext cx="2187575" cy="450850"/>
            </a:xfrm>
            <a:prstGeom prst="rect">
              <a:avLst/>
            </a:prstGeom>
            <a:solidFill>
              <a:srgbClr val="99FFCC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" name="Object 49"/>
            <p:cNvGraphicFramePr>
              <a:graphicFrameLocks noChangeAspect="1"/>
            </p:cNvGraphicFramePr>
            <p:nvPr/>
          </p:nvGraphicFramePr>
          <p:xfrm>
            <a:off x="4154488" y="2062842"/>
            <a:ext cx="347662" cy="319088"/>
          </p:xfrm>
          <a:graphic>
            <a:graphicData uri="http://schemas.openxmlformats.org/presentationml/2006/ole">
              <p:oleObj spid="_x0000_s21692" name="Equation" r:id="rId8" imgW="152334" imgH="139639" progId="Equation.DSMT4">
                <p:embed/>
              </p:oleObj>
            </a:graphicData>
          </a:graphic>
        </p:graphicFrame>
        <p:sp>
          <p:nvSpPr>
            <p:cNvPr id="43" name="Line 50"/>
            <p:cNvSpPr>
              <a:spLocks noChangeShapeType="1"/>
            </p:cNvSpPr>
            <p:nvPr/>
          </p:nvSpPr>
          <p:spPr bwMode="auto">
            <a:xfrm>
              <a:off x="3376613" y="1966913"/>
              <a:ext cx="0" cy="4508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3576638" y="1969024"/>
              <a:ext cx="21939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3576638" y="2437297"/>
              <a:ext cx="21939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6" name="Object 49"/>
            <p:cNvGraphicFramePr>
              <a:graphicFrameLocks noChangeAspect="1"/>
            </p:cNvGraphicFramePr>
            <p:nvPr/>
          </p:nvGraphicFramePr>
          <p:xfrm>
            <a:off x="5014913" y="1442584"/>
            <a:ext cx="319087" cy="346075"/>
          </p:xfrm>
          <a:graphic>
            <a:graphicData uri="http://schemas.openxmlformats.org/presentationml/2006/ole">
              <p:oleObj spid="_x0000_s21693" name="Equation" r:id="rId9" imgW="152268" imgH="164957" progId="Equation.DSMT4">
                <p:embed/>
              </p:oleObj>
            </a:graphicData>
          </a:graphic>
        </p:graphicFrame>
        <p:graphicFrame>
          <p:nvGraphicFramePr>
            <p:cNvPr id="47" name="Object 49"/>
            <p:cNvGraphicFramePr>
              <a:graphicFrameLocks noChangeAspect="1"/>
            </p:cNvGraphicFramePr>
            <p:nvPr/>
          </p:nvGraphicFramePr>
          <p:xfrm>
            <a:off x="3027591" y="2006600"/>
            <a:ext cx="265113" cy="373063"/>
          </p:xfrm>
          <a:graphic>
            <a:graphicData uri="http://schemas.openxmlformats.org/presentationml/2006/ole">
              <p:oleObj spid="_x0000_s21694" name="Equation" r:id="rId10" imgW="126725" imgH="177415" progId="Equation.DSMT4">
                <p:embed/>
              </p:oleObj>
            </a:graphicData>
          </a:graphic>
        </p:graphicFrame>
      </p:grpSp>
      <p:grpSp>
        <p:nvGrpSpPr>
          <p:cNvPr id="48" name="Group 47"/>
          <p:cNvGrpSpPr/>
          <p:nvPr/>
        </p:nvGrpSpPr>
        <p:grpSpPr>
          <a:xfrm>
            <a:off x="295277" y="3356159"/>
            <a:ext cx="2686726" cy="1979612"/>
            <a:chOff x="404137" y="3780713"/>
            <a:chExt cx="2686726" cy="1979612"/>
          </a:xfrm>
        </p:grpSpPr>
        <p:sp>
          <p:nvSpPr>
            <p:cNvPr id="49" name="Rectangle 38"/>
            <p:cNvSpPr>
              <a:spLocks noChangeArrowheads="1"/>
            </p:cNvSpPr>
            <p:nvPr/>
          </p:nvSpPr>
          <p:spPr bwMode="auto">
            <a:xfrm>
              <a:off x="877888" y="4555413"/>
              <a:ext cx="2212975" cy="45085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0" name="Object 23"/>
            <p:cNvGraphicFramePr>
              <a:graphicFrameLocks noChangeAspect="1"/>
            </p:cNvGraphicFramePr>
            <p:nvPr/>
          </p:nvGraphicFramePr>
          <p:xfrm>
            <a:off x="1241425" y="4636993"/>
            <a:ext cx="293688" cy="323850"/>
          </p:xfrm>
          <a:graphic>
            <a:graphicData uri="http://schemas.openxmlformats.org/presentationml/2006/ole">
              <p:oleObj spid="_x0000_s21695" name="Equation" r:id="rId11" imgW="126835" imgH="139518" progId="Equation.DSMT4">
                <p:embed/>
              </p:oleObj>
            </a:graphicData>
          </a:graphic>
        </p:graphicFrame>
        <p:sp>
          <p:nvSpPr>
            <p:cNvPr id="51" name="Line 30"/>
            <p:cNvSpPr>
              <a:spLocks noChangeShapeType="1"/>
            </p:cNvSpPr>
            <p:nvPr/>
          </p:nvSpPr>
          <p:spPr bwMode="auto">
            <a:xfrm>
              <a:off x="890588" y="4541126"/>
              <a:ext cx="2193925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877888" y="5011025"/>
              <a:ext cx="2206625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32"/>
            <p:cNvSpPr>
              <a:spLocks noChangeShapeType="1"/>
            </p:cNvSpPr>
            <p:nvPr/>
          </p:nvSpPr>
          <p:spPr bwMode="auto">
            <a:xfrm>
              <a:off x="1941513" y="5028487"/>
              <a:ext cx="0" cy="633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33"/>
            <p:cNvSpPr>
              <a:spLocks noChangeShapeType="1"/>
            </p:cNvSpPr>
            <p:nvPr/>
          </p:nvSpPr>
          <p:spPr bwMode="auto">
            <a:xfrm>
              <a:off x="1960563" y="3899776"/>
              <a:ext cx="0" cy="6334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Oval 34"/>
            <p:cNvSpPr>
              <a:spLocks noChangeArrowheads="1"/>
            </p:cNvSpPr>
            <p:nvPr/>
          </p:nvSpPr>
          <p:spPr bwMode="auto">
            <a:xfrm>
              <a:off x="1881188" y="5647612"/>
              <a:ext cx="125412" cy="1127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5"/>
            <p:cNvSpPr>
              <a:spLocks noChangeArrowheads="1"/>
            </p:cNvSpPr>
            <p:nvPr/>
          </p:nvSpPr>
          <p:spPr bwMode="auto">
            <a:xfrm>
              <a:off x="1894713" y="3780713"/>
              <a:ext cx="125412" cy="1127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40"/>
            <p:cNvSpPr>
              <a:spLocks noChangeShapeType="1"/>
            </p:cNvSpPr>
            <p:nvPr/>
          </p:nvSpPr>
          <p:spPr bwMode="auto">
            <a:xfrm>
              <a:off x="744993" y="4525251"/>
              <a:ext cx="0" cy="4508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/>
          </p:nvGraphicFramePr>
          <p:xfrm>
            <a:off x="2304370" y="4044270"/>
            <a:ext cx="319087" cy="346075"/>
          </p:xfrm>
          <a:graphic>
            <a:graphicData uri="http://schemas.openxmlformats.org/presentationml/2006/ole">
              <p:oleObj spid="_x0000_s21696" name="Equation" r:id="rId12" imgW="152268" imgH="164957" progId="Equation.DSMT4">
                <p:embed/>
              </p:oleObj>
            </a:graphicData>
          </a:graphic>
        </p:graphicFrame>
        <p:graphicFrame>
          <p:nvGraphicFramePr>
            <p:cNvPr id="59" name="Object 49"/>
            <p:cNvGraphicFramePr>
              <a:graphicFrameLocks noChangeAspect="1"/>
            </p:cNvGraphicFramePr>
            <p:nvPr/>
          </p:nvGraphicFramePr>
          <p:xfrm>
            <a:off x="404137" y="4542971"/>
            <a:ext cx="265113" cy="373063"/>
          </p:xfrm>
          <a:graphic>
            <a:graphicData uri="http://schemas.openxmlformats.org/presentationml/2006/ole">
              <p:oleObj spid="_x0000_s21697" name="Equation" r:id="rId13" imgW="126725" imgH="177415" progId="Equation.DSMT4">
                <p:embed/>
              </p:oleObj>
            </a:graphicData>
          </a:graphic>
        </p:graphicFrame>
      </p:grpSp>
      <p:sp>
        <p:nvSpPr>
          <p:cNvPr id="60" name="TextBox 59"/>
          <p:cNvSpPr txBox="1"/>
          <p:nvPr/>
        </p:nvSpPr>
        <p:spPr>
          <a:xfrm>
            <a:off x="2729215" y="6161312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Note that the 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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cancels out!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flipH="1">
            <a:off x="3243943" y="5094512"/>
            <a:ext cx="228600" cy="3156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4223657" y="5116283"/>
            <a:ext cx="228600" cy="3156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4898572" y="4027712"/>
            <a:ext cx="1349828" cy="9688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3063875" y="0"/>
            <a:ext cx="3201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87438" y="1397000"/>
            <a:ext cx="2328862" cy="3968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Find the resistance</a:t>
            </a:r>
          </a:p>
        </p:txBody>
      </p:sp>
      <p:sp>
        <p:nvSpPr>
          <p:cNvPr id="27652" name="Text Box 92"/>
          <p:cNvSpPr txBox="1">
            <a:spLocks noChangeArrowheads="1"/>
          </p:cNvSpPr>
          <p:nvPr/>
        </p:nvSpPr>
        <p:spPr bwMode="auto">
          <a:xfrm>
            <a:off x="1076325" y="5289365"/>
            <a:ext cx="7131050" cy="92333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Note: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 smtClean="0">
              <a:solidFill>
                <a:schemeClr val="bg2"/>
              </a:solidFill>
            </a:endParaRP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We </a:t>
            </a:r>
            <a:r>
              <a:rPr lang="en-US" dirty="0">
                <a:solidFill>
                  <a:schemeClr val="bg2"/>
                </a:solidFill>
              </a:rPr>
              <a:t>cannot use the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RC</a:t>
            </a:r>
            <a:r>
              <a:rPr lang="en-US" dirty="0">
                <a:solidFill>
                  <a:schemeClr val="bg2"/>
                </a:solidFill>
              </a:rPr>
              <a:t> formula, since there is more than one region (not a single </a:t>
            </a:r>
            <a:r>
              <a:rPr lang="en-US" dirty="0" smtClean="0">
                <a:solidFill>
                  <a:schemeClr val="bg2"/>
                </a:solidFill>
              </a:rPr>
              <a:t>conductivity</a:t>
            </a:r>
            <a:r>
              <a:rPr lang="en-US" dirty="0">
                <a:solidFill>
                  <a:schemeClr val="bg2"/>
                </a:solidFill>
              </a:rPr>
              <a:t>).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300783" y="2211619"/>
            <a:ext cx="4508892" cy="2441575"/>
            <a:chOff x="2300783" y="2211619"/>
            <a:chExt cx="4508892" cy="2441575"/>
          </a:xfrm>
        </p:grpSpPr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304350" y="3048232"/>
              <a:ext cx="4505325" cy="46355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2304350" y="3508607"/>
              <a:ext cx="4502850" cy="319088"/>
            </a:xfrm>
            <a:prstGeom prst="rect">
              <a:avLst/>
            </a:prstGeom>
            <a:solidFill>
              <a:srgbClr val="96969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 flipV="1">
              <a:off x="4422075" y="2341794"/>
              <a:ext cx="0" cy="6731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V="1">
              <a:off x="4409375" y="3854682"/>
              <a:ext cx="0" cy="6731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4355986" y="2211619"/>
              <a:ext cx="127000" cy="127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346060" y="4526194"/>
              <a:ext cx="127000" cy="127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H="1" flipV="1">
              <a:off x="2302762" y="3826931"/>
              <a:ext cx="4504438" cy="2943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65894" name="Object 36"/>
            <p:cNvGraphicFramePr>
              <a:graphicFrameLocks noChangeAspect="1"/>
            </p:cNvGraphicFramePr>
            <p:nvPr/>
          </p:nvGraphicFramePr>
          <p:xfrm>
            <a:off x="5075011" y="2471738"/>
            <a:ext cx="296863" cy="320675"/>
          </p:xfrm>
          <a:graphic>
            <a:graphicData uri="http://schemas.openxmlformats.org/presentationml/2006/ole">
              <p:oleObj spid="_x0000_s165989" name="Equation" r:id="rId4" imgW="152268" imgH="164957" progId="Equation.DSMT4">
                <p:embed/>
              </p:oleObj>
            </a:graphicData>
          </a:graphic>
        </p:graphicFrame>
        <p:graphicFrame>
          <p:nvGraphicFramePr>
            <p:cNvPr id="165895" name="Object 36"/>
            <p:cNvGraphicFramePr>
              <a:graphicFrameLocks noChangeAspect="1"/>
            </p:cNvGraphicFramePr>
            <p:nvPr/>
          </p:nvGraphicFramePr>
          <p:xfrm>
            <a:off x="5814559" y="3042784"/>
            <a:ext cx="320675" cy="442912"/>
          </p:xfrm>
          <a:graphic>
            <a:graphicData uri="http://schemas.openxmlformats.org/presentationml/2006/ole">
              <p:oleObj spid="_x0000_s165990" name="Equation" r:id="rId5" imgW="165028" imgH="228501" progId="Equation.DSMT4">
                <p:embed/>
              </p:oleObj>
            </a:graphicData>
          </a:graphic>
        </p:graphicFrame>
        <p:graphicFrame>
          <p:nvGraphicFramePr>
            <p:cNvPr id="165896" name="Object 36"/>
            <p:cNvGraphicFramePr>
              <a:graphicFrameLocks noChangeAspect="1"/>
            </p:cNvGraphicFramePr>
            <p:nvPr/>
          </p:nvGraphicFramePr>
          <p:xfrm>
            <a:off x="5827712" y="3435126"/>
            <a:ext cx="295275" cy="442912"/>
          </p:xfrm>
          <a:graphic>
            <a:graphicData uri="http://schemas.openxmlformats.org/presentationml/2006/ole">
              <p:oleObj spid="_x0000_s165991" name="Equation" r:id="rId6" imgW="152334" imgH="228501" progId="Equation.DSMT4">
                <p:embed/>
              </p:oleObj>
            </a:graphicData>
          </a:graphic>
        </p:graphicFrame>
        <p:graphicFrame>
          <p:nvGraphicFramePr>
            <p:cNvPr id="165897" name="Object 36"/>
            <p:cNvGraphicFramePr>
              <a:graphicFrameLocks noChangeAspect="1"/>
            </p:cNvGraphicFramePr>
            <p:nvPr/>
          </p:nvGraphicFramePr>
          <p:xfrm>
            <a:off x="3333750" y="3434218"/>
            <a:ext cx="344488" cy="442912"/>
          </p:xfrm>
          <a:graphic>
            <a:graphicData uri="http://schemas.openxmlformats.org/presentationml/2006/ole">
              <p:oleObj spid="_x0000_s165992" name="Equation" r:id="rId7" imgW="177646" imgH="228402" progId="Equation.DSMT4">
                <p:embed/>
              </p:oleObj>
            </a:graphicData>
          </a:graphic>
        </p:graphicFrame>
        <p:graphicFrame>
          <p:nvGraphicFramePr>
            <p:cNvPr id="165898" name="Object 36"/>
            <p:cNvGraphicFramePr>
              <a:graphicFrameLocks noChangeAspect="1"/>
            </p:cNvGraphicFramePr>
            <p:nvPr/>
          </p:nvGraphicFramePr>
          <p:xfrm>
            <a:off x="3321050" y="3052763"/>
            <a:ext cx="369888" cy="442912"/>
          </p:xfrm>
          <a:graphic>
            <a:graphicData uri="http://schemas.openxmlformats.org/presentationml/2006/ole">
              <p:oleObj spid="_x0000_s165993" name="Equation" r:id="rId8" imgW="190500" imgH="228600" progId="Equation.DSMT4">
                <p:embed/>
              </p:oleObj>
            </a:graphicData>
          </a:graphic>
        </p:graphicFrame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 flipV="1">
              <a:off x="2300783" y="3041180"/>
              <a:ext cx="4504438" cy="2943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1026"/>
          <p:cNvSpPr txBox="1">
            <a:spLocks noChangeArrowheads="1"/>
          </p:cNvSpPr>
          <p:nvPr/>
        </p:nvSpPr>
        <p:spPr bwMode="auto">
          <a:xfrm>
            <a:off x="2743200" y="0"/>
            <a:ext cx="406202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5" name="Text Box 1041"/>
          <p:cNvSpPr txBox="1">
            <a:spLocks noChangeArrowheads="1"/>
          </p:cNvSpPr>
          <p:nvPr/>
        </p:nvSpPr>
        <p:spPr bwMode="auto">
          <a:xfrm>
            <a:off x="1238463" y="1429028"/>
            <a:ext cx="167385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400" dirty="0">
                <a:solidFill>
                  <a:schemeClr val="bg1"/>
                </a:solidFill>
              </a:rPr>
              <a:t> problem:</a:t>
            </a:r>
          </a:p>
        </p:txBody>
      </p:sp>
      <p:graphicFrame>
        <p:nvGraphicFramePr>
          <p:cNvPr id="22530" name="Object 1042"/>
          <p:cNvGraphicFramePr>
            <a:graphicFrameLocks noChangeAspect="1"/>
          </p:cNvGraphicFramePr>
          <p:nvPr/>
        </p:nvGraphicFramePr>
        <p:xfrm>
          <a:off x="1301750" y="5075238"/>
          <a:ext cx="1816100" cy="965200"/>
        </p:xfrm>
        <a:graphic>
          <a:graphicData uri="http://schemas.openxmlformats.org/presentationml/2006/ole">
            <p:oleObj spid="_x0000_s22687" name="Equation" r:id="rId4" imgW="812447" imgH="431613" progId="Equation.DSMT4">
              <p:embed/>
            </p:oleObj>
          </a:graphicData>
        </a:graphic>
      </p:graphicFrame>
      <p:graphicFrame>
        <p:nvGraphicFramePr>
          <p:cNvPr id="22531" name="Object 1043"/>
          <p:cNvGraphicFramePr>
            <a:graphicFrameLocks noChangeAspect="1"/>
          </p:cNvGraphicFramePr>
          <p:nvPr/>
        </p:nvGraphicFramePr>
        <p:xfrm>
          <a:off x="4052888" y="5106988"/>
          <a:ext cx="1277937" cy="965200"/>
        </p:xfrm>
        <a:graphic>
          <a:graphicData uri="http://schemas.openxmlformats.org/presentationml/2006/ole">
            <p:oleObj spid="_x0000_s22688" name="Equation" r:id="rId5" imgW="571252" imgH="431613" progId="Equation.DSMT4">
              <p:embed/>
            </p:oleObj>
          </a:graphicData>
        </a:graphic>
      </p:graphicFrame>
      <p:graphicFrame>
        <p:nvGraphicFramePr>
          <p:cNvPr id="22532" name="Object 1044"/>
          <p:cNvGraphicFramePr>
            <a:graphicFrameLocks noChangeAspect="1"/>
          </p:cNvGraphicFramePr>
          <p:nvPr/>
        </p:nvGraphicFramePr>
        <p:xfrm>
          <a:off x="5788025" y="5114925"/>
          <a:ext cx="1363663" cy="963613"/>
        </p:xfrm>
        <a:graphic>
          <a:graphicData uri="http://schemas.openxmlformats.org/presentationml/2006/ole">
            <p:oleObj spid="_x0000_s22689" name="Equation" r:id="rId6" imgW="609336" imgH="431613" progId="Equation.DSMT4">
              <p:embed/>
            </p:oleObj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00783" y="2211619"/>
            <a:ext cx="4508892" cy="2441575"/>
            <a:chOff x="2300783" y="2211619"/>
            <a:chExt cx="4508892" cy="2441575"/>
          </a:xfrm>
        </p:grpSpPr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304350" y="3048232"/>
              <a:ext cx="4505325" cy="46355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304350" y="3508607"/>
              <a:ext cx="4502850" cy="319088"/>
            </a:xfrm>
            <a:prstGeom prst="rect">
              <a:avLst/>
            </a:prstGeom>
            <a:solidFill>
              <a:srgbClr val="96969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V="1">
              <a:off x="4422075" y="2341794"/>
              <a:ext cx="0" cy="6731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V="1">
              <a:off x="4409375" y="3854682"/>
              <a:ext cx="0" cy="6731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4340695" y="2211619"/>
              <a:ext cx="127000" cy="127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auto">
            <a:xfrm>
              <a:off x="4332412" y="4526194"/>
              <a:ext cx="127000" cy="127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 flipV="1">
              <a:off x="2302762" y="3826931"/>
              <a:ext cx="4504438" cy="2943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9" name="Object 36"/>
            <p:cNvGraphicFramePr>
              <a:graphicFrameLocks noChangeAspect="1"/>
            </p:cNvGraphicFramePr>
            <p:nvPr/>
          </p:nvGraphicFramePr>
          <p:xfrm>
            <a:off x="5075011" y="2471738"/>
            <a:ext cx="296863" cy="320675"/>
          </p:xfrm>
          <a:graphic>
            <a:graphicData uri="http://schemas.openxmlformats.org/presentationml/2006/ole">
              <p:oleObj spid="_x0000_s22690" name="Equation" r:id="rId7" imgW="152268" imgH="164957" progId="Equation.DSMT4">
                <p:embed/>
              </p:oleObj>
            </a:graphicData>
          </a:graphic>
        </p:graphicFrame>
        <p:graphicFrame>
          <p:nvGraphicFramePr>
            <p:cNvPr id="30" name="Object 36"/>
            <p:cNvGraphicFramePr>
              <a:graphicFrameLocks noChangeAspect="1"/>
            </p:cNvGraphicFramePr>
            <p:nvPr/>
          </p:nvGraphicFramePr>
          <p:xfrm>
            <a:off x="5814559" y="3042784"/>
            <a:ext cx="320675" cy="442912"/>
          </p:xfrm>
          <a:graphic>
            <a:graphicData uri="http://schemas.openxmlformats.org/presentationml/2006/ole">
              <p:oleObj spid="_x0000_s22691" name="Equation" r:id="rId8" imgW="165028" imgH="228501" progId="Equation.DSMT4">
                <p:embed/>
              </p:oleObj>
            </a:graphicData>
          </a:graphic>
        </p:graphicFrame>
        <p:graphicFrame>
          <p:nvGraphicFramePr>
            <p:cNvPr id="31" name="Object 36"/>
            <p:cNvGraphicFramePr>
              <a:graphicFrameLocks noChangeAspect="1"/>
            </p:cNvGraphicFramePr>
            <p:nvPr/>
          </p:nvGraphicFramePr>
          <p:xfrm>
            <a:off x="5827712" y="3435126"/>
            <a:ext cx="295275" cy="442912"/>
          </p:xfrm>
          <a:graphic>
            <a:graphicData uri="http://schemas.openxmlformats.org/presentationml/2006/ole">
              <p:oleObj spid="_x0000_s22692" name="Equation" r:id="rId9" imgW="152334" imgH="228501" progId="Equation.DSMT4">
                <p:embed/>
              </p:oleObj>
            </a:graphicData>
          </a:graphic>
        </p:graphicFrame>
        <p:graphicFrame>
          <p:nvGraphicFramePr>
            <p:cNvPr id="32" name="Object 36"/>
            <p:cNvGraphicFramePr>
              <a:graphicFrameLocks noChangeAspect="1"/>
            </p:cNvGraphicFramePr>
            <p:nvPr/>
          </p:nvGraphicFramePr>
          <p:xfrm>
            <a:off x="3357563" y="3433763"/>
            <a:ext cx="295275" cy="442912"/>
          </p:xfrm>
          <a:graphic>
            <a:graphicData uri="http://schemas.openxmlformats.org/presentationml/2006/ole">
              <p:oleObj spid="_x0000_s22693" name="Equation" r:id="rId10" imgW="152334" imgH="228501" progId="Equation.DSMT4">
                <p:embed/>
              </p:oleObj>
            </a:graphicData>
          </a:graphic>
        </p:graphicFrame>
        <p:graphicFrame>
          <p:nvGraphicFramePr>
            <p:cNvPr id="33" name="Object 36"/>
            <p:cNvGraphicFramePr>
              <a:graphicFrameLocks noChangeAspect="1"/>
            </p:cNvGraphicFramePr>
            <p:nvPr/>
          </p:nvGraphicFramePr>
          <p:xfrm>
            <a:off x="3344863" y="3052763"/>
            <a:ext cx="320675" cy="442912"/>
          </p:xfrm>
          <a:graphic>
            <a:graphicData uri="http://schemas.openxmlformats.org/presentationml/2006/ole">
              <p:oleObj spid="_x0000_s22694" name="Equation" r:id="rId11" imgW="165028" imgH="228501" progId="Equation.DSMT4">
                <p:embed/>
              </p:oleObj>
            </a:graphicData>
          </a:graphic>
        </p:graphicFrame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H="1" flipV="1">
              <a:off x="2300783" y="3041180"/>
              <a:ext cx="4504438" cy="2943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2566988" y="0"/>
            <a:ext cx="35877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KCL Law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1861457" y="2083707"/>
          <a:ext cx="1298575" cy="2173288"/>
        </p:xfrm>
        <a:graphic>
          <a:graphicData uri="http://schemas.openxmlformats.org/presentationml/2006/ole">
            <p:oleObj spid="_x0000_s2159" name="Equation" r:id="rId4" imgW="545863" imgH="914003" progId="Equation.DSMT4">
              <p:embed/>
            </p:oleObj>
          </a:graphicData>
        </a:graphic>
      </p:graphicFrame>
      <p:sp>
        <p:nvSpPr>
          <p:cNvPr id="2052" name="Text Box 54"/>
          <p:cNvSpPr txBox="1">
            <a:spLocks noChangeArrowheads="1"/>
          </p:cNvSpPr>
          <p:nvPr/>
        </p:nvSpPr>
        <p:spPr bwMode="auto">
          <a:xfrm>
            <a:off x="1113292" y="1364342"/>
            <a:ext cx="32845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</a:rPr>
              <a:t>Wires meet at a “node”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55672" y="3794890"/>
            <a:ext cx="3357349" cy="92333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The “node” can be a single point or a larger region.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8657" y="5976257"/>
            <a:ext cx="436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proof of the KCL law is given next. 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973638" y="1204913"/>
            <a:ext cx="2178050" cy="2043565"/>
            <a:chOff x="4973638" y="1204913"/>
            <a:chExt cx="2178050" cy="2043565"/>
          </a:xfrm>
        </p:grpSpPr>
        <p:sp>
          <p:nvSpPr>
            <p:cNvPr id="2054" name="Line 10"/>
            <p:cNvSpPr>
              <a:spLocks noChangeShapeType="1"/>
            </p:cNvSpPr>
            <p:nvPr/>
          </p:nvSpPr>
          <p:spPr bwMode="auto">
            <a:xfrm flipH="1">
              <a:off x="6032500" y="1204913"/>
              <a:ext cx="477838" cy="110172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5" name="Line 32"/>
            <p:cNvSpPr>
              <a:spLocks noChangeShapeType="1"/>
            </p:cNvSpPr>
            <p:nvPr/>
          </p:nvSpPr>
          <p:spPr bwMode="auto">
            <a:xfrm rot="7301802" flipH="1">
              <a:off x="6104732" y="2270919"/>
              <a:ext cx="477837" cy="110172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6" name="Line 33"/>
            <p:cNvSpPr>
              <a:spLocks noChangeShapeType="1"/>
            </p:cNvSpPr>
            <p:nvPr/>
          </p:nvSpPr>
          <p:spPr bwMode="auto">
            <a:xfrm rot="7301802" flipH="1">
              <a:off x="6263227" y="2641952"/>
              <a:ext cx="177478" cy="3918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7" name="Line 38"/>
            <p:cNvSpPr>
              <a:spLocks noChangeShapeType="1"/>
            </p:cNvSpPr>
            <p:nvPr/>
          </p:nvSpPr>
          <p:spPr bwMode="auto">
            <a:xfrm rot="4492711" flipH="1">
              <a:off x="6361907" y="1901794"/>
              <a:ext cx="477837" cy="110172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" name="Line 39"/>
            <p:cNvSpPr>
              <a:spLocks noChangeShapeType="1"/>
            </p:cNvSpPr>
            <p:nvPr/>
          </p:nvSpPr>
          <p:spPr bwMode="auto">
            <a:xfrm rot="4492711" flipH="1">
              <a:off x="6536865" y="2252489"/>
              <a:ext cx="184702" cy="41176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9" name="Line 41"/>
            <p:cNvSpPr>
              <a:spLocks noChangeShapeType="1"/>
            </p:cNvSpPr>
            <p:nvPr/>
          </p:nvSpPr>
          <p:spPr bwMode="auto">
            <a:xfrm rot="17068863" flipH="1">
              <a:off x="5285582" y="1423194"/>
              <a:ext cx="477837" cy="110172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0" name="Line 42"/>
            <p:cNvSpPr>
              <a:spLocks noChangeShapeType="1"/>
            </p:cNvSpPr>
            <p:nvPr/>
          </p:nvSpPr>
          <p:spPr bwMode="auto">
            <a:xfrm rot="17068863" flipH="1">
              <a:off x="5293253" y="1723188"/>
              <a:ext cx="113991" cy="23880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1" name="Line 44"/>
            <p:cNvSpPr>
              <a:spLocks noChangeShapeType="1"/>
            </p:cNvSpPr>
            <p:nvPr/>
          </p:nvSpPr>
          <p:spPr bwMode="auto">
            <a:xfrm rot="13087631" flipH="1">
              <a:off x="5237163" y="2090738"/>
              <a:ext cx="477837" cy="110172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2" name="Line 45"/>
            <p:cNvSpPr>
              <a:spLocks noChangeShapeType="1"/>
            </p:cNvSpPr>
            <p:nvPr/>
          </p:nvSpPr>
          <p:spPr bwMode="auto">
            <a:xfrm rot="13087631" flipH="1">
              <a:off x="5356522" y="2410522"/>
              <a:ext cx="196290" cy="4934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8" name="Oval 53"/>
            <p:cNvSpPr>
              <a:spLocks noChangeArrowheads="1"/>
            </p:cNvSpPr>
            <p:nvPr/>
          </p:nvSpPr>
          <p:spPr bwMode="auto">
            <a:xfrm>
              <a:off x="5949950" y="2279650"/>
              <a:ext cx="133350" cy="13335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Line 58"/>
            <p:cNvSpPr>
              <a:spLocks noChangeShapeType="1"/>
            </p:cNvSpPr>
            <p:nvPr/>
          </p:nvSpPr>
          <p:spPr bwMode="auto">
            <a:xfrm flipH="1">
              <a:off x="6222670" y="1484416"/>
              <a:ext cx="154378" cy="34438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51" name="Object 1025"/>
            <p:cNvGraphicFramePr>
              <a:graphicFrameLocks noChangeAspect="1"/>
            </p:cNvGraphicFramePr>
            <p:nvPr/>
          </p:nvGraphicFramePr>
          <p:xfrm>
            <a:off x="5454196" y="1367063"/>
            <a:ext cx="228146" cy="454934"/>
          </p:xfrm>
          <a:graphic>
            <a:graphicData uri="http://schemas.openxmlformats.org/presentationml/2006/ole">
              <p:oleObj spid="_x0000_s2160" name="Equation" r:id="rId5" imgW="114250" imgH="228501" progId="Equation.DSMT4">
                <p:embed/>
              </p:oleObj>
            </a:graphicData>
          </a:graphic>
        </p:graphicFrame>
        <p:graphicFrame>
          <p:nvGraphicFramePr>
            <p:cNvPr id="2" name="Object 1025"/>
            <p:cNvGraphicFramePr>
              <a:graphicFrameLocks noChangeAspect="1"/>
            </p:cNvGraphicFramePr>
            <p:nvPr/>
          </p:nvGraphicFramePr>
          <p:xfrm>
            <a:off x="5094288" y="2205038"/>
            <a:ext cx="252412" cy="455612"/>
          </p:xfrm>
          <a:graphic>
            <a:graphicData uri="http://schemas.openxmlformats.org/presentationml/2006/ole">
              <p:oleObj spid="_x0000_s2161" name="Equation" r:id="rId6" imgW="126890" imgH="228402" progId="Equation.DSMT4">
                <p:embed/>
              </p:oleObj>
            </a:graphicData>
          </a:graphic>
        </p:graphicFrame>
        <p:graphicFrame>
          <p:nvGraphicFramePr>
            <p:cNvPr id="2053" name="Object 1025"/>
            <p:cNvGraphicFramePr>
              <a:graphicFrameLocks noChangeAspect="1"/>
            </p:cNvGraphicFramePr>
            <p:nvPr/>
          </p:nvGraphicFramePr>
          <p:xfrm>
            <a:off x="5976031" y="2792866"/>
            <a:ext cx="252412" cy="455612"/>
          </p:xfrm>
          <a:graphic>
            <a:graphicData uri="http://schemas.openxmlformats.org/presentationml/2006/ole">
              <p:oleObj spid="_x0000_s2162" name="Equation" r:id="rId7" imgW="126890" imgH="228402" progId="Equation.DSMT4">
                <p:embed/>
              </p:oleObj>
            </a:graphicData>
          </a:graphic>
        </p:graphicFrame>
        <p:graphicFrame>
          <p:nvGraphicFramePr>
            <p:cNvPr id="3" name="Object 1025"/>
            <p:cNvGraphicFramePr>
              <a:graphicFrameLocks noChangeAspect="1"/>
            </p:cNvGraphicFramePr>
            <p:nvPr/>
          </p:nvGraphicFramePr>
          <p:xfrm>
            <a:off x="6781574" y="2509838"/>
            <a:ext cx="252412" cy="455612"/>
          </p:xfrm>
          <a:graphic>
            <a:graphicData uri="http://schemas.openxmlformats.org/presentationml/2006/ole">
              <p:oleObj spid="_x0000_s2163" name="Equation" r:id="rId8" imgW="126890" imgH="228402" progId="Equation.DSMT4">
                <p:embed/>
              </p:oleObj>
            </a:graphicData>
          </a:graphic>
        </p:graphicFrame>
        <p:graphicFrame>
          <p:nvGraphicFramePr>
            <p:cNvPr id="4" name="Object 1025"/>
            <p:cNvGraphicFramePr>
              <a:graphicFrameLocks noChangeAspect="1"/>
            </p:cNvGraphicFramePr>
            <p:nvPr/>
          </p:nvGraphicFramePr>
          <p:xfrm>
            <a:off x="6461125" y="1476375"/>
            <a:ext cx="328613" cy="455613"/>
          </p:xfrm>
          <a:graphic>
            <a:graphicData uri="http://schemas.openxmlformats.org/presentationml/2006/ole">
              <p:oleObj spid="_x0000_s2164" name="Equation" r:id="rId9" imgW="165028" imgH="228501" progId="Equation.DSMT4">
                <p:embed/>
              </p:oleObj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500743" y="4972594"/>
            <a:ext cx="168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 we can say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158" name="Object 110"/>
          <p:cNvGraphicFramePr>
            <a:graphicFrameLocks noChangeAspect="1"/>
          </p:cNvGraphicFramePr>
          <p:nvPr/>
        </p:nvGraphicFramePr>
        <p:xfrm>
          <a:off x="2220232" y="4898363"/>
          <a:ext cx="1001938" cy="545380"/>
        </p:xfrm>
        <a:graphic>
          <a:graphicData uri="http://schemas.openxmlformats.org/presentationml/2006/ole">
            <p:oleObj spid="_x0000_s2165" name="Equation" r:id="rId10" imgW="444307" imgH="24119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ext Box 2"/>
          <p:cNvSpPr txBox="1">
            <a:spLocks noChangeArrowheads="1"/>
          </p:cNvSpPr>
          <p:nvPr/>
        </p:nvSpPr>
        <p:spPr bwMode="auto">
          <a:xfrm>
            <a:off x="2314575" y="0"/>
            <a:ext cx="4738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3554" name="Object 18"/>
          <p:cNvGraphicFramePr>
            <a:graphicFrameLocks noChangeAspect="1"/>
          </p:cNvGraphicFramePr>
          <p:nvPr/>
        </p:nvGraphicFramePr>
        <p:xfrm>
          <a:off x="1301111" y="5720695"/>
          <a:ext cx="1523976" cy="797399"/>
        </p:xfrm>
        <a:graphic>
          <a:graphicData uri="http://schemas.openxmlformats.org/presentationml/2006/ole">
            <p:oleObj spid="_x0000_s23702" name="Equation" r:id="rId4" imgW="825500" imgH="431800" progId="Equation.DSMT4">
              <p:embed/>
            </p:oleObj>
          </a:graphicData>
        </a:graphic>
      </p:graphicFrame>
      <p:graphicFrame>
        <p:nvGraphicFramePr>
          <p:cNvPr id="23555" name="Object 19"/>
          <p:cNvGraphicFramePr>
            <a:graphicFrameLocks noChangeAspect="1"/>
          </p:cNvGraphicFramePr>
          <p:nvPr/>
        </p:nvGraphicFramePr>
        <p:xfrm>
          <a:off x="4550320" y="5791498"/>
          <a:ext cx="2560163" cy="812835"/>
        </p:xfrm>
        <a:graphic>
          <a:graphicData uri="http://schemas.openxmlformats.org/presentationml/2006/ole">
            <p:oleObj spid="_x0000_s23703" name="Equation" r:id="rId5" imgW="1358310" imgH="431613" progId="Equation.DSMT4">
              <p:embed/>
            </p:oleObj>
          </a:graphicData>
        </a:graphic>
      </p:graphicFrame>
      <p:graphicFrame>
        <p:nvGraphicFramePr>
          <p:cNvPr id="23557" name="Object 21"/>
          <p:cNvGraphicFramePr>
            <a:graphicFrameLocks noChangeAspect="1"/>
          </p:cNvGraphicFramePr>
          <p:nvPr/>
        </p:nvGraphicFramePr>
        <p:xfrm>
          <a:off x="3828197" y="2594311"/>
          <a:ext cx="1262063" cy="996950"/>
        </p:xfrm>
        <a:graphic>
          <a:graphicData uri="http://schemas.openxmlformats.org/presentationml/2006/ole">
            <p:oleObj spid="_x0000_s23704" name="Equation" r:id="rId6" imgW="482391" imgH="380835" progId="Equation.DSMT4">
              <p:embed/>
            </p:oleObj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23560" name="Object 19"/>
          <p:cNvGraphicFramePr>
            <a:graphicFrameLocks noChangeAspect="1"/>
          </p:cNvGraphicFramePr>
          <p:nvPr/>
        </p:nvGraphicFramePr>
        <p:xfrm>
          <a:off x="4125913" y="1550988"/>
          <a:ext cx="665162" cy="533400"/>
        </p:xfrm>
        <a:graphic>
          <a:graphicData uri="http://schemas.openxmlformats.org/presentationml/2006/ole">
            <p:oleObj spid="_x0000_s23705" name="Equation" r:id="rId7" imgW="190417" imgH="152334" progId="Equation.DSMT4">
              <p:embed/>
            </p:oleObj>
          </a:graphicData>
        </a:graphic>
      </p:graphicFrame>
      <p:graphicFrame>
        <p:nvGraphicFramePr>
          <p:cNvPr id="23561" name="Object 1042"/>
          <p:cNvGraphicFramePr>
            <a:graphicFrameLocks noChangeAspect="1"/>
          </p:cNvGraphicFramePr>
          <p:nvPr/>
        </p:nvGraphicFramePr>
        <p:xfrm>
          <a:off x="1424580" y="4135272"/>
          <a:ext cx="1427655" cy="758754"/>
        </p:xfrm>
        <a:graphic>
          <a:graphicData uri="http://schemas.openxmlformats.org/presentationml/2006/ole">
            <p:oleObj spid="_x0000_s23706" name="Equation" r:id="rId8" imgW="812447" imgH="431613" progId="Equation.DSMT4">
              <p:embed/>
            </p:oleObj>
          </a:graphicData>
        </a:graphic>
      </p:graphicFrame>
      <p:graphicFrame>
        <p:nvGraphicFramePr>
          <p:cNvPr id="23562" name="Object 1043"/>
          <p:cNvGraphicFramePr>
            <a:graphicFrameLocks noChangeAspect="1"/>
          </p:cNvGraphicFramePr>
          <p:nvPr/>
        </p:nvGraphicFramePr>
        <p:xfrm>
          <a:off x="4483764" y="4121838"/>
          <a:ext cx="2414588" cy="803275"/>
        </p:xfrm>
        <a:graphic>
          <a:graphicData uri="http://schemas.openxmlformats.org/presentationml/2006/ole">
            <p:oleObj spid="_x0000_s23707" name="Equation" r:id="rId9" imgW="1295400" imgH="431800" progId="Equation.DSMT4">
              <p:embed/>
            </p:oleObj>
          </a:graphicData>
        </a:graphic>
      </p:graphicFrame>
      <p:graphicFrame>
        <p:nvGraphicFramePr>
          <p:cNvPr id="23564" name="Object 19"/>
          <p:cNvGraphicFramePr>
            <a:graphicFrameLocks noChangeAspect="1"/>
          </p:cNvGraphicFramePr>
          <p:nvPr/>
        </p:nvGraphicFramePr>
        <p:xfrm>
          <a:off x="1758902" y="4971834"/>
          <a:ext cx="488950" cy="711200"/>
        </p:xfrm>
        <a:graphic>
          <a:graphicData uri="http://schemas.openxmlformats.org/presentationml/2006/ole">
            <p:oleObj spid="_x0000_s23708" name="Equation" r:id="rId10" imgW="139639" imgH="203112" progId="Equation.DSMT4">
              <p:embed/>
            </p:oleObj>
          </a:graphicData>
        </a:graphic>
      </p:graphicFrame>
      <p:graphicFrame>
        <p:nvGraphicFramePr>
          <p:cNvPr id="23565" name="Object 19"/>
          <p:cNvGraphicFramePr>
            <a:graphicFrameLocks noChangeAspect="1"/>
          </p:cNvGraphicFramePr>
          <p:nvPr/>
        </p:nvGraphicFramePr>
        <p:xfrm>
          <a:off x="5633336" y="4982348"/>
          <a:ext cx="488950" cy="711200"/>
        </p:xfrm>
        <a:graphic>
          <a:graphicData uri="http://schemas.openxmlformats.org/presentationml/2006/ole">
            <p:oleObj spid="_x0000_s23709" name="Equation" r:id="rId11" imgW="139639" imgH="203112" progId="Equation.DSMT4">
              <p:embed/>
            </p:oleObj>
          </a:graphicData>
        </a:graphic>
      </p:graphicFrame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4790" y="872880"/>
            <a:ext cx="3489098" cy="190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2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8875" y="844265"/>
            <a:ext cx="3402012" cy="185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7"/>
          <p:cNvGraphicFramePr>
            <a:graphicFrameLocks noChangeAspect="1"/>
          </p:cNvGraphicFramePr>
          <p:nvPr/>
        </p:nvGraphicFramePr>
        <p:xfrm>
          <a:off x="1414463" y="5302250"/>
          <a:ext cx="1589087" cy="509588"/>
        </p:xfrm>
        <a:graphic>
          <a:graphicData uri="http://schemas.openxmlformats.org/presentationml/2006/ole">
            <p:oleObj spid="_x0000_s24727" name="Equation" r:id="rId4" imgW="711200" imgH="228600" progId="Equation.DSMT4">
              <p:embed/>
            </p:oleObj>
          </a:graphicData>
        </a:graphic>
      </p:graphicFrame>
      <p:graphicFrame>
        <p:nvGraphicFramePr>
          <p:cNvPr id="24579" name="Object 18"/>
          <p:cNvGraphicFramePr>
            <a:graphicFrameLocks noChangeAspect="1"/>
          </p:cNvGraphicFramePr>
          <p:nvPr/>
        </p:nvGraphicFramePr>
        <p:xfrm>
          <a:off x="4024313" y="5106988"/>
          <a:ext cx="1335087" cy="965200"/>
        </p:xfrm>
        <a:graphic>
          <a:graphicData uri="http://schemas.openxmlformats.org/presentationml/2006/ole">
            <p:oleObj spid="_x0000_s24728" name="Equation" r:id="rId5" imgW="596900" imgH="431800" progId="Equation.DSMT4">
              <p:embed/>
            </p:oleObj>
          </a:graphicData>
        </a:graphic>
      </p:graphicFrame>
      <p:sp>
        <p:nvSpPr>
          <p:cNvPr id="24582" name="Text Box 21"/>
          <p:cNvSpPr txBox="1">
            <a:spLocks noChangeArrowheads="1"/>
          </p:cNvSpPr>
          <p:nvPr/>
        </p:nvSpPr>
        <p:spPr bwMode="auto">
          <a:xfrm>
            <a:off x="1165225" y="4583113"/>
            <a:ext cx="1822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Hence, we have</a:t>
            </a:r>
          </a:p>
        </p:txBody>
      </p:sp>
      <p:graphicFrame>
        <p:nvGraphicFramePr>
          <p:cNvPr id="24580" name="Object 22"/>
          <p:cNvGraphicFramePr>
            <a:graphicFrameLocks noChangeAspect="1"/>
          </p:cNvGraphicFramePr>
          <p:nvPr/>
        </p:nvGraphicFramePr>
        <p:xfrm>
          <a:off x="5976938" y="5119688"/>
          <a:ext cx="1419225" cy="965200"/>
        </p:xfrm>
        <a:graphic>
          <a:graphicData uri="http://schemas.openxmlformats.org/presentationml/2006/ole">
            <p:oleObj spid="_x0000_s24729" name="Equation" r:id="rId6" imgW="634725" imgH="431613" progId="Equation.DSMT4">
              <p:embed/>
            </p:oleObj>
          </a:graphicData>
        </a:graphic>
      </p:graphicFrame>
      <p:sp>
        <p:nvSpPr>
          <p:cNvPr id="382999" name="Text Box 23"/>
          <p:cNvSpPr txBox="1">
            <a:spLocks noChangeArrowheads="1"/>
          </p:cNvSpPr>
          <p:nvPr/>
        </p:nvSpPr>
        <p:spPr bwMode="auto">
          <a:xfrm>
            <a:off x="2324100" y="0"/>
            <a:ext cx="4738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24534" y="1424569"/>
            <a:ext cx="4508892" cy="2414279"/>
            <a:chOff x="2300783" y="2232091"/>
            <a:chExt cx="4508892" cy="2414279"/>
          </a:xfrm>
        </p:grpSpPr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304350" y="3048232"/>
              <a:ext cx="4505325" cy="46355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304350" y="3508607"/>
              <a:ext cx="4502850" cy="319088"/>
            </a:xfrm>
            <a:prstGeom prst="rect">
              <a:avLst/>
            </a:prstGeom>
            <a:solidFill>
              <a:srgbClr val="96969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V="1">
              <a:off x="4422075" y="2353669"/>
              <a:ext cx="0" cy="6731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V="1">
              <a:off x="4409375" y="3842807"/>
              <a:ext cx="0" cy="6731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4361167" y="2232091"/>
              <a:ext cx="127000" cy="127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auto">
            <a:xfrm>
              <a:off x="4347274" y="4519370"/>
              <a:ext cx="127000" cy="127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 flipV="1">
              <a:off x="2302762" y="3826931"/>
              <a:ext cx="4504438" cy="2943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9" name="Object 36"/>
            <p:cNvGraphicFramePr>
              <a:graphicFrameLocks noChangeAspect="1"/>
            </p:cNvGraphicFramePr>
            <p:nvPr/>
          </p:nvGraphicFramePr>
          <p:xfrm>
            <a:off x="5075011" y="2471738"/>
            <a:ext cx="296863" cy="320675"/>
          </p:xfrm>
          <a:graphic>
            <a:graphicData uri="http://schemas.openxmlformats.org/presentationml/2006/ole">
              <p:oleObj spid="_x0000_s24730" name="Equation" r:id="rId7" imgW="152268" imgH="164957" progId="Equation.DSMT4">
                <p:embed/>
              </p:oleObj>
            </a:graphicData>
          </a:graphic>
        </p:graphicFrame>
        <p:graphicFrame>
          <p:nvGraphicFramePr>
            <p:cNvPr id="30" name="Object 36"/>
            <p:cNvGraphicFramePr>
              <a:graphicFrameLocks noChangeAspect="1"/>
            </p:cNvGraphicFramePr>
            <p:nvPr/>
          </p:nvGraphicFramePr>
          <p:xfrm>
            <a:off x="5814559" y="3042784"/>
            <a:ext cx="320675" cy="442912"/>
          </p:xfrm>
          <a:graphic>
            <a:graphicData uri="http://schemas.openxmlformats.org/presentationml/2006/ole">
              <p:oleObj spid="_x0000_s24731" name="Equation" r:id="rId8" imgW="165028" imgH="228501" progId="Equation.DSMT4">
                <p:embed/>
              </p:oleObj>
            </a:graphicData>
          </a:graphic>
        </p:graphicFrame>
        <p:graphicFrame>
          <p:nvGraphicFramePr>
            <p:cNvPr id="31" name="Object 36"/>
            <p:cNvGraphicFramePr>
              <a:graphicFrameLocks noChangeAspect="1"/>
            </p:cNvGraphicFramePr>
            <p:nvPr/>
          </p:nvGraphicFramePr>
          <p:xfrm>
            <a:off x="5827712" y="3435126"/>
            <a:ext cx="295275" cy="442912"/>
          </p:xfrm>
          <a:graphic>
            <a:graphicData uri="http://schemas.openxmlformats.org/presentationml/2006/ole">
              <p:oleObj spid="_x0000_s24732" name="Equation" r:id="rId9" imgW="152334" imgH="228501" progId="Equation.DSMT4">
                <p:embed/>
              </p:oleObj>
            </a:graphicData>
          </a:graphic>
        </p:graphicFrame>
        <p:graphicFrame>
          <p:nvGraphicFramePr>
            <p:cNvPr id="32" name="Object 36"/>
            <p:cNvGraphicFramePr>
              <a:graphicFrameLocks noChangeAspect="1"/>
            </p:cNvGraphicFramePr>
            <p:nvPr/>
          </p:nvGraphicFramePr>
          <p:xfrm>
            <a:off x="3333750" y="3434218"/>
            <a:ext cx="344488" cy="442912"/>
          </p:xfrm>
          <a:graphic>
            <a:graphicData uri="http://schemas.openxmlformats.org/presentationml/2006/ole">
              <p:oleObj spid="_x0000_s24733" name="Equation" r:id="rId10" imgW="177646" imgH="228402" progId="Equation.DSMT4">
                <p:embed/>
              </p:oleObj>
            </a:graphicData>
          </a:graphic>
        </p:graphicFrame>
        <p:graphicFrame>
          <p:nvGraphicFramePr>
            <p:cNvPr id="33" name="Object 36"/>
            <p:cNvGraphicFramePr>
              <a:graphicFrameLocks noChangeAspect="1"/>
            </p:cNvGraphicFramePr>
            <p:nvPr/>
          </p:nvGraphicFramePr>
          <p:xfrm>
            <a:off x="3321050" y="3052763"/>
            <a:ext cx="369888" cy="442912"/>
          </p:xfrm>
          <a:graphic>
            <a:graphicData uri="http://schemas.openxmlformats.org/presentationml/2006/ole">
              <p:oleObj spid="_x0000_s24734" name="Equation" r:id="rId11" imgW="190500" imgH="228600" progId="Equation.DSMT4">
                <p:embed/>
              </p:oleObj>
            </a:graphicData>
          </a:graphic>
        </p:graphicFrame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H="1" flipV="1">
              <a:off x="2300783" y="3041180"/>
              <a:ext cx="4504438" cy="2943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60091" y="0"/>
            <a:ext cx="878998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Lossy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Capacitor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5602" name="Object 83"/>
          <p:cNvGraphicFramePr>
            <a:graphicFrameLocks noChangeAspect="1"/>
          </p:cNvGraphicFramePr>
          <p:nvPr/>
        </p:nvGraphicFramePr>
        <p:xfrm>
          <a:off x="5384800" y="4333875"/>
          <a:ext cx="1041400" cy="806450"/>
        </p:xfrm>
        <a:graphic>
          <a:graphicData uri="http://schemas.openxmlformats.org/presentationml/2006/ole">
            <p:oleObj spid="_x0000_s25854" name="Equation" r:id="rId4" imgW="507780" imgH="393529" progId="Equation.DSMT4">
              <p:embed/>
            </p:oleObj>
          </a:graphicData>
        </a:graphic>
      </p:graphicFrame>
      <p:graphicFrame>
        <p:nvGraphicFramePr>
          <p:cNvPr id="25603" name="Object 84"/>
          <p:cNvGraphicFramePr>
            <a:graphicFrameLocks noChangeAspect="1"/>
          </p:cNvGraphicFramePr>
          <p:nvPr/>
        </p:nvGraphicFramePr>
        <p:xfrm>
          <a:off x="5387975" y="5467350"/>
          <a:ext cx="1155700" cy="852488"/>
        </p:xfrm>
        <a:graphic>
          <a:graphicData uri="http://schemas.openxmlformats.org/presentationml/2006/ole">
            <p:oleObj spid="_x0000_s25855" name="Equation" r:id="rId5" imgW="533169" imgH="393529" progId="Equation.DSMT4">
              <p:embed/>
            </p:oleObj>
          </a:graphicData>
        </a:graphic>
      </p:graphicFrame>
      <p:sp>
        <p:nvSpPr>
          <p:cNvPr id="25610" name="Text Box 94"/>
          <p:cNvSpPr txBox="1">
            <a:spLocks noChangeArrowheads="1"/>
          </p:cNvSpPr>
          <p:nvPr/>
        </p:nvSpPr>
        <p:spPr bwMode="auto">
          <a:xfrm>
            <a:off x="2118788" y="3039823"/>
            <a:ext cx="5361570" cy="646331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is modeled by a </a:t>
            </a:r>
            <a:r>
              <a:rPr lang="en-US" dirty="0">
                <a:solidFill>
                  <a:schemeClr val="bg1"/>
                </a:solidFill>
              </a:rPr>
              <a:t>parallel equivalent </a:t>
            </a:r>
            <a:r>
              <a:rPr lang="en-US" dirty="0" smtClean="0">
                <a:solidFill>
                  <a:schemeClr val="bg1"/>
                </a:solidFill>
              </a:rPr>
              <a:t>circuit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(The proof is in Appendix C.)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12" name="TextBox 61"/>
          <p:cNvSpPr txBox="1">
            <a:spLocks noChangeArrowheads="1"/>
          </p:cNvSpPr>
          <p:nvPr/>
        </p:nvSpPr>
        <p:spPr bwMode="auto">
          <a:xfrm>
            <a:off x="6751638" y="4686103"/>
            <a:ext cx="2435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Note: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time constant is </a:t>
            </a:r>
          </a:p>
        </p:txBody>
      </p:sp>
      <p:graphicFrame>
        <p:nvGraphicFramePr>
          <p:cNvPr id="2560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8354863"/>
              </p:ext>
            </p:extLst>
          </p:nvPr>
        </p:nvGraphicFramePr>
        <p:xfrm>
          <a:off x="7422483" y="5347534"/>
          <a:ext cx="989013" cy="363538"/>
        </p:xfrm>
        <a:graphic>
          <a:graphicData uri="http://schemas.openxmlformats.org/presentationml/2006/ole">
            <p:oleObj spid="_x0000_s25856" name="Equation" r:id="rId6" imgW="482181" imgH="177646" progId="Equation.DSMT4">
              <p:embed/>
            </p:oleObj>
          </a:graphicData>
        </a:graphic>
      </p:graphicFrame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1041400" y="781287"/>
            <a:ext cx="6676571" cy="1949214"/>
            <a:chOff x="1041400" y="781287"/>
            <a:chExt cx="6676571" cy="1949214"/>
          </a:xfrm>
        </p:grpSpPr>
        <p:sp>
          <p:nvSpPr>
            <p:cNvPr id="25615" name="Line 4"/>
            <p:cNvSpPr>
              <a:spLocks noChangeShapeType="1"/>
            </p:cNvSpPr>
            <p:nvPr/>
          </p:nvSpPr>
          <p:spPr bwMode="auto">
            <a:xfrm flipV="1">
              <a:off x="3387725" y="1327150"/>
              <a:ext cx="375443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7" name="Rectangle 13"/>
            <p:cNvSpPr>
              <a:spLocks noChangeArrowheads="1"/>
            </p:cNvSpPr>
            <p:nvPr/>
          </p:nvSpPr>
          <p:spPr bwMode="auto">
            <a:xfrm>
              <a:off x="3389313" y="1341438"/>
              <a:ext cx="3746500" cy="1060451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605" name="Object 14"/>
            <p:cNvGraphicFramePr>
              <a:graphicFrameLocks noChangeAspect="1"/>
            </p:cNvGraphicFramePr>
            <p:nvPr/>
          </p:nvGraphicFramePr>
          <p:xfrm>
            <a:off x="3833813" y="1751013"/>
            <a:ext cx="638175" cy="376238"/>
          </p:xfrm>
          <a:graphic>
            <a:graphicData uri="http://schemas.openxmlformats.org/presentationml/2006/ole">
              <p:oleObj spid="_x0000_s25857" name="Equation" r:id="rId7" imgW="279279" imgH="165028" progId="Equation.DSMT4">
                <p:embed/>
              </p:oleObj>
            </a:graphicData>
          </a:graphic>
        </p:graphicFrame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7297738" y="1322388"/>
              <a:ext cx="0" cy="10795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9" name="Text Box 34"/>
            <p:cNvSpPr txBox="1">
              <a:spLocks noChangeArrowheads="1"/>
            </p:cNvSpPr>
            <p:nvPr/>
          </p:nvSpPr>
          <p:spPr bwMode="auto">
            <a:xfrm>
              <a:off x="3471863" y="1244600"/>
              <a:ext cx="393858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+ + + + + + + + + + + + + + + + + + </a:t>
              </a:r>
            </a:p>
          </p:txBody>
        </p:sp>
        <p:sp>
          <p:nvSpPr>
            <p:cNvPr id="25621" name="Text Box 37"/>
            <p:cNvSpPr txBox="1">
              <a:spLocks noChangeArrowheads="1"/>
            </p:cNvSpPr>
            <p:nvPr/>
          </p:nvSpPr>
          <p:spPr bwMode="auto">
            <a:xfrm>
              <a:off x="3392488" y="2122488"/>
              <a:ext cx="3778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hlink"/>
                  </a:solidFill>
                </a:rPr>
                <a:t>- - - - - - - - - - - - - - - - - - - - - - - - - - </a:t>
              </a:r>
            </a:p>
          </p:txBody>
        </p:sp>
        <p:sp>
          <p:nvSpPr>
            <p:cNvPr id="25623" name="Line 39"/>
            <p:cNvSpPr>
              <a:spLocks noChangeShapeType="1"/>
            </p:cNvSpPr>
            <p:nvPr/>
          </p:nvSpPr>
          <p:spPr bwMode="auto">
            <a:xfrm>
              <a:off x="5035550" y="1616075"/>
              <a:ext cx="0" cy="49847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4" name="Freeform 41"/>
            <p:cNvSpPr>
              <a:spLocks/>
            </p:cNvSpPr>
            <p:nvPr/>
          </p:nvSpPr>
          <p:spPr bwMode="auto">
            <a:xfrm>
              <a:off x="2139950" y="1141413"/>
              <a:ext cx="1414463" cy="500063"/>
            </a:xfrm>
            <a:custGeom>
              <a:avLst/>
              <a:gdLst>
                <a:gd name="T0" fmla="*/ 891 w 891"/>
                <a:gd name="T1" fmla="*/ 107 h 335"/>
                <a:gd name="T2" fmla="*/ 507 w 891"/>
                <a:gd name="T3" fmla="*/ 5 h 335"/>
                <a:gd name="T4" fmla="*/ 146 w 891"/>
                <a:gd name="T5" fmla="*/ 77 h 335"/>
                <a:gd name="T6" fmla="*/ 0 w 891"/>
                <a:gd name="T7" fmla="*/ 346 h 3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1"/>
                <a:gd name="T13" fmla="*/ 0 h 335"/>
                <a:gd name="T14" fmla="*/ 891 w 891"/>
                <a:gd name="T15" fmla="*/ 335 h 3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1" h="335">
                  <a:moveTo>
                    <a:pt x="891" y="104"/>
                  </a:moveTo>
                  <a:cubicBezTo>
                    <a:pt x="827" y="89"/>
                    <a:pt x="631" y="10"/>
                    <a:pt x="507" y="5"/>
                  </a:cubicBezTo>
                  <a:cubicBezTo>
                    <a:pt x="383" y="0"/>
                    <a:pt x="230" y="19"/>
                    <a:pt x="146" y="74"/>
                  </a:cubicBezTo>
                  <a:cubicBezTo>
                    <a:pt x="62" y="129"/>
                    <a:pt x="30" y="281"/>
                    <a:pt x="0" y="335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5" name="Line 42"/>
            <p:cNvSpPr>
              <a:spLocks noChangeShapeType="1"/>
            </p:cNvSpPr>
            <p:nvPr/>
          </p:nvSpPr>
          <p:spPr bwMode="auto">
            <a:xfrm>
              <a:off x="1884363" y="1652588"/>
              <a:ext cx="5492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6" name="Line 43"/>
            <p:cNvSpPr>
              <a:spLocks noChangeShapeType="1"/>
            </p:cNvSpPr>
            <p:nvPr/>
          </p:nvSpPr>
          <p:spPr bwMode="auto">
            <a:xfrm>
              <a:off x="2000250" y="1741488"/>
              <a:ext cx="2698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7" name="Freeform 44"/>
            <p:cNvSpPr>
              <a:spLocks/>
            </p:cNvSpPr>
            <p:nvPr/>
          </p:nvSpPr>
          <p:spPr bwMode="auto">
            <a:xfrm flipV="1">
              <a:off x="2122488" y="1752600"/>
              <a:ext cx="2333625" cy="977901"/>
            </a:xfrm>
            <a:custGeom>
              <a:avLst/>
              <a:gdLst>
                <a:gd name="T0" fmla="*/ 1190 w 853"/>
                <a:gd name="T1" fmla="*/ 692 h 332"/>
                <a:gd name="T2" fmla="*/ 706 w 853"/>
                <a:gd name="T3" fmla="*/ 16 h 332"/>
                <a:gd name="T4" fmla="*/ 203 w 853"/>
                <a:gd name="T5" fmla="*/ 569 h 332"/>
                <a:gd name="T6" fmla="*/ 0 w 853"/>
                <a:gd name="T7" fmla="*/ 2665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3"/>
                <a:gd name="T13" fmla="*/ 0 h 332"/>
                <a:gd name="T14" fmla="*/ 853 w 853"/>
                <a:gd name="T15" fmla="*/ 332 h 332"/>
                <a:gd name="connsiteX0" fmla="*/ 10000 w 10812"/>
                <a:gd name="connsiteY0" fmla="*/ 2662 h 10072"/>
                <a:gd name="connsiteX1" fmla="*/ 10136 w 10812"/>
                <a:gd name="connsiteY1" fmla="*/ 3002 h 10072"/>
                <a:gd name="connsiteX2" fmla="*/ 5944 w 10812"/>
                <a:gd name="connsiteY2" fmla="*/ 132 h 10072"/>
                <a:gd name="connsiteX3" fmla="*/ 1712 w 10812"/>
                <a:gd name="connsiteY3" fmla="*/ 2211 h 10072"/>
                <a:gd name="connsiteX4" fmla="*/ 0 w 10812"/>
                <a:gd name="connsiteY4" fmla="*/ 10072 h 10072"/>
                <a:gd name="connsiteX0" fmla="*/ 10000 w 10812"/>
                <a:gd name="connsiteY0" fmla="*/ 2600 h 10010"/>
                <a:gd name="connsiteX1" fmla="*/ 10136 w 10812"/>
                <a:gd name="connsiteY1" fmla="*/ 2940 h 10010"/>
                <a:gd name="connsiteX2" fmla="*/ 5944 w 10812"/>
                <a:gd name="connsiteY2" fmla="*/ 70 h 10010"/>
                <a:gd name="connsiteX3" fmla="*/ 1208 w 10812"/>
                <a:gd name="connsiteY3" fmla="*/ 2521 h 10010"/>
                <a:gd name="connsiteX4" fmla="*/ 0 w 10812"/>
                <a:gd name="connsiteY4" fmla="*/ 10010 h 10010"/>
                <a:gd name="connsiteX0" fmla="*/ 10000 w 10812"/>
                <a:gd name="connsiteY0" fmla="*/ 2228 h 9638"/>
                <a:gd name="connsiteX1" fmla="*/ 10136 w 10812"/>
                <a:gd name="connsiteY1" fmla="*/ 2568 h 9638"/>
                <a:gd name="connsiteX2" fmla="*/ 5944 w 10812"/>
                <a:gd name="connsiteY2" fmla="*/ 70 h 9638"/>
                <a:gd name="connsiteX3" fmla="*/ 1208 w 10812"/>
                <a:gd name="connsiteY3" fmla="*/ 2149 h 9638"/>
                <a:gd name="connsiteX4" fmla="*/ 0 w 10812"/>
                <a:gd name="connsiteY4" fmla="*/ 9638 h 9638"/>
                <a:gd name="connsiteX0" fmla="*/ 9249 w 10058"/>
                <a:gd name="connsiteY0" fmla="*/ 2376 h 10064"/>
                <a:gd name="connsiteX1" fmla="*/ 9433 w 10058"/>
                <a:gd name="connsiteY1" fmla="*/ 1474 h 10064"/>
                <a:gd name="connsiteX2" fmla="*/ 5498 w 10058"/>
                <a:gd name="connsiteY2" fmla="*/ 137 h 10064"/>
                <a:gd name="connsiteX3" fmla="*/ 1117 w 10058"/>
                <a:gd name="connsiteY3" fmla="*/ 2294 h 10064"/>
                <a:gd name="connsiteX4" fmla="*/ 0 w 10058"/>
                <a:gd name="connsiteY4" fmla="*/ 10064 h 10064"/>
                <a:gd name="connsiteX0" fmla="*/ 9249 w 10815"/>
                <a:gd name="connsiteY0" fmla="*/ 2376 h 10064"/>
                <a:gd name="connsiteX1" fmla="*/ 9433 w 10815"/>
                <a:gd name="connsiteY1" fmla="*/ 1474 h 10064"/>
                <a:gd name="connsiteX2" fmla="*/ 5498 w 10815"/>
                <a:gd name="connsiteY2" fmla="*/ 137 h 10064"/>
                <a:gd name="connsiteX3" fmla="*/ 1117 w 10815"/>
                <a:gd name="connsiteY3" fmla="*/ 2294 h 10064"/>
                <a:gd name="connsiteX4" fmla="*/ 0 w 10815"/>
                <a:gd name="connsiteY4" fmla="*/ 10064 h 10064"/>
                <a:gd name="connsiteX0" fmla="*/ 11812 w 11814"/>
                <a:gd name="connsiteY0" fmla="*/ 1701 h 10064"/>
                <a:gd name="connsiteX1" fmla="*/ 9433 w 11814"/>
                <a:gd name="connsiteY1" fmla="*/ 1474 h 10064"/>
                <a:gd name="connsiteX2" fmla="*/ 5498 w 11814"/>
                <a:gd name="connsiteY2" fmla="*/ 137 h 10064"/>
                <a:gd name="connsiteX3" fmla="*/ 1117 w 11814"/>
                <a:gd name="connsiteY3" fmla="*/ 2294 h 10064"/>
                <a:gd name="connsiteX4" fmla="*/ 0 w 11814"/>
                <a:gd name="connsiteY4" fmla="*/ 10064 h 10064"/>
                <a:gd name="connsiteX0" fmla="*/ 11812 w 11814"/>
                <a:gd name="connsiteY0" fmla="*/ 1701 h 10064"/>
                <a:gd name="connsiteX1" fmla="*/ 9433 w 11814"/>
                <a:gd name="connsiteY1" fmla="*/ 1474 h 10064"/>
                <a:gd name="connsiteX2" fmla="*/ 5498 w 11814"/>
                <a:gd name="connsiteY2" fmla="*/ 137 h 10064"/>
                <a:gd name="connsiteX3" fmla="*/ 1117 w 11814"/>
                <a:gd name="connsiteY3" fmla="*/ 2294 h 10064"/>
                <a:gd name="connsiteX4" fmla="*/ 0 w 11814"/>
                <a:gd name="connsiteY4" fmla="*/ 10064 h 10064"/>
                <a:gd name="connsiteX0" fmla="*/ 11812 w 12280"/>
                <a:gd name="connsiteY0" fmla="*/ 1701 h 10064"/>
                <a:gd name="connsiteX1" fmla="*/ 11883 w 12280"/>
                <a:gd name="connsiteY1" fmla="*/ 2830 h 10064"/>
                <a:gd name="connsiteX2" fmla="*/ 9433 w 12280"/>
                <a:gd name="connsiteY2" fmla="*/ 1474 h 10064"/>
                <a:gd name="connsiteX3" fmla="*/ 5498 w 12280"/>
                <a:gd name="connsiteY3" fmla="*/ 137 h 10064"/>
                <a:gd name="connsiteX4" fmla="*/ 1117 w 12280"/>
                <a:gd name="connsiteY4" fmla="*/ 2294 h 10064"/>
                <a:gd name="connsiteX5" fmla="*/ 0 w 12280"/>
                <a:gd name="connsiteY5" fmla="*/ 10064 h 10064"/>
                <a:gd name="connsiteX0" fmla="*/ 14200 w 14200"/>
                <a:gd name="connsiteY0" fmla="*/ 2955 h 10064"/>
                <a:gd name="connsiteX1" fmla="*/ 11883 w 14200"/>
                <a:gd name="connsiteY1" fmla="*/ 2830 h 10064"/>
                <a:gd name="connsiteX2" fmla="*/ 9433 w 14200"/>
                <a:gd name="connsiteY2" fmla="*/ 1474 h 10064"/>
                <a:gd name="connsiteX3" fmla="*/ 5498 w 14200"/>
                <a:gd name="connsiteY3" fmla="*/ 137 h 10064"/>
                <a:gd name="connsiteX4" fmla="*/ 1117 w 14200"/>
                <a:gd name="connsiteY4" fmla="*/ 2294 h 10064"/>
                <a:gd name="connsiteX5" fmla="*/ 0 w 14200"/>
                <a:gd name="connsiteY5" fmla="*/ 10064 h 10064"/>
                <a:gd name="connsiteX0" fmla="*/ 14200 w 14200"/>
                <a:gd name="connsiteY0" fmla="*/ 2955 h 10064"/>
                <a:gd name="connsiteX1" fmla="*/ 12116 w 14200"/>
                <a:gd name="connsiteY1" fmla="*/ 1865 h 10064"/>
                <a:gd name="connsiteX2" fmla="*/ 9433 w 14200"/>
                <a:gd name="connsiteY2" fmla="*/ 1474 h 10064"/>
                <a:gd name="connsiteX3" fmla="*/ 5498 w 14200"/>
                <a:gd name="connsiteY3" fmla="*/ 137 h 10064"/>
                <a:gd name="connsiteX4" fmla="*/ 1117 w 14200"/>
                <a:gd name="connsiteY4" fmla="*/ 2294 h 10064"/>
                <a:gd name="connsiteX5" fmla="*/ 0 w 14200"/>
                <a:gd name="connsiteY5" fmla="*/ 10064 h 10064"/>
                <a:gd name="connsiteX0" fmla="*/ 14200 w 14200"/>
                <a:gd name="connsiteY0" fmla="*/ 3083 h 10192"/>
                <a:gd name="connsiteX1" fmla="*/ 12116 w 14200"/>
                <a:gd name="connsiteY1" fmla="*/ 1993 h 10192"/>
                <a:gd name="connsiteX2" fmla="*/ 9550 w 14200"/>
                <a:gd name="connsiteY2" fmla="*/ 830 h 10192"/>
                <a:gd name="connsiteX3" fmla="*/ 5498 w 14200"/>
                <a:gd name="connsiteY3" fmla="*/ 265 h 10192"/>
                <a:gd name="connsiteX4" fmla="*/ 1117 w 14200"/>
                <a:gd name="connsiteY4" fmla="*/ 2422 h 10192"/>
                <a:gd name="connsiteX5" fmla="*/ 0 w 14200"/>
                <a:gd name="connsiteY5" fmla="*/ 10192 h 10192"/>
                <a:gd name="connsiteX0" fmla="*/ 14200 w 14200"/>
                <a:gd name="connsiteY0" fmla="*/ 3083 h 9903"/>
                <a:gd name="connsiteX1" fmla="*/ 12116 w 14200"/>
                <a:gd name="connsiteY1" fmla="*/ 1993 h 9903"/>
                <a:gd name="connsiteX2" fmla="*/ 9550 w 14200"/>
                <a:gd name="connsiteY2" fmla="*/ 830 h 9903"/>
                <a:gd name="connsiteX3" fmla="*/ 5498 w 14200"/>
                <a:gd name="connsiteY3" fmla="*/ 265 h 9903"/>
                <a:gd name="connsiteX4" fmla="*/ 1117 w 14200"/>
                <a:gd name="connsiteY4" fmla="*/ 2422 h 9903"/>
                <a:gd name="connsiteX5" fmla="*/ 0 w 14200"/>
                <a:gd name="connsiteY5" fmla="*/ 9903 h 9903"/>
                <a:gd name="connsiteX0" fmla="*/ 10000 w 10000"/>
                <a:gd name="connsiteY0" fmla="*/ 3113 h 10000"/>
                <a:gd name="connsiteX1" fmla="*/ 8532 w 10000"/>
                <a:gd name="connsiteY1" fmla="*/ 2013 h 10000"/>
                <a:gd name="connsiteX2" fmla="*/ 6725 w 10000"/>
                <a:gd name="connsiteY2" fmla="*/ 838 h 10000"/>
                <a:gd name="connsiteX3" fmla="*/ 3872 w 10000"/>
                <a:gd name="connsiteY3" fmla="*/ 268 h 10000"/>
                <a:gd name="connsiteX4" fmla="*/ 787 w 10000"/>
                <a:gd name="connsiteY4" fmla="*/ 2446 h 10000"/>
                <a:gd name="connsiteX5" fmla="*/ 205 w 10000"/>
                <a:gd name="connsiteY5" fmla="*/ 6980 h 10000"/>
                <a:gd name="connsiteX6" fmla="*/ 0 w 10000"/>
                <a:gd name="connsiteY6" fmla="*/ 10000 h 10000"/>
                <a:gd name="connsiteX0" fmla="*/ 10090 w 10090"/>
                <a:gd name="connsiteY0" fmla="*/ 3113 h 10000"/>
                <a:gd name="connsiteX1" fmla="*/ 8622 w 10090"/>
                <a:gd name="connsiteY1" fmla="*/ 2013 h 10000"/>
                <a:gd name="connsiteX2" fmla="*/ 6815 w 10090"/>
                <a:gd name="connsiteY2" fmla="*/ 838 h 10000"/>
                <a:gd name="connsiteX3" fmla="*/ 3962 w 10090"/>
                <a:gd name="connsiteY3" fmla="*/ 268 h 10000"/>
                <a:gd name="connsiteX4" fmla="*/ 877 w 10090"/>
                <a:gd name="connsiteY4" fmla="*/ 2446 h 10000"/>
                <a:gd name="connsiteX5" fmla="*/ 131 w 10090"/>
                <a:gd name="connsiteY5" fmla="*/ 6590 h 10000"/>
                <a:gd name="connsiteX6" fmla="*/ 90 w 10090"/>
                <a:gd name="connsiteY6" fmla="*/ 10000 h 10000"/>
                <a:gd name="connsiteX0" fmla="*/ 10008 w 10008"/>
                <a:gd name="connsiteY0" fmla="*/ 3113 h 10000"/>
                <a:gd name="connsiteX1" fmla="*/ 8540 w 10008"/>
                <a:gd name="connsiteY1" fmla="*/ 2013 h 10000"/>
                <a:gd name="connsiteX2" fmla="*/ 6733 w 10008"/>
                <a:gd name="connsiteY2" fmla="*/ 838 h 10000"/>
                <a:gd name="connsiteX3" fmla="*/ 3880 w 10008"/>
                <a:gd name="connsiteY3" fmla="*/ 268 h 10000"/>
                <a:gd name="connsiteX4" fmla="*/ 795 w 10008"/>
                <a:gd name="connsiteY4" fmla="*/ 2446 h 10000"/>
                <a:gd name="connsiteX5" fmla="*/ 131 w 10008"/>
                <a:gd name="connsiteY5" fmla="*/ 6493 h 10000"/>
                <a:gd name="connsiteX6" fmla="*/ 8 w 10008"/>
                <a:gd name="connsiteY6" fmla="*/ 10000 h 10000"/>
                <a:gd name="connsiteX0" fmla="*/ 10049 w 10049"/>
                <a:gd name="connsiteY0" fmla="*/ 3113 h 10000"/>
                <a:gd name="connsiteX1" fmla="*/ 8581 w 10049"/>
                <a:gd name="connsiteY1" fmla="*/ 2013 h 10000"/>
                <a:gd name="connsiteX2" fmla="*/ 6774 w 10049"/>
                <a:gd name="connsiteY2" fmla="*/ 838 h 10000"/>
                <a:gd name="connsiteX3" fmla="*/ 3921 w 10049"/>
                <a:gd name="connsiteY3" fmla="*/ 268 h 10000"/>
                <a:gd name="connsiteX4" fmla="*/ 836 w 10049"/>
                <a:gd name="connsiteY4" fmla="*/ 2446 h 10000"/>
                <a:gd name="connsiteX5" fmla="*/ 131 w 10049"/>
                <a:gd name="connsiteY5" fmla="*/ 6006 h 10000"/>
                <a:gd name="connsiteX6" fmla="*/ 49 w 10049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49" h="10000">
                  <a:moveTo>
                    <a:pt x="10049" y="3113"/>
                  </a:moveTo>
                  <a:cubicBezTo>
                    <a:pt x="10044" y="3124"/>
                    <a:pt x="9127" y="2391"/>
                    <a:pt x="8581" y="2013"/>
                  </a:cubicBezTo>
                  <a:cubicBezTo>
                    <a:pt x="8036" y="1634"/>
                    <a:pt x="7510" y="1113"/>
                    <a:pt x="6774" y="838"/>
                  </a:cubicBezTo>
                  <a:cubicBezTo>
                    <a:pt x="6334" y="461"/>
                    <a:pt x="4910" y="0"/>
                    <a:pt x="3921" y="268"/>
                  </a:cubicBezTo>
                  <a:cubicBezTo>
                    <a:pt x="2931" y="535"/>
                    <a:pt x="1468" y="1490"/>
                    <a:pt x="836" y="2446"/>
                  </a:cubicBezTo>
                  <a:cubicBezTo>
                    <a:pt x="204" y="3402"/>
                    <a:pt x="262" y="4747"/>
                    <a:pt x="131" y="6006"/>
                  </a:cubicBezTo>
                  <a:cubicBezTo>
                    <a:pt x="0" y="7265"/>
                    <a:pt x="83" y="9497"/>
                    <a:pt x="49" y="1000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9" name="Text Box 78"/>
            <p:cNvSpPr txBox="1">
              <a:spLocks noChangeArrowheads="1"/>
            </p:cNvSpPr>
            <p:nvPr/>
          </p:nvSpPr>
          <p:spPr bwMode="auto">
            <a:xfrm>
              <a:off x="1609725" y="1225550"/>
              <a:ext cx="31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5630" name="Text Box 79"/>
            <p:cNvSpPr txBox="1">
              <a:spLocks noChangeArrowheads="1"/>
            </p:cNvSpPr>
            <p:nvPr/>
          </p:nvSpPr>
          <p:spPr bwMode="auto">
            <a:xfrm>
              <a:off x="1674813" y="1884363"/>
              <a:ext cx="24923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5632" name="Line 88"/>
            <p:cNvSpPr>
              <a:spLocks noChangeShapeType="1"/>
            </p:cNvSpPr>
            <p:nvPr/>
          </p:nvSpPr>
          <p:spPr bwMode="auto">
            <a:xfrm flipV="1">
              <a:off x="2478088" y="1147763"/>
              <a:ext cx="158750" cy="6032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33" name="Line 96"/>
            <p:cNvSpPr>
              <a:spLocks noChangeShapeType="1"/>
            </p:cNvSpPr>
            <p:nvPr/>
          </p:nvSpPr>
          <p:spPr bwMode="auto">
            <a:xfrm>
              <a:off x="6292850" y="1609725"/>
              <a:ext cx="0" cy="5461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0" name="Line 36"/>
            <p:cNvSpPr>
              <a:spLocks noChangeShapeType="1"/>
            </p:cNvSpPr>
            <p:nvPr/>
          </p:nvSpPr>
          <p:spPr bwMode="auto">
            <a:xfrm flipV="1">
              <a:off x="3394075" y="2427288"/>
              <a:ext cx="375443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" name="Object 62"/>
            <p:cNvGraphicFramePr>
              <a:graphicFrameLocks noChangeAspect="1"/>
            </p:cNvGraphicFramePr>
            <p:nvPr/>
          </p:nvGraphicFramePr>
          <p:xfrm>
            <a:off x="4906058" y="781287"/>
            <a:ext cx="852486" cy="425650"/>
          </p:xfrm>
          <a:graphic>
            <a:graphicData uri="http://schemas.openxmlformats.org/presentationml/2006/ole">
              <p:oleObj spid="_x0000_s25858" name="Equation" r:id="rId8" imgW="558800" imgH="279400" progId="Equation.DSMT4">
                <p:embed/>
              </p:oleObj>
            </a:graphicData>
          </a:graphic>
        </p:graphicFrame>
        <p:graphicFrame>
          <p:nvGraphicFramePr>
            <p:cNvPr id="25607" name="Object 62"/>
            <p:cNvGraphicFramePr>
              <a:graphicFrameLocks noChangeAspect="1"/>
            </p:cNvGraphicFramePr>
            <p:nvPr/>
          </p:nvGraphicFramePr>
          <p:xfrm>
            <a:off x="7471682" y="1692275"/>
            <a:ext cx="246289" cy="346945"/>
          </p:xfrm>
          <a:graphic>
            <a:graphicData uri="http://schemas.openxmlformats.org/presentationml/2006/ole">
              <p:oleObj spid="_x0000_s25859" name="Equation" r:id="rId9" imgW="126725" imgH="177415" progId="Equation.DSMT4">
                <p:embed/>
              </p:oleObj>
            </a:graphicData>
          </a:graphic>
        </p:graphicFrame>
        <p:graphicFrame>
          <p:nvGraphicFramePr>
            <p:cNvPr id="4" name="Object 62"/>
            <p:cNvGraphicFramePr>
              <a:graphicFrameLocks noChangeAspect="1"/>
            </p:cNvGraphicFramePr>
            <p:nvPr/>
          </p:nvGraphicFramePr>
          <p:xfrm>
            <a:off x="5216979" y="1668235"/>
            <a:ext cx="295275" cy="373063"/>
          </p:xfrm>
          <a:graphic>
            <a:graphicData uri="http://schemas.openxmlformats.org/presentationml/2006/ole">
              <p:oleObj spid="_x0000_s25860" name="Equation" r:id="rId10" imgW="152334" imgH="190417" progId="Equation.DSMT4">
                <p:embed/>
              </p:oleObj>
            </a:graphicData>
          </a:graphic>
        </p:graphicFrame>
        <p:graphicFrame>
          <p:nvGraphicFramePr>
            <p:cNvPr id="5" name="Object 62"/>
            <p:cNvGraphicFramePr>
              <a:graphicFrameLocks noChangeAspect="1"/>
            </p:cNvGraphicFramePr>
            <p:nvPr/>
          </p:nvGraphicFramePr>
          <p:xfrm>
            <a:off x="6480175" y="1679575"/>
            <a:ext cx="271463" cy="373063"/>
          </p:xfrm>
          <a:graphic>
            <a:graphicData uri="http://schemas.openxmlformats.org/presentationml/2006/ole">
              <p:oleObj spid="_x0000_s25861" name="Equation" r:id="rId11" imgW="139639" imgH="190417" progId="Equation.DSMT4">
                <p:embed/>
              </p:oleObj>
            </a:graphicData>
          </a:graphic>
        </p:graphicFrame>
        <p:graphicFrame>
          <p:nvGraphicFramePr>
            <p:cNvPr id="6" name="Object 62"/>
            <p:cNvGraphicFramePr>
              <a:graphicFrameLocks noChangeAspect="1"/>
            </p:cNvGraphicFramePr>
            <p:nvPr/>
          </p:nvGraphicFramePr>
          <p:xfrm>
            <a:off x="1041400" y="1541917"/>
            <a:ext cx="590550" cy="496887"/>
          </p:xfrm>
          <a:graphic>
            <a:graphicData uri="http://schemas.openxmlformats.org/presentationml/2006/ole">
              <p:oleObj spid="_x0000_s25862" name="Equation" r:id="rId12" imgW="304536" imgH="253780" progId="Equation.DSMT4">
                <p:embed/>
              </p:oleObj>
            </a:graphicData>
          </a:graphic>
        </p:graphicFrame>
        <p:graphicFrame>
          <p:nvGraphicFramePr>
            <p:cNvPr id="7" name="Object 62"/>
            <p:cNvGraphicFramePr>
              <a:graphicFrameLocks noChangeAspect="1"/>
            </p:cNvGraphicFramePr>
            <p:nvPr/>
          </p:nvGraphicFramePr>
          <p:xfrm>
            <a:off x="2599872" y="1300900"/>
            <a:ext cx="448129" cy="411332"/>
          </p:xfrm>
          <a:graphic>
            <a:graphicData uri="http://schemas.openxmlformats.org/presentationml/2006/ole">
              <p:oleObj spid="_x0000_s25863" name="Equation" r:id="rId13" imgW="279279" imgH="253890" progId="Equation.DSMT4">
                <p:embed/>
              </p:oleObj>
            </a:graphicData>
          </a:graphic>
        </p:graphicFrame>
      </p:grpSp>
      <p:grpSp>
        <p:nvGrpSpPr>
          <p:cNvPr id="76" name="Group 75"/>
          <p:cNvGrpSpPr/>
          <p:nvPr/>
        </p:nvGrpSpPr>
        <p:grpSpPr>
          <a:xfrm>
            <a:off x="858838" y="3960813"/>
            <a:ext cx="3873500" cy="2705100"/>
            <a:chOff x="858838" y="3960813"/>
            <a:chExt cx="3873500" cy="2705100"/>
          </a:xfrm>
        </p:grpSpPr>
        <p:sp>
          <p:nvSpPr>
            <p:cNvPr id="25606" name="Rectangle 92"/>
            <p:cNvSpPr>
              <a:spLocks noChangeArrowheads="1"/>
            </p:cNvSpPr>
            <p:nvPr/>
          </p:nvSpPr>
          <p:spPr bwMode="auto">
            <a:xfrm>
              <a:off x="858838" y="3960813"/>
              <a:ext cx="3873500" cy="27051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Freeform 49"/>
            <p:cNvSpPr>
              <a:spLocks/>
            </p:cNvSpPr>
            <p:nvPr/>
          </p:nvSpPr>
          <p:spPr bwMode="auto">
            <a:xfrm>
              <a:off x="2176463" y="4246563"/>
              <a:ext cx="1506538" cy="973138"/>
            </a:xfrm>
            <a:custGeom>
              <a:avLst/>
              <a:gdLst>
                <a:gd name="T0" fmla="*/ 949 w 949"/>
                <a:gd name="T1" fmla="*/ 148 h 613"/>
                <a:gd name="T2" fmla="*/ 765 w 949"/>
                <a:gd name="T3" fmla="*/ 2 h 613"/>
                <a:gd name="T4" fmla="*/ 158 w 949"/>
                <a:gd name="T5" fmla="*/ 160 h 613"/>
                <a:gd name="T6" fmla="*/ 0 w 949"/>
                <a:gd name="T7" fmla="*/ 613 h 6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9"/>
                <a:gd name="T13" fmla="*/ 0 h 613"/>
                <a:gd name="T14" fmla="*/ 949 w 949"/>
                <a:gd name="T15" fmla="*/ 613 h 6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9" h="613">
                  <a:moveTo>
                    <a:pt x="949" y="148"/>
                  </a:moveTo>
                  <a:cubicBezTo>
                    <a:pt x="918" y="124"/>
                    <a:pt x="897" y="0"/>
                    <a:pt x="765" y="2"/>
                  </a:cubicBezTo>
                  <a:cubicBezTo>
                    <a:pt x="633" y="4"/>
                    <a:pt x="285" y="58"/>
                    <a:pt x="158" y="160"/>
                  </a:cubicBezTo>
                  <a:cubicBezTo>
                    <a:pt x="31" y="262"/>
                    <a:pt x="33" y="519"/>
                    <a:pt x="0" y="613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36" name="Line 50"/>
            <p:cNvSpPr>
              <a:spLocks noChangeShapeType="1"/>
            </p:cNvSpPr>
            <p:nvPr/>
          </p:nvSpPr>
          <p:spPr bwMode="auto">
            <a:xfrm>
              <a:off x="1920876" y="5219701"/>
              <a:ext cx="5492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37" name="Line 51"/>
            <p:cNvSpPr>
              <a:spLocks noChangeShapeType="1"/>
            </p:cNvSpPr>
            <p:nvPr/>
          </p:nvSpPr>
          <p:spPr bwMode="auto">
            <a:xfrm>
              <a:off x="2036763" y="5299076"/>
              <a:ext cx="2698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38" name="Freeform 52"/>
            <p:cNvSpPr>
              <a:spLocks/>
            </p:cNvSpPr>
            <p:nvPr/>
          </p:nvSpPr>
          <p:spPr bwMode="auto">
            <a:xfrm flipV="1">
              <a:off x="2170113" y="5287963"/>
              <a:ext cx="1512888" cy="1301750"/>
            </a:xfrm>
            <a:custGeom>
              <a:avLst/>
              <a:gdLst>
                <a:gd name="T0" fmla="*/ 1190 w 853"/>
                <a:gd name="T1" fmla="*/ 1294 h 332"/>
                <a:gd name="T2" fmla="*/ 706 w 853"/>
                <a:gd name="T3" fmla="*/ 30 h 332"/>
                <a:gd name="T4" fmla="*/ 203 w 853"/>
                <a:gd name="T5" fmla="*/ 1067 h 332"/>
                <a:gd name="T6" fmla="*/ 0 w 853"/>
                <a:gd name="T7" fmla="*/ 5002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3"/>
                <a:gd name="T13" fmla="*/ 0 h 332"/>
                <a:gd name="T14" fmla="*/ 853 w 853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3" h="332">
                  <a:moveTo>
                    <a:pt x="853" y="86"/>
                  </a:moveTo>
                  <a:cubicBezTo>
                    <a:pt x="795" y="72"/>
                    <a:pt x="625" y="4"/>
                    <a:pt x="507" y="2"/>
                  </a:cubicBezTo>
                  <a:cubicBezTo>
                    <a:pt x="389" y="0"/>
                    <a:pt x="230" y="16"/>
                    <a:pt x="146" y="71"/>
                  </a:cubicBezTo>
                  <a:cubicBezTo>
                    <a:pt x="62" y="126"/>
                    <a:pt x="30" y="278"/>
                    <a:pt x="0" y="332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640" name="Group 62"/>
            <p:cNvGrpSpPr>
              <a:grpSpLocks/>
            </p:cNvGrpSpPr>
            <p:nvPr/>
          </p:nvGrpSpPr>
          <p:grpSpPr bwMode="auto">
            <a:xfrm>
              <a:off x="3087688" y="4830763"/>
              <a:ext cx="238125" cy="1257300"/>
              <a:chOff x="3241" y="2672"/>
              <a:chExt cx="181" cy="810"/>
            </a:xfrm>
          </p:grpSpPr>
          <p:sp>
            <p:nvSpPr>
              <p:cNvPr id="25656" name="Line 54"/>
              <p:cNvSpPr>
                <a:spLocks noChangeShapeType="1"/>
              </p:cNvSpPr>
              <p:nvPr/>
            </p:nvSpPr>
            <p:spPr bwMode="auto">
              <a:xfrm flipH="1">
                <a:off x="3241" y="2672"/>
                <a:ext cx="123" cy="11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657" name="Line 55"/>
              <p:cNvSpPr>
                <a:spLocks noChangeShapeType="1"/>
              </p:cNvSpPr>
              <p:nvPr/>
            </p:nvSpPr>
            <p:spPr bwMode="auto">
              <a:xfrm flipH="1">
                <a:off x="3261" y="2874"/>
                <a:ext cx="123" cy="11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658" name="Line 56"/>
              <p:cNvSpPr>
                <a:spLocks noChangeShapeType="1"/>
              </p:cNvSpPr>
              <p:nvPr/>
            </p:nvSpPr>
            <p:spPr bwMode="auto">
              <a:xfrm flipH="1">
                <a:off x="3272" y="3074"/>
                <a:ext cx="123" cy="11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659" name="Line 57"/>
              <p:cNvSpPr>
                <a:spLocks noChangeShapeType="1"/>
              </p:cNvSpPr>
              <p:nvPr/>
            </p:nvSpPr>
            <p:spPr bwMode="auto">
              <a:xfrm flipH="1">
                <a:off x="3283" y="3276"/>
                <a:ext cx="123" cy="11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660" name="Line 58"/>
              <p:cNvSpPr>
                <a:spLocks noChangeShapeType="1"/>
              </p:cNvSpPr>
              <p:nvPr/>
            </p:nvSpPr>
            <p:spPr bwMode="auto">
              <a:xfrm flipH="1" flipV="1">
                <a:off x="3244" y="2777"/>
                <a:ext cx="139" cy="10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661" name="Line 59"/>
              <p:cNvSpPr>
                <a:spLocks noChangeShapeType="1"/>
              </p:cNvSpPr>
              <p:nvPr/>
            </p:nvSpPr>
            <p:spPr bwMode="auto">
              <a:xfrm flipH="1" flipV="1">
                <a:off x="3256" y="2978"/>
                <a:ext cx="139" cy="10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662" name="Line 60"/>
              <p:cNvSpPr>
                <a:spLocks noChangeShapeType="1"/>
              </p:cNvSpPr>
              <p:nvPr/>
            </p:nvSpPr>
            <p:spPr bwMode="auto">
              <a:xfrm flipH="1" flipV="1">
                <a:off x="3271" y="3179"/>
                <a:ext cx="139" cy="10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663" name="Line 61"/>
              <p:cNvSpPr>
                <a:spLocks noChangeShapeType="1"/>
              </p:cNvSpPr>
              <p:nvPr/>
            </p:nvSpPr>
            <p:spPr bwMode="auto">
              <a:xfrm flipH="1" flipV="1">
                <a:off x="3283" y="3382"/>
                <a:ext cx="139" cy="10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5641" name="Line 63"/>
            <p:cNvSpPr>
              <a:spLocks noChangeShapeType="1"/>
            </p:cNvSpPr>
            <p:nvPr/>
          </p:nvSpPr>
          <p:spPr bwMode="auto">
            <a:xfrm>
              <a:off x="3917951" y="5384801"/>
              <a:ext cx="36671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2" name="Line 64"/>
            <p:cNvSpPr>
              <a:spLocks noChangeShapeType="1"/>
            </p:cNvSpPr>
            <p:nvPr/>
          </p:nvSpPr>
          <p:spPr bwMode="auto">
            <a:xfrm>
              <a:off x="3913188" y="5513388"/>
              <a:ext cx="36671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3" name="Line 65"/>
            <p:cNvSpPr>
              <a:spLocks noChangeShapeType="1"/>
            </p:cNvSpPr>
            <p:nvPr/>
          </p:nvSpPr>
          <p:spPr bwMode="auto">
            <a:xfrm flipV="1">
              <a:off x="3244851" y="4824413"/>
              <a:ext cx="863600" cy="31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4" name="Line 66"/>
            <p:cNvSpPr>
              <a:spLocks noChangeShapeType="1"/>
            </p:cNvSpPr>
            <p:nvPr/>
          </p:nvSpPr>
          <p:spPr bwMode="auto">
            <a:xfrm>
              <a:off x="3322638" y="6089651"/>
              <a:ext cx="785813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5" name="Line 67"/>
            <p:cNvSpPr>
              <a:spLocks noChangeShapeType="1"/>
            </p:cNvSpPr>
            <p:nvPr/>
          </p:nvSpPr>
          <p:spPr bwMode="auto">
            <a:xfrm>
              <a:off x="4098926" y="4822826"/>
              <a:ext cx="0" cy="55721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6" name="Line 68"/>
            <p:cNvSpPr>
              <a:spLocks noChangeShapeType="1"/>
            </p:cNvSpPr>
            <p:nvPr/>
          </p:nvSpPr>
          <p:spPr bwMode="auto">
            <a:xfrm>
              <a:off x="4098926" y="5511801"/>
              <a:ext cx="0" cy="5810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7" name="Line 69"/>
            <p:cNvSpPr>
              <a:spLocks noChangeShapeType="1"/>
            </p:cNvSpPr>
            <p:nvPr/>
          </p:nvSpPr>
          <p:spPr bwMode="auto">
            <a:xfrm>
              <a:off x="3695701" y="6080126"/>
              <a:ext cx="0" cy="904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8" name="Line 70"/>
            <p:cNvSpPr>
              <a:spLocks noChangeShapeType="1"/>
            </p:cNvSpPr>
            <p:nvPr/>
          </p:nvSpPr>
          <p:spPr bwMode="auto">
            <a:xfrm>
              <a:off x="3724276" y="4589463"/>
              <a:ext cx="0" cy="2333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49" name="Oval 71"/>
            <p:cNvSpPr>
              <a:spLocks noChangeArrowheads="1"/>
            </p:cNvSpPr>
            <p:nvPr/>
          </p:nvSpPr>
          <p:spPr bwMode="auto">
            <a:xfrm>
              <a:off x="3635376" y="6156326"/>
              <a:ext cx="125413" cy="112713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Oval 72"/>
            <p:cNvSpPr>
              <a:spLocks noChangeArrowheads="1"/>
            </p:cNvSpPr>
            <p:nvPr/>
          </p:nvSpPr>
          <p:spPr bwMode="auto">
            <a:xfrm>
              <a:off x="3651251" y="4470401"/>
              <a:ext cx="125413" cy="112713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Line 77"/>
            <p:cNvSpPr>
              <a:spLocks noChangeShapeType="1"/>
            </p:cNvSpPr>
            <p:nvPr/>
          </p:nvSpPr>
          <p:spPr bwMode="auto">
            <a:xfrm flipV="1">
              <a:off x="2501901" y="4384676"/>
              <a:ext cx="158750" cy="6032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54" name="Text Box 80"/>
            <p:cNvSpPr txBox="1">
              <a:spLocks noChangeArrowheads="1"/>
            </p:cNvSpPr>
            <p:nvPr/>
          </p:nvSpPr>
          <p:spPr bwMode="auto">
            <a:xfrm>
              <a:off x="1592263" y="4786313"/>
              <a:ext cx="31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25655" name="Text Box 81"/>
            <p:cNvSpPr txBox="1">
              <a:spLocks noChangeArrowheads="1"/>
            </p:cNvSpPr>
            <p:nvPr/>
          </p:nvSpPr>
          <p:spPr bwMode="auto">
            <a:xfrm>
              <a:off x="1619251" y="5419726"/>
              <a:ext cx="260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-</a:t>
              </a:r>
            </a:p>
          </p:txBody>
        </p:sp>
        <p:graphicFrame>
          <p:nvGraphicFramePr>
            <p:cNvPr id="72" name="Object 62"/>
            <p:cNvGraphicFramePr>
              <a:graphicFrameLocks noChangeAspect="1"/>
            </p:cNvGraphicFramePr>
            <p:nvPr/>
          </p:nvGraphicFramePr>
          <p:xfrm>
            <a:off x="1946729" y="4011443"/>
            <a:ext cx="448129" cy="411332"/>
          </p:xfrm>
          <a:graphic>
            <a:graphicData uri="http://schemas.openxmlformats.org/presentationml/2006/ole">
              <p:oleObj spid="_x0000_s25864" name="Equation" r:id="rId14" imgW="279279" imgH="253890" progId="Equation.DSMT4">
                <p:embed/>
              </p:oleObj>
            </a:graphicData>
          </a:graphic>
        </p:graphicFrame>
        <p:graphicFrame>
          <p:nvGraphicFramePr>
            <p:cNvPr id="73" name="Object 62"/>
            <p:cNvGraphicFramePr>
              <a:graphicFrameLocks noChangeAspect="1"/>
            </p:cNvGraphicFramePr>
            <p:nvPr/>
          </p:nvGraphicFramePr>
          <p:xfrm>
            <a:off x="1204686" y="5105400"/>
            <a:ext cx="430718" cy="362405"/>
          </p:xfrm>
          <a:graphic>
            <a:graphicData uri="http://schemas.openxmlformats.org/presentationml/2006/ole">
              <p:oleObj spid="_x0000_s25865" name="Equation" r:id="rId15" imgW="304536" imgH="253780" progId="Equation.DSMT4">
                <p:embed/>
              </p:oleObj>
            </a:graphicData>
          </a:graphic>
        </p:graphicFrame>
        <p:graphicFrame>
          <p:nvGraphicFramePr>
            <p:cNvPr id="74" name="Object 62"/>
            <p:cNvGraphicFramePr>
              <a:graphicFrameLocks noChangeAspect="1"/>
            </p:cNvGraphicFramePr>
            <p:nvPr/>
          </p:nvGraphicFramePr>
          <p:xfrm>
            <a:off x="2778125" y="5297488"/>
            <a:ext cx="295275" cy="298450"/>
          </p:xfrm>
          <a:graphic>
            <a:graphicData uri="http://schemas.openxmlformats.org/presentationml/2006/ole">
              <p:oleObj spid="_x0000_s25866" name="Equation" r:id="rId16" imgW="152268" imgH="152268" progId="Equation.DSMT4">
                <p:embed/>
              </p:oleObj>
            </a:graphicData>
          </a:graphic>
        </p:graphicFrame>
        <p:graphicFrame>
          <p:nvGraphicFramePr>
            <p:cNvPr id="8" name="Object 62"/>
            <p:cNvGraphicFramePr>
              <a:graphicFrameLocks noChangeAspect="1"/>
            </p:cNvGraphicFramePr>
            <p:nvPr/>
          </p:nvGraphicFramePr>
          <p:xfrm>
            <a:off x="4259263" y="4914900"/>
            <a:ext cx="295275" cy="347663"/>
          </p:xfrm>
          <a:graphic>
            <a:graphicData uri="http://schemas.openxmlformats.org/presentationml/2006/ole">
              <p:oleObj spid="_x0000_s25867" name="Equation" r:id="rId17" imgW="152202" imgH="177569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2098675" y="0"/>
            <a:ext cx="497998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A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98884" y="2550694"/>
            <a:ext cx="530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Derivation of Joule’s 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3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2098675" y="0"/>
            <a:ext cx="4979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Joule’s Law</a:t>
            </a:r>
          </a:p>
        </p:txBody>
      </p:sp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3844925" y="3849688"/>
          <a:ext cx="4864100" cy="2695575"/>
        </p:xfrm>
        <a:graphic>
          <a:graphicData uri="http://schemas.openxmlformats.org/presentationml/2006/ole">
            <p:oleObj spid="_x0000_s9380" name="Equation" r:id="rId4" imgW="2565400" imgH="1422400" progId="Equation.DSMT4">
              <p:embed/>
            </p:oleObj>
          </a:graphicData>
        </a:graphic>
      </p:graphicFrame>
      <p:sp>
        <p:nvSpPr>
          <p:cNvPr id="9221" name="Text Box 32"/>
          <p:cNvSpPr txBox="1">
            <a:spLocks noChangeArrowheads="1"/>
          </p:cNvSpPr>
          <p:nvPr/>
        </p:nvSpPr>
        <p:spPr bwMode="auto">
          <a:xfrm>
            <a:off x="272955" y="3778250"/>
            <a:ext cx="3261815" cy="156966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buFont typeface="Symbol" pitchFamily="18" charset="2"/>
              <a:buChar char="D"/>
            </a:pPr>
            <a:r>
              <a:rPr lang="en-US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work (energy) given to a small volume of charge as it moves inside the conductor from point </a:t>
            </a:r>
            <a:r>
              <a:rPr lang="en-US" i="1" u="sng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A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to point </a:t>
            </a:r>
            <a:r>
              <a:rPr lang="en-US" i="1" u="sng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>
              <a:buFont typeface="Symbol" pitchFamily="18" charset="2"/>
              <a:buChar char="D"/>
            </a:pPr>
            <a:endParaRPr lang="en-US" sz="600" dirty="0">
              <a:solidFill>
                <a:schemeClr val="bg1"/>
              </a:solidFill>
            </a:endParaRPr>
          </a:p>
          <a:p>
            <a:pPr algn="ctr">
              <a:buFont typeface="Symbol" pitchFamily="18" charset="2"/>
              <a:buNone/>
            </a:pPr>
            <a:r>
              <a:rPr lang="en-US" dirty="0">
                <a:solidFill>
                  <a:schemeClr val="hlink"/>
                </a:solidFill>
              </a:rPr>
              <a:t>This goes to heat!</a:t>
            </a:r>
          </a:p>
        </p:txBody>
      </p:sp>
      <p:sp>
        <p:nvSpPr>
          <p:cNvPr id="9236" name="TextBox 19"/>
          <p:cNvSpPr txBox="1">
            <a:spLocks noChangeArrowheads="1"/>
          </p:cNvSpPr>
          <p:nvPr/>
        </p:nvSpPr>
        <p:spPr bwMode="auto">
          <a:xfrm>
            <a:off x="309992" y="5543397"/>
            <a:ext cx="3157601" cy="95410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(There is no acceleration of charges in steady </a:t>
            </a:r>
            <a:r>
              <a:rPr lang="en-US" sz="1400" dirty="0" smtClean="0">
                <a:solidFill>
                  <a:schemeClr val="bg1"/>
                </a:solidFill>
              </a:rPr>
              <a:t>state, as this would cause current to change along the conductor, violating the KCL law.)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235" name="Text Box 40"/>
          <p:cNvSpPr txBox="1">
            <a:spLocks noChangeArrowheads="1"/>
          </p:cNvSpPr>
          <p:nvPr/>
        </p:nvSpPr>
        <p:spPr bwMode="auto">
          <a:xfrm>
            <a:off x="6108473" y="2097670"/>
            <a:ext cx="2038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Conducting </a:t>
            </a:r>
            <a:r>
              <a:rPr lang="en-US" dirty="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13946" y="818866"/>
            <a:ext cx="333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/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</a:t>
            </a:r>
            <a:r>
              <a:rPr lang="en-US" sz="1600" i="1" baseline="-25000" dirty="0" smtClean="0">
                <a:solidFill>
                  <a:schemeClr val="bg2"/>
                </a:solidFill>
                <a:latin typeface="+mn-lt"/>
                <a:sym typeface="Symbol"/>
              </a:rPr>
              <a:t>v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sym typeface="Symbol"/>
              </a:rPr>
              <a:t> = 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charge density from electrons in conduction band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00062" y="1140181"/>
            <a:ext cx="5710238" cy="1921467"/>
            <a:chOff x="500062" y="1140181"/>
            <a:chExt cx="5710238" cy="1921467"/>
          </a:xfrm>
        </p:grpSpPr>
        <p:sp>
          <p:nvSpPr>
            <p:cNvPr id="363548" name="Freeform 28"/>
            <p:cNvSpPr>
              <a:spLocks/>
            </p:cNvSpPr>
            <p:nvPr/>
          </p:nvSpPr>
          <p:spPr bwMode="auto">
            <a:xfrm>
              <a:off x="500062" y="1140181"/>
              <a:ext cx="5710238" cy="1557337"/>
            </a:xfrm>
            <a:custGeom>
              <a:avLst/>
              <a:gdLst/>
              <a:ahLst/>
              <a:cxnLst>
                <a:cxn ang="0">
                  <a:pos x="68" y="95"/>
                </a:cxn>
                <a:cxn ang="0">
                  <a:pos x="23" y="189"/>
                </a:cxn>
                <a:cxn ang="0">
                  <a:pos x="3" y="298"/>
                </a:cxn>
                <a:cxn ang="0">
                  <a:pos x="24" y="440"/>
                </a:cxn>
                <a:cxn ang="0">
                  <a:pos x="144" y="534"/>
                </a:cxn>
                <a:cxn ang="0">
                  <a:pos x="308" y="596"/>
                </a:cxn>
                <a:cxn ang="0">
                  <a:pos x="486" y="658"/>
                </a:cxn>
                <a:cxn ang="0">
                  <a:pos x="624" y="644"/>
                </a:cxn>
                <a:cxn ang="0">
                  <a:pos x="761" y="637"/>
                </a:cxn>
                <a:cxn ang="0">
                  <a:pos x="904" y="574"/>
                </a:cxn>
                <a:cxn ang="0">
                  <a:pos x="1008" y="469"/>
                </a:cxn>
                <a:cxn ang="0">
                  <a:pos x="1041" y="351"/>
                </a:cxn>
                <a:cxn ang="0">
                  <a:pos x="1069" y="267"/>
                </a:cxn>
                <a:cxn ang="0">
                  <a:pos x="1049" y="150"/>
                </a:cxn>
                <a:cxn ang="0">
                  <a:pos x="973" y="109"/>
                </a:cxn>
                <a:cxn ang="0">
                  <a:pos x="912" y="82"/>
                </a:cxn>
                <a:cxn ang="0">
                  <a:pos x="774" y="6"/>
                </a:cxn>
                <a:cxn ang="0">
                  <a:pos x="630" y="48"/>
                </a:cxn>
                <a:cxn ang="0">
                  <a:pos x="466" y="54"/>
                </a:cxn>
                <a:cxn ang="0">
                  <a:pos x="285" y="25"/>
                </a:cxn>
                <a:cxn ang="0">
                  <a:pos x="168" y="34"/>
                </a:cxn>
                <a:cxn ang="0">
                  <a:pos x="68" y="95"/>
                </a:cxn>
              </a:cxnLst>
              <a:rect l="0" t="0" r="r" b="b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solidFill>
              <a:srgbClr val="FFC78F"/>
            </a:solidFill>
            <a:ln w="12700" cap="flat" cmpd="sng">
              <a:solidFill>
                <a:schemeClr val="bg2"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5" name="AutoShape 24"/>
            <p:cNvSpPr>
              <a:spLocks noChangeArrowheads="1"/>
            </p:cNvSpPr>
            <p:nvPr/>
          </p:nvSpPr>
          <p:spPr bwMode="auto">
            <a:xfrm>
              <a:off x="2176462" y="1608493"/>
              <a:ext cx="609600" cy="54768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AutoShape 25"/>
            <p:cNvSpPr>
              <a:spLocks noChangeArrowheads="1"/>
            </p:cNvSpPr>
            <p:nvPr/>
          </p:nvSpPr>
          <p:spPr bwMode="auto">
            <a:xfrm>
              <a:off x="3370262" y="1625956"/>
              <a:ext cx="609600" cy="54768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29"/>
            <p:cNvSpPr>
              <a:spLocks noChangeShapeType="1"/>
            </p:cNvSpPr>
            <p:nvPr/>
          </p:nvSpPr>
          <p:spPr bwMode="auto">
            <a:xfrm>
              <a:off x="2852737" y="1748569"/>
              <a:ext cx="46355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0" name="AutoShape 34"/>
            <p:cNvSpPr>
              <a:spLocks noChangeArrowheads="1"/>
            </p:cNvSpPr>
            <p:nvPr/>
          </p:nvSpPr>
          <p:spPr bwMode="auto">
            <a:xfrm flipH="1">
              <a:off x="4011162" y="2322466"/>
              <a:ext cx="1058862" cy="133350"/>
            </a:xfrm>
            <a:prstGeom prst="rightArrow">
              <a:avLst>
                <a:gd name="adj1" fmla="val 50000"/>
                <a:gd name="adj2" fmla="val 198512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Text Box 37"/>
            <p:cNvSpPr txBox="1">
              <a:spLocks noChangeArrowheads="1"/>
            </p:cNvSpPr>
            <p:nvPr/>
          </p:nvSpPr>
          <p:spPr bwMode="auto">
            <a:xfrm>
              <a:off x="2187575" y="1621193"/>
              <a:ext cx="466794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hlink"/>
                  </a:solidFill>
                </a:rPr>
                <a:t>-  -</a:t>
              </a:r>
              <a:endParaRPr lang="en-US" b="1" dirty="0">
                <a:solidFill>
                  <a:schemeClr val="hlink"/>
                </a:solidFill>
              </a:endParaRPr>
            </a:p>
            <a:p>
              <a:r>
                <a:rPr lang="en-US" b="1" dirty="0" smtClean="0">
                  <a:solidFill>
                    <a:schemeClr val="hlink"/>
                  </a:solidFill>
                </a:rPr>
                <a:t>-  -</a:t>
              </a:r>
              <a:endParaRPr lang="en-US" b="1" dirty="0">
                <a:solidFill>
                  <a:schemeClr val="hlink"/>
                </a:solidFill>
              </a:endParaRPr>
            </a:p>
          </p:txBody>
        </p:sp>
        <p:sp>
          <p:nvSpPr>
            <p:cNvPr id="9233" name="Text Box 38"/>
            <p:cNvSpPr txBox="1">
              <a:spLocks noChangeArrowheads="1"/>
            </p:cNvSpPr>
            <p:nvPr/>
          </p:nvSpPr>
          <p:spPr bwMode="auto">
            <a:xfrm>
              <a:off x="3373437" y="1638656"/>
              <a:ext cx="466794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hlink"/>
                  </a:solidFill>
                </a:rPr>
                <a:t>-  -</a:t>
              </a:r>
              <a:endParaRPr lang="en-US" b="1" dirty="0">
                <a:solidFill>
                  <a:schemeClr val="hlink"/>
                </a:solidFill>
              </a:endParaRPr>
            </a:p>
            <a:p>
              <a:r>
                <a:rPr lang="en-US" b="1" dirty="0" smtClean="0">
                  <a:solidFill>
                    <a:schemeClr val="hlink"/>
                  </a:solidFill>
                </a:rPr>
                <a:t>-  -</a:t>
              </a:r>
              <a:endParaRPr lang="en-US" b="1" dirty="0">
                <a:solidFill>
                  <a:schemeClr val="hlink"/>
                </a:solidFill>
              </a:endParaRPr>
            </a:p>
          </p:txBody>
        </p:sp>
        <p:graphicFrame>
          <p:nvGraphicFramePr>
            <p:cNvPr id="9219" name="Object 42"/>
            <p:cNvGraphicFramePr>
              <a:graphicFrameLocks noChangeAspect="1"/>
            </p:cNvGraphicFramePr>
            <p:nvPr/>
          </p:nvGraphicFramePr>
          <p:xfrm>
            <a:off x="1105469" y="2591748"/>
            <a:ext cx="1104900" cy="469900"/>
          </p:xfrm>
          <a:graphic>
            <a:graphicData uri="http://schemas.openxmlformats.org/presentationml/2006/ole">
              <p:oleObj spid="_x0000_s9381" name="Equation" r:id="rId5" imgW="507780" imgH="215806" progId="Equation.DSMT4">
                <p:embed/>
              </p:oleObj>
            </a:graphicData>
          </a:graphic>
        </p:graphicFrame>
        <p:graphicFrame>
          <p:nvGraphicFramePr>
            <p:cNvPr id="9220" name="Object 31"/>
            <p:cNvGraphicFramePr>
              <a:graphicFrameLocks noChangeAspect="1"/>
            </p:cNvGraphicFramePr>
            <p:nvPr/>
          </p:nvGraphicFramePr>
          <p:xfrm>
            <a:off x="2885885" y="2074437"/>
            <a:ext cx="384175" cy="409575"/>
          </p:xfrm>
          <a:graphic>
            <a:graphicData uri="http://schemas.openxmlformats.org/presentationml/2006/ole">
              <p:oleObj spid="_x0000_s9382" name="Equation" r:id="rId6" imgW="203024" imgH="215713" progId="Equation.DSMT4">
                <p:embed/>
              </p:oleObj>
            </a:graphicData>
          </a:graphic>
        </p:graphicFrame>
        <p:cxnSp>
          <p:nvCxnSpPr>
            <p:cNvPr id="24" name="Straight Arrow Connector 23"/>
            <p:cNvCxnSpPr/>
            <p:nvPr/>
          </p:nvCxnSpPr>
          <p:spPr bwMode="auto">
            <a:xfrm>
              <a:off x="2421269" y="1951630"/>
              <a:ext cx="125559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" name="Object 42"/>
            <p:cNvGraphicFramePr>
              <a:graphicFrameLocks noChangeAspect="1"/>
            </p:cNvGraphicFramePr>
            <p:nvPr/>
          </p:nvGraphicFramePr>
          <p:xfrm>
            <a:off x="1719263" y="1307927"/>
            <a:ext cx="251051" cy="335136"/>
          </p:xfrm>
          <a:graphic>
            <a:graphicData uri="http://schemas.openxmlformats.org/presentationml/2006/ole">
              <p:oleObj spid="_x0000_s9383" name="Equation" r:id="rId7" imgW="152268" imgH="203024" progId="Equation.DSMT4">
                <p:embed/>
              </p:oleObj>
            </a:graphicData>
          </a:graphic>
        </p:graphicFrame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4157663" y="1350963"/>
            <a:ext cx="250825" cy="314325"/>
          </p:xfrm>
          <a:graphic>
            <a:graphicData uri="http://schemas.openxmlformats.org/presentationml/2006/ole">
              <p:oleObj spid="_x0000_s9384" name="Equation" r:id="rId8" imgW="152334" imgH="190417" progId="Equation.DSMT4">
                <p:embed/>
              </p:oleObj>
            </a:graphicData>
          </a:graphic>
        </p:graphicFrame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3001963" y="1360488"/>
            <a:ext cx="209550" cy="273050"/>
          </p:xfrm>
          <a:graphic>
            <a:graphicData uri="http://schemas.openxmlformats.org/presentationml/2006/ole">
              <p:oleObj spid="_x0000_s9385" name="Equation" r:id="rId9" imgW="126780" imgH="164814" progId="Equation.DSMT4">
                <p:embed/>
              </p:oleObj>
            </a:graphicData>
          </a:graphic>
        </p:graphicFrame>
        <p:graphicFrame>
          <p:nvGraphicFramePr>
            <p:cNvPr id="4" name="Object 8"/>
            <p:cNvGraphicFramePr>
              <a:graphicFrameLocks noChangeAspect="1"/>
            </p:cNvGraphicFramePr>
            <p:nvPr/>
          </p:nvGraphicFramePr>
          <p:xfrm>
            <a:off x="4506006" y="1949677"/>
            <a:ext cx="250825" cy="314325"/>
          </p:xfrm>
          <a:graphic>
            <a:graphicData uri="http://schemas.openxmlformats.org/presentationml/2006/ole">
              <p:oleObj spid="_x0000_s9386" name="Equation" r:id="rId10" imgW="152334" imgH="190417" progId="Equation.DSMT4">
                <p:embed/>
              </p:oleObj>
            </a:graphicData>
          </a:graphic>
        </p:graphicFrame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5281613" y="1493838"/>
            <a:ext cx="312737" cy="377825"/>
          </p:xfrm>
          <a:graphic>
            <a:graphicData uri="http://schemas.openxmlformats.org/presentationml/2006/ole">
              <p:oleObj spid="_x0000_s9387" name="Equation" r:id="rId11" imgW="190500" imgH="228600" progId="Equation.DSMT4">
                <p:embed/>
              </p:oleObj>
            </a:graphicData>
          </a:graphic>
        </p:graphicFrame>
        <p:graphicFrame>
          <p:nvGraphicFramePr>
            <p:cNvPr id="6" name="Object 10"/>
            <p:cNvGraphicFramePr>
              <a:graphicFrameLocks noChangeAspect="1"/>
            </p:cNvGraphicFramePr>
            <p:nvPr/>
          </p:nvGraphicFramePr>
          <p:xfrm>
            <a:off x="1409700" y="1862138"/>
            <a:ext cx="415925" cy="293687"/>
          </p:xfrm>
          <a:graphic>
            <a:graphicData uri="http://schemas.openxmlformats.org/presentationml/2006/ole">
              <p:oleObj spid="_x0000_s9388" name="Equation" r:id="rId12" imgW="253670" imgH="177569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2060575" y="0"/>
            <a:ext cx="51323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Joule’s Law (cont.)</a:t>
            </a: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/>
        </p:nvGraphicFramePr>
        <p:xfrm>
          <a:off x="1259301" y="2177245"/>
          <a:ext cx="5521509" cy="1354549"/>
        </p:xfrm>
        <a:graphic>
          <a:graphicData uri="http://schemas.openxmlformats.org/presentationml/2006/ole">
            <p:oleObj spid="_x0000_s10318" name="Equation" r:id="rId4" imgW="2692400" imgH="660400" progId="Equation.DSMT4">
              <p:embed/>
            </p:oleObj>
          </a:graphicData>
        </a:graphic>
      </p:graphicFrame>
      <p:graphicFrame>
        <p:nvGraphicFramePr>
          <p:cNvPr id="10243" name="Object 13"/>
          <p:cNvGraphicFramePr>
            <a:graphicFrameLocks noChangeAspect="1"/>
          </p:cNvGraphicFramePr>
          <p:nvPr/>
        </p:nvGraphicFramePr>
        <p:xfrm>
          <a:off x="815027" y="4722689"/>
          <a:ext cx="2747963" cy="877887"/>
        </p:xfrm>
        <a:graphic>
          <a:graphicData uri="http://schemas.openxmlformats.org/presentationml/2006/ole">
            <p:oleObj spid="_x0000_s10319" name="Equation" r:id="rId5" imgW="1193800" imgH="381000" progId="Equation.DSMT4">
              <p:embed/>
            </p:oleObj>
          </a:graphicData>
        </a:graphic>
      </p:graphicFrame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5369833" y="4121150"/>
            <a:ext cx="2187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can also write</a:t>
            </a:r>
          </a:p>
        </p:txBody>
      </p:sp>
      <p:graphicFrame>
        <p:nvGraphicFramePr>
          <p:cNvPr id="10244" name="Object 16"/>
          <p:cNvGraphicFramePr>
            <a:graphicFrameLocks noChangeAspect="1"/>
          </p:cNvGraphicFramePr>
          <p:nvPr/>
        </p:nvGraphicFramePr>
        <p:xfrm>
          <a:off x="4486275" y="4618038"/>
          <a:ext cx="4367213" cy="1127125"/>
        </p:xfrm>
        <a:graphic>
          <a:graphicData uri="http://schemas.openxmlformats.org/presentationml/2006/ole">
            <p:oleObj spid="_x0000_s10320" name="Equation" r:id="rId6" imgW="1968500" imgH="508000" progId="Equation.DSMT4">
              <p:embed/>
            </p:oleObj>
          </a:graphicData>
        </a:graphic>
      </p:graphicFrame>
      <p:graphicFrame>
        <p:nvGraphicFramePr>
          <p:cNvPr id="10245" name="Object 17"/>
          <p:cNvGraphicFramePr>
            <a:graphicFrameLocks noChangeAspect="1"/>
          </p:cNvGraphicFramePr>
          <p:nvPr/>
        </p:nvGraphicFramePr>
        <p:xfrm>
          <a:off x="1311192" y="1059357"/>
          <a:ext cx="4911725" cy="819150"/>
        </p:xfrm>
        <a:graphic>
          <a:graphicData uri="http://schemas.openxmlformats.org/presentationml/2006/ole">
            <p:oleObj spid="_x0000_s10321" name="Equation" r:id="rId7" imgW="2590800" imgH="431800" progId="Equation.DSMT4">
              <p:embed/>
            </p:oleObj>
          </a:graphicData>
        </a:graphic>
      </p:graphicFrame>
      <p:sp>
        <p:nvSpPr>
          <p:cNvPr id="10248" name="Text Box 18"/>
          <p:cNvSpPr txBox="1">
            <a:spLocks noChangeArrowheads="1"/>
          </p:cNvSpPr>
          <p:nvPr/>
        </p:nvSpPr>
        <p:spPr bwMode="auto">
          <a:xfrm>
            <a:off x="159888" y="4121150"/>
            <a:ext cx="3965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total power dissipated is then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2098675" y="0"/>
            <a:ext cx="497998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B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81" y="2583350"/>
            <a:ext cx="900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Derivation of RC Analogy and RC Formula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0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2624138" y="0"/>
            <a:ext cx="39989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RC Analogy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674813" y="5400760"/>
            <a:ext cx="15382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problem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2296" name="Text Box 24"/>
          <p:cNvSpPr txBox="1">
            <a:spLocks noChangeArrowheads="1"/>
          </p:cNvSpPr>
          <p:nvPr/>
        </p:nvSpPr>
        <p:spPr bwMode="auto">
          <a:xfrm>
            <a:off x="5799138" y="5394410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problem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973963" y="1413018"/>
            <a:ext cx="2882900" cy="3640145"/>
            <a:chOff x="973963" y="871596"/>
            <a:chExt cx="2882900" cy="3640145"/>
          </a:xfrm>
        </p:grpSpPr>
        <p:graphicFrame>
          <p:nvGraphicFramePr>
            <p:cNvPr id="12291" name="Object 44"/>
            <p:cNvGraphicFramePr>
              <a:graphicFrameLocks noChangeAspect="1"/>
            </p:cNvGraphicFramePr>
            <p:nvPr/>
          </p:nvGraphicFramePr>
          <p:xfrm>
            <a:off x="1696276" y="1168466"/>
            <a:ext cx="1335088" cy="423863"/>
          </p:xfrm>
          <a:graphic>
            <a:graphicData uri="http://schemas.openxmlformats.org/presentationml/2006/ole">
              <p:oleObj spid="_x0000_s12326" name="Equation" r:id="rId4" imgW="799753" imgH="253890" progId="Equation.DSMT4">
                <p:embed/>
              </p:oleObj>
            </a:graphicData>
          </a:graphic>
        </p:graphicFrame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2750376" y="1814579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Text Box 9"/>
            <p:cNvSpPr txBox="1">
              <a:spLocks noChangeArrowheads="1"/>
            </p:cNvSpPr>
            <p:nvPr/>
          </p:nvSpPr>
          <p:spPr bwMode="auto">
            <a:xfrm>
              <a:off x="973963" y="2363854"/>
              <a:ext cx="4032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A </a:t>
              </a:r>
              <a:endPara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18" name="Text Box 19"/>
            <p:cNvSpPr txBox="1">
              <a:spLocks noChangeArrowheads="1"/>
            </p:cNvSpPr>
            <p:nvPr/>
          </p:nvSpPr>
          <p:spPr bwMode="auto">
            <a:xfrm>
              <a:off x="1913563" y="4131317"/>
              <a:ext cx="38100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</a:rPr>
                <a:t>+  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2319" name="Text Box 20"/>
            <p:cNvSpPr txBox="1">
              <a:spLocks noChangeArrowheads="1"/>
            </p:cNvSpPr>
            <p:nvPr/>
          </p:nvSpPr>
          <p:spPr bwMode="auto">
            <a:xfrm>
              <a:off x="2566226" y="4106929"/>
              <a:ext cx="450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   -</a:t>
              </a:r>
            </a:p>
          </p:txBody>
        </p:sp>
        <p:sp>
          <p:nvSpPr>
            <p:cNvPr id="12320" name="Text Box 21"/>
            <p:cNvSpPr txBox="1">
              <a:spLocks noChangeArrowheads="1"/>
            </p:cNvSpPr>
            <p:nvPr/>
          </p:nvSpPr>
          <p:spPr bwMode="auto">
            <a:xfrm>
              <a:off x="2263901" y="4114866"/>
              <a:ext cx="5429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V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AB</a:t>
              </a:r>
            </a:p>
          </p:txBody>
        </p:sp>
        <p:sp>
          <p:nvSpPr>
            <p:cNvPr id="12321" name="Line 22"/>
            <p:cNvSpPr>
              <a:spLocks noChangeShapeType="1"/>
            </p:cNvSpPr>
            <p:nvPr/>
          </p:nvSpPr>
          <p:spPr bwMode="auto">
            <a:xfrm>
              <a:off x="2378963" y="3483929"/>
              <a:ext cx="0" cy="5476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2" name="Line 23"/>
            <p:cNvSpPr>
              <a:spLocks noChangeShapeType="1"/>
            </p:cNvSpPr>
            <p:nvPr/>
          </p:nvSpPr>
          <p:spPr bwMode="auto">
            <a:xfrm>
              <a:off x="2553526" y="3648141"/>
              <a:ext cx="0" cy="2190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3" name="Oval 25"/>
            <p:cNvSpPr>
              <a:spLocks noChangeArrowheads="1"/>
            </p:cNvSpPr>
            <p:nvPr/>
          </p:nvSpPr>
          <p:spPr bwMode="auto">
            <a:xfrm>
              <a:off x="1475613" y="1793941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Freeform 26"/>
            <p:cNvSpPr>
              <a:spLocks/>
            </p:cNvSpPr>
            <p:nvPr/>
          </p:nvSpPr>
          <p:spPr bwMode="auto">
            <a:xfrm>
              <a:off x="1270826" y="2491824"/>
              <a:ext cx="1106488" cy="1240455"/>
            </a:xfrm>
            <a:custGeom>
              <a:avLst/>
              <a:gdLst>
                <a:gd name="T0" fmla="*/ 152 w 697"/>
                <a:gd name="T1" fmla="*/ 0 h 790"/>
                <a:gd name="T2" fmla="*/ 13 w 697"/>
                <a:gd name="T3" fmla="*/ 499 h 790"/>
                <a:gd name="T4" fmla="*/ 228 w 697"/>
                <a:gd name="T5" fmla="*/ 706 h 790"/>
                <a:gd name="T6" fmla="*/ 697 w 697"/>
                <a:gd name="T7" fmla="*/ 790 h 7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7"/>
                <a:gd name="T13" fmla="*/ 0 h 790"/>
                <a:gd name="T14" fmla="*/ 697 w 697"/>
                <a:gd name="T15" fmla="*/ 790 h 790"/>
                <a:gd name="connsiteX0" fmla="*/ 2921 w 10000"/>
                <a:gd name="connsiteY0" fmla="*/ 0 h 9891"/>
                <a:gd name="connsiteX1" fmla="*/ 187 w 10000"/>
                <a:gd name="connsiteY1" fmla="*/ 6207 h 9891"/>
                <a:gd name="connsiteX2" fmla="*/ 3271 w 10000"/>
                <a:gd name="connsiteY2" fmla="*/ 8828 h 9891"/>
                <a:gd name="connsiteX3" fmla="*/ 10000 w 10000"/>
                <a:gd name="connsiteY3" fmla="*/ 9891 h 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891">
                  <a:moveTo>
                    <a:pt x="2921" y="0"/>
                  </a:moveTo>
                  <a:cubicBezTo>
                    <a:pt x="2605" y="1051"/>
                    <a:pt x="0" y="4714"/>
                    <a:pt x="187" y="6207"/>
                  </a:cubicBezTo>
                  <a:cubicBezTo>
                    <a:pt x="373" y="7701"/>
                    <a:pt x="1636" y="8220"/>
                    <a:pt x="3271" y="8828"/>
                  </a:cubicBezTo>
                  <a:cubicBezTo>
                    <a:pt x="4907" y="9435"/>
                    <a:pt x="8594" y="9676"/>
                    <a:pt x="10000" y="9891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5" name="Freeform 29"/>
            <p:cNvSpPr>
              <a:spLocks/>
            </p:cNvSpPr>
            <p:nvPr/>
          </p:nvSpPr>
          <p:spPr bwMode="auto">
            <a:xfrm>
              <a:off x="2548763" y="2541654"/>
              <a:ext cx="1031875" cy="1216025"/>
            </a:xfrm>
            <a:custGeom>
              <a:avLst/>
              <a:gdLst>
                <a:gd name="T0" fmla="*/ 435 w 650"/>
                <a:gd name="T1" fmla="*/ 0 h 766"/>
                <a:gd name="T2" fmla="*/ 645 w 650"/>
                <a:gd name="T3" fmla="*/ 297 h 766"/>
                <a:gd name="T4" fmla="*/ 407 w 650"/>
                <a:gd name="T5" fmla="*/ 643 h 766"/>
                <a:gd name="T6" fmla="*/ 0 w 650"/>
                <a:gd name="T7" fmla="*/ 766 h 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0"/>
                <a:gd name="T13" fmla="*/ 0 h 766"/>
                <a:gd name="T14" fmla="*/ 650 w 650"/>
                <a:gd name="T15" fmla="*/ 766 h 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0" h="766">
                  <a:moveTo>
                    <a:pt x="435" y="0"/>
                  </a:moveTo>
                  <a:cubicBezTo>
                    <a:pt x="469" y="50"/>
                    <a:pt x="650" y="190"/>
                    <a:pt x="645" y="297"/>
                  </a:cubicBezTo>
                  <a:cubicBezTo>
                    <a:pt x="640" y="404"/>
                    <a:pt x="515" y="565"/>
                    <a:pt x="407" y="643"/>
                  </a:cubicBezTo>
                  <a:cubicBezTo>
                    <a:pt x="299" y="721"/>
                    <a:pt x="85" y="741"/>
                    <a:pt x="0" y="766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6" name="Text Box 30"/>
            <p:cNvSpPr txBox="1">
              <a:spLocks noChangeArrowheads="1"/>
            </p:cNvSpPr>
            <p:nvPr/>
          </p:nvSpPr>
          <p:spPr bwMode="auto">
            <a:xfrm>
              <a:off x="3453638" y="2211454"/>
              <a:ext cx="4032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B </a:t>
              </a:r>
              <a:endParaRPr lang="en-US" sz="2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27" name="Text Box 31"/>
            <p:cNvSpPr txBox="1">
              <a:spLocks noChangeArrowheads="1"/>
            </p:cNvSpPr>
            <p:nvPr/>
          </p:nvSpPr>
          <p:spPr bwMode="auto">
            <a:xfrm>
              <a:off x="2161413" y="2049529"/>
              <a:ext cx="48101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i="1" u="sng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C</a:t>
              </a:r>
            </a:p>
          </p:txBody>
        </p:sp>
        <p:grpSp>
          <p:nvGrpSpPr>
            <p:cNvPr id="12328" name="Group 59"/>
            <p:cNvGrpSpPr>
              <a:grpSpLocks/>
            </p:cNvGrpSpPr>
            <p:nvPr/>
          </p:nvGrpSpPr>
          <p:grpSpPr bwMode="auto">
            <a:xfrm>
              <a:off x="1969326" y="1871729"/>
              <a:ext cx="850900" cy="190500"/>
              <a:chOff x="1248" y="1194"/>
              <a:chExt cx="536" cy="120"/>
            </a:xfrm>
          </p:grpSpPr>
          <p:sp>
            <p:nvSpPr>
              <p:cNvPr id="12329" name="Freeform 57"/>
              <p:cNvSpPr>
                <a:spLocks/>
              </p:cNvSpPr>
              <p:nvPr/>
            </p:nvSpPr>
            <p:spPr bwMode="auto">
              <a:xfrm>
                <a:off x="1248" y="1216"/>
                <a:ext cx="536" cy="98"/>
              </a:xfrm>
              <a:custGeom>
                <a:avLst/>
                <a:gdLst>
                  <a:gd name="T0" fmla="*/ 0 w 518"/>
                  <a:gd name="T1" fmla="*/ 111 h 92"/>
                  <a:gd name="T2" fmla="*/ 72 w 518"/>
                  <a:gd name="T3" fmla="*/ 68 h 92"/>
                  <a:gd name="T4" fmla="*/ 140 w 518"/>
                  <a:gd name="T5" fmla="*/ 38 h 92"/>
                  <a:gd name="T6" fmla="*/ 219 w 518"/>
                  <a:gd name="T7" fmla="*/ 11 h 92"/>
                  <a:gd name="T8" fmla="*/ 312 w 518"/>
                  <a:gd name="T9" fmla="*/ 2 h 92"/>
                  <a:gd name="T10" fmla="*/ 392 w 518"/>
                  <a:gd name="T11" fmla="*/ 23 h 92"/>
                  <a:gd name="T12" fmla="*/ 479 w 518"/>
                  <a:gd name="T13" fmla="*/ 46 h 92"/>
                  <a:gd name="T14" fmla="*/ 466 w 518"/>
                  <a:gd name="T15" fmla="*/ 46 h 92"/>
                  <a:gd name="T16" fmla="*/ 574 w 518"/>
                  <a:gd name="T17" fmla="*/ 87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8"/>
                  <a:gd name="T28" fmla="*/ 0 h 92"/>
                  <a:gd name="T29" fmla="*/ 518 w 518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8" h="92">
                    <a:moveTo>
                      <a:pt x="0" y="92"/>
                    </a:moveTo>
                    <a:cubicBezTo>
                      <a:pt x="11" y="88"/>
                      <a:pt x="45" y="66"/>
                      <a:pt x="66" y="56"/>
                    </a:cubicBezTo>
                    <a:cubicBezTo>
                      <a:pt x="87" y="46"/>
                      <a:pt x="104" y="40"/>
                      <a:pt x="126" y="32"/>
                    </a:cubicBezTo>
                    <a:cubicBezTo>
                      <a:pt x="148" y="24"/>
                      <a:pt x="172" y="13"/>
                      <a:pt x="198" y="8"/>
                    </a:cubicBezTo>
                    <a:cubicBezTo>
                      <a:pt x="224" y="3"/>
                      <a:pt x="256" y="0"/>
                      <a:pt x="282" y="2"/>
                    </a:cubicBezTo>
                    <a:cubicBezTo>
                      <a:pt x="308" y="4"/>
                      <a:pt x="329" y="14"/>
                      <a:pt x="354" y="20"/>
                    </a:cubicBezTo>
                    <a:cubicBezTo>
                      <a:pt x="379" y="26"/>
                      <a:pt x="421" y="35"/>
                      <a:pt x="432" y="38"/>
                    </a:cubicBezTo>
                    <a:cubicBezTo>
                      <a:pt x="443" y="41"/>
                      <a:pt x="406" y="32"/>
                      <a:pt x="420" y="38"/>
                    </a:cubicBezTo>
                    <a:cubicBezTo>
                      <a:pt x="434" y="44"/>
                      <a:pt x="498" y="65"/>
                      <a:pt x="518" y="72"/>
                    </a:cubicBez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30" name="AutoShape 58"/>
              <p:cNvSpPr>
                <a:spLocks noChangeArrowheads="1"/>
              </p:cNvSpPr>
              <p:nvPr/>
            </p:nvSpPr>
            <p:spPr bwMode="auto">
              <a:xfrm rot="5400000">
                <a:off x="1498" y="1158"/>
                <a:ext cx="64" cy="136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46257" y="871596"/>
              <a:ext cx="1428596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Insulating material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74351" y="1436583"/>
            <a:ext cx="2882900" cy="3656964"/>
            <a:chOff x="5074351" y="895161"/>
            <a:chExt cx="2882900" cy="3656964"/>
          </a:xfrm>
        </p:grpSpPr>
        <p:graphicFrame>
          <p:nvGraphicFramePr>
            <p:cNvPr id="12290" name="Object 46"/>
            <p:cNvGraphicFramePr>
              <a:graphicFrameLocks noChangeAspect="1"/>
            </p:cNvGraphicFramePr>
            <p:nvPr/>
          </p:nvGraphicFramePr>
          <p:xfrm>
            <a:off x="5882389" y="1221488"/>
            <a:ext cx="1371600" cy="422275"/>
          </p:xfrm>
          <a:graphic>
            <a:graphicData uri="http://schemas.openxmlformats.org/presentationml/2006/ole">
              <p:oleObj spid="_x0000_s12327" name="Equation" r:id="rId5" imgW="825500" imgH="254000" progId="Equation.DSMT4">
                <p:embed/>
              </p:oleObj>
            </a:graphicData>
          </a:graphic>
        </p:graphicFrame>
        <p:sp>
          <p:nvSpPr>
            <p:cNvPr id="12298" name="Oval 32"/>
            <p:cNvSpPr>
              <a:spLocks noChangeArrowheads="1"/>
            </p:cNvSpPr>
            <p:nvPr/>
          </p:nvSpPr>
          <p:spPr bwMode="auto">
            <a:xfrm>
              <a:off x="6850764" y="1854963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Text Box 33"/>
            <p:cNvSpPr txBox="1">
              <a:spLocks noChangeArrowheads="1"/>
            </p:cNvSpPr>
            <p:nvPr/>
          </p:nvSpPr>
          <p:spPr bwMode="auto">
            <a:xfrm>
              <a:off x="5074351" y="2404238"/>
              <a:ext cx="4032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A </a:t>
              </a:r>
              <a:endPara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01" name="Text Box 35"/>
            <p:cNvSpPr txBox="1">
              <a:spLocks noChangeArrowheads="1"/>
            </p:cNvSpPr>
            <p:nvPr/>
          </p:nvSpPr>
          <p:spPr bwMode="auto">
            <a:xfrm>
              <a:off x="6666614" y="4147313"/>
              <a:ext cx="4508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   -</a:t>
              </a:r>
            </a:p>
          </p:txBody>
        </p:sp>
        <p:sp>
          <p:nvSpPr>
            <p:cNvPr id="12302" name="Text Box 36"/>
            <p:cNvSpPr txBox="1">
              <a:spLocks noChangeArrowheads="1"/>
            </p:cNvSpPr>
            <p:nvPr/>
          </p:nvSpPr>
          <p:spPr bwMode="auto">
            <a:xfrm>
              <a:off x="6399914" y="4155250"/>
              <a:ext cx="5429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V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AB</a:t>
              </a:r>
            </a:p>
          </p:txBody>
        </p:sp>
        <p:sp>
          <p:nvSpPr>
            <p:cNvPr id="12303" name="Line 37"/>
            <p:cNvSpPr>
              <a:spLocks noChangeShapeType="1"/>
            </p:cNvSpPr>
            <p:nvPr/>
          </p:nvSpPr>
          <p:spPr bwMode="auto">
            <a:xfrm>
              <a:off x="6503101" y="3559938"/>
              <a:ext cx="0" cy="54768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4" name="Line 38"/>
            <p:cNvSpPr>
              <a:spLocks noChangeShapeType="1"/>
            </p:cNvSpPr>
            <p:nvPr/>
          </p:nvSpPr>
          <p:spPr bwMode="auto">
            <a:xfrm>
              <a:off x="6653914" y="3688525"/>
              <a:ext cx="0" cy="2190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5" name="Oval 39"/>
            <p:cNvSpPr>
              <a:spLocks noChangeArrowheads="1"/>
            </p:cNvSpPr>
            <p:nvPr/>
          </p:nvSpPr>
          <p:spPr bwMode="auto">
            <a:xfrm>
              <a:off x="5576001" y="1834325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Freeform 41"/>
            <p:cNvSpPr>
              <a:spLocks/>
            </p:cNvSpPr>
            <p:nvPr/>
          </p:nvSpPr>
          <p:spPr bwMode="auto">
            <a:xfrm>
              <a:off x="6649151" y="2564575"/>
              <a:ext cx="1027113" cy="1233487"/>
            </a:xfrm>
            <a:custGeom>
              <a:avLst/>
              <a:gdLst>
                <a:gd name="T0" fmla="*/ 418 w 647"/>
                <a:gd name="T1" fmla="*/ 0 h 777"/>
                <a:gd name="T2" fmla="*/ 645 w 647"/>
                <a:gd name="T3" fmla="*/ 308 h 777"/>
                <a:gd name="T4" fmla="*/ 407 w 647"/>
                <a:gd name="T5" fmla="*/ 654 h 777"/>
                <a:gd name="T6" fmla="*/ 0 w 647"/>
                <a:gd name="T7" fmla="*/ 777 h 7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"/>
                <a:gd name="T13" fmla="*/ 0 h 777"/>
                <a:gd name="T14" fmla="*/ 647 w 647"/>
                <a:gd name="T15" fmla="*/ 777 h 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" h="777">
                  <a:moveTo>
                    <a:pt x="418" y="0"/>
                  </a:moveTo>
                  <a:cubicBezTo>
                    <a:pt x="455" y="51"/>
                    <a:pt x="647" y="199"/>
                    <a:pt x="645" y="308"/>
                  </a:cubicBezTo>
                  <a:cubicBezTo>
                    <a:pt x="643" y="417"/>
                    <a:pt x="515" y="576"/>
                    <a:pt x="407" y="654"/>
                  </a:cubicBezTo>
                  <a:cubicBezTo>
                    <a:pt x="299" y="732"/>
                    <a:pt x="85" y="752"/>
                    <a:pt x="0" y="777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8" name="Text Box 42"/>
            <p:cNvSpPr txBox="1">
              <a:spLocks noChangeArrowheads="1"/>
            </p:cNvSpPr>
            <p:nvPr/>
          </p:nvSpPr>
          <p:spPr bwMode="auto">
            <a:xfrm>
              <a:off x="7554026" y="2251838"/>
              <a:ext cx="4032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B </a:t>
              </a:r>
              <a:endPara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09" name="Text Box 43"/>
            <p:cNvSpPr txBox="1">
              <a:spLocks noChangeArrowheads="1"/>
            </p:cNvSpPr>
            <p:nvPr/>
          </p:nvSpPr>
          <p:spPr bwMode="auto">
            <a:xfrm>
              <a:off x="6223701" y="2128013"/>
              <a:ext cx="55721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i="1" u="sng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R</a:t>
              </a:r>
            </a:p>
          </p:txBody>
        </p:sp>
        <p:grpSp>
          <p:nvGrpSpPr>
            <p:cNvPr id="12310" name="Group 60"/>
            <p:cNvGrpSpPr>
              <a:grpSpLocks/>
            </p:cNvGrpSpPr>
            <p:nvPr/>
          </p:nvGrpSpPr>
          <p:grpSpPr bwMode="auto">
            <a:xfrm>
              <a:off x="6068126" y="1907350"/>
              <a:ext cx="850900" cy="190500"/>
              <a:chOff x="1248" y="1194"/>
              <a:chExt cx="536" cy="120"/>
            </a:xfrm>
          </p:grpSpPr>
          <p:sp>
            <p:nvSpPr>
              <p:cNvPr id="12314" name="Freeform 61"/>
              <p:cNvSpPr>
                <a:spLocks/>
              </p:cNvSpPr>
              <p:nvPr/>
            </p:nvSpPr>
            <p:spPr bwMode="auto">
              <a:xfrm>
                <a:off x="1248" y="1216"/>
                <a:ext cx="536" cy="98"/>
              </a:xfrm>
              <a:custGeom>
                <a:avLst/>
                <a:gdLst>
                  <a:gd name="T0" fmla="*/ 0 w 518"/>
                  <a:gd name="T1" fmla="*/ 111 h 92"/>
                  <a:gd name="T2" fmla="*/ 72 w 518"/>
                  <a:gd name="T3" fmla="*/ 68 h 92"/>
                  <a:gd name="T4" fmla="*/ 140 w 518"/>
                  <a:gd name="T5" fmla="*/ 38 h 92"/>
                  <a:gd name="T6" fmla="*/ 219 w 518"/>
                  <a:gd name="T7" fmla="*/ 11 h 92"/>
                  <a:gd name="T8" fmla="*/ 312 w 518"/>
                  <a:gd name="T9" fmla="*/ 2 h 92"/>
                  <a:gd name="T10" fmla="*/ 392 w 518"/>
                  <a:gd name="T11" fmla="*/ 23 h 92"/>
                  <a:gd name="T12" fmla="*/ 479 w 518"/>
                  <a:gd name="T13" fmla="*/ 46 h 92"/>
                  <a:gd name="T14" fmla="*/ 466 w 518"/>
                  <a:gd name="T15" fmla="*/ 46 h 92"/>
                  <a:gd name="T16" fmla="*/ 574 w 518"/>
                  <a:gd name="T17" fmla="*/ 87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8"/>
                  <a:gd name="T28" fmla="*/ 0 h 92"/>
                  <a:gd name="T29" fmla="*/ 518 w 518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8" h="92">
                    <a:moveTo>
                      <a:pt x="0" y="92"/>
                    </a:moveTo>
                    <a:cubicBezTo>
                      <a:pt x="11" y="88"/>
                      <a:pt x="45" y="66"/>
                      <a:pt x="66" y="56"/>
                    </a:cubicBezTo>
                    <a:cubicBezTo>
                      <a:pt x="87" y="46"/>
                      <a:pt x="104" y="40"/>
                      <a:pt x="126" y="32"/>
                    </a:cubicBezTo>
                    <a:cubicBezTo>
                      <a:pt x="148" y="24"/>
                      <a:pt x="172" y="13"/>
                      <a:pt x="198" y="8"/>
                    </a:cubicBezTo>
                    <a:cubicBezTo>
                      <a:pt x="224" y="3"/>
                      <a:pt x="256" y="0"/>
                      <a:pt x="282" y="2"/>
                    </a:cubicBezTo>
                    <a:cubicBezTo>
                      <a:pt x="308" y="4"/>
                      <a:pt x="329" y="14"/>
                      <a:pt x="354" y="20"/>
                    </a:cubicBezTo>
                    <a:cubicBezTo>
                      <a:pt x="379" y="26"/>
                      <a:pt x="421" y="35"/>
                      <a:pt x="432" y="38"/>
                    </a:cubicBezTo>
                    <a:cubicBezTo>
                      <a:pt x="443" y="41"/>
                      <a:pt x="406" y="32"/>
                      <a:pt x="420" y="38"/>
                    </a:cubicBezTo>
                    <a:cubicBezTo>
                      <a:pt x="434" y="44"/>
                      <a:pt x="498" y="65"/>
                      <a:pt x="518" y="72"/>
                    </a:cubicBez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15" name="AutoShape 62"/>
              <p:cNvSpPr>
                <a:spLocks noChangeArrowheads="1"/>
              </p:cNvSpPr>
              <p:nvPr/>
            </p:nvSpPr>
            <p:spPr bwMode="auto">
              <a:xfrm rot="5400000">
                <a:off x="1498" y="1158"/>
                <a:ext cx="64" cy="136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11" name="AutoShape 65"/>
            <p:cNvSpPr>
              <a:spLocks noChangeArrowheads="1"/>
            </p:cNvSpPr>
            <p:nvPr/>
          </p:nvSpPr>
          <p:spPr bwMode="auto">
            <a:xfrm rot="18283579">
              <a:off x="5524176" y="3461000"/>
              <a:ext cx="139700" cy="1905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AutoShape 66"/>
            <p:cNvSpPr>
              <a:spLocks noChangeArrowheads="1"/>
            </p:cNvSpPr>
            <p:nvPr/>
          </p:nvSpPr>
          <p:spPr bwMode="auto">
            <a:xfrm rot="2573384" flipH="1" flipV="1">
              <a:off x="7283201" y="3456113"/>
              <a:ext cx="139700" cy="1905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Text Box 67"/>
            <p:cNvSpPr txBox="1">
              <a:spLocks noChangeArrowheads="1"/>
            </p:cNvSpPr>
            <p:nvPr/>
          </p:nvSpPr>
          <p:spPr bwMode="auto">
            <a:xfrm>
              <a:off x="5569651" y="3703717"/>
              <a:ext cx="2682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6056074" y="4153087"/>
              <a:ext cx="38100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</a:rPr>
                <a:t>+  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2306" name="Freeform 40"/>
            <p:cNvSpPr>
              <a:spLocks/>
            </p:cNvSpPr>
            <p:nvPr/>
          </p:nvSpPr>
          <p:spPr bwMode="auto">
            <a:xfrm>
              <a:off x="5382326" y="2701749"/>
              <a:ext cx="1108075" cy="1070914"/>
            </a:xfrm>
            <a:custGeom>
              <a:avLst/>
              <a:gdLst>
                <a:gd name="T0" fmla="*/ 146 w 698"/>
                <a:gd name="T1" fmla="*/ 0 h 666"/>
                <a:gd name="T2" fmla="*/ 14 w 698"/>
                <a:gd name="T3" fmla="*/ 375 h 666"/>
                <a:gd name="T4" fmla="*/ 229 w 698"/>
                <a:gd name="T5" fmla="*/ 582 h 666"/>
                <a:gd name="T6" fmla="*/ 698 w 698"/>
                <a:gd name="T7" fmla="*/ 666 h 6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666"/>
                <a:gd name="T14" fmla="*/ 698 w 698"/>
                <a:gd name="T15" fmla="*/ 666 h 666"/>
                <a:gd name="connsiteX0" fmla="*/ 3077 w 10000"/>
                <a:gd name="connsiteY0" fmla="*/ 0 h 10129"/>
                <a:gd name="connsiteX1" fmla="*/ 201 w 10000"/>
                <a:gd name="connsiteY1" fmla="*/ 5760 h 10129"/>
                <a:gd name="connsiteX2" fmla="*/ 3281 w 10000"/>
                <a:gd name="connsiteY2" fmla="*/ 8868 h 10129"/>
                <a:gd name="connsiteX3" fmla="*/ 10000 w 10000"/>
                <a:gd name="connsiteY3" fmla="*/ 10129 h 1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29">
                  <a:moveTo>
                    <a:pt x="3077" y="0"/>
                  </a:moveTo>
                  <a:cubicBezTo>
                    <a:pt x="2776" y="931"/>
                    <a:pt x="0" y="4303"/>
                    <a:pt x="201" y="5760"/>
                  </a:cubicBezTo>
                  <a:cubicBezTo>
                    <a:pt x="401" y="7216"/>
                    <a:pt x="1648" y="8147"/>
                    <a:pt x="3281" y="8868"/>
                  </a:cubicBezTo>
                  <a:cubicBezTo>
                    <a:pt x="4914" y="9588"/>
                    <a:pt x="8596" y="9874"/>
                    <a:pt x="10000" y="10129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60181" y="895161"/>
              <a:ext cx="1547218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Conducting material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415144" y="469283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(same conductors)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2384425" y="0"/>
            <a:ext cx="45450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RC Analogy (cont.)</a:t>
            </a:r>
          </a:p>
        </p:txBody>
      </p:sp>
      <p:sp>
        <p:nvSpPr>
          <p:cNvPr id="13317" name="Text Box 31"/>
          <p:cNvSpPr txBox="1">
            <a:spLocks noChangeArrowheads="1"/>
          </p:cNvSpPr>
          <p:nvPr/>
        </p:nvSpPr>
        <p:spPr bwMode="auto">
          <a:xfrm>
            <a:off x="1793815" y="5784025"/>
            <a:ext cx="5775940" cy="40011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Theorem:  </a:t>
            </a:r>
            <a:r>
              <a: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2000" i="1" baseline="30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2000" i="1" baseline="30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R     </a:t>
            </a:r>
            <a:r>
              <a:rPr lang="en-US" sz="2000" dirty="0">
                <a:solidFill>
                  <a:schemeClr val="bg2"/>
                </a:solidFill>
              </a:rPr>
              <a:t>(same field in both problems)</a:t>
            </a:r>
          </a:p>
        </p:txBody>
      </p:sp>
      <p:sp>
        <p:nvSpPr>
          <p:cNvPr id="13318" name="Rectangle 64"/>
          <p:cNvSpPr>
            <a:spLocks noChangeArrowheads="1"/>
          </p:cNvSpPr>
          <p:nvPr/>
        </p:nvSpPr>
        <p:spPr bwMode="auto">
          <a:xfrm>
            <a:off x="1778000" y="5588000"/>
            <a:ext cx="4724400" cy="977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141"/>
          <p:cNvSpPr txBox="1">
            <a:spLocks noChangeArrowheads="1"/>
          </p:cNvSpPr>
          <p:nvPr/>
        </p:nvSpPr>
        <p:spPr bwMode="auto">
          <a:xfrm>
            <a:off x="5799138" y="4852988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problem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439884" y="434339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(same conductors)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319" name="Text Box 123"/>
          <p:cNvSpPr txBox="1">
            <a:spLocks noChangeArrowheads="1"/>
          </p:cNvSpPr>
          <p:nvPr/>
        </p:nvSpPr>
        <p:spPr bwMode="auto">
          <a:xfrm>
            <a:off x="1674813" y="4859338"/>
            <a:ext cx="15382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problem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050925" y="1192213"/>
            <a:ext cx="2593975" cy="3471862"/>
            <a:chOff x="1050925" y="1192213"/>
            <a:chExt cx="2593975" cy="3471862"/>
          </a:xfrm>
        </p:grpSpPr>
        <p:graphicFrame>
          <p:nvGraphicFramePr>
            <p:cNvPr id="13315" name="Object 125"/>
            <p:cNvGraphicFramePr>
              <a:graphicFrameLocks noChangeAspect="1"/>
            </p:cNvGraphicFramePr>
            <p:nvPr/>
          </p:nvGraphicFramePr>
          <p:xfrm>
            <a:off x="1708151" y="1192213"/>
            <a:ext cx="1335088" cy="423863"/>
          </p:xfrm>
          <a:graphic>
            <a:graphicData uri="http://schemas.openxmlformats.org/presentationml/2006/ole">
              <p:oleObj spid="_x0000_s13536" name="Equation" r:id="rId4" imgW="799753" imgH="253890" progId="Equation.DSMT4">
                <p:embed/>
              </p:oleObj>
            </a:graphicData>
          </a:graphic>
        </p:graphicFrame>
        <p:sp>
          <p:nvSpPr>
            <p:cNvPr id="13341" name="Oval 126"/>
            <p:cNvSpPr>
              <a:spLocks noChangeArrowheads="1"/>
            </p:cNvSpPr>
            <p:nvPr/>
          </p:nvSpPr>
          <p:spPr bwMode="auto">
            <a:xfrm>
              <a:off x="2762251" y="1838326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Text Box 128"/>
            <p:cNvSpPr txBox="1">
              <a:spLocks noChangeArrowheads="1"/>
            </p:cNvSpPr>
            <p:nvPr/>
          </p:nvSpPr>
          <p:spPr bwMode="auto">
            <a:xfrm>
              <a:off x="1901826" y="4146551"/>
              <a:ext cx="384175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</a:rPr>
                <a:t>+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3344" name="Text Box 129"/>
            <p:cNvSpPr txBox="1">
              <a:spLocks noChangeArrowheads="1"/>
            </p:cNvSpPr>
            <p:nvPr/>
          </p:nvSpPr>
          <p:spPr bwMode="auto">
            <a:xfrm>
              <a:off x="2601913" y="4130676"/>
              <a:ext cx="450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   -</a:t>
              </a:r>
            </a:p>
          </p:txBody>
        </p:sp>
        <p:sp>
          <p:nvSpPr>
            <p:cNvPr id="13346" name="Line 131"/>
            <p:cNvSpPr>
              <a:spLocks noChangeShapeType="1"/>
            </p:cNvSpPr>
            <p:nvPr/>
          </p:nvSpPr>
          <p:spPr bwMode="auto">
            <a:xfrm>
              <a:off x="2403476" y="3495676"/>
              <a:ext cx="0" cy="5476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47" name="Line 132"/>
            <p:cNvSpPr>
              <a:spLocks noChangeShapeType="1"/>
            </p:cNvSpPr>
            <p:nvPr/>
          </p:nvSpPr>
          <p:spPr bwMode="auto">
            <a:xfrm>
              <a:off x="2565401" y="3671888"/>
              <a:ext cx="0" cy="2190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48" name="Oval 133"/>
            <p:cNvSpPr>
              <a:spLocks noChangeArrowheads="1"/>
            </p:cNvSpPr>
            <p:nvPr/>
          </p:nvSpPr>
          <p:spPr bwMode="auto">
            <a:xfrm>
              <a:off x="1487488" y="1817688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Freeform 134"/>
            <p:cNvSpPr>
              <a:spLocks/>
            </p:cNvSpPr>
            <p:nvPr/>
          </p:nvSpPr>
          <p:spPr bwMode="auto">
            <a:xfrm>
              <a:off x="1282701" y="2501901"/>
              <a:ext cx="1106488" cy="1254125"/>
            </a:xfrm>
            <a:custGeom>
              <a:avLst/>
              <a:gdLst>
                <a:gd name="T0" fmla="*/ 152 w 697"/>
                <a:gd name="T1" fmla="*/ 0 h 790"/>
                <a:gd name="T2" fmla="*/ 13 w 697"/>
                <a:gd name="T3" fmla="*/ 499 h 790"/>
                <a:gd name="T4" fmla="*/ 228 w 697"/>
                <a:gd name="T5" fmla="*/ 706 h 790"/>
                <a:gd name="T6" fmla="*/ 697 w 697"/>
                <a:gd name="T7" fmla="*/ 790 h 7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7"/>
                <a:gd name="T13" fmla="*/ 0 h 790"/>
                <a:gd name="T14" fmla="*/ 697 w 697"/>
                <a:gd name="T15" fmla="*/ 790 h 790"/>
                <a:gd name="connsiteX0" fmla="*/ 2798 w 10000"/>
                <a:gd name="connsiteY0" fmla="*/ 0 h 10000"/>
                <a:gd name="connsiteX1" fmla="*/ 187 w 10000"/>
                <a:gd name="connsiteY1" fmla="*/ 6316 h 10000"/>
                <a:gd name="connsiteX2" fmla="*/ 3271 w 10000"/>
                <a:gd name="connsiteY2" fmla="*/ 8937 h 10000"/>
                <a:gd name="connsiteX3" fmla="*/ 1000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2798" y="0"/>
                  </a:moveTo>
                  <a:cubicBezTo>
                    <a:pt x="2482" y="1051"/>
                    <a:pt x="0" y="4823"/>
                    <a:pt x="187" y="6316"/>
                  </a:cubicBezTo>
                  <a:cubicBezTo>
                    <a:pt x="373" y="7810"/>
                    <a:pt x="1636" y="8329"/>
                    <a:pt x="3271" y="8937"/>
                  </a:cubicBezTo>
                  <a:cubicBezTo>
                    <a:pt x="4907" y="9544"/>
                    <a:pt x="8594" y="9785"/>
                    <a:pt x="10000" y="1000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50" name="Freeform 135"/>
            <p:cNvSpPr>
              <a:spLocks/>
            </p:cNvSpPr>
            <p:nvPr/>
          </p:nvSpPr>
          <p:spPr bwMode="auto">
            <a:xfrm>
              <a:off x="2560638" y="2565401"/>
              <a:ext cx="1031875" cy="1216025"/>
            </a:xfrm>
            <a:custGeom>
              <a:avLst/>
              <a:gdLst>
                <a:gd name="T0" fmla="*/ 435 w 650"/>
                <a:gd name="T1" fmla="*/ 0 h 766"/>
                <a:gd name="T2" fmla="*/ 645 w 650"/>
                <a:gd name="T3" fmla="*/ 297 h 766"/>
                <a:gd name="T4" fmla="*/ 407 w 650"/>
                <a:gd name="T5" fmla="*/ 643 h 766"/>
                <a:gd name="T6" fmla="*/ 0 w 650"/>
                <a:gd name="T7" fmla="*/ 766 h 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0"/>
                <a:gd name="T13" fmla="*/ 0 h 766"/>
                <a:gd name="T14" fmla="*/ 650 w 650"/>
                <a:gd name="T15" fmla="*/ 766 h 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0" h="766">
                  <a:moveTo>
                    <a:pt x="435" y="0"/>
                  </a:moveTo>
                  <a:cubicBezTo>
                    <a:pt x="469" y="50"/>
                    <a:pt x="650" y="190"/>
                    <a:pt x="645" y="297"/>
                  </a:cubicBezTo>
                  <a:cubicBezTo>
                    <a:pt x="640" y="404"/>
                    <a:pt x="515" y="565"/>
                    <a:pt x="407" y="643"/>
                  </a:cubicBezTo>
                  <a:cubicBezTo>
                    <a:pt x="299" y="721"/>
                    <a:pt x="85" y="741"/>
                    <a:pt x="0" y="766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3353" name="Group 138"/>
            <p:cNvGrpSpPr>
              <a:grpSpLocks/>
            </p:cNvGrpSpPr>
            <p:nvPr/>
          </p:nvGrpSpPr>
          <p:grpSpPr bwMode="auto">
            <a:xfrm>
              <a:off x="1970088" y="1884363"/>
              <a:ext cx="889000" cy="201613"/>
              <a:chOff x="1241" y="1187"/>
              <a:chExt cx="560" cy="127"/>
            </a:xfrm>
          </p:grpSpPr>
          <p:sp>
            <p:nvSpPr>
              <p:cNvPr id="13354" name="Freeform 139"/>
              <p:cNvSpPr>
                <a:spLocks/>
              </p:cNvSpPr>
              <p:nvPr/>
            </p:nvSpPr>
            <p:spPr bwMode="auto">
              <a:xfrm>
                <a:off x="1241" y="1212"/>
                <a:ext cx="560" cy="102"/>
              </a:xfrm>
              <a:custGeom>
                <a:avLst/>
                <a:gdLst>
                  <a:gd name="T0" fmla="*/ 0 w 518"/>
                  <a:gd name="T1" fmla="*/ 115 h 92"/>
                  <a:gd name="T2" fmla="*/ 76 w 518"/>
                  <a:gd name="T3" fmla="*/ 71 h 92"/>
                  <a:gd name="T4" fmla="*/ 146 w 518"/>
                  <a:gd name="T5" fmla="*/ 40 h 92"/>
                  <a:gd name="T6" fmla="*/ 229 w 518"/>
                  <a:gd name="T7" fmla="*/ 11 h 92"/>
                  <a:gd name="T8" fmla="*/ 326 w 518"/>
                  <a:gd name="T9" fmla="*/ 2 h 92"/>
                  <a:gd name="T10" fmla="*/ 410 w 518"/>
                  <a:gd name="T11" fmla="*/ 24 h 92"/>
                  <a:gd name="T12" fmla="*/ 501 w 518"/>
                  <a:gd name="T13" fmla="*/ 48 h 92"/>
                  <a:gd name="T14" fmla="*/ 486 w 518"/>
                  <a:gd name="T15" fmla="*/ 48 h 92"/>
                  <a:gd name="T16" fmla="*/ 600 w 518"/>
                  <a:gd name="T17" fmla="*/ 91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8"/>
                  <a:gd name="T28" fmla="*/ 0 h 92"/>
                  <a:gd name="T29" fmla="*/ 518 w 518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8" h="92">
                    <a:moveTo>
                      <a:pt x="0" y="92"/>
                    </a:moveTo>
                    <a:cubicBezTo>
                      <a:pt x="11" y="88"/>
                      <a:pt x="45" y="66"/>
                      <a:pt x="66" y="56"/>
                    </a:cubicBezTo>
                    <a:cubicBezTo>
                      <a:pt x="87" y="46"/>
                      <a:pt x="104" y="40"/>
                      <a:pt x="126" y="32"/>
                    </a:cubicBezTo>
                    <a:cubicBezTo>
                      <a:pt x="148" y="24"/>
                      <a:pt x="172" y="13"/>
                      <a:pt x="198" y="8"/>
                    </a:cubicBezTo>
                    <a:cubicBezTo>
                      <a:pt x="224" y="3"/>
                      <a:pt x="256" y="0"/>
                      <a:pt x="282" y="2"/>
                    </a:cubicBezTo>
                    <a:cubicBezTo>
                      <a:pt x="308" y="4"/>
                      <a:pt x="329" y="14"/>
                      <a:pt x="354" y="20"/>
                    </a:cubicBezTo>
                    <a:cubicBezTo>
                      <a:pt x="379" y="26"/>
                      <a:pt x="421" y="35"/>
                      <a:pt x="432" y="38"/>
                    </a:cubicBezTo>
                    <a:cubicBezTo>
                      <a:pt x="443" y="41"/>
                      <a:pt x="406" y="32"/>
                      <a:pt x="420" y="38"/>
                    </a:cubicBezTo>
                    <a:cubicBezTo>
                      <a:pt x="434" y="44"/>
                      <a:pt x="498" y="65"/>
                      <a:pt x="518" y="72"/>
                    </a:cubicBez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55" name="AutoShape 140"/>
              <p:cNvSpPr>
                <a:spLocks noChangeArrowheads="1"/>
              </p:cNvSpPr>
              <p:nvPr/>
            </p:nvSpPr>
            <p:spPr bwMode="auto">
              <a:xfrm rot="5400000">
                <a:off x="1498" y="1151"/>
                <a:ext cx="64" cy="136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3357" name="Object 125"/>
            <p:cNvGraphicFramePr>
              <a:graphicFrameLocks noChangeAspect="1"/>
            </p:cNvGraphicFramePr>
            <p:nvPr/>
          </p:nvGraphicFramePr>
          <p:xfrm>
            <a:off x="2195739" y="2170113"/>
            <a:ext cx="381000" cy="381000"/>
          </p:xfrm>
          <a:graphic>
            <a:graphicData uri="http://schemas.openxmlformats.org/presentationml/2006/ole">
              <p:oleObj spid="_x0000_s13537" name="Equation" r:id="rId5" imgW="228600" imgH="228600" progId="Equation.DSMT4">
                <p:embed/>
              </p:oleObj>
            </a:graphicData>
          </a:graphic>
        </p:graphicFrame>
        <p:graphicFrame>
          <p:nvGraphicFramePr>
            <p:cNvPr id="13358" name="Object 125"/>
            <p:cNvGraphicFramePr>
              <a:graphicFrameLocks noChangeAspect="1"/>
            </p:cNvGraphicFramePr>
            <p:nvPr/>
          </p:nvGraphicFramePr>
          <p:xfrm>
            <a:off x="1050925" y="2027238"/>
            <a:ext cx="254000" cy="276225"/>
          </p:xfrm>
          <a:graphic>
            <a:graphicData uri="http://schemas.openxmlformats.org/presentationml/2006/ole">
              <p:oleObj spid="_x0000_s13538" name="Equation" r:id="rId6" imgW="152268" imgH="164957" progId="Equation.DSMT4">
                <p:embed/>
              </p:oleObj>
            </a:graphicData>
          </a:graphic>
        </p:graphicFrame>
        <p:graphicFrame>
          <p:nvGraphicFramePr>
            <p:cNvPr id="13359" name="Object 125"/>
            <p:cNvGraphicFramePr>
              <a:graphicFrameLocks noChangeAspect="1"/>
            </p:cNvGraphicFramePr>
            <p:nvPr/>
          </p:nvGraphicFramePr>
          <p:xfrm>
            <a:off x="3390900" y="2003425"/>
            <a:ext cx="254000" cy="255588"/>
          </p:xfrm>
          <a:graphic>
            <a:graphicData uri="http://schemas.openxmlformats.org/presentationml/2006/ole">
              <p:oleObj spid="_x0000_s13539" name="Equation" r:id="rId7" imgW="152268" imgH="152268" progId="Equation.DSMT4">
                <p:embed/>
              </p:oleObj>
            </a:graphicData>
          </a:graphic>
        </p:graphicFrame>
        <p:graphicFrame>
          <p:nvGraphicFramePr>
            <p:cNvPr id="13360" name="Object 125"/>
            <p:cNvGraphicFramePr>
              <a:graphicFrameLocks noChangeAspect="1"/>
            </p:cNvGraphicFramePr>
            <p:nvPr/>
          </p:nvGraphicFramePr>
          <p:xfrm>
            <a:off x="2316163" y="4279900"/>
            <a:ext cx="401637" cy="384175"/>
          </p:xfrm>
          <a:graphic>
            <a:graphicData uri="http://schemas.openxmlformats.org/presentationml/2006/ole">
              <p:oleObj spid="_x0000_s13540" name="Equation" r:id="rId8" imgW="241300" imgH="228600" progId="Equation.DSMT4">
                <p:embed/>
              </p:oleObj>
            </a:graphicData>
          </a:graphic>
        </p:graphicFrame>
      </p:grpSp>
      <p:grpSp>
        <p:nvGrpSpPr>
          <p:cNvPr id="67" name="Group 66"/>
          <p:cNvGrpSpPr/>
          <p:nvPr/>
        </p:nvGrpSpPr>
        <p:grpSpPr>
          <a:xfrm>
            <a:off x="5100410" y="1185863"/>
            <a:ext cx="2713718" cy="3423784"/>
            <a:chOff x="5100410" y="1185863"/>
            <a:chExt cx="2713718" cy="3423784"/>
          </a:xfrm>
        </p:grpSpPr>
        <p:graphicFrame>
          <p:nvGraphicFramePr>
            <p:cNvPr id="46" name="Object 46"/>
            <p:cNvGraphicFramePr>
              <a:graphicFrameLocks noChangeAspect="1"/>
            </p:cNvGraphicFramePr>
            <p:nvPr/>
          </p:nvGraphicFramePr>
          <p:xfrm>
            <a:off x="5846763" y="1185863"/>
            <a:ext cx="1371600" cy="422275"/>
          </p:xfrm>
          <a:graphic>
            <a:graphicData uri="http://schemas.openxmlformats.org/presentationml/2006/ole">
              <p:oleObj spid="_x0000_s13541" name="Equation" r:id="rId9" imgW="825500" imgH="254000" progId="Equation.DSMT4">
                <p:embed/>
              </p:oleObj>
            </a:graphicData>
          </a:graphic>
        </p:graphicFrame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6815138" y="1843088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34"/>
            <p:cNvSpPr txBox="1">
              <a:spLocks noChangeArrowheads="1"/>
            </p:cNvSpPr>
            <p:nvPr/>
          </p:nvSpPr>
          <p:spPr bwMode="auto">
            <a:xfrm>
              <a:off x="5954713" y="4076701"/>
              <a:ext cx="511175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</a:rPr>
                <a:t>+  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50" name="Text Box 35"/>
            <p:cNvSpPr txBox="1">
              <a:spLocks noChangeArrowheads="1"/>
            </p:cNvSpPr>
            <p:nvPr/>
          </p:nvSpPr>
          <p:spPr bwMode="auto">
            <a:xfrm>
              <a:off x="6821488" y="4087813"/>
              <a:ext cx="325438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 </a:t>
              </a:r>
              <a:r>
                <a:rPr lang="en-US" dirty="0">
                  <a:solidFill>
                    <a:schemeClr val="bg2"/>
                  </a:solidFill>
                </a:rPr>
                <a:t>-</a:t>
              </a:r>
            </a:p>
          </p:txBody>
        </p:sp>
        <p:sp>
          <p:nvSpPr>
            <p:cNvPr id="52" name="Line 37"/>
            <p:cNvSpPr>
              <a:spLocks noChangeShapeType="1"/>
            </p:cNvSpPr>
            <p:nvPr/>
          </p:nvSpPr>
          <p:spPr bwMode="auto">
            <a:xfrm>
              <a:off x="6467475" y="3513138"/>
              <a:ext cx="0" cy="5476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38"/>
            <p:cNvSpPr>
              <a:spLocks noChangeShapeType="1"/>
            </p:cNvSpPr>
            <p:nvPr/>
          </p:nvSpPr>
          <p:spPr bwMode="auto">
            <a:xfrm>
              <a:off x="6618288" y="3676651"/>
              <a:ext cx="0" cy="2190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Oval 39"/>
            <p:cNvSpPr>
              <a:spLocks noChangeArrowheads="1"/>
            </p:cNvSpPr>
            <p:nvPr/>
          </p:nvSpPr>
          <p:spPr bwMode="auto">
            <a:xfrm>
              <a:off x="5540375" y="1822451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5346700" y="2676526"/>
              <a:ext cx="1108075" cy="1084263"/>
            </a:xfrm>
            <a:custGeom>
              <a:avLst/>
              <a:gdLst>
                <a:gd name="T0" fmla="*/ 146 w 698"/>
                <a:gd name="T1" fmla="*/ 0 h 666"/>
                <a:gd name="T2" fmla="*/ 14 w 698"/>
                <a:gd name="T3" fmla="*/ 375 h 666"/>
                <a:gd name="T4" fmla="*/ 229 w 698"/>
                <a:gd name="T5" fmla="*/ 582 h 666"/>
                <a:gd name="T6" fmla="*/ 698 w 698"/>
                <a:gd name="T7" fmla="*/ 666 h 6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666"/>
                <a:gd name="T14" fmla="*/ 698 w 698"/>
                <a:gd name="T15" fmla="*/ 666 h 666"/>
                <a:gd name="connsiteX0" fmla="*/ 3077 w 10000"/>
                <a:gd name="connsiteY0" fmla="*/ 0 h 10258"/>
                <a:gd name="connsiteX1" fmla="*/ 201 w 10000"/>
                <a:gd name="connsiteY1" fmla="*/ 5889 h 10258"/>
                <a:gd name="connsiteX2" fmla="*/ 3281 w 10000"/>
                <a:gd name="connsiteY2" fmla="*/ 8997 h 10258"/>
                <a:gd name="connsiteX3" fmla="*/ 10000 w 10000"/>
                <a:gd name="connsiteY3" fmla="*/ 10258 h 1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258">
                  <a:moveTo>
                    <a:pt x="3077" y="0"/>
                  </a:moveTo>
                  <a:cubicBezTo>
                    <a:pt x="2776" y="931"/>
                    <a:pt x="0" y="4432"/>
                    <a:pt x="201" y="5889"/>
                  </a:cubicBezTo>
                  <a:cubicBezTo>
                    <a:pt x="401" y="7345"/>
                    <a:pt x="1648" y="8276"/>
                    <a:pt x="3281" y="8997"/>
                  </a:cubicBezTo>
                  <a:cubicBezTo>
                    <a:pt x="4914" y="9717"/>
                    <a:pt x="8596" y="10003"/>
                    <a:pt x="10000" y="10258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6613525" y="2552701"/>
              <a:ext cx="1027113" cy="1233488"/>
            </a:xfrm>
            <a:custGeom>
              <a:avLst/>
              <a:gdLst>
                <a:gd name="T0" fmla="*/ 418 w 647"/>
                <a:gd name="T1" fmla="*/ 0 h 777"/>
                <a:gd name="T2" fmla="*/ 645 w 647"/>
                <a:gd name="T3" fmla="*/ 308 h 777"/>
                <a:gd name="T4" fmla="*/ 407 w 647"/>
                <a:gd name="T5" fmla="*/ 654 h 777"/>
                <a:gd name="T6" fmla="*/ 0 w 647"/>
                <a:gd name="T7" fmla="*/ 777 h 7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"/>
                <a:gd name="T13" fmla="*/ 0 h 777"/>
                <a:gd name="T14" fmla="*/ 647 w 647"/>
                <a:gd name="T15" fmla="*/ 777 h 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" h="777">
                  <a:moveTo>
                    <a:pt x="418" y="0"/>
                  </a:moveTo>
                  <a:cubicBezTo>
                    <a:pt x="455" y="51"/>
                    <a:pt x="647" y="199"/>
                    <a:pt x="645" y="308"/>
                  </a:cubicBezTo>
                  <a:cubicBezTo>
                    <a:pt x="643" y="417"/>
                    <a:pt x="515" y="576"/>
                    <a:pt x="407" y="654"/>
                  </a:cubicBezTo>
                  <a:cubicBezTo>
                    <a:pt x="299" y="732"/>
                    <a:pt x="85" y="752"/>
                    <a:pt x="0" y="777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9" name="Group 60"/>
            <p:cNvGrpSpPr>
              <a:grpSpLocks/>
            </p:cNvGrpSpPr>
            <p:nvPr/>
          </p:nvGrpSpPr>
          <p:grpSpPr bwMode="auto">
            <a:xfrm>
              <a:off x="6032500" y="1895476"/>
              <a:ext cx="850900" cy="190500"/>
              <a:chOff x="1248" y="1194"/>
              <a:chExt cx="536" cy="120"/>
            </a:xfrm>
          </p:grpSpPr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1248" y="1216"/>
                <a:ext cx="536" cy="98"/>
              </a:xfrm>
              <a:custGeom>
                <a:avLst/>
                <a:gdLst>
                  <a:gd name="T0" fmla="*/ 0 w 518"/>
                  <a:gd name="T1" fmla="*/ 111 h 92"/>
                  <a:gd name="T2" fmla="*/ 72 w 518"/>
                  <a:gd name="T3" fmla="*/ 68 h 92"/>
                  <a:gd name="T4" fmla="*/ 140 w 518"/>
                  <a:gd name="T5" fmla="*/ 38 h 92"/>
                  <a:gd name="T6" fmla="*/ 219 w 518"/>
                  <a:gd name="T7" fmla="*/ 11 h 92"/>
                  <a:gd name="T8" fmla="*/ 312 w 518"/>
                  <a:gd name="T9" fmla="*/ 2 h 92"/>
                  <a:gd name="T10" fmla="*/ 392 w 518"/>
                  <a:gd name="T11" fmla="*/ 23 h 92"/>
                  <a:gd name="T12" fmla="*/ 479 w 518"/>
                  <a:gd name="T13" fmla="*/ 46 h 92"/>
                  <a:gd name="T14" fmla="*/ 466 w 518"/>
                  <a:gd name="T15" fmla="*/ 46 h 92"/>
                  <a:gd name="T16" fmla="*/ 574 w 518"/>
                  <a:gd name="T17" fmla="*/ 87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8"/>
                  <a:gd name="T28" fmla="*/ 0 h 92"/>
                  <a:gd name="T29" fmla="*/ 518 w 518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8" h="92">
                    <a:moveTo>
                      <a:pt x="0" y="92"/>
                    </a:moveTo>
                    <a:cubicBezTo>
                      <a:pt x="11" y="88"/>
                      <a:pt x="45" y="66"/>
                      <a:pt x="66" y="56"/>
                    </a:cubicBezTo>
                    <a:cubicBezTo>
                      <a:pt x="87" y="46"/>
                      <a:pt x="104" y="40"/>
                      <a:pt x="126" y="32"/>
                    </a:cubicBezTo>
                    <a:cubicBezTo>
                      <a:pt x="148" y="24"/>
                      <a:pt x="172" y="13"/>
                      <a:pt x="198" y="8"/>
                    </a:cubicBezTo>
                    <a:cubicBezTo>
                      <a:pt x="224" y="3"/>
                      <a:pt x="256" y="0"/>
                      <a:pt x="282" y="2"/>
                    </a:cubicBezTo>
                    <a:cubicBezTo>
                      <a:pt x="308" y="4"/>
                      <a:pt x="329" y="14"/>
                      <a:pt x="354" y="20"/>
                    </a:cubicBezTo>
                    <a:cubicBezTo>
                      <a:pt x="379" y="26"/>
                      <a:pt x="421" y="35"/>
                      <a:pt x="432" y="38"/>
                    </a:cubicBezTo>
                    <a:cubicBezTo>
                      <a:pt x="443" y="41"/>
                      <a:pt x="406" y="32"/>
                      <a:pt x="420" y="38"/>
                    </a:cubicBezTo>
                    <a:cubicBezTo>
                      <a:pt x="434" y="44"/>
                      <a:pt x="498" y="65"/>
                      <a:pt x="518" y="72"/>
                    </a:cubicBez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" name="AutoShape 62"/>
              <p:cNvSpPr>
                <a:spLocks noChangeArrowheads="1"/>
              </p:cNvSpPr>
              <p:nvPr/>
            </p:nvSpPr>
            <p:spPr bwMode="auto">
              <a:xfrm rot="5400000">
                <a:off x="1498" y="1158"/>
                <a:ext cx="64" cy="136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" name="AutoShape 65"/>
            <p:cNvSpPr>
              <a:spLocks noChangeArrowheads="1"/>
            </p:cNvSpPr>
            <p:nvPr/>
          </p:nvSpPr>
          <p:spPr bwMode="auto">
            <a:xfrm rot="17400000">
              <a:off x="5702300" y="3544888"/>
              <a:ext cx="139700" cy="1905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utoShape 66"/>
            <p:cNvSpPr>
              <a:spLocks noChangeArrowheads="1"/>
            </p:cNvSpPr>
            <p:nvPr/>
          </p:nvSpPr>
          <p:spPr bwMode="auto">
            <a:xfrm rot="3000000" flipH="1" flipV="1">
              <a:off x="7188200" y="3503613"/>
              <a:ext cx="139700" cy="1905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5534025" y="3811588"/>
              <a:ext cx="2682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  <p:graphicFrame>
          <p:nvGraphicFramePr>
            <p:cNvPr id="13361" name="Object 125"/>
            <p:cNvGraphicFramePr>
              <a:graphicFrameLocks noChangeAspect="1"/>
            </p:cNvGraphicFramePr>
            <p:nvPr/>
          </p:nvGraphicFramePr>
          <p:xfrm>
            <a:off x="6254750" y="2147888"/>
            <a:ext cx="360363" cy="381000"/>
          </p:xfrm>
          <a:graphic>
            <a:graphicData uri="http://schemas.openxmlformats.org/presentationml/2006/ole">
              <p:oleObj spid="_x0000_s13542" name="Equation" r:id="rId10" imgW="215806" imgH="228501" progId="Equation.DSMT4">
                <p:embed/>
              </p:oleObj>
            </a:graphicData>
          </a:graphic>
        </p:graphicFrame>
        <p:graphicFrame>
          <p:nvGraphicFramePr>
            <p:cNvPr id="13363" name="Object 125"/>
            <p:cNvGraphicFramePr>
              <a:graphicFrameLocks noChangeAspect="1"/>
            </p:cNvGraphicFramePr>
            <p:nvPr/>
          </p:nvGraphicFramePr>
          <p:xfrm>
            <a:off x="5100410" y="1907495"/>
            <a:ext cx="254000" cy="276225"/>
          </p:xfrm>
          <a:graphic>
            <a:graphicData uri="http://schemas.openxmlformats.org/presentationml/2006/ole">
              <p:oleObj spid="_x0000_s13543" name="Equation" r:id="rId11" imgW="152268" imgH="164957" progId="Equation.DSMT4">
                <p:embed/>
              </p:oleObj>
            </a:graphicData>
          </a:graphic>
        </p:graphicFrame>
        <p:graphicFrame>
          <p:nvGraphicFramePr>
            <p:cNvPr id="13364" name="Object 125"/>
            <p:cNvGraphicFramePr>
              <a:graphicFrameLocks noChangeAspect="1"/>
            </p:cNvGraphicFramePr>
            <p:nvPr/>
          </p:nvGraphicFramePr>
          <p:xfrm>
            <a:off x="7560128" y="1916339"/>
            <a:ext cx="254000" cy="255588"/>
          </p:xfrm>
          <a:graphic>
            <a:graphicData uri="http://schemas.openxmlformats.org/presentationml/2006/ole">
              <p:oleObj spid="_x0000_s13544" name="Equation" r:id="rId12" imgW="152268" imgH="152268" progId="Equation.DSMT4">
                <p:embed/>
              </p:oleObj>
            </a:graphicData>
          </a:graphic>
        </p:graphicFrame>
        <p:graphicFrame>
          <p:nvGraphicFramePr>
            <p:cNvPr id="13365" name="Object 125"/>
            <p:cNvGraphicFramePr>
              <a:graphicFrameLocks noChangeAspect="1"/>
            </p:cNvGraphicFramePr>
            <p:nvPr/>
          </p:nvGraphicFramePr>
          <p:xfrm>
            <a:off x="6376535" y="4225472"/>
            <a:ext cx="401637" cy="384175"/>
          </p:xfrm>
          <a:graphic>
            <a:graphicData uri="http://schemas.openxmlformats.org/presentationml/2006/ole">
              <p:oleObj spid="_x0000_s13545" name="Equation" r:id="rId13" imgW="24130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570038" y="1617877"/>
            <a:ext cx="15382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problem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4342" name="Text Box 22"/>
          <p:cNvSpPr txBox="1">
            <a:spLocks noChangeArrowheads="1"/>
          </p:cNvSpPr>
          <p:nvPr/>
        </p:nvSpPr>
        <p:spPr bwMode="auto">
          <a:xfrm>
            <a:off x="5572125" y="1611527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problem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graphicFrame>
        <p:nvGraphicFramePr>
          <p:cNvPr id="14338" name="Object 36"/>
          <p:cNvGraphicFramePr>
            <a:graphicFrameLocks noChangeAspect="1"/>
          </p:cNvGraphicFramePr>
          <p:nvPr/>
        </p:nvGraphicFramePr>
        <p:xfrm>
          <a:off x="1684338" y="2387814"/>
          <a:ext cx="1271587" cy="804863"/>
        </p:xfrm>
        <a:graphic>
          <a:graphicData uri="http://schemas.openxmlformats.org/presentationml/2006/ole">
            <p:oleObj spid="_x0000_s14392" name="Equation" r:id="rId4" imgW="761669" imgH="482391" progId="Equation.DSMT4">
              <p:embed/>
            </p:oleObj>
          </a:graphicData>
        </a:graphic>
      </p:graphicFrame>
      <p:graphicFrame>
        <p:nvGraphicFramePr>
          <p:cNvPr id="14339" name="Object 37"/>
          <p:cNvGraphicFramePr>
            <a:graphicFrameLocks noChangeAspect="1"/>
          </p:cNvGraphicFramePr>
          <p:nvPr/>
        </p:nvGraphicFramePr>
        <p:xfrm>
          <a:off x="5670550" y="2344952"/>
          <a:ext cx="1312863" cy="804862"/>
        </p:xfrm>
        <a:graphic>
          <a:graphicData uri="http://schemas.openxmlformats.org/presentationml/2006/ole">
            <p:oleObj spid="_x0000_s14393" name="Equation" r:id="rId5" imgW="787058" imgH="482391" progId="Equation.DSMT4">
              <p:embed/>
            </p:oleObj>
          </a:graphicData>
        </a:graphic>
      </p:graphicFrame>
      <p:sp>
        <p:nvSpPr>
          <p:cNvPr id="14343" name="Text Box 38"/>
          <p:cNvSpPr txBox="1">
            <a:spLocks noChangeArrowheads="1"/>
          </p:cNvSpPr>
          <p:nvPr/>
        </p:nvSpPr>
        <p:spPr bwMode="auto">
          <a:xfrm>
            <a:off x="1775700" y="3920296"/>
            <a:ext cx="5136984" cy="7155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 Same </a:t>
            </a:r>
            <a:r>
              <a:rPr lang="en-US" dirty="0" smtClean="0">
                <a:solidFill>
                  <a:schemeClr val="bg1"/>
                </a:solidFill>
              </a:rPr>
              <a:t>differential equation </a:t>
            </a:r>
            <a:r>
              <a:rPr lang="en-US" dirty="0">
                <a:solidFill>
                  <a:schemeClr val="bg1"/>
                </a:solidFill>
              </a:rPr>
              <a:t>since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</a:t>
            </a:r>
            <a:r>
              <a:rPr lang="en-US" sz="12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i="1" u="sng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 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(</a:t>
            </a:r>
            <a:r>
              <a:rPr lang="en-US" i="1" u="sng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Same B. C. since the same voltage is applied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4823" name="Text Box 39"/>
          <p:cNvSpPr txBox="1">
            <a:spLocks noChangeArrowheads="1"/>
          </p:cNvSpPr>
          <p:nvPr/>
        </p:nvSpPr>
        <p:spPr bwMode="auto">
          <a:xfrm>
            <a:off x="2232025" y="0"/>
            <a:ext cx="45450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RC Analogy (cont.)</a:t>
            </a:r>
          </a:p>
        </p:txBody>
      </p:sp>
      <p:sp>
        <p:nvSpPr>
          <p:cNvPr id="14345" name="Text Box 40"/>
          <p:cNvSpPr txBox="1">
            <a:spLocks noChangeArrowheads="1"/>
          </p:cNvSpPr>
          <p:nvPr/>
        </p:nvSpPr>
        <p:spPr bwMode="auto">
          <a:xfrm>
            <a:off x="3009591" y="922614"/>
            <a:ext cx="268855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</a:rPr>
              <a:t>Proof of “theorem”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14346" name="AutoShape 41"/>
          <p:cNvSpPr>
            <a:spLocks noChangeArrowheads="1"/>
          </p:cNvSpPr>
          <p:nvPr/>
        </p:nvSpPr>
        <p:spPr bwMode="auto">
          <a:xfrm>
            <a:off x="1181100" y="2867239"/>
            <a:ext cx="279400" cy="17780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AutoShape 42"/>
          <p:cNvSpPr>
            <a:spLocks noChangeArrowheads="1"/>
          </p:cNvSpPr>
          <p:nvPr/>
        </p:nvSpPr>
        <p:spPr bwMode="auto">
          <a:xfrm>
            <a:off x="5207000" y="2816439"/>
            <a:ext cx="279400" cy="17780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43"/>
          <p:cNvSpPr txBox="1">
            <a:spLocks noChangeArrowheads="1"/>
          </p:cNvSpPr>
          <p:nvPr/>
        </p:nvSpPr>
        <p:spPr bwMode="auto">
          <a:xfrm>
            <a:off x="2664700" y="4991859"/>
            <a:ext cx="989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Hence,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2085" y="5741146"/>
            <a:ext cx="804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 smtClean="0">
                <a:solidFill>
                  <a:schemeClr val="bg2"/>
                </a:solidFill>
              </a:rPr>
              <a:t>The two electric fields </a:t>
            </a:r>
            <a:r>
              <a:rPr lang="en-US" dirty="0" smtClean="0">
                <a:solidFill>
                  <a:schemeClr val="bg2"/>
                </a:solidFill>
              </a:rPr>
              <a:t>must be the same function from the uniqueness of the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solution to the differential equation.)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2" name="Object 125"/>
          <p:cNvGraphicFramePr>
            <a:graphicFrameLocks noChangeAspect="1"/>
          </p:cNvGraphicFramePr>
          <p:nvPr/>
        </p:nvGraphicFramePr>
        <p:xfrm>
          <a:off x="3827237" y="4997901"/>
          <a:ext cx="1190322" cy="401411"/>
        </p:xfrm>
        <a:graphic>
          <a:graphicData uri="http://schemas.openxmlformats.org/presentationml/2006/ole">
            <p:oleObj spid="_x0000_s14394" name="Equation" r:id="rId6" imgW="571252" imgH="19041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2595563" y="0"/>
            <a:ext cx="38322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KCL Law (cont.)</a:t>
            </a:r>
          </a:p>
        </p:txBody>
      </p:sp>
      <p:graphicFrame>
        <p:nvGraphicFramePr>
          <p:cNvPr id="3074" name="Object 1025"/>
          <p:cNvGraphicFramePr>
            <a:graphicFrameLocks noChangeAspect="1"/>
          </p:cNvGraphicFramePr>
          <p:nvPr/>
        </p:nvGraphicFramePr>
        <p:xfrm>
          <a:off x="3512988" y="5571898"/>
          <a:ext cx="1538288" cy="915988"/>
        </p:xfrm>
        <a:graphic>
          <a:graphicData uri="http://schemas.openxmlformats.org/presentationml/2006/ole">
            <p:oleObj spid="_x0000_s3182" name="Equation" r:id="rId4" imgW="660113" imgH="393529" progId="Equation.DSMT4">
              <p:embed/>
            </p:oleObj>
          </a:graphicData>
        </a:graphic>
      </p:graphicFrame>
      <p:sp>
        <p:nvSpPr>
          <p:cNvPr id="3081" name="Text Box 40"/>
          <p:cNvSpPr txBox="1">
            <a:spLocks noChangeArrowheads="1"/>
          </p:cNvSpPr>
          <p:nvPr/>
        </p:nvSpPr>
        <p:spPr bwMode="auto">
          <a:xfrm>
            <a:off x="343991" y="2113369"/>
            <a:ext cx="3117666" cy="5847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1600" dirty="0">
                <a:solidFill>
                  <a:schemeClr val="bg1"/>
                </a:solidFill>
              </a:rPr>
              <a:t> is the </a:t>
            </a:r>
            <a:r>
              <a:rPr lang="en-US" sz="1600" u="sng" dirty="0">
                <a:solidFill>
                  <a:schemeClr val="bg1"/>
                </a:solidFill>
              </a:rPr>
              <a:t>stray capacitance </a:t>
            </a:r>
            <a:r>
              <a:rPr lang="en-US" sz="1600" dirty="0">
                <a:solidFill>
                  <a:schemeClr val="bg1"/>
                </a:solidFill>
              </a:rPr>
              <a:t>between the “node” and ground.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24461" y="1383393"/>
            <a:ext cx="330250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=</a:t>
            </a:r>
            <a:r>
              <a:rPr lang="en-US" dirty="0">
                <a:solidFill>
                  <a:schemeClr val="bg1"/>
                </a:solidFill>
              </a:rPr>
              <a:t> surface area </a:t>
            </a:r>
            <a:r>
              <a:rPr lang="en-US" dirty="0" smtClean="0">
                <a:solidFill>
                  <a:schemeClr val="bg1"/>
                </a:solidFill>
              </a:rPr>
              <a:t>of the </a:t>
            </a:r>
            <a:r>
              <a:rPr lang="en-US" dirty="0">
                <a:solidFill>
                  <a:schemeClr val="bg1"/>
                </a:solidFill>
              </a:rPr>
              <a:t>“node.”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8304" y="859971"/>
            <a:ext cx="3378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 single node is considered.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6400" y="4953162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The node forms the top (anode) plate of a </a:t>
            </a:r>
            <a:r>
              <a:rPr lang="en-US" i="1" dirty="0" smtClean="0">
                <a:solidFill>
                  <a:schemeClr val="bg2"/>
                </a:solidFill>
              </a:rPr>
              <a:t>stray capacitor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25064" y="1212850"/>
            <a:ext cx="7664450" cy="3799920"/>
            <a:chOff x="925064" y="1212850"/>
            <a:chExt cx="7664450" cy="3799920"/>
          </a:xfrm>
        </p:grpSpPr>
        <p:sp>
          <p:nvSpPr>
            <p:cNvPr id="3077" name="AutoShape 29"/>
            <p:cNvSpPr>
              <a:spLocks noChangeArrowheads="1"/>
            </p:cNvSpPr>
            <p:nvPr/>
          </p:nvSpPr>
          <p:spPr bwMode="auto">
            <a:xfrm>
              <a:off x="925064" y="4065588"/>
              <a:ext cx="7664450" cy="576262"/>
            </a:xfrm>
            <a:prstGeom prst="parallelogram">
              <a:avLst>
                <a:gd name="adj" fmla="val 332507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Freeform 32"/>
            <p:cNvSpPr>
              <a:spLocks/>
            </p:cNvSpPr>
            <p:nvPr/>
          </p:nvSpPr>
          <p:spPr bwMode="auto">
            <a:xfrm>
              <a:off x="4179439" y="3436938"/>
              <a:ext cx="85725" cy="717550"/>
            </a:xfrm>
            <a:custGeom>
              <a:avLst/>
              <a:gdLst>
                <a:gd name="T0" fmla="*/ 2147483647 w 171"/>
                <a:gd name="T1" fmla="*/ 0 h 452"/>
                <a:gd name="T2" fmla="*/ 2147483647 w 171"/>
                <a:gd name="T3" fmla="*/ 2147483647 h 452"/>
                <a:gd name="T4" fmla="*/ 2147483647 w 171"/>
                <a:gd name="T5" fmla="*/ 2147483647 h 452"/>
                <a:gd name="T6" fmla="*/ 0 w 171"/>
                <a:gd name="T7" fmla="*/ 2147483647 h 4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1"/>
                <a:gd name="T13" fmla="*/ 0 h 452"/>
                <a:gd name="T14" fmla="*/ 171 w 171"/>
                <a:gd name="T15" fmla="*/ 452 h 4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1" h="452">
                  <a:moveTo>
                    <a:pt x="171" y="0"/>
                  </a:moveTo>
                  <a:cubicBezTo>
                    <a:pt x="145" y="43"/>
                    <a:pt x="120" y="87"/>
                    <a:pt x="96" y="137"/>
                  </a:cubicBezTo>
                  <a:cubicBezTo>
                    <a:pt x="72" y="187"/>
                    <a:pt x="43" y="248"/>
                    <a:pt x="27" y="301"/>
                  </a:cubicBezTo>
                  <a:cubicBezTo>
                    <a:pt x="11" y="354"/>
                    <a:pt x="5" y="403"/>
                    <a:pt x="0" y="452"/>
                  </a:cubicBez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7" name="Line 5"/>
            <p:cNvSpPr>
              <a:spLocks noChangeShapeType="1"/>
            </p:cNvSpPr>
            <p:nvPr/>
          </p:nvSpPr>
          <p:spPr bwMode="auto">
            <a:xfrm flipH="1">
              <a:off x="4638226" y="1212850"/>
              <a:ext cx="477838" cy="110172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8" name="Line 6"/>
            <p:cNvSpPr>
              <a:spLocks noChangeShapeType="1"/>
            </p:cNvSpPr>
            <p:nvPr/>
          </p:nvSpPr>
          <p:spPr bwMode="auto">
            <a:xfrm flipH="1">
              <a:off x="4798563" y="1650670"/>
              <a:ext cx="113868" cy="29243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9" name="Line 8"/>
            <p:cNvSpPr>
              <a:spLocks noChangeShapeType="1"/>
            </p:cNvSpPr>
            <p:nvPr/>
          </p:nvSpPr>
          <p:spPr bwMode="auto">
            <a:xfrm rot="7301802" flipH="1">
              <a:off x="4818408" y="2523331"/>
              <a:ext cx="477838" cy="110172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0" name="Line 9"/>
            <p:cNvSpPr>
              <a:spLocks noChangeShapeType="1"/>
            </p:cNvSpPr>
            <p:nvPr/>
          </p:nvSpPr>
          <p:spPr bwMode="auto">
            <a:xfrm rot="7301802" flipH="1">
              <a:off x="4976017" y="2894859"/>
              <a:ext cx="165218" cy="36779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1" name="Line 11"/>
            <p:cNvSpPr>
              <a:spLocks noChangeShapeType="1"/>
            </p:cNvSpPr>
            <p:nvPr/>
          </p:nvSpPr>
          <p:spPr bwMode="auto">
            <a:xfrm rot="4492711" flipH="1">
              <a:off x="5232745" y="2042319"/>
              <a:ext cx="477837" cy="110172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2" name="Line 12"/>
            <p:cNvSpPr>
              <a:spLocks noChangeShapeType="1"/>
            </p:cNvSpPr>
            <p:nvPr/>
          </p:nvSpPr>
          <p:spPr bwMode="auto">
            <a:xfrm rot="4492711" flipH="1">
              <a:off x="5400900" y="2402421"/>
              <a:ext cx="167669" cy="38463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3" name="Line 14"/>
            <p:cNvSpPr>
              <a:spLocks noChangeShapeType="1"/>
            </p:cNvSpPr>
            <p:nvPr/>
          </p:nvSpPr>
          <p:spPr bwMode="auto">
            <a:xfrm rot="17068863" flipH="1">
              <a:off x="3580158" y="1380331"/>
              <a:ext cx="477838" cy="110172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4" name="Line 15"/>
            <p:cNvSpPr>
              <a:spLocks noChangeShapeType="1"/>
            </p:cNvSpPr>
            <p:nvPr/>
          </p:nvSpPr>
          <p:spPr bwMode="auto">
            <a:xfrm rot="17068863" flipH="1">
              <a:off x="3731390" y="1749679"/>
              <a:ext cx="173314" cy="36237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5" name="Line 17"/>
            <p:cNvSpPr>
              <a:spLocks noChangeShapeType="1"/>
            </p:cNvSpPr>
            <p:nvPr/>
          </p:nvSpPr>
          <p:spPr bwMode="auto">
            <a:xfrm rot="13087631" flipH="1">
              <a:off x="3692076" y="2310755"/>
              <a:ext cx="477838" cy="110172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6" name="Line 18"/>
            <p:cNvSpPr>
              <a:spLocks noChangeShapeType="1"/>
            </p:cNvSpPr>
            <p:nvPr/>
          </p:nvSpPr>
          <p:spPr bwMode="auto">
            <a:xfrm rot="13087631" flipH="1">
              <a:off x="3806002" y="2669250"/>
              <a:ext cx="187452" cy="42119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7" name="Freeform 26"/>
            <p:cNvSpPr>
              <a:spLocks/>
            </p:cNvSpPr>
            <p:nvPr/>
          </p:nvSpPr>
          <p:spPr bwMode="auto">
            <a:xfrm>
              <a:off x="4235001" y="2281238"/>
              <a:ext cx="668338" cy="315912"/>
            </a:xfrm>
            <a:custGeom>
              <a:avLst/>
              <a:gdLst>
                <a:gd name="T0" fmla="*/ 2147483647 w 1070"/>
                <a:gd name="T1" fmla="*/ 2147483647 h 666"/>
                <a:gd name="T2" fmla="*/ 2147483647 w 1070"/>
                <a:gd name="T3" fmla="*/ 2147483647 h 666"/>
                <a:gd name="T4" fmla="*/ 731129271 w 1070"/>
                <a:gd name="T5" fmla="*/ 2147483647 h 666"/>
                <a:gd name="T6" fmla="*/ 2147483647 w 1070"/>
                <a:gd name="T7" fmla="*/ 2147483647 h 666"/>
                <a:gd name="T8" fmla="*/ 2147483647 w 1070"/>
                <a:gd name="T9" fmla="*/ 2147483647 h 666"/>
                <a:gd name="T10" fmla="*/ 2147483647 w 1070"/>
                <a:gd name="T11" fmla="*/ 2147483647 h 666"/>
                <a:gd name="T12" fmla="*/ 2147483647 w 1070"/>
                <a:gd name="T13" fmla="*/ 2147483647 h 666"/>
                <a:gd name="T14" fmla="*/ 2147483647 w 1070"/>
                <a:gd name="T15" fmla="*/ 2147483647 h 666"/>
                <a:gd name="T16" fmla="*/ 2147483647 w 1070"/>
                <a:gd name="T17" fmla="*/ 2147483647 h 666"/>
                <a:gd name="T18" fmla="*/ 2147483647 w 1070"/>
                <a:gd name="T19" fmla="*/ 2147483647 h 666"/>
                <a:gd name="T20" fmla="*/ 2147483647 w 1070"/>
                <a:gd name="T21" fmla="*/ 2147483647 h 666"/>
                <a:gd name="T22" fmla="*/ 2147483647 w 1070"/>
                <a:gd name="T23" fmla="*/ 2147483647 h 666"/>
                <a:gd name="T24" fmla="*/ 2147483647 w 1070"/>
                <a:gd name="T25" fmla="*/ 2147483647 h 666"/>
                <a:gd name="T26" fmla="*/ 2147483647 w 1070"/>
                <a:gd name="T27" fmla="*/ 2147483647 h 666"/>
                <a:gd name="T28" fmla="*/ 2147483647 w 1070"/>
                <a:gd name="T29" fmla="*/ 2147483647 h 666"/>
                <a:gd name="T30" fmla="*/ 2147483647 w 1070"/>
                <a:gd name="T31" fmla="*/ 2147483647 h 666"/>
                <a:gd name="T32" fmla="*/ 2147483647 w 1070"/>
                <a:gd name="T33" fmla="*/ 640351729 h 666"/>
                <a:gd name="T34" fmla="*/ 2147483647 w 1070"/>
                <a:gd name="T35" fmla="*/ 2147483647 h 666"/>
                <a:gd name="T36" fmla="*/ 2147483647 w 1070"/>
                <a:gd name="T37" fmla="*/ 2147483647 h 666"/>
                <a:gd name="T38" fmla="*/ 2147483647 w 1070"/>
                <a:gd name="T39" fmla="*/ 2147483647 h 666"/>
                <a:gd name="T40" fmla="*/ 2147483647 w 1070"/>
                <a:gd name="T41" fmla="*/ 2147483647 h 666"/>
                <a:gd name="T42" fmla="*/ 2147483647 w 1070"/>
                <a:gd name="T43" fmla="*/ 2147483647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solidFill>
              <a:srgbClr val="DDDDDD"/>
            </a:solidFill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75" name="Object 1024"/>
            <p:cNvGraphicFramePr>
              <a:graphicFrameLocks noChangeAspect="1"/>
            </p:cNvGraphicFramePr>
            <p:nvPr/>
          </p:nvGraphicFramePr>
          <p:xfrm>
            <a:off x="4557264" y="2408238"/>
            <a:ext cx="46037" cy="55562"/>
          </p:xfrm>
          <a:graphic>
            <a:graphicData uri="http://schemas.openxmlformats.org/presentationml/2006/ole">
              <p:oleObj spid="_x0000_s3183" name="Equation" r:id="rId5" imgW="114102" imgH="177492" progId="Equation.DSMT4">
                <p:embed/>
              </p:oleObj>
            </a:graphicData>
          </a:graphic>
        </p:graphicFrame>
        <p:sp>
          <p:nvSpPr>
            <p:cNvPr id="3099" name="Freeform 31"/>
            <p:cNvSpPr>
              <a:spLocks/>
            </p:cNvSpPr>
            <p:nvPr/>
          </p:nvSpPr>
          <p:spPr bwMode="auto">
            <a:xfrm>
              <a:off x="4300089" y="2583979"/>
              <a:ext cx="271462" cy="717550"/>
            </a:xfrm>
            <a:custGeom>
              <a:avLst/>
              <a:gdLst>
                <a:gd name="T0" fmla="*/ 2147483647 w 171"/>
                <a:gd name="T1" fmla="*/ 0 h 452"/>
                <a:gd name="T2" fmla="*/ 2147483647 w 171"/>
                <a:gd name="T3" fmla="*/ 2147483647 h 452"/>
                <a:gd name="T4" fmla="*/ 2147483647 w 171"/>
                <a:gd name="T5" fmla="*/ 2147483647 h 452"/>
                <a:gd name="T6" fmla="*/ 0 w 171"/>
                <a:gd name="T7" fmla="*/ 2147483647 h 4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1"/>
                <a:gd name="T13" fmla="*/ 0 h 452"/>
                <a:gd name="T14" fmla="*/ 171 w 171"/>
                <a:gd name="T15" fmla="*/ 452 h 4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1" h="452">
                  <a:moveTo>
                    <a:pt x="171" y="0"/>
                  </a:moveTo>
                  <a:cubicBezTo>
                    <a:pt x="145" y="43"/>
                    <a:pt x="120" y="87"/>
                    <a:pt x="96" y="137"/>
                  </a:cubicBezTo>
                  <a:cubicBezTo>
                    <a:pt x="72" y="187"/>
                    <a:pt x="43" y="248"/>
                    <a:pt x="27" y="301"/>
                  </a:cubicBezTo>
                  <a:cubicBezTo>
                    <a:pt x="11" y="354"/>
                    <a:pt x="5" y="403"/>
                    <a:pt x="0" y="452"/>
                  </a:cubicBez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00" name="Line 33"/>
            <p:cNvSpPr>
              <a:spLocks noChangeShapeType="1"/>
            </p:cNvSpPr>
            <p:nvPr/>
          </p:nvSpPr>
          <p:spPr bwMode="auto">
            <a:xfrm>
              <a:off x="4038151" y="3292475"/>
              <a:ext cx="522288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01" name="Line 34"/>
            <p:cNvSpPr>
              <a:spLocks noChangeShapeType="1"/>
            </p:cNvSpPr>
            <p:nvPr/>
          </p:nvSpPr>
          <p:spPr bwMode="auto">
            <a:xfrm>
              <a:off x="4037689" y="3413125"/>
              <a:ext cx="52228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0" name="Text Box 39"/>
            <p:cNvSpPr txBox="1">
              <a:spLocks noChangeArrowheads="1"/>
            </p:cNvSpPr>
            <p:nvPr/>
          </p:nvSpPr>
          <p:spPr bwMode="auto">
            <a:xfrm>
              <a:off x="7106789" y="4643438"/>
              <a:ext cx="954107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Ground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3076" name="Object 1025"/>
            <p:cNvGraphicFramePr>
              <a:graphicFrameLocks noChangeAspect="1"/>
            </p:cNvGraphicFramePr>
            <p:nvPr/>
          </p:nvGraphicFramePr>
          <p:xfrm>
            <a:off x="4987703" y="2013856"/>
            <a:ext cx="388981" cy="311603"/>
          </p:xfrm>
          <a:graphic>
            <a:graphicData uri="http://schemas.openxmlformats.org/presentationml/2006/ole">
              <p:oleObj spid="_x0000_s3184" name="Equation" r:id="rId6" imgW="253780" imgH="203024" progId="Equation.DSMT4">
                <p:embed/>
              </p:oleObj>
            </a:graphicData>
          </a:graphic>
        </p:graphicFrame>
        <p:graphicFrame>
          <p:nvGraphicFramePr>
            <p:cNvPr id="2" name="Object 1025"/>
            <p:cNvGraphicFramePr>
              <a:graphicFrameLocks noChangeAspect="1"/>
            </p:cNvGraphicFramePr>
            <p:nvPr/>
          </p:nvGraphicFramePr>
          <p:xfrm>
            <a:off x="6582219" y="2836636"/>
            <a:ext cx="466725" cy="388938"/>
          </p:xfrm>
          <a:graphic>
            <a:graphicData uri="http://schemas.openxmlformats.org/presentationml/2006/ole">
              <p:oleObj spid="_x0000_s3185" name="Equation" r:id="rId7" imgW="304536" imgH="253780" progId="Equation.DSMT4">
                <p:embed/>
              </p:oleObj>
            </a:graphicData>
          </a:graphic>
        </p:graphicFrame>
        <p:graphicFrame>
          <p:nvGraphicFramePr>
            <p:cNvPr id="3" name="Object 1025"/>
            <p:cNvGraphicFramePr>
              <a:graphicFrameLocks noChangeAspect="1"/>
            </p:cNvGraphicFramePr>
            <p:nvPr/>
          </p:nvGraphicFramePr>
          <p:xfrm>
            <a:off x="4521432" y="3492728"/>
            <a:ext cx="233362" cy="271462"/>
          </p:xfrm>
          <a:graphic>
            <a:graphicData uri="http://schemas.openxmlformats.org/presentationml/2006/ole">
              <p:oleObj spid="_x0000_s3186" name="Equation" r:id="rId8" imgW="152202" imgH="177569" progId="Equation.DSMT4">
                <p:embed/>
              </p:oleObj>
            </a:graphicData>
          </a:graphic>
        </p:graphicFrame>
        <p:graphicFrame>
          <p:nvGraphicFramePr>
            <p:cNvPr id="3079" name="Object 1025"/>
            <p:cNvGraphicFramePr>
              <a:graphicFrameLocks noChangeAspect="1"/>
            </p:cNvGraphicFramePr>
            <p:nvPr/>
          </p:nvGraphicFramePr>
          <p:xfrm>
            <a:off x="4292151" y="1792288"/>
            <a:ext cx="233363" cy="252412"/>
          </p:xfrm>
          <a:graphic>
            <a:graphicData uri="http://schemas.openxmlformats.org/presentationml/2006/ole">
              <p:oleObj spid="_x0000_s3187" name="Equation" r:id="rId9" imgW="152268" imgH="164957" progId="Equation.DSMT4">
                <p:embed/>
              </p:oleObj>
            </a:graphicData>
          </a:graphic>
        </p:graphicFrame>
        <p:sp>
          <p:nvSpPr>
            <p:cNvPr id="42" name="TextBox 41"/>
            <p:cNvSpPr txBox="1"/>
            <p:nvPr/>
          </p:nvSpPr>
          <p:spPr>
            <a:xfrm>
              <a:off x="6313715" y="218802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4602" y="335279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4"/>
          <p:cNvGraphicFramePr>
            <a:graphicFrameLocks noChangeAspect="1"/>
          </p:cNvGraphicFramePr>
          <p:nvPr/>
        </p:nvGraphicFramePr>
        <p:xfrm>
          <a:off x="709613" y="1127125"/>
          <a:ext cx="1408112" cy="2257425"/>
        </p:xfrm>
        <a:graphic>
          <a:graphicData uri="http://schemas.openxmlformats.org/presentationml/2006/ole">
            <p:oleObj spid="_x0000_s15508" name="Equation" r:id="rId4" imgW="825500" imgH="1320800" progId="Equation.DSMT4">
              <p:embed/>
            </p:oleObj>
          </a:graphicData>
        </a:graphic>
      </p:graphicFrame>
      <p:sp>
        <p:nvSpPr>
          <p:cNvPr id="15366" name="Text Box 52"/>
          <p:cNvSpPr txBox="1">
            <a:spLocks noChangeArrowheads="1"/>
          </p:cNvSpPr>
          <p:nvPr/>
        </p:nvSpPr>
        <p:spPr bwMode="auto">
          <a:xfrm>
            <a:off x="6037840" y="4986338"/>
            <a:ext cx="15382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“</a:t>
            </a:r>
            <a:r>
              <a:rPr lang="en-US" sz="2000" i="1" dirty="0">
                <a:solidFill>
                  <a:schemeClr val="hlink"/>
                </a:solidFill>
                <a:latin typeface="Times New Roman" pitchFamily="18" charset="0"/>
              </a:rPr>
              <a:t>C</a:t>
            </a:r>
            <a:r>
              <a:rPr lang="en-US" sz="2000" dirty="0">
                <a:solidFill>
                  <a:schemeClr val="hlink"/>
                </a:solidFill>
              </a:rPr>
              <a:t> Problem”</a:t>
            </a:r>
          </a:p>
        </p:txBody>
      </p:sp>
      <p:sp>
        <p:nvSpPr>
          <p:cNvPr id="367686" name="Text Box 70"/>
          <p:cNvSpPr txBox="1">
            <a:spLocks noChangeArrowheads="1"/>
          </p:cNvSpPr>
          <p:nvPr/>
        </p:nvSpPr>
        <p:spPr bwMode="auto">
          <a:xfrm>
            <a:off x="2193925" y="0"/>
            <a:ext cx="45450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RC Analogy (cont.)</a:t>
            </a:r>
          </a:p>
        </p:txBody>
      </p:sp>
      <p:graphicFrame>
        <p:nvGraphicFramePr>
          <p:cNvPr id="15363" name="Object 88"/>
          <p:cNvGraphicFramePr>
            <a:graphicFrameLocks noChangeAspect="1"/>
          </p:cNvGraphicFramePr>
          <p:nvPr/>
        </p:nvGraphicFramePr>
        <p:xfrm>
          <a:off x="1854200" y="4876800"/>
          <a:ext cx="1816100" cy="1584325"/>
        </p:xfrm>
        <a:graphic>
          <a:graphicData uri="http://schemas.openxmlformats.org/presentationml/2006/ole">
            <p:oleObj spid="_x0000_s15509" name="Equation" r:id="rId5" imgW="990170" imgH="863225" progId="Equation.DSMT4">
              <p:embed/>
            </p:oleObj>
          </a:graphicData>
        </a:graphic>
      </p:graphicFrame>
      <p:sp>
        <p:nvSpPr>
          <p:cNvPr id="15368" name="Text Box 89"/>
          <p:cNvSpPr txBox="1">
            <a:spLocks noChangeArrowheads="1"/>
          </p:cNvSpPr>
          <p:nvPr/>
        </p:nvSpPr>
        <p:spPr bwMode="auto">
          <a:xfrm>
            <a:off x="992868" y="4423455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15364" name="Object 24"/>
          <p:cNvGraphicFramePr>
            <a:graphicFrameLocks noChangeAspect="1"/>
          </p:cNvGraphicFramePr>
          <p:nvPr/>
        </p:nvGraphicFramePr>
        <p:xfrm>
          <a:off x="1249363" y="3744913"/>
          <a:ext cx="1928812" cy="390525"/>
        </p:xfrm>
        <a:graphic>
          <a:graphicData uri="http://schemas.openxmlformats.org/presentationml/2006/ole">
            <p:oleObj spid="_x0000_s15510" name="Equation" r:id="rId6" imgW="1130300" imgH="228600" progId="Equation.DSMT4">
              <p:embed/>
            </p:oleObj>
          </a:graphicData>
        </a:graphic>
      </p:graphicFrame>
      <p:sp>
        <p:nvSpPr>
          <p:cNvPr id="15369" name="Text Box 68"/>
          <p:cNvSpPr txBox="1">
            <a:spLocks noChangeArrowheads="1"/>
          </p:cNvSpPr>
          <p:nvPr/>
        </p:nvSpPr>
        <p:spPr bwMode="auto">
          <a:xfrm>
            <a:off x="603250" y="3760788"/>
            <a:ext cx="595313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Use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372554" y="1116013"/>
            <a:ext cx="2593975" cy="3471862"/>
            <a:chOff x="1050925" y="1192213"/>
            <a:chExt cx="2593975" cy="3471862"/>
          </a:xfrm>
        </p:grpSpPr>
        <p:graphicFrame>
          <p:nvGraphicFramePr>
            <p:cNvPr id="31" name="Object 125"/>
            <p:cNvGraphicFramePr>
              <a:graphicFrameLocks noChangeAspect="1"/>
            </p:cNvGraphicFramePr>
            <p:nvPr/>
          </p:nvGraphicFramePr>
          <p:xfrm>
            <a:off x="1708151" y="1192213"/>
            <a:ext cx="1335088" cy="423863"/>
          </p:xfrm>
          <a:graphic>
            <a:graphicData uri="http://schemas.openxmlformats.org/presentationml/2006/ole">
              <p:oleObj spid="_x0000_s15511" name="Equation" r:id="rId7" imgW="799753" imgH="253890" progId="Equation.DSMT4">
                <p:embed/>
              </p:oleObj>
            </a:graphicData>
          </a:graphic>
        </p:graphicFrame>
        <p:sp>
          <p:nvSpPr>
            <p:cNvPr id="32" name="Oval 126"/>
            <p:cNvSpPr>
              <a:spLocks noChangeArrowheads="1"/>
            </p:cNvSpPr>
            <p:nvPr/>
          </p:nvSpPr>
          <p:spPr bwMode="auto">
            <a:xfrm>
              <a:off x="2762251" y="1838326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28"/>
            <p:cNvSpPr txBox="1">
              <a:spLocks noChangeArrowheads="1"/>
            </p:cNvSpPr>
            <p:nvPr/>
          </p:nvSpPr>
          <p:spPr bwMode="auto">
            <a:xfrm>
              <a:off x="1901826" y="4146551"/>
              <a:ext cx="384175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</a:rPr>
                <a:t>+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34" name="Text Box 129"/>
            <p:cNvSpPr txBox="1">
              <a:spLocks noChangeArrowheads="1"/>
            </p:cNvSpPr>
            <p:nvPr/>
          </p:nvSpPr>
          <p:spPr bwMode="auto">
            <a:xfrm>
              <a:off x="2601913" y="4130676"/>
              <a:ext cx="450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   -</a:t>
              </a:r>
            </a:p>
          </p:txBody>
        </p:sp>
        <p:sp>
          <p:nvSpPr>
            <p:cNvPr id="35" name="Line 131"/>
            <p:cNvSpPr>
              <a:spLocks noChangeShapeType="1"/>
            </p:cNvSpPr>
            <p:nvPr/>
          </p:nvSpPr>
          <p:spPr bwMode="auto">
            <a:xfrm>
              <a:off x="2403476" y="3495676"/>
              <a:ext cx="0" cy="5476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32"/>
            <p:cNvSpPr>
              <a:spLocks noChangeShapeType="1"/>
            </p:cNvSpPr>
            <p:nvPr/>
          </p:nvSpPr>
          <p:spPr bwMode="auto">
            <a:xfrm>
              <a:off x="2565401" y="3671888"/>
              <a:ext cx="0" cy="2190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Oval 133"/>
            <p:cNvSpPr>
              <a:spLocks noChangeArrowheads="1"/>
            </p:cNvSpPr>
            <p:nvPr/>
          </p:nvSpPr>
          <p:spPr bwMode="auto">
            <a:xfrm>
              <a:off x="1487488" y="1817688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134"/>
            <p:cNvSpPr>
              <a:spLocks/>
            </p:cNvSpPr>
            <p:nvPr/>
          </p:nvSpPr>
          <p:spPr bwMode="auto">
            <a:xfrm>
              <a:off x="1282701" y="2501901"/>
              <a:ext cx="1106488" cy="1254125"/>
            </a:xfrm>
            <a:custGeom>
              <a:avLst/>
              <a:gdLst>
                <a:gd name="T0" fmla="*/ 152 w 697"/>
                <a:gd name="T1" fmla="*/ 0 h 790"/>
                <a:gd name="T2" fmla="*/ 13 w 697"/>
                <a:gd name="T3" fmla="*/ 499 h 790"/>
                <a:gd name="T4" fmla="*/ 228 w 697"/>
                <a:gd name="T5" fmla="*/ 706 h 790"/>
                <a:gd name="T6" fmla="*/ 697 w 697"/>
                <a:gd name="T7" fmla="*/ 790 h 7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7"/>
                <a:gd name="T13" fmla="*/ 0 h 790"/>
                <a:gd name="T14" fmla="*/ 697 w 697"/>
                <a:gd name="T15" fmla="*/ 790 h 790"/>
                <a:gd name="connsiteX0" fmla="*/ 2798 w 10000"/>
                <a:gd name="connsiteY0" fmla="*/ 0 h 10000"/>
                <a:gd name="connsiteX1" fmla="*/ 187 w 10000"/>
                <a:gd name="connsiteY1" fmla="*/ 6316 h 10000"/>
                <a:gd name="connsiteX2" fmla="*/ 3271 w 10000"/>
                <a:gd name="connsiteY2" fmla="*/ 8937 h 10000"/>
                <a:gd name="connsiteX3" fmla="*/ 1000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2798" y="0"/>
                  </a:moveTo>
                  <a:cubicBezTo>
                    <a:pt x="2482" y="1051"/>
                    <a:pt x="0" y="4823"/>
                    <a:pt x="187" y="6316"/>
                  </a:cubicBezTo>
                  <a:cubicBezTo>
                    <a:pt x="373" y="7810"/>
                    <a:pt x="1636" y="8329"/>
                    <a:pt x="3271" y="8937"/>
                  </a:cubicBezTo>
                  <a:cubicBezTo>
                    <a:pt x="4907" y="9544"/>
                    <a:pt x="8594" y="9785"/>
                    <a:pt x="10000" y="1000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Freeform 135"/>
            <p:cNvSpPr>
              <a:spLocks/>
            </p:cNvSpPr>
            <p:nvPr/>
          </p:nvSpPr>
          <p:spPr bwMode="auto">
            <a:xfrm>
              <a:off x="2560638" y="2565401"/>
              <a:ext cx="1031875" cy="1216025"/>
            </a:xfrm>
            <a:custGeom>
              <a:avLst/>
              <a:gdLst>
                <a:gd name="T0" fmla="*/ 435 w 650"/>
                <a:gd name="T1" fmla="*/ 0 h 766"/>
                <a:gd name="T2" fmla="*/ 645 w 650"/>
                <a:gd name="T3" fmla="*/ 297 h 766"/>
                <a:gd name="T4" fmla="*/ 407 w 650"/>
                <a:gd name="T5" fmla="*/ 643 h 766"/>
                <a:gd name="T6" fmla="*/ 0 w 650"/>
                <a:gd name="T7" fmla="*/ 766 h 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0"/>
                <a:gd name="T13" fmla="*/ 0 h 766"/>
                <a:gd name="T14" fmla="*/ 650 w 650"/>
                <a:gd name="T15" fmla="*/ 766 h 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0" h="766">
                  <a:moveTo>
                    <a:pt x="435" y="0"/>
                  </a:moveTo>
                  <a:cubicBezTo>
                    <a:pt x="469" y="50"/>
                    <a:pt x="650" y="190"/>
                    <a:pt x="645" y="297"/>
                  </a:cubicBezTo>
                  <a:cubicBezTo>
                    <a:pt x="640" y="404"/>
                    <a:pt x="515" y="565"/>
                    <a:pt x="407" y="643"/>
                  </a:cubicBezTo>
                  <a:cubicBezTo>
                    <a:pt x="299" y="721"/>
                    <a:pt x="85" y="741"/>
                    <a:pt x="0" y="766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0" name="Group 138"/>
            <p:cNvGrpSpPr>
              <a:grpSpLocks/>
            </p:cNvGrpSpPr>
            <p:nvPr/>
          </p:nvGrpSpPr>
          <p:grpSpPr bwMode="auto">
            <a:xfrm>
              <a:off x="1970088" y="1884363"/>
              <a:ext cx="889000" cy="201613"/>
              <a:chOff x="1241" y="1187"/>
              <a:chExt cx="560" cy="127"/>
            </a:xfrm>
          </p:grpSpPr>
          <p:sp>
            <p:nvSpPr>
              <p:cNvPr id="45" name="Freeform 139"/>
              <p:cNvSpPr>
                <a:spLocks/>
              </p:cNvSpPr>
              <p:nvPr/>
            </p:nvSpPr>
            <p:spPr bwMode="auto">
              <a:xfrm>
                <a:off x="1241" y="1212"/>
                <a:ext cx="560" cy="102"/>
              </a:xfrm>
              <a:custGeom>
                <a:avLst/>
                <a:gdLst>
                  <a:gd name="T0" fmla="*/ 0 w 518"/>
                  <a:gd name="T1" fmla="*/ 115 h 92"/>
                  <a:gd name="T2" fmla="*/ 76 w 518"/>
                  <a:gd name="T3" fmla="*/ 71 h 92"/>
                  <a:gd name="T4" fmla="*/ 146 w 518"/>
                  <a:gd name="T5" fmla="*/ 40 h 92"/>
                  <a:gd name="T6" fmla="*/ 229 w 518"/>
                  <a:gd name="T7" fmla="*/ 11 h 92"/>
                  <a:gd name="T8" fmla="*/ 326 w 518"/>
                  <a:gd name="T9" fmla="*/ 2 h 92"/>
                  <a:gd name="T10" fmla="*/ 410 w 518"/>
                  <a:gd name="T11" fmla="*/ 24 h 92"/>
                  <a:gd name="T12" fmla="*/ 501 w 518"/>
                  <a:gd name="T13" fmla="*/ 48 h 92"/>
                  <a:gd name="T14" fmla="*/ 486 w 518"/>
                  <a:gd name="T15" fmla="*/ 48 h 92"/>
                  <a:gd name="T16" fmla="*/ 600 w 518"/>
                  <a:gd name="T17" fmla="*/ 91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8"/>
                  <a:gd name="T28" fmla="*/ 0 h 92"/>
                  <a:gd name="T29" fmla="*/ 518 w 518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8" h="92">
                    <a:moveTo>
                      <a:pt x="0" y="92"/>
                    </a:moveTo>
                    <a:cubicBezTo>
                      <a:pt x="11" y="88"/>
                      <a:pt x="45" y="66"/>
                      <a:pt x="66" y="56"/>
                    </a:cubicBezTo>
                    <a:cubicBezTo>
                      <a:pt x="87" y="46"/>
                      <a:pt x="104" y="40"/>
                      <a:pt x="126" y="32"/>
                    </a:cubicBezTo>
                    <a:cubicBezTo>
                      <a:pt x="148" y="24"/>
                      <a:pt x="172" y="13"/>
                      <a:pt x="198" y="8"/>
                    </a:cubicBezTo>
                    <a:cubicBezTo>
                      <a:pt x="224" y="3"/>
                      <a:pt x="256" y="0"/>
                      <a:pt x="282" y="2"/>
                    </a:cubicBezTo>
                    <a:cubicBezTo>
                      <a:pt x="308" y="4"/>
                      <a:pt x="329" y="14"/>
                      <a:pt x="354" y="20"/>
                    </a:cubicBezTo>
                    <a:cubicBezTo>
                      <a:pt x="379" y="26"/>
                      <a:pt x="421" y="35"/>
                      <a:pt x="432" y="38"/>
                    </a:cubicBezTo>
                    <a:cubicBezTo>
                      <a:pt x="443" y="41"/>
                      <a:pt x="406" y="32"/>
                      <a:pt x="420" y="38"/>
                    </a:cubicBezTo>
                    <a:cubicBezTo>
                      <a:pt x="434" y="44"/>
                      <a:pt x="498" y="65"/>
                      <a:pt x="518" y="72"/>
                    </a:cubicBez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" name="AutoShape 140"/>
              <p:cNvSpPr>
                <a:spLocks noChangeArrowheads="1"/>
              </p:cNvSpPr>
              <p:nvPr/>
            </p:nvSpPr>
            <p:spPr bwMode="auto">
              <a:xfrm rot="5400000">
                <a:off x="1498" y="1151"/>
                <a:ext cx="64" cy="136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41" name="Object 125"/>
            <p:cNvGraphicFramePr>
              <a:graphicFrameLocks noChangeAspect="1"/>
            </p:cNvGraphicFramePr>
            <p:nvPr/>
          </p:nvGraphicFramePr>
          <p:xfrm>
            <a:off x="2195739" y="2170113"/>
            <a:ext cx="381000" cy="381000"/>
          </p:xfrm>
          <a:graphic>
            <a:graphicData uri="http://schemas.openxmlformats.org/presentationml/2006/ole">
              <p:oleObj spid="_x0000_s15512" name="Equation" r:id="rId8" imgW="228600" imgH="228600" progId="Equation.DSMT4">
                <p:embed/>
              </p:oleObj>
            </a:graphicData>
          </a:graphic>
        </p:graphicFrame>
        <p:graphicFrame>
          <p:nvGraphicFramePr>
            <p:cNvPr id="42" name="Object 125"/>
            <p:cNvGraphicFramePr>
              <a:graphicFrameLocks noChangeAspect="1"/>
            </p:cNvGraphicFramePr>
            <p:nvPr/>
          </p:nvGraphicFramePr>
          <p:xfrm>
            <a:off x="1050925" y="2027238"/>
            <a:ext cx="254000" cy="276225"/>
          </p:xfrm>
          <a:graphic>
            <a:graphicData uri="http://schemas.openxmlformats.org/presentationml/2006/ole">
              <p:oleObj spid="_x0000_s15513" name="Equation" r:id="rId9" imgW="152268" imgH="164957" progId="Equation.DSMT4">
                <p:embed/>
              </p:oleObj>
            </a:graphicData>
          </a:graphic>
        </p:graphicFrame>
        <p:graphicFrame>
          <p:nvGraphicFramePr>
            <p:cNvPr id="43" name="Object 125"/>
            <p:cNvGraphicFramePr>
              <a:graphicFrameLocks noChangeAspect="1"/>
            </p:cNvGraphicFramePr>
            <p:nvPr/>
          </p:nvGraphicFramePr>
          <p:xfrm>
            <a:off x="3390900" y="2003425"/>
            <a:ext cx="254000" cy="255588"/>
          </p:xfrm>
          <a:graphic>
            <a:graphicData uri="http://schemas.openxmlformats.org/presentationml/2006/ole">
              <p:oleObj spid="_x0000_s15514" name="Equation" r:id="rId10" imgW="152268" imgH="152268" progId="Equation.DSMT4">
                <p:embed/>
              </p:oleObj>
            </a:graphicData>
          </a:graphic>
        </p:graphicFrame>
        <p:graphicFrame>
          <p:nvGraphicFramePr>
            <p:cNvPr id="44" name="Object 125"/>
            <p:cNvGraphicFramePr>
              <a:graphicFrameLocks noChangeAspect="1"/>
            </p:cNvGraphicFramePr>
            <p:nvPr/>
          </p:nvGraphicFramePr>
          <p:xfrm>
            <a:off x="2316163" y="4279900"/>
            <a:ext cx="401637" cy="384175"/>
          </p:xfrm>
          <a:graphic>
            <a:graphicData uri="http://schemas.openxmlformats.org/presentationml/2006/ole">
              <p:oleObj spid="_x0000_s15515" name="Equation" r:id="rId11" imgW="24130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704850" y="1171575"/>
          <a:ext cx="1622425" cy="2413000"/>
        </p:xfrm>
        <a:graphic>
          <a:graphicData uri="http://schemas.openxmlformats.org/presentationml/2006/ole">
            <p:oleObj spid="_x0000_s16532" name="Equation" r:id="rId4" imgW="888614" imgH="1320227" progId="Equation.DSMT4">
              <p:embed/>
            </p:oleObj>
          </a:graphicData>
        </a:graphic>
      </p:graphicFrame>
      <p:sp>
        <p:nvSpPr>
          <p:cNvPr id="368706" name="Text Box 66"/>
          <p:cNvSpPr txBox="1">
            <a:spLocks noChangeArrowheads="1"/>
          </p:cNvSpPr>
          <p:nvPr/>
        </p:nvSpPr>
        <p:spPr bwMode="auto">
          <a:xfrm>
            <a:off x="2308225" y="0"/>
            <a:ext cx="45450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RC Analogy (cont.)</a:t>
            </a:r>
          </a:p>
        </p:txBody>
      </p:sp>
      <p:graphicFrame>
        <p:nvGraphicFramePr>
          <p:cNvPr id="16387" name="Object 67"/>
          <p:cNvGraphicFramePr>
            <a:graphicFrameLocks noChangeAspect="1"/>
          </p:cNvGraphicFramePr>
          <p:nvPr/>
        </p:nvGraphicFramePr>
        <p:xfrm>
          <a:off x="1656896" y="5034189"/>
          <a:ext cx="1925638" cy="1577975"/>
        </p:xfrm>
        <a:graphic>
          <a:graphicData uri="http://schemas.openxmlformats.org/presentationml/2006/ole">
            <p:oleObj spid="_x0000_s16533" name="Equation" r:id="rId5" imgW="1054100" imgH="863600" progId="Equation.DSMT4">
              <p:embed/>
            </p:oleObj>
          </a:graphicData>
        </a:graphic>
      </p:graphicFrame>
      <p:sp>
        <p:nvSpPr>
          <p:cNvPr id="16391" name="Text Box 68"/>
          <p:cNvSpPr txBox="1">
            <a:spLocks noChangeArrowheads="1"/>
          </p:cNvSpPr>
          <p:nvPr/>
        </p:nvSpPr>
        <p:spPr bwMode="auto">
          <a:xfrm>
            <a:off x="971097" y="4554084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16392" name="Text Box 89"/>
          <p:cNvSpPr txBox="1">
            <a:spLocks noChangeArrowheads="1"/>
          </p:cNvSpPr>
          <p:nvPr/>
        </p:nvSpPr>
        <p:spPr bwMode="auto">
          <a:xfrm>
            <a:off x="5938838" y="5208588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“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</a:rPr>
              <a:t>R</a:t>
            </a:r>
            <a:r>
              <a:rPr lang="en-US" sz="2000">
                <a:solidFill>
                  <a:schemeClr val="hlink"/>
                </a:solidFill>
              </a:rPr>
              <a:t> Problem”</a:t>
            </a:r>
          </a:p>
        </p:txBody>
      </p:sp>
      <p:graphicFrame>
        <p:nvGraphicFramePr>
          <p:cNvPr id="16388" name="Object 27"/>
          <p:cNvGraphicFramePr>
            <a:graphicFrameLocks noChangeAspect="1"/>
          </p:cNvGraphicFramePr>
          <p:nvPr/>
        </p:nvGraphicFramePr>
        <p:xfrm>
          <a:off x="1365250" y="3906013"/>
          <a:ext cx="927100" cy="395287"/>
        </p:xfrm>
        <a:graphic>
          <a:graphicData uri="http://schemas.openxmlformats.org/presentationml/2006/ole">
            <p:oleObj spid="_x0000_s16534" name="Equation" r:id="rId6" imgW="507780" imgH="215806" progId="Equation.DSMT4">
              <p:embed/>
            </p:oleObj>
          </a:graphicData>
        </a:graphic>
      </p:graphicFrame>
      <p:sp>
        <p:nvSpPr>
          <p:cNvPr id="16393" name="Text Box 68"/>
          <p:cNvSpPr txBox="1">
            <a:spLocks noChangeArrowheads="1"/>
          </p:cNvSpPr>
          <p:nvPr/>
        </p:nvSpPr>
        <p:spPr bwMode="auto">
          <a:xfrm>
            <a:off x="677863" y="3910013"/>
            <a:ext cx="595312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Use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220153" y="1403578"/>
            <a:ext cx="2713718" cy="3423784"/>
            <a:chOff x="5100410" y="1185863"/>
            <a:chExt cx="2713718" cy="3423784"/>
          </a:xfrm>
        </p:grpSpPr>
        <p:graphicFrame>
          <p:nvGraphicFramePr>
            <p:cNvPr id="34" name="Object 46"/>
            <p:cNvGraphicFramePr>
              <a:graphicFrameLocks noChangeAspect="1"/>
            </p:cNvGraphicFramePr>
            <p:nvPr/>
          </p:nvGraphicFramePr>
          <p:xfrm>
            <a:off x="5846763" y="1185863"/>
            <a:ext cx="1371600" cy="422275"/>
          </p:xfrm>
          <a:graphic>
            <a:graphicData uri="http://schemas.openxmlformats.org/presentationml/2006/ole">
              <p:oleObj spid="_x0000_s16535" name="Equation" r:id="rId7" imgW="825500" imgH="254000" progId="Equation.DSMT4">
                <p:embed/>
              </p:oleObj>
            </a:graphicData>
          </a:graphic>
        </p:graphicFrame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6815138" y="1843088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5954713" y="4076701"/>
              <a:ext cx="511175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</a:rPr>
                <a:t>+  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6821488" y="4087813"/>
              <a:ext cx="325438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 </a:t>
              </a:r>
              <a:r>
                <a:rPr lang="en-US" dirty="0">
                  <a:solidFill>
                    <a:schemeClr val="bg2"/>
                  </a:solidFill>
                </a:rPr>
                <a:t>-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6467475" y="3513138"/>
              <a:ext cx="0" cy="5476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6618288" y="3676651"/>
              <a:ext cx="0" cy="2190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5540375" y="1822451"/>
              <a:ext cx="536575" cy="1365250"/>
            </a:xfrm>
            <a:prstGeom prst="ellipse">
              <a:avLst/>
            </a:prstGeom>
            <a:gradFill rotWithShape="0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346700" y="2676526"/>
              <a:ext cx="1108075" cy="1084263"/>
            </a:xfrm>
            <a:custGeom>
              <a:avLst/>
              <a:gdLst>
                <a:gd name="T0" fmla="*/ 146 w 698"/>
                <a:gd name="T1" fmla="*/ 0 h 666"/>
                <a:gd name="T2" fmla="*/ 14 w 698"/>
                <a:gd name="T3" fmla="*/ 375 h 666"/>
                <a:gd name="T4" fmla="*/ 229 w 698"/>
                <a:gd name="T5" fmla="*/ 582 h 666"/>
                <a:gd name="T6" fmla="*/ 698 w 698"/>
                <a:gd name="T7" fmla="*/ 666 h 6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666"/>
                <a:gd name="T14" fmla="*/ 698 w 698"/>
                <a:gd name="T15" fmla="*/ 666 h 666"/>
                <a:gd name="connsiteX0" fmla="*/ 3077 w 10000"/>
                <a:gd name="connsiteY0" fmla="*/ 0 h 10258"/>
                <a:gd name="connsiteX1" fmla="*/ 201 w 10000"/>
                <a:gd name="connsiteY1" fmla="*/ 5889 h 10258"/>
                <a:gd name="connsiteX2" fmla="*/ 3281 w 10000"/>
                <a:gd name="connsiteY2" fmla="*/ 8997 h 10258"/>
                <a:gd name="connsiteX3" fmla="*/ 10000 w 10000"/>
                <a:gd name="connsiteY3" fmla="*/ 10258 h 1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258">
                  <a:moveTo>
                    <a:pt x="3077" y="0"/>
                  </a:moveTo>
                  <a:cubicBezTo>
                    <a:pt x="2776" y="931"/>
                    <a:pt x="0" y="4432"/>
                    <a:pt x="201" y="5889"/>
                  </a:cubicBezTo>
                  <a:cubicBezTo>
                    <a:pt x="401" y="7345"/>
                    <a:pt x="1648" y="8276"/>
                    <a:pt x="3281" y="8997"/>
                  </a:cubicBezTo>
                  <a:cubicBezTo>
                    <a:pt x="4914" y="9717"/>
                    <a:pt x="8596" y="10003"/>
                    <a:pt x="10000" y="10258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613525" y="2552701"/>
              <a:ext cx="1027113" cy="1233488"/>
            </a:xfrm>
            <a:custGeom>
              <a:avLst/>
              <a:gdLst>
                <a:gd name="T0" fmla="*/ 418 w 647"/>
                <a:gd name="T1" fmla="*/ 0 h 777"/>
                <a:gd name="T2" fmla="*/ 645 w 647"/>
                <a:gd name="T3" fmla="*/ 308 h 777"/>
                <a:gd name="T4" fmla="*/ 407 w 647"/>
                <a:gd name="T5" fmla="*/ 654 h 777"/>
                <a:gd name="T6" fmla="*/ 0 w 647"/>
                <a:gd name="T7" fmla="*/ 777 h 7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"/>
                <a:gd name="T13" fmla="*/ 0 h 777"/>
                <a:gd name="T14" fmla="*/ 647 w 647"/>
                <a:gd name="T15" fmla="*/ 777 h 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" h="777">
                  <a:moveTo>
                    <a:pt x="418" y="0"/>
                  </a:moveTo>
                  <a:cubicBezTo>
                    <a:pt x="455" y="51"/>
                    <a:pt x="647" y="199"/>
                    <a:pt x="645" y="308"/>
                  </a:cubicBezTo>
                  <a:cubicBezTo>
                    <a:pt x="643" y="417"/>
                    <a:pt x="515" y="576"/>
                    <a:pt x="407" y="654"/>
                  </a:cubicBezTo>
                  <a:cubicBezTo>
                    <a:pt x="299" y="732"/>
                    <a:pt x="85" y="752"/>
                    <a:pt x="0" y="777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3" name="Group 60"/>
            <p:cNvGrpSpPr>
              <a:grpSpLocks/>
            </p:cNvGrpSpPr>
            <p:nvPr/>
          </p:nvGrpSpPr>
          <p:grpSpPr bwMode="auto">
            <a:xfrm>
              <a:off x="6032500" y="1895476"/>
              <a:ext cx="850900" cy="190500"/>
              <a:chOff x="1248" y="1194"/>
              <a:chExt cx="536" cy="120"/>
            </a:xfrm>
          </p:grpSpPr>
          <p:sp>
            <p:nvSpPr>
              <p:cNvPr id="51" name="Freeform 61"/>
              <p:cNvSpPr>
                <a:spLocks/>
              </p:cNvSpPr>
              <p:nvPr/>
            </p:nvSpPr>
            <p:spPr bwMode="auto">
              <a:xfrm>
                <a:off x="1248" y="1216"/>
                <a:ext cx="536" cy="98"/>
              </a:xfrm>
              <a:custGeom>
                <a:avLst/>
                <a:gdLst>
                  <a:gd name="T0" fmla="*/ 0 w 518"/>
                  <a:gd name="T1" fmla="*/ 111 h 92"/>
                  <a:gd name="T2" fmla="*/ 72 w 518"/>
                  <a:gd name="T3" fmla="*/ 68 h 92"/>
                  <a:gd name="T4" fmla="*/ 140 w 518"/>
                  <a:gd name="T5" fmla="*/ 38 h 92"/>
                  <a:gd name="T6" fmla="*/ 219 w 518"/>
                  <a:gd name="T7" fmla="*/ 11 h 92"/>
                  <a:gd name="T8" fmla="*/ 312 w 518"/>
                  <a:gd name="T9" fmla="*/ 2 h 92"/>
                  <a:gd name="T10" fmla="*/ 392 w 518"/>
                  <a:gd name="T11" fmla="*/ 23 h 92"/>
                  <a:gd name="T12" fmla="*/ 479 w 518"/>
                  <a:gd name="T13" fmla="*/ 46 h 92"/>
                  <a:gd name="T14" fmla="*/ 466 w 518"/>
                  <a:gd name="T15" fmla="*/ 46 h 92"/>
                  <a:gd name="T16" fmla="*/ 574 w 518"/>
                  <a:gd name="T17" fmla="*/ 87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8"/>
                  <a:gd name="T28" fmla="*/ 0 h 92"/>
                  <a:gd name="T29" fmla="*/ 518 w 518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8" h="92">
                    <a:moveTo>
                      <a:pt x="0" y="92"/>
                    </a:moveTo>
                    <a:cubicBezTo>
                      <a:pt x="11" y="88"/>
                      <a:pt x="45" y="66"/>
                      <a:pt x="66" y="56"/>
                    </a:cubicBezTo>
                    <a:cubicBezTo>
                      <a:pt x="87" y="46"/>
                      <a:pt x="104" y="40"/>
                      <a:pt x="126" y="32"/>
                    </a:cubicBezTo>
                    <a:cubicBezTo>
                      <a:pt x="148" y="24"/>
                      <a:pt x="172" y="13"/>
                      <a:pt x="198" y="8"/>
                    </a:cubicBezTo>
                    <a:cubicBezTo>
                      <a:pt x="224" y="3"/>
                      <a:pt x="256" y="0"/>
                      <a:pt x="282" y="2"/>
                    </a:cubicBezTo>
                    <a:cubicBezTo>
                      <a:pt x="308" y="4"/>
                      <a:pt x="329" y="14"/>
                      <a:pt x="354" y="20"/>
                    </a:cubicBezTo>
                    <a:cubicBezTo>
                      <a:pt x="379" y="26"/>
                      <a:pt x="421" y="35"/>
                      <a:pt x="432" y="38"/>
                    </a:cubicBezTo>
                    <a:cubicBezTo>
                      <a:pt x="443" y="41"/>
                      <a:pt x="406" y="32"/>
                      <a:pt x="420" y="38"/>
                    </a:cubicBezTo>
                    <a:cubicBezTo>
                      <a:pt x="434" y="44"/>
                      <a:pt x="498" y="65"/>
                      <a:pt x="518" y="72"/>
                    </a:cubicBez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2" name="AutoShape 62"/>
              <p:cNvSpPr>
                <a:spLocks noChangeArrowheads="1"/>
              </p:cNvSpPr>
              <p:nvPr/>
            </p:nvSpPr>
            <p:spPr bwMode="auto">
              <a:xfrm rot="5400000">
                <a:off x="1498" y="1158"/>
                <a:ext cx="64" cy="136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AutoShape 65"/>
            <p:cNvSpPr>
              <a:spLocks noChangeArrowheads="1"/>
            </p:cNvSpPr>
            <p:nvPr/>
          </p:nvSpPr>
          <p:spPr bwMode="auto">
            <a:xfrm rot="17400000">
              <a:off x="5702300" y="3544888"/>
              <a:ext cx="139700" cy="1905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66"/>
            <p:cNvSpPr>
              <a:spLocks noChangeArrowheads="1"/>
            </p:cNvSpPr>
            <p:nvPr/>
          </p:nvSpPr>
          <p:spPr bwMode="auto">
            <a:xfrm rot="3000000" flipH="1" flipV="1">
              <a:off x="7188200" y="3503613"/>
              <a:ext cx="139700" cy="1905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67"/>
            <p:cNvSpPr txBox="1">
              <a:spLocks noChangeArrowheads="1"/>
            </p:cNvSpPr>
            <p:nvPr/>
          </p:nvSpPr>
          <p:spPr bwMode="auto">
            <a:xfrm>
              <a:off x="5534025" y="3811588"/>
              <a:ext cx="2682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  <p:graphicFrame>
          <p:nvGraphicFramePr>
            <p:cNvPr id="47" name="Object 125"/>
            <p:cNvGraphicFramePr>
              <a:graphicFrameLocks noChangeAspect="1"/>
            </p:cNvGraphicFramePr>
            <p:nvPr/>
          </p:nvGraphicFramePr>
          <p:xfrm>
            <a:off x="6254750" y="2147888"/>
            <a:ext cx="360363" cy="381000"/>
          </p:xfrm>
          <a:graphic>
            <a:graphicData uri="http://schemas.openxmlformats.org/presentationml/2006/ole">
              <p:oleObj spid="_x0000_s16536" name="Equation" r:id="rId8" imgW="215806" imgH="228501" progId="Equation.DSMT4">
                <p:embed/>
              </p:oleObj>
            </a:graphicData>
          </a:graphic>
        </p:graphicFrame>
        <p:graphicFrame>
          <p:nvGraphicFramePr>
            <p:cNvPr id="48" name="Object 125"/>
            <p:cNvGraphicFramePr>
              <a:graphicFrameLocks noChangeAspect="1"/>
            </p:cNvGraphicFramePr>
            <p:nvPr/>
          </p:nvGraphicFramePr>
          <p:xfrm>
            <a:off x="5100410" y="1907495"/>
            <a:ext cx="254000" cy="276225"/>
          </p:xfrm>
          <a:graphic>
            <a:graphicData uri="http://schemas.openxmlformats.org/presentationml/2006/ole">
              <p:oleObj spid="_x0000_s16537" name="Equation" r:id="rId9" imgW="152268" imgH="164957" progId="Equation.DSMT4">
                <p:embed/>
              </p:oleObj>
            </a:graphicData>
          </a:graphic>
        </p:graphicFrame>
        <p:graphicFrame>
          <p:nvGraphicFramePr>
            <p:cNvPr id="49" name="Object 125"/>
            <p:cNvGraphicFramePr>
              <a:graphicFrameLocks noChangeAspect="1"/>
            </p:cNvGraphicFramePr>
            <p:nvPr/>
          </p:nvGraphicFramePr>
          <p:xfrm>
            <a:off x="7560128" y="1916339"/>
            <a:ext cx="254000" cy="255588"/>
          </p:xfrm>
          <a:graphic>
            <a:graphicData uri="http://schemas.openxmlformats.org/presentationml/2006/ole">
              <p:oleObj spid="_x0000_s16538" name="Equation" r:id="rId10" imgW="152268" imgH="152268" progId="Equation.DSMT4">
                <p:embed/>
              </p:oleObj>
            </a:graphicData>
          </a:graphic>
        </p:graphicFrame>
        <p:graphicFrame>
          <p:nvGraphicFramePr>
            <p:cNvPr id="50" name="Object 125"/>
            <p:cNvGraphicFramePr>
              <a:graphicFrameLocks noChangeAspect="1"/>
            </p:cNvGraphicFramePr>
            <p:nvPr/>
          </p:nvGraphicFramePr>
          <p:xfrm>
            <a:off x="6376535" y="4225472"/>
            <a:ext cx="401637" cy="384175"/>
          </p:xfrm>
          <a:graphic>
            <a:graphicData uri="http://schemas.openxmlformats.org/presentationml/2006/ole">
              <p:oleObj spid="_x0000_s16539" name="Equation" r:id="rId11" imgW="24130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110343" y="1752597"/>
            <a:ext cx="7609114" cy="2220686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013528" y="5735638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17410" name="Object 9"/>
          <p:cNvGraphicFramePr>
            <a:graphicFrameLocks noChangeAspect="1"/>
          </p:cNvGraphicFramePr>
          <p:nvPr/>
        </p:nvGraphicFramePr>
        <p:xfrm>
          <a:off x="3362778" y="4308475"/>
          <a:ext cx="2794000" cy="565150"/>
        </p:xfrm>
        <a:graphic>
          <a:graphicData uri="http://schemas.openxmlformats.org/presentationml/2006/ole">
            <p:oleObj spid="_x0000_s17482" name="Equation" r:id="rId4" imgW="1256755" imgH="253890" progId="Equation.DSMT4">
              <p:embed/>
            </p:oleObj>
          </a:graphicData>
        </a:graphic>
      </p:graphicFrame>
      <p:graphicFrame>
        <p:nvGraphicFramePr>
          <p:cNvPr id="174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821307"/>
              </p:ext>
            </p:extLst>
          </p:nvPr>
        </p:nvGraphicFramePr>
        <p:xfrm>
          <a:off x="4112078" y="5723189"/>
          <a:ext cx="1095375" cy="465138"/>
        </p:xfrm>
        <a:graphic>
          <a:graphicData uri="http://schemas.openxmlformats.org/presentationml/2006/ole">
            <p:oleObj spid="_x0000_s17483" name="Equation" r:id="rId5" imgW="418918" imgH="177723" progId="Equation.DSMT4">
              <p:embed/>
            </p:oleObj>
          </a:graphicData>
        </a:graphic>
      </p:graphicFrame>
      <p:graphicFrame>
        <p:nvGraphicFramePr>
          <p:cNvPr id="17412" name="Object 13"/>
          <p:cNvGraphicFramePr>
            <a:graphicFrameLocks noChangeAspect="1"/>
          </p:cNvGraphicFramePr>
          <p:nvPr/>
        </p:nvGraphicFramePr>
        <p:xfrm>
          <a:off x="1991178" y="2060575"/>
          <a:ext cx="2035175" cy="1728788"/>
        </p:xfrm>
        <a:graphic>
          <a:graphicData uri="http://schemas.openxmlformats.org/presentationml/2006/ole">
            <p:oleObj spid="_x0000_s17484" name="Equation" r:id="rId6" imgW="1016000" imgH="863600" progId="Equation.DSMT4">
              <p:embed/>
            </p:oleObj>
          </a:graphicData>
        </a:graphic>
      </p:graphicFrame>
      <p:graphicFrame>
        <p:nvGraphicFramePr>
          <p:cNvPr id="17413" name="Object 14"/>
          <p:cNvGraphicFramePr>
            <a:graphicFrameLocks noChangeAspect="1"/>
          </p:cNvGraphicFramePr>
          <p:nvPr/>
        </p:nvGraphicFramePr>
        <p:xfrm>
          <a:off x="5062991" y="2016125"/>
          <a:ext cx="2730500" cy="1751013"/>
        </p:xfrm>
        <a:graphic>
          <a:graphicData uri="http://schemas.openxmlformats.org/presentationml/2006/ole">
            <p:oleObj spid="_x0000_s17485" name="Equation" r:id="rId7" imgW="1345616" imgH="863225" progId="Equation.DSMT4">
              <p:embed/>
            </p:oleObj>
          </a:graphicData>
        </a:graphic>
      </p:graphicFrame>
      <p:sp>
        <p:nvSpPr>
          <p:cNvPr id="369680" name="Text Box 16"/>
          <p:cNvSpPr txBox="1">
            <a:spLocks noChangeArrowheads="1"/>
          </p:cNvSpPr>
          <p:nvPr/>
        </p:nvSpPr>
        <p:spPr bwMode="auto">
          <a:xfrm>
            <a:off x="2193925" y="0"/>
            <a:ext cx="45450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RC Analogy (cont.)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857828" y="4378325"/>
            <a:ext cx="13970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Recall that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64985" y="1207181"/>
            <a:ext cx="15376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Compare: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598701" y="2055687"/>
            <a:ext cx="7609114" cy="2220686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62" name="Rectangle 17"/>
          <p:cNvSpPr>
            <a:spLocks noChangeArrowheads="1"/>
          </p:cNvSpPr>
          <p:nvPr/>
        </p:nvSpPr>
        <p:spPr bwMode="auto">
          <a:xfrm>
            <a:off x="1524000" y="5067976"/>
            <a:ext cx="2425700" cy="1143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9463" name="Rectangle 16"/>
          <p:cNvSpPr>
            <a:spLocks noChangeArrowheads="1"/>
          </p:cNvSpPr>
          <p:nvPr/>
        </p:nvSpPr>
        <p:spPr bwMode="auto">
          <a:xfrm>
            <a:off x="5359400" y="4966376"/>
            <a:ext cx="2311400" cy="135890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3"/>
          <p:cNvSpPr txBox="1">
            <a:spLocks noChangeArrowheads="1"/>
          </p:cNvSpPr>
          <p:nvPr/>
        </p:nvSpPr>
        <p:spPr bwMode="auto">
          <a:xfrm>
            <a:off x="457200" y="950001"/>
            <a:ext cx="7964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is a special case: A </a:t>
            </a:r>
            <a:r>
              <a:rPr lang="en-US" sz="2000" u="sng" dirty="0" smtClean="0">
                <a:solidFill>
                  <a:schemeClr val="bg1"/>
                </a:solidFill>
              </a:rPr>
              <a:t>homogeneous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medium of conductivity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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surrounds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the two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conductors (there is only </a:t>
            </a:r>
            <a:r>
              <a:rPr lang="en-US" sz="2000" u="sng" dirty="0" smtClean="0">
                <a:solidFill>
                  <a:schemeClr val="bg1"/>
                </a:solidFill>
                <a:sym typeface="Symbol" pitchFamily="18" charset="2"/>
              </a:rPr>
              <a:t>one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value of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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/>
              </a:rPr>
              <a:t>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6840" name="Text Box 8"/>
          <p:cNvSpPr txBox="1">
            <a:spLocks noChangeArrowheads="1"/>
          </p:cNvSpPr>
          <p:nvPr/>
        </p:nvSpPr>
        <p:spPr bwMode="auto">
          <a:xfrm>
            <a:off x="2390775" y="0"/>
            <a:ext cx="39989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RC Formula</a:t>
            </a:r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7522208"/>
              </p:ext>
            </p:extLst>
          </p:nvPr>
        </p:nvGraphicFramePr>
        <p:xfrm>
          <a:off x="1282700" y="2258431"/>
          <a:ext cx="2290763" cy="1855788"/>
        </p:xfrm>
        <a:graphic>
          <a:graphicData uri="http://schemas.openxmlformats.org/presentationml/2006/ole">
            <p:oleObj spid="_x0000_s19530" name="Equation" r:id="rId4" imgW="1066337" imgH="863225" progId="Equation.DSMT4">
              <p:embed/>
            </p:oleObj>
          </a:graphicData>
        </a:graphic>
      </p:graphicFrame>
      <p:graphicFrame>
        <p:nvGraphicFramePr>
          <p:cNvPr id="194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8680053"/>
              </p:ext>
            </p:extLst>
          </p:nvPr>
        </p:nvGraphicFramePr>
        <p:xfrm>
          <a:off x="4338638" y="2223506"/>
          <a:ext cx="2505075" cy="1982788"/>
        </p:xfrm>
        <a:graphic>
          <a:graphicData uri="http://schemas.openxmlformats.org/presentationml/2006/ole">
            <p:oleObj spid="_x0000_s19531" name="Equation" r:id="rId5" imgW="1091726" imgH="863225" progId="Equation.DSMT4">
              <p:embed/>
            </p:oleObj>
          </a:graphicData>
        </a:graphic>
      </p:graphicFrame>
      <p:graphicFrame>
        <p:nvGraphicFramePr>
          <p:cNvPr id="194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318968"/>
              </p:ext>
            </p:extLst>
          </p:nvPr>
        </p:nvGraphicFramePr>
        <p:xfrm>
          <a:off x="1920875" y="5163226"/>
          <a:ext cx="1778000" cy="992188"/>
        </p:xfrm>
        <a:graphic>
          <a:graphicData uri="http://schemas.openxmlformats.org/presentationml/2006/ole">
            <p:oleObj spid="_x0000_s19532" name="Equation" r:id="rId6" imgW="774364" imgH="431613" progId="Equation.DSMT4">
              <p:embed/>
            </p:oleObj>
          </a:graphicData>
        </a:graphic>
      </p:graphicFrame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1165225" y="4666669"/>
            <a:ext cx="99738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Hence,</a:t>
            </a:r>
          </a:p>
        </p:txBody>
      </p:sp>
      <p:graphicFrame>
        <p:nvGraphicFramePr>
          <p:cNvPr id="1946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7287355"/>
              </p:ext>
            </p:extLst>
          </p:nvPr>
        </p:nvGraphicFramePr>
        <p:xfrm>
          <a:off x="5721350" y="5175926"/>
          <a:ext cx="1720850" cy="992188"/>
        </p:xfrm>
        <a:graphic>
          <a:graphicData uri="http://schemas.openxmlformats.org/presentationml/2006/ole">
            <p:oleObj spid="_x0000_s19533" name="Equation" r:id="rId7" imgW="748975" imgH="431613" progId="Equation.DSMT4">
              <p:embed/>
            </p:oleObj>
          </a:graphicData>
        </a:graphic>
      </p:graphicFrame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4151063" y="5472789"/>
            <a:ext cx="4122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2098675" y="0"/>
            <a:ext cx="497998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C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839" y="2634915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Equivalent Circuit for a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Lossy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Capacitor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2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354013" y="0"/>
            <a:ext cx="878998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Lossy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Capacitor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" name="Text Box 94"/>
          <p:cNvSpPr txBox="1">
            <a:spLocks noChangeArrowheads="1"/>
          </p:cNvSpPr>
          <p:nvPr/>
        </p:nvSpPr>
        <p:spPr bwMode="auto">
          <a:xfrm>
            <a:off x="6434884" y="4530748"/>
            <a:ext cx="146142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Therefore,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9640" name="Object 20"/>
          <p:cNvGraphicFramePr>
            <a:graphicFrameLocks noChangeAspect="1"/>
          </p:cNvGraphicFramePr>
          <p:nvPr/>
        </p:nvGraphicFramePr>
        <p:xfrm>
          <a:off x="1713718" y="5019031"/>
          <a:ext cx="2827338" cy="747712"/>
        </p:xfrm>
        <a:graphic>
          <a:graphicData uri="http://schemas.openxmlformats.org/presentationml/2006/ole">
            <p:oleObj spid="_x0000_s69820" name="Equation" r:id="rId4" imgW="1485900" imgH="393700" progId="Equation.DSMT4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817849" y="4575850"/>
            <a:ext cx="426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Total (net) current entering top (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) plate: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6124474" y="5141042"/>
          <a:ext cx="1931987" cy="747712"/>
        </p:xfrm>
        <a:graphic>
          <a:graphicData uri="http://schemas.openxmlformats.org/presentationml/2006/ole">
            <p:oleObj spid="_x0000_s69821" name="Equation" r:id="rId5" imgW="1016000" imgH="39370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410691" y="862939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Derivation of equivalent circuit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019629" y="1880727"/>
            <a:ext cx="7298047" cy="1927459"/>
            <a:chOff x="1019629" y="1880727"/>
            <a:chExt cx="7298047" cy="1927459"/>
          </a:xfrm>
        </p:grpSpPr>
        <p:cxnSp>
          <p:nvCxnSpPr>
            <p:cNvPr id="69" name="Straight Arrow Connector 68"/>
            <p:cNvCxnSpPr/>
            <p:nvPr/>
          </p:nvCxnSpPr>
          <p:spPr bwMode="auto">
            <a:xfrm>
              <a:off x="8108126" y="2405985"/>
              <a:ext cx="0" cy="5715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7898576" y="2405985"/>
              <a:ext cx="4191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8" name="Line 4"/>
            <p:cNvSpPr>
              <a:spLocks noChangeShapeType="1"/>
            </p:cNvSpPr>
            <p:nvPr/>
          </p:nvSpPr>
          <p:spPr bwMode="auto">
            <a:xfrm flipV="1">
              <a:off x="3365954" y="2404835"/>
              <a:ext cx="375443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3367542" y="2419123"/>
              <a:ext cx="3746500" cy="1060451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" name="Object 14"/>
            <p:cNvGraphicFramePr>
              <a:graphicFrameLocks noChangeAspect="1"/>
            </p:cNvGraphicFramePr>
            <p:nvPr/>
          </p:nvGraphicFramePr>
          <p:xfrm>
            <a:off x="3812042" y="2828698"/>
            <a:ext cx="638175" cy="376238"/>
          </p:xfrm>
          <a:graphic>
            <a:graphicData uri="http://schemas.openxmlformats.org/presentationml/2006/ole">
              <p:oleObj spid="_x0000_s69822" name="Equation" r:id="rId6" imgW="279279" imgH="165028" progId="Equation.DSMT4">
                <p:embed/>
              </p:oleObj>
            </a:graphicData>
          </a:graphic>
        </p:graphicFrame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7275967" y="2400073"/>
              <a:ext cx="0" cy="10795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3450092" y="2322285"/>
              <a:ext cx="393858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+ + + + + + + + + + + + + + + + + + </a:t>
              </a:r>
            </a:p>
          </p:txBody>
        </p:sp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3370717" y="3200173"/>
              <a:ext cx="3778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hlink"/>
                  </a:solidFill>
                </a:rPr>
                <a:t>- - - - - - - - - - - - - - - - - - - - - - - - - - </a:t>
              </a:r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>
              <a:off x="5013779" y="2693760"/>
              <a:ext cx="0" cy="49847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2118179" y="2219098"/>
              <a:ext cx="1414463" cy="500063"/>
            </a:xfrm>
            <a:custGeom>
              <a:avLst/>
              <a:gdLst>
                <a:gd name="T0" fmla="*/ 891 w 891"/>
                <a:gd name="T1" fmla="*/ 107 h 335"/>
                <a:gd name="T2" fmla="*/ 507 w 891"/>
                <a:gd name="T3" fmla="*/ 5 h 335"/>
                <a:gd name="T4" fmla="*/ 146 w 891"/>
                <a:gd name="T5" fmla="*/ 77 h 335"/>
                <a:gd name="T6" fmla="*/ 0 w 891"/>
                <a:gd name="T7" fmla="*/ 346 h 3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1"/>
                <a:gd name="T13" fmla="*/ 0 h 335"/>
                <a:gd name="T14" fmla="*/ 891 w 891"/>
                <a:gd name="T15" fmla="*/ 335 h 3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1" h="335">
                  <a:moveTo>
                    <a:pt x="891" y="104"/>
                  </a:moveTo>
                  <a:cubicBezTo>
                    <a:pt x="827" y="89"/>
                    <a:pt x="631" y="10"/>
                    <a:pt x="507" y="5"/>
                  </a:cubicBezTo>
                  <a:cubicBezTo>
                    <a:pt x="383" y="0"/>
                    <a:pt x="230" y="19"/>
                    <a:pt x="146" y="74"/>
                  </a:cubicBezTo>
                  <a:cubicBezTo>
                    <a:pt x="62" y="129"/>
                    <a:pt x="30" y="281"/>
                    <a:pt x="0" y="335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1862592" y="2730273"/>
              <a:ext cx="5492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1978479" y="2819173"/>
              <a:ext cx="2698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 flipV="1">
              <a:off x="2100717" y="2830285"/>
              <a:ext cx="2333625" cy="977901"/>
            </a:xfrm>
            <a:custGeom>
              <a:avLst/>
              <a:gdLst>
                <a:gd name="T0" fmla="*/ 1190 w 853"/>
                <a:gd name="T1" fmla="*/ 692 h 332"/>
                <a:gd name="T2" fmla="*/ 706 w 853"/>
                <a:gd name="T3" fmla="*/ 16 h 332"/>
                <a:gd name="T4" fmla="*/ 203 w 853"/>
                <a:gd name="T5" fmla="*/ 569 h 332"/>
                <a:gd name="T6" fmla="*/ 0 w 853"/>
                <a:gd name="T7" fmla="*/ 2665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3"/>
                <a:gd name="T13" fmla="*/ 0 h 332"/>
                <a:gd name="T14" fmla="*/ 853 w 853"/>
                <a:gd name="T15" fmla="*/ 332 h 332"/>
                <a:gd name="connsiteX0" fmla="*/ 10000 w 10812"/>
                <a:gd name="connsiteY0" fmla="*/ 2662 h 10072"/>
                <a:gd name="connsiteX1" fmla="*/ 10136 w 10812"/>
                <a:gd name="connsiteY1" fmla="*/ 3002 h 10072"/>
                <a:gd name="connsiteX2" fmla="*/ 5944 w 10812"/>
                <a:gd name="connsiteY2" fmla="*/ 132 h 10072"/>
                <a:gd name="connsiteX3" fmla="*/ 1712 w 10812"/>
                <a:gd name="connsiteY3" fmla="*/ 2211 h 10072"/>
                <a:gd name="connsiteX4" fmla="*/ 0 w 10812"/>
                <a:gd name="connsiteY4" fmla="*/ 10072 h 10072"/>
                <a:gd name="connsiteX0" fmla="*/ 10000 w 10812"/>
                <a:gd name="connsiteY0" fmla="*/ 2600 h 10010"/>
                <a:gd name="connsiteX1" fmla="*/ 10136 w 10812"/>
                <a:gd name="connsiteY1" fmla="*/ 2940 h 10010"/>
                <a:gd name="connsiteX2" fmla="*/ 5944 w 10812"/>
                <a:gd name="connsiteY2" fmla="*/ 70 h 10010"/>
                <a:gd name="connsiteX3" fmla="*/ 1208 w 10812"/>
                <a:gd name="connsiteY3" fmla="*/ 2521 h 10010"/>
                <a:gd name="connsiteX4" fmla="*/ 0 w 10812"/>
                <a:gd name="connsiteY4" fmla="*/ 10010 h 10010"/>
                <a:gd name="connsiteX0" fmla="*/ 10000 w 10812"/>
                <a:gd name="connsiteY0" fmla="*/ 2228 h 9638"/>
                <a:gd name="connsiteX1" fmla="*/ 10136 w 10812"/>
                <a:gd name="connsiteY1" fmla="*/ 2568 h 9638"/>
                <a:gd name="connsiteX2" fmla="*/ 5944 w 10812"/>
                <a:gd name="connsiteY2" fmla="*/ 70 h 9638"/>
                <a:gd name="connsiteX3" fmla="*/ 1208 w 10812"/>
                <a:gd name="connsiteY3" fmla="*/ 2149 h 9638"/>
                <a:gd name="connsiteX4" fmla="*/ 0 w 10812"/>
                <a:gd name="connsiteY4" fmla="*/ 9638 h 9638"/>
                <a:gd name="connsiteX0" fmla="*/ 9249 w 10058"/>
                <a:gd name="connsiteY0" fmla="*/ 2376 h 10064"/>
                <a:gd name="connsiteX1" fmla="*/ 9433 w 10058"/>
                <a:gd name="connsiteY1" fmla="*/ 1474 h 10064"/>
                <a:gd name="connsiteX2" fmla="*/ 5498 w 10058"/>
                <a:gd name="connsiteY2" fmla="*/ 137 h 10064"/>
                <a:gd name="connsiteX3" fmla="*/ 1117 w 10058"/>
                <a:gd name="connsiteY3" fmla="*/ 2294 h 10064"/>
                <a:gd name="connsiteX4" fmla="*/ 0 w 10058"/>
                <a:gd name="connsiteY4" fmla="*/ 10064 h 10064"/>
                <a:gd name="connsiteX0" fmla="*/ 9249 w 10815"/>
                <a:gd name="connsiteY0" fmla="*/ 2376 h 10064"/>
                <a:gd name="connsiteX1" fmla="*/ 9433 w 10815"/>
                <a:gd name="connsiteY1" fmla="*/ 1474 h 10064"/>
                <a:gd name="connsiteX2" fmla="*/ 5498 w 10815"/>
                <a:gd name="connsiteY2" fmla="*/ 137 h 10064"/>
                <a:gd name="connsiteX3" fmla="*/ 1117 w 10815"/>
                <a:gd name="connsiteY3" fmla="*/ 2294 h 10064"/>
                <a:gd name="connsiteX4" fmla="*/ 0 w 10815"/>
                <a:gd name="connsiteY4" fmla="*/ 10064 h 10064"/>
                <a:gd name="connsiteX0" fmla="*/ 11812 w 11814"/>
                <a:gd name="connsiteY0" fmla="*/ 1701 h 10064"/>
                <a:gd name="connsiteX1" fmla="*/ 9433 w 11814"/>
                <a:gd name="connsiteY1" fmla="*/ 1474 h 10064"/>
                <a:gd name="connsiteX2" fmla="*/ 5498 w 11814"/>
                <a:gd name="connsiteY2" fmla="*/ 137 h 10064"/>
                <a:gd name="connsiteX3" fmla="*/ 1117 w 11814"/>
                <a:gd name="connsiteY3" fmla="*/ 2294 h 10064"/>
                <a:gd name="connsiteX4" fmla="*/ 0 w 11814"/>
                <a:gd name="connsiteY4" fmla="*/ 10064 h 10064"/>
                <a:gd name="connsiteX0" fmla="*/ 11812 w 11814"/>
                <a:gd name="connsiteY0" fmla="*/ 1701 h 10064"/>
                <a:gd name="connsiteX1" fmla="*/ 9433 w 11814"/>
                <a:gd name="connsiteY1" fmla="*/ 1474 h 10064"/>
                <a:gd name="connsiteX2" fmla="*/ 5498 w 11814"/>
                <a:gd name="connsiteY2" fmla="*/ 137 h 10064"/>
                <a:gd name="connsiteX3" fmla="*/ 1117 w 11814"/>
                <a:gd name="connsiteY3" fmla="*/ 2294 h 10064"/>
                <a:gd name="connsiteX4" fmla="*/ 0 w 11814"/>
                <a:gd name="connsiteY4" fmla="*/ 10064 h 10064"/>
                <a:gd name="connsiteX0" fmla="*/ 11812 w 12280"/>
                <a:gd name="connsiteY0" fmla="*/ 1701 h 10064"/>
                <a:gd name="connsiteX1" fmla="*/ 11883 w 12280"/>
                <a:gd name="connsiteY1" fmla="*/ 2830 h 10064"/>
                <a:gd name="connsiteX2" fmla="*/ 9433 w 12280"/>
                <a:gd name="connsiteY2" fmla="*/ 1474 h 10064"/>
                <a:gd name="connsiteX3" fmla="*/ 5498 w 12280"/>
                <a:gd name="connsiteY3" fmla="*/ 137 h 10064"/>
                <a:gd name="connsiteX4" fmla="*/ 1117 w 12280"/>
                <a:gd name="connsiteY4" fmla="*/ 2294 h 10064"/>
                <a:gd name="connsiteX5" fmla="*/ 0 w 12280"/>
                <a:gd name="connsiteY5" fmla="*/ 10064 h 10064"/>
                <a:gd name="connsiteX0" fmla="*/ 14200 w 14200"/>
                <a:gd name="connsiteY0" fmla="*/ 2955 h 10064"/>
                <a:gd name="connsiteX1" fmla="*/ 11883 w 14200"/>
                <a:gd name="connsiteY1" fmla="*/ 2830 h 10064"/>
                <a:gd name="connsiteX2" fmla="*/ 9433 w 14200"/>
                <a:gd name="connsiteY2" fmla="*/ 1474 h 10064"/>
                <a:gd name="connsiteX3" fmla="*/ 5498 w 14200"/>
                <a:gd name="connsiteY3" fmla="*/ 137 h 10064"/>
                <a:gd name="connsiteX4" fmla="*/ 1117 w 14200"/>
                <a:gd name="connsiteY4" fmla="*/ 2294 h 10064"/>
                <a:gd name="connsiteX5" fmla="*/ 0 w 14200"/>
                <a:gd name="connsiteY5" fmla="*/ 10064 h 10064"/>
                <a:gd name="connsiteX0" fmla="*/ 14200 w 14200"/>
                <a:gd name="connsiteY0" fmla="*/ 2955 h 10064"/>
                <a:gd name="connsiteX1" fmla="*/ 12116 w 14200"/>
                <a:gd name="connsiteY1" fmla="*/ 1865 h 10064"/>
                <a:gd name="connsiteX2" fmla="*/ 9433 w 14200"/>
                <a:gd name="connsiteY2" fmla="*/ 1474 h 10064"/>
                <a:gd name="connsiteX3" fmla="*/ 5498 w 14200"/>
                <a:gd name="connsiteY3" fmla="*/ 137 h 10064"/>
                <a:gd name="connsiteX4" fmla="*/ 1117 w 14200"/>
                <a:gd name="connsiteY4" fmla="*/ 2294 h 10064"/>
                <a:gd name="connsiteX5" fmla="*/ 0 w 14200"/>
                <a:gd name="connsiteY5" fmla="*/ 10064 h 10064"/>
                <a:gd name="connsiteX0" fmla="*/ 14200 w 14200"/>
                <a:gd name="connsiteY0" fmla="*/ 3083 h 10192"/>
                <a:gd name="connsiteX1" fmla="*/ 12116 w 14200"/>
                <a:gd name="connsiteY1" fmla="*/ 1993 h 10192"/>
                <a:gd name="connsiteX2" fmla="*/ 9550 w 14200"/>
                <a:gd name="connsiteY2" fmla="*/ 830 h 10192"/>
                <a:gd name="connsiteX3" fmla="*/ 5498 w 14200"/>
                <a:gd name="connsiteY3" fmla="*/ 265 h 10192"/>
                <a:gd name="connsiteX4" fmla="*/ 1117 w 14200"/>
                <a:gd name="connsiteY4" fmla="*/ 2422 h 10192"/>
                <a:gd name="connsiteX5" fmla="*/ 0 w 14200"/>
                <a:gd name="connsiteY5" fmla="*/ 10192 h 10192"/>
                <a:gd name="connsiteX0" fmla="*/ 14200 w 14200"/>
                <a:gd name="connsiteY0" fmla="*/ 3083 h 9903"/>
                <a:gd name="connsiteX1" fmla="*/ 12116 w 14200"/>
                <a:gd name="connsiteY1" fmla="*/ 1993 h 9903"/>
                <a:gd name="connsiteX2" fmla="*/ 9550 w 14200"/>
                <a:gd name="connsiteY2" fmla="*/ 830 h 9903"/>
                <a:gd name="connsiteX3" fmla="*/ 5498 w 14200"/>
                <a:gd name="connsiteY3" fmla="*/ 265 h 9903"/>
                <a:gd name="connsiteX4" fmla="*/ 1117 w 14200"/>
                <a:gd name="connsiteY4" fmla="*/ 2422 h 9903"/>
                <a:gd name="connsiteX5" fmla="*/ 0 w 14200"/>
                <a:gd name="connsiteY5" fmla="*/ 9903 h 9903"/>
                <a:gd name="connsiteX0" fmla="*/ 10000 w 10000"/>
                <a:gd name="connsiteY0" fmla="*/ 3113 h 10000"/>
                <a:gd name="connsiteX1" fmla="*/ 8532 w 10000"/>
                <a:gd name="connsiteY1" fmla="*/ 2013 h 10000"/>
                <a:gd name="connsiteX2" fmla="*/ 6725 w 10000"/>
                <a:gd name="connsiteY2" fmla="*/ 838 h 10000"/>
                <a:gd name="connsiteX3" fmla="*/ 3872 w 10000"/>
                <a:gd name="connsiteY3" fmla="*/ 268 h 10000"/>
                <a:gd name="connsiteX4" fmla="*/ 787 w 10000"/>
                <a:gd name="connsiteY4" fmla="*/ 2446 h 10000"/>
                <a:gd name="connsiteX5" fmla="*/ 205 w 10000"/>
                <a:gd name="connsiteY5" fmla="*/ 6980 h 10000"/>
                <a:gd name="connsiteX6" fmla="*/ 0 w 10000"/>
                <a:gd name="connsiteY6" fmla="*/ 10000 h 10000"/>
                <a:gd name="connsiteX0" fmla="*/ 10090 w 10090"/>
                <a:gd name="connsiteY0" fmla="*/ 3113 h 10000"/>
                <a:gd name="connsiteX1" fmla="*/ 8622 w 10090"/>
                <a:gd name="connsiteY1" fmla="*/ 2013 h 10000"/>
                <a:gd name="connsiteX2" fmla="*/ 6815 w 10090"/>
                <a:gd name="connsiteY2" fmla="*/ 838 h 10000"/>
                <a:gd name="connsiteX3" fmla="*/ 3962 w 10090"/>
                <a:gd name="connsiteY3" fmla="*/ 268 h 10000"/>
                <a:gd name="connsiteX4" fmla="*/ 877 w 10090"/>
                <a:gd name="connsiteY4" fmla="*/ 2446 h 10000"/>
                <a:gd name="connsiteX5" fmla="*/ 131 w 10090"/>
                <a:gd name="connsiteY5" fmla="*/ 6590 h 10000"/>
                <a:gd name="connsiteX6" fmla="*/ 90 w 10090"/>
                <a:gd name="connsiteY6" fmla="*/ 10000 h 10000"/>
                <a:gd name="connsiteX0" fmla="*/ 10008 w 10008"/>
                <a:gd name="connsiteY0" fmla="*/ 3113 h 10000"/>
                <a:gd name="connsiteX1" fmla="*/ 8540 w 10008"/>
                <a:gd name="connsiteY1" fmla="*/ 2013 h 10000"/>
                <a:gd name="connsiteX2" fmla="*/ 6733 w 10008"/>
                <a:gd name="connsiteY2" fmla="*/ 838 h 10000"/>
                <a:gd name="connsiteX3" fmla="*/ 3880 w 10008"/>
                <a:gd name="connsiteY3" fmla="*/ 268 h 10000"/>
                <a:gd name="connsiteX4" fmla="*/ 795 w 10008"/>
                <a:gd name="connsiteY4" fmla="*/ 2446 h 10000"/>
                <a:gd name="connsiteX5" fmla="*/ 131 w 10008"/>
                <a:gd name="connsiteY5" fmla="*/ 6493 h 10000"/>
                <a:gd name="connsiteX6" fmla="*/ 8 w 10008"/>
                <a:gd name="connsiteY6" fmla="*/ 10000 h 10000"/>
                <a:gd name="connsiteX0" fmla="*/ 10049 w 10049"/>
                <a:gd name="connsiteY0" fmla="*/ 3113 h 10000"/>
                <a:gd name="connsiteX1" fmla="*/ 8581 w 10049"/>
                <a:gd name="connsiteY1" fmla="*/ 2013 h 10000"/>
                <a:gd name="connsiteX2" fmla="*/ 6774 w 10049"/>
                <a:gd name="connsiteY2" fmla="*/ 838 h 10000"/>
                <a:gd name="connsiteX3" fmla="*/ 3921 w 10049"/>
                <a:gd name="connsiteY3" fmla="*/ 268 h 10000"/>
                <a:gd name="connsiteX4" fmla="*/ 836 w 10049"/>
                <a:gd name="connsiteY4" fmla="*/ 2446 h 10000"/>
                <a:gd name="connsiteX5" fmla="*/ 131 w 10049"/>
                <a:gd name="connsiteY5" fmla="*/ 6006 h 10000"/>
                <a:gd name="connsiteX6" fmla="*/ 49 w 10049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49" h="10000">
                  <a:moveTo>
                    <a:pt x="10049" y="3113"/>
                  </a:moveTo>
                  <a:cubicBezTo>
                    <a:pt x="10044" y="3124"/>
                    <a:pt x="9127" y="2391"/>
                    <a:pt x="8581" y="2013"/>
                  </a:cubicBezTo>
                  <a:cubicBezTo>
                    <a:pt x="8036" y="1634"/>
                    <a:pt x="7510" y="1113"/>
                    <a:pt x="6774" y="838"/>
                  </a:cubicBezTo>
                  <a:cubicBezTo>
                    <a:pt x="6334" y="461"/>
                    <a:pt x="4910" y="0"/>
                    <a:pt x="3921" y="268"/>
                  </a:cubicBezTo>
                  <a:cubicBezTo>
                    <a:pt x="2931" y="535"/>
                    <a:pt x="1468" y="1490"/>
                    <a:pt x="836" y="2446"/>
                  </a:cubicBezTo>
                  <a:cubicBezTo>
                    <a:pt x="204" y="3402"/>
                    <a:pt x="262" y="4747"/>
                    <a:pt x="131" y="6006"/>
                  </a:cubicBezTo>
                  <a:cubicBezTo>
                    <a:pt x="0" y="7265"/>
                    <a:pt x="83" y="9497"/>
                    <a:pt x="49" y="1000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Text Box 78"/>
            <p:cNvSpPr txBox="1">
              <a:spLocks noChangeArrowheads="1"/>
            </p:cNvSpPr>
            <p:nvPr/>
          </p:nvSpPr>
          <p:spPr bwMode="auto">
            <a:xfrm>
              <a:off x="1587954" y="2303235"/>
              <a:ext cx="31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0" name="Text Box 79"/>
            <p:cNvSpPr txBox="1">
              <a:spLocks noChangeArrowheads="1"/>
            </p:cNvSpPr>
            <p:nvPr/>
          </p:nvSpPr>
          <p:spPr bwMode="auto">
            <a:xfrm>
              <a:off x="1653042" y="2962048"/>
              <a:ext cx="24923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51" name="Line 88"/>
            <p:cNvSpPr>
              <a:spLocks noChangeShapeType="1"/>
            </p:cNvSpPr>
            <p:nvPr/>
          </p:nvSpPr>
          <p:spPr bwMode="auto">
            <a:xfrm flipV="1">
              <a:off x="2456317" y="2225448"/>
              <a:ext cx="158750" cy="6032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96"/>
            <p:cNvSpPr>
              <a:spLocks noChangeShapeType="1"/>
            </p:cNvSpPr>
            <p:nvPr/>
          </p:nvSpPr>
          <p:spPr bwMode="auto">
            <a:xfrm>
              <a:off x="6271079" y="2687410"/>
              <a:ext cx="0" cy="5461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 flipV="1">
              <a:off x="3372304" y="3504973"/>
              <a:ext cx="375443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4" name="Object 62"/>
            <p:cNvGraphicFramePr>
              <a:graphicFrameLocks noChangeAspect="1"/>
            </p:cNvGraphicFramePr>
            <p:nvPr/>
          </p:nvGraphicFramePr>
          <p:xfrm>
            <a:off x="4851628" y="1880727"/>
            <a:ext cx="808944" cy="403911"/>
          </p:xfrm>
          <a:graphic>
            <a:graphicData uri="http://schemas.openxmlformats.org/presentationml/2006/ole">
              <p:oleObj spid="_x0000_s69823" name="Equation" r:id="rId7" imgW="558800" imgH="279400" progId="Equation.DSMT4">
                <p:embed/>
              </p:oleObj>
            </a:graphicData>
          </a:graphic>
        </p:graphicFrame>
        <p:graphicFrame>
          <p:nvGraphicFramePr>
            <p:cNvPr id="55" name="Object 62"/>
            <p:cNvGraphicFramePr>
              <a:graphicFrameLocks noChangeAspect="1"/>
            </p:cNvGraphicFramePr>
            <p:nvPr/>
          </p:nvGraphicFramePr>
          <p:xfrm>
            <a:off x="7384595" y="2769960"/>
            <a:ext cx="246289" cy="346945"/>
          </p:xfrm>
          <a:graphic>
            <a:graphicData uri="http://schemas.openxmlformats.org/presentationml/2006/ole">
              <p:oleObj spid="_x0000_s69824" name="Equation" r:id="rId8" imgW="126725" imgH="177415" progId="Equation.DSMT4">
                <p:embed/>
              </p:oleObj>
            </a:graphicData>
          </a:graphic>
        </p:graphicFrame>
        <p:graphicFrame>
          <p:nvGraphicFramePr>
            <p:cNvPr id="56" name="Object 62"/>
            <p:cNvGraphicFramePr>
              <a:graphicFrameLocks noChangeAspect="1"/>
            </p:cNvGraphicFramePr>
            <p:nvPr/>
          </p:nvGraphicFramePr>
          <p:xfrm>
            <a:off x="5195208" y="2745920"/>
            <a:ext cx="295275" cy="373063"/>
          </p:xfrm>
          <a:graphic>
            <a:graphicData uri="http://schemas.openxmlformats.org/presentationml/2006/ole">
              <p:oleObj spid="_x0000_s69825" name="Equation" r:id="rId9" imgW="152334" imgH="190417" progId="Equation.DSMT4">
                <p:embed/>
              </p:oleObj>
            </a:graphicData>
          </a:graphic>
        </p:graphicFrame>
        <p:graphicFrame>
          <p:nvGraphicFramePr>
            <p:cNvPr id="57" name="Object 62"/>
            <p:cNvGraphicFramePr>
              <a:graphicFrameLocks noChangeAspect="1"/>
            </p:cNvGraphicFramePr>
            <p:nvPr/>
          </p:nvGraphicFramePr>
          <p:xfrm>
            <a:off x="6458404" y="2757260"/>
            <a:ext cx="271463" cy="373063"/>
          </p:xfrm>
          <a:graphic>
            <a:graphicData uri="http://schemas.openxmlformats.org/presentationml/2006/ole">
              <p:oleObj spid="_x0000_s69826" name="Equation" r:id="rId10" imgW="139639" imgH="190417" progId="Equation.DSMT4">
                <p:embed/>
              </p:oleObj>
            </a:graphicData>
          </a:graphic>
        </p:graphicFrame>
        <p:graphicFrame>
          <p:nvGraphicFramePr>
            <p:cNvPr id="58" name="Object 62"/>
            <p:cNvGraphicFramePr>
              <a:graphicFrameLocks noChangeAspect="1"/>
            </p:cNvGraphicFramePr>
            <p:nvPr/>
          </p:nvGraphicFramePr>
          <p:xfrm>
            <a:off x="1019629" y="2619602"/>
            <a:ext cx="590550" cy="496887"/>
          </p:xfrm>
          <a:graphic>
            <a:graphicData uri="http://schemas.openxmlformats.org/presentationml/2006/ole">
              <p:oleObj spid="_x0000_s69827" name="Equation" r:id="rId11" imgW="304536" imgH="253780" progId="Equation.DSMT4">
                <p:embed/>
              </p:oleObj>
            </a:graphicData>
          </a:graphic>
        </p:graphicFrame>
        <p:graphicFrame>
          <p:nvGraphicFramePr>
            <p:cNvPr id="59" name="Object 62"/>
            <p:cNvGraphicFramePr>
              <a:graphicFrameLocks noChangeAspect="1"/>
            </p:cNvGraphicFramePr>
            <p:nvPr/>
          </p:nvGraphicFramePr>
          <p:xfrm>
            <a:off x="2578101" y="2378585"/>
            <a:ext cx="448129" cy="411332"/>
          </p:xfrm>
          <a:graphic>
            <a:graphicData uri="http://schemas.openxmlformats.org/presentationml/2006/ole">
              <p:oleObj spid="_x0000_s69828" name="Equation" r:id="rId12" imgW="279279" imgH="253890" progId="Equation.DSMT4">
                <p:embed/>
              </p:oleObj>
            </a:graphicData>
          </a:graphic>
        </p:graphicFrame>
        <p:graphicFrame>
          <p:nvGraphicFramePr>
            <p:cNvPr id="69649" name="Object 62"/>
            <p:cNvGraphicFramePr>
              <a:graphicFrameLocks noChangeAspect="1"/>
            </p:cNvGraphicFramePr>
            <p:nvPr/>
          </p:nvGraphicFramePr>
          <p:xfrm>
            <a:off x="7994650" y="3089730"/>
            <a:ext cx="246063" cy="271463"/>
          </p:xfrm>
          <a:graphic>
            <a:graphicData uri="http://schemas.openxmlformats.org/presentationml/2006/ole">
              <p:oleObj spid="_x0000_s69829" name="Equation" r:id="rId13" imgW="126835" imgH="139518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354013" y="0"/>
            <a:ext cx="878998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Lossy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Capacitor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9639" name="Object 20"/>
          <p:cNvGraphicFramePr>
            <a:graphicFrameLocks noChangeAspect="1"/>
          </p:cNvGraphicFramePr>
          <p:nvPr/>
        </p:nvGraphicFramePr>
        <p:xfrm>
          <a:off x="1213017" y="3221228"/>
          <a:ext cx="2525712" cy="3309937"/>
        </p:xfrm>
        <a:graphic>
          <a:graphicData uri="http://schemas.openxmlformats.org/presentationml/2006/ole">
            <p:oleObj spid="_x0000_s73911" name="Equation" r:id="rId4" imgW="1447800" imgH="1905000" progId="Equation.DSMT4">
              <p:embed/>
            </p:oleObj>
          </a:graphicData>
        </a:graphic>
      </p:graphicFrame>
      <p:graphicFrame>
        <p:nvGraphicFramePr>
          <p:cNvPr id="73732" name="Object 7"/>
          <p:cNvGraphicFramePr>
            <a:graphicFrameLocks noChangeAspect="1"/>
          </p:cNvGraphicFramePr>
          <p:nvPr/>
        </p:nvGraphicFramePr>
        <p:xfrm>
          <a:off x="5618495" y="3152775"/>
          <a:ext cx="2481262" cy="2581275"/>
        </p:xfrm>
        <a:graphic>
          <a:graphicData uri="http://schemas.openxmlformats.org/presentationml/2006/ole">
            <p:oleObj spid="_x0000_s73912" name="Equation" r:id="rId5" imgW="1422400" imgH="1485900" progId="Equation.DSMT4">
              <p:embed/>
            </p:oleObj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 flipV="1">
            <a:off x="3930555" y="3671248"/>
            <a:ext cx="1596788" cy="20471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954314" y="835698"/>
            <a:ext cx="7298047" cy="1927459"/>
            <a:chOff x="1019629" y="1880727"/>
            <a:chExt cx="7298047" cy="1927459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8108126" y="2405985"/>
              <a:ext cx="0" cy="5715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7898576" y="2405985"/>
              <a:ext cx="4191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8" name="Line 4"/>
            <p:cNvSpPr>
              <a:spLocks noChangeShapeType="1"/>
            </p:cNvSpPr>
            <p:nvPr/>
          </p:nvSpPr>
          <p:spPr bwMode="auto">
            <a:xfrm flipV="1">
              <a:off x="3365954" y="2404835"/>
              <a:ext cx="375443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3367542" y="2419123"/>
              <a:ext cx="3746500" cy="1060451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" name="Object 14"/>
            <p:cNvGraphicFramePr>
              <a:graphicFrameLocks noChangeAspect="1"/>
            </p:cNvGraphicFramePr>
            <p:nvPr/>
          </p:nvGraphicFramePr>
          <p:xfrm>
            <a:off x="3812042" y="2828698"/>
            <a:ext cx="638175" cy="376238"/>
          </p:xfrm>
          <a:graphic>
            <a:graphicData uri="http://schemas.openxmlformats.org/presentationml/2006/ole">
              <p:oleObj spid="_x0000_s73913" name="Equation" r:id="rId6" imgW="279279" imgH="165028" progId="Equation.DSMT4">
                <p:embed/>
              </p:oleObj>
            </a:graphicData>
          </a:graphic>
        </p:graphicFrame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7275967" y="2400073"/>
              <a:ext cx="0" cy="10795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3450092" y="2322285"/>
              <a:ext cx="393858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+ + + + + + + + + + + + + + + + + + </a:t>
              </a:r>
            </a:p>
          </p:txBody>
        </p:sp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3370717" y="3200173"/>
              <a:ext cx="3778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hlink"/>
                  </a:solidFill>
                </a:rPr>
                <a:t>- - - - - - - - - - - - - - - - - - - - - - - - - - </a:t>
              </a:r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>
              <a:off x="5013779" y="2693760"/>
              <a:ext cx="0" cy="49847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2118179" y="2230973"/>
              <a:ext cx="1414463" cy="500063"/>
            </a:xfrm>
            <a:custGeom>
              <a:avLst/>
              <a:gdLst>
                <a:gd name="T0" fmla="*/ 891 w 891"/>
                <a:gd name="T1" fmla="*/ 107 h 335"/>
                <a:gd name="T2" fmla="*/ 507 w 891"/>
                <a:gd name="T3" fmla="*/ 5 h 335"/>
                <a:gd name="T4" fmla="*/ 146 w 891"/>
                <a:gd name="T5" fmla="*/ 77 h 335"/>
                <a:gd name="T6" fmla="*/ 0 w 891"/>
                <a:gd name="T7" fmla="*/ 346 h 3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1"/>
                <a:gd name="T13" fmla="*/ 0 h 335"/>
                <a:gd name="T14" fmla="*/ 891 w 891"/>
                <a:gd name="T15" fmla="*/ 335 h 3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1" h="335">
                  <a:moveTo>
                    <a:pt x="891" y="104"/>
                  </a:moveTo>
                  <a:cubicBezTo>
                    <a:pt x="827" y="89"/>
                    <a:pt x="631" y="10"/>
                    <a:pt x="507" y="5"/>
                  </a:cubicBezTo>
                  <a:cubicBezTo>
                    <a:pt x="383" y="0"/>
                    <a:pt x="230" y="19"/>
                    <a:pt x="146" y="74"/>
                  </a:cubicBezTo>
                  <a:cubicBezTo>
                    <a:pt x="62" y="129"/>
                    <a:pt x="30" y="281"/>
                    <a:pt x="0" y="335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1862592" y="2730273"/>
              <a:ext cx="5492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1978479" y="2819173"/>
              <a:ext cx="2698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 flipV="1">
              <a:off x="2100717" y="2830285"/>
              <a:ext cx="2333625" cy="977901"/>
            </a:xfrm>
            <a:custGeom>
              <a:avLst/>
              <a:gdLst>
                <a:gd name="T0" fmla="*/ 1190 w 853"/>
                <a:gd name="T1" fmla="*/ 692 h 332"/>
                <a:gd name="T2" fmla="*/ 706 w 853"/>
                <a:gd name="T3" fmla="*/ 16 h 332"/>
                <a:gd name="T4" fmla="*/ 203 w 853"/>
                <a:gd name="T5" fmla="*/ 569 h 332"/>
                <a:gd name="T6" fmla="*/ 0 w 853"/>
                <a:gd name="T7" fmla="*/ 2665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3"/>
                <a:gd name="T13" fmla="*/ 0 h 332"/>
                <a:gd name="T14" fmla="*/ 853 w 853"/>
                <a:gd name="T15" fmla="*/ 332 h 332"/>
                <a:gd name="connsiteX0" fmla="*/ 10000 w 10812"/>
                <a:gd name="connsiteY0" fmla="*/ 2662 h 10072"/>
                <a:gd name="connsiteX1" fmla="*/ 10136 w 10812"/>
                <a:gd name="connsiteY1" fmla="*/ 3002 h 10072"/>
                <a:gd name="connsiteX2" fmla="*/ 5944 w 10812"/>
                <a:gd name="connsiteY2" fmla="*/ 132 h 10072"/>
                <a:gd name="connsiteX3" fmla="*/ 1712 w 10812"/>
                <a:gd name="connsiteY3" fmla="*/ 2211 h 10072"/>
                <a:gd name="connsiteX4" fmla="*/ 0 w 10812"/>
                <a:gd name="connsiteY4" fmla="*/ 10072 h 10072"/>
                <a:gd name="connsiteX0" fmla="*/ 10000 w 10812"/>
                <a:gd name="connsiteY0" fmla="*/ 2600 h 10010"/>
                <a:gd name="connsiteX1" fmla="*/ 10136 w 10812"/>
                <a:gd name="connsiteY1" fmla="*/ 2940 h 10010"/>
                <a:gd name="connsiteX2" fmla="*/ 5944 w 10812"/>
                <a:gd name="connsiteY2" fmla="*/ 70 h 10010"/>
                <a:gd name="connsiteX3" fmla="*/ 1208 w 10812"/>
                <a:gd name="connsiteY3" fmla="*/ 2521 h 10010"/>
                <a:gd name="connsiteX4" fmla="*/ 0 w 10812"/>
                <a:gd name="connsiteY4" fmla="*/ 10010 h 10010"/>
                <a:gd name="connsiteX0" fmla="*/ 10000 w 10812"/>
                <a:gd name="connsiteY0" fmla="*/ 2228 h 9638"/>
                <a:gd name="connsiteX1" fmla="*/ 10136 w 10812"/>
                <a:gd name="connsiteY1" fmla="*/ 2568 h 9638"/>
                <a:gd name="connsiteX2" fmla="*/ 5944 w 10812"/>
                <a:gd name="connsiteY2" fmla="*/ 70 h 9638"/>
                <a:gd name="connsiteX3" fmla="*/ 1208 w 10812"/>
                <a:gd name="connsiteY3" fmla="*/ 2149 h 9638"/>
                <a:gd name="connsiteX4" fmla="*/ 0 w 10812"/>
                <a:gd name="connsiteY4" fmla="*/ 9638 h 9638"/>
                <a:gd name="connsiteX0" fmla="*/ 9249 w 10058"/>
                <a:gd name="connsiteY0" fmla="*/ 2376 h 10064"/>
                <a:gd name="connsiteX1" fmla="*/ 9433 w 10058"/>
                <a:gd name="connsiteY1" fmla="*/ 1474 h 10064"/>
                <a:gd name="connsiteX2" fmla="*/ 5498 w 10058"/>
                <a:gd name="connsiteY2" fmla="*/ 137 h 10064"/>
                <a:gd name="connsiteX3" fmla="*/ 1117 w 10058"/>
                <a:gd name="connsiteY3" fmla="*/ 2294 h 10064"/>
                <a:gd name="connsiteX4" fmla="*/ 0 w 10058"/>
                <a:gd name="connsiteY4" fmla="*/ 10064 h 10064"/>
                <a:gd name="connsiteX0" fmla="*/ 9249 w 10815"/>
                <a:gd name="connsiteY0" fmla="*/ 2376 h 10064"/>
                <a:gd name="connsiteX1" fmla="*/ 9433 w 10815"/>
                <a:gd name="connsiteY1" fmla="*/ 1474 h 10064"/>
                <a:gd name="connsiteX2" fmla="*/ 5498 w 10815"/>
                <a:gd name="connsiteY2" fmla="*/ 137 h 10064"/>
                <a:gd name="connsiteX3" fmla="*/ 1117 w 10815"/>
                <a:gd name="connsiteY3" fmla="*/ 2294 h 10064"/>
                <a:gd name="connsiteX4" fmla="*/ 0 w 10815"/>
                <a:gd name="connsiteY4" fmla="*/ 10064 h 10064"/>
                <a:gd name="connsiteX0" fmla="*/ 11812 w 11814"/>
                <a:gd name="connsiteY0" fmla="*/ 1701 h 10064"/>
                <a:gd name="connsiteX1" fmla="*/ 9433 w 11814"/>
                <a:gd name="connsiteY1" fmla="*/ 1474 h 10064"/>
                <a:gd name="connsiteX2" fmla="*/ 5498 w 11814"/>
                <a:gd name="connsiteY2" fmla="*/ 137 h 10064"/>
                <a:gd name="connsiteX3" fmla="*/ 1117 w 11814"/>
                <a:gd name="connsiteY3" fmla="*/ 2294 h 10064"/>
                <a:gd name="connsiteX4" fmla="*/ 0 w 11814"/>
                <a:gd name="connsiteY4" fmla="*/ 10064 h 10064"/>
                <a:gd name="connsiteX0" fmla="*/ 11812 w 11814"/>
                <a:gd name="connsiteY0" fmla="*/ 1701 h 10064"/>
                <a:gd name="connsiteX1" fmla="*/ 9433 w 11814"/>
                <a:gd name="connsiteY1" fmla="*/ 1474 h 10064"/>
                <a:gd name="connsiteX2" fmla="*/ 5498 w 11814"/>
                <a:gd name="connsiteY2" fmla="*/ 137 h 10064"/>
                <a:gd name="connsiteX3" fmla="*/ 1117 w 11814"/>
                <a:gd name="connsiteY3" fmla="*/ 2294 h 10064"/>
                <a:gd name="connsiteX4" fmla="*/ 0 w 11814"/>
                <a:gd name="connsiteY4" fmla="*/ 10064 h 10064"/>
                <a:gd name="connsiteX0" fmla="*/ 11812 w 12280"/>
                <a:gd name="connsiteY0" fmla="*/ 1701 h 10064"/>
                <a:gd name="connsiteX1" fmla="*/ 11883 w 12280"/>
                <a:gd name="connsiteY1" fmla="*/ 2830 h 10064"/>
                <a:gd name="connsiteX2" fmla="*/ 9433 w 12280"/>
                <a:gd name="connsiteY2" fmla="*/ 1474 h 10064"/>
                <a:gd name="connsiteX3" fmla="*/ 5498 w 12280"/>
                <a:gd name="connsiteY3" fmla="*/ 137 h 10064"/>
                <a:gd name="connsiteX4" fmla="*/ 1117 w 12280"/>
                <a:gd name="connsiteY4" fmla="*/ 2294 h 10064"/>
                <a:gd name="connsiteX5" fmla="*/ 0 w 12280"/>
                <a:gd name="connsiteY5" fmla="*/ 10064 h 10064"/>
                <a:gd name="connsiteX0" fmla="*/ 14200 w 14200"/>
                <a:gd name="connsiteY0" fmla="*/ 2955 h 10064"/>
                <a:gd name="connsiteX1" fmla="*/ 11883 w 14200"/>
                <a:gd name="connsiteY1" fmla="*/ 2830 h 10064"/>
                <a:gd name="connsiteX2" fmla="*/ 9433 w 14200"/>
                <a:gd name="connsiteY2" fmla="*/ 1474 h 10064"/>
                <a:gd name="connsiteX3" fmla="*/ 5498 w 14200"/>
                <a:gd name="connsiteY3" fmla="*/ 137 h 10064"/>
                <a:gd name="connsiteX4" fmla="*/ 1117 w 14200"/>
                <a:gd name="connsiteY4" fmla="*/ 2294 h 10064"/>
                <a:gd name="connsiteX5" fmla="*/ 0 w 14200"/>
                <a:gd name="connsiteY5" fmla="*/ 10064 h 10064"/>
                <a:gd name="connsiteX0" fmla="*/ 14200 w 14200"/>
                <a:gd name="connsiteY0" fmla="*/ 2955 h 10064"/>
                <a:gd name="connsiteX1" fmla="*/ 12116 w 14200"/>
                <a:gd name="connsiteY1" fmla="*/ 1865 h 10064"/>
                <a:gd name="connsiteX2" fmla="*/ 9433 w 14200"/>
                <a:gd name="connsiteY2" fmla="*/ 1474 h 10064"/>
                <a:gd name="connsiteX3" fmla="*/ 5498 w 14200"/>
                <a:gd name="connsiteY3" fmla="*/ 137 h 10064"/>
                <a:gd name="connsiteX4" fmla="*/ 1117 w 14200"/>
                <a:gd name="connsiteY4" fmla="*/ 2294 h 10064"/>
                <a:gd name="connsiteX5" fmla="*/ 0 w 14200"/>
                <a:gd name="connsiteY5" fmla="*/ 10064 h 10064"/>
                <a:gd name="connsiteX0" fmla="*/ 14200 w 14200"/>
                <a:gd name="connsiteY0" fmla="*/ 3083 h 10192"/>
                <a:gd name="connsiteX1" fmla="*/ 12116 w 14200"/>
                <a:gd name="connsiteY1" fmla="*/ 1993 h 10192"/>
                <a:gd name="connsiteX2" fmla="*/ 9550 w 14200"/>
                <a:gd name="connsiteY2" fmla="*/ 830 h 10192"/>
                <a:gd name="connsiteX3" fmla="*/ 5498 w 14200"/>
                <a:gd name="connsiteY3" fmla="*/ 265 h 10192"/>
                <a:gd name="connsiteX4" fmla="*/ 1117 w 14200"/>
                <a:gd name="connsiteY4" fmla="*/ 2422 h 10192"/>
                <a:gd name="connsiteX5" fmla="*/ 0 w 14200"/>
                <a:gd name="connsiteY5" fmla="*/ 10192 h 10192"/>
                <a:gd name="connsiteX0" fmla="*/ 14200 w 14200"/>
                <a:gd name="connsiteY0" fmla="*/ 3083 h 9903"/>
                <a:gd name="connsiteX1" fmla="*/ 12116 w 14200"/>
                <a:gd name="connsiteY1" fmla="*/ 1993 h 9903"/>
                <a:gd name="connsiteX2" fmla="*/ 9550 w 14200"/>
                <a:gd name="connsiteY2" fmla="*/ 830 h 9903"/>
                <a:gd name="connsiteX3" fmla="*/ 5498 w 14200"/>
                <a:gd name="connsiteY3" fmla="*/ 265 h 9903"/>
                <a:gd name="connsiteX4" fmla="*/ 1117 w 14200"/>
                <a:gd name="connsiteY4" fmla="*/ 2422 h 9903"/>
                <a:gd name="connsiteX5" fmla="*/ 0 w 14200"/>
                <a:gd name="connsiteY5" fmla="*/ 9903 h 9903"/>
                <a:gd name="connsiteX0" fmla="*/ 10000 w 10000"/>
                <a:gd name="connsiteY0" fmla="*/ 3113 h 10000"/>
                <a:gd name="connsiteX1" fmla="*/ 8532 w 10000"/>
                <a:gd name="connsiteY1" fmla="*/ 2013 h 10000"/>
                <a:gd name="connsiteX2" fmla="*/ 6725 w 10000"/>
                <a:gd name="connsiteY2" fmla="*/ 838 h 10000"/>
                <a:gd name="connsiteX3" fmla="*/ 3872 w 10000"/>
                <a:gd name="connsiteY3" fmla="*/ 268 h 10000"/>
                <a:gd name="connsiteX4" fmla="*/ 787 w 10000"/>
                <a:gd name="connsiteY4" fmla="*/ 2446 h 10000"/>
                <a:gd name="connsiteX5" fmla="*/ 205 w 10000"/>
                <a:gd name="connsiteY5" fmla="*/ 6980 h 10000"/>
                <a:gd name="connsiteX6" fmla="*/ 0 w 10000"/>
                <a:gd name="connsiteY6" fmla="*/ 10000 h 10000"/>
                <a:gd name="connsiteX0" fmla="*/ 10090 w 10090"/>
                <a:gd name="connsiteY0" fmla="*/ 3113 h 10000"/>
                <a:gd name="connsiteX1" fmla="*/ 8622 w 10090"/>
                <a:gd name="connsiteY1" fmla="*/ 2013 h 10000"/>
                <a:gd name="connsiteX2" fmla="*/ 6815 w 10090"/>
                <a:gd name="connsiteY2" fmla="*/ 838 h 10000"/>
                <a:gd name="connsiteX3" fmla="*/ 3962 w 10090"/>
                <a:gd name="connsiteY3" fmla="*/ 268 h 10000"/>
                <a:gd name="connsiteX4" fmla="*/ 877 w 10090"/>
                <a:gd name="connsiteY4" fmla="*/ 2446 h 10000"/>
                <a:gd name="connsiteX5" fmla="*/ 131 w 10090"/>
                <a:gd name="connsiteY5" fmla="*/ 6590 h 10000"/>
                <a:gd name="connsiteX6" fmla="*/ 90 w 10090"/>
                <a:gd name="connsiteY6" fmla="*/ 10000 h 10000"/>
                <a:gd name="connsiteX0" fmla="*/ 10008 w 10008"/>
                <a:gd name="connsiteY0" fmla="*/ 3113 h 10000"/>
                <a:gd name="connsiteX1" fmla="*/ 8540 w 10008"/>
                <a:gd name="connsiteY1" fmla="*/ 2013 h 10000"/>
                <a:gd name="connsiteX2" fmla="*/ 6733 w 10008"/>
                <a:gd name="connsiteY2" fmla="*/ 838 h 10000"/>
                <a:gd name="connsiteX3" fmla="*/ 3880 w 10008"/>
                <a:gd name="connsiteY3" fmla="*/ 268 h 10000"/>
                <a:gd name="connsiteX4" fmla="*/ 795 w 10008"/>
                <a:gd name="connsiteY4" fmla="*/ 2446 h 10000"/>
                <a:gd name="connsiteX5" fmla="*/ 131 w 10008"/>
                <a:gd name="connsiteY5" fmla="*/ 6493 h 10000"/>
                <a:gd name="connsiteX6" fmla="*/ 8 w 10008"/>
                <a:gd name="connsiteY6" fmla="*/ 10000 h 10000"/>
                <a:gd name="connsiteX0" fmla="*/ 10049 w 10049"/>
                <a:gd name="connsiteY0" fmla="*/ 3113 h 10000"/>
                <a:gd name="connsiteX1" fmla="*/ 8581 w 10049"/>
                <a:gd name="connsiteY1" fmla="*/ 2013 h 10000"/>
                <a:gd name="connsiteX2" fmla="*/ 6774 w 10049"/>
                <a:gd name="connsiteY2" fmla="*/ 838 h 10000"/>
                <a:gd name="connsiteX3" fmla="*/ 3921 w 10049"/>
                <a:gd name="connsiteY3" fmla="*/ 268 h 10000"/>
                <a:gd name="connsiteX4" fmla="*/ 836 w 10049"/>
                <a:gd name="connsiteY4" fmla="*/ 2446 h 10000"/>
                <a:gd name="connsiteX5" fmla="*/ 131 w 10049"/>
                <a:gd name="connsiteY5" fmla="*/ 6006 h 10000"/>
                <a:gd name="connsiteX6" fmla="*/ 49 w 10049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49" h="10000">
                  <a:moveTo>
                    <a:pt x="10049" y="3113"/>
                  </a:moveTo>
                  <a:cubicBezTo>
                    <a:pt x="10044" y="3124"/>
                    <a:pt x="9127" y="2391"/>
                    <a:pt x="8581" y="2013"/>
                  </a:cubicBezTo>
                  <a:cubicBezTo>
                    <a:pt x="8036" y="1634"/>
                    <a:pt x="7510" y="1113"/>
                    <a:pt x="6774" y="838"/>
                  </a:cubicBezTo>
                  <a:cubicBezTo>
                    <a:pt x="6334" y="461"/>
                    <a:pt x="4910" y="0"/>
                    <a:pt x="3921" y="268"/>
                  </a:cubicBezTo>
                  <a:cubicBezTo>
                    <a:pt x="2931" y="535"/>
                    <a:pt x="1468" y="1490"/>
                    <a:pt x="836" y="2446"/>
                  </a:cubicBezTo>
                  <a:cubicBezTo>
                    <a:pt x="204" y="3402"/>
                    <a:pt x="262" y="4747"/>
                    <a:pt x="131" y="6006"/>
                  </a:cubicBezTo>
                  <a:cubicBezTo>
                    <a:pt x="0" y="7265"/>
                    <a:pt x="83" y="9497"/>
                    <a:pt x="49" y="1000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Text Box 78"/>
            <p:cNvSpPr txBox="1">
              <a:spLocks noChangeArrowheads="1"/>
            </p:cNvSpPr>
            <p:nvPr/>
          </p:nvSpPr>
          <p:spPr bwMode="auto">
            <a:xfrm>
              <a:off x="1587954" y="2303235"/>
              <a:ext cx="31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0" name="Text Box 79"/>
            <p:cNvSpPr txBox="1">
              <a:spLocks noChangeArrowheads="1"/>
            </p:cNvSpPr>
            <p:nvPr/>
          </p:nvSpPr>
          <p:spPr bwMode="auto">
            <a:xfrm>
              <a:off x="1653042" y="2962048"/>
              <a:ext cx="24923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51" name="Line 88"/>
            <p:cNvSpPr>
              <a:spLocks noChangeShapeType="1"/>
            </p:cNvSpPr>
            <p:nvPr/>
          </p:nvSpPr>
          <p:spPr bwMode="auto">
            <a:xfrm flipV="1">
              <a:off x="2456317" y="2237323"/>
              <a:ext cx="158750" cy="6032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96"/>
            <p:cNvSpPr>
              <a:spLocks noChangeShapeType="1"/>
            </p:cNvSpPr>
            <p:nvPr/>
          </p:nvSpPr>
          <p:spPr bwMode="auto">
            <a:xfrm>
              <a:off x="6271079" y="2687410"/>
              <a:ext cx="0" cy="5461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 flipV="1">
              <a:off x="3372304" y="3504973"/>
              <a:ext cx="375443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4" name="Object 62"/>
            <p:cNvGraphicFramePr>
              <a:graphicFrameLocks noChangeAspect="1"/>
            </p:cNvGraphicFramePr>
            <p:nvPr/>
          </p:nvGraphicFramePr>
          <p:xfrm>
            <a:off x="4851628" y="1880727"/>
            <a:ext cx="808944" cy="403911"/>
          </p:xfrm>
          <a:graphic>
            <a:graphicData uri="http://schemas.openxmlformats.org/presentationml/2006/ole">
              <p:oleObj spid="_x0000_s73914" name="Equation" r:id="rId7" imgW="558800" imgH="279400" progId="Equation.DSMT4">
                <p:embed/>
              </p:oleObj>
            </a:graphicData>
          </a:graphic>
        </p:graphicFrame>
        <p:graphicFrame>
          <p:nvGraphicFramePr>
            <p:cNvPr id="55" name="Object 62"/>
            <p:cNvGraphicFramePr>
              <a:graphicFrameLocks noChangeAspect="1"/>
            </p:cNvGraphicFramePr>
            <p:nvPr/>
          </p:nvGraphicFramePr>
          <p:xfrm>
            <a:off x="7384595" y="2769960"/>
            <a:ext cx="246289" cy="346945"/>
          </p:xfrm>
          <a:graphic>
            <a:graphicData uri="http://schemas.openxmlformats.org/presentationml/2006/ole">
              <p:oleObj spid="_x0000_s73915" name="Equation" r:id="rId8" imgW="126725" imgH="177415" progId="Equation.DSMT4">
                <p:embed/>
              </p:oleObj>
            </a:graphicData>
          </a:graphic>
        </p:graphicFrame>
        <p:graphicFrame>
          <p:nvGraphicFramePr>
            <p:cNvPr id="56" name="Object 62"/>
            <p:cNvGraphicFramePr>
              <a:graphicFrameLocks noChangeAspect="1"/>
            </p:cNvGraphicFramePr>
            <p:nvPr/>
          </p:nvGraphicFramePr>
          <p:xfrm>
            <a:off x="5195208" y="2745920"/>
            <a:ext cx="295275" cy="373063"/>
          </p:xfrm>
          <a:graphic>
            <a:graphicData uri="http://schemas.openxmlformats.org/presentationml/2006/ole">
              <p:oleObj spid="_x0000_s73916" name="Equation" r:id="rId9" imgW="152334" imgH="190417" progId="Equation.DSMT4">
                <p:embed/>
              </p:oleObj>
            </a:graphicData>
          </a:graphic>
        </p:graphicFrame>
        <p:graphicFrame>
          <p:nvGraphicFramePr>
            <p:cNvPr id="57" name="Object 62"/>
            <p:cNvGraphicFramePr>
              <a:graphicFrameLocks noChangeAspect="1"/>
            </p:cNvGraphicFramePr>
            <p:nvPr/>
          </p:nvGraphicFramePr>
          <p:xfrm>
            <a:off x="6458404" y="2757260"/>
            <a:ext cx="271463" cy="373063"/>
          </p:xfrm>
          <a:graphic>
            <a:graphicData uri="http://schemas.openxmlformats.org/presentationml/2006/ole">
              <p:oleObj spid="_x0000_s73917" name="Equation" r:id="rId10" imgW="139639" imgH="190417" progId="Equation.DSMT4">
                <p:embed/>
              </p:oleObj>
            </a:graphicData>
          </a:graphic>
        </p:graphicFrame>
        <p:graphicFrame>
          <p:nvGraphicFramePr>
            <p:cNvPr id="58" name="Object 62"/>
            <p:cNvGraphicFramePr>
              <a:graphicFrameLocks noChangeAspect="1"/>
            </p:cNvGraphicFramePr>
            <p:nvPr/>
          </p:nvGraphicFramePr>
          <p:xfrm>
            <a:off x="1019629" y="2619602"/>
            <a:ext cx="590550" cy="496887"/>
          </p:xfrm>
          <a:graphic>
            <a:graphicData uri="http://schemas.openxmlformats.org/presentationml/2006/ole">
              <p:oleObj spid="_x0000_s73918" name="Equation" r:id="rId11" imgW="304536" imgH="253780" progId="Equation.DSMT4">
                <p:embed/>
              </p:oleObj>
            </a:graphicData>
          </a:graphic>
        </p:graphicFrame>
        <p:graphicFrame>
          <p:nvGraphicFramePr>
            <p:cNvPr id="59" name="Object 62"/>
            <p:cNvGraphicFramePr>
              <a:graphicFrameLocks noChangeAspect="1"/>
            </p:cNvGraphicFramePr>
            <p:nvPr/>
          </p:nvGraphicFramePr>
          <p:xfrm>
            <a:off x="2578101" y="2378585"/>
            <a:ext cx="448129" cy="411332"/>
          </p:xfrm>
          <a:graphic>
            <a:graphicData uri="http://schemas.openxmlformats.org/presentationml/2006/ole">
              <p:oleObj spid="_x0000_s73919" name="Equation" r:id="rId12" imgW="279279" imgH="253890" progId="Equation.DSMT4">
                <p:embed/>
              </p:oleObj>
            </a:graphicData>
          </a:graphic>
        </p:graphicFrame>
        <p:graphicFrame>
          <p:nvGraphicFramePr>
            <p:cNvPr id="60" name="Object 62"/>
            <p:cNvGraphicFramePr>
              <a:graphicFrameLocks noChangeAspect="1"/>
            </p:cNvGraphicFramePr>
            <p:nvPr/>
          </p:nvGraphicFramePr>
          <p:xfrm>
            <a:off x="7994650" y="3089730"/>
            <a:ext cx="246063" cy="271463"/>
          </p:xfrm>
          <a:graphic>
            <a:graphicData uri="http://schemas.openxmlformats.org/presentationml/2006/ole">
              <p:oleObj spid="_x0000_s73920" name="Equation" r:id="rId13" imgW="126835" imgH="139518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354013" y="0"/>
            <a:ext cx="878998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Lossy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Capacitor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9639" name="Object 20"/>
          <p:cNvGraphicFramePr>
            <a:graphicFrameLocks noChangeAspect="1"/>
          </p:cNvGraphicFramePr>
          <p:nvPr/>
        </p:nvGraphicFramePr>
        <p:xfrm>
          <a:off x="5291138" y="3813175"/>
          <a:ext cx="2701925" cy="854075"/>
        </p:xfrm>
        <a:graphic>
          <a:graphicData uri="http://schemas.openxmlformats.org/presentationml/2006/ole">
            <p:oleObj spid="_x0000_s74989" name="Equation" r:id="rId4" imgW="1320227" imgH="418918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585947" y="6099377"/>
            <a:ext cx="6148272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This is the KCL equation for a resistor in parallel with a capacitor.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54314" y="835698"/>
            <a:ext cx="7298047" cy="1927459"/>
            <a:chOff x="1019629" y="1880727"/>
            <a:chExt cx="7298047" cy="1927459"/>
          </a:xfrm>
        </p:grpSpPr>
        <p:cxnSp>
          <p:nvCxnSpPr>
            <p:cNvPr id="71" name="Straight Arrow Connector 70"/>
            <p:cNvCxnSpPr/>
            <p:nvPr/>
          </p:nvCxnSpPr>
          <p:spPr bwMode="auto">
            <a:xfrm>
              <a:off x="8108126" y="2405985"/>
              <a:ext cx="0" cy="5715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7898576" y="2405985"/>
              <a:ext cx="4191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4" name="Line 4"/>
            <p:cNvSpPr>
              <a:spLocks noChangeShapeType="1"/>
            </p:cNvSpPr>
            <p:nvPr/>
          </p:nvSpPr>
          <p:spPr bwMode="auto">
            <a:xfrm flipV="1">
              <a:off x="3365954" y="2404835"/>
              <a:ext cx="375443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3367542" y="2419123"/>
              <a:ext cx="3746500" cy="1060451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6" name="Object 14"/>
            <p:cNvGraphicFramePr>
              <a:graphicFrameLocks noChangeAspect="1"/>
            </p:cNvGraphicFramePr>
            <p:nvPr/>
          </p:nvGraphicFramePr>
          <p:xfrm>
            <a:off x="3812042" y="2828698"/>
            <a:ext cx="638175" cy="376238"/>
          </p:xfrm>
          <a:graphic>
            <a:graphicData uri="http://schemas.openxmlformats.org/presentationml/2006/ole">
              <p:oleObj spid="_x0000_s74990" name="Equation" r:id="rId5" imgW="279279" imgH="165028" progId="Equation.DSMT4">
                <p:embed/>
              </p:oleObj>
            </a:graphicData>
          </a:graphic>
        </p:graphicFrame>
        <p:sp>
          <p:nvSpPr>
            <p:cNvPr id="77" name="Line 15"/>
            <p:cNvSpPr>
              <a:spLocks noChangeShapeType="1"/>
            </p:cNvSpPr>
            <p:nvPr/>
          </p:nvSpPr>
          <p:spPr bwMode="auto">
            <a:xfrm>
              <a:off x="7275967" y="2400073"/>
              <a:ext cx="0" cy="10795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Text Box 34"/>
            <p:cNvSpPr txBox="1">
              <a:spLocks noChangeArrowheads="1"/>
            </p:cNvSpPr>
            <p:nvPr/>
          </p:nvSpPr>
          <p:spPr bwMode="auto">
            <a:xfrm>
              <a:off x="3450092" y="2322285"/>
              <a:ext cx="393858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+ + + + + + + + + + + + + + + + + + </a:t>
              </a:r>
            </a:p>
          </p:txBody>
        </p:sp>
        <p:sp>
          <p:nvSpPr>
            <p:cNvPr id="79" name="Text Box 37"/>
            <p:cNvSpPr txBox="1">
              <a:spLocks noChangeArrowheads="1"/>
            </p:cNvSpPr>
            <p:nvPr/>
          </p:nvSpPr>
          <p:spPr bwMode="auto">
            <a:xfrm>
              <a:off x="3370717" y="3200173"/>
              <a:ext cx="3778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hlink"/>
                  </a:solidFill>
                </a:rPr>
                <a:t>- - - - - - - - - - - - - - - - - - - - - - - - - - </a:t>
              </a:r>
            </a:p>
          </p:txBody>
        </p:sp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5013779" y="2693760"/>
              <a:ext cx="0" cy="49847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" name="Freeform 41"/>
            <p:cNvSpPr>
              <a:spLocks/>
            </p:cNvSpPr>
            <p:nvPr/>
          </p:nvSpPr>
          <p:spPr bwMode="auto">
            <a:xfrm>
              <a:off x="2118179" y="2230973"/>
              <a:ext cx="1414463" cy="500063"/>
            </a:xfrm>
            <a:custGeom>
              <a:avLst/>
              <a:gdLst>
                <a:gd name="T0" fmla="*/ 891 w 891"/>
                <a:gd name="T1" fmla="*/ 107 h 335"/>
                <a:gd name="T2" fmla="*/ 507 w 891"/>
                <a:gd name="T3" fmla="*/ 5 h 335"/>
                <a:gd name="T4" fmla="*/ 146 w 891"/>
                <a:gd name="T5" fmla="*/ 77 h 335"/>
                <a:gd name="T6" fmla="*/ 0 w 891"/>
                <a:gd name="T7" fmla="*/ 346 h 3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1"/>
                <a:gd name="T13" fmla="*/ 0 h 335"/>
                <a:gd name="T14" fmla="*/ 891 w 891"/>
                <a:gd name="T15" fmla="*/ 335 h 3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1" h="335">
                  <a:moveTo>
                    <a:pt x="891" y="104"/>
                  </a:moveTo>
                  <a:cubicBezTo>
                    <a:pt x="827" y="89"/>
                    <a:pt x="631" y="10"/>
                    <a:pt x="507" y="5"/>
                  </a:cubicBezTo>
                  <a:cubicBezTo>
                    <a:pt x="383" y="0"/>
                    <a:pt x="230" y="19"/>
                    <a:pt x="146" y="74"/>
                  </a:cubicBezTo>
                  <a:cubicBezTo>
                    <a:pt x="62" y="129"/>
                    <a:pt x="30" y="281"/>
                    <a:pt x="0" y="335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" name="Line 42"/>
            <p:cNvSpPr>
              <a:spLocks noChangeShapeType="1"/>
            </p:cNvSpPr>
            <p:nvPr/>
          </p:nvSpPr>
          <p:spPr bwMode="auto">
            <a:xfrm>
              <a:off x="1862592" y="2730273"/>
              <a:ext cx="5492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3" name="Line 43"/>
            <p:cNvSpPr>
              <a:spLocks noChangeShapeType="1"/>
            </p:cNvSpPr>
            <p:nvPr/>
          </p:nvSpPr>
          <p:spPr bwMode="auto">
            <a:xfrm>
              <a:off x="1978479" y="2819173"/>
              <a:ext cx="2698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Freeform 44"/>
            <p:cNvSpPr>
              <a:spLocks/>
            </p:cNvSpPr>
            <p:nvPr/>
          </p:nvSpPr>
          <p:spPr bwMode="auto">
            <a:xfrm flipV="1">
              <a:off x="2100717" y="2830285"/>
              <a:ext cx="2333625" cy="977901"/>
            </a:xfrm>
            <a:custGeom>
              <a:avLst/>
              <a:gdLst>
                <a:gd name="T0" fmla="*/ 1190 w 853"/>
                <a:gd name="T1" fmla="*/ 692 h 332"/>
                <a:gd name="T2" fmla="*/ 706 w 853"/>
                <a:gd name="T3" fmla="*/ 16 h 332"/>
                <a:gd name="T4" fmla="*/ 203 w 853"/>
                <a:gd name="T5" fmla="*/ 569 h 332"/>
                <a:gd name="T6" fmla="*/ 0 w 853"/>
                <a:gd name="T7" fmla="*/ 2665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3"/>
                <a:gd name="T13" fmla="*/ 0 h 332"/>
                <a:gd name="T14" fmla="*/ 853 w 853"/>
                <a:gd name="T15" fmla="*/ 332 h 332"/>
                <a:gd name="connsiteX0" fmla="*/ 10000 w 10812"/>
                <a:gd name="connsiteY0" fmla="*/ 2662 h 10072"/>
                <a:gd name="connsiteX1" fmla="*/ 10136 w 10812"/>
                <a:gd name="connsiteY1" fmla="*/ 3002 h 10072"/>
                <a:gd name="connsiteX2" fmla="*/ 5944 w 10812"/>
                <a:gd name="connsiteY2" fmla="*/ 132 h 10072"/>
                <a:gd name="connsiteX3" fmla="*/ 1712 w 10812"/>
                <a:gd name="connsiteY3" fmla="*/ 2211 h 10072"/>
                <a:gd name="connsiteX4" fmla="*/ 0 w 10812"/>
                <a:gd name="connsiteY4" fmla="*/ 10072 h 10072"/>
                <a:gd name="connsiteX0" fmla="*/ 10000 w 10812"/>
                <a:gd name="connsiteY0" fmla="*/ 2600 h 10010"/>
                <a:gd name="connsiteX1" fmla="*/ 10136 w 10812"/>
                <a:gd name="connsiteY1" fmla="*/ 2940 h 10010"/>
                <a:gd name="connsiteX2" fmla="*/ 5944 w 10812"/>
                <a:gd name="connsiteY2" fmla="*/ 70 h 10010"/>
                <a:gd name="connsiteX3" fmla="*/ 1208 w 10812"/>
                <a:gd name="connsiteY3" fmla="*/ 2521 h 10010"/>
                <a:gd name="connsiteX4" fmla="*/ 0 w 10812"/>
                <a:gd name="connsiteY4" fmla="*/ 10010 h 10010"/>
                <a:gd name="connsiteX0" fmla="*/ 10000 w 10812"/>
                <a:gd name="connsiteY0" fmla="*/ 2228 h 9638"/>
                <a:gd name="connsiteX1" fmla="*/ 10136 w 10812"/>
                <a:gd name="connsiteY1" fmla="*/ 2568 h 9638"/>
                <a:gd name="connsiteX2" fmla="*/ 5944 w 10812"/>
                <a:gd name="connsiteY2" fmla="*/ 70 h 9638"/>
                <a:gd name="connsiteX3" fmla="*/ 1208 w 10812"/>
                <a:gd name="connsiteY3" fmla="*/ 2149 h 9638"/>
                <a:gd name="connsiteX4" fmla="*/ 0 w 10812"/>
                <a:gd name="connsiteY4" fmla="*/ 9638 h 9638"/>
                <a:gd name="connsiteX0" fmla="*/ 9249 w 10058"/>
                <a:gd name="connsiteY0" fmla="*/ 2376 h 10064"/>
                <a:gd name="connsiteX1" fmla="*/ 9433 w 10058"/>
                <a:gd name="connsiteY1" fmla="*/ 1474 h 10064"/>
                <a:gd name="connsiteX2" fmla="*/ 5498 w 10058"/>
                <a:gd name="connsiteY2" fmla="*/ 137 h 10064"/>
                <a:gd name="connsiteX3" fmla="*/ 1117 w 10058"/>
                <a:gd name="connsiteY3" fmla="*/ 2294 h 10064"/>
                <a:gd name="connsiteX4" fmla="*/ 0 w 10058"/>
                <a:gd name="connsiteY4" fmla="*/ 10064 h 10064"/>
                <a:gd name="connsiteX0" fmla="*/ 9249 w 10815"/>
                <a:gd name="connsiteY0" fmla="*/ 2376 h 10064"/>
                <a:gd name="connsiteX1" fmla="*/ 9433 w 10815"/>
                <a:gd name="connsiteY1" fmla="*/ 1474 h 10064"/>
                <a:gd name="connsiteX2" fmla="*/ 5498 w 10815"/>
                <a:gd name="connsiteY2" fmla="*/ 137 h 10064"/>
                <a:gd name="connsiteX3" fmla="*/ 1117 w 10815"/>
                <a:gd name="connsiteY3" fmla="*/ 2294 h 10064"/>
                <a:gd name="connsiteX4" fmla="*/ 0 w 10815"/>
                <a:gd name="connsiteY4" fmla="*/ 10064 h 10064"/>
                <a:gd name="connsiteX0" fmla="*/ 11812 w 11814"/>
                <a:gd name="connsiteY0" fmla="*/ 1701 h 10064"/>
                <a:gd name="connsiteX1" fmla="*/ 9433 w 11814"/>
                <a:gd name="connsiteY1" fmla="*/ 1474 h 10064"/>
                <a:gd name="connsiteX2" fmla="*/ 5498 w 11814"/>
                <a:gd name="connsiteY2" fmla="*/ 137 h 10064"/>
                <a:gd name="connsiteX3" fmla="*/ 1117 w 11814"/>
                <a:gd name="connsiteY3" fmla="*/ 2294 h 10064"/>
                <a:gd name="connsiteX4" fmla="*/ 0 w 11814"/>
                <a:gd name="connsiteY4" fmla="*/ 10064 h 10064"/>
                <a:gd name="connsiteX0" fmla="*/ 11812 w 11814"/>
                <a:gd name="connsiteY0" fmla="*/ 1701 h 10064"/>
                <a:gd name="connsiteX1" fmla="*/ 9433 w 11814"/>
                <a:gd name="connsiteY1" fmla="*/ 1474 h 10064"/>
                <a:gd name="connsiteX2" fmla="*/ 5498 w 11814"/>
                <a:gd name="connsiteY2" fmla="*/ 137 h 10064"/>
                <a:gd name="connsiteX3" fmla="*/ 1117 w 11814"/>
                <a:gd name="connsiteY3" fmla="*/ 2294 h 10064"/>
                <a:gd name="connsiteX4" fmla="*/ 0 w 11814"/>
                <a:gd name="connsiteY4" fmla="*/ 10064 h 10064"/>
                <a:gd name="connsiteX0" fmla="*/ 11812 w 12280"/>
                <a:gd name="connsiteY0" fmla="*/ 1701 h 10064"/>
                <a:gd name="connsiteX1" fmla="*/ 11883 w 12280"/>
                <a:gd name="connsiteY1" fmla="*/ 2830 h 10064"/>
                <a:gd name="connsiteX2" fmla="*/ 9433 w 12280"/>
                <a:gd name="connsiteY2" fmla="*/ 1474 h 10064"/>
                <a:gd name="connsiteX3" fmla="*/ 5498 w 12280"/>
                <a:gd name="connsiteY3" fmla="*/ 137 h 10064"/>
                <a:gd name="connsiteX4" fmla="*/ 1117 w 12280"/>
                <a:gd name="connsiteY4" fmla="*/ 2294 h 10064"/>
                <a:gd name="connsiteX5" fmla="*/ 0 w 12280"/>
                <a:gd name="connsiteY5" fmla="*/ 10064 h 10064"/>
                <a:gd name="connsiteX0" fmla="*/ 14200 w 14200"/>
                <a:gd name="connsiteY0" fmla="*/ 2955 h 10064"/>
                <a:gd name="connsiteX1" fmla="*/ 11883 w 14200"/>
                <a:gd name="connsiteY1" fmla="*/ 2830 h 10064"/>
                <a:gd name="connsiteX2" fmla="*/ 9433 w 14200"/>
                <a:gd name="connsiteY2" fmla="*/ 1474 h 10064"/>
                <a:gd name="connsiteX3" fmla="*/ 5498 w 14200"/>
                <a:gd name="connsiteY3" fmla="*/ 137 h 10064"/>
                <a:gd name="connsiteX4" fmla="*/ 1117 w 14200"/>
                <a:gd name="connsiteY4" fmla="*/ 2294 h 10064"/>
                <a:gd name="connsiteX5" fmla="*/ 0 w 14200"/>
                <a:gd name="connsiteY5" fmla="*/ 10064 h 10064"/>
                <a:gd name="connsiteX0" fmla="*/ 14200 w 14200"/>
                <a:gd name="connsiteY0" fmla="*/ 2955 h 10064"/>
                <a:gd name="connsiteX1" fmla="*/ 12116 w 14200"/>
                <a:gd name="connsiteY1" fmla="*/ 1865 h 10064"/>
                <a:gd name="connsiteX2" fmla="*/ 9433 w 14200"/>
                <a:gd name="connsiteY2" fmla="*/ 1474 h 10064"/>
                <a:gd name="connsiteX3" fmla="*/ 5498 w 14200"/>
                <a:gd name="connsiteY3" fmla="*/ 137 h 10064"/>
                <a:gd name="connsiteX4" fmla="*/ 1117 w 14200"/>
                <a:gd name="connsiteY4" fmla="*/ 2294 h 10064"/>
                <a:gd name="connsiteX5" fmla="*/ 0 w 14200"/>
                <a:gd name="connsiteY5" fmla="*/ 10064 h 10064"/>
                <a:gd name="connsiteX0" fmla="*/ 14200 w 14200"/>
                <a:gd name="connsiteY0" fmla="*/ 3083 h 10192"/>
                <a:gd name="connsiteX1" fmla="*/ 12116 w 14200"/>
                <a:gd name="connsiteY1" fmla="*/ 1993 h 10192"/>
                <a:gd name="connsiteX2" fmla="*/ 9550 w 14200"/>
                <a:gd name="connsiteY2" fmla="*/ 830 h 10192"/>
                <a:gd name="connsiteX3" fmla="*/ 5498 w 14200"/>
                <a:gd name="connsiteY3" fmla="*/ 265 h 10192"/>
                <a:gd name="connsiteX4" fmla="*/ 1117 w 14200"/>
                <a:gd name="connsiteY4" fmla="*/ 2422 h 10192"/>
                <a:gd name="connsiteX5" fmla="*/ 0 w 14200"/>
                <a:gd name="connsiteY5" fmla="*/ 10192 h 10192"/>
                <a:gd name="connsiteX0" fmla="*/ 14200 w 14200"/>
                <a:gd name="connsiteY0" fmla="*/ 3083 h 9903"/>
                <a:gd name="connsiteX1" fmla="*/ 12116 w 14200"/>
                <a:gd name="connsiteY1" fmla="*/ 1993 h 9903"/>
                <a:gd name="connsiteX2" fmla="*/ 9550 w 14200"/>
                <a:gd name="connsiteY2" fmla="*/ 830 h 9903"/>
                <a:gd name="connsiteX3" fmla="*/ 5498 w 14200"/>
                <a:gd name="connsiteY3" fmla="*/ 265 h 9903"/>
                <a:gd name="connsiteX4" fmla="*/ 1117 w 14200"/>
                <a:gd name="connsiteY4" fmla="*/ 2422 h 9903"/>
                <a:gd name="connsiteX5" fmla="*/ 0 w 14200"/>
                <a:gd name="connsiteY5" fmla="*/ 9903 h 9903"/>
                <a:gd name="connsiteX0" fmla="*/ 10000 w 10000"/>
                <a:gd name="connsiteY0" fmla="*/ 3113 h 10000"/>
                <a:gd name="connsiteX1" fmla="*/ 8532 w 10000"/>
                <a:gd name="connsiteY1" fmla="*/ 2013 h 10000"/>
                <a:gd name="connsiteX2" fmla="*/ 6725 w 10000"/>
                <a:gd name="connsiteY2" fmla="*/ 838 h 10000"/>
                <a:gd name="connsiteX3" fmla="*/ 3872 w 10000"/>
                <a:gd name="connsiteY3" fmla="*/ 268 h 10000"/>
                <a:gd name="connsiteX4" fmla="*/ 787 w 10000"/>
                <a:gd name="connsiteY4" fmla="*/ 2446 h 10000"/>
                <a:gd name="connsiteX5" fmla="*/ 205 w 10000"/>
                <a:gd name="connsiteY5" fmla="*/ 6980 h 10000"/>
                <a:gd name="connsiteX6" fmla="*/ 0 w 10000"/>
                <a:gd name="connsiteY6" fmla="*/ 10000 h 10000"/>
                <a:gd name="connsiteX0" fmla="*/ 10090 w 10090"/>
                <a:gd name="connsiteY0" fmla="*/ 3113 h 10000"/>
                <a:gd name="connsiteX1" fmla="*/ 8622 w 10090"/>
                <a:gd name="connsiteY1" fmla="*/ 2013 h 10000"/>
                <a:gd name="connsiteX2" fmla="*/ 6815 w 10090"/>
                <a:gd name="connsiteY2" fmla="*/ 838 h 10000"/>
                <a:gd name="connsiteX3" fmla="*/ 3962 w 10090"/>
                <a:gd name="connsiteY3" fmla="*/ 268 h 10000"/>
                <a:gd name="connsiteX4" fmla="*/ 877 w 10090"/>
                <a:gd name="connsiteY4" fmla="*/ 2446 h 10000"/>
                <a:gd name="connsiteX5" fmla="*/ 131 w 10090"/>
                <a:gd name="connsiteY5" fmla="*/ 6590 h 10000"/>
                <a:gd name="connsiteX6" fmla="*/ 90 w 10090"/>
                <a:gd name="connsiteY6" fmla="*/ 10000 h 10000"/>
                <a:gd name="connsiteX0" fmla="*/ 10008 w 10008"/>
                <a:gd name="connsiteY0" fmla="*/ 3113 h 10000"/>
                <a:gd name="connsiteX1" fmla="*/ 8540 w 10008"/>
                <a:gd name="connsiteY1" fmla="*/ 2013 h 10000"/>
                <a:gd name="connsiteX2" fmla="*/ 6733 w 10008"/>
                <a:gd name="connsiteY2" fmla="*/ 838 h 10000"/>
                <a:gd name="connsiteX3" fmla="*/ 3880 w 10008"/>
                <a:gd name="connsiteY3" fmla="*/ 268 h 10000"/>
                <a:gd name="connsiteX4" fmla="*/ 795 w 10008"/>
                <a:gd name="connsiteY4" fmla="*/ 2446 h 10000"/>
                <a:gd name="connsiteX5" fmla="*/ 131 w 10008"/>
                <a:gd name="connsiteY5" fmla="*/ 6493 h 10000"/>
                <a:gd name="connsiteX6" fmla="*/ 8 w 10008"/>
                <a:gd name="connsiteY6" fmla="*/ 10000 h 10000"/>
                <a:gd name="connsiteX0" fmla="*/ 10049 w 10049"/>
                <a:gd name="connsiteY0" fmla="*/ 3113 h 10000"/>
                <a:gd name="connsiteX1" fmla="*/ 8581 w 10049"/>
                <a:gd name="connsiteY1" fmla="*/ 2013 h 10000"/>
                <a:gd name="connsiteX2" fmla="*/ 6774 w 10049"/>
                <a:gd name="connsiteY2" fmla="*/ 838 h 10000"/>
                <a:gd name="connsiteX3" fmla="*/ 3921 w 10049"/>
                <a:gd name="connsiteY3" fmla="*/ 268 h 10000"/>
                <a:gd name="connsiteX4" fmla="*/ 836 w 10049"/>
                <a:gd name="connsiteY4" fmla="*/ 2446 h 10000"/>
                <a:gd name="connsiteX5" fmla="*/ 131 w 10049"/>
                <a:gd name="connsiteY5" fmla="*/ 6006 h 10000"/>
                <a:gd name="connsiteX6" fmla="*/ 49 w 10049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49" h="10000">
                  <a:moveTo>
                    <a:pt x="10049" y="3113"/>
                  </a:moveTo>
                  <a:cubicBezTo>
                    <a:pt x="10044" y="3124"/>
                    <a:pt x="9127" y="2391"/>
                    <a:pt x="8581" y="2013"/>
                  </a:cubicBezTo>
                  <a:cubicBezTo>
                    <a:pt x="8036" y="1634"/>
                    <a:pt x="7510" y="1113"/>
                    <a:pt x="6774" y="838"/>
                  </a:cubicBezTo>
                  <a:cubicBezTo>
                    <a:pt x="6334" y="461"/>
                    <a:pt x="4910" y="0"/>
                    <a:pt x="3921" y="268"/>
                  </a:cubicBezTo>
                  <a:cubicBezTo>
                    <a:pt x="2931" y="535"/>
                    <a:pt x="1468" y="1490"/>
                    <a:pt x="836" y="2446"/>
                  </a:cubicBezTo>
                  <a:cubicBezTo>
                    <a:pt x="204" y="3402"/>
                    <a:pt x="262" y="4747"/>
                    <a:pt x="131" y="6006"/>
                  </a:cubicBezTo>
                  <a:cubicBezTo>
                    <a:pt x="0" y="7265"/>
                    <a:pt x="83" y="9497"/>
                    <a:pt x="49" y="1000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Text Box 78"/>
            <p:cNvSpPr txBox="1">
              <a:spLocks noChangeArrowheads="1"/>
            </p:cNvSpPr>
            <p:nvPr/>
          </p:nvSpPr>
          <p:spPr bwMode="auto">
            <a:xfrm>
              <a:off x="1587954" y="2303235"/>
              <a:ext cx="31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86" name="Text Box 79"/>
            <p:cNvSpPr txBox="1">
              <a:spLocks noChangeArrowheads="1"/>
            </p:cNvSpPr>
            <p:nvPr/>
          </p:nvSpPr>
          <p:spPr bwMode="auto">
            <a:xfrm>
              <a:off x="1653042" y="2962048"/>
              <a:ext cx="24923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87" name="Line 88"/>
            <p:cNvSpPr>
              <a:spLocks noChangeShapeType="1"/>
            </p:cNvSpPr>
            <p:nvPr/>
          </p:nvSpPr>
          <p:spPr bwMode="auto">
            <a:xfrm flipV="1">
              <a:off x="2456317" y="2237323"/>
              <a:ext cx="158750" cy="6032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>
              <a:off x="6271079" y="2687410"/>
              <a:ext cx="0" cy="5461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Line 36"/>
            <p:cNvSpPr>
              <a:spLocks noChangeShapeType="1"/>
            </p:cNvSpPr>
            <p:nvPr/>
          </p:nvSpPr>
          <p:spPr bwMode="auto">
            <a:xfrm flipV="1">
              <a:off x="3372304" y="3504973"/>
              <a:ext cx="375443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90" name="Object 62"/>
            <p:cNvGraphicFramePr>
              <a:graphicFrameLocks noChangeAspect="1"/>
            </p:cNvGraphicFramePr>
            <p:nvPr/>
          </p:nvGraphicFramePr>
          <p:xfrm>
            <a:off x="4851628" y="1880727"/>
            <a:ext cx="808944" cy="403911"/>
          </p:xfrm>
          <a:graphic>
            <a:graphicData uri="http://schemas.openxmlformats.org/presentationml/2006/ole">
              <p:oleObj spid="_x0000_s74991" name="Equation" r:id="rId6" imgW="558800" imgH="279400" progId="Equation.DSMT4">
                <p:embed/>
              </p:oleObj>
            </a:graphicData>
          </a:graphic>
        </p:graphicFrame>
        <p:graphicFrame>
          <p:nvGraphicFramePr>
            <p:cNvPr id="91" name="Object 62"/>
            <p:cNvGraphicFramePr>
              <a:graphicFrameLocks noChangeAspect="1"/>
            </p:cNvGraphicFramePr>
            <p:nvPr/>
          </p:nvGraphicFramePr>
          <p:xfrm>
            <a:off x="7384595" y="2769960"/>
            <a:ext cx="246289" cy="346945"/>
          </p:xfrm>
          <a:graphic>
            <a:graphicData uri="http://schemas.openxmlformats.org/presentationml/2006/ole">
              <p:oleObj spid="_x0000_s74992" name="Equation" r:id="rId7" imgW="126725" imgH="177415" progId="Equation.DSMT4">
                <p:embed/>
              </p:oleObj>
            </a:graphicData>
          </a:graphic>
        </p:graphicFrame>
        <p:graphicFrame>
          <p:nvGraphicFramePr>
            <p:cNvPr id="92" name="Object 62"/>
            <p:cNvGraphicFramePr>
              <a:graphicFrameLocks noChangeAspect="1"/>
            </p:cNvGraphicFramePr>
            <p:nvPr/>
          </p:nvGraphicFramePr>
          <p:xfrm>
            <a:off x="5195208" y="2745920"/>
            <a:ext cx="295275" cy="373063"/>
          </p:xfrm>
          <a:graphic>
            <a:graphicData uri="http://schemas.openxmlformats.org/presentationml/2006/ole">
              <p:oleObj spid="_x0000_s74993" name="Equation" r:id="rId8" imgW="152334" imgH="190417" progId="Equation.DSMT4">
                <p:embed/>
              </p:oleObj>
            </a:graphicData>
          </a:graphic>
        </p:graphicFrame>
        <p:graphicFrame>
          <p:nvGraphicFramePr>
            <p:cNvPr id="93" name="Object 62"/>
            <p:cNvGraphicFramePr>
              <a:graphicFrameLocks noChangeAspect="1"/>
            </p:cNvGraphicFramePr>
            <p:nvPr/>
          </p:nvGraphicFramePr>
          <p:xfrm>
            <a:off x="6458404" y="2757260"/>
            <a:ext cx="271463" cy="373063"/>
          </p:xfrm>
          <a:graphic>
            <a:graphicData uri="http://schemas.openxmlformats.org/presentationml/2006/ole">
              <p:oleObj spid="_x0000_s74994" name="Equation" r:id="rId9" imgW="139639" imgH="190417" progId="Equation.DSMT4">
                <p:embed/>
              </p:oleObj>
            </a:graphicData>
          </a:graphic>
        </p:graphicFrame>
        <p:graphicFrame>
          <p:nvGraphicFramePr>
            <p:cNvPr id="94" name="Object 62"/>
            <p:cNvGraphicFramePr>
              <a:graphicFrameLocks noChangeAspect="1"/>
            </p:cNvGraphicFramePr>
            <p:nvPr/>
          </p:nvGraphicFramePr>
          <p:xfrm>
            <a:off x="1019629" y="2619602"/>
            <a:ext cx="590550" cy="496887"/>
          </p:xfrm>
          <a:graphic>
            <a:graphicData uri="http://schemas.openxmlformats.org/presentationml/2006/ole">
              <p:oleObj spid="_x0000_s74995" name="Equation" r:id="rId10" imgW="304536" imgH="253780" progId="Equation.DSMT4">
                <p:embed/>
              </p:oleObj>
            </a:graphicData>
          </a:graphic>
        </p:graphicFrame>
        <p:graphicFrame>
          <p:nvGraphicFramePr>
            <p:cNvPr id="95" name="Object 62"/>
            <p:cNvGraphicFramePr>
              <a:graphicFrameLocks noChangeAspect="1"/>
            </p:cNvGraphicFramePr>
            <p:nvPr/>
          </p:nvGraphicFramePr>
          <p:xfrm>
            <a:off x="2578101" y="2378585"/>
            <a:ext cx="448129" cy="411332"/>
          </p:xfrm>
          <a:graphic>
            <a:graphicData uri="http://schemas.openxmlformats.org/presentationml/2006/ole">
              <p:oleObj spid="_x0000_s74996" name="Equation" r:id="rId11" imgW="279279" imgH="253890" progId="Equation.DSMT4">
                <p:embed/>
              </p:oleObj>
            </a:graphicData>
          </a:graphic>
        </p:graphicFrame>
        <p:graphicFrame>
          <p:nvGraphicFramePr>
            <p:cNvPr id="96" name="Object 62"/>
            <p:cNvGraphicFramePr>
              <a:graphicFrameLocks noChangeAspect="1"/>
            </p:cNvGraphicFramePr>
            <p:nvPr/>
          </p:nvGraphicFramePr>
          <p:xfrm>
            <a:off x="7994650" y="3089730"/>
            <a:ext cx="246063" cy="271463"/>
          </p:xfrm>
          <a:graphic>
            <a:graphicData uri="http://schemas.openxmlformats.org/presentationml/2006/ole">
              <p:oleObj spid="_x0000_s74997" name="Equation" r:id="rId12" imgW="126835" imgH="139518" progId="Equation.DSMT4">
                <p:embed/>
              </p:oleObj>
            </a:graphicData>
          </a:graphic>
        </p:graphicFrame>
      </p:grpSp>
      <p:grpSp>
        <p:nvGrpSpPr>
          <p:cNvPr id="97" name="Group 96"/>
          <p:cNvGrpSpPr/>
          <p:nvPr/>
        </p:nvGrpSpPr>
        <p:grpSpPr>
          <a:xfrm>
            <a:off x="717324" y="3133499"/>
            <a:ext cx="3873500" cy="2705100"/>
            <a:chOff x="858838" y="3960813"/>
            <a:chExt cx="3873500" cy="2705100"/>
          </a:xfrm>
        </p:grpSpPr>
        <p:sp>
          <p:nvSpPr>
            <p:cNvPr id="98" name="Rectangle 92"/>
            <p:cNvSpPr>
              <a:spLocks noChangeArrowheads="1"/>
            </p:cNvSpPr>
            <p:nvPr/>
          </p:nvSpPr>
          <p:spPr bwMode="auto">
            <a:xfrm>
              <a:off x="858838" y="3960813"/>
              <a:ext cx="3873500" cy="27051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49"/>
            <p:cNvSpPr>
              <a:spLocks/>
            </p:cNvSpPr>
            <p:nvPr/>
          </p:nvSpPr>
          <p:spPr bwMode="auto">
            <a:xfrm>
              <a:off x="2176463" y="4246563"/>
              <a:ext cx="1506538" cy="973138"/>
            </a:xfrm>
            <a:custGeom>
              <a:avLst/>
              <a:gdLst>
                <a:gd name="T0" fmla="*/ 949 w 949"/>
                <a:gd name="T1" fmla="*/ 148 h 613"/>
                <a:gd name="T2" fmla="*/ 765 w 949"/>
                <a:gd name="T3" fmla="*/ 2 h 613"/>
                <a:gd name="T4" fmla="*/ 158 w 949"/>
                <a:gd name="T5" fmla="*/ 160 h 613"/>
                <a:gd name="T6" fmla="*/ 0 w 949"/>
                <a:gd name="T7" fmla="*/ 613 h 6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9"/>
                <a:gd name="T13" fmla="*/ 0 h 613"/>
                <a:gd name="T14" fmla="*/ 949 w 949"/>
                <a:gd name="T15" fmla="*/ 613 h 6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9" h="613">
                  <a:moveTo>
                    <a:pt x="949" y="148"/>
                  </a:moveTo>
                  <a:cubicBezTo>
                    <a:pt x="918" y="124"/>
                    <a:pt x="897" y="0"/>
                    <a:pt x="765" y="2"/>
                  </a:cubicBezTo>
                  <a:cubicBezTo>
                    <a:pt x="633" y="4"/>
                    <a:pt x="285" y="58"/>
                    <a:pt x="158" y="160"/>
                  </a:cubicBezTo>
                  <a:cubicBezTo>
                    <a:pt x="31" y="262"/>
                    <a:pt x="33" y="519"/>
                    <a:pt x="0" y="613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Line 50"/>
            <p:cNvSpPr>
              <a:spLocks noChangeShapeType="1"/>
            </p:cNvSpPr>
            <p:nvPr/>
          </p:nvSpPr>
          <p:spPr bwMode="auto">
            <a:xfrm>
              <a:off x="1920876" y="5219701"/>
              <a:ext cx="5492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" name="Line 51"/>
            <p:cNvSpPr>
              <a:spLocks noChangeShapeType="1"/>
            </p:cNvSpPr>
            <p:nvPr/>
          </p:nvSpPr>
          <p:spPr bwMode="auto">
            <a:xfrm>
              <a:off x="2036763" y="5299076"/>
              <a:ext cx="2698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" name="Freeform 52"/>
            <p:cNvSpPr>
              <a:spLocks/>
            </p:cNvSpPr>
            <p:nvPr/>
          </p:nvSpPr>
          <p:spPr bwMode="auto">
            <a:xfrm flipV="1">
              <a:off x="2170113" y="5287963"/>
              <a:ext cx="1512888" cy="1301750"/>
            </a:xfrm>
            <a:custGeom>
              <a:avLst/>
              <a:gdLst>
                <a:gd name="T0" fmla="*/ 1190 w 853"/>
                <a:gd name="T1" fmla="*/ 1294 h 332"/>
                <a:gd name="T2" fmla="*/ 706 w 853"/>
                <a:gd name="T3" fmla="*/ 30 h 332"/>
                <a:gd name="T4" fmla="*/ 203 w 853"/>
                <a:gd name="T5" fmla="*/ 1067 h 332"/>
                <a:gd name="T6" fmla="*/ 0 w 853"/>
                <a:gd name="T7" fmla="*/ 5002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3"/>
                <a:gd name="T13" fmla="*/ 0 h 332"/>
                <a:gd name="T14" fmla="*/ 853 w 853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3" h="332">
                  <a:moveTo>
                    <a:pt x="853" y="86"/>
                  </a:moveTo>
                  <a:cubicBezTo>
                    <a:pt x="795" y="72"/>
                    <a:pt x="625" y="4"/>
                    <a:pt x="507" y="2"/>
                  </a:cubicBezTo>
                  <a:cubicBezTo>
                    <a:pt x="389" y="0"/>
                    <a:pt x="230" y="16"/>
                    <a:pt x="146" y="71"/>
                  </a:cubicBezTo>
                  <a:cubicBezTo>
                    <a:pt x="62" y="126"/>
                    <a:pt x="30" y="278"/>
                    <a:pt x="0" y="332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3" name="Group 62"/>
            <p:cNvGrpSpPr>
              <a:grpSpLocks/>
            </p:cNvGrpSpPr>
            <p:nvPr/>
          </p:nvGrpSpPr>
          <p:grpSpPr bwMode="auto">
            <a:xfrm>
              <a:off x="3087688" y="4830763"/>
              <a:ext cx="238125" cy="1257300"/>
              <a:chOff x="3241" y="2672"/>
              <a:chExt cx="181" cy="810"/>
            </a:xfrm>
          </p:grpSpPr>
          <p:sp>
            <p:nvSpPr>
              <p:cNvPr id="121" name="Line 54"/>
              <p:cNvSpPr>
                <a:spLocks noChangeShapeType="1"/>
              </p:cNvSpPr>
              <p:nvPr/>
            </p:nvSpPr>
            <p:spPr bwMode="auto">
              <a:xfrm flipH="1">
                <a:off x="3241" y="2672"/>
                <a:ext cx="123" cy="11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2" name="Line 55"/>
              <p:cNvSpPr>
                <a:spLocks noChangeShapeType="1"/>
              </p:cNvSpPr>
              <p:nvPr/>
            </p:nvSpPr>
            <p:spPr bwMode="auto">
              <a:xfrm flipH="1">
                <a:off x="3261" y="2874"/>
                <a:ext cx="123" cy="11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" name="Line 56"/>
              <p:cNvSpPr>
                <a:spLocks noChangeShapeType="1"/>
              </p:cNvSpPr>
              <p:nvPr/>
            </p:nvSpPr>
            <p:spPr bwMode="auto">
              <a:xfrm flipH="1">
                <a:off x="3272" y="3074"/>
                <a:ext cx="123" cy="11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" name="Line 57"/>
              <p:cNvSpPr>
                <a:spLocks noChangeShapeType="1"/>
              </p:cNvSpPr>
              <p:nvPr/>
            </p:nvSpPr>
            <p:spPr bwMode="auto">
              <a:xfrm flipH="1">
                <a:off x="3283" y="3276"/>
                <a:ext cx="123" cy="11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" name="Line 58"/>
              <p:cNvSpPr>
                <a:spLocks noChangeShapeType="1"/>
              </p:cNvSpPr>
              <p:nvPr/>
            </p:nvSpPr>
            <p:spPr bwMode="auto">
              <a:xfrm flipH="1" flipV="1">
                <a:off x="3244" y="2777"/>
                <a:ext cx="139" cy="10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6" name="Line 59"/>
              <p:cNvSpPr>
                <a:spLocks noChangeShapeType="1"/>
              </p:cNvSpPr>
              <p:nvPr/>
            </p:nvSpPr>
            <p:spPr bwMode="auto">
              <a:xfrm flipH="1" flipV="1">
                <a:off x="3256" y="2978"/>
                <a:ext cx="139" cy="10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" name="Line 60"/>
              <p:cNvSpPr>
                <a:spLocks noChangeShapeType="1"/>
              </p:cNvSpPr>
              <p:nvPr/>
            </p:nvSpPr>
            <p:spPr bwMode="auto">
              <a:xfrm flipH="1" flipV="1">
                <a:off x="3271" y="3179"/>
                <a:ext cx="139" cy="10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8" name="Line 61"/>
              <p:cNvSpPr>
                <a:spLocks noChangeShapeType="1"/>
              </p:cNvSpPr>
              <p:nvPr/>
            </p:nvSpPr>
            <p:spPr bwMode="auto">
              <a:xfrm flipH="1" flipV="1">
                <a:off x="3283" y="3382"/>
                <a:ext cx="139" cy="10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4" name="Line 63"/>
            <p:cNvSpPr>
              <a:spLocks noChangeShapeType="1"/>
            </p:cNvSpPr>
            <p:nvPr/>
          </p:nvSpPr>
          <p:spPr bwMode="auto">
            <a:xfrm>
              <a:off x="3917951" y="5384801"/>
              <a:ext cx="36671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" name="Line 64"/>
            <p:cNvSpPr>
              <a:spLocks noChangeShapeType="1"/>
            </p:cNvSpPr>
            <p:nvPr/>
          </p:nvSpPr>
          <p:spPr bwMode="auto">
            <a:xfrm>
              <a:off x="3913188" y="5513388"/>
              <a:ext cx="36671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" name="Line 65"/>
            <p:cNvSpPr>
              <a:spLocks noChangeShapeType="1"/>
            </p:cNvSpPr>
            <p:nvPr/>
          </p:nvSpPr>
          <p:spPr bwMode="auto">
            <a:xfrm flipV="1">
              <a:off x="3244851" y="4824413"/>
              <a:ext cx="863600" cy="31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" name="Line 66"/>
            <p:cNvSpPr>
              <a:spLocks noChangeShapeType="1"/>
            </p:cNvSpPr>
            <p:nvPr/>
          </p:nvSpPr>
          <p:spPr bwMode="auto">
            <a:xfrm>
              <a:off x="3322638" y="6089651"/>
              <a:ext cx="785813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" name="Line 67"/>
            <p:cNvSpPr>
              <a:spLocks noChangeShapeType="1"/>
            </p:cNvSpPr>
            <p:nvPr/>
          </p:nvSpPr>
          <p:spPr bwMode="auto">
            <a:xfrm>
              <a:off x="4098926" y="4822826"/>
              <a:ext cx="0" cy="55721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" name="Line 68"/>
            <p:cNvSpPr>
              <a:spLocks noChangeShapeType="1"/>
            </p:cNvSpPr>
            <p:nvPr/>
          </p:nvSpPr>
          <p:spPr bwMode="auto">
            <a:xfrm>
              <a:off x="4098926" y="5511801"/>
              <a:ext cx="0" cy="5810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" name="Line 69"/>
            <p:cNvSpPr>
              <a:spLocks noChangeShapeType="1"/>
            </p:cNvSpPr>
            <p:nvPr/>
          </p:nvSpPr>
          <p:spPr bwMode="auto">
            <a:xfrm>
              <a:off x="3695701" y="6080126"/>
              <a:ext cx="0" cy="904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" name="Line 70"/>
            <p:cNvSpPr>
              <a:spLocks noChangeShapeType="1"/>
            </p:cNvSpPr>
            <p:nvPr/>
          </p:nvSpPr>
          <p:spPr bwMode="auto">
            <a:xfrm>
              <a:off x="3724276" y="4589463"/>
              <a:ext cx="0" cy="2333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635376" y="6156326"/>
              <a:ext cx="125413" cy="112713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72"/>
            <p:cNvSpPr>
              <a:spLocks noChangeArrowheads="1"/>
            </p:cNvSpPr>
            <p:nvPr/>
          </p:nvSpPr>
          <p:spPr bwMode="auto">
            <a:xfrm>
              <a:off x="3651251" y="4470401"/>
              <a:ext cx="125413" cy="112713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77"/>
            <p:cNvSpPr>
              <a:spLocks noChangeShapeType="1"/>
            </p:cNvSpPr>
            <p:nvPr/>
          </p:nvSpPr>
          <p:spPr bwMode="auto">
            <a:xfrm flipV="1">
              <a:off x="2501901" y="4384676"/>
              <a:ext cx="158750" cy="6032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" name="Text Box 80"/>
            <p:cNvSpPr txBox="1">
              <a:spLocks noChangeArrowheads="1"/>
            </p:cNvSpPr>
            <p:nvPr/>
          </p:nvSpPr>
          <p:spPr bwMode="auto">
            <a:xfrm>
              <a:off x="1592263" y="4786313"/>
              <a:ext cx="31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16" name="Text Box 81"/>
            <p:cNvSpPr txBox="1">
              <a:spLocks noChangeArrowheads="1"/>
            </p:cNvSpPr>
            <p:nvPr/>
          </p:nvSpPr>
          <p:spPr bwMode="auto">
            <a:xfrm>
              <a:off x="1619251" y="5419726"/>
              <a:ext cx="260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-</a:t>
              </a:r>
            </a:p>
          </p:txBody>
        </p:sp>
        <p:graphicFrame>
          <p:nvGraphicFramePr>
            <p:cNvPr id="117" name="Object 62"/>
            <p:cNvGraphicFramePr>
              <a:graphicFrameLocks noChangeAspect="1"/>
            </p:cNvGraphicFramePr>
            <p:nvPr/>
          </p:nvGraphicFramePr>
          <p:xfrm>
            <a:off x="1946729" y="4011443"/>
            <a:ext cx="448129" cy="411332"/>
          </p:xfrm>
          <a:graphic>
            <a:graphicData uri="http://schemas.openxmlformats.org/presentationml/2006/ole">
              <p:oleObj spid="_x0000_s74998" name="Equation" r:id="rId13" imgW="279279" imgH="253890" progId="Equation.DSMT4">
                <p:embed/>
              </p:oleObj>
            </a:graphicData>
          </a:graphic>
        </p:graphicFrame>
        <p:graphicFrame>
          <p:nvGraphicFramePr>
            <p:cNvPr id="118" name="Object 62"/>
            <p:cNvGraphicFramePr>
              <a:graphicFrameLocks noChangeAspect="1"/>
            </p:cNvGraphicFramePr>
            <p:nvPr/>
          </p:nvGraphicFramePr>
          <p:xfrm>
            <a:off x="1204686" y="5105400"/>
            <a:ext cx="430718" cy="362405"/>
          </p:xfrm>
          <a:graphic>
            <a:graphicData uri="http://schemas.openxmlformats.org/presentationml/2006/ole">
              <p:oleObj spid="_x0000_s74999" name="Equation" r:id="rId14" imgW="304536" imgH="253780" progId="Equation.DSMT4">
                <p:embed/>
              </p:oleObj>
            </a:graphicData>
          </a:graphic>
        </p:graphicFrame>
        <p:graphicFrame>
          <p:nvGraphicFramePr>
            <p:cNvPr id="119" name="Object 62"/>
            <p:cNvGraphicFramePr>
              <a:graphicFrameLocks noChangeAspect="1"/>
            </p:cNvGraphicFramePr>
            <p:nvPr/>
          </p:nvGraphicFramePr>
          <p:xfrm>
            <a:off x="2778125" y="5297488"/>
            <a:ext cx="295275" cy="298450"/>
          </p:xfrm>
          <a:graphic>
            <a:graphicData uri="http://schemas.openxmlformats.org/presentationml/2006/ole">
              <p:oleObj spid="_x0000_s75000" name="Equation" r:id="rId15" imgW="152268" imgH="152268" progId="Equation.DSMT4">
                <p:embed/>
              </p:oleObj>
            </a:graphicData>
          </a:graphic>
        </p:graphicFrame>
        <p:graphicFrame>
          <p:nvGraphicFramePr>
            <p:cNvPr id="120" name="Object 62"/>
            <p:cNvGraphicFramePr>
              <a:graphicFrameLocks noChangeAspect="1"/>
            </p:cNvGraphicFramePr>
            <p:nvPr/>
          </p:nvGraphicFramePr>
          <p:xfrm>
            <a:off x="4259263" y="4914900"/>
            <a:ext cx="295275" cy="347663"/>
          </p:xfrm>
          <a:graphic>
            <a:graphicData uri="http://schemas.openxmlformats.org/presentationml/2006/ole">
              <p:oleObj spid="_x0000_s75001" name="Equation" r:id="rId16" imgW="152202" imgH="177569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5568287" y="3049280"/>
            <a:ext cx="3000375" cy="2476500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905639" y="4473515"/>
            <a:ext cx="800100" cy="73342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85862" y="4583976"/>
            <a:ext cx="533400" cy="65722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354013" y="0"/>
            <a:ext cx="878998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Lossy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Capacitor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" name="Text Box 94"/>
          <p:cNvSpPr txBox="1">
            <a:spLocks noChangeArrowheads="1"/>
          </p:cNvSpPr>
          <p:nvPr/>
        </p:nvSpPr>
        <p:spPr bwMode="auto">
          <a:xfrm>
            <a:off x="539232" y="3923997"/>
            <a:ext cx="352744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can also write the current as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963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5539154"/>
              </p:ext>
            </p:extLst>
          </p:nvPr>
        </p:nvGraphicFramePr>
        <p:xfrm>
          <a:off x="1453717" y="4515453"/>
          <a:ext cx="2271713" cy="746125"/>
        </p:xfrm>
        <a:graphic>
          <a:graphicData uri="http://schemas.openxmlformats.org/presentationml/2006/ole">
            <p:oleObj spid="_x0000_s70840" name="Equation" r:id="rId4" imgW="1193800" imgH="39370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40006" y="5810143"/>
            <a:ext cx="1857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Conduction current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6551" y="5784126"/>
            <a:ext cx="200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Displacement current 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1944610" y="5348822"/>
            <a:ext cx="384412" cy="396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3362555" y="5332329"/>
            <a:ext cx="333375" cy="390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70661" name="Object 20"/>
          <p:cNvGraphicFramePr>
            <a:graphicFrameLocks noChangeAspect="1"/>
          </p:cNvGraphicFramePr>
          <p:nvPr/>
        </p:nvGraphicFramePr>
        <p:xfrm>
          <a:off x="6211225" y="3696980"/>
          <a:ext cx="1957387" cy="746125"/>
        </p:xfrm>
        <a:graphic>
          <a:graphicData uri="http://schemas.openxmlformats.org/presentationml/2006/ole">
            <p:oleObj spid="_x0000_s70841" name="Equation" r:id="rId5" imgW="1028254" imgH="393529" progId="Equation.DSMT4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275862" y="3284930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Ampere’s law: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2587" y="462090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Conduction current (density)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20787" y="4963805"/>
            <a:ext cx="200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Displacement current (density) 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V="1">
            <a:off x="6968368" y="4256485"/>
            <a:ext cx="276225" cy="3809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 flipV="1">
            <a:off x="7949537" y="4497082"/>
            <a:ext cx="104775" cy="4762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954314" y="835698"/>
            <a:ext cx="7298047" cy="1927459"/>
            <a:chOff x="1019629" y="1880727"/>
            <a:chExt cx="7298047" cy="1927459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>
              <a:off x="8108126" y="2405985"/>
              <a:ext cx="0" cy="5715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7898576" y="2405985"/>
              <a:ext cx="4191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3" name="Line 4"/>
            <p:cNvSpPr>
              <a:spLocks noChangeShapeType="1"/>
            </p:cNvSpPr>
            <p:nvPr/>
          </p:nvSpPr>
          <p:spPr bwMode="auto">
            <a:xfrm flipV="1">
              <a:off x="3365954" y="2404835"/>
              <a:ext cx="375443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3367542" y="2419123"/>
              <a:ext cx="3746500" cy="1060451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5" name="Object 14"/>
            <p:cNvGraphicFramePr>
              <a:graphicFrameLocks noChangeAspect="1"/>
            </p:cNvGraphicFramePr>
            <p:nvPr/>
          </p:nvGraphicFramePr>
          <p:xfrm>
            <a:off x="3812042" y="2828698"/>
            <a:ext cx="638175" cy="376238"/>
          </p:xfrm>
          <a:graphic>
            <a:graphicData uri="http://schemas.openxmlformats.org/presentationml/2006/ole">
              <p:oleObj spid="_x0000_s70842" name="Equation" r:id="rId6" imgW="279279" imgH="165028" progId="Equation.DSMT4">
                <p:embed/>
              </p:oleObj>
            </a:graphicData>
          </a:graphic>
        </p:graphicFrame>
        <p:sp>
          <p:nvSpPr>
            <p:cNvPr id="56" name="Line 15"/>
            <p:cNvSpPr>
              <a:spLocks noChangeShapeType="1"/>
            </p:cNvSpPr>
            <p:nvPr/>
          </p:nvSpPr>
          <p:spPr bwMode="auto">
            <a:xfrm>
              <a:off x="7275967" y="2400073"/>
              <a:ext cx="0" cy="10795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Text Box 34"/>
            <p:cNvSpPr txBox="1">
              <a:spLocks noChangeArrowheads="1"/>
            </p:cNvSpPr>
            <p:nvPr/>
          </p:nvSpPr>
          <p:spPr bwMode="auto">
            <a:xfrm>
              <a:off x="3450092" y="2322285"/>
              <a:ext cx="393858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+ + + + + + + + + + + + + + + + + + </a:t>
              </a:r>
            </a:p>
          </p:txBody>
        </p:sp>
        <p:sp>
          <p:nvSpPr>
            <p:cNvPr id="58" name="Text Box 37"/>
            <p:cNvSpPr txBox="1">
              <a:spLocks noChangeArrowheads="1"/>
            </p:cNvSpPr>
            <p:nvPr/>
          </p:nvSpPr>
          <p:spPr bwMode="auto">
            <a:xfrm>
              <a:off x="3370717" y="3200173"/>
              <a:ext cx="3778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hlink"/>
                  </a:solidFill>
                </a:rPr>
                <a:t>- - - - - - - - - - - - - - - - - - - - - - - - - - </a:t>
              </a:r>
            </a:p>
          </p:txBody>
        </p:sp>
        <p:sp>
          <p:nvSpPr>
            <p:cNvPr id="59" name="Line 39"/>
            <p:cNvSpPr>
              <a:spLocks noChangeShapeType="1"/>
            </p:cNvSpPr>
            <p:nvPr/>
          </p:nvSpPr>
          <p:spPr bwMode="auto">
            <a:xfrm>
              <a:off x="5013779" y="2693760"/>
              <a:ext cx="0" cy="49847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2118179" y="2230973"/>
              <a:ext cx="1414463" cy="500063"/>
            </a:xfrm>
            <a:custGeom>
              <a:avLst/>
              <a:gdLst>
                <a:gd name="T0" fmla="*/ 891 w 891"/>
                <a:gd name="T1" fmla="*/ 107 h 335"/>
                <a:gd name="T2" fmla="*/ 507 w 891"/>
                <a:gd name="T3" fmla="*/ 5 h 335"/>
                <a:gd name="T4" fmla="*/ 146 w 891"/>
                <a:gd name="T5" fmla="*/ 77 h 335"/>
                <a:gd name="T6" fmla="*/ 0 w 891"/>
                <a:gd name="T7" fmla="*/ 346 h 3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1"/>
                <a:gd name="T13" fmla="*/ 0 h 335"/>
                <a:gd name="T14" fmla="*/ 891 w 891"/>
                <a:gd name="T15" fmla="*/ 335 h 3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1" h="335">
                  <a:moveTo>
                    <a:pt x="891" y="104"/>
                  </a:moveTo>
                  <a:cubicBezTo>
                    <a:pt x="827" y="89"/>
                    <a:pt x="631" y="10"/>
                    <a:pt x="507" y="5"/>
                  </a:cubicBezTo>
                  <a:cubicBezTo>
                    <a:pt x="383" y="0"/>
                    <a:pt x="230" y="19"/>
                    <a:pt x="146" y="74"/>
                  </a:cubicBezTo>
                  <a:cubicBezTo>
                    <a:pt x="62" y="129"/>
                    <a:pt x="30" y="281"/>
                    <a:pt x="0" y="335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Line 42"/>
            <p:cNvSpPr>
              <a:spLocks noChangeShapeType="1"/>
            </p:cNvSpPr>
            <p:nvPr/>
          </p:nvSpPr>
          <p:spPr bwMode="auto">
            <a:xfrm>
              <a:off x="1862592" y="2730273"/>
              <a:ext cx="5492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Line 43"/>
            <p:cNvSpPr>
              <a:spLocks noChangeShapeType="1"/>
            </p:cNvSpPr>
            <p:nvPr/>
          </p:nvSpPr>
          <p:spPr bwMode="auto">
            <a:xfrm>
              <a:off x="1978479" y="2819173"/>
              <a:ext cx="2698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 flipV="1">
              <a:off x="2100717" y="2830285"/>
              <a:ext cx="2333625" cy="977901"/>
            </a:xfrm>
            <a:custGeom>
              <a:avLst/>
              <a:gdLst>
                <a:gd name="T0" fmla="*/ 1190 w 853"/>
                <a:gd name="T1" fmla="*/ 692 h 332"/>
                <a:gd name="T2" fmla="*/ 706 w 853"/>
                <a:gd name="T3" fmla="*/ 16 h 332"/>
                <a:gd name="T4" fmla="*/ 203 w 853"/>
                <a:gd name="T5" fmla="*/ 569 h 332"/>
                <a:gd name="T6" fmla="*/ 0 w 853"/>
                <a:gd name="T7" fmla="*/ 2665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3"/>
                <a:gd name="T13" fmla="*/ 0 h 332"/>
                <a:gd name="T14" fmla="*/ 853 w 853"/>
                <a:gd name="T15" fmla="*/ 332 h 332"/>
                <a:gd name="connsiteX0" fmla="*/ 10000 w 10812"/>
                <a:gd name="connsiteY0" fmla="*/ 2662 h 10072"/>
                <a:gd name="connsiteX1" fmla="*/ 10136 w 10812"/>
                <a:gd name="connsiteY1" fmla="*/ 3002 h 10072"/>
                <a:gd name="connsiteX2" fmla="*/ 5944 w 10812"/>
                <a:gd name="connsiteY2" fmla="*/ 132 h 10072"/>
                <a:gd name="connsiteX3" fmla="*/ 1712 w 10812"/>
                <a:gd name="connsiteY3" fmla="*/ 2211 h 10072"/>
                <a:gd name="connsiteX4" fmla="*/ 0 w 10812"/>
                <a:gd name="connsiteY4" fmla="*/ 10072 h 10072"/>
                <a:gd name="connsiteX0" fmla="*/ 10000 w 10812"/>
                <a:gd name="connsiteY0" fmla="*/ 2600 h 10010"/>
                <a:gd name="connsiteX1" fmla="*/ 10136 w 10812"/>
                <a:gd name="connsiteY1" fmla="*/ 2940 h 10010"/>
                <a:gd name="connsiteX2" fmla="*/ 5944 w 10812"/>
                <a:gd name="connsiteY2" fmla="*/ 70 h 10010"/>
                <a:gd name="connsiteX3" fmla="*/ 1208 w 10812"/>
                <a:gd name="connsiteY3" fmla="*/ 2521 h 10010"/>
                <a:gd name="connsiteX4" fmla="*/ 0 w 10812"/>
                <a:gd name="connsiteY4" fmla="*/ 10010 h 10010"/>
                <a:gd name="connsiteX0" fmla="*/ 10000 w 10812"/>
                <a:gd name="connsiteY0" fmla="*/ 2228 h 9638"/>
                <a:gd name="connsiteX1" fmla="*/ 10136 w 10812"/>
                <a:gd name="connsiteY1" fmla="*/ 2568 h 9638"/>
                <a:gd name="connsiteX2" fmla="*/ 5944 w 10812"/>
                <a:gd name="connsiteY2" fmla="*/ 70 h 9638"/>
                <a:gd name="connsiteX3" fmla="*/ 1208 w 10812"/>
                <a:gd name="connsiteY3" fmla="*/ 2149 h 9638"/>
                <a:gd name="connsiteX4" fmla="*/ 0 w 10812"/>
                <a:gd name="connsiteY4" fmla="*/ 9638 h 9638"/>
                <a:gd name="connsiteX0" fmla="*/ 9249 w 10058"/>
                <a:gd name="connsiteY0" fmla="*/ 2376 h 10064"/>
                <a:gd name="connsiteX1" fmla="*/ 9433 w 10058"/>
                <a:gd name="connsiteY1" fmla="*/ 1474 h 10064"/>
                <a:gd name="connsiteX2" fmla="*/ 5498 w 10058"/>
                <a:gd name="connsiteY2" fmla="*/ 137 h 10064"/>
                <a:gd name="connsiteX3" fmla="*/ 1117 w 10058"/>
                <a:gd name="connsiteY3" fmla="*/ 2294 h 10064"/>
                <a:gd name="connsiteX4" fmla="*/ 0 w 10058"/>
                <a:gd name="connsiteY4" fmla="*/ 10064 h 10064"/>
                <a:gd name="connsiteX0" fmla="*/ 9249 w 10815"/>
                <a:gd name="connsiteY0" fmla="*/ 2376 h 10064"/>
                <a:gd name="connsiteX1" fmla="*/ 9433 w 10815"/>
                <a:gd name="connsiteY1" fmla="*/ 1474 h 10064"/>
                <a:gd name="connsiteX2" fmla="*/ 5498 w 10815"/>
                <a:gd name="connsiteY2" fmla="*/ 137 h 10064"/>
                <a:gd name="connsiteX3" fmla="*/ 1117 w 10815"/>
                <a:gd name="connsiteY3" fmla="*/ 2294 h 10064"/>
                <a:gd name="connsiteX4" fmla="*/ 0 w 10815"/>
                <a:gd name="connsiteY4" fmla="*/ 10064 h 10064"/>
                <a:gd name="connsiteX0" fmla="*/ 11812 w 11814"/>
                <a:gd name="connsiteY0" fmla="*/ 1701 h 10064"/>
                <a:gd name="connsiteX1" fmla="*/ 9433 w 11814"/>
                <a:gd name="connsiteY1" fmla="*/ 1474 h 10064"/>
                <a:gd name="connsiteX2" fmla="*/ 5498 w 11814"/>
                <a:gd name="connsiteY2" fmla="*/ 137 h 10064"/>
                <a:gd name="connsiteX3" fmla="*/ 1117 w 11814"/>
                <a:gd name="connsiteY3" fmla="*/ 2294 h 10064"/>
                <a:gd name="connsiteX4" fmla="*/ 0 w 11814"/>
                <a:gd name="connsiteY4" fmla="*/ 10064 h 10064"/>
                <a:gd name="connsiteX0" fmla="*/ 11812 w 11814"/>
                <a:gd name="connsiteY0" fmla="*/ 1701 h 10064"/>
                <a:gd name="connsiteX1" fmla="*/ 9433 w 11814"/>
                <a:gd name="connsiteY1" fmla="*/ 1474 h 10064"/>
                <a:gd name="connsiteX2" fmla="*/ 5498 w 11814"/>
                <a:gd name="connsiteY2" fmla="*/ 137 h 10064"/>
                <a:gd name="connsiteX3" fmla="*/ 1117 w 11814"/>
                <a:gd name="connsiteY3" fmla="*/ 2294 h 10064"/>
                <a:gd name="connsiteX4" fmla="*/ 0 w 11814"/>
                <a:gd name="connsiteY4" fmla="*/ 10064 h 10064"/>
                <a:gd name="connsiteX0" fmla="*/ 11812 w 12280"/>
                <a:gd name="connsiteY0" fmla="*/ 1701 h 10064"/>
                <a:gd name="connsiteX1" fmla="*/ 11883 w 12280"/>
                <a:gd name="connsiteY1" fmla="*/ 2830 h 10064"/>
                <a:gd name="connsiteX2" fmla="*/ 9433 w 12280"/>
                <a:gd name="connsiteY2" fmla="*/ 1474 h 10064"/>
                <a:gd name="connsiteX3" fmla="*/ 5498 w 12280"/>
                <a:gd name="connsiteY3" fmla="*/ 137 h 10064"/>
                <a:gd name="connsiteX4" fmla="*/ 1117 w 12280"/>
                <a:gd name="connsiteY4" fmla="*/ 2294 h 10064"/>
                <a:gd name="connsiteX5" fmla="*/ 0 w 12280"/>
                <a:gd name="connsiteY5" fmla="*/ 10064 h 10064"/>
                <a:gd name="connsiteX0" fmla="*/ 14200 w 14200"/>
                <a:gd name="connsiteY0" fmla="*/ 2955 h 10064"/>
                <a:gd name="connsiteX1" fmla="*/ 11883 w 14200"/>
                <a:gd name="connsiteY1" fmla="*/ 2830 h 10064"/>
                <a:gd name="connsiteX2" fmla="*/ 9433 w 14200"/>
                <a:gd name="connsiteY2" fmla="*/ 1474 h 10064"/>
                <a:gd name="connsiteX3" fmla="*/ 5498 w 14200"/>
                <a:gd name="connsiteY3" fmla="*/ 137 h 10064"/>
                <a:gd name="connsiteX4" fmla="*/ 1117 w 14200"/>
                <a:gd name="connsiteY4" fmla="*/ 2294 h 10064"/>
                <a:gd name="connsiteX5" fmla="*/ 0 w 14200"/>
                <a:gd name="connsiteY5" fmla="*/ 10064 h 10064"/>
                <a:gd name="connsiteX0" fmla="*/ 14200 w 14200"/>
                <a:gd name="connsiteY0" fmla="*/ 2955 h 10064"/>
                <a:gd name="connsiteX1" fmla="*/ 12116 w 14200"/>
                <a:gd name="connsiteY1" fmla="*/ 1865 h 10064"/>
                <a:gd name="connsiteX2" fmla="*/ 9433 w 14200"/>
                <a:gd name="connsiteY2" fmla="*/ 1474 h 10064"/>
                <a:gd name="connsiteX3" fmla="*/ 5498 w 14200"/>
                <a:gd name="connsiteY3" fmla="*/ 137 h 10064"/>
                <a:gd name="connsiteX4" fmla="*/ 1117 w 14200"/>
                <a:gd name="connsiteY4" fmla="*/ 2294 h 10064"/>
                <a:gd name="connsiteX5" fmla="*/ 0 w 14200"/>
                <a:gd name="connsiteY5" fmla="*/ 10064 h 10064"/>
                <a:gd name="connsiteX0" fmla="*/ 14200 w 14200"/>
                <a:gd name="connsiteY0" fmla="*/ 3083 h 10192"/>
                <a:gd name="connsiteX1" fmla="*/ 12116 w 14200"/>
                <a:gd name="connsiteY1" fmla="*/ 1993 h 10192"/>
                <a:gd name="connsiteX2" fmla="*/ 9550 w 14200"/>
                <a:gd name="connsiteY2" fmla="*/ 830 h 10192"/>
                <a:gd name="connsiteX3" fmla="*/ 5498 w 14200"/>
                <a:gd name="connsiteY3" fmla="*/ 265 h 10192"/>
                <a:gd name="connsiteX4" fmla="*/ 1117 w 14200"/>
                <a:gd name="connsiteY4" fmla="*/ 2422 h 10192"/>
                <a:gd name="connsiteX5" fmla="*/ 0 w 14200"/>
                <a:gd name="connsiteY5" fmla="*/ 10192 h 10192"/>
                <a:gd name="connsiteX0" fmla="*/ 14200 w 14200"/>
                <a:gd name="connsiteY0" fmla="*/ 3083 h 9903"/>
                <a:gd name="connsiteX1" fmla="*/ 12116 w 14200"/>
                <a:gd name="connsiteY1" fmla="*/ 1993 h 9903"/>
                <a:gd name="connsiteX2" fmla="*/ 9550 w 14200"/>
                <a:gd name="connsiteY2" fmla="*/ 830 h 9903"/>
                <a:gd name="connsiteX3" fmla="*/ 5498 w 14200"/>
                <a:gd name="connsiteY3" fmla="*/ 265 h 9903"/>
                <a:gd name="connsiteX4" fmla="*/ 1117 w 14200"/>
                <a:gd name="connsiteY4" fmla="*/ 2422 h 9903"/>
                <a:gd name="connsiteX5" fmla="*/ 0 w 14200"/>
                <a:gd name="connsiteY5" fmla="*/ 9903 h 9903"/>
                <a:gd name="connsiteX0" fmla="*/ 10000 w 10000"/>
                <a:gd name="connsiteY0" fmla="*/ 3113 h 10000"/>
                <a:gd name="connsiteX1" fmla="*/ 8532 w 10000"/>
                <a:gd name="connsiteY1" fmla="*/ 2013 h 10000"/>
                <a:gd name="connsiteX2" fmla="*/ 6725 w 10000"/>
                <a:gd name="connsiteY2" fmla="*/ 838 h 10000"/>
                <a:gd name="connsiteX3" fmla="*/ 3872 w 10000"/>
                <a:gd name="connsiteY3" fmla="*/ 268 h 10000"/>
                <a:gd name="connsiteX4" fmla="*/ 787 w 10000"/>
                <a:gd name="connsiteY4" fmla="*/ 2446 h 10000"/>
                <a:gd name="connsiteX5" fmla="*/ 205 w 10000"/>
                <a:gd name="connsiteY5" fmla="*/ 6980 h 10000"/>
                <a:gd name="connsiteX6" fmla="*/ 0 w 10000"/>
                <a:gd name="connsiteY6" fmla="*/ 10000 h 10000"/>
                <a:gd name="connsiteX0" fmla="*/ 10090 w 10090"/>
                <a:gd name="connsiteY0" fmla="*/ 3113 h 10000"/>
                <a:gd name="connsiteX1" fmla="*/ 8622 w 10090"/>
                <a:gd name="connsiteY1" fmla="*/ 2013 h 10000"/>
                <a:gd name="connsiteX2" fmla="*/ 6815 w 10090"/>
                <a:gd name="connsiteY2" fmla="*/ 838 h 10000"/>
                <a:gd name="connsiteX3" fmla="*/ 3962 w 10090"/>
                <a:gd name="connsiteY3" fmla="*/ 268 h 10000"/>
                <a:gd name="connsiteX4" fmla="*/ 877 w 10090"/>
                <a:gd name="connsiteY4" fmla="*/ 2446 h 10000"/>
                <a:gd name="connsiteX5" fmla="*/ 131 w 10090"/>
                <a:gd name="connsiteY5" fmla="*/ 6590 h 10000"/>
                <a:gd name="connsiteX6" fmla="*/ 90 w 10090"/>
                <a:gd name="connsiteY6" fmla="*/ 10000 h 10000"/>
                <a:gd name="connsiteX0" fmla="*/ 10008 w 10008"/>
                <a:gd name="connsiteY0" fmla="*/ 3113 h 10000"/>
                <a:gd name="connsiteX1" fmla="*/ 8540 w 10008"/>
                <a:gd name="connsiteY1" fmla="*/ 2013 h 10000"/>
                <a:gd name="connsiteX2" fmla="*/ 6733 w 10008"/>
                <a:gd name="connsiteY2" fmla="*/ 838 h 10000"/>
                <a:gd name="connsiteX3" fmla="*/ 3880 w 10008"/>
                <a:gd name="connsiteY3" fmla="*/ 268 h 10000"/>
                <a:gd name="connsiteX4" fmla="*/ 795 w 10008"/>
                <a:gd name="connsiteY4" fmla="*/ 2446 h 10000"/>
                <a:gd name="connsiteX5" fmla="*/ 131 w 10008"/>
                <a:gd name="connsiteY5" fmla="*/ 6493 h 10000"/>
                <a:gd name="connsiteX6" fmla="*/ 8 w 10008"/>
                <a:gd name="connsiteY6" fmla="*/ 10000 h 10000"/>
                <a:gd name="connsiteX0" fmla="*/ 10049 w 10049"/>
                <a:gd name="connsiteY0" fmla="*/ 3113 h 10000"/>
                <a:gd name="connsiteX1" fmla="*/ 8581 w 10049"/>
                <a:gd name="connsiteY1" fmla="*/ 2013 h 10000"/>
                <a:gd name="connsiteX2" fmla="*/ 6774 w 10049"/>
                <a:gd name="connsiteY2" fmla="*/ 838 h 10000"/>
                <a:gd name="connsiteX3" fmla="*/ 3921 w 10049"/>
                <a:gd name="connsiteY3" fmla="*/ 268 h 10000"/>
                <a:gd name="connsiteX4" fmla="*/ 836 w 10049"/>
                <a:gd name="connsiteY4" fmla="*/ 2446 h 10000"/>
                <a:gd name="connsiteX5" fmla="*/ 131 w 10049"/>
                <a:gd name="connsiteY5" fmla="*/ 6006 h 10000"/>
                <a:gd name="connsiteX6" fmla="*/ 49 w 10049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49" h="10000">
                  <a:moveTo>
                    <a:pt x="10049" y="3113"/>
                  </a:moveTo>
                  <a:cubicBezTo>
                    <a:pt x="10044" y="3124"/>
                    <a:pt x="9127" y="2391"/>
                    <a:pt x="8581" y="2013"/>
                  </a:cubicBezTo>
                  <a:cubicBezTo>
                    <a:pt x="8036" y="1634"/>
                    <a:pt x="7510" y="1113"/>
                    <a:pt x="6774" y="838"/>
                  </a:cubicBezTo>
                  <a:cubicBezTo>
                    <a:pt x="6334" y="461"/>
                    <a:pt x="4910" y="0"/>
                    <a:pt x="3921" y="268"/>
                  </a:cubicBezTo>
                  <a:cubicBezTo>
                    <a:pt x="2931" y="535"/>
                    <a:pt x="1468" y="1490"/>
                    <a:pt x="836" y="2446"/>
                  </a:cubicBezTo>
                  <a:cubicBezTo>
                    <a:pt x="204" y="3402"/>
                    <a:pt x="262" y="4747"/>
                    <a:pt x="131" y="6006"/>
                  </a:cubicBezTo>
                  <a:cubicBezTo>
                    <a:pt x="0" y="7265"/>
                    <a:pt x="83" y="9497"/>
                    <a:pt x="49" y="1000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" name="Text Box 78"/>
            <p:cNvSpPr txBox="1">
              <a:spLocks noChangeArrowheads="1"/>
            </p:cNvSpPr>
            <p:nvPr/>
          </p:nvSpPr>
          <p:spPr bwMode="auto">
            <a:xfrm>
              <a:off x="1587954" y="2303235"/>
              <a:ext cx="31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8" name="Text Box 79"/>
            <p:cNvSpPr txBox="1">
              <a:spLocks noChangeArrowheads="1"/>
            </p:cNvSpPr>
            <p:nvPr/>
          </p:nvSpPr>
          <p:spPr bwMode="auto">
            <a:xfrm>
              <a:off x="1653042" y="2962048"/>
              <a:ext cx="24923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71" name="Line 88"/>
            <p:cNvSpPr>
              <a:spLocks noChangeShapeType="1"/>
            </p:cNvSpPr>
            <p:nvPr/>
          </p:nvSpPr>
          <p:spPr bwMode="auto">
            <a:xfrm flipV="1">
              <a:off x="2456317" y="2237323"/>
              <a:ext cx="158750" cy="6032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Line 96"/>
            <p:cNvSpPr>
              <a:spLocks noChangeShapeType="1"/>
            </p:cNvSpPr>
            <p:nvPr/>
          </p:nvSpPr>
          <p:spPr bwMode="auto">
            <a:xfrm>
              <a:off x="6271079" y="2687410"/>
              <a:ext cx="0" cy="5461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" name="Line 36"/>
            <p:cNvSpPr>
              <a:spLocks noChangeShapeType="1"/>
            </p:cNvSpPr>
            <p:nvPr/>
          </p:nvSpPr>
          <p:spPr bwMode="auto">
            <a:xfrm flipV="1">
              <a:off x="3372304" y="3504973"/>
              <a:ext cx="375443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5" name="Object 62"/>
            <p:cNvGraphicFramePr>
              <a:graphicFrameLocks noChangeAspect="1"/>
            </p:cNvGraphicFramePr>
            <p:nvPr/>
          </p:nvGraphicFramePr>
          <p:xfrm>
            <a:off x="4851628" y="1880727"/>
            <a:ext cx="808944" cy="403911"/>
          </p:xfrm>
          <a:graphic>
            <a:graphicData uri="http://schemas.openxmlformats.org/presentationml/2006/ole">
              <p:oleObj spid="_x0000_s70843" name="Equation" r:id="rId7" imgW="558800" imgH="279400" progId="Equation.DSMT4">
                <p:embed/>
              </p:oleObj>
            </a:graphicData>
          </a:graphic>
        </p:graphicFrame>
        <p:graphicFrame>
          <p:nvGraphicFramePr>
            <p:cNvPr id="76" name="Object 62"/>
            <p:cNvGraphicFramePr>
              <a:graphicFrameLocks noChangeAspect="1"/>
            </p:cNvGraphicFramePr>
            <p:nvPr/>
          </p:nvGraphicFramePr>
          <p:xfrm>
            <a:off x="7384595" y="2769960"/>
            <a:ext cx="246289" cy="346945"/>
          </p:xfrm>
          <a:graphic>
            <a:graphicData uri="http://schemas.openxmlformats.org/presentationml/2006/ole">
              <p:oleObj spid="_x0000_s70844" name="Equation" r:id="rId8" imgW="126725" imgH="177415" progId="Equation.DSMT4">
                <p:embed/>
              </p:oleObj>
            </a:graphicData>
          </a:graphic>
        </p:graphicFrame>
        <p:graphicFrame>
          <p:nvGraphicFramePr>
            <p:cNvPr id="77" name="Object 62"/>
            <p:cNvGraphicFramePr>
              <a:graphicFrameLocks noChangeAspect="1"/>
            </p:cNvGraphicFramePr>
            <p:nvPr/>
          </p:nvGraphicFramePr>
          <p:xfrm>
            <a:off x="5195208" y="2745920"/>
            <a:ext cx="295275" cy="373063"/>
          </p:xfrm>
          <a:graphic>
            <a:graphicData uri="http://schemas.openxmlformats.org/presentationml/2006/ole">
              <p:oleObj spid="_x0000_s70845" name="Equation" r:id="rId9" imgW="152334" imgH="190417" progId="Equation.DSMT4">
                <p:embed/>
              </p:oleObj>
            </a:graphicData>
          </a:graphic>
        </p:graphicFrame>
        <p:graphicFrame>
          <p:nvGraphicFramePr>
            <p:cNvPr id="78" name="Object 62"/>
            <p:cNvGraphicFramePr>
              <a:graphicFrameLocks noChangeAspect="1"/>
            </p:cNvGraphicFramePr>
            <p:nvPr/>
          </p:nvGraphicFramePr>
          <p:xfrm>
            <a:off x="6458404" y="2757260"/>
            <a:ext cx="271463" cy="373063"/>
          </p:xfrm>
          <a:graphic>
            <a:graphicData uri="http://schemas.openxmlformats.org/presentationml/2006/ole">
              <p:oleObj spid="_x0000_s70846" name="Equation" r:id="rId10" imgW="139639" imgH="190417" progId="Equation.DSMT4">
                <p:embed/>
              </p:oleObj>
            </a:graphicData>
          </a:graphic>
        </p:graphicFrame>
        <p:graphicFrame>
          <p:nvGraphicFramePr>
            <p:cNvPr id="79" name="Object 62"/>
            <p:cNvGraphicFramePr>
              <a:graphicFrameLocks noChangeAspect="1"/>
            </p:cNvGraphicFramePr>
            <p:nvPr/>
          </p:nvGraphicFramePr>
          <p:xfrm>
            <a:off x="1019629" y="2619602"/>
            <a:ext cx="590550" cy="496887"/>
          </p:xfrm>
          <a:graphic>
            <a:graphicData uri="http://schemas.openxmlformats.org/presentationml/2006/ole">
              <p:oleObj spid="_x0000_s70847" name="Equation" r:id="rId11" imgW="304536" imgH="253780" progId="Equation.DSMT4">
                <p:embed/>
              </p:oleObj>
            </a:graphicData>
          </a:graphic>
        </p:graphicFrame>
        <p:graphicFrame>
          <p:nvGraphicFramePr>
            <p:cNvPr id="80" name="Object 62"/>
            <p:cNvGraphicFramePr>
              <a:graphicFrameLocks noChangeAspect="1"/>
            </p:cNvGraphicFramePr>
            <p:nvPr/>
          </p:nvGraphicFramePr>
          <p:xfrm>
            <a:off x="2578101" y="2378585"/>
            <a:ext cx="448129" cy="411332"/>
          </p:xfrm>
          <a:graphic>
            <a:graphicData uri="http://schemas.openxmlformats.org/presentationml/2006/ole">
              <p:oleObj spid="_x0000_s70848" name="Equation" r:id="rId12" imgW="279279" imgH="253890" progId="Equation.DSMT4">
                <p:embed/>
              </p:oleObj>
            </a:graphicData>
          </a:graphic>
        </p:graphicFrame>
        <p:graphicFrame>
          <p:nvGraphicFramePr>
            <p:cNvPr id="81" name="Object 62"/>
            <p:cNvGraphicFramePr>
              <a:graphicFrameLocks noChangeAspect="1"/>
            </p:cNvGraphicFramePr>
            <p:nvPr/>
          </p:nvGraphicFramePr>
          <p:xfrm>
            <a:off x="7994650" y="3089730"/>
            <a:ext cx="246063" cy="271463"/>
          </p:xfrm>
          <a:graphic>
            <a:graphicData uri="http://schemas.openxmlformats.org/presentationml/2006/ole">
              <p:oleObj spid="_x0000_s70849" name="Equation" r:id="rId13" imgW="126835" imgH="139518" progId="Equation.DSMT4">
                <p:embed/>
              </p:oleObj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431628" y="3296427"/>
            <a:ext cx="360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Note on displacement current: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/>
          <p:cNvSpPr txBox="1">
            <a:spLocks noChangeArrowheads="1"/>
          </p:cNvSpPr>
          <p:nvPr/>
        </p:nvSpPr>
        <p:spPr bwMode="auto">
          <a:xfrm>
            <a:off x="2482850" y="0"/>
            <a:ext cx="38941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KCL Law (cont.)</a:t>
            </a:r>
          </a:p>
        </p:txBody>
      </p:sp>
      <p:sp>
        <p:nvSpPr>
          <p:cNvPr id="4102" name="Text Box 31"/>
          <p:cNvSpPr txBox="1">
            <a:spLocks noChangeArrowheads="1"/>
          </p:cNvSpPr>
          <p:nvPr/>
        </p:nvSpPr>
        <p:spPr bwMode="auto">
          <a:xfrm>
            <a:off x="3538060" y="1694924"/>
            <a:ext cx="461376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en-US" sz="2000" dirty="0">
                <a:solidFill>
                  <a:srgbClr val="FF0000"/>
                </a:solidFill>
              </a:rPr>
              <a:t>In </a:t>
            </a:r>
            <a:r>
              <a:rPr lang="en-US" sz="2000" dirty="0" smtClean="0">
                <a:solidFill>
                  <a:srgbClr val="FF0000"/>
                </a:solidFill>
              </a:rPr>
              <a:t>“steady state”  </a:t>
            </a:r>
            <a:r>
              <a:rPr lang="en-US" sz="2000" dirty="0">
                <a:solidFill>
                  <a:srgbClr val="FF0000"/>
                </a:solidFill>
              </a:rPr>
              <a:t>(no time change) </a:t>
            </a:r>
          </a:p>
        </p:txBody>
      </p:sp>
      <p:sp>
        <p:nvSpPr>
          <p:cNvPr id="4103" name="Text Box 32"/>
          <p:cNvSpPr txBox="1">
            <a:spLocks noChangeArrowheads="1"/>
          </p:cNvSpPr>
          <p:nvPr/>
        </p:nvSpPr>
        <p:spPr bwMode="auto">
          <a:xfrm>
            <a:off x="3535640" y="4406683"/>
            <a:ext cx="31665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000" dirty="0">
                <a:solidFill>
                  <a:srgbClr val="FF0000"/>
                </a:solidFill>
              </a:rPr>
              <a:t>2)   As </a:t>
            </a:r>
            <a:r>
              <a:rPr lang="en-US" sz="2000" dirty="0" smtClean="0">
                <a:solidFill>
                  <a:srgbClr val="FF0000"/>
                </a:solidFill>
              </a:rPr>
              <a:t>area </a:t>
            </a:r>
            <a:r>
              <a:rPr lang="en-US" sz="2000" dirty="0">
                <a:solidFill>
                  <a:srgbClr val="FF0000"/>
                </a:solidFill>
              </a:rPr>
              <a:t>of </a:t>
            </a:r>
            <a:r>
              <a:rPr lang="en-US" sz="2000" dirty="0" smtClean="0">
                <a:solidFill>
                  <a:srgbClr val="FF0000"/>
                </a:solidFill>
              </a:rPr>
              <a:t>node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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8365638"/>
              </p:ext>
            </p:extLst>
          </p:nvPr>
        </p:nvGraphicFramePr>
        <p:xfrm>
          <a:off x="5349397" y="2252137"/>
          <a:ext cx="1027113" cy="1525587"/>
        </p:xfrm>
        <a:graphic>
          <a:graphicData uri="http://schemas.openxmlformats.org/presentationml/2006/ole">
            <p:oleObj spid="_x0000_s4152" name="Equation" r:id="rId4" imgW="444307" imgH="660113" progId="Equation.DSMT4">
              <p:embed/>
            </p:oleObj>
          </a:graphicData>
        </a:graphic>
      </p:graphicFrame>
      <p:sp>
        <p:nvSpPr>
          <p:cNvPr id="4104" name="AutoShape 36"/>
          <p:cNvSpPr>
            <a:spLocks noChangeArrowheads="1"/>
          </p:cNvSpPr>
          <p:nvPr/>
        </p:nvSpPr>
        <p:spPr bwMode="auto">
          <a:xfrm>
            <a:off x="4497772" y="3431649"/>
            <a:ext cx="685800" cy="174625"/>
          </a:xfrm>
          <a:prstGeom prst="rightArrow">
            <a:avLst>
              <a:gd name="adj1" fmla="val 50000"/>
              <a:gd name="adj2" fmla="val 98182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AutoShape 37"/>
          <p:cNvSpPr>
            <a:spLocks noChangeArrowheads="1"/>
          </p:cNvSpPr>
          <p:nvPr/>
        </p:nvSpPr>
        <p:spPr bwMode="auto">
          <a:xfrm>
            <a:off x="4504096" y="5649686"/>
            <a:ext cx="701568" cy="195444"/>
          </a:xfrm>
          <a:prstGeom prst="rightArrow">
            <a:avLst>
              <a:gd name="adj1" fmla="val 50000"/>
              <a:gd name="adj2" fmla="val 98182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9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5517112"/>
              </p:ext>
            </p:extLst>
          </p:nvPr>
        </p:nvGraphicFramePr>
        <p:xfrm>
          <a:off x="5017086" y="4986338"/>
          <a:ext cx="3151187" cy="1014412"/>
        </p:xfrm>
        <a:graphic>
          <a:graphicData uri="http://schemas.openxmlformats.org/presentationml/2006/ole">
            <p:oleObj spid="_x0000_s4153" name="Equation" r:id="rId5" imgW="1422400" imgH="457200" progId="Equation.DSMT4">
              <p:embed/>
            </p:oleObj>
          </a:graphicData>
        </a:graphic>
      </p:graphicFrame>
      <p:graphicFrame>
        <p:nvGraphicFramePr>
          <p:cNvPr id="4100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9434918"/>
              </p:ext>
            </p:extLst>
          </p:nvPr>
        </p:nvGraphicFramePr>
        <p:xfrm>
          <a:off x="605641" y="2751645"/>
          <a:ext cx="1536700" cy="915988"/>
        </p:xfrm>
        <a:graphic>
          <a:graphicData uri="http://schemas.openxmlformats.org/presentationml/2006/ole">
            <p:oleObj spid="_x0000_s4154" name="Equation" r:id="rId6" imgW="660113" imgH="393529" progId="Equation.DSMT4">
              <p:embed/>
            </p:oleObj>
          </a:graphicData>
        </a:graphic>
      </p:graphicFrame>
      <p:sp>
        <p:nvSpPr>
          <p:cNvPr id="4106" name="Text Box 42"/>
          <p:cNvSpPr txBox="1">
            <a:spLocks noChangeArrowheads="1"/>
          </p:cNvSpPr>
          <p:nvPr/>
        </p:nvSpPr>
        <p:spPr bwMode="auto">
          <a:xfrm>
            <a:off x="200025" y="944609"/>
            <a:ext cx="57769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Two cases for which the KCL law is valid: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384385" y="2083443"/>
            <a:ext cx="891250" cy="7407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409463" y="3391383"/>
            <a:ext cx="900896" cy="7427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/>
          <p:cNvSpPr txBox="1">
            <a:spLocks noChangeArrowheads="1"/>
          </p:cNvSpPr>
          <p:nvPr/>
        </p:nvSpPr>
        <p:spPr bwMode="auto">
          <a:xfrm>
            <a:off x="2549525" y="0"/>
            <a:ext cx="38941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KCL Law (cont.)</a:t>
            </a:r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1151350" y="1100987"/>
            <a:ext cx="6515100" cy="707886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In general, the KCL </a:t>
            </a:r>
            <a:r>
              <a:rPr lang="en-US" sz="2000" dirty="0" smtClean="0">
                <a:solidFill>
                  <a:schemeClr val="bg1"/>
                </a:solidFill>
              </a:rPr>
              <a:t>law will </a:t>
            </a:r>
            <a:r>
              <a:rPr lang="en-US" sz="2000" dirty="0">
                <a:solidFill>
                  <a:schemeClr val="bg1"/>
                </a:solidFill>
              </a:rPr>
              <a:t>be accurate if the size of the “node” is small compared with </a:t>
            </a:r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wavelength </a:t>
            </a:r>
            <a:r>
              <a:rPr lang="en-US" sz="2000" i="1" dirty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2000" baseline="-25000" dirty="0">
                <a:solidFill>
                  <a:schemeClr val="bg1"/>
                </a:solidFill>
                <a:latin typeface="+mn-lt"/>
                <a:sym typeface="Symbol"/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5122" name="Object 1026"/>
          <p:cNvGraphicFramePr>
            <a:graphicFrameLocks noChangeAspect="1"/>
          </p:cNvGraphicFramePr>
          <p:nvPr/>
        </p:nvGraphicFramePr>
        <p:xfrm>
          <a:off x="4035260" y="5666641"/>
          <a:ext cx="3108325" cy="823912"/>
        </p:xfrm>
        <a:graphic>
          <a:graphicData uri="http://schemas.openxmlformats.org/presentationml/2006/ole">
            <p:oleObj spid="_x0000_s5158" name="Equation" r:id="rId4" imgW="1675673" imgH="444307" progId="Equation.DSMT4">
              <p:embed/>
            </p:oleObj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202363" y="2854325"/>
          <a:ext cx="23356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7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f</a:t>
                      </a:r>
                      <a:endParaRPr lang="en-US" b="0" i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chemeClr val="bg2"/>
                          </a:solidFill>
                          <a:latin typeface="+mn-lt"/>
                          <a:sym typeface="Symbol"/>
                        </a:rPr>
                        <a:t></a:t>
                      </a:r>
                      <a:r>
                        <a:rPr lang="en-US" b="0" i="0" baseline="-25000" dirty="0" smtClean="0">
                          <a:solidFill>
                            <a:schemeClr val="bg2"/>
                          </a:solidFill>
                          <a:latin typeface="+mn-lt"/>
                          <a:sym typeface="Symbol"/>
                        </a:rPr>
                        <a:t>0</a:t>
                      </a:r>
                      <a:endParaRPr lang="en-US" b="0" i="0" baseline="-250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60 Hz</a:t>
                      </a:r>
                      <a:endParaRPr lang="en-US" b="0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5000 [km]</a:t>
                      </a:r>
                      <a:endParaRPr lang="en-US" b="0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1 kHz</a:t>
                      </a:r>
                      <a:endParaRPr lang="en-US" b="0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300 [km]</a:t>
                      </a:r>
                      <a:endParaRPr lang="en-US" b="0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1 MHz</a:t>
                      </a:r>
                      <a:endParaRPr lang="en-US" b="0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300 [m]</a:t>
                      </a:r>
                      <a:endParaRPr lang="en-US" b="0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1 GHz</a:t>
                      </a:r>
                      <a:endParaRPr lang="en-US" b="0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30 [cm]</a:t>
                      </a:r>
                      <a:endParaRPr lang="en-US" b="0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643968" y="3149218"/>
            <a:ext cx="2717923" cy="2186773"/>
            <a:chOff x="2053401" y="2425886"/>
            <a:chExt cx="2717923" cy="2186773"/>
          </a:xfrm>
        </p:grpSpPr>
        <p:sp>
          <p:nvSpPr>
            <p:cNvPr id="5158" name="TextBox 29"/>
            <p:cNvSpPr txBox="1">
              <a:spLocks noChangeArrowheads="1"/>
            </p:cNvSpPr>
            <p:nvPr/>
          </p:nvSpPr>
          <p:spPr bwMode="auto">
            <a:xfrm>
              <a:off x="2736753" y="4243327"/>
              <a:ext cx="7360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148" name="Line 8"/>
            <p:cNvSpPr>
              <a:spLocks noChangeShapeType="1"/>
            </p:cNvSpPr>
            <p:nvPr/>
          </p:nvSpPr>
          <p:spPr bwMode="auto">
            <a:xfrm rot="7301802" flipH="1">
              <a:off x="3483782" y="3676831"/>
              <a:ext cx="478103" cy="1101916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9" name="Line 9"/>
            <p:cNvSpPr>
              <a:spLocks noChangeShapeType="1"/>
            </p:cNvSpPr>
            <p:nvPr/>
          </p:nvSpPr>
          <p:spPr bwMode="auto">
            <a:xfrm rot="7301802" flipH="1">
              <a:off x="3653514" y="4086017"/>
              <a:ext cx="138800" cy="29507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0" name="Line 11"/>
            <p:cNvSpPr>
              <a:spLocks noChangeShapeType="1"/>
            </p:cNvSpPr>
            <p:nvPr/>
          </p:nvSpPr>
          <p:spPr bwMode="auto">
            <a:xfrm rot="4492711" flipH="1">
              <a:off x="3981315" y="3221584"/>
              <a:ext cx="478102" cy="1101916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1" name="Line 12"/>
            <p:cNvSpPr>
              <a:spLocks noChangeShapeType="1"/>
            </p:cNvSpPr>
            <p:nvPr/>
          </p:nvSpPr>
          <p:spPr bwMode="auto">
            <a:xfrm rot="4492711" flipH="1">
              <a:off x="4155062" y="3597934"/>
              <a:ext cx="158957" cy="34043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2" name="Line 14"/>
            <p:cNvSpPr>
              <a:spLocks noChangeShapeType="1"/>
            </p:cNvSpPr>
            <p:nvPr/>
          </p:nvSpPr>
          <p:spPr bwMode="auto">
            <a:xfrm rot="17068863" flipH="1">
              <a:off x="2365307" y="2616519"/>
              <a:ext cx="478103" cy="1101916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3" name="Line 15"/>
            <p:cNvSpPr>
              <a:spLocks noChangeShapeType="1"/>
            </p:cNvSpPr>
            <p:nvPr/>
          </p:nvSpPr>
          <p:spPr bwMode="auto">
            <a:xfrm rot="17068863" flipH="1">
              <a:off x="2433672" y="2941796"/>
              <a:ext cx="145942" cy="3065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" name="Line 17"/>
            <p:cNvSpPr>
              <a:spLocks noChangeShapeType="1"/>
            </p:cNvSpPr>
            <p:nvPr/>
          </p:nvSpPr>
          <p:spPr bwMode="auto">
            <a:xfrm rot="13087631" flipH="1">
              <a:off x="2464220" y="3458296"/>
              <a:ext cx="477921" cy="110233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" name="Line 18"/>
            <p:cNvSpPr>
              <a:spLocks noChangeShapeType="1"/>
            </p:cNvSpPr>
            <p:nvPr/>
          </p:nvSpPr>
          <p:spPr bwMode="auto">
            <a:xfrm rot="13087631" flipH="1">
              <a:off x="2621724" y="3807465"/>
              <a:ext cx="173574" cy="39737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23" name="Object 5"/>
            <p:cNvGraphicFramePr>
              <a:graphicFrameLocks noChangeAspect="1"/>
            </p:cNvGraphicFramePr>
            <p:nvPr/>
          </p:nvGraphicFramePr>
          <p:xfrm>
            <a:off x="3329559" y="3418965"/>
            <a:ext cx="46045" cy="55593"/>
          </p:xfrm>
          <a:graphic>
            <a:graphicData uri="http://schemas.openxmlformats.org/presentationml/2006/ole">
              <p:oleObj spid="_x0000_s5159" name="Equation" r:id="rId5" imgW="114102" imgH="177492" progId="Equation.DSMT4">
                <p:embed/>
              </p:oleObj>
            </a:graphicData>
          </a:graphic>
        </p:graphicFrame>
        <p:cxnSp>
          <p:nvCxnSpPr>
            <p:cNvPr id="5157" name="Straight Connector 28"/>
            <p:cNvCxnSpPr>
              <a:cxnSpLocks noChangeShapeType="1"/>
            </p:cNvCxnSpPr>
            <p:nvPr/>
          </p:nvCxnSpPr>
          <p:spPr bwMode="auto">
            <a:xfrm rot="5400000" flipH="1" flipV="1">
              <a:off x="3069507" y="2703002"/>
              <a:ext cx="1031898" cy="477666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156" name="Freeform 26"/>
            <p:cNvSpPr>
              <a:spLocks/>
            </p:cNvSpPr>
            <p:nvPr/>
          </p:nvSpPr>
          <p:spPr bwMode="auto">
            <a:xfrm>
              <a:off x="3019115" y="3434395"/>
              <a:ext cx="668454" cy="316087"/>
            </a:xfrm>
            <a:custGeom>
              <a:avLst/>
              <a:gdLst>
                <a:gd name="T0" fmla="*/ 2147483647 w 1070"/>
                <a:gd name="T1" fmla="*/ 2147483647 h 666"/>
                <a:gd name="T2" fmla="*/ 2147483647 w 1070"/>
                <a:gd name="T3" fmla="*/ 2147483647 h 666"/>
                <a:gd name="T4" fmla="*/ 731129271 w 1070"/>
                <a:gd name="T5" fmla="*/ 2147483647 h 666"/>
                <a:gd name="T6" fmla="*/ 2147483647 w 1070"/>
                <a:gd name="T7" fmla="*/ 2147483647 h 666"/>
                <a:gd name="T8" fmla="*/ 2147483647 w 1070"/>
                <a:gd name="T9" fmla="*/ 2147483647 h 666"/>
                <a:gd name="T10" fmla="*/ 2147483647 w 1070"/>
                <a:gd name="T11" fmla="*/ 2147483647 h 666"/>
                <a:gd name="T12" fmla="*/ 2147483647 w 1070"/>
                <a:gd name="T13" fmla="*/ 2147483647 h 666"/>
                <a:gd name="T14" fmla="*/ 2147483647 w 1070"/>
                <a:gd name="T15" fmla="*/ 2147483647 h 666"/>
                <a:gd name="T16" fmla="*/ 2147483647 w 1070"/>
                <a:gd name="T17" fmla="*/ 2147483647 h 666"/>
                <a:gd name="T18" fmla="*/ 2147483647 w 1070"/>
                <a:gd name="T19" fmla="*/ 2147483647 h 666"/>
                <a:gd name="T20" fmla="*/ 2147483647 w 1070"/>
                <a:gd name="T21" fmla="*/ 2147483647 h 666"/>
                <a:gd name="T22" fmla="*/ 2147483647 w 1070"/>
                <a:gd name="T23" fmla="*/ 2147483647 h 666"/>
                <a:gd name="T24" fmla="*/ 2147483647 w 1070"/>
                <a:gd name="T25" fmla="*/ 2147483647 h 666"/>
                <a:gd name="T26" fmla="*/ 2147483647 w 1070"/>
                <a:gd name="T27" fmla="*/ 2147483647 h 666"/>
                <a:gd name="T28" fmla="*/ 2147483647 w 1070"/>
                <a:gd name="T29" fmla="*/ 2147483647 h 666"/>
                <a:gd name="T30" fmla="*/ 2147483647 w 1070"/>
                <a:gd name="T31" fmla="*/ 2147483647 h 666"/>
                <a:gd name="T32" fmla="*/ 2147483647 w 1070"/>
                <a:gd name="T33" fmla="*/ 640351729 h 666"/>
                <a:gd name="T34" fmla="*/ 2147483647 w 1070"/>
                <a:gd name="T35" fmla="*/ 2147483647 h 666"/>
                <a:gd name="T36" fmla="*/ 2147483647 w 1070"/>
                <a:gd name="T37" fmla="*/ 2147483647 h 666"/>
                <a:gd name="T38" fmla="*/ 2147483647 w 1070"/>
                <a:gd name="T39" fmla="*/ 2147483647 h 666"/>
                <a:gd name="T40" fmla="*/ 2147483647 w 1070"/>
                <a:gd name="T41" fmla="*/ 2147483647 h 666"/>
                <a:gd name="T42" fmla="*/ 2147483647 w 1070"/>
                <a:gd name="T43" fmla="*/ 2147483647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solidFill>
              <a:srgbClr val="DDDDDD"/>
            </a:solidFill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7" name="Line 6"/>
            <p:cNvSpPr>
              <a:spLocks noChangeShapeType="1"/>
            </p:cNvSpPr>
            <p:nvPr/>
          </p:nvSpPr>
          <p:spPr bwMode="auto">
            <a:xfrm flipH="1">
              <a:off x="3499648" y="2809875"/>
              <a:ext cx="138901" cy="28619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50627" y="2402006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Currents enter a node at some frequency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f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/>
          <p:cNvSpPr txBox="1">
            <a:spLocks noChangeArrowheads="1"/>
          </p:cNvSpPr>
          <p:nvPr/>
        </p:nvSpPr>
        <p:spPr bwMode="auto">
          <a:xfrm>
            <a:off x="2549525" y="0"/>
            <a:ext cx="38941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KCL Law (cont.)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740129" y="2264662"/>
            <a:ext cx="5781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Current enters this shaded region (“node”) but does not leave.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76616" y="3374572"/>
            <a:ext cx="6366814" cy="2584449"/>
            <a:chOff x="1576616" y="3374572"/>
            <a:chExt cx="6366814" cy="2584449"/>
          </a:xfrm>
        </p:grpSpPr>
        <p:sp>
          <p:nvSpPr>
            <p:cNvPr id="96" name="Rectangle 95"/>
            <p:cNvSpPr/>
            <p:nvPr/>
          </p:nvSpPr>
          <p:spPr bwMode="auto">
            <a:xfrm>
              <a:off x="5371606" y="4419601"/>
              <a:ext cx="1638794" cy="566057"/>
            </a:xfrm>
            <a:prstGeom prst="rect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2396447" y="4706030"/>
              <a:ext cx="4543425" cy="42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22" y="0"/>
                </a:cxn>
              </a:cxnLst>
              <a:rect l="0" t="0" r="r" b="b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 flipV="1">
              <a:off x="1728109" y="5391830"/>
              <a:ext cx="5216525" cy="42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22" y="0"/>
                </a:cxn>
              </a:cxnLst>
              <a:rect l="0" t="0" r="r" b="b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 flipH="1">
              <a:off x="1716997" y="4704443"/>
              <a:ext cx="355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val 18"/>
            <p:cNvSpPr>
              <a:spLocks noChangeArrowheads="1"/>
            </p:cNvSpPr>
            <p:nvPr/>
          </p:nvSpPr>
          <p:spPr bwMode="auto">
            <a:xfrm>
              <a:off x="2875872" y="4668157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19"/>
            <p:cNvSpPr>
              <a:spLocks noChangeArrowheads="1"/>
            </p:cNvSpPr>
            <p:nvPr/>
          </p:nvSpPr>
          <p:spPr bwMode="auto">
            <a:xfrm>
              <a:off x="2850472" y="5390243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4643250" y="4706483"/>
              <a:ext cx="317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4681350" y="5062083"/>
              <a:ext cx="260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</a:t>
              </a:r>
            </a:p>
          </p:txBody>
        </p:sp>
        <p:sp>
          <p:nvSpPr>
            <p:cNvPr id="51" name="Line 34"/>
            <p:cNvSpPr>
              <a:spLocks noChangeShapeType="1"/>
            </p:cNvSpPr>
            <p:nvPr/>
          </p:nvSpPr>
          <p:spPr bwMode="auto">
            <a:xfrm flipV="1">
              <a:off x="5185206" y="4701730"/>
              <a:ext cx="39728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>
              <a:off x="2064659" y="4615543"/>
              <a:ext cx="393700" cy="1778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6921725" y="5401144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6988630" y="5834744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6977745" y="5704115"/>
              <a:ext cx="0" cy="2503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8" name="Freeform 57"/>
            <p:cNvSpPr/>
            <p:nvPr/>
          </p:nvSpPr>
          <p:spPr bwMode="auto">
            <a:xfrm>
              <a:off x="5889169" y="3884387"/>
              <a:ext cx="1095837" cy="872671"/>
            </a:xfrm>
            <a:custGeom>
              <a:avLst/>
              <a:gdLst>
                <a:gd name="connsiteX0" fmla="*/ 1001485 w 1030514"/>
                <a:gd name="connsiteY0" fmla="*/ 812800 h 823685"/>
                <a:gd name="connsiteX1" fmla="*/ 1001485 w 1030514"/>
                <a:gd name="connsiteY1" fmla="*/ 660400 h 823685"/>
                <a:gd name="connsiteX2" fmla="*/ 827314 w 1030514"/>
                <a:gd name="connsiteY2" fmla="*/ 377371 h 823685"/>
                <a:gd name="connsiteX3" fmla="*/ 598714 w 1030514"/>
                <a:gd name="connsiteY3" fmla="*/ 50800 h 823685"/>
                <a:gd name="connsiteX4" fmla="*/ 435428 w 1030514"/>
                <a:gd name="connsiteY4" fmla="*/ 72571 h 823685"/>
                <a:gd name="connsiteX5" fmla="*/ 293914 w 1030514"/>
                <a:gd name="connsiteY5" fmla="*/ 224971 h 823685"/>
                <a:gd name="connsiteX6" fmla="*/ 130628 w 1030514"/>
                <a:gd name="connsiteY6" fmla="*/ 497114 h 823685"/>
                <a:gd name="connsiteX7" fmla="*/ 54428 w 1030514"/>
                <a:gd name="connsiteY7" fmla="*/ 671285 h 823685"/>
                <a:gd name="connsiteX8" fmla="*/ 0 w 1030514"/>
                <a:gd name="connsiteY8" fmla="*/ 823685 h 823685"/>
                <a:gd name="connsiteX0" fmla="*/ 1001485 w 1066807"/>
                <a:gd name="connsiteY0" fmla="*/ 812800 h 827314"/>
                <a:gd name="connsiteX1" fmla="*/ 1066807 w 1066807"/>
                <a:gd name="connsiteY1" fmla="*/ 801914 h 827314"/>
                <a:gd name="connsiteX2" fmla="*/ 1001485 w 1066807"/>
                <a:gd name="connsiteY2" fmla="*/ 660400 h 827314"/>
                <a:gd name="connsiteX3" fmla="*/ 827314 w 1066807"/>
                <a:gd name="connsiteY3" fmla="*/ 377371 h 827314"/>
                <a:gd name="connsiteX4" fmla="*/ 598714 w 1066807"/>
                <a:gd name="connsiteY4" fmla="*/ 50800 h 827314"/>
                <a:gd name="connsiteX5" fmla="*/ 435428 w 1066807"/>
                <a:gd name="connsiteY5" fmla="*/ 72571 h 827314"/>
                <a:gd name="connsiteX6" fmla="*/ 293914 w 1066807"/>
                <a:gd name="connsiteY6" fmla="*/ 224971 h 827314"/>
                <a:gd name="connsiteX7" fmla="*/ 130628 w 1066807"/>
                <a:gd name="connsiteY7" fmla="*/ 497114 h 827314"/>
                <a:gd name="connsiteX8" fmla="*/ 54428 w 1066807"/>
                <a:gd name="connsiteY8" fmla="*/ 671285 h 827314"/>
                <a:gd name="connsiteX9" fmla="*/ 0 w 1066807"/>
                <a:gd name="connsiteY9" fmla="*/ 823685 h 827314"/>
                <a:gd name="connsiteX0" fmla="*/ 1001485 w 1075878"/>
                <a:gd name="connsiteY0" fmla="*/ 812800 h 845457"/>
                <a:gd name="connsiteX1" fmla="*/ 1066807 w 1075878"/>
                <a:gd name="connsiteY1" fmla="*/ 801914 h 845457"/>
                <a:gd name="connsiteX2" fmla="*/ 947057 w 1075878"/>
                <a:gd name="connsiteY2" fmla="*/ 551543 h 845457"/>
                <a:gd name="connsiteX3" fmla="*/ 827314 w 1075878"/>
                <a:gd name="connsiteY3" fmla="*/ 377371 h 845457"/>
                <a:gd name="connsiteX4" fmla="*/ 598714 w 1075878"/>
                <a:gd name="connsiteY4" fmla="*/ 50800 h 845457"/>
                <a:gd name="connsiteX5" fmla="*/ 435428 w 1075878"/>
                <a:gd name="connsiteY5" fmla="*/ 72571 h 845457"/>
                <a:gd name="connsiteX6" fmla="*/ 293914 w 1075878"/>
                <a:gd name="connsiteY6" fmla="*/ 224971 h 845457"/>
                <a:gd name="connsiteX7" fmla="*/ 130628 w 1075878"/>
                <a:gd name="connsiteY7" fmla="*/ 497114 h 845457"/>
                <a:gd name="connsiteX8" fmla="*/ 54428 w 1075878"/>
                <a:gd name="connsiteY8" fmla="*/ 671285 h 845457"/>
                <a:gd name="connsiteX9" fmla="*/ 0 w 1075878"/>
                <a:gd name="connsiteY9" fmla="*/ 823685 h 845457"/>
                <a:gd name="connsiteX0" fmla="*/ 1001485 w 1075878"/>
                <a:gd name="connsiteY0" fmla="*/ 801914 h 834571"/>
                <a:gd name="connsiteX1" fmla="*/ 1066807 w 1075878"/>
                <a:gd name="connsiteY1" fmla="*/ 791028 h 834571"/>
                <a:gd name="connsiteX2" fmla="*/ 947057 w 1075878"/>
                <a:gd name="connsiteY2" fmla="*/ 540657 h 834571"/>
                <a:gd name="connsiteX3" fmla="*/ 805542 w 1075878"/>
                <a:gd name="connsiteY3" fmla="*/ 301171 h 834571"/>
                <a:gd name="connsiteX4" fmla="*/ 598714 w 1075878"/>
                <a:gd name="connsiteY4" fmla="*/ 39914 h 834571"/>
                <a:gd name="connsiteX5" fmla="*/ 435428 w 1075878"/>
                <a:gd name="connsiteY5" fmla="*/ 61685 h 834571"/>
                <a:gd name="connsiteX6" fmla="*/ 293914 w 1075878"/>
                <a:gd name="connsiteY6" fmla="*/ 214085 h 834571"/>
                <a:gd name="connsiteX7" fmla="*/ 130628 w 1075878"/>
                <a:gd name="connsiteY7" fmla="*/ 486228 h 834571"/>
                <a:gd name="connsiteX8" fmla="*/ 54428 w 1075878"/>
                <a:gd name="connsiteY8" fmla="*/ 660399 h 834571"/>
                <a:gd name="connsiteX9" fmla="*/ 0 w 1075878"/>
                <a:gd name="connsiteY9" fmla="*/ 812799 h 834571"/>
                <a:gd name="connsiteX0" fmla="*/ 1066807 w 1066807"/>
                <a:gd name="connsiteY0" fmla="*/ 791028 h 812799"/>
                <a:gd name="connsiteX1" fmla="*/ 947057 w 1066807"/>
                <a:gd name="connsiteY1" fmla="*/ 540657 h 812799"/>
                <a:gd name="connsiteX2" fmla="*/ 805542 w 1066807"/>
                <a:gd name="connsiteY2" fmla="*/ 301171 h 812799"/>
                <a:gd name="connsiteX3" fmla="*/ 598714 w 1066807"/>
                <a:gd name="connsiteY3" fmla="*/ 39914 h 812799"/>
                <a:gd name="connsiteX4" fmla="*/ 435428 w 1066807"/>
                <a:gd name="connsiteY4" fmla="*/ 61685 h 812799"/>
                <a:gd name="connsiteX5" fmla="*/ 293914 w 1066807"/>
                <a:gd name="connsiteY5" fmla="*/ 214085 h 812799"/>
                <a:gd name="connsiteX6" fmla="*/ 130628 w 1066807"/>
                <a:gd name="connsiteY6" fmla="*/ 486228 h 812799"/>
                <a:gd name="connsiteX7" fmla="*/ 54428 w 1066807"/>
                <a:gd name="connsiteY7" fmla="*/ 660399 h 812799"/>
                <a:gd name="connsiteX8" fmla="*/ 0 w 1066807"/>
                <a:gd name="connsiteY8" fmla="*/ 812799 h 812799"/>
                <a:gd name="connsiteX0" fmla="*/ 1066807 w 1066807"/>
                <a:gd name="connsiteY0" fmla="*/ 785586 h 807357"/>
                <a:gd name="connsiteX1" fmla="*/ 947057 w 1066807"/>
                <a:gd name="connsiteY1" fmla="*/ 535215 h 807357"/>
                <a:gd name="connsiteX2" fmla="*/ 805542 w 1066807"/>
                <a:gd name="connsiteY2" fmla="*/ 263072 h 807357"/>
                <a:gd name="connsiteX3" fmla="*/ 598714 w 1066807"/>
                <a:gd name="connsiteY3" fmla="*/ 34472 h 807357"/>
                <a:gd name="connsiteX4" fmla="*/ 435428 w 1066807"/>
                <a:gd name="connsiteY4" fmla="*/ 56243 h 807357"/>
                <a:gd name="connsiteX5" fmla="*/ 293914 w 1066807"/>
                <a:gd name="connsiteY5" fmla="*/ 208643 h 807357"/>
                <a:gd name="connsiteX6" fmla="*/ 130628 w 1066807"/>
                <a:gd name="connsiteY6" fmla="*/ 480786 h 807357"/>
                <a:gd name="connsiteX7" fmla="*/ 54428 w 1066807"/>
                <a:gd name="connsiteY7" fmla="*/ 654957 h 807357"/>
                <a:gd name="connsiteX8" fmla="*/ 0 w 1066807"/>
                <a:gd name="connsiteY8" fmla="*/ 807357 h 807357"/>
                <a:gd name="connsiteX0" fmla="*/ 1066807 w 1066807"/>
                <a:gd name="connsiteY0" fmla="*/ 785586 h 807357"/>
                <a:gd name="connsiteX1" fmla="*/ 957942 w 1066807"/>
                <a:gd name="connsiteY1" fmla="*/ 524329 h 807357"/>
                <a:gd name="connsiteX2" fmla="*/ 805542 w 1066807"/>
                <a:gd name="connsiteY2" fmla="*/ 263072 h 807357"/>
                <a:gd name="connsiteX3" fmla="*/ 598714 w 1066807"/>
                <a:gd name="connsiteY3" fmla="*/ 34472 h 807357"/>
                <a:gd name="connsiteX4" fmla="*/ 435428 w 1066807"/>
                <a:gd name="connsiteY4" fmla="*/ 56243 h 807357"/>
                <a:gd name="connsiteX5" fmla="*/ 293914 w 1066807"/>
                <a:gd name="connsiteY5" fmla="*/ 208643 h 807357"/>
                <a:gd name="connsiteX6" fmla="*/ 130628 w 1066807"/>
                <a:gd name="connsiteY6" fmla="*/ 480786 h 807357"/>
                <a:gd name="connsiteX7" fmla="*/ 54428 w 1066807"/>
                <a:gd name="connsiteY7" fmla="*/ 654957 h 807357"/>
                <a:gd name="connsiteX8" fmla="*/ 0 w 1066807"/>
                <a:gd name="connsiteY8" fmla="*/ 807357 h 807357"/>
                <a:gd name="connsiteX0" fmla="*/ 1066807 w 1106723"/>
                <a:gd name="connsiteY0" fmla="*/ 785586 h 872671"/>
                <a:gd name="connsiteX1" fmla="*/ 1088579 w 1106723"/>
                <a:gd name="connsiteY1" fmla="*/ 829128 h 872671"/>
                <a:gd name="connsiteX2" fmla="*/ 957942 w 1106723"/>
                <a:gd name="connsiteY2" fmla="*/ 524329 h 872671"/>
                <a:gd name="connsiteX3" fmla="*/ 805542 w 1106723"/>
                <a:gd name="connsiteY3" fmla="*/ 263072 h 872671"/>
                <a:gd name="connsiteX4" fmla="*/ 598714 w 1106723"/>
                <a:gd name="connsiteY4" fmla="*/ 34472 h 872671"/>
                <a:gd name="connsiteX5" fmla="*/ 435428 w 1106723"/>
                <a:gd name="connsiteY5" fmla="*/ 56243 h 872671"/>
                <a:gd name="connsiteX6" fmla="*/ 293914 w 1106723"/>
                <a:gd name="connsiteY6" fmla="*/ 208643 h 872671"/>
                <a:gd name="connsiteX7" fmla="*/ 130628 w 1106723"/>
                <a:gd name="connsiteY7" fmla="*/ 480786 h 872671"/>
                <a:gd name="connsiteX8" fmla="*/ 54428 w 1106723"/>
                <a:gd name="connsiteY8" fmla="*/ 654957 h 872671"/>
                <a:gd name="connsiteX9" fmla="*/ 0 w 1106723"/>
                <a:gd name="connsiteY9" fmla="*/ 807357 h 872671"/>
                <a:gd name="connsiteX0" fmla="*/ 1066807 w 1066807"/>
                <a:gd name="connsiteY0" fmla="*/ 785586 h 807357"/>
                <a:gd name="connsiteX1" fmla="*/ 957942 w 1066807"/>
                <a:gd name="connsiteY1" fmla="*/ 524329 h 807357"/>
                <a:gd name="connsiteX2" fmla="*/ 805542 w 1066807"/>
                <a:gd name="connsiteY2" fmla="*/ 263072 h 807357"/>
                <a:gd name="connsiteX3" fmla="*/ 598714 w 1066807"/>
                <a:gd name="connsiteY3" fmla="*/ 34472 h 807357"/>
                <a:gd name="connsiteX4" fmla="*/ 435428 w 1066807"/>
                <a:gd name="connsiteY4" fmla="*/ 56243 h 807357"/>
                <a:gd name="connsiteX5" fmla="*/ 293914 w 1066807"/>
                <a:gd name="connsiteY5" fmla="*/ 208643 h 807357"/>
                <a:gd name="connsiteX6" fmla="*/ 130628 w 1066807"/>
                <a:gd name="connsiteY6" fmla="*/ 480786 h 807357"/>
                <a:gd name="connsiteX7" fmla="*/ 54428 w 1066807"/>
                <a:gd name="connsiteY7" fmla="*/ 654957 h 807357"/>
                <a:gd name="connsiteX8" fmla="*/ 0 w 1066807"/>
                <a:gd name="connsiteY8" fmla="*/ 807357 h 807357"/>
                <a:gd name="connsiteX0" fmla="*/ 1066807 w 1095837"/>
                <a:gd name="connsiteY0" fmla="*/ 785586 h 872671"/>
                <a:gd name="connsiteX1" fmla="*/ 1077693 w 1095837"/>
                <a:gd name="connsiteY1" fmla="*/ 829128 h 872671"/>
                <a:gd name="connsiteX2" fmla="*/ 957942 w 1095837"/>
                <a:gd name="connsiteY2" fmla="*/ 524329 h 872671"/>
                <a:gd name="connsiteX3" fmla="*/ 805542 w 1095837"/>
                <a:gd name="connsiteY3" fmla="*/ 263072 h 872671"/>
                <a:gd name="connsiteX4" fmla="*/ 598714 w 1095837"/>
                <a:gd name="connsiteY4" fmla="*/ 34472 h 872671"/>
                <a:gd name="connsiteX5" fmla="*/ 435428 w 1095837"/>
                <a:gd name="connsiteY5" fmla="*/ 56243 h 872671"/>
                <a:gd name="connsiteX6" fmla="*/ 293914 w 1095837"/>
                <a:gd name="connsiteY6" fmla="*/ 208643 h 872671"/>
                <a:gd name="connsiteX7" fmla="*/ 130628 w 1095837"/>
                <a:gd name="connsiteY7" fmla="*/ 480786 h 872671"/>
                <a:gd name="connsiteX8" fmla="*/ 54428 w 1095837"/>
                <a:gd name="connsiteY8" fmla="*/ 654957 h 872671"/>
                <a:gd name="connsiteX9" fmla="*/ 0 w 1095837"/>
                <a:gd name="connsiteY9" fmla="*/ 807357 h 8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837" h="872671">
                  <a:moveTo>
                    <a:pt x="1066807" y="785586"/>
                  </a:moveTo>
                  <a:cubicBezTo>
                    <a:pt x="1063179" y="785586"/>
                    <a:pt x="1095837" y="872671"/>
                    <a:pt x="1077693" y="829128"/>
                  </a:cubicBezTo>
                  <a:cubicBezTo>
                    <a:pt x="1059549" y="785585"/>
                    <a:pt x="1003300" y="618672"/>
                    <a:pt x="957942" y="524329"/>
                  </a:cubicBezTo>
                  <a:cubicBezTo>
                    <a:pt x="912584" y="429986"/>
                    <a:pt x="865413" y="344715"/>
                    <a:pt x="805542" y="263072"/>
                  </a:cubicBezTo>
                  <a:cubicBezTo>
                    <a:pt x="745671" y="181429"/>
                    <a:pt x="660400" y="68944"/>
                    <a:pt x="598714" y="34472"/>
                  </a:cubicBezTo>
                  <a:cubicBezTo>
                    <a:pt x="537028" y="0"/>
                    <a:pt x="486228" y="27215"/>
                    <a:pt x="435428" y="56243"/>
                  </a:cubicBezTo>
                  <a:cubicBezTo>
                    <a:pt x="384628" y="85271"/>
                    <a:pt x="344714" y="137886"/>
                    <a:pt x="293914" y="208643"/>
                  </a:cubicBezTo>
                  <a:cubicBezTo>
                    <a:pt x="243114" y="279400"/>
                    <a:pt x="170542" y="406400"/>
                    <a:pt x="130628" y="480786"/>
                  </a:cubicBezTo>
                  <a:cubicBezTo>
                    <a:pt x="90714" y="555172"/>
                    <a:pt x="76199" y="600529"/>
                    <a:pt x="54428" y="654957"/>
                  </a:cubicBezTo>
                  <a:cubicBezTo>
                    <a:pt x="32657" y="709386"/>
                    <a:pt x="16328" y="758371"/>
                    <a:pt x="0" y="807357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6921729" y="4671786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701139" y="3840844"/>
              <a:ext cx="1095837" cy="872671"/>
            </a:xfrm>
            <a:custGeom>
              <a:avLst/>
              <a:gdLst>
                <a:gd name="connsiteX0" fmla="*/ 1001485 w 1030514"/>
                <a:gd name="connsiteY0" fmla="*/ 812800 h 823685"/>
                <a:gd name="connsiteX1" fmla="*/ 1001485 w 1030514"/>
                <a:gd name="connsiteY1" fmla="*/ 660400 h 823685"/>
                <a:gd name="connsiteX2" fmla="*/ 827314 w 1030514"/>
                <a:gd name="connsiteY2" fmla="*/ 377371 h 823685"/>
                <a:gd name="connsiteX3" fmla="*/ 598714 w 1030514"/>
                <a:gd name="connsiteY3" fmla="*/ 50800 h 823685"/>
                <a:gd name="connsiteX4" fmla="*/ 435428 w 1030514"/>
                <a:gd name="connsiteY4" fmla="*/ 72571 h 823685"/>
                <a:gd name="connsiteX5" fmla="*/ 293914 w 1030514"/>
                <a:gd name="connsiteY5" fmla="*/ 224971 h 823685"/>
                <a:gd name="connsiteX6" fmla="*/ 130628 w 1030514"/>
                <a:gd name="connsiteY6" fmla="*/ 497114 h 823685"/>
                <a:gd name="connsiteX7" fmla="*/ 54428 w 1030514"/>
                <a:gd name="connsiteY7" fmla="*/ 671285 h 823685"/>
                <a:gd name="connsiteX8" fmla="*/ 0 w 1030514"/>
                <a:gd name="connsiteY8" fmla="*/ 823685 h 823685"/>
                <a:gd name="connsiteX0" fmla="*/ 1001485 w 1066807"/>
                <a:gd name="connsiteY0" fmla="*/ 812800 h 827314"/>
                <a:gd name="connsiteX1" fmla="*/ 1066807 w 1066807"/>
                <a:gd name="connsiteY1" fmla="*/ 801914 h 827314"/>
                <a:gd name="connsiteX2" fmla="*/ 1001485 w 1066807"/>
                <a:gd name="connsiteY2" fmla="*/ 660400 h 827314"/>
                <a:gd name="connsiteX3" fmla="*/ 827314 w 1066807"/>
                <a:gd name="connsiteY3" fmla="*/ 377371 h 827314"/>
                <a:gd name="connsiteX4" fmla="*/ 598714 w 1066807"/>
                <a:gd name="connsiteY4" fmla="*/ 50800 h 827314"/>
                <a:gd name="connsiteX5" fmla="*/ 435428 w 1066807"/>
                <a:gd name="connsiteY5" fmla="*/ 72571 h 827314"/>
                <a:gd name="connsiteX6" fmla="*/ 293914 w 1066807"/>
                <a:gd name="connsiteY6" fmla="*/ 224971 h 827314"/>
                <a:gd name="connsiteX7" fmla="*/ 130628 w 1066807"/>
                <a:gd name="connsiteY7" fmla="*/ 497114 h 827314"/>
                <a:gd name="connsiteX8" fmla="*/ 54428 w 1066807"/>
                <a:gd name="connsiteY8" fmla="*/ 671285 h 827314"/>
                <a:gd name="connsiteX9" fmla="*/ 0 w 1066807"/>
                <a:gd name="connsiteY9" fmla="*/ 823685 h 827314"/>
                <a:gd name="connsiteX0" fmla="*/ 1001485 w 1075878"/>
                <a:gd name="connsiteY0" fmla="*/ 812800 h 845457"/>
                <a:gd name="connsiteX1" fmla="*/ 1066807 w 1075878"/>
                <a:gd name="connsiteY1" fmla="*/ 801914 h 845457"/>
                <a:gd name="connsiteX2" fmla="*/ 947057 w 1075878"/>
                <a:gd name="connsiteY2" fmla="*/ 551543 h 845457"/>
                <a:gd name="connsiteX3" fmla="*/ 827314 w 1075878"/>
                <a:gd name="connsiteY3" fmla="*/ 377371 h 845457"/>
                <a:gd name="connsiteX4" fmla="*/ 598714 w 1075878"/>
                <a:gd name="connsiteY4" fmla="*/ 50800 h 845457"/>
                <a:gd name="connsiteX5" fmla="*/ 435428 w 1075878"/>
                <a:gd name="connsiteY5" fmla="*/ 72571 h 845457"/>
                <a:gd name="connsiteX6" fmla="*/ 293914 w 1075878"/>
                <a:gd name="connsiteY6" fmla="*/ 224971 h 845457"/>
                <a:gd name="connsiteX7" fmla="*/ 130628 w 1075878"/>
                <a:gd name="connsiteY7" fmla="*/ 497114 h 845457"/>
                <a:gd name="connsiteX8" fmla="*/ 54428 w 1075878"/>
                <a:gd name="connsiteY8" fmla="*/ 671285 h 845457"/>
                <a:gd name="connsiteX9" fmla="*/ 0 w 1075878"/>
                <a:gd name="connsiteY9" fmla="*/ 823685 h 845457"/>
                <a:gd name="connsiteX0" fmla="*/ 1001485 w 1075878"/>
                <a:gd name="connsiteY0" fmla="*/ 801914 h 834571"/>
                <a:gd name="connsiteX1" fmla="*/ 1066807 w 1075878"/>
                <a:gd name="connsiteY1" fmla="*/ 791028 h 834571"/>
                <a:gd name="connsiteX2" fmla="*/ 947057 w 1075878"/>
                <a:gd name="connsiteY2" fmla="*/ 540657 h 834571"/>
                <a:gd name="connsiteX3" fmla="*/ 805542 w 1075878"/>
                <a:gd name="connsiteY3" fmla="*/ 301171 h 834571"/>
                <a:gd name="connsiteX4" fmla="*/ 598714 w 1075878"/>
                <a:gd name="connsiteY4" fmla="*/ 39914 h 834571"/>
                <a:gd name="connsiteX5" fmla="*/ 435428 w 1075878"/>
                <a:gd name="connsiteY5" fmla="*/ 61685 h 834571"/>
                <a:gd name="connsiteX6" fmla="*/ 293914 w 1075878"/>
                <a:gd name="connsiteY6" fmla="*/ 214085 h 834571"/>
                <a:gd name="connsiteX7" fmla="*/ 130628 w 1075878"/>
                <a:gd name="connsiteY7" fmla="*/ 486228 h 834571"/>
                <a:gd name="connsiteX8" fmla="*/ 54428 w 1075878"/>
                <a:gd name="connsiteY8" fmla="*/ 660399 h 834571"/>
                <a:gd name="connsiteX9" fmla="*/ 0 w 1075878"/>
                <a:gd name="connsiteY9" fmla="*/ 812799 h 834571"/>
                <a:gd name="connsiteX0" fmla="*/ 1066807 w 1066807"/>
                <a:gd name="connsiteY0" fmla="*/ 791028 h 812799"/>
                <a:gd name="connsiteX1" fmla="*/ 947057 w 1066807"/>
                <a:gd name="connsiteY1" fmla="*/ 540657 h 812799"/>
                <a:gd name="connsiteX2" fmla="*/ 805542 w 1066807"/>
                <a:gd name="connsiteY2" fmla="*/ 301171 h 812799"/>
                <a:gd name="connsiteX3" fmla="*/ 598714 w 1066807"/>
                <a:gd name="connsiteY3" fmla="*/ 39914 h 812799"/>
                <a:gd name="connsiteX4" fmla="*/ 435428 w 1066807"/>
                <a:gd name="connsiteY4" fmla="*/ 61685 h 812799"/>
                <a:gd name="connsiteX5" fmla="*/ 293914 w 1066807"/>
                <a:gd name="connsiteY5" fmla="*/ 214085 h 812799"/>
                <a:gd name="connsiteX6" fmla="*/ 130628 w 1066807"/>
                <a:gd name="connsiteY6" fmla="*/ 486228 h 812799"/>
                <a:gd name="connsiteX7" fmla="*/ 54428 w 1066807"/>
                <a:gd name="connsiteY7" fmla="*/ 660399 h 812799"/>
                <a:gd name="connsiteX8" fmla="*/ 0 w 1066807"/>
                <a:gd name="connsiteY8" fmla="*/ 812799 h 812799"/>
                <a:gd name="connsiteX0" fmla="*/ 1066807 w 1066807"/>
                <a:gd name="connsiteY0" fmla="*/ 785586 h 807357"/>
                <a:gd name="connsiteX1" fmla="*/ 947057 w 1066807"/>
                <a:gd name="connsiteY1" fmla="*/ 535215 h 807357"/>
                <a:gd name="connsiteX2" fmla="*/ 805542 w 1066807"/>
                <a:gd name="connsiteY2" fmla="*/ 263072 h 807357"/>
                <a:gd name="connsiteX3" fmla="*/ 598714 w 1066807"/>
                <a:gd name="connsiteY3" fmla="*/ 34472 h 807357"/>
                <a:gd name="connsiteX4" fmla="*/ 435428 w 1066807"/>
                <a:gd name="connsiteY4" fmla="*/ 56243 h 807357"/>
                <a:gd name="connsiteX5" fmla="*/ 293914 w 1066807"/>
                <a:gd name="connsiteY5" fmla="*/ 208643 h 807357"/>
                <a:gd name="connsiteX6" fmla="*/ 130628 w 1066807"/>
                <a:gd name="connsiteY6" fmla="*/ 480786 h 807357"/>
                <a:gd name="connsiteX7" fmla="*/ 54428 w 1066807"/>
                <a:gd name="connsiteY7" fmla="*/ 654957 h 807357"/>
                <a:gd name="connsiteX8" fmla="*/ 0 w 1066807"/>
                <a:gd name="connsiteY8" fmla="*/ 807357 h 807357"/>
                <a:gd name="connsiteX0" fmla="*/ 1066807 w 1066807"/>
                <a:gd name="connsiteY0" fmla="*/ 785586 h 807357"/>
                <a:gd name="connsiteX1" fmla="*/ 957942 w 1066807"/>
                <a:gd name="connsiteY1" fmla="*/ 524329 h 807357"/>
                <a:gd name="connsiteX2" fmla="*/ 805542 w 1066807"/>
                <a:gd name="connsiteY2" fmla="*/ 263072 h 807357"/>
                <a:gd name="connsiteX3" fmla="*/ 598714 w 1066807"/>
                <a:gd name="connsiteY3" fmla="*/ 34472 h 807357"/>
                <a:gd name="connsiteX4" fmla="*/ 435428 w 1066807"/>
                <a:gd name="connsiteY4" fmla="*/ 56243 h 807357"/>
                <a:gd name="connsiteX5" fmla="*/ 293914 w 1066807"/>
                <a:gd name="connsiteY5" fmla="*/ 208643 h 807357"/>
                <a:gd name="connsiteX6" fmla="*/ 130628 w 1066807"/>
                <a:gd name="connsiteY6" fmla="*/ 480786 h 807357"/>
                <a:gd name="connsiteX7" fmla="*/ 54428 w 1066807"/>
                <a:gd name="connsiteY7" fmla="*/ 654957 h 807357"/>
                <a:gd name="connsiteX8" fmla="*/ 0 w 1066807"/>
                <a:gd name="connsiteY8" fmla="*/ 807357 h 807357"/>
                <a:gd name="connsiteX0" fmla="*/ 1066807 w 1106723"/>
                <a:gd name="connsiteY0" fmla="*/ 785586 h 872671"/>
                <a:gd name="connsiteX1" fmla="*/ 1088579 w 1106723"/>
                <a:gd name="connsiteY1" fmla="*/ 829128 h 872671"/>
                <a:gd name="connsiteX2" fmla="*/ 957942 w 1106723"/>
                <a:gd name="connsiteY2" fmla="*/ 524329 h 872671"/>
                <a:gd name="connsiteX3" fmla="*/ 805542 w 1106723"/>
                <a:gd name="connsiteY3" fmla="*/ 263072 h 872671"/>
                <a:gd name="connsiteX4" fmla="*/ 598714 w 1106723"/>
                <a:gd name="connsiteY4" fmla="*/ 34472 h 872671"/>
                <a:gd name="connsiteX5" fmla="*/ 435428 w 1106723"/>
                <a:gd name="connsiteY5" fmla="*/ 56243 h 872671"/>
                <a:gd name="connsiteX6" fmla="*/ 293914 w 1106723"/>
                <a:gd name="connsiteY6" fmla="*/ 208643 h 872671"/>
                <a:gd name="connsiteX7" fmla="*/ 130628 w 1106723"/>
                <a:gd name="connsiteY7" fmla="*/ 480786 h 872671"/>
                <a:gd name="connsiteX8" fmla="*/ 54428 w 1106723"/>
                <a:gd name="connsiteY8" fmla="*/ 654957 h 872671"/>
                <a:gd name="connsiteX9" fmla="*/ 0 w 1106723"/>
                <a:gd name="connsiteY9" fmla="*/ 807357 h 872671"/>
                <a:gd name="connsiteX0" fmla="*/ 1066807 w 1066807"/>
                <a:gd name="connsiteY0" fmla="*/ 785586 h 807357"/>
                <a:gd name="connsiteX1" fmla="*/ 957942 w 1066807"/>
                <a:gd name="connsiteY1" fmla="*/ 524329 h 807357"/>
                <a:gd name="connsiteX2" fmla="*/ 805542 w 1066807"/>
                <a:gd name="connsiteY2" fmla="*/ 263072 h 807357"/>
                <a:gd name="connsiteX3" fmla="*/ 598714 w 1066807"/>
                <a:gd name="connsiteY3" fmla="*/ 34472 h 807357"/>
                <a:gd name="connsiteX4" fmla="*/ 435428 w 1066807"/>
                <a:gd name="connsiteY4" fmla="*/ 56243 h 807357"/>
                <a:gd name="connsiteX5" fmla="*/ 293914 w 1066807"/>
                <a:gd name="connsiteY5" fmla="*/ 208643 h 807357"/>
                <a:gd name="connsiteX6" fmla="*/ 130628 w 1066807"/>
                <a:gd name="connsiteY6" fmla="*/ 480786 h 807357"/>
                <a:gd name="connsiteX7" fmla="*/ 54428 w 1066807"/>
                <a:gd name="connsiteY7" fmla="*/ 654957 h 807357"/>
                <a:gd name="connsiteX8" fmla="*/ 0 w 1066807"/>
                <a:gd name="connsiteY8" fmla="*/ 807357 h 807357"/>
                <a:gd name="connsiteX0" fmla="*/ 1066807 w 1095837"/>
                <a:gd name="connsiteY0" fmla="*/ 785586 h 872671"/>
                <a:gd name="connsiteX1" fmla="*/ 1077693 w 1095837"/>
                <a:gd name="connsiteY1" fmla="*/ 829128 h 872671"/>
                <a:gd name="connsiteX2" fmla="*/ 957942 w 1095837"/>
                <a:gd name="connsiteY2" fmla="*/ 524329 h 872671"/>
                <a:gd name="connsiteX3" fmla="*/ 805542 w 1095837"/>
                <a:gd name="connsiteY3" fmla="*/ 263072 h 872671"/>
                <a:gd name="connsiteX4" fmla="*/ 598714 w 1095837"/>
                <a:gd name="connsiteY4" fmla="*/ 34472 h 872671"/>
                <a:gd name="connsiteX5" fmla="*/ 435428 w 1095837"/>
                <a:gd name="connsiteY5" fmla="*/ 56243 h 872671"/>
                <a:gd name="connsiteX6" fmla="*/ 293914 w 1095837"/>
                <a:gd name="connsiteY6" fmla="*/ 208643 h 872671"/>
                <a:gd name="connsiteX7" fmla="*/ 130628 w 1095837"/>
                <a:gd name="connsiteY7" fmla="*/ 480786 h 872671"/>
                <a:gd name="connsiteX8" fmla="*/ 54428 w 1095837"/>
                <a:gd name="connsiteY8" fmla="*/ 654957 h 872671"/>
                <a:gd name="connsiteX9" fmla="*/ 0 w 1095837"/>
                <a:gd name="connsiteY9" fmla="*/ 807357 h 872671"/>
                <a:gd name="connsiteX0" fmla="*/ 1066807 w 1095837"/>
                <a:gd name="connsiteY0" fmla="*/ 785586 h 883557"/>
                <a:gd name="connsiteX1" fmla="*/ 1077693 w 1095837"/>
                <a:gd name="connsiteY1" fmla="*/ 829128 h 883557"/>
                <a:gd name="connsiteX2" fmla="*/ 957942 w 1095837"/>
                <a:gd name="connsiteY2" fmla="*/ 524329 h 883557"/>
                <a:gd name="connsiteX3" fmla="*/ 805542 w 1095837"/>
                <a:gd name="connsiteY3" fmla="*/ 263072 h 883557"/>
                <a:gd name="connsiteX4" fmla="*/ 598714 w 1095837"/>
                <a:gd name="connsiteY4" fmla="*/ 34472 h 883557"/>
                <a:gd name="connsiteX5" fmla="*/ 435428 w 1095837"/>
                <a:gd name="connsiteY5" fmla="*/ 56243 h 883557"/>
                <a:gd name="connsiteX6" fmla="*/ 293914 w 1095837"/>
                <a:gd name="connsiteY6" fmla="*/ 208643 h 883557"/>
                <a:gd name="connsiteX7" fmla="*/ 130628 w 1095837"/>
                <a:gd name="connsiteY7" fmla="*/ 480786 h 883557"/>
                <a:gd name="connsiteX8" fmla="*/ 54428 w 1095837"/>
                <a:gd name="connsiteY8" fmla="*/ 654957 h 883557"/>
                <a:gd name="connsiteX9" fmla="*/ 0 w 1095837"/>
                <a:gd name="connsiteY9" fmla="*/ 883557 h 883557"/>
                <a:gd name="connsiteX0" fmla="*/ 1066807 w 1095837"/>
                <a:gd name="connsiteY0" fmla="*/ 785586 h 872671"/>
                <a:gd name="connsiteX1" fmla="*/ 1077693 w 1095837"/>
                <a:gd name="connsiteY1" fmla="*/ 829128 h 872671"/>
                <a:gd name="connsiteX2" fmla="*/ 957942 w 1095837"/>
                <a:gd name="connsiteY2" fmla="*/ 524329 h 872671"/>
                <a:gd name="connsiteX3" fmla="*/ 805542 w 1095837"/>
                <a:gd name="connsiteY3" fmla="*/ 263072 h 872671"/>
                <a:gd name="connsiteX4" fmla="*/ 598714 w 1095837"/>
                <a:gd name="connsiteY4" fmla="*/ 34472 h 872671"/>
                <a:gd name="connsiteX5" fmla="*/ 435428 w 1095837"/>
                <a:gd name="connsiteY5" fmla="*/ 56243 h 872671"/>
                <a:gd name="connsiteX6" fmla="*/ 293914 w 1095837"/>
                <a:gd name="connsiteY6" fmla="*/ 208643 h 872671"/>
                <a:gd name="connsiteX7" fmla="*/ 130628 w 1095837"/>
                <a:gd name="connsiteY7" fmla="*/ 480786 h 872671"/>
                <a:gd name="connsiteX8" fmla="*/ 54428 w 1095837"/>
                <a:gd name="connsiteY8" fmla="*/ 654957 h 872671"/>
                <a:gd name="connsiteX9" fmla="*/ 0 w 1095837"/>
                <a:gd name="connsiteY9" fmla="*/ 840014 h 8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837" h="872671">
                  <a:moveTo>
                    <a:pt x="1066807" y="785586"/>
                  </a:moveTo>
                  <a:cubicBezTo>
                    <a:pt x="1063179" y="785586"/>
                    <a:pt x="1095837" y="872671"/>
                    <a:pt x="1077693" y="829128"/>
                  </a:cubicBezTo>
                  <a:cubicBezTo>
                    <a:pt x="1059549" y="785585"/>
                    <a:pt x="1003300" y="618672"/>
                    <a:pt x="957942" y="524329"/>
                  </a:cubicBezTo>
                  <a:cubicBezTo>
                    <a:pt x="912584" y="429986"/>
                    <a:pt x="865413" y="344715"/>
                    <a:pt x="805542" y="263072"/>
                  </a:cubicBezTo>
                  <a:cubicBezTo>
                    <a:pt x="745671" y="181429"/>
                    <a:pt x="660400" y="68944"/>
                    <a:pt x="598714" y="34472"/>
                  </a:cubicBezTo>
                  <a:cubicBezTo>
                    <a:pt x="537028" y="0"/>
                    <a:pt x="486228" y="27215"/>
                    <a:pt x="435428" y="56243"/>
                  </a:cubicBezTo>
                  <a:cubicBezTo>
                    <a:pt x="384628" y="85271"/>
                    <a:pt x="344714" y="137886"/>
                    <a:pt x="293914" y="208643"/>
                  </a:cubicBezTo>
                  <a:cubicBezTo>
                    <a:pt x="243114" y="279400"/>
                    <a:pt x="170542" y="406400"/>
                    <a:pt x="130628" y="480786"/>
                  </a:cubicBezTo>
                  <a:cubicBezTo>
                    <a:pt x="90714" y="555172"/>
                    <a:pt x="76199" y="595086"/>
                    <a:pt x="54428" y="654957"/>
                  </a:cubicBezTo>
                  <a:cubicBezTo>
                    <a:pt x="32657" y="714828"/>
                    <a:pt x="16328" y="791028"/>
                    <a:pt x="0" y="840014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4789712" y="3862616"/>
              <a:ext cx="1095837" cy="872671"/>
            </a:xfrm>
            <a:custGeom>
              <a:avLst/>
              <a:gdLst>
                <a:gd name="connsiteX0" fmla="*/ 1001485 w 1030514"/>
                <a:gd name="connsiteY0" fmla="*/ 812800 h 823685"/>
                <a:gd name="connsiteX1" fmla="*/ 1001485 w 1030514"/>
                <a:gd name="connsiteY1" fmla="*/ 660400 h 823685"/>
                <a:gd name="connsiteX2" fmla="*/ 827314 w 1030514"/>
                <a:gd name="connsiteY2" fmla="*/ 377371 h 823685"/>
                <a:gd name="connsiteX3" fmla="*/ 598714 w 1030514"/>
                <a:gd name="connsiteY3" fmla="*/ 50800 h 823685"/>
                <a:gd name="connsiteX4" fmla="*/ 435428 w 1030514"/>
                <a:gd name="connsiteY4" fmla="*/ 72571 h 823685"/>
                <a:gd name="connsiteX5" fmla="*/ 293914 w 1030514"/>
                <a:gd name="connsiteY5" fmla="*/ 224971 h 823685"/>
                <a:gd name="connsiteX6" fmla="*/ 130628 w 1030514"/>
                <a:gd name="connsiteY6" fmla="*/ 497114 h 823685"/>
                <a:gd name="connsiteX7" fmla="*/ 54428 w 1030514"/>
                <a:gd name="connsiteY7" fmla="*/ 671285 h 823685"/>
                <a:gd name="connsiteX8" fmla="*/ 0 w 1030514"/>
                <a:gd name="connsiteY8" fmla="*/ 823685 h 823685"/>
                <a:gd name="connsiteX0" fmla="*/ 1001485 w 1066807"/>
                <a:gd name="connsiteY0" fmla="*/ 812800 h 827314"/>
                <a:gd name="connsiteX1" fmla="*/ 1066807 w 1066807"/>
                <a:gd name="connsiteY1" fmla="*/ 801914 h 827314"/>
                <a:gd name="connsiteX2" fmla="*/ 1001485 w 1066807"/>
                <a:gd name="connsiteY2" fmla="*/ 660400 h 827314"/>
                <a:gd name="connsiteX3" fmla="*/ 827314 w 1066807"/>
                <a:gd name="connsiteY3" fmla="*/ 377371 h 827314"/>
                <a:gd name="connsiteX4" fmla="*/ 598714 w 1066807"/>
                <a:gd name="connsiteY4" fmla="*/ 50800 h 827314"/>
                <a:gd name="connsiteX5" fmla="*/ 435428 w 1066807"/>
                <a:gd name="connsiteY5" fmla="*/ 72571 h 827314"/>
                <a:gd name="connsiteX6" fmla="*/ 293914 w 1066807"/>
                <a:gd name="connsiteY6" fmla="*/ 224971 h 827314"/>
                <a:gd name="connsiteX7" fmla="*/ 130628 w 1066807"/>
                <a:gd name="connsiteY7" fmla="*/ 497114 h 827314"/>
                <a:gd name="connsiteX8" fmla="*/ 54428 w 1066807"/>
                <a:gd name="connsiteY8" fmla="*/ 671285 h 827314"/>
                <a:gd name="connsiteX9" fmla="*/ 0 w 1066807"/>
                <a:gd name="connsiteY9" fmla="*/ 823685 h 827314"/>
                <a:gd name="connsiteX0" fmla="*/ 1001485 w 1075878"/>
                <a:gd name="connsiteY0" fmla="*/ 812800 h 845457"/>
                <a:gd name="connsiteX1" fmla="*/ 1066807 w 1075878"/>
                <a:gd name="connsiteY1" fmla="*/ 801914 h 845457"/>
                <a:gd name="connsiteX2" fmla="*/ 947057 w 1075878"/>
                <a:gd name="connsiteY2" fmla="*/ 551543 h 845457"/>
                <a:gd name="connsiteX3" fmla="*/ 827314 w 1075878"/>
                <a:gd name="connsiteY3" fmla="*/ 377371 h 845457"/>
                <a:gd name="connsiteX4" fmla="*/ 598714 w 1075878"/>
                <a:gd name="connsiteY4" fmla="*/ 50800 h 845457"/>
                <a:gd name="connsiteX5" fmla="*/ 435428 w 1075878"/>
                <a:gd name="connsiteY5" fmla="*/ 72571 h 845457"/>
                <a:gd name="connsiteX6" fmla="*/ 293914 w 1075878"/>
                <a:gd name="connsiteY6" fmla="*/ 224971 h 845457"/>
                <a:gd name="connsiteX7" fmla="*/ 130628 w 1075878"/>
                <a:gd name="connsiteY7" fmla="*/ 497114 h 845457"/>
                <a:gd name="connsiteX8" fmla="*/ 54428 w 1075878"/>
                <a:gd name="connsiteY8" fmla="*/ 671285 h 845457"/>
                <a:gd name="connsiteX9" fmla="*/ 0 w 1075878"/>
                <a:gd name="connsiteY9" fmla="*/ 823685 h 845457"/>
                <a:gd name="connsiteX0" fmla="*/ 1001485 w 1075878"/>
                <a:gd name="connsiteY0" fmla="*/ 801914 h 834571"/>
                <a:gd name="connsiteX1" fmla="*/ 1066807 w 1075878"/>
                <a:gd name="connsiteY1" fmla="*/ 791028 h 834571"/>
                <a:gd name="connsiteX2" fmla="*/ 947057 w 1075878"/>
                <a:gd name="connsiteY2" fmla="*/ 540657 h 834571"/>
                <a:gd name="connsiteX3" fmla="*/ 805542 w 1075878"/>
                <a:gd name="connsiteY3" fmla="*/ 301171 h 834571"/>
                <a:gd name="connsiteX4" fmla="*/ 598714 w 1075878"/>
                <a:gd name="connsiteY4" fmla="*/ 39914 h 834571"/>
                <a:gd name="connsiteX5" fmla="*/ 435428 w 1075878"/>
                <a:gd name="connsiteY5" fmla="*/ 61685 h 834571"/>
                <a:gd name="connsiteX6" fmla="*/ 293914 w 1075878"/>
                <a:gd name="connsiteY6" fmla="*/ 214085 h 834571"/>
                <a:gd name="connsiteX7" fmla="*/ 130628 w 1075878"/>
                <a:gd name="connsiteY7" fmla="*/ 486228 h 834571"/>
                <a:gd name="connsiteX8" fmla="*/ 54428 w 1075878"/>
                <a:gd name="connsiteY8" fmla="*/ 660399 h 834571"/>
                <a:gd name="connsiteX9" fmla="*/ 0 w 1075878"/>
                <a:gd name="connsiteY9" fmla="*/ 812799 h 834571"/>
                <a:gd name="connsiteX0" fmla="*/ 1066807 w 1066807"/>
                <a:gd name="connsiteY0" fmla="*/ 791028 h 812799"/>
                <a:gd name="connsiteX1" fmla="*/ 947057 w 1066807"/>
                <a:gd name="connsiteY1" fmla="*/ 540657 h 812799"/>
                <a:gd name="connsiteX2" fmla="*/ 805542 w 1066807"/>
                <a:gd name="connsiteY2" fmla="*/ 301171 h 812799"/>
                <a:gd name="connsiteX3" fmla="*/ 598714 w 1066807"/>
                <a:gd name="connsiteY3" fmla="*/ 39914 h 812799"/>
                <a:gd name="connsiteX4" fmla="*/ 435428 w 1066807"/>
                <a:gd name="connsiteY4" fmla="*/ 61685 h 812799"/>
                <a:gd name="connsiteX5" fmla="*/ 293914 w 1066807"/>
                <a:gd name="connsiteY5" fmla="*/ 214085 h 812799"/>
                <a:gd name="connsiteX6" fmla="*/ 130628 w 1066807"/>
                <a:gd name="connsiteY6" fmla="*/ 486228 h 812799"/>
                <a:gd name="connsiteX7" fmla="*/ 54428 w 1066807"/>
                <a:gd name="connsiteY7" fmla="*/ 660399 h 812799"/>
                <a:gd name="connsiteX8" fmla="*/ 0 w 1066807"/>
                <a:gd name="connsiteY8" fmla="*/ 812799 h 812799"/>
                <a:gd name="connsiteX0" fmla="*/ 1066807 w 1066807"/>
                <a:gd name="connsiteY0" fmla="*/ 785586 h 807357"/>
                <a:gd name="connsiteX1" fmla="*/ 947057 w 1066807"/>
                <a:gd name="connsiteY1" fmla="*/ 535215 h 807357"/>
                <a:gd name="connsiteX2" fmla="*/ 805542 w 1066807"/>
                <a:gd name="connsiteY2" fmla="*/ 263072 h 807357"/>
                <a:gd name="connsiteX3" fmla="*/ 598714 w 1066807"/>
                <a:gd name="connsiteY3" fmla="*/ 34472 h 807357"/>
                <a:gd name="connsiteX4" fmla="*/ 435428 w 1066807"/>
                <a:gd name="connsiteY4" fmla="*/ 56243 h 807357"/>
                <a:gd name="connsiteX5" fmla="*/ 293914 w 1066807"/>
                <a:gd name="connsiteY5" fmla="*/ 208643 h 807357"/>
                <a:gd name="connsiteX6" fmla="*/ 130628 w 1066807"/>
                <a:gd name="connsiteY6" fmla="*/ 480786 h 807357"/>
                <a:gd name="connsiteX7" fmla="*/ 54428 w 1066807"/>
                <a:gd name="connsiteY7" fmla="*/ 654957 h 807357"/>
                <a:gd name="connsiteX8" fmla="*/ 0 w 1066807"/>
                <a:gd name="connsiteY8" fmla="*/ 807357 h 807357"/>
                <a:gd name="connsiteX0" fmla="*/ 1066807 w 1066807"/>
                <a:gd name="connsiteY0" fmla="*/ 785586 h 807357"/>
                <a:gd name="connsiteX1" fmla="*/ 957942 w 1066807"/>
                <a:gd name="connsiteY1" fmla="*/ 524329 h 807357"/>
                <a:gd name="connsiteX2" fmla="*/ 805542 w 1066807"/>
                <a:gd name="connsiteY2" fmla="*/ 263072 h 807357"/>
                <a:gd name="connsiteX3" fmla="*/ 598714 w 1066807"/>
                <a:gd name="connsiteY3" fmla="*/ 34472 h 807357"/>
                <a:gd name="connsiteX4" fmla="*/ 435428 w 1066807"/>
                <a:gd name="connsiteY4" fmla="*/ 56243 h 807357"/>
                <a:gd name="connsiteX5" fmla="*/ 293914 w 1066807"/>
                <a:gd name="connsiteY5" fmla="*/ 208643 h 807357"/>
                <a:gd name="connsiteX6" fmla="*/ 130628 w 1066807"/>
                <a:gd name="connsiteY6" fmla="*/ 480786 h 807357"/>
                <a:gd name="connsiteX7" fmla="*/ 54428 w 1066807"/>
                <a:gd name="connsiteY7" fmla="*/ 654957 h 807357"/>
                <a:gd name="connsiteX8" fmla="*/ 0 w 1066807"/>
                <a:gd name="connsiteY8" fmla="*/ 807357 h 807357"/>
                <a:gd name="connsiteX0" fmla="*/ 1066807 w 1106723"/>
                <a:gd name="connsiteY0" fmla="*/ 785586 h 872671"/>
                <a:gd name="connsiteX1" fmla="*/ 1088579 w 1106723"/>
                <a:gd name="connsiteY1" fmla="*/ 829128 h 872671"/>
                <a:gd name="connsiteX2" fmla="*/ 957942 w 1106723"/>
                <a:gd name="connsiteY2" fmla="*/ 524329 h 872671"/>
                <a:gd name="connsiteX3" fmla="*/ 805542 w 1106723"/>
                <a:gd name="connsiteY3" fmla="*/ 263072 h 872671"/>
                <a:gd name="connsiteX4" fmla="*/ 598714 w 1106723"/>
                <a:gd name="connsiteY4" fmla="*/ 34472 h 872671"/>
                <a:gd name="connsiteX5" fmla="*/ 435428 w 1106723"/>
                <a:gd name="connsiteY5" fmla="*/ 56243 h 872671"/>
                <a:gd name="connsiteX6" fmla="*/ 293914 w 1106723"/>
                <a:gd name="connsiteY6" fmla="*/ 208643 h 872671"/>
                <a:gd name="connsiteX7" fmla="*/ 130628 w 1106723"/>
                <a:gd name="connsiteY7" fmla="*/ 480786 h 872671"/>
                <a:gd name="connsiteX8" fmla="*/ 54428 w 1106723"/>
                <a:gd name="connsiteY8" fmla="*/ 654957 h 872671"/>
                <a:gd name="connsiteX9" fmla="*/ 0 w 1106723"/>
                <a:gd name="connsiteY9" fmla="*/ 807357 h 872671"/>
                <a:gd name="connsiteX0" fmla="*/ 1066807 w 1066807"/>
                <a:gd name="connsiteY0" fmla="*/ 785586 h 807357"/>
                <a:gd name="connsiteX1" fmla="*/ 957942 w 1066807"/>
                <a:gd name="connsiteY1" fmla="*/ 524329 h 807357"/>
                <a:gd name="connsiteX2" fmla="*/ 805542 w 1066807"/>
                <a:gd name="connsiteY2" fmla="*/ 263072 h 807357"/>
                <a:gd name="connsiteX3" fmla="*/ 598714 w 1066807"/>
                <a:gd name="connsiteY3" fmla="*/ 34472 h 807357"/>
                <a:gd name="connsiteX4" fmla="*/ 435428 w 1066807"/>
                <a:gd name="connsiteY4" fmla="*/ 56243 h 807357"/>
                <a:gd name="connsiteX5" fmla="*/ 293914 w 1066807"/>
                <a:gd name="connsiteY5" fmla="*/ 208643 h 807357"/>
                <a:gd name="connsiteX6" fmla="*/ 130628 w 1066807"/>
                <a:gd name="connsiteY6" fmla="*/ 480786 h 807357"/>
                <a:gd name="connsiteX7" fmla="*/ 54428 w 1066807"/>
                <a:gd name="connsiteY7" fmla="*/ 654957 h 807357"/>
                <a:gd name="connsiteX8" fmla="*/ 0 w 1066807"/>
                <a:gd name="connsiteY8" fmla="*/ 807357 h 807357"/>
                <a:gd name="connsiteX0" fmla="*/ 1066807 w 1095837"/>
                <a:gd name="connsiteY0" fmla="*/ 785586 h 872671"/>
                <a:gd name="connsiteX1" fmla="*/ 1077693 w 1095837"/>
                <a:gd name="connsiteY1" fmla="*/ 829128 h 872671"/>
                <a:gd name="connsiteX2" fmla="*/ 957942 w 1095837"/>
                <a:gd name="connsiteY2" fmla="*/ 524329 h 872671"/>
                <a:gd name="connsiteX3" fmla="*/ 805542 w 1095837"/>
                <a:gd name="connsiteY3" fmla="*/ 263072 h 872671"/>
                <a:gd name="connsiteX4" fmla="*/ 598714 w 1095837"/>
                <a:gd name="connsiteY4" fmla="*/ 34472 h 872671"/>
                <a:gd name="connsiteX5" fmla="*/ 435428 w 1095837"/>
                <a:gd name="connsiteY5" fmla="*/ 56243 h 872671"/>
                <a:gd name="connsiteX6" fmla="*/ 293914 w 1095837"/>
                <a:gd name="connsiteY6" fmla="*/ 208643 h 872671"/>
                <a:gd name="connsiteX7" fmla="*/ 130628 w 1095837"/>
                <a:gd name="connsiteY7" fmla="*/ 480786 h 872671"/>
                <a:gd name="connsiteX8" fmla="*/ 54428 w 1095837"/>
                <a:gd name="connsiteY8" fmla="*/ 654957 h 872671"/>
                <a:gd name="connsiteX9" fmla="*/ 0 w 1095837"/>
                <a:gd name="connsiteY9" fmla="*/ 807357 h 8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837" h="872671">
                  <a:moveTo>
                    <a:pt x="1066807" y="785586"/>
                  </a:moveTo>
                  <a:cubicBezTo>
                    <a:pt x="1063179" y="785586"/>
                    <a:pt x="1095837" y="872671"/>
                    <a:pt x="1077693" y="829128"/>
                  </a:cubicBezTo>
                  <a:cubicBezTo>
                    <a:pt x="1059549" y="785585"/>
                    <a:pt x="1003300" y="618672"/>
                    <a:pt x="957942" y="524329"/>
                  </a:cubicBezTo>
                  <a:cubicBezTo>
                    <a:pt x="912584" y="429986"/>
                    <a:pt x="865413" y="344715"/>
                    <a:pt x="805542" y="263072"/>
                  </a:cubicBezTo>
                  <a:cubicBezTo>
                    <a:pt x="745671" y="181429"/>
                    <a:pt x="660400" y="68944"/>
                    <a:pt x="598714" y="34472"/>
                  </a:cubicBezTo>
                  <a:cubicBezTo>
                    <a:pt x="537028" y="0"/>
                    <a:pt x="486228" y="27215"/>
                    <a:pt x="435428" y="56243"/>
                  </a:cubicBezTo>
                  <a:cubicBezTo>
                    <a:pt x="384628" y="85271"/>
                    <a:pt x="344714" y="137886"/>
                    <a:pt x="293914" y="208643"/>
                  </a:cubicBezTo>
                  <a:cubicBezTo>
                    <a:pt x="243114" y="279400"/>
                    <a:pt x="170542" y="406400"/>
                    <a:pt x="130628" y="480786"/>
                  </a:cubicBezTo>
                  <a:cubicBezTo>
                    <a:pt x="90714" y="555172"/>
                    <a:pt x="76199" y="600529"/>
                    <a:pt x="54428" y="654957"/>
                  </a:cubicBezTo>
                  <a:cubicBezTo>
                    <a:pt x="32657" y="709386"/>
                    <a:pt x="16328" y="758371"/>
                    <a:pt x="0" y="807357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9" name="Group 41"/>
            <p:cNvGrpSpPr/>
            <p:nvPr/>
          </p:nvGrpSpPr>
          <p:grpSpPr>
            <a:xfrm>
              <a:off x="1576616" y="4677229"/>
              <a:ext cx="276234" cy="788225"/>
              <a:chOff x="586016" y="2881085"/>
              <a:chExt cx="276234" cy="788225"/>
            </a:xfrm>
          </p:grpSpPr>
          <p:sp>
            <p:nvSpPr>
              <p:cNvPr id="89" name="Oval 22"/>
              <p:cNvSpPr>
                <a:spLocks noChangeArrowheads="1"/>
              </p:cNvSpPr>
              <p:nvPr/>
            </p:nvSpPr>
            <p:spPr bwMode="auto">
              <a:xfrm>
                <a:off x="683988" y="3593110"/>
                <a:ext cx="76200" cy="762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Oval 23"/>
              <p:cNvSpPr>
                <a:spLocks noChangeArrowheads="1"/>
              </p:cNvSpPr>
              <p:nvPr/>
            </p:nvSpPr>
            <p:spPr bwMode="auto">
              <a:xfrm>
                <a:off x="673329" y="2881085"/>
                <a:ext cx="76200" cy="762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Oval 24"/>
              <p:cNvSpPr>
                <a:spLocks noChangeArrowheads="1"/>
              </p:cNvSpPr>
              <p:nvPr/>
            </p:nvSpPr>
            <p:spPr bwMode="auto">
              <a:xfrm>
                <a:off x="586016" y="3160485"/>
                <a:ext cx="266700" cy="266700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Line 25"/>
              <p:cNvSpPr>
                <a:spLocks noChangeShapeType="1"/>
              </p:cNvSpPr>
              <p:nvPr/>
            </p:nvSpPr>
            <p:spPr bwMode="auto">
              <a:xfrm>
                <a:off x="711202" y="2919185"/>
                <a:ext cx="0" cy="2413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Line 26"/>
              <p:cNvSpPr>
                <a:spLocks noChangeShapeType="1"/>
              </p:cNvSpPr>
              <p:nvPr/>
            </p:nvSpPr>
            <p:spPr bwMode="auto">
              <a:xfrm>
                <a:off x="722088" y="3427185"/>
                <a:ext cx="0" cy="2159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87816" y="3113324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2"/>
                    </a:solidFill>
                  </a:rPr>
                  <a:t>+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09584" y="3211294"/>
                <a:ext cx="195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2"/>
                    </a:solidFill>
                  </a:rPr>
                  <a:t>-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</p:grpSp>
        <p:graphicFrame>
          <p:nvGraphicFramePr>
            <p:cNvPr id="7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46671208"/>
                </p:ext>
              </p:extLst>
            </p:nvPr>
          </p:nvGraphicFramePr>
          <p:xfrm>
            <a:off x="5671230" y="3374572"/>
            <a:ext cx="577850" cy="423863"/>
          </p:xfrm>
          <a:graphic>
            <a:graphicData uri="http://schemas.openxmlformats.org/presentationml/2006/ole">
              <p:oleObj spid="_x0000_s127075" name="Equation" r:id="rId4" imgW="380835" imgH="279279" progId="Equation.DSMT4">
                <p:embed/>
              </p:oleObj>
            </a:graphicData>
          </a:graphic>
        </p:graphicFrame>
        <p:graphicFrame>
          <p:nvGraphicFramePr>
            <p:cNvPr id="72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22649295"/>
                </p:ext>
              </p:extLst>
            </p:nvPr>
          </p:nvGraphicFramePr>
          <p:xfrm>
            <a:off x="4960701" y="4853215"/>
            <a:ext cx="541338" cy="385763"/>
          </p:xfrm>
          <a:graphic>
            <a:graphicData uri="http://schemas.openxmlformats.org/presentationml/2006/ole">
              <p:oleObj spid="_x0000_s127076" name="Equation" r:id="rId5" imgW="355292" imgH="253780" progId="Equation.DSMT4">
                <p:embed/>
              </p:oleObj>
            </a:graphicData>
          </a:graphic>
        </p:graphicFrame>
        <p:graphicFrame>
          <p:nvGraphicFramePr>
            <p:cNvPr id="73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50236178"/>
                </p:ext>
              </p:extLst>
            </p:nvPr>
          </p:nvGraphicFramePr>
          <p:xfrm>
            <a:off x="3181123" y="4882924"/>
            <a:ext cx="290512" cy="347662"/>
          </p:xfrm>
          <a:graphic>
            <a:graphicData uri="http://schemas.openxmlformats.org/presentationml/2006/ole">
              <p:oleObj spid="_x0000_s127077" name="Equation" r:id="rId6" imgW="190500" imgH="228600" progId="Equation.DSMT4">
                <p:embed/>
              </p:oleObj>
            </a:graphicData>
          </a:graphic>
        </p:graphicFrame>
        <p:graphicFrame>
          <p:nvGraphicFramePr>
            <p:cNvPr id="7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70846094"/>
                </p:ext>
              </p:extLst>
            </p:nvPr>
          </p:nvGraphicFramePr>
          <p:xfrm>
            <a:off x="2148796" y="4068764"/>
            <a:ext cx="309562" cy="368300"/>
          </p:xfrm>
          <a:graphic>
            <a:graphicData uri="http://schemas.openxmlformats.org/presentationml/2006/ole">
              <p:oleObj spid="_x0000_s127078" name="Equation" r:id="rId7" imgW="203112" imgH="241195" progId="Equation.DSMT4">
                <p:embed/>
              </p:oleObj>
            </a:graphicData>
          </a:graphic>
        </p:graphicFrame>
        <p:graphicFrame>
          <p:nvGraphicFramePr>
            <p:cNvPr id="86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14028130"/>
                </p:ext>
              </p:extLst>
            </p:nvPr>
          </p:nvGraphicFramePr>
          <p:xfrm>
            <a:off x="7723411" y="5715000"/>
            <a:ext cx="220019" cy="244021"/>
          </p:xfrm>
          <a:graphic>
            <a:graphicData uri="http://schemas.openxmlformats.org/presentationml/2006/ole">
              <p:oleObj spid="_x0000_s127079" name="Equation" r:id="rId8" imgW="114102" imgH="126780" progId="Equation.DSMT4">
                <p:embed/>
              </p:oleObj>
            </a:graphicData>
          </a:graphic>
        </p:graphicFrame>
      </p:grpSp>
      <p:sp>
        <p:nvSpPr>
          <p:cNvPr id="38" name="TextBox 37"/>
          <p:cNvSpPr txBox="1"/>
          <p:nvPr/>
        </p:nvSpPr>
        <p:spPr>
          <a:xfrm>
            <a:off x="2057400" y="870858"/>
            <a:ext cx="503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Example where the KCL is </a:t>
            </a:r>
            <a:r>
              <a:rPr lang="en-US" sz="2400" u="sng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>
                <a:solidFill>
                  <a:srgbClr val="FF0000"/>
                </a:solidFill>
              </a:rPr>
              <a:t> valid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94357" y="1503136"/>
            <a:ext cx="52437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Open-circuited transmission line (ECE 3317)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 bwMode="auto">
          <a:xfrm flipH="1">
            <a:off x="6487886" y="2648657"/>
            <a:ext cx="217296" cy="19342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862936" y="5714995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/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) = </a:t>
            </a:r>
            <a:r>
              <a:rPr lang="en-US" dirty="0" smtClean="0">
                <a:solidFill>
                  <a:schemeClr val="bg2"/>
                </a:solidFill>
              </a:rPr>
              <a:t>phasor </a:t>
            </a:r>
            <a:r>
              <a:rPr lang="en-US" dirty="0" smtClean="0">
                <a:solidFill>
                  <a:schemeClr val="bg2"/>
                </a:solidFill>
              </a:rPr>
              <a:t>domain </a:t>
            </a:r>
            <a:r>
              <a:rPr lang="en-US" dirty="0" smtClean="0">
                <a:solidFill>
                  <a:schemeClr val="bg2"/>
                </a:solidFill>
              </a:rPr>
              <a:t>current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289256" y="870449"/>
            <a:ext cx="530402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General volume (3D) form of KCL equation: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3468749" y="1413163"/>
          <a:ext cx="2741757" cy="936252"/>
        </p:xfrm>
        <a:graphic>
          <a:graphicData uri="http://schemas.openxmlformats.org/presentationml/2006/ole">
            <p:oleObj spid="_x0000_s79949" name="Equation" r:id="rId4" imgW="1155600" imgH="393480" progId="Equation.DSMT4">
              <p:embed/>
            </p:oleObj>
          </a:graphicData>
        </a:graphic>
      </p:graphicFrame>
      <p:sp>
        <p:nvSpPr>
          <p:cNvPr id="6154" name="Text Box 44"/>
          <p:cNvSpPr txBox="1">
            <a:spLocks noChangeArrowheads="1"/>
          </p:cNvSpPr>
          <p:nvPr/>
        </p:nvSpPr>
        <p:spPr bwMode="auto">
          <a:xfrm>
            <a:off x="3434018" y="2470364"/>
            <a:ext cx="274947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(valid for D.C. currents)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549525" y="0"/>
            <a:ext cx="38941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KCL Law (cont.)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1747" y="3083862"/>
            <a:ext cx="848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total current flowing out (or in) must be zero: whatever flows in must flow out.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34736" y="3688178"/>
            <a:ext cx="4391759" cy="2969029"/>
            <a:chOff x="2134736" y="3688178"/>
            <a:chExt cx="4391759" cy="2969029"/>
          </a:xfrm>
        </p:grpSpPr>
        <p:sp>
          <p:nvSpPr>
            <p:cNvPr id="29" name="Freeform 3"/>
            <p:cNvSpPr>
              <a:spLocks/>
            </p:cNvSpPr>
            <p:nvPr/>
          </p:nvSpPr>
          <p:spPr bwMode="auto">
            <a:xfrm>
              <a:off x="3361778" y="4108163"/>
              <a:ext cx="2576513" cy="2006600"/>
            </a:xfrm>
            <a:custGeom>
              <a:avLst/>
              <a:gdLst>
                <a:gd name="T0" fmla="*/ 156 w 1070"/>
                <a:gd name="T1" fmla="*/ 342 h 666"/>
                <a:gd name="T2" fmla="*/ 53 w 1070"/>
                <a:gd name="T3" fmla="*/ 681 h 666"/>
                <a:gd name="T4" fmla="*/ 8 w 1070"/>
                <a:gd name="T5" fmla="*/ 1074 h 666"/>
                <a:gd name="T6" fmla="*/ 55 w 1070"/>
                <a:gd name="T7" fmla="*/ 1585 h 666"/>
                <a:gd name="T8" fmla="*/ 331 w 1070"/>
                <a:gd name="T9" fmla="*/ 1923 h 666"/>
                <a:gd name="T10" fmla="*/ 708 w 1070"/>
                <a:gd name="T11" fmla="*/ 2147 h 666"/>
                <a:gd name="T12" fmla="*/ 1118 w 1070"/>
                <a:gd name="T13" fmla="*/ 2370 h 666"/>
                <a:gd name="T14" fmla="*/ 1435 w 1070"/>
                <a:gd name="T15" fmla="*/ 2319 h 666"/>
                <a:gd name="T16" fmla="*/ 1750 w 1070"/>
                <a:gd name="T17" fmla="*/ 2295 h 666"/>
                <a:gd name="T18" fmla="*/ 2080 w 1070"/>
                <a:gd name="T19" fmla="*/ 2067 h 666"/>
                <a:gd name="T20" fmla="*/ 2319 w 1070"/>
                <a:gd name="T21" fmla="*/ 1689 h 666"/>
                <a:gd name="T22" fmla="*/ 2395 w 1070"/>
                <a:gd name="T23" fmla="*/ 1264 h 666"/>
                <a:gd name="T24" fmla="*/ 2459 w 1070"/>
                <a:gd name="T25" fmla="*/ 962 h 666"/>
                <a:gd name="T26" fmla="*/ 2413 w 1070"/>
                <a:gd name="T27" fmla="*/ 541 h 666"/>
                <a:gd name="T28" fmla="*/ 2239 w 1070"/>
                <a:gd name="T29" fmla="*/ 393 h 666"/>
                <a:gd name="T30" fmla="*/ 2098 w 1070"/>
                <a:gd name="T31" fmla="*/ 296 h 666"/>
                <a:gd name="T32" fmla="*/ 1781 w 1070"/>
                <a:gd name="T33" fmla="*/ 21 h 666"/>
                <a:gd name="T34" fmla="*/ 1450 w 1070"/>
                <a:gd name="T35" fmla="*/ 173 h 666"/>
                <a:gd name="T36" fmla="*/ 1072 w 1070"/>
                <a:gd name="T37" fmla="*/ 194 h 666"/>
                <a:gd name="T38" fmla="*/ 655 w 1070"/>
                <a:gd name="T39" fmla="*/ 89 h 666"/>
                <a:gd name="T40" fmla="*/ 387 w 1070"/>
                <a:gd name="T41" fmla="*/ 123 h 666"/>
                <a:gd name="T42" fmla="*/ 156 w 1070"/>
                <a:gd name="T43" fmla="*/ 342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7F7F7F"/>
                </a:gs>
              </a:gsLst>
              <a:path path="rect">
                <a:fillToRect l="50000" t="50000" r="50000" b="50000"/>
              </a:path>
            </a:gra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9878" name="Object 3"/>
            <p:cNvGraphicFramePr>
              <a:graphicFrameLocks noChangeAspect="1"/>
            </p:cNvGraphicFramePr>
            <p:nvPr/>
          </p:nvGraphicFramePr>
          <p:xfrm>
            <a:off x="5961510" y="3824072"/>
            <a:ext cx="271463" cy="433388"/>
          </p:xfrm>
          <a:graphic>
            <a:graphicData uri="http://schemas.openxmlformats.org/presentationml/2006/ole">
              <p:oleObj spid="_x0000_s79950" name="Equation" r:id="rId5" imgW="126835" imgH="202936" progId="Equation.DSMT4">
                <p:embed/>
              </p:oleObj>
            </a:graphicData>
          </a:graphic>
        </p:graphicFrame>
        <p:sp>
          <p:nvSpPr>
            <p:cNvPr id="46" name="AutoShape 31"/>
            <p:cNvSpPr>
              <a:spLocks noChangeArrowheads="1"/>
            </p:cNvSpPr>
            <p:nvPr/>
          </p:nvSpPr>
          <p:spPr bwMode="auto">
            <a:xfrm rot="20654128">
              <a:off x="6088345" y="4731166"/>
              <a:ext cx="438150" cy="88900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32"/>
            <p:cNvSpPr>
              <a:spLocks noChangeArrowheads="1"/>
            </p:cNvSpPr>
            <p:nvPr/>
          </p:nvSpPr>
          <p:spPr bwMode="auto">
            <a:xfrm rot="847112" flipV="1">
              <a:off x="5754377" y="5907692"/>
              <a:ext cx="438150" cy="88900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28"/>
            <p:cNvSpPr>
              <a:spLocks noChangeArrowheads="1"/>
            </p:cNvSpPr>
            <p:nvPr/>
          </p:nvSpPr>
          <p:spPr bwMode="auto">
            <a:xfrm rot="504837" flipV="1">
              <a:off x="2771062" y="4837931"/>
              <a:ext cx="438150" cy="88900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flipV="1">
              <a:off x="5627662" y="4054093"/>
              <a:ext cx="163773" cy="2320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4" name="AutoShape 30"/>
            <p:cNvSpPr>
              <a:spLocks noChangeArrowheads="1"/>
            </p:cNvSpPr>
            <p:nvPr/>
          </p:nvSpPr>
          <p:spPr bwMode="auto">
            <a:xfrm rot="2753409" flipV="1">
              <a:off x="4680420" y="6393682"/>
              <a:ext cx="438150" cy="88900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28"/>
            <p:cNvSpPr>
              <a:spLocks noChangeArrowheads="1"/>
            </p:cNvSpPr>
            <p:nvPr/>
          </p:nvSpPr>
          <p:spPr bwMode="auto">
            <a:xfrm rot="504837" flipV="1">
              <a:off x="2718747" y="5263286"/>
              <a:ext cx="438150" cy="88900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28"/>
            <p:cNvSpPr>
              <a:spLocks noChangeArrowheads="1"/>
            </p:cNvSpPr>
            <p:nvPr/>
          </p:nvSpPr>
          <p:spPr bwMode="auto">
            <a:xfrm rot="504837" flipV="1">
              <a:off x="2857499" y="4405753"/>
              <a:ext cx="438150" cy="88900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9879" name="Object 3"/>
            <p:cNvGraphicFramePr>
              <a:graphicFrameLocks noChangeAspect="1"/>
            </p:cNvGraphicFramePr>
            <p:nvPr/>
          </p:nvGraphicFramePr>
          <p:xfrm>
            <a:off x="2134736" y="4219643"/>
            <a:ext cx="298450" cy="461962"/>
          </p:xfrm>
          <a:graphic>
            <a:graphicData uri="http://schemas.openxmlformats.org/presentationml/2006/ole">
              <p:oleObj spid="_x0000_s79951" name="Equation" r:id="rId6" imgW="139579" imgH="215713" progId="Equation.DSMT4">
                <p:embed/>
              </p:oleObj>
            </a:graphicData>
          </a:graphic>
        </p:graphicFrame>
        <p:sp>
          <p:nvSpPr>
            <p:cNvPr id="62" name="AutoShape 32"/>
            <p:cNvSpPr>
              <a:spLocks noChangeArrowheads="1"/>
            </p:cNvSpPr>
            <p:nvPr/>
          </p:nvSpPr>
          <p:spPr bwMode="auto">
            <a:xfrm rot="18222111">
              <a:off x="4719422" y="3862803"/>
              <a:ext cx="438150" cy="88900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9880" name="Object 8"/>
            <p:cNvGraphicFramePr>
              <a:graphicFrameLocks noChangeAspect="1"/>
            </p:cNvGraphicFramePr>
            <p:nvPr/>
          </p:nvGraphicFramePr>
          <p:xfrm>
            <a:off x="5425849" y="6093732"/>
            <a:ext cx="298450" cy="379413"/>
          </p:xfrm>
          <a:graphic>
            <a:graphicData uri="http://schemas.openxmlformats.org/presentationml/2006/ole">
              <p:oleObj spid="_x0000_s79952" name="Equation" r:id="rId7" imgW="139579" imgH="177646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7"/>
          <p:cNvSpPr>
            <a:spLocks noChangeArrowheads="1"/>
          </p:cNvSpPr>
          <p:nvPr/>
        </p:nvSpPr>
        <p:spPr bwMode="auto">
          <a:xfrm>
            <a:off x="6350000" y="4906963"/>
            <a:ext cx="2146300" cy="9017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1487488" y="0"/>
            <a:ext cx="66103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KCL Law (Differential Form)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374650" y="1144351"/>
            <a:ext cx="747395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To obtain the </a:t>
            </a:r>
            <a:r>
              <a:rPr lang="en-US" sz="2000" i="1" dirty="0">
                <a:solidFill>
                  <a:schemeClr val="bg1"/>
                </a:solidFill>
              </a:rPr>
              <a:t>differential </a:t>
            </a:r>
            <a:r>
              <a:rPr lang="en-US" sz="2000" i="1" dirty="0" smtClean="0">
                <a:solidFill>
                  <a:schemeClr val="bg1"/>
                </a:solidFill>
              </a:rPr>
              <a:t>form </a:t>
            </a:r>
            <a:r>
              <a:rPr lang="en-US" sz="2000" dirty="0" smtClean="0">
                <a:solidFill>
                  <a:schemeClr val="bg1"/>
                </a:solidFill>
              </a:rPr>
              <a:t>of the KCL law </a:t>
            </a:r>
            <a:r>
              <a:rPr lang="en-US" sz="2000" dirty="0">
                <a:solidFill>
                  <a:schemeClr val="bg1"/>
                </a:solidFill>
              </a:rPr>
              <a:t>for static (D.C.) currents, start with the definition of divergence:</a:t>
            </a:r>
          </a:p>
        </p:txBody>
      </p:sp>
      <p:graphicFrame>
        <p:nvGraphicFramePr>
          <p:cNvPr id="6147" name="Object 1"/>
          <p:cNvGraphicFramePr>
            <a:graphicFrameLocks noChangeAspect="1"/>
          </p:cNvGraphicFramePr>
          <p:nvPr/>
        </p:nvGraphicFramePr>
        <p:xfrm>
          <a:off x="6728346" y="5055240"/>
          <a:ext cx="1508173" cy="597369"/>
        </p:xfrm>
        <a:graphic>
          <a:graphicData uri="http://schemas.openxmlformats.org/presentationml/2006/ole">
            <p:oleObj spid="_x0000_s6201" name="Equation" r:id="rId4" imgW="545626" imgH="215713" progId="Equation.DSMT4">
              <p:embed/>
            </p:oleObj>
          </a:graphicData>
        </a:graphic>
      </p:graphicFrame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2796376" y="2062871"/>
          <a:ext cx="3308350" cy="927100"/>
        </p:xfrm>
        <a:graphic>
          <a:graphicData uri="http://schemas.openxmlformats.org/presentationml/2006/ole">
            <p:oleObj spid="_x0000_s6202" name="Equation" r:id="rId5" imgW="1586811" imgH="444307" progId="Equation.DSMT4">
              <p:embed/>
            </p:oleObj>
          </a:graphicData>
        </a:graphic>
      </p:graphicFrame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350576" y="4600670"/>
          <a:ext cx="2497138" cy="814388"/>
        </p:xfrm>
        <a:graphic>
          <a:graphicData uri="http://schemas.openxmlformats.org/presentationml/2006/ole">
            <p:oleObj spid="_x0000_s6203" name="Equation" r:id="rId6" imgW="1168400" imgH="381000" progId="Equation.DSMT4">
              <p:embed/>
            </p:oleObj>
          </a:graphicData>
        </a:graphic>
      </p:graphicFrame>
      <p:grpSp>
        <p:nvGrpSpPr>
          <p:cNvPr id="6153" name="Group 48"/>
          <p:cNvGrpSpPr>
            <a:grpSpLocks/>
          </p:cNvGrpSpPr>
          <p:nvPr/>
        </p:nvGrpSpPr>
        <p:grpSpPr bwMode="auto">
          <a:xfrm>
            <a:off x="3391798" y="3554548"/>
            <a:ext cx="2328862" cy="1966912"/>
            <a:chOff x="2189" y="2655"/>
            <a:chExt cx="1467" cy="1239"/>
          </a:xfrm>
        </p:grpSpPr>
        <p:sp>
          <p:nvSpPr>
            <p:cNvPr id="6159" name="AutoShape 20"/>
            <p:cNvSpPr>
              <a:spLocks noChangeArrowheads="1"/>
            </p:cNvSpPr>
            <p:nvPr/>
          </p:nvSpPr>
          <p:spPr bwMode="auto">
            <a:xfrm>
              <a:off x="2607" y="3168"/>
              <a:ext cx="384" cy="34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AutoShape 27"/>
            <p:cNvSpPr>
              <a:spLocks noChangeArrowheads="1"/>
            </p:cNvSpPr>
            <p:nvPr/>
          </p:nvSpPr>
          <p:spPr bwMode="auto">
            <a:xfrm>
              <a:off x="3187" y="3328"/>
              <a:ext cx="276" cy="56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AutoShape 28"/>
            <p:cNvSpPr>
              <a:spLocks noChangeArrowheads="1"/>
            </p:cNvSpPr>
            <p:nvPr/>
          </p:nvSpPr>
          <p:spPr bwMode="auto">
            <a:xfrm flipH="1">
              <a:off x="2189" y="3324"/>
              <a:ext cx="276" cy="56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AutoShape 29"/>
            <p:cNvSpPr>
              <a:spLocks noChangeArrowheads="1"/>
            </p:cNvSpPr>
            <p:nvPr/>
          </p:nvSpPr>
          <p:spPr bwMode="auto">
            <a:xfrm rot="-5400000">
              <a:off x="2682" y="2873"/>
              <a:ext cx="276" cy="56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AutoShape 30"/>
            <p:cNvSpPr>
              <a:spLocks noChangeArrowheads="1"/>
            </p:cNvSpPr>
            <p:nvPr/>
          </p:nvSpPr>
          <p:spPr bwMode="auto">
            <a:xfrm rot="5400000" flipV="1">
              <a:off x="2661" y="3728"/>
              <a:ext cx="276" cy="56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AutoShape 31"/>
            <p:cNvSpPr>
              <a:spLocks noChangeArrowheads="1"/>
            </p:cNvSpPr>
            <p:nvPr/>
          </p:nvSpPr>
          <p:spPr bwMode="auto">
            <a:xfrm rot="-2392240">
              <a:off x="3108" y="3006"/>
              <a:ext cx="276" cy="56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AutoShape 32"/>
            <p:cNvSpPr>
              <a:spLocks noChangeArrowheads="1"/>
            </p:cNvSpPr>
            <p:nvPr/>
          </p:nvSpPr>
          <p:spPr bwMode="auto">
            <a:xfrm rot="2392240" flipV="1">
              <a:off x="3071" y="3611"/>
              <a:ext cx="276" cy="56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AutoShape 33"/>
            <p:cNvSpPr>
              <a:spLocks noChangeArrowheads="1"/>
            </p:cNvSpPr>
            <p:nvPr/>
          </p:nvSpPr>
          <p:spPr bwMode="auto">
            <a:xfrm rot="-2392240" flipH="1" flipV="1">
              <a:off x="2257" y="3665"/>
              <a:ext cx="276" cy="56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AutoShape 34"/>
            <p:cNvSpPr>
              <a:spLocks noChangeArrowheads="1"/>
            </p:cNvSpPr>
            <p:nvPr/>
          </p:nvSpPr>
          <p:spPr bwMode="auto">
            <a:xfrm rot="2392240" flipH="1">
              <a:off x="2194" y="2984"/>
              <a:ext cx="276" cy="56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Text Box 36"/>
            <p:cNvSpPr txBox="1">
              <a:spLocks noChangeArrowheads="1"/>
            </p:cNvSpPr>
            <p:nvPr/>
          </p:nvSpPr>
          <p:spPr bwMode="auto">
            <a:xfrm>
              <a:off x="3455" y="2655"/>
              <a:ext cx="20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u="sng">
                  <a:solidFill>
                    <a:schemeClr val="bg2"/>
                  </a:solidFill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6169" name="Text Box 42"/>
            <p:cNvSpPr txBox="1">
              <a:spLocks noChangeArrowheads="1"/>
            </p:cNvSpPr>
            <p:nvPr/>
          </p:nvSpPr>
          <p:spPr bwMode="auto">
            <a:xfrm>
              <a:off x="2630" y="3253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sym typeface="Symbol" pitchFamily="18" charset="2"/>
                </a:rPr>
                <a:t></a:t>
              </a:r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V</a:t>
              </a:r>
              <a:endParaRPr lang="en-US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sp>
        <p:nvSpPr>
          <p:cNvPr id="6154" name="Text Box 44"/>
          <p:cNvSpPr txBox="1">
            <a:spLocks noChangeArrowheads="1"/>
          </p:cNvSpPr>
          <p:nvPr/>
        </p:nvSpPr>
        <p:spPr bwMode="auto">
          <a:xfrm>
            <a:off x="6077190" y="5855563"/>
            <a:ext cx="274947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(valid for D.C. currents)</a:t>
            </a:r>
          </a:p>
        </p:txBody>
      </p:sp>
      <p:sp>
        <p:nvSpPr>
          <p:cNvPr id="6157" name="Text Box 47"/>
          <p:cNvSpPr txBox="1">
            <a:spLocks noChangeArrowheads="1"/>
          </p:cNvSpPr>
          <p:nvPr/>
        </p:nvSpPr>
        <p:spPr bwMode="auto">
          <a:xfrm>
            <a:off x="187325" y="4125913"/>
            <a:ext cx="2546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For the right-hand side:</a:t>
            </a:r>
          </a:p>
        </p:txBody>
      </p:sp>
      <p:sp>
        <p:nvSpPr>
          <p:cNvPr id="6158" name="Text Box 49"/>
          <p:cNvSpPr txBox="1">
            <a:spLocks noChangeArrowheads="1"/>
          </p:cNvSpPr>
          <p:nvPr/>
        </p:nvSpPr>
        <p:spPr bwMode="auto">
          <a:xfrm>
            <a:off x="7004050" y="4392613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084263" y="0"/>
            <a:ext cx="71675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Important Current Formulas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1436688" y="2055813"/>
            <a:ext cx="1454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Ohm’s Law</a:t>
            </a:r>
          </a:p>
        </p:txBody>
      </p:sp>
      <p:graphicFrame>
        <p:nvGraphicFramePr>
          <p:cNvPr id="7170" name="Object 12"/>
          <p:cNvGraphicFramePr>
            <a:graphicFrameLocks noChangeAspect="1"/>
          </p:cNvGraphicFramePr>
          <p:nvPr/>
        </p:nvGraphicFramePr>
        <p:xfrm>
          <a:off x="2249488" y="2713038"/>
          <a:ext cx="1625600" cy="690562"/>
        </p:xfrm>
        <a:graphic>
          <a:graphicData uri="http://schemas.openxmlformats.org/presentationml/2006/ole">
            <p:oleObj spid="_x0000_s7206" name="Equation" r:id="rId4" imgW="507780" imgH="215806" progId="Equation.DSMT4">
              <p:embed/>
            </p:oleObj>
          </a:graphicData>
        </a:graphic>
      </p:graphicFrame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1416957" y="4584224"/>
            <a:ext cx="2949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Charge-Current Formula</a:t>
            </a:r>
          </a:p>
        </p:txBody>
      </p:sp>
      <p:graphicFrame>
        <p:nvGraphicFramePr>
          <p:cNvPr id="7171" name="Object 14"/>
          <p:cNvGraphicFramePr>
            <a:graphicFrameLocks noChangeAspect="1"/>
          </p:cNvGraphicFramePr>
          <p:nvPr/>
        </p:nvGraphicFramePr>
        <p:xfrm>
          <a:off x="2174875" y="5221288"/>
          <a:ext cx="1692275" cy="742950"/>
        </p:xfrm>
        <a:graphic>
          <a:graphicData uri="http://schemas.openxmlformats.org/presentationml/2006/ole">
            <p:oleObj spid="_x0000_s7207" name="Equation" r:id="rId5" imgW="520700" imgH="228600" progId="Equation.DSMT4">
              <p:embed/>
            </p:oleObj>
          </a:graphicData>
        </a:graphic>
      </p:graphicFrame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4343851" y="2774267"/>
            <a:ext cx="4486275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(This is an experimental law that was introduced earlier in the semester.)</a:t>
            </a:r>
          </a:p>
        </p:txBody>
      </p:sp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4276725" y="5459413"/>
            <a:ext cx="4438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(This was derived earlier in the semester.)</a:t>
            </a:r>
          </a:p>
        </p:txBody>
      </p:sp>
      <p:sp>
        <p:nvSpPr>
          <p:cNvPr id="7177" name="Text Box 18"/>
          <p:cNvSpPr txBox="1">
            <a:spLocks noChangeArrowheads="1"/>
          </p:cNvSpPr>
          <p:nvPr/>
        </p:nvSpPr>
        <p:spPr bwMode="auto">
          <a:xfrm>
            <a:off x="1583192" y="1118054"/>
            <a:ext cx="61093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These two formulas hold in general (not only at DC</a:t>
            </a:r>
            <a:r>
              <a:rPr lang="en-US" sz="2000" dirty="0" smtClean="0">
                <a:solidFill>
                  <a:schemeClr val="bg1"/>
                </a:solidFill>
              </a:rPr>
              <a:t>):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D74C4-C6C4-4993-9C4E-B8C5E6F95B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11450</TotalTime>
  <Words>1488</Words>
  <Application>Microsoft Office PowerPoint</Application>
  <PresentationFormat>On-screen Show (4:3)</PresentationFormat>
  <Paragraphs>338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Soaring</vt:lpstr>
      <vt:lpstr>Photo Editor Photo</vt:lpstr>
      <vt:lpstr>Equation</vt:lpstr>
      <vt:lpstr>MathType 7.0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UH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Anonymous</cp:lastModifiedBy>
  <cp:revision>990</cp:revision>
  <cp:lastPrinted>1999-08-25T18:07:04Z</cp:lastPrinted>
  <dcterms:created xsi:type="dcterms:W3CDTF">1999-08-24T13:57:19Z</dcterms:created>
  <dcterms:modified xsi:type="dcterms:W3CDTF">2023-04-04T12:55:28Z</dcterms:modified>
</cp:coreProperties>
</file>