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49"/>
  </p:notesMasterIdLst>
  <p:handoutMasterIdLst>
    <p:handoutMasterId r:id="rId50"/>
  </p:handoutMasterIdLst>
  <p:sldIdLst>
    <p:sldId id="276" r:id="rId2"/>
    <p:sldId id="316" r:id="rId3"/>
    <p:sldId id="362" r:id="rId4"/>
    <p:sldId id="350" r:id="rId5"/>
    <p:sldId id="352" r:id="rId6"/>
    <p:sldId id="353" r:id="rId7"/>
    <p:sldId id="354" r:id="rId8"/>
    <p:sldId id="317" r:id="rId9"/>
    <p:sldId id="318" r:id="rId10"/>
    <p:sldId id="319" r:id="rId11"/>
    <p:sldId id="320" r:id="rId12"/>
    <p:sldId id="361" r:id="rId13"/>
    <p:sldId id="343" r:id="rId14"/>
    <p:sldId id="321" r:id="rId15"/>
    <p:sldId id="323" r:id="rId16"/>
    <p:sldId id="322" r:id="rId17"/>
    <p:sldId id="360" r:id="rId18"/>
    <p:sldId id="363" r:id="rId19"/>
    <p:sldId id="324" r:id="rId20"/>
    <p:sldId id="345" r:id="rId21"/>
    <p:sldId id="346" r:id="rId22"/>
    <p:sldId id="325" r:id="rId23"/>
    <p:sldId id="326" r:id="rId24"/>
    <p:sldId id="327" r:id="rId25"/>
    <p:sldId id="328" r:id="rId26"/>
    <p:sldId id="349" r:id="rId27"/>
    <p:sldId id="329" r:id="rId28"/>
    <p:sldId id="330" r:id="rId29"/>
    <p:sldId id="331" r:id="rId30"/>
    <p:sldId id="359" r:id="rId31"/>
    <p:sldId id="355" r:id="rId32"/>
    <p:sldId id="332" r:id="rId33"/>
    <p:sldId id="333" r:id="rId34"/>
    <p:sldId id="334" r:id="rId35"/>
    <p:sldId id="348" r:id="rId36"/>
    <p:sldId id="336" r:id="rId37"/>
    <p:sldId id="337" r:id="rId38"/>
    <p:sldId id="338" r:id="rId39"/>
    <p:sldId id="339" r:id="rId40"/>
    <p:sldId id="344" r:id="rId41"/>
    <p:sldId id="340" r:id="rId42"/>
    <p:sldId id="342" r:id="rId43"/>
    <p:sldId id="341" r:id="rId44"/>
    <p:sldId id="351" r:id="rId45"/>
    <p:sldId id="356" r:id="rId46"/>
    <p:sldId id="357" r:id="rId47"/>
    <p:sldId id="358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FFFF66"/>
    <a:srgbClr val="66FFFF"/>
    <a:srgbClr val="00FFFF"/>
    <a:srgbClr val="FF00FF"/>
    <a:srgbClr val="FF9933"/>
    <a:srgbClr val="DDDDDD"/>
    <a:srgbClr val="33CC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621" autoAdjust="0"/>
    <p:restoredTop sz="94667" autoAdjust="0"/>
  </p:normalViewPr>
  <p:slideViewPr>
    <p:cSldViewPr snapToGrid="0">
      <p:cViewPr>
        <p:scale>
          <a:sx n="100" d="100"/>
          <a:sy n="100" d="100"/>
        </p:scale>
        <p:origin x="261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4.wmf"/><Relationship Id="rId1" Type="http://schemas.openxmlformats.org/officeDocument/2006/relationships/image" Target="../media/image48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34.wmf"/><Relationship Id="rId1" Type="http://schemas.openxmlformats.org/officeDocument/2006/relationships/image" Target="../media/image53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34.wmf"/><Relationship Id="rId1" Type="http://schemas.openxmlformats.org/officeDocument/2006/relationships/image" Target="../media/image57.wmf"/><Relationship Id="rId5" Type="http://schemas.openxmlformats.org/officeDocument/2006/relationships/image" Target="../media/image59.wmf"/><Relationship Id="rId4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64.wmf"/><Relationship Id="rId4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34.wmf"/><Relationship Id="rId1" Type="http://schemas.openxmlformats.org/officeDocument/2006/relationships/image" Target="../media/image77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34.wmf"/><Relationship Id="rId7" Type="http://schemas.openxmlformats.org/officeDocument/2006/relationships/image" Target="../media/image81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9" Type="http://schemas.openxmlformats.org/officeDocument/2006/relationships/image" Target="../media/image85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10" Type="http://schemas.openxmlformats.org/officeDocument/2006/relationships/image" Target="../media/image94.wmf"/><Relationship Id="rId4" Type="http://schemas.openxmlformats.org/officeDocument/2006/relationships/image" Target="../media/image89.wmf"/><Relationship Id="rId9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34.wmf"/><Relationship Id="rId1" Type="http://schemas.openxmlformats.org/officeDocument/2006/relationships/image" Target="../media/image95.wmf"/><Relationship Id="rId6" Type="http://schemas.openxmlformats.org/officeDocument/2006/relationships/image" Target="../media/image82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108.wmf"/><Relationship Id="rId3" Type="http://schemas.openxmlformats.org/officeDocument/2006/relationships/image" Target="../media/image34.wmf"/><Relationship Id="rId7" Type="http://schemas.openxmlformats.org/officeDocument/2006/relationships/image" Target="../media/image102.wmf"/><Relationship Id="rId12" Type="http://schemas.openxmlformats.org/officeDocument/2006/relationships/image" Target="../media/image107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1.wmf"/><Relationship Id="rId11" Type="http://schemas.openxmlformats.org/officeDocument/2006/relationships/image" Target="../media/image106.wmf"/><Relationship Id="rId5" Type="http://schemas.openxmlformats.org/officeDocument/2006/relationships/image" Target="../media/image100.wmf"/><Relationship Id="rId10" Type="http://schemas.openxmlformats.org/officeDocument/2006/relationships/image" Target="../media/image105.wmf"/><Relationship Id="rId4" Type="http://schemas.openxmlformats.org/officeDocument/2006/relationships/image" Target="../media/image99.wmf"/><Relationship Id="rId9" Type="http://schemas.openxmlformats.org/officeDocument/2006/relationships/image" Target="../media/image104.wmf"/><Relationship Id="rId14" Type="http://schemas.openxmlformats.org/officeDocument/2006/relationships/image" Target="../media/image10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4.wmf"/><Relationship Id="rId3" Type="http://schemas.openxmlformats.org/officeDocument/2006/relationships/image" Target="../media/image112.wmf"/><Relationship Id="rId7" Type="http://schemas.openxmlformats.org/officeDocument/2006/relationships/image" Target="../media/image34.wmf"/><Relationship Id="rId12" Type="http://schemas.openxmlformats.org/officeDocument/2006/relationships/image" Target="../media/image103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6" Type="http://schemas.openxmlformats.org/officeDocument/2006/relationships/image" Target="../media/image115.wmf"/><Relationship Id="rId11" Type="http://schemas.openxmlformats.org/officeDocument/2006/relationships/image" Target="../media/image102.wmf"/><Relationship Id="rId5" Type="http://schemas.openxmlformats.org/officeDocument/2006/relationships/image" Target="../media/image114.wmf"/><Relationship Id="rId10" Type="http://schemas.openxmlformats.org/officeDocument/2006/relationships/image" Target="../media/image101.wmf"/><Relationship Id="rId4" Type="http://schemas.openxmlformats.org/officeDocument/2006/relationships/image" Target="../media/image113.wmf"/><Relationship Id="rId9" Type="http://schemas.openxmlformats.org/officeDocument/2006/relationships/image" Target="../media/image100.wmf"/><Relationship Id="rId14" Type="http://schemas.openxmlformats.org/officeDocument/2006/relationships/image" Target="../media/image10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34.wmf"/><Relationship Id="rId7" Type="http://schemas.openxmlformats.org/officeDocument/2006/relationships/image" Target="../media/image10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10" Type="http://schemas.openxmlformats.org/officeDocument/2006/relationships/image" Target="../media/image105.wmf"/><Relationship Id="rId4" Type="http://schemas.openxmlformats.org/officeDocument/2006/relationships/image" Target="../media/image99.wmf"/><Relationship Id="rId9" Type="http://schemas.openxmlformats.org/officeDocument/2006/relationships/image" Target="../media/image10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image" Target="../media/image34.wmf"/><Relationship Id="rId7" Type="http://schemas.openxmlformats.org/officeDocument/2006/relationships/image" Target="../media/image102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10" Type="http://schemas.openxmlformats.org/officeDocument/2006/relationships/image" Target="../media/image105.wmf"/><Relationship Id="rId4" Type="http://schemas.openxmlformats.org/officeDocument/2006/relationships/image" Target="../media/image99.wmf"/><Relationship Id="rId9" Type="http://schemas.openxmlformats.org/officeDocument/2006/relationships/image" Target="../media/image104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122.wmf"/><Relationship Id="rId7" Type="http://schemas.openxmlformats.org/officeDocument/2006/relationships/image" Target="../media/image100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99.wmf"/><Relationship Id="rId5" Type="http://schemas.openxmlformats.org/officeDocument/2006/relationships/image" Target="../media/image34.wmf"/><Relationship Id="rId10" Type="http://schemas.openxmlformats.org/officeDocument/2006/relationships/image" Target="../media/image103.wmf"/><Relationship Id="rId4" Type="http://schemas.openxmlformats.org/officeDocument/2006/relationships/image" Target="../media/image123.wmf"/><Relationship Id="rId9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e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Relationship Id="rId9" Type="http://schemas.openxmlformats.org/officeDocument/2006/relationships/image" Target="../media/image13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25.wmf"/><Relationship Id="rId1" Type="http://schemas.openxmlformats.org/officeDocument/2006/relationships/image" Target="../media/image149.wmf"/><Relationship Id="rId4" Type="http://schemas.openxmlformats.org/officeDocument/2006/relationships/image" Target="../media/image151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image" Target="../media/image154.wmf"/><Relationship Id="rId7" Type="http://schemas.openxmlformats.org/officeDocument/2006/relationships/image" Target="../media/image150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10" Type="http://schemas.openxmlformats.org/officeDocument/2006/relationships/image" Target="../media/image160.wmf"/><Relationship Id="rId4" Type="http://schemas.openxmlformats.org/officeDocument/2006/relationships/image" Target="../media/image155.wmf"/><Relationship Id="rId9" Type="http://schemas.openxmlformats.org/officeDocument/2006/relationships/image" Target="../media/image159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63.wmf"/><Relationship Id="rId7" Type="http://schemas.openxmlformats.org/officeDocument/2006/relationships/image" Target="../media/image158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50.wmf"/><Relationship Id="rId5" Type="http://schemas.openxmlformats.org/officeDocument/2006/relationships/image" Target="../media/image164.wmf"/><Relationship Id="rId4" Type="http://schemas.openxmlformats.org/officeDocument/2006/relationships/image" Target="../media/image152.wmf"/><Relationship Id="rId9" Type="http://schemas.openxmlformats.org/officeDocument/2006/relationships/image" Target="../media/image16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7" Type="http://schemas.openxmlformats.org/officeDocument/2006/relationships/image" Target="../media/image174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3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50.wmf"/><Relationship Id="rId1" Type="http://schemas.openxmlformats.org/officeDocument/2006/relationships/image" Target="../media/image175.wmf"/><Relationship Id="rId4" Type="http://schemas.openxmlformats.org/officeDocument/2006/relationships/image" Target="../media/image17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50.wmf"/><Relationship Id="rId1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61.wmf"/><Relationship Id="rId6" Type="http://schemas.openxmlformats.org/officeDocument/2006/relationships/image" Target="../media/image187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image" Target="../media/image189.wmf"/><Relationship Id="rId1" Type="http://schemas.openxmlformats.org/officeDocument/2006/relationships/image" Target="../media/image191.wmf"/><Relationship Id="rId4" Type="http://schemas.openxmlformats.org/officeDocument/2006/relationships/image" Target="../media/image19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4.wmf"/><Relationship Id="rId1" Type="http://schemas.openxmlformats.org/officeDocument/2006/relationships/image" Target="../media/image41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5776358-360E-4A75-8E68-E72552358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05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A5C6A5A-D6E7-464F-8A87-5E38994E5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46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B2E4D-4BF4-463D-ABED-627BA06E7F6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0649E-EDB9-42CA-8459-3399DF40CAE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79208-9CC6-4968-A526-C8BEE31C25F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0649E-EDB9-42CA-8459-3399DF40CAE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1935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1D322-69E4-4E7C-9400-E4C33C7314D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2BE49-F2B4-4423-9A7B-34412F12D46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8E02AC-F58A-488D-8AA4-6F2DE931D34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F8EB7-7964-4046-A612-475F42A29E5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F8EB7-7964-4046-A612-475F42A29E5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F8EB7-7964-4046-A612-475F42A29E5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536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11C49-4F1E-45BD-A0C2-54AC6915BEA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1AB62-421C-4DD5-963B-F042421809F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4AC66-CB80-459C-9C76-7C574CD9128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DC7A5-7CE8-4950-ACD1-F0209FD12D3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1BAE7-3423-4630-A8F4-D4F72A6E032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BEB71-2E75-4720-BED9-EF4409DF42A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901E8-9AF9-4849-810B-1EBEB559742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935BB-7604-4E35-99EC-8158B1E1FBA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630E2-EE91-4021-A7A8-08D5457A993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01EB4-58EA-4AE8-BE7C-7DE53E88259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D1E4E-C0C6-4666-9FAD-87F12934721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58040-C0E8-4908-B28A-6567DBD39CD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662BD-D02E-4116-BB05-8AE81863970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1375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58040-C0E8-4908-B28A-6567DBD39CD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58040-C0E8-4908-B28A-6567DBD39CD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5D5DF-F4C8-436A-BA1D-30B19798CC8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5C5C0-EFE3-4D87-B9E6-A20E4E98A6A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9514E-920B-493A-94A6-4F464F6951D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E89C7-0B76-4D23-807B-17F3A77D3C2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C2676-520A-4497-B538-0015BFBDB6B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EA97E-BAE5-43C8-AEE3-DF4A1F946A4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2C44A-B3DB-4972-A246-51F98679181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AE5E7A-E379-4AAC-B840-687908E0C98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662BD-D02E-4116-BB05-8AE81863970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F517-5725-4E6A-8E92-11CB206C1F6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5928E-019E-452E-9182-9BAF0D48370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37241-4C84-4BF2-B262-3F040C67581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78D48-4166-4D90-AF23-CBB5C7019DE4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37241-4C84-4BF2-B262-3F040C67581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37241-4C84-4BF2-B262-3F040C67581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37241-4C84-4BF2-B262-3F040C67581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37241-4C84-4BF2-B262-3F040C67581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662BD-D02E-4116-BB05-8AE81863970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662BD-D02E-4116-BB05-8AE81863970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662BD-D02E-4116-BB05-8AE81863970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C8973-FB6A-4679-A0D7-BC44D281AFC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90DB5-128F-46AB-8C00-B07A5BD7F49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3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wmf"/><Relationship Id="rId12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3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5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6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7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1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70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3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3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8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80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8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79.wmf"/><Relationship Id="rId5" Type="http://schemas.openxmlformats.org/officeDocument/2006/relationships/image" Target="../media/image77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8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96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85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7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78.wmf"/><Relationship Id="rId5" Type="http://schemas.openxmlformats.org/officeDocument/2006/relationships/image" Target="../media/image83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9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105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93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92.wmf"/><Relationship Id="rId25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89.wmf"/><Relationship Id="rId24" Type="http://schemas.openxmlformats.org/officeDocument/2006/relationships/image" Target="../media/image94.wmf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23" Type="http://schemas.openxmlformats.org/officeDocument/2006/relationships/oleObject" Target="../embeddings/oleObject108.bin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81.w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103.bin"/><Relationship Id="rId22" Type="http://schemas.openxmlformats.org/officeDocument/2006/relationships/oleObject" Target="../embeddings/oleObject10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80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jpeg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79.wmf"/><Relationship Id="rId5" Type="http://schemas.openxmlformats.org/officeDocument/2006/relationships/image" Target="../media/image95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115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123.bin"/><Relationship Id="rId26" Type="http://schemas.openxmlformats.org/officeDocument/2006/relationships/oleObject" Target="../embeddings/oleObject128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04.w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102.wmf"/><Relationship Id="rId25" Type="http://schemas.openxmlformats.org/officeDocument/2006/relationships/oleObject" Target="../embeddings/oleObject127.bin"/><Relationship Id="rId33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29" Type="http://schemas.openxmlformats.org/officeDocument/2006/relationships/image" Target="../media/image107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99.wmf"/><Relationship Id="rId24" Type="http://schemas.openxmlformats.org/officeDocument/2006/relationships/oleObject" Target="../embeddings/oleObject126.bin"/><Relationship Id="rId32" Type="http://schemas.openxmlformats.org/officeDocument/2006/relationships/oleObject" Target="../embeddings/oleObject131.bin"/><Relationship Id="rId5" Type="http://schemas.openxmlformats.org/officeDocument/2006/relationships/image" Target="../media/image97.wmf"/><Relationship Id="rId15" Type="http://schemas.openxmlformats.org/officeDocument/2006/relationships/image" Target="../media/image101.wmf"/><Relationship Id="rId23" Type="http://schemas.openxmlformats.org/officeDocument/2006/relationships/image" Target="../media/image105.wmf"/><Relationship Id="rId28" Type="http://schemas.openxmlformats.org/officeDocument/2006/relationships/oleObject" Target="../embeddings/oleObject129.bin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103.wmf"/><Relationship Id="rId31" Type="http://schemas.openxmlformats.org/officeDocument/2006/relationships/image" Target="../media/image108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5.bin"/><Relationship Id="rId27" Type="http://schemas.openxmlformats.org/officeDocument/2006/relationships/image" Target="../media/image106.wmf"/><Relationship Id="rId30" Type="http://schemas.openxmlformats.org/officeDocument/2006/relationships/oleObject" Target="../embeddings/oleObject130.bin"/><Relationship Id="rId8" Type="http://schemas.openxmlformats.org/officeDocument/2006/relationships/oleObject" Target="../embeddings/oleObject11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139.bin"/><Relationship Id="rId26" Type="http://schemas.openxmlformats.org/officeDocument/2006/relationships/oleObject" Target="../embeddings/oleObject143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00.wmf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34.wmf"/><Relationship Id="rId25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8.bin"/><Relationship Id="rId20" Type="http://schemas.openxmlformats.org/officeDocument/2006/relationships/oleObject" Target="../embeddings/oleObject140.bin"/><Relationship Id="rId29" Type="http://schemas.openxmlformats.org/officeDocument/2006/relationships/image" Target="../media/image104.wmf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13.wmf"/><Relationship Id="rId24" Type="http://schemas.openxmlformats.org/officeDocument/2006/relationships/oleObject" Target="../embeddings/oleObject142.bin"/><Relationship Id="rId5" Type="http://schemas.openxmlformats.org/officeDocument/2006/relationships/image" Target="../media/image110.wmf"/><Relationship Id="rId15" Type="http://schemas.openxmlformats.org/officeDocument/2006/relationships/image" Target="../media/image115.wmf"/><Relationship Id="rId23" Type="http://schemas.openxmlformats.org/officeDocument/2006/relationships/image" Target="../media/image101.wmf"/><Relationship Id="rId28" Type="http://schemas.openxmlformats.org/officeDocument/2006/relationships/oleObject" Target="../embeddings/oleObject144.bin"/><Relationship Id="rId10" Type="http://schemas.openxmlformats.org/officeDocument/2006/relationships/oleObject" Target="../embeddings/oleObject135.bin"/><Relationship Id="rId19" Type="http://schemas.openxmlformats.org/officeDocument/2006/relationships/image" Target="../media/image99.wmf"/><Relationship Id="rId31" Type="http://schemas.openxmlformats.org/officeDocument/2006/relationships/image" Target="../media/image105.wmf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137.bin"/><Relationship Id="rId22" Type="http://schemas.openxmlformats.org/officeDocument/2006/relationships/oleObject" Target="../embeddings/oleObject141.bin"/><Relationship Id="rId27" Type="http://schemas.openxmlformats.org/officeDocument/2006/relationships/image" Target="../media/image103.wmf"/><Relationship Id="rId30" Type="http://schemas.openxmlformats.org/officeDocument/2006/relationships/oleObject" Target="../embeddings/oleObject14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153.bin"/><Relationship Id="rId26" Type="http://schemas.openxmlformats.org/officeDocument/2006/relationships/oleObject" Target="../embeddings/oleObject158.bin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104.wmf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02.wmf"/><Relationship Id="rId25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2.bin"/><Relationship Id="rId20" Type="http://schemas.openxmlformats.org/officeDocument/2006/relationships/oleObject" Target="../embeddings/oleObject154.bin"/><Relationship Id="rId29" Type="http://schemas.openxmlformats.org/officeDocument/2006/relationships/oleObject" Target="../embeddings/oleObject161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99.wmf"/><Relationship Id="rId24" Type="http://schemas.openxmlformats.org/officeDocument/2006/relationships/oleObject" Target="../embeddings/oleObject156.bin"/><Relationship Id="rId5" Type="http://schemas.openxmlformats.org/officeDocument/2006/relationships/image" Target="../media/image116.wmf"/><Relationship Id="rId15" Type="http://schemas.openxmlformats.org/officeDocument/2006/relationships/image" Target="../media/image101.wmf"/><Relationship Id="rId23" Type="http://schemas.openxmlformats.org/officeDocument/2006/relationships/image" Target="../media/image105.wmf"/><Relationship Id="rId28" Type="http://schemas.openxmlformats.org/officeDocument/2006/relationships/oleObject" Target="../embeddings/oleObject160.bin"/><Relationship Id="rId10" Type="http://schemas.openxmlformats.org/officeDocument/2006/relationships/oleObject" Target="../embeddings/oleObject149.bin"/><Relationship Id="rId19" Type="http://schemas.openxmlformats.org/officeDocument/2006/relationships/image" Target="../media/image103.wmf"/><Relationship Id="rId31" Type="http://schemas.openxmlformats.org/officeDocument/2006/relationships/oleObject" Target="../embeddings/oleObject163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151.bin"/><Relationship Id="rId22" Type="http://schemas.openxmlformats.org/officeDocument/2006/relationships/oleObject" Target="../embeddings/oleObject155.bin"/><Relationship Id="rId27" Type="http://schemas.openxmlformats.org/officeDocument/2006/relationships/oleObject" Target="../embeddings/oleObject159.bin"/><Relationship Id="rId30" Type="http://schemas.openxmlformats.org/officeDocument/2006/relationships/oleObject" Target="../embeddings/oleObject16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171.bin"/><Relationship Id="rId26" Type="http://schemas.openxmlformats.org/officeDocument/2006/relationships/oleObject" Target="../embeddings/oleObject176.bin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104.wmf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168.bin"/><Relationship Id="rId17" Type="http://schemas.openxmlformats.org/officeDocument/2006/relationships/image" Target="../media/image102.wmf"/><Relationship Id="rId25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0.bin"/><Relationship Id="rId20" Type="http://schemas.openxmlformats.org/officeDocument/2006/relationships/oleObject" Target="../embeddings/oleObject172.bin"/><Relationship Id="rId29" Type="http://schemas.openxmlformats.org/officeDocument/2006/relationships/oleObject" Target="../embeddings/oleObject179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65.bin"/><Relationship Id="rId11" Type="http://schemas.openxmlformats.org/officeDocument/2006/relationships/image" Target="../media/image99.wmf"/><Relationship Id="rId24" Type="http://schemas.openxmlformats.org/officeDocument/2006/relationships/oleObject" Target="../embeddings/oleObject174.bin"/><Relationship Id="rId5" Type="http://schemas.openxmlformats.org/officeDocument/2006/relationships/image" Target="../media/image118.wmf"/><Relationship Id="rId15" Type="http://schemas.openxmlformats.org/officeDocument/2006/relationships/image" Target="../media/image101.wmf"/><Relationship Id="rId23" Type="http://schemas.openxmlformats.org/officeDocument/2006/relationships/image" Target="../media/image105.wmf"/><Relationship Id="rId28" Type="http://schemas.openxmlformats.org/officeDocument/2006/relationships/oleObject" Target="../embeddings/oleObject178.bin"/><Relationship Id="rId10" Type="http://schemas.openxmlformats.org/officeDocument/2006/relationships/oleObject" Target="../embeddings/oleObject167.bin"/><Relationship Id="rId19" Type="http://schemas.openxmlformats.org/officeDocument/2006/relationships/image" Target="../media/image103.wmf"/><Relationship Id="rId31" Type="http://schemas.openxmlformats.org/officeDocument/2006/relationships/oleObject" Target="../embeddings/oleObject181.bin"/><Relationship Id="rId4" Type="http://schemas.openxmlformats.org/officeDocument/2006/relationships/oleObject" Target="../embeddings/oleObject164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169.bin"/><Relationship Id="rId22" Type="http://schemas.openxmlformats.org/officeDocument/2006/relationships/oleObject" Target="../embeddings/oleObject173.bin"/><Relationship Id="rId27" Type="http://schemas.openxmlformats.org/officeDocument/2006/relationships/oleObject" Target="../embeddings/oleObject177.bin"/><Relationship Id="rId30" Type="http://schemas.openxmlformats.org/officeDocument/2006/relationships/oleObject" Target="../embeddings/oleObject18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189.bin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102.wmf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86.bin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8.bin"/><Relationship Id="rId20" Type="http://schemas.openxmlformats.org/officeDocument/2006/relationships/oleObject" Target="../embeddings/oleObject190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99.wmf"/><Relationship Id="rId23" Type="http://schemas.openxmlformats.org/officeDocument/2006/relationships/image" Target="../media/image103.wmf"/><Relationship Id="rId10" Type="http://schemas.openxmlformats.org/officeDocument/2006/relationships/oleObject" Target="../embeddings/oleObject185.bin"/><Relationship Id="rId19" Type="http://schemas.openxmlformats.org/officeDocument/2006/relationships/image" Target="../media/image101.wmf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87.bin"/><Relationship Id="rId22" Type="http://schemas.openxmlformats.org/officeDocument/2006/relationships/oleObject" Target="../embeddings/oleObject19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13" Type="http://schemas.openxmlformats.org/officeDocument/2006/relationships/image" Target="../media/image128.wmf"/><Relationship Id="rId18" Type="http://schemas.openxmlformats.org/officeDocument/2006/relationships/oleObject" Target="../embeddings/oleObject199.bin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132.emf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96.bin"/><Relationship Id="rId17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8.bin"/><Relationship Id="rId20" Type="http://schemas.openxmlformats.org/officeDocument/2006/relationships/oleObject" Target="../embeddings/oleObject200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93.bin"/><Relationship Id="rId11" Type="http://schemas.openxmlformats.org/officeDocument/2006/relationships/image" Target="../media/image127.wmf"/><Relationship Id="rId5" Type="http://schemas.openxmlformats.org/officeDocument/2006/relationships/image" Target="../media/image124.wmf"/><Relationship Id="rId15" Type="http://schemas.openxmlformats.org/officeDocument/2006/relationships/image" Target="../media/image129.wmf"/><Relationship Id="rId23" Type="http://schemas.openxmlformats.org/officeDocument/2006/relationships/image" Target="../media/image133.wmf"/><Relationship Id="rId10" Type="http://schemas.openxmlformats.org/officeDocument/2006/relationships/oleObject" Target="../embeddings/oleObject195.bin"/><Relationship Id="rId19" Type="http://schemas.openxmlformats.org/officeDocument/2006/relationships/image" Target="../media/image131.wmf"/><Relationship Id="rId4" Type="http://schemas.openxmlformats.org/officeDocument/2006/relationships/oleObject" Target="../embeddings/oleObject192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97.bin"/><Relationship Id="rId22" Type="http://schemas.openxmlformats.org/officeDocument/2006/relationships/oleObject" Target="../embeddings/oleObject20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13" Type="http://schemas.openxmlformats.org/officeDocument/2006/relationships/image" Target="../media/image138.wmf"/><Relationship Id="rId18" Type="http://schemas.openxmlformats.org/officeDocument/2006/relationships/oleObject" Target="../embeddings/oleObject209.bin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131.wmf"/><Relationship Id="rId7" Type="http://schemas.openxmlformats.org/officeDocument/2006/relationships/image" Target="../media/image135.wmf"/><Relationship Id="rId12" Type="http://schemas.openxmlformats.org/officeDocument/2006/relationships/oleObject" Target="../embeddings/oleObject206.bin"/><Relationship Id="rId17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8.bin"/><Relationship Id="rId20" Type="http://schemas.openxmlformats.org/officeDocument/2006/relationships/oleObject" Target="../embeddings/oleObject210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137.wmf"/><Relationship Id="rId5" Type="http://schemas.openxmlformats.org/officeDocument/2006/relationships/image" Target="../media/image134.wmf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205.bin"/><Relationship Id="rId19" Type="http://schemas.openxmlformats.org/officeDocument/2006/relationships/image" Target="../media/image129.wmf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20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13" Type="http://schemas.openxmlformats.org/officeDocument/2006/relationships/image" Target="../media/image145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42.wmf"/><Relationship Id="rId12" Type="http://schemas.openxmlformats.org/officeDocument/2006/relationships/oleObject" Target="../embeddings/oleObject2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12.bin"/><Relationship Id="rId11" Type="http://schemas.openxmlformats.org/officeDocument/2006/relationships/image" Target="../media/image144.wmf"/><Relationship Id="rId5" Type="http://schemas.openxmlformats.org/officeDocument/2006/relationships/image" Target="../media/image141.wmf"/><Relationship Id="rId15" Type="http://schemas.openxmlformats.org/officeDocument/2006/relationships/image" Target="../media/image146.wmf"/><Relationship Id="rId10" Type="http://schemas.openxmlformats.org/officeDocument/2006/relationships/oleObject" Target="../embeddings/oleObject214.bin"/><Relationship Id="rId4" Type="http://schemas.openxmlformats.org/officeDocument/2006/relationships/oleObject" Target="../embeddings/oleObject211.bin"/><Relationship Id="rId9" Type="http://schemas.openxmlformats.org/officeDocument/2006/relationships/image" Target="../media/image143.wmf"/><Relationship Id="rId14" Type="http://schemas.openxmlformats.org/officeDocument/2006/relationships/oleObject" Target="../embeddings/oleObject21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13" Type="http://schemas.openxmlformats.org/officeDocument/2006/relationships/image" Target="../media/image127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2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.jpeg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18.bin"/><Relationship Id="rId11" Type="http://schemas.openxmlformats.org/officeDocument/2006/relationships/image" Target="../media/image126.wmf"/><Relationship Id="rId5" Type="http://schemas.openxmlformats.org/officeDocument/2006/relationships/image" Target="../media/image147.wmf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220.bin"/><Relationship Id="rId4" Type="http://schemas.openxmlformats.org/officeDocument/2006/relationships/oleObject" Target="../embeddings/oleObject217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22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5.bin"/><Relationship Id="rId13" Type="http://schemas.openxmlformats.org/officeDocument/2006/relationships/oleObject" Target="../embeddings/oleObject228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2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24.bin"/><Relationship Id="rId11" Type="http://schemas.openxmlformats.org/officeDocument/2006/relationships/image" Target="../media/image151.wmf"/><Relationship Id="rId5" Type="http://schemas.openxmlformats.org/officeDocument/2006/relationships/image" Target="../media/image149.wmf"/><Relationship Id="rId10" Type="http://schemas.openxmlformats.org/officeDocument/2006/relationships/oleObject" Target="../embeddings/oleObject226.bin"/><Relationship Id="rId4" Type="http://schemas.openxmlformats.org/officeDocument/2006/relationships/oleObject" Target="../embeddings/oleObject223.bin"/><Relationship Id="rId9" Type="http://schemas.openxmlformats.org/officeDocument/2006/relationships/image" Target="../media/image15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1.bin"/><Relationship Id="rId13" Type="http://schemas.openxmlformats.org/officeDocument/2006/relationships/image" Target="../media/image156.wmf"/><Relationship Id="rId18" Type="http://schemas.openxmlformats.org/officeDocument/2006/relationships/oleObject" Target="../embeddings/oleObject236.bin"/><Relationship Id="rId3" Type="http://schemas.openxmlformats.org/officeDocument/2006/relationships/notesSlide" Target="../notesSlides/notesSlide37.xml"/><Relationship Id="rId21" Type="http://schemas.openxmlformats.org/officeDocument/2006/relationships/image" Target="../media/image159.wmf"/><Relationship Id="rId7" Type="http://schemas.openxmlformats.org/officeDocument/2006/relationships/image" Target="../media/image153.wmf"/><Relationship Id="rId12" Type="http://schemas.openxmlformats.org/officeDocument/2006/relationships/oleObject" Target="../embeddings/oleObject233.bin"/><Relationship Id="rId17" Type="http://schemas.openxmlformats.org/officeDocument/2006/relationships/image" Target="../media/image1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5.bin"/><Relationship Id="rId20" Type="http://schemas.openxmlformats.org/officeDocument/2006/relationships/oleObject" Target="../embeddings/oleObject237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30.bin"/><Relationship Id="rId11" Type="http://schemas.openxmlformats.org/officeDocument/2006/relationships/image" Target="../media/image155.wmf"/><Relationship Id="rId5" Type="http://schemas.openxmlformats.org/officeDocument/2006/relationships/image" Target="../media/image152.wmf"/><Relationship Id="rId15" Type="http://schemas.openxmlformats.org/officeDocument/2006/relationships/image" Target="../media/image157.wmf"/><Relationship Id="rId23" Type="http://schemas.openxmlformats.org/officeDocument/2006/relationships/image" Target="../media/image160.wmf"/><Relationship Id="rId10" Type="http://schemas.openxmlformats.org/officeDocument/2006/relationships/oleObject" Target="../embeddings/oleObject232.bin"/><Relationship Id="rId19" Type="http://schemas.openxmlformats.org/officeDocument/2006/relationships/image" Target="../media/image158.wmf"/><Relationship Id="rId4" Type="http://schemas.openxmlformats.org/officeDocument/2006/relationships/oleObject" Target="../embeddings/oleObject229.bin"/><Relationship Id="rId9" Type="http://schemas.openxmlformats.org/officeDocument/2006/relationships/image" Target="../media/image154.wmf"/><Relationship Id="rId14" Type="http://schemas.openxmlformats.org/officeDocument/2006/relationships/oleObject" Target="../embeddings/oleObject234.bin"/><Relationship Id="rId22" Type="http://schemas.openxmlformats.org/officeDocument/2006/relationships/oleObject" Target="../embeddings/oleObject23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13" Type="http://schemas.openxmlformats.org/officeDocument/2006/relationships/image" Target="../media/image164.wmf"/><Relationship Id="rId18" Type="http://schemas.openxmlformats.org/officeDocument/2006/relationships/oleObject" Target="../embeddings/oleObject246.bin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166.wmf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243.bin"/><Relationship Id="rId17" Type="http://schemas.openxmlformats.org/officeDocument/2006/relationships/image" Target="../media/image15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5.bin"/><Relationship Id="rId20" Type="http://schemas.openxmlformats.org/officeDocument/2006/relationships/oleObject" Target="../embeddings/oleObject247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40.bin"/><Relationship Id="rId11" Type="http://schemas.openxmlformats.org/officeDocument/2006/relationships/image" Target="../media/image152.wmf"/><Relationship Id="rId5" Type="http://schemas.openxmlformats.org/officeDocument/2006/relationships/image" Target="../media/image161.wmf"/><Relationship Id="rId15" Type="http://schemas.openxmlformats.org/officeDocument/2006/relationships/image" Target="../media/image150.wmf"/><Relationship Id="rId10" Type="http://schemas.openxmlformats.org/officeDocument/2006/relationships/oleObject" Target="../embeddings/oleObject242.bin"/><Relationship Id="rId19" Type="http://schemas.openxmlformats.org/officeDocument/2006/relationships/image" Target="../media/image165.wmf"/><Relationship Id="rId4" Type="http://schemas.openxmlformats.org/officeDocument/2006/relationships/oleObject" Target="../embeddings/oleObject239.bin"/><Relationship Id="rId9" Type="http://schemas.openxmlformats.org/officeDocument/2006/relationships/image" Target="../media/image163.wmf"/><Relationship Id="rId14" Type="http://schemas.openxmlformats.org/officeDocument/2006/relationships/oleObject" Target="../embeddings/oleObject24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49.bin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24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28" Type="http://schemas.openxmlformats.org/officeDocument/2006/relationships/image" Target="../media/image26.jpeg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2.bin"/><Relationship Id="rId13" Type="http://schemas.openxmlformats.org/officeDocument/2006/relationships/image" Target="../media/image172.wmf"/><Relationship Id="rId18" Type="http://schemas.openxmlformats.org/officeDocument/2006/relationships/oleObject" Target="../embeddings/oleObject257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254.bin"/><Relationship Id="rId17" Type="http://schemas.openxmlformats.org/officeDocument/2006/relationships/image" Target="../media/image17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6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51.bin"/><Relationship Id="rId11" Type="http://schemas.openxmlformats.org/officeDocument/2006/relationships/image" Target="../media/image171.wmf"/><Relationship Id="rId5" Type="http://schemas.openxmlformats.org/officeDocument/2006/relationships/image" Target="../media/image169.wmf"/><Relationship Id="rId15" Type="http://schemas.openxmlformats.org/officeDocument/2006/relationships/image" Target="../media/image173.wmf"/><Relationship Id="rId10" Type="http://schemas.openxmlformats.org/officeDocument/2006/relationships/oleObject" Target="../embeddings/oleObject253.bin"/><Relationship Id="rId4" Type="http://schemas.openxmlformats.org/officeDocument/2006/relationships/oleObject" Target="../embeddings/oleObject250.bin"/><Relationship Id="rId9" Type="http://schemas.openxmlformats.org/officeDocument/2006/relationships/image" Target="../media/image150.wmf"/><Relationship Id="rId14" Type="http://schemas.openxmlformats.org/officeDocument/2006/relationships/oleObject" Target="../embeddings/oleObject25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0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59.bin"/><Relationship Id="rId11" Type="http://schemas.openxmlformats.org/officeDocument/2006/relationships/image" Target="../media/image177.wmf"/><Relationship Id="rId5" Type="http://schemas.openxmlformats.org/officeDocument/2006/relationships/image" Target="../media/image175.wmf"/><Relationship Id="rId10" Type="http://schemas.openxmlformats.org/officeDocument/2006/relationships/oleObject" Target="../embeddings/oleObject261.bin"/><Relationship Id="rId4" Type="http://schemas.openxmlformats.org/officeDocument/2006/relationships/oleObject" Target="../embeddings/oleObject258.bin"/><Relationship Id="rId9" Type="http://schemas.openxmlformats.org/officeDocument/2006/relationships/image" Target="../media/image17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63.bin"/><Relationship Id="rId11" Type="http://schemas.openxmlformats.org/officeDocument/2006/relationships/image" Target="../media/image177.wmf"/><Relationship Id="rId5" Type="http://schemas.openxmlformats.org/officeDocument/2006/relationships/image" Target="../media/image178.wmf"/><Relationship Id="rId10" Type="http://schemas.openxmlformats.org/officeDocument/2006/relationships/oleObject" Target="../embeddings/oleObject265.bin"/><Relationship Id="rId4" Type="http://schemas.openxmlformats.org/officeDocument/2006/relationships/oleObject" Target="../embeddings/oleObject262.bin"/><Relationship Id="rId9" Type="http://schemas.openxmlformats.org/officeDocument/2006/relationships/image" Target="../media/image17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8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67.bin"/><Relationship Id="rId5" Type="http://schemas.openxmlformats.org/officeDocument/2006/relationships/image" Target="../media/image180.wmf"/><Relationship Id="rId4" Type="http://schemas.openxmlformats.org/officeDocument/2006/relationships/oleObject" Target="../embeddings/oleObject266.bin"/><Relationship Id="rId9" Type="http://schemas.openxmlformats.org/officeDocument/2006/relationships/image" Target="../media/image182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1.bin"/><Relationship Id="rId13" Type="http://schemas.openxmlformats.org/officeDocument/2006/relationships/image" Target="../media/image186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83.wmf"/><Relationship Id="rId12" Type="http://schemas.openxmlformats.org/officeDocument/2006/relationships/oleObject" Target="../embeddings/oleObject2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7.wmf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70.bin"/><Relationship Id="rId11" Type="http://schemas.openxmlformats.org/officeDocument/2006/relationships/image" Target="../media/image185.wmf"/><Relationship Id="rId5" Type="http://schemas.openxmlformats.org/officeDocument/2006/relationships/image" Target="../media/image161.wmf"/><Relationship Id="rId15" Type="http://schemas.openxmlformats.org/officeDocument/2006/relationships/oleObject" Target="../embeddings/oleObject275.bin"/><Relationship Id="rId10" Type="http://schemas.openxmlformats.org/officeDocument/2006/relationships/oleObject" Target="../embeddings/oleObject272.bin"/><Relationship Id="rId4" Type="http://schemas.openxmlformats.org/officeDocument/2006/relationships/oleObject" Target="../embeddings/oleObject269.bin"/><Relationship Id="rId9" Type="http://schemas.openxmlformats.org/officeDocument/2006/relationships/image" Target="../media/image184.wmf"/><Relationship Id="rId14" Type="http://schemas.openxmlformats.org/officeDocument/2006/relationships/oleObject" Target="../embeddings/oleObject27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8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77.bin"/><Relationship Id="rId5" Type="http://schemas.openxmlformats.org/officeDocument/2006/relationships/image" Target="../media/image188.wmf"/><Relationship Id="rId4" Type="http://schemas.openxmlformats.org/officeDocument/2006/relationships/oleObject" Target="../embeddings/oleObject276.bin"/><Relationship Id="rId9" Type="http://schemas.openxmlformats.org/officeDocument/2006/relationships/image" Target="../media/image190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1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80.bin"/><Relationship Id="rId11" Type="http://schemas.openxmlformats.org/officeDocument/2006/relationships/image" Target="../media/image193.wmf"/><Relationship Id="rId5" Type="http://schemas.openxmlformats.org/officeDocument/2006/relationships/image" Target="../media/image191.wmf"/><Relationship Id="rId10" Type="http://schemas.openxmlformats.org/officeDocument/2006/relationships/oleObject" Target="../embeddings/oleObject282.bin"/><Relationship Id="rId4" Type="http://schemas.openxmlformats.org/officeDocument/2006/relationships/oleObject" Target="../embeddings/oleObject279.bin"/><Relationship Id="rId9" Type="http://schemas.openxmlformats.org/officeDocument/2006/relationships/image" Target="../media/image19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5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84.bin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283.bin"/><Relationship Id="rId9" Type="http://schemas.openxmlformats.org/officeDocument/2006/relationships/image" Target="../media/image19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18316" y="2592388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 dirty="0" smtClean="0">
                <a:solidFill>
                  <a:schemeClr val="bg2"/>
                </a:solidFill>
              </a:rPr>
              <a:t>Dept. of ECE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625897" y="18272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2"/>
                </a:solidFill>
              </a:rPr>
              <a:t>Spring 2023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675981" y="4724400"/>
            <a:ext cx="386930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</a:t>
            </a:r>
            <a:r>
              <a:rPr lang="en-US" sz="4000" dirty="0" smtClean="0">
                <a:solidFill>
                  <a:schemeClr val="bg1"/>
                </a:solidFill>
              </a:rPr>
              <a:t>28</a:t>
            </a:r>
          </a:p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Magnetic field and Ampere’s Law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51597" y="3962400"/>
          <a:ext cx="36576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hoto Editor Photo" r:id="rId4" imgW="2857899" imgH="2048161" progId="">
                  <p:embed/>
                </p:oleObj>
              </mc:Choice>
              <mc:Fallback>
                <p:oleObj name="Photo Editor Photo" r:id="rId4" imgW="2857899" imgH="2048161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97" y="3962400"/>
                        <a:ext cx="36576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</a:t>
            </a:r>
            <a:r>
              <a:rPr lang="en-US" sz="360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3318 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Electricity and Magnetism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2146300" y="0"/>
            <a:ext cx="4598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Ampere’s Law</a:t>
            </a:r>
          </a:p>
        </p:txBody>
      </p:sp>
      <p:graphicFrame>
        <p:nvGraphicFramePr>
          <p:cNvPr id="6146" name="Object 22"/>
          <p:cNvGraphicFramePr>
            <a:graphicFrameLocks noChangeAspect="1"/>
          </p:cNvGraphicFramePr>
          <p:nvPr/>
        </p:nvGraphicFramePr>
        <p:xfrm>
          <a:off x="2862263" y="4884966"/>
          <a:ext cx="286067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Equation" r:id="rId4" imgW="1409700" imgH="736600" progId="Equation.DSMT4">
                  <p:embed/>
                </p:oleObj>
              </mc:Choice>
              <mc:Fallback>
                <p:oleObj name="Equation" r:id="rId4" imgW="1409700" imgH="7366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884966"/>
                        <a:ext cx="2860675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Text Box 24"/>
          <p:cNvSpPr txBox="1">
            <a:spLocks noChangeArrowheads="1"/>
          </p:cNvSpPr>
          <p:nvPr/>
        </p:nvSpPr>
        <p:spPr bwMode="auto">
          <a:xfrm>
            <a:off x="6151802" y="5865744"/>
            <a:ext cx="2282996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(This is an exact value: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please see next slide.)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64" name="Text Box 25"/>
          <p:cNvSpPr txBox="1">
            <a:spLocks noChangeArrowheads="1"/>
          </p:cNvSpPr>
          <p:nvPr/>
        </p:nvSpPr>
        <p:spPr bwMode="auto">
          <a:xfrm>
            <a:off x="693430" y="4696466"/>
            <a:ext cx="22092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Experimental law: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763713" y="770166"/>
            <a:ext cx="6322557" cy="3760788"/>
            <a:chOff x="1763713" y="704850"/>
            <a:chExt cx="6322557" cy="3760788"/>
          </a:xfrm>
        </p:grpSpPr>
        <p:sp>
          <p:nvSpPr>
            <p:cNvPr id="6147" name="AutoShape 12"/>
            <p:cNvSpPr>
              <a:spLocks noChangeArrowheads="1"/>
            </p:cNvSpPr>
            <p:nvPr/>
          </p:nvSpPr>
          <p:spPr bwMode="auto">
            <a:xfrm>
              <a:off x="1763713" y="1976438"/>
              <a:ext cx="5138737" cy="1763712"/>
            </a:xfrm>
            <a:prstGeom prst="parallelogram">
              <a:avLst>
                <a:gd name="adj" fmla="val 7284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Oval 7"/>
            <p:cNvSpPr>
              <a:spLocks noChangeArrowheads="1"/>
            </p:cNvSpPr>
            <p:nvPr/>
          </p:nvSpPr>
          <p:spPr bwMode="auto">
            <a:xfrm>
              <a:off x="4006850" y="2640013"/>
              <a:ext cx="565150" cy="284162"/>
            </a:xfrm>
            <a:prstGeom prst="ellipse">
              <a:avLst/>
            </a:prstGeom>
            <a:noFill/>
            <a:ln w="34925" cap="rnd">
              <a:solidFill>
                <a:srgbClr val="666699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Oval 8"/>
            <p:cNvSpPr>
              <a:spLocks noChangeArrowheads="1"/>
            </p:cNvSpPr>
            <p:nvPr/>
          </p:nvSpPr>
          <p:spPr bwMode="auto">
            <a:xfrm>
              <a:off x="3744913" y="2566988"/>
              <a:ext cx="1098550" cy="488950"/>
            </a:xfrm>
            <a:prstGeom prst="ellipse">
              <a:avLst/>
            </a:prstGeom>
            <a:noFill/>
            <a:ln w="34925" cap="rnd">
              <a:solidFill>
                <a:srgbClr val="666699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Oval 9"/>
            <p:cNvSpPr>
              <a:spLocks noChangeArrowheads="1"/>
            </p:cNvSpPr>
            <p:nvPr/>
          </p:nvSpPr>
          <p:spPr bwMode="auto">
            <a:xfrm>
              <a:off x="3441700" y="2457450"/>
              <a:ext cx="1674813" cy="738188"/>
            </a:xfrm>
            <a:prstGeom prst="ellipse">
              <a:avLst/>
            </a:prstGeom>
            <a:noFill/>
            <a:ln w="34925" cap="rnd">
              <a:solidFill>
                <a:srgbClr val="666699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Oval 10"/>
            <p:cNvSpPr>
              <a:spLocks noChangeArrowheads="1"/>
            </p:cNvSpPr>
            <p:nvPr/>
          </p:nvSpPr>
          <p:spPr bwMode="auto">
            <a:xfrm>
              <a:off x="3233738" y="2327275"/>
              <a:ext cx="2089150" cy="1011238"/>
            </a:xfrm>
            <a:prstGeom prst="ellipse">
              <a:avLst/>
            </a:prstGeom>
            <a:noFill/>
            <a:ln w="34925" cap="rnd">
              <a:solidFill>
                <a:srgbClr val="666699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Line 14"/>
            <p:cNvSpPr>
              <a:spLocks noChangeShapeType="1"/>
            </p:cNvSpPr>
            <p:nvPr/>
          </p:nvSpPr>
          <p:spPr bwMode="auto">
            <a:xfrm flipH="1" flipV="1">
              <a:off x="4297363" y="2782888"/>
              <a:ext cx="3430587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5" name="Line 15"/>
            <p:cNvSpPr>
              <a:spLocks noChangeShapeType="1"/>
            </p:cNvSpPr>
            <p:nvPr/>
          </p:nvSpPr>
          <p:spPr bwMode="auto">
            <a:xfrm flipV="1">
              <a:off x="3046413" y="2783650"/>
              <a:ext cx="1250950" cy="1362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8" name="Line 18"/>
            <p:cNvSpPr>
              <a:spLocks noChangeShapeType="1"/>
            </p:cNvSpPr>
            <p:nvPr/>
          </p:nvSpPr>
          <p:spPr bwMode="auto">
            <a:xfrm>
              <a:off x="4324350" y="3736975"/>
              <a:ext cx="0" cy="728663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9" name="Line 19"/>
            <p:cNvSpPr>
              <a:spLocks noChangeShapeType="1"/>
            </p:cNvSpPr>
            <p:nvPr/>
          </p:nvSpPr>
          <p:spPr bwMode="auto">
            <a:xfrm flipV="1">
              <a:off x="4295485" y="1414709"/>
              <a:ext cx="0" cy="36658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0" name="Line 20"/>
            <p:cNvSpPr>
              <a:spLocks noChangeShapeType="1"/>
            </p:cNvSpPr>
            <p:nvPr/>
          </p:nvSpPr>
          <p:spPr bwMode="auto">
            <a:xfrm flipV="1">
              <a:off x="4899025" y="3176361"/>
              <a:ext cx="195263" cy="762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1" name="Text Box 21"/>
            <p:cNvSpPr txBox="1">
              <a:spLocks noChangeArrowheads="1"/>
            </p:cNvSpPr>
            <p:nvPr/>
          </p:nvSpPr>
          <p:spPr bwMode="auto">
            <a:xfrm>
              <a:off x="5145088" y="2084388"/>
              <a:ext cx="12255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Iron filings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346575" y="1144013"/>
              <a:ext cx="260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298620" y="1128157"/>
              <a:ext cx="0" cy="166108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8" name="Object 4"/>
            <p:cNvGraphicFramePr>
              <a:graphicFrameLocks noChangeAspect="1"/>
            </p:cNvGraphicFramePr>
            <p:nvPr/>
          </p:nvGraphicFramePr>
          <p:xfrm>
            <a:off x="2785384" y="4197805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3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5384" y="4197805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7859258" y="2662693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4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9258" y="2662693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5"/>
            <p:cNvGraphicFramePr>
              <a:graphicFrameLocks noChangeAspect="1"/>
            </p:cNvGraphicFramePr>
            <p:nvPr/>
          </p:nvGraphicFramePr>
          <p:xfrm>
            <a:off x="4198938" y="704850"/>
            <a:ext cx="1857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5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8938" y="704850"/>
                          <a:ext cx="185737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5148943" y="1153886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Infinite wire with a DC current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1778000" y="0"/>
            <a:ext cx="5424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Ampere’s Law (cont.)</a:t>
            </a:r>
          </a:p>
        </p:txBody>
      </p:sp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1085850" y="1349375"/>
            <a:ext cx="539166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Note:</a:t>
            </a:r>
            <a:r>
              <a:rPr lang="en-US" sz="2000" dirty="0">
                <a:solidFill>
                  <a:schemeClr val="bg1"/>
                </a:solidFill>
              </a:rPr>
              <a:t>  The </a:t>
            </a:r>
            <a:r>
              <a:rPr lang="en-US" sz="2000" dirty="0">
                <a:solidFill>
                  <a:schemeClr val="hlink"/>
                </a:solidFill>
              </a:rPr>
              <a:t>definition</a:t>
            </a:r>
            <a:r>
              <a:rPr lang="en-US" sz="2000" dirty="0">
                <a:solidFill>
                  <a:schemeClr val="bg1"/>
                </a:solidFill>
              </a:rPr>
              <a:t> of the </a:t>
            </a:r>
            <a:r>
              <a:rPr lang="en-US" sz="2000" dirty="0" smtClean="0">
                <a:solidFill>
                  <a:schemeClr val="bg1"/>
                </a:solidFill>
              </a:rPr>
              <a:t>Amp* </a:t>
            </a:r>
            <a:r>
              <a:rPr lang="en-US" sz="2000" dirty="0">
                <a:solidFill>
                  <a:schemeClr val="bg1"/>
                </a:solidFill>
              </a:rPr>
              <a:t>is as follows:</a:t>
            </a:r>
          </a:p>
        </p:txBody>
      </p:sp>
      <p:graphicFrame>
        <p:nvGraphicFramePr>
          <p:cNvPr id="7170" name="Object 19"/>
          <p:cNvGraphicFramePr>
            <a:graphicFrameLocks noChangeAspect="1"/>
          </p:cNvGraphicFramePr>
          <p:nvPr/>
        </p:nvGraphicFramePr>
        <p:xfrm>
          <a:off x="4011613" y="2139950"/>
          <a:ext cx="19923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tion" r:id="rId4" imgW="1143000" imgH="508000" progId="Equation.DSMT4">
                  <p:embed/>
                </p:oleObj>
              </mc:Choice>
              <mc:Fallback>
                <p:oleObj name="Equation" r:id="rId4" imgW="1143000" imgH="5080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2139950"/>
                        <a:ext cx="1992312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26"/>
          <p:cNvGraphicFramePr>
            <a:graphicFrameLocks noChangeAspect="1"/>
          </p:cNvGraphicFramePr>
          <p:nvPr/>
        </p:nvGraphicFramePr>
        <p:xfrm>
          <a:off x="1965325" y="4024313"/>
          <a:ext cx="16827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tion" r:id="rId6" imgW="939800" imgH="457200" progId="Equation.DSMT4">
                  <p:embed/>
                </p:oleObj>
              </mc:Choice>
              <mc:Fallback>
                <p:oleObj name="Equation" r:id="rId6" imgW="939800" imgH="4572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4024313"/>
                        <a:ext cx="16827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27"/>
          <p:cNvSpPr txBox="1">
            <a:spLocks noChangeArrowheads="1"/>
          </p:cNvSpPr>
          <p:nvPr/>
        </p:nvSpPr>
        <p:spPr bwMode="auto">
          <a:xfrm>
            <a:off x="1165225" y="2133827"/>
            <a:ext cx="278765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 [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2000" dirty="0">
                <a:solidFill>
                  <a:schemeClr val="bg1"/>
                </a:solidFill>
              </a:rPr>
              <a:t>] current produces: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7" name="Text Box 28"/>
          <p:cNvSpPr txBox="1">
            <a:spLocks noChangeArrowheads="1"/>
          </p:cNvSpPr>
          <p:nvPr/>
        </p:nvSpPr>
        <p:spPr bwMode="auto">
          <a:xfrm>
            <a:off x="1279525" y="3668713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7172" name="Object 29"/>
          <p:cNvGraphicFramePr>
            <a:graphicFrameLocks noChangeAspect="1"/>
          </p:cNvGraphicFramePr>
          <p:nvPr/>
        </p:nvGraphicFramePr>
        <p:xfrm>
          <a:off x="3167063" y="5808663"/>
          <a:ext cx="2760835" cy="49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tion" r:id="rId8" imgW="1409088" imgH="253890" progId="Equation.DSMT4">
                  <p:embed/>
                </p:oleObj>
              </mc:Choice>
              <mc:Fallback>
                <p:oleObj name="Equation" r:id="rId8" imgW="1409088" imgH="25389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5808663"/>
                        <a:ext cx="2760835" cy="49660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30"/>
          <p:cNvGraphicFramePr>
            <a:graphicFrameLocks noChangeAspect="1"/>
          </p:cNvGraphicFramePr>
          <p:nvPr/>
        </p:nvGraphicFramePr>
        <p:xfrm>
          <a:off x="5013325" y="4092575"/>
          <a:ext cx="300196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10" imgW="1676400" imgH="482600" progId="Equation.DSMT4">
                  <p:embed/>
                </p:oleObj>
              </mc:Choice>
              <mc:Fallback>
                <p:oleObj name="Equation" r:id="rId10" imgW="1676400" imgH="4826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4092575"/>
                        <a:ext cx="300196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AutoShape 31"/>
          <p:cNvSpPr>
            <a:spLocks noChangeArrowheads="1"/>
          </p:cNvSpPr>
          <p:nvPr/>
        </p:nvSpPr>
        <p:spPr bwMode="auto">
          <a:xfrm>
            <a:off x="3975100" y="4339986"/>
            <a:ext cx="558800" cy="266321"/>
          </a:xfrm>
          <a:prstGeom prst="rightArrow">
            <a:avLst>
              <a:gd name="adj1" fmla="val 50000"/>
              <a:gd name="adj2" fmla="val 36667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32"/>
          <p:cNvSpPr txBox="1">
            <a:spLocks noChangeArrowheads="1"/>
          </p:cNvSpPr>
          <p:nvPr/>
        </p:nvSpPr>
        <p:spPr bwMode="auto">
          <a:xfrm>
            <a:off x="2447925" y="5472113"/>
            <a:ext cx="4555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so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4448" y="2169994"/>
            <a:ext cx="2374711" cy="95410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* This is actually the definition before May 20, 2019. Please see Notes 3 for more discussion of this.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2033337" y="0"/>
            <a:ext cx="511342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Ampere’s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14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734204"/>
              </p:ext>
            </p:extLst>
          </p:nvPr>
        </p:nvGraphicFramePr>
        <p:xfrm>
          <a:off x="460293" y="1545808"/>
          <a:ext cx="20097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0" name="Equation" r:id="rId4" imgW="990360" imgH="457200" progId="Equation.DSMT4">
                  <p:embed/>
                </p:oleObj>
              </mc:Choice>
              <mc:Fallback>
                <p:oleObj name="Equation" r:id="rId4" imgW="990360" imgH="457200" progId="Equation.DSMT4">
                  <p:embed/>
                  <p:pic>
                    <p:nvPicPr>
                      <p:cNvPr id="614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93" y="1545808"/>
                        <a:ext cx="20097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317167" y="854242"/>
            <a:ext cx="5736211" cy="3412017"/>
            <a:chOff x="1763713" y="704850"/>
            <a:chExt cx="6322557" cy="3760788"/>
          </a:xfrm>
        </p:grpSpPr>
        <p:sp>
          <p:nvSpPr>
            <p:cNvPr id="6147" name="AutoShape 12"/>
            <p:cNvSpPr>
              <a:spLocks noChangeArrowheads="1"/>
            </p:cNvSpPr>
            <p:nvPr/>
          </p:nvSpPr>
          <p:spPr bwMode="auto">
            <a:xfrm>
              <a:off x="1763713" y="1976438"/>
              <a:ext cx="5138737" cy="1763712"/>
            </a:xfrm>
            <a:prstGeom prst="parallelogram">
              <a:avLst>
                <a:gd name="adj" fmla="val 7284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Oval 7"/>
            <p:cNvSpPr>
              <a:spLocks noChangeArrowheads="1"/>
            </p:cNvSpPr>
            <p:nvPr/>
          </p:nvSpPr>
          <p:spPr bwMode="auto">
            <a:xfrm>
              <a:off x="4006850" y="2640013"/>
              <a:ext cx="565150" cy="284162"/>
            </a:xfrm>
            <a:prstGeom prst="ellipse">
              <a:avLst/>
            </a:prstGeom>
            <a:noFill/>
            <a:ln w="34925" cap="rnd">
              <a:solidFill>
                <a:srgbClr val="666699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Oval 8"/>
            <p:cNvSpPr>
              <a:spLocks noChangeArrowheads="1"/>
            </p:cNvSpPr>
            <p:nvPr/>
          </p:nvSpPr>
          <p:spPr bwMode="auto">
            <a:xfrm>
              <a:off x="3744913" y="2566988"/>
              <a:ext cx="1098550" cy="488950"/>
            </a:xfrm>
            <a:prstGeom prst="ellipse">
              <a:avLst/>
            </a:prstGeom>
            <a:noFill/>
            <a:ln w="34925" cap="rnd">
              <a:solidFill>
                <a:srgbClr val="666699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Oval 9"/>
            <p:cNvSpPr>
              <a:spLocks noChangeArrowheads="1"/>
            </p:cNvSpPr>
            <p:nvPr/>
          </p:nvSpPr>
          <p:spPr bwMode="auto">
            <a:xfrm>
              <a:off x="3441700" y="2457450"/>
              <a:ext cx="1674813" cy="738188"/>
            </a:xfrm>
            <a:prstGeom prst="ellipse">
              <a:avLst/>
            </a:prstGeom>
            <a:noFill/>
            <a:ln w="34925" cap="rnd">
              <a:solidFill>
                <a:srgbClr val="666699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Oval 10"/>
            <p:cNvSpPr>
              <a:spLocks noChangeArrowheads="1"/>
            </p:cNvSpPr>
            <p:nvPr/>
          </p:nvSpPr>
          <p:spPr bwMode="auto">
            <a:xfrm>
              <a:off x="3233738" y="2327275"/>
              <a:ext cx="2089150" cy="1011238"/>
            </a:xfrm>
            <a:prstGeom prst="ellipse">
              <a:avLst/>
            </a:prstGeom>
            <a:noFill/>
            <a:ln w="34925" cap="rnd">
              <a:solidFill>
                <a:srgbClr val="666699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Line 14"/>
            <p:cNvSpPr>
              <a:spLocks noChangeShapeType="1"/>
            </p:cNvSpPr>
            <p:nvPr/>
          </p:nvSpPr>
          <p:spPr bwMode="auto">
            <a:xfrm flipH="1" flipV="1">
              <a:off x="4297363" y="2782888"/>
              <a:ext cx="3430587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5" name="Line 15"/>
            <p:cNvSpPr>
              <a:spLocks noChangeShapeType="1"/>
            </p:cNvSpPr>
            <p:nvPr/>
          </p:nvSpPr>
          <p:spPr bwMode="auto">
            <a:xfrm flipV="1">
              <a:off x="3046413" y="2783650"/>
              <a:ext cx="1250950" cy="1362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8" name="Line 18"/>
            <p:cNvSpPr>
              <a:spLocks noChangeShapeType="1"/>
            </p:cNvSpPr>
            <p:nvPr/>
          </p:nvSpPr>
          <p:spPr bwMode="auto">
            <a:xfrm>
              <a:off x="4324350" y="3736975"/>
              <a:ext cx="0" cy="728663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9" name="Line 19"/>
            <p:cNvSpPr>
              <a:spLocks noChangeShapeType="1"/>
            </p:cNvSpPr>
            <p:nvPr/>
          </p:nvSpPr>
          <p:spPr bwMode="auto">
            <a:xfrm flipV="1">
              <a:off x="4295485" y="1414709"/>
              <a:ext cx="0" cy="36658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0" name="Line 20"/>
            <p:cNvSpPr>
              <a:spLocks noChangeShapeType="1"/>
            </p:cNvSpPr>
            <p:nvPr/>
          </p:nvSpPr>
          <p:spPr bwMode="auto">
            <a:xfrm flipV="1">
              <a:off x="4899025" y="3176361"/>
              <a:ext cx="195263" cy="762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1" name="Text Box 21"/>
            <p:cNvSpPr txBox="1">
              <a:spLocks noChangeArrowheads="1"/>
            </p:cNvSpPr>
            <p:nvPr/>
          </p:nvSpPr>
          <p:spPr bwMode="auto">
            <a:xfrm>
              <a:off x="5145088" y="2084388"/>
              <a:ext cx="12255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Iron filings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346575" y="1144013"/>
              <a:ext cx="260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298620" y="1128157"/>
              <a:ext cx="0" cy="166108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8" name="Object 4"/>
            <p:cNvGraphicFramePr>
              <a:graphicFrameLocks noChangeAspect="1"/>
            </p:cNvGraphicFramePr>
            <p:nvPr/>
          </p:nvGraphicFramePr>
          <p:xfrm>
            <a:off x="2785384" y="4197805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51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5384" y="4197805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7859258" y="2662693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52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614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9258" y="2662693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0848298"/>
                </p:ext>
              </p:extLst>
            </p:nvPr>
          </p:nvGraphicFramePr>
          <p:xfrm>
            <a:off x="4185676" y="704850"/>
            <a:ext cx="235753" cy="28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3353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5676" y="704850"/>
                          <a:ext cx="235753" cy="28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5148943" y="1153886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Infinite wire with a DC current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3791703" y="4732004"/>
            <a:ext cx="5195887" cy="1754326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Note: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There </a:t>
            </a:r>
            <a:r>
              <a:rPr lang="en-US" dirty="0">
                <a:solidFill>
                  <a:schemeClr val="bg1"/>
                </a:solidFill>
              </a:rPr>
              <a:t>is a “right-hand rule” for predicting the </a:t>
            </a:r>
            <a:r>
              <a:rPr lang="en-US" u="sng" dirty="0">
                <a:solidFill>
                  <a:schemeClr val="bg1"/>
                </a:solidFill>
              </a:rPr>
              <a:t>direction</a:t>
            </a:r>
            <a:r>
              <a:rPr lang="en-US" dirty="0">
                <a:solidFill>
                  <a:schemeClr val="bg1"/>
                </a:solidFill>
              </a:rPr>
              <a:t> of the magnetic </a:t>
            </a:r>
            <a:r>
              <a:rPr lang="en-US" dirty="0" smtClean="0">
                <a:solidFill>
                  <a:schemeClr val="bg1"/>
                </a:solidFill>
              </a:rPr>
              <a:t>field from a wire.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(The </a:t>
            </a:r>
            <a:r>
              <a:rPr lang="en-US" dirty="0">
                <a:solidFill>
                  <a:schemeClr val="bg2"/>
                </a:solidFill>
              </a:rPr>
              <a:t>thumb is in the direction of the current, and the fingers are in the direction of the field.)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455" y="4305300"/>
            <a:ext cx="287274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Text Box 1027"/>
          <p:cNvSpPr txBox="1">
            <a:spLocks noChangeArrowheads="1"/>
          </p:cNvSpPr>
          <p:nvPr/>
        </p:nvSpPr>
        <p:spPr bwMode="auto">
          <a:xfrm>
            <a:off x="1838325" y="0"/>
            <a:ext cx="5106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Ampere’s Law (cont.)</a:t>
            </a:r>
          </a:p>
        </p:txBody>
      </p:sp>
      <p:sp>
        <p:nvSpPr>
          <p:cNvPr id="8198" name="Text Box 1030"/>
          <p:cNvSpPr txBox="1">
            <a:spLocks noChangeArrowheads="1"/>
          </p:cNvSpPr>
          <p:nvPr/>
        </p:nvSpPr>
        <p:spPr bwMode="auto">
          <a:xfrm>
            <a:off x="1093289" y="970148"/>
            <a:ext cx="9890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Define:</a:t>
            </a:r>
          </a:p>
        </p:txBody>
      </p:sp>
      <p:graphicFrame>
        <p:nvGraphicFramePr>
          <p:cNvPr id="8194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730893"/>
              </p:ext>
            </p:extLst>
          </p:nvPr>
        </p:nvGraphicFramePr>
        <p:xfrm>
          <a:off x="2365657" y="1263659"/>
          <a:ext cx="143827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Equation" r:id="rId4" imgW="634725" imgH="431613" progId="Equation.DSMT4">
                  <p:embed/>
                </p:oleObj>
              </mc:Choice>
              <mc:Fallback>
                <p:oleObj name="Equation" r:id="rId4" imgW="634725" imgH="431613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657" y="1263659"/>
                        <a:ext cx="1438275" cy="9794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16529"/>
              </p:ext>
            </p:extLst>
          </p:nvPr>
        </p:nvGraphicFramePr>
        <p:xfrm>
          <a:off x="1798304" y="5132388"/>
          <a:ext cx="30543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Equation" r:id="rId6" imgW="1346200" imgH="457200" progId="Equation.DSMT4">
                  <p:embed/>
                </p:oleObj>
              </mc:Choice>
              <mc:Fallback>
                <p:oleObj name="Equation" r:id="rId6" imgW="1346200" imgH="4572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304" y="5132388"/>
                        <a:ext cx="3054350" cy="10382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1033"/>
          <p:cNvSpPr txBox="1">
            <a:spLocks noChangeArrowheads="1"/>
          </p:cNvSpPr>
          <p:nvPr/>
        </p:nvSpPr>
        <p:spPr bwMode="auto">
          <a:xfrm>
            <a:off x="1824320" y="4197286"/>
            <a:ext cx="3000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The units of </a:t>
            </a:r>
            <a:r>
              <a:rPr lang="en-US" sz="2000" i="1" u="sng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 are [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A/m</a:t>
            </a:r>
            <a:r>
              <a:rPr lang="en-US" dirty="0">
                <a:solidFill>
                  <a:schemeClr val="bg1"/>
                </a:solidFill>
              </a:rPr>
              <a:t>].</a:t>
            </a:r>
          </a:p>
        </p:txBody>
      </p:sp>
      <p:sp>
        <p:nvSpPr>
          <p:cNvPr id="8200" name="Text Box 1034"/>
          <p:cNvSpPr txBox="1">
            <a:spLocks noChangeArrowheads="1"/>
          </p:cNvSpPr>
          <p:nvPr/>
        </p:nvSpPr>
        <p:spPr bwMode="auto">
          <a:xfrm>
            <a:off x="1028299" y="3618314"/>
            <a:ext cx="4480715" cy="46166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i="1" u="sng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2400" dirty="0">
                <a:solidFill>
                  <a:schemeClr val="bg2"/>
                </a:solidFill>
              </a:rPr>
              <a:t>  is called the “magnetic field</a:t>
            </a:r>
            <a:r>
              <a:rPr lang="en-US" sz="2400" dirty="0" smtClean="0">
                <a:solidFill>
                  <a:schemeClr val="bg2"/>
                </a:solidFill>
              </a:rPr>
              <a:t>”.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8201" name="Text Box 1035"/>
          <p:cNvSpPr txBox="1">
            <a:spLocks noChangeArrowheads="1"/>
          </p:cNvSpPr>
          <p:nvPr/>
        </p:nvSpPr>
        <p:spPr bwMode="auto">
          <a:xfrm>
            <a:off x="4993941" y="5459413"/>
            <a:ext cx="2470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(for single infinite wire)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55880"/>
              </p:ext>
            </p:extLst>
          </p:nvPr>
        </p:nvGraphicFramePr>
        <p:xfrm>
          <a:off x="2370132" y="2812079"/>
          <a:ext cx="13525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Equation" r:id="rId8" imgW="596900" imgH="228600" progId="Equation.DSMT4">
                  <p:embed/>
                </p:oleObj>
              </mc:Choice>
              <mc:Fallback>
                <p:oleObj name="Equation" r:id="rId8" imgW="596900" imgH="2286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2" y="2812079"/>
                        <a:ext cx="1352550" cy="5175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1035"/>
          <p:cNvSpPr txBox="1">
            <a:spLocks noChangeArrowheads="1"/>
          </p:cNvSpPr>
          <p:nvPr/>
        </p:nvSpPr>
        <p:spPr bwMode="auto">
          <a:xfrm>
            <a:off x="1225546" y="2447863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0440" y="1563926"/>
            <a:ext cx="437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(This is the definition of </a:t>
            </a:r>
            <a:r>
              <a:rPr lang="en-US" i="1" u="sng" dirty="0" smtClean="0">
                <a:solidFill>
                  <a:schemeClr val="bg2"/>
                </a:solidFill>
                <a:latin typeface="+mn-lt"/>
              </a:rPr>
              <a:t>H</a:t>
            </a:r>
            <a:r>
              <a:rPr lang="en-US" dirty="0" smtClean="0">
                <a:solidFill>
                  <a:schemeClr val="bg2"/>
                </a:solidFill>
              </a:rPr>
              <a:t> in free space.)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1720850" y="0"/>
            <a:ext cx="5424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Ampere’s Law (cont.)</a:t>
            </a:r>
          </a:p>
        </p:txBody>
      </p:sp>
      <p:graphicFrame>
        <p:nvGraphicFramePr>
          <p:cNvPr id="921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282324"/>
              </p:ext>
            </p:extLst>
          </p:nvPr>
        </p:nvGraphicFramePr>
        <p:xfrm>
          <a:off x="3873992" y="1565752"/>
          <a:ext cx="5079443" cy="375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Equation" r:id="rId4" imgW="2628900" imgH="1943100" progId="Equation.DSMT4">
                  <p:embed/>
                </p:oleObj>
              </mc:Choice>
              <mc:Fallback>
                <p:oleObj name="Equation" r:id="rId4" imgW="2628900" imgH="194310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992" y="1565752"/>
                        <a:ext cx="5079443" cy="3754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Line 45"/>
          <p:cNvSpPr>
            <a:spLocks noChangeShapeType="1"/>
          </p:cNvSpPr>
          <p:nvPr/>
        </p:nvSpPr>
        <p:spPr bwMode="auto">
          <a:xfrm>
            <a:off x="5823929" y="3592937"/>
            <a:ext cx="195263" cy="3603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1" name="Line 46"/>
          <p:cNvSpPr>
            <a:spLocks noChangeShapeType="1"/>
          </p:cNvSpPr>
          <p:nvPr/>
        </p:nvSpPr>
        <p:spPr bwMode="auto">
          <a:xfrm>
            <a:off x="6233062" y="3353451"/>
            <a:ext cx="195263" cy="3603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3" name="Text Box 61"/>
          <p:cNvSpPr txBox="1">
            <a:spLocks noChangeArrowheads="1"/>
          </p:cNvSpPr>
          <p:nvPr/>
        </p:nvSpPr>
        <p:spPr bwMode="auto">
          <a:xfrm>
            <a:off x="143950" y="5515557"/>
            <a:ext cx="415492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 current (wire) is inside a closed path.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5786" y="5953115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We integrate </a:t>
            </a:r>
            <a:r>
              <a:rPr lang="en-US" i="1" dirty="0" smtClean="0">
                <a:solidFill>
                  <a:schemeClr val="bg2"/>
                </a:solidFill>
              </a:rPr>
              <a:t>counterclockwise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1571" y="2159036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Wire inside path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53447" y="2719969"/>
            <a:ext cx="3298282" cy="2506507"/>
            <a:chOff x="553447" y="2130425"/>
            <a:chExt cx="3298282" cy="2506507"/>
          </a:xfrm>
        </p:grpSpPr>
        <p:sp>
          <p:nvSpPr>
            <p:cNvPr id="9224" name="Line 12"/>
            <p:cNvSpPr>
              <a:spLocks noChangeShapeType="1"/>
            </p:cNvSpPr>
            <p:nvPr/>
          </p:nvSpPr>
          <p:spPr bwMode="auto">
            <a:xfrm flipH="1" flipV="1">
              <a:off x="553447" y="3590769"/>
              <a:ext cx="2973388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5" name="Line 13"/>
            <p:cNvSpPr>
              <a:spLocks noChangeShapeType="1"/>
            </p:cNvSpPr>
            <p:nvPr/>
          </p:nvSpPr>
          <p:spPr bwMode="auto">
            <a:xfrm flipH="1" flipV="1">
              <a:off x="1759947" y="2565243"/>
              <a:ext cx="6350" cy="207168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8" name="Oval 19"/>
            <p:cNvSpPr>
              <a:spLocks noChangeArrowheads="1"/>
            </p:cNvSpPr>
            <p:nvPr/>
          </p:nvSpPr>
          <p:spPr bwMode="auto">
            <a:xfrm>
              <a:off x="1672635" y="3487581"/>
              <a:ext cx="184150" cy="2079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Freeform 40"/>
            <p:cNvSpPr>
              <a:spLocks/>
            </p:cNvSpPr>
            <p:nvPr/>
          </p:nvSpPr>
          <p:spPr bwMode="auto">
            <a:xfrm rot="16200000">
              <a:off x="1269409" y="2587469"/>
              <a:ext cx="1292226" cy="2006600"/>
            </a:xfrm>
            <a:custGeom>
              <a:avLst/>
              <a:gdLst>
                <a:gd name="T0" fmla="*/ 17 w 1070"/>
                <a:gd name="T1" fmla="*/ 2338 h 666"/>
                <a:gd name="T2" fmla="*/ 6 w 1070"/>
                <a:gd name="T3" fmla="*/ 4654 h 666"/>
                <a:gd name="T4" fmla="*/ 2 w 1070"/>
                <a:gd name="T5" fmla="*/ 7341 h 666"/>
                <a:gd name="T6" fmla="*/ 6 w 1070"/>
                <a:gd name="T7" fmla="*/ 10835 h 666"/>
                <a:gd name="T8" fmla="*/ 37 w 1070"/>
                <a:gd name="T9" fmla="*/ 13147 h 666"/>
                <a:gd name="T10" fmla="*/ 78 w 1070"/>
                <a:gd name="T11" fmla="*/ 14678 h 666"/>
                <a:gd name="T12" fmla="*/ 124 w 1070"/>
                <a:gd name="T13" fmla="*/ 16202 h 666"/>
                <a:gd name="T14" fmla="*/ 159 w 1070"/>
                <a:gd name="T15" fmla="*/ 15853 h 666"/>
                <a:gd name="T16" fmla="*/ 194 w 1070"/>
                <a:gd name="T17" fmla="*/ 15690 h 666"/>
                <a:gd name="T18" fmla="*/ 231 w 1070"/>
                <a:gd name="T19" fmla="*/ 14130 h 666"/>
                <a:gd name="T20" fmla="*/ 257 w 1070"/>
                <a:gd name="T21" fmla="*/ 11549 h 666"/>
                <a:gd name="T22" fmla="*/ 266 w 1070"/>
                <a:gd name="T23" fmla="*/ 8641 h 666"/>
                <a:gd name="T24" fmla="*/ 272 w 1070"/>
                <a:gd name="T25" fmla="*/ 6578 h 666"/>
                <a:gd name="T26" fmla="*/ 267 w 1070"/>
                <a:gd name="T27" fmla="*/ 3699 h 666"/>
                <a:gd name="T28" fmla="*/ 248 w 1070"/>
                <a:gd name="T29" fmla="*/ 2687 h 666"/>
                <a:gd name="T30" fmla="*/ 233 w 1070"/>
                <a:gd name="T31" fmla="*/ 2025 h 666"/>
                <a:gd name="T32" fmla="*/ 197 w 1070"/>
                <a:gd name="T33" fmla="*/ 144 h 666"/>
                <a:gd name="T34" fmla="*/ 161 w 1070"/>
                <a:gd name="T35" fmla="*/ 1182 h 666"/>
                <a:gd name="T36" fmla="*/ 119 w 1070"/>
                <a:gd name="T37" fmla="*/ 1325 h 666"/>
                <a:gd name="T38" fmla="*/ 73 w 1070"/>
                <a:gd name="T39" fmla="*/ 609 h 666"/>
                <a:gd name="T40" fmla="*/ 43 w 1070"/>
                <a:gd name="T41" fmla="*/ 839 h 666"/>
                <a:gd name="T42" fmla="*/ 17 w 1070"/>
                <a:gd name="T43" fmla="*/ 2338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noFill/>
            <a:ln w="222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1" name="Line 41"/>
            <p:cNvSpPr>
              <a:spLocks noChangeShapeType="1"/>
            </p:cNvSpPr>
            <p:nvPr/>
          </p:nvSpPr>
          <p:spPr bwMode="auto">
            <a:xfrm flipH="1" flipV="1">
              <a:off x="2296522" y="3003393"/>
              <a:ext cx="276225" cy="1095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3" name="Oval 60"/>
            <p:cNvSpPr>
              <a:spLocks noChangeArrowheads="1"/>
            </p:cNvSpPr>
            <p:nvPr/>
          </p:nvSpPr>
          <p:spPr bwMode="auto">
            <a:xfrm>
              <a:off x="1721847" y="3544731"/>
              <a:ext cx="889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3645354" y="3490914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9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5354" y="3490914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1643063" y="2130425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0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063" y="2130425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5"/>
            <p:cNvGraphicFramePr>
              <a:graphicFrameLocks noChangeAspect="1"/>
            </p:cNvGraphicFramePr>
            <p:nvPr/>
          </p:nvGraphicFramePr>
          <p:xfrm>
            <a:off x="2447925" y="2608263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1" name="Equation" r:id="rId10" imgW="152202" imgH="177569" progId="Equation.DSMT4">
                    <p:embed/>
                  </p:oleObj>
                </mc:Choice>
                <mc:Fallback>
                  <p:oleObj name="Equation" r:id="rId10" imgW="152202" imgH="177569" progId="Equation.DSMT4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925" y="2608263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6"/>
            <p:cNvGraphicFramePr>
              <a:graphicFrameLocks noChangeAspect="1"/>
            </p:cNvGraphicFramePr>
            <p:nvPr/>
          </p:nvGraphicFramePr>
          <p:xfrm>
            <a:off x="1435100" y="3141663"/>
            <a:ext cx="2063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92" name="Equation" r:id="rId12" imgW="126835" imgH="152202" progId="Equation.DSMT4">
                    <p:embed/>
                  </p:oleObj>
                </mc:Choice>
                <mc:Fallback>
                  <p:oleObj name="Equation" r:id="rId12" imgW="126835" imgH="152202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5100" y="3141663"/>
                          <a:ext cx="2063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1299411" y="914414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Next, consider an infinite wire </a:t>
            </a:r>
            <a:r>
              <a:rPr lang="en-US" u="sng" dirty="0" smtClean="0">
                <a:solidFill>
                  <a:schemeClr val="bg1"/>
                </a:solidFill>
              </a:rPr>
              <a:t>inside</a:t>
            </a:r>
            <a:r>
              <a:rPr lang="en-US" dirty="0" smtClean="0">
                <a:solidFill>
                  <a:schemeClr val="bg1"/>
                </a:solidFill>
              </a:rPr>
              <a:t> of an arbitrary closed path.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3578" y="5614033"/>
            <a:ext cx="3561347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Observation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The answer does not depend on the shape of the path!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5"/>
          <p:cNvGraphicFramePr>
            <a:graphicFrameLocks noChangeAspect="1"/>
          </p:cNvGraphicFramePr>
          <p:nvPr/>
        </p:nvGraphicFramePr>
        <p:xfrm>
          <a:off x="5284148" y="1688176"/>
          <a:ext cx="2774950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" name="Equation" r:id="rId4" imgW="1155700" imgH="660400" progId="Equation.DSMT4">
                  <p:embed/>
                </p:oleObj>
              </mc:Choice>
              <mc:Fallback>
                <p:oleObj name="Equation" r:id="rId4" imgW="1155700" imgH="66040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148" y="1688176"/>
                        <a:ext cx="2774950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18"/>
          <p:cNvSpPr txBox="1">
            <a:spLocks noChangeArrowheads="1"/>
          </p:cNvSpPr>
          <p:nvPr/>
        </p:nvSpPr>
        <p:spPr bwMode="auto">
          <a:xfrm>
            <a:off x="462934" y="5553690"/>
            <a:ext cx="4260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 current (wire) is outside a closed path.</a:t>
            </a:r>
          </a:p>
        </p:txBody>
      </p:sp>
      <p:sp>
        <p:nvSpPr>
          <p:cNvPr id="385043" name="Text Box 19"/>
          <p:cNvSpPr txBox="1">
            <a:spLocks noChangeArrowheads="1"/>
          </p:cNvSpPr>
          <p:nvPr/>
        </p:nvSpPr>
        <p:spPr bwMode="auto">
          <a:xfrm>
            <a:off x="1682750" y="0"/>
            <a:ext cx="5424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Ampere’s Law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84148" y="3643124"/>
            <a:ext cx="3265715" cy="95410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angle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400" dirty="0" smtClean="0">
                <a:solidFill>
                  <a:schemeClr val="bg2"/>
                </a:solidFill>
                <a:sym typeface="Symbol"/>
              </a:rPr>
              <a:t> smoothly goes from zero back to zero as we go around the path, starting on the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  <a:sym typeface="Symbol"/>
              </a:rPr>
              <a:t>x</a:t>
            </a:r>
            <a:r>
              <a:rPr lang="en-US" sz="1400" dirty="0" smtClean="0">
                <a:solidFill>
                  <a:schemeClr val="bg2"/>
                </a:solidFill>
                <a:sym typeface="Symbol"/>
              </a:rPr>
              <a:t> axis.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0879" y="2062776"/>
            <a:ext cx="217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Wire outside path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99497" y="2741114"/>
            <a:ext cx="3267918" cy="2406177"/>
            <a:chOff x="899497" y="2043113"/>
            <a:chExt cx="3267918" cy="2406177"/>
          </a:xfrm>
        </p:grpSpPr>
        <p:sp>
          <p:nvSpPr>
            <p:cNvPr id="10246" name="Line 3"/>
            <p:cNvSpPr>
              <a:spLocks noChangeShapeType="1"/>
            </p:cNvSpPr>
            <p:nvPr/>
          </p:nvSpPr>
          <p:spPr bwMode="auto">
            <a:xfrm flipH="1" flipV="1">
              <a:off x="899497" y="3399952"/>
              <a:ext cx="2973387" cy="15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7" name="Line 4"/>
            <p:cNvSpPr>
              <a:spLocks noChangeShapeType="1"/>
            </p:cNvSpPr>
            <p:nvPr/>
          </p:nvSpPr>
          <p:spPr bwMode="auto">
            <a:xfrm flipH="1" flipV="1">
              <a:off x="2115522" y="2498252"/>
              <a:ext cx="14287" cy="19510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0" name="Oval 7"/>
            <p:cNvSpPr>
              <a:spLocks noChangeArrowheads="1"/>
            </p:cNvSpPr>
            <p:nvPr/>
          </p:nvSpPr>
          <p:spPr bwMode="auto">
            <a:xfrm>
              <a:off x="2031384" y="3295177"/>
              <a:ext cx="168275" cy="16986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Freeform 9"/>
            <p:cNvSpPr>
              <a:spLocks/>
            </p:cNvSpPr>
            <p:nvPr/>
          </p:nvSpPr>
          <p:spPr bwMode="auto">
            <a:xfrm rot="16200000">
              <a:off x="2383809" y="2945927"/>
              <a:ext cx="1292225" cy="906462"/>
            </a:xfrm>
            <a:custGeom>
              <a:avLst/>
              <a:gdLst>
                <a:gd name="T0" fmla="*/ 17 w 1070"/>
                <a:gd name="T1" fmla="*/ 44 h 666"/>
                <a:gd name="T2" fmla="*/ 6 w 1070"/>
                <a:gd name="T3" fmla="*/ 87 h 666"/>
                <a:gd name="T4" fmla="*/ 2 w 1070"/>
                <a:gd name="T5" fmla="*/ 138 h 666"/>
                <a:gd name="T6" fmla="*/ 6 w 1070"/>
                <a:gd name="T7" fmla="*/ 203 h 666"/>
                <a:gd name="T8" fmla="*/ 37 w 1070"/>
                <a:gd name="T9" fmla="*/ 248 h 666"/>
                <a:gd name="T10" fmla="*/ 78 w 1070"/>
                <a:gd name="T11" fmla="*/ 276 h 666"/>
                <a:gd name="T12" fmla="*/ 124 w 1070"/>
                <a:gd name="T13" fmla="*/ 305 h 666"/>
                <a:gd name="T14" fmla="*/ 159 w 1070"/>
                <a:gd name="T15" fmla="*/ 298 h 666"/>
                <a:gd name="T16" fmla="*/ 194 w 1070"/>
                <a:gd name="T17" fmla="*/ 295 h 666"/>
                <a:gd name="T18" fmla="*/ 231 w 1070"/>
                <a:gd name="T19" fmla="*/ 266 h 666"/>
                <a:gd name="T20" fmla="*/ 257 w 1070"/>
                <a:gd name="T21" fmla="*/ 218 h 666"/>
                <a:gd name="T22" fmla="*/ 266 w 1070"/>
                <a:gd name="T23" fmla="*/ 162 h 666"/>
                <a:gd name="T24" fmla="*/ 272 w 1070"/>
                <a:gd name="T25" fmla="*/ 123 h 666"/>
                <a:gd name="T26" fmla="*/ 267 w 1070"/>
                <a:gd name="T27" fmla="*/ 69 h 666"/>
                <a:gd name="T28" fmla="*/ 248 w 1070"/>
                <a:gd name="T29" fmla="*/ 51 h 666"/>
                <a:gd name="T30" fmla="*/ 233 w 1070"/>
                <a:gd name="T31" fmla="*/ 38 h 666"/>
                <a:gd name="T32" fmla="*/ 197 w 1070"/>
                <a:gd name="T33" fmla="*/ 3 h 666"/>
                <a:gd name="T34" fmla="*/ 161 w 1070"/>
                <a:gd name="T35" fmla="*/ 22 h 666"/>
                <a:gd name="T36" fmla="*/ 119 w 1070"/>
                <a:gd name="T37" fmla="*/ 24 h 666"/>
                <a:gd name="T38" fmla="*/ 73 w 1070"/>
                <a:gd name="T39" fmla="*/ 11 h 666"/>
                <a:gd name="T40" fmla="*/ 43 w 1070"/>
                <a:gd name="T41" fmla="*/ 15 h 666"/>
                <a:gd name="T42" fmla="*/ 17 w 1070"/>
                <a:gd name="T43" fmla="*/ 44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noFill/>
            <a:ln w="222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3" name="Line 10"/>
            <p:cNvSpPr>
              <a:spLocks noChangeShapeType="1"/>
            </p:cNvSpPr>
            <p:nvPr/>
          </p:nvSpPr>
          <p:spPr bwMode="auto">
            <a:xfrm flipH="1" flipV="1">
              <a:off x="3088659" y="2793527"/>
              <a:ext cx="153987" cy="523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5" name="Oval 16"/>
            <p:cNvSpPr>
              <a:spLocks noChangeArrowheads="1"/>
            </p:cNvSpPr>
            <p:nvPr/>
          </p:nvSpPr>
          <p:spPr bwMode="auto">
            <a:xfrm>
              <a:off x="2071072" y="3333277"/>
              <a:ext cx="889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3961040" y="3273200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3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040" y="3273200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1981200" y="2043113"/>
            <a:ext cx="227013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4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2043113"/>
                          <a:ext cx="227013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1696357" y="2978377"/>
            <a:ext cx="2063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5" name="Equation" r:id="rId10" imgW="126835" imgH="152202" progId="Equation.DSMT4">
                    <p:embed/>
                  </p:oleObj>
                </mc:Choice>
                <mc:Fallback>
                  <p:oleObj name="Equation" r:id="rId10" imgW="126835" imgH="152202" progId="Equation.DSMT4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6357" y="2978377"/>
                          <a:ext cx="2063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6"/>
            <p:cNvGraphicFramePr>
              <a:graphicFrameLocks noChangeAspect="1"/>
            </p:cNvGraphicFramePr>
            <p:nvPr/>
          </p:nvGraphicFramePr>
          <p:xfrm>
            <a:off x="3276600" y="2401888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6" name="Equation" r:id="rId12" imgW="152202" imgH="177569" progId="Equation.DSMT4">
                    <p:embed/>
                  </p:oleObj>
                </mc:Choice>
                <mc:Fallback>
                  <p:oleObj name="Equation" r:id="rId12" imgW="152202" imgH="177569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2401888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1299411" y="914414"/>
            <a:ext cx="673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Next, consider an infinite wire </a:t>
            </a:r>
            <a:r>
              <a:rPr lang="en-US" u="sng" dirty="0" smtClean="0">
                <a:solidFill>
                  <a:schemeClr val="bg1"/>
                </a:solidFill>
              </a:rPr>
              <a:t>outside</a:t>
            </a:r>
            <a:r>
              <a:rPr lang="en-US" dirty="0" smtClean="0">
                <a:solidFill>
                  <a:schemeClr val="bg1"/>
                </a:solidFill>
              </a:rPr>
              <a:t> of an arbitrary closed path.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4148" y="4966267"/>
            <a:ext cx="3561347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Observation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The answer does not depend on the shape of the path!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7"/>
          <p:cNvSpPr>
            <a:spLocks noChangeArrowheads="1"/>
          </p:cNvSpPr>
          <p:nvPr/>
        </p:nvSpPr>
        <p:spPr bwMode="auto">
          <a:xfrm>
            <a:off x="2337481" y="1307986"/>
            <a:ext cx="2241550" cy="11430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1071335" y="1381286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11266" name="Object 19"/>
          <p:cNvGraphicFramePr>
            <a:graphicFrameLocks noChangeAspect="1"/>
          </p:cNvGraphicFramePr>
          <p:nvPr/>
        </p:nvGraphicFramePr>
        <p:xfrm>
          <a:off x="2500993" y="1501330"/>
          <a:ext cx="19510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4" imgW="888614" imgH="380835" progId="Equation.DSMT4">
                  <p:embed/>
                </p:oleObj>
              </mc:Choice>
              <mc:Fallback>
                <p:oleObj name="Equation" r:id="rId4" imgW="888614" imgH="380835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993" y="1501330"/>
                        <a:ext cx="1951038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Text Box 28"/>
          <p:cNvSpPr txBox="1">
            <a:spLocks noChangeArrowheads="1"/>
          </p:cNvSpPr>
          <p:nvPr/>
        </p:nvSpPr>
        <p:spPr bwMode="auto">
          <a:xfrm>
            <a:off x="711618" y="3544490"/>
            <a:ext cx="4571526" cy="129266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Although the law was </a:t>
            </a:r>
            <a:r>
              <a:rPr lang="en-US" dirty="0" smtClean="0">
                <a:solidFill>
                  <a:schemeClr val="bg1"/>
                </a:solidFill>
              </a:rPr>
              <a:t>derived </a:t>
            </a:r>
            <a:r>
              <a:rPr lang="en-US" dirty="0">
                <a:solidFill>
                  <a:schemeClr val="bg1"/>
                </a:solidFill>
              </a:rPr>
              <a:t>for an infinite </a:t>
            </a:r>
            <a:r>
              <a:rPr lang="en-US" dirty="0" smtClean="0">
                <a:solidFill>
                  <a:schemeClr val="bg1"/>
                </a:solidFill>
              </a:rPr>
              <a:t>vertical wire </a:t>
            </a:r>
            <a:r>
              <a:rPr lang="en-US" dirty="0">
                <a:solidFill>
                  <a:schemeClr val="bg1"/>
                </a:solidFill>
              </a:rPr>
              <a:t>of current, the </a:t>
            </a:r>
            <a:r>
              <a:rPr lang="en-US" u="sng" dirty="0">
                <a:solidFill>
                  <a:schemeClr val="bg1"/>
                </a:solidFill>
              </a:rPr>
              <a:t>assumption</a:t>
            </a:r>
            <a:r>
              <a:rPr lang="en-US" dirty="0">
                <a:solidFill>
                  <a:schemeClr val="bg1"/>
                </a:solidFill>
              </a:rPr>
              <a:t> is made that it holds for any </a:t>
            </a:r>
            <a:r>
              <a:rPr lang="en-US" dirty="0" smtClean="0">
                <a:solidFill>
                  <a:schemeClr val="bg1"/>
                </a:solidFill>
              </a:rPr>
              <a:t>current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6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This is now an </a:t>
            </a:r>
            <a:r>
              <a:rPr lang="en-US" u="sng" dirty="0">
                <a:solidFill>
                  <a:schemeClr val="bg1"/>
                </a:solidFill>
              </a:rPr>
              <a:t>experimental law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1280" name="Text Box 29"/>
          <p:cNvSpPr txBox="1">
            <a:spLocks noChangeArrowheads="1"/>
          </p:cNvSpPr>
          <p:nvPr/>
        </p:nvSpPr>
        <p:spPr bwMode="auto">
          <a:xfrm>
            <a:off x="5185682" y="1693871"/>
            <a:ext cx="309155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Ampere’s </a:t>
            </a:r>
            <a:r>
              <a:rPr lang="en-US" dirty="0" smtClean="0">
                <a:solidFill>
                  <a:schemeClr val="hlink"/>
                </a:solidFill>
              </a:rPr>
              <a:t>Law (DC currents)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383006" name="Text Box 30"/>
          <p:cNvSpPr txBox="1">
            <a:spLocks noChangeArrowheads="1"/>
          </p:cNvSpPr>
          <p:nvPr/>
        </p:nvSpPr>
        <p:spPr bwMode="auto">
          <a:xfrm>
            <a:off x="1673225" y="0"/>
            <a:ext cx="5424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Ampere’s Law (cont.)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0298" y="5671132"/>
            <a:ext cx="7560082" cy="9233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The same DC current </a:t>
            </a:r>
            <a:r>
              <a:rPr lang="en-US" i="1" dirty="0" err="1" smtClean="0">
                <a:solidFill>
                  <a:schemeClr val="bg2"/>
                </a:solidFill>
                <a:latin typeface="+mn-lt"/>
              </a:rPr>
              <a:t>I</a:t>
            </a:r>
            <a:r>
              <a:rPr lang="en-US" i="1" baseline="-25000" dirty="0" err="1" smtClean="0">
                <a:solidFill>
                  <a:schemeClr val="bg2"/>
                </a:solidFill>
                <a:latin typeface="+mn-lt"/>
              </a:rPr>
              <a:t>encl</a:t>
            </a:r>
            <a:r>
              <a:rPr lang="en-US" dirty="0" smtClean="0">
                <a:solidFill>
                  <a:schemeClr val="bg2"/>
                </a:solidFill>
              </a:rPr>
              <a:t> goes through any surface that is attached to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C</a:t>
            </a:r>
          </a:p>
          <a:p>
            <a:pPr algn="ctr"/>
            <a:r>
              <a:rPr lang="en-US" i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This follows from the </a:t>
            </a:r>
            <a:r>
              <a:rPr lang="en-US" dirty="0" err="1" smtClean="0">
                <a:solidFill>
                  <a:schemeClr val="bg2"/>
                </a:solidFill>
                <a:latin typeface="+mj-lt"/>
              </a:rPr>
              <a:t>KCL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law.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774875" y="2290984"/>
            <a:ext cx="2701471" cy="1690470"/>
            <a:chOff x="5655129" y="2465160"/>
            <a:chExt cx="2701471" cy="1690470"/>
          </a:xfrm>
        </p:grpSpPr>
        <p:sp>
          <p:nvSpPr>
            <p:cNvPr id="11269" name="Freeform 9"/>
            <p:cNvSpPr>
              <a:spLocks/>
            </p:cNvSpPr>
            <p:nvPr/>
          </p:nvSpPr>
          <p:spPr bwMode="auto">
            <a:xfrm rot="16200000">
              <a:off x="6642554" y="2307780"/>
              <a:ext cx="617538" cy="2592388"/>
            </a:xfrm>
            <a:custGeom>
              <a:avLst/>
              <a:gdLst>
                <a:gd name="T0" fmla="*/ 2147483647 w 1070"/>
                <a:gd name="T1" fmla="*/ 2147483647 h 666"/>
                <a:gd name="T2" fmla="*/ 2147483647 w 1070"/>
                <a:gd name="T3" fmla="*/ 2147483647 h 666"/>
                <a:gd name="T4" fmla="*/ 2147483647 w 1070"/>
                <a:gd name="T5" fmla="*/ 2147483647 h 666"/>
                <a:gd name="T6" fmla="*/ 2147483647 w 1070"/>
                <a:gd name="T7" fmla="*/ 2147483647 h 666"/>
                <a:gd name="T8" fmla="*/ 2147483647 w 1070"/>
                <a:gd name="T9" fmla="*/ 2147483647 h 666"/>
                <a:gd name="T10" fmla="*/ 2147483647 w 1070"/>
                <a:gd name="T11" fmla="*/ 2147483647 h 666"/>
                <a:gd name="T12" fmla="*/ 2147483647 w 1070"/>
                <a:gd name="T13" fmla="*/ 2147483647 h 666"/>
                <a:gd name="T14" fmla="*/ 2147483647 w 1070"/>
                <a:gd name="T15" fmla="*/ 2147483647 h 666"/>
                <a:gd name="T16" fmla="*/ 2147483647 w 1070"/>
                <a:gd name="T17" fmla="*/ 2147483647 h 666"/>
                <a:gd name="T18" fmla="*/ 2147483647 w 1070"/>
                <a:gd name="T19" fmla="*/ 2147483647 h 666"/>
                <a:gd name="T20" fmla="*/ 2147483647 w 1070"/>
                <a:gd name="T21" fmla="*/ 2147483647 h 666"/>
                <a:gd name="T22" fmla="*/ 2147483647 w 1070"/>
                <a:gd name="T23" fmla="*/ 2147483647 h 666"/>
                <a:gd name="T24" fmla="*/ 2147483647 w 1070"/>
                <a:gd name="T25" fmla="*/ 2147483647 h 666"/>
                <a:gd name="T26" fmla="*/ 2147483647 w 1070"/>
                <a:gd name="T27" fmla="*/ 2147483647 h 666"/>
                <a:gd name="T28" fmla="*/ 2147483647 w 1070"/>
                <a:gd name="T29" fmla="*/ 2147483647 h 666"/>
                <a:gd name="T30" fmla="*/ 2147483647 w 1070"/>
                <a:gd name="T31" fmla="*/ 2147483647 h 666"/>
                <a:gd name="T32" fmla="*/ 2147483647 w 1070"/>
                <a:gd name="T33" fmla="*/ 2147483647 h 666"/>
                <a:gd name="T34" fmla="*/ 2147483647 w 1070"/>
                <a:gd name="T35" fmla="*/ 2147483647 h 666"/>
                <a:gd name="T36" fmla="*/ 2147483647 w 1070"/>
                <a:gd name="T37" fmla="*/ 2147483647 h 666"/>
                <a:gd name="T38" fmla="*/ 2147483647 w 1070"/>
                <a:gd name="T39" fmla="*/ 2147483647 h 666"/>
                <a:gd name="T40" fmla="*/ 2147483647 w 1070"/>
                <a:gd name="T41" fmla="*/ 2147483647 h 666"/>
                <a:gd name="T42" fmla="*/ 2147483647 w 1070"/>
                <a:gd name="T43" fmla="*/ 2147483647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noFill/>
            <a:ln w="222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0" name="Line 10"/>
            <p:cNvSpPr>
              <a:spLocks noChangeShapeType="1"/>
            </p:cNvSpPr>
            <p:nvPr/>
          </p:nvSpPr>
          <p:spPr bwMode="auto">
            <a:xfrm flipV="1">
              <a:off x="7960178" y="3657154"/>
              <a:ext cx="158751" cy="825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3" name="Freeform 20"/>
            <p:cNvSpPr>
              <a:spLocks/>
            </p:cNvSpPr>
            <p:nvPr/>
          </p:nvSpPr>
          <p:spPr bwMode="auto">
            <a:xfrm rot="16200000">
              <a:off x="5462248" y="3513486"/>
              <a:ext cx="1041400" cy="242888"/>
            </a:xfrm>
            <a:custGeom>
              <a:avLst/>
              <a:gdLst>
                <a:gd name="T0" fmla="*/ 0 w 802"/>
                <a:gd name="T1" fmla="*/ 2147483647 h 197"/>
                <a:gd name="T2" fmla="*/ 2147483647 w 802"/>
                <a:gd name="T3" fmla="*/ 2147483647 h 197"/>
                <a:gd name="T4" fmla="*/ 2147483647 w 802"/>
                <a:gd name="T5" fmla="*/ 2147483647 h 197"/>
                <a:gd name="T6" fmla="*/ 2147483647 w 802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2"/>
                <a:gd name="T13" fmla="*/ 0 h 197"/>
                <a:gd name="T14" fmla="*/ 802 w 802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2" h="197">
                  <a:moveTo>
                    <a:pt x="0" y="197"/>
                  </a:moveTo>
                  <a:lnTo>
                    <a:pt x="295" y="185"/>
                  </a:lnTo>
                  <a:lnTo>
                    <a:pt x="525" y="131"/>
                  </a:lnTo>
                  <a:lnTo>
                    <a:pt x="802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" name="Freeform 21"/>
            <p:cNvSpPr>
              <a:spLocks/>
            </p:cNvSpPr>
            <p:nvPr/>
          </p:nvSpPr>
          <p:spPr bwMode="auto">
            <a:xfrm rot="16200000">
              <a:off x="5909923" y="3546824"/>
              <a:ext cx="1023938" cy="95250"/>
            </a:xfrm>
            <a:custGeom>
              <a:avLst/>
              <a:gdLst>
                <a:gd name="T0" fmla="*/ 0 w 789"/>
                <a:gd name="T1" fmla="*/ 2147483647 h 77"/>
                <a:gd name="T2" fmla="*/ 2147483647 w 789"/>
                <a:gd name="T3" fmla="*/ 2147483647 h 77"/>
                <a:gd name="T4" fmla="*/ 2147483647 w 789"/>
                <a:gd name="T5" fmla="*/ 2147483647 h 77"/>
                <a:gd name="T6" fmla="*/ 2147483647 w 789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9"/>
                <a:gd name="T13" fmla="*/ 0 h 77"/>
                <a:gd name="T14" fmla="*/ 789 w 789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9" h="77">
                  <a:moveTo>
                    <a:pt x="0" y="62"/>
                  </a:moveTo>
                  <a:lnTo>
                    <a:pt x="236" y="77"/>
                  </a:lnTo>
                  <a:lnTo>
                    <a:pt x="512" y="69"/>
                  </a:lnTo>
                  <a:lnTo>
                    <a:pt x="789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5" name="Freeform 22"/>
            <p:cNvSpPr>
              <a:spLocks/>
            </p:cNvSpPr>
            <p:nvPr/>
          </p:nvSpPr>
          <p:spPr bwMode="auto">
            <a:xfrm rot="16200000">
              <a:off x="6293304" y="3539680"/>
              <a:ext cx="1057275" cy="47625"/>
            </a:xfrm>
            <a:custGeom>
              <a:avLst/>
              <a:gdLst>
                <a:gd name="T0" fmla="*/ 0 w 814"/>
                <a:gd name="T1" fmla="*/ 2147483647 h 39"/>
                <a:gd name="T2" fmla="*/ 2147483647 w 814"/>
                <a:gd name="T3" fmla="*/ 2147483647 h 39"/>
                <a:gd name="T4" fmla="*/ 2147483647 w 814"/>
                <a:gd name="T5" fmla="*/ 0 h 39"/>
                <a:gd name="T6" fmla="*/ 0 60000 65536"/>
                <a:gd name="T7" fmla="*/ 0 60000 65536"/>
                <a:gd name="T8" fmla="*/ 0 60000 65536"/>
                <a:gd name="T9" fmla="*/ 0 w 814"/>
                <a:gd name="T10" fmla="*/ 0 h 39"/>
                <a:gd name="T11" fmla="*/ 814 w 814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39">
                  <a:moveTo>
                    <a:pt x="0" y="39"/>
                  </a:moveTo>
                  <a:lnTo>
                    <a:pt x="538" y="30"/>
                  </a:lnTo>
                  <a:lnTo>
                    <a:pt x="814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6" name="Freeform 23"/>
            <p:cNvSpPr>
              <a:spLocks/>
            </p:cNvSpPr>
            <p:nvPr/>
          </p:nvSpPr>
          <p:spPr bwMode="auto">
            <a:xfrm rot="16200000">
              <a:off x="7286285" y="3378549"/>
              <a:ext cx="1036638" cy="285750"/>
            </a:xfrm>
            <a:custGeom>
              <a:avLst/>
              <a:gdLst>
                <a:gd name="T0" fmla="*/ 0 w 799"/>
                <a:gd name="T1" fmla="*/ 0 h 231"/>
                <a:gd name="T2" fmla="*/ 2147483647 w 799"/>
                <a:gd name="T3" fmla="*/ 2147483647 h 231"/>
                <a:gd name="T4" fmla="*/ 2147483647 w 799"/>
                <a:gd name="T5" fmla="*/ 2147483647 h 231"/>
                <a:gd name="T6" fmla="*/ 2147483647 w 799"/>
                <a:gd name="T7" fmla="*/ 2147483647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9"/>
                <a:gd name="T13" fmla="*/ 0 h 231"/>
                <a:gd name="T14" fmla="*/ 799 w 799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9" h="231">
                  <a:moveTo>
                    <a:pt x="0" y="0"/>
                  </a:moveTo>
                  <a:lnTo>
                    <a:pt x="280" y="30"/>
                  </a:lnTo>
                  <a:lnTo>
                    <a:pt x="556" y="102"/>
                  </a:lnTo>
                  <a:lnTo>
                    <a:pt x="799" y="231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7" name="Freeform 24"/>
            <p:cNvSpPr>
              <a:spLocks/>
            </p:cNvSpPr>
            <p:nvPr/>
          </p:nvSpPr>
          <p:spPr bwMode="auto">
            <a:xfrm rot="16200000">
              <a:off x="6837023" y="3459511"/>
              <a:ext cx="1177925" cy="131763"/>
            </a:xfrm>
            <a:custGeom>
              <a:avLst/>
              <a:gdLst>
                <a:gd name="T0" fmla="*/ 0 w 907"/>
                <a:gd name="T1" fmla="*/ 0 h 106"/>
                <a:gd name="T2" fmla="*/ 2147483647 w 907"/>
                <a:gd name="T3" fmla="*/ 2147483647 h 106"/>
                <a:gd name="T4" fmla="*/ 2147483647 w 907"/>
                <a:gd name="T5" fmla="*/ 2147483647 h 106"/>
                <a:gd name="T6" fmla="*/ 2147483647 w 907"/>
                <a:gd name="T7" fmla="*/ 2147483647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106"/>
                <a:gd name="T14" fmla="*/ 907 w 907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106">
                  <a:moveTo>
                    <a:pt x="0" y="0"/>
                  </a:moveTo>
                  <a:lnTo>
                    <a:pt x="292" y="8"/>
                  </a:lnTo>
                  <a:lnTo>
                    <a:pt x="599" y="39"/>
                  </a:lnTo>
                  <a:lnTo>
                    <a:pt x="907" y="106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" name="Object 6"/>
            <p:cNvGraphicFramePr>
              <a:graphicFrameLocks noChangeAspect="1"/>
            </p:cNvGraphicFramePr>
            <p:nvPr/>
          </p:nvGraphicFramePr>
          <p:xfrm>
            <a:off x="8108950" y="3816350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9" name="Equation" r:id="rId6" imgW="152202" imgH="177569" progId="Equation.DSMT4">
                    <p:embed/>
                  </p:oleObj>
                </mc:Choice>
                <mc:Fallback>
                  <p:oleObj name="Equation" r:id="rId6" imgW="152202" imgH="177569" progId="Equation.DSMT4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8950" y="3816350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6798128" y="2465160"/>
            <a:ext cx="43338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0" name="Equation" r:id="rId8" imgW="266584" imgH="228501" progId="Equation.DSMT4">
                    <p:embed/>
                  </p:oleObj>
                </mc:Choice>
                <mc:Fallback>
                  <p:oleObj name="Equation" r:id="rId8" imgW="266584" imgH="228501" progId="Equation.DSMT4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8128" y="2465160"/>
                          <a:ext cx="43338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7"/>
          <p:cNvSpPr>
            <a:spLocks noChangeArrowheads="1"/>
          </p:cNvSpPr>
          <p:nvPr/>
        </p:nvSpPr>
        <p:spPr bwMode="auto">
          <a:xfrm>
            <a:off x="2076223" y="3974989"/>
            <a:ext cx="2241550" cy="11430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6" name="Object 19"/>
          <p:cNvGraphicFramePr>
            <a:graphicFrameLocks noChangeAspect="1"/>
          </p:cNvGraphicFramePr>
          <p:nvPr/>
        </p:nvGraphicFramePr>
        <p:xfrm>
          <a:off x="2217964" y="4168330"/>
          <a:ext cx="19510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6" name="Equation" r:id="rId4" imgW="888614" imgH="380835" progId="Equation.DSMT4">
                  <p:embed/>
                </p:oleObj>
              </mc:Choice>
              <mc:Fallback>
                <p:oleObj name="Equation" r:id="rId4" imgW="888614" imgH="380835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964" y="4168330"/>
                        <a:ext cx="1951038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Text Box 27"/>
          <p:cNvSpPr txBox="1">
            <a:spLocks noChangeArrowheads="1"/>
          </p:cNvSpPr>
          <p:nvPr/>
        </p:nvSpPr>
        <p:spPr bwMode="auto">
          <a:xfrm>
            <a:off x="5768524" y="5468489"/>
            <a:ext cx="22320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“Right-Hand Rule”</a:t>
            </a:r>
          </a:p>
        </p:txBody>
      </p:sp>
      <p:sp>
        <p:nvSpPr>
          <p:cNvPr id="383006" name="Text Box 30"/>
          <p:cNvSpPr txBox="1">
            <a:spLocks noChangeArrowheads="1"/>
          </p:cNvSpPr>
          <p:nvPr/>
        </p:nvSpPr>
        <p:spPr bwMode="auto">
          <a:xfrm>
            <a:off x="1673225" y="0"/>
            <a:ext cx="5424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Ampere’s Law (cont.)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38" y="1235448"/>
            <a:ext cx="8041576" cy="173893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Right-hand rule for Ampere’s law: </a:t>
            </a:r>
          </a:p>
          <a:p>
            <a:pPr algn="just"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2"/>
                </a:solidFill>
              </a:rPr>
              <a:t>The fingers of the right hand are in the direction of the path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C</a:t>
            </a:r>
            <a:r>
              <a:rPr lang="en-US" dirty="0" smtClean="0">
                <a:solidFill>
                  <a:schemeClr val="bg2"/>
                </a:solidFill>
              </a:rPr>
              <a:t>, and the thumb gives the reference direction for the current that is enclosed by the path.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bg2"/>
                </a:solidFill>
              </a:rPr>
              <a:t> (If the </a:t>
            </a:r>
            <a:r>
              <a:rPr lang="en-US" dirty="0">
                <a:solidFill>
                  <a:schemeClr val="bg2"/>
                </a:solidFill>
              </a:rPr>
              <a:t>contour </a:t>
            </a:r>
            <a:r>
              <a:rPr lang="en-US" i="1" dirty="0">
                <a:solidFill>
                  <a:schemeClr val="bg2"/>
                </a:solidFill>
                <a:latin typeface="+mn-lt"/>
              </a:rPr>
              <a:t>C</a:t>
            </a:r>
            <a:r>
              <a:rPr lang="en-US" dirty="0">
                <a:solidFill>
                  <a:schemeClr val="bg2"/>
                </a:solidFill>
              </a:rPr>
              <a:t> goes </a:t>
            </a:r>
            <a:r>
              <a:rPr lang="en-US" dirty="0" smtClean="0">
                <a:solidFill>
                  <a:schemeClr val="bg2"/>
                </a:solidFill>
              </a:rPr>
              <a:t>counterclockwise, then </a:t>
            </a:r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dirty="0" smtClean="0">
                <a:solidFill>
                  <a:schemeClr val="bg2"/>
                </a:solidFill>
              </a:rPr>
              <a:t>reference </a:t>
            </a:r>
            <a:r>
              <a:rPr lang="en-US" dirty="0">
                <a:solidFill>
                  <a:schemeClr val="bg2"/>
                </a:solidFill>
              </a:rPr>
              <a:t>direction </a:t>
            </a:r>
            <a:r>
              <a:rPr lang="en-US" dirty="0" smtClean="0">
                <a:solidFill>
                  <a:schemeClr val="bg2"/>
                </a:solidFill>
              </a:rPr>
              <a:t>for current is </a:t>
            </a:r>
            <a:r>
              <a:rPr lang="en-US" dirty="0">
                <a:solidFill>
                  <a:schemeClr val="bg2"/>
                </a:solidFill>
              </a:rPr>
              <a:t>pointing up.)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5535390" y="3401328"/>
            <a:ext cx="2701471" cy="1690470"/>
            <a:chOff x="5655129" y="2465160"/>
            <a:chExt cx="2701471" cy="1690470"/>
          </a:xfrm>
        </p:grpSpPr>
        <p:sp>
          <p:nvSpPr>
            <p:cNvPr id="11269" name="Freeform 9"/>
            <p:cNvSpPr>
              <a:spLocks/>
            </p:cNvSpPr>
            <p:nvPr/>
          </p:nvSpPr>
          <p:spPr bwMode="auto">
            <a:xfrm rot="16200000">
              <a:off x="6642554" y="2307780"/>
              <a:ext cx="617538" cy="2592388"/>
            </a:xfrm>
            <a:custGeom>
              <a:avLst/>
              <a:gdLst>
                <a:gd name="T0" fmla="*/ 2147483647 w 1070"/>
                <a:gd name="T1" fmla="*/ 2147483647 h 666"/>
                <a:gd name="T2" fmla="*/ 2147483647 w 1070"/>
                <a:gd name="T3" fmla="*/ 2147483647 h 666"/>
                <a:gd name="T4" fmla="*/ 2147483647 w 1070"/>
                <a:gd name="T5" fmla="*/ 2147483647 h 666"/>
                <a:gd name="T6" fmla="*/ 2147483647 w 1070"/>
                <a:gd name="T7" fmla="*/ 2147483647 h 666"/>
                <a:gd name="T8" fmla="*/ 2147483647 w 1070"/>
                <a:gd name="T9" fmla="*/ 2147483647 h 666"/>
                <a:gd name="T10" fmla="*/ 2147483647 w 1070"/>
                <a:gd name="T11" fmla="*/ 2147483647 h 666"/>
                <a:gd name="T12" fmla="*/ 2147483647 w 1070"/>
                <a:gd name="T13" fmla="*/ 2147483647 h 666"/>
                <a:gd name="T14" fmla="*/ 2147483647 w 1070"/>
                <a:gd name="T15" fmla="*/ 2147483647 h 666"/>
                <a:gd name="T16" fmla="*/ 2147483647 w 1070"/>
                <a:gd name="T17" fmla="*/ 2147483647 h 666"/>
                <a:gd name="T18" fmla="*/ 2147483647 w 1070"/>
                <a:gd name="T19" fmla="*/ 2147483647 h 666"/>
                <a:gd name="T20" fmla="*/ 2147483647 w 1070"/>
                <a:gd name="T21" fmla="*/ 2147483647 h 666"/>
                <a:gd name="T22" fmla="*/ 2147483647 w 1070"/>
                <a:gd name="T23" fmla="*/ 2147483647 h 666"/>
                <a:gd name="T24" fmla="*/ 2147483647 w 1070"/>
                <a:gd name="T25" fmla="*/ 2147483647 h 666"/>
                <a:gd name="T26" fmla="*/ 2147483647 w 1070"/>
                <a:gd name="T27" fmla="*/ 2147483647 h 666"/>
                <a:gd name="T28" fmla="*/ 2147483647 w 1070"/>
                <a:gd name="T29" fmla="*/ 2147483647 h 666"/>
                <a:gd name="T30" fmla="*/ 2147483647 w 1070"/>
                <a:gd name="T31" fmla="*/ 2147483647 h 666"/>
                <a:gd name="T32" fmla="*/ 2147483647 w 1070"/>
                <a:gd name="T33" fmla="*/ 2147483647 h 666"/>
                <a:gd name="T34" fmla="*/ 2147483647 w 1070"/>
                <a:gd name="T35" fmla="*/ 2147483647 h 666"/>
                <a:gd name="T36" fmla="*/ 2147483647 w 1070"/>
                <a:gd name="T37" fmla="*/ 2147483647 h 666"/>
                <a:gd name="T38" fmla="*/ 2147483647 w 1070"/>
                <a:gd name="T39" fmla="*/ 2147483647 h 666"/>
                <a:gd name="T40" fmla="*/ 2147483647 w 1070"/>
                <a:gd name="T41" fmla="*/ 2147483647 h 666"/>
                <a:gd name="T42" fmla="*/ 2147483647 w 1070"/>
                <a:gd name="T43" fmla="*/ 2147483647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noFill/>
            <a:ln w="222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0" name="Line 10"/>
            <p:cNvSpPr>
              <a:spLocks noChangeShapeType="1"/>
            </p:cNvSpPr>
            <p:nvPr/>
          </p:nvSpPr>
          <p:spPr bwMode="auto">
            <a:xfrm flipV="1">
              <a:off x="7960178" y="3657154"/>
              <a:ext cx="158751" cy="825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3" name="Freeform 20"/>
            <p:cNvSpPr>
              <a:spLocks/>
            </p:cNvSpPr>
            <p:nvPr/>
          </p:nvSpPr>
          <p:spPr bwMode="auto">
            <a:xfrm rot="16200000">
              <a:off x="5462248" y="3513486"/>
              <a:ext cx="1041400" cy="242888"/>
            </a:xfrm>
            <a:custGeom>
              <a:avLst/>
              <a:gdLst>
                <a:gd name="T0" fmla="*/ 0 w 802"/>
                <a:gd name="T1" fmla="*/ 2147483647 h 197"/>
                <a:gd name="T2" fmla="*/ 2147483647 w 802"/>
                <a:gd name="T3" fmla="*/ 2147483647 h 197"/>
                <a:gd name="T4" fmla="*/ 2147483647 w 802"/>
                <a:gd name="T5" fmla="*/ 2147483647 h 197"/>
                <a:gd name="T6" fmla="*/ 2147483647 w 802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2"/>
                <a:gd name="T13" fmla="*/ 0 h 197"/>
                <a:gd name="T14" fmla="*/ 802 w 802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2" h="197">
                  <a:moveTo>
                    <a:pt x="0" y="197"/>
                  </a:moveTo>
                  <a:lnTo>
                    <a:pt x="295" y="185"/>
                  </a:lnTo>
                  <a:lnTo>
                    <a:pt x="525" y="131"/>
                  </a:lnTo>
                  <a:lnTo>
                    <a:pt x="802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" name="Freeform 21"/>
            <p:cNvSpPr>
              <a:spLocks/>
            </p:cNvSpPr>
            <p:nvPr/>
          </p:nvSpPr>
          <p:spPr bwMode="auto">
            <a:xfrm rot="16200000">
              <a:off x="5909923" y="3546824"/>
              <a:ext cx="1023938" cy="95250"/>
            </a:xfrm>
            <a:custGeom>
              <a:avLst/>
              <a:gdLst>
                <a:gd name="T0" fmla="*/ 0 w 789"/>
                <a:gd name="T1" fmla="*/ 2147483647 h 77"/>
                <a:gd name="T2" fmla="*/ 2147483647 w 789"/>
                <a:gd name="T3" fmla="*/ 2147483647 h 77"/>
                <a:gd name="T4" fmla="*/ 2147483647 w 789"/>
                <a:gd name="T5" fmla="*/ 2147483647 h 77"/>
                <a:gd name="T6" fmla="*/ 2147483647 w 789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9"/>
                <a:gd name="T13" fmla="*/ 0 h 77"/>
                <a:gd name="T14" fmla="*/ 789 w 789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9" h="77">
                  <a:moveTo>
                    <a:pt x="0" y="62"/>
                  </a:moveTo>
                  <a:lnTo>
                    <a:pt x="236" y="77"/>
                  </a:lnTo>
                  <a:lnTo>
                    <a:pt x="512" y="69"/>
                  </a:lnTo>
                  <a:lnTo>
                    <a:pt x="789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5" name="Freeform 22"/>
            <p:cNvSpPr>
              <a:spLocks/>
            </p:cNvSpPr>
            <p:nvPr/>
          </p:nvSpPr>
          <p:spPr bwMode="auto">
            <a:xfrm rot="16200000">
              <a:off x="6293304" y="3539680"/>
              <a:ext cx="1057275" cy="47625"/>
            </a:xfrm>
            <a:custGeom>
              <a:avLst/>
              <a:gdLst>
                <a:gd name="T0" fmla="*/ 0 w 814"/>
                <a:gd name="T1" fmla="*/ 2147483647 h 39"/>
                <a:gd name="T2" fmla="*/ 2147483647 w 814"/>
                <a:gd name="T3" fmla="*/ 2147483647 h 39"/>
                <a:gd name="T4" fmla="*/ 2147483647 w 814"/>
                <a:gd name="T5" fmla="*/ 0 h 39"/>
                <a:gd name="T6" fmla="*/ 0 60000 65536"/>
                <a:gd name="T7" fmla="*/ 0 60000 65536"/>
                <a:gd name="T8" fmla="*/ 0 60000 65536"/>
                <a:gd name="T9" fmla="*/ 0 w 814"/>
                <a:gd name="T10" fmla="*/ 0 h 39"/>
                <a:gd name="T11" fmla="*/ 814 w 814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39">
                  <a:moveTo>
                    <a:pt x="0" y="39"/>
                  </a:moveTo>
                  <a:lnTo>
                    <a:pt x="538" y="30"/>
                  </a:lnTo>
                  <a:lnTo>
                    <a:pt x="814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6" name="Freeform 23"/>
            <p:cNvSpPr>
              <a:spLocks/>
            </p:cNvSpPr>
            <p:nvPr/>
          </p:nvSpPr>
          <p:spPr bwMode="auto">
            <a:xfrm rot="16200000">
              <a:off x="7286285" y="3378549"/>
              <a:ext cx="1036638" cy="285750"/>
            </a:xfrm>
            <a:custGeom>
              <a:avLst/>
              <a:gdLst>
                <a:gd name="T0" fmla="*/ 0 w 799"/>
                <a:gd name="T1" fmla="*/ 0 h 231"/>
                <a:gd name="T2" fmla="*/ 2147483647 w 799"/>
                <a:gd name="T3" fmla="*/ 2147483647 h 231"/>
                <a:gd name="T4" fmla="*/ 2147483647 w 799"/>
                <a:gd name="T5" fmla="*/ 2147483647 h 231"/>
                <a:gd name="T6" fmla="*/ 2147483647 w 799"/>
                <a:gd name="T7" fmla="*/ 2147483647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9"/>
                <a:gd name="T13" fmla="*/ 0 h 231"/>
                <a:gd name="T14" fmla="*/ 799 w 799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9" h="231">
                  <a:moveTo>
                    <a:pt x="0" y="0"/>
                  </a:moveTo>
                  <a:lnTo>
                    <a:pt x="280" y="30"/>
                  </a:lnTo>
                  <a:lnTo>
                    <a:pt x="556" y="102"/>
                  </a:lnTo>
                  <a:lnTo>
                    <a:pt x="799" y="231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7" name="Freeform 24"/>
            <p:cNvSpPr>
              <a:spLocks/>
            </p:cNvSpPr>
            <p:nvPr/>
          </p:nvSpPr>
          <p:spPr bwMode="auto">
            <a:xfrm rot="16200000">
              <a:off x="6837023" y="3459511"/>
              <a:ext cx="1177925" cy="131763"/>
            </a:xfrm>
            <a:custGeom>
              <a:avLst/>
              <a:gdLst>
                <a:gd name="T0" fmla="*/ 0 w 907"/>
                <a:gd name="T1" fmla="*/ 0 h 106"/>
                <a:gd name="T2" fmla="*/ 2147483647 w 907"/>
                <a:gd name="T3" fmla="*/ 2147483647 h 106"/>
                <a:gd name="T4" fmla="*/ 2147483647 w 907"/>
                <a:gd name="T5" fmla="*/ 2147483647 h 106"/>
                <a:gd name="T6" fmla="*/ 2147483647 w 907"/>
                <a:gd name="T7" fmla="*/ 2147483647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106"/>
                <a:gd name="T14" fmla="*/ 907 w 907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106">
                  <a:moveTo>
                    <a:pt x="0" y="0"/>
                  </a:moveTo>
                  <a:lnTo>
                    <a:pt x="292" y="8"/>
                  </a:lnTo>
                  <a:lnTo>
                    <a:pt x="599" y="39"/>
                  </a:lnTo>
                  <a:lnTo>
                    <a:pt x="907" y="106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" name="Object 6"/>
            <p:cNvGraphicFramePr>
              <a:graphicFrameLocks noChangeAspect="1"/>
            </p:cNvGraphicFramePr>
            <p:nvPr/>
          </p:nvGraphicFramePr>
          <p:xfrm>
            <a:off x="8108950" y="3816350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17" name="Equation" r:id="rId6" imgW="152202" imgH="177569" progId="Equation.DSMT4">
                    <p:embed/>
                  </p:oleObj>
                </mc:Choice>
                <mc:Fallback>
                  <p:oleObj name="Equation" r:id="rId6" imgW="152202" imgH="177569" progId="Equation.DSMT4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8950" y="3816350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6798128" y="2465160"/>
            <a:ext cx="43338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318" name="Equation" r:id="rId8" imgW="266584" imgH="228501" progId="Equation.DSMT4">
                    <p:embed/>
                  </p:oleObj>
                </mc:Choice>
                <mc:Fallback>
                  <p:oleObj name="Equation" r:id="rId8" imgW="266584" imgH="228501" progId="Equation.DSMT4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8128" y="2465160"/>
                          <a:ext cx="43338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7"/>
          <p:cNvSpPr>
            <a:spLocks noChangeArrowheads="1"/>
          </p:cNvSpPr>
          <p:nvPr/>
        </p:nvSpPr>
        <p:spPr bwMode="auto">
          <a:xfrm>
            <a:off x="3276373" y="1565164"/>
            <a:ext cx="2241550" cy="11430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922988"/>
              </p:ext>
            </p:extLst>
          </p:nvPr>
        </p:nvGraphicFramePr>
        <p:xfrm>
          <a:off x="3484789" y="1768030"/>
          <a:ext cx="195103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2" name="Equation" r:id="rId4" imgW="888614" imgH="380835" progId="Equation.DSMT4">
                  <p:embed/>
                </p:oleObj>
              </mc:Choice>
              <mc:Fallback>
                <p:oleObj name="Equation" r:id="rId4" imgW="888614" imgH="380835" progId="Equation.DSMT4">
                  <p:embed/>
                  <p:pic>
                    <p:nvPicPr>
                      <p:cNvPr id="1126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789" y="1768030"/>
                        <a:ext cx="1951038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Text Box 27"/>
          <p:cNvSpPr txBox="1">
            <a:spLocks noChangeArrowheads="1"/>
          </p:cNvSpPr>
          <p:nvPr/>
        </p:nvSpPr>
        <p:spPr bwMode="auto">
          <a:xfrm>
            <a:off x="683331" y="3668264"/>
            <a:ext cx="3288594" cy="46166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The direction of the current enclosed is chosen by the right-hand rule.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3006" name="Text Box 30"/>
          <p:cNvSpPr txBox="1">
            <a:spLocks noChangeArrowheads="1"/>
          </p:cNvSpPr>
          <p:nvPr/>
        </p:nvSpPr>
        <p:spPr bwMode="auto">
          <a:xfrm>
            <a:off x="1673224" y="0"/>
            <a:ext cx="619442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Ampere’s Law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ummary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13" y="5054973"/>
            <a:ext cx="8041576" cy="121571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Right-hand rule for Ampere’s law: 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400" dirty="0" smtClean="0">
                <a:solidFill>
                  <a:schemeClr val="bg2"/>
                </a:solidFill>
              </a:rPr>
              <a:t>The fingers of the right hand are in the direction of the path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C</a:t>
            </a:r>
            <a:r>
              <a:rPr lang="en-US" sz="1400" dirty="0" smtClean="0">
                <a:solidFill>
                  <a:schemeClr val="bg2"/>
                </a:solidFill>
              </a:rPr>
              <a:t>, and the thumb gives the reference direction for the current that is enclosed by the path.</a:t>
            </a:r>
          </a:p>
          <a:p>
            <a:pPr algn="just">
              <a:defRPr/>
            </a:pPr>
            <a:r>
              <a:rPr lang="en-US" sz="1400" dirty="0" smtClean="0">
                <a:solidFill>
                  <a:schemeClr val="bg2"/>
                </a:solidFill>
              </a:rPr>
              <a:t> (If the </a:t>
            </a:r>
            <a:r>
              <a:rPr lang="en-US" sz="1400" dirty="0">
                <a:solidFill>
                  <a:schemeClr val="bg2"/>
                </a:solidFill>
              </a:rPr>
              <a:t>contour </a:t>
            </a:r>
            <a:r>
              <a:rPr lang="en-US" sz="1400" i="1" dirty="0">
                <a:solidFill>
                  <a:schemeClr val="bg2"/>
                </a:solidFill>
                <a:latin typeface="+mn-lt"/>
              </a:rPr>
              <a:t>C</a:t>
            </a:r>
            <a:r>
              <a:rPr lang="en-US" sz="1400" dirty="0">
                <a:solidFill>
                  <a:schemeClr val="bg2"/>
                </a:solidFill>
              </a:rPr>
              <a:t> goes </a:t>
            </a:r>
            <a:r>
              <a:rPr lang="en-US" sz="1400" dirty="0" smtClean="0">
                <a:solidFill>
                  <a:schemeClr val="bg2"/>
                </a:solidFill>
              </a:rPr>
              <a:t>counterclockwise, then </a:t>
            </a:r>
            <a:r>
              <a:rPr lang="en-US" sz="1400" dirty="0">
                <a:solidFill>
                  <a:schemeClr val="bg2"/>
                </a:solidFill>
              </a:rPr>
              <a:t>the </a:t>
            </a:r>
            <a:r>
              <a:rPr lang="en-US" sz="1400" dirty="0" smtClean="0">
                <a:solidFill>
                  <a:schemeClr val="bg2"/>
                </a:solidFill>
              </a:rPr>
              <a:t>reference </a:t>
            </a:r>
            <a:r>
              <a:rPr lang="en-US" sz="1400" dirty="0">
                <a:solidFill>
                  <a:schemeClr val="bg2"/>
                </a:solidFill>
              </a:rPr>
              <a:t>direction </a:t>
            </a:r>
            <a:r>
              <a:rPr lang="en-US" sz="1400" dirty="0" smtClean="0">
                <a:solidFill>
                  <a:schemeClr val="bg2"/>
                </a:solidFill>
              </a:rPr>
              <a:t>for current is </a:t>
            </a:r>
            <a:r>
              <a:rPr lang="en-US" sz="1400" dirty="0">
                <a:solidFill>
                  <a:schemeClr val="bg2"/>
                </a:solidFill>
              </a:rPr>
              <a:t>pointing up.)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4897215" y="2801253"/>
            <a:ext cx="2701471" cy="1690470"/>
            <a:chOff x="5655129" y="2465160"/>
            <a:chExt cx="2701471" cy="1690470"/>
          </a:xfrm>
        </p:grpSpPr>
        <p:sp>
          <p:nvSpPr>
            <p:cNvPr id="11269" name="Freeform 9"/>
            <p:cNvSpPr>
              <a:spLocks/>
            </p:cNvSpPr>
            <p:nvPr/>
          </p:nvSpPr>
          <p:spPr bwMode="auto">
            <a:xfrm rot="16200000">
              <a:off x="6642554" y="2307780"/>
              <a:ext cx="617538" cy="2592388"/>
            </a:xfrm>
            <a:custGeom>
              <a:avLst/>
              <a:gdLst>
                <a:gd name="T0" fmla="*/ 2147483647 w 1070"/>
                <a:gd name="T1" fmla="*/ 2147483647 h 666"/>
                <a:gd name="T2" fmla="*/ 2147483647 w 1070"/>
                <a:gd name="T3" fmla="*/ 2147483647 h 666"/>
                <a:gd name="T4" fmla="*/ 2147483647 w 1070"/>
                <a:gd name="T5" fmla="*/ 2147483647 h 666"/>
                <a:gd name="T6" fmla="*/ 2147483647 w 1070"/>
                <a:gd name="T7" fmla="*/ 2147483647 h 666"/>
                <a:gd name="T8" fmla="*/ 2147483647 w 1070"/>
                <a:gd name="T9" fmla="*/ 2147483647 h 666"/>
                <a:gd name="T10" fmla="*/ 2147483647 w 1070"/>
                <a:gd name="T11" fmla="*/ 2147483647 h 666"/>
                <a:gd name="T12" fmla="*/ 2147483647 w 1070"/>
                <a:gd name="T13" fmla="*/ 2147483647 h 666"/>
                <a:gd name="T14" fmla="*/ 2147483647 w 1070"/>
                <a:gd name="T15" fmla="*/ 2147483647 h 666"/>
                <a:gd name="T16" fmla="*/ 2147483647 w 1070"/>
                <a:gd name="T17" fmla="*/ 2147483647 h 666"/>
                <a:gd name="T18" fmla="*/ 2147483647 w 1070"/>
                <a:gd name="T19" fmla="*/ 2147483647 h 666"/>
                <a:gd name="T20" fmla="*/ 2147483647 w 1070"/>
                <a:gd name="T21" fmla="*/ 2147483647 h 666"/>
                <a:gd name="T22" fmla="*/ 2147483647 w 1070"/>
                <a:gd name="T23" fmla="*/ 2147483647 h 666"/>
                <a:gd name="T24" fmla="*/ 2147483647 w 1070"/>
                <a:gd name="T25" fmla="*/ 2147483647 h 666"/>
                <a:gd name="T26" fmla="*/ 2147483647 w 1070"/>
                <a:gd name="T27" fmla="*/ 2147483647 h 666"/>
                <a:gd name="T28" fmla="*/ 2147483647 w 1070"/>
                <a:gd name="T29" fmla="*/ 2147483647 h 666"/>
                <a:gd name="T30" fmla="*/ 2147483647 w 1070"/>
                <a:gd name="T31" fmla="*/ 2147483647 h 666"/>
                <a:gd name="T32" fmla="*/ 2147483647 w 1070"/>
                <a:gd name="T33" fmla="*/ 2147483647 h 666"/>
                <a:gd name="T34" fmla="*/ 2147483647 w 1070"/>
                <a:gd name="T35" fmla="*/ 2147483647 h 666"/>
                <a:gd name="T36" fmla="*/ 2147483647 w 1070"/>
                <a:gd name="T37" fmla="*/ 2147483647 h 666"/>
                <a:gd name="T38" fmla="*/ 2147483647 w 1070"/>
                <a:gd name="T39" fmla="*/ 2147483647 h 666"/>
                <a:gd name="T40" fmla="*/ 2147483647 w 1070"/>
                <a:gd name="T41" fmla="*/ 2147483647 h 666"/>
                <a:gd name="T42" fmla="*/ 2147483647 w 1070"/>
                <a:gd name="T43" fmla="*/ 2147483647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noFill/>
            <a:ln w="222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0" name="Line 10"/>
            <p:cNvSpPr>
              <a:spLocks noChangeShapeType="1"/>
            </p:cNvSpPr>
            <p:nvPr/>
          </p:nvSpPr>
          <p:spPr bwMode="auto">
            <a:xfrm flipV="1">
              <a:off x="7960178" y="3657154"/>
              <a:ext cx="158751" cy="825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3" name="Freeform 20"/>
            <p:cNvSpPr>
              <a:spLocks/>
            </p:cNvSpPr>
            <p:nvPr/>
          </p:nvSpPr>
          <p:spPr bwMode="auto">
            <a:xfrm rot="16200000">
              <a:off x="5462248" y="3513486"/>
              <a:ext cx="1041400" cy="242888"/>
            </a:xfrm>
            <a:custGeom>
              <a:avLst/>
              <a:gdLst>
                <a:gd name="T0" fmla="*/ 0 w 802"/>
                <a:gd name="T1" fmla="*/ 2147483647 h 197"/>
                <a:gd name="T2" fmla="*/ 2147483647 w 802"/>
                <a:gd name="T3" fmla="*/ 2147483647 h 197"/>
                <a:gd name="T4" fmla="*/ 2147483647 w 802"/>
                <a:gd name="T5" fmla="*/ 2147483647 h 197"/>
                <a:gd name="T6" fmla="*/ 2147483647 w 802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2"/>
                <a:gd name="T13" fmla="*/ 0 h 197"/>
                <a:gd name="T14" fmla="*/ 802 w 802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2" h="197">
                  <a:moveTo>
                    <a:pt x="0" y="197"/>
                  </a:moveTo>
                  <a:lnTo>
                    <a:pt x="295" y="185"/>
                  </a:lnTo>
                  <a:lnTo>
                    <a:pt x="525" y="131"/>
                  </a:lnTo>
                  <a:lnTo>
                    <a:pt x="802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" name="Freeform 21"/>
            <p:cNvSpPr>
              <a:spLocks/>
            </p:cNvSpPr>
            <p:nvPr/>
          </p:nvSpPr>
          <p:spPr bwMode="auto">
            <a:xfrm rot="16200000">
              <a:off x="5909923" y="3546824"/>
              <a:ext cx="1023938" cy="95250"/>
            </a:xfrm>
            <a:custGeom>
              <a:avLst/>
              <a:gdLst>
                <a:gd name="T0" fmla="*/ 0 w 789"/>
                <a:gd name="T1" fmla="*/ 2147483647 h 77"/>
                <a:gd name="T2" fmla="*/ 2147483647 w 789"/>
                <a:gd name="T3" fmla="*/ 2147483647 h 77"/>
                <a:gd name="T4" fmla="*/ 2147483647 w 789"/>
                <a:gd name="T5" fmla="*/ 2147483647 h 77"/>
                <a:gd name="T6" fmla="*/ 2147483647 w 789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9"/>
                <a:gd name="T13" fmla="*/ 0 h 77"/>
                <a:gd name="T14" fmla="*/ 789 w 789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9" h="77">
                  <a:moveTo>
                    <a:pt x="0" y="62"/>
                  </a:moveTo>
                  <a:lnTo>
                    <a:pt x="236" y="77"/>
                  </a:lnTo>
                  <a:lnTo>
                    <a:pt x="512" y="69"/>
                  </a:lnTo>
                  <a:lnTo>
                    <a:pt x="789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5" name="Freeform 22"/>
            <p:cNvSpPr>
              <a:spLocks/>
            </p:cNvSpPr>
            <p:nvPr/>
          </p:nvSpPr>
          <p:spPr bwMode="auto">
            <a:xfrm rot="16200000">
              <a:off x="6293304" y="3539680"/>
              <a:ext cx="1057275" cy="47625"/>
            </a:xfrm>
            <a:custGeom>
              <a:avLst/>
              <a:gdLst>
                <a:gd name="T0" fmla="*/ 0 w 814"/>
                <a:gd name="T1" fmla="*/ 2147483647 h 39"/>
                <a:gd name="T2" fmla="*/ 2147483647 w 814"/>
                <a:gd name="T3" fmla="*/ 2147483647 h 39"/>
                <a:gd name="T4" fmla="*/ 2147483647 w 814"/>
                <a:gd name="T5" fmla="*/ 0 h 39"/>
                <a:gd name="T6" fmla="*/ 0 60000 65536"/>
                <a:gd name="T7" fmla="*/ 0 60000 65536"/>
                <a:gd name="T8" fmla="*/ 0 60000 65536"/>
                <a:gd name="T9" fmla="*/ 0 w 814"/>
                <a:gd name="T10" fmla="*/ 0 h 39"/>
                <a:gd name="T11" fmla="*/ 814 w 814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4" h="39">
                  <a:moveTo>
                    <a:pt x="0" y="39"/>
                  </a:moveTo>
                  <a:lnTo>
                    <a:pt x="538" y="30"/>
                  </a:lnTo>
                  <a:lnTo>
                    <a:pt x="814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6" name="Freeform 23"/>
            <p:cNvSpPr>
              <a:spLocks/>
            </p:cNvSpPr>
            <p:nvPr/>
          </p:nvSpPr>
          <p:spPr bwMode="auto">
            <a:xfrm rot="16200000">
              <a:off x="7286285" y="3378549"/>
              <a:ext cx="1036638" cy="285750"/>
            </a:xfrm>
            <a:custGeom>
              <a:avLst/>
              <a:gdLst>
                <a:gd name="T0" fmla="*/ 0 w 799"/>
                <a:gd name="T1" fmla="*/ 0 h 231"/>
                <a:gd name="T2" fmla="*/ 2147483647 w 799"/>
                <a:gd name="T3" fmla="*/ 2147483647 h 231"/>
                <a:gd name="T4" fmla="*/ 2147483647 w 799"/>
                <a:gd name="T5" fmla="*/ 2147483647 h 231"/>
                <a:gd name="T6" fmla="*/ 2147483647 w 799"/>
                <a:gd name="T7" fmla="*/ 2147483647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9"/>
                <a:gd name="T13" fmla="*/ 0 h 231"/>
                <a:gd name="T14" fmla="*/ 799 w 799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9" h="231">
                  <a:moveTo>
                    <a:pt x="0" y="0"/>
                  </a:moveTo>
                  <a:lnTo>
                    <a:pt x="280" y="30"/>
                  </a:lnTo>
                  <a:lnTo>
                    <a:pt x="556" y="102"/>
                  </a:lnTo>
                  <a:lnTo>
                    <a:pt x="799" y="231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7" name="Freeform 24"/>
            <p:cNvSpPr>
              <a:spLocks/>
            </p:cNvSpPr>
            <p:nvPr/>
          </p:nvSpPr>
          <p:spPr bwMode="auto">
            <a:xfrm rot="16200000">
              <a:off x="6837023" y="3459511"/>
              <a:ext cx="1177925" cy="131763"/>
            </a:xfrm>
            <a:custGeom>
              <a:avLst/>
              <a:gdLst>
                <a:gd name="T0" fmla="*/ 0 w 907"/>
                <a:gd name="T1" fmla="*/ 0 h 106"/>
                <a:gd name="T2" fmla="*/ 2147483647 w 907"/>
                <a:gd name="T3" fmla="*/ 2147483647 h 106"/>
                <a:gd name="T4" fmla="*/ 2147483647 w 907"/>
                <a:gd name="T5" fmla="*/ 2147483647 h 106"/>
                <a:gd name="T6" fmla="*/ 2147483647 w 907"/>
                <a:gd name="T7" fmla="*/ 2147483647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106"/>
                <a:gd name="T14" fmla="*/ 907 w 907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106">
                  <a:moveTo>
                    <a:pt x="0" y="0"/>
                  </a:moveTo>
                  <a:lnTo>
                    <a:pt x="292" y="8"/>
                  </a:lnTo>
                  <a:lnTo>
                    <a:pt x="599" y="39"/>
                  </a:lnTo>
                  <a:lnTo>
                    <a:pt x="907" y="106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2" name="Object 6"/>
            <p:cNvGraphicFramePr>
              <a:graphicFrameLocks noChangeAspect="1"/>
            </p:cNvGraphicFramePr>
            <p:nvPr/>
          </p:nvGraphicFramePr>
          <p:xfrm>
            <a:off x="8108950" y="3816350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53" name="Equation" r:id="rId6" imgW="152202" imgH="177569" progId="Equation.DSMT4">
                    <p:embed/>
                  </p:oleObj>
                </mc:Choice>
                <mc:Fallback>
                  <p:oleObj name="Equation" r:id="rId6" imgW="152202" imgH="177569" progId="Equation.DSMT4">
                    <p:embed/>
                    <p:pic>
                      <p:nvPicPr>
                        <p:cNvPr id="2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8950" y="3816350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6798128" y="2465160"/>
            <a:ext cx="43338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54" name="Equation" r:id="rId8" imgW="266584" imgH="228501" progId="Equation.DSMT4">
                    <p:embed/>
                  </p:oleObj>
                </mc:Choice>
                <mc:Fallback>
                  <p:oleObj name="Equation" r:id="rId8" imgW="266584" imgH="228501" progId="Equation.DSMT4">
                    <p:embed/>
                    <p:pic>
                      <p:nvPicPr>
                        <p:cNvPr id="23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8128" y="2465160"/>
                          <a:ext cx="43338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Box 3"/>
          <p:cNvSpPr txBox="1"/>
          <p:nvPr/>
        </p:nvSpPr>
        <p:spPr>
          <a:xfrm>
            <a:off x="571500" y="1000125"/>
            <a:ext cx="292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 of Ampere’s law: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8"/>
          <p:cNvSpPr>
            <a:spLocks noChangeArrowheads="1"/>
          </p:cNvSpPr>
          <p:nvPr/>
        </p:nvSpPr>
        <p:spPr bwMode="auto">
          <a:xfrm>
            <a:off x="2980892" y="5802581"/>
            <a:ext cx="2859087" cy="7747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215900" y="0"/>
            <a:ext cx="8637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Amperes’ Law: Differential Form</a:t>
            </a:r>
          </a:p>
        </p:txBody>
      </p:sp>
      <p:graphicFrame>
        <p:nvGraphicFramePr>
          <p:cNvPr id="12290" name="Object 16"/>
          <p:cNvGraphicFramePr>
            <a:graphicFrameLocks noChangeAspect="1"/>
          </p:cNvGraphicFramePr>
          <p:nvPr/>
        </p:nvGraphicFramePr>
        <p:xfrm>
          <a:off x="2822575" y="1091821"/>
          <a:ext cx="3671704" cy="302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2" name="Equation" r:id="rId4" imgW="1727200" imgH="1422400" progId="Equation.DSMT4">
                  <p:embed/>
                </p:oleObj>
              </mc:Choice>
              <mc:Fallback>
                <p:oleObj name="Equation" r:id="rId4" imgW="1727200" imgH="14224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1091821"/>
                        <a:ext cx="3671704" cy="3023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7"/>
          <p:cNvGraphicFramePr>
            <a:graphicFrameLocks noChangeAspect="1"/>
          </p:cNvGraphicFramePr>
          <p:nvPr/>
        </p:nvGraphicFramePr>
        <p:xfrm>
          <a:off x="3515879" y="5904181"/>
          <a:ext cx="18303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3" name="Equation" r:id="rId6" imgW="660113" imgH="215806" progId="Equation.DSMT4">
                  <p:embed/>
                </p:oleObj>
              </mc:Choice>
              <mc:Fallback>
                <p:oleObj name="Equation" r:id="rId6" imgW="660113" imgH="215806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879" y="5904181"/>
                        <a:ext cx="18303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19"/>
          <p:cNvSpPr txBox="1">
            <a:spLocks noChangeArrowheads="1"/>
          </p:cNvSpPr>
          <p:nvPr/>
        </p:nvSpPr>
        <p:spPr bwMode="auto">
          <a:xfrm>
            <a:off x="5902704" y="2070741"/>
            <a:ext cx="2622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(from Stokes’s theorem)</a:t>
            </a:r>
          </a:p>
        </p:txBody>
      </p:sp>
      <p:sp>
        <p:nvSpPr>
          <p:cNvPr id="12299" name="Text Box 20"/>
          <p:cNvSpPr txBox="1">
            <a:spLocks noChangeArrowheads="1"/>
          </p:cNvSpPr>
          <p:nvPr/>
        </p:nvSpPr>
        <p:spPr bwMode="auto">
          <a:xfrm>
            <a:off x="349250" y="3541713"/>
            <a:ext cx="18319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1600" dirty="0">
                <a:solidFill>
                  <a:srgbClr val="FF0000"/>
                </a:solidFill>
              </a:rPr>
              <a:t> is a small planar surface.</a:t>
            </a:r>
          </a:p>
        </p:txBody>
      </p:sp>
      <p:sp>
        <p:nvSpPr>
          <p:cNvPr id="12300" name="Text Box 22"/>
          <p:cNvSpPr txBox="1">
            <a:spLocks noChangeArrowheads="1"/>
          </p:cNvSpPr>
          <p:nvPr/>
        </p:nvSpPr>
        <p:spPr bwMode="auto">
          <a:xfrm>
            <a:off x="236150" y="5234441"/>
            <a:ext cx="867416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Since the unit normal is </a:t>
            </a:r>
            <a:r>
              <a:rPr lang="en-US" dirty="0" smtClean="0">
                <a:solidFill>
                  <a:schemeClr val="bg1"/>
                </a:solidFill>
              </a:rPr>
              <a:t>arbitrary (it could be any of the three unit vectors), we have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6138863" y="4602163"/>
          <a:ext cx="26654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4" name="Equation" r:id="rId8" imgW="1358310" imgH="253890" progId="Equation.DSMT4">
                  <p:embed/>
                </p:oleObj>
              </mc:Choice>
              <mc:Fallback>
                <p:oleObj name="Equation" r:id="rId8" imgW="1358310" imgH="25389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602163"/>
                        <a:ext cx="266541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8"/>
          <p:cNvGraphicFramePr>
            <a:graphicFrameLocks noChangeAspect="1"/>
          </p:cNvGraphicFramePr>
          <p:nvPr/>
        </p:nvGraphicFramePr>
        <p:xfrm>
          <a:off x="6725474" y="4230425"/>
          <a:ext cx="1482725" cy="38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" name="Equation" r:id="rId10" imgW="787058" imgH="203112" progId="Equation.DSMT4">
                  <p:embed/>
                </p:oleObj>
              </mc:Choice>
              <mc:Fallback>
                <p:oleObj name="Equation" r:id="rId10" imgW="787058" imgH="203112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5474" y="4230425"/>
                        <a:ext cx="1482725" cy="380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2" name="Object 16"/>
          <p:cNvGraphicFramePr>
            <a:graphicFrameLocks noChangeAspect="1"/>
          </p:cNvGraphicFramePr>
          <p:nvPr/>
        </p:nvGraphicFramePr>
        <p:xfrm>
          <a:off x="602402" y="4189906"/>
          <a:ext cx="1240051" cy="32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6" name="Equation" r:id="rId12" imgW="774364" imgH="203112" progId="Equation.DSMT4">
                  <p:embed/>
                </p:oleObj>
              </mc:Choice>
              <mc:Fallback>
                <p:oleObj name="Equation" r:id="rId12" imgW="774364" imgH="203112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02" y="4189906"/>
                        <a:ext cx="1240051" cy="324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83419" y="1530350"/>
            <a:ext cx="1090955" cy="1844224"/>
            <a:chOff x="683419" y="1530350"/>
            <a:chExt cx="1090955" cy="1844224"/>
          </a:xfrm>
        </p:grpSpPr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1014413" y="2884949"/>
              <a:ext cx="228600" cy="2286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7"/>
            <p:cNvSpPr>
              <a:spLocks noChangeArrowheads="1"/>
            </p:cNvSpPr>
            <p:nvPr/>
          </p:nvSpPr>
          <p:spPr bwMode="auto">
            <a:xfrm>
              <a:off x="1081088" y="2961149"/>
              <a:ext cx="95250" cy="8731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Freeform 9"/>
            <p:cNvSpPr>
              <a:spLocks/>
            </p:cNvSpPr>
            <p:nvPr/>
          </p:nvSpPr>
          <p:spPr bwMode="auto">
            <a:xfrm rot="16200000">
              <a:off x="475458" y="2075657"/>
              <a:ext cx="1506878" cy="1090955"/>
            </a:xfrm>
            <a:custGeom>
              <a:avLst/>
              <a:gdLst>
                <a:gd name="T0" fmla="*/ 17 w 1070"/>
                <a:gd name="T1" fmla="*/ 44 h 666"/>
                <a:gd name="T2" fmla="*/ 6 w 1070"/>
                <a:gd name="T3" fmla="*/ 87 h 666"/>
                <a:gd name="T4" fmla="*/ 2 w 1070"/>
                <a:gd name="T5" fmla="*/ 138 h 666"/>
                <a:gd name="T6" fmla="*/ 6 w 1070"/>
                <a:gd name="T7" fmla="*/ 203 h 666"/>
                <a:gd name="T8" fmla="*/ 37 w 1070"/>
                <a:gd name="T9" fmla="*/ 248 h 666"/>
                <a:gd name="T10" fmla="*/ 78 w 1070"/>
                <a:gd name="T11" fmla="*/ 276 h 666"/>
                <a:gd name="T12" fmla="*/ 124 w 1070"/>
                <a:gd name="T13" fmla="*/ 305 h 666"/>
                <a:gd name="T14" fmla="*/ 159 w 1070"/>
                <a:gd name="T15" fmla="*/ 298 h 666"/>
                <a:gd name="T16" fmla="*/ 194 w 1070"/>
                <a:gd name="T17" fmla="*/ 295 h 666"/>
                <a:gd name="T18" fmla="*/ 231 w 1070"/>
                <a:gd name="T19" fmla="*/ 266 h 666"/>
                <a:gd name="T20" fmla="*/ 257 w 1070"/>
                <a:gd name="T21" fmla="*/ 218 h 666"/>
                <a:gd name="T22" fmla="*/ 266 w 1070"/>
                <a:gd name="T23" fmla="*/ 162 h 666"/>
                <a:gd name="T24" fmla="*/ 272 w 1070"/>
                <a:gd name="T25" fmla="*/ 123 h 666"/>
                <a:gd name="T26" fmla="*/ 267 w 1070"/>
                <a:gd name="T27" fmla="*/ 69 h 666"/>
                <a:gd name="T28" fmla="*/ 248 w 1070"/>
                <a:gd name="T29" fmla="*/ 51 h 666"/>
                <a:gd name="T30" fmla="*/ 233 w 1070"/>
                <a:gd name="T31" fmla="*/ 38 h 666"/>
                <a:gd name="T32" fmla="*/ 197 w 1070"/>
                <a:gd name="T33" fmla="*/ 3 h 666"/>
                <a:gd name="T34" fmla="*/ 161 w 1070"/>
                <a:gd name="T35" fmla="*/ 22 h 666"/>
                <a:gd name="T36" fmla="*/ 119 w 1070"/>
                <a:gd name="T37" fmla="*/ 24 h 666"/>
                <a:gd name="T38" fmla="*/ 73 w 1070"/>
                <a:gd name="T39" fmla="*/ 11 h 666"/>
                <a:gd name="T40" fmla="*/ 43 w 1070"/>
                <a:gd name="T41" fmla="*/ 15 h 666"/>
                <a:gd name="T42" fmla="*/ 17 w 1070"/>
                <a:gd name="T43" fmla="*/ 44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noFill/>
            <a:ln w="222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4" name="Line 10"/>
            <p:cNvSpPr>
              <a:spLocks noChangeShapeType="1"/>
            </p:cNvSpPr>
            <p:nvPr/>
          </p:nvSpPr>
          <p:spPr bwMode="auto">
            <a:xfrm flipH="1" flipV="1">
              <a:off x="1154113" y="1863080"/>
              <a:ext cx="206375" cy="77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2294" name="Object 15"/>
            <p:cNvGraphicFramePr>
              <a:graphicFrameLocks noChangeAspect="1"/>
            </p:cNvGraphicFramePr>
            <p:nvPr/>
          </p:nvGraphicFramePr>
          <p:xfrm>
            <a:off x="1266371" y="2550667"/>
            <a:ext cx="258763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7" name="Equation" r:id="rId14" imgW="126835" imgH="202936" progId="Equation.DSMT4">
                    <p:embed/>
                  </p:oleObj>
                </mc:Choice>
                <mc:Fallback>
                  <p:oleObj name="Equation" r:id="rId14" imgW="126835" imgH="202936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6371" y="2550667"/>
                          <a:ext cx="258763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15"/>
            <p:cNvGraphicFramePr>
              <a:graphicFrameLocks noChangeAspect="1"/>
            </p:cNvGraphicFramePr>
            <p:nvPr/>
          </p:nvGraphicFramePr>
          <p:xfrm>
            <a:off x="1458913" y="1530350"/>
            <a:ext cx="31115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8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8913" y="1530350"/>
                          <a:ext cx="311150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5"/>
            <p:cNvGraphicFramePr>
              <a:graphicFrameLocks noChangeAspect="1"/>
            </p:cNvGraphicFramePr>
            <p:nvPr/>
          </p:nvGraphicFramePr>
          <p:xfrm>
            <a:off x="912814" y="2119085"/>
            <a:ext cx="466725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9" name="Equation" r:id="rId18" imgW="228402" imgH="177646" progId="Equation.DSMT4">
                    <p:embed/>
                  </p:oleObj>
                </mc:Choice>
                <mc:Fallback>
                  <p:oleObj name="Equation" r:id="rId18" imgW="228402" imgH="177646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814" y="2119085"/>
                          <a:ext cx="466725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7"/>
          <p:cNvSpPr>
            <a:spLocks noChangeArrowheads="1"/>
          </p:cNvSpPr>
          <p:nvPr/>
        </p:nvSpPr>
        <p:spPr bwMode="auto">
          <a:xfrm>
            <a:off x="2676525" y="5448748"/>
            <a:ext cx="3505200" cy="957263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46"/>
          <p:cNvSpPr>
            <a:spLocks noChangeArrowheads="1"/>
          </p:cNvSpPr>
          <p:nvPr/>
        </p:nvSpPr>
        <p:spPr bwMode="auto">
          <a:xfrm>
            <a:off x="3124200" y="2806468"/>
            <a:ext cx="2405063" cy="925512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2139950" y="0"/>
            <a:ext cx="4764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 Field</a:t>
            </a:r>
          </a:p>
        </p:txBody>
      </p:sp>
      <p:sp>
        <p:nvSpPr>
          <p:cNvPr id="2055" name="Text Box 26"/>
          <p:cNvSpPr txBox="1">
            <a:spLocks noChangeArrowheads="1"/>
          </p:cNvSpPr>
          <p:nvPr/>
        </p:nvSpPr>
        <p:spPr bwMode="auto">
          <a:xfrm>
            <a:off x="720725" y="3066509"/>
            <a:ext cx="230543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Lorentz </a:t>
            </a:r>
            <a:r>
              <a:rPr lang="en-US" sz="2000" dirty="0" smtClean="0">
                <a:solidFill>
                  <a:schemeClr val="hlink"/>
                </a:solidFill>
              </a:rPr>
              <a:t>force </a:t>
            </a:r>
            <a:r>
              <a:rPr lang="en-US" sz="2000" dirty="0">
                <a:solidFill>
                  <a:schemeClr val="hlink"/>
                </a:solidFill>
              </a:rPr>
              <a:t>Law:</a:t>
            </a:r>
          </a:p>
        </p:txBody>
      </p:sp>
      <p:sp>
        <p:nvSpPr>
          <p:cNvPr id="2056" name="Text Box 43"/>
          <p:cNvSpPr txBox="1">
            <a:spLocks noChangeArrowheads="1"/>
          </p:cNvSpPr>
          <p:nvPr/>
        </p:nvSpPr>
        <p:spPr bwMode="auto">
          <a:xfrm>
            <a:off x="711200" y="4879064"/>
            <a:ext cx="4627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general, (with both 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en-US" sz="2000" dirty="0">
                <a:solidFill>
                  <a:schemeClr val="bg1"/>
                </a:solidFill>
              </a:rPr>
              <a:t> present):</a:t>
            </a:r>
          </a:p>
        </p:txBody>
      </p:sp>
      <p:graphicFrame>
        <p:nvGraphicFramePr>
          <p:cNvPr id="2050" name="Object 44"/>
          <p:cNvGraphicFramePr>
            <a:graphicFrameLocks noChangeAspect="1"/>
          </p:cNvGraphicFramePr>
          <p:nvPr/>
        </p:nvGraphicFramePr>
        <p:xfrm>
          <a:off x="3386138" y="2960455"/>
          <a:ext cx="189388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4" imgW="698197" imgH="215806" progId="Equation.DSMT4">
                  <p:embed/>
                </p:oleObj>
              </mc:Choice>
              <mc:Fallback>
                <p:oleObj name="Equation" r:id="rId4" imgW="698197" imgH="215806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2960455"/>
                        <a:ext cx="1893887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5"/>
          <p:cNvGraphicFramePr>
            <a:graphicFrameLocks noChangeAspect="1"/>
          </p:cNvGraphicFramePr>
          <p:nvPr/>
        </p:nvGraphicFramePr>
        <p:xfrm>
          <a:off x="3043363" y="5612836"/>
          <a:ext cx="28067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6" imgW="1066337" imgH="253890" progId="Equation.DSMT4">
                  <p:embed/>
                </p:oleObj>
              </mc:Choice>
              <mc:Fallback>
                <p:oleObj name="Equation" r:id="rId6" imgW="1066337" imgH="25389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363" y="5612836"/>
                        <a:ext cx="28067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49"/>
          <p:cNvSpPr txBox="1">
            <a:spLocks noChangeArrowheads="1"/>
          </p:cNvSpPr>
          <p:nvPr/>
        </p:nvSpPr>
        <p:spPr bwMode="auto">
          <a:xfrm>
            <a:off x="5907767" y="2964764"/>
            <a:ext cx="2202089" cy="67710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This experimental law defines </a:t>
            </a:r>
            <a:r>
              <a:rPr lang="en-US" sz="2000" i="1" u="sng" dirty="0" smtClean="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058" name="Text Box 50"/>
          <p:cNvSpPr txBox="1">
            <a:spLocks noChangeArrowheads="1"/>
          </p:cNvSpPr>
          <p:nvPr/>
        </p:nvSpPr>
        <p:spPr bwMode="auto">
          <a:xfrm>
            <a:off x="6677025" y="5428111"/>
            <a:ext cx="1860550" cy="94615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</a:rPr>
              <a:t>The units of </a:t>
            </a:r>
            <a:r>
              <a:rPr lang="en-US" sz="2000" i="1" u="sng" dirty="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en-US" dirty="0">
                <a:solidFill>
                  <a:schemeClr val="bg2"/>
                </a:solidFill>
              </a:rPr>
              <a:t> are </a:t>
            </a:r>
            <a:r>
              <a:rPr lang="en-US" dirty="0" err="1">
                <a:solidFill>
                  <a:schemeClr val="bg2"/>
                </a:solidFill>
              </a:rPr>
              <a:t>Webers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m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or Tesla [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T</a:t>
            </a:r>
            <a:r>
              <a:rPr lang="en-US" dirty="0">
                <a:solidFill>
                  <a:schemeClr val="bg2"/>
                </a:solidFill>
              </a:rPr>
              <a:t>].</a:t>
            </a:r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5146675" y="1074756"/>
            <a:ext cx="941388" cy="8477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3357563" y="1184293"/>
            <a:ext cx="431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i="1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i="1" baseline="-25000">
                <a:latin typeface="Times New Roman" pitchFamily="18" charset="0"/>
              </a:rPr>
              <a:t>r</a:t>
            </a:r>
          </a:p>
        </p:txBody>
      </p:sp>
      <p:sp>
        <p:nvSpPr>
          <p:cNvPr id="2062" name="Line 22"/>
          <p:cNvSpPr>
            <a:spLocks noChangeShapeType="1"/>
          </p:cNvSpPr>
          <p:nvPr/>
        </p:nvSpPr>
        <p:spPr bwMode="auto">
          <a:xfrm flipV="1">
            <a:off x="4281488" y="1068406"/>
            <a:ext cx="508000" cy="893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63" name="Rectangle 28"/>
          <p:cNvSpPr>
            <a:spLocks noChangeArrowheads="1"/>
          </p:cNvSpPr>
          <p:nvPr/>
        </p:nvSpPr>
        <p:spPr bwMode="auto">
          <a:xfrm>
            <a:off x="6086475" y="1073168"/>
            <a:ext cx="979488" cy="8477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Text Box 29"/>
          <p:cNvSpPr txBox="1">
            <a:spLocks noChangeArrowheads="1"/>
          </p:cNvSpPr>
          <p:nvPr/>
        </p:nvSpPr>
        <p:spPr bwMode="auto">
          <a:xfrm>
            <a:off x="3082925" y="1300181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N</a:t>
            </a:r>
          </a:p>
        </p:txBody>
      </p:sp>
      <p:sp>
        <p:nvSpPr>
          <p:cNvPr id="2065" name="Text Box 30"/>
          <p:cNvSpPr txBox="1">
            <a:spLocks noChangeArrowheads="1"/>
          </p:cNvSpPr>
          <p:nvPr/>
        </p:nvSpPr>
        <p:spPr bwMode="auto">
          <a:xfrm>
            <a:off x="6440488" y="1319231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N</a:t>
            </a:r>
          </a:p>
        </p:txBody>
      </p:sp>
      <p:sp>
        <p:nvSpPr>
          <p:cNvPr id="2067" name="Line 32"/>
          <p:cNvSpPr>
            <a:spLocks noChangeShapeType="1"/>
          </p:cNvSpPr>
          <p:nvPr/>
        </p:nvSpPr>
        <p:spPr bwMode="auto">
          <a:xfrm>
            <a:off x="3886200" y="1492268"/>
            <a:ext cx="11763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68" name="Line 33"/>
          <p:cNvSpPr>
            <a:spLocks noChangeShapeType="1"/>
          </p:cNvSpPr>
          <p:nvPr/>
        </p:nvSpPr>
        <p:spPr bwMode="auto">
          <a:xfrm>
            <a:off x="3897313" y="1654193"/>
            <a:ext cx="11763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69" name="Line 34"/>
          <p:cNvSpPr>
            <a:spLocks noChangeShapeType="1"/>
          </p:cNvSpPr>
          <p:nvPr/>
        </p:nvSpPr>
        <p:spPr bwMode="auto">
          <a:xfrm>
            <a:off x="3897313" y="1330343"/>
            <a:ext cx="11763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70" name="Line 36"/>
          <p:cNvSpPr>
            <a:spLocks noChangeShapeType="1"/>
          </p:cNvSpPr>
          <p:nvPr/>
        </p:nvSpPr>
        <p:spPr bwMode="auto">
          <a:xfrm>
            <a:off x="3897313" y="1785956"/>
            <a:ext cx="11763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71" name="Freeform 37"/>
          <p:cNvSpPr>
            <a:spLocks/>
          </p:cNvSpPr>
          <p:nvPr/>
        </p:nvSpPr>
        <p:spPr bwMode="auto">
          <a:xfrm>
            <a:off x="3908425" y="1887556"/>
            <a:ext cx="1176338" cy="204788"/>
          </a:xfrm>
          <a:custGeom>
            <a:avLst/>
            <a:gdLst>
              <a:gd name="T0" fmla="*/ 0 w 741"/>
              <a:gd name="T1" fmla="*/ 1 h 129"/>
              <a:gd name="T2" fmla="*/ 79 w 741"/>
              <a:gd name="T3" fmla="*/ 54 h 129"/>
              <a:gd name="T4" fmla="*/ 178 w 741"/>
              <a:gd name="T5" fmla="*/ 102 h 129"/>
              <a:gd name="T6" fmla="*/ 280 w 741"/>
              <a:gd name="T7" fmla="*/ 123 h 129"/>
              <a:gd name="T8" fmla="*/ 397 w 741"/>
              <a:gd name="T9" fmla="*/ 129 h 129"/>
              <a:gd name="T10" fmla="*/ 484 w 741"/>
              <a:gd name="T11" fmla="*/ 129 h 129"/>
              <a:gd name="T12" fmla="*/ 576 w 741"/>
              <a:gd name="T13" fmla="*/ 107 h 129"/>
              <a:gd name="T14" fmla="*/ 655 w 741"/>
              <a:gd name="T15" fmla="*/ 69 h 129"/>
              <a:gd name="T16" fmla="*/ 741 w 741"/>
              <a:gd name="T17" fmla="*/ 0 h 1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1"/>
              <a:gd name="T28" fmla="*/ 0 h 129"/>
              <a:gd name="T29" fmla="*/ 741 w 741"/>
              <a:gd name="T30" fmla="*/ 129 h 1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1" h="129">
                <a:moveTo>
                  <a:pt x="0" y="1"/>
                </a:moveTo>
                <a:lnTo>
                  <a:pt x="79" y="54"/>
                </a:lnTo>
                <a:lnTo>
                  <a:pt x="178" y="102"/>
                </a:lnTo>
                <a:lnTo>
                  <a:pt x="280" y="123"/>
                </a:lnTo>
                <a:lnTo>
                  <a:pt x="397" y="129"/>
                </a:lnTo>
                <a:lnTo>
                  <a:pt x="484" y="129"/>
                </a:lnTo>
                <a:lnTo>
                  <a:pt x="576" y="107"/>
                </a:lnTo>
                <a:lnTo>
                  <a:pt x="655" y="69"/>
                </a:lnTo>
                <a:lnTo>
                  <a:pt x="741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72" name="Freeform 38"/>
          <p:cNvSpPr>
            <a:spLocks/>
          </p:cNvSpPr>
          <p:nvPr/>
        </p:nvSpPr>
        <p:spPr bwMode="auto">
          <a:xfrm flipV="1">
            <a:off x="3903663" y="1135081"/>
            <a:ext cx="1176338" cy="114300"/>
          </a:xfrm>
          <a:custGeom>
            <a:avLst/>
            <a:gdLst>
              <a:gd name="T0" fmla="*/ 0 w 741"/>
              <a:gd name="T1" fmla="*/ 1 h 129"/>
              <a:gd name="T2" fmla="*/ 79 w 741"/>
              <a:gd name="T3" fmla="*/ 3 h 129"/>
              <a:gd name="T4" fmla="*/ 178 w 741"/>
              <a:gd name="T5" fmla="*/ 6 h 129"/>
              <a:gd name="T6" fmla="*/ 280 w 741"/>
              <a:gd name="T7" fmla="*/ 7 h 129"/>
              <a:gd name="T8" fmla="*/ 397 w 741"/>
              <a:gd name="T9" fmla="*/ 7 h 129"/>
              <a:gd name="T10" fmla="*/ 484 w 741"/>
              <a:gd name="T11" fmla="*/ 7 h 129"/>
              <a:gd name="T12" fmla="*/ 576 w 741"/>
              <a:gd name="T13" fmla="*/ 6 h 129"/>
              <a:gd name="T14" fmla="*/ 655 w 741"/>
              <a:gd name="T15" fmla="*/ 4 h 129"/>
              <a:gd name="T16" fmla="*/ 741 w 741"/>
              <a:gd name="T17" fmla="*/ 0 h 1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1"/>
              <a:gd name="T28" fmla="*/ 0 h 129"/>
              <a:gd name="T29" fmla="*/ 741 w 741"/>
              <a:gd name="T30" fmla="*/ 129 h 1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1" h="129">
                <a:moveTo>
                  <a:pt x="0" y="1"/>
                </a:moveTo>
                <a:lnTo>
                  <a:pt x="79" y="54"/>
                </a:lnTo>
                <a:lnTo>
                  <a:pt x="178" y="102"/>
                </a:lnTo>
                <a:lnTo>
                  <a:pt x="280" y="123"/>
                </a:lnTo>
                <a:lnTo>
                  <a:pt x="397" y="129"/>
                </a:lnTo>
                <a:lnTo>
                  <a:pt x="484" y="129"/>
                </a:lnTo>
                <a:lnTo>
                  <a:pt x="576" y="107"/>
                </a:lnTo>
                <a:lnTo>
                  <a:pt x="655" y="69"/>
                </a:lnTo>
                <a:lnTo>
                  <a:pt x="741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73" name="Freeform 39"/>
          <p:cNvSpPr>
            <a:spLocks/>
          </p:cNvSpPr>
          <p:nvPr/>
        </p:nvSpPr>
        <p:spPr bwMode="auto">
          <a:xfrm>
            <a:off x="3898900" y="1825643"/>
            <a:ext cx="1176338" cy="109538"/>
          </a:xfrm>
          <a:custGeom>
            <a:avLst/>
            <a:gdLst>
              <a:gd name="T0" fmla="*/ 0 w 741"/>
              <a:gd name="T1" fmla="*/ 1 h 129"/>
              <a:gd name="T2" fmla="*/ 79 w 741"/>
              <a:gd name="T3" fmla="*/ 3 h 129"/>
              <a:gd name="T4" fmla="*/ 178 w 741"/>
              <a:gd name="T5" fmla="*/ 5 h 129"/>
              <a:gd name="T6" fmla="*/ 280 w 741"/>
              <a:gd name="T7" fmla="*/ 5 h 129"/>
              <a:gd name="T8" fmla="*/ 397 w 741"/>
              <a:gd name="T9" fmla="*/ 6 h 129"/>
              <a:gd name="T10" fmla="*/ 484 w 741"/>
              <a:gd name="T11" fmla="*/ 6 h 129"/>
              <a:gd name="T12" fmla="*/ 576 w 741"/>
              <a:gd name="T13" fmla="*/ 5 h 129"/>
              <a:gd name="T14" fmla="*/ 655 w 741"/>
              <a:gd name="T15" fmla="*/ 3 h 129"/>
              <a:gd name="T16" fmla="*/ 741 w 741"/>
              <a:gd name="T17" fmla="*/ 0 h 1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1"/>
              <a:gd name="T28" fmla="*/ 0 h 129"/>
              <a:gd name="T29" fmla="*/ 741 w 741"/>
              <a:gd name="T30" fmla="*/ 129 h 1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1" h="129">
                <a:moveTo>
                  <a:pt x="0" y="1"/>
                </a:moveTo>
                <a:lnTo>
                  <a:pt x="79" y="54"/>
                </a:lnTo>
                <a:lnTo>
                  <a:pt x="178" y="102"/>
                </a:lnTo>
                <a:lnTo>
                  <a:pt x="280" y="123"/>
                </a:lnTo>
                <a:lnTo>
                  <a:pt x="397" y="129"/>
                </a:lnTo>
                <a:lnTo>
                  <a:pt x="484" y="129"/>
                </a:lnTo>
                <a:lnTo>
                  <a:pt x="576" y="107"/>
                </a:lnTo>
                <a:lnTo>
                  <a:pt x="655" y="69"/>
                </a:lnTo>
                <a:lnTo>
                  <a:pt x="741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74" name="Freeform 40"/>
          <p:cNvSpPr>
            <a:spLocks/>
          </p:cNvSpPr>
          <p:nvPr/>
        </p:nvSpPr>
        <p:spPr bwMode="auto">
          <a:xfrm flipV="1">
            <a:off x="3903663" y="977918"/>
            <a:ext cx="1176338" cy="190500"/>
          </a:xfrm>
          <a:custGeom>
            <a:avLst/>
            <a:gdLst>
              <a:gd name="T0" fmla="*/ 0 w 741"/>
              <a:gd name="T1" fmla="*/ 1 h 129"/>
              <a:gd name="T2" fmla="*/ 79 w 741"/>
              <a:gd name="T3" fmla="*/ 38 h 129"/>
              <a:gd name="T4" fmla="*/ 178 w 741"/>
              <a:gd name="T5" fmla="*/ 71 h 129"/>
              <a:gd name="T6" fmla="*/ 280 w 741"/>
              <a:gd name="T7" fmla="*/ 86 h 129"/>
              <a:gd name="T8" fmla="*/ 397 w 741"/>
              <a:gd name="T9" fmla="*/ 90 h 129"/>
              <a:gd name="T10" fmla="*/ 484 w 741"/>
              <a:gd name="T11" fmla="*/ 90 h 129"/>
              <a:gd name="T12" fmla="*/ 576 w 741"/>
              <a:gd name="T13" fmla="*/ 75 h 129"/>
              <a:gd name="T14" fmla="*/ 655 w 741"/>
              <a:gd name="T15" fmla="*/ 48 h 129"/>
              <a:gd name="T16" fmla="*/ 741 w 741"/>
              <a:gd name="T17" fmla="*/ 0 h 1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1"/>
              <a:gd name="T28" fmla="*/ 0 h 129"/>
              <a:gd name="T29" fmla="*/ 741 w 741"/>
              <a:gd name="T30" fmla="*/ 129 h 1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1" h="129">
                <a:moveTo>
                  <a:pt x="0" y="1"/>
                </a:moveTo>
                <a:lnTo>
                  <a:pt x="79" y="54"/>
                </a:lnTo>
                <a:lnTo>
                  <a:pt x="178" y="102"/>
                </a:lnTo>
                <a:lnTo>
                  <a:pt x="280" y="123"/>
                </a:lnTo>
                <a:lnTo>
                  <a:pt x="397" y="129"/>
                </a:lnTo>
                <a:lnTo>
                  <a:pt x="484" y="129"/>
                </a:lnTo>
                <a:lnTo>
                  <a:pt x="576" y="107"/>
                </a:lnTo>
                <a:lnTo>
                  <a:pt x="655" y="69"/>
                </a:lnTo>
                <a:lnTo>
                  <a:pt x="741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75" name="Oval 48"/>
          <p:cNvSpPr>
            <a:spLocks noChangeArrowheads="1"/>
          </p:cNvSpPr>
          <p:nvPr/>
        </p:nvSpPr>
        <p:spPr bwMode="auto">
          <a:xfrm>
            <a:off x="4479925" y="1484331"/>
            <a:ext cx="88900" cy="106363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Rectangle 51"/>
          <p:cNvSpPr>
            <a:spLocks noChangeArrowheads="1"/>
          </p:cNvSpPr>
          <p:nvPr/>
        </p:nvSpPr>
        <p:spPr bwMode="auto">
          <a:xfrm>
            <a:off x="1920875" y="1074756"/>
            <a:ext cx="941388" cy="8477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Text Box 52"/>
          <p:cNvSpPr txBox="1">
            <a:spLocks noChangeArrowheads="1"/>
          </p:cNvSpPr>
          <p:nvPr/>
        </p:nvSpPr>
        <p:spPr bwMode="auto">
          <a:xfrm>
            <a:off x="2236788" y="1306531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S</a:t>
            </a:r>
          </a:p>
        </p:txBody>
      </p:sp>
      <p:sp>
        <p:nvSpPr>
          <p:cNvPr id="2079" name="Text Box 53"/>
          <p:cNvSpPr txBox="1">
            <a:spLocks noChangeArrowheads="1"/>
          </p:cNvSpPr>
          <p:nvPr/>
        </p:nvSpPr>
        <p:spPr bwMode="auto">
          <a:xfrm>
            <a:off x="3235325" y="1452581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N</a:t>
            </a:r>
          </a:p>
        </p:txBody>
      </p:sp>
      <p:sp>
        <p:nvSpPr>
          <p:cNvPr id="2080" name="Rectangle 54"/>
          <p:cNvSpPr>
            <a:spLocks noChangeArrowheads="1"/>
          </p:cNvSpPr>
          <p:nvPr/>
        </p:nvSpPr>
        <p:spPr bwMode="auto">
          <a:xfrm>
            <a:off x="2847975" y="1073168"/>
            <a:ext cx="979488" cy="8477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Text Box 55"/>
          <p:cNvSpPr txBox="1">
            <a:spLocks noChangeArrowheads="1"/>
          </p:cNvSpPr>
          <p:nvPr/>
        </p:nvSpPr>
        <p:spPr bwMode="auto">
          <a:xfrm>
            <a:off x="3151188" y="1306531"/>
            <a:ext cx="368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N</a:t>
            </a:r>
          </a:p>
        </p:txBody>
      </p:sp>
      <p:sp>
        <p:nvSpPr>
          <p:cNvPr id="2082" name="Text Box 56"/>
          <p:cNvSpPr txBox="1">
            <a:spLocks noChangeArrowheads="1"/>
          </p:cNvSpPr>
          <p:nvPr/>
        </p:nvSpPr>
        <p:spPr bwMode="auto">
          <a:xfrm>
            <a:off x="5475288" y="1319231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918822" y="4053439"/>
            <a:ext cx="5213928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+mj-lt"/>
              </a:rPr>
              <a:t>is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+mj-lt"/>
              </a:rPr>
              <a:t>t</a:t>
            </a:r>
            <a:r>
              <a:rPr lang="en-US" sz="2400" dirty="0" smtClean="0">
                <a:solidFill>
                  <a:schemeClr val="bg2"/>
                </a:solidFill>
              </a:rPr>
              <a:t>he magnetic flux density vector.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85703" y="2220687"/>
            <a:ext cx="3437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Note: Flux lines come out of north poles!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79950" y="1281339"/>
          <a:ext cx="2063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8" imgW="126780" imgH="164814" progId="Equation.DSMT4">
                  <p:embed/>
                </p:oleObj>
              </mc:Choice>
              <mc:Fallback>
                <p:oleObj name="Equation" r:id="rId8" imgW="126780" imgH="164814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1281339"/>
                        <a:ext cx="2063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103007" y="1281114"/>
          <a:ext cx="24039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10" imgW="126780" imgH="164814" progId="Equation.DSMT4">
                  <p:embed/>
                </p:oleObj>
              </mc:Choice>
              <mc:Fallback>
                <p:oleObj name="Equation" r:id="rId10" imgW="126780" imgH="164814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007" y="1281114"/>
                        <a:ext cx="24039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1917700" y="1651000"/>
            <a:ext cx="3454400" cy="4051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215900" y="0"/>
            <a:ext cx="8637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Maxwell’s Equations (Statics)</a:t>
            </a:r>
          </a:p>
        </p:txBody>
      </p:sp>
      <p:graphicFrame>
        <p:nvGraphicFramePr>
          <p:cNvPr id="13314" name="Object 13"/>
          <p:cNvGraphicFramePr>
            <a:graphicFrameLocks noChangeAspect="1"/>
          </p:cNvGraphicFramePr>
          <p:nvPr/>
        </p:nvGraphicFramePr>
        <p:xfrm>
          <a:off x="2574925" y="4775200"/>
          <a:ext cx="18303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Equation" r:id="rId4" imgW="660113" imgH="215806" progId="Equation.DSMT4">
                  <p:embed/>
                </p:oleObj>
              </mc:Choice>
              <mc:Fallback>
                <p:oleObj name="Equation" r:id="rId4" imgW="660113" imgH="215806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75200"/>
                        <a:ext cx="18303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7"/>
          <p:cNvGraphicFramePr>
            <a:graphicFrameLocks noChangeAspect="1"/>
          </p:cNvGraphicFramePr>
          <p:nvPr/>
        </p:nvGraphicFramePr>
        <p:xfrm>
          <a:off x="2581275" y="3873500"/>
          <a:ext cx="16891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Equation" r:id="rId6" imgW="609336" imgH="215806" progId="Equation.DSMT4">
                  <p:embed/>
                </p:oleObj>
              </mc:Choice>
              <mc:Fallback>
                <p:oleObj name="Equation" r:id="rId6" imgW="609336" imgH="215806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3873500"/>
                        <a:ext cx="16891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8"/>
          <p:cNvGraphicFramePr>
            <a:graphicFrameLocks noChangeAspect="1"/>
          </p:cNvGraphicFramePr>
          <p:nvPr/>
        </p:nvGraphicFramePr>
        <p:xfrm>
          <a:off x="2609850" y="1900238"/>
          <a:ext cx="17589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" name="Equation" r:id="rId8" imgW="634725" imgH="228501" progId="Equation.DSMT4">
                  <p:embed/>
                </p:oleObj>
              </mc:Choice>
              <mc:Fallback>
                <p:oleObj name="Equation" r:id="rId8" imgW="634725" imgH="228501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900238"/>
                        <a:ext cx="175895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9"/>
          <p:cNvGraphicFramePr>
            <a:graphicFrameLocks noChangeAspect="1"/>
          </p:cNvGraphicFramePr>
          <p:nvPr/>
        </p:nvGraphicFramePr>
        <p:xfrm>
          <a:off x="2651125" y="2730500"/>
          <a:ext cx="154781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" name="Equation" r:id="rId10" imgW="558558" imgH="215806" progId="Equation.DSMT4">
                  <p:embed/>
                </p:oleObj>
              </mc:Choice>
              <mc:Fallback>
                <p:oleObj name="Equation" r:id="rId10" imgW="558558" imgH="215806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2730500"/>
                        <a:ext cx="1547813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20"/>
          <p:cNvSpPr txBox="1">
            <a:spLocks noChangeArrowheads="1"/>
          </p:cNvSpPr>
          <p:nvPr/>
        </p:nvSpPr>
        <p:spPr bwMode="auto">
          <a:xfrm>
            <a:off x="5584825" y="2055813"/>
            <a:ext cx="2082800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Electric Gauss law</a:t>
            </a:r>
          </a:p>
        </p:txBody>
      </p:sp>
      <p:sp>
        <p:nvSpPr>
          <p:cNvPr id="13321" name="Text Box 21"/>
          <p:cNvSpPr txBox="1">
            <a:spLocks noChangeArrowheads="1"/>
          </p:cNvSpPr>
          <p:nvPr/>
        </p:nvSpPr>
        <p:spPr bwMode="auto">
          <a:xfrm>
            <a:off x="5546725" y="2881313"/>
            <a:ext cx="2262188" cy="36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Magnetic Gauss law</a:t>
            </a:r>
          </a:p>
        </p:txBody>
      </p:sp>
      <p:sp>
        <p:nvSpPr>
          <p:cNvPr id="13322" name="Text Box 22"/>
          <p:cNvSpPr txBox="1">
            <a:spLocks noChangeArrowheads="1"/>
          </p:cNvSpPr>
          <p:nvPr/>
        </p:nvSpPr>
        <p:spPr bwMode="auto">
          <a:xfrm>
            <a:off x="5610225" y="4037013"/>
            <a:ext cx="1593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Faraday’s law</a:t>
            </a:r>
          </a:p>
        </p:txBody>
      </p:sp>
      <p:sp>
        <p:nvSpPr>
          <p:cNvPr id="13323" name="Text Box 23"/>
          <p:cNvSpPr txBox="1">
            <a:spLocks noChangeArrowheads="1"/>
          </p:cNvSpPr>
          <p:nvPr/>
        </p:nvSpPr>
        <p:spPr bwMode="auto">
          <a:xfrm>
            <a:off x="5597525" y="4875213"/>
            <a:ext cx="1555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Ampere’s law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1841500" y="1181100"/>
            <a:ext cx="3454400" cy="4800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02" name="Text Box 2"/>
          <p:cNvSpPr txBox="1">
            <a:spLocks noChangeArrowheads="1"/>
          </p:cNvSpPr>
          <p:nvPr/>
        </p:nvSpPr>
        <p:spPr bwMode="auto">
          <a:xfrm>
            <a:off x="187325" y="0"/>
            <a:ext cx="8637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Maxwell’s Equations (Dynamics)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032000" y="4478338"/>
          <a:ext cx="281622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Equation" r:id="rId4" imgW="1016000" imgH="393700" progId="Equation.DSMT4">
                  <p:embed/>
                </p:oleObj>
              </mc:Choice>
              <mc:Fallback>
                <p:oleObj name="Equation" r:id="rId4" imgW="1016000" imgH="3937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478338"/>
                        <a:ext cx="2816225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2184400" y="3271838"/>
          <a:ext cx="2357438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9" name="Equation" r:id="rId6" imgW="850531" imgH="393529" progId="Equation.DSMT4">
                  <p:embed/>
                </p:oleObj>
              </mc:Choice>
              <mc:Fallback>
                <p:oleObj name="Equation" r:id="rId6" imgW="850531" imgH="393529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271838"/>
                        <a:ext cx="2357438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2546350" y="1544638"/>
          <a:ext cx="17589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0" name="Equation" r:id="rId8" imgW="634725" imgH="228501" progId="Equation.DSMT4">
                  <p:embed/>
                </p:oleObj>
              </mc:Choice>
              <mc:Fallback>
                <p:oleObj name="Equation" r:id="rId8" imgW="634725" imgH="228501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1544638"/>
                        <a:ext cx="175895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2587625" y="2374900"/>
          <a:ext cx="154781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" name="Equation" r:id="rId10" imgW="558558" imgH="215806" progId="Equation.DSMT4">
                  <p:embed/>
                </p:oleObj>
              </mc:Choice>
              <mc:Fallback>
                <p:oleObj name="Equation" r:id="rId10" imgW="558558" imgH="215806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2374900"/>
                        <a:ext cx="1547813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5521325" y="1700213"/>
            <a:ext cx="2063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Electric Gauss law</a:t>
            </a: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5483225" y="2525713"/>
            <a:ext cx="2241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Magnetic Gauss law</a:t>
            </a: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5546725" y="3681413"/>
            <a:ext cx="1593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Faraday’s law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5546725" y="4799013"/>
            <a:ext cx="1555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Ampere’s law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15790" y="5658534"/>
            <a:ext cx="2622884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This term is called “displacement current”.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4" name="Straight Arrow Connector 3"/>
          <p:cNvCxnSpPr>
            <a:endCxn id="14338" idx="3"/>
          </p:cNvCxnSpPr>
          <p:nvPr/>
        </p:nvCxnSpPr>
        <p:spPr bwMode="auto">
          <a:xfrm flipH="1" flipV="1">
            <a:off x="4848225" y="5023644"/>
            <a:ext cx="1167565" cy="6348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5"/>
          <p:cNvSpPr>
            <a:spLocks noChangeArrowheads="1"/>
          </p:cNvSpPr>
          <p:nvPr/>
        </p:nvSpPr>
        <p:spPr bwMode="auto">
          <a:xfrm>
            <a:off x="2343532" y="1063625"/>
            <a:ext cx="3873500" cy="1320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733425" y="0"/>
            <a:ext cx="7646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Ampere’s Law: Finding </a:t>
            </a:r>
            <a:r>
              <a:rPr lang="en-US" sz="4000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endParaRPr lang="en-US" sz="4000" i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38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772972"/>
              </p:ext>
            </p:extLst>
          </p:nvPr>
        </p:nvGraphicFramePr>
        <p:xfrm>
          <a:off x="3234119" y="1282050"/>
          <a:ext cx="2276451" cy="975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4" imgW="888614" imgH="380835" progId="Equation.DSMT4">
                  <p:embed/>
                </p:oleObj>
              </mc:Choice>
              <mc:Fallback>
                <p:oleObj name="Equation" r:id="rId4" imgW="888614" imgH="380835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119" y="1282050"/>
                        <a:ext cx="2276451" cy="975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1560513" y="3416300"/>
            <a:ext cx="6161087" cy="1616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000">
                <a:solidFill>
                  <a:schemeClr val="bg1"/>
                </a:solidFill>
              </a:rPr>
              <a:t>1) The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chemeClr val="bg1"/>
                </a:solidFill>
              </a:rPr>
              <a:t> “Amperian path”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>
                <a:solidFill>
                  <a:schemeClr val="bg1"/>
                </a:solidFill>
              </a:rPr>
              <a:t> must be a closed path.</a:t>
            </a:r>
          </a:p>
          <a:p>
            <a:pPr marL="457200" indent="-457200">
              <a:buFontTx/>
              <a:buChar char="•"/>
            </a:pPr>
            <a:endParaRPr lang="en-US" sz="2000">
              <a:solidFill>
                <a:schemeClr val="bg1"/>
              </a:solidFill>
            </a:endParaRPr>
          </a:p>
          <a:p>
            <a:pPr marL="457200" indent="-457200"/>
            <a:r>
              <a:rPr lang="en-US" sz="2000">
                <a:solidFill>
                  <a:schemeClr val="bg1"/>
                </a:solidFill>
              </a:rPr>
              <a:t>2) The sign of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2000" i="1" baseline="-25000">
                <a:solidFill>
                  <a:schemeClr val="bg1"/>
                </a:solidFill>
                <a:latin typeface="Times New Roman" pitchFamily="18" charset="0"/>
              </a:rPr>
              <a:t>encl</a:t>
            </a:r>
            <a:r>
              <a:rPr lang="en-US" sz="2000">
                <a:solidFill>
                  <a:schemeClr val="bg1"/>
                </a:solidFill>
              </a:rPr>
              <a:t> is from the right-hand rule.</a:t>
            </a:r>
          </a:p>
          <a:p>
            <a:pPr marL="457200" indent="-457200"/>
            <a:endParaRPr lang="en-US" sz="2000">
              <a:solidFill>
                <a:schemeClr val="bg1"/>
              </a:solidFill>
            </a:endParaRPr>
          </a:p>
          <a:p>
            <a:pPr marL="457200" indent="-457200"/>
            <a:r>
              <a:rPr lang="en-US" sz="2000">
                <a:solidFill>
                  <a:schemeClr val="bg1"/>
                </a:solidFill>
              </a:rPr>
              <a:t>3) Pick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000">
                <a:solidFill>
                  <a:schemeClr val="bg1"/>
                </a:solidFill>
              </a:rPr>
              <a:t> in the direction of </a:t>
            </a:r>
            <a:r>
              <a:rPr lang="en-US" sz="2000" i="1" u="sng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sz="2000">
                <a:solidFill>
                  <a:schemeClr val="bg1"/>
                </a:solidFill>
              </a:rPr>
              <a:t> (to the extent possible).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155700" y="2746375"/>
            <a:ext cx="1058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Rules: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7092" y="5461298"/>
            <a:ext cx="6707927" cy="9233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Ampere’s law is only useful when the problem is very symmetric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 (there is only one unknown component of magnetic field).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2854325" y="0"/>
            <a:ext cx="3367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36867" name="Text Box 26"/>
          <p:cNvSpPr txBox="1">
            <a:spLocks noChangeArrowheads="1"/>
          </p:cNvSpPr>
          <p:nvPr/>
        </p:nvSpPr>
        <p:spPr bwMode="auto">
          <a:xfrm>
            <a:off x="1979613" y="1163638"/>
            <a:ext cx="1535112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Calculate </a:t>
            </a:r>
            <a:r>
              <a:rPr lang="en-US" sz="2400" i="1" u="sng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endParaRPr lang="en-US" sz="2400" i="1" u="sng" baseline="-25000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868" name="Text Box 29"/>
          <p:cNvSpPr txBox="1">
            <a:spLocks noChangeArrowheads="1"/>
          </p:cNvSpPr>
          <p:nvPr/>
        </p:nvSpPr>
        <p:spPr bwMode="auto">
          <a:xfrm>
            <a:off x="2042453" y="5860728"/>
            <a:ext cx="542328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An infinite line current along the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axis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869" name="Text Box 30"/>
          <p:cNvSpPr txBox="1">
            <a:spLocks noChangeArrowheads="1"/>
          </p:cNvSpPr>
          <p:nvPr/>
        </p:nvSpPr>
        <p:spPr bwMode="auto">
          <a:xfrm>
            <a:off x="957943" y="2243138"/>
            <a:ext cx="2743200" cy="40011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1) First </a:t>
            </a:r>
            <a:r>
              <a:rPr lang="en-US" sz="2000" dirty="0">
                <a:solidFill>
                  <a:schemeClr val="bg2"/>
                </a:solidFill>
              </a:rPr>
              <a:t>solve for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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47105" name="Object 51"/>
          <p:cNvGraphicFramePr>
            <a:graphicFrameLocks noChangeAspect="1"/>
          </p:cNvGraphicFramePr>
          <p:nvPr/>
        </p:nvGraphicFramePr>
        <p:xfrm>
          <a:off x="5307920" y="1792637"/>
          <a:ext cx="21161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3"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920" y="1792637"/>
                        <a:ext cx="211613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101068" y="1042988"/>
            <a:ext cx="4080782" cy="4497840"/>
            <a:chOff x="3101068" y="1042988"/>
            <a:chExt cx="4080782" cy="4497840"/>
          </a:xfrm>
        </p:grpSpPr>
        <p:sp>
          <p:nvSpPr>
            <p:cNvPr id="36871" name="Text Box 25"/>
            <p:cNvSpPr txBox="1">
              <a:spLocks noChangeArrowheads="1"/>
            </p:cNvSpPr>
            <p:nvPr/>
          </p:nvSpPr>
          <p:spPr bwMode="auto">
            <a:xfrm>
              <a:off x="5343525" y="4248151"/>
              <a:ext cx="1838325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“</a:t>
              </a:r>
              <a:r>
                <a:rPr lang="en-US" dirty="0" err="1">
                  <a:solidFill>
                    <a:schemeClr val="bg2"/>
                  </a:solidFill>
                </a:rPr>
                <a:t>Amperian</a:t>
              </a:r>
              <a:r>
                <a:rPr lang="en-US" dirty="0">
                  <a:solidFill>
                    <a:schemeClr val="bg2"/>
                  </a:solidFill>
                </a:rPr>
                <a:t> path”</a:t>
              </a:r>
            </a:p>
          </p:txBody>
        </p:sp>
        <p:sp>
          <p:nvSpPr>
            <p:cNvPr id="36872" name="Oval 7"/>
            <p:cNvSpPr>
              <a:spLocks noChangeArrowheads="1"/>
            </p:cNvSpPr>
            <p:nvPr/>
          </p:nvSpPr>
          <p:spPr bwMode="auto">
            <a:xfrm>
              <a:off x="3640138" y="2847976"/>
              <a:ext cx="2089150" cy="1011238"/>
            </a:xfrm>
            <a:prstGeom prst="ellipse">
              <a:avLst/>
            </a:prstGeom>
            <a:noFill/>
            <a:ln w="34925" cap="rnd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Line 8"/>
            <p:cNvSpPr>
              <a:spLocks noChangeShapeType="1"/>
            </p:cNvSpPr>
            <p:nvPr/>
          </p:nvSpPr>
          <p:spPr bwMode="auto">
            <a:xfrm>
              <a:off x="4638098" y="1889126"/>
              <a:ext cx="3175" cy="320833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 flipV="1">
              <a:off x="3402013" y="3330576"/>
              <a:ext cx="1250950" cy="8413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 flipH="1" flipV="1">
              <a:off x="4629151" y="2150159"/>
              <a:ext cx="5686" cy="44291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 flipV="1">
              <a:off x="5305425" y="3686176"/>
              <a:ext cx="195263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0" name="Text Box 18"/>
            <p:cNvSpPr txBox="1">
              <a:spLocks noChangeArrowheads="1"/>
            </p:cNvSpPr>
            <p:nvPr/>
          </p:nvSpPr>
          <p:spPr bwMode="auto">
            <a:xfrm>
              <a:off x="4756150" y="1990726"/>
              <a:ext cx="260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6881" name="Line 19"/>
            <p:cNvSpPr>
              <a:spLocks noChangeShapeType="1"/>
            </p:cNvSpPr>
            <p:nvPr/>
          </p:nvSpPr>
          <p:spPr bwMode="auto">
            <a:xfrm>
              <a:off x="4660900" y="3363913"/>
              <a:ext cx="338138" cy="4238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5" name="Oval 32"/>
            <p:cNvSpPr>
              <a:spLocks noChangeArrowheads="1"/>
            </p:cNvSpPr>
            <p:nvPr/>
          </p:nvSpPr>
          <p:spPr bwMode="auto">
            <a:xfrm>
              <a:off x="4976813" y="37861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4638674" y="1491343"/>
              <a:ext cx="0" cy="404948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652963" y="3348684"/>
              <a:ext cx="1937960" cy="10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3101068" y="4176715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44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068" y="4176715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07" name="Object 3"/>
            <p:cNvGraphicFramePr>
              <a:graphicFrameLocks noChangeAspect="1"/>
            </p:cNvGraphicFramePr>
            <p:nvPr/>
          </p:nvGraphicFramePr>
          <p:xfrm>
            <a:off x="6759575" y="3218997"/>
            <a:ext cx="227013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45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9575" y="3218997"/>
                          <a:ext cx="227013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08" name="Object 4"/>
            <p:cNvGraphicFramePr>
              <a:graphicFrameLocks noChangeAspect="1"/>
            </p:cNvGraphicFramePr>
            <p:nvPr/>
          </p:nvGraphicFramePr>
          <p:xfrm>
            <a:off x="4537075" y="1042988"/>
            <a:ext cx="1857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46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1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7075" y="1042988"/>
                          <a:ext cx="1857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09" name="Object 5"/>
            <p:cNvGraphicFramePr>
              <a:graphicFrameLocks noChangeAspect="1"/>
            </p:cNvGraphicFramePr>
            <p:nvPr/>
          </p:nvGraphicFramePr>
          <p:xfrm>
            <a:off x="4932136" y="3371850"/>
            <a:ext cx="2476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47" name="Equation" r:id="rId12" imgW="152268" imgH="164957" progId="Equation.DSMT4">
                    <p:embed/>
                  </p:oleObj>
                </mc:Choice>
                <mc:Fallback>
                  <p:oleObj name="Equation" r:id="rId12" imgW="152268" imgH="164957" progId="Equation.DSMT4">
                    <p:embed/>
                    <p:pic>
                      <p:nvPicPr>
                        <p:cNvPr id="0" name="Picture 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136" y="3371850"/>
                          <a:ext cx="2476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0" name="Object 6"/>
            <p:cNvGraphicFramePr>
              <a:graphicFrameLocks noChangeAspect="1"/>
            </p:cNvGraphicFramePr>
            <p:nvPr/>
          </p:nvGraphicFramePr>
          <p:xfrm>
            <a:off x="5618163" y="3741738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48" name="Equation" r:id="rId14" imgW="152202" imgH="177569" progId="Equation.DSMT4">
                    <p:embed/>
                  </p:oleObj>
                </mc:Choice>
                <mc:Fallback>
                  <p:oleObj name="Equation" r:id="rId14" imgW="152202" imgH="177569" progId="Equation.DSMT4">
                    <p:embed/>
                    <p:pic>
                      <p:nvPicPr>
                        <p:cNvPr id="0" name="Picture 1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8163" y="3741738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1" name="Object 7"/>
            <p:cNvGraphicFramePr>
              <a:graphicFrameLocks noChangeAspect="1"/>
            </p:cNvGraphicFramePr>
            <p:nvPr/>
          </p:nvGraphicFramePr>
          <p:xfrm>
            <a:off x="4876800" y="3981450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49" name="Equation" r:id="rId16" imgW="126780" imgH="164814" progId="Equation.DSMT4">
                    <p:embed/>
                  </p:oleObj>
                </mc:Choice>
                <mc:Fallback>
                  <p:oleObj name="Equation" r:id="rId16" imgW="126780" imgH="164814" progId="Equation.DSMT4">
                    <p:embed/>
                    <p:pic>
                      <p:nvPicPr>
                        <p:cNvPr id="0" name="Picture 1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981450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1920875" y="0"/>
            <a:ext cx="5500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74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15355"/>
              </p:ext>
            </p:extLst>
          </p:nvPr>
        </p:nvGraphicFramePr>
        <p:xfrm>
          <a:off x="536575" y="1284288"/>
          <a:ext cx="3648075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2" name="Equation" r:id="rId4" imgW="1714500" imgH="1524000" progId="Equation.DSMT4">
                  <p:embed/>
                </p:oleObj>
              </mc:Choice>
              <mc:Fallback>
                <p:oleObj name="Equation" r:id="rId4" imgW="1714500" imgH="15240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284288"/>
                        <a:ext cx="3648075" cy="324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797617"/>
              </p:ext>
            </p:extLst>
          </p:nvPr>
        </p:nvGraphicFramePr>
        <p:xfrm>
          <a:off x="1069666" y="5154921"/>
          <a:ext cx="1475252" cy="93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3" name="Equation" r:id="rId6" imgW="660400" imgH="419100" progId="Equation.DSMT4">
                  <p:embed/>
                </p:oleObj>
              </mc:Choice>
              <mc:Fallback>
                <p:oleObj name="Equation" r:id="rId6" imgW="660400" imgH="41910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666" y="5154921"/>
                        <a:ext cx="1475252" cy="9363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618264" y="860652"/>
            <a:ext cx="4080782" cy="4497840"/>
            <a:chOff x="3101068" y="1042988"/>
            <a:chExt cx="4080782" cy="4497840"/>
          </a:xfrm>
        </p:grpSpPr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5343525" y="4248151"/>
              <a:ext cx="1838325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“</a:t>
              </a:r>
              <a:r>
                <a:rPr lang="en-US" dirty="0" err="1">
                  <a:solidFill>
                    <a:schemeClr val="bg2"/>
                  </a:solidFill>
                </a:rPr>
                <a:t>Amperian</a:t>
              </a:r>
              <a:r>
                <a:rPr lang="en-US" dirty="0">
                  <a:solidFill>
                    <a:schemeClr val="bg2"/>
                  </a:solidFill>
                </a:rPr>
                <a:t> path”</a:t>
              </a:r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3640138" y="2847976"/>
              <a:ext cx="2089150" cy="1011238"/>
            </a:xfrm>
            <a:prstGeom prst="ellipse">
              <a:avLst/>
            </a:prstGeom>
            <a:noFill/>
            <a:ln w="34925" cap="rnd">
              <a:solidFill>
                <a:schemeClr val="bg2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4638098" y="1889126"/>
              <a:ext cx="3175" cy="320833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 flipV="1">
              <a:off x="3402013" y="3330576"/>
              <a:ext cx="1250950" cy="8413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 flipH="1" flipV="1">
              <a:off x="4629151" y="2150159"/>
              <a:ext cx="5686" cy="44291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 flipV="1">
              <a:off x="5305425" y="3686176"/>
              <a:ext cx="195263" cy="762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Text Box 18"/>
            <p:cNvSpPr txBox="1">
              <a:spLocks noChangeArrowheads="1"/>
            </p:cNvSpPr>
            <p:nvPr/>
          </p:nvSpPr>
          <p:spPr bwMode="auto">
            <a:xfrm>
              <a:off x="4756150" y="1990726"/>
              <a:ext cx="260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>
              <a:off x="4660900" y="3363913"/>
              <a:ext cx="338138" cy="4238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4976813" y="37861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>
              <a:off x="4638674" y="1491343"/>
              <a:ext cx="0" cy="404948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4652963" y="3348684"/>
              <a:ext cx="1937960" cy="10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3101068" y="4176715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04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068" y="4176715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3"/>
            <p:cNvGraphicFramePr>
              <a:graphicFrameLocks noChangeAspect="1"/>
            </p:cNvGraphicFramePr>
            <p:nvPr/>
          </p:nvGraphicFramePr>
          <p:xfrm>
            <a:off x="6759575" y="3218997"/>
            <a:ext cx="227013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05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9575" y="3218997"/>
                          <a:ext cx="227013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4537075" y="1042988"/>
            <a:ext cx="1857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06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7075" y="1042988"/>
                          <a:ext cx="1857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4932136" y="3371850"/>
            <a:ext cx="2476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07" name="Equation" r:id="rId14" imgW="152268" imgH="164957" progId="Equation.DSMT4">
                    <p:embed/>
                  </p:oleObj>
                </mc:Choice>
                <mc:Fallback>
                  <p:oleObj name="Equation" r:id="rId14" imgW="152268" imgH="164957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136" y="3371850"/>
                          <a:ext cx="2476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6"/>
            <p:cNvGraphicFramePr>
              <a:graphicFrameLocks noChangeAspect="1"/>
            </p:cNvGraphicFramePr>
            <p:nvPr/>
          </p:nvGraphicFramePr>
          <p:xfrm>
            <a:off x="5618163" y="3741738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08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8163" y="3741738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7"/>
            <p:cNvGraphicFramePr>
              <a:graphicFrameLocks noChangeAspect="1"/>
            </p:cNvGraphicFramePr>
            <p:nvPr/>
          </p:nvGraphicFramePr>
          <p:xfrm>
            <a:off x="4876800" y="3981450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09" name="Equation" r:id="rId18" imgW="126780" imgH="164814" progId="Equation.DSMT4">
                    <p:embed/>
                  </p:oleObj>
                </mc:Choice>
                <mc:Fallback>
                  <p:oleObj name="Equation" r:id="rId18" imgW="126780" imgH="164814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981450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3638550" y="5476875"/>
            <a:ext cx="4791075" cy="73866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Whenever we integrate counterclockwise on a circular path, the LHS of Ampere’s law will always be the same: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4412"/>
              </p:ext>
            </p:extLst>
          </p:nvPr>
        </p:nvGraphicFramePr>
        <p:xfrm>
          <a:off x="5342015" y="6286500"/>
          <a:ext cx="1488920" cy="358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0" name="Equation" r:id="rId20" imgW="1054080" imgH="253800" progId="Equation.DSMT4">
                  <p:embed/>
                </p:oleObj>
              </mc:Choice>
              <mc:Fallback>
                <p:oleObj name="Equation" r:id="rId20" imgW="1054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342015" y="6286500"/>
                        <a:ext cx="1488920" cy="358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2028825" y="0"/>
            <a:ext cx="4725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18438" name="Text Box 27"/>
          <p:cNvSpPr txBox="1">
            <a:spLocks noChangeArrowheads="1"/>
          </p:cNvSpPr>
          <p:nvPr/>
        </p:nvSpPr>
        <p:spPr bwMode="auto">
          <a:xfrm>
            <a:off x="687388" y="3790950"/>
            <a:ext cx="1313180" cy="40011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3</a:t>
            </a:r>
            <a:r>
              <a:rPr lang="en-US" sz="2000" dirty="0">
                <a:solidFill>
                  <a:schemeClr val="bg2"/>
                </a:solidFill>
              </a:rPr>
              <a:t>)</a:t>
            </a:r>
            <a:r>
              <a:rPr lang="en-US" sz="2000" i="1" dirty="0">
                <a:solidFill>
                  <a:schemeClr val="bg2"/>
                </a:solidFill>
              </a:rPr>
              <a:t> 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0</a:t>
            </a:r>
          </a:p>
        </p:txBody>
      </p:sp>
      <p:graphicFrame>
        <p:nvGraphicFramePr>
          <p:cNvPr id="18434" name="Object 50"/>
          <p:cNvGraphicFramePr>
            <a:graphicFrameLocks noChangeAspect="1"/>
          </p:cNvGraphicFramePr>
          <p:nvPr/>
        </p:nvGraphicFramePr>
        <p:xfrm>
          <a:off x="4067029" y="4872030"/>
          <a:ext cx="1697038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0" name="Equation" r:id="rId4" imgW="901309" imgH="634725" progId="Equation.DSMT4">
                  <p:embed/>
                </p:oleObj>
              </mc:Choice>
              <mc:Fallback>
                <p:oleObj name="Equation" r:id="rId4" imgW="901309" imgH="634725" progId="Equation.DSMT4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029" y="4872030"/>
                        <a:ext cx="1697038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52"/>
          <p:cNvSpPr txBox="1">
            <a:spLocks noChangeArrowheads="1"/>
          </p:cNvSpPr>
          <p:nvPr/>
        </p:nvSpPr>
        <p:spPr bwMode="auto">
          <a:xfrm>
            <a:off x="3797154" y="4317992"/>
            <a:ext cx="23050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Magnetic Gauss law:</a:t>
            </a:r>
          </a:p>
        </p:txBody>
      </p:sp>
      <p:graphicFrame>
        <p:nvGraphicFramePr>
          <p:cNvPr id="18435" name="Object 51"/>
          <p:cNvGraphicFramePr>
            <a:graphicFrameLocks noChangeAspect="1"/>
          </p:cNvGraphicFramePr>
          <p:nvPr/>
        </p:nvGraphicFramePr>
        <p:xfrm>
          <a:off x="6596326" y="1738711"/>
          <a:ext cx="211613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1" name="Equation" r:id="rId6" imgW="1129810" imgH="380835" progId="Equation.DSMT4">
                  <p:embed/>
                </p:oleObj>
              </mc:Choice>
              <mc:Fallback>
                <p:oleObj name="Equation" r:id="rId6" imgW="1129810" imgH="380835" progId="Equation.DSMT4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326" y="1738711"/>
                        <a:ext cx="2116138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28"/>
          <p:cNvSpPr txBox="1">
            <a:spLocks noChangeArrowheads="1"/>
          </p:cNvSpPr>
          <p:nvPr/>
        </p:nvSpPr>
        <p:spPr bwMode="auto">
          <a:xfrm>
            <a:off x="696913" y="1300163"/>
            <a:ext cx="1285929" cy="40011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2</a:t>
            </a:r>
            <a:r>
              <a:rPr lang="en-US" sz="2000" dirty="0">
                <a:solidFill>
                  <a:schemeClr val="bg2"/>
                </a:solidFill>
              </a:rPr>
              <a:t>)</a:t>
            </a:r>
            <a:r>
              <a:rPr lang="en-US" sz="2000" i="1" dirty="0">
                <a:solidFill>
                  <a:schemeClr val="bg2"/>
                </a:solidFill>
              </a:rPr>
              <a:t> 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0</a:t>
            </a:r>
          </a:p>
        </p:txBody>
      </p:sp>
      <p:sp>
        <p:nvSpPr>
          <p:cNvPr id="18443" name="AutoShape 66"/>
          <p:cNvSpPr>
            <a:spLocks noChangeArrowheads="1"/>
          </p:cNvSpPr>
          <p:nvPr/>
        </p:nvSpPr>
        <p:spPr bwMode="auto">
          <a:xfrm rot="5400000">
            <a:off x="7148776" y="2472136"/>
            <a:ext cx="457200" cy="279400"/>
          </a:xfrm>
          <a:prstGeom prst="rightArrow">
            <a:avLst>
              <a:gd name="adj1" fmla="val 50000"/>
              <a:gd name="adj2" fmla="val 40909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6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22255"/>
              </p:ext>
            </p:extLst>
          </p:nvPr>
        </p:nvGraphicFramePr>
        <p:xfrm>
          <a:off x="5870575" y="2900363"/>
          <a:ext cx="28289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2" name="Equation" r:id="rId8" imgW="1511300" imgH="279400" progId="Equation.DSMT4">
                  <p:embed/>
                </p:oleObj>
              </mc:Choice>
              <mc:Fallback>
                <p:oleObj name="Equation" r:id="rId8" imgW="1511300" imgH="279400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2900363"/>
                        <a:ext cx="28289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444" name="Straight Connector 45"/>
          <p:cNvCxnSpPr>
            <a:cxnSpLocks noChangeShapeType="1"/>
          </p:cNvCxnSpPr>
          <p:nvPr/>
        </p:nvCxnSpPr>
        <p:spPr bwMode="auto">
          <a:xfrm flipV="1">
            <a:off x="7142712" y="2866023"/>
            <a:ext cx="486391" cy="56088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8437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333882"/>
              </p:ext>
            </p:extLst>
          </p:nvPr>
        </p:nvGraphicFramePr>
        <p:xfrm>
          <a:off x="6713538" y="3546475"/>
          <a:ext cx="147478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3" name="Equation" r:id="rId10" imgW="787400" imgH="279400" progId="Equation.DSMT4">
                  <p:embed/>
                </p:oleObj>
              </mc:Choice>
              <mc:Fallback>
                <p:oleObj name="Equation" r:id="rId10" imgW="787400" imgH="279400" progId="Equation.DSMT4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538" y="3546475"/>
                        <a:ext cx="1474787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Group 74"/>
          <p:cNvGrpSpPr/>
          <p:nvPr/>
        </p:nvGrpSpPr>
        <p:grpSpPr>
          <a:xfrm>
            <a:off x="913947" y="4231142"/>
            <a:ext cx="2338842" cy="2303008"/>
            <a:chOff x="913947" y="4231142"/>
            <a:chExt cx="2338842" cy="2303008"/>
          </a:xfrm>
        </p:grpSpPr>
        <p:sp>
          <p:nvSpPr>
            <p:cNvPr id="18445" name="Rectangle 6"/>
            <p:cNvSpPr>
              <a:spLocks noChangeArrowheads="1"/>
            </p:cNvSpPr>
            <p:nvPr/>
          </p:nvSpPr>
          <p:spPr bwMode="auto">
            <a:xfrm>
              <a:off x="1697038" y="4686300"/>
              <a:ext cx="1200150" cy="138906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Line 7"/>
            <p:cNvSpPr>
              <a:spLocks noChangeShapeType="1"/>
            </p:cNvSpPr>
            <p:nvPr/>
          </p:nvSpPr>
          <p:spPr bwMode="auto">
            <a:xfrm>
              <a:off x="2681288" y="4843463"/>
              <a:ext cx="54768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7" name="Line 8"/>
            <p:cNvSpPr>
              <a:spLocks noChangeShapeType="1"/>
            </p:cNvSpPr>
            <p:nvPr/>
          </p:nvSpPr>
          <p:spPr bwMode="auto">
            <a:xfrm>
              <a:off x="2682876" y="5110163"/>
              <a:ext cx="54768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8" name="Line 9"/>
            <p:cNvSpPr>
              <a:spLocks noChangeShapeType="1"/>
            </p:cNvSpPr>
            <p:nvPr/>
          </p:nvSpPr>
          <p:spPr bwMode="auto">
            <a:xfrm>
              <a:off x="2692401" y="5905500"/>
              <a:ext cx="5461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9" name="Line 10"/>
            <p:cNvSpPr>
              <a:spLocks noChangeShapeType="1"/>
            </p:cNvSpPr>
            <p:nvPr/>
          </p:nvSpPr>
          <p:spPr bwMode="auto">
            <a:xfrm>
              <a:off x="2705101" y="5665788"/>
              <a:ext cx="54768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0" name="Line 11"/>
            <p:cNvSpPr>
              <a:spLocks noChangeShapeType="1"/>
            </p:cNvSpPr>
            <p:nvPr/>
          </p:nvSpPr>
          <p:spPr bwMode="auto">
            <a:xfrm>
              <a:off x="2684463" y="5391150"/>
              <a:ext cx="54768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1" name="Line 12"/>
            <p:cNvSpPr>
              <a:spLocks noChangeShapeType="1"/>
            </p:cNvSpPr>
            <p:nvPr/>
          </p:nvSpPr>
          <p:spPr bwMode="auto">
            <a:xfrm flipH="1">
              <a:off x="1390651" y="4846638"/>
              <a:ext cx="536575" cy="158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2" name="Line 13"/>
            <p:cNvSpPr>
              <a:spLocks noChangeShapeType="1"/>
            </p:cNvSpPr>
            <p:nvPr/>
          </p:nvSpPr>
          <p:spPr bwMode="auto">
            <a:xfrm flipH="1" flipV="1">
              <a:off x="1391330" y="5103360"/>
              <a:ext cx="508000" cy="31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3" name="Line 14"/>
            <p:cNvSpPr>
              <a:spLocks noChangeShapeType="1"/>
            </p:cNvSpPr>
            <p:nvPr/>
          </p:nvSpPr>
          <p:spPr bwMode="auto">
            <a:xfrm flipH="1">
              <a:off x="1374776" y="5383213"/>
              <a:ext cx="538163" cy="158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4" name="Line 15"/>
            <p:cNvSpPr>
              <a:spLocks noChangeShapeType="1"/>
            </p:cNvSpPr>
            <p:nvPr/>
          </p:nvSpPr>
          <p:spPr bwMode="auto">
            <a:xfrm flipH="1">
              <a:off x="1395413" y="5681663"/>
              <a:ext cx="53816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5" name="Line 16"/>
            <p:cNvSpPr>
              <a:spLocks noChangeShapeType="1"/>
            </p:cNvSpPr>
            <p:nvPr/>
          </p:nvSpPr>
          <p:spPr bwMode="auto">
            <a:xfrm flipH="1">
              <a:off x="1366838" y="5927725"/>
              <a:ext cx="538163" cy="158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6" name="Line 22"/>
            <p:cNvSpPr>
              <a:spLocks noChangeShapeType="1"/>
            </p:cNvSpPr>
            <p:nvPr/>
          </p:nvSpPr>
          <p:spPr bwMode="auto">
            <a:xfrm flipH="1">
              <a:off x="2325688" y="4370388"/>
              <a:ext cx="1588" cy="202088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7" name="Line 23"/>
            <p:cNvSpPr>
              <a:spLocks noChangeShapeType="1"/>
            </p:cNvSpPr>
            <p:nvPr/>
          </p:nvSpPr>
          <p:spPr bwMode="auto">
            <a:xfrm flipV="1">
              <a:off x="2322513" y="4857750"/>
              <a:ext cx="4763" cy="4730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1" name="Oval 65"/>
            <p:cNvSpPr>
              <a:spLocks noChangeArrowheads="1"/>
            </p:cNvSpPr>
            <p:nvPr/>
          </p:nvSpPr>
          <p:spPr bwMode="auto">
            <a:xfrm>
              <a:off x="2844801" y="53340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2" name="Object 14"/>
            <p:cNvGraphicFramePr>
              <a:graphicFrameLocks noChangeAspect="1"/>
            </p:cNvGraphicFramePr>
            <p:nvPr/>
          </p:nvGraphicFramePr>
          <p:xfrm>
            <a:off x="913947" y="5069568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64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Picture 2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3947" y="5069568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4"/>
            <p:cNvGraphicFramePr>
              <a:graphicFrameLocks noChangeAspect="1"/>
            </p:cNvGraphicFramePr>
            <p:nvPr/>
          </p:nvGraphicFramePr>
          <p:xfrm>
            <a:off x="2613025" y="6223000"/>
            <a:ext cx="227013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65" name="Equation" r:id="rId14" imgW="139579" imgH="177646" progId="Equation.DSMT4">
                    <p:embed/>
                  </p:oleObj>
                </mc:Choice>
                <mc:Fallback>
                  <p:oleObj name="Equation" r:id="rId14" imgW="139579" imgH="177646" progId="Equation.DSMT4">
                    <p:embed/>
                    <p:pic>
                      <p:nvPicPr>
                        <p:cNvPr id="0" name="Picture 2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3025" y="6223000"/>
                          <a:ext cx="227013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6"/>
            <p:cNvGraphicFramePr>
              <a:graphicFrameLocks noChangeAspect="1"/>
            </p:cNvGraphicFramePr>
            <p:nvPr/>
          </p:nvGraphicFramePr>
          <p:xfrm>
            <a:off x="2458584" y="4231142"/>
            <a:ext cx="2063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66" name="Equation" r:id="rId16" imgW="126835" imgH="152202" progId="Equation.DSMT4">
                    <p:embed/>
                  </p:oleObj>
                </mc:Choice>
                <mc:Fallback>
                  <p:oleObj name="Equation" r:id="rId16" imgW="126835" imgH="152202" progId="Equation.DSMT4">
                    <p:embed/>
                    <p:pic>
                      <p:nvPicPr>
                        <p:cNvPr id="0" name="Picture 2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8584" y="4231142"/>
                          <a:ext cx="2063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1903413" y="1163638"/>
            <a:ext cx="3951930" cy="2105479"/>
            <a:chOff x="1903413" y="1163638"/>
            <a:chExt cx="3951930" cy="2105479"/>
          </a:xfrm>
        </p:grpSpPr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2589213" y="2251076"/>
              <a:ext cx="1744663" cy="62706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Line 41"/>
            <p:cNvSpPr>
              <a:spLocks noChangeShapeType="1"/>
            </p:cNvSpPr>
            <p:nvPr/>
          </p:nvSpPr>
          <p:spPr bwMode="auto">
            <a:xfrm flipH="1">
              <a:off x="2252663" y="1543792"/>
              <a:ext cx="3649" cy="159945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4" name="Line 42"/>
            <p:cNvSpPr>
              <a:spLocks noChangeShapeType="1"/>
            </p:cNvSpPr>
            <p:nvPr/>
          </p:nvSpPr>
          <p:spPr bwMode="auto">
            <a:xfrm flipV="1">
              <a:off x="2256310" y="2019299"/>
              <a:ext cx="1875" cy="3913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7" name="Line 45"/>
            <p:cNvSpPr>
              <a:spLocks noChangeShapeType="1"/>
            </p:cNvSpPr>
            <p:nvPr/>
          </p:nvSpPr>
          <p:spPr bwMode="auto">
            <a:xfrm>
              <a:off x="3574687" y="2873829"/>
              <a:ext cx="331252" cy="43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9" name="Line 47"/>
            <p:cNvSpPr>
              <a:spLocks noChangeShapeType="1"/>
            </p:cNvSpPr>
            <p:nvPr/>
          </p:nvSpPr>
          <p:spPr bwMode="auto">
            <a:xfrm>
              <a:off x="2281238" y="2587626"/>
              <a:ext cx="261938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71" name="Text Box 53"/>
            <p:cNvSpPr txBox="1">
              <a:spLocks noChangeArrowheads="1"/>
            </p:cNvSpPr>
            <p:nvPr/>
          </p:nvSpPr>
          <p:spPr bwMode="auto">
            <a:xfrm>
              <a:off x="4618680" y="1569086"/>
              <a:ext cx="1236663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hlink"/>
                  </a:solidFill>
                  <a:latin typeface="Times New Roman" pitchFamily="18" charset="0"/>
                </a:rPr>
                <a:t>H</a:t>
              </a:r>
              <a:r>
                <a:rPr lang="en-US" i="1" baseline="-25000" dirty="0">
                  <a:solidFill>
                    <a:schemeClr val="hlink"/>
                  </a:solidFill>
                  <a:latin typeface="Times New Roman" pitchFamily="18" charset="0"/>
                </a:rPr>
                <a:t>z</a:t>
              </a:r>
              <a:r>
                <a:rPr lang="en-US" dirty="0">
                  <a:solidFill>
                    <a:schemeClr val="hlink"/>
                  </a:solidFill>
                </a:rPr>
                <a:t> </a:t>
              </a:r>
              <a:r>
                <a:rPr lang="en-US" dirty="0">
                  <a:solidFill>
                    <a:schemeClr val="hlink"/>
                  </a:solidFill>
                  <a:latin typeface="Times New Roman" pitchFamily="18" charset="0"/>
                </a:rPr>
                <a:t>=</a:t>
              </a:r>
              <a:r>
                <a:rPr lang="en-US" dirty="0">
                  <a:solidFill>
                    <a:schemeClr val="hlink"/>
                  </a:solidFill>
                </a:rPr>
                <a:t> </a:t>
              </a:r>
              <a:r>
                <a:rPr lang="en-US" dirty="0">
                  <a:solidFill>
                    <a:schemeClr val="hlink"/>
                  </a:solidFill>
                  <a:latin typeface="Times New Roman" pitchFamily="18" charset="0"/>
                </a:rPr>
                <a:t>0 </a:t>
              </a:r>
              <a:r>
                <a:rPr lang="en-US" sz="1600" dirty="0">
                  <a:solidFill>
                    <a:schemeClr val="hlink"/>
                  </a:solidFill>
                </a:rPr>
                <a:t>at</a:t>
              </a:r>
              <a:r>
                <a:rPr lang="en-US" dirty="0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lang="en-US" dirty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</a:t>
              </a:r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3209925" y="1163638"/>
              <a:ext cx="158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i="1" dirty="0">
                  <a:solidFill>
                    <a:schemeClr val="hlink"/>
                  </a:solidFill>
                  <a:latin typeface="Times New Roman" pitchFamily="18" charset="0"/>
                </a:rPr>
                <a:t>H</a:t>
              </a:r>
              <a:r>
                <a:rPr lang="en-US" i="1" baseline="-25000" dirty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dirty="0">
                  <a:solidFill>
                    <a:schemeClr val="hlink"/>
                  </a:solidFill>
                </a:rPr>
                <a:t> </a:t>
              </a:r>
              <a:r>
                <a:rPr lang="en-US" i="1" dirty="0">
                  <a:solidFill>
                    <a:schemeClr val="hlink"/>
                  </a:solidFill>
                  <a:latin typeface="Times New Roman" pitchFamily="18" charset="0"/>
                </a:rPr>
                <a:t>d</a:t>
              </a:r>
              <a:r>
                <a:rPr lang="en-US" i="1" dirty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dirty="0">
                  <a:solidFill>
                    <a:schemeClr val="hlink"/>
                  </a:solidFill>
                </a:rPr>
                <a:t> cancels</a:t>
              </a:r>
              <a:endParaRPr lang="en-US" dirty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8473" name="Line 55"/>
            <p:cNvSpPr>
              <a:spLocks noChangeShapeType="1"/>
            </p:cNvSpPr>
            <p:nvPr/>
          </p:nvSpPr>
          <p:spPr bwMode="auto">
            <a:xfrm flipH="1">
              <a:off x="3213100" y="1587501"/>
              <a:ext cx="495300" cy="635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74" name="Line 56"/>
            <p:cNvSpPr>
              <a:spLocks noChangeShapeType="1"/>
            </p:cNvSpPr>
            <p:nvPr/>
          </p:nvSpPr>
          <p:spPr bwMode="auto">
            <a:xfrm flipH="1">
              <a:off x="3189514" y="1574800"/>
              <a:ext cx="518886" cy="12445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75" name="Line 57"/>
            <p:cNvSpPr>
              <a:spLocks noChangeShapeType="1"/>
            </p:cNvSpPr>
            <p:nvPr/>
          </p:nvSpPr>
          <p:spPr bwMode="auto">
            <a:xfrm flipH="1">
              <a:off x="4457700" y="1968501"/>
              <a:ext cx="381000" cy="381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77" name="Oval 64"/>
            <p:cNvSpPr>
              <a:spLocks noChangeArrowheads="1"/>
            </p:cNvSpPr>
            <p:nvPr/>
          </p:nvSpPr>
          <p:spPr bwMode="auto">
            <a:xfrm>
              <a:off x="2527300" y="2527301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0266955"/>
                </p:ext>
              </p:extLst>
            </p:nvPr>
          </p:nvGraphicFramePr>
          <p:xfrm>
            <a:off x="3343057" y="2957967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67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0" name="Picture 2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3057" y="2957967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7181090"/>
                </p:ext>
              </p:extLst>
            </p:nvPr>
          </p:nvGraphicFramePr>
          <p:xfrm>
            <a:off x="4116388" y="2957513"/>
            <a:ext cx="68103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68" name="Equation" r:id="rId20" imgW="418918" imgH="165028" progId="Equation.DSMT4">
                    <p:embed/>
                  </p:oleObj>
                </mc:Choice>
                <mc:Fallback>
                  <p:oleObj name="Equation" r:id="rId20" imgW="418918" imgH="165028" progId="Equation.DSMT4">
                    <p:embed/>
                    <p:pic>
                      <p:nvPicPr>
                        <p:cNvPr id="0" name="Picture 2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6388" y="2957513"/>
                          <a:ext cx="68103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9612155"/>
                </p:ext>
              </p:extLst>
            </p:nvPr>
          </p:nvGraphicFramePr>
          <p:xfrm>
            <a:off x="4549775" y="2435225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69" name="Equation" r:id="rId22" imgW="126725" imgH="177415" progId="Equation.DSMT4">
                    <p:embed/>
                  </p:oleObj>
                </mc:Choice>
                <mc:Fallback>
                  <p:oleObj name="Equation" r:id="rId22" imgW="126725" imgH="177415" progId="Equation.DSMT4">
                    <p:embed/>
                    <p:pic>
                      <p:nvPicPr>
                        <p:cNvPr id="0" name="Picture 2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9775" y="2435225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9467970"/>
                </p:ext>
              </p:extLst>
            </p:nvPr>
          </p:nvGraphicFramePr>
          <p:xfrm>
            <a:off x="2329316" y="2195513"/>
            <a:ext cx="2476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0" name="Equation" r:id="rId23" imgW="152268" imgH="164957" progId="Equation.DSMT4">
                    <p:embed/>
                  </p:oleObj>
                </mc:Choice>
                <mc:Fallback>
                  <p:oleObj name="Equation" r:id="rId23" imgW="152268" imgH="164957" progId="Equation.DSMT4">
                    <p:embed/>
                    <p:pic>
                      <p:nvPicPr>
                        <p:cNvPr id="0" name="Picture 2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9316" y="2195513"/>
                          <a:ext cx="2476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2020395"/>
                </p:ext>
              </p:extLst>
            </p:nvPr>
          </p:nvGraphicFramePr>
          <p:xfrm>
            <a:off x="1903413" y="2043113"/>
            <a:ext cx="2063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1" name="Equation" r:id="rId25" imgW="126835" imgH="152202" progId="Equation.DSMT4">
                    <p:embed/>
                  </p:oleObj>
                </mc:Choice>
                <mc:Fallback>
                  <p:oleObj name="Equation" r:id="rId25" imgW="126835" imgH="152202" progId="Equation.DSMT4">
                    <p:embed/>
                    <p:pic>
                      <p:nvPicPr>
                        <p:cNvPr id="0" name="Picture 2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3413" y="2043113"/>
                          <a:ext cx="2063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Line 45"/>
            <p:cNvSpPr>
              <a:spLocks noChangeShapeType="1"/>
            </p:cNvSpPr>
            <p:nvPr/>
          </p:nvSpPr>
          <p:spPr bwMode="auto">
            <a:xfrm flipH="1">
              <a:off x="3763186" y="2244185"/>
              <a:ext cx="331252" cy="43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2066925" y="0"/>
            <a:ext cx="4725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9458" name="Object 39"/>
          <p:cNvGraphicFramePr>
            <a:graphicFrameLocks noChangeAspect="1"/>
          </p:cNvGraphicFramePr>
          <p:nvPr/>
        </p:nvGraphicFramePr>
        <p:xfrm>
          <a:off x="2927578" y="1919741"/>
          <a:ext cx="27019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" name="Equation" r:id="rId4" imgW="1346200" imgH="457200" progId="Equation.DSMT4">
                  <p:embed/>
                </p:oleObj>
              </mc:Choice>
              <mc:Fallback>
                <p:oleObj name="Equation" r:id="rId4" imgW="1346200" imgH="4572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578" y="1919741"/>
                        <a:ext cx="2701925" cy="9175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4171" y="1086530"/>
            <a:ext cx="3885520" cy="4497840"/>
            <a:chOff x="3101068" y="1042988"/>
            <a:chExt cx="3885520" cy="4497840"/>
          </a:xfrm>
        </p:grpSpPr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4638098" y="1889126"/>
              <a:ext cx="3175" cy="320833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V="1">
              <a:off x="3402013" y="3330576"/>
              <a:ext cx="1250950" cy="8413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 flipV="1">
              <a:off x="4629151" y="2150159"/>
              <a:ext cx="5686" cy="44291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4756150" y="1990726"/>
              <a:ext cx="260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4660900" y="3363913"/>
              <a:ext cx="338138" cy="4238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4976813" y="37861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638674" y="1491343"/>
              <a:ext cx="0" cy="404948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652963" y="3348684"/>
              <a:ext cx="1937960" cy="10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32" name="Object 3"/>
            <p:cNvGraphicFramePr>
              <a:graphicFrameLocks noChangeAspect="1"/>
            </p:cNvGraphicFramePr>
            <p:nvPr/>
          </p:nvGraphicFramePr>
          <p:xfrm>
            <a:off x="3101068" y="4176715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0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068" y="4176715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6759575" y="3218997"/>
            <a:ext cx="227013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1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9575" y="3218997"/>
                          <a:ext cx="227013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4"/>
            <p:cNvGraphicFramePr>
              <a:graphicFrameLocks noChangeAspect="1"/>
            </p:cNvGraphicFramePr>
            <p:nvPr/>
          </p:nvGraphicFramePr>
          <p:xfrm>
            <a:off x="4537075" y="1042988"/>
            <a:ext cx="1857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2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7075" y="1042988"/>
                          <a:ext cx="1857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5"/>
            <p:cNvGraphicFramePr>
              <a:graphicFrameLocks noChangeAspect="1"/>
            </p:cNvGraphicFramePr>
            <p:nvPr/>
          </p:nvGraphicFramePr>
          <p:xfrm>
            <a:off x="4932136" y="3371850"/>
            <a:ext cx="2476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3" name="Equation" r:id="rId12" imgW="152268" imgH="164957" progId="Equation.DSMT4">
                    <p:embed/>
                  </p:oleObj>
                </mc:Choice>
                <mc:Fallback>
                  <p:oleObj name="Equation" r:id="rId12" imgW="152268" imgH="164957" progId="Equation.DSMT4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2136" y="3371850"/>
                          <a:ext cx="2476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7"/>
            <p:cNvGraphicFramePr>
              <a:graphicFrameLocks noChangeAspect="1"/>
            </p:cNvGraphicFramePr>
            <p:nvPr/>
          </p:nvGraphicFramePr>
          <p:xfrm>
            <a:off x="4876800" y="3981450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4" name="Equation" r:id="rId14" imgW="126780" imgH="164814" progId="Equation.DSMT4">
                    <p:embed/>
                  </p:oleObj>
                </mc:Choice>
                <mc:Fallback>
                  <p:oleObj name="Equation" r:id="rId14" imgW="126780" imgH="164814" progId="Equation.DSMT4">
                    <p:embed/>
                    <p:pic>
                      <p:nvPicPr>
                        <p:cNvPr id="0" name="Picture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981450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Box 37"/>
          <p:cNvSpPr txBox="1"/>
          <p:nvPr/>
        </p:nvSpPr>
        <p:spPr>
          <a:xfrm>
            <a:off x="3385719" y="114299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FF"/>
                </a:solidFill>
              </a:rPr>
              <a:t>Summary</a:t>
            </a:r>
            <a:endParaRPr lang="en-US" sz="2400" b="1" dirty="0">
              <a:solidFill>
                <a:srgbClr val="FF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81796" y="3818418"/>
            <a:ext cx="24765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2409825" y="0"/>
            <a:ext cx="38877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20485" name="Text Box 72"/>
          <p:cNvSpPr txBox="1">
            <a:spLocks noChangeArrowheads="1"/>
          </p:cNvSpPr>
          <p:nvPr/>
        </p:nvSpPr>
        <p:spPr bwMode="auto">
          <a:xfrm>
            <a:off x="396969" y="736029"/>
            <a:ext cx="20177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Coaxial cable</a:t>
            </a:r>
          </a:p>
        </p:txBody>
      </p:sp>
      <p:sp>
        <p:nvSpPr>
          <p:cNvPr id="20486" name="Rectangle 76"/>
          <p:cNvSpPr>
            <a:spLocks noChangeArrowheads="1"/>
          </p:cNvSpPr>
          <p:nvPr/>
        </p:nvSpPr>
        <p:spPr bwMode="auto">
          <a:xfrm>
            <a:off x="4306714" y="4061341"/>
            <a:ext cx="768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sym typeface="Symbol" pitchFamily="18" charset="2"/>
              </a:rPr>
              <a:t> 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&lt;</a:t>
            </a:r>
            <a:r>
              <a:rPr lang="en-US" i="1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</a:t>
            </a:r>
          </a:p>
        </p:txBody>
      </p:sp>
      <p:graphicFrame>
        <p:nvGraphicFramePr>
          <p:cNvPr id="20482" name="Object 77"/>
          <p:cNvGraphicFramePr>
            <a:graphicFrameLocks noChangeAspect="1"/>
          </p:cNvGraphicFramePr>
          <p:nvPr/>
        </p:nvGraphicFramePr>
        <p:xfrm>
          <a:off x="5190155" y="3923661"/>
          <a:ext cx="25892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6" name="Equation" r:id="rId4" imgW="1459866" imgH="393529" progId="Equation.DSMT4">
                  <p:embed/>
                </p:oleObj>
              </mc:Choice>
              <mc:Fallback>
                <p:oleObj name="Equation" r:id="rId4" imgW="1459866" imgH="393529" progId="Equation.DSMT4">
                  <p:embed/>
                  <p:pic>
                    <p:nvPicPr>
                      <p:cNvPr id="0" name="Picture 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155" y="3923661"/>
                        <a:ext cx="258921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78"/>
          <p:cNvSpPr>
            <a:spLocks noChangeArrowheads="1"/>
          </p:cNvSpPr>
          <p:nvPr/>
        </p:nvSpPr>
        <p:spPr bwMode="auto">
          <a:xfrm>
            <a:off x="3916189" y="5074166"/>
            <a:ext cx="10874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</a:t>
            </a:r>
            <a:r>
              <a:rPr lang="en-US" i="1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&lt;</a:t>
            </a:r>
            <a:r>
              <a:rPr lang="en-US" i="1">
                <a:solidFill>
                  <a:schemeClr val="bg1"/>
                </a:solidFill>
                <a:sym typeface="Symbol" pitchFamily="18" charset="2"/>
              </a:rPr>
              <a:t> 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&lt;</a:t>
            </a:r>
            <a:r>
              <a:rPr lang="en-US" i="1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c</a:t>
            </a:r>
          </a:p>
        </p:txBody>
      </p:sp>
      <p:graphicFrame>
        <p:nvGraphicFramePr>
          <p:cNvPr id="20483" name="Object 79"/>
          <p:cNvGraphicFramePr>
            <a:graphicFrameLocks noChangeAspect="1"/>
          </p:cNvGraphicFramePr>
          <p:nvPr/>
        </p:nvGraphicFramePr>
        <p:xfrm>
          <a:off x="5181600" y="4926013"/>
          <a:ext cx="32559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7" name="Equation" r:id="rId6" imgW="1815312" imgH="393529" progId="Equation.DSMT4">
                  <p:embed/>
                </p:oleObj>
              </mc:Choice>
              <mc:Fallback>
                <p:oleObj name="Equation" r:id="rId6" imgW="1815312" imgH="393529" progId="Equation.DSMT4">
                  <p:embed/>
                  <p:pic>
                    <p:nvPicPr>
                      <p:cNvPr id="0" name="Picture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26013"/>
                        <a:ext cx="32559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81"/>
          <p:cNvSpPr txBox="1">
            <a:spLocks noChangeArrowheads="1"/>
          </p:cNvSpPr>
          <p:nvPr/>
        </p:nvSpPr>
        <p:spPr bwMode="auto">
          <a:xfrm>
            <a:off x="428625" y="3719513"/>
            <a:ext cx="3457575" cy="861774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This inner wire is solid.</a:t>
            </a:r>
            <a:endParaRPr lang="en-US" sz="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The </a:t>
            </a:r>
            <a:r>
              <a:rPr lang="en-US" sz="1600" dirty="0">
                <a:solidFill>
                  <a:schemeClr val="bg1"/>
                </a:solidFill>
              </a:rPr>
              <a:t>outer shield (jacket) of the coax has a thickness of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t = c – b.</a:t>
            </a:r>
          </a:p>
        </p:txBody>
      </p:sp>
      <p:sp>
        <p:nvSpPr>
          <p:cNvPr id="20489" name="Text Box 82"/>
          <p:cNvSpPr txBox="1">
            <a:spLocks noChangeArrowheads="1"/>
          </p:cNvSpPr>
          <p:nvPr/>
        </p:nvSpPr>
        <p:spPr bwMode="auto">
          <a:xfrm>
            <a:off x="704424" y="4802701"/>
            <a:ext cx="2649538" cy="8255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Note: </a:t>
            </a:r>
            <a:r>
              <a:rPr lang="en-US" sz="1600" dirty="0">
                <a:solidFill>
                  <a:schemeClr val="bg1"/>
                </a:solidFill>
              </a:rPr>
              <a:t>The </a:t>
            </a:r>
            <a:r>
              <a:rPr lang="en-US" sz="1600" u="sng" dirty="0">
                <a:solidFill>
                  <a:schemeClr val="bg1"/>
                </a:solidFill>
              </a:rPr>
              <a:t>permittivity</a:t>
            </a:r>
            <a:r>
              <a:rPr lang="en-US" sz="1600" dirty="0">
                <a:solidFill>
                  <a:schemeClr val="bg1"/>
                </a:solidFill>
              </a:rPr>
              <a:t> of the material inside the coax does not matter here.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82387" y="12419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DC current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2636" y="5920026"/>
            <a:ext cx="7533565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At DC, the current density inside the conductor is uniform, since the electric field is uniform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 (due to the fact that the voltage drop in the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400" dirty="0" smtClean="0">
                <a:solidFill>
                  <a:schemeClr val="bg2"/>
                </a:solidFill>
              </a:rPr>
              <a:t> direction is path independent).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390713" y="617087"/>
            <a:ext cx="2793520" cy="2919910"/>
            <a:chOff x="5390713" y="617087"/>
            <a:chExt cx="2793520" cy="2919910"/>
          </a:xfrm>
        </p:grpSpPr>
        <p:sp>
          <p:nvSpPr>
            <p:cNvPr id="20514" name="Oval 36"/>
            <p:cNvSpPr>
              <a:spLocks noChangeArrowheads="1"/>
            </p:cNvSpPr>
            <p:nvPr/>
          </p:nvSpPr>
          <p:spPr bwMode="auto">
            <a:xfrm>
              <a:off x="5390713" y="1514522"/>
              <a:ext cx="1993900" cy="202247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Oval 37"/>
            <p:cNvSpPr>
              <a:spLocks noChangeArrowheads="1"/>
            </p:cNvSpPr>
            <p:nvPr/>
          </p:nvSpPr>
          <p:spPr bwMode="auto">
            <a:xfrm>
              <a:off x="5604799" y="1732010"/>
              <a:ext cx="1574800" cy="15748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Oval 38"/>
            <p:cNvSpPr>
              <a:spLocks noChangeArrowheads="1"/>
            </p:cNvSpPr>
            <p:nvPr/>
          </p:nvSpPr>
          <p:spPr bwMode="auto">
            <a:xfrm>
              <a:off x="6152486" y="2297160"/>
              <a:ext cx="463550" cy="45402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Oval 40"/>
            <p:cNvSpPr>
              <a:spLocks noChangeArrowheads="1"/>
            </p:cNvSpPr>
            <p:nvPr/>
          </p:nvSpPr>
          <p:spPr bwMode="auto">
            <a:xfrm>
              <a:off x="5755611" y="1909810"/>
              <a:ext cx="1246187" cy="121285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520" name="Line 43"/>
            <p:cNvSpPr>
              <a:spLocks noChangeShapeType="1"/>
            </p:cNvSpPr>
            <p:nvPr/>
          </p:nvSpPr>
          <p:spPr bwMode="auto">
            <a:xfrm flipV="1">
              <a:off x="6384261" y="1774208"/>
              <a:ext cx="262199" cy="756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21" name="Line 46"/>
            <p:cNvSpPr>
              <a:spLocks noChangeShapeType="1"/>
            </p:cNvSpPr>
            <p:nvPr/>
          </p:nvSpPr>
          <p:spPr bwMode="auto">
            <a:xfrm flipH="1" flipV="1">
              <a:off x="6200111" y="2385112"/>
              <a:ext cx="179387" cy="139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22" name="Line 47"/>
            <p:cNvSpPr>
              <a:spLocks noChangeShapeType="1"/>
            </p:cNvSpPr>
            <p:nvPr/>
          </p:nvSpPr>
          <p:spPr bwMode="auto">
            <a:xfrm>
              <a:off x="6382674" y="2533697"/>
              <a:ext cx="176212" cy="9874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25" name="Line 51"/>
            <p:cNvSpPr>
              <a:spLocks noChangeShapeType="1"/>
            </p:cNvSpPr>
            <p:nvPr/>
          </p:nvSpPr>
          <p:spPr bwMode="auto">
            <a:xfrm>
              <a:off x="5841418" y="2796726"/>
              <a:ext cx="96756" cy="14337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26" name="Line 83"/>
            <p:cNvSpPr>
              <a:spLocks noChangeShapeType="1"/>
            </p:cNvSpPr>
            <p:nvPr/>
          </p:nvSpPr>
          <p:spPr bwMode="auto">
            <a:xfrm>
              <a:off x="7460586" y="2581322"/>
              <a:ext cx="42067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28" name="Line 85"/>
            <p:cNvSpPr>
              <a:spLocks noChangeShapeType="1"/>
            </p:cNvSpPr>
            <p:nvPr/>
          </p:nvSpPr>
          <p:spPr bwMode="auto">
            <a:xfrm flipV="1">
              <a:off x="6406486" y="979714"/>
              <a:ext cx="0" cy="4332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30" name="Oval 88"/>
            <p:cNvSpPr>
              <a:spLocks noChangeArrowheads="1"/>
            </p:cNvSpPr>
            <p:nvPr/>
          </p:nvSpPr>
          <p:spPr bwMode="auto">
            <a:xfrm>
              <a:off x="6762911" y="2886947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Line 97"/>
            <p:cNvSpPr>
              <a:spLocks noChangeShapeType="1"/>
            </p:cNvSpPr>
            <p:nvPr/>
          </p:nvSpPr>
          <p:spPr bwMode="auto">
            <a:xfrm>
              <a:off x="6377911" y="2537820"/>
              <a:ext cx="414775" cy="3686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7" name="Object 3"/>
            <p:cNvGraphicFramePr>
              <a:graphicFrameLocks noChangeAspect="1"/>
            </p:cNvGraphicFramePr>
            <p:nvPr/>
          </p:nvGraphicFramePr>
          <p:xfrm>
            <a:off x="7977858" y="2478544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8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3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7858" y="2478544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5"/>
            <p:cNvGraphicFramePr>
              <a:graphicFrameLocks noChangeAspect="1"/>
            </p:cNvGraphicFramePr>
            <p:nvPr/>
          </p:nvGraphicFramePr>
          <p:xfrm>
            <a:off x="6302149" y="617087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29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3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2149" y="617087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6"/>
            <p:cNvGraphicFramePr>
              <a:graphicFrameLocks noChangeAspect="1"/>
            </p:cNvGraphicFramePr>
            <p:nvPr/>
          </p:nvGraphicFramePr>
          <p:xfrm>
            <a:off x="6603770" y="3251874"/>
            <a:ext cx="18573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0" name="Equation" r:id="rId12" imgW="114201" imgH="139579" progId="Equation.DSMT4">
                    <p:embed/>
                  </p:oleObj>
                </mc:Choice>
                <mc:Fallback>
                  <p:oleObj name="Equation" r:id="rId12" imgW="114201" imgH="139579" progId="Equation.DSMT4">
                    <p:embed/>
                    <p:pic>
                      <p:nvPicPr>
                        <p:cNvPr id="0" name="Picture 3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3770" y="3251874"/>
                          <a:ext cx="18573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7"/>
            <p:cNvGraphicFramePr>
              <a:graphicFrameLocks noChangeAspect="1"/>
            </p:cNvGraphicFramePr>
            <p:nvPr/>
          </p:nvGraphicFramePr>
          <p:xfrm>
            <a:off x="6159273" y="2032000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1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3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9273" y="2032000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8"/>
            <p:cNvGraphicFramePr>
              <a:graphicFrameLocks noChangeAspect="1"/>
            </p:cNvGraphicFramePr>
            <p:nvPr/>
          </p:nvGraphicFramePr>
          <p:xfrm>
            <a:off x="6703331" y="1573894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2" name="Equation" r:id="rId16" imgW="126725" imgH="177415" progId="Equation.DSMT4">
                    <p:embed/>
                  </p:oleObj>
                </mc:Choice>
                <mc:Fallback>
                  <p:oleObj name="Equation" r:id="rId16" imgW="126725" imgH="177415" progId="Equation.DSMT4">
                    <p:embed/>
                    <p:pic>
                      <p:nvPicPr>
                        <p:cNvPr id="0" name="Picture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3331" y="1573894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9"/>
            <p:cNvGraphicFramePr>
              <a:graphicFrameLocks noChangeAspect="1"/>
            </p:cNvGraphicFramePr>
            <p:nvPr/>
          </p:nvGraphicFramePr>
          <p:xfrm>
            <a:off x="6672036" y="2488746"/>
            <a:ext cx="2476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3" name="Equation" r:id="rId18" imgW="152268" imgH="164957" progId="Equation.DSMT4">
                    <p:embed/>
                  </p:oleObj>
                </mc:Choice>
                <mc:Fallback>
                  <p:oleObj name="Equation" r:id="rId18" imgW="152268" imgH="164957" progId="Equation.DSMT4">
                    <p:embed/>
                    <p:pic>
                      <p:nvPicPr>
                        <p:cNvPr id="0" name="Picture 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2036" y="2488746"/>
                          <a:ext cx="2476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0"/>
            <p:cNvGraphicFramePr>
              <a:graphicFrameLocks noChangeAspect="1"/>
            </p:cNvGraphicFramePr>
            <p:nvPr/>
          </p:nvGraphicFramePr>
          <p:xfrm>
            <a:off x="6910160" y="2728233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4" name="Equation" r:id="rId20" imgW="126780" imgH="164814" progId="Equation.DSMT4">
                    <p:embed/>
                  </p:oleObj>
                </mc:Choice>
                <mc:Fallback>
                  <p:oleObj name="Equation" r:id="rId20" imgW="126780" imgH="164814" progId="Equation.DSMT4">
                    <p:embed/>
                    <p:pic>
                      <p:nvPicPr>
                        <p:cNvPr id="0" name="Picture 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0160" y="2728233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/>
          </p:nvGraphicFramePr>
          <p:xfrm>
            <a:off x="5822950" y="2466975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5" name="Equation" r:id="rId22" imgW="152202" imgH="177569" progId="Equation.DSMT4">
                    <p:embed/>
                  </p:oleObj>
                </mc:Choice>
                <mc:Fallback>
                  <p:oleObj name="Equation" r:id="rId22" imgW="152202" imgH="177569" progId="Equation.DSMT4">
                    <p:embed/>
                    <p:pic>
                      <p:nvPicPr>
                        <p:cNvPr id="0" name="Picture 3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2950" y="2466975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" name="Group 73"/>
          <p:cNvGrpSpPr/>
          <p:nvPr/>
        </p:nvGrpSpPr>
        <p:grpSpPr>
          <a:xfrm>
            <a:off x="976313" y="1214375"/>
            <a:ext cx="3117850" cy="2259983"/>
            <a:chOff x="976313" y="1214375"/>
            <a:chExt cx="3117850" cy="2259983"/>
          </a:xfrm>
        </p:grpSpPr>
        <p:sp>
          <p:nvSpPr>
            <p:cNvPr id="20504" name="Line 54"/>
            <p:cNvSpPr>
              <a:spLocks noChangeShapeType="1"/>
            </p:cNvSpPr>
            <p:nvPr/>
          </p:nvSpPr>
          <p:spPr bwMode="auto">
            <a:xfrm flipV="1">
              <a:off x="2013900" y="1214375"/>
              <a:ext cx="1544638" cy="865188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5" name="Line 55"/>
            <p:cNvSpPr>
              <a:spLocks noChangeShapeType="1"/>
            </p:cNvSpPr>
            <p:nvPr/>
          </p:nvSpPr>
          <p:spPr bwMode="auto">
            <a:xfrm flipV="1">
              <a:off x="2400300" y="2022475"/>
              <a:ext cx="1693863" cy="112395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6" name="Line 58"/>
            <p:cNvSpPr>
              <a:spLocks noChangeShapeType="1"/>
            </p:cNvSpPr>
            <p:nvPr/>
          </p:nvSpPr>
          <p:spPr bwMode="auto">
            <a:xfrm flipV="1">
              <a:off x="2565400" y="1376363"/>
              <a:ext cx="1174750" cy="71755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prstDash val="dash"/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7" name="Line 59"/>
            <p:cNvSpPr>
              <a:spLocks noChangeShapeType="1"/>
            </p:cNvSpPr>
            <p:nvPr/>
          </p:nvSpPr>
          <p:spPr bwMode="auto">
            <a:xfrm flipV="1">
              <a:off x="2813050" y="1773238"/>
              <a:ext cx="1223963" cy="790575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prstDash val="dash"/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10" name="Line 67"/>
            <p:cNvSpPr>
              <a:spLocks noChangeShapeType="1"/>
            </p:cNvSpPr>
            <p:nvPr/>
          </p:nvSpPr>
          <p:spPr bwMode="auto">
            <a:xfrm flipV="1">
              <a:off x="3127375" y="2633662"/>
              <a:ext cx="327025" cy="228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11" name="Line 68"/>
            <p:cNvSpPr>
              <a:spLocks noChangeShapeType="1"/>
            </p:cNvSpPr>
            <p:nvPr/>
          </p:nvSpPr>
          <p:spPr bwMode="auto">
            <a:xfrm flipH="1">
              <a:off x="2997200" y="1893888"/>
              <a:ext cx="347663" cy="228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13" name="Oval 92"/>
            <p:cNvSpPr>
              <a:spLocks noChangeArrowheads="1"/>
            </p:cNvSpPr>
            <p:nvPr/>
          </p:nvSpPr>
          <p:spPr bwMode="auto">
            <a:xfrm>
              <a:off x="1739900" y="2070100"/>
              <a:ext cx="838200" cy="11430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494" name="Oval 91"/>
            <p:cNvSpPr>
              <a:spLocks noChangeArrowheads="1"/>
            </p:cNvSpPr>
            <p:nvPr/>
          </p:nvSpPr>
          <p:spPr bwMode="auto">
            <a:xfrm>
              <a:off x="1892300" y="2362200"/>
              <a:ext cx="520700" cy="584200"/>
            </a:xfrm>
            <a:prstGeom prst="ellipse">
              <a:avLst/>
            </a:prstGeom>
            <a:solidFill>
              <a:srgbClr val="FF9933"/>
            </a:solidFill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56"/>
            <p:cNvSpPr>
              <a:spLocks noChangeShapeType="1"/>
            </p:cNvSpPr>
            <p:nvPr/>
          </p:nvSpPr>
          <p:spPr bwMode="auto">
            <a:xfrm flipV="1">
              <a:off x="2068513" y="2119313"/>
              <a:ext cx="395288" cy="24765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6" name="Line 57"/>
            <p:cNvSpPr>
              <a:spLocks noChangeShapeType="1"/>
            </p:cNvSpPr>
            <p:nvPr/>
          </p:nvSpPr>
          <p:spPr bwMode="auto">
            <a:xfrm flipV="1">
              <a:off x="2370138" y="2606675"/>
              <a:ext cx="358775" cy="246063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7" name="Line 60"/>
            <p:cNvSpPr>
              <a:spLocks noChangeShapeType="1"/>
            </p:cNvSpPr>
            <p:nvPr/>
          </p:nvSpPr>
          <p:spPr bwMode="auto">
            <a:xfrm flipH="1" flipV="1">
              <a:off x="2049463" y="2403475"/>
              <a:ext cx="131763" cy="2492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8" name="Line 61"/>
            <p:cNvSpPr>
              <a:spLocks noChangeShapeType="1"/>
            </p:cNvSpPr>
            <p:nvPr/>
          </p:nvSpPr>
          <p:spPr bwMode="auto">
            <a:xfrm>
              <a:off x="2181225" y="2651125"/>
              <a:ext cx="95250" cy="482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1" name="Line 70"/>
            <p:cNvSpPr>
              <a:spLocks noChangeShapeType="1"/>
            </p:cNvSpPr>
            <p:nvPr/>
          </p:nvSpPr>
          <p:spPr bwMode="auto">
            <a:xfrm flipH="1">
              <a:off x="1304925" y="2638425"/>
              <a:ext cx="889000" cy="558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0502" name="Straight Arrow Connector 50"/>
            <p:cNvCxnSpPr>
              <a:cxnSpLocks noChangeShapeType="1"/>
              <a:stCxn id="20501" idx="0"/>
            </p:cNvCxnSpPr>
            <p:nvPr/>
          </p:nvCxnSpPr>
          <p:spPr bwMode="auto">
            <a:xfrm flipV="1">
              <a:off x="2193925" y="2514600"/>
              <a:ext cx="407761" cy="123825"/>
            </a:xfrm>
            <a:prstGeom prst="straightConnector1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67" name="Object 6"/>
            <p:cNvGraphicFramePr>
              <a:graphicFrameLocks noChangeAspect="1"/>
            </p:cNvGraphicFramePr>
            <p:nvPr/>
          </p:nvGraphicFramePr>
          <p:xfrm>
            <a:off x="2608713" y="2250389"/>
            <a:ext cx="18573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6" name="Equation" r:id="rId24" imgW="114201" imgH="139579" progId="Equation.DSMT4">
                    <p:embed/>
                  </p:oleObj>
                </mc:Choice>
                <mc:Fallback>
                  <p:oleObj name="Equation" r:id="rId24" imgW="114201" imgH="139579" progId="Equation.DSMT4">
                    <p:embed/>
                    <p:pic>
                      <p:nvPicPr>
                        <p:cNvPr id="0" name="Picture 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713" y="2250389"/>
                          <a:ext cx="18573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8"/>
            <p:cNvGraphicFramePr>
              <a:graphicFrameLocks noChangeAspect="1"/>
            </p:cNvGraphicFramePr>
            <p:nvPr/>
          </p:nvGraphicFramePr>
          <p:xfrm>
            <a:off x="2305501" y="3163208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7" name="Equation" r:id="rId25" imgW="126725" imgH="177415" progId="Equation.DSMT4">
                    <p:embed/>
                  </p:oleObj>
                </mc:Choice>
                <mc:Fallback>
                  <p:oleObj name="Equation" r:id="rId25" imgW="126725" imgH="177415" progId="Equation.DSMT4">
                    <p:embed/>
                    <p:pic>
                      <p:nvPicPr>
                        <p:cNvPr id="0" name="Picture 3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5501" y="3163208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4"/>
            <p:cNvGraphicFramePr>
              <a:graphicFrameLocks noChangeAspect="1"/>
            </p:cNvGraphicFramePr>
            <p:nvPr/>
          </p:nvGraphicFramePr>
          <p:xfrm>
            <a:off x="1815874" y="2195286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8" name="Equation" r:id="rId26" imgW="126835" imgH="139518" progId="Equation.DSMT4">
                    <p:embed/>
                  </p:oleObj>
                </mc:Choice>
                <mc:Fallback>
                  <p:oleObj name="Equation" r:id="rId26" imgW="126835" imgH="139518" progId="Equation.DSMT4">
                    <p:embed/>
                    <p:pic>
                      <p:nvPicPr>
                        <p:cNvPr id="0" name="Picture 3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5874" y="2195286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5"/>
            <p:cNvGraphicFramePr>
              <a:graphicFrameLocks noChangeAspect="1"/>
            </p:cNvGraphicFramePr>
            <p:nvPr/>
          </p:nvGraphicFramePr>
          <p:xfrm>
            <a:off x="3306763" y="2836863"/>
            <a:ext cx="2063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9" name="Equation" r:id="rId28" imgW="126835" imgH="152202" progId="Equation.DSMT4">
                    <p:embed/>
                  </p:oleObj>
                </mc:Choice>
                <mc:Fallback>
                  <p:oleObj name="Equation" r:id="rId28" imgW="126835" imgH="152202" progId="Equation.DSMT4">
                    <p:embed/>
                    <p:pic>
                      <p:nvPicPr>
                        <p:cNvPr id="0" name="Picture 3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6763" y="2836863"/>
                          <a:ext cx="2063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6"/>
            <p:cNvGraphicFramePr>
              <a:graphicFrameLocks noChangeAspect="1"/>
            </p:cNvGraphicFramePr>
            <p:nvPr/>
          </p:nvGraphicFramePr>
          <p:xfrm>
            <a:off x="3491820" y="1628548"/>
            <a:ext cx="2063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0" name="Equation" r:id="rId30" imgW="126835" imgH="152202" progId="Equation.DSMT4">
                    <p:embed/>
                  </p:oleObj>
                </mc:Choice>
                <mc:Fallback>
                  <p:oleObj name="Equation" r:id="rId30" imgW="126835" imgH="152202" progId="Equation.DSMT4">
                    <p:embed/>
                    <p:pic>
                      <p:nvPicPr>
                        <p:cNvPr id="0" name="Picture 3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820" y="1628548"/>
                          <a:ext cx="2063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7"/>
            <p:cNvGraphicFramePr>
              <a:graphicFrameLocks noChangeAspect="1"/>
            </p:cNvGraphicFramePr>
            <p:nvPr/>
          </p:nvGraphicFramePr>
          <p:xfrm>
            <a:off x="976313" y="3206750"/>
            <a:ext cx="1857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1" name="Equation" r:id="rId32" imgW="114102" imgH="126780" progId="Equation.DSMT4">
                    <p:embed/>
                  </p:oleObj>
                </mc:Choice>
                <mc:Fallback>
                  <p:oleObj name="Equation" r:id="rId32" imgW="114102" imgH="126780" progId="Equation.DSMT4">
                    <p:embed/>
                    <p:pic>
                      <p:nvPicPr>
                        <p:cNvPr id="0" name="Picture 3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6313" y="3206750"/>
                          <a:ext cx="185737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2105025" y="0"/>
            <a:ext cx="4764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1506" name="Object 39"/>
          <p:cNvGraphicFramePr>
            <a:graphicFrameLocks noChangeAspect="1"/>
          </p:cNvGraphicFramePr>
          <p:nvPr/>
        </p:nvGraphicFramePr>
        <p:xfrm>
          <a:off x="763279" y="2854183"/>
          <a:ext cx="26812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0" name="Equation" r:id="rId4" imgW="1256755" imgH="393529" progId="Equation.DSMT4">
                  <p:embed/>
                </p:oleObj>
              </mc:Choice>
              <mc:Fallback>
                <p:oleObj name="Equation" r:id="rId4" imgW="1256755" imgH="393529" progId="Equation.DSMT4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9" y="2854183"/>
                        <a:ext cx="2681288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41"/>
          <p:cNvGraphicFramePr>
            <a:graphicFrameLocks noChangeAspect="1"/>
          </p:cNvGraphicFramePr>
          <p:nvPr/>
        </p:nvGraphicFramePr>
        <p:xfrm>
          <a:off x="936625" y="1836738"/>
          <a:ext cx="196691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1" name="Equation" r:id="rId6" imgW="888614" imgH="380835" progId="Equation.DSMT4">
                  <p:embed/>
                </p:oleObj>
              </mc:Choice>
              <mc:Fallback>
                <p:oleObj name="Equation" r:id="rId6" imgW="888614" imgH="380835" progId="Equation.DSMT4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836738"/>
                        <a:ext cx="1966913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60"/>
          <p:cNvSpPr txBox="1">
            <a:spLocks noChangeArrowheads="1"/>
          </p:cNvSpPr>
          <p:nvPr/>
        </p:nvSpPr>
        <p:spPr bwMode="auto">
          <a:xfrm>
            <a:off x="4355200" y="5702798"/>
            <a:ext cx="3740150" cy="671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This formula holds for </a:t>
            </a:r>
            <a:r>
              <a:rPr lang="en-US" u="sng" dirty="0">
                <a:solidFill>
                  <a:schemeClr val="bg1"/>
                </a:solidFill>
              </a:rPr>
              <a:t>any</a:t>
            </a:r>
            <a:r>
              <a:rPr lang="en-US" dirty="0">
                <a:solidFill>
                  <a:schemeClr val="bg1"/>
                </a:solidFill>
              </a:rPr>
              <a:t> radius, as long as we get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2000" i="1" baseline="-25000" dirty="0" err="1">
                <a:solidFill>
                  <a:schemeClr val="bg1"/>
                </a:solidFill>
                <a:latin typeface="Times New Roman" pitchFamily="18" charset="0"/>
              </a:rPr>
              <a:t>encl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correct.</a:t>
            </a:r>
          </a:p>
        </p:txBody>
      </p:sp>
      <p:graphicFrame>
        <p:nvGraphicFramePr>
          <p:cNvPr id="21508" name="Object 61"/>
          <p:cNvGraphicFramePr>
            <a:graphicFrameLocks noChangeAspect="1"/>
          </p:cNvGraphicFramePr>
          <p:nvPr/>
        </p:nvGraphicFramePr>
        <p:xfrm>
          <a:off x="1227138" y="1044575"/>
          <a:ext cx="13255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2" name="Equation" r:id="rId8" imgW="622030" imgH="266584" progId="Equation.DSMT4">
                  <p:embed/>
                </p:oleObj>
              </mc:Choice>
              <mc:Fallback>
                <p:oleObj name="Equation" r:id="rId8" imgW="622030" imgH="266584" progId="Equation.DSMT4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1044575"/>
                        <a:ext cx="13255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2"/>
          <p:cNvGraphicFramePr>
            <a:graphicFrameLocks noChangeAspect="1"/>
          </p:cNvGraphicFramePr>
          <p:nvPr/>
        </p:nvGraphicFramePr>
        <p:xfrm>
          <a:off x="2085902" y="5596435"/>
          <a:ext cx="1528004" cy="96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3" name="Equation" r:id="rId10" imgW="660400" imgH="419100" progId="Equation.DSMT4">
                  <p:embed/>
                </p:oleObj>
              </mc:Choice>
              <mc:Fallback>
                <p:oleObj name="Equation" r:id="rId10" imgW="660400" imgH="419100" progId="Equation.DSMT4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02" y="5596435"/>
                        <a:ext cx="1528004" cy="9681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66"/>
          <p:cNvSpPr txBox="1">
            <a:spLocks noChangeArrowheads="1"/>
          </p:cNvSpPr>
          <p:nvPr/>
        </p:nvSpPr>
        <p:spPr bwMode="auto">
          <a:xfrm>
            <a:off x="2593071" y="1182291"/>
            <a:ext cx="603231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other components are zero, as in the wire example.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21510" name="Object 39"/>
          <p:cNvGraphicFramePr>
            <a:graphicFrameLocks noChangeAspect="1"/>
          </p:cNvGraphicFramePr>
          <p:nvPr/>
        </p:nvGraphicFramePr>
        <p:xfrm>
          <a:off x="1418206" y="3771070"/>
          <a:ext cx="219392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4" name="Equation" r:id="rId12" imgW="1028700" imgH="469900" progId="Equation.DSMT4">
                  <p:embed/>
                </p:oleObj>
              </mc:Choice>
              <mc:Fallback>
                <p:oleObj name="Equation" r:id="rId12" imgW="1028700" imgH="469900" progId="Equation.DSMT4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206" y="3771070"/>
                        <a:ext cx="219392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9"/>
          <p:cNvGraphicFramePr>
            <a:graphicFrameLocks noChangeAspect="1"/>
          </p:cNvGraphicFramePr>
          <p:nvPr/>
        </p:nvGraphicFramePr>
        <p:xfrm>
          <a:off x="1882680" y="4861541"/>
          <a:ext cx="1787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5" name="Equation" r:id="rId14" imgW="838200" imgH="241300" progId="Equation.DSMT4">
                  <p:embed/>
                </p:oleObj>
              </mc:Choice>
              <mc:Fallback>
                <p:oleObj name="Equation" r:id="rId14" imgW="838200" imgH="241300" progId="Equation.DSMT4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680" y="4861541"/>
                        <a:ext cx="17875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5118571" y="1945144"/>
            <a:ext cx="2782634" cy="2919910"/>
            <a:chOff x="5401599" y="617087"/>
            <a:chExt cx="2782634" cy="2919910"/>
          </a:xfrm>
        </p:grpSpPr>
        <p:sp>
          <p:nvSpPr>
            <p:cNvPr id="55" name="Oval 36"/>
            <p:cNvSpPr>
              <a:spLocks noChangeArrowheads="1"/>
            </p:cNvSpPr>
            <p:nvPr/>
          </p:nvSpPr>
          <p:spPr bwMode="auto">
            <a:xfrm>
              <a:off x="5401599" y="1514522"/>
              <a:ext cx="1993900" cy="202247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>
              <a:off x="5604799" y="1732010"/>
              <a:ext cx="1574800" cy="15748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6152486" y="2297160"/>
              <a:ext cx="463550" cy="45402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0"/>
            <p:cNvSpPr>
              <a:spLocks noChangeArrowheads="1"/>
            </p:cNvSpPr>
            <p:nvPr/>
          </p:nvSpPr>
          <p:spPr bwMode="auto">
            <a:xfrm>
              <a:off x="5755611" y="1909810"/>
              <a:ext cx="1246187" cy="121285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 flipV="1">
              <a:off x="6384261" y="1774208"/>
              <a:ext cx="262199" cy="756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Line 46"/>
            <p:cNvSpPr>
              <a:spLocks noChangeShapeType="1"/>
            </p:cNvSpPr>
            <p:nvPr/>
          </p:nvSpPr>
          <p:spPr bwMode="auto">
            <a:xfrm flipH="1" flipV="1">
              <a:off x="6200111" y="2385112"/>
              <a:ext cx="179387" cy="139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47"/>
            <p:cNvSpPr>
              <a:spLocks noChangeShapeType="1"/>
            </p:cNvSpPr>
            <p:nvPr/>
          </p:nvSpPr>
          <p:spPr bwMode="auto">
            <a:xfrm>
              <a:off x="6382674" y="2533697"/>
              <a:ext cx="176212" cy="9874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Line 51"/>
            <p:cNvSpPr>
              <a:spLocks noChangeShapeType="1"/>
            </p:cNvSpPr>
            <p:nvPr/>
          </p:nvSpPr>
          <p:spPr bwMode="auto">
            <a:xfrm>
              <a:off x="5841418" y="2796726"/>
              <a:ext cx="96756" cy="14337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" name="Line 83"/>
            <p:cNvSpPr>
              <a:spLocks noChangeShapeType="1"/>
            </p:cNvSpPr>
            <p:nvPr/>
          </p:nvSpPr>
          <p:spPr bwMode="auto">
            <a:xfrm>
              <a:off x="7460586" y="2581322"/>
              <a:ext cx="42067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" name="Line 85"/>
            <p:cNvSpPr>
              <a:spLocks noChangeShapeType="1"/>
            </p:cNvSpPr>
            <p:nvPr/>
          </p:nvSpPr>
          <p:spPr bwMode="auto">
            <a:xfrm flipV="1">
              <a:off x="6406486" y="979714"/>
              <a:ext cx="0" cy="4332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Oval 88"/>
            <p:cNvSpPr>
              <a:spLocks noChangeArrowheads="1"/>
            </p:cNvSpPr>
            <p:nvPr/>
          </p:nvSpPr>
          <p:spPr bwMode="auto">
            <a:xfrm>
              <a:off x="6762911" y="2886947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97"/>
            <p:cNvSpPr>
              <a:spLocks noChangeShapeType="1"/>
            </p:cNvSpPr>
            <p:nvPr/>
          </p:nvSpPr>
          <p:spPr bwMode="auto">
            <a:xfrm>
              <a:off x="6377911" y="2537819"/>
              <a:ext cx="414774" cy="3795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" name="Object 3"/>
            <p:cNvGraphicFramePr>
              <a:graphicFrameLocks noChangeAspect="1"/>
            </p:cNvGraphicFramePr>
            <p:nvPr/>
          </p:nvGraphicFramePr>
          <p:xfrm>
            <a:off x="7977858" y="2478544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96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2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7858" y="2478544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5"/>
            <p:cNvGraphicFramePr>
              <a:graphicFrameLocks noChangeAspect="1"/>
            </p:cNvGraphicFramePr>
            <p:nvPr/>
          </p:nvGraphicFramePr>
          <p:xfrm>
            <a:off x="6302149" y="617087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97"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2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2149" y="617087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"/>
            <p:cNvGraphicFramePr>
              <a:graphicFrameLocks noChangeAspect="1"/>
            </p:cNvGraphicFramePr>
            <p:nvPr/>
          </p:nvGraphicFramePr>
          <p:xfrm>
            <a:off x="6603770" y="3251874"/>
            <a:ext cx="18573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98" name="Equation" r:id="rId20" imgW="114201" imgH="139579" progId="Equation.DSMT4">
                    <p:embed/>
                  </p:oleObj>
                </mc:Choice>
                <mc:Fallback>
                  <p:oleObj name="Equation" r:id="rId20" imgW="114201" imgH="139579" progId="Equation.DSMT4">
                    <p:embed/>
                    <p:pic>
                      <p:nvPicPr>
                        <p:cNvPr id="0" name="Picture 2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3770" y="3251874"/>
                          <a:ext cx="18573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7"/>
            <p:cNvGraphicFramePr>
              <a:graphicFrameLocks noChangeAspect="1"/>
            </p:cNvGraphicFramePr>
            <p:nvPr/>
          </p:nvGraphicFramePr>
          <p:xfrm>
            <a:off x="6159273" y="2032000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99"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0" name="Picture 2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9273" y="2032000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8"/>
            <p:cNvGraphicFramePr>
              <a:graphicFrameLocks noChangeAspect="1"/>
            </p:cNvGraphicFramePr>
            <p:nvPr/>
          </p:nvGraphicFramePr>
          <p:xfrm>
            <a:off x="6703331" y="1573894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00" name="Equation" r:id="rId24" imgW="126725" imgH="177415" progId="Equation.DSMT4">
                    <p:embed/>
                  </p:oleObj>
                </mc:Choice>
                <mc:Fallback>
                  <p:oleObj name="Equation" r:id="rId24" imgW="126725" imgH="177415" progId="Equation.DSMT4">
                    <p:embed/>
                    <p:pic>
                      <p:nvPicPr>
                        <p:cNvPr id="0" name="Picture 3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3331" y="1573894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9"/>
            <p:cNvGraphicFramePr>
              <a:graphicFrameLocks noChangeAspect="1"/>
            </p:cNvGraphicFramePr>
            <p:nvPr/>
          </p:nvGraphicFramePr>
          <p:xfrm>
            <a:off x="6682923" y="2543176"/>
            <a:ext cx="2476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01" name="Equation" r:id="rId26" imgW="152268" imgH="164957" progId="Equation.DSMT4">
                    <p:embed/>
                  </p:oleObj>
                </mc:Choice>
                <mc:Fallback>
                  <p:oleObj name="Equation" r:id="rId26" imgW="152268" imgH="164957" progId="Equation.DSMT4">
                    <p:embed/>
                    <p:pic>
                      <p:nvPicPr>
                        <p:cNvPr id="0" name="Picture 3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2923" y="2543176"/>
                          <a:ext cx="2476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0"/>
            <p:cNvGraphicFramePr>
              <a:graphicFrameLocks noChangeAspect="1"/>
            </p:cNvGraphicFramePr>
            <p:nvPr/>
          </p:nvGraphicFramePr>
          <p:xfrm>
            <a:off x="6899275" y="2717348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02" name="Equation" r:id="rId28" imgW="126780" imgH="164814" progId="Equation.DSMT4">
                    <p:embed/>
                  </p:oleObj>
                </mc:Choice>
                <mc:Fallback>
                  <p:oleObj name="Equation" r:id="rId28" imgW="126780" imgH="164814" progId="Equation.DSMT4">
                    <p:embed/>
                    <p:pic>
                      <p:nvPicPr>
                        <p:cNvPr id="0" name="Picture 3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9275" y="2717348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1"/>
            <p:cNvGraphicFramePr>
              <a:graphicFrameLocks noChangeAspect="1"/>
            </p:cNvGraphicFramePr>
            <p:nvPr/>
          </p:nvGraphicFramePr>
          <p:xfrm>
            <a:off x="5822950" y="2466975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03" name="Equation" r:id="rId30" imgW="152202" imgH="177569" progId="Equation.DSMT4">
                    <p:embed/>
                  </p:oleObj>
                </mc:Choice>
                <mc:Fallback>
                  <p:oleObj name="Equation" r:id="rId30" imgW="152202" imgH="177569" progId="Equation.DSMT4">
                    <p:embed/>
                    <p:pic>
                      <p:nvPicPr>
                        <p:cNvPr id="0" name="Picture 3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2950" y="2466975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1793875" y="0"/>
            <a:ext cx="5170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416153" y="1686815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sym typeface="Symbol" pitchFamily="18" charset="2"/>
              </a:rPr>
              <a:t>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&lt;</a:t>
            </a:r>
            <a:r>
              <a:rPr lang="en-US" sz="2000" i="1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</a:t>
            </a:r>
          </a:p>
        </p:txBody>
      </p:sp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506866" y="4230896"/>
            <a:ext cx="1111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 &lt; &lt; b</a:t>
            </a:r>
          </a:p>
        </p:txBody>
      </p:sp>
      <p:graphicFrame>
        <p:nvGraphicFramePr>
          <p:cNvPr id="22530" name="Object 8"/>
          <p:cNvGraphicFramePr>
            <a:graphicFrameLocks noChangeAspect="1"/>
          </p:cNvGraphicFramePr>
          <p:nvPr/>
        </p:nvGraphicFramePr>
        <p:xfrm>
          <a:off x="583748" y="2365502"/>
          <a:ext cx="3309938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4" name="Equation" r:id="rId4" imgW="1777229" imgH="431613" progId="Equation.DSMT4">
                  <p:embed/>
                </p:oleObj>
              </mc:Choice>
              <mc:Fallback>
                <p:oleObj name="Equation" r:id="rId4" imgW="1777229" imgH="431613" progId="Equation.DSMT4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48" y="2365502"/>
                        <a:ext cx="3309938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356950"/>
              </p:ext>
            </p:extLst>
          </p:nvPr>
        </p:nvGraphicFramePr>
        <p:xfrm>
          <a:off x="749300" y="4875439"/>
          <a:ext cx="12271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5" name="Equation" r:id="rId6" imgW="596900" imgH="228600" progId="Equation.DSMT4">
                  <p:embed/>
                </p:oleObj>
              </mc:Choice>
              <mc:Fallback>
                <p:oleObj name="Equation" r:id="rId6" imgW="596900" imgH="228600" progId="Equation.DSMT4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4875439"/>
                        <a:ext cx="12271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111532" y="3463708"/>
            <a:ext cx="2782634" cy="2633468"/>
            <a:chOff x="5401599" y="903529"/>
            <a:chExt cx="2782634" cy="2633468"/>
          </a:xfrm>
        </p:grpSpPr>
        <p:sp>
          <p:nvSpPr>
            <p:cNvPr id="56" name="Oval 36"/>
            <p:cNvSpPr>
              <a:spLocks noChangeArrowheads="1"/>
            </p:cNvSpPr>
            <p:nvPr/>
          </p:nvSpPr>
          <p:spPr bwMode="auto">
            <a:xfrm>
              <a:off x="5401599" y="1514522"/>
              <a:ext cx="1993900" cy="202247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7"/>
            <p:cNvSpPr>
              <a:spLocks noChangeArrowheads="1"/>
            </p:cNvSpPr>
            <p:nvPr/>
          </p:nvSpPr>
          <p:spPr bwMode="auto">
            <a:xfrm>
              <a:off x="5604799" y="1732010"/>
              <a:ext cx="1574800" cy="15748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8"/>
            <p:cNvSpPr>
              <a:spLocks noChangeArrowheads="1"/>
            </p:cNvSpPr>
            <p:nvPr/>
          </p:nvSpPr>
          <p:spPr bwMode="auto">
            <a:xfrm>
              <a:off x="6152486" y="2297160"/>
              <a:ext cx="463550" cy="45402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0"/>
            <p:cNvSpPr>
              <a:spLocks noChangeArrowheads="1"/>
            </p:cNvSpPr>
            <p:nvPr/>
          </p:nvSpPr>
          <p:spPr bwMode="auto">
            <a:xfrm>
              <a:off x="5755611" y="1909810"/>
              <a:ext cx="1246187" cy="121285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 flipV="1">
              <a:off x="6384261" y="1774208"/>
              <a:ext cx="262199" cy="756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46"/>
            <p:cNvSpPr>
              <a:spLocks noChangeShapeType="1"/>
            </p:cNvSpPr>
            <p:nvPr/>
          </p:nvSpPr>
          <p:spPr bwMode="auto">
            <a:xfrm flipH="1" flipV="1">
              <a:off x="6200111" y="2385112"/>
              <a:ext cx="179387" cy="139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Line 47"/>
            <p:cNvSpPr>
              <a:spLocks noChangeShapeType="1"/>
            </p:cNvSpPr>
            <p:nvPr/>
          </p:nvSpPr>
          <p:spPr bwMode="auto">
            <a:xfrm>
              <a:off x="6382674" y="2533697"/>
              <a:ext cx="176212" cy="9874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" name="Line 51"/>
            <p:cNvSpPr>
              <a:spLocks noChangeShapeType="1"/>
            </p:cNvSpPr>
            <p:nvPr/>
          </p:nvSpPr>
          <p:spPr bwMode="auto">
            <a:xfrm>
              <a:off x="5834594" y="2796726"/>
              <a:ext cx="96756" cy="14337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" name="Line 83"/>
            <p:cNvSpPr>
              <a:spLocks noChangeShapeType="1"/>
            </p:cNvSpPr>
            <p:nvPr/>
          </p:nvSpPr>
          <p:spPr bwMode="auto">
            <a:xfrm>
              <a:off x="7460586" y="2581322"/>
              <a:ext cx="42067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Line 85"/>
            <p:cNvSpPr>
              <a:spLocks noChangeShapeType="1"/>
            </p:cNvSpPr>
            <p:nvPr/>
          </p:nvSpPr>
          <p:spPr bwMode="auto">
            <a:xfrm flipV="1">
              <a:off x="6406486" y="1244121"/>
              <a:ext cx="0" cy="4332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" name="Oval 88"/>
            <p:cNvSpPr>
              <a:spLocks noChangeArrowheads="1"/>
            </p:cNvSpPr>
            <p:nvPr/>
          </p:nvSpPr>
          <p:spPr bwMode="auto">
            <a:xfrm>
              <a:off x="6762911" y="2886947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7"/>
            <p:cNvSpPr>
              <a:spLocks noChangeShapeType="1"/>
            </p:cNvSpPr>
            <p:nvPr/>
          </p:nvSpPr>
          <p:spPr bwMode="auto">
            <a:xfrm>
              <a:off x="6377912" y="2537820"/>
              <a:ext cx="401526" cy="36663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/>
          </p:nvGraphicFramePr>
          <p:xfrm>
            <a:off x="7977858" y="2478544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26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3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7858" y="2478544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6671718"/>
                </p:ext>
              </p:extLst>
            </p:nvPr>
          </p:nvGraphicFramePr>
          <p:xfrm>
            <a:off x="6302149" y="903529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27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3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2149" y="903529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"/>
            <p:cNvGraphicFramePr>
              <a:graphicFrameLocks noChangeAspect="1"/>
            </p:cNvGraphicFramePr>
            <p:nvPr/>
          </p:nvGraphicFramePr>
          <p:xfrm>
            <a:off x="6603770" y="3251874"/>
            <a:ext cx="18573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28" name="Equation" r:id="rId12" imgW="114201" imgH="139579" progId="Equation.DSMT4">
                    <p:embed/>
                  </p:oleObj>
                </mc:Choice>
                <mc:Fallback>
                  <p:oleObj name="Equation" r:id="rId12" imgW="114201" imgH="139579" progId="Equation.DSMT4">
                    <p:embed/>
                    <p:pic>
                      <p:nvPicPr>
                        <p:cNvPr id="0" name="Picture 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3770" y="3251874"/>
                          <a:ext cx="18573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5422087"/>
                </p:ext>
              </p:extLst>
            </p:nvPr>
          </p:nvGraphicFramePr>
          <p:xfrm>
            <a:off x="6082154" y="2065051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29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3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2154" y="2065051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8"/>
            <p:cNvGraphicFramePr>
              <a:graphicFrameLocks noChangeAspect="1"/>
            </p:cNvGraphicFramePr>
            <p:nvPr/>
          </p:nvGraphicFramePr>
          <p:xfrm>
            <a:off x="6703331" y="1573894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30" name="Equation" r:id="rId16" imgW="126725" imgH="177415" progId="Equation.DSMT4">
                    <p:embed/>
                  </p:oleObj>
                </mc:Choice>
                <mc:Fallback>
                  <p:oleObj name="Equation" r:id="rId16" imgW="126725" imgH="177415" progId="Equation.DSMT4">
                    <p:embed/>
                    <p:pic>
                      <p:nvPicPr>
                        <p:cNvPr id="0" name="Picture 3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3331" y="1573894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9"/>
            <p:cNvGraphicFramePr>
              <a:graphicFrameLocks noChangeAspect="1"/>
            </p:cNvGraphicFramePr>
            <p:nvPr/>
          </p:nvGraphicFramePr>
          <p:xfrm>
            <a:off x="6639379" y="2488746"/>
            <a:ext cx="2476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31" name="Equation" r:id="rId18" imgW="152268" imgH="164957" progId="Equation.DSMT4">
                    <p:embed/>
                  </p:oleObj>
                </mc:Choice>
                <mc:Fallback>
                  <p:oleObj name="Equation" r:id="rId18" imgW="152268" imgH="164957" progId="Equation.DSMT4">
                    <p:embed/>
                    <p:pic>
                      <p:nvPicPr>
                        <p:cNvPr id="0" name="Picture 3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9379" y="2488746"/>
                          <a:ext cx="2476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0"/>
            <p:cNvGraphicFramePr>
              <a:graphicFrameLocks noChangeAspect="1"/>
            </p:cNvGraphicFramePr>
            <p:nvPr/>
          </p:nvGraphicFramePr>
          <p:xfrm>
            <a:off x="6507380" y="2771774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32" name="Equation" r:id="rId20" imgW="126780" imgH="164814" progId="Equation.DSMT4">
                    <p:embed/>
                  </p:oleObj>
                </mc:Choice>
                <mc:Fallback>
                  <p:oleObj name="Equation" r:id="rId20" imgW="126780" imgH="164814" progId="Equation.DSMT4">
                    <p:embed/>
                    <p:pic>
                      <p:nvPicPr>
                        <p:cNvPr id="0" name="Picture 3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7380" y="2771774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1"/>
            <p:cNvGraphicFramePr>
              <a:graphicFrameLocks noChangeAspect="1"/>
            </p:cNvGraphicFramePr>
            <p:nvPr/>
          </p:nvGraphicFramePr>
          <p:xfrm>
            <a:off x="5822950" y="2466975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33" name="Equation" r:id="rId22" imgW="152202" imgH="177569" progId="Equation.DSMT4">
                    <p:embed/>
                  </p:oleObj>
                </mc:Choice>
                <mc:Fallback>
                  <p:oleObj name="Equation" r:id="rId22" imgW="152202" imgH="177569" progId="Equation.DSMT4">
                    <p:embed/>
                    <p:pic>
                      <p:nvPicPr>
                        <p:cNvPr id="0" name="Picture 3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2950" y="2466975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6142024" y="724164"/>
            <a:ext cx="2782634" cy="2380084"/>
            <a:chOff x="5401599" y="1156913"/>
            <a:chExt cx="2782634" cy="2380084"/>
          </a:xfrm>
        </p:grpSpPr>
        <p:sp>
          <p:nvSpPr>
            <p:cNvPr id="35" name="Oval 36"/>
            <p:cNvSpPr>
              <a:spLocks noChangeArrowheads="1"/>
            </p:cNvSpPr>
            <p:nvPr/>
          </p:nvSpPr>
          <p:spPr bwMode="auto">
            <a:xfrm>
              <a:off x="5401599" y="1514522"/>
              <a:ext cx="1993900" cy="202247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5604799" y="1732010"/>
              <a:ext cx="1574800" cy="15748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6152486" y="2297160"/>
              <a:ext cx="463550" cy="45402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0"/>
            <p:cNvSpPr>
              <a:spLocks noChangeArrowheads="1"/>
            </p:cNvSpPr>
            <p:nvPr/>
          </p:nvSpPr>
          <p:spPr bwMode="auto">
            <a:xfrm>
              <a:off x="6251373" y="2381337"/>
              <a:ext cx="263636" cy="256583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V="1">
              <a:off x="6384261" y="1774208"/>
              <a:ext cx="262199" cy="756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 flipH="1" flipV="1">
              <a:off x="6200111" y="2385112"/>
              <a:ext cx="179387" cy="139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>
              <a:off x="6382674" y="2533697"/>
              <a:ext cx="176212" cy="9874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6235210" y="2493964"/>
              <a:ext cx="73434" cy="14289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83"/>
            <p:cNvSpPr>
              <a:spLocks noChangeShapeType="1"/>
            </p:cNvSpPr>
            <p:nvPr/>
          </p:nvSpPr>
          <p:spPr bwMode="auto">
            <a:xfrm>
              <a:off x="7460586" y="2581322"/>
              <a:ext cx="42067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85"/>
            <p:cNvSpPr>
              <a:spLocks noChangeShapeType="1"/>
            </p:cNvSpPr>
            <p:nvPr/>
          </p:nvSpPr>
          <p:spPr bwMode="auto">
            <a:xfrm flipV="1">
              <a:off x="6406486" y="1464456"/>
              <a:ext cx="0" cy="4332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Oval 88"/>
            <p:cNvSpPr>
              <a:spLocks noChangeArrowheads="1"/>
            </p:cNvSpPr>
            <p:nvPr/>
          </p:nvSpPr>
          <p:spPr bwMode="auto">
            <a:xfrm>
              <a:off x="6432406" y="2545421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97"/>
            <p:cNvSpPr>
              <a:spLocks noChangeShapeType="1"/>
            </p:cNvSpPr>
            <p:nvPr/>
          </p:nvSpPr>
          <p:spPr bwMode="auto">
            <a:xfrm>
              <a:off x="6377912" y="2537820"/>
              <a:ext cx="108788" cy="6118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7" name="Object 3"/>
            <p:cNvGraphicFramePr>
              <a:graphicFrameLocks noChangeAspect="1"/>
            </p:cNvGraphicFramePr>
            <p:nvPr/>
          </p:nvGraphicFramePr>
          <p:xfrm>
            <a:off x="7977858" y="2478544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34" name="Equation" r:id="rId24" imgW="126835" imgH="139518" progId="Equation.DSMT4">
                    <p:embed/>
                  </p:oleObj>
                </mc:Choice>
                <mc:Fallback>
                  <p:oleObj name="Equation" r:id="rId24" imgW="126835" imgH="139518" progId="Equation.DSMT4">
                    <p:embed/>
                    <p:pic>
                      <p:nvPicPr>
                        <p:cNvPr id="0" name="Picture 3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7858" y="2478544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111889"/>
                </p:ext>
              </p:extLst>
            </p:nvPr>
          </p:nvGraphicFramePr>
          <p:xfrm>
            <a:off x="6302149" y="1156913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35" name="Equation" r:id="rId25" imgW="139579" imgH="164957" progId="Equation.DSMT4">
                    <p:embed/>
                  </p:oleObj>
                </mc:Choice>
                <mc:Fallback>
                  <p:oleObj name="Equation" r:id="rId25" imgW="139579" imgH="164957" progId="Equation.DSMT4">
                    <p:embed/>
                    <p:pic>
                      <p:nvPicPr>
                        <p:cNvPr id="0" name="Picture 3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2149" y="1156913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6"/>
            <p:cNvGraphicFramePr>
              <a:graphicFrameLocks noChangeAspect="1"/>
            </p:cNvGraphicFramePr>
            <p:nvPr/>
          </p:nvGraphicFramePr>
          <p:xfrm>
            <a:off x="6603770" y="3251874"/>
            <a:ext cx="18573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36" name="Equation" r:id="rId26" imgW="114201" imgH="139579" progId="Equation.DSMT4">
                    <p:embed/>
                  </p:oleObj>
                </mc:Choice>
                <mc:Fallback>
                  <p:oleObj name="Equation" r:id="rId26" imgW="114201" imgH="139579" progId="Equation.DSMT4">
                    <p:embed/>
                    <p:pic>
                      <p:nvPicPr>
                        <p:cNvPr id="0" name="Picture 3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3770" y="3251874"/>
                          <a:ext cx="18573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9059985"/>
                </p:ext>
              </p:extLst>
            </p:nvPr>
          </p:nvGraphicFramePr>
          <p:xfrm>
            <a:off x="6071137" y="2065051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37" name="Equation" r:id="rId27" imgW="126835" imgH="139518" progId="Equation.DSMT4">
                    <p:embed/>
                  </p:oleObj>
                </mc:Choice>
                <mc:Fallback>
                  <p:oleObj name="Equation" r:id="rId27" imgW="126835" imgH="139518" progId="Equation.DSMT4">
                    <p:embed/>
                    <p:pic>
                      <p:nvPicPr>
                        <p:cNvPr id="0" name="Picture 3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1137" y="2065051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6703331" y="1573894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38" name="Equation" r:id="rId28" imgW="126725" imgH="177415" progId="Equation.DSMT4">
                    <p:embed/>
                  </p:oleObj>
                </mc:Choice>
                <mc:Fallback>
                  <p:oleObj name="Equation" r:id="rId28" imgW="126725" imgH="177415" progId="Equation.DSMT4">
                    <p:embed/>
                    <p:pic>
                      <p:nvPicPr>
                        <p:cNvPr id="0" name="Picture 3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3331" y="1573894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3399667"/>
                </p:ext>
              </p:extLst>
            </p:nvPr>
          </p:nvGraphicFramePr>
          <p:xfrm>
            <a:off x="6573601" y="2151838"/>
            <a:ext cx="2476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39" name="Equation" r:id="rId29" imgW="152268" imgH="164957" progId="Equation.DSMT4">
                    <p:embed/>
                  </p:oleObj>
                </mc:Choice>
                <mc:Fallback>
                  <p:oleObj name="Equation" r:id="rId29" imgW="152268" imgH="164957" progId="Equation.DSMT4">
                    <p:embed/>
                    <p:pic>
                      <p:nvPicPr>
                        <p:cNvPr id="0" name="Picture 3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3601" y="2151838"/>
                          <a:ext cx="2476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2850862"/>
                </p:ext>
              </p:extLst>
            </p:nvPr>
          </p:nvGraphicFramePr>
          <p:xfrm>
            <a:off x="6572441" y="2618851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0" name="Equation" r:id="rId30" imgW="126780" imgH="164814" progId="Equation.DSMT4">
                    <p:embed/>
                  </p:oleObj>
                </mc:Choice>
                <mc:Fallback>
                  <p:oleObj name="Equation" r:id="rId30" imgW="126780" imgH="164814" progId="Equation.DSMT4">
                    <p:embed/>
                    <p:pic>
                      <p:nvPicPr>
                        <p:cNvPr id="0" name="Picture 3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441" y="2618851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786477"/>
                </p:ext>
              </p:extLst>
            </p:nvPr>
          </p:nvGraphicFramePr>
          <p:xfrm>
            <a:off x="5911086" y="2489009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1" name="Equation" r:id="rId31" imgW="152202" imgH="177569" progId="Equation.DSMT4">
                    <p:embed/>
                  </p:oleObj>
                </mc:Choice>
                <mc:Fallback>
                  <p:oleObj name="Equation" r:id="rId31" imgW="152202" imgH="177569" progId="Equation.DSMT4">
                    <p:embed/>
                    <p:pic>
                      <p:nvPicPr>
                        <p:cNvPr id="0" name="Picture 3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1086" y="2489009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" name="Straight Arrow Connector 2"/>
          <p:cNvCxnSpPr/>
          <p:nvPr/>
        </p:nvCxnSpPr>
        <p:spPr bwMode="auto">
          <a:xfrm flipV="1">
            <a:off x="1306286" y="1665516"/>
            <a:ext cx="4735285" cy="27214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1752600" y="4474029"/>
            <a:ext cx="3799114" cy="6531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7"/>
          <p:cNvSpPr txBox="1">
            <a:spLocks noChangeArrowheads="1"/>
          </p:cNvSpPr>
          <p:nvPr/>
        </p:nvSpPr>
        <p:spPr bwMode="auto">
          <a:xfrm>
            <a:off x="473573" y="1389869"/>
            <a:ext cx="811697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 magnetic field can never give energy to a particle that is moving on a path.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2722" name="Text Box 114"/>
          <p:cNvSpPr txBox="1">
            <a:spLocks noChangeArrowheads="1"/>
          </p:cNvSpPr>
          <p:nvPr/>
        </p:nvSpPr>
        <p:spPr bwMode="auto">
          <a:xfrm>
            <a:off x="1441450" y="0"/>
            <a:ext cx="6338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 Field (cont.)</a:t>
            </a: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31083"/>
              </p:ext>
            </p:extLst>
          </p:nvPr>
        </p:nvGraphicFramePr>
        <p:xfrm>
          <a:off x="1505786" y="1988719"/>
          <a:ext cx="5507789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6" name="Equation" r:id="rId4" imgW="2755800" imgH="393480" progId="Equation.DSMT4">
                  <p:embed/>
                </p:oleObj>
              </mc:Choice>
              <mc:Fallback>
                <p:oleObj name="Equation" r:id="rId4" imgW="275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5786" y="1988719"/>
                        <a:ext cx="5507789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233289"/>
              </p:ext>
            </p:extLst>
          </p:nvPr>
        </p:nvGraphicFramePr>
        <p:xfrm>
          <a:off x="3161214" y="3104064"/>
          <a:ext cx="28606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7" name="Equation" r:id="rId6" imgW="1511280" imgH="406080" progId="Equation.DSMT4">
                  <p:embed/>
                </p:oleObj>
              </mc:Choice>
              <mc:Fallback>
                <p:oleObj name="Equation" r:id="rId6" imgW="1511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61214" y="3104064"/>
                        <a:ext cx="2860675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2346158" y="3236494"/>
            <a:ext cx="481263" cy="240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64901" y="4263874"/>
            <a:ext cx="5714515" cy="2126984"/>
            <a:chOff x="1564901" y="4263874"/>
            <a:chExt cx="5714515" cy="2126984"/>
          </a:xfrm>
        </p:grpSpPr>
        <p:sp>
          <p:nvSpPr>
            <p:cNvPr id="83" name="Freeform 18"/>
            <p:cNvSpPr>
              <a:spLocks/>
            </p:cNvSpPr>
            <p:nvPr/>
          </p:nvSpPr>
          <p:spPr bwMode="auto">
            <a:xfrm>
              <a:off x="2025956" y="4694990"/>
              <a:ext cx="4775199" cy="992187"/>
            </a:xfrm>
            <a:custGeom>
              <a:avLst/>
              <a:gdLst>
                <a:gd name="T0" fmla="*/ 0 w 3008"/>
                <a:gd name="T1" fmla="*/ 819049453 h 625"/>
                <a:gd name="T2" fmla="*/ 383063725 w 3008"/>
                <a:gd name="T3" fmla="*/ 597275902 h 625"/>
                <a:gd name="T4" fmla="*/ 907256352 w 3008"/>
                <a:gd name="T5" fmla="*/ 254534859 h 625"/>
                <a:gd name="T6" fmla="*/ 1532254899 w 3008"/>
                <a:gd name="T7" fmla="*/ 52922465 h 625"/>
                <a:gd name="T8" fmla="*/ 2147483647 w 3008"/>
                <a:gd name="T9" fmla="*/ 73083697 h 625"/>
                <a:gd name="T10" fmla="*/ 2147483647 w 3008"/>
                <a:gd name="T11" fmla="*/ 496469742 h 625"/>
                <a:gd name="T12" fmla="*/ 2147483647 w 3008"/>
                <a:gd name="T13" fmla="*/ 1101306899 h 625"/>
                <a:gd name="T14" fmla="*/ 2147483647 w 3008"/>
                <a:gd name="T15" fmla="*/ 1504531538 h 625"/>
                <a:gd name="T16" fmla="*/ 2147483647 w 3008"/>
                <a:gd name="T17" fmla="*/ 1524692770 h 625"/>
                <a:gd name="T18" fmla="*/ 2147483647 w 3008"/>
                <a:gd name="T19" fmla="*/ 1262596755 h 625"/>
                <a:gd name="T20" fmla="*/ 2147483647 w 3008"/>
                <a:gd name="T21" fmla="*/ 758565757 h 625"/>
                <a:gd name="T22" fmla="*/ 2147483647 w 3008"/>
                <a:gd name="T23" fmla="*/ 315018555 h 625"/>
                <a:gd name="T24" fmla="*/ 2147483647 w 3008"/>
                <a:gd name="T25" fmla="*/ 113406186 h 625"/>
                <a:gd name="T26" fmla="*/ 2147483647 w 3008"/>
                <a:gd name="T27" fmla="*/ 113406186 h 6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08"/>
                <a:gd name="T43" fmla="*/ 0 h 625"/>
                <a:gd name="T44" fmla="*/ 3008 w 3008"/>
                <a:gd name="T45" fmla="*/ 625 h 6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08" h="625">
                  <a:moveTo>
                    <a:pt x="0" y="325"/>
                  </a:moveTo>
                  <a:cubicBezTo>
                    <a:pt x="46" y="299"/>
                    <a:pt x="92" y="274"/>
                    <a:pt x="152" y="237"/>
                  </a:cubicBezTo>
                  <a:cubicBezTo>
                    <a:pt x="212" y="200"/>
                    <a:pt x="284" y="137"/>
                    <a:pt x="360" y="101"/>
                  </a:cubicBezTo>
                  <a:cubicBezTo>
                    <a:pt x="436" y="65"/>
                    <a:pt x="519" y="33"/>
                    <a:pt x="608" y="21"/>
                  </a:cubicBezTo>
                  <a:cubicBezTo>
                    <a:pt x="697" y="9"/>
                    <a:pt x="803" y="0"/>
                    <a:pt x="896" y="29"/>
                  </a:cubicBezTo>
                  <a:cubicBezTo>
                    <a:pt x="989" y="58"/>
                    <a:pt x="1089" y="129"/>
                    <a:pt x="1168" y="197"/>
                  </a:cubicBezTo>
                  <a:cubicBezTo>
                    <a:pt x="1247" y="265"/>
                    <a:pt x="1279" y="370"/>
                    <a:pt x="1368" y="437"/>
                  </a:cubicBezTo>
                  <a:cubicBezTo>
                    <a:pt x="1457" y="504"/>
                    <a:pt x="1613" y="569"/>
                    <a:pt x="1704" y="597"/>
                  </a:cubicBezTo>
                  <a:cubicBezTo>
                    <a:pt x="1795" y="625"/>
                    <a:pt x="1817" y="621"/>
                    <a:pt x="1912" y="605"/>
                  </a:cubicBezTo>
                  <a:cubicBezTo>
                    <a:pt x="2007" y="589"/>
                    <a:pt x="2185" y="552"/>
                    <a:pt x="2272" y="501"/>
                  </a:cubicBezTo>
                  <a:cubicBezTo>
                    <a:pt x="2359" y="450"/>
                    <a:pt x="2373" y="364"/>
                    <a:pt x="2432" y="301"/>
                  </a:cubicBezTo>
                  <a:cubicBezTo>
                    <a:pt x="2491" y="238"/>
                    <a:pt x="2551" y="168"/>
                    <a:pt x="2624" y="125"/>
                  </a:cubicBezTo>
                  <a:cubicBezTo>
                    <a:pt x="2697" y="82"/>
                    <a:pt x="2808" y="58"/>
                    <a:pt x="2872" y="45"/>
                  </a:cubicBezTo>
                  <a:cubicBezTo>
                    <a:pt x="2936" y="32"/>
                    <a:pt x="2972" y="38"/>
                    <a:pt x="3008" y="4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1962456" y="515060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6759880" y="469499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>
              <a:off x="4431350" y="5525964"/>
              <a:ext cx="313898" cy="12283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87" name="Objec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9656423"/>
                </p:ext>
              </p:extLst>
            </p:nvPr>
          </p:nvGraphicFramePr>
          <p:xfrm>
            <a:off x="6942897" y="4263874"/>
            <a:ext cx="336519" cy="421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8" name="Equation" r:id="rId8" imgW="152334" imgH="190417" progId="Equation.DSMT4">
                    <p:embed/>
                  </p:oleObj>
                </mc:Choice>
                <mc:Fallback>
                  <p:oleObj name="Equation" r:id="rId8" imgW="152334" imgH="190417" progId="Equation.DSMT4">
                    <p:embed/>
                    <p:pic>
                      <p:nvPicPr>
                        <p:cNvPr id="16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2897" y="4263874"/>
                          <a:ext cx="336519" cy="421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2505891"/>
                </p:ext>
              </p:extLst>
            </p:nvPr>
          </p:nvGraphicFramePr>
          <p:xfrm>
            <a:off x="1564901" y="4706560"/>
            <a:ext cx="33655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9" name="Equation" r:id="rId10" imgW="152268" imgH="203024" progId="Equation.DSMT4">
                    <p:embed/>
                  </p:oleObj>
                </mc:Choice>
                <mc:Fallback>
                  <p:oleObj name="Equation" r:id="rId10" imgW="152268" imgH="203024" progId="Equation.DSMT4">
                    <p:embed/>
                    <p:pic>
                      <p:nvPicPr>
                        <p:cNvPr id="17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901" y="4706560"/>
                          <a:ext cx="336550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1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117518"/>
                </p:ext>
              </p:extLst>
            </p:nvPr>
          </p:nvGraphicFramePr>
          <p:xfrm>
            <a:off x="5577493" y="5684258"/>
            <a:ext cx="33655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0" name="Equation" r:id="rId12" imgW="152202" imgH="177569" progId="Equation.DSMT4">
                    <p:embed/>
                  </p:oleObj>
                </mc:Choice>
                <mc:Fallback>
                  <p:oleObj name="Equation" r:id="rId12" imgW="152202" imgH="177569" progId="Equation.DSMT4">
                    <p:embed/>
                    <p:pic>
                      <p:nvPicPr>
                        <p:cNvPr id="18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7493" y="5684258"/>
                          <a:ext cx="33655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Straight Arrow Connector 90"/>
            <p:cNvCxnSpPr/>
            <p:nvPr/>
          </p:nvCxnSpPr>
          <p:spPr bwMode="auto">
            <a:xfrm>
              <a:off x="3541475" y="4777990"/>
              <a:ext cx="324792" cy="2179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9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3342946"/>
                </p:ext>
              </p:extLst>
            </p:nvPr>
          </p:nvGraphicFramePr>
          <p:xfrm>
            <a:off x="3889678" y="4618391"/>
            <a:ext cx="3524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1" name="Equation" r:id="rId14" imgW="203024" imgH="203024" progId="Equation.DSMT4">
                    <p:embed/>
                  </p:oleObj>
                </mc:Choice>
                <mc:Fallback>
                  <p:oleObj name="Equation" r:id="rId14" imgW="203024" imgH="203024" progId="Equation.DSMT4">
                    <p:embed/>
                    <p:pic>
                      <p:nvPicPr>
                        <p:cNvPr id="34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9678" y="4618391"/>
                          <a:ext cx="352425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Arrow Connector 15"/>
            <p:cNvCxnSpPr/>
            <p:nvPr/>
          </p:nvCxnSpPr>
          <p:spPr bwMode="auto">
            <a:xfrm flipV="1">
              <a:off x="3007895" y="5678905"/>
              <a:ext cx="1010652" cy="19250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2774193"/>
                </p:ext>
              </p:extLst>
            </p:nvPr>
          </p:nvGraphicFramePr>
          <p:xfrm>
            <a:off x="3449304" y="5936666"/>
            <a:ext cx="340644" cy="454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2" name="Equation" r:id="rId16" imgW="152280" imgH="203040" progId="Equation.DSMT4">
                    <p:embed/>
                  </p:oleObj>
                </mc:Choice>
                <mc:Fallback>
                  <p:oleObj name="Equation" r:id="rId16" imgW="152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449304" y="5936666"/>
                          <a:ext cx="340644" cy="4541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17"/>
            <p:cNvSpPr/>
            <p:nvPr/>
          </p:nvSpPr>
          <p:spPr bwMode="auto">
            <a:xfrm>
              <a:off x="3477127" y="4692316"/>
              <a:ext cx="132347" cy="132347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617932"/>
                </p:ext>
              </p:extLst>
            </p:nvPr>
          </p:nvGraphicFramePr>
          <p:xfrm>
            <a:off x="3533441" y="4285330"/>
            <a:ext cx="268538" cy="349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3" name="Equation" r:id="rId18" imgW="126720" imgH="164880" progId="Equation.DSMT4">
                    <p:embed/>
                  </p:oleObj>
                </mc:Choice>
                <mc:Fallback>
                  <p:oleObj name="Equation" r:id="rId18" imgW="12672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533441" y="4285330"/>
                          <a:ext cx="268538" cy="3490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659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1793875" y="0"/>
            <a:ext cx="5170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346982" y="979243"/>
            <a:ext cx="10969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 &lt; &lt; c</a:t>
            </a:r>
          </a:p>
        </p:txBody>
      </p:sp>
      <p:graphicFrame>
        <p:nvGraphicFramePr>
          <p:cNvPr id="2253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124624"/>
              </p:ext>
            </p:extLst>
          </p:nvPr>
        </p:nvGraphicFramePr>
        <p:xfrm>
          <a:off x="436109" y="1579338"/>
          <a:ext cx="45085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2" name="Equation" r:id="rId4" imgW="2082800" imgH="685800" progId="Equation.DSMT4">
                  <p:embed/>
                </p:oleObj>
              </mc:Choice>
              <mc:Fallback>
                <p:oleObj name="Equation" r:id="rId4" imgW="2082800" imgH="6858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09" y="1579338"/>
                        <a:ext cx="4508500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34508" y="3706568"/>
            <a:ext cx="7350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 &gt; c</a:t>
            </a:r>
          </a:p>
        </p:txBody>
      </p:sp>
      <p:graphicFrame>
        <p:nvGraphicFramePr>
          <p:cNvPr id="225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209692"/>
              </p:ext>
            </p:extLst>
          </p:nvPr>
        </p:nvGraphicFramePr>
        <p:xfrm>
          <a:off x="495299" y="4310517"/>
          <a:ext cx="25193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3" name="Equation" r:id="rId6" imgW="1231366" imgH="253890" progId="Equation.DSMT4">
                  <p:embed/>
                </p:oleObj>
              </mc:Choice>
              <mc:Fallback>
                <p:oleObj name="Equation" r:id="rId6" imgW="1231366" imgH="25389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99" y="4310517"/>
                        <a:ext cx="25193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2" name="Group 54"/>
          <p:cNvGrpSpPr/>
          <p:nvPr/>
        </p:nvGrpSpPr>
        <p:grpSpPr>
          <a:xfrm>
            <a:off x="5564054" y="2788792"/>
            <a:ext cx="3395427" cy="2884902"/>
            <a:chOff x="4788806" y="903529"/>
            <a:chExt cx="3395427" cy="2884902"/>
          </a:xfrm>
        </p:grpSpPr>
        <p:sp>
          <p:nvSpPr>
            <p:cNvPr id="56" name="Oval 36"/>
            <p:cNvSpPr>
              <a:spLocks noChangeArrowheads="1"/>
            </p:cNvSpPr>
            <p:nvPr/>
          </p:nvSpPr>
          <p:spPr bwMode="auto">
            <a:xfrm>
              <a:off x="5401599" y="1514522"/>
              <a:ext cx="1993900" cy="202247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7"/>
            <p:cNvSpPr>
              <a:spLocks noChangeArrowheads="1"/>
            </p:cNvSpPr>
            <p:nvPr/>
          </p:nvSpPr>
          <p:spPr bwMode="auto">
            <a:xfrm>
              <a:off x="5604799" y="1732010"/>
              <a:ext cx="1574800" cy="15748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8"/>
            <p:cNvSpPr>
              <a:spLocks noChangeArrowheads="1"/>
            </p:cNvSpPr>
            <p:nvPr/>
          </p:nvSpPr>
          <p:spPr bwMode="auto">
            <a:xfrm>
              <a:off x="6152486" y="2297160"/>
              <a:ext cx="463550" cy="45402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0"/>
            <p:cNvSpPr>
              <a:spLocks noChangeArrowheads="1"/>
            </p:cNvSpPr>
            <p:nvPr/>
          </p:nvSpPr>
          <p:spPr bwMode="auto">
            <a:xfrm>
              <a:off x="5091579" y="1224005"/>
              <a:ext cx="2634913" cy="256442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 flipV="1">
              <a:off x="6384261" y="1774208"/>
              <a:ext cx="262199" cy="756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46"/>
            <p:cNvSpPr>
              <a:spLocks noChangeShapeType="1"/>
            </p:cNvSpPr>
            <p:nvPr/>
          </p:nvSpPr>
          <p:spPr bwMode="auto">
            <a:xfrm flipH="1" flipV="1">
              <a:off x="6200111" y="2385112"/>
              <a:ext cx="179387" cy="139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Line 47"/>
            <p:cNvSpPr>
              <a:spLocks noChangeShapeType="1"/>
            </p:cNvSpPr>
            <p:nvPr/>
          </p:nvSpPr>
          <p:spPr bwMode="auto">
            <a:xfrm>
              <a:off x="6382674" y="2533697"/>
              <a:ext cx="176212" cy="9874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" name="Line 51"/>
            <p:cNvSpPr>
              <a:spLocks noChangeShapeType="1"/>
            </p:cNvSpPr>
            <p:nvPr/>
          </p:nvSpPr>
          <p:spPr bwMode="auto">
            <a:xfrm>
              <a:off x="5112056" y="2796726"/>
              <a:ext cx="96756" cy="14337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" name="Line 83"/>
            <p:cNvSpPr>
              <a:spLocks noChangeShapeType="1"/>
            </p:cNvSpPr>
            <p:nvPr/>
          </p:nvSpPr>
          <p:spPr bwMode="auto">
            <a:xfrm>
              <a:off x="7460586" y="2581322"/>
              <a:ext cx="42067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Line 85"/>
            <p:cNvSpPr>
              <a:spLocks noChangeShapeType="1"/>
            </p:cNvSpPr>
            <p:nvPr/>
          </p:nvSpPr>
          <p:spPr bwMode="auto">
            <a:xfrm flipV="1">
              <a:off x="6406486" y="1244121"/>
              <a:ext cx="0" cy="4332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" name="Oval 88"/>
            <p:cNvSpPr>
              <a:spLocks noChangeArrowheads="1"/>
            </p:cNvSpPr>
            <p:nvPr/>
          </p:nvSpPr>
          <p:spPr bwMode="auto">
            <a:xfrm>
              <a:off x="7470501" y="3148211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7"/>
            <p:cNvSpPr>
              <a:spLocks noChangeShapeType="1"/>
            </p:cNvSpPr>
            <p:nvPr/>
          </p:nvSpPr>
          <p:spPr bwMode="auto">
            <a:xfrm>
              <a:off x="6377911" y="2537819"/>
              <a:ext cx="1099301" cy="6409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/>
          </p:nvGraphicFramePr>
          <p:xfrm>
            <a:off x="7977858" y="2478544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14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7858" y="2478544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6671718"/>
                </p:ext>
              </p:extLst>
            </p:nvPr>
          </p:nvGraphicFramePr>
          <p:xfrm>
            <a:off x="6302149" y="903529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15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2149" y="903529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"/>
            <p:cNvGraphicFramePr>
              <a:graphicFrameLocks noChangeAspect="1"/>
            </p:cNvGraphicFramePr>
            <p:nvPr/>
          </p:nvGraphicFramePr>
          <p:xfrm>
            <a:off x="6603770" y="3251874"/>
            <a:ext cx="18573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16" name="Equation" r:id="rId12" imgW="114201" imgH="139579" progId="Equation.DSMT4">
                    <p:embed/>
                  </p:oleObj>
                </mc:Choice>
                <mc:Fallback>
                  <p:oleObj name="Equation" r:id="rId12" imgW="114201" imgH="139579" progId="Equation.DSMT4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3770" y="3251874"/>
                          <a:ext cx="18573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5422087"/>
                </p:ext>
              </p:extLst>
            </p:nvPr>
          </p:nvGraphicFramePr>
          <p:xfrm>
            <a:off x="6082154" y="2065051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17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2154" y="2065051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8"/>
            <p:cNvGraphicFramePr>
              <a:graphicFrameLocks noChangeAspect="1"/>
            </p:cNvGraphicFramePr>
            <p:nvPr/>
          </p:nvGraphicFramePr>
          <p:xfrm>
            <a:off x="6703331" y="1573894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18" name="Equation" r:id="rId16" imgW="126725" imgH="177415" progId="Equation.DSMT4">
                    <p:embed/>
                  </p:oleObj>
                </mc:Choice>
                <mc:Fallback>
                  <p:oleObj name="Equation" r:id="rId16" imgW="126725" imgH="177415" progId="Equation.DSMT4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3331" y="1573894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9"/>
            <p:cNvGraphicFramePr>
              <a:graphicFrameLocks noChangeAspect="1"/>
            </p:cNvGraphicFramePr>
            <p:nvPr/>
          </p:nvGraphicFramePr>
          <p:xfrm>
            <a:off x="6824436" y="2445203"/>
            <a:ext cx="2476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19" name="Equation" r:id="rId18" imgW="152268" imgH="164957" progId="Equation.DSMT4">
                    <p:embed/>
                  </p:oleObj>
                </mc:Choice>
                <mc:Fallback>
                  <p:oleObj name="Equation" r:id="rId18" imgW="152268" imgH="164957" progId="Equation.DSMT4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4436" y="2445203"/>
                          <a:ext cx="2476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0"/>
            <p:cNvGraphicFramePr>
              <a:graphicFrameLocks noChangeAspect="1"/>
            </p:cNvGraphicFramePr>
            <p:nvPr/>
          </p:nvGraphicFramePr>
          <p:xfrm>
            <a:off x="7726590" y="3196319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0" name="Equation" r:id="rId20" imgW="126780" imgH="164814" progId="Equation.DSMT4">
                    <p:embed/>
                  </p:oleObj>
                </mc:Choice>
                <mc:Fallback>
                  <p:oleObj name="Equation" r:id="rId20" imgW="126780" imgH="164814" progId="Equation.DSMT4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6590" y="3196319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1"/>
            <p:cNvGraphicFramePr>
              <a:graphicFrameLocks noChangeAspect="1"/>
            </p:cNvGraphicFramePr>
            <p:nvPr/>
          </p:nvGraphicFramePr>
          <p:xfrm>
            <a:off x="4788806" y="2924175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1" name="Equation" r:id="rId22" imgW="152202" imgH="177569" progId="Equation.DSMT4">
                    <p:embed/>
                  </p:oleObj>
                </mc:Choice>
                <mc:Fallback>
                  <p:oleObj name="Equation" r:id="rId22" imgW="152202" imgH="177569" progId="Equation.DSMT4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8806" y="2924175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3"/>
          <p:cNvGrpSpPr/>
          <p:nvPr/>
        </p:nvGrpSpPr>
        <p:grpSpPr>
          <a:xfrm>
            <a:off x="5933054" y="234307"/>
            <a:ext cx="3024261" cy="2380084"/>
            <a:chOff x="5159972" y="1156913"/>
            <a:chExt cx="3024261" cy="2380084"/>
          </a:xfrm>
        </p:grpSpPr>
        <p:sp>
          <p:nvSpPr>
            <p:cNvPr id="35" name="Oval 36"/>
            <p:cNvSpPr>
              <a:spLocks noChangeArrowheads="1"/>
            </p:cNvSpPr>
            <p:nvPr/>
          </p:nvSpPr>
          <p:spPr bwMode="auto">
            <a:xfrm>
              <a:off x="5401599" y="1514522"/>
              <a:ext cx="1993900" cy="202247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5604799" y="1732010"/>
              <a:ext cx="1574800" cy="15748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6152486" y="2297160"/>
              <a:ext cx="463550" cy="45402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0"/>
            <p:cNvSpPr>
              <a:spLocks noChangeArrowheads="1"/>
            </p:cNvSpPr>
            <p:nvPr/>
          </p:nvSpPr>
          <p:spPr bwMode="auto">
            <a:xfrm>
              <a:off x="5467599" y="1641109"/>
              <a:ext cx="1800729" cy="1752554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V="1">
              <a:off x="6384261" y="1774208"/>
              <a:ext cx="262199" cy="756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 flipH="1" flipV="1">
              <a:off x="6200111" y="2385112"/>
              <a:ext cx="179387" cy="139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>
              <a:off x="6382674" y="2533697"/>
              <a:ext cx="176212" cy="9874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5443294" y="2493964"/>
              <a:ext cx="63888" cy="1707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83"/>
            <p:cNvSpPr>
              <a:spLocks noChangeShapeType="1"/>
            </p:cNvSpPr>
            <p:nvPr/>
          </p:nvSpPr>
          <p:spPr bwMode="auto">
            <a:xfrm>
              <a:off x="7460586" y="2581322"/>
              <a:ext cx="42067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85"/>
            <p:cNvSpPr>
              <a:spLocks noChangeShapeType="1"/>
            </p:cNvSpPr>
            <p:nvPr/>
          </p:nvSpPr>
          <p:spPr bwMode="auto">
            <a:xfrm flipV="1">
              <a:off x="6406486" y="1464456"/>
              <a:ext cx="0" cy="4332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Oval 88"/>
            <p:cNvSpPr>
              <a:spLocks noChangeArrowheads="1"/>
            </p:cNvSpPr>
            <p:nvPr/>
          </p:nvSpPr>
          <p:spPr bwMode="auto">
            <a:xfrm>
              <a:off x="7118224" y="2861115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97"/>
            <p:cNvSpPr>
              <a:spLocks noChangeShapeType="1"/>
            </p:cNvSpPr>
            <p:nvPr/>
          </p:nvSpPr>
          <p:spPr bwMode="auto">
            <a:xfrm>
              <a:off x="6377912" y="2537819"/>
              <a:ext cx="741149" cy="3659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7" name="Object 3"/>
            <p:cNvGraphicFramePr>
              <a:graphicFrameLocks noChangeAspect="1"/>
            </p:cNvGraphicFramePr>
            <p:nvPr/>
          </p:nvGraphicFramePr>
          <p:xfrm>
            <a:off x="7977858" y="2478544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2" name="Equation" r:id="rId24" imgW="126835" imgH="139518" progId="Equation.DSMT4">
                    <p:embed/>
                  </p:oleObj>
                </mc:Choice>
                <mc:Fallback>
                  <p:oleObj name="Equation" r:id="rId24" imgW="126835" imgH="139518" progId="Equation.DSMT4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7858" y="2478544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111889"/>
                </p:ext>
              </p:extLst>
            </p:nvPr>
          </p:nvGraphicFramePr>
          <p:xfrm>
            <a:off x="6302149" y="1156913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3" name="Equation" r:id="rId25" imgW="139579" imgH="164957" progId="Equation.DSMT4">
                    <p:embed/>
                  </p:oleObj>
                </mc:Choice>
                <mc:Fallback>
                  <p:oleObj name="Equation" r:id="rId25" imgW="139579" imgH="164957" progId="Equation.DSMT4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2149" y="1156913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6"/>
            <p:cNvGraphicFramePr>
              <a:graphicFrameLocks noChangeAspect="1"/>
            </p:cNvGraphicFramePr>
            <p:nvPr/>
          </p:nvGraphicFramePr>
          <p:xfrm>
            <a:off x="6603770" y="3251874"/>
            <a:ext cx="18573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4" name="Equation" r:id="rId26" imgW="114201" imgH="139579" progId="Equation.DSMT4">
                    <p:embed/>
                  </p:oleObj>
                </mc:Choice>
                <mc:Fallback>
                  <p:oleObj name="Equation" r:id="rId26" imgW="114201" imgH="139579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3770" y="3251874"/>
                          <a:ext cx="18573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9059985"/>
                </p:ext>
              </p:extLst>
            </p:nvPr>
          </p:nvGraphicFramePr>
          <p:xfrm>
            <a:off x="6071137" y="2065051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5" name="Equation" r:id="rId27" imgW="126835" imgH="139518" progId="Equation.DSMT4">
                    <p:embed/>
                  </p:oleObj>
                </mc:Choice>
                <mc:Fallback>
                  <p:oleObj name="Equation" r:id="rId27" imgW="126835" imgH="139518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1137" y="2065051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6605357" y="1922246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6" name="Equation" r:id="rId28" imgW="126725" imgH="177415" progId="Equation.DSMT4">
                    <p:embed/>
                  </p:oleObj>
                </mc:Choice>
                <mc:Fallback>
                  <p:oleObj name="Equation" r:id="rId28" imgW="126725" imgH="177415" progId="Equation.DSMT4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5357" y="1922246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3399667"/>
                </p:ext>
              </p:extLst>
            </p:nvPr>
          </p:nvGraphicFramePr>
          <p:xfrm>
            <a:off x="6780430" y="2478409"/>
            <a:ext cx="2476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7" name="Equation" r:id="rId29" imgW="152268" imgH="164957" progId="Equation.DSMT4">
                    <p:embed/>
                  </p:oleObj>
                </mc:Choice>
                <mc:Fallback>
                  <p:oleObj name="Equation" r:id="rId29" imgW="152268" imgH="164957" progId="Equation.DSMT4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0430" y="2478409"/>
                          <a:ext cx="2476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2850862"/>
                </p:ext>
              </p:extLst>
            </p:nvPr>
          </p:nvGraphicFramePr>
          <p:xfrm>
            <a:off x="7290898" y="2978080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8" name="Equation" r:id="rId30" imgW="126780" imgH="164814" progId="Equation.DSMT4">
                    <p:embed/>
                  </p:oleObj>
                </mc:Choice>
                <mc:Fallback>
                  <p:oleObj name="Equation" r:id="rId30" imgW="126780" imgH="164814" progId="Equation.DSMT4">
                    <p:embed/>
                    <p:pic>
                      <p:nvPicPr>
                        <p:cNvPr id="0" name="Picture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0898" y="2978080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786477"/>
                </p:ext>
              </p:extLst>
            </p:nvPr>
          </p:nvGraphicFramePr>
          <p:xfrm>
            <a:off x="5159972" y="2129780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29" name="Equation" r:id="rId31" imgW="152202" imgH="177569" progId="Equation.DSMT4">
                    <p:embed/>
                  </p:oleObj>
                </mc:Choice>
                <mc:Fallback>
                  <p:oleObj name="Equation" r:id="rId31" imgW="152202" imgH="177569" progId="Equation.DSMT4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9972" y="2129780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76" name="Straight Arrow Connector 75"/>
          <p:cNvCxnSpPr/>
          <p:nvPr/>
        </p:nvCxnSpPr>
        <p:spPr bwMode="auto">
          <a:xfrm>
            <a:off x="1230086" y="3940629"/>
            <a:ext cx="4234543" cy="2394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1730830" y="1197428"/>
            <a:ext cx="4038599" cy="3374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1793875" y="0"/>
            <a:ext cx="5170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457745" y="1791939"/>
            <a:ext cx="76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sym typeface="Symbol" pitchFamily="18" charset="2"/>
              </a:rPr>
              <a:t>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&lt;</a:t>
            </a:r>
            <a:r>
              <a:rPr lang="en-US" sz="2000" i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</a:t>
            </a:r>
          </a:p>
        </p:txBody>
      </p:sp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360316" y="2981805"/>
            <a:ext cx="1111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 &lt; &lt; b</a:t>
            </a: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374603" y="4491916"/>
            <a:ext cx="10969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 &lt; &lt; c</a:t>
            </a: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468549" y="5786228"/>
            <a:ext cx="7350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 &gt; c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520700" y="800390"/>
            <a:ext cx="185401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FF"/>
                </a:solidFill>
              </a:rPr>
              <a:t>Summary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93190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325926"/>
              </p:ext>
            </p:extLst>
          </p:nvPr>
        </p:nvGraphicFramePr>
        <p:xfrm>
          <a:off x="1708616" y="1514836"/>
          <a:ext cx="333216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0" name="Equation" r:id="rId4" imgW="1562040" imgH="482400" progId="Equation.DSMT4">
                  <p:embed/>
                </p:oleObj>
              </mc:Choice>
              <mc:Fallback>
                <p:oleObj name="Equation" r:id="rId4" imgW="1562040" imgH="4824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616" y="1514836"/>
                        <a:ext cx="3332163" cy="10271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33226"/>
              </p:ext>
            </p:extLst>
          </p:nvPr>
        </p:nvGraphicFramePr>
        <p:xfrm>
          <a:off x="1677988" y="5772150"/>
          <a:ext cx="18954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1" name="Equation" r:id="rId6" imgW="888840" imgH="215640" progId="Equation.DSMT4">
                  <p:embed/>
                </p:oleObj>
              </mc:Choice>
              <mc:Fallback>
                <p:oleObj name="Equation" r:id="rId6" imgW="888840" imgH="21564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772150"/>
                        <a:ext cx="1895475" cy="460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73411"/>
              </p:ext>
            </p:extLst>
          </p:nvPr>
        </p:nvGraphicFramePr>
        <p:xfrm>
          <a:off x="1762998" y="2770619"/>
          <a:ext cx="25193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2" name="Equation" r:id="rId8" imgW="1180800" imgH="419040" progId="Equation.DSMT4">
                  <p:embed/>
                </p:oleObj>
              </mc:Choice>
              <mc:Fallback>
                <p:oleObj name="Equation" r:id="rId8" imgW="1180800" imgH="419040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998" y="2770619"/>
                        <a:ext cx="2519362" cy="8921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562708"/>
              </p:ext>
            </p:extLst>
          </p:nvPr>
        </p:nvGraphicFramePr>
        <p:xfrm>
          <a:off x="1787833" y="4234150"/>
          <a:ext cx="457835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3" name="Equation" r:id="rId10" imgW="2145960" imgH="482400" progId="Equation.DSMT4">
                  <p:embed/>
                </p:oleObj>
              </mc:Choice>
              <mc:Fallback>
                <p:oleObj name="Equation" r:id="rId10" imgW="2145960" imgH="482400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833" y="4234150"/>
                        <a:ext cx="4578350" cy="10271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6000316" y="791253"/>
            <a:ext cx="2782634" cy="2919910"/>
            <a:chOff x="5401599" y="617087"/>
            <a:chExt cx="2782634" cy="2919910"/>
          </a:xfrm>
        </p:grpSpPr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5401599" y="1514522"/>
              <a:ext cx="1993900" cy="202247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5604799" y="1732010"/>
              <a:ext cx="1574800" cy="1574800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6152486" y="2297160"/>
              <a:ext cx="463550" cy="454025"/>
            </a:xfrm>
            <a:prstGeom prst="ellipse">
              <a:avLst/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 flipV="1">
              <a:off x="6384261" y="1774208"/>
              <a:ext cx="262199" cy="756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 flipH="1" flipV="1">
              <a:off x="6200111" y="2385112"/>
              <a:ext cx="179387" cy="139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47"/>
            <p:cNvSpPr>
              <a:spLocks noChangeShapeType="1"/>
            </p:cNvSpPr>
            <p:nvPr/>
          </p:nvSpPr>
          <p:spPr bwMode="auto">
            <a:xfrm>
              <a:off x="6382674" y="2533697"/>
              <a:ext cx="176212" cy="9874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83"/>
            <p:cNvSpPr>
              <a:spLocks noChangeShapeType="1"/>
            </p:cNvSpPr>
            <p:nvPr/>
          </p:nvSpPr>
          <p:spPr bwMode="auto">
            <a:xfrm>
              <a:off x="7460586" y="2581322"/>
              <a:ext cx="42067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85"/>
            <p:cNvSpPr>
              <a:spLocks noChangeShapeType="1"/>
            </p:cNvSpPr>
            <p:nvPr/>
          </p:nvSpPr>
          <p:spPr bwMode="auto">
            <a:xfrm flipV="1">
              <a:off x="6406486" y="979714"/>
              <a:ext cx="0" cy="4332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Oval 88"/>
            <p:cNvSpPr>
              <a:spLocks noChangeArrowheads="1"/>
            </p:cNvSpPr>
            <p:nvPr/>
          </p:nvSpPr>
          <p:spPr bwMode="auto">
            <a:xfrm>
              <a:off x="6773797" y="2865175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97"/>
            <p:cNvSpPr>
              <a:spLocks noChangeShapeType="1"/>
            </p:cNvSpPr>
            <p:nvPr/>
          </p:nvSpPr>
          <p:spPr bwMode="auto">
            <a:xfrm>
              <a:off x="6377911" y="2537820"/>
              <a:ext cx="414775" cy="3686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7977858" y="2478544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34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7858" y="2478544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5"/>
            <p:cNvGraphicFramePr>
              <a:graphicFrameLocks noChangeAspect="1"/>
            </p:cNvGraphicFramePr>
            <p:nvPr/>
          </p:nvGraphicFramePr>
          <p:xfrm>
            <a:off x="6302149" y="617087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35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2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2149" y="617087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6"/>
            <p:cNvGraphicFramePr>
              <a:graphicFrameLocks noChangeAspect="1"/>
            </p:cNvGraphicFramePr>
            <p:nvPr/>
          </p:nvGraphicFramePr>
          <p:xfrm>
            <a:off x="6603770" y="3251874"/>
            <a:ext cx="18573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36" name="Equation" r:id="rId16" imgW="114201" imgH="139579" progId="Equation.DSMT4">
                    <p:embed/>
                  </p:oleObj>
                </mc:Choice>
                <mc:Fallback>
                  <p:oleObj name="Equation" r:id="rId16" imgW="114201" imgH="139579" progId="Equation.DSMT4">
                    <p:embed/>
                    <p:pic>
                      <p:nvPicPr>
                        <p:cNvPr id="0" name="Picture 2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3770" y="3251874"/>
                          <a:ext cx="18573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7"/>
            <p:cNvGraphicFramePr>
              <a:graphicFrameLocks noChangeAspect="1"/>
            </p:cNvGraphicFramePr>
            <p:nvPr/>
          </p:nvGraphicFramePr>
          <p:xfrm>
            <a:off x="6159273" y="2032000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37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2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9273" y="2032000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8"/>
            <p:cNvGraphicFramePr>
              <a:graphicFrameLocks noChangeAspect="1"/>
            </p:cNvGraphicFramePr>
            <p:nvPr/>
          </p:nvGraphicFramePr>
          <p:xfrm>
            <a:off x="6703331" y="1573894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38" name="Equation" r:id="rId20" imgW="126725" imgH="177415" progId="Equation.DSMT4">
                    <p:embed/>
                  </p:oleObj>
                </mc:Choice>
                <mc:Fallback>
                  <p:oleObj name="Equation" r:id="rId20" imgW="126725" imgH="177415" progId="Equation.DSMT4">
                    <p:embed/>
                    <p:pic>
                      <p:nvPicPr>
                        <p:cNvPr id="0" name="Picture 2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3331" y="1573894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9"/>
            <p:cNvGraphicFramePr>
              <a:graphicFrameLocks noChangeAspect="1"/>
            </p:cNvGraphicFramePr>
            <p:nvPr/>
          </p:nvGraphicFramePr>
          <p:xfrm>
            <a:off x="6715579" y="2477860"/>
            <a:ext cx="2476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39" name="Equation" r:id="rId22" imgW="152268" imgH="164957" progId="Equation.DSMT4">
                    <p:embed/>
                  </p:oleObj>
                </mc:Choice>
                <mc:Fallback>
                  <p:oleObj name="Equation" r:id="rId22" imgW="152268" imgH="164957" progId="Equation.DSMT4">
                    <p:embed/>
                    <p:pic>
                      <p:nvPicPr>
                        <p:cNvPr id="0" name="Picture 2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579" y="2477860"/>
                          <a:ext cx="24765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012433" y="5592412"/>
            <a:ext cx="4326021" cy="83099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</a:t>
            </a:r>
            <a:r>
              <a:rPr lang="en-US" sz="1600" dirty="0">
                <a:solidFill>
                  <a:schemeClr val="bg2"/>
                </a:solidFill>
              </a:rPr>
              <a:t>: 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There </a:t>
            </a:r>
            <a:r>
              <a:rPr lang="en-US" sz="1600" dirty="0">
                <a:solidFill>
                  <a:schemeClr val="bg2"/>
                </a:solidFill>
              </a:rPr>
              <a:t>is no magnetic field outside of the </a:t>
            </a:r>
            <a:r>
              <a:rPr lang="en-US" sz="1600" dirty="0" smtClean="0">
                <a:solidFill>
                  <a:schemeClr val="bg2"/>
                </a:solidFill>
              </a:rPr>
              <a:t>coax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(a perfect “shielding property”).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Text Box 2"/>
          <p:cNvSpPr txBox="1">
            <a:spLocks noChangeArrowheads="1"/>
          </p:cNvSpPr>
          <p:nvPr/>
        </p:nvSpPr>
        <p:spPr bwMode="auto">
          <a:xfrm>
            <a:off x="2924175" y="0"/>
            <a:ext cx="31257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23557" name="Text Box 31"/>
          <p:cNvSpPr txBox="1">
            <a:spLocks noChangeArrowheads="1"/>
          </p:cNvSpPr>
          <p:nvPr/>
        </p:nvSpPr>
        <p:spPr bwMode="auto">
          <a:xfrm>
            <a:off x="905878" y="941722"/>
            <a:ext cx="13731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Solenoid</a:t>
            </a:r>
          </a:p>
        </p:txBody>
      </p:sp>
      <p:sp>
        <p:nvSpPr>
          <p:cNvPr id="23559" name="Text Box 38"/>
          <p:cNvSpPr txBox="1">
            <a:spLocks noChangeArrowheads="1"/>
          </p:cNvSpPr>
          <p:nvPr/>
        </p:nvSpPr>
        <p:spPr bwMode="auto">
          <a:xfrm>
            <a:off x="777792" y="1515979"/>
            <a:ext cx="1535112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Calculate </a:t>
            </a:r>
            <a:r>
              <a:rPr lang="en-US" sz="2400" i="1" u="sng">
                <a:solidFill>
                  <a:schemeClr val="bg2"/>
                </a:solidFill>
                <a:latin typeface="Times New Roman" pitchFamily="18" charset="0"/>
              </a:rPr>
              <a:t>H</a:t>
            </a:r>
            <a:endParaRPr lang="en-US" sz="2400" i="1" u="sng" baseline="-2500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2355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99354"/>
              </p:ext>
            </p:extLst>
          </p:nvPr>
        </p:nvGraphicFramePr>
        <p:xfrm>
          <a:off x="5024438" y="4465638"/>
          <a:ext cx="3576637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4" name="Equation" r:id="rId4" imgW="1752600" imgH="635000" progId="Equation.DSMT4">
                  <p:embed/>
                </p:oleObj>
              </mc:Choice>
              <mc:Fallback>
                <p:oleObj name="Equation" r:id="rId4" imgW="1752600" imgH="63500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4465638"/>
                        <a:ext cx="3576637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2604133" y="1322361"/>
            <a:ext cx="4684882" cy="2092326"/>
            <a:chOff x="2880859" y="1202045"/>
            <a:chExt cx="4684882" cy="2092326"/>
          </a:xfrm>
        </p:grpSpPr>
        <p:graphicFrame>
          <p:nvGraphicFramePr>
            <p:cNvPr id="2" name="Object 5"/>
            <p:cNvGraphicFramePr>
              <a:graphicFrameLocks noChangeAspect="1"/>
            </p:cNvGraphicFramePr>
            <p:nvPr/>
          </p:nvGraphicFramePr>
          <p:xfrm>
            <a:off x="2880859" y="2206399"/>
            <a:ext cx="1857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5" name="Equation" r:id="rId6" imgW="114102" imgH="126780" progId="Equation.DSMT4">
                    <p:embed/>
                  </p:oleObj>
                </mc:Choice>
                <mc:Fallback>
                  <p:oleObj name="Equation" r:id="rId6" imgW="114102" imgH="126780" progId="Equation.DSMT4">
                    <p:embed/>
                    <p:pic>
                      <p:nvPicPr>
                        <p:cNvPr id="0" name="Picture 1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859" y="2206399"/>
                          <a:ext cx="185737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4258" name="AutoShape 18"/>
            <p:cNvSpPr>
              <a:spLocks noChangeArrowheads="1"/>
            </p:cNvSpPr>
            <p:nvPr/>
          </p:nvSpPr>
          <p:spPr bwMode="auto">
            <a:xfrm rot="16200000">
              <a:off x="4506628" y="951220"/>
              <a:ext cx="904875" cy="2720975"/>
            </a:xfrm>
            <a:prstGeom prst="can">
              <a:avLst>
                <a:gd name="adj" fmla="val 6665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82" name="Freeform 20"/>
            <p:cNvSpPr>
              <a:spLocks/>
            </p:cNvSpPr>
            <p:nvPr/>
          </p:nvSpPr>
          <p:spPr bwMode="auto">
            <a:xfrm>
              <a:off x="4273266" y="1778308"/>
              <a:ext cx="411163" cy="1501775"/>
            </a:xfrm>
            <a:custGeom>
              <a:avLst/>
              <a:gdLst>
                <a:gd name="T0" fmla="*/ 4 w 259"/>
                <a:gd name="T1" fmla="*/ 946 h 946"/>
                <a:gd name="T2" fmla="*/ 7 w 259"/>
                <a:gd name="T3" fmla="*/ 745 h 946"/>
                <a:gd name="T4" fmla="*/ 49 w 259"/>
                <a:gd name="T5" fmla="*/ 637 h 946"/>
                <a:gd name="T6" fmla="*/ 112 w 259"/>
                <a:gd name="T7" fmla="*/ 409 h 946"/>
                <a:gd name="T8" fmla="*/ 196 w 259"/>
                <a:gd name="T9" fmla="*/ 109 h 946"/>
                <a:gd name="T10" fmla="*/ 233 w 259"/>
                <a:gd name="T11" fmla="*/ 10 h 946"/>
                <a:gd name="T12" fmla="*/ 259 w 259"/>
                <a:gd name="T13" fmla="*/ 49 h 9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"/>
                <a:gd name="T22" fmla="*/ 0 h 946"/>
                <a:gd name="T23" fmla="*/ 259 w 259"/>
                <a:gd name="T24" fmla="*/ 946 h 9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" h="946">
                  <a:moveTo>
                    <a:pt x="4" y="946"/>
                  </a:moveTo>
                  <a:cubicBezTo>
                    <a:pt x="4" y="913"/>
                    <a:pt x="0" y="796"/>
                    <a:pt x="7" y="745"/>
                  </a:cubicBezTo>
                  <a:cubicBezTo>
                    <a:pt x="14" y="694"/>
                    <a:pt x="32" y="693"/>
                    <a:pt x="49" y="637"/>
                  </a:cubicBezTo>
                  <a:cubicBezTo>
                    <a:pt x="66" y="581"/>
                    <a:pt x="87" y="497"/>
                    <a:pt x="112" y="409"/>
                  </a:cubicBezTo>
                  <a:cubicBezTo>
                    <a:pt x="137" y="321"/>
                    <a:pt x="176" y="176"/>
                    <a:pt x="196" y="109"/>
                  </a:cubicBezTo>
                  <a:cubicBezTo>
                    <a:pt x="216" y="42"/>
                    <a:pt x="223" y="20"/>
                    <a:pt x="233" y="10"/>
                  </a:cubicBezTo>
                  <a:cubicBezTo>
                    <a:pt x="243" y="0"/>
                    <a:pt x="255" y="43"/>
                    <a:pt x="259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3" name="Freeform 21"/>
            <p:cNvSpPr>
              <a:spLocks/>
            </p:cNvSpPr>
            <p:nvPr/>
          </p:nvSpPr>
          <p:spPr bwMode="auto">
            <a:xfrm>
              <a:off x="4384391" y="1778308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4" name="Freeform 22"/>
            <p:cNvSpPr>
              <a:spLocks/>
            </p:cNvSpPr>
            <p:nvPr/>
          </p:nvSpPr>
          <p:spPr bwMode="auto">
            <a:xfrm>
              <a:off x="4536791" y="1778308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5" name="Freeform 23"/>
            <p:cNvSpPr>
              <a:spLocks/>
            </p:cNvSpPr>
            <p:nvPr/>
          </p:nvSpPr>
          <p:spPr bwMode="auto">
            <a:xfrm>
              <a:off x="4689191" y="1773545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6" name="Freeform 24"/>
            <p:cNvSpPr>
              <a:spLocks/>
            </p:cNvSpPr>
            <p:nvPr/>
          </p:nvSpPr>
          <p:spPr bwMode="auto">
            <a:xfrm>
              <a:off x="4841591" y="1773545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7" name="Freeform 25"/>
            <p:cNvSpPr>
              <a:spLocks/>
            </p:cNvSpPr>
            <p:nvPr/>
          </p:nvSpPr>
          <p:spPr bwMode="auto">
            <a:xfrm>
              <a:off x="4993991" y="1783070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8" name="Freeform 27"/>
            <p:cNvSpPr>
              <a:spLocks/>
            </p:cNvSpPr>
            <p:nvPr/>
          </p:nvSpPr>
          <p:spPr bwMode="auto">
            <a:xfrm>
              <a:off x="5170204" y="1778308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89" name="Freeform 28"/>
            <p:cNvSpPr>
              <a:spLocks/>
            </p:cNvSpPr>
            <p:nvPr/>
          </p:nvSpPr>
          <p:spPr bwMode="auto">
            <a:xfrm>
              <a:off x="5322604" y="1778308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90" name="Freeform 29"/>
            <p:cNvSpPr>
              <a:spLocks/>
            </p:cNvSpPr>
            <p:nvPr/>
          </p:nvSpPr>
          <p:spPr bwMode="auto">
            <a:xfrm>
              <a:off x="5475004" y="1787833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91" name="Line 30"/>
            <p:cNvSpPr>
              <a:spLocks noChangeShapeType="1"/>
            </p:cNvSpPr>
            <p:nvPr/>
          </p:nvSpPr>
          <p:spPr bwMode="auto">
            <a:xfrm>
              <a:off x="5860766" y="2765733"/>
              <a:ext cx="0" cy="5286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92" name="Line 16"/>
            <p:cNvSpPr>
              <a:spLocks noChangeShapeType="1"/>
            </p:cNvSpPr>
            <p:nvPr/>
          </p:nvSpPr>
          <p:spPr bwMode="auto">
            <a:xfrm flipH="1" flipV="1">
              <a:off x="3145708" y="2322820"/>
              <a:ext cx="7308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93" name="Text Box 32"/>
            <p:cNvSpPr txBox="1">
              <a:spLocks noChangeArrowheads="1"/>
            </p:cNvSpPr>
            <p:nvPr/>
          </p:nvSpPr>
          <p:spPr bwMode="auto">
            <a:xfrm>
              <a:off x="3873216" y="1202045"/>
              <a:ext cx="218122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=</a:t>
              </a:r>
              <a:r>
                <a:rPr lang="en-US" sz="2000" dirty="0">
                  <a:solidFill>
                    <a:schemeClr val="bg2"/>
                  </a:solidFill>
                </a:rPr>
                <a:t> # turns/meter </a:t>
              </a:r>
            </a:p>
          </p:txBody>
        </p:sp>
        <p:graphicFrame>
          <p:nvGraphicFramePr>
            <p:cNvPr id="23555" name="Object 33"/>
            <p:cNvGraphicFramePr>
              <a:graphicFrameLocks noChangeAspect="1"/>
            </p:cNvGraphicFramePr>
            <p:nvPr/>
          </p:nvGraphicFramePr>
          <p:xfrm>
            <a:off x="6397341" y="2065645"/>
            <a:ext cx="11684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6" name="Equation" r:id="rId8" imgW="583947" imgH="228501" progId="Equation.DSMT4">
                    <p:embed/>
                  </p:oleObj>
                </mc:Choice>
                <mc:Fallback>
                  <p:oleObj name="Equation" r:id="rId8" imgW="583947" imgH="228501" progId="Equation.DSMT4">
                    <p:embed/>
                    <p:pic>
                      <p:nvPicPr>
                        <p:cNvPr id="0" name="Picture 1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7341" y="2065645"/>
                          <a:ext cx="11684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5" name="Line 35"/>
            <p:cNvSpPr>
              <a:spLocks noChangeShapeType="1"/>
            </p:cNvSpPr>
            <p:nvPr/>
          </p:nvSpPr>
          <p:spPr bwMode="auto">
            <a:xfrm flipH="1" flipV="1">
              <a:off x="4282791" y="3053070"/>
              <a:ext cx="3175" cy="23971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96" name="Line 36"/>
            <p:cNvSpPr>
              <a:spLocks noChangeShapeType="1"/>
            </p:cNvSpPr>
            <p:nvPr/>
          </p:nvSpPr>
          <p:spPr bwMode="auto">
            <a:xfrm flipV="1">
              <a:off x="3876391" y="1930708"/>
              <a:ext cx="163513" cy="3921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4" name="Object 16"/>
            <p:cNvGraphicFramePr>
              <a:graphicFrameLocks noChangeAspect="1"/>
            </p:cNvGraphicFramePr>
            <p:nvPr/>
          </p:nvGraphicFramePr>
          <p:xfrm>
            <a:off x="4449763" y="3011034"/>
            <a:ext cx="2063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7" name="Equation" r:id="rId10" imgW="126835" imgH="152202" progId="Equation.DSMT4">
                    <p:embed/>
                  </p:oleObj>
                </mc:Choice>
                <mc:Fallback>
                  <p:oleObj name="Equation" r:id="rId10" imgW="126835" imgH="152202" progId="Equation.DSMT4">
                    <p:embed/>
                    <p:pic>
                      <p:nvPicPr>
                        <p:cNvPr id="0" name="Picture 1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9763" y="3011034"/>
                          <a:ext cx="2063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6"/>
            <p:cNvGraphicFramePr>
              <a:graphicFrameLocks noChangeAspect="1"/>
            </p:cNvGraphicFramePr>
            <p:nvPr/>
          </p:nvGraphicFramePr>
          <p:xfrm>
            <a:off x="3970338" y="2074863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8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0338" y="2074863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61" name="Rectangle 49"/>
          <p:cNvSpPr>
            <a:spLocks noChangeArrowheads="1"/>
          </p:cNvSpPr>
          <p:nvPr/>
        </p:nvSpPr>
        <p:spPr bwMode="auto">
          <a:xfrm>
            <a:off x="714036" y="3277734"/>
            <a:ext cx="1561646" cy="40011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First, find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</a:rPr>
              <a:t>z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7900" y="3895166"/>
            <a:ext cx="3785182" cy="2725574"/>
            <a:chOff x="547900" y="3895166"/>
            <a:chExt cx="3785182" cy="2725574"/>
          </a:xfrm>
        </p:grpSpPr>
        <p:sp>
          <p:nvSpPr>
            <p:cNvPr id="23560" name="Rectangle 39"/>
            <p:cNvSpPr>
              <a:spLocks noChangeArrowheads="1"/>
            </p:cNvSpPr>
            <p:nvPr/>
          </p:nvSpPr>
          <p:spPr bwMode="auto">
            <a:xfrm>
              <a:off x="2979074" y="3895166"/>
              <a:ext cx="762000" cy="39687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 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&lt;</a:t>
              </a: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 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a</a:t>
              </a:r>
            </a:p>
          </p:txBody>
        </p:sp>
        <p:sp>
          <p:nvSpPr>
            <p:cNvPr id="394280" name="AutoShape 40"/>
            <p:cNvSpPr>
              <a:spLocks noChangeArrowheads="1"/>
            </p:cNvSpPr>
            <p:nvPr/>
          </p:nvSpPr>
          <p:spPr bwMode="auto">
            <a:xfrm rot="16200000">
              <a:off x="3025776" y="3680421"/>
              <a:ext cx="557212" cy="2057400"/>
            </a:xfrm>
            <a:prstGeom prst="can">
              <a:avLst>
                <a:gd name="adj" fmla="val 5355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64" name="Rectangle 41"/>
            <p:cNvSpPr>
              <a:spLocks noChangeArrowheads="1"/>
            </p:cNvSpPr>
            <p:nvPr/>
          </p:nvSpPr>
          <p:spPr bwMode="auto">
            <a:xfrm rot="16200000">
              <a:off x="2752726" y="5050433"/>
              <a:ext cx="1211262" cy="62706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Line 43"/>
            <p:cNvSpPr>
              <a:spLocks noChangeShapeType="1"/>
            </p:cNvSpPr>
            <p:nvPr/>
          </p:nvSpPr>
          <p:spPr bwMode="auto">
            <a:xfrm flipH="1">
              <a:off x="3043239" y="5473763"/>
              <a:ext cx="0" cy="2762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7" name="Line 47"/>
            <p:cNvSpPr>
              <a:spLocks noChangeShapeType="1"/>
            </p:cNvSpPr>
            <p:nvPr/>
          </p:nvSpPr>
          <p:spPr bwMode="auto">
            <a:xfrm>
              <a:off x="3071814" y="5583833"/>
              <a:ext cx="5651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8" name="Line 48"/>
            <p:cNvSpPr>
              <a:spLocks noChangeShapeType="1"/>
            </p:cNvSpPr>
            <p:nvPr/>
          </p:nvSpPr>
          <p:spPr bwMode="auto">
            <a:xfrm flipH="1">
              <a:off x="3167064" y="4602758"/>
              <a:ext cx="3603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71" name="Oval 54"/>
            <p:cNvSpPr>
              <a:spLocks noChangeArrowheads="1"/>
            </p:cNvSpPr>
            <p:nvPr/>
          </p:nvSpPr>
          <p:spPr bwMode="auto">
            <a:xfrm>
              <a:off x="3238501" y="4909146"/>
              <a:ext cx="127000" cy="1397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Oval 55"/>
            <p:cNvSpPr>
              <a:spLocks noChangeArrowheads="1"/>
            </p:cNvSpPr>
            <p:nvPr/>
          </p:nvSpPr>
          <p:spPr bwMode="auto">
            <a:xfrm>
              <a:off x="3390901" y="4909146"/>
              <a:ext cx="127000" cy="1397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Oval 56"/>
            <p:cNvSpPr>
              <a:spLocks noChangeArrowheads="1"/>
            </p:cNvSpPr>
            <p:nvPr/>
          </p:nvSpPr>
          <p:spPr bwMode="auto">
            <a:xfrm>
              <a:off x="3086101" y="4909146"/>
              <a:ext cx="127000" cy="1397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Oval 57"/>
            <p:cNvSpPr>
              <a:spLocks noChangeArrowheads="1"/>
            </p:cNvSpPr>
            <p:nvPr/>
          </p:nvSpPr>
          <p:spPr bwMode="auto">
            <a:xfrm>
              <a:off x="3530601" y="4909146"/>
              <a:ext cx="127000" cy="1397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Oval 59"/>
            <p:cNvSpPr>
              <a:spLocks noChangeArrowheads="1"/>
            </p:cNvSpPr>
            <p:nvPr/>
          </p:nvSpPr>
          <p:spPr bwMode="auto">
            <a:xfrm>
              <a:off x="3314701" y="4693246"/>
              <a:ext cx="114300" cy="1143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Oval 60"/>
            <p:cNvSpPr>
              <a:spLocks noChangeArrowheads="1"/>
            </p:cNvSpPr>
            <p:nvPr/>
          </p:nvSpPr>
          <p:spPr bwMode="auto">
            <a:xfrm>
              <a:off x="3124201" y="4956771"/>
              <a:ext cx="50800" cy="508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Oval 61"/>
            <p:cNvSpPr>
              <a:spLocks noChangeArrowheads="1"/>
            </p:cNvSpPr>
            <p:nvPr/>
          </p:nvSpPr>
          <p:spPr bwMode="auto">
            <a:xfrm>
              <a:off x="3276601" y="4956771"/>
              <a:ext cx="50800" cy="508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Oval 62"/>
            <p:cNvSpPr>
              <a:spLocks noChangeArrowheads="1"/>
            </p:cNvSpPr>
            <p:nvPr/>
          </p:nvSpPr>
          <p:spPr bwMode="auto">
            <a:xfrm>
              <a:off x="3429001" y="4956771"/>
              <a:ext cx="50800" cy="508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Oval 63"/>
            <p:cNvSpPr>
              <a:spLocks noChangeArrowheads="1"/>
            </p:cNvSpPr>
            <p:nvPr/>
          </p:nvSpPr>
          <p:spPr bwMode="auto">
            <a:xfrm>
              <a:off x="3571876" y="4956771"/>
              <a:ext cx="50800" cy="508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54"/>
            <p:cNvSpPr txBox="1">
              <a:spLocks noChangeArrowheads="1"/>
            </p:cNvSpPr>
            <p:nvPr/>
          </p:nvSpPr>
          <p:spPr bwMode="auto">
            <a:xfrm>
              <a:off x="547900" y="5853349"/>
              <a:ext cx="158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i="1" dirty="0">
                  <a:solidFill>
                    <a:schemeClr val="hlink"/>
                  </a:solidFill>
                  <a:latin typeface="Times New Roman" pitchFamily="18" charset="0"/>
                </a:rPr>
                <a:t>H</a:t>
              </a:r>
              <a:r>
                <a:rPr lang="en-US" i="1" baseline="-25000" dirty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dirty="0">
                  <a:solidFill>
                    <a:schemeClr val="hlink"/>
                  </a:solidFill>
                </a:rPr>
                <a:t> </a:t>
              </a:r>
              <a:r>
                <a:rPr lang="en-US" i="1" dirty="0">
                  <a:solidFill>
                    <a:schemeClr val="hlink"/>
                  </a:solidFill>
                  <a:latin typeface="Times New Roman" pitchFamily="18" charset="0"/>
                </a:rPr>
                <a:t>d</a:t>
              </a:r>
              <a:r>
                <a:rPr lang="en-US" i="1" dirty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dirty="0">
                  <a:solidFill>
                    <a:schemeClr val="hlink"/>
                  </a:solidFill>
                </a:rPr>
                <a:t> cancels</a:t>
              </a:r>
              <a:endParaRPr lang="en-US" dirty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flipV="1">
              <a:off x="2153504" y="5759355"/>
              <a:ext cx="1476800" cy="2556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2197290" y="5759355"/>
              <a:ext cx="791570" cy="2456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2" name="Text Box 54"/>
            <p:cNvSpPr txBox="1">
              <a:spLocks noChangeArrowheads="1"/>
            </p:cNvSpPr>
            <p:nvPr/>
          </p:nvSpPr>
          <p:spPr bwMode="auto">
            <a:xfrm>
              <a:off x="2423002" y="6251408"/>
              <a:ext cx="17972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hlink"/>
                  </a:solidFill>
                  <a:latin typeface="Times New Roman" pitchFamily="18" charset="0"/>
                </a:rPr>
                <a:t>H</a:t>
              </a:r>
              <a:r>
                <a:rPr lang="en-US" i="1" baseline="-25000" dirty="0" smtClean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r>
                <a:rPr lang="en-US" dirty="0" smtClean="0">
                  <a:solidFill>
                    <a:schemeClr val="hlink"/>
                  </a:solidFill>
                </a:rPr>
                <a:t> </a:t>
              </a:r>
              <a:r>
                <a:rPr lang="en-US" dirty="0" smtClean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is zero at </a:t>
              </a:r>
              <a:r>
                <a:rPr lang="en-US" dirty="0" smtClean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  <a:sym typeface="Symbol"/>
                </a:rPr>
                <a:t></a:t>
              </a:r>
              <a:endParaRPr lang="en-US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4113112"/>
                </p:ext>
              </p:extLst>
            </p:nvPr>
          </p:nvGraphicFramePr>
          <p:xfrm>
            <a:off x="3274786" y="5243060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79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0" name="Picture 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4786" y="5243060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7838000"/>
                </p:ext>
              </p:extLst>
            </p:nvPr>
          </p:nvGraphicFramePr>
          <p:xfrm>
            <a:off x="2643868" y="5112657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80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3868" y="5112657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4089876"/>
                </p:ext>
              </p:extLst>
            </p:nvPr>
          </p:nvGraphicFramePr>
          <p:xfrm>
            <a:off x="3243263" y="6038850"/>
            <a:ext cx="24765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81" name="Equation" r:id="rId18" imgW="152202" imgH="126835" progId="Equation.DSMT4">
                    <p:embed/>
                  </p:oleObj>
                </mc:Choice>
                <mc:Fallback>
                  <p:oleObj name="Equation" r:id="rId18" imgW="152202" imgH="126835" progId="Equation.DSMT4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263" y="6038850"/>
                          <a:ext cx="247650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Line 43"/>
            <p:cNvSpPr>
              <a:spLocks noChangeShapeType="1"/>
            </p:cNvSpPr>
            <p:nvPr/>
          </p:nvSpPr>
          <p:spPr bwMode="auto">
            <a:xfrm flipH="1" flipV="1">
              <a:off x="3676899" y="5541939"/>
              <a:ext cx="0" cy="27622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 flipH="1" flipV="1">
              <a:off x="1692129" y="4743741"/>
              <a:ext cx="7308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3861323"/>
                </p:ext>
              </p:extLst>
            </p:nvPr>
          </p:nvGraphicFramePr>
          <p:xfrm>
            <a:off x="1376216" y="4645621"/>
            <a:ext cx="18097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82" name="Equation" r:id="rId20" imgW="180984" imgH="209624" progId="Equation.DSMT4">
                    <p:embed/>
                  </p:oleObj>
                </mc:Choice>
                <mc:Fallback>
                  <p:oleObj name="Equation" r:id="rId20" imgW="180984" imgH="209624" progId="Equation.DSMT4">
                    <p:embed/>
                    <p:pic>
                      <p:nvPicPr>
                        <p:cNvPr id="0" name="Picture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6216" y="4645621"/>
                          <a:ext cx="180975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TextBox 55"/>
          <p:cNvSpPr txBox="1"/>
          <p:nvPr/>
        </p:nvSpPr>
        <p:spPr>
          <a:xfrm>
            <a:off x="6392953" y="3094850"/>
            <a:ext cx="2488109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We will say more about relative permeability later.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23723" name="Object 171"/>
          <p:cNvGraphicFramePr>
            <a:graphicFrameLocks noChangeAspect="1"/>
          </p:cNvGraphicFramePr>
          <p:nvPr/>
        </p:nvGraphicFramePr>
        <p:xfrm>
          <a:off x="6284459" y="5996374"/>
          <a:ext cx="1041628" cy="4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3" name="Equation" r:id="rId22" imgW="533169" imgH="228501" progId="Equation.DSMT4">
                  <p:embed/>
                </p:oleObj>
              </mc:Choice>
              <mc:Fallback>
                <p:oleObj name="Equation" r:id="rId22" imgW="533169" imgH="228501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459" y="5996374"/>
                        <a:ext cx="1041628" cy="446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629398" y="673768"/>
            <a:ext cx="1949116" cy="1203158"/>
            <a:chOff x="6485019" y="589547"/>
            <a:chExt cx="1949116" cy="1203158"/>
          </a:xfrm>
        </p:grpSpPr>
        <p:sp>
          <p:nvSpPr>
            <p:cNvPr id="10" name="Rectangle 9"/>
            <p:cNvSpPr/>
            <p:nvPr/>
          </p:nvSpPr>
          <p:spPr bwMode="auto">
            <a:xfrm>
              <a:off x="6485019" y="589547"/>
              <a:ext cx="1949116" cy="1203158"/>
            </a:xfrm>
            <a:prstGeom prst="rect">
              <a:avLst/>
            </a:prstGeom>
            <a:solidFill>
              <a:srgbClr val="CCFFFF"/>
            </a:solidFill>
            <a:ln w="12700" cap="flat" cmpd="sng" algn="ctr">
              <a:solidFill>
                <a:srgbClr val="CC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90970" y="662998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Ideal solenoid: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18157" y="1311441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Length </a:t>
              </a:r>
              <a:r>
                <a:rPr lang="en-US" dirty="0" smtClean="0">
                  <a:solidFill>
                    <a:schemeClr val="bg2"/>
                  </a:solidFill>
                  <a:sym typeface="Symbol" panose="05050102010706020507" pitchFamily="18" charset="2"/>
                </a:rPr>
                <a:t>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35875" y="983839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n</a:t>
              </a:r>
              <a:r>
                <a:rPr lang="en-US" dirty="0" smtClean="0">
                  <a:solidFill>
                    <a:schemeClr val="bg2"/>
                  </a:solidFill>
                  <a:sym typeface="Symbol"/>
                </a:rPr>
                <a:t> 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2019300" y="0"/>
            <a:ext cx="5145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4578" name="Object 36"/>
          <p:cNvGraphicFramePr>
            <a:graphicFrameLocks noChangeAspect="1"/>
          </p:cNvGraphicFramePr>
          <p:nvPr/>
        </p:nvGraphicFramePr>
        <p:xfrm>
          <a:off x="6594919" y="2763770"/>
          <a:ext cx="11112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3" name="Equation" r:id="rId4" imgW="533169" imgH="457002" progId="Equation.DSMT4">
                  <p:embed/>
                </p:oleObj>
              </mc:Choice>
              <mc:Fallback>
                <p:oleObj name="Equation" r:id="rId4" imgW="533169" imgH="457002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919" y="2763770"/>
                        <a:ext cx="11112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7"/>
          <p:cNvGraphicFramePr>
            <a:graphicFrameLocks noChangeAspect="1"/>
          </p:cNvGraphicFramePr>
          <p:nvPr/>
        </p:nvGraphicFramePr>
        <p:xfrm>
          <a:off x="2725051" y="5466285"/>
          <a:ext cx="3584575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4" name="Equation" r:id="rId6" imgW="1688367" imgH="482391" progId="Equation.DSMT4">
                  <p:embed/>
                </p:oleObj>
              </mc:Choice>
              <mc:Fallback>
                <p:oleObj name="Equation" r:id="rId6" imgW="1688367" imgH="482391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051" y="5466285"/>
                        <a:ext cx="3584575" cy="10239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52"/>
          <p:cNvSpPr txBox="1">
            <a:spLocks noChangeArrowheads="1"/>
          </p:cNvSpPr>
          <p:nvPr/>
        </p:nvSpPr>
        <p:spPr bwMode="auto">
          <a:xfrm>
            <a:off x="2031182" y="4814758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24584" name="Right Arrow 17"/>
          <p:cNvSpPr>
            <a:spLocks noChangeArrowheads="1"/>
          </p:cNvSpPr>
          <p:nvPr/>
        </p:nvSpPr>
        <p:spPr bwMode="auto">
          <a:xfrm>
            <a:off x="5776409" y="3356784"/>
            <a:ext cx="596900" cy="2032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4580" name="Object 17"/>
          <p:cNvGraphicFramePr>
            <a:graphicFrameLocks noChangeAspect="1"/>
          </p:cNvGraphicFramePr>
          <p:nvPr/>
        </p:nvGraphicFramePr>
        <p:xfrm>
          <a:off x="6474269" y="1706495"/>
          <a:ext cx="1403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5" name="Equation" r:id="rId8" imgW="672808" imgH="228501" progId="Equation.DSMT4">
                  <p:embed/>
                </p:oleObj>
              </mc:Choice>
              <mc:Fallback>
                <p:oleObj name="Equation" r:id="rId8" imgW="672808" imgH="228501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269" y="1706495"/>
                        <a:ext cx="14033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224029"/>
              </p:ext>
            </p:extLst>
          </p:nvPr>
        </p:nvGraphicFramePr>
        <p:xfrm>
          <a:off x="6660753" y="4474279"/>
          <a:ext cx="931460" cy="46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"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753" y="4474279"/>
                        <a:ext cx="931460" cy="46573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52"/>
          <p:cNvSpPr txBox="1">
            <a:spLocks noChangeArrowheads="1"/>
          </p:cNvSpPr>
          <p:nvPr/>
        </p:nvSpPr>
        <p:spPr bwMode="auto">
          <a:xfrm>
            <a:off x="6185131" y="3945536"/>
            <a:ext cx="4555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so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9218" y="1134108"/>
            <a:ext cx="3679032" cy="3273161"/>
            <a:chOff x="1039218" y="1134108"/>
            <a:chExt cx="3679032" cy="3273161"/>
          </a:xfrm>
        </p:grpSpPr>
        <p:sp>
          <p:nvSpPr>
            <p:cNvPr id="24591" name="Rectangle 24"/>
            <p:cNvSpPr>
              <a:spLocks noChangeArrowheads="1"/>
            </p:cNvSpPr>
            <p:nvPr/>
          </p:nvSpPr>
          <p:spPr bwMode="auto">
            <a:xfrm>
              <a:off x="3341838" y="1134108"/>
              <a:ext cx="762000" cy="39687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 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&gt;</a:t>
              </a: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 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a</a:t>
              </a:r>
            </a:p>
          </p:txBody>
        </p:sp>
        <p:sp>
          <p:nvSpPr>
            <p:cNvPr id="395289" name="AutoShape 25"/>
            <p:cNvSpPr>
              <a:spLocks noChangeArrowheads="1"/>
            </p:cNvSpPr>
            <p:nvPr/>
          </p:nvSpPr>
          <p:spPr bwMode="auto">
            <a:xfrm rot="16200000">
              <a:off x="3410943" y="936384"/>
              <a:ext cx="557213" cy="2057400"/>
            </a:xfrm>
            <a:prstGeom prst="can">
              <a:avLst>
                <a:gd name="adj" fmla="val 5126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93" name="Rectangle 26"/>
            <p:cNvSpPr>
              <a:spLocks noChangeArrowheads="1"/>
            </p:cNvSpPr>
            <p:nvPr/>
          </p:nvSpPr>
          <p:spPr bwMode="auto">
            <a:xfrm rot="16200000">
              <a:off x="3128368" y="2793759"/>
              <a:ext cx="1211263" cy="62706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Line 27"/>
            <p:cNvSpPr>
              <a:spLocks noChangeShapeType="1"/>
            </p:cNvSpPr>
            <p:nvPr/>
          </p:nvSpPr>
          <p:spPr bwMode="auto">
            <a:xfrm flipH="1">
              <a:off x="3418881" y="2852662"/>
              <a:ext cx="1588" cy="2603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6" name="Line 29"/>
            <p:cNvSpPr>
              <a:spLocks noChangeShapeType="1"/>
            </p:cNvSpPr>
            <p:nvPr/>
          </p:nvSpPr>
          <p:spPr bwMode="auto">
            <a:xfrm>
              <a:off x="3445868" y="3363244"/>
              <a:ext cx="5651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7" name="Line 30"/>
            <p:cNvSpPr>
              <a:spLocks noChangeShapeType="1"/>
            </p:cNvSpPr>
            <p:nvPr/>
          </p:nvSpPr>
          <p:spPr bwMode="auto">
            <a:xfrm flipH="1">
              <a:off x="3545881" y="2612784"/>
              <a:ext cx="3603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6" name="Text Box 53"/>
            <p:cNvSpPr txBox="1">
              <a:spLocks noChangeArrowheads="1"/>
            </p:cNvSpPr>
            <p:nvPr/>
          </p:nvSpPr>
          <p:spPr bwMode="auto">
            <a:xfrm>
              <a:off x="3139083" y="4037382"/>
              <a:ext cx="1236663" cy="3698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solidFill>
                    <a:schemeClr val="hlink"/>
                  </a:solidFill>
                  <a:latin typeface="Times New Roman" pitchFamily="18" charset="0"/>
                </a:rPr>
                <a:t>H</a:t>
              </a:r>
              <a:r>
                <a:rPr lang="en-US" i="1" baseline="-25000" dirty="0">
                  <a:solidFill>
                    <a:schemeClr val="hlink"/>
                  </a:solidFill>
                  <a:latin typeface="Times New Roman" pitchFamily="18" charset="0"/>
                </a:rPr>
                <a:t>z</a:t>
              </a:r>
              <a:r>
                <a:rPr lang="en-US" dirty="0">
                  <a:solidFill>
                    <a:schemeClr val="hlink"/>
                  </a:solidFill>
                </a:rPr>
                <a:t> </a:t>
              </a:r>
              <a:r>
                <a:rPr lang="en-US" dirty="0">
                  <a:solidFill>
                    <a:schemeClr val="hlink"/>
                  </a:solidFill>
                  <a:latin typeface="Times New Roman" pitchFamily="18" charset="0"/>
                </a:rPr>
                <a:t>=</a:t>
              </a:r>
              <a:r>
                <a:rPr lang="en-US" dirty="0">
                  <a:solidFill>
                    <a:schemeClr val="hlink"/>
                  </a:solidFill>
                </a:rPr>
                <a:t> </a:t>
              </a:r>
              <a:r>
                <a:rPr lang="en-US" dirty="0">
                  <a:solidFill>
                    <a:schemeClr val="hlink"/>
                  </a:solidFill>
                  <a:latin typeface="Times New Roman" pitchFamily="18" charset="0"/>
                </a:rPr>
                <a:t>0 </a:t>
              </a:r>
              <a:r>
                <a:rPr lang="en-US" sz="1600" dirty="0">
                  <a:solidFill>
                    <a:schemeClr val="hlink"/>
                  </a:solidFill>
                </a:rPr>
                <a:t>at</a:t>
              </a:r>
              <a:r>
                <a:rPr lang="en-US" dirty="0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lang="en-US" dirty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</a:t>
              </a:r>
            </a:p>
          </p:txBody>
        </p:sp>
        <p:sp>
          <p:nvSpPr>
            <p:cNvPr id="24588" name="Oval 50"/>
            <p:cNvSpPr>
              <a:spLocks noChangeArrowheads="1"/>
            </p:cNvSpPr>
            <p:nvPr/>
          </p:nvSpPr>
          <p:spPr bwMode="auto">
            <a:xfrm>
              <a:off x="3687193" y="2433132"/>
              <a:ext cx="114275" cy="11433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Line 16"/>
            <p:cNvSpPr>
              <a:spLocks noChangeShapeType="1"/>
            </p:cNvSpPr>
            <p:nvPr/>
          </p:nvSpPr>
          <p:spPr bwMode="auto">
            <a:xfrm flipH="1" flipV="1">
              <a:off x="2057399" y="1992073"/>
              <a:ext cx="76910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54"/>
            <p:cNvSpPr txBox="1">
              <a:spLocks noChangeArrowheads="1"/>
            </p:cNvSpPr>
            <p:nvPr/>
          </p:nvSpPr>
          <p:spPr bwMode="auto">
            <a:xfrm>
              <a:off x="1039218" y="3187540"/>
              <a:ext cx="158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i="1" dirty="0">
                  <a:solidFill>
                    <a:schemeClr val="hlink"/>
                  </a:solidFill>
                  <a:latin typeface="Times New Roman" pitchFamily="18" charset="0"/>
                </a:rPr>
                <a:t>H</a:t>
              </a:r>
              <a:r>
                <a:rPr lang="en-US" i="1" baseline="-25000" dirty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dirty="0">
                  <a:solidFill>
                    <a:schemeClr val="hlink"/>
                  </a:solidFill>
                </a:rPr>
                <a:t> </a:t>
              </a:r>
              <a:r>
                <a:rPr lang="en-US" i="1" dirty="0">
                  <a:solidFill>
                    <a:schemeClr val="hlink"/>
                  </a:solidFill>
                  <a:latin typeface="Times New Roman" pitchFamily="18" charset="0"/>
                </a:rPr>
                <a:t>d</a:t>
              </a:r>
              <a:r>
                <a:rPr lang="en-US" i="1" dirty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dirty="0">
                  <a:solidFill>
                    <a:schemeClr val="hlink"/>
                  </a:solidFill>
                </a:rPr>
                <a:t> cancels</a:t>
              </a:r>
              <a:endParaRPr lang="en-US" dirty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2677518" y="3157379"/>
              <a:ext cx="638175" cy="2095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658468" y="3157377"/>
              <a:ext cx="1333500" cy="21907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458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9501018"/>
                </p:ext>
              </p:extLst>
            </p:nvPr>
          </p:nvGraphicFramePr>
          <p:xfrm>
            <a:off x="1705883" y="1880961"/>
            <a:ext cx="1857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7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83" y="1880961"/>
                          <a:ext cx="1857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227161"/>
                </p:ext>
              </p:extLst>
            </p:nvPr>
          </p:nvGraphicFramePr>
          <p:xfrm>
            <a:off x="4117975" y="2270125"/>
            <a:ext cx="3508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8" name="Equation" r:id="rId14" imgW="215806" imgH="228501" progId="Equation.DSMT4">
                    <p:embed/>
                  </p:oleObj>
                </mc:Choice>
                <mc:Fallback>
                  <p:oleObj name="Equation" r:id="rId14" imgW="215806" imgH="228501" progId="Equation.DSMT4">
                    <p:embed/>
                    <p:pic>
                      <p:nvPicPr>
                        <p:cNvPr id="0" name="Picture 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7975" y="2270125"/>
                          <a:ext cx="35083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208971"/>
                </p:ext>
              </p:extLst>
            </p:nvPr>
          </p:nvGraphicFramePr>
          <p:xfrm>
            <a:off x="3014663" y="2586038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9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663" y="2586038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5271319"/>
                </p:ext>
              </p:extLst>
            </p:nvPr>
          </p:nvGraphicFramePr>
          <p:xfrm>
            <a:off x="3647193" y="3401079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0" name="Equation" r:id="rId18" imgW="126725" imgH="177415" progId="Equation.DSMT4">
                    <p:embed/>
                  </p:oleObj>
                </mc:Choice>
                <mc:Fallback>
                  <p:oleObj name="Equation" r:id="rId18" imgW="126725" imgH="177415" progId="Equation.DSMT4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7193" y="3401079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8014203"/>
                </p:ext>
              </p:extLst>
            </p:nvPr>
          </p:nvGraphicFramePr>
          <p:xfrm>
            <a:off x="3635149" y="3785507"/>
            <a:ext cx="247650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1" name="Equation" r:id="rId20" imgW="152202" imgH="126835" progId="Equation.DSMT4">
                    <p:embed/>
                  </p:oleObj>
                </mc:Choice>
                <mc:Fallback>
                  <p:oleObj name="Equation" r:id="rId20" imgW="152202" imgH="126835" progId="Equation.DSMT4">
                    <p:embed/>
                    <p:pic>
                      <p:nvPicPr>
                        <p:cNvPr id="0" name="Picture 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149" y="3785507"/>
                          <a:ext cx="247650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H="1" flipV="1">
              <a:off x="4040513" y="2956933"/>
              <a:ext cx="1588" cy="2603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2"/>
          <p:cNvSpPr txBox="1">
            <a:spLocks noChangeArrowheads="1"/>
          </p:cNvSpPr>
          <p:nvPr/>
        </p:nvSpPr>
        <p:spPr bwMode="auto">
          <a:xfrm>
            <a:off x="1616075" y="0"/>
            <a:ext cx="5437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5607" name="Text Box 16"/>
          <p:cNvSpPr txBox="1">
            <a:spLocks noChangeArrowheads="1"/>
          </p:cNvSpPr>
          <p:nvPr/>
        </p:nvSpPr>
        <p:spPr bwMode="auto">
          <a:xfrm>
            <a:off x="1284288" y="1436688"/>
            <a:ext cx="61325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The other components of the magnetic field are zero:</a:t>
            </a:r>
          </a:p>
        </p:txBody>
      </p:sp>
      <p:sp>
        <p:nvSpPr>
          <p:cNvPr id="25608" name="Text Box 17"/>
          <p:cNvSpPr txBox="1">
            <a:spLocks noChangeArrowheads="1"/>
          </p:cNvSpPr>
          <p:nvPr/>
        </p:nvSpPr>
        <p:spPr bwMode="auto">
          <a:xfrm>
            <a:off x="1095375" y="4881563"/>
            <a:ext cx="2073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chemeClr val="bg1"/>
                </a:solidFill>
              </a:rPr>
              <a:t>2)</a:t>
            </a:r>
            <a:r>
              <a:rPr lang="en-US" sz="2000" i="1">
                <a:solidFill>
                  <a:schemeClr val="bg1"/>
                </a:solidFill>
              </a:rPr>
              <a:t> 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sz="2000" i="1" baseline="-25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  </a:t>
            </a: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from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25609" name="Text Box 18"/>
          <p:cNvSpPr txBox="1">
            <a:spLocks noChangeArrowheads="1"/>
          </p:cNvSpPr>
          <p:nvPr/>
        </p:nvSpPr>
        <p:spPr bwMode="auto">
          <a:xfrm>
            <a:off x="1057275" y="2724150"/>
            <a:ext cx="20288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1)</a:t>
            </a:r>
            <a:r>
              <a:rPr lang="en-US" sz="2000" i="1" dirty="0">
                <a:solidFill>
                  <a:schemeClr val="bg1"/>
                </a:solidFill>
              </a:rPr>
              <a:t> 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sz="2000" i="1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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 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since</a:t>
            </a:r>
          </a:p>
        </p:txBody>
      </p:sp>
      <p:graphicFrame>
        <p:nvGraphicFramePr>
          <p:cNvPr id="25602" name="Object 19"/>
          <p:cNvGraphicFramePr>
            <a:graphicFrameLocks noChangeAspect="1"/>
          </p:cNvGraphicFramePr>
          <p:nvPr/>
        </p:nvGraphicFramePr>
        <p:xfrm>
          <a:off x="1512888" y="5403850"/>
          <a:ext cx="15986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" name="Equation" r:id="rId4" imgW="838200" imgH="381000" progId="Equation.DSMT4">
                  <p:embed/>
                </p:oleObj>
              </mc:Choice>
              <mc:Fallback>
                <p:oleObj name="Equation" r:id="rId4" imgW="838200" imgH="3810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5403850"/>
                        <a:ext cx="159861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20"/>
          <p:cNvGraphicFramePr>
            <a:graphicFrameLocks noChangeAspect="1"/>
          </p:cNvGraphicFramePr>
          <p:nvPr/>
        </p:nvGraphicFramePr>
        <p:xfrm>
          <a:off x="1808163" y="3167063"/>
          <a:ext cx="10953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" name="Equation" r:id="rId6" imgW="508000" imgH="228600" progId="Equation.DSMT4">
                  <p:embed/>
                </p:oleObj>
              </mc:Choice>
              <mc:Fallback>
                <p:oleObj name="Equation" r:id="rId6" imgW="508000" imgH="2286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3167063"/>
                        <a:ext cx="1095375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33"/>
          <p:cNvGraphicFramePr>
            <a:graphicFrameLocks noChangeAspect="1"/>
          </p:cNvGraphicFramePr>
          <p:nvPr/>
        </p:nvGraphicFramePr>
        <p:xfrm>
          <a:off x="5857875" y="2951163"/>
          <a:ext cx="18621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" name="Equation" r:id="rId8" imgW="863225" imgH="241195" progId="Equation.DSMT4">
                  <p:embed/>
                </p:oleObj>
              </mc:Choice>
              <mc:Fallback>
                <p:oleObj name="Equation" r:id="rId8" imgW="863225" imgH="241195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951163"/>
                        <a:ext cx="18621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34"/>
          <p:cNvGraphicFramePr>
            <a:graphicFrameLocks noChangeAspect="1"/>
          </p:cNvGraphicFramePr>
          <p:nvPr/>
        </p:nvGraphicFramePr>
        <p:xfrm>
          <a:off x="5864225" y="5097463"/>
          <a:ext cx="16700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9" name="Equation" r:id="rId10" imgW="774364" imgH="241195" progId="Equation.DSMT4">
                  <p:embed/>
                </p:oleObj>
              </mc:Choice>
              <mc:Fallback>
                <p:oleObj name="Equation" r:id="rId10" imgW="774364" imgH="241195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5097463"/>
                        <a:ext cx="16700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744686" y="2386013"/>
            <a:ext cx="922564" cy="1503362"/>
            <a:chOff x="3744686" y="2386013"/>
            <a:chExt cx="922564" cy="1503362"/>
          </a:xfrm>
        </p:grpSpPr>
        <p:sp>
          <p:nvSpPr>
            <p:cNvPr id="396309" name="AutoShape 21"/>
            <p:cNvSpPr>
              <a:spLocks noChangeArrowheads="1"/>
            </p:cNvSpPr>
            <p:nvPr/>
          </p:nvSpPr>
          <p:spPr bwMode="auto">
            <a:xfrm>
              <a:off x="4110038" y="2386013"/>
              <a:ext cx="557212" cy="1503362"/>
            </a:xfrm>
            <a:prstGeom prst="can">
              <a:avLst>
                <a:gd name="adj" fmla="val 49289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11" name="Oval 22"/>
            <p:cNvSpPr>
              <a:spLocks noChangeArrowheads="1"/>
            </p:cNvSpPr>
            <p:nvPr/>
          </p:nvSpPr>
          <p:spPr bwMode="auto">
            <a:xfrm>
              <a:off x="4189413" y="3024188"/>
              <a:ext cx="381000" cy="284162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23"/>
            <p:cNvSpPr>
              <a:spLocks noChangeShapeType="1"/>
            </p:cNvSpPr>
            <p:nvPr/>
          </p:nvSpPr>
          <p:spPr bwMode="auto">
            <a:xfrm>
              <a:off x="4187884" y="3215697"/>
              <a:ext cx="125773" cy="9178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7" name="Oval 35"/>
            <p:cNvSpPr>
              <a:spLocks noChangeArrowheads="1"/>
            </p:cNvSpPr>
            <p:nvPr/>
          </p:nvSpPr>
          <p:spPr bwMode="auto">
            <a:xfrm>
              <a:off x="4343400" y="3225800"/>
              <a:ext cx="114300" cy="1143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" name="Object 9"/>
            <p:cNvGraphicFramePr>
              <a:graphicFrameLocks noChangeAspect="1"/>
            </p:cNvGraphicFramePr>
            <p:nvPr/>
          </p:nvGraphicFramePr>
          <p:xfrm>
            <a:off x="3744686" y="2891291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0" name="Equation" r:id="rId12" imgW="152202" imgH="177569" progId="Equation.DSMT4">
                    <p:embed/>
                  </p:oleObj>
                </mc:Choice>
                <mc:Fallback>
                  <p:oleObj name="Equation" r:id="rId12" imgW="152202" imgH="177569" progId="Equation.DSMT4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686" y="2891291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3962400" y="4570413"/>
            <a:ext cx="1238250" cy="1503362"/>
            <a:chOff x="3962400" y="4570413"/>
            <a:chExt cx="1238250" cy="1503362"/>
          </a:xfrm>
        </p:grpSpPr>
        <p:sp>
          <p:nvSpPr>
            <p:cNvPr id="396316" name="AutoShape 28"/>
            <p:cNvSpPr>
              <a:spLocks noChangeArrowheads="1"/>
            </p:cNvSpPr>
            <p:nvPr/>
          </p:nvSpPr>
          <p:spPr bwMode="auto">
            <a:xfrm>
              <a:off x="4122738" y="4570413"/>
              <a:ext cx="557212" cy="1503362"/>
            </a:xfrm>
            <a:prstGeom prst="can">
              <a:avLst>
                <a:gd name="adj" fmla="val 401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16" name="AutoShape 32"/>
            <p:cNvSpPr>
              <a:spLocks noChangeArrowheads="1"/>
            </p:cNvSpPr>
            <p:nvPr/>
          </p:nvSpPr>
          <p:spPr bwMode="auto">
            <a:xfrm>
              <a:off x="3962400" y="4940300"/>
              <a:ext cx="927100" cy="812800"/>
            </a:xfrm>
            <a:prstGeom prst="can">
              <a:avLst>
                <a:gd name="adj" fmla="val 43750"/>
              </a:avLst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Oval 36"/>
            <p:cNvSpPr>
              <a:spLocks noChangeArrowheads="1"/>
            </p:cNvSpPr>
            <p:nvPr/>
          </p:nvSpPr>
          <p:spPr bwMode="auto">
            <a:xfrm>
              <a:off x="4838700" y="530860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4973638" y="4686300"/>
            <a:ext cx="227012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1" name="Equation" r:id="rId14" imgW="139579" imgH="177646" progId="Equation.DSMT4">
                    <p:embed/>
                  </p:oleObj>
                </mc:Choice>
                <mc:Fallback>
                  <p:oleObj name="Equation" r:id="rId14" imgW="139579" imgH="177646" progId="Equation.DSMT4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3638" y="4686300"/>
                          <a:ext cx="227012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1616075" y="0"/>
            <a:ext cx="5437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530052" y="748098"/>
            <a:ext cx="158889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Summary</a:t>
            </a:r>
          </a:p>
        </p:txBody>
      </p:sp>
      <p:graphicFrame>
        <p:nvGraphicFramePr>
          <p:cNvPr id="266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98501"/>
              </p:ext>
            </p:extLst>
          </p:nvPr>
        </p:nvGraphicFramePr>
        <p:xfrm>
          <a:off x="908904" y="3777325"/>
          <a:ext cx="3692525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" name="Equation" r:id="rId4" imgW="1739900" imgH="482600" progId="Equation.DSMT4">
                  <p:embed/>
                </p:oleObj>
              </mc:Choice>
              <mc:Fallback>
                <p:oleObj name="Equation" r:id="rId4" imgW="1739900" imgH="4826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904" y="3777325"/>
                        <a:ext cx="3692525" cy="10239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999962"/>
              </p:ext>
            </p:extLst>
          </p:nvPr>
        </p:nvGraphicFramePr>
        <p:xfrm>
          <a:off x="1358166" y="5404996"/>
          <a:ext cx="26336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" name="Equation" r:id="rId6" imgW="1231366" imgH="228501" progId="Equation.DSMT4">
                  <p:embed/>
                </p:oleObj>
              </mc:Choice>
              <mc:Fallback>
                <p:oleObj name="Equation" r:id="rId6" imgW="1231366" imgH="228501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166" y="5404996"/>
                        <a:ext cx="2633663" cy="4889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44123" y="5213666"/>
            <a:ext cx="3592429" cy="95410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A larger relative permeability will give a larger magnetic flux density. This results is a stronger magnet, or a larger inductance.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84346" y="3847155"/>
            <a:ext cx="3452134" cy="95410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A right-hand rule can be used to determine the direction of the magnetic field (the same rule as for a straight wire).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338153" y="1235253"/>
            <a:ext cx="4684882" cy="2092326"/>
            <a:chOff x="2880859" y="1202045"/>
            <a:chExt cx="4684882" cy="2092326"/>
          </a:xfrm>
        </p:grpSpPr>
        <p:graphicFrame>
          <p:nvGraphicFramePr>
            <p:cNvPr id="30" name="Object 5"/>
            <p:cNvGraphicFramePr>
              <a:graphicFrameLocks noChangeAspect="1"/>
            </p:cNvGraphicFramePr>
            <p:nvPr/>
          </p:nvGraphicFramePr>
          <p:xfrm>
            <a:off x="2880859" y="2206399"/>
            <a:ext cx="1857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9" name="Equation" r:id="rId8" imgW="114102" imgH="126780" progId="Equation.DSMT4">
                    <p:embed/>
                  </p:oleObj>
                </mc:Choice>
                <mc:Fallback>
                  <p:oleObj name="Equation" r:id="rId8" imgW="114102" imgH="126780" progId="Equation.DSMT4">
                    <p:embed/>
                    <p:pic>
                      <p:nvPicPr>
                        <p:cNvPr id="0" name="Picture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859" y="2206399"/>
                          <a:ext cx="185737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AutoShape 18"/>
            <p:cNvSpPr>
              <a:spLocks noChangeArrowheads="1"/>
            </p:cNvSpPr>
            <p:nvPr/>
          </p:nvSpPr>
          <p:spPr bwMode="auto">
            <a:xfrm rot="16200000">
              <a:off x="4506628" y="951220"/>
              <a:ext cx="904875" cy="2720975"/>
            </a:xfrm>
            <a:prstGeom prst="can">
              <a:avLst>
                <a:gd name="adj" fmla="val 6665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4273266" y="1778308"/>
              <a:ext cx="411163" cy="1501775"/>
            </a:xfrm>
            <a:custGeom>
              <a:avLst/>
              <a:gdLst>
                <a:gd name="T0" fmla="*/ 4 w 259"/>
                <a:gd name="T1" fmla="*/ 946 h 946"/>
                <a:gd name="T2" fmla="*/ 7 w 259"/>
                <a:gd name="T3" fmla="*/ 745 h 946"/>
                <a:gd name="T4" fmla="*/ 49 w 259"/>
                <a:gd name="T5" fmla="*/ 637 h 946"/>
                <a:gd name="T6" fmla="*/ 112 w 259"/>
                <a:gd name="T7" fmla="*/ 409 h 946"/>
                <a:gd name="T8" fmla="*/ 196 w 259"/>
                <a:gd name="T9" fmla="*/ 109 h 946"/>
                <a:gd name="T10" fmla="*/ 233 w 259"/>
                <a:gd name="T11" fmla="*/ 10 h 946"/>
                <a:gd name="T12" fmla="*/ 259 w 259"/>
                <a:gd name="T13" fmla="*/ 49 h 9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9"/>
                <a:gd name="T22" fmla="*/ 0 h 946"/>
                <a:gd name="T23" fmla="*/ 259 w 259"/>
                <a:gd name="T24" fmla="*/ 946 h 9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9" h="946">
                  <a:moveTo>
                    <a:pt x="4" y="946"/>
                  </a:moveTo>
                  <a:cubicBezTo>
                    <a:pt x="4" y="913"/>
                    <a:pt x="0" y="796"/>
                    <a:pt x="7" y="745"/>
                  </a:cubicBezTo>
                  <a:cubicBezTo>
                    <a:pt x="14" y="694"/>
                    <a:pt x="32" y="693"/>
                    <a:pt x="49" y="637"/>
                  </a:cubicBezTo>
                  <a:cubicBezTo>
                    <a:pt x="66" y="581"/>
                    <a:pt x="87" y="497"/>
                    <a:pt x="112" y="409"/>
                  </a:cubicBezTo>
                  <a:cubicBezTo>
                    <a:pt x="137" y="321"/>
                    <a:pt x="176" y="176"/>
                    <a:pt x="196" y="109"/>
                  </a:cubicBezTo>
                  <a:cubicBezTo>
                    <a:pt x="216" y="42"/>
                    <a:pt x="223" y="20"/>
                    <a:pt x="233" y="10"/>
                  </a:cubicBezTo>
                  <a:cubicBezTo>
                    <a:pt x="243" y="0"/>
                    <a:pt x="255" y="43"/>
                    <a:pt x="259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4384391" y="1778308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4536791" y="1778308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4689191" y="1773545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4841591" y="1773545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4993991" y="1783070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5170204" y="1778308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5322604" y="1778308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5475004" y="1787833"/>
              <a:ext cx="452438" cy="1077913"/>
            </a:xfrm>
            <a:custGeom>
              <a:avLst/>
              <a:gdLst>
                <a:gd name="T0" fmla="*/ 0 w 366"/>
                <a:gd name="T1" fmla="*/ 625 h 679"/>
                <a:gd name="T2" fmla="*/ 10 w 366"/>
                <a:gd name="T3" fmla="*/ 661 h 679"/>
                <a:gd name="T4" fmla="*/ 27 w 366"/>
                <a:gd name="T5" fmla="*/ 637 h 679"/>
                <a:gd name="T6" fmla="*/ 51 w 366"/>
                <a:gd name="T7" fmla="*/ 409 h 679"/>
                <a:gd name="T8" fmla="*/ 82 w 366"/>
                <a:gd name="T9" fmla="*/ 109 h 679"/>
                <a:gd name="T10" fmla="*/ 95 w 366"/>
                <a:gd name="T11" fmla="*/ 10 h 679"/>
                <a:gd name="T12" fmla="*/ 105 w 366"/>
                <a:gd name="T13" fmla="*/ 49 h 6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"/>
                <a:gd name="T22" fmla="*/ 0 h 679"/>
                <a:gd name="T23" fmla="*/ 366 w 366"/>
                <a:gd name="T24" fmla="*/ 679 h 6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" h="679">
                  <a:moveTo>
                    <a:pt x="0" y="625"/>
                  </a:moveTo>
                  <a:cubicBezTo>
                    <a:pt x="6" y="631"/>
                    <a:pt x="20" y="659"/>
                    <a:pt x="36" y="661"/>
                  </a:cubicBezTo>
                  <a:cubicBezTo>
                    <a:pt x="52" y="663"/>
                    <a:pt x="73" y="679"/>
                    <a:pt x="96" y="637"/>
                  </a:cubicBezTo>
                  <a:cubicBezTo>
                    <a:pt x="119" y="595"/>
                    <a:pt x="145" y="497"/>
                    <a:pt x="177" y="409"/>
                  </a:cubicBezTo>
                  <a:cubicBezTo>
                    <a:pt x="209" y="321"/>
                    <a:pt x="259" y="176"/>
                    <a:pt x="285" y="109"/>
                  </a:cubicBezTo>
                  <a:cubicBezTo>
                    <a:pt x="311" y="42"/>
                    <a:pt x="320" y="20"/>
                    <a:pt x="333" y="10"/>
                  </a:cubicBezTo>
                  <a:cubicBezTo>
                    <a:pt x="346" y="0"/>
                    <a:pt x="361" y="43"/>
                    <a:pt x="366" y="49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5860766" y="2765733"/>
              <a:ext cx="0" cy="5286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 flipH="1" flipV="1">
              <a:off x="3145708" y="2322820"/>
              <a:ext cx="7308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3873216" y="1202045"/>
              <a:ext cx="218122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=</a:t>
              </a:r>
              <a:r>
                <a:rPr lang="en-US" sz="2000" dirty="0">
                  <a:solidFill>
                    <a:schemeClr val="bg2"/>
                  </a:solidFill>
                </a:rPr>
                <a:t> # turns/meter </a:t>
              </a:r>
            </a:p>
          </p:txBody>
        </p:sp>
        <p:graphicFrame>
          <p:nvGraphicFramePr>
            <p:cNvPr id="44" name="Object 33"/>
            <p:cNvGraphicFramePr>
              <a:graphicFrameLocks noChangeAspect="1"/>
            </p:cNvGraphicFramePr>
            <p:nvPr/>
          </p:nvGraphicFramePr>
          <p:xfrm>
            <a:off x="6397341" y="2065645"/>
            <a:ext cx="11684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0" name="Equation" r:id="rId10" imgW="583947" imgH="228501" progId="Equation.DSMT4">
                    <p:embed/>
                  </p:oleObj>
                </mc:Choice>
                <mc:Fallback>
                  <p:oleObj name="Equation" r:id="rId10" imgW="583947" imgH="228501" progId="Equation.DSMT4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7341" y="2065645"/>
                          <a:ext cx="1168400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Line 35"/>
            <p:cNvSpPr>
              <a:spLocks noChangeShapeType="1"/>
            </p:cNvSpPr>
            <p:nvPr/>
          </p:nvSpPr>
          <p:spPr bwMode="auto">
            <a:xfrm flipH="1" flipV="1">
              <a:off x="4282791" y="3053070"/>
              <a:ext cx="3175" cy="23971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36"/>
            <p:cNvSpPr>
              <a:spLocks noChangeShapeType="1"/>
            </p:cNvSpPr>
            <p:nvPr/>
          </p:nvSpPr>
          <p:spPr bwMode="auto">
            <a:xfrm flipV="1">
              <a:off x="3876391" y="1930708"/>
              <a:ext cx="163513" cy="3921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7" name="Object 16"/>
            <p:cNvGraphicFramePr>
              <a:graphicFrameLocks noChangeAspect="1"/>
            </p:cNvGraphicFramePr>
            <p:nvPr/>
          </p:nvGraphicFramePr>
          <p:xfrm>
            <a:off x="4449763" y="3011034"/>
            <a:ext cx="2063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1" name="Equation" r:id="rId12" imgW="126835" imgH="152202" progId="Equation.DSMT4">
                    <p:embed/>
                  </p:oleObj>
                </mc:Choice>
                <mc:Fallback>
                  <p:oleObj name="Equation" r:id="rId12" imgW="126835" imgH="152202" progId="Equation.DSMT4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9763" y="3011034"/>
                          <a:ext cx="2063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/>
          </p:nvGraphicFramePr>
          <p:xfrm>
            <a:off x="3970338" y="2074863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2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0338" y="2074863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7196" y="2442741"/>
            <a:ext cx="1704754" cy="133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2"/>
          <p:cNvSpPr>
            <a:spLocks noChangeArrowheads="1"/>
          </p:cNvSpPr>
          <p:nvPr/>
        </p:nvSpPr>
        <p:spPr bwMode="auto">
          <a:xfrm rot="-1468365">
            <a:off x="1611313" y="1795463"/>
            <a:ext cx="3394075" cy="2547937"/>
          </a:xfrm>
          <a:prstGeom prst="parallelogram">
            <a:avLst>
              <a:gd name="adj" fmla="val 45809"/>
            </a:avLst>
          </a:prstGeom>
          <a:solidFill>
            <a:srgbClr val="3399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2768600" y="0"/>
            <a:ext cx="3544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1087892" y="5174116"/>
            <a:ext cx="331533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hlink"/>
                </a:solidFill>
              </a:rPr>
              <a:t>Infinite sheet of current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39321" y="1066120"/>
            <a:ext cx="1535113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Calculate </a:t>
            </a:r>
            <a:r>
              <a:rPr lang="en-US" sz="2400" i="1" u="sng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endParaRPr lang="en-US" sz="2400" i="1" u="sng" baseline="-250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955675" y="856570"/>
            <a:ext cx="6049282" cy="3564618"/>
            <a:chOff x="955675" y="856570"/>
            <a:chExt cx="6049282" cy="3564618"/>
          </a:xfrm>
        </p:grpSpPr>
        <p:sp>
          <p:nvSpPr>
            <p:cNvPr id="27653" name="Line 4"/>
            <p:cNvSpPr>
              <a:spLocks noChangeShapeType="1"/>
            </p:cNvSpPr>
            <p:nvPr/>
          </p:nvSpPr>
          <p:spPr bwMode="auto">
            <a:xfrm flipH="1" flipV="1">
              <a:off x="3176588" y="3249613"/>
              <a:ext cx="3430587" cy="158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4" name="Line 5"/>
            <p:cNvSpPr>
              <a:spLocks noChangeShapeType="1"/>
            </p:cNvSpPr>
            <p:nvPr/>
          </p:nvSpPr>
          <p:spPr bwMode="auto">
            <a:xfrm flipV="1">
              <a:off x="1279525" y="2384425"/>
              <a:ext cx="3665538" cy="18256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7" name="Line 8"/>
            <p:cNvSpPr>
              <a:spLocks noChangeShapeType="1"/>
            </p:cNvSpPr>
            <p:nvPr/>
          </p:nvSpPr>
          <p:spPr bwMode="auto">
            <a:xfrm>
              <a:off x="3203575" y="1235075"/>
              <a:ext cx="7938" cy="20224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9" name="Line 10"/>
            <p:cNvSpPr>
              <a:spLocks noChangeShapeType="1"/>
            </p:cNvSpPr>
            <p:nvPr/>
          </p:nvSpPr>
          <p:spPr bwMode="auto">
            <a:xfrm flipV="1">
              <a:off x="2755900" y="2543175"/>
              <a:ext cx="0" cy="15128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0" name="Line 11"/>
            <p:cNvSpPr>
              <a:spLocks noChangeShapeType="1"/>
            </p:cNvSpPr>
            <p:nvPr/>
          </p:nvSpPr>
          <p:spPr bwMode="auto">
            <a:xfrm flipV="1">
              <a:off x="3786188" y="2035175"/>
              <a:ext cx="0" cy="15128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7650" name="Object 13"/>
            <p:cNvGraphicFramePr>
              <a:graphicFrameLocks noChangeAspect="1"/>
            </p:cNvGraphicFramePr>
            <p:nvPr/>
          </p:nvGraphicFramePr>
          <p:xfrm>
            <a:off x="4949145" y="1397000"/>
            <a:ext cx="2055812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4" name="Equation" r:id="rId4" imgW="1129810" imgH="253890" progId="Equation.DSMT4">
                    <p:embed/>
                  </p:oleObj>
                </mc:Choice>
                <mc:Fallback>
                  <p:oleObj name="Equation" r:id="rId4" imgW="1129810" imgH="253890" progId="Equation.DSMT4">
                    <p:embed/>
                    <p:pic>
                      <p:nvPicPr>
                        <p:cNvPr id="0" name="Picture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9145" y="1397000"/>
                          <a:ext cx="2055812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5"/>
            <p:cNvGraphicFramePr>
              <a:graphicFrameLocks noChangeAspect="1"/>
            </p:cNvGraphicFramePr>
            <p:nvPr/>
          </p:nvGraphicFramePr>
          <p:xfrm>
            <a:off x="3098573" y="856570"/>
            <a:ext cx="1857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5" name="Equation" r:id="rId6" imgW="114102" imgH="126780" progId="Equation.DSMT4">
                    <p:embed/>
                  </p:oleObj>
                </mc:Choice>
                <mc:Fallback>
                  <p:oleObj name="Equation" r:id="rId6" imgW="114102" imgH="126780" progId="Equation.DSMT4">
                    <p:embed/>
                    <p:pic>
                      <p:nvPicPr>
                        <p:cNvPr id="0" name="Picture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8573" y="856570"/>
                          <a:ext cx="185737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2" name="Object 4"/>
            <p:cNvGraphicFramePr>
              <a:graphicFrameLocks noChangeAspect="1"/>
            </p:cNvGraphicFramePr>
            <p:nvPr/>
          </p:nvGraphicFramePr>
          <p:xfrm>
            <a:off x="955675" y="4176713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6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5675" y="4176713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5"/>
            <p:cNvGraphicFramePr>
              <a:graphicFrameLocks noChangeAspect="1"/>
            </p:cNvGraphicFramePr>
            <p:nvPr/>
          </p:nvGraphicFramePr>
          <p:xfrm>
            <a:off x="6692900" y="3142118"/>
            <a:ext cx="227013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7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2900" y="3142118"/>
                          <a:ext cx="227013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4863647" y="3897313"/>
            <a:ext cx="3737640" cy="2559957"/>
            <a:chOff x="4863647" y="3897313"/>
            <a:chExt cx="3737640" cy="2559957"/>
          </a:xfrm>
        </p:grpSpPr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>
              <a:off x="6777250" y="4121150"/>
              <a:ext cx="12700" cy="19732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 flipH="1" flipV="1">
              <a:off x="5214256" y="4651375"/>
              <a:ext cx="338703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7" name="Oval 29"/>
            <p:cNvSpPr>
              <a:spLocks noChangeArrowheads="1"/>
            </p:cNvSpPr>
            <p:nvPr/>
          </p:nvSpPr>
          <p:spPr bwMode="auto">
            <a:xfrm>
              <a:off x="6713750" y="4603936"/>
              <a:ext cx="122238" cy="109537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Oval 30"/>
            <p:cNvSpPr>
              <a:spLocks noChangeArrowheads="1"/>
            </p:cNvSpPr>
            <p:nvPr/>
          </p:nvSpPr>
          <p:spPr bwMode="auto">
            <a:xfrm>
              <a:off x="7097925" y="4595813"/>
              <a:ext cx="122238" cy="109537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Oval 31"/>
            <p:cNvSpPr>
              <a:spLocks noChangeArrowheads="1"/>
            </p:cNvSpPr>
            <p:nvPr/>
          </p:nvSpPr>
          <p:spPr bwMode="auto">
            <a:xfrm>
              <a:off x="7456700" y="4600575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Oval 32"/>
            <p:cNvSpPr>
              <a:spLocks noChangeArrowheads="1"/>
            </p:cNvSpPr>
            <p:nvPr/>
          </p:nvSpPr>
          <p:spPr bwMode="auto">
            <a:xfrm>
              <a:off x="6320050" y="4594225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7671" name="Oval 33"/>
            <p:cNvSpPr>
              <a:spLocks noChangeArrowheads="1"/>
            </p:cNvSpPr>
            <p:nvPr/>
          </p:nvSpPr>
          <p:spPr bwMode="auto">
            <a:xfrm>
              <a:off x="5916825" y="4601523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Text Box 35"/>
            <p:cNvSpPr txBox="1">
              <a:spLocks noChangeArrowheads="1"/>
            </p:cNvSpPr>
            <p:nvPr/>
          </p:nvSpPr>
          <p:spPr bwMode="auto">
            <a:xfrm>
              <a:off x="5421525" y="5256213"/>
              <a:ext cx="108241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T</a:t>
              </a:r>
              <a:r>
                <a:rPr lang="en-US" dirty="0" smtClean="0">
                  <a:solidFill>
                    <a:schemeClr val="bg2"/>
                  </a:solidFill>
                </a:rPr>
                <a:t>op </a:t>
              </a:r>
              <a:r>
                <a:rPr lang="en-US" dirty="0">
                  <a:solidFill>
                    <a:schemeClr val="bg2"/>
                  </a:solidFill>
                </a:rPr>
                <a:t>view</a:t>
              </a:r>
            </a:p>
          </p:txBody>
        </p:sp>
        <p:sp>
          <p:nvSpPr>
            <p:cNvPr id="27673" name="Text Box 36"/>
            <p:cNvSpPr txBox="1">
              <a:spLocks noChangeArrowheads="1"/>
            </p:cNvSpPr>
            <p:nvPr/>
          </p:nvSpPr>
          <p:spPr bwMode="auto">
            <a:xfrm>
              <a:off x="7326525" y="5091113"/>
              <a:ext cx="80010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+ side</a:t>
              </a:r>
            </a:p>
          </p:txBody>
        </p:sp>
        <p:sp>
          <p:nvSpPr>
            <p:cNvPr id="27674" name="Text Box 37"/>
            <p:cNvSpPr txBox="1">
              <a:spLocks noChangeArrowheads="1"/>
            </p:cNvSpPr>
            <p:nvPr/>
          </p:nvSpPr>
          <p:spPr bwMode="auto">
            <a:xfrm>
              <a:off x="7390025" y="3897313"/>
              <a:ext cx="7429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- side</a:t>
              </a:r>
            </a:p>
          </p:txBody>
        </p:sp>
        <p:graphicFrame>
          <p:nvGraphicFramePr>
            <p:cNvPr id="33" name="Object 4"/>
            <p:cNvGraphicFramePr>
              <a:graphicFrameLocks noChangeAspect="1"/>
            </p:cNvGraphicFramePr>
            <p:nvPr/>
          </p:nvGraphicFramePr>
          <p:xfrm>
            <a:off x="4863647" y="4535943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8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3647" y="4535943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5"/>
            <p:cNvGraphicFramePr>
              <a:graphicFrameLocks noChangeAspect="1"/>
            </p:cNvGraphicFramePr>
            <p:nvPr/>
          </p:nvGraphicFramePr>
          <p:xfrm>
            <a:off x="6671128" y="6168345"/>
            <a:ext cx="227013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59" name="Equation" r:id="rId13" imgW="139579" imgH="164957" progId="Equation.DSMT4">
                    <p:embed/>
                  </p:oleObj>
                </mc:Choice>
                <mc:Fallback>
                  <p:oleObj name="Equation" r:id="rId13" imgW="139579" imgH="164957" progId="Equation.DSMT4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1128" y="6168345"/>
                          <a:ext cx="227013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Oval 47"/>
            <p:cNvSpPr>
              <a:spLocks noChangeArrowheads="1"/>
            </p:cNvSpPr>
            <p:nvPr/>
          </p:nvSpPr>
          <p:spPr bwMode="auto">
            <a:xfrm>
              <a:off x="5856366" y="4537310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7"/>
            <p:cNvSpPr>
              <a:spLocks noChangeArrowheads="1"/>
            </p:cNvSpPr>
            <p:nvPr/>
          </p:nvSpPr>
          <p:spPr bwMode="auto">
            <a:xfrm>
              <a:off x="6259144" y="4526420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auto">
            <a:xfrm>
              <a:off x="6651023" y="4537310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7"/>
            <p:cNvSpPr>
              <a:spLocks noChangeArrowheads="1"/>
            </p:cNvSpPr>
            <p:nvPr/>
          </p:nvSpPr>
          <p:spPr bwMode="auto">
            <a:xfrm>
              <a:off x="7032023" y="4526425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7"/>
            <p:cNvSpPr>
              <a:spLocks noChangeArrowheads="1"/>
            </p:cNvSpPr>
            <p:nvPr/>
          </p:nvSpPr>
          <p:spPr bwMode="auto">
            <a:xfrm>
              <a:off x="7391252" y="4537310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2295525" y="0"/>
            <a:ext cx="4662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867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052617"/>
              </p:ext>
            </p:extLst>
          </p:nvPr>
        </p:nvGraphicFramePr>
        <p:xfrm>
          <a:off x="631162" y="2754041"/>
          <a:ext cx="17811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4" name="Equation" r:id="rId4" imgW="863225" imgH="253890" progId="Equation.DSMT4">
                  <p:embed/>
                </p:oleObj>
              </mc:Choice>
              <mc:Fallback>
                <p:oleObj name="Equation" r:id="rId4" imgW="863225" imgH="25389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62" y="2754041"/>
                        <a:ext cx="1781175" cy="527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74071"/>
              </p:ext>
            </p:extLst>
          </p:nvPr>
        </p:nvGraphicFramePr>
        <p:xfrm>
          <a:off x="772804" y="3734517"/>
          <a:ext cx="10033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5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04" y="3734517"/>
                        <a:ext cx="10033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Text Box 20"/>
          <p:cNvSpPr txBox="1">
            <a:spLocks noChangeArrowheads="1"/>
          </p:cNvSpPr>
          <p:nvPr/>
        </p:nvSpPr>
        <p:spPr bwMode="auto">
          <a:xfrm>
            <a:off x="2042804" y="3753983"/>
            <a:ext cx="3838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(superposition with line currents)</a:t>
            </a:r>
          </a:p>
        </p:txBody>
      </p:sp>
      <p:sp>
        <p:nvSpPr>
          <p:cNvPr id="28682" name="Text Box 21"/>
          <p:cNvSpPr txBox="1">
            <a:spLocks noChangeArrowheads="1"/>
          </p:cNvSpPr>
          <p:nvPr/>
        </p:nvSpPr>
        <p:spPr bwMode="auto">
          <a:xfrm>
            <a:off x="2062163" y="4568499"/>
            <a:ext cx="27225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(magnetic Gauss Law)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082800" y="5638800"/>
            <a:ext cx="1727200" cy="879475"/>
            <a:chOff x="2082800" y="5638800"/>
            <a:chExt cx="1727200" cy="879475"/>
          </a:xfrm>
        </p:grpSpPr>
        <p:sp>
          <p:nvSpPr>
            <p:cNvPr id="28683" name="Line 27"/>
            <p:cNvSpPr>
              <a:spLocks noChangeShapeType="1"/>
            </p:cNvSpPr>
            <p:nvPr/>
          </p:nvSpPr>
          <p:spPr bwMode="auto">
            <a:xfrm>
              <a:off x="2082800" y="6057900"/>
              <a:ext cx="17272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4" name="Rectangle 28"/>
            <p:cNvSpPr>
              <a:spLocks noChangeArrowheads="1"/>
            </p:cNvSpPr>
            <p:nvPr/>
          </p:nvSpPr>
          <p:spPr bwMode="auto">
            <a:xfrm>
              <a:off x="2641600" y="5791200"/>
              <a:ext cx="571500" cy="5334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Line 29"/>
            <p:cNvSpPr>
              <a:spLocks noChangeShapeType="1"/>
            </p:cNvSpPr>
            <p:nvPr/>
          </p:nvSpPr>
          <p:spPr bwMode="auto">
            <a:xfrm>
              <a:off x="2942772" y="6200775"/>
              <a:ext cx="0" cy="3175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6" name="Line 30"/>
            <p:cNvSpPr>
              <a:spLocks noChangeShapeType="1"/>
            </p:cNvSpPr>
            <p:nvPr/>
          </p:nvSpPr>
          <p:spPr bwMode="auto">
            <a:xfrm>
              <a:off x="3095172" y="6200775"/>
              <a:ext cx="0" cy="3175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7" name="Line 31"/>
            <p:cNvSpPr>
              <a:spLocks noChangeShapeType="1"/>
            </p:cNvSpPr>
            <p:nvPr/>
          </p:nvSpPr>
          <p:spPr bwMode="auto">
            <a:xfrm>
              <a:off x="2790372" y="6197600"/>
              <a:ext cx="0" cy="3175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8" name="Line 32"/>
            <p:cNvSpPr>
              <a:spLocks noChangeShapeType="1"/>
            </p:cNvSpPr>
            <p:nvPr/>
          </p:nvSpPr>
          <p:spPr bwMode="auto">
            <a:xfrm flipV="1">
              <a:off x="2942772" y="5638800"/>
              <a:ext cx="0" cy="3175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9" name="Line 33"/>
            <p:cNvSpPr>
              <a:spLocks noChangeShapeType="1"/>
            </p:cNvSpPr>
            <p:nvPr/>
          </p:nvSpPr>
          <p:spPr bwMode="auto">
            <a:xfrm flipV="1">
              <a:off x="3095172" y="5651500"/>
              <a:ext cx="0" cy="3175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0" name="Line 34"/>
            <p:cNvSpPr>
              <a:spLocks noChangeShapeType="1"/>
            </p:cNvSpPr>
            <p:nvPr/>
          </p:nvSpPr>
          <p:spPr bwMode="auto">
            <a:xfrm flipV="1">
              <a:off x="2790372" y="5651500"/>
              <a:ext cx="0" cy="3175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1" name="Oval 35"/>
            <p:cNvSpPr>
              <a:spLocks noChangeArrowheads="1"/>
            </p:cNvSpPr>
            <p:nvPr/>
          </p:nvSpPr>
          <p:spPr bwMode="auto">
            <a:xfrm>
              <a:off x="2730500" y="6019800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Oval 36"/>
            <p:cNvSpPr>
              <a:spLocks noChangeArrowheads="1"/>
            </p:cNvSpPr>
            <p:nvPr/>
          </p:nvSpPr>
          <p:spPr bwMode="auto">
            <a:xfrm>
              <a:off x="2895600" y="6019800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Oval 37"/>
            <p:cNvSpPr>
              <a:spLocks noChangeArrowheads="1"/>
            </p:cNvSpPr>
            <p:nvPr/>
          </p:nvSpPr>
          <p:spPr bwMode="auto">
            <a:xfrm>
              <a:off x="3060700" y="6019800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4" name="AutoShape 38"/>
          <p:cNvSpPr>
            <a:spLocks noChangeArrowheads="1"/>
          </p:cNvSpPr>
          <p:nvPr/>
        </p:nvSpPr>
        <p:spPr bwMode="auto">
          <a:xfrm>
            <a:off x="2832100" y="5085442"/>
            <a:ext cx="228600" cy="431800"/>
          </a:xfrm>
          <a:prstGeom prst="downArrow">
            <a:avLst>
              <a:gd name="adj1" fmla="val 50000"/>
              <a:gd name="adj2" fmla="val 47222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7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8959"/>
              </p:ext>
            </p:extLst>
          </p:nvPr>
        </p:nvGraphicFramePr>
        <p:xfrm>
          <a:off x="763085" y="4551036"/>
          <a:ext cx="10318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6" name="Equation" r:id="rId8" imgW="469696" imgH="241195" progId="Equation.DSMT4">
                  <p:embed/>
                </p:oleObj>
              </mc:Choice>
              <mc:Fallback>
                <p:oleObj name="Equation" r:id="rId8" imgW="469696" imgH="241195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85" y="4551036"/>
                        <a:ext cx="10318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461000" y="4909457"/>
            <a:ext cx="3276600" cy="1371600"/>
            <a:chOff x="5613400" y="5105400"/>
            <a:chExt cx="3276600" cy="1371600"/>
          </a:xfrm>
        </p:grpSpPr>
        <p:sp>
          <p:nvSpPr>
            <p:cNvPr id="28679" name="Text Box 3"/>
            <p:cNvSpPr txBox="1">
              <a:spLocks noChangeArrowheads="1"/>
            </p:cNvSpPr>
            <p:nvPr/>
          </p:nvSpPr>
          <p:spPr bwMode="auto">
            <a:xfrm>
              <a:off x="6193572" y="5242898"/>
              <a:ext cx="234711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Also, by </a:t>
              </a:r>
              <a:r>
                <a:rPr lang="en-US" sz="2000" dirty="0">
                  <a:solidFill>
                    <a:schemeClr val="bg1"/>
                  </a:solidFill>
                </a:rPr>
                <a:t>symmetry:</a:t>
              </a:r>
            </a:p>
          </p:txBody>
        </p:sp>
        <p:graphicFrame>
          <p:nvGraphicFramePr>
            <p:cNvPr id="28676" name="Object 22"/>
            <p:cNvGraphicFramePr>
              <a:graphicFrameLocks noChangeAspect="1"/>
            </p:cNvGraphicFramePr>
            <p:nvPr/>
          </p:nvGraphicFramePr>
          <p:xfrm>
            <a:off x="5995988" y="5729288"/>
            <a:ext cx="2673350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27" name="Equation" r:id="rId10" imgW="1295400" imgH="254000" progId="Equation.DSMT4">
                    <p:embed/>
                  </p:oleObj>
                </mc:Choice>
                <mc:Fallback>
                  <p:oleObj name="Equation" r:id="rId10" imgW="1295400" imgH="254000" progId="Equation.DSMT4">
                    <p:embed/>
                    <p:pic>
                      <p:nvPicPr>
                        <p:cNvPr id="0" name="Picture 2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5988" y="5729288"/>
                          <a:ext cx="2673350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5" name="Rectangle 40"/>
            <p:cNvSpPr>
              <a:spLocks noChangeArrowheads="1"/>
            </p:cNvSpPr>
            <p:nvPr/>
          </p:nvSpPr>
          <p:spPr bwMode="auto">
            <a:xfrm>
              <a:off x="5613400" y="5105400"/>
              <a:ext cx="3276600" cy="137160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40" name="Object 22"/>
          <p:cNvGraphicFramePr>
            <a:graphicFrameLocks noChangeAspect="1"/>
          </p:cNvGraphicFramePr>
          <p:nvPr/>
        </p:nvGraphicFramePr>
        <p:xfrm>
          <a:off x="401755" y="5465109"/>
          <a:ext cx="1861708" cy="36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8" name="Equation" r:id="rId12" imgW="1307532" imgH="253890" progId="Equation.DSMT4">
                  <p:embed/>
                </p:oleObj>
              </mc:Choice>
              <mc:Fallback>
                <p:oleObj name="Equation" r:id="rId12" imgW="1307532" imgH="25389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55" y="5465109"/>
                        <a:ext cx="1861708" cy="362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506351" y="6213418"/>
          <a:ext cx="1488704" cy="313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9" name="Equation" r:id="rId14" imgW="1205977" imgH="253890" progId="Equation.DSMT4">
                  <p:embed/>
                </p:oleObj>
              </mc:Choice>
              <mc:Fallback>
                <p:oleObj name="Equation" r:id="rId14" imgW="1205977" imgH="25389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51" y="6213418"/>
                        <a:ext cx="1488704" cy="313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2501454" y="746352"/>
            <a:ext cx="4058125" cy="2652706"/>
            <a:chOff x="2501454" y="746352"/>
            <a:chExt cx="4058125" cy="2652706"/>
          </a:xfrm>
        </p:grpSpPr>
        <p:sp>
          <p:nvSpPr>
            <p:cNvPr id="28696" name="Line 4"/>
            <p:cNvSpPr>
              <a:spLocks noChangeShapeType="1"/>
            </p:cNvSpPr>
            <p:nvPr/>
          </p:nvSpPr>
          <p:spPr bwMode="auto">
            <a:xfrm>
              <a:off x="4735542" y="959811"/>
              <a:ext cx="0" cy="20119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7" name="Line 5"/>
            <p:cNvSpPr>
              <a:spLocks noChangeShapeType="1"/>
            </p:cNvSpPr>
            <p:nvPr/>
          </p:nvSpPr>
          <p:spPr bwMode="auto">
            <a:xfrm flipH="1" flipV="1">
              <a:off x="2852057" y="1490036"/>
              <a:ext cx="370752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8" name="Oval 6"/>
            <p:cNvSpPr>
              <a:spLocks noChangeArrowheads="1"/>
            </p:cNvSpPr>
            <p:nvPr/>
          </p:nvSpPr>
          <p:spPr bwMode="auto">
            <a:xfrm>
              <a:off x="4673629" y="1433526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Oval 7"/>
            <p:cNvSpPr>
              <a:spLocks noChangeArrowheads="1"/>
            </p:cNvSpPr>
            <p:nvPr/>
          </p:nvSpPr>
          <p:spPr bwMode="auto">
            <a:xfrm>
              <a:off x="5057804" y="1427176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Oval 8"/>
            <p:cNvSpPr>
              <a:spLocks noChangeArrowheads="1"/>
            </p:cNvSpPr>
            <p:nvPr/>
          </p:nvSpPr>
          <p:spPr bwMode="auto">
            <a:xfrm>
              <a:off x="5416579" y="1431938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Oval 9"/>
            <p:cNvSpPr>
              <a:spLocks noChangeArrowheads="1"/>
            </p:cNvSpPr>
            <p:nvPr/>
          </p:nvSpPr>
          <p:spPr bwMode="auto">
            <a:xfrm>
              <a:off x="4279929" y="1439236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Oval 10"/>
            <p:cNvSpPr>
              <a:spLocks noChangeArrowheads="1"/>
            </p:cNvSpPr>
            <p:nvPr/>
          </p:nvSpPr>
          <p:spPr bwMode="auto">
            <a:xfrm>
              <a:off x="3864004" y="1432886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11"/>
            <p:cNvSpPr>
              <a:spLocks noChangeShapeType="1"/>
            </p:cNvSpPr>
            <p:nvPr/>
          </p:nvSpPr>
          <p:spPr bwMode="auto">
            <a:xfrm flipH="1">
              <a:off x="3991004" y="1129674"/>
              <a:ext cx="12319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4" name="Line 12"/>
            <p:cNvSpPr>
              <a:spLocks noChangeShapeType="1"/>
            </p:cNvSpPr>
            <p:nvPr/>
          </p:nvSpPr>
          <p:spPr bwMode="auto">
            <a:xfrm>
              <a:off x="3994179" y="1917074"/>
              <a:ext cx="130651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2" name="Object 4"/>
            <p:cNvGraphicFramePr>
              <a:graphicFrameLocks noChangeAspect="1"/>
            </p:cNvGraphicFramePr>
            <p:nvPr/>
          </p:nvGraphicFramePr>
          <p:xfrm>
            <a:off x="2501454" y="1389971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30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2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1454" y="1389971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9"/>
            <p:cNvGraphicFramePr>
              <a:graphicFrameLocks noChangeAspect="1"/>
            </p:cNvGraphicFramePr>
            <p:nvPr/>
          </p:nvGraphicFramePr>
          <p:xfrm>
            <a:off x="4613275" y="3110133"/>
            <a:ext cx="227013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31"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2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3275" y="3110133"/>
                          <a:ext cx="227013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0"/>
            <p:cNvGraphicFramePr>
              <a:graphicFrameLocks noChangeAspect="1"/>
            </p:cNvGraphicFramePr>
            <p:nvPr/>
          </p:nvGraphicFramePr>
          <p:xfrm>
            <a:off x="5294090" y="2030186"/>
            <a:ext cx="392113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32" name="Equation" r:id="rId20" imgW="241195" imgH="241195" progId="Equation.DSMT4">
                    <p:embed/>
                  </p:oleObj>
                </mc:Choice>
                <mc:Fallback>
                  <p:oleObj name="Equation" r:id="rId20" imgW="241195" imgH="241195" progId="Equation.DSMT4">
                    <p:embed/>
                    <p:pic>
                      <p:nvPicPr>
                        <p:cNvPr id="0" name="Picture 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4090" y="2030186"/>
                          <a:ext cx="392113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1"/>
            <p:cNvGraphicFramePr>
              <a:graphicFrameLocks noChangeAspect="1"/>
            </p:cNvGraphicFramePr>
            <p:nvPr/>
          </p:nvGraphicFramePr>
          <p:xfrm>
            <a:off x="5305198" y="746352"/>
            <a:ext cx="392112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33" name="Equation" r:id="rId22" imgW="241195" imgH="241195" progId="Equation.DSMT4">
                    <p:embed/>
                  </p:oleObj>
                </mc:Choice>
                <mc:Fallback>
                  <p:oleObj name="Equation" r:id="rId22" imgW="241195" imgH="241195" progId="Equation.DSMT4">
                    <p:embed/>
                    <p:pic>
                      <p:nvPicPr>
                        <p:cNvPr id="0" name="Picture 2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5198" y="746352"/>
                          <a:ext cx="392112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Oval 47"/>
            <p:cNvSpPr>
              <a:spLocks noChangeArrowheads="1"/>
            </p:cNvSpPr>
            <p:nvPr/>
          </p:nvSpPr>
          <p:spPr bwMode="auto">
            <a:xfrm>
              <a:off x="3798966" y="1363217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4212623" y="1369567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7"/>
            <p:cNvSpPr>
              <a:spLocks noChangeArrowheads="1"/>
            </p:cNvSpPr>
            <p:nvPr/>
          </p:nvSpPr>
          <p:spPr bwMode="auto">
            <a:xfrm>
              <a:off x="4609045" y="1363216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4996394" y="1358682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5349273" y="1363217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313398" y="3451326"/>
            <a:ext cx="5057717" cy="83099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</a:t>
            </a:r>
            <a:r>
              <a:rPr lang="en-US" sz="1600" dirty="0">
                <a:solidFill>
                  <a:schemeClr val="bg2"/>
                </a:solidFill>
              </a:rPr>
              <a:t>: 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There </a:t>
            </a:r>
            <a:r>
              <a:rPr lang="en-US" sz="1600" dirty="0">
                <a:solidFill>
                  <a:schemeClr val="bg2"/>
                </a:solidFill>
              </a:rPr>
              <a:t>is no contribution from the left and right edges (the edges are </a:t>
            </a:r>
            <a:r>
              <a:rPr lang="en-US" sz="1600" dirty="0" smtClean="0">
                <a:solidFill>
                  <a:schemeClr val="bg2"/>
                </a:solidFill>
              </a:rPr>
              <a:t>perpendicular to </a:t>
            </a:r>
            <a:r>
              <a:rPr lang="en-US" sz="1600" dirty="0">
                <a:solidFill>
                  <a:schemeClr val="bg2"/>
                </a:solidFill>
              </a:rPr>
              <a:t>the field).</a:t>
            </a:r>
          </a:p>
        </p:txBody>
      </p:sp>
      <p:graphicFrame>
        <p:nvGraphicFramePr>
          <p:cNvPr id="29698" name="Object 15"/>
          <p:cNvGraphicFramePr>
            <a:graphicFrameLocks noChangeAspect="1"/>
          </p:cNvGraphicFramePr>
          <p:nvPr/>
        </p:nvGraphicFramePr>
        <p:xfrm>
          <a:off x="538163" y="3582988"/>
          <a:ext cx="203358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" name="Equation" r:id="rId4" imgW="901309" imgH="380835" progId="Equation.DSMT4">
                  <p:embed/>
                </p:oleObj>
              </mc:Choice>
              <mc:Fallback>
                <p:oleObj name="Equation" r:id="rId4" imgW="901309" imgH="380835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3582988"/>
                        <a:ext cx="2033587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16"/>
          <p:cNvGraphicFramePr>
            <a:graphicFrameLocks noChangeAspect="1"/>
          </p:cNvGraphicFramePr>
          <p:nvPr/>
        </p:nvGraphicFramePr>
        <p:xfrm>
          <a:off x="1874838" y="4487863"/>
          <a:ext cx="390048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" name="Equation" r:id="rId6" imgW="1892300" imgH="495300" progId="Equation.DSMT4">
                  <p:embed/>
                </p:oleObj>
              </mc:Choice>
              <mc:Fallback>
                <p:oleObj name="Equation" r:id="rId6" imgW="1892300" imgH="49530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4487863"/>
                        <a:ext cx="3900487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32"/>
          <p:cNvGraphicFramePr>
            <a:graphicFrameLocks noChangeAspect="1"/>
          </p:cNvGraphicFramePr>
          <p:nvPr/>
        </p:nvGraphicFramePr>
        <p:xfrm>
          <a:off x="1878013" y="5630863"/>
          <a:ext cx="366553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6" name="Equation" r:id="rId8" imgW="1777229" imgH="482391" progId="Equation.DSMT4">
                  <p:embed/>
                </p:oleObj>
              </mc:Choice>
              <mc:Fallback>
                <p:oleObj name="Equation" r:id="rId8" imgW="1777229" imgH="482391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5630863"/>
                        <a:ext cx="366553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417" name="Text Box 33"/>
          <p:cNvSpPr txBox="1">
            <a:spLocks noChangeArrowheads="1"/>
          </p:cNvSpPr>
          <p:nvPr/>
        </p:nvSpPr>
        <p:spPr bwMode="auto">
          <a:xfrm>
            <a:off x="2149475" y="0"/>
            <a:ext cx="4662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40050"/>
              </p:ext>
            </p:extLst>
          </p:nvPr>
        </p:nvGraphicFramePr>
        <p:xfrm>
          <a:off x="699400" y="2440864"/>
          <a:ext cx="17811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" name="Equation" r:id="rId10" imgW="863225" imgH="253890" progId="Equation.DSMT4">
                  <p:embed/>
                </p:oleObj>
              </mc:Choice>
              <mc:Fallback>
                <p:oleObj name="Equation" r:id="rId10" imgW="863225" imgH="25389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00" y="2440864"/>
                        <a:ext cx="1781175" cy="527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403483" y="868363"/>
            <a:ext cx="4231956" cy="2410952"/>
            <a:chOff x="2403483" y="868363"/>
            <a:chExt cx="4231956" cy="2410952"/>
          </a:xfrm>
        </p:grpSpPr>
        <p:sp>
          <p:nvSpPr>
            <p:cNvPr id="29707" name="Line 3"/>
            <p:cNvSpPr>
              <a:spLocks noChangeShapeType="1"/>
            </p:cNvSpPr>
            <p:nvPr/>
          </p:nvSpPr>
          <p:spPr bwMode="auto">
            <a:xfrm flipH="1">
              <a:off x="4505014" y="1283013"/>
              <a:ext cx="0" cy="16176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Line 4"/>
            <p:cNvSpPr>
              <a:spLocks noChangeShapeType="1"/>
            </p:cNvSpPr>
            <p:nvPr/>
          </p:nvSpPr>
          <p:spPr bwMode="auto">
            <a:xfrm flipH="1" flipV="1">
              <a:off x="2754085" y="1813238"/>
              <a:ext cx="357496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9" name="Rectangle 5"/>
            <p:cNvSpPr>
              <a:spLocks noChangeArrowheads="1"/>
            </p:cNvSpPr>
            <p:nvPr/>
          </p:nvSpPr>
          <p:spPr bwMode="auto">
            <a:xfrm>
              <a:off x="5808351" y="1160775"/>
              <a:ext cx="8048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  <a:r>
                <a:rPr lang="en-US" sz="2000">
                  <a:solidFill>
                    <a:schemeClr val="bg2"/>
                  </a:solidFill>
                </a:rPr>
                <a:t> side</a:t>
              </a:r>
              <a:endParaRPr lang="en-US" sz="2000" i="1" baseline="-25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9712" name="Rectangle 9"/>
            <p:cNvSpPr>
              <a:spLocks noChangeArrowheads="1"/>
            </p:cNvSpPr>
            <p:nvPr/>
          </p:nvSpPr>
          <p:spPr bwMode="auto">
            <a:xfrm>
              <a:off x="5749614" y="2068825"/>
              <a:ext cx="8858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+ </a:t>
              </a:r>
              <a:r>
                <a:rPr lang="en-US" sz="2000">
                  <a:solidFill>
                    <a:schemeClr val="bg2"/>
                  </a:solidFill>
                </a:rPr>
                <a:t>side</a:t>
              </a:r>
              <a:endParaRPr lang="en-US" sz="2000" baseline="-25000">
                <a:solidFill>
                  <a:schemeClr val="bg2"/>
                </a:solidFill>
              </a:endParaRPr>
            </a:p>
          </p:txBody>
        </p:sp>
        <p:sp>
          <p:nvSpPr>
            <p:cNvPr id="29713" name="Rectangle 10"/>
            <p:cNvSpPr>
              <a:spLocks noChangeArrowheads="1"/>
            </p:cNvSpPr>
            <p:nvPr/>
          </p:nvSpPr>
          <p:spPr bwMode="auto">
            <a:xfrm>
              <a:off x="3898588" y="1494150"/>
              <a:ext cx="1246188" cy="62706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12"/>
            <p:cNvSpPr>
              <a:spLocks noChangeShapeType="1"/>
            </p:cNvSpPr>
            <p:nvPr/>
          </p:nvSpPr>
          <p:spPr bwMode="auto">
            <a:xfrm>
              <a:off x="4116573" y="2124202"/>
              <a:ext cx="228600" cy="3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6" name="Line 14"/>
            <p:cNvSpPr>
              <a:spLocks noChangeShapeType="1"/>
            </p:cNvSpPr>
            <p:nvPr/>
          </p:nvSpPr>
          <p:spPr bwMode="auto">
            <a:xfrm>
              <a:off x="3898588" y="1195700"/>
              <a:ext cx="12303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7" name="Oval 26"/>
            <p:cNvSpPr>
              <a:spLocks noChangeArrowheads="1"/>
            </p:cNvSpPr>
            <p:nvPr/>
          </p:nvSpPr>
          <p:spPr bwMode="auto">
            <a:xfrm>
              <a:off x="4448963" y="1759751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Oval 27"/>
            <p:cNvSpPr>
              <a:spLocks noChangeArrowheads="1"/>
            </p:cNvSpPr>
            <p:nvPr/>
          </p:nvSpPr>
          <p:spPr bwMode="auto">
            <a:xfrm>
              <a:off x="4827276" y="1759263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Oval 28"/>
            <p:cNvSpPr>
              <a:spLocks noChangeArrowheads="1"/>
            </p:cNvSpPr>
            <p:nvPr/>
          </p:nvSpPr>
          <p:spPr bwMode="auto">
            <a:xfrm>
              <a:off x="5173351" y="1758163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Oval 29"/>
            <p:cNvSpPr>
              <a:spLocks noChangeArrowheads="1"/>
            </p:cNvSpPr>
            <p:nvPr/>
          </p:nvSpPr>
          <p:spPr bwMode="auto">
            <a:xfrm>
              <a:off x="4049401" y="1757675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Oval 30"/>
            <p:cNvSpPr>
              <a:spLocks noChangeArrowheads="1"/>
            </p:cNvSpPr>
            <p:nvPr/>
          </p:nvSpPr>
          <p:spPr bwMode="auto">
            <a:xfrm>
              <a:off x="3633476" y="1757187"/>
              <a:ext cx="122238" cy="109538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Oval 37"/>
            <p:cNvSpPr>
              <a:spLocks noChangeArrowheads="1"/>
            </p:cNvSpPr>
            <p:nvPr/>
          </p:nvSpPr>
          <p:spPr bwMode="auto">
            <a:xfrm>
              <a:off x="4639450" y="2065650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701" name="Object 16"/>
            <p:cNvGraphicFramePr>
              <a:graphicFrameLocks noChangeAspect="1"/>
            </p:cNvGraphicFramePr>
            <p:nvPr/>
          </p:nvGraphicFramePr>
          <p:xfrm>
            <a:off x="4622121" y="2290310"/>
            <a:ext cx="747712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8" name="Equation" r:id="rId12" imgW="482391" imgH="253890" progId="Equation.DSMT4">
                    <p:embed/>
                  </p:oleObj>
                </mc:Choice>
                <mc:Fallback>
                  <p:oleObj name="Equation" r:id="rId12" imgW="482391" imgH="253890" progId="Equation.DSMT4">
                    <p:embed/>
                    <p:pic>
                      <p:nvPicPr>
                        <p:cNvPr id="0" name="Picture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2121" y="2290310"/>
                          <a:ext cx="747712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4"/>
            <p:cNvGraphicFramePr>
              <a:graphicFrameLocks noChangeAspect="1"/>
            </p:cNvGraphicFramePr>
            <p:nvPr/>
          </p:nvGraphicFramePr>
          <p:xfrm>
            <a:off x="2403483" y="1705657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9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3483" y="1705657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9"/>
            <p:cNvGraphicFramePr>
              <a:graphicFrameLocks noChangeAspect="1"/>
            </p:cNvGraphicFramePr>
            <p:nvPr/>
          </p:nvGraphicFramePr>
          <p:xfrm>
            <a:off x="4384675" y="2990390"/>
            <a:ext cx="227013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0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4675" y="2990390"/>
                          <a:ext cx="227013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9"/>
            <p:cNvGraphicFramePr>
              <a:graphicFrameLocks noChangeAspect="1"/>
            </p:cNvGraphicFramePr>
            <p:nvPr/>
          </p:nvGraphicFramePr>
          <p:xfrm>
            <a:off x="4408488" y="868363"/>
            <a:ext cx="2476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1" name="Equation" r:id="rId18" imgW="152334" imgH="139639" progId="Equation.DSMT4">
                    <p:embed/>
                  </p:oleObj>
                </mc:Choice>
                <mc:Fallback>
                  <p:oleObj name="Equation" r:id="rId18" imgW="152334" imgH="139639" progId="Equation.DSMT4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8488" y="868363"/>
                          <a:ext cx="2476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0"/>
            <p:cNvGraphicFramePr>
              <a:graphicFrameLocks noChangeAspect="1"/>
            </p:cNvGraphicFramePr>
            <p:nvPr/>
          </p:nvGraphicFramePr>
          <p:xfrm>
            <a:off x="3929063" y="2239963"/>
            <a:ext cx="24765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2" name="Equation" r:id="rId20" imgW="152202" imgH="177569" progId="Equation.DSMT4">
                    <p:embed/>
                  </p:oleObj>
                </mc:Choice>
                <mc:Fallback>
                  <p:oleObj name="Equation" r:id="rId20" imgW="152202" imgH="177569" progId="Equation.DSMT4">
                    <p:embed/>
                    <p:pic>
                      <p:nvPicPr>
                        <p:cNvPr id="0" name="Picture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9063" y="2239963"/>
                          <a:ext cx="24765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Oval 47"/>
            <p:cNvSpPr>
              <a:spLocks noChangeArrowheads="1"/>
            </p:cNvSpPr>
            <p:nvPr/>
          </p:nvSpPr>
          <p:spPr bwMode="auto">
            <a:xfrm>
              <a:off x="3565343" y="1679391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7"/>
            <p:cNvSpPr>
              <a:spLocks noChangeArrowheads="1"/>
            </p:cNvSpPr>
            <p:nvPr/>
          </p:nvSpPr>
          <p:spPr bwMode="auto">
            <a:xfrm>
              <a:off x="3978161" y="1685253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7"/>
            <p:cNvSpPr>
              <a:spLocks noChangeArrowheads="1"/>
            </p:cNvSpPr>
            <p:nvPr/>
          </p:nvSpPr>
          <p:spPr bwMode="auto">
            <a:xfrm>
              <a:off x="4378423" y="1688600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7"/>
            <p:cNvSpPr>
              <a:spLocks noChangeArrowheads="1"/>
            </p:cNvSpPr>
            <p:nvPr/>
          </p:nvSpPr>
          <p:spPr bwMode="auto">
            <a:xfrm>
              <a:off x="4756909" y="1685252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7"/>
            <p:cNvSpPr>
              <a:spLocks noChangeArrowheads="1"/>
            </p:cNvSpPr>
            <p:nvPr/>
          </p:nvSpPr>
          <p:spPr bwMode="auto">
            <a:xfrm>
              <a:off x="5105251" y="1686091"/>
              <a:ext cx="257175" cy="25558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747838" y="5802313"/>
            <a:ext cx="55917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Note:</a:t>
            </a:r>
            <a:r>
              <a:rPr lang="en-US" sz="2000" dirty="0">
                <a:solidFill>
                  <a:schemeClr val="bg1"/>
                </a:solidFill>
              </a:rPr>
              <a:t> The magnetic field does not depend on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y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610813"/>
              </p:ext>
            </p:extLst>
          </p:nvPr>
        </p:nvGraphicFramePr>
        <p:xfrm>
          <a:off x="1620157" y="911679"/>
          <a:ext cx="3290888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Equation" r:id="rId4" imgW="1409088" imgH="901309" progId="Equation.DSMT4">
                  <p:embed/>
                </p:oleObj>
              </mc:Choice>
              <mc:Fallback>
                <p:oleObj name="Equation" r:id="rId4" imgW="1409088" imgH="901309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157" y="911679"/>
                        <a:ext cx="3290888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5"/>
          <p:cNvGraphicFramePr>
            <a:graphicFrameLocks noChangeAspect="1"/>
          </p:cNvGraphicFramePr>
          <p:nvPr/>
        </p:nvGraphicFramePr>
        <p:xfrm>
          <a:off x="695779" y="3395436"/>
          <a:ext cx="36322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3" name="Equation" r:id="rId6" imgW="1803400" imgH="889000" progId="Equation.DSMT4">
                  <p:embed/>
                </p:oleObj>
              </mc:Choice>
              <mc:Fallback>
                <p:oleObj name="Equation" r:id="rId6" imgW="1803400" imgH="8890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79" y="3395436"/>
                        <a:ext cx="3632200" cy="17907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414" name="Text Box 6"/>
          <p:cNvSpPr txBox="1">
            <a:spLocks noChangeArrowheads="1"/>
          </p:cNvSpPr>
          <p:nvPr/>
        </p:nvSpPr>
        <p:spPr bwMode="auto">
          <a:xfrm>
            <a:off x="2212975" y="0"/>
            <a:ext cx="46624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920344" y="3492728"/>
            <a:ext cx="3831770" cy="160043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</a:rPr>
              <a:t>Note: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endParaRPr lang="en-US" sz="1400" dirty="0" smtClean="0">
              <a:solidFill>
                <a:schemeClr val="bg2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We </a:t>
            </a:r>
            <a:r>
              <a:rPr lang="en-US" sz="1400" dirty="0">
                <a:solidFill>
                  <a:schemeClr val="bg2"/>
                </a:solidFill>
              </a:rPr>
              <a:t>can use a right hand-rule to quickly determine the </a:t>
            </a:r>
            <a:r>
              <a:rPr lang="en-US" sz="1400" u="sng" dirty="0">
                <a:solidFill>
                  <a:schemeClr val="bg2"/>
                </a:solidFill>
              </a:rPr>
              <a:t>direction</a:t>
            </a:r>
            <a:r>
              <a:rPr lang="en-US" sz="1400" dirty="0">
                <a:solidFill>
                  <a:schemeClr val="bg2"/>
                </a:solidFill>
              </a:rPr>
              <a:t> of the magnetic </a:t>
            </a:r>
            <a:r>
              <a:rPr lang="en-US" sz="1400" dirty="0" smtClean="0">
                <a:solidFill>
                  <a:schemeClr val="bg2"/>
                </a:solidFill>
              </a:rPr>
              <a:t>field:</a:t>
            </a:r>
          </a:p>
          <a:p>
            <a:pPr algn="ctr"/>
            <a:endParaRPr lang="en-US" sz="1400" dirty="0" smtClean="0">
              <a:solidFill>
                <a:schemeClr val="bg2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Put your thumb is in the direction of the current, and your fingers will give the overall direction of the magnetic field.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971" y="1947441"/>
            <a:ext cx="1704754" cy="133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6740011" y="881430"/>
          <a:ext cx="1727096" cy="53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" name="Equation" r:id="rId4" imgW="825500" imgH="254000" progId="Equation.DSMT4">
                  <p:embed/>
                </p:oleObj>
              </mc:Choice>
              <mc:Fallback>
                <p:oleObj name="Equation" r:id="rId4" imgW="825500" imgH="2540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011" y="881430"/>
                        <a:ext cx="1727096" cy="53173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37"/>
          <p:cNvSpPr txBox="1">
            <a:spLocks noChangeArrowheads="1"/>
          </p:cNvSpPr>
          <p:nvPr/>
        </p:nvSpPr>
        <p:spPr bwMode="auto">
          <a:xfrm>
            <a:off x="401384" y="4084942"/>
            <a:ext cx="4627816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Beam of electrons moving in a circle, due to the presence of a magnetic field. Purple light is emitted along the electron path, due to the electrons colliding with gas molecules in the bulb. </a:t>
            </a:r>
          </a:p>
        </p:txBody>
      </p:sp>
      <p:sp>
        <p:nvSpPr>
          <p:cNvPr id="3077" name="Text Box 38"/>
          <p:cNvSpPr txBox="1">
            <a:spLocks noChangeArrowheads="1"/>
          </p:cNvSpPr>
          <p:nvPr/>
        </p:nvSpPr>
        <p:spPr bwMode="auto">
          <a:xfrm>
            <a:off x="1702090" y="5305360"/>
            <a:ext cx="1924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(From Wikipedia)</a:t>
            </a:r>
          </a:p>
        </p:txBody>
      </p:sp>
      <p:sp>
        <p:nvSpPr>
          <p:cNvPr id="452722" name="Text Box 114"/>
          <p:cNvSpPr txBox="1">
            <a:spLocks noChangeArrowheads="1"/>
          </p:cNvSpPr>
          <p:nvPr/>
        </p:nvSpPr>
        <p:spPr bwMode="auto">
          <a:xfrm>
            <a:off x="1441450" y="0"/>
            <a:ext cx="6338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 Field (cont.)</a:t>
            </a: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4256088" y="5719763"/>
          <a:ext cx="15351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" name="Equation" r:id="rId6" imgW="800100" imgH="419100" progId="Equation.DSMT4">
                  <p:embed/>
                </p:oleObj>
              </mc:Choice>
              <mc:Fallback>
                <p:oleObj name="Equation" r:id="rId6" imgW="800100" imgH="41910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5719763"/>
                        <a:ext cx="1535112" cy="866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6998827" y="5144851"/>
          <a:ext cx="968777" cy="39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" name="Equation" r:id="rId8" imgW="596900" imgH="228600" progId="Equation.DSMT4">
                  <p:embed/>
                </p:oleObj>
              </mc:Choice>
              <mc:Fallback>
                <p:oleObj name="Equation" r:id="rId8" imgW="596900" imgH="22860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827" y="5144851"/>
                        <a:ext cx="968777" cy="399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7070231" y="5557529"/>
          <a:ext cx="8239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" name="Equation" r:id="rId10" imgW="507780" imgH="266584" progId="Equation.DSMT4">
                  <p:embed/>
                </p:oleObj>
              </mc:Choice>
              <mc:Fallback>
                <p:oleObj name="Equation" r:id="rId10" imgW="507780" imgH="266584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231" y="5557529"/>
                        <a:ext cx="8239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8"/>
          <p:cNvGraphicFramePr>
            <a:graphicFrameLocks noChangeAspect="1"/>
          </p:cNvGraphicFramePr>
          <p:nvPr/>
        </p:nvGraphicFramePr>
        <p:xfrm>
          <a:off x="6786068" y="6155686"/>
          <a:ext cx="1546451" cy="39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" name="Equation" r:id="rId12" imgW="990170" imgH="253890" progId="Equation.DSMT4">
                  <p:embed/>
                </p:oleObj>
              </mc:Choice>
              <mc:Fallback>
                <p:oleObj name="Equation" r:id="rId12" imgW="990170" imgH="25389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068" y="6155686"/>
                        <a:ext cx="1546451" cy="396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341190" y="5991368"/>
            <a:ext cx="3743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 stable orbit is a circular path: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419498" y="1619250"/>
            <a:ext cx="3450544" cy="2964621"/>
            <a:chOff x="5419498" y="1619250"/>
            <a:chExt cx="3450544" cy="2964621"/>
          </a:xfrm>
        </p:grpSpPr>
        <p:sp>
          <p:nvSpPr>
            <p:cNvPr id="3082" name="Oval 39"/>
            <p:cNvSpPr>
              <a:spLocks noChangeArrowheads="1"/>
            </p:cNvSpPr>
            <p:nvPr/>
          </p:nvSpPr>
          <p:spPr bwMode="auto">
            <a:xfrm>
              <a:off x="6394050" y="2460826"/>
              <a:ext cx="1511300" cy="15113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Line 40"/>
            <p:cNvSpPr>
              <a:spLocks noChangeShapeType="1"/>
            </p:cNvSpPr>
            <p:nvPr/>
          </p:nvSpPr>
          <p:spPr bwMode="auto">
            <a:xfrm flipV="1">
              <a:off x="7903536" y="3083126"/>
              <a:ext cx="0" cy="3556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085" name="Group 110"/>
            <p:cNvGrpSpPr>
              <a:grpSpLocks/>
            </p:cNvGrpSpPr>
            <p:nvPr/>
          </p:nvGrpSpPr>
          <p:grpSpPr bwMode="auto">
            <a:xfrm>
              <a:off x="6059088" y="2056013"/>
              <a:ext cx="2230437" cy="2235200"/>
              <a:chOff x="3693" y="969"/>
              <a:chExt cx="1405" cy="1408"/>
            </a:xfrm>
          </p:grpSpPr>
          <p:grpSp>
            <p:nvGrpSpPr>
              <p:cNvPr id="3088" name="Group 69"/>
              <p:cNvGrpSpPr>
                <a:grpSpLocks/>
              </p:cNvGrpSpPr>
              <p:nvPr/>
            </p:nvGrpSpPr>
            <p:grpSpPr bwMode="auto">
              <a:xfrm>
                <a:off x="4080" y="969"/>
                <a:ext cx="228" cy="1408"/>
                <a:chOff x="4094" y="933"/>
                <a:chExt cx="228" cy="1408"/>
              </a:xfrm>
            </p:grpSpPr>
            <p:grpSp>
              <p:nvGrpSpPr>
                <p:cNvPr id="3128" name="Group 44"/>
                <p:cNvGrpSpPr>
                  <a:grpSpLocks/>
                </p:cNvGrpSpPr>
                <p:nvPr/>
              </p:nvGrpSpPr>
              <p:grpSpPr bwMode="auto">
                <a:xfrm>
                  <a:off x="4094" y="1306"/>
                  <a:ext cx="221" cy="288"/>
                  <a:chOff x="4498" y="757"/>
                  <a:chExt cx="221" cy="288"/>
                </a:xfrm>
              </p:grpSpPr>
              <p:sp>
                <p:nvSpPr>
                  <p:cNvPr id="3138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9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98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  <p:grpSp>
              <p:nvGrpSpPr>
                <p:cNvPr id="3129" name="Group 45"/>
                <p:cNvGrpSpPr>
                  <a:grpSpLocks/>
                </p:cNvGrpSpPr>
                <p:nvPr/>
              </p:nvGrpSpPr>
              <p:grpSpPr bwMode="auto">
                <a:xfrm>
                  <a:off x="4101" y="933"/>
                  <a:ext cx="221" cy="288"/>
                  <a:chOff x="4505" y="757"/>
                  <a:chExt cx="221" cy="288"/>
                </a:xfrm>
              </p:grpSpPr>
              <p:sp>
                <p:nvSpPr>
                  <p:cNvPr id="313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  <p:grpSp>
              <p:nvGrpSpPr>
                <p:cNvPr id="3130" name="Group 48"/>
                <p:cNvGrpSpPr>
                  <a:grpSpLocks/>
                </p:cNvGrpSpPr>
                <p:nvPr/>
              </p:nvGrpSpPr>
              <p:grpSpPr bwMode="auto">
                <a:xfrm>
                  <a:off x="4101" y="2053"/>
                  <a:ext cx="221" cy="288"/>
                  <a:chOff x="4505" y="757"/>
                  <a:chExt cx="221" cy="288"/>
                </a:xfrm>
              </p:grpSpPr>
              <p:sp>
                <p:nvSpPr>
                  <p:cNvPr id="3134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  <p:grpSp>
              <p:nvGrpSpPr>
                <p:cNvPr id="3131" name="Group 51"/>
                <p:cNvGrpSpPr>
                  <a:grpSpLocks/>
                </p:cNvGrpSpPr>
                <p:nvPr/>
              </p:nvGrpSpPr>
              <p:grpSpPr bwMode="auto">
                <a:xfrm>
                  <a:off x="4101" y="1679"/>
                  <a:ext cx="221" cy="288"/>
                  <a:chOff x="4505" y="757"/>
                  <a:chExt cx="221" cy="288"/>
                </a:xfrm>
              </p:grpSpPr>
              <p:sp>
                <p:nvSpPr>
                  <p:cNvPr id="3132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3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</p:grpSp>
          <p:grpSp>
            <p:nvGrpSpPr>
              <p:cNvPr id="3089" name="Group 70"/>
              <p:cNvGrpSpPr>
                <a:grpSpLocks/>
              </p:cNvGrpSpPr>
              <p:nvPr/>
            </p:nvGrpSpPr>
            <p:grpSpPr bwMode="auto">
              <a:xfrm>
                <a:off x="4482" y="969"/>
                <a:ext cx="221" cy="1408"/>
                <a:chOff x="4101" y="933"/>
                <a:chExt cx="221" cy="1408"/>
              </a:xfrm>
            </p:grpSpPr>
            <p:grpSp>
              <p:nvGrpSpPr>
                <p:cNvPr id="3116" name="Group 71"/>
                <p:cNvGrpSpPr>
                  <a:grpSpLocks/>
                </p:cNvGrpSpPr>
                <p:nvPr/>
              </p:nvGrpSpPr>
              <p:grpSpPr bwMode="auto">
                <a:xfrm>
                  <a:off x="4101" y="1306"/>
                  <a:ext cx="221" cy="288"/>
                  <a:chOff x="4505" y="757"/>
                  <a:chExt cx="221" cy="288"/>
                </a:xfrm>
              </p:grpSpPr>
              <p:sp>
                <p:nvSpPr>
                  <p:cNvPr id="312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7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  <p:grpSp>
              <p:nvGrpSpPr>
                <p:cNvPr id="3117" name="Group 74"/>
                <p:cNvGrpSpPr>
                  <a:grpSpLocks/>
                </p:cNvGrpSpPr>
                <p:nvPr/>
              </p:nvGrpSpPr>
              <p:grpSpPr bwMode="auto">
                <a:xfrm>
                  <a:off x="4101" y="933"/>
                  <a:ext cx="221" cy="288"/>
                  <a:chOff x="4505" y="757"/>
                  <a:chExt cx="221" cy="288"/>
                </a:xfrm>
              </p:grpSpPr>
              <p:sp>
                <p:nvSpPr>
                  <p:cNvPr id="3124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5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  <p:grpSp>
              <p:nvGrpSpPr>
                <p:cNvPr id="3118" name="Group 77"/>
                <p:cNvGrpSpPr>
                  <a:grpSpLocks/>
                </p:cNvGrpSpPr>
                <p:nvPr/>
              </p:nvGrpSpPr>
              <p:grpSpPr bwMode="auto">
                <a:xfrm>
                  <a:off x="4101" y="2053"/>
                  <a:ext cx="221" cy="288"/>
                  <a:chOff x="4505" y="757"/>
                  <a:chExt cx="221" cy="288"/>
                </a:xfrm>
              </p:grpSpPr>
              <p:sp>
                <p:nvSpPr>
                  <p:cNvPr id="3122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3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  <p:grpSp>
              <p:nvGrpSpPr>
                <p:cNvPr id="3119" name="Group 80"/>
                <p:cNvGrpSpPr>
                  <a:grpSpLocks/>
                </p:cNvGrpSpPr>
                <p:nvPr/>
              </p:nvGrpSpPr>
              <p:grpSpPr bwMode="auto">
                <a:xfrm>
                  <a:off x="4101" y="1679"/>
                  <a:ext cx="221" cy="288"/>
                  <a:chOff x="4505" y="757"/>
                  <a:chExt cx="221" cy="288"/>
                </a:xfrm>
              </p:grpSpPr>
              <p:sp>
                <p:nvSpPr>
                  <p:cNvPr id="3120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1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</p:grpSp>
          <p:grpSp>
            <p:nvGrpSpPr>
              <p:cNvPr id="3090" name="Group 84"/>
              <p:cNvGrpSpPr>
                <a:grpSpLocks/>
              </p:cNvGrpSpPr>
              <p:nvPr/>
            </p:nvGrpSpPr>
            <p:grpSpPr bwMode="auto">
              <a:xfrm>
                <a:off x="4877" y="969"/>
                <a:ext cx="221" cy="1408"/>
                <a:chOff x="4101" y="933"/>
                <a:chExt cx="221" cy="1408"/>
              </a:xfrm>
            </p:grpSpPr>
            <p:grpSp>
              <p:nvGrpSpPr>
                <p:cNvPr id="3104" name="Group 85"/>
                <p:cNvGrpSpPr>
                  <a:grpSpLocks/>
                </p:cNvGrpSpPr>
                <p:nvPr/>
              </p:nvGrpSpPr>
              <p:grpSpPr bwMode="auto">
                <a:xfrm>
                  <a:off x="4101" y="1306"/>
                  <a:ext cx="221" cy="288"/>
                  <a:chOff x="4505" y="757"/>
                  <a:chExt cx="221" cy="288"/>
                </a:xfrm>
              </p:grpSpPr>
              <p:sp>
                <p:nvSpPr>
                  <p:cNvPr id="3114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5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  <p:grpSp>
              <p:nvGrpSpPr>
                <p:cNvPr id="3105" name="Group 88"/>
                <p:cNvGrpSpPr>
                  <a:grpSpLocks/>
                </p:cNvGrpSpPr>
                <p:nvPr/>
              </p:nvGrpSpPr>
              <p:grpSpPr bwMode="auto">
                <a:xfrm>
                  <a:off x="4101" y="933"/>
                  <a:ext cx="221" cy="288"/>
                  <a:chOff x="4505" y="757"/>
                  <a:chExt cx="221" cy="288"/>
                </a:xfrm>
              </p:grpSpPr>
              <p:sp>
                <p:nvSpPr>
                  <p:cNvPr id="3112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3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  <p:grpSp>
              <p:nvGrpSpPr>
                <p:cNvPr id="3106" name="Group 91"/>
                <p:cNvGrpSpPr>
                  <a:grpSpLocks/>
                </p:cNvGrpSpPr>
                <p:nvPr/>
              </p:nvGrpSpPr>
              <p:grpSpPr bwMode="auto">
                <a:xfrm>
                  <a:off x="4101" y="2053"/>
                  <a:ext cx="221" cy="288"/>
                  <a:chOff x="4505" y="757"/>
                  <a:chExt cx="221" cy="288"/>
                </a:xfrm>
              </p:grpSpPr>
              <p:sp>
                <p:nvSpPr>
                  <p:cNvPr id="3110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1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  <p:grpSp>
              <p:nvGrpSpPr>
                <p:cNvPr id="3107" name="Group 94"/>
                <p:cNvGrpSpPr>
                  <a:grpSpLocks/>
                </p:cNvGrpSpPr>
                <p:nvPr/>
              </p:nvGrpSpPr>
              <p:grpSpPr bwMode="auto">
                <a:xfrm>
                  <a:off x="4101" y="1679"/>
                  <a:ext cx="221" cy="288"/>
                  <a:chOff x="4505" y="757"/>
                  <a:chExt cx="221" cy="288"/>
                </a:xfrm>
              </p:grpSpPr>
              <p:sp>
                <p:nvSpPr>
                  <p:cNvPr id="3108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9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</p:grpSp>
          <p:grpSp>
            <p:nvGrpSpPr>
              <p:cNvPr id="3091" name="Group 97"/>
              <p:cNvGrpSpPr>
                <a:grpSpLocks/>
              </p:cNvGrpSpPr>
              <p:nvPr/>
            </p:nvGrpSpPr>
            <p:grpSpPr bwMode="auto">
              <a:xfrm>
                <a:off x="3693" y="969"/>
                <a:ext cx="221" cy="1408"/>
                <a:chOff x="4101" y="933"/>
                <a:chExt cx="221" cy="1408"/>
              </a:xfrm>
            </p:grpSpPr>
            <p:grpSp>
              <p:nvGrpSpPr>
                <p:cNvPr id="3092" name="Group 98"/>
                <p:cNvGrpSpPr>
                  <a:grpSpLocks/>
                </p:cNvGrpSpPr>
                <p:nvPr/>
              </p:nvGrpSpPr>
              <p:grpSpPr bwMode="auto">
                <a:xfrm>
                  <a:off x="4101" y="1306"/>
                  <a:ext cx="221" cy="288"/>
                  <a:chOff x="4505" y="757"/>
                  <a:chExt cx="221" cy="288"/>
                </a:xfrm>
              </p:grpSpPr>
              <p:sp>
                <p:nvSpPr>
                  <p:cNvPr id="3102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3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  <p:grpSp>
              <p:nvGrpSpPr>
                <p:cNvPr id="3093" name="Group 101"/>
                <p:cNvGrpSpPr>
                  <a:grpSpLocks/>
                </p:cNvGrpSpPr>
                <p:nvPr/>
              </p:nvGrpSpPr>
              <p:grpSpPr bwMode="auto">
                <a:xfrm>
                  <a:off x="4101" y="933"/>
                  <a:ext cx="221" cy="288"/>
                  <a:chOff x="4505" y="757"/>
                  <a:chExt cx="221" cy="288"/>
                </a:xfrm>
              </p:grpSpPr>
              <p:sp>
                <p:nvSpPr>
                  <p:cNvPr id="3100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1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  <p:grpSp>
              <p:nvGrpSpPr>
                <p:cNvPr id="3094" name="Group 104"/>
                <p:cNvGrpSpPr>
                  <a:grpSpLocks/>
                </p:cNvGrpSpPr>
                <p:nvPr/>
              </p:nvGrpSpPr>
              <p:grpSpPr bwMode="auto">
                <a:xfrm>
                  <a:off x="4101" y="2053"/>
                  <a:ext cx="221" cy="288"/>
                  <a:chOff x="4505" y="757"/>
                  <a:chExt cx="221" cy="288"/>
                </a:xfrm>
              </p:grpSpPr>
              <p:sp>
                <p:nvSpPr>
                  <p:cNvPr id="3098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9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  <p:grpSp>
              <p:nvGrpSpPr>
                <p:cNvPr id="3095" name="Group 107"/>
                <p:cNvGrpSpPr>
                  <a:grpSpLocks/>
                </p:cNvGrpSpPr>
                <p:nvPr/>
              </p:nvGrpSpPr>
              <p:grpSpPr bwMode="auto">
                <a:xfrm>
                  <a:off x="4101" y="1679"/>
                  <a:ext cx="221" cy="288"/>
                  <a:chOff x="4505" y="757"/>
                  <a:chExt cx="221" cy="288"/>
                </a:xfrm>
              </p:grpSpPr>
              <p:sp>
                <p:nvSpPr>
                  <p:cNvPr id="3096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856"/>
                    <a:ext cx="128" cy="1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7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5" y="757"/>
                    <a:ext cx="221" cy="288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>
                        <a:solidFill>
                          <a:schemeClr val="bg2"/>
                        </a:solidFill>
                        <a:sym typeface="Symbol" pitchFamily="18" charset="2"/>
                      </a:rPr>
                      <a:t></a:t>
                    </a:r>
                  </a:p>
                </p:txBody>
              </p:sp>
            </p:grpSp>
          </p:grpSp>
        </p:grpSp>
        <p:sp>
          <p:nvSpPr>
            <p:cNvPr id="3086" name="Line 111"/>
            <p:cNvSpPr>
              <a:spLocks noChangeShapeType="1"/>
            </p:cNvSpPr>
            <p:nvPr/>
          </p:nvSpPr>
          <p:spPr bwMode="auto">
            <a:xfrm flipH="1">
              <a:off x="7333850" y="3260926"/>
              <a:ext cx="4572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1" name="Oval 115"/>
            <p:cNvSpPr>
              <a:spLocks noChangeArrowheads="1"/>
            </p:cNvSpPr>
            <p:nvPr/>
          </p:nvSpPr>
          <p:spPr bwMode="auto">
            <a:xfrm>
              <a:off x="7854550" y="3210126"/>
              <a:ext cx="889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 flipH="1">
              <a:off x="6827325" y="3273625"/>
              <a:ext cx="352311" cy="59304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546779" y="3259979"/>
              <a:ext cx="300445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7190522" y="2000983"/>
              <a:ext cx="0" cy="25828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5419498" y="2422752"/>
            <a:ext cx="5778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7" name="Equation" r:id="rId14" imgW="355292" imgH="203024" progId="Equation.DSMT4">
                    <p:embed/>
                  </p:oleObj>
                </mc:Choice>
                <mc:Fallback>
                  <p:oleObj name="Equation" r:id="rId14" imgW="355292" imgH="203024" progId="Equation.DSMT4">
                    <p:embed/>
                    <p:pic>
                      <p:nvPicPr>
                        <p:cNvPr id="0" name="Picture 2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9498" y="2422752"/>
                          <a:ext cx="57785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8"/>
            <p:cNvGraphicFramePr>
              <a:graphicFrameLocks noChangeAspect="1"/>
            </p:cNvGraphicFramePr>
            <p:nvPr/>
          </p:nvGraphicFramePr>
          <p:xfrm>
            <a:off x="8663667" y="3131458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2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63667" y="3131458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9"/>
            <p:cNvGraphicFramePr>
              <a:graphicFrameLocks noChangeAspect="1"/>
            </p:cNvGraphicFramePr>
            <p:nvPr/>
          </p:nvGraphicFramePr>
          <p:xfrm>
            <a:off x="7075488" y="1619250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9"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2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5488" y="1619250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0"/>
            <p:cNvGraphicFramePr>
              <a:graphicFrameLocks noChangeAspect="1"/>
            </p:cNvGraphicFramePr>
            <p:nvPr/>
          </p:nvGraphicFramePr>
          <p:xfrm>
            <a:off x="6955064" y="3599996"/>
            <a:ext cx="2476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" name="Equation" r:id="rId20" imgW="152268" imgH="152268" progId="Equation.DSMT4">
                    <p:embed/>
                  </p:oleObj>
                </mc:Choice>
                <mc:Fallback>
                  <p:oleObj name="Equation" r:id="rId20" imgW="152268" imgH="152268" progId="Equation.DSMT4">
                    <p:embed/>
                    <p:pic>
                      <p:nvPicPr>
                        <p:cNvPr id="0" name="Picture 2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5064" y="3599996"/>
                          <a:ext cx="247650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1"/>
            <p:cNvGraphicFramePr>
              <a:graphicFrameLocks noChangeAspect="1"/>
            </p:cNvGraphicFramePr>
            <p:nvPr/>
          </p:nvGraphicFramePr>
          <p:xfrm>
            <a:off x="7630206" y="2923949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" name="Equation" r:id="rId22" imgW="126780" imgH="164814" progId="Equation.DSMT4">
                    <p:embed/>
                  </p:oleObj>
                </mc:Choice>
                <mc:Fallback>
                  <p:oleObj name="Equation" r:id="rId22" imgW="126780" imgH="164814" progId="Equation.DSMT4">
                    <p:embed/>
                    <p:pic>
                      <p:nvPicPr>
                        <p:cNvPr id="0" name="Picture 2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0206" y="2923949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2"/>
            <p:cNvGraphicFramePr>
              <a:graphicFrameLocks noChangeAspect="1"/>
            </p:cNvGraphicFramePr>
            <p:nvPr/>
          </p:nvGraphicFramePr>
          <p:xfrm>
            <a:off x="6945995" y="2923268"/>
            <a:ext cx="268288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" name="Equation" r:id="rId24" imgW="164957" imgH="190335" progId="Equation.DSMT4">
                    <p:embed/>
                  </p:oleObj>
                </mc:Choice>
                <mc:Fallback>
                  <p:oleObj name="Equation" r:id="rId24" imgW="164957" imgH="190335" progId="Equation.DSMT4">
                    <p:embed/>
                    <p:pic>
                      <p:nvPicPr>
                        <p:cNvPr id="0" name="Picture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5995" y="2923268"/>
                          <a:ext cx="268288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3"/>
            <p:cNvGraphicFramePr>
              <a:graphicFrameLocks noChangeAspect="1"/>
            </p:cNvGraphicFramePr>
            <p:nvPr/>
          </p:nvGraphicFramePr>
          <p:xfrm>
            <a:off x="8042956" y="2934608"/>
            <a:ext cx="206375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" name="Equation" r:id="rId26" imgW="126780" imgH="164814" progId="Equation.DSMT4">
                    <p:embed/>
                  </p:oleObj>
                </mc:Choice>
                <mc:Fallback>
                  <p:oleObj name="Equation" r:id="rId26" imgW="126780" imgH="164814" progId="Equation.DSMT4">
                    <p:embed/>
                    <p:pic>
                      <p:nvPicPr>
                        <p:cNvPr id="0" name="Picture 2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2956" y="2934608"/>
                          <a:ext cx="206375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8573" y="739370"/>
            <a:ext cx="4427220" cy="313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Box 2"/>
          <p:cNvSpPr txBox="1">
            <a:spLocks noChangeArrowheads="1"/>
          </p:cNvSpPr>
          <p:nvPr/>
        </p:nvSpPr>
        <p:spPr bwMode="auto">
          <a:xfrm>
            <a:off x="2819400" y="0"/>
            <a:ext cx="3417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aphicFrame>
        <p:nvGraphicFramePr>
          <p:cNvPr id="31746" name="Object 21"/>
          <p:cNvGraphicFramePr>
            <a:graphicFrameLocks noChangeAspect="1"/>
          </p:cNvGraphicFramePr>
          <p:nvPr/>
        </p:nvGraphicFramePr>
        <p:xfrm>
          <a:off x="4763552" y="4773427"/>
          <a:ext cx="278130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8" name="Equation" r:id="rId4" imgW="1384300" imgH="889000" progId="Equation.DSMT4">
                  <p:embed/>
                </p:oleObj>
              </mc:Choice>
              <mc:Fallback>
                <p:oleObj name="Equation" r:id="rId4" imgW="1384300" imgH="8890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552" y="4773427"/>
                        <a:ext cx="2781300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4" name="Text Box 22"/>
          <p:cNvSpPr txBox="1">
            <a:spLocks noChangeArrowheads="1"/>
          </p:cNvSpPr>
          <p:nvPr/>
        </p:nvSpPr>
        <p:spPr bwMode="auto">
          <a:xfrm>
            <a:off x="871311" y="1169987"/>
            <a:ext cx="2120900" cy="3968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Find </a:t>
            </a:r>
            <a:r>
              <a:rPr lang="en-US" sz="2000" i="1" u="sng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dirty="0">
                <a:solidFill>
                  <a:schemeClr val="bg2"/>
                </a:solidFill>
              </a:rPr>
              <a:t> everywhere</a:t>
            </a:r>
          </a:p>
        </p:txBody>
      </p:sp>
      <p:sp>
        <p:nvSpPr>
          <p:cNvPr id="31765" name="Text Box 24"/>
          <p:cNvSpPr txBox="1">
            <a:spLocks noChangeArrowheads="1"/>
          </p:cNvSpPr>
          <p:nvPr/>
        </p:nvSpPr>
        <p:spPr bwMode="auto">
          <a:xfrm>
            <a:off x="1900671" y="5192589"/>
            <a:ext cx="1179513" cy="70167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Assume</a:t>
            </a:r>
          </a:p>
          <a:p>
            <a:pPr algn="ctr"/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w &gt;&gt; h</a:t>
            </a:r>
          </a:p>
        </p:txBody>
      </p:sp>
      <p:sp>
        <p:nvSpPr>
          <p:cNvPr id="31766" name="Text Box 26"/>
          <p:cNvSpPr txBox="1">
            <a:spLocks noChangeArrowheads="1"/>
          </p:cNvSpPr>
          <p:nvPr/>
        </p:nvSpPr>
        <p:spPr bwMode="auto">
          <a:xfrm>
            <a:off x="3946008" y="961799"/>
            <a:ext cx="436529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hlink"/>
                </a:solidFill>
              </a:rPr>
              <a:t>Parallel-plate transmission line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56370" y="5997040"/>
            <a:ext cx="289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(We neglect fringing here.)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552450" y="5211763"/>
          <a:ext cx="185738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" name="Equation" r:id="rId6" imgW="114102" imgH="126780" progId="Equation.DSMT4">
                  <p:embed/>
                </p:oleObj>
              </mc:Choice>
              <mc:Fallback>
                <p:oleObj name="Equation" r:id="rId6" imgW="114102" imgH="12678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5211763"/>
                        <a:ext cx="185738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800100" y="1714500"/>
            <a:ext cx="6545044" cy="3467100"/>
            <a:chOff x="800100" y="1714500"/>
            <a:chExt cx="6545044" cy="3467100"/>
          </a:xfrm>
        </p:grpSpPr>
        <p:sp>
          <p:nvSpPr>
            <p:cNvPr id="31748" name="AutoShape 6"/>
            <p:cNvSpPr>
              <a:spLocks noChangeArrowheads="1"/>
            </p:cNvSpPr>
            <p:nvPr/>
          </p:nvSpPr>
          <p:spPr bwMode="auto">
            <a:xfrm>
              <a:off x="2044700" y="2146300"/>
              <a:ext cx="4508500" cy="1854200"/>
            </a:xfrm>
            <a:prstGeom prst="cube">
              <a:avLst>
                <a:gd name="adj" fmla="val 96833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9" name="AutoShape 5"/>
            <p:cNvSpPr>
              <a:spLocks noChangeArrowheads="1"/>
            </p:cNvSpPr>
            <p:nvPr/>
          </p:nvSpPr>
          <p:spPr bwMode="auto">
            <a:xfrm>
              <a:off x="2057400" y="1714500"/>
              <a:ext cx="4508500" cy="1854200"/>
            </a:xfrm>
            <a:prstGeom prst="cube">
              <a:avLst>
                <a:gd name="adj" fmla="val 96833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Line 7"/>
            <p:cNvSpPr>
              <a:spLocks noChangeShapeType="1"/>
            </p:cNvSpPr>
            <p:nvPr/>
          </p:nvSpPr>
          <p:spPr bwMode="auto">
            <a:xfrm>
              <a:off x="1803400" y="3570350"/>
              <a:ext cx="0" cy="381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2" name="Line 9"/>
            <p:cNvSpPr>
              <a:spLocks noChangeShapeType="1"/>
            </p:cNvSpPr>
            <p:nvPr/>
          </p:nvSpPr>
          <p:spPr bwMode="auto">
            <a:xfrm>
              <a:off x="2044700" y="4343400"/>
              <a:ext cx="2692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4" name="AutoShape 11"/>
            <p:cNvSpPr>
              <a:spLocks noChangeArrowheads="1"/>
            </p:cNvSpPr>
            <p:nvPr/>
          </p:nvSpPr>
          <p:spPr bwMode="auto">
            <a:xfrm rot="8040762">
              <a:off x="5239668" y="3157877"/>
              <a:ext cx="990600" cy="176212"/>
            </a:xfrm>
            <a:prstGeom prst="rightArrow">
              <a:avLst>
                <a:gd name="adj1" fmla="val 50000"/>
                <a:gd name="adj2" fmla="val 140541"/>
              </a:avLst>
            </a:prstGeom>
            <a:solidFill>
              <a:srgbClr val="0033CC"/>
            </a:solidFill>
            <a:ln w="12700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AutoShape 12"/>
            <p:cNvSpPr>
              <a:spLocks noChangeArrowheads="1"/>
            </p:cNvSpPr>
            <p:nvPr/>
          </p:nvSpPr>
          <p:spPr bwMode="auto">
            <a:xfrm rot="8040762" flipH="1" flipV="1">
              <a:off x="3785394" y="2536031"/>
              <a:ext cx="990600" cy="153988"/>
            </a:xfrm>
            <a:prstGeom prst="rightArrow">
              <a:avLst>
                <a:gd name="adj1" fmla="val 50000"/>
                <a:gd name="adj2" fmla="val 160824"/>
              </a:avLst>
            </a:prstGeom>
            <a:solidFill>
              <a:srgbClr val="0033CC"/>
            </a:solidFill>
            <a:ln w="12700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Line 15"/>
            <p:cNvSpPr>
              <a:spLocks noChangeShapeType="1"/>
            </p:cNvSpPr>
            <p:nvPr/>
          </p:nvSpPr>
          <p:spPr bwMode="auto">
            <a:xfrm>
              <a:off x="5321300" y="4038600"/>
              <a:ext cx="16510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0" name="Line 17"/>
            <p:cNvSpPr>
              <a:spLocks noChangeShapeType="1"/>
            </p:cNvSpPr>
            <p:nvPr/>
          </p:nvSpPr>
          <p:spPr bwMode="auto">
            <a:xfrm flipV="1">
              <a:off x="2032000" y="2349500"/>
              <a:ext cx="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2" name="Line 19"/>
            <p:cNvSpPr>
              <a:spLocks noChangeShapeType="1"/>
            </p:cNvSpPr>
            <p:nvPr/>
          </p:nvSpPr>
          <p:spPr bwMode="auto">
            <a:xfrm flipH="1">
              <a:off x="800100" y="4165600"/>
              <a:ext cx="1054100" cy="1016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" name="Object 4"/>
            <p:cNvGraphicFramePr>
              <a:graphicFrameLocks noChangeAspect="1"/>
            </p:cNvGraphicFramePr>
            <p:nvPr/>
          </p:nvGraphicFramePr>
          <p:xfrm>
            <a:off x="7138769" y="3948115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0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8769" y="3948115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1925638" y="1955800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1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5638" y="1955800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6"/>
            <p:cNvGraphicFramePr>
              <a:graphicFrameLocks noChangeAspect="1"/>
            </p:cNvGraphicFramePr>
            <p:nvPr/>
          </p:nvGraphicFramePr>
          <p:xfrm>
            <a:off x="1423988" y="3587750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2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3988" y="3587750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3198813" y="4503738"/>
            <a:ext cx="2476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3" name="Equation" r:id="rId14" imgW="152334" imgH="139639" progId="Equation.DSMT4">
                    <p:embed/>
                  </p:oleObj>
                </mc:Choice>
                <mc:Fallback>
                  <p:oleObj name="Equation" r:id="rId14" imgW="152334" imgH="139639" progId="Equation.DSMT4">
                    <p:embed/>
                    <p:pic>
                      <p:nvPicPr>
                        <p:cNvPr id="0" name="Picture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813" y="4503738"/>
                          <a:ext cx="2476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8"/>
            <p:cNvGraphicFramePr>
              <a:graphicFrameLocks noChangeAspect="1"/>
            </p:cNvGraphicFramePr>
            <p:nvPr/>
          </p:nvGraphicFramePr>
          <p:xfrm>
            <a:off x="6159500" y="3141663"/>
            <a:ext cx="2063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4" name="Equation" r:id="rId16" imgW="126835" imgH="152202" progId="Equation.DSMT4">
                    <p:embed/>
                  </p:oleObj>
                </mc:Choice>
                <mc:Fallback>
                  <p:oleObj name="Equation" r:id="rId16" imgW="126835" imgH="152202" progId="Equation.DSMT4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9500" y="3141663"/>
                          <a:ext cx="2063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9"/>
            <p:cNvGraphicFramePr>
              <a:graphicFrameLocks noChangeAspect="1"/>
            </p:cNvGraphicFramePr>
            <p:nvPr/>
          </p:nvGraphicFramePr>
          <p:xfrm>
            <a:off x="3840843" y="2292577"/>
            <a:ext cx="2063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5" name="Equation" r:id="rId18" imgW="126835" imgH="152202" progId="Equation.DSMT4">
                    <p:embed/>
                  </p:oleObj>
                </mc:Choice>
                <mc:Fallback>
                  <p:oleObj name="Equation" r:id="rId18" imgW="126835" imgH="152202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843" y="2292577"/>
                          <a:ext cx="2063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Box 2"/>
          <p:cNvSpPr txBox="1">
            <a:spLocks noChangeArrowheads="1"/>
          </p:cNvSpPr>
          <p:nvPr/>
        </p:nvSpPr>
        <p:spPr bwMode="auto">
          <a:xfrm>
            <a:off x="2616200" y="0"/>
            <a:ext cx="3836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32770" name="Object 53"/>
          <p:cNvGraphicFramePr>
            <a:graphicFrameLocks noChangeAspect="1"/>
          </p:cNvGraphicFramePr>
          <p:nvPr/>
        </p:nvGraphicFramePr>
        <p:xfrm>
          <a:off x="3207884" y="4415519"/>
          <a:ext cx="2576512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6" name="Equation" r:id="rId4" imgW="1282700" imgH="889000" progId="Equation.DSMT4">
                  <p:embed/>
                </p:oleObj>
              </mc:Choice>
              <mc:Fallback>
                <p:oleObj name="Equation" r:id="rId4" imgW="1282700" imgH="8890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7884" y="4415519"/>
                        <a:ext cx="2576512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57"/>
          <p:cNvSpPr txBox="1">
            <a:spLocks noChangeArrowheads="1"/>
          </p:cNvSpPr>
          <p:nvPr/>
        </p:nvSpPr>
        <p:spPr bwMode="auto">
          <a:xfrm>
            <a:off x="1181552" y="3643313"/>
            <a:ext cx="688476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Two parallel sheets </a:t>
            </a:r>
            <a:r>
              <a:rPr lang="en-US" sz="2000" dirty="0" smtClean="0">
                <a:solidFill>
                  <a:schemeClr val="bg1"/>
                </a:solidFill>
              </a:rPr>
              <a:t>(plates) of </a:t>
            </a:r>
            <a:r>
              <a:rPr lang="en-US" sz="2000" dirty="0">
                <a:solidFill>
                  <a:schemeClr val="bg1"/>
                </a:solidFill>
              </a:rPr>
              <a:t>opposite surface current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260475" y="998083"/>
            <a:ext cx="6748699" cy="2179638"/>
            <a:chOff x="1260475" y="1052513"/>
            <a:chExt cx="6748699" cy="2179638"/>
          </a:xfrm>
        </p:grpSpPr>
        <p:grpSp>
          <p:nvGrpSpPr>
            <p:cNvPr id="44" name="Group 43"/>
            <p:cNvGrpSpPr/>
            <p:nvPr/>
          </p:nvGrpSpPr>
          <p:grpSpPr>
            <a:xfrm>
              <a:off x="1625600" y="1498601"/>
              <a:ext cx="6022977" cy="1733550"/>
              <a:chOff x="1625600" y="1498601"/>
              <a:chExt cx="6022977" cy="1733550"/>
            </a:xfrm>
          </p:grpSpPr>
          <p:sp>
            <p:nvSpPr>
              <p:cNvPr id="32774" name="Line 3"/>
              <p:cNvSpPr>
                <a:spLocks noChangeShapeType="1"/>
              </p:cNvSpPr>
              <p:nvPr/>
            </p:nvSpPr>
            <p:spPr bwMode="auto">
              <a:xfrm flipV="1">
                <a:off x="2182813" y="1498601"/>
                <a:ext cx="0" cy="173355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75" name="Line 4"/>
              <p:cNvSpPr>
                <a:spLocks noChangeShapeType="1"/>
              </p:cNvSpPr>
              <p:nvPr/>
            </p:nvSpPr>
            <p:spPr bwMode="auto">
              <a:xfrm flipV="1">
                <a:off x="1944688" y="3065463"/>
                <a:ext cx="5703889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78" name="Line 11"/>
              <p:cNvSpPr>
                <a:spLocks noChangeShapeType="1"/>
              </p:cNvSpPr>
              <p:nvPr/>
            </p:nvSpPr>
            <p:spPr bwMode="auto">
              <a:xfrm>
                <a:off x="2501900" y="3062288"/>
                <a:ext cx="4754564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79" name="Line 12"/>
              <p:cNvSpPr>
                <a:spLocks noChangeShapeType="1"/>
              </p:cNvSpPr>
              <p:nvPr/>
            </p:nvSpPr>
            <p:spPr bwMode="auto">
              <a:xfrm>
                <a:off x="2503488" y="2239963"/>
                <a:ext cx="4754564" cy="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80" name="Oval 17"/>
              <p:cNvSpPr>
                <a:spLocks noChangeArrowheads="1"/>
              </p:cNvSpPr>
              <p:nvPr/>
            </p:nvSpPr>
            <p:spPr bwMode="auto">
              <a:xfrm>
                <a:off x="4757738" y="2101851"/>
                <a:ext cx="257175" cy="25558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1" name="Line 18"/>
              <p:cNvSpPr>
                <a:spLocks noChangeShapeType="1"/>
              </p:cNvSpPr>
              <p:nvPr/>
            </p:nvSpPr>
            <p:spPr bwMode="auto">
              <a:xfrm>
                <a:off x="4795838" y="2135188"/>
                <a:ext cx="195263" cy="1825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82" name="Line 19"/>
              <p:cNvSpPr>
                <a:spLocks noChangeShapeType="1"/>
              </p:cNvSpPr>
              <p:nvPr/>
            </p:nvSpPr>
            <p:spPr bwMode="auto">
              <a:xfrm flipV="1">
                <a:off x="4811713" y="2128838"/>
                <a:ext cx="158750" cy="2047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83" name="Oval 21"/>
              <p:cNvSpPr>
                <a:spLocks noChangeArrowheads="1"/>
              </p:cNvSpPr>
              <p:nvPr/>
            </p:nvSpPr>
            <p:spPr bwMode="auto">
              <a:xfrm>
                <a:off x="6741485" y="2922588"/>
                <a:ext cx="257175" cy="25558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4" name="Oval 22"/>
              <p:cNvSpPr>
                <a:spLocks noChangeArrowheads="1"/>
              </p:cNvSpPr>
              <p:nvPr/>
            </p:nvSpPr>
            <p:spPr bwMode="auto">
              <a:xfrm>
                <a:off x="6822448" y="3005138"/>
                <a:ext cx="88900" cy="889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5" name="Oval 24"/>
              <p:cNvSpPr>
                <a:spLocks noChangeArrowheads="1"/>
              </p:cNvSpPr>
              <p:nvPr/>
            </p:nvSpPr>
            <p:spPr bwMode="auto">
              <a:xfrm>
                <a:off x="3802063" y="2101851"/>
                <a:ext cx="257175" cy="25558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Line 25"/>
              <p:cNvSpPr>
                <a:spLocks noChangeShapeType="1"/>
              </p:cNvSpPr>
              <p:nvPr/>
            </p:nvSpPr>
            <p:spPr bwMode="auto">
              <a:xfrm>
                <a:off x="3833813" y="2141538"/>
                <a:ext cx="195263" cy="1825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87" name="Line 26"/>
              <p:cNvSpPr>
                <a:spLocks noChangeShapeType="1"/>
              </p:cNvSpPr>
              <p:nvPr/>
            </p:nvSpPr>
            <p:spPr bwMode="auto">
              <a:xfrm flipV="1">
                <a:off x="3856038" y="2128838"/>
                <a:ext cx="158750" cy="2047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88" name="Oval 28"/>
              <p:cNvSpPr>
                <a:spLocks noChangeArrowheads="1"/>
              </p:cNvSpPr>
              <p:nvPr/>
            </p:nvSpPr>
            <p:spPr bwMode="auto">
              <a:xfrm>
                <a:off x="2805113" y="2120901"/>
                <a:ext cx="257175" cy="25558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9" name="Line 29"/>
              <p:cNvSpPr>
                <a:spLocks noChangeShapeType="1"/>
              </p:cNvSpPr>
              <p:nvPr/>
            </p:nvSpPr>
            <p:spPr bwMode="auto">
              <a:xfrm>
                <a:off x="2843213" y="2160588"/>
                <a:ext cx="195263" cy="1825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90" name="Line 30"/>
              <p:cNvSpPr>
                <a:spLocks noChangeShapeType="1"/>
              </p:cNvSpPr>
              <p:nvPr/>
            </p:nvSpPr>
            <p:spPr bwMode="auto">
              <a:xfrm flipV="1">
                <a:off x="2859088" y="2147888"/>
                <a:ext cx="158750" cy="2047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91" name="Oval 32"/>
              <p:cNvSpPr>
                <a:spLocks noChangeArrowheads="1"/>
              </p:cNvSpPr>
              <p:nvPr/>
            </p:nvSpPr>
            <p:spPr bwMode="auto">
              <a:xfrm>
                <a:off x="5795964" y="2092326"/>
                <a:ext cx="257175" cy="25558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2" name="Line 33"/>
              <p:cNvSpPr>
                <a:spLocks noChangeShapeType="1"/>
              </p:cNvSpPr>
              <p:nvPr/>
            </p:nvSpPr>
            <p:spPr bwMode="auto">
              <a:xfrm>
                <a:off x="5834064" y="2132013"/>
                <a:ext cx="195263" cy="1825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93" name="Line 34"/>
              <p:cNvSpPr>
                <a:spLocks noChangeShapeType="1"/>
              </p:cNvSpPr>
              <p:nvPr/>
            </p:nvSpPr>
            <p:spPr bwMode="auto">
              <a:xfrm flipV="1">
                <a:off x="5848351" y="2119313"/>
                <a:ext cx="158750" cy="2047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94" name="Oval 36"/>
              <p:cNvSpPr>
                <a:spLocks noChangeArrowheads="1"/>
              </p:cNvSpPr>
              <p:nvPr/>
            </p:nvSpPr>
            <p:spPr bwMode="auto">
              <a:xfrm>
                <a:off x="6748464" y="2092326"/>
                <a:ext cx="257175" cy="25558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5" name="Line 37"/>
              <p:cNvSpPr>
                <a:spLocks noChangeShapeType="1"/>
              </p:cNvSpPr>
              <p:nvPr/>
            </p:nvSpPr>
            <p:spPr bwMode="auto">
              <a:xfrm>
                <a:off x="6786564" y="2132013"/>
                <a:ext cx="195263" cy="18256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96" name="Line 38"/>
              <p:cNvSpPr>
                <a:spLocks noChangeShapeType="1"/>
              </p:cNvSpPr>
              <p:nvPr/>
            </p:nvSpPr>
            <p:spPr bwMode="auto">
              <a:xfrm flipV="1">
                <a:off x="6797676" y="2119313"/>
                <a:ext cx="158750" cy="20478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797" name="Oval 40"/>
              <p:cNvSpPr>
                <a:spLocks noChangeArrowheads="1"/>
              </p:cNvSpPr>
              <p:nvPr/>
            </p:nvSpPr>
            <p:spPr bwMode="auto">
              <a:xfrm>
                <a:off x="5779460" y="2922588"/>
                <a:ext cx="257175" cy="25558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8" name="Oval 41"/>
              <p:cNvSpPr>
                <a:spLocks noChangeArrowheads="1"/>
              </p:cNvSpPr>
              <p:nvPr/>
            </p:nvSpPr>
            <p:spPr bwMode="auto">
              <a:xfrm>
                <a:off x="5860423" y="3005138"/>
                <a:ext cx="88900" cy="889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9" name="Oval 43"/>
              <p:cNvSpPr>
                <a:spLocks noChangeArrowheads="1"/>
              </p:cNvSpPr>
              <p:nvPr/>
            </p:nvSpPr>
            <p:spPr bwMode="auto">
              <a:xfrm>
                <a:off x="4807910" y="2932113"/>
                <a:ext cx="257175" cy="25558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0" name="Oval 44"/>
              <p:cNvSpPr>
                <a:spLocks noChangeArrowheads="1"/>
              </p:cNvSpPr>
              <p:nvPr/>
            </p:nvSpPr>
            <p:spPr bwMode="auto">
              <a:xfrm>
                <a:off x="4888872" y="3014663"/>
                <a:ext cx="88900" cy="889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" name="Oval 46"/>
              <p:cNvSpPr>
                <a:spLocks noChangeArrowheads="1"/>
              </p:cNvSpPr>
              <p:nvPr/>
            </p:nvSpPr>
            <p:spPr bwMode="auto">
              <a:xfrm>
                <a:off x="3845885" y="2932113"/>
                <a:ext cx="257175" cy="25558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2" name="Oval 47"/>
              <p:cNvSpPr>
                <a:spLocks noChangeArrowheads="1"/>
              </p:cNvSpPr>
              <p:nvPr/>
            </p:nvSpPr>
            <p:spPr bwMode="auto">
              <a:xfrm>
                <a:off x="3926847" y="3014663"/>
                <a:ext cx="88900" cy="889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3" name="Oval 49"/>
              <p:cNvSpPr>
                <a:spLocks noChangeArrowheads="1"/>
              </p:cNvSpPr>
              <p:nvPr/>
            </p:nvSpPr>
            <p:spPr bwMode="auto">
              <a:xfrm>
                <a:off x="2817184" y="2922588"/>
                <a:ext cx="257175" cy="25558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4" name="Oval 50"/>
              <p:cNvSpPr>
                <a:spLocks noChangeArrowheads="1"/>
              </p:cNvSpPr>
              <p:nvPr/>
            </p:nvSpPr>
            <p:spPr bwMode="auto">
              <a:xfrm>
                <a:off x="2898147" y="3005138"/>
                <a:ext cx="88900" cy="889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5" name="Line 54"/>
              <p:cNvSpPr>
                <a:spLocks noChangeShapeType="1"/>
              </p:cNvSpPr>
              <p:nvPr/>
            </p:nvSpPr>
            <p:spPr bwMode="auto">
              <a:xfrm>
                <a:off x="1625600" y="2209801"/>
                <a:ext cx="0" cy="90170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aphicFrame>
          <p:nvGraphicFramePr>
            <p:cNvPr id="41" name="Object 4"/>
            <p:cNvGraphicFramePr>
              <a:graphicFrameLocks noChangeAspect="1"/>
            </p:cNvGraphicFramePr>
            <p:nvPr/>
          </p:nvGraphicFramePr>
          <p:xfrm>
            <a:off x="7802799" y="2968399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7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2799" y="2968399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"/>
            <p:cNvGraphicFramePr>
              <a:graphicFrameLocks noChangeAspect="1"/>
            </p:cNvGraphicFramePr>
            <p:nvPr/>
          </p:nvGraphicFramePr>
          <p:xfrm>
            <a:off x="2078038" y="1052513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8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8038" y="1052513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"/>
            <p:cNvGraphicFramePr>
              <a:graphicFrameLocks noChangeAspect="1"/>
            </p:cNvGraphicFramePr>
            <p:nvPr/>
          </p:nvGraphicFramePr>
          <p:xfrm>
            <a:off x="1260475" y="2500313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9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475" y="2500313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2247900" y="0"/>
            <a:ext cx="4357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33794" name="Object 1024"/>
          <p:cNvGraphicFramePr>
            <a:graphicFrameLocks noChangeAspect="1"/>
          </p:cNvGraphicFramePr>
          <p:nvPr/>
        </p:nvGraphicFramePr>
        <p:xfrm>
          <a:off x="3678238" y="5500688"/>
          <a:ext cx="2030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0" name="Equation" r:id="rId4" imgW="1002865" imgH="241195" progId="Equation.DSMT4">
                  <p:embed/>
                </p:oleObj>
              </mc:Choice>
              <mc:Fallback>
                <p:oleObj name="Equation" r:id="rId4" imgW="1002865" imgH="241195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5500688"/>
                        <a:ext cx="20304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3797" name="Text Box 57"/>
          <p:cNvSpPr txBox="1">
            <a:spLocks noChangeArrowheads="1"/>
          </p:cNvSpPr>
          <p:nvPr/>
        </p:nvSpPr>
        <p:spPr bwMode="auto">
          <a:xfrm>
            <a:off x="1765800" y="4367213"/>
            <a:ext cx="23177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33CC33"/>
                </a:solidFill>
              </a:rPr>
              <a:t>M</a:t>
            </a:r>
            <a:r>
              <a:rPr lang="en-US" dirty="0" smtClean="0">
                <a:solidFill>
                  <a:srgbClr val="33CC33"/>
                </a:solidFill>
              </a:rPr>
              <a:t>agnetic </a:t>
            </a:r>
            <a:r>
              <a:rPr lang="en-US" dirty="0">
                <a:solidFill>
                  <a:srgbClr val="33CC33"/>
                </a:solidFill>
              </a:rPr>
              <a:t>field due </a:t>
            </a:r>
            <a:r>
              <a:rPr lang="en-US" dirty="0" smtClean="0">
                <a:solidFill>
                  <a:srgbClr val="33CC33"/>
                </a:solidFill>
              </a:rPr>
              <a:t>to </a:t>
            </a:r>
            <a:r>
              <a:rPr lang="en-US" dirty="0">
                <a:solidFill>
                  <a:srgbClr val="33CC33"/>
                </a:solidFill>
              </a:rPr>
              <a:t>bottom </a:t>
            </a:r>
            <a:r>
              <a:rPr lang="en-US" dirty="0" smtClean="0">
                <a:solidFill>
                  <a:srgbClr val="33CC33"/>
                </a:solidFill>
              </a:rPr>
              <a:t>plate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33798" name="Text Box 58"/>
          <p:cNvSpPr txBox="1">
            <a:spLocks noChangeArrowheads="1"/>
          </p:cNvSpPr>
          <p:nvPr/>
        </p:nvSpPr>
        <p:spPr bwMode="auto">
          <a:xfrm>
            <a:off x="4820400" y="4341813"/>
            <a:ext cx="23177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00FF"/>
                </a:solidFill>
              </a:rPr>
              <a:t>M</a:t>
            </a:r>
            <a:r>
              <a:rPr lang="en-US" dirty="0" smtClean="0">
                <a:solidFill>
                  <a:srgbClr val="FF00FF"/>
                </a:solidFill>
              </a:rPr>
              <a:t>agnetic </a:t>
            </a:r>
            <a:r>
              <a:rPr lang="en-US" dirty="0">
                <a:solidFill>
                  <a:srgbClr val="FF00FF"/>
                </a:solidFill>
              </a:rPr>
              <a:t>field due to top </a:t>
            </a:r>
            <a:r>
              <a:rPr lang="en-US" dirty="0" smtClean="0">
                <a:solidFill>
                  <a:srgbClr val="FF00FF"/>
                </a:solidFill>
              </a:rPr>
              <a:t>plate</a:t>
            </a:r>
            <a:endParaRPr lang="en-US" dirty="0">
              <a:solidFill>
                <a:srgbClr val="FF00FF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216932" y="1243013"/>
            <a:ext cx="6672260" cy="2536826"/>
            <a:chOff x="1216932" y="1243013"/>
            <a:chExt cx="6672260" cy="2536826"/>
          </a:xfrm>
        </p:grpSpPr>
        <p:sp>
          <p:nvSpPr>
            <p:cNvPr id="33799" name="Line 3"/>
            <p:cNvSpPr>
              <a:spLocks noChangeShapeType="1"/>
            </p:cNvSpPr>
            <p:nvPr/>
          </p:nvSpPr>
          <p:spPr bwMode="auto">
            <a:xfrm flipV="1">
              <a:off x="2119313" y="1752601"/>
              <a:ext cx="0" cy="17335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0" name="Line 4"/>
            <p:cNvSpPr>
              <a:spLocks noChangeShapeType="1"/>
            </p:cNvSpPr>
            <p:nvPr/>
          </p:nvSpPr>
          <p:spPr bwMode="auto">
            <a:xfrm flipV="1">
              <a:off x="1868488" y="3308351"/>
              <a:ext cx="570389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1" name="Line 5"/>
            <p:cNvSpPr>
              <a:spLocks noChangeShapeType="1"/>
            </p:cNvSpPr>
            <p:nvPr/>
          </p:nvSpPr>
          <p:spPr bwMode="auto">
            <a:xfrm flipH="1">
              <a:off x="5067301" y="2884488"/>
              <a:ext cx="646113" cy="15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5" name="Line 9"/>
            <p:cNvSpPr>
              <a:spLocks noChangeShapeType="1"/>
            </p:cNvSpPr>
            <p:nvPr/>
          </p:nvSpPr>
          <p:spPr bwMode="auto">
            <a:xfrm>
              <a:off x="2438400" y="3316288"/>
              <a:ext cx="4754564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6" name="Line 10"/>
            <p:cNvSpPr>
              <a:spLocks noChangeShapeType="1"/>
            </p:cNvSpPr>
            <p:nvPr/>
          </p:nvSpPr>
          <p:spPr bwMode="auto">
            <a:xfrm>
              <a:off x="2439988" y="2493963"/>
              <a:ext cx="4754564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7" name="Line 11"/>
            <p:cNvSpPr>
              <a:spLocks noChangeShapeType="1"/>
            </p:cNvSpPr>
            <p:nvPr/>
          </p:nvSpPr>
          <p:spPr bwMode="auto">
            <a:xfrm flipH="1">
              <a:off x="3068638" y="2887601"/>
              <a:ext cx="646113" cy="1588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8" name="Line 12"/>
            <p:cNvSpPr>
              <a:spLocks noChangeShapeType="1"/>
            </p:cNvSpPr>
            <p:nvPr/>
          </p:nvSpPr>
          <p:spPr bwMode="auto">
            <a:xfrm flipH="1">
              <a:off x="5059300" y="3779839"/>
              <a:ext cx="66323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3810" name="Group 14"/>
            <p:cNvGrpSpPr>
              <a:grpSpLocks/>
            </p:cNvGrpSpPr>
            <p:nvPr/>
          </p:nvGrpSpPr>
          <p:grpSpPr bwMode="auto">
            <a:xfrm>
              <a:off x="4700589" y="2355851"/>
              <a:ext cx="257175" cy="255588"/>
              <a:chOff x="3783" y="2296"/>
              <a:chExt cx="162" cy="161"/>
            </a:xfrm>
          </p:grpSpPr>
          <p:sp>
            <p:nvSpPr>
              <p:cNvPr id="33847" name="Oval 15"/>
              <p:cNvSpPr>
                <a:spLocks noChangeArrowheads="1"/>
              </p:cNvSpPr>
              <p:nvPr/>
            </p:nvSpPr>
            <p:spPr bwMode="auto">
              <a:xfrm>
                <a:off x="3783" y="2296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8" name="Line 16"/>
              <p:cNvSpPr>
                <a:spLocks noChangeShapeType="1"/>
              </p:cNvSpPr>
              <p:nvPr/>
            </p:nvSpPr>
            <p:spPr bwMode="auto">
              <a:xfrm>
                <a:off x="3803" y="2321"/>
                <a:ext cx="123" cy="11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849" name="Line 17"/>
              <p:cNvSpPr>
                <a:spLocks noChangeShapeType="1"/>
              </p:cNvSpPr>
              <p:nvPr/>
            </p:nvSpPr>
            <p:spPr bwMode="auto">
              <a:xfrm flipV="1">
                <a:off x="3817" y="2313"/>
                <a:ext cx="100" cy="1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811" name="Group 18"/>
            <p:cNvGrpSpPr>
              <a:grpSpLocks/>
            </p:cNvGrpSpPr>
            <p:nvPr/>
          </p:nvGrpSpPr>
          <p:grpSpPr bwMode="auto">
            <a:xfrm>
              <a:off x="6667353" y="3176588"/>
              <a:ext cx="257175" cy="255588"/>
              <a:chOff x="4328" y="2285"/>
              <a:chExt cx="162" cy="161"/>
            </a:xfrm>
          </p:grpSpPr>
          <p:sp>
            <p:nvSpPr>
              <p:cNvPr id="33845" name="Oval 19"/>
              <p:cNvSpPr>
                <a:spLocks noChangeArrowheads="1"/>
              </p:cNvSpPr>
              <p:nvPr/>
            </p:nvSpPr>
            <p:spPr bwMode="auto">
              <a:xfrm>
                <a:off x="4328" y="2285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6" name="Oval 20"/>
              <p:cNvSpPr>
                <a:spLocks noChangeArrowheads="1"/>
              </p:cNvSpPr>
              <p:nvPr/>
            </p:nvSpPr>
            <p:spPr bwMode="auto">
              <a:xfrm>
                <a:off x="4379" y="23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2" name="Group 21"/>
            <p:cNvGrpSpPr>
              <a:grpSpLocks/>
            </p:cNvGrpSpPr>
            <p:nvPr/>
          </p:nvGrpSpPr>
          <p:grpSpPr bwMode="auto">
            <a:xfrm>
              <a:off x="3738563" y="2355851"/>
              <a:ext cx="257175" cy="255588"/>
              <a:chOff x="3783" y="2296"/>
              <a:chExt cx="162" cy="161"/>
            </a:xfrm>
          </p:grpSpPr>
          <p:sp>
            <p:nvSpPr>
              <p:cNvPr id="33842" name="Oval 22"/>
              <p:cNvSpPr>
                <a:spLocks noChangeArrowheads="1"/>
              </p:cNvSpPr>
              <p:nvPr/>
            </p:nvSpPr>
            <p:spPr bwMode="auto">
              <a:xfrm>
                <a:off x="3783" y="2296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3" name="Line 23"/>
              <p:cNvSpPr>
                <a:spLocks noChangeShapeType="1"/>
              </p:cNvSpPr>
              <p:nvPr/>
            </p:nvSpPr>
            <p:spPr bwMode="auto">
              <a:xfrm>
                <a:off x="3803" y="2321"/>
                <a:ext cx="123" cy="11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844" name="Line 24"/>
              <p:cNvSpPr>
                <a:spLocks noChangeShapeType="1"/>
              </p:cNvSpPr>
              <p:nvPr/>
            </p:nvSpPr>
            <p:spPr bwMode="auto">
              <a:xfrm flipV="1">
                <a:off x="3817" y="2313"/>
                <a:ext cx="100" cy="1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813" name="Group 25"/>
            <p:cNvGrpSpPr>
              <a:grpSpLocks/>
            </p:cNvGrpSpPr>
            <p:nvPr/>
          </p:nvGrpSpPr>
          <p:grpSpPr bwMode="auto">
            <a:xfrm>
              <a:off x="2747963" y="2374901"/>
              <a:ext cx="257175" cy="255588"/>
              <a:chOff x="3783" y="2296"/>
              <a:chExt cx="162" cy="161"/>
            </a:xfrm>
          </p:grpSpPr>
          <p:sp>
            <p:nvSpPr>
              <p:cNvPr id="33839" name="Oval 26"/>
              <p:cNvSpPr>
                <a:spLocks noChangeArrowheads="1"/>
              </p:cNvSpPr>
              <p:nvPr/>
            </p:nvSpPr>
            <p:spPr bwMode="auto">
              <a:xfrm>
                <a:off x="3783" y="2296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0" name="Line 27"/>
              <p:cNvSpPr>
                <a:spLocks noChangeShapeType="1"/>
              </p:cNvSpPr>
              <p:nvPr/>
            </p:nvSpPr>
            <p:spPr bwMode="auto">
              <a:xfrm>
                <a:off x="3803" y="2321"/>
                <a:ext cx="123" cy="11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841" name="Line 28"/>
              <p:cNvSpPr>
                <a:spLocks noChangeShapeType="1"/>
              </p:cNvSpPr>
              <p:nvPr/>
            </p:nvSpPr>
            <p:spPr bwMode="auto">
              <a:xfrm flipV="1">
                <a:off x="3817" y="2313"/>
                <a:ext cx="100" cy="1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814" name="Group 29"/>
            <p:cNvGrpSpPr>
              <a:grpSpLocks/>
            </p:cNvGrpSpPr>
            <p:nvPr/>
          </p:nvGrpSpPr>
          <p:grpSpPr bwMode="auto">
            <a:xfrm>
              <a:off x="5738814" y="2346326"/>
              <a:ext cx="257175" cy="255588"/>
              <a:chOff x="3783" y="2296"/>
              <a:chExt cx="162" cy="161"/>
            </a:xfrm>
          </p:grpSpPr>
          <p:sp>
            <p:nvSpPr>
              <p:cNvPr id="33836" name="Oval 30"/>
              <p:cNvSpPr>
                <a:spLocks noChangeArrowheads="1"/>
              </p:cNvSpPr>
              <p:nvPr/>
            </p:nvSpPr>
            <p:spPr bwMode="auto">
              <a:xfrm>
                <a:off x="3783" y="2296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7" name="Line 31"/>
              <p:cNvSpPr>
                <a:spLocks noChangeShapeType="1"/>
              </p:cNvSpPr>
              <p:nvPr/>
            </p:nvSpPr>
            <p:spPr bwMode="auto">
              <a:xfrm>
                <a:off x="3803" y="2321"/>
                <a:ext cx="123" cy="11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838" name="Line 32"/>
              <p:cNvSpPr>
                <a:spLocks noChangeShapeType="1"/>
              </p:cNvSpPr>
              <p:nvPr/>
            </p:nvSpPr>
            <p:spPr bwMode="auto">
              <a:xfrm flipV="1">
                <a:off x="3817" y="2313"/>
                <a:ext cx="100" cy="1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815" name="Group 33"/>
            <p:cNvGrpSpPr>
              <a:grpSpLocks/>
            </p:cNvGrpSpPr>
            <p:nvPr/>
          </p:nvGrpSpPr>
          <p:grpSpPr bwMode="auto">
            <a:xfrm>
              <a:off x="6691315" y="2346326"/>
              <a:ext cx="257175" cy="255588"/>
              <a:chOff x="3783" y="2296"/>
              <a:chExt cx="162" cy="161"/>
            </a:xfrm>
          </p:grpSpPr>
          <p:sp>
            <p:nvSpPr>
              <p:cNvPr id="33833" name="Oval 34"/>
              <p:cNvSpPr>
                <a:spLocks noChangeArrowheads="1"/>
              </p:cNvSpPr>
              <p:nvPr/>
            </p:nvSpPr>
            <p:spPr bwMode="auto">
              <a:xfrm>
                <a:off x="3783" y="2296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4" name="Line 35"/>
              <p:cNvSpPr>
                <a:spLocks noChangeShapeType="1"/>
              </p:cNvSpPr>
              <p:nvPr/>
            </p:nvSpPr>
            <p:spPr bwMode="auto">
              <a:xfrm>
                <a:off x="3803" y="2321"/>
                <a:ext cx="123" cy="11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835" name="Line 36"/>
              <p:cNvSpPr>
                <a:spLocks noChangeShapeType="1"/>
              </p:cNvSpPr>
              <p:nvPr/>
            </p:nvSpPr>
            <p:spPr bwMode="auto">
              <a:xfrm flipV="1">
                <a:off x="3817" y="2313"/>
                <a:ext cx="100" cy="1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3816" name="Group 37"/>
            <p:cNvGrpSpPr>
              <a:grpSpLocks/>
            </p:cNvGrpSpPr>
            <p:nvPr/>
          </p:nvGrpSpPr>
          <p:grpSpPr bwMode="auto">
            <a:xfrm>
              <a:off x="5705328" y="3176588"/>
              <a:ext cx="257175" cy="255588"/>
              <a:chOff x="4328" y="2285"/>
              <a:chExt cx="162" cy="161"/>
            </a:xfrm>
          </p:grpSpPr>
          <p:sp>
            <p:nvSpPr>
              <p:cNvPr id="33831" name="Oval 38"/>
              <p:cNvSpPr>
                <a:spLocks noChangeArrowheads="1"/>
              </p:cNvSpPr>
              <p:nvPr/>
            </p:nvSpPr>
            <p:spPr bwMode="auto">
              <a:xfrm>
                <a:off x="4328" y="2285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2" name="Oval 39"/>
              <p:cNvSpPr>
                <a:spLocks noChangeArrowheads="1"/>
              </p:cNvSpPr>
              <p:nvPr/>
            </p:nvSpPr>
            <p:spPr bwMode="auto">
              <a:xfrm>
                <a:off x="4379" y="23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7" name="Group 40"/>
            <p:cNvGrpSpPr>
              <a:grpSpLocks/>
            </p:cNvGrpSpPr>
            <p:nvPr/>
          </p:nvGrpSpPr>
          <p:grpSpPr bwMode="auto">
            <a:xfrm>
              <a:off x="4733777" y="3186113"/>
              <a:ext cx="257175" cy="255588"/>
              <a:chOff x="4328" y="2285"/>
              <a:chExt cx="162" cy="161"/>
            </a:xfrm>
          </p:grpSpPr>
          <p:sp>
            <p:nvSpPr>
              <p:cNvPr id="33829" name="Oval 41"/>
              <p:cNvSpPr>
                <a:spLocks noChangeArrowheads="1"/>
              </p:cNvSpPr>
              <p:nvPr/>
            </p:nvSpPr>
            <p:spPr bwMode="auto">
              <a:xfrm>
                <a:off x="4328" y="2285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0" name="Oval 42"/>
              <p:cNvSpPr>
                <a:spLocks noChangeArrowheads="1"/>
              </p:cNvSpPr>
              <p:nvPr/>
            </p:nvSpPr>
            <p:spPr bwMode="auto">
              <a:xfrm>
                <a:off x="4379" y="23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8" name="Group 43"/>
            <p:cNvGrpSpPr>
              <a:grpSpLocks/>
            </p:cNvGrpSpPr>
            <p:nvPr/>
          </p:nvGrpSpPr>
          <p:grpSpPr bwMode="auto">
            <a:xfrm>
              <a:off x="3771752" y="3186113"/>
              <a:ext cx="257175" cy="255588"/>
              <a:chOff x="4328" y="2285"/>
              <a:chExt cx="162" cy="161"/>
            </a:xfrm>
          </p:grpSpPr>
          <p:sp>
            <p:nvSpPr>
              <p:cNvPr id="33827" name="Oval 44"/>
              <p:cNvSpPr>
                <a:spLocks noChangeArrowheads="1"/>
              </p:cNvSpPr>
              <p:nvPr/>
            </p:nvSpPr>
            <p:spPr bwMode="auto">
              <a:xfrm>
                <a:off x="4328" y="2285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8" name="Oval 45"/>
              <p:cNvSpPr>
                <a:spLocks noChangeArrowheads="1"/>
              </p:cNvSpPr>
              <p:nvPr/>
            </p:nvSpPr>
            <p:spPr bwMode="auto">
              <a:xfrm>
                <a:off x="4379" y="23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819" name="Group 46"/>
            <p:cNvGrpSpPr>
              <a:grpSpLocks/>
            </p:cNvGrpSpPr>
            <p:nvPr/>
          </p:nvGrpSpPr>
          <p:grpSpPr bwMode="auto">
            <a:xfrm>
              <a:off x="2743052" y="3176588"/>
              <a:ext cx="257175" cy="255588"/>
              <a:chOff x="4328" y="2285"/>
              <a:chExt cx="162" cy="161"/>
            </a:xfrm>
          </p:grpSpPr>
          <p:sp>
            <p:nvSpPr>
              <p:cNvPr id="33825" name="Oval 47"/>
              <p:cNvSpPr>
                <a:spLocks noChangeArrowheads="1"/>
              </p:cNvSpPr>
              <p:nvPr/>
            </p:nvSpPr>
            <p:spPr bwMode="auto">
              <a:xfrm>
                <a:off x="4328" y="2285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6" name="Oval 48"/>
              <p:cNvSpPr>
                <a:spLocks noChangeArrowheads="1"/>
              </p:cNvSpPr>
              <p:nvPr/>
            </p:nvSpPr>
            <p:spPr bwMode="auto">
              <a:xfrm>
                <a:off x="4379" y="23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20" name="Text Box 49"/>
            <p:cNvSpPr txBox="1">
              <a:spLocks noChangeArrowheads="1"/>
            </p:cNvSpPr>
            <p:nvPr/>
          </p:nvSpPr>
          <p:spPr bwMode="auto">
            <a:xfrm>
              <a:off x="2997201" y="1243013"/>
              <a:ext cx="7048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CC33"/>
                  </a:solidFill>
                </a:rPr>
                <a:t>“bot”</a:t>
              </a:r>
            </a:p>
          </p:txBody>
        </p:sp>
        <p:sp>
          <p:nvSpPr>
            <p:cNvPr id="33821" name="Text Box 50"/>
            <p:cNvSpPr txBox="1">
              <a:spLocks noChangeArrowheads="1"/>
            </p:cNvSpPr>
            <p:nvPr/>
          </p:nvSpPr>
          <p:spPr bwMode="auto">
            <a:xfrm>
              <a:off x="5003801" y="1271588"/>
              <a:ext cx="7048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</a:rPr>
                <a:t>“top”</a:t>
              </a:r>
            </a:p>
          </p:txBody>
        </p:sp>
        <p:sp>
          <p:nvSpPr>
            <p:cNvPr id="33822" name="Line 52"/>
            <p:cNvSpPr>
              <a:spLocks noChangeShapeType="1"/>
            </p:cNvSpPr>
            <p:nvPr/>
          </p:nvSpPr>
          <p:spPr bwMode="auto">
            <a:xfrm>
              <a:off x="1562100" y="2413001"/>
              <a:ext cx="0" cy="901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24" name="Line 54"/>
            <p:cNvSpPr>
              <a:spLocks noChangeShapeType="1"/>
            </p:cNvSpPr>
            <p:nvPr/>
          </p:nvSpPr>
          <p:spPr bwMode="auto">
            <a:xfrm flipH="1">
              <a:off x="3030538" y="2063751"/>
              <a:ext cx="646113" cy="1588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5"/>
            <p:cNvSpPr>
              <a:spLocks noChangeShapeType="1"/>
            </p:cNvSpPr>
            <p:nvPr/>
          </p:nvSpPr>
          <p:spPr bwMode="auto">
            <a:xfrm>
              <a:off x="5100948" y="2051233"/>
              <a:ext cx="65173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3078538" y="3764397"/>
              <a:ext cx="646113" cy="1588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3795" name="Object 3"/>
            <p:cNvGraphicFramePr>
              <a:graphicFrameLocks noChangeAspect="1"/>
            </p:cNvGraphicFramePr>
            <p:nvPr/>
          </p:nvGraphicFramePr>
          <p:xfrm>
            <a:off x="7682817" y="3197231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31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2817" y="3197231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2001838" y="1357313"/>
            <a:ext cx="22701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32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1838" y="1357313"/>
                          <a:ext cx="22701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4"/>
            <p:cNvGraphicFramePr>
              <a:graphicFrameLocks noChangeAspect="1"/>
            </p:cNvGraphicFramePr>
            <p:nvPr/>
          </p:nvGraphicFramePr>
          <p:xfrm>
            <a:off x="1216932" y="2674485"/>
            <a:ext cx="2063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33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6932" y="2674485"/>
                          <a:ext cx="20637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2514600" y="0"/>
            <a:ext cx="3786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2326368" y="5284175"/>
          <a:ext cx="3965575" cy="128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" name="Equation" r:id="rId4" imgW="2032000" imgH="660400" progId="Equation.DSMT4">
                  <p:embed/>
                </p:oleObj>
              </mc:Choice>
              <mc:Fallback>
                <p:oleObj name="Equation" r:id="rId4" imgW="2032000" imgH="6604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6368" y="5284175"/>
                        <a:ext cx="3965575" cy="128830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2979284" y="3667806"/>
          <a:ext cx="24479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" name="Equation" r:id="rId6" imgW="1218671" imgH="431613" progId="Equation.DSMT4">
                  <p:embed/>
                </p:oleObj>
              </mc:Choice>
              <mc:Fallback>
                <p:oleObj name="Equation" r:id="rId6" imgW="1218671" imgH="431613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284" y="3667806"/>
                        <a:ext cx="24479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23991" y="1162359"/>
            <a:ext cx="176061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then have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1324882" y="4655684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1406525" y="3470956"/>
            <a:ext cx="13965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Recall that</a:t>
            </a:r>
          </a:p>
        </p:txBody>
      </p:sp>
      <p:graphicFrame>
        <p:nvGraphicFramePr>
          <p:cNvPr id="34820" name="Object 10"/>
          <p:cNvGraphicFramePr>
            <a:graphicFrameLocks noChangeAspect="1"/>
          </p:cNvGraphicFramePr>
          <p:nvPr/>
        </p:nvGraphicFramePr>
        <p:xfrm>
          <a:off x="2497138" y="1557338"/>
          <a:ext cx="4038600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" name="Equation" r:id="rId8" imgW="1993900" imgH="736600" progId="Equation.DSMT4">
                  <p:embed/>
                </p:oleObj>
              </mc:Choice>
              <mc:Fallback>
                <p:oleObj name="Equation" r:id="rId8" imgW="1993900" imgH="7366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1557338"/>
                        <a:ext cx="4038600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2247900" y="0"/>
            <a:ext cx="4357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186508" y="754054"/>
            <a:ext cx="608366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</a:t>
            </a:r>
            <a:r>
              <a:rPr lang="en-US" dirty="0" smtClean="0">
                <a:solidFill>
                  <a:schemeClr val="bg1"/>
                </a:solidFill>
              </a:rPr>
              <a:t>could also apply Ampere’s law </a:t>
            </a:r>
            <a:r>
              <a:rPr lang="en-US" u="sng" dirty="0" smtClean="0">
                <a:solidFill>
                  <a:schemeClr val="bg1"/>
                </a:solidFill>
              </a:rPr>
              <a:t>directly</a:t>
            </a:r>
            <a:r>
              <a:rPr lang="en-US" dirty="0" smtClean="0">
                <a:solidFill>
                  <a:schemeClr val="bg1"/>
                </a:solidFill>
              </a:rPr>
              <a:t> (without using superposition):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4995" name="Object 15"/>
          <p:cNvGraphicFramePr>
            <a:graphicFrameLocks noChangeAspect="1"/>
          </p:cNvGraphicFramePr>
          <p:nvPr/>
        </p:nvGraphicFramePr>
        <p:xfrm>
          <a:off x="363992" y="4051074"/>
          <a:ext cx="203358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33" name="Equation" r:id="rId4" imgW="901309" imgH="380835" progId="Equation.DSMT4">
                  <p:embed/>
                </p:oleObj>
              </mc:Choice>
              <mc:Fallback>
                <p:oleObj name="Equation" r:id="rId4" imgW="901309" imgH="380835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92" y="4051074"/>
                        <a:ext cx="2033587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34639"/>
              </p:ext>
            </p:extLst>
          </p:nvPr>
        </p:nvGraphicFramePr>
        <p:xfrm>
          <a:off x="2550886" y="4619625"/>
          <a:ext cx="296386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34" name="Equation" r:id="rId6" imgW="1637589" imgH="431613" progId="Equation.DSMT4">
                  <p:embed/>
                </p:oleObj>
              </mc:Choice>
              <mc:Fallback>
                <p:oleObj name="Equation" r:id="rId6" imgW="1637589" imgH="431613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886" y="4619625"/>
                        <a:ext cx="2963863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4"/>
          <p:cNvGraphicFramePr>
            <a:graphicFrameLocks noChangeAspect="1"/>
          </p:cNvGraphicFramePr>
          <p:nvPr/>
        </p:nvGraphicFramePr>
        <p:xfrm>
          <a:off x="2451784" y="5799642"/>
          <a:ext cx="3927248" cy="82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35" name="Equation" r:id="rId8" imgW="2057400" imgH="431800" progId="Equation.DSMT4">
                  <p:embed/>
                </p:oleObj>
              </mc:Choice>
              <mc:Fallback>
                <p:oleObj name="Equation" r:id="rId8" imgW="2057400" imgH="43180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784" y="5799642"/>
                        <a:ext cx="3927248" cy="823409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1328057" y="5442859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650463"/>
              </p:ext>
            </p:extLst>
          </p:nvPr>
        </p:nvGraphicFramePr>
        <p:xfrm>
          <a:off x="6712177" y="4680391"/>
          <a:ext cx="11255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36" name="Equation" r:id="rId10" imgW="622030" imgH="393529" progId="Equation.DSMT4">
                  <p:embed/>
                </p:oleObj>
              </mc:Choice>
              <mc:Fallback>
                <p:oleObj name="Equation" r:id="rId10" imgW="622030" imgH="393529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2177" y="4680391"/>
                        <a:ext cx="112553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ight Arrow 62"/>
          <p:cNvSpPr/>
          <p:nvPr/>
        </p:nvSpPr>
        <p:spPr bwMode="auto">
          <a:xfrm>
            <a:off x="5857420" y="4900692"/>
            <a:ext cx="436728" cy="218364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619150" y="1037227"/>
            <a:ext cx="2238246" cy="116955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It is convenient to put one side (top) of the Amperian path in the region where the magnetic field is zero.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35737" y="1511749"/>
            <a:ext cx="6858025" cy="2786900"/>
            <a:chOff x="326879" y="1337577"/>
            <a:chExt cx="6858025" cy="2786900"/>
          </a:xfrm>
        </p:grpSpPr>
        <p:sp>
          <p:nvSpPr>
            <p:cNvPr id="33799" name="Line 3"/>
            <p:cNvSpPr>
              <a:spLocks noChangeShapeType="1"/>
            </p:cNvSpPr>
            <p:nvPr/>
          </p:nvSpPr>
          <p:spPr bwMode="auto">
            <a:xfrm flipV="1">
              <a:off x="1276227" y="1785252"/>
              <a:ext cx="0" cy="17335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0" name="Line 4"/>
            <p:cNvSpPr>
              <a:spLocks noChangeShapeType="1"/>
            </p:cNvSpPr>
            <p:nvPr/>
          </p:nvSpPr>
          <p:spPr bwMode="auto">
            <a:xfrm flipV="1">
              <a:off x="1025402" y="3341002"/>
              <a:ext cx="570389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3" name="Text Box 7"/>
            <p:cNvSpPr txBox="1">
              <a:spLocks noChangeArrowheads="1"/>
            </p:cNvSpPr>
            <p:nvPr/>
          </p:nvSpPr>
          <p:spPr bwMode="auto">
            <a:xfrm>
              <a:off x="1138114" y="1337577"/>
              <a:ext cx="2857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3804" name="Text Box 8"/>
            <p:cNvSpPr txBox="1">
              <a:spLocks noChangeArrowheads="1"/>
            </p:cNvSpPr>
            <p:nvPr/>
          </p:nvSpPr>
          <p:spPr bwMode="auto">
            <a:xfrm>
              <a:off x="6899154" y="3147327"/>
              <a:ext cx="2857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3805" name="Line 9"/>
            <p:cNvSpPr>
              <a:spLocks noChangeShapeType="1"/>
            </p:cNvSpPr>
            <p:nvPr/>
          </p:nvSpPr>
          <p:spPr bwMode="auto">
            <a:xfrm>
              <a:off x="1595314" y="3348939"/>
              <a:ext cx="4754564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6" name="Line 10"/>
            <p:cNvSpPr>
              <a:spLocks noChangeShapeType="1"/>
            </p:cNvSpPr>
            <p:nvPr/>
          </p:nvSpPr>
          <p:spPr bwMode="auto">
            <a:xfrm>
              <a:off x="1596902" y="2526614"/>
              <a:ext cx="4754564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857503" y="2388502"/>
              <a:ext cx="257175" cy="255588"/>
              <a:chOff x="3783" y="2296"/>
              <a:chExt cx="162" cy="161"/>
            </a:xfrm>
          </p:grpSpPr>
          <p:sp>
            <p:nvSpPr>
              <p:cNvPr id="33847" name="Oval 15"/>
              <p:cNvSpPr>
                <a:spLocks noChangeArrowheads="1"/>
              </p:cNvSpPr>
              <p:nvPr/>
            </p:nvSpPr>
            <p:spPr bwMode="auto">
              <a:xfrm>
                <a:off x="3783" y="2296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8" name="Line 16"/>
              <p:cNvSpPr>
                <a:spLocks noChangeShapeType="1"/>
              </p:cNvSpPr>
              <p:nvPr/>
            </p:nvSpPr>
            <p:spPr bwMode="auto">
              <a:xfrm>
                <a:off x="3803" y="2321"/>
                <a:ext cx="123" cy="11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849" name="Line 17"/>
              <p:cNvSpPr>
                <a:spLocks noChangeShapeType="1"/>
              </p:cNvSpPr>
              <p:nvPr/>
            </p:nvSpPr>
            <p:spPr bwMode="auto">
              <a:xfrm flipV="1">
                <a:off x="3817" y="2313"/>
                <a:ext cx="100" cy="1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5856166" y="3209239"/>
              <a:ext cx="257175" cy="255588"/>
              <a:chOff x="4328" y="2285"/>
              <a:chExt cx="162" cy="161"/>
            </a:xfrm>
          </p:grpSpPr>
          <p:sp>
            <p:nvSpPr>
              <p:cNvPr id="33845" name="Oval 19"/>
              <p:cNvSpPr>
                <a:spLocks noChangeArrowheads="1"/>
              </p:cNvSpPr>
              <p:nvPr/>
            </p:nvSpPr>
            <p:spPr bwMode="auto">
              <a:xfrm>
                <a:off x="4328" y="2285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6" name="Oval 20"/>
              <p:cNvSpPr>
                <a:spLocks noChangeArrowheads="1"/>
              </p:cNvSpPr>
              <p:nvPr/>
            </p:nvSpPr>
            <p:spPr bwMode="auto">
              <a:xfrm>
                <a:off x="4379" y="23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895477" y="2388502"/>
              <a:ext cx="257175" cy="255588"/>
              <a:chOff x="3783" y="2296"/>
              <a:chExt cx="162" cy="161"/>
            </a:xfrm>
          </p:grpSpPr>
          <p:sp>
            <p:nvSpPr>
              <p:cNvPr id="33842" name="Oval 22"/>
              <p:cNvSpPr>
                <a:spLocks noChangeArrowheads="1"/>
              </p:cNvSpPr>
              <p:nvPr/>
            </p:nvSpPr>
            <p:spPr bwMode="auto">
              <a:xfrm>
                <a:off x="3783" y="2296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3" name="Line 23"/>
              <p:cNvSpPr>
                <a:spLocks noChangeShapeType="1"/>
              </p:cNvSpPr>
              <p:nvPr/>
            </p:nvSpPr>
            <p:spPr bwMode="auto">
              <a:xfrm>
                <a:off x="3803" y="2321"/>
                <a:ext cx="123" cy="11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844" name="Line 24"/>
              <p:cNvSpPr>
                <a:spLocks noChangeShapeType="1"/>
              </p:cNvSpPr>
              <p:nvPr/>
            </p:nvSpPr>
            <p:spPr bwMode="auto">
              <a:xfrm flipV="1">
                <a:off x="3817" y="2313"/>
                <a:ext cx="100" cy="1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904877" y="2407552"/>
              <a:ext cx="257175" cy="255588"/>
              <a:chOff x="3783" y="2296"/>
              <a:chExt cx="162" cy="161"/>
            </a:xfrm>
          </p:grpSpPr>
          <p:sp>
            <p:nvSpPr>
              <p:cNvPr id="33839" name="Oval 26"/>
              <p:cNvSpPr>
                <a:spLocks noChangeArrowheads="1"/>
              </p:cNvSpPr>
              <p:nvPr/>
            </p:nvSpPr>
            <p:spPr bwMode="auto">
              <a:xfrm>
                <a:off x="3783" y="2296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0" name="Line 27"/>
              <p:cNvSpPr>
                <a:spLocks noChangeShapeType="1"/>
              </p:cNvSpPr>
              <p:nvPr/>
            </p:nvSpPr>
            <p:spPr bwMode="auto">
              <a:xfrm>
                <a:off x="3803" y="2321"/>
                <a:ext cx="123" cy="11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841" name="Line 28"/>
              <p:cNvSpPr>
                <a:spLocks noChangeShapeType="1"/>
              </p:cNvSpPr>
              <p:nvPr/>
            </p:nvSpPr>
            <p:spPr bwMode="auto">
              <a:xfrm flipV="1">
                <a:off x="3817" y="2313"/>
                <a:ext cx="100" cy="1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4895728" y="2378977"/>
              <a:ext cx="257175" cy="255588"/>
              <a:chOff x="3783" y="2296"/>
              <a:chExt cx="162" cy="161"/>
            </a:xfrm>
          </p:grpSpPr>
          <p:sp>
            <p:nvSpPr>
              <p:cNvPr id="33836" name="Oval 30"/>
              <p:cNvSpPr>
                <a:spLocks noChangeArrowheads="1"/>
              </p:cNvSpPr>
              <p:nvPr/>
            </p:nvSpPr>
            <p:spPr bwMode="auto">
              <a:xfrm>
                <a:off x="3783" y="2296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7" name="Line 31"/>
              <p:cNvSpPr>
                <a:spLocks noChangeShapeType="1"/>
              </p:cNvSpPr>
              <p:nvPr/>
            </p:nvSpPr>
            <p:spPr bwMode="auto">
              <a:xfrm>
                <a:off x="3803" y="2321"/>
                <a:ext cx="123" cy="11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838" name="Line 32"/>
              <p:cNvSpPr>
                <a:spLocks noChangeShapeType="1"/>
              </p:cNvSpPr>
              <p:nvPr/>
            </p:nvSpPr>
            <p:spPr bwMode="auto">
              <a:xfrm flipV="1">
                <a:off x="3817" y="2313"/>
                <a:ext cx="100" cy="1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5848229" y="2378977"/>
              <a:ext cx="257175" cy="255588"/>
              <a:chOff x="3783" y="2296"/>
              <a:chExt cx="162" cy="161"/>
            </a:xfrm>
          </p:grpSpPr>
          <p:sp>
            <p:nvSpPr>
              <p:cNvPr id="33833" name="Oval 34"/>
              <p:cNvSpPr>
                <a:spLocks noChangeArrowheads="1"/>
              </p:cNvSpPr>
              <p:nvPr/>
            </p:nvSpPr>
            <p:spPr bwMode="auto">
              <a:xfrm>
                <a:off x="3783" y="2296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4" name="Line 35"/>
              <p:cNvSpPr>
                <a:spLocks noChangeShapeType="1"/>
              </p:cNvSpPr>
              <p:nvPr/>
            </p:nvSpPr>
            <p:spPr bwMode="auto">
              <a:xfrm>
                <a:off x="3803" y="2321"/>
                <a:ext cx="123" cy="11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835" name="Line 36"/>
              <p:cNvSpPr>
                <a:spLocks noChangeShapeType="1"/>
              </p:cNvSpPr>
              <p:nvPr/>
            </p:nvSpPr>
            <p:spPr bwMode="auto">
              <a:xfrm flipV="1">
                <a:off x="3817" y="2313"/>
                <a:ext cx="100" cy="12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4894141" y="3209239"/>
              <a:ext cx="257175" cy="255588"/>
              <a:chOff x="4328" y="2285"/>
              <a:chExt cx="162" cy="161"/>
            </a:xfrm>
          </p:grpSpPr>
          <p:sp>
            <p:nvSpPr>
              <p:cNvPr id="33831" name="Oval 38"/>
              <p:cNvSpPr>
                <a:spLocks noChangeArrowheads="1"/>
              </p:cNvSpPr>
              <p:nvPr/>
            </p:nvSpPr>
            <p:spPr bwMode="auto">
              <a:xfrm>
                <a:off x="4328" y="2285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2" name="Oval 39"/>
              <p:cNvSpPr>
                <a:spLocks noChangeArrowheads="1"/>
              </p:cNvSpPr>
              <p:nvPr/>
            </p:nvSpPr>
            <p:spPr bwMode="auto">
              <a:xfrm>
                <a:off x="4379" y="23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3922590" y="3218764"/>
              <a:ext cx="257175" cy="255588"/>
              <a:chOff x="4328" y="2285"/>
              <a:chExt cx="162" cy="161"/>
            </a:xfrm>
          </p:grpSpPr>
          <p:sp>
            <p:nvSpPr>
              <p:cNvPr id="33829" name="Oval 41"/>
              <p:cNvSpPr>
                <a:spLocks noChangeArrowheads="1"/>
              </p:cNvSpPr>
              <p:nvPr/>
            </p:nvSpPr>
            <p:spPr bwMode="auto">
              <a:xfrm>
                <a:off x="4328" y="2285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0" name="Oval 42"/>
              <p:cNvSpPr>
                <a:spLocks noChangeArrowheads="1"/>
              </p:cNvSpPr>
              <p:nvPr/>
            </p:nvSpPr>
            <p:spPr bwMode="auto">
              <a:xfrm>
                <a:off x="4379" y="23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2960565" y="3218764"/>
              <a:ext cx="257175" cy="255588"/>
              <a:chOff x="4328" y="2285"/>
              <a:chExt cx="162" cy="161"/>
            </a:xfrm>
          </p:grpSpPr>
          <p:sp>
            <p:nvSpPr>
              <p:cNvPr id="33827" name="Oval 44"/>
              <p:cNvSpPr>
                <a:spLocks noChangeArrowheads="1"/>
              </p:cNvSpPr>
              <p:nvPr/>
            </p:nvSpPr>
            <p:spPr bwMode="auto">
              <a:xfrm>
                <a:off x="4328" y="2285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8" name="Oval 45"/>
              <p:cNvSpPr>
                <a:spLocks noChangeArrowheads="1"/>
              </p:cNvSpPr>
              <p:nvPr/>
            </p:nvSpPr>
            <p:spPr bwMode="auto">
              <a:xfrm>
                <a:off x="4379" y="23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1931865" y="3209239"/>
              <a:ext cx="257175" cy="255588"/>
              <a:chOff x="4328" y="2285"/>
              <a:chExt cx="162" cy="161"/>
            </a:xfrm>
          </p:grpSpPr>
          <p:sp>
            <p:nvSpPr>
              <p:cNvPr id="33825" name="Oval 47"/>
              <p:cNvSpPr>
                <a:spLocks noChangeArrowheads="1"/>
              </p:cNvSpPr>
              <p:nvPr/>
            </p:nvSpPr>
            <p:spPr bwMode="auto">
              <a:xfrm>
                <a:off x="4328" y="2285"/>
                <a:ext cx="162" cy="161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6" name="Oval 48"/>
              <p:cNvSpPr>
                <a:spLocks noChangeArrowheads="1"/>
              </p:cNvSpPr>
              <p:nvPr/>
            </p:nvSpPr>
            <p:spPr bwMode="auto">
              <a:xfrm>
                <a:off x="4379" y="2337"/>
                <a:ext cx="56" cy="5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22" name="Line 52"/>
            <p:cNvSpPr>
              <a:spLocks noChangeShapeType="1"/>
            </p:cNvSpPr>
            <p:nvPr/>
          </p:nvSpPr>
          <p:spPr bwMode="auto">
            <a:xfrm>
              <a:off x="719014" y="2445652"/>
              <a:ext cx="0" cy="901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23" name="Text Box 53"/>
            <p:cNvSpPr txBox="1">
              <a:spLocks noChangeArrowheads="1"/>
            </p:cNvSpPr>
            <p:nvPr/>
          </p:nvSpPr>
          <p:spPr bwMode="auto">
            <a:xfrm>
              <a:off x="326879" y="2674252"/>
              <a:ext cx="2984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554742" y="1915879"/>
              <a:ext cx="816429" cy="1088572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4076215" y="2996826"/>
              <a:ext cx="228600" cy="3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4421432" y="1852465"/>
              <a:ext cx="35401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</p:txBody>
        </p:sp>
        <p:graphicFrame>
          <p:nvGraphicFramePr>
            <p:cNvPr id="84997" name="Object 15"/>
            <p:cNvGraphicFramePr>
              <a:graphicFrameLocks noChangeAspect="1"/>
            </p:cNvGraphicFramePr>
            <p:nvPr/>
          </p:nvGraphicFramePr>
          <p:xfrm>
            <a:off x="4635847" y="1416991"/>
            <a:ext cx="697985" cy="360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237" name="Equation" r:id="rId12" imgW="418918" imgH="215806" progId="Equation.DSMT4">
                    <p:embed/>
                  </p:oleObj>
                </mc:Choice>
                <mc:Fallback>
                  <p:oleObj name="Equation" r:id="rId12" imgW="418918" imgH="215806" progId="Equation.DSMT4">
                    <p:embed/>
                    <p:pic>
                      <p:nvPicPr>
                        <p:cNvPr id="0" name="Picture 1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5847" y="1416991"/>
                          <a:ext cx="697985" cy="360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99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3544638"/>
                </p:ext>
              </p:extLst>
            </p:nvPr>
          </p:nvGraphicFramePr>
          <p:xfrm>
            <a:off x="4633903" y="3764114"/>
            <a:ext cx="696912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238" name="Equation" r:id="rId14" imgW="418918" imgH="215806" progId="Equation.DSMT4">
                    <p:embed/>
                  </p:oleObj>
                </mc:Choice>
                <mc:Fallback>
                  <p:oleObj name="Equation" r:id="rId14" imgW="418918" imgH="215806" progId="Equation.DSMT4">
                    <p:embed/>
                    <p:pic>
                      <p:nvPicPr>
                        <p:cNvPr id="0" name="Picture 1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3903" y="3764114"/>
                          <a:ext cx="696912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999" name="Object 15"/>
            <p:cNvGraphicFramePr>
              <a:graphicFrameLocks noChangeAspect="1"/>
            </p:cNvGraphicFramePr>
            <p:nvPr/>
          </p:nvGraphicFramePr>
          <p:xfrm>
            <a:off x="4982359" y="2734357"/>
            <a:ext cx="10350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239" name="Equation" r:id="rId15" imgW="622030" imgH="228501" progId="Equation.DSMT4">
                    <p:embed/>
                  </p:oleObj>
                </mc:Choice>
                <mc:Fallback>
                  <p:oleObj name="Equation" r:id="rId15" imgW="622030" imgH="228501" progId="Equation.DSMT4">
                    <p:embed/>
                    <p:pic>
                      <p:nvPicPr>
                        <p:cNvPr id="0" name="Picture 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2359" y="2734357"/>
                          <a:ext cx="103505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Text Box 11"/>
            <p:cNvSpPr txBox="1">
              <a:spLocks noChangeArrowheads="1"/>
            </p:cNvSpPr>
            <p:nvPr/>
          </p:nvSpPr>
          <p:spPr bwMode="auto">
            <a:xfrm>
              <a:off x="3754477" y="1460580"/>
              <a:ext cx="455574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</a:t>
              </a:r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  <a:sym typeface="Symbol"/>
                </a:rPr>
                <a:t>x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6" name="Oval 37"/>
            <p:cNvSpPr>
              <a:spLocks noChangeArrowheads="1"/>
            </p:cNvSpPr>
            <p:nvPr/>
          </p:nvSpPr>
          <p:spPr bwMode="auto">
            <a:xfrm>
              <a:off x="3891303" y="2944412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 flipH="1">
              <a:off x="3682350" y="1902317"/>
              <a:ext cx="228600" cy="3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 rot="16200000">
              <a:off x="4252365" y="2377351"/>
              <a:ext cx="228600" cy="3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 rot="5400000" flipV="1">
              <a:off x="3431015" y="2363501"/>
              <a:ext cx="228600" cy="3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714375" y="0"/>
            <a:ext cx="735329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 Frequency Calculations 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451847" y="811205"/>
            <a:ext cx="7711078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At </a:t>
            </a:r>
            <a:r>
              <a:rPr lang="en-US" u="sng" dirty="0" smtClean="0">
                <a:solidFill>
                  <a:schemeClr val="bg2"/>
                </a:solidFill>
              </a:rPr>
              <a:t>low frequency</a:t>
            </a:r>
            <a:r>
              <a:rPr lang="en-US" dirty="0" smtClean="0">
                <a:solidFill>
                  <a:schemeClr val="bg2"/>
                </a:solidFill>
              </a:rPr>
              <a:t>, the DC formulas should be accurate,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 as long as we account for the time variation in the results. 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955800" y="2364241"/>
            <a:ext cx="3802063" cy="4254273"/>
            <a:chOff x="2022475" y="2104344"/>
            <a:chExt cx="3802063" cy="4254273"/>
          </a:xfrm>
        </p:grpSpPr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2022475" y="5086351"/>
              <a:ext cx="2857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3628448" y="2917826"/>
              <a:ext cx="3175" cy="320833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V="1">
              <a:off x="2382838" y="4359276"/>
              <a:ext cx="1250950" cy="8413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Text Box 11"/>
            <p:cNvSpPr txBox="1">
              <a:spLocks noChangeArrowheads="1"/>
            </p:cNvSpPr>
            <p:nvPr/>
          </p:nvSpPr>
          <p:spPr bwMode="auto">
            <a:xfrm>
              <a:off x="5538788" y="4160838"/>
              <a:ext cx="2857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4" name="Line 14"/>
            <p:cNvSpPr>
              <a:spLocks noChangeShapeType="1"/>
            </p:cNvSpPr>
            <p:nvPr/>
          </p:nvSpPr>
          <p:spPr bwMode="auto">
            <a:xfrm flipH="1" flipV="1">
              <a:off x="3629026" y="3178859"/>
              <a:ext cx="5686" cy="44291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3736975" y="3019426"/>
              <a:ext cx="46679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7" name="Line 19"/>
            <p:cNvSpPr>
              <a:spLocks noChangeShapeType="1"/>
            </p:cNvSpPr>
            <p:nvPr/>
          </p:nvSpPr>
          <p:spPr bwMode="auto">
            <a:xfrm>
              <a:off x="3641725" y="4392613"/>
              <a:ext cx="338138" cy="4238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Text Box 21"/>
            <p:cNvSpPr txBox="1">
              <a:spLocks noChangeArrowheads="1"/>
            </p:cNvSpPr>
            <p:nvPr/>
          </p:nvSpPr>
          <p:spPr bwMode="auto">
            <a:xfrm>
              <a:off x="3914775" y="4291013"/>
              <a:ext cx="3238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</a:p>
          </p:txBody>
        </p:sp>
        <p:sp>
          <p:nvSpPr>
            <p:cNvPr id="80" name="Text Box 24"/>
            <p:cNvSpPr txBox="1">
              <a:spLocks noChangeArrowheads="1"/>
            </p:cNvSpPr>
            <p:nvPr/>
          </p:nvSpPr>
          <p:spPr bwMode="auto">
            <a:xfrm>
              <a:off x="3498624" y="2104344"/>
              <a:ext cx="2730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3957638" y="48148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33"/>
            <p:cNvSpPr txBox="1">
              <a:spLocks noChangeArrowheads="1"/>
            </p:cNvSpPr>
            <p:nvPr/>
          </p:nvSpPr>
          <p:spPr bwMode="auto">
            <a:xfrm>
              <a:off x="3714750" y="4865688"/>
              <a:ext cx="2825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u="sng">
                  <a:solidFill>
                    <a:schemeClr val="bg2"/>
                  </a:solidFill>
                  <a:latin typeface="Times New Roman" pitchFamily="18" charset="0"/>
                </a:rPr>
                <a:t>r</a:t>
              </a: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>
              <a:off x="3619499" y="2520043"/>
              <a:ext cx="0" cy="383857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3633788" y="4377384"/>
              <a:ext cx="1937960" cy="10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aphicFrame>
        <p:nvGraphicFramePr>
          <p:cNvPr id="120842" name="Object 10"/>
          <p:cNvGraphicFramePr>
            <a:graphicFrameLocks noChangeAspect="1"/>
          </p:cNvGraphicFramePr>
          <p:nvPr/>
        </p:nvGraphicFramePr>
        <p:xfrm>
          <a:off x="4574042" y="2689906"/>
          <a:ext cx="23193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4" name="Equation" r:id="rId4" imgW="1282700" imgH="254000" progId="Equation.DSMT4">
                  <p:embed/>
                </p:oleObj>
              </mc:Choice>
              <mc:Fallback>
                <p:oleObj name="Equation" r:id="rId4" imgW="1282700" imgH="2540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042" y="2689906"/>
                        <a:ext cx="231933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567075"/>
              </p:ext>
            </p:extLst>
          </p:nvPr>
        </p:nvGraphicFramePr>
        <p:xfrm>
          <a:off x="1047297" y="2995160"/>
          <a:ext cx="17446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5" name="Equation" r:id="rId6" imgW="965200" imgH="228600" progId="Equation.DSMT4">
                  <p:embed/>
                </p:oleObj>
              </mc:Choice>
              <mc:Fallback>
                <p:oleObj name="Equation" r:id="rId6" imgW="965200" imgH="2286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297" y="2995160"/>
                        <a:ext cx="1744663" cy="412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4" name="Object 39"/>
          <p:cNvGraphicFramePr>
            <a:graphicFrameLocks noChangeAspect="1"/>
          </p:cNvGraphicFramePr>
          <p:nvPr/>
        </p:nvGraphicFramePr>
        <p:xfrm>
          <a:off x="5181600" y="4968875"/>
          <a:ext cx="31607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46" name="Equation" r:id="rId8" imgW="1574800" imgH="482600" progId="Equation.DSMT4">
                  <p:embed/>
                </p:oleObj>
              </mc:Choice>
              <mc:Fallback>
                <p:oleObj name="Equation" r:id="rId8" imgW="1574800" imgH="4826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68875"/>
                        <a:ext cx="3160713" cy="9683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658711" y="1756682"/>
            <a:ext cx="483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 </a:t>
            </a:r>
            <a:r>
              <a:rPr lang="en-US" sz="2000" dirty="0" smtClean="0">
                <a:solidFill>
                  <a:schemeClr val="bg1"/>
                </a:solidFill>
              </a:rPr>
              <a:t>(line current in time domain)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209550" y="0"/>
            <a:ext cx="862012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 Frequency Calculations (cont.) 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575672" y="858830"/>
            <a:ext cx="7711078" cy="369332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We can also used the DC formulas in the </a:t>
            </a:r>
            <a:r>
              <a:rPr lang="en-US" u="sng" dirty="0" smtClean="0">
                <a:solidFill>
                  <a:schemeClr val="bg2"/>
                </a:solidFill>
              </a:rPr>
              <a:t>phasor domain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17725" y="1970994"/>
            <a:ext cx="3802063" cy="4277406"/>
            <a:chOff x="2022475" y="2104344"/>
            <a:chExt cx="3802063" cy="4277406"/>
          </a:xfrm>
        </p:grpSpPr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2022475" y="5086351"/>
              <a:ext cx="2857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3628448" y="2917826"/>
              <a:ext cx="3175" cy="320833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V="1">
              <a:off x="2382838" y="4359276"/>
              <a:ext cx="1250950" cy="8413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Text Box 11"/>
            <p:cNvSpPr txBox="1">
              <a:spLocks noChangeArrowheads="1"/>
            </p:cNvSpPr>
            <p:nvPr/>
          </p:nvSpPr>
          <p:spPr bwMode="auto">
            <a:xfrm>
              <a:off x="5538788" y="4160838"/>
              <a:ext cx="2857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4" name="Line 14"/>
            <p:cNvSpPr>
              <a:spLocks noChangeShapeType="1"/>
            </p:cNvSpPr>
            <p:nvPr/>
          </p:nvSpPr>
          <p:spPr bwMode="auto">
            <a:xfrm flipH="1" flipV="1">
              <a:off x="3629026" y="3178859"/>
              <a:ext cx="5686" cy="44291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3736975" y="3019426"/>
              <a:ext cx="46679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7" name="Line 19"/>
            <p:cNvSpPr>
              <a:spLocks noChangeShapeType="1"/>
            </p:cNvSpPr>
            <p:nvPr/>
          </p:nvSpPr>
          <p:spPr bwMode="auto">
            <a:xfrm>
              <a:off x="3641725" y="4392613"/>
              <a:ext cx="338138" cy="4238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Text Box 21"/>
            <p:cNvSpPr txBox="1">
              <a:spLocks noChangeArrowheads="1"/>
            </p:cNvSpPr>
            <p:nvPr/>
          </p:nvSpPr>
          <p:spPr bwMode="auto">
            <a:xfrm>
              <a:off x="3914775" y="4291013"/>
              <a:ext cx="3238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</a:p>
          </p:txBody>
        </p:sp>
        <p:sp>
          <p:nvSpPr>
            <p:cNvPr id="80" name="Text Box 24"/>
            <p:cNvSpPr txBox="1">
              <a:spLocks noChangeArrowheads="1"/>
            </p:cNvSpPr>
            <p:nvPr/>
          </p:nvSpPr>
          <p:spPr bwMode="auto">
            <a:xfrm>
              <a:off x="3498624" y="2104344"/>
              <a:ext cx="2730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3957638" y="481488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33"/>
            <p:cNvSpPr txBox="1">
              <a:spLocks noChangeArrowheads="1"/>
            </p:cNvSpPr>
            <p:nvPr/>
          </p:nvSpPr>
          <p:spPr bwMode="auto">
            <a:xfrm>
              <a:off x="3714750" y="4865688"/>
              <a:ext cx="2825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u="sng">
                  <a:solidFill>
                    <a:schemeClr val="bg2"/>
                  </a:solidFill>
                  <a:latin typeface="Times New Roman" pitchFamily="18" charset="0"/>
                </a:rPr>
                <a:t>r</a:t>
              </a: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>
              <a:off x="3619499" y="2520043"/>
              <a:ext cx="0" cy="38617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3633788" y="4377384"/>
              <a:ext cx="1937960" cy="10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aphicFrame>
        <p:nvGraphicFramePr>
          <p:cNvPr id="120842" name="Object 10"/>
          <p:cNvGraphicFramePr>
            <a:graphicFrameLocks noChangeAspect="1"/>
          </p:cNvGraphicFramePr>
          <p:nvPr/>
        </p:nvGraphicFramePr>
        <p:xfrm>
          <a:off x="5576888" y="2332038"/>
          <a:ext cx="23193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8" name="Equation" r:id="rId4" imgW="1282700" imgH="254000" progId="Equation.DSMT4">
                  <p:embed/>
                </p:oleObj>
              </mc:Choice>
              <mc:Fallback>
                <p:oleObj name="Equation" r:id="rId4" imgW="1282700" imgH="2540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2332038"/>
                        <a:ext cx="231933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659707"/>
              </p:ext>
            </p:extLst>
          </p:nvPr>
        </p:nvGraphicFramePr>
        <p:xfrm>
          <a:off x="1082675" y="2573338"/>
          <a:ext cx="17446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9" name="Equation" r:id="rId6" imgW="965200" imgH="228600" progId="Equation.DSMT4">
                  <p:embed/>
                </p:oleObj>
              </mc:Choice>
              <mc:Fallback>
                <p:oleObj name="Equation" r:id="rId6" imgW="965200" imgH="2286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573338"/>
                        <a:ext cx="1744663" cy="412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618504"/>
              </p:ext>
            </p:extLst>
          </p:nvPr>
        </p:nvGraphicFramePr>
        <p:xfrm>
          <a:off x="5099050" y="4797425"/>
          <a:ext cx="29051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0" name="Equation" r:id="rId8" imgW="1447172" imgH="482391" progId="Equation.DSMT4">
                  <p:embed/>
                </p:oleObj>
              </mc:Choice>
              <mc:Fallback>
                <p:oleObj name="Equation" r:id="rId8" imgW="1447172" imgH="482391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4797425"/>
                        <a:ext cx="2905125" cy="96678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1381125" y="1466850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 </a:t>
            </a:r>
            <a:r>
              <a:rPr lang="en-US" sz="2000" dirty="0" smtClean="0">
                <a:solidFill>
                  <a:schemeClr val="bg1"/>
                </a:solidFill>
              </a:rPr>
              <a:t>(line current in the phasor domain)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186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19134"/>
              </p:ext>
            </p:extLst>
          </p:nvPr>
        </p:nvGraphicFramePr>
        <p:xfrm>
          <a:off x="5216525" y="2876550"/>
          <a:ext cx="29860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1" name="Equation" r:id="rId10" imgW="1650960" imgH="241200" progId="Equation.DSMT4">
                  <p:embed/>
                </p:oleObj>
              </mc:Choice>
              <mc:Fallback>
                <p:oleObj name="Equation" r:id="rId10" imgW="1650960" imgH="2412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2876550"/>
                        <a:ext cx="298608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772150" y="593407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(phasor </a:t>
            </a:r>
            <a:r>
              <a:rPr lang="en-US" i="1" u="sng" dirty="0" smtClean="0">
                <a:solidFill>
                  <a:schemeClr val="bg1"/>
                </a:solidFill>
                <a:latin typeface="+mn-lt"/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 field)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209550" y="0"/>
            <a:ext cx="862012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 Frequency Calculations (cont.) 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12084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865342"/>
              </p:ext>
            </p:extLst>
          </p:nvPr>
        </p:nvGraphicFramePr>
        <p:xfrm>
          <a:off x="2794000" y="1879600"/>
          <a:ext cx="1879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7" name="Equation" r:id="rId4" imgW="939600" imgH="482400" progId="Equation.DSMT4">
                  <p:embed/>
                </p:oleObj>
              </mc:Choice>
              <mc:Fallback>
                <p:oleObj name="Equation" r:id="rId4" imgW="939600" imgH="4824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879600"/>
                        <a:ext cx="1879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365730"/>
              </p:ext>
            </p:extLst>
          </p:nvPr>
        </p:nvGraphicFramePr>
        <p:xfrm>
          <a:off x="909638" y="2946400"/>
          <a:ext cx="6221412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8" name="Equation" r:id="rId6" imgW="3873240" imgH="1447560" progId="Equation.DSMT4">
                  <p:embed/>
                </p:oleObj>
              </mc:Choice>
              <mc:Fallback>
                <p:oleObj name="Equation" r:id="rId6" imgW="3873240" imgH="144756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946400"/>
                        <a:ext cx="6221412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75020" y="840474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 </a:t>
            </a:r>
            <a:r>
              <a:rPr lang="en-US" sz="2000" dirty="0" smtClean="0">
                <a:solidFill>
                  <a:schemeClr val="bg1"/>
                </a:solidFill>
              </a:rPr>
              <a:t>(cont.)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6319" y="1406613"/>
            <a:ext cx="6021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Converting from phasor domain to the time domain: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3120" y="221178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(phasor </a:t>
            </a:r>
            <a:r>
              <a:rPr lang="en-US" i="1" u="sng" dirty="0" smtClean="0">
                <a:solidFill>
                  <a:schemeClr val="bg1"/>
                </a:solidFill>
                <a:latin typeface="+mn-lt"/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 field)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288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367180"/>
              </p:ext>
            </p:extLst>
          </p:nvPr>
        </p:nvGraphicFramePr>
        <p:xfrm>
          <a:off x="3303443" y="5679105"/>
          <a:ext cx="31083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9" name="Equation" r:id="rId8" imgW="1548728" imgH="482391" progId="Equation.DSMT4">
                  <p:embed/>
                </p:oleObj>
              </mc:Choice>
              <mc:Fallback>
                <p:oleObj name="Equation" r:id="rId8" imgW="1548728" imgH="482391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443" y="5679105"/>
                        <a:ext cx="3108325" cy="9683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53701" y="563327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7"/>
          <p:cNvSpPr txBox="1">
            <a:spLocks noChangeArrowheads="1"/>
          </p:cNvSpPr>
          <p:nvPr/>
        </p:nvSpPr>
        <p:spPr bwMode="auto">
          <a:xfrm>
            <a:off x="1433914" y="903396"/>
            <a:ext cx="5797066" cy="707886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The most general stable path is a helix,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 with the helix axis aligned with the magnetic field.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52722" name="Text Box 114"/>
          <p:cNvSpPr txBox="1">
            <a:spLocks noChangeArrowheads="1"/>
          </p:cNvSpPr>
          <p:nvPr/>
        </p:nvSpPr>
        <p:spPr bwMode="auto">
          <a:xfrm>
            <a:off x="1441450" y="0"/>
            <a:ext cx="6338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 Field (cont.)</a:t>
            </a: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5661" y="5404513"/>
            <a:ext cx="843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There is no force in the axis direction (hence a constant velocity in this direction).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3265" y="599136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Magnetic field lines thus “guide” charged particles.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830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49688"/>
              </p:ext>
            </p:extLst>
          </p:nvPr>
        </p:nvGraphicFramePr>
        <p:xfrm>
          <a:off x="7178587" y="4561417"/>
          <a:ext cx="1423368" cy="440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3" name="Equation" r:id="rId4" imgW="698197" imgH="215806" progId="Equation.DSMT4">
                  <p:embed/>
                </p:oleObj>
              </mc:Choice>
              <mc:Fallback>
                <p:oleObj name="Equation" r:id="rId4" imgW="698197" imgH="215806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587" y="4561417"/>
                        <a:ext cx="1423368" cy="440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141822" y="1975385"/>
            <a:ext cx="5502056" cy="2979420"/>
            <a:chOff x="2141822" y="1975385"/>
            <a:chExt cx="5502056" cy="2979420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6218710" y="3366153"/>
              <a:ext cx="928047" cy="1364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98306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8333640"/>
                </p:ext>
              </p:extLst>
            </p:nvPr>
          </p:nvGraphicFramePr>
          <p:xfrm>
            <a:off x="7334316" y="3115844"/>
            <a:ext cx="309562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4" name="Equation" r:id="rId6" imgW="152268" imgH="215713" progId="Equation.DSMT4">
                    <p:embed/>
                  </p:oleObj>
                </mc:Choice>
                <mc:Fallback>
                  <p:oleObj name="Equation" r:id="rId6" imgW="152268" imgH="215713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4316" y="3115844"/>
                          <a:ext cx="309562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1822" y="1975385"/>
              <a:ext cx="3970020" cy="29794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7"/>
          <p:cNvSpPr txBox="1">
            <a:spLocks noChangeArrowheads="1"/>
          </p:cNvSpPr>
          <p:nvPr/>
        </p:nvSpPr>
        <p:spPr bwMode="auto">
          <a:xfrm>
            <a:off x="286604" y="870533"/>
            <a:ext cx="866632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earth's magnetic field protects us from charged particles from the sun (called the solar wind).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52722" name="Text Box 114"/>
          <p:cNvSpPr txBox="1">
            <a:spLocks noChangeArrowheads="1"/>
          </p:cNvSpPr>
          <p:nvPr/>
        </p:nvSpPr>
        <p:spPr bwMode="auto">
          <a:xfrm>
            <a:off x="1441450" y="0"/>
            <a:ext cx="6338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 Field (cont.)</a:t>
            </a: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27212" y="5988734"/>
            <a:ext cx="7315200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The particles spiral along the directions of the magnetic field,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 and are thus directed towards the poles.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78" y="1699460"/>
            <a:ext cx="691134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7"/>
          <p:cNvSpPr txBox="1">
            <a:spLocks noChangeArrowheads="1"/>
          </p:cNvSpPr>
          <p:nvPr/>
        </p:nvSpPr>
        <p:spPr bwMode="auto">
          <a:xfrm>
            <a:off x="286604" y="886003"/>
            <a:ext cx="866632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also explains the auroras seen near the north pole (aurora borealis) and the south pole (aurora </a:t>
            </a:r>
            <a:r>
              <a:rPr lang="en-US" sz="2000" dirty="0" err="1" smtClean="0">
                <a:solidFill>
                  <a:schemeClr val="bg1"/>
                </a:solidFill>
              </a:rPr>
              <a:t>australis</a:t>
            </a:r>
            <a:r>
              <a:rPr lang="en-US" sz="2000" dirty="0" smtClean="0">
                <a:solidFill>
                  <a:schemeClr val="bg1"/>
                </a:solidFill>
              </a:rPr>
              <a:t>).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52722" name="Text Box 114"/>
          <p:cNvSpPr txBox="1">
            <a:spLocks noChangeArrowheads="1"/>
          </p:cNvSpPr>
          <p:nvPr/>
        </p:nvSpPr>
        <p:spPr bwMode="auto">
          <a:xfrm>
            <a:off x="1441450" y="0"/>
            <a:ext cx="6338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 Field (cont.)</a:t>
            </a: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307" y="5609230"/>
            <a:ext cx="846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The particles from the sun that reach the earth are directed towards the poles.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2" y="2000851"/>
            <a:ext cx="3855720" cy="2880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875" y="2000852"/>
            <a:ext cx="3832860" cy="288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1"/>
          <p:cNvSpPr>
            <a:spLocks noChangeArrowheads="1"/>
          </p:cNvSpPr>
          <p:nvPr/>
        </p:nvSpPr>
        <p:spPr bwMode="auto">
          <a:xfrm>
            <a:off x="5392738" y="1062038"/>
            <a:ext cx="2373312" cy="11207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1006475" y="0"/>
            <a:ext cx="68087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 Gauss Law</a:t>
            </a:r>
          </a:p>
        </p:txBody>
      </p:sp>
      <p:sp>
        <p:nvSpPr>
          <p:cNvPr id="4102" name="Text Box 49"/>
          <p:cNvSpPr txBox="1">
            <a:spLocks noChangeArrowheads="1"/>
          </p:cNvSpPr>
          <p:nvPr/>
        </p:nvSpPr>
        <p:spPr bwMode="auto">
          <a:xfrm>
            <a:off x="907143" y="5020809"/>
            <a:ext cx="31686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Magnetic pole (not possible)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  <p:graphicFrame>
        <p:nvGraphicFramePr>
          <p:cNvPr id="409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061807"/>
              </p:ext>
            </p:extLst>
          </p:nvPr>
        </p:nvGraphicFramePr>
        <p:xfrm>
          <a:off x="5662613" y="1216025"/>
          <a:ext cx="197326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" name="Equation" r:id="rId4" imgW="838080" imgH="380880" progId="Equation.DSMT4">
                  <p:embed/>
                </p:oleObj>
              </mc:Choice>
              <mc:Fallback>
                <p:oleObj name="Equation" r:id="rId4" imgW="838080" imgH="38088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1216025"/>
                        <a:ext cx="1973262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Text Box 85"/>
          <p:cNvSpPr txBox="1">
            <a:spLocks noChangeArrowheads="1"/>
          </p:cNvSpPr>
          <p:nvPr/>
        </p:nvSpPr>
        <p:spPr bwMode="auto">
          <a:xfrm>
            <a:off x="5366635" y="5771569"/>
            <a:ext cx="275748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 net </a:t>
            </a:r>
            <a:r>
              <a:rPr lang="en-US" dirty="0" smtClean="0">
                <a:solidFill>
                  <a:schemeClr val="bg1"/>
                </a:solidFill>
              </a:rPr>
              <a:t>magnetic flux </a:t>
            </a:r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60713" y="5742417"/>
            <a:ext cx="4219575" cy="58477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Magnetic flux lines come out of a north pole and go into a south pole.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90525" y="1072699"/>
            <a:ext cx="4381500" cy="3648528"/>
            <a:chOff x="390525" y="1072699"/>
            <a:chExt cx="4381500" cy="3648528"/>
          </a:xfrm>
        </p:grpSpPr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052513" y="2305051"/>
              <a:ext cx="2576512" cy="2006601"/>
            </a:xfrm>
            <a:custGeom>
              <a:avLst/>
              <a:gdLst>
                <a:gd name="T0" fmla="*/ 545 w 1070"/>
                <a:gd name="T1" fmla="*/ 2338 h 666"/>
                <a:gd name="T2" fmla="*/ 184 w 1070"/>
                <a:gd name="T3" fmla="*/ 4654 h 666"/>
                <a:gd name="T4" fmla="*/ 27 w 1070"/>
                <a:gd name="T5" fmla="*/ 7341 h 666"/>
                <a:gd name="T6" fmla="*/ 191 w 1070"/>
                <a:gd name="T7" fmla="*/ 10835 h 666"/>
                <a:gd name="T8" fmla="*/ 1154 w 1070"/>
                <a:gd name="T9" fmla="*/ 13147 h 666"/>
                <a:gd name="T10" fmla="*/ 2471 w 1070"/>
                <a:gd name="T11" fmla="*/ 14678 h 666"/>
                <a:gd name="T12" fmla="*/ 3903 w 1070"/>
                <a:gd name="T13" fmla="*/ 16202 h 666"/>
                <a:gd name="T14" fmla="*/ 5009 w 1070"/>
                <a:gd name="T15" fmla="*/ 15853 h 666"/>
                <a:gd name="T16" fmla="*/ 6107 w 1070"/>
                <a:gd name="T17" fmla="*/ 15690 h 666"/>
                <a:gd name="T18" fmla="*/ 7260 w 1070"/>
                <a:gd name="T19" fmla="*/ 14130 h 666"/>
                <a:gd name="T20" fmla="*/ 8094 w 1070"/>
                <a:gd name="T21" fmla="*/ 11549 h 666"/>
                <a:gd name="T22" fmla="*/ 8359 w 1070"/>
                <a:gd name="T23" fmla="*/ 8641 h 666"/>
                <a:gd name="T24" fmla="*/ 8582 w 1070"/>
                <a:gd name="T25" fmla="*/ 6578 h 666"/>
                <a:gd name="T26" fmla="*/ 8421 w 1070"/>
                <a:gd name="T27" fmla="*/ 3699 h 666"/>
                <a:gd name="T28" fmla="*/ 7813 w 1070"/>
                <a:gd name="T29" fmla="*/ 2687 h 666"/>
                <a:gd name="T30" fmla="*/ 7322 w 1070"/>
                <a:gd name="T31" fmla="*/ 2025 h 666"/>
                <a:gd name="T32" fmla="*/ 6214 w 1070"/>
                <a:gd name="T33" fmla="*/ 144 h 666"/>
                <a:gd name="T34" fmla="*/ 5059 w 1070"/>
                <a:gd name="T35" fmla="*/ 1182 h 666"/>
                <a:gd name="T36" fmla="*/ 3740 w 1070"/>
                <a:gd name="T37" fmla="*/ 1325 h 666"/>
                <a:gd name="T38" fmla="*/ 2287 w 1070"/>
                <a:gd name="T39" fmla="*/ 609 h 666"/>
                <a:gd name="T40" fmla="*/ 1350 w 1070"/>
                <a:gd name="T41" fmla="*/ 839 h 666"/>
                <a:gd name="T42" fmla="*/ 545 w 1070"/>
                <a:gd name="T43" fmla="*/ 2338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7F7F7F"/>
                </a:gs>
              </a:gsLst>
              <a:path path="rect">
                <a:fillToRect l="50000" t="50000" r="50000" b="50000"/>
              </a:path>
            </a:gra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2328863" y="1411289"/>
              <a:ext cx="0" cy="19177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 flipV="1">
              <a:off x="741363" y="3328989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2368550" y="3341689"/>
              <a:ext cx="19113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9" name="Line 34"/>
            <p:cNvSpPr>
              <a:spLocks noChangeShapeType="1"/>
            </p:cNvSpPr>
            <p:nvPr/>
          </p:nvSpPr>
          <p:spPr bwMode="auto">
            <a:xfrm flipH="1">
              <a:off x="2314575" y="3689352"/>
              <a:ext cx="3175" cy="10318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0" name="Line 35"/>
            <p:cNvSpPr>
              <a:spLocks noChangeShapeType="1"/>
            </p:cNvSpPr>
            <p:nvPr/>
          </p:nvSpPr>
          <p:spPr bwMode="auto">
            <a:xfrm flipH="1" flipV="1">
              <a:off x="2328863" y="1835151"/>
              <a:ext cx="3175" cy="12176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1" name="Line 36"/>
            <p:cNvSpPr>
              <a:spLocks noChangeShapeType="1"/>
            </p:cNvSpPr>
            <p:nvPr/>
          </p:nvSpPr>
          <p:spPr bwMode="auto">
            <a:xfrm rot="8047814">
              <a:off x="1517650" y="2122489"/>
              <a:ext cx="15875" cy="95408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2" name="Line 37"/>
            <p:cNvSpPr>
              <a:spLocks noChangeShapeType="1"/>
            </p:cNvSpPr>
            <p:nvPr/>
          </p:nvSpPr>
          <p:spPr bwMode="auto">
            <a:xfrm rot="8047814" flipV="1">
              <a:off x="2936875" y="3505202"/>
              <a:ext cx="30163" cy="10493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3" name="Line 38"/>
            <p:cNvSpPr>
              <a:spLocks noChangeShapeType="1"/>
            </p:cNvSpPr>
            <p:nvPr/>
          </p:nvSpPr>
          <p:spPr bwMode="auto">
            <a:xfrm rot="2320550" flipV="1">
              <a:off x="2908300" y="2152651"/>
              <a:ext cx="36512" cy="10731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4" name="Line 39"/>
            <p:cNvSpPr>
              <a:spLocks noChangeShapeType="1"/>
            </p:cNvSpPr>
            <p:nvPr/>
          </p:nvSpPr>
          <p:spPr bwMode="auto">
            <a:xfrm rot="2320550" flipH="1">
              <a:off x="1693863" y="3571877"/>
              <a:ext cx="14287" cy="10048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5" name="Line 40"/>
            <p:cNvSpPr>
              <a:spLocks noChangeShapeType="1"/>
            </p:cNvSpPr>
            <p:nvPr/>
          </p:nvSpPr>
          <p:spPr bwMode="auto">
            <a:xfrm rot="5400000" flipV="1">
              <a:off x="3208338" y="2782889"/>
              <a:ext cx="0" cy="1117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6" name="Line 41"/>
            <p:cNvSpPr>
              <a:spLocks noChangeShapeType="1"/>
            </p:cNvSpPr>
            <p:nvPr/>
          </p:nvSpPr>
          <p:spPr bwMode="auto">
            <a:xfrm rot="5400000">
              <a:off x="1412875" y="2751139"/>
              <a:ext cx="0" cy="11541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8" name="Text Box 44"/>
            <p:cNvSpPr txBox="1">
              <a:spLocks noChangeArrowheads="1"/>
            </p:cNvSpPr>
            <p:nvPr/>
          </p:nvSpPr>
          <p:spPr bwMode="auto">
            <a:xfrm>
              <a:off x="2733675" y="1476376"/>
              <a:ext cx="2038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S  </a:t>
              </a:r>
              <a:r>
                <a:rPr lang="en-US" dirty="0">
                  <a:solidFill>
                    <a:schemeClr val="bg2"/>
                  </a:solidFill>
                </a:rPr>
                <a:t>(closed surface)</a:t>
              </a:r>
            </a:p>
          </p:txBody>
        </p:sp>
        <p:sp>
          <p:nvSpPr>
            <p:cNvPr id="4139" name="Rectangle 45"/>
            <p:cNvSpPr>
              <a:spLocks noChangeArrowheads="1"/>
            </p:cNvSpPr>
            <p:nvPr/>
          </p:nvSpPr>
          <p:spPr bwMode="auto">
            <a:xfrm>
              <a:off x="2125663" y="3103564"/>
              <a:ext cx="390525" cy="4873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46"/>
            <p:cNvSpPr txBox="1">
              <a:spLocks noChangeArrowheads="1"/>
            </p:cNvSpPr>
            <p:nvPr/>
          </p:nvSpPr>
          <p:spPr bwMode="auto">
            <a:xfrm>
              <a:off x="2136775" y="3105152"/>
              <a:ext cx="3683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N</a:t>
              </a:r>
            </a:p>
          </p:txBody>
        </p:sp>
        <p:graphicFrame>
          <p:nvGraphicFramePr>
            <p:cNvPr id="2" name="Object 3"/>
            <p:cNvGraphicFramePr>
              <a:graphicFrameLocks noChangeAspect="1"/>
            </p:cNvGraphicFramePr>
            <p:nvPr/>
          </p:nvGraphicFramePr>
          <p:xfrm>
            <a:off x="3559175" y="4141788"/>
            <a:ext cx="24765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" name="Equation" r:id="rId6" imgW="152334" imgH="190417" progId="Equation.DSMT4">
                    <p:embed/>
                  </p:oleObj>
                </mc:Choice>
                <mc:Fallback>
                  <p:oleObj name="Equation" r:id="rId6" imgW="152334" imgH="190417" progId="Equation.DSMT4">
                    <p:embed/>
                    <p:pic>
                      <p:nvPicPr>
                        <p:cNvPr id="0" name="Picture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9175" y="4141788"/>
                          <a:ext cx="24765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390525" y="4274005"/>
            <a:ext cx="206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525" y="4274005"/>
                          <a:ext cx="206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5"/>
            <p:cNvGraphicFramePr>
              <a:graphicFrameLocks noChangeAspect="1"/>
            </p:cNvGraphicFramePr>
            <p:nvPr/>
          </p:nvGraphicFramePr>
          <p:xfrm>
            <a:off x="4441825" y="3228296"/>
            <a:ext cx="227013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5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1825" y="3228296"/>
                          <a:ext cx="227013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6"/>
            <p:cNvGraphicFramePr>
              <a:graphicFrameLocks noChangeAspect="1"/>
            </p:cNvGraphicFramePr>
            <p:nvPr/>
          </p:nvGraphicFramePr>
          <p:xfrm>
            <a:off x="2239057" y="1072699"/>
            <a:ext cx="1857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6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9057" y="1072699"/>
                          <a:ext cx="185737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6" name="Group 75"/>
          <p:cNvGrpSpPr/>
          <p:nvPr/>
        </p:nvGrpSpPr>
        <p:grpSpPr>
          <a:xfrm>
            <a:off x="4953000" y="2901950"/>
            <a:ext cx="3560763" cy="2573338"/>
            <a:chOff x="4953000" y="2901950"/>
            <a:chExt cx="3560763" cy="2573338"/>
          </a:xfrm>
        </p:grpSpPr>
        <p:sp>
          <p:nvSpPr>
            <p:cNvPr id="4103" name="Rectangle 52"/>
            <p:cNvSpPr>
              <a:spLocks noChangeArrowheads="1"/>
            </p:cNvSpPr>
            <p:nvPr/>
          </p:nvSpPr>
          <p:spPr bwMode="auto">
            <a:xfrm>
              <a:off x="6409802" y="4243388"/>
              <a:ext cx="617537" cy="84772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Rectangle 55"/>
            <p:cNvSpPr>
              <a:spLocks noChangeArrowheads="1"/>
            </p:cNvSpPr>
            <p:nvPr/>
          </p:nvSpPr>
          <p:spPr bwMode="auto">
            <a:xfrm>
              <a:off x="6413500" y="3409950"/>
              <a:ext cx="617538" cy="847725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Arc 68"/>
            <p:cNvSpPr>
              <a:spLocks/>
            </p:cNvSpPr>
            <p:nvPr/>
          </p:nvSpPr>
          <p:spPr bwMode="auto">
            <a:xfrm>
              <a:off x="6943725" y="3187700"/>
              <a:ext cx="1165225" cy="2044700"/>
            </a:xfrm>
            <a:custGeom>
              <a:avLst/>
              <a:gdLst>
                <a:gd name="T0" fmla="*/ 2147483647 w 29931"/>
                <a:gd name="T1" fmla="*/ 2147483647 h 43200"/>
                <a:gd name="T2" fmla="*/ 0 w 29931"/>
                <a:gd name="T3" fmla="*/ 2147483647 h 43200"/>
                <a:gd name="T4" fmla="*/ 2147483647 w 29931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29931"/>
                <a:gd name="T10" fmla="*/ 0 h 43200"/>
                <a:gd name="T11" fmla="*/ 29931 w 2993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31" h="43200" fill="none" extrusionOk="0">
                  <a:moveTo>
                    <a:pt x="79" y="1638"/>
                  </a:moveTo>
                  <a:cubicBezTo>
                    <a:pt x="2695" y="556"/>
                    <a:pt x="5499" y="-1"/>
                    <a:pt x="8331" y="0"/>
                  </a:cubicBezTo>
                  <a:cubicBezTo>
                    <a:pt x="20260" y="0"/>
                    <a:pt x="29931" y="9670"/>
                    <a:pt x="29931" y="21600"/>
                  </a:cubicBezTo>
                  <a:cubicBezTo>
                    <a:pt x="29931" y="33529"/>
                    <a:pt x="20260" y="43200"/>
                    <a:pt x="8331" y="43200"/>
                  </a:cubicBezTo>
                  <a:cubicBezTo>
                    <a:pt x="5470" y="43200"/>
                    <a:pt x="2639" y="42631"/>
                    <a:pt x="0" y="41528"/>
                  </a:cubicBezTo>
                </a:path>
                <a:path w="29931" h="43200" stroke="0" extrusionOk="0">
                  <a:moveTo>
                    <a:pt x="79" y="1638"/>
                  </a:moveTo>
                  <a:cubicBezTo>
                    <a:pt x="2695" y="556"/>
                    <a:pt x="5499" y="-1"/>
                    <a:pt x="8331" y="0"/>
                  </a:cubicBezTo>
                  <a:cubicBezTo>
                    <a:pt x="20260" y="0"/>
                    <a:pt x="29931" y="9670"/>
                    <a:pt x="29931" y="21600"/>
                  </a:cubicBezTo>
                  <a:cubicBezTo>
                    <a:pt x="29931" y="33529"/>
                    <a:pt x="20260" y="43200"/>
                    <a:pt x="8331" y="43200"/>
                  </a:cubicBezTo>
                  <a:cubicBezTo>
                    <a:pt x="5470" y="43200"/>
                    <a:pt x="2639" y="42631"/>
                    <a:pt x="0" y="41528"/>
                  </a:cubicBezTo>
                  <a:lnTo>
                    <a:pt x="8331" y="2160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Arc 69"/>
            <p:cNvSpPr>
              <a:spLocks/>
            </p:cNvSpPr>
            <p:nvPr/>
          </p:nvSpPr>
          <p:spPr bwMode="auto">
            <a:xfrm flipH="1">
              <a:off x="5289550" y="3209925"/>
              <a:ext cx="1273175" cy="2044700"/>
            </a:xfrm>
            <a:custGeom>
              <a:avLst/>
              <a:gdLst>
                <a:gd name="T0" fmla="*/ 2147483647 w 29931"/>
                <a:gd name="T1" fmla="*/ 2147483647 h 43200"/>
                <a:gd name="T2" fmla="*/ 0 w 29931"/>
                <a:gd name="T3" fmla="*/ 2147483647 h 43200"/>
                <a:gd name="T4" fmla="*/ 2147483647 w 29931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29931"/>
                <a:gd name="T10" fmla="*/ 0 h 43200"/>
                <a:gd name="T11" fmla="*/ 29931 w 2993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31" h="43200" fill="none" extrusionOk="0">
                  <a:moveTo>
                    <a:pt x="79" y="1638"/>
                  </a:moveTo>
                  <a:cubicBezTo>
                    <a:pt x="2695" y="556"/>
                    <a:pt x="5499" y="-1"/>
                    <a:pt x="8331" y="0"/>
                  </a:cubicBezTo>
                  <a:cubicBezTo>
                    <a:pt x="20260" y="0"/>
                    <a:pt x="29931" y="9670"/>
                    <a:pt x="29931" y="21600"/>
                  </a:cubicBezTo>
                  <a:cubicBezTo>
                    <a:pt x="29931" y="33529"/>
                    <a:pt x="20260" y="43200"/>
                    <a:pt x="8331" y="43200"/>
                  </a:cubicBezTo>
                  <a:cubicBezTo>
                    <a:pt x="5470" y="43200"/>
                    <a:pt x="2639" y="42631"/>
                    <a:pt x="0" y="41528"/>
                  </a:cubicBezTo>
                </a:path>
                <a:path w="29931" h="43200" stroke="0" extrusionOk="0">
                  <a:moveTo>
                    <a:pt x="79" y="1638"/>
                  </a:moveTo>
                  <a:cubicBezTo>
                    <a:pt x="2695" y="556"/>
                    <a:pt x="5499" y="-1"/>
                    <a:pt x="8331" y="0"/>
                  </a:cubicBezTo>
                  <a:cubicBezTo>
                    <a:pt x="20260" y="0"/>
                    <a:pt x="29931" y="9670"/>
                    <a:pt x="29931" y="21600"/>
                  </a:cubicBezTo>
                  <a:cubicBezTo>
                    <a:pt x="29931" y="33529"/>
                    <a:pt x="20260" y="43200"/>
                    <a:pt x="8331" y="43200"/>
                  </a:cubicBezTo>
                  <a:cubicBezTo>
                    <a:pt x="5470" y="43200"/>
                    <a:pt x="2639" y="42631"/>
                    <a:pt x="0" y="41528"/>
                  </a:cubicBezTo>
                  <a:lnTo>
                    <a:pt x="8331" y="2160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Arc 70"/>
            <p:cNvSpPr>
              <a:spLocks/>
            </p:cNvSpPr>
            <p:nvPr/>
          </p:nvSpPr>
          <p:spPr bwMode="auto">
            <a:xfrm>
              <a:off x="6769100" y="2973388"/>
              <a:ext cx="1744663" cy="2490787"/>
            </a:xfrm>
            <a:custGeom>
              <a:avLst/>
              <a:gdLst>
                <a:gd name="T0" fmla="*/ 2147483647 w 34215"/>
                <a:gd name="T1" fmla="*/ 2147483647 h 43200"/>
                <a:gd name="T2" fmla="*/ 0 w 34215"/>
                <a:gd name="T3" fmla="*/ 2147483647 h 43200"/>
                <a:gd name="T4" fmla="*/ 2147483647 w 34215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34215"/>
                <a:gd name="T10" fmla="*/ 0 h 43200"/>
                <a:gd name="T11" fmla="*/ 34215 w 342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15" h="43200" fill="none" extrusionOk="0">
                  <a:moveTo>
                    <a:pt x="628" y="3631"/>
                  </a:moveTo>
                  <a:cubicBezTo>
                    <a:pt x="4177" y="1263"/>
                    <a:pt x="8348" y="-1"/>
                    <a:pt x="12615" y="0"/>
                  </a:cubicBezTo>
                  <a:cubicBezTo>
                    <a:pt x="24544" y="0"/>
                    <a:pt x="34215" y="9670"/>
                    <a:pt x="34215" y="21600"/>
                  </a:cubicBezTo>
                  <a:cubicBezTo>
                    <a:pt x="34215" y="33529"/>
                    <a:pt x="24544" y="43200"/>
                    <a:pt x="12615" y="43200"/>
                  </a:cubicBezTo>
                  <a:cubicBezTo>
                    <a:pt x="8087" y="43200"/>
                    <a:pt x="3674" y="41777"/>
                    <a:pt x="-1" y="39133"/>
                  </a:cubicBezTo>
                </a:path>
                <a:path w="34215" h="43200" stroke="0" extrusionOk="0">
                  <a:moveTo>
                    <a:pt x="628" y="3631"/>
                  </a:moveTo>
                  <a:cubicBezTo>
                    <a:pt x="4177" y="1263"/>
                    <a:pt x="8348" y="-1"/>
                    <a:pt x="12615" y="0"/>
                  </a:cubicBezTo>
                  <a:cubicBezTo>
                    <a:pt x="24544" y="0"/>
                    <a:pt x="34215" y="9670"/>
                    <a:pt x="34215" y="21600"/>
                  </a:cubicBezTo>
                  <a:cubicBezTo>
                    <a:pt x="34215" y="33529"/>
                    <a:pt x="24544" y="43200"/>
                    <a:pt x="12615" y="43200"/>
                  </a:cubicBezTo>
                  <a:cubicBezTo>
                    <a:pt x="8087" y="43200"/>
                    <a:pt x="3674" y="41777"/>
                    <a:pt x="-1" y="39133"/>
                  </a:cubicBezTo>
                  <a:lnTo>
                    <a:pt x="12615" y="2160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Arc 71"/>
            <p:cNvSpPr>
              <a:spLocks/>
            </p:cNvSpPr>
            <p:nvPr/>
          </p:nvSpPr>
          <p:spPr bwMode="auto">
            <a:xfrm flipH="1">
              <a:off x="4953000" y="2984500"/>
              <a:ext cx="1652588" cy="2490788"/>
            </a:xfrm>
            <a:custGeom>
              <a:avLst/>
              <a:gdLst>
                <a:gd name="T0" fmla="*/ 2147483647 w 34215"/>
                <a:gd name="T1" fmla="*/ 2147483647 h 43200"/>
                <a:gd name="T2" fmla="*/ 0 w 34215"/>
                <a:gd name="T3" fmla="*/ 2147483647 h 43200"/>
                <a:gd name="T4" fmla="*/ 2147483647 w 34215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34215"/>
                <a:gd name="T10" fmla="*/ 0 h 43200"/>
                <a:gd name="T11" fmla="*/ 34215 w 342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15" h="43200" fill="none" extrusionOk="0">
                  <a:moveTo>
                    <a:pt x="628" y="3631"/>
                  </a:moveTo>
                  <a:cubicBezTo>
                    <a:pt x="4177" y="1263"/>
                    <a:pt x="8348" y="-1"/>
                    <a:pt x="12615" y="0"/>
                  </a:cubicBezTo>
                  <a:cubicBezTo>
                    <a:pt x="24544" y="0"/>
                    <a:pt x="34215" y="9670"/>
                    <a:pt x="34215" y="21600"/>
                  </a:cubicBezTo>
                  <a:cubicBezTo>
                    <a:pt x="34215" y="33529"/>
                    <a:pt x="24544" y="43200"/>
                    <a:pt x="12615" y="43200"/>
                  </a:cubicBezTo>
                  <a:cubicBezTo>
                    <a:pt x="8087" y="43200"/>
                    <a:pt x="3674" y="41777"/>
                    <a:pt x="-1" y="39133"/>
                  </a:cubicBezTo>
                </a:path>
                <a:path w="34215" h="43200" stroke="0" extrusionOk="0">
                  <a:moveTo>
                    <a:pt x="628" y="3631"/>
                  </a:moveTo>
                  <a:cubicBezTo>
                    <a:pt x="4177" y="1263"/>
                    <a:pt x="8348" y="-1"/>
                    <a:pt x="12615" y="0"/>
                  </a:cubicBezTo>
                  <a:cubicBezTo>
                    <a:pt x="24544" y="0"/>
                    <a:pt x="34215" y="9670"/>
                    <a:pt x="34215" y="21600"/>
                  </a:cubicBezTo>
                  <a:cubicBezTo>
                    <a:pt x="34215" y="33529"/>
                    <a:pt x="24544" y="43200"/>
                    <a:pt x="12615" y="43200"/>
                  </a:cubicBezTo>
                  <a:cubicBezTo>
                    <a:pt x="8087" y="43200"/>
                    <a:pt x="3674" y="41777"/>
                    <a:pt x="-1" y="39133"/>
                  </a:cubicBezTo>
                  <a:lnTo>
                    <a:pt x="12615" y="2160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Arc 72"/>
            <p:cNvSpPr>
              <a:spLocks/>
            </p:cNvSpPr>
            <p:nvPr/>
          </p:nvSpPr>
          <p:spPr bwMode="auto">
            <a:xfrm>
              <a:off x="7053263" y="3306763"/>
              <a:ext cx="512762" cy="1795462"/>
            </a:xfrm>
            <a:custGeom>
              <a:avLst/>
              <a:gdLst>
                <a:gd name="T0" fmla="*/ 1996514038 w 29931"/>
                <a:gd name="T1" fmla="*/ 2147483647 h 43200"/>
                <a:gd name="T2" fmla="*/ 0 w 29931"/>
                <a:gd name="T3" fmla="*/ 2147483647 h 43200"/>
                <a:gd name="T4" fmla="*/ 2147483647 w 29931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29931"/>
                <a:gd name="T10" fmla="*/ 0 h 43200"/>
                <a:gd name="T11" fmla="*/ 29931 w 2993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31" h="43200" fill="none" extrusionOk="0">
                  <a:moveTo>
                    <a:pt x="79" y="1638"/>
                  </a:moveTo>
                  <a:cubicBezTo>
                    <a:pt x="2695" y="556"/>
                    <a:pt x="5499" y="-1"/>
                    <a:pt x="8331" y="0"/>
                  </a:cubicBezTo>
                  <a:cubicBezTo>
                    <a:pt x="20260" y="0"/>
                    <a:pt x="29931" y="9670"/>
                    <a:pt x="29931" y="21600"/>
                  </a:cubicBezTo>
                  <a:cubicBezTo>
                    <a:pt x="29931" y="33529"/>
                    <a:pt x="20260" y="43200"/>
                    <a:pt x="8331" y="43200"/>
                  </a:cubicBezTo>
                  <a:cubicBezTo>
                    <a:pt x="5470" y="43200"/>
                    <a:pt x="2639" y="42631"/>
                    <a:pt x="0" y="41528"/>
                  </a:cubicBezTo>
                </a:path>
                <a:path w="29931" h="43200" stroke="0" extrusionOk="0">
                  <a:moveTo>
                    <a:pt x="79" y="1638"/>
                  </a:moveTo>
                  <a:cubicBezTo>
                    <a:pt x="2695" y="556"/>
                    <a:pt x="5499" y="-1"/>
                    <a:pt x="8331" y="0"/>
                  </a:cubicBezTo>
                  <a:cubicBezTo>
                    <a:pt x="20260" y="0"/>
                    <a:pt x="29931" y="9670"/>
                    <a:pt x="29931" y="21600"/>
                  </a:cubicBezTo>
                  <a:cubicBezTo>
                    <a:pt x="29931" y="33529"/>
                    <a:pt x="20260" y="43200"/>
                    <a:pt x="8331" y="43200"/>
                  </a:cubicBezTo>
                  <a:cubicBezTo>
                    <a:pt x="5470" y="43200"/>
                    <a:pt x="2639" y="42631"/>
                    <a:pt x="0" y="41528"/>
                  </a:cubicBezTo>
                  <a:lnTo>
                    <a:pt x="8331" y="2160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Arc 73"/>
            <p:cNvSpPr>
              <a:spLocks/>
            </p:cNvSpPr>
            <p:nvPr/>
          </p:nvSpPr>
          <p:spPr bwMode="auto">
            <a:xfrm flipH="1">
              <a:off x="5802313" y="3328988"/>
              <a:ext cx="576262" cy="1795462"/>
            </a:xfrm>
            <a:custGeom>
              <a:avLst/>
              <a:gdLst>
                <a:gd name="T0" fmla="*/ 2147483647 w 29931"/>
                <a:gd name="T1" fmla="*/ 2147483647 h 43200"/>
                <a:gd name="T2" fmla="*/ 0 w 29931"/>
                <a:gd name="T3" fmla="*/ 2147483647 h 43200"/>
                <a:gd name="T4" fmla="*/ 2147483647 w 29931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29931"/>
                <a:gd name="T10" fmla="*/ 0 h 43200"/>
                <a:gd name="T11" fmla="*/ 29931 w 2993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931" h="43200" fill="none" extrusionOk="0">
                  <a:moveTo>
                    <a:pt x="79" y="1638"/>
                  </a:moveTo>
                  <a:cubicBezTo>
                    <a:pt x="2695" y="556"/>
                    <a:pt x="5499" y="-1"/>
                    <a:pt x="8331" y="0"/>
                  </a:cubicBezTo>
                  <a:cubicBezTo>
                    <a:pt x="20260" y="0"/>
                    <a:pt x="29931" y="9670"/>
                    <a:pt x="29931" y="21600"/>
                  </a:cubicBezTo>
                  <a:cubicBezTo>
                    <a:pt x="29931" y="33529"/>
                    <a:pt x="20260" y="43200"/>
                    <a:pt x="8331" y="43200"/>
                  </a:cubicBezTo>
                  <a:cubicBezTo>
                    <a:pt x="5470" y="43200"/>
                    <a:pt x="2639" y="42631"/>
                    <a:pt x="0" y="41528"/>
                  </a:cubicBezTo>
                </a:path>
                <a:path w="29931" h="43200" stroke="0" extrusionOk="0">
                  <a:moveTo>
                    <a:pt x="79" y="1638"/>
                  </a:moveTo>
                  <a:cubicBezTo>
                    <a:pt x="2695" y="556"/>
                    <a:pt x="5499" y="-1"/>
                    <a:pt x="8331" y="0"/>
                  </a:cubicBezTo>
                  <a:cubicBezTo>
                    <a:pt x="20260" y="0"/>
                    <a:pt x="29931" y="9670"/>
                    <a:pt x="29931" y="21600"/>
                  </a:cubicBezTo>
                  <a:cubicBezTo>
                    <a:pt x="29931" y="33529"/>
                    <a:pt x="20260" y="43200"/>
                    <a:pt x="8331" y="43200"/>
                  </a:cubicBezTo>
                  <a:cubicBezTo>
                    <a:pt x="5470" y="43200"/>
                    <a:pt x="2639" y="42631"/>
                    <a:pt x="0" y="41528"/>
                  </a:cubicBezTo>
                  <a:lnTo>
                    <a:pt x="8331" y="2160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75"/>
            <p:cNvSpPr>
              <a:spLocks noChangeShapeType="1"/>
            </p:cNvSpPr>
            <p:nvPr/>
          </p:nvSpPr>
          <p:spPr bwMode="auto">
            <a:xfrm flipH="1">
              <a:off x="5508624" y="3028208"/>
              <a:ext cx="227157" cy="9599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4" name="Line 76"/>
            <p:cNvSpPr>
              <a:spLocks noChangeShapeType="1"/>
            </p:cNvSpPr>
            <p:nvPr/>
          </p:nvSpPr>
          <p:spPr bwMode="auto">
            <a:xfrm flipH="1">
              <a:off x="5703888" y="3253840"/>
              <a:ext cx="245650" cy="1077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5" name="Line 77"/>
            <p:cNvSpPr>
              <a:spLocks noChangeShapeType="1"/>
            </p:cNvSpPr>
            <p:nvPr/>
          </p:nvSpPr>
          <p:spPr bwMode="auto">
            <a:xfrm flipH="1">
              <a:off x="5942074" y="3384468"/>
              <a:ext cx="138092" cy="15407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6" name="Line 78"/>
            <p:cNvSpPr>
              <a:spLocks noChangeShapeType="1"/>
            </p:cNvSpPr>
            <p:nvPr/>
          </p:nvSpPr>
          <p:spPr bwMode="auto">
            <a:xfrm>
              <a:off x="7671460" y="2992582"/>
              <a:ext cx="167615" cy="760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" name="Line 79"/>
            <p:cNvSpPr>
              <a:spLocks noChangeShapeType="1"/>
            </p:cNvSpPr>
            <p:nvPr/>
          </p:nvSpPr>
          <p:spPr bwMode="auto">
            <a:xfrm>
              <a:off x="7517081" y="3230087"/>
              <a:ext cx="180707" cy="6562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8" name="Line 80"/>
            <p:cNvSpPr>
              <a:spLocks noChangeShapeType="1"/>
            </p:cNvSpPr>
            <p:nvPr/>
          </p:nvSpPr>
          <p:spPr bwMode="auto">
            <a:xfrm>
              <a:off x="7362702" y="3396344"/>
              <a:ext cx="84262" cy="1628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0" name="Freeform 83"/>
            <p:cNvSpPr>
              <a:spLocks/>
            </p:cNvSpPr>
            <p:nvPr/>
          </p:nvSpPr>
          <p:spPr bwMode="auto">
            <a:xfrm rot="16200000">
              <a:off x="6214734" y="2570777"/>
              <a:ext cx="1206025" cy="1868372"/>
            </a:xfrm>
            <a:custGeom>
              <a:avLst/>
              <a:gdLst>
                <a:gd name="T0" fmla="*/ 2147483647 w 1070"/>
                <a:gd name="T1" fmla="*/ 2147483647 h 666"/>
                <a:gd name="T2" fmla="*/ 2147483647 w 1070"/>
                <a:gd name="T3" fmla="*/ 2147483647 h 666"/>
                <a:gd name="T4" fmla="*/ 2147483647 w 1070"/>
                <a:gd name="T5" fmla="*/ 2147483647 h 666"/>
                <a:gd name="T6" fmla="*/ 2147483647 w 1070"/>
                <a:gd name="T7" fmla="*/ 2147483647 h 666"/>
                <a:gd name="T8" fmla="*/ 2147483647 w 1070"/>
                <a:gd name="T9" fmla="*/ 2147483647 h 666"/>
                <a:gd name="T10" fmla="*/ 2147483647 w 1070"/>
                <a:gd name="T11" fmla="*/ 2147483647 h 666"/>
                <a:gd name="T12" fmla="*/ 2147483647 w 1070"/>
                <a:gd name="T13" fmla="*/ 2147483647 h 666"/>
                <a:gd name="T14" fmla="*/ 2147483647 w 1070"/>
                <a:gd name="T15" fmla="*/ 2147483647 h 666"/>
                <a:gd name="T16" fmla="*/ 2147483647 w 1070"/>
                <a:gd name="T17" fmla="*/ 2147483647 h 666"/>
                <a:gd name="T18" fmla="*/ 2147483647 w 1070"/>
                <a:gd name="T19" fmla="*/ 2147483647 h 666"/>
                <a:gd name="T20" fmla="*/ 2147483647 w 1070"/>
                <a:gd name="T21" fmla="*/ 2147483647 h 666"/>
                <a:gd name="T22" fmla="*/ 2147483647 w 1070"/>
                <a:gd name="T23" fmla="*/ 2147483647 h 666"/>
                <a:gd name="T24" fmla="*/ 2147483647 w 1070"/>
                <a:gd name="T25" fmla="*/ 2147483647 h 666"/>
                <a:gd name="T26" fmla="*/ 2147483647 w 1070"/>
                <a:gd name="T27" fmla="*/ 2147483647 h 666"/>
                <a:gd name="T28" fmla="*/ 2147483647 w 1070"/>
                <a:gd name="T29" fmla="*/ 2147483647 h 666"/>
                <a:gd name="T30" fmla="*/ 2147483647 w 1070"/>
                <a:gd name="T31" fmla="*/ 2147483647 h 666"/>
                <a:gd name="T32" fmla="*/ 2147483647 w 1070"/>
                <a:gd name="T33" fmla="*/ 2147483647 h 666"/>
                <a:gd name="T34" fmla="*/ 2147483647 w 1070"/>
                <a:gd name="T35" fmla="*/ 2147483647 h 666"/>
                <a:gd name="T36" fmla="*/ 2147483647 w 1070"/>
                <a:gd name="T37" fmla="*/ 2147483647 h 666"/>
                <a:gd name="T38" fmla="*/ 2147483647 w 1070"/>
                <a:gd name="T39" fmla="*/ 2147483647 h 666"/>
                <a:gd name="T40" fmla="*/ 2147483647 w 1070"/>
                <a:gd name="T41" fmla="*/ 2147483647 h 666"/>
                <a:gd name="T42" fmla="*/ 2147483647 w 1070"/>
                <a:gd name="T43" fmla="*/ 2147483647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6455388" y="3425588"/>
              <a:ext cx="0" cy="166502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6455389" y="4459403"/>
              <a:ext cx="0" cy="2593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6989933" y="4459403"/>
              <a:ext cx="0" cy="2593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6781825" y="3427860"/>
              <a:ext cx="0" cy="166502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6659762" y="4459403"/>
              <a:ext cx="0" cy="2593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6552522" y="3430132"/>
              <a:ext cx="0" cy="166502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6899922" y="3432404"/>
              <a:ext cx="0" cy="166502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6552523" y="4459403"/>
              <a:ext cx="0" cy="2593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flipV="1">
              <a:off x="6782883" y="4459403"/>
              <a:ext cx="0" cy="2593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V="1">
              <a:off x="6455632" y="3451723"/>
              <a:ext cx="0" cy="2593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V="1">
              <a:off x="6897110" y="3451723"/>
              <a:ext cx="0" cy="2593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6662034" y="3451723"/>
              <a:ext cx="0" cy="2593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V="1">
              <a:off x="6549771" y="3451723"/>
              <a:ext cx="0" cy="2593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 flipV="1">
              <a:off x="6783846" y="3451723"/>
              <a:ext cx="0" cy="2593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6663570" y="3432732"/>
              <a:ext cx="0" cy="166502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6900669" y="4460214"/>
              <a:ext cx="0" cy="2593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6990728" y="3450508"/>
              <a:ext cx="0" cy="2593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105" name="Text Box 56"/>
            <p:cNvSpPr txBox="1">
              <a:spLocks noChangeArrowheads="1"/>
            </p:cNvSpPr>
            <p:nvPr/>
          </p:nvSpPr>
          <p:spPr bwMode="auto">
            <a:xfrm>
              <a:off x="6543675" y="3640138"/>
              <a:ext cx="3683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N</a:t>
              </a:r>
            </a:p>
          </p:txBody>
        </p:sp>
        <p:sp>
          <p:nvSpPr>
            <p:cNvPr id="4106" name="Text Box 57"/>
            <p:cNvSpPr txBox="1">
              <a:spLocks noChangeArrowheads="1"/>
            </p:cNvSpPr>
            <p:nvPr/>
          </p:nvSpPr>
          <p:spPr bwMode="auto">
            <a:xfrm>
              <a:off x="6544920" y="4581882"/>
              <a:ext cx="35401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6988890" y="3431510"/>
              <a:ext cx="0" cy="166502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73" name="Object 5"/>
            <p:cNvGraphicFramePr>
              <a:graphicFrameLocks noChangeAspect="1"/>
            </p:cNvGraphicFramePr>
            <p:nvPr/>
          </p:nvGraphicFramePr>
          <p:xfrm>
            <a:off x="7250113" y="4141788"/>
            <a:ext cx="227012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7" name="Equation" r:id="rId14" imgW="139579" imgH="177646" progId="Equation.DSMT4">
                    <p:embed/>
                  </p:oleObj>
                </mc:Choice>
                <mc:Fallback>
                  <p:oleObj name="Equation" r:id="rId14" imgW="139579" imgH="177646" progId="Equation.DSMT4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0113" y="4141788"/>
                          <a:ext cx="227012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" name="Straight Arrow Connector 5"/>
          <p:cNvCxnSpPr/>
          <p:nvPr/>
        </p:nvCxnSpPr>
        <p:spPr bwMode="auto">
          <a:xfrm flipV="1">
            <a:off x="5739063" y="4162926"/>
            <a:ext cx="421105" cy="1552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8"/>
          <p:cNvSpPr>
            <a:spLocks noChangeArrowheads="1"/>
          </p:cNvSpPr>
          <p:nvPr/>
        </p:nvSpPr>
        <p:spPr bwMode="auto">
          <a:xfrm>
            <a:off x="3440297" y="5004748"/>
            <a:ext cx="2449513" cy="11430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403225" y="0"/>
            <a:ext cx="82946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Magnetic Gauss Law: Differential Form</a:t>
            </a:r>
          </a:p>
        </p:txBody>
      </p:sp>
      <p:graphicFrame>
        <p:nvGraphicFramePr>
          <p:cNvPr id="5122" name="Object 45"/>
          <p:cNvGraphicFramePr>
            <a:graphicFrameLocks noChangeAspect="1"/>
          </p:cNvGraphicFramePr>
          <p:nvPr/>
        </p:nvGraphicFramePr>
        <p:xfrm>
          <a:off x="3541713" y="1103313"/>
          <a:ext cx="19907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4" imgW="838200" imgH="381000" progId="Equation.DSMT4">
                  <p:embed/>
                </p:oleObj>
              </mc:Choice>
              <mc:Fallback>
                <p:oleObj name="Equation" r:id="rId4" imgW="838200" imgH="3810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1103313"/>
                        <a:ext cx="19907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7"/>
          <p:cNvGraphicFramePr>
            <a:graphicFrameLocks noChangeAspect="1"/>
          </p:cNvGraphicFramePr>
          <p:nvPr/>
        </p:nvGraphicFramePr>
        <p:xfrm>
          <a:off x="3911600" y="5289550"/>
          <a:ext cx="15446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6" imgW="558558" imgH="215806" progId="Equation.DSMT4">
                  <p:embed/>
                </p:oleObj>
              </mc:Choice>
              <mc:Fallback>
                <p:oleObj name="Equation" r:id="rId6" imgW="558558" imgH="215806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289550"/>
                        <a:ext cx="1544638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49"/>
          <p:cNvSpPr txBox="1">
            <a:spLocks noChangeArrowheads="1"/>
          </p:cNvSpPr>
          <p:nvPr/>
        </p:nvSpPr>
        <p:spPr bwMode="auto">
          <a:xfrm>
            <a:off x="690563" y="2498725"/>
            <a:ext cx="49339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From the definition of divergence we then have</a:t>
            </a:r>
          </a:p>
        </p:txBody>
      </p:sp>
      <p:graphicFrame>
        <p:nvGraphicFramePr>
          <p:cNvPr id="5124" name="Object 52"/>
          <p:cNvGraphicFramePr>
            <a:graphicFrameLocks noChangeAspect="1"/>
          </p:cNvGraphicFramePr>
          <p:nvPr/>
        </p:nvGraphicFramePr>
        <p:xfrm>
          <a:off x="2967038" y="3084513"/>
          <a:ext cx="31178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8" imgW="1600200" imgH="444500" progId="Equation.DSMT4">
                  <p:embed/>
                </p:oleObj>
              </mc:Choice>
              <mc:Fallback>
                <p:oleObj name="Equation" r:id="rId8" imgW="1600200" imgH="4445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3084513"/>
                        <a:ext cx="3117850" cy="8651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53"/>
          <p:cNvSpPr txBox="1">
            <a:spLocks noChangeArrowheads="1"/>
          </p:cNvSpPr>
          <p:nvPr/>
        </p:nvSpPr>
        <p:spPr bwMode="auto">
          <a:xfrm>
            <a:off x="2659063" y="4378325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5129" name="Line 54"/>
          <p:cNvSpPr>
            <a:spLocks noChangeShapeType="1"/>
          </p:cNvSpPr>
          <p:nvPr/>
        </p:nvSpPr>
        <p:spPr bwMode="auto">
          <a:xfrm flipV="1">
            <a:off x="4673600" y="2984500"/>
            <a:ext cx="774700" cy="1028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842E0-75BA-4A10-AE48-2978A0224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13609</TotalTime>
  <Words>1892</Words>
  <Application>Microsoft Office PowerPoint</Application>
  <PresentationFormat>On-screen Show (4:3)</PresentationFormat>
  <Paragraphs>400</Paragraphs>
  <Slides>47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Symbol</vt:lpstr>
      <vt:lpstr>Times New Roman</vt:lpstr>
      <vt:lpstr>Wingdings</vt:lpstr>
      <vt:lpstr>Soaring</vt:lpstr>
      <vt:lpstr>Photo Editor Photo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Jackson, David R</cp:lastModifiedBy>
  <cp:revision>1099</cp:revision>
  <cp:lastPrinted>1999-08-25T18:07:04Z</cp:lastPrinted>
  <dcterms:created xsi:type="dcterms:W3CDTF">1999-08-24T13:57:19Z</dcterms:created>
  <dcterms:modified xsi:type="dcterms:W3CDTF">2023-04-11T21:59:12Z</dcterms:modified>
</cp:coreProperties>
</file>