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81" r:id="rId4"/>
    <p:sldId id="274" r:id="rId5"/>
    <p:sldId id="282" r:id="rId6"/>
    <p:sldId id="260" r:id="rId7"/>
    <p:sldId id="259" r:id="rId8"/>
    <p:sldId id="261" r:id="rId9"/>
    <p:sldId id="262" r:id="rId10"/>
    <p:sldId id="263" r:id="rId11"/>
    <p:sldId id="280" r:id="rId12"/>
    <p:sldId id="264" r:id="rId13"/>
    <p:sldId id="273" r:id="rId14"/>
    <p:sldId id="276" r:id="rId15"/>
    <p:sldId id="265" r:id="rId16"/>
    <p:sldId id="277" r:id="rId17"/>
    <p:sldId id="266" r:id="rId18"/>
    <p:sldId id="267" r:id="rId19"/>
    <p:sldId id="268" r:id="rId20"/>
    <p:sldId id="269" r:id="rId21"/>
    <p:sldId id="275" r:id="rId22"/>
    <p:sldId id="278" r:id="rId23"/>
    <p:sldId id="279" r:id="rId24"/>
    <p:sldId id="270" r:id="rId25"/>
    <p:sldId id="271" r:id="rId26"/>
    <p:sldId id="283" r:id="rId27"/>
    <p:sldId id="284" r:id="rId28"/>
    <p:sldId id="285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FFFF"/>
    <a:srgbClr val="0000FF"/>
    <a:srgbClr val="FF6600"/>
    <a:srgbClr val="66FFFF"/>
    <a:srgbClr val="FFCCFF"/>
    <a:srgbClr val="CC00CC"/>
    <a:srgbClr val="FFFF99"/>
    <a:srgbClr val="FF99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77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6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23.wmf"/><Relationship Id="rId5" Type="http://schemas.openxmlformats.org/officeDocument/2006/relationships/image" Target="../media/image26.wmf"/><Relationship Id="rId4" Type="http://schemas.openxmlformats.org/officeDocument/2006/relationships/image" Target="../media/image31.wmf"/><Relationship Id="rId9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7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4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32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4.wmf"/><Relationship Id="rId7" Type="http://schemas.openxmlformats.org/officeDocument/2006/relationships/image" Target="../media/image71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68.wmf"/><Relationship Id="rId9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75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image" Target="../media/image95.e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12" Type="http://schemas.openxmlformats.org/officeDocument/2006/relationships/image" Target="../media/image94.e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11" Type="http://schemas.openxmlformats.org/officeDocument/2006/relationships/image" Target="../media/image93.wmf"/><Relationship Id="rId5" Type="http://schemas.openxmlformats.org/officeDocument/2006/relationships/image" Target="../media/image8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emf"/><Relationship Id="rId4" Type="http://schemas.openxmlformats.org/officeDocument/2006/relationships/image" Target="../media/image94.e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4.wmf"/><Relationship Id="rId3" Type="http://schemas.openxmlformats.org/officeDocument/2006/relationships/image" Target="../media/image91.wmf"/><Relationship Id="rId7" Type="http://schemas.openxmlformats.org/officeDocument/2006/relationships/image" Target="../media/image95.emf"/><Relationship Id="rId12" Type="http://schemas.openxmlformats.org/officeDocument/2006/relationships/image" Target="../media/image103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94.emf"/><Relationship Id="rId11" Type="http://schemas.openxmlformats.org/officeDocument/2006/relationships/image" Target="../media/image102.wmf"/><Relationship Id="rId5" Type="http://schemas.openxmlformats.org/officeDocument/2006/relationships/image" Target="../media/image93.wmf"/><Relationship Id="rId10" Type="http://schemas.openxmlformats.org/officeDocument/2006/relationships/image" Target="../media/image101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Relationship Id="rId14" Type="http://schemas.openxmlformats.org/officeDocument/2006/relationships/image" Target="../media/image10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7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21497F64-4109-410C-B314-0222871C8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CE8589D-CD4A-4AA5-AE93-82ED20ECC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5D5DC-EEA7-4EA9-B0E4-89475C8F126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3437-EF2C-4D2F-BB8D-CE944F2E527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3437-EF2C-4D2F-BB8D-CE944F2E527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FC2A0-FF8D-4745-BECF-D0A1CDE1D22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54F05-9F28-45FF-96B8-7DC252F336D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DBEC5-D4F4-4285-B44A-C04DEEF3336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DBEC5-D4F4-4285-B44A-C04DEEF3336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DBEC5-D4F4-4285-B44A-C04DEEF3336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980EC1-4B1F-40C0-B0A9-F9E1F28083B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740725-5170-4137-A299-6D37C6C82FC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C53B4-4620-43B1-B641-66520642986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6E00F-BF13-4D7F-A0C0-0CB32E3E9C3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FBE37-FF3E-4B63-8781-0DDBE0FEFE5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AD75B-4E27-4920-83C7-8D0DB3CE19C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65500-F0FA-4BDD-A18E-A5D81460949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65500-F0FA-4BDD-A18E-A5D81460949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65500-F0FA-4BDD-A18E-A5D81460949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AB062-0A68-4196-9098-CB1740F9A9A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AB062-0A68-4196-9098-CB1740F9A9A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8529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AB062-0A68-4196-9098-CB1740F9A9A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04978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AB062-0A68-4196-9098-CB1740F9A9A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0497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6E00F-BF13-4D7F-A0C0-0CB32E3E9C3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4333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EE9F6F-70F3-4A9B-A3A4-4F9939F1106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EE9F6F-70F3-4A9B-A3A4-4F9939F1106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7063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2DC95-27D0-40D9-9355-93116A1E164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E7F7A-7484-4D1C-B711-459D1355671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0D026-068E-4F7B-803D-F69EAD13040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1FE2B-308F-43AC-B2AE-3078BB71942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D0D7423-B96D-4A1B-9EA9-C984A5676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D5E67-CE45-4145-B477-07D4D9B75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2295-55FE-41CD-B6A3-F3FC4B4E4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D0155-A3F0-424E-A673-33C71A335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AD30C-72B0-422C-9DA5-1E19C4D2F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A480F-4249-4BB3-A0C7-5A672CC74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B2925-607C-464D-A12E-5EB9782CF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16D0-72B0-49B5-A7D8-6A8985827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AB8A-5B4C-4767-92DB-C69B1722A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6BCC-86E9-47DF-AF0B-A113478A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1B73F-8B73-417C-A7AF-5B535C847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C6CBA4CD-630D-4564-87D9-151222B7A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3.wmf"/><Relationship Id="rId5" Type="http://schemas.openxmlformats.org/officeDocument/2006/relationships/image" Target="../media/image24.wmf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Relationship Id="rId1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41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34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52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43.e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42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71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0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6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72.bin"/><Relationship Id="rId9" Type="http://schemas.openxmlformats.org/officeDocument/2006/relationships/image" Target="../media/image6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82.bin"/><Relationship Id="rId3" Type="http://schemas.openxmlformats.org/officeDocument/2006/relationships/notesSlide" Target="../notesSlides/notesSlide22.xml"/><Relationship Id="rId21" Type="http://schemas.openxmlformats.org/officeDocument/2006/relationships/image" Target="../media/image70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23" Type="http://schemas.openxmlformats.org/officeDocument/2006/relationships/image" Target="../media/image71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75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74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9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76.wmf"/><Relationship Id="rId18" Type="http://schemas.openxmlformats.org/officeDocument/2006/relationships/oleObject" Target="../embeddings/oleObject98.bin"/><Relationship Id="rId3" Type="http://schemas.openxmlformats.org/officeDocument/2006/relationships/notesSlide" Target="../notesSlides/notesSlide24.xml"/><Relationship Id="rId21" Type="http://schemas.openxmlformats.org/officeDocument/2006/relationships/image" Target="../media/image78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7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7.bin"/><Relationship Id="rId20" Type="http://schemas.openxmlformats.org/officeDocument/2006/relationships/oleObject" Target="../embeddings/oleObject99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94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9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image" Target="../media/image82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10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6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81.wmf"/><Relationship Id="rId5" Type="http://schemas.openxmlformats.org/officeDocument/2006/relationships/image" Target="../media/image79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10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87.wmf"/><Relationship Id="rId18" Type="http://schemas.openxmlformats.org/officeDocument/2006/relationships/oleObject" Target="../embeddings/oleObject114.bin"/><Relationship Id="rId26" Type="http://schemas.openxmlformats.org/officeDocument/2006/relationships/oleObject" Target="../embeddings/oleObject118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91.wmf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111.bin"/><Relationship Id="rId17" Type="http://schemas.openxmlformats.org/officeDocument/2006/relationships/image" Target="../media/image89.wmf"/><Relationship Id="rId25" Type="http://schemas.openxmlformats.org/officeDocument/2006/relationships/image" Target="../media/image93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5.bin"/><Relationship Id="rId29" Type="http://schemas.openxmlformats.org/officeDocument/2006/relationships/image" Target="../media/image95.emf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86.wmf"/><Relationship Id="rId24" Type="http://schemas.openxmlformats.org/officeDocument/2006/relationships/oleObject" Target="../embeddings/oleObject117.bin"/><Relationship Id="rId5" Type="http://schemas.openxmlformats.org/officeDocument/2006/relationships/image" Target="../media/image83.wmf"/><Relationship Id="rId15" Type="http://schemas.openxmlformats.org/officeDocument/2006/relationships/image" Target="../media/image88.wmf"/><Relationship Id="rId23" Type="http://schemas.openxmlformats.org/officeDocument/2006/relationships/image" Target="../media/image92.wmf"/><Relationship Id="rId28" Type="http://schemas.openxmlformats.org/officeDocument/2006/relationships/oleObject" Target="../embeddings/oleObject119.bin"/><Relationship Id="rId10" Type="http://schemas.openxmlformats.org/officeDocument/2006/relationships/oleObject" Target="../embeddings/oleObject110.bin"/><Relationship Id="rId19" Type="http://schemas.openxmlformats.org/officeDocument/2006/relationships/image" Target="../media/image90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112.bin"/><Relationship Id="rId22" Type="http://schemas.openxmlformats.org/officeDocument/2006/relationships/oleObject" Target="../embeddings/oleObject116.bin"/><Relationship Id="rId27" Type="http://schemas.openxmlformats.org/officeDocument/2006/relationships/image" Target="../media/image94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13" Type="http://schemas.openxmlformats.org/officeDocument/2006/relationships/image" Target="../media/image95.emf"/><Relationship Id="rId18" Type="http://schemas.openxmlformats.org/officeDocument/2006/relationships/oleObject" Target="../embeddings/oleObject127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124.bin"/><Relationship Id="rId17" Type="http://schemas.openxmlformats.org/officeDocument/2006/relationships/image" Target="../media/image9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6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1.bin"/><Relationship Id="rId11" Type="http://schemas.openxmlformats.org/officeDocument/2006/relationships/image" Target="../media/image94.emf"/><Relationship Id="rId5" Type="http://schemas.openxmlformats.org/officeDocument/2006/relationships/image" Target="../media/image91.wmf"/><Relationship Id="rId15" Type="http://schemas.openxmlformats.org/officeDocument/2006/relationships/image" Target="../media/image96.wmf"/><Relationship Id="rId10" Type="http://schemas.openxmlformats.org/officeDocument/2006/relationships/oleObject" Target="../embeddings/oleObject123.bin"/><Relationship Id="rId19" Type="http://schemas.openxmlformats.org/officeDocument/2006/relationships/image" Target="../media/image98.wmf"/><Relationship Id="rId4" Type="http://schemas.openxmlformats.org/officeDocument/2006/relationships/oleObject" Target="../embeddings/oleObject120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12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135.bin"/><Relationship Id="rId26" Type="http://schemas.openxmlformats.org/officeDocument/2006/relationships/oleObject" Target="../embeddings/oleObject139.bin"/><Relationship Id="rId3" Type="http://schemas.openxmlformats.org/officeDocument/2006/relationships/notesSlide" Target="../notesSlides/notesSlide28.xml"/><Relationship Id="rId21" Type="http://schemas.openxmlformats.org/officeDocument/2006/relationships/image" Target="../media/image97.wmf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132.bin"/><Relationship Id="rId17" Type="http://schemas.openxmlformats.org/officeDocument/2006/relationships/image" Target="../media/image95.emf"/><Relationship Id="rId25" Type="http://schemas.openxmlformats.org/officeDocument/2006/relationships/image" Target="../media/image102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34.bin"/><Relationship Id="rId20" Type="http://schemas.openxmlformats.org/officeDocument/2006/relationships/oleObject" Target="../embeddings/oleObject136.bin"/><Relationship Id="rId29" Type="http://schemas.openxmlformats.org/officeDocument/2006/relationships/image" Target="../media/image104.wmf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9.bin"/><Relationship Id="rId11" Type="http://schemas.openxmlformats.org/officeDocument/2006/relationships/image" Target="../media/image92.wmf"/><Relationship Id="rId24" Type="http://schemas.openxmlformats.org/officeDocument/2006/relationships/oleObject" Target="../embeddings/oleObject138.bin"/><Relationship Id="rId5" Type="http://schemas.openxmlformats.org/officeDocument/2006/relationships/image" Target="../media/image99.wmf"/><Relationship Id="rId15" Type="http://schemas.openxmlformats.org/officeDocument/2006/relationships/image" Target="../media/image94.emf"/><Relationship Id="rId23" Type="http://schemas.openxmlformats.org/officeDocument/2006/relationships/image" Target="../media/image101.wmf"/><Relationship Id="rId28" Type="http://schemas.openxmlformats.org/officeDocument/2006/relationships/oleObject" Target="../embeddings/oleObject140.bin"/><Relationship Id="rId10" Type="http://schemas.openxmlformats.org/officeDocument/2006/relationships/oleObject" Target="../embeddings/oleObject131.bin"/><Relationship Id="rId19" Type="http://schemas.openxmlformats.org/officeDocument/2006/relationships/image" Target="../media/image96.wmf"/><Relationship Id="rId31" Type="http://schemas.openxmlformats.org/officeDocument/2006/relationships/image" Target="../media/image105.wmf"/><Relationship Id="rId4" Type="http://schemas.openxmlformats.org/officeDocument/2006/relationships/oleObject" Target="../embeddings/oleObject128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33.bin"/><Relationship Id="rId22" Type="http://schemas.openxmlformats.org/officeDocument/2006/relationships/oleObject" Target="../embeddings/oleObject137.bin"/><Relationship Id="rId27" Type="http://schemas.openxmlformats.org/officeDocument/2006/relationships/image" Target="../media/image103.wmf"/><Relationship Id="rId30" Type="http://schemas.openxmlformats.org/officeDocument/2006/relationships/oleObject" Target="../embeddings/oleObject14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18316" y="2483206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621130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5392003" y="4069308"/>
            <a:ext cx="2667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3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Current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838200" y="3962400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4635500" y="55245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2"/>
                </a:solidFill>
              </a:rPr>
              <a:t>Notes prepared by the EM Group University of Houston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240543-3464-41FD-A53E-75AF9FBCE813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552330" y="0"/>
            <a:ext cx="374332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1152525" y="1374775"/>
          <a:ext cx="4376738" cy="304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4" imgW="2082800" imgH="1447800" progId="Equation.DSMT4">
                  <p:embed/>
                </p:oleObj>
              </mc:Choice>
              <mc:Fallback>
                <p:oleObj name="Equation" r:id="rId4" imgW="2082800" imgH="14478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374775"/>
                        <a:ext cx="4376738" cy="304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5"/>
          <p:cNvGraphicFramePr>
            <a:graphicFrameLocks noChangeAspect="1"/>
          </p:cNvGraphicFramePr>
          <p:nvPr/>
        </p:nvGraphicFramePr>
        <p:xfrm>
          <a:off x="2152650" y="5159375"/>
          <a:ext cx="4056063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6" imgW="1879600" imgH="431800" progId="Equation.DSMT4">
                  <p:embed/>
                </p:oleObj>
              </mc:Choice>
              <mc:Fallback>
                <p:oleObj name="Equation" r:id="rId6" imgW="1879600" imgH="4318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5159375"/>
                        <a:ext cx="4056063" cy="9064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C123FE-8EA5-4A84-B10E-B0113379BCC4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970328" y="0"/>
            <a:ext cx="56061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 on Vector Notation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1586139" y="1953883"/>
          <a:ext cx="39243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2" name="Equation" r:id="rId4" imgW="1866900" imgH="685800" progId="Equation.DSMT4">
                  <p:embed/>
                </p:oleObj>
              </mc:Choice>
              <mc:Fallback>
                <p:oleObj name="Equation" r:id="rId4" imgW="1866900" imgH="68580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139" y="1953883"/>
                        <a:ext cx="3924300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C123FE-8EA5-4A84-B10E-B0113379BCC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6062" y="1303317"/>
            <a:ext cx="3132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Review of vector notation: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3188" name="Object 35"/>
          <p:cNvGraphicFramePr>
            <a:graphicFrameLocks noChangeAspect="1"/>
          </p:cNvGraphicFramePr>
          <p:nvPr/>
        </p:nvGraphicFramePr>
        <p:xfrm>
          <a:off x="3121479" y="4678487"/>
          <a:ext cx="11747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3" name="Equation" r:id="rId6" imgW="558558" imgH="266584" progId="Equation.DSMT4">
                  <p:embed/>
                </p:oleObj>
              </mc:Choice>
              <mc:Fallback>
                <p:oleObj name="Equation" r:id="rId6" imgW="558558" imgH="266584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479" y="4678487"/>
                        <a:ext cx="11747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35"/>
          <p:cNvGraphicFramePr>
            <a:graphicFrameLocks noChangeAspect="1"/>
          </p:cNvGraphicFramePr>
          <p:nvPr/>
        </p:nvGraphicFramePr>
        <p:xfrm>
          <a:off x="2389249" y="3966689"/>
          <a:ext cx="28321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4" name="Equation" r:id="rId8" imgW="1346200" imgH="241300" progId="Equation.DSMT4">
                  <p:embed/>
                </p:oleObj>
              </mc:Choice>
              <mc:Fallback>
                <p:oleObj name="Equation" r:id="rId8" imgW="1346200" imgH="24130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249" y="3966689"/>
                        <a:ext cx="28321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0" name="Object 35"/>
          <p:cNvGraphicFramePr>
            <a:graphicFrameLocks noChangeAspect="1"/>
          </p:cNvGraphicFramePr>
          <p:nvPr/>
        </p:nvGraphicFramePr>
        <p:xfrm>
          <a:off x="2060905" y="5481238"/>
          <a:ext cx="3045485" cy="533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5" name="Equation" r:id="rId10" imgW="1739900" imgH="304800" progId="Equation.DSMT4">
                  <p:embed/>
                </p:oleObj>
              </mc:Choice>
              <mc:Fallback>
                <p:oleObj name="Equation" r:id="rId10" imgW="1739900" imgH="30480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905" y="5481238"/>
                        <a:ext cx="3045485" cy="533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36845" y="4916384"/>
            <a:ext cx="3018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  <a:r>
              <a:rPr lang="en-US" sz="1400" dirty="0" smtClean="0">
                <a:solidFill>
                  <a:schemeClr val="bg2"/>
                </a:solidFill>
              </a:rPr>
              <a:t>For </a:t>
            </a:r>
            <a:r>
              <a:rPr lang="en-US" sz="1400" u="sng" dirty="0" smtClean="0">
                <a:solidFill>
                  <a:schemeClr val="bg2"/>
                </a:solidFill>
              </a:rPr>
              <a:t>complex</a:t>
            </a:r>
            <a:r>
              <a:rPr lang="en-US" sz="1400" dirty="0" smtClean="0">
                <a:solidFill>
                  <a:schemeClr val="bg2"/>
                </a:solidFill>
              </a:rPr>
              <a:t> vectors we have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887311"/>
              </p:ext>
            </p:extLst>
          </p:nvPr>
        </p:nvGraphicFramePr>
        <p:xfrm>
          <a:off x="6061075" y="5335588"/>
          <a:ext cx="2635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6" name="Equation" r:id="rId12" imgW="2108160" imgH="355320" progId="Equation.DSMT4">
                  <p:embed/>
                </p:oleObj>
              </mc:Choice>
              <mc:Fallback>
                <p:oleObj name="Equation" r:id="rId12" imgW="2108160" imgH="35532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5335588"/>
                        <a:ext cx="26352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531917" y="0"/>
            <a:ext cx="587828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Density Vector </a:t>
            </a:r>
            <a:r>
              <a:rPr lang="en-US" sz="4000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J</a:t>
            </a:r>
          </a:p>
        </p:txBody>
      </p:sp>
      <p:sp>
        <p:nvSpPr>
          <p:cNvPr id="20483" name="Text Box 34"/>
          <p:cNvSpPr txBox="1">
            <a:spLocks noChangeArrowheads="1"/>
          </p:cNvSpPr>
          <p:nvPr/>
        </p:nvSpPr>
        <p:spPr bwMode="auto">
          <a:xfrm>
            <a:off x="1012825" y="5557838"/>
            <a:ext cx="74072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current-density vector points in the </a:t>
            </a:r>
            <a:r>
              <a:rPr lang="en-US" dirty="0">
                <a:solidFill>
                  <a:srgbClr val="FF0000"/>
                </a:solidFill>
              </a:rPr>
              <a:t>direction</a:t>
            </a:r>
            <a:r>
              <a:rPr lang="en-US" dirty="0">
                <a:solidFill>
                  <a:schemeClr val="bg1"/>
                </a:solidFill>
              </a:rPr>
              <a:t> of current </a:t>
            </a:r>
            <a:r>
              <a:rPr lang="en-US" dirty="0" smtClean="0">
                <a:solidFill>
                  <a:schemeClr val="bg1"/>
                </a:solidFill>
              </a:rPr>
              <a:t>flow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(the direction of positive </a:t>
            </a:r>
            <a:r>
              <a:rPr lang="en-US" dirty="0">
                <a:solidFill>
                  <a:schemeClr val="bg1"/>
                </a:solidFill>
              </a:rPr>
              <a:t>charge motion).</a:t>
            </a:r>
          </a:p>
        </p:txBody>
      </p:sp>
      <p:sp>
        <p:nvSpPr>
          <p:cNvPr id="20511" name="Text Box 63"/>
          <p:cNvSpPr txBox="1">
            <a:spLocks noChangeArrowheads="1"/>
          </p:cNvSpPr>
          <p:nvPr/>
        </p:nvSpPr>
        <p:spPr bwMode="auto">
          <a:xfrm>
            <a:off x="735074" y="1006084"/>
            <a:ext cx="77628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Consider a general “cloud” of charge density, where the charge density as well as the velocity of the charges may be different at each point.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F8BA1-DECE-4D93-8700-CFDB67B5864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065213" y="2038350"/>
            <a:ext cx="7137400" cy="2908300"/>
            <a:chOff x="1065213" y="2038350"/>
            <a:chExt cx="7137400" cy="2908300"/>
          </a:xfrm>
        </p:grpSpPr>
        <p:sp>
          <p:nvSpPr>
            <p:cNvPr id="103461" name="AutoShape 37"/>
            <p:cNvSpPr>
              <a:spLocks noChangeArrowheads="1"/>
            </p:cNvSpPr>
            <p:nvPr/>
          </p:nvSpPr>
          <p:spPr bwMode="auto">
            <a:xfrm>
              <a:off x="1485900" y="2492375"/>
              <a:ext cx="5702300" cy="1968500"/>
            </a:xfrm>
            <a:prstGeom prst="cloudCallout">
              <a:avLst>
                <a:gd name="adj1" fmla="val -45130"/>
                <a:gd name="adj2" fmla="val 63065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485" name="Rectangle 38"/>
            <p:cNvSpPr>
              <a:spLocks noChangeArrowheads="1"/>
            </p:cNvSpPr>
            <p:nvPr/>
          </p:nvSpPr>
          <p:spPr bwMode="auto">
            <a:xfrm>
              <a:off x="1065213" y="4140200"/>
              <a:ext cx="1906587" cy="736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AutoShape 30"/>
            <p:cNvSpPr>
              <a:spLocks noChangeArrowheads="1"/>
            </p:cNvSpPr>
            <p:nvPr/>
          </p:nvSpPr>
          <p:spPr bwMode="auto">
            <a:xfrm>
              <a:off x="6327775" y="32639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AutoShape 39"/>
            <p:cNvSpPr>
              <a:spLocks noChangeArrowheads="1"/>
            </p:cNvSpPr>
            <p:nvPr/>
          </p:nvSpPr>
          <p:spPr bwMode="auto">
            <a:xfrm rot="-5421715">
              <a:off x="3978275" y="24003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AutoShape 40"/>
            <p:cNvSpPr>
              <a:spLocks noChangeArrowheads="1"/>
            </p:cNvSpPr>
            <p:nvPr/>
          </p:nvSpPr>
          <p:spPr bwMode="auto">
            <a:xfrm rot="2729657">
              <a:off x="4625975" y="41402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AutoShape 41"/>
            <p:cNvSpPr>
              <a:spLocks noChangeArrowheads="1"/>
            </p:cNvSpPr>
            <p:nvPr/>
          </p:nvSpPr>
          <p:spPr bwMode="auto">
            <a:xfrm flipH="1">
              <a:off x="1743075" y="34036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AutoShape 42"/>
            <p:cNvSpPr>
              <a:spLocks noChangeArrowheads="1"/>
            </p:cNvSpPr>
            <p:nvPr/>
          </p:nvSpPr>
          <p:spPr bwMode="auto">
            <a:xfrm rot="2557731" flipH="1">
              <a:off x="3228975" y="26924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AutoShape 43"/>
            <p:cNvSpPr>
              <a:spLocks noChangeArrowheads="1"/>
            </p:cNvSpPr>
            <p:nvPr/>
          </p:nvSpPr>
          <p:spPr bwMode="auto">
            <a:xfrm rot="18870343" flipH="1">
              <a:off x="3114675" y="41783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45"/>
            <p:cNvSpPr txBox="1">
              <a:spLocks noChangeArrowheads="1"/>
            </p:cNvSpPr>
            <p:nvPr/>
          </p:nvSpPr>
          <p:spPr bwMode="auto">
            <a:xfrm>
              <a:off x="5788025" y="31480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494" name="Text Box 46"/>
            <p:cNvSpPr txBox="1">
              <a:spLocks noChangeArrowheads="1"/>
            </p:cNvSpPr>
            <p:nvPr/>
          </p:nvSpPr>
          <p:spPr bwMode="auto">
            <a:xfrm>
              <a:off x="4505325" y="30591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495" name="Text Box 47"/>
            <p:cNvSpPr txBox="1">
              <a:spLocks noChangeArrowheads="1"/>
            </p:cNvSpPr>
            <p:nvPr/>
          </p:nvSpPr>
          <p:spPr bwMode="auto">
            <a:xfrm>
              <a:off x="3844925" y="31099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496" name="Text Box 48"/>
            <p:cNvSpPr txBox="1">
              <a:spLocks noChangeArrowheads="1"/>
            </p:cNvSpPr>
            <p:nvPr/>
          </p:nvSpPr>
          <p:spPr bwMode="auto">
            <a:xfrm>
              <a:off x="2740025" y="32750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497" name="Text Box 49"/>
            <p:cNvSpPr txBox="1">
              <a:spLocks noChangeArrowheads="1"/>
            </p:cNvSpPr>
            <p:nvPr/>
          </p:nvSpPr>
          <p:spPr bwMode="auto">
            <a:xfrm>
              <a:off x="3857625" y="35671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498" name="Text Box 50"/>
            <p:cNvSpPr txBox="1">
              <a:spLocks noChangeArrowheads="1"/>
            </p:cNvSpPr>
            <p:nvPr/>
          </p:nvSpPr>
          <p:spPr bwMode="auto">
            <a:xfrm>
              <a:off x="4492625" y="35417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499" name="AutoShape 51"/>
            <p:cNvSpPr>
              <a:spLocks noChangeArrowheads="1"/>
            </p:cNvSpPr>
            <p:nvPr/>
          </p:nvSpPr>
          <p:spPr bwMode="auto">
            <a:xfrm rot="1990850" flipH="1">
              <a:off x="2098675" y="26797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Text Box 52"/>
            <p:cNvSpPr txBox="1">
              <a:spLocks noChangeArrowheads="1"/>
            </p:cNvSpPr>
            <p:nvPr/>
          </p:nvSpPr>
          <p:spPr bwMode="auto">
            <a:xfrm>
              <a:off x="2930525" y="28432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501" name="AutoShape 53"/>
            <p:cNvSpPr>
              <a:spLocks noChangeArrowheads="1"/>
            </p:cNvSpPr>
            <p:nvPr/>
          </p:nvSpPr>
          <p:spPr bwMode="auto">
            <a:xfrm rot="19645355" flipH="1">
              <a:off x="2073275" y="41656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Text Box 54"/>
            <p:cNvSpPr txBox="1">
              <a:spLocks noChangeArrowheads="1"/>
            </p:cNvSpPr>
            <p:nvPr/>
          </p:nvSpPr>
          <p:spPr bwMode="auto">
            <a:xfrm>
              <a:off x="2943225" y="36687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503" name="AutoShape 55"/>
            <p:cNvSpPr>
              <a:spLocks noChangeArrowheads="1"/>
            </p:cNvSpPr>
            <p:nvPr/>
          </p:nvSpPr>
          <p:spPr bwMode="auto">
            <a:xfrm rot="-1929836">
              <a:off x="5756275" y="25908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AutoShape 56"/>
            <p:cNvSpPr>
              <a:spLocks noChangeArrowheads="1"/>
            </p:cNvSpPr>
            <p:nvPr/>
          </p:nvSpPr>
          <p:spPr bwMode="auto">
            <a:xfrm rot="1868250">
              <a:off x="5578475" y="40767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Text Box 57"/>
            <p:cNvSpPr txBox="1">
              <a:spLocks noChangeArrowheads="1"/>
            </p:cNvSpPr>
            <p:nvPr/>
          </p:nvSpPr>
          <p:spPr bwMode="auto">
            <a:xfrm>
              <a:off x="5216525" y="36433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506" name="Text Box 58"/>
            <p:cNvSpPr txBox="1">
              <a:spLocks noChangeArrowheads="1"/>
            </p:cNvSpPr>
            <p:nvPr/>
          </p:nvSpPr>
          <p:spPr bwMode="auto">
            <a:xfrm>
              <a:off x="5508625" y="28051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507" name="AutoShape 59"/>
            <p:cNvSpPr>
              <a:spLocks noChangeArrowheads="1"/>
            </p:cNvSpPr>
            <p:nvPr/>
          </p:nvSpPr>
          <p:spPr bwMode="auto">
            <a:xfrm rot="-2557731">
              <a:off x="4727575" y="28194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AutoShape 60"/>
            <p:cNvSpPr>
              <a:spLocks noChangeArrowheads="1"/>
            </p:cNvSpPr>
            <p:nvPr/>
          </p:nvSpPr>
          <p:spPr bwMode="auto">
            <a:xfrm rot="5421715" flipV="1">
              <a:off x="3965575" y="4470400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Text Box 61"/>
            <p:cNvSpPr txBox="1">
              <a:spLocks noChangeArrowheads="1"/>
            </p:cNvSpPr>
            <p:nvPr/>
          </p:nvSpPr>
          <p:spPr bwMode="auto">
            <a:xfrm>
              <a:off x="4238625" y="28686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510" name="Text Box 62"/>
            <p:cNvSpPr txBox="1">
              <a:spLocks noChangeArrowheads="1"/>
            </p:cNvSpPr>
            <p:nvPr/>
          </p:nvSpPr>
          <p:spPr bwMode="auto">
            <a:xfrm>
              <a:off x="4251325" y="37957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graphicFrame>
          <p:nvGraphicFramePr>
            <p:cNvPr id="30721" name="Object 35"/>
            <p:cNvGraphicFramePr>
              <a:graphicFrameLocks noChangeAspect="1"/>
            </p:cNvGraphicFramePr>
            <p:nvPr/>
          </p:nvGraphicFramePr>
          <p:xfrm>
            <a:off x="7400925" y="2195060"/>
            <a:ext cx="801688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1" name="Equation" r:id="rId4" imgW="380835" imgH="241195" progId="Equation.DSMT4">
                    <p:embed/>
                  </p:oleObj>
                </mc:Choice>
                <mc:Fallback>
                  <p:oleObj name="Equation" r:id="rId4" imgW="380835" imgH="241195" progId="Equation.DSMT4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0925" y="2195060"/>
                          <a:ext cx="801688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2" name="Object 35"/>
            <p:cNvGraphicFramePr>
              <a:graphicFrameLocks noChangeAspect="1"/>
            </p:cNvGraphicFramePr>
            <p:nvPr/>
          </p:nvGraphicFramePr>
          <p:xfrm>
            <a:off x="6622824" y="2105253"/>
            <a:ext cx="268287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2" name="Equation" r:id="rId6" imgW="126835" imgH="202936" progId="Equation.DSMT4">
                    <p:embed/>
                  </p:oleObj>
                </mc:Choice>
                <mc:Fallback>
                  <p:oleObj name="Equation" r:id="rId6" imgW="126835" imgH="202936" progId="Equation.DSMT4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2824" y="2105253"/>
                          <a:ext cx="268287" cy="427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740227" y="844696"/>
            <a:ext cx="7630887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hlink"/>
                </a:solidFill>
              </a:rPr>
              <a:t>magnitude</a:t>
            </a:r>
            <a:r>
              <a:rPr lang="en-US" dirty="0">
                <a:solidFill>
                  <a:schemeClr val="bg1"/>
                </a:solidFill>
              </a:rPr>
              <a:t> of the current-density vector </a:t>
            </a:r>
            <a:r>
              <a:rPr lang="en-US" i="1" u="sng" dirty="0" smtClean="0">
                <a:solidFill>
                  <a:schemeClr val="bg1"/>
                </a:solidFill>
                <a:latin typeface="+mn-lt"/>
              </a:rPr>
              <a:t>J</a:t>
            </a:r>
            <a:r>
              <a:rPr lang="en-US" dirty="0" smtClean="0">
                <a:solidFill>
                  <a:schemeClr val="bg1"/>
                </a:solidFill>
              </a:rPr>
              <a:t>  tells </a:t>
            </a:r>
            <a:r>
              <a:rPr lang="en-US" dirty="0">
                <a:solidFill>
                  <a:schemeClr val="bg1"/>
                </a:solidFill>
              </a:rPr>
              <a:t>us the </a:t>
            </a:r>
            <a:r>
              <a:rPr lang="en-US" dirty="0" smtClean="0">
                <a:solidFill>
                  <a:schemeClr val="bg1"/>
                </a:solidFill>
              </a:rPr>
              <a:t>current density (current per square meter) that </a:t>
            </a:r>
            <a:r>
              <a:rPr lang="en-US" dirty="0">
                <a:solidFill>
                  <a:schemeClr val="bg1"/>
                </a:solidFill>
              </a:rPr>
              <a:t>is crossing a small </a:t>
            </a:r>
            <a:r>
              <a:rPr lang="en-US" dirty="0" smtClean="0">
                <a:solidFill>
                  <a:schemeClr val="bg1"/>
                </a:solidFill>
              </a:rPr>
              <a:t>surface that is  </a:t>
            </a:r>
            <a:r>
              <a:rPr lang="en-US" u="sng" dirty="0">
                <a:solidFill>
                  <a:schemeClr val="bg1"/>
                </a:solidFill>
              </a:rPr>
              <a:t>perpendicular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to </a:t>
            </a:r>
            <a:r>
              <a:rPr lang="en-US" dirty="0" smtClean="0">
                <a:solidFill>
                  <a:schemeClr val="bg1"/>
                </a:solidFill>
              </a:rPr>
              <a:t>the current-density </a:t>
            </a:r>
            <a:r>
              <a:rPr lang="en-US" dirty="0">
                <a:solidFill>
                  <a:schemeClr val="bg1"/>
                </a:solidFill>
              </a:rPr>
              <a:t>vector.</a:t>
            </a:r>
          </a:p>
        </p:txBody>
      </p:sp>
      <p:graphicFrame>
        <p:nvGraphicFramePr>
          <p:cNvPr id="6147" name="Object 35"/>
          <p:cNvGraphicFramePr>
            <a:graphicFrameLocks noChangeAspect="1"/>
          </p:cNvGraphicFramePr>
          <p:nvPr/>
        </p:nvGraphicFramePr>
        <p:xfrm>
          <a:off x="1027340" y="5411334"/>
          <a:ext cx="27527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4" imgW="1307532" imgH="393529" progId="Equation.DSMT4">
                  <p:embed/>
                </p:oleObj>
              </mc:Choice>
              <mc:Fallback>
                <p:oleObj name="Equation" r:id="rId4" imgW="1307532" imgH="393529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340" y="5411334"/>
                        <a:ext cx="275272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700644" y="0"/>
            <a:ext cx="750520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Density Vector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(cont.)</a:t>
            </a:r>
            <a:endParaRPr lang="en-US" sz="3600" u="sng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graphicFrame>
        <p:nvGraphicFramePr>
          <p:cNvPr id="6148" name="Object 38"/>
          <p:cNvGraphicFramePr>
            <a:graphicFrameLocks noChangeAspect="1"/>
          </p:cNvGraphicFramePr>
          <p:nvPr/>
        </p:nvGraphicFramePr>
        <p:xfrm>
          <a:off x="5485493" y="5415190"/>
          <a:ext cx="2884488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6" imgW="1371600" imgH="431800" progId="Equation.DSMT4">
                  <p:embed/>
                </p:oleObj>
              </mc:Choice>
              <mc:Fallback>
                <p:oleObj name="Equation" r:id="rId6" imgW="1371600" imgH="43180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5493" y="5415190"/>
                        <a:ext cx="2884488" cy="9064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A8FA9F-DE86-4051-B434-DA28FDEF92F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278086" y="563879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847499" y="2042205"/>
            <a:ext cx="6685870" cy="2934554"/>
            <a:chOff x="847499" y="2042205"/>
            <a:chExt cx="6685870" cy="2934554"/>
          </a:xfrm>
        </p:grpSpPr>
        <p:grpSp>
          <p:nvGrpSpPr>
            <p:cNvPr id="42" name="Group 41"/>
            <p:cNvGrpSpPr/>
            <p:nvPr/>
          </p:nvGrpSpPr>
          <p:grpSpPr>
            <a:xfrm>
              <a:off x="1573667" y="2042205"/>
              <a:ext cx="5959702" cy="2388682"/>
              <a:chOff x="1486581" y="1770063"/>
              <a:chExt cx="5959702" cy="2388682"/>
            </a:xfrm>
          </p:grpSpPr>
          <p:sp>
            <p:nvSpPr>
              <p:cNvPr id="114692" name="AutoShape 4"/>
              <p:cNvSpPr>
                <a:spLocks noChangeArrowheads="1"/>
              </p:cNvSpPr>
              <p:nvPr/>
            </p:nvSpPr>
            <p:spPr bwMode="auto">
              <a:xfrm>
                <a:off x="1486581" y="2190245"/>
                <a:ext cx="5702300" cy="1968500"/>
              </a:xfrm>
              <a:prstGeom prst="cloudCallout">
                <a:avLst>
                  <a:gd name="adj1" fmla="val -45130"/>
                  <a:gd name="adj2" fmla="val 63065"/>
                </a:avLst>
              </a:pr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2" name="AutoShape 6"/>
              <p:cNvSpPr>
                <a:spLocks noChangeArrowheads="1"/>
              </p:cNvSpPr>
              <p:nvPr/>
            </p:nvSpPr>
            <p:spPr bwMode="auto">
              <a:xfrm>
                <a:off x="6371318" y="3004632"/>
                <a:ext cx="838200" cy="114300"/>
              </a:xfrm>
              <a:custGeom>
                <a:avLst/>
                <a:gdLst>
                  <a:gd name="T0" fmla="*/ 2147483647 w 21600"/>
                  <a:gd name="T1" fmla="*/ 0 h 21600"/>
                  <a:gd name="T2" fmla="*/ 0 w 21600"/>
                  <a:gd name="T3" fmla="*/ 8468259 h 21600"/>
                  <a:gd name="T4" fmla="*/ 2147483647 w 21600"/>
                  <a:gd name="T5" fmla="*/ 16936486 h 21600"/>
                  <a:gd name="T6" fmla="*/ 2147483647 w 21600"/>
                  <a:gd name="T7" fmla="*/ 8468259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5400 h 21600"/>
                  <a:gd name="T14" fmla="*/ 189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Text Box 13"/>
              <p:cNvSpPr txBox="1">
                <a:spLocks noChangeArrowheads="1"/>
              </p:cNvSpPr>
              <p:nvPr/>
            </p:nvSpPr>
            <p:spPr bwMode="auto">
              <a:xfrm>
                <a:off x="5831568" y="28887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55" name="Text Box 14"/>
              <p:cNvSpPr txBox="1">
                <a:spLocks noChangeArrowheads="1"/>
              </p:cNvSpPr>
              <p:nvPr/>
            </p:nvSpPr>
            <p:spPr bwMode="auto">
              <a:xfrm>
                <a:off x="4548868" y="27998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56" name="Text Box 15"/>
              <p:cNvSpPr txBox="1">
                <a:spLocks noChangeArrowheads="1"/>
              </p:cNvSpPr>
              <p:nvPr/>
            </p:nvSpPr>
            <p:spPr bwMode="auto">
              <a:xfrm>
                <a:off x="3888468" y="28506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57" name="Text Box 16"/>
              <p:cNvSpPr txBox="1">
                <a:spLocks noChangeArrowheads="1"/>
              </p:cNvSpPr>
              <p:nvPr/>
            </p:nvSpPr>
            <p:spPr bwMode="auto">
              <a:xfrm>
                <a:off x="2783568" y="30157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58" name="Text Box 17"/>
              <p:cNvSpPr txBox="1">
                <a:spLocks noChangeArrowheads="1"/>
              </p:cNvSpPr>
              <p:nvPr/>
            </p:nvSpPr>
            <p:spPr bwMode="auto">
              <a:xfrm>
                <a:off x="3901168" y="33078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59" name="Text Box 18"/>
              <p:cNvSpPr txBox="1">
                <a:spLocks noChangeArrowheads="1"/>
              </p:cNvSpPr>
              <p:nvPr/>
            </p:nvSpPr>
            <p:spPr bwMode="auto">
              <a:xfrm>
                <a:off x="4536168" y="32824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60" name="Text Box 20"/>
              <p:cNvSpPr txBox="1">
                <a:spLocks noChangeArrowheads="1"/>
              </p:cNvSpPr>
              <p:nvPr/>
            </p:nvSpPr>
            <p:spPr bwMode="auto">
              <a:xfrm>
                <a:off x="2974068" y="25839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61" name="Text Box 22"/>
              <p:cNvSpPr txBox="1">
                <a:spLocks noChangeArrowheads="1"/>
              </p:cNvSpPr>
              <p:nvPr/>
            </p:nvSpPr>
            <p:spPr bwMode="auto">
              <a:xfrm>
                <a:off x="2986768" y="34094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62" name="Text Box 25"/>
              <p:cNvSpPr txBox="1">
                <a:spLocks noChangeArrowheads="1"/>
              </p:cNvSpPr>
              <p:nvPr/>
            </p:nvSpPr>
            <p:spPr bwMode="auto">
              <a:xfrm>
                <a:off x="5260068" y="33840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63" name="Text Box 26"/>
              <p:cNvSpPr txBox="1">
                <a:spLocks noChangeArrowheads="1"/>
              </p:cNvSpPr>
              <p:nvPr/>
            </p:nvSpPr>
            <p:spPr bwMode="auto">
              <a:xfrm>
                <a:off x="5552168" y="25458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64" name="Text Box 29"/>
              <p:cNvSpPr txBox="1">
                <a:spLocks noChangeArrowheads="1"/>
              </p:cNvSpPr>
              <p:nvPr/>
            </p:nvSpPr>
            <p:spPr bwMode="auto">
              <a:xfrm>
                <a:off x="4282168" y="26093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65" name="Text Box 30"/>
              <p:cNvSpPr txBox="1">
                <a:spLocks noChangeArrowheads="1"/>
              </p:cNvSpPr>
              <p:nvPr/>
            </p:nvSpPr>
            <p:spPr bwMode="auto">
              <a:xfrm>
                <a:off x="4294868" y="3536445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6166" name="Line 32"/>
              <p:cNvSpPr>
                <a:spLocks noChangeShapeType="1"/>
              </p:cNvSpPr>
              <p:nvPr/>
            </p:nvSpPr>
            <p:spPr bwMode="auto">
              <a:xfrm>
                <a:off x="6266543" y="2649032"/>
                <a:ext cx="0" cy="82550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7" name="Oval 33"/>
              <p:cNvSpPr>
                <a:spLocks noChangeArrowheads="1"/>
              </p:cNvSpPr>
              <p:nvPr/>
            </p:nvSpPr>
            <p:spPr bwMode="auto">
              <a:xfrm>
                <a:off x="6203043" y="3004632"/>
                <a:ext cx="101600" cy="1016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6146" name="Object 34"/>
              <p:cNvGraphicFramePr>
                <a:graphicFrameLocks noChangeAspect="1"/>
              </p:cNvGraphicFramePr>
              <p:nvPr/>
            </p:nvGraphicFramePr>
            <p:xfrm>
              <a:off x="6420531" y="3260220"/>
              <a:ext cx="350837" cy="273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33" name="Equation" r:id="rId8" imgW="228402" imgH="177646" progId="Equation.DSMT4">
                      <p:embed/>
                    </p:oleObj>
                  </mc:Choice>
                  <mc:Fallback>
                    <p:oleObj name="Equation" r:id="rId8" imgW="228402" imgH="177646" progId="Equation.DSMT4">
                      <p:embed/>
                      <p:pic>
                        <p:nvPicPr>
                          <p:cNvPr id="0" name="Picture 1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20531" y="3260220"/>
                            <a:ext cx="350837" cy="2730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AutoShape 51"/>
              <p:cNvSpPr>
                <a:spLocks noChangeArrowheads="1"/>
              </p:cNvSpPr>
              <p:nvPr/>
            </p:nvSpPr>
            <p:spPr bwMode="auto">
              <a:xfrm rot="1990850" flipH="1">
                <a:off x="2131331" y="2331357"/>
                <a:ext cx="838200" cy="114300"/>
              </a:xfrm>
              <a:custGeom>
                <a:avLst/>
                <a:gdLst>
                  <a:gd name="T0" fmla="*/ 2147483647 w 21600"/>
                  <a:gd name="T1" fmla="*/ 0 h 21600"/>
                  <a:gd name="T2" fmla="*/ 0 w 21600"/>
                  <a:gd name="T3" fmla="*/ 8468259 h 21600"/>
                  <a:gd name="T4" fmla="*/ 2147483647 w 21600"/>
                  <a:gd name="T5" fmla="*/ 16936486 h 21600"/>
                  <a:gd name="T6" fmla="*/ 2147483647 w 21600"/>
                  <a:gd name="T7" fmla="*/ 8468259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5400 h 21600"/>
                  <a:gd name="T14" fmla="*/ 189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 flipH="1">
                <a:off x="2786746" y="2268033"/>
                <a:ext cx="442686" cy="7255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Oval 33"/>
              <p:cNvSpPr>
                <a:spLocks noChangeArrowheads="1"/>
              </p:cNvSpPr>
              <p:nvPr/>
            </p:nvSpPr>
            <p:spPr bwMode="auto">
              <a:xfrm>
                <a:off x="2915557" y="2601861"/>
                <a:ext cx="101600" cy="1016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35" name="Object 35"/>
              <p:cNvGraphicFramePr>
                <a:graphicFrameLocks noChangeAspect="1"/>
              </p:cNvGraphicFramePr>
              <p:nvPr/>
            </p:nvGraphicFramePr>
            <p:xfrm>
              <a:off x="7177996" y="2540681"/>
              <a:ext cx="268287" cy="4270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34" name="Equation" r:id="rId10" imgW="126835" imgH="202936" progId="Equation.DSMT4">
                      <p:embed/>
                    </p:oleObj>
                  </mc:Choice>
                  <mc:Fallback>
                    <p:oleObj name="Equation" r:id="rId10" imgW="126835" imgH="202936" progId="Equation.DSMT4">
                      <p:embed/>
                      <p:pic>
                        <p:nvPicPr>
                          <p:cNvPr id="0" name="Picture 1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77996" y="2540681"/>
                            <a:ext cx="268287" cy="4270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0" name="Object 35"/>
              <p:cNvGraphicFramePr>
                <a:graphicFrameLocks noChangeAspect="1"/>
              </p:cNvGraphicFramePr>
              <p:nvPr/>
            </p:nvGraphicFramePr>
            <p:xfrm>
              <a:off x="1756682" y="2029277"/>
              <a:ext cx="268288" cy="4270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35" name="Equation" r:id="rId12" imgW="126835" imgH="202936" progId="Equation.DSMT4">
                      <p:embed/>
                    </p:oleObj>
                  </mc:Choice>
                  <mc:Fallback>
                    <p:oleObj name="Equation" r:id="rId12" imgW="126835" imgH="202936" progId="Equation.DSMT4">
                      <p:embed/>
                      <p:pic>
                        <p:nvPicPr>
                          <p:cNvPr id="0" name="Picture 15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6682" y="2029277"/>
                            <a:ext cx="268288" cy="4270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35"/>
              <p:cNvGraphicFramePr>
                <a:graphicFrameLocks noChangeAspect="1"/>
              </p:cNvGraphicFramePr>
              <p:nvPr/>
            </p:nvGraphicFramePr>
            <p:xfrm>
              <a:off x="6576106" y="2150382"/>
              <a:ext cx="295275" cy="401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36" name="Equation" r:id="rId13" imgW="139680" imgH="190440" progId="Equation.DSMT4">
                      <p:embed/>
                    </p:oleObj>
                  </mc:Choice>
                  <mc:Fallback>
                    <p:oleObj name="Equation" r:id="rId13" imgW="139680" imgH="190440" progId="Equation.DSMT4">
                      <p:embed/>
                      <p:pic>
                        <p:nvPicPr>
                          <p:cNvPr id="0" name="Picture 1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76106" y="2150382"/>
                            <a:ext cx="295275" cy="4016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0" name="Right Arrow 39"/>
              <p:cNvSpPr/>
              <p:nvPr/>
            </p:nvSpPr>
            <p:spPr bwMode="auto">
              <a:xfrm>
                <a:off x="6357257" y="2656114"/>
                <a:ext cx="337458" cy="185057"/>
              </a:xfrm>
              <a:prstGeom prst="rightArrow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Right Arrow 40"/>
              <p:cNvSpPr/>
              <p:nvPr/>
            </p:nvSpPr>
            <p:spPr bwMode="auto">
              <a:xfrm rot="12986611">
                <a:off x="2754088" y="2166259"/>
                <a:ext cx="337458" cy="185057"/>
              </a:xfrm>
              <a:prstGeom prst="rightArrow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aphicFrame>
            <p:nvGraphicFramePr>
              <p:cNvPr id="6302" name="Object 158"/>
              <p:cNvGraphicFramePr>
                <a:graphicFrameLocks noChangeAspect="1"/>
              </p:cNvGraphicFramePr>
              <p:nvPr/>
            </p:nvGraphicFramePr>
            <p:xfrm>
              <a:off x="3070225" y="1770063"/>
              <a:ext cx="295275" cy="401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37" name="Equation" r:id="rId15" imgW="139680" imgH="190440" progId="Equation.DSMT4">
                      <p:embed/>
                    </p:oleObj>
                  </mc:Choice>
                  <mc:Fallback>
                    <p:oleObj name="Equation" r:id="rId15" imgW="139680" imgH="190440" progId="Equation.DSMT4">
                      <p:embed/>
                      <p:pic>
                        <p:nvPicPr>
                          <p:cNvPr id="0" name="Picture 15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0225" y="1770063"/>
                            <a:ext cx="295275" cy="4016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51" name="Rectangle 5"/>
            <p:cNvSpPr>
              <a:spLocks noChangeArrowheads="1"/>
            </p:cNvSpPr>
            <p:nvPr/>
          </p:nvSpPr>
          <p:spPr bwMode="auto">
            <a:xfrm>
              <a:off x="847499" y="4240159"/>
              <a:ext cx="1906587" cy="736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8" name="Text Box 36"/>
          <p:cNvSpPr txBox="1">
            <a:spLocks noChangeArrowheads="1"/>
          </p:cNvSpPr>
          <p:nvPr/>
        </p:nvSpPr>
        <p:spPr bwMode="auto">
          <a:xfrm>
            <a:off x="704851" y="4707614"/>
            <a:ext cx="80772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I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=</a:t>
            </a:r>
            <a:r>
              <a:rPr lang="en-US" dirty="0">
                <a:solidFill>
                  <a:schemeClr val="bg1"/>
                </a:solidFill>
              </a:rPr>
              <a:t> the current crossing the </a:t>
            </a:r>
            <a:r>
              <a:rPr lang="en-US" dirty="0" smtClean="0">
                <a:solidFill>
                  <a:schemeClr val="bg1"/>
                </a:solidFill>
              </a:rPr>
              <a:t>surface 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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in the direction of the velocity vector.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088696" y="0"/>
            <a:ext cx="69072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Density Vector (cont.)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E3651F-A7FA-44A4-94FA-8C94264CEFA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80321" y="867888"/>
            <a:ext cx="6904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Consider a small tube of moving charges inside the cloud:</a:t>
            </a: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478870" y="3934929"/>
            <a:ext cx="7000364" cy="2427287"/>
            <a:chOff x="1478870" y="3934929"/>
            <a:chExt cx="7000364" cy="2427287"/>
          </a:xfrm>
        </p:grpSpPr>
        <p:sp>
          <p:nvSpPr>
            <p:cNvPr id="52" name="AutoShape 4"/>
            <p:cNvSpPr>
              <a:spLocks noChangeArrowheads="1"/>
            </p:cNvSpPr>
            <p:nvPr/>
          </p:nvSpPr>
          <p:spPr bwMode="auto">
            <a:xfrm>
              <a:off x="1856695" y="3934929"/>
              <a:ext cx="5702300" cy="1968500"/>
            </a:xfrm>
            <a:prstGeom prst="cloudCallout">
              <a:avLst>
                <a:gd name="adj1" fmla="val -45130"/>
                <a:gd name="adj2" fmla="val 63065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1478870" y="5625616"/>
              <a:ext cx="1906587" cy="736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14"/>
            <p:cNvSpPr txBox="1">
              <a:spLocks noChangeArrowheads="1"/>
            </p:cNvSpPr>
            <p:nvPr/>
          </p:nvSpPr>
          <p:spPr bwMode="auto">
            <a:xfrm>
              <a:off x="4918982" y="45445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" name="Text Box 15"/>
            <p:cNvSpPr txBox="1">
              <a:spLocks noChangeArrowheads="1"/>
            </p:cNvSpPr>
            <p:nvPr/>
          </p:nvSpPr>
          <p:spPr bwMode="auto">
            <a:xfrm>
              <a:off x="4258582" y="45953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9" name="Text Box 16"/>
            <p:cNvSpPr txBox="1">
              <a:spLocks noChangeArrowheads="1"/>
            </p:cNvSpPr>
            <p:nvPr/>
          </p:nvSpPr>
          <p:spPr bwMode="auto">
            <a:xfrm>
              <a:off x="3153682" y="47604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60" name="Text Box 17"/>
            <p:cNvSpPr txBox="1">
              <a:spLocks noChangeArrowheads="1"/>
            </p:cNvSpPr>
            <p:nvPr/>
          </p:nvSpPr>
          <p:spPr bwMode="auto">
            <a:xfrm>
              <a:off x="4271282" y="50525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61" name="Text Box 18"/>
            <p:cNvSpPr txBox="1">
              <a:spLocks noChangeArrowheads="1"/>
            </p:cNvSpPr>
            <p:nvPr/>
          </p:nvSpPr>
          <p:spPr bwMode="auto">
            <a:xfrm>
              <a:off x="4906282" y="50271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3344182" y="43286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63" name="Text Box 22"/>
            <p:cNvSpPr txBox="1">
              <a:spLocks noChangeArrowheads="1"/>
            </p:cNvSpPr>
            <p:nvPr/>
          </p:nvSpPr>
          <p:spPr bwMode="auto">
            <a:xfrm>
              <a:off x="3356882" y="51541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64" name="Text Box 25"/>
            <p:cNvSpPr txBox="1">
              <a:spLocks noChangeArrowheads="1"/>
            </p:cNvSpPr>
            <p:nvPr/>
          </p:nvSpPr>
          <p:spPr bwMode="auto">
            <a:xfrm>
              <a:off x="5630182" y="51287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65" name="Text Box 26"/>
            <p:cNvSpPr txBox="1">
              <a:spLocks noChangeArrowheads="1"/>
            </p:cNvSpPr>
            <p:nvPr/>
          </p:nvSpPr>
          <p:spPr bwMode="auto">
            <a:xfrm>
              <a:off x="5827282" y="42905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66" name="Text Box 29"/>
            <p:cNvSpPr txBox="1">
              <a:spLocks noChangeArrowheads="1"/>
            </p:cNvSpPr>
            <p:nvPr/>
          </p:nvSpPr>
          <p:spPr bwMode="auto">
            <a:xfrm>
              <a:off x="4652282" y="43540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67" name="Text Box 30"/>
            <p:cNvSpPr txBox="1">
              <a:spLocks noChangeArrowheads="1"/>
            </p:cNvSpPr>
            <p:nvPr/>
          </p:nvSpPr>
          <p:spPr bwMode="auto">
            <a:xfrm>
              <a:off x="4664982" y="528112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7178" name="AutoShape 19"/>
            <p:cNvSpPr>
              <a:spLocks noChangeArrowheads="1"/>
            </p:cNvSpPr>
            <p:nvPr/>
          </p:nvSpPr>
          <p:spPr bwMode="auto">
            <a:xfrm rot="16200000">
              <a:off x="6477623" y="4006602"/>
              <a:ext cx="431800" cy="1599629"/>
            </a:xfrm>
            <a:prstGeom prst="can">
              <a:avLst>
                <a:gd name="adj" fmla="val 29711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13"/>
            <p:cNvSpPr txBox="1">
              <a:spLocks noChangeArrowheads="1"/>
            </p:cNvSpPr>
            <p:nvPr/>
          </p:nvSpPr>
          <p:spPr bwMode="auto">
            <a:xfrm>
              <a:off x="6106682" y="460967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4" name="AutoShape 6"/>
            <p:cNvSpPr>
              <a:spLocks noChangeArrowheads="1"/>
            </p:cNvSpPr>
            <p:nvPr/>
          </p:nvSpPr>
          <p:spPr bwMode="auto">
            <a:xfrm>
              <a:off x="6646432" y="4749316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0" name="Object 34"/>
            <p:cNvGraphicFramePr>
              <a:graphicFrameLocks noChangeAspect="1"/>
            </p:cNvGraphicFramePr>
            <p:nvPr/>
          </p:nvGraphicFramePr>
          <p:xfrm>
            <a:off x="5508110" y="4684269"/>
            <a:ext cx="350837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23" name="Equation" r:id="rId4" imgW="228402" imgH="177646" progId="Equation.DSMT4">
                    <p:embed/>
                  </p:oleObj>
                </mc:Choice>
                <mc:Fallback>
                  <p:oleObj name="Equation" r:id="rId4" imgW="228402" imgH="177646" progId="Equation.DSMT4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8110" y="4684269"/>
                          <a:ext cx="350837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" name="Oval 33"/>
            <p:cNvSpPr>
              <a:spLocks noChangeArrowheads="1"/>
            </p:cNvSpPr>
            <p:nvPr/>
          </p:nvSpPr>
          <p:spPr bwMode="auto">
            <a:xfrm>
              <a:off x="6478157" y="4749316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18961" y="5881256"/>
              <a:ext cx="7602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Tube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H="1" flipV="1">
              <a:off x="7291449" y="5121234"/>
              <a:ext cx="463138" cy="7362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aphicFrame>
          <p:nvGraphicFramePr>
            <p:cNvPr id="68" name="Object 35"/>
            <p:cNvGraphicFramePr>
              <a:graphicFrameLocks noChangeAspect="1"/>
            </p:cNvGraphicFramePr>
            <p:nvPr/>
          </p:nvGraphicFramePr>
          <p:xfrm>
            <a:off x="7526338" y="4075567"/>
            <a:ext cx="268287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24" name="Equation" r:id="rId6" imgW="126835" imgH="202936" progId="Equation.DSMT4">
                    <p:embed/>
                  </p:oleObj>
                </mc:Choice>
                <mc:Fallback>
                  <p:oleObj name="Equation" r:id="rId6" imgW="126835" imgH="202936" progId="Equation.DSMT4">
                    <p:embed/>
                    <p:pic>
                      <p:nvPicPr>
                        <p:cNvPr id="0" name="Picture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6338" y="4075567"/>
                          <a:ext cx="268287" cy="427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5" name="Group 74"/>
          <p:cNvGrpSpPr/>
          <p:nvPr/>
        </p:nvGrpSpPr>
        <p:grpSpPr>
          <a:xfrm>
            <a:off x="1121611" y="1558870"/>
            <a:ext cx="6564157" cy="2503489"/>
            <a:chOff x="1121611" y="1558870"/>
            <a:chExt cx="6564157" cy="2503489"/>
          </a:xfrm>
        </p:grpSpPr>
        <p:grpSp>
          <p:nvGrpSpPr>
            <p:cNvPr id="72" name="Group 71"/>
            <p:cNvGrpSpPr/>
            <p:nvPr/>
          </p:nvGrpSpPr>
          <p:grpSpPr>
            <a:xfrm>
              <a:off x="1728042" y="1558870"/>
              <a:ext cx="5957726" cy="1968500"/>
              <a:chOff x="1728042" y="1558870"/>
              <a:chExt cx="5957726" cy="1968500"/>
            </a:xfrm>
          </p:grpSpPr>
          <p:sp>
            <p:nvSpPr>
              <p:cNvPr id="32" name="AutoShape 4"/>
              <p:cNvSpPr>
                <a:spLocks noChangeArrowheads="1"/>
              </p:cNvSpPr>
              <p:nvPr/>
            </p:nvSpPr>
            <p:spPr bwMode="auto">
              <a:xfrm>
                <a:off x="1728042" y="1558870"/>
                <a:ext cx="5702300" cy="1968500"/>
              </a:xfrm>
              <a:prstGeom prst="cloudCallout">
                <a:avLst>
                  <a:gd name="adj1" fmla="val -45130"/>
                  <a:gd name="adj2" fmla="val 63065"/>
                </a:avLst>
              </a:pr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AutoShape 6"/>
              <p:cNvSpPr>
                <a:spLocks noChangeArrowheads="1"/>
              </p:cNvSpPr>
              <p:nvPr/>
            </p:nvSpPr>
            <p:spPr bwMode="auto">
              <a:xfrm>
                <a:off x="6612779" y="2373257"/>
                <a:ext cx="838200" cy="114300"/>
              </a:xfrm>
              <a:custGeom>
                <a:avLst/>
                <a:gdLst>
                  <a:gd name="T0" fmla="*/ 2147483647 w 21600"/>
                  <a:gd name="T1" fmla="*/ 0 h 21600"/>
                  <a:gd name="T2" fmla="*/ 0 w 21600"/>
                  <a:gd name="T3" fmla="*/ 8468259 h 21600"/>
                  <a:gd name="T4" fmla="*/ 2147483647 w 21600"/>
                  <a:gd name="T5" fmla="*/ 16936486 h 21600"/>
                  <a:gd name="T6" fmla="*/ 2147483647 w 21600"/>
                  <a:gd name="T7" fmla="*/ 8468259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5400 h 21600"/>
                  <a:gd name="T14" fmla="*/ 189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Text Box 13"/>
              <p:cNvSpPr txBox="1">
                <a:spLocks noChangeArrowheads="1"/>
              </p:cNvSpPr>
              <p:nvPr/>
            </p:nvSpPr>
            <p:spPr bwMode="auto">
              <a:xfrm>
                <a:off x="6073029" y="223362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37" name="Text Box 14"/>
              <p:cNvSpPr txBox="1">
                <a:spLocks noChangeArrowheads="1"/>
              </p:cNvSpPr>
              <p:nvPr/>
            </p:nvSpPr>
            <p:spPr bwMode="auto">
              <a:xfrm>
                <a:off x="4790329" y="21684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4129929" y="22192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3025029" y="23843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4142629" y="26764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41" name="Text Box 18"/>
              <p:cNvSpPr txBox="1">
                <a:spLocks noChangeArrowheads="1"/>
              </p:cNvSpPr>
              <p:nvPr/>
            </p:nvSpPr>
            <p:spPr bwMode="auto">
              <a:xfrm>
                <a:off x="4777629" y="26510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42" name="Text Box 20"/>
              <p:cNvSpPr txBox="1">
                <a:spLocks noChangeArrowheads="1"/>
              </p:cNvSpPr>
              <p:nvPr/>
            </p:nvSpPr>
            <p:spPr bwMode="auto">
              <a:xfrm>
                <a:off x="3215529" y="19525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43" name="Text Box 22"/>
              <p:cNvSpPr txBox="1">
                <a:spLocks noChangeArrowheads="1"/>
              </p:cNvSpPr>
              <p:nvPr/>
            </p:nvSpPr>
            <p:spPr bwMode="auto">
              <a:xfrm>
                <a:off x="3228229" y="27780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44" name="Text Box 25"/>
              <p:cNvSpPr txBox="1">
                <a:spLocks noChangeArrowheads="1"/>
              </p:cNvSpPr>
              <p:nvPr/>
            </p:nvSpPr>
            <p:spPr bwMode="auto">
              <a:xfrm>
                <a:off x="5501529" y="27526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45" name="Text Box 26"/>
              <p:cNvSpPr txBox="1">
                <a:spLocks noChangeArrowheads="1"/>
              </p:cNvSpPr>
              <p:nvPr/>
            </p:nvSpPr>
            <p:spPr bwMode="auto">
              <a:xfrm>
                <a:off x="5793629" y="19144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46" name="Text Box 29"/>
              <p:cNvSpPr txBox="1">
                <a:spLocks noChangeArrowheads="1"/>
              </p:cNvSpPr>
              <p:nvPr/>
            </p:nvSpPr>
            <p:spPr bwMode="auto">
              <a:xfrm>
                <a:off x="4523629" y="19779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47" name="Text Box 30"/>
              <p:cNvSpPr txBox="1">
                <a:spLocks noChangeArrowheads="1"/>
              </p:cNvSpPr>
              <p:nvPr/>
            </p:nvSpPr>
            <p:spPr bwMode="auto">
              <a:xfrm>
                <a:off x="4536329" y="2905070"/>
                <a:ext cx="31750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48" name="Line 32"/>
              <p:cNvSpPr>
                <a:spLocks noChangeShapeType="1"/>
              </p:cNvSpPr>
              <p:nvPr/>
            </p:nvSpPr>
            <p:spPr bwMode="auto">
              <a:xfrm>
                <a:off x="6496129" y="2173184"/>
                <a:ext cx="0" cy="53934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" name="Oval 33"/>
              <p:cNvSpPr>
                <a:spLocks noChangeArrowheads="1"/>
              </p:cNvSpPr>
              <p:nvPr/>
            </p:nvSpPr>
            <p:spPr bwMode="auto">
              <a:xfrm>
                <a:off x="6444504" y="2373257"/>
                <a:ext cx="101600" cy="1016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50" name="Object 34"/>
              <p:cNvGraphicFramePr>
                <a:graphicFrameLocks noChangeAspect="1"/>
              </p:cNvGraphicFramePr>
              <p:nvPr/>
            </p:nvGraphicFramePr>
            <p:xfrm>
              <a:off x="6661992" y="2628845"/>
              <a:ext cx="350837" cy="273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325" name="Equation" r:id="rId8" imgW="228402" imgH="177646" progId="Equation.DSMT4">
                      <p:embed/>
                    </p:oleObj>
                  </mc:Choice>
                  <mc:Fallback>
                    <p:oleObj name="Equation" r:id="rId8" imgW="228402" imgH="177646" progId="Equation.DSMT4">
                      <p:embed/>
                      <p:pic>
                        <p:nvPicPr>
                          <p:cNvPr id="0" name="Picture 1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61992" y="2628845"/>
                            <a:ext cx="350837" cy="2730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" name="Object 35"/>
              <p:cNvGraphicFramePr>
                <a:graphicFrameLocks noChangeAspect="1"/>
              </p:cNvGraphicFramePr>
              <p:nvPr/>
            </p:nvGraphicFramePr>
            <p:xfrm>
              <a:off x="7417481" y="1887539"/>
              <a:ext cx="268287" cy="4270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326" name="Equation" r:id="rId9" imgW="126835" imgH="202936" progId="Equation.DSMT4">
                      <p:embed/>
                    </p:oleObj>
                  </mc:Choice>
                  <mc:Fallback>
                    <p:oleObj name="Equation" r:id="rId9" imgW="126835" imgH="202936" progId="Equation.DSMT4">
                      <p:embed/>
                      <p:pic>
                        <p:nvPicPr>
                          <p:cNvPr id="0" name="Picture 1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17481" y="1887539"/>
                            <a:ext cx="268287" cy="4270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121611" y="3325759"/>
              <a:ext cx="1906587" cy="736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48"/>
          <p:cNvSpPr>
            <a:spLocks noChangeArrowheads="1"/>
          </p:cNvSpPr>
          <p:nvPr/>
        </p:nvSpPr>
        <p:spPr bwMode="auto">
          <a:xfrm>
            <a:off x="3848125" y="5687938"/>
            <a:ext cx="1905000" cy="736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088696" y="0"/>
            <a:ext cx="69072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Density Vector (cont.)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1285504" y="3694669"/>
          <a:ext cx="58467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" name="Equation" r:id="rId4" imgW="2971800" imgH="457200" progId="Equation.DSMT4">
                  <p:embed/>
                </p:oleObj>
              </mc:Choice>
              <mc:Fallback>
                <p:oleObj name="Equation" r:id="rId4" imgW="2971800" imgH="457200" progId="Equation.DSMT4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504" y="3694669"/>
                        <a:ext cx="584676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37"/>
          <p:cNvSpPr txBox="1">
            <a:spLocks noChangeArrowheads="1"/>
          </p:cNvSpPr>
          <p:nvPr/>
        </p:nvSpPr>
        <p:spPr bwMode="auto">
          <a:xfrm>
            <a:off x="1630507" y="3004932"/>
            <a:ext cx="53254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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+mn-lt"/>
                <a:sym typeface="Symbol" pitchFamily="18" charset="2"/>
              </a:rPr>
              <a:t>=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distance traveled by charges in time </a:t>
            </a:r>
            <a:r>
              <a:rPr lang="en-US" sz="2000" i="1" dirty="0">
                <a:solidFill>
                  <a:schemeClr val="bg1"/>
                </a:solidFill>
                <a:latin typeface="+mn-lt"/>
                <a:sym typeface="Symbol" pitchFamily="18" charset="2"/>
              </a:rPr>
              <a:t>t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.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</a:t>
            </a:r>
          </a:p>
        </p:txBody>
      </p:sp>
      <p:graphicFrame>
        <p:nvGraphicFramePr>
          <p:cNvPr id="7172" name="Object 43"/>
          <p:cNvGraphicFramePr>
            <a:graphicFrameLocks noChangeAspect="1"/>
          </p:cNvGraphicFramePr>
          <p:nvPr/>
        </p:nvGraphicFramePr>
        <p:xfrm>
          <a:off x="2901975" y="5014838"/>
          <a:ext cx="10001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" name="Equation" r:id="rId6" imgW="508000" imgH="228600" progId="Equation.DSMT4">
                  <p:embed/>
                </p:oleObj>
              </mc:Choice>
              <mc:Fallback>
                <p:oleObj name="Equation" r:id="rId6" imgW="508000" imgH="228600" progId="Equation.DSMT4">
                  <p:embed/>
                  <p:pic>
                    <p:nvPicPr>
                      <p:cNvPr id="0" name="Picture 2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75" y="5014838"/>
                        <a:ext cx="1000125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44"/>
          <p:cNvSpPr txBox="1">
            <a:spLocks noChangeArrowheads="1"/>
          </p:cNvSpPr>
          <p:nvPr/>
        </p:nvSpPr>
        <p:spPr bwMode="auto">
          <a:xfrm>
            <a:off x="2406675" y="5018013"/>
            <a:ext cx="387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7173" name="Object 45"/>
          <p:cNvGraphicFramePr>
            <a:graphicFrameLocks noChangeAspect="1"/>
          </p:cNvGraphicFramePr>
          <p:nvPr/>
        </p:nvGraphicFramePr>
        <p:xfrm>
          <a:off x="4835550" y="5022775"/>
          <a:ext cx="21748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8" name="Equation" r:id="rId8" imgW="1104900" imgH="254000" progId="Equation.DSMT4">
                  <p:embed/>
                </p:oleObj>
              </mc:Choice>
              <mc:Fallback>
                <p:oleObj name="Equation" r:id="rId8" imgW="1104900" imgH="254000" progId="Equation.DSMT4">
                  <p:embed/>
                  <p:pic>
                    <p:nvPicPr>
                      <p:cNvPr id="0" name="Picture 2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50" y="5022775"/>
                        <a:ext cx="21748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6"/>
          <p:cNvGraphicFramePr>
            <a:graphicFrameLocks noChangeAspect="1"/>
          </p:cNvGraphicFramePr>
          <p:nvPr/>
        </p:nvGraphicFramePr>
        <p:xfrm>
          <a:off x="4124349" y="5741913"/>
          <a:ext cx="149696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" name="Equation" r:id="rId10" imgW="558800" imgH="228600" progId="Equation.DSMT4">
                  <p:embed/>
                </p:oleObj>
              </mc:Choice>
              <mc:Fallback>
                <p:oleObj name="Equation" r:id="rId10" imgW="558800" imgH="228600" progId="Equation.DSMT4">
                  <p:embed/>
                  <p:pic>
                    <p:nvPicPr>
                      <p:cNvPr id="0" name="Picture 2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49" y="5741913"/>
                        <a:ext cx="1496967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Text Box 47"/>
          <p:cNvSpPr txBox="1">
            <a:spLocks noChangeArrowheads="1"/>
          </p:cNvSpPr>
          <p:nvPr/>
        </p:nvSpPr>
        <p:spPr bwMode="auto">
          <a:xfrm>
            <a:off x="2857525" y="5843513"/>
            <a:ext cx="850900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7195" name="Text Box 44"/>
          <p:cNvSpPr txBox="1">
            <a:spLocks noChangeArrowheads="1"/>
          </p:cNvSpPr>
          <p:nvPr/>
        </p:nvSpPr>
        <p:spPr bwMode="auto">
          <a:xfrm>
            <a:off x="4132288" y="5052938"/>
            <a:ext cx="428625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E3651F-A7FA-44A4-94FA-8C94264CEFA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193981" y="853396"/>
            <a:ext cx="4722812" cy="1836947"/>
            <a:chOff x="2193981" y="853396"/>
            <a:chExt cx="4722812" cy="1836947"/>
          </a:xfrm>
        </p:grpSpPr>
        <p:sp>
          <p:nvSpPr>
            <p:cNvPr id="7178" name="AutoShape 19"/>
            <p:cNvSpPr>
              <a:spLocks noChangeArrowheads="1"/>
            </p:cNvSpPr>
            <p:nvPr/>
          </p:nvSpPr>
          <p:spPr bwMode="auto">
            <a:xfrm rot="16200000">
              <a:off x="4675243" y="-214782"/>
              <a:ext cx="431800" cy="4051300"/>
            </a:xfrm>
            <a:prstGeom prst="can">
              <a:avLst>
                <a:gd name="adj" fmla="val 29711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Text Box 20"/>
            <p:cNvSpPr txBox="1">
              <a:spLocks noChangeArrowheads="1"/>
            </p:cNvSpPr>
            <p:nvPr/>
          </p:nvSpPr>
          <p:spPr bwMode="auto">
            <a:xfrm>
              <a:off x="3129018" y="1610843"/>
              <a:ext cx="35560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7180" name="Text Box 21"/>
            <p:cNvSpPr txBox="1">
              <a:spLocks noChangeArrowheads="1"/>
            </p:cNvSpPr>
            <p:nvPr/>
          </p:nvSpPr>
          <p:spPr bwMode="auto">
            <a:xfrm>
              <a:off x="3713218" y="1610843"/>
              <a:ext cx="35560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7181" name="Text Box 22"/>
            <p:cNvSpPr txBox="1">
              <a:spLocks noChangeArrowheads="1"/>
            </p:cNvSpPr>
            <p:nvPr/>
          </p:nvSpPr>
          <p:spPr bwMode="auto">
            <a:xfrm>
              <a:off x="4310118" y="1610843"/>
              <a:ext cx="35560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7182" name="Text Box 23"/>
            <p:cNvSpPr txBox="1">
              <a:spLocks noChangeArrowheads="1"/>
            </p:cNvSpPr>
            <p:nvPr/>
          </p:nvSpPr>
          <p:spPr bwMode="auto">
            <a:xfrm>
              <a:off x="4907018" y="1610843"/>
              <a:ext cx="35560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7183" name="AutoShape 24"/>
            <p:cNvSpPr>
              <a:spLocks noChangeArrowheads="1"/>
            </p:cNvSpPr>
            <p:nvPr/>
          </p:nvSpPr>
          <p:spPr bwMode="auto">
            <a:xfrm>
              <a:off x="5443593" y="1761882"/>
              <a:ext cx="838200" cy="1143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8468259 h 21600"/>
                <a:gd name="T4" fmla="*/ 2147483647 w 21600"/>
                <a:gd name="T5" fmla="*/ 16936486 h 21600"/>
                <a:gd name="T6" fmla="*/ 2147483647 w 21600"/>
                <a:gd name="T7" fmla="*/ 846825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1" name="Object 26"/>
            <p:cNvGraphicFramePr>
              <a:graphicFrameLocks noChangeAspect="1"/>
            </p:cNvGraphicFramePr>
            <p:nvPr/>
          </p:nvGraphicFramePr>
          <p:xfrm>
            <a:off x="2193981" y="1609256"/>
            <a:ext cx="481012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0" name="Equation" r:id="rId12" imgW="228402" imgH="177646" progId="Equation.DSMT4">
                    <p:embed/>
                  </p:oleObj>
                </mc:Choice>
                <mc:Fallback>
                  <p:oleObj name="Equation" r:id="rId12" imgW="228402" imgH="177646" progId="Equation.DSMT4">
                    <p:embed/>
                    <p:pic>
                      <p:nvPicPr>
                        <p:cNvPr id="0" name="Picture 2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981" y="1609256"/>
                          <a:ext cx="481012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5" name="Line 31"/>
            <p:cNvSpPr>
              <a:spLocks noChangeShapeType="1"/>
            </p:cNvSpPr>
            <p:nvPr/>
          </p:nvSpPr>
          <p:spPr bwMode="auto">
            <a:xfrm flipH="1">
              <a:off x="3602093" y="1620368"/>
              <a:ext cx="0" cy="4191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6" name="Line 32"/>
            <p:cNvSpPr>
              <a:spLocks noChangeShapeType="1"/>
            </p:cNvSpPr>
            <p:nvPr/>
          </p:nvSpPr>
          <p:spPr bwMode="auto">
            <a:xfrm>
              <a:off x="4732393" y="896468"/>
              <a:ext cx="0" cy="179387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" name="Line 35"/>
            <p:cNvSpPr>
              <a:spLocks noChangeShapeType="1"/>
            </p:cNvSpPr>
            <p:nvPr/>
          </p:nvSpPr>
          <p:spPr bwMode="auto">
            <a:xfrm>
              <a:off x="3589393" y="2191868"/>
              <a:ext cx="11430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0" name="AutoShape 40"/>
            <p:cNvSpPr>
              <a:spLocks noChangeArrowheads="1"/>
            </p:cNvSpPr>
            <p:nvPr/>
          </p:nvSpPr>
          <p:spPr bwMode="auto">
            <a:xfrm>
              <a:off x="5024493" y="1315568"/>
              <a:ext cx="647700" cy="1651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36863499 h 21600"/>
                <a:gd name="T4" fmla="*/ 2147483647 w 21600"/>
                <a:gd name="T5" fmla="*/ 73727060 h 21600"/>
                <a:gd name="T6" fmla="*/ 2147483647 w 21600"/>
                <a:gd name="T7" fmla="*/ 3686349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Text Box 49"/>
            <p:cNvSpPr txBox="1">
              <a:spLocks noChangeArrowheads="1"/>
            </p:cNvSpPr>
            <p:nvPr/>
          </p:nvSpPr>
          <p:spPr bwMode="auto">
            <a:xfrm>
              <a:off x="4814943" y="2277593"/>
              <a:ext cx="1688283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</a:rPr>
                <a:t>R</a:t>
              </a:r>
              <a:r>
                <a:rPr lang="en-US" sz="1600" dirty="0" smtClean="0">
                  <a:solidFill>
                    <a:schemeClr val="bg2"/>
                  </a:solidFill>
                </a:rPr>
                <a:t>eference </a:t>
              </a:r>
              <a:r>
                <a:rPr lang="en-US" sz="1600" dirty="0">
                  <a:solidFill>
                    <a:schemeClr val="bg2"/>
                  </a:solidFill>
                </a:rPr>
                <a:t>plane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22566" y="981700"/>
              <a:ext cx="7602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Tube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33" name="Object 35"/>
            <p:cNvGraphicFramePr>
              <a:graphicFrameLocks noChangeAspect="1"/>
            </p:cNvGraphicFramePr>
            <p:nvPr/>
          </p:nvGraphicFramePr>
          <p:xfrm>
            <a:off x="5207681" y="853396"/>
            <a:ext cx="268287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1" name="Equation" r:id="rId14" imgW="126835" imgH="202936" progId="Equation.DSMT4">
                    <p:embed/>
                  </p:oleObj>
                </mc:Choice>
                <mc:Fallback>
                  <p:oleObj name="Equation" r:id="rId14" imgW="126835" imgH="202936" progId="Equation.DSMT4">
                    <p:embed/>
                    <p:pic>
                      <p:nvPicPr>
                        <p:cNvPr id="0" name="Picture 2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7681" y="853396"/>
                          <a:ext cx="268287" cy="427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5"/>
            <p:cNvGraphicFramePr>
              <a:graphicFrameLocks noChangeAspect="1"/>
            </p:cNvGraphicFramePr>
            <p:nvPr/>
          </p:nvGraphicFramePr>
          <p:xfrm>
            <a:off x="6371771" y="1656897"/>
            <a:ext cx="268288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2" name="Equation" r:id="rId16" imgW="126835" imgH="152202" progId="Equation.DSMT4">
                    <p:embed/>
                  </p:oleObj>
                </mc:Choice>
                <mc:Fallback>
                  <p:oleObj name="Equation" r:id="rId16" imgW="126835" imgH="152202" progId="Equation.DSMT4">
                    <p:embed/>
                    <p:pic>
                      <p:nvPicPr>
                        <p:cNvPr id="0" name="Picture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1771" y="1656897"/>
                          <a:ext cx="268288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/>
          </p:nvGraphicFramePr>
          <p:xfrm>
            <a:off x="3919765" y="1121228"/>
            <a:ext cx="432566" cy="344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3" name="Equation" r:id="rId18" imgW="253780" imgH="203024" progId="Equation.DSMT4">
                    <p:embed/>
                  </p:oleObj>
                </mc:Choice>
                <mc:Fallback>
                  <p:oleObj name="Equation" r:id="rId18" imgW="253780" imgH="203024" progId="Equation.DSMT4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9765" y="1121228"/>
                          <a:ext cx="432566" cy="344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5"/>
            <p:cNvGraphicFramePr>
              <a:graphicFrameLocks noChangeAspect="1"/>
            </p:cNvGraphicFramePr>
            <p:nvPr/>
          </p:nvGraphicFramePr>
          <p:xfrm>
            <a:off x="3930878" y="2273981"/>
            <a:ext cx="388937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4" name="Equation" r:id="rId20" imgW="228501" imgH="165028" progId="Equation.DSMT4">
                    <p:embed/>
                  </p:oleObj>
                </mc:Choice>
                <mc:Fallback>
                  <p:oleObj name="Equation" r:id="rId20" imgW="228501" imgH="165028" progId="Equation.DSMT4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0878" y="2273981"/>
                          <a:ext cx="388937" cy="280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088696" y="0"/>
            <a:ext cx="69072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Density Vector (cont.)</a:t>
            </a:r>
          </a:p>
        </p:txBody>
      </p:sp>
      <p:graphicFrame>
        <p:nvGraphicFramePr>
          <p:cNvPr id="7174" name="Object 46"/>
          <p:cNvGraphicFramePr>
            <a:graphicFrameLocks noChangeAspect="1"/>
          </p:cNvGraphicFramePr>
          <p:nvPr/>
        </p:nvGraphicFramePr>
        <p:xfrm>
          <a:off x="3797779" y="2933399"/>
          <a:ext cx="149696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4" name="Equation" r:id="rId4" imgW="558800" imgH="228600" progId="Equation.DSMT4">
                  <p:embed/>
                </p:oleObj>
              </mc:Choice>
              <mc:Fallback>
                <p:oleObj name="Equation" r:id="rId4" imgW="558800" imgH="2286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779" y="2933399"/>
                        <a:ext cx="1496967" cy="6143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Text Box 47"/>
          <p:cNvSpPr txBox="1">
            <a:spLocks noChangeArrowheads="1"/>
          </p:cNvSpPr>
          <p:nvPr/>
        </p:nvSpPr>
        <p:spPr bwMode="auto">
          <a:xfrm>
            <a:off x="3826353" y="901399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Summary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E3651F-A7FA-44A4-94FA-8C94264CEFA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8615" name="Object 38"/>
          <p:cNvGraphicFramePr>
            <a:graphicFrameLocks noChangeAspect="1"/>
          </p:cNvGraphicFramePr>
          <p:nvPr/>
        </p:nvGraphicFramePr>
        <p:xfrm>
          <a:off x="3177043" y="1713820"/>
          <a:ext cx="2884487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5" name="Equation" r:id="rId6" imgW="1371600" imgH="431800" progId="Equation.DSMT4">
                  <p:embed/>
                </p:oleObj>
              </mc:Choice>
              <mc:Fallback>
                <p:oleObj name="Equation" r:id="rId6" imgW="1371600" imgH="4318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7043" y="1713820"/>
                        <a:ext cx="2884487" cy="9064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28097" y="1992573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Definition of </a:t>
            </a:r>
            <a:r>
              <a:rPr lang="en-US" i="1" u="sng" dirty="0" smtClean="0">
                <a:solidFill>
                  <a:schemeClr val="bg1"/>
                </a:solidFill>
                <a:latin typeface="+mn-lt"/>
              </a:rPr>
              <a:t>J</a:t>
            </a:r>
            <a:endParaRPr lang="en-US" i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4336" y="3073021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Charge-current equation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8676" name="Picture 6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7687" y="3766907"/>
            <a:ext cx="67056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551173" y="0"/>
            <a:ext cx="5918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Crossing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Surface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197" name="Object 54"/>
          <p:cNvGraphicFramePr>
            <a:graphicFrameLocks noChangeAspect="1"/>
          </p:cNvGraphicFramePr>
          <p:nvPr/>
        </p:nvGraphicFramePr>
        <p:xfrm>
          <a:off x="1719283" y="3710278"/>
          <a:ext cx="53467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7" name="Equation" r:id="rId4" imgW="2717800" imgH="254000" progId="Equation.DSMT4">
                  <p:embed/>
                </p:oleObj>
              </mc:Choice>
              <mc:Fallback>
                <p:oleObj name="Equation" r:id="rId4" imgW="2717800" imgH="254000" progId="Equation.DSMT4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83" y="3710278"/>
                        <a:ext cx="534670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533" name="Text Box 61"/>
          <p:cNvSpPr txBox="1">
            <a:spLocks noChangeArrowheads="1"/>
          </p:cNvSpPr>
          <p:nvPr/>
        </p:nvSpPr>
        <p:spPr bwMode="auto">
          <a:xfrm>
            <a:off x="306388" y="5711388"/>
            <a:ext cx="87550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This is the current crossing the surface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</a:t>
            </a:r>
            <a:r>
              <a:rPr lang="en-US" sz="2000" i="1" dirty="0">
                <a:solidFill>
                  <a:schemeClr val="bg1"/>
                </a:solidFill>
                <a:latin typeface="+mn-lt"/>
                <a:sym typeface="Symbol" pitchFamily="18" charset="2"/>
              </a:rPr>
              <a:t>S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in the direction of the unit normal.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910C3-0F73-48F8-B965-2CD9B44C8A2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919398" y="1777399"/>
            <a:ext cx="3028208" cy="1200329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</a:t>
            </a:r>
            <a:r>
              <a:rPr lang="en-US" dirty="0" smtClean="0">
                <a:solidFill>
                  <a:schemeClr val="bg2"/>
                </a:solidFill>
              </a:rPr>
              <a:t>: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The surface 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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/>
              </a:rPr>
              <a:t>S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 does not have to be perpendicular to the current density vector.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8199" name="Object 54"/>
          <p:cNvGraphicFramePr>
            <a:graphicFrameLocks noChangeAspect="1"/>
          </p:cNvGraphicFramePr>
          <p:nvPr/>
        </p:nvGraphicFramePr>
        <p:xfrm>
          <a:off x="4400550" y="4862513"/>
          <a:ext cx="3700463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8" name="Equation" r:id="rId6" imgW="2273300" imgH="254000" progId="Equation.DSMT4">
                  <p:embed/>
                </p:oleObj>
              </mc:Choice>
              <mc:Fallback>
                <p:oleObj name="Equation" r:id="rId6" imgW="2273300" imgH="254000" progId="Equation.DSMT4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4862513"/>
                        <a:ext cx="3700463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ight Arrow 20"/>
          <p:cNvSpPr/>
          <p:nvPr/>
        </p:nvSpPr>
        <p:spPr bwMode="auto">
          <a:xfrm rot="16200000">
            <a:off x="5997043" y="4417623"/>
            <a:ext cx="439387" cy="2731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0437" y="1015320"/>
            <a:ext cx="4274767" cy="2009259"/>
            <a:chOff x="710437" y="1015320"/>
            <a:chExt cx="4274767" cy="2009259"/>
          </a:xfrm>
        </p:grpSpPr>
        <p:sp>
          <p:nvSpPr>
            <p:cNvPr id="8200" name="AutoShape 40"/>
            <p:cNvSpPr>
              <a:spLocks noChangeArrowheads="1"/>
            </p:cNvSpPr>
            <p:nvPr/>
          </p:nvSpPr>
          <p:spPr bwMode="auto">
            <a:xfrm>
              <a:off x="813624" y="2148279"/>
              <a:ext cx="2082800" cy="139700"/>
            </a:xfrm>
            <a:prstGeom prst="rightArrow">
              <a:avLst>
                <a:gd name="adj1" fmla="val 50000"/>
                <a:gd name="adj2" fmla="val 372727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AutoShape 41"/>
            <p:cNvSpPr>
              <a:spLocks noChangeArrowheads="1"/>
            </p:cNvSpPr>
            <p:nvPr/>
          </p:nvSpPr>
          <p:spPr bwMode="auto">
            <a:xfrm>
              <a:off x="826324" y="1919679"/>
              <a:ext cx="2082800" cy="139700"/>
            </a:xfrm>
            <a:prstGeom prst="rightArrow">
              <a:avLst>
                <a:gd name="adj1" fmla="val 50000"/>
                <a:gd name="adj2" fmla="val 372727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AutoShape 42"/>
            <p:cNvSpPr>
              <a:spLocks noChangeArrowheads="1"/>
            </p:cNvSpPr>
            <p:nvPr/>
          </p:nvSpPr>
          <p:spPr bwMode="auto">
            <a:xfrm>
              <a:off x="839024" y="2414979"/>
              <a:ext cx="2082800" cy="139700"/>
            </a:xfrm>
            <a:prstGeom prst="rightArrow">
              <a:avLst>
                <a:gd name="adj1" fmla="val 50000"/>
                <a:gd name="adj2" fmla="val 372727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43"/>
            <p:cNvSpPr>
              <a:spLocks noChangeShapeType="1"/>
            </p:cNvSpPr>
            <p:nvPr/>
          </p:nvSpPr>
          <p:spPr bwMode="auto">
            <a:xfrm>
              <a:off x="1664524" y="1856179"/>
              <a:ext cx="495300" cy="73660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4" name="Line 44"/>
            <p:cNvSpPr>
              <a:spLocks noChangeShapeType="1"/>
            </p:cNvSpPr>
            <p:nvPr/>
          </p:nvSpPr>
          <p:spPr bwMode="auto">
            <a:xfrm rot="21287850" flipV="1">
              <a:off x="1677224" y="1525979"/>
              <a:ext cx="469900" cy="2540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5" name="Freeform 45"/>
            <p:cNvSpPr>
              <a:spLocks/>
            </p:cNvSpPr>
            <p:nvPr/>
          </p:nvSpPr>
          <p:spPr bwMode="auto">
            <a:xfrm>
              <a:off x="1804224" y="1753631"/>
              <a:ext cx="88900" cy="215900"/>
            </a:xfrm>
            <a:custGeom>
              <a:avLst/>
              <a:gdLst>
                <a:gd name="T0" fmla="*/ 0 w 128"/>
                <a:gd name="T1" fmla="*/ 0 h 200"/>
                <a:gd name="T2" fmla="*/ 2147483647 w 128"/>
                <a:gd name="T3" fmla="*/ 2147483647 h 200"/>
                <a:gd name="T4" fmla="*/ 2147483647 w 128"/>
                <a:gd name="T5" fmla="*/ 2147483647 h 200"/>
                <a:gd name="T6" fmla="*/ 2147483647 w 1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"/>
                <a:gd name="T13" fmla="*/ 0 h 200"/>
                <a:gd name="T14" fmla="*/ 128 w 1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" h="200">
                  <a:moveTo>
                    <a:pt x="0" y="0"/>
                  </a:moveTo>
                  <a:cubicBezTo>
                    <a:pt x="30" y="17"/>
                    <a:pt x="60" y="35"/>
                    <a:pt x="80" y="56"/>
                  </a:cubicBezTo>
                  <a:cubicBezTo>
                    <a:pt x="100" y="77"/>
                    <a:pt x="112" y="104"/>
                    <a:pt x="120" y="128"/>
                  </a:cubicBezTo>
                  <a:cubicBezTo>
                    <a:pt x="128" y="152"/>
                    <a:pt x="128" y="176"/>
                    <a:pt x="128" y="20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194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2947103"/>
                </p:ext>
              </p:extLst>
            </p:nvPr>
          </p:nvGraphicFramePr>
          <p:xfrm>
            <a:off x="2085212" y="1583129"/>
            <a:ext cx="25082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49" name="Equation" r:id="rId8" imgW="126725" imgH="177415" progId="Equation.DSMT4">
                    <p:embed/>
                  </p:oleObj>
                </mc:Choice>
                <mc:Fallback>
                  <p:oleObj name="Equation" r:id="rId8" imgW="126725" imgH="177415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5212" y="1583129"/>
                          <a:ext cx="250825" cy="349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5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3346075"/>
                </p:ext>
              </p:extLst>
            </p:nvPr>
          </p:nvGraphicFramePr>
          <p:xfrm>
            <a:off x="2294392" y="1015320"/>
            <a:ext cx="2690812" cy="50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50" name="Equation" r:id="rId10" imgW="1371600" imgH="254000" progId="Equation.DSMT4">
                    <p:embed/>
                  </p:oleObj>
                </mc:Choice>
                <mc:Fallback>
                  <p:oleObj name="Equation" r:id="rId10" imgW="1371600" imgH="254000" progId="Equation.DSMT4">
                    <p:embed/>
                    <p:pic>
                      <p:nvPicPr>
                        <p:cNvPr id="0" name="Picture 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4392" y="1015320"/>
                          <a:ext cx="2690812" cy="500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6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529882"/>
                </p:ext>
              </p:extLst>
            </p:nvPr>
          </p:nvGraphicFramePr>
          <p:xfrm>
            <a:off x="2177287" y="2624529"/>
            <a:ext cx="449262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51" name="Equation" r:id="rId12" imgW="228402" imgH="177646" progId="Equation.DSMT4">
                    <p:embed/>
                  </p:oleObj>
                </mc:Choice>
                <mc:Fallback>
                  <p:oleObj name="Equation" r:id="rId12" imgW="228402" imgH="177646" progId="Equation.DSMT4">
                    <p:embed/>
                    <p:pic>
                      <p:nvPicPr>
                        <p:cNvPr id="0" name="Picture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7287" y="2624529"/>
                          <a:ext cx="449262" cy="349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8" name="Line 62"/>
            <p:cNvSpPr>
              <a:spLocks noChangeShapeType="1"/>
            </p:cNvSpPr>
            <p:nvPr/>
          </p:nvSpPr>
          <p:spPr bwMode="auto">
            <a:xfrm>
              <a:off x="1677223" y="1868879"/>
              <a:ext cx="22927" cy="73478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198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066201"/>
                </p:ext>
              </p:extLst>
            </p:nvPr>
          </p:nvGraphicFramePr>
          <p:xfrm>
            <a:off x="710437" y="2718721"/>
            <a:ext cx="962063" cy="305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52" name="Equation" r:id="rId14" imgW="558558" imgH="177723" progId="Equation.DSMT4">
                    <p:embed/>
                  </p:oleObj>
                </mc:Choice>
                <mc:Fallback>
                  <p:oleObj name="Equation" r:id="rId14" imgW="558558" imgH="177723" progId="Equation.DSMT4">
                    <p:embed/>
                    <p:pic>
                      <p:nvPicPr>
                        <p:cNvPr id="0" name="Picture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0437" y="2718721"/>
                          <a:ext cx="962063" cy="305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9" name="Freeform 45"/>
            <p:cNvSpPr>
              <a:spLocks/>
            </p:cNvSpPr>
            <p:nvPr/>
          </p:nvSpPr>
          <p:spPr bwMode="auto">
            <a:xfrm rot="5400000">
              <a:off x="1743899" y="2207017"/>
              <a:ext cx="88900" cy="215900"/>
            </a:xfrm>
            <a:custGeom>
              <a:avLst/>
              <a:gdLst>
                <a:gd name="T0" fmla="*/ 0 w 128"/>
                <a:gd name="T1" fmla="*/ 0 h 200"/>
                <a:gd name="T2" fmla="*/ 2147483647 w 128"/>
                <a:gd name="T3" fmla="*/ 2147483647 h 200"/>
                <a:gd name="T4" fmla="*/ 2147483647 w 128"/>
                <a:gd name="T5" fmla="*/ 2147483647 h 200"/>
                <a:gd name="T6" fmla="*/ 2147483647 w 1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"/>
                <a:gd name="T13" fmla="*/ 0 h 200"/>
                <a:gd name="T14" fmla="*/ 128 w 1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" h="200">
                  <a:moveTo>
                    <a:pt x="0" y="0"/>
                  </a:moveTo>
                  <a:cubicBezTo>
                    <a:pt x="30" y="17"/>
                    <a:pt x="60" y="35"/>
                    <a:pt x="80" y="56"/>
                  </a:cubicBezTo>
                  <a:cubicBezTo>
                    <a:pt x="100" y="77"/>
                    <a:pt x="112" y="104"/>
                    <a:pt x="120" y="128"/>
                  </a:cubicBezTo>
                  <a:cubicBezTo>
                    <a:pt x="128" y="152"/>
                    <a:pt x="128" y="176"/>
                    <a:pt x="128" y="20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238478"/>
                </p:ext>
              </p:extLst>
            </p:nvPr>
          </p:nvGraphicFramePr>
          <p:xfrm>
            <a:off x="3132817" y="2044475"/>
            <a:ext cx="274638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53" name="Equation" r:id="rId16" imgW="139639" imgH="190417" progId="Equation.DSMT4">
                    <p:embed/>
                  </p:oleObj>
                </mc:Choice>
                <mc:Fallback>
                  <p:oleObj name="Equation" r:id="rId16" imgW="139639" imgH="190417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2817" y="2044475"/>
                          <a:ext cx="274638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8323867"/>
                </p:ext>
              </p:extLst>
            </p:nvPr>
          </p:nvGraphicFramePr>
          <p:xfrm>
            <a:off x="1802539" y="2494211"/>
            <a:ext cx="25082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54" name="Equation" r:id="rId18" imgW="251524" imgH="348980" progId="Equation.DSMT4">
                    <p:embed/>
                  </p:oleObj>
                </mc:Choice>
                <mc:Fallback>
                  <p:oleObj name="Equation" r:id="rId18" imgW="251524" imgH="348980" progId="Equation.DSMT4">
                    <p:embed/>
                    <p:pic>
                      <p:nvPicPr>
                        <p:cNvPr id="0" name="Picture 2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2539" y="2494211"/>
                          <a:ext cx="25082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677098" y="2644047"/>
              <a:ext cx="13580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(small surface)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593396" y="0"/>
            <a:ext cx="5918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Crossing Surface</a:t>
            </a:r>
          </a:p>
        </p:txBody>
      </p:sp>
      <p:graphicFrame>
        <p:nvGraphicFramePr>
          <p:cNvPr id="9218" name="Object 25"/>
          <p:cNvGraphicFramePr>
            <a:graphicFrameLocks noChangeAspect="1"/>
          </p:cNvGraphicFramePr>
          <p:nvPr/>
        </p:nvGraphicFramePr>
        <p:xfrm>
          <a:off x="945388" y="1131311"/>
          <a:ext cx="18478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3" name="Equation" r:id="rId4" imgW="939392" imgH="253890" progId="Equation.DSMT4">
                  <p:embed/>
                </p:oleObj>
              </mc:Choice>
              <mc:Fallback>
                <p:oleObj name="Equation" r:id="rId4" imgW="939392" imgH="25389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388" y="1131311"/>
                        <a:ext cx="18478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26"/>
          <p:cNvSpPr txBox="1">
            <a:spLocks noChangeArrowheads="1"/>
          </p:cNvSpPr>
          <p:nvPr/>
        </p:nvSpPr>
        <p:spPr bwMode="auto">
          <a:xfrm>
            <a:off x="415925" y="1941513"/>
            <a:ext cx="322876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Integrating over 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a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surface,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703613" y="2590799"/>
            <a:ext cx="2160815" cy="1034143"/>
            <a:chOff x="1703613" y="2590799"/>
            <a:chExt cx="2160815" cy="1034143"/>
          </a:xfrm>
        </p:grpSpPr>
        <p:sp>
          <p:nvSpPr>
            <p:cNvPr id="9221" name="Rectangle 2"/>
            <p:cNvSpPr>
              <a:spLocks noChangeArrowheads="1"/>
            </p:cNvSpPr>
            <p:nvPr/>
          </p:nvSpPr>
          <p:spPr bwMode="auto">
            <a:xfrm>
              <a:off x="1703613" y="2590799"/>
              <a:ext cx="2160815" cy="103414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19" name="Object 27"/>
            <p:cNvGraphicFramePr>
              <a:graphicFrameLocks noChangeAspect="1"/>
            </p:cNvGraphicFramePr>
            <p:nvPr/>
          </p:nvGraphicFramePr>
          <p:xfrm>
            <a:off x="1839686" y="2737985"/>
            <a:ext cx="1902678" cy="865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4" name="Equation" r:id="rId6" imgW="838200" imgH="381000" progId="Equation.DSMT4">
                    <p:embed/>
                  </p:oleObj>
                </mc:Choice>
                <mc:Fallback>
                  <p:oleObj name="Equation" r:id="rId6" imgW="838200" imgH="381000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9686" y="2737985"/>
                          <a:ext cx="1902678" cy="865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4" name="Text Box 38"/>
          <p:cNvSpPr txBox="1">
            <a:spLocks noChangeArrowheads="1"/>
          </p:cNvSpPr>
          <p:nvPr/>
        </p:nvSpPr>
        <p:spPr bwMode="auto">
          <a:xfrm>
            <a:off x="4552497" y="2425471"/>
            <a:ext cx="4032250" cy="1200329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</a:t>
            </a:r>
            <a:endParaRPr lang="en-US" dirty="0" smtClean="0">
              <a:solidFill>
                <a:schemeClr val="bg2"/>
              </a:solidFill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direction of the unit normal vector determines whether the current is measured going in or out.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79B753-E79F-4A59-A0B1-22E5D5FE2E0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924050" y="3971246"/>
            <a:ext cx="4438650" cy="2059667"/>
            <a:chOff x="1924050" y="3971246"/>
            <a:chExt cx="4438650" cy="2059667"/>
          </a:xfrm>
        </p:grpSpPr>
        <p:sp>
          <p:nvSpPr>
            <p:cNvPr id="9225" name="Arc 42"/>
            <p:cNvSpPr>
              <a:spLocks/>
            </p:cNvSpPr>
            <p:nvPr/>
          </p:nvSpPr>
          <p:spPr bwMode="auto">
            <a:xfrm flipV="1">
              <a:off x="2006600" y="5480050"/>
              <a:ext cx="4356100" cy="550863"/>
            </a:xfrm>
            <a:custGeom>
              <a:avLst/>
              <a:gdLst>
                <a:gd name="T0" fmla="*/ 2147483647 w 43200"/>
                <a:gd name="T1" fmla="*/ 2147483647 h 23438"/>
                <a:gd name="T2" fmla="*/ 2147483647 w 43200"/>
                <a:gd name="T3" fmla="*/ 2147483647 h 23438"/>
                <a:gd name="T4" fmla="*/ 2147483647 w 43200"/>
                <a:gd name="T5" fmla="*/ 2147483647 h 2343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438"/>
                <a:gd name="T11" fmla="*/ 43200 w 43200"/>
                <a:gd name="T12" fmla="*/ 23438 h 234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438" fill="none" extrusionOk="0">
                  <a:moveTo>
                    <a:pt x="21" y="22558"/>
                  </a:moveTo>
                  <a:cubicBezTo>
                    <a:pt x="7" y="22239"/>
                    <a:pt x="0" y="219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13"/>
                    <a:pt x="43173" y="22826"/>
                    <a:pt x="43121" y="23437"/>
                  </a:cubicBezTo>
                </a:path>
                <a:path w="43200" h="23438" stroke="0" extrusionOk="0">
                  <a:moveTo>
                    <a:pt x="21" y="22558"/>
                  </a:moveTo>
                  <a:cubicBezTo>
                    <a:pt x="7" y="22239"/>
                    <a:pt x="0" y="219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13"/>
                    <a:pt x="43173" y="22826"/>
                    <a:pt x="43121" y="2343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Arc 43"/>
            <p:cNvSpPr>
              <a:spLocks/>
            </p:cNvSpPr>
            <p:nvPr/>
          </p:nvSpPr>
          <p:spPr bwMode="auto">
            <a:xfrm>
              <a:off x="2006600" y="4489450"/>
              <a:ext cx="4356100" cy="1087438"/>
            </a:xfrm>
            <a:custGeom>
              <a:avLst/>
              <a:gdLst>
                <a:gd name="T0" fmla="*/ 2147483647 w 43200"/>
                <a:gd name="T1" fmla="*/ 2147483647 h 22832"/>
                <a:gd name="T2" fmla="*/ 2147483647 w 43200"/>
                <a:gd name="T3" fmla="*/ 2147483647 h 22832"/>
                <a:gd name="T4" fmla="*/ 2147483647 w 43200"/>
                <a:gd name="T5" fmla="*/ 2147483647 h 22832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832"/>
                <a:gd name="T11" fmla="*/ 43200 w 43200"/>
                <a:gd name="T12" fmla="*/ 22832 h 228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832" fill="none" extrusionOk="0">
                  <a:moveTo>
                    <a:pt x="35" y="22831"/>
                  </a:moveTo>
                  <a:cubicBezTo>
                    <a:pt x="11" y="22421"/>
                    <a:pt x="0" y="2201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11"/>
                    <a:pt x="43196" y="22023"/>
                    <a:pt x="43190" y="22234"/>
                  </a:cubicBezTo>
                </a:path>
                <a:path w="43200" h="22832" stroke="0" extrusionOk="0">
                  <a:moveTo>
                    <a:pt x="35" y="22831"/>
                  </a:moveTo>
                  <a:cubicBezTo>
                    <a:pt x="11" y="22421"/>
                    <a:pt x="0" y="2201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11"/>
                    <a:pt x="43196" y="22023"/>
                    <a:pt x="43190" y="2223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Arc 47"/>
            <p:cNvSpPr>
              <a:spLocks/>
            </p:cNvSpPr>
            <p:nvPr/>
          </p:nvSpPr>
          <p:spPr bwMode="auto">
            <a:xfrm>
              <a:off x="2006600" y="5026025"/>
              <a:ext cx="4356100" cy="550863"/>
            </a:xfrm>
            <a:custGeom>
              <a:avLst/>
              <a:gdLst>
                <a:gd name="T0" fmla="*/ 2147483647 w 43200"/>
                <a:gd name="T1" fmla="*/ 2147483647 h 23438"/>
                <a:gd name="T2" fmla="*/ 2147483647 w 43200"/>
                <a:gd name="T3" fmla="*/ 2147483647 h 23438"/>
                <a:gd name="T4" fmla="*/ 2147483647 w 43200"/>
                <a:gd name="T5" fmla="*/ 2147483647 h 2343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438"/>
                <a:gd name="T11" fmla="*/ 43200 w 43200"/>
                <a:gd name="T12" fmla="*/ 23438 h 234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438" fill="none" extrusionOk="0">
                  <a:moveTo>
                    <a:pt x="21" y="22558"/>
                  </a:moveTo>
                  <a:cubicBezTo>
                    <a:pt x="7" y="22239"/>
                    <a:pt x="0" y="219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13"/>
                    <a:pt x="43173" y="22826"/>
                    <a:pt x="43121" y="23437"/>
                  </a:cubicBezTo>
                </a:path>
                <a:path w="43200" h="23438" stroke="0" extrusionOk="0">
                  <a:moveTo>
                    <a:pt x="21" y="22558"/>
                  </a:moveTo>
                  <a:cubicBezTo>
                    <a:pt x="7" y="22239"/>
                    <a:pt x="0" y="2191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13"/>
                    <a:pt x="43173" y="22826"/>
                    <a:pt x="43121" y="2343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34925">
              <a:solidFill>
                <a:srgbClr val="96969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49"/>
            <p:cNvSpPr>
              <a:spLocks noChangeShapeType="1"/>
            </p:cNvSpPr>
            <p:nvPr/>
          </p:nvSpPr>
          <p:spPr bwMode="auto">
            <a:xfrm flipV="1">
              <a:off x="5200650" y="3975100"/>
              <a:ext cx="66675" cy="90170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0" name="Line 50"/>
            <p:cNvSpPr>
              <a:spLocks noChangeShapeType="1"/>
            </p:cNvSpPr>
            <p:nvPr/>
          </p:nvSpPr>
          <p:spPr bwMode="auto">
            <a:xfrm flipV="1">
              <a:off x="4349750" y="4124325"/>
              <a:ext cx="635000" cy="68580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1" name="Line 51"/>
            <p:cNvSpPr>
              <a:spLocks noChangeShapeType="1"/>
            </p:cNvSpPr>
            <p:nvPr/>
          </p:nvSpPr>
          <p:spPr bwMode="auto">
            <a:xfrm flipH="1">
              <a:off x="1924050" y="5464175"/>
              <a:ext cx="746125" cy="466725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2" name="Line 52"/>
            <p:cNvSpPr>
              <a:spLocks noChangeShapeType="1"/>
            </p:cNvSpPr>
            <p:nvPr/>
          </p:nvSpPr>
          <p:spPr bwMode="auto">
            <a:xfrm flipH="1" flipV="1">
              <a:off x="3511550" y="5267325"/>
              <a:ext cx="320675" cy="384175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3" name="Line 53"/>
            <p:cNvSpPr>
              <a:spLocks noChangeShapeType="1"/>
            </p:cNvSpPr>
            <p:nvPr/>
          </p:nvSpPr>
          <p:spPr bwMode="auto">
            <a:xfrm flipV="1">
              <a:off x="4502150" y="5391150"/>
              <a:ext cx="209550" cy="200025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4" name="Line 54"/>
            <p:cNvSpPr>
              <a:spLocks noChangeShapeType="1"/>
            </p:cNvSpPr>
            <p:nvPr/>
          </p:nvSpPr>
          <p:spPr bwMode="auto">
            <a:xfrm flipV="1">
              <a:off x="5788025" y="4578350"/>
              <a:ext cx="504825" cy="99695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55"/>
            <p:cNvSpPr>
              <a:spLocks noChangeShapeType="1"/>
            </p:cNvSpPr>
            <p:nvPr/>
          </p:nvSpPr>
          <p:spPr bwMode="auto">
            <a:xfrm flipH="1" flipV="1">
              <a:off x="1943100" y="4689475"/>
              <a:ext cx="971550" cy="22860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7" name="Line 57"/>
            <p:cNvSpPr>
              <a:spLocks noChangeShapeType="1"/>
            </p:cNvSpPr>
            <p:nvPr/>
          </p:nvSpPr>
          <p:spPr bwMode="auto">
            <a:xfrm flipH="1" flipV="1">
              <a:off x="3507475" y="4176215"/>
              <a:ext cx="87287" cy="55993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20" name="Object 58"/>
            <p:cNvGraphicFramePr>
              <a:graphicFrameLocks noChangeAspect="1"/>
            </p:cNvGraphicFramePr>
            <p:nvPr/>
          </p:nvGraphicFramePr>
          <p:xfrm>
            <a:off x="3070747" y="3977943"/>
            <a:ext cx="262128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5" name="Equation" r:id="rId8" imgW="126835" imgH="202936" progId="Equation.DSMT4">
                    <p:embed/>
                  </p:oleObj>
                </mc:Choice>
                <mc:Fallback>
                  <p:oleObj name="Equation" r:id="rId8" imgW="126835" imgH="202936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0747" y="3977943"/>
                          <a:ext cx="262128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8" name="Arc 59"/>
            <p:cNvSpPr>
              <a:spLocks/>
            </p:cNvSpPr>
            <p:nvPr/>
          </p:nvSpPr>
          <p:spPr bwMode="auto">
            <a:xfrm flipH="1">
              <a:off x="3499512" y="4676467"/>
              <a:ext cx="177800" cy="96837"/>
            </a:xfrm>
            <a:custGeom>
              <a:avLst/>
              <a:gdLst>
                <a:gd name="T0" fmla="*/ 9162323 w 43200"/>
                <a:gd name="T1" fmla="*/ 22570 h 41317"/>
                <a:gd name="T2" fmla="*/ 3667092 w 43200"/>
                <a:gd name="T3" fmla="*/ 0 h 41317"/>
                <a:gd name="T4" fmla="*/ 6197910 w 43200"/>
                <a:gd name="T5" fmla="*/ 594967 h 41317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317"/>
                <a:gd name="T11" fmla="*/ 43200 w 43200"/>
                <a:gd name="T12" fmla="*/ 41317 h 41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317" fill="none" extrusionOk="0">
                  <a:moveTo>
                    <a:pt x="31931" y="747"/>
                  </a:moveTo>
                  <a:cubicBezTo>
                    <a:pt x="38877" y="4530"/>
                    <a:pt x="43200" y="11807"/>
                    <a:pt x="43200" y="19717"/>
                  </a:cubicBezTo>
                  <a:cubicBezTo>
                    <a:pt x="43200" y="31646"/>
                    <a:pt x="33529" y="41317"/>
                    <a:pt x="21600" y="41317"/>
                  </a:cubicBezTo>
                  <a:cubicBezTo>
                    <a:pt x="9670" y="41317"/>
                    <a:pt x="0" y="31646"/>
                    <a:pt x="0" y="19717"/>
                  </a:cubicBezTo>
                  <a:cubicBezTo>
                    <a:pt x="-1" y="11199"/>
                    <a:pt x="5005" y="3477"/>
                    <a:pt x="12779" y="-1"/>
                  </a:cubicBezTo>
                </a:path>
                <a:path w="43200" h="41317" stroke="0" extrusionOk="0">
                  <a:moveTo>
                    <a:pt x="31931" y="747"/>
                  </a:moveTo>
                  <a:cubicBezTo>
                    <a:pt x="38877" y="4530"/>
                    <a:pt x="43200" y="11807"/>
                    <a:pt x="43200" y="19717"/>
                  </a:cubicBezTo>
                  <a:cubicBezTo>
                    <a:pt x="43200" y="31646"/>
                    <a:pt x="33529" y="41317"/>
                    <a:pt x="21600" y="41317"/>
                  </a:cubicBezTo>
                  <a:cubicBezTo>
                    <a:pt x="9670" y="41317"/>
                    <a:pt x="0" y="31646"/>
                    <a:pt x="0" y="19717"/>
                  </a:cubicBezTo>
                  <a:cubicBezTo>
                    <a:pt x="-1" y="11199"/>
                    <a:pt x="5005" y="3477"/>
                    <a:pt x="12779" y="-1"/>
                  </a:cubicBezTo>
                  <a:lnTo>
                    <a:pt x="21600" y="19717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5" name="Object 47"/>
            <p:cNvGraphicFramePr>
              <a:graphicFrameLocks noChangeAspect="1"/>
            </p:cNvGraphicFramePr>
            <p:nvPr/>
          </p:nvGraphicFramePr>
          <p:xfrm>
            <a:off x="5516789" y="3971246"/>
            <a:ext cx="274638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6" name="Equation" r:id="rId10" imgW="139639" imgH="190417" progId="Equation.DSMT4">
                    <p:embed/>
                  </p:oleObj>
                </mc:Choice>
                <mc:Fallback>
                  <p:oleObj name="Equation" r:id="rId10" imgW="139639" imgH="190417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6789" y="3971246"/>
                          <a:ext cx="274638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47"/>
            <p:cNvGraphicFramePr>
              <a:graphicFrameLocks noChangeAspect="1"/>
            </p:cNvGraphicFramePr>
            <p:nvPr/>
          </p:nvGraphicFramePr>
          <p:xfrm>
            <a:off x="5081588" y="5387975"/>
            <a:ext cx="274637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7" name="Equation" r:id="rId12" imgW="139579" imgH="177646" progId="Equation.DSMT4">
                    <p:embed/>
                  </p:oleObj>
                </mc:Choice>
                <mc:Fallback>
                  <p:oleObj name="Equation" r:id="rId12" imgW="139579" imgH="177646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1588" y="5387975"/>
                          <a:ext cx="274637" cy="350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3291073" y="0"/>
            <a:ext cx="2160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10250" name="Text Box 35"/>
          <p:cNvSpPr txBox="1">
            <a:spLocks noChangeArrowheads="1"/>
          </p:cNvSpPr>
          <p:nvPr/>
        </p:nvSpPr>
        <p:spPr bwMode="auto">
          <a:xfrm>
            <a:off x="1736725" y="2105413"/>
            <a:ext cx="204414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loud </a:t>
            </a:r>
            <a:r>
              <a:rPr lang="en-US" dirty="0">
                <a:solidFill>
                  <a:schemeClr val="bg1"/>
                </a:solidFill>
              </a:rPr>
              <a:t>of electrons</a:t>
            </a:r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>
            <a:off x="1251325" y="2526163"/>
            <a:ext cx="3095625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= 8.47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sym typeface="Symbol"/>
              </a:rPr>
              <a:t>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10</a:t>
            </a:r>
            <a:r>
              <a:rPr lang="en-US" baseline="30000" dirty="0">
                <a:solidFill>
                  <a:schemeClr val="bg1"/>
                </a:solidFill>
                <a:latin typeface="Times New Roman" pitchFamily="18" charset="0"/>
              </a:rPr>
              <a:t>28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electrons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/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baseline="30000" dirty="0" smtClean="0">
                <a:solidFill>
                  <a:schemeClr val="bg1"/>
                </a:solidFill>
                <a:latin typeface="+mn-lt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]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53" name="Text Box 40"/>
          <p:cNvSpPr txBox="1">
            <a:spLocks noChangeArrowheads="1"/>
          </p:cNvSpPr>
          <p:nvPr/>
        </p:nvSpPr>
        <p:spPr bwMode="auto">
          <a:xfrm>
            <a:off x="302004" y="3008691"/>
            <a:ext cx="53671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FF"/>
                </a:solidFill>
              </a:rPr>
              <a:t>(a) Find: current density </a:t>
            </a:r>
            <a:r>
              <a:rPr lang="en-US" sz="2000" dirty="0" smtClean="0">
                <a:solidFill>
                  <a:srgbClr val="FF00FF"/>
                </a:solidFill>
              </a:rPr>
              <a:t>vector inside the wire</a:t>
            </a:r>
            <a:endParaRPr lang="en-US" sz="2000" dirty="0">
              <a:solidFill>
                <a:srgbClr val="FF00FF"/>
              </a:solidFill>
            </a:endParaRPr>
          </a:p>
        </p:txBody>
      </p:sp>
      <p:graphicFrame>
        <p:nvGraphicFramePr>
          <p:cNvPr id="10243" name="Object 41"/>
          <p:cNvGraphicFramePr>
            <a:graphicFrameLocks noChangeAspect="1"/>
          </p:cNvGraphicFramePr>
          <p:nvPr/>
        </p:nvGraphicFramePr>
        <p:xfrm>
          <a:off x="1858984" y="3767700"/>
          <a:ext cx="11001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" name="Equation" r:id="rId4" imgW="558800" imgH="228600" progId="Equation.DSMT4">
                  <p:embed/>
                </p:oleObj>
              </mc:Choice>
              <mc:Fallback>
                <p:oleObj name="Equation" r:id="rId4" imgW="558800" imgH="22860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84" y="3767700"/>
                        <a:ext cx="11001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3"/>
          <p:cNvGraphicFramePr>
            <a:graphicFrameLocks noChangeAspect="1"/>
          </p:cNvGraphicFramePr>
          <p:nvPr/>
        </p:nvGraphicFramePr>
        <p:xfrm>
          <a:off x="627797" y="4640263"/>
          <a:ext cx="8125536" cy="413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" name="Equation" r:id="rId6" imgW="5499100" imgH="279400" progId="Equation.DSMT4">
                  <p:embed/>
                </p:oleObj>
              </mc:Choice>
              <mc:Fallback>
                <p:oleObj name="Equation" r:id="rId6" imgW="5499100" imgH="27940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797" y="4640263"/>
                        <a:ext cx="8125536" cy="413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44"/>
          <p:cNvGraphicFramePr>
            <a:graphicFrameLocks noChangeAspect="1"/>
          </p:cNvGraphicFramePr>
          <p:nvPr/>
        </p:nvGraphicFramePr>
        <p:xfrm>
          <a:off x="2957820" y="6072950"/>
          <a:ext cx="320198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4" name="Equation" r:id="rId8" imgW="1625600" imgH="279400" progId="Equation.DSMT4">
                  <p:embed/>
                </p:oleObj>
              </mc:Choice>
              <mc:Fallback>
                <p:oleObj name="Equation" r:id="rId8" imgW="1625600" imgH="27940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820" y="6072950"/>
                        <a:ext cx="3201988" cy="5524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Text Box 45"/>
          <p:cNvSpPr txBox="1">
            <a:spLocks noChangeArrowheads="1"/>
          </p:cNvSpPr>
          <p:nvPr/>
        </p:nvSpPr>
        <p:spPr bwMode="auto">
          <a:xfrm>
            <a:off x="4681538" y="2081213"/>
            <a:ext cx="4222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cloud of electrons is inside of a copper </a:t>
            </a:r>
            <a:r>
              <a:rPr lang="en-US" dirty="0" smtClean="0">
                <a:solidFill>
                  <a:schemeClr val="bg2"/>
                </a:solidFill>
              </a:rPr>
              <a:t>wire.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255" name="Text Box 47"/>
          <p:cNvSpPr txBox="1">
            <a:spLocks noChangeArrowheads="1"/>
          </p:cNvSpPr>
          <p:nvPr/>
        </p:nvSpPr>
        <p:spPr bwMode="auto">
          <a:xfrm>
            <a:off x="1826264" y="6129030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538428" y="3798894"/>
            <a:ext cx="291131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1) There are </a:t>
            </a:r>
            <a:r>
              <a:rPr lang="en-US" sz="1400" dirty="0" smtClean="0">
                <a:solidFill>
                  <a:schemeClr val="bg2"/>
                </a:solidFill>
                <a:latin typeface="Times New Roman" pitchFamily="18" charset="0"/>
              </a:rPr>
              <a:t>8.47 </a:t>
            </a:r>
            <a:r>
              <a:rPr lang="en-US" sz="1400" dirty="0">
                <a:solidFill>
                  <a:schemeClr val="bg2"/>
                </a:solidFill>
                <a:latin typeface="Times New Roman" pitchFamily="18" charset="0"/>
                <a:sym typeface="Symbol"/>
              </a:rPr>
              <a:t></a:t>
            </a:r>
            <a:r>
              <a:rPr lang="en-US" sz="1400" dirty="0">
                <a:solidFill>
                  <a:schemeClr val="bg2"/>
                </a:solidFill>
                <a:latin typeface="Times New Roman" pitchFamily="18" charset="0"/>
              </a:rPr>
              <a:t>10</a:t>
            </a:r>
            <a:r>
              <a:rPr lang="en-US" sz="1400" baseline="30000" dirty="0">
                <a:solidFill>
                  <a:schemeClr val="bg2"/>
                </a:solidFill>
                <a:latin typeface="Times New Roman" pitchFamily="18" charset="0"/>
              </a:rPr>
              <a:t>28</a:t>
            </a:r>
            <a:r>
              <a:rPr lang="en-US" sz="1400" dirty="0">
                <a:solidFill>
                  <a:schemeClr val="bg2"/>
                </a:solidFill>
              </a:rPr>
              <a:t> atoms /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400" baseline="30000" dirty="0" smtClean="0">
                <a:solidFill>
                  <a:schemeClr val="bg2"/>
                </a:solidFill>
              </a:rPr>
              <a:t>3</a:t>
            </a:r>
            <a:r>
              <a:rPr lang="en-US" sz="1400" dirty="0" smtClean="0">
                <a:solidFill>
                  <a:schemeClr val="bg2"/>
                </a:solidFill>
              </a:rPr>
              <a:t>.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0257" name="TextBox 28"/>
          <p:cNvSpPr txBox="1">
            <a:spLocks noChangeArrowheads="1"/>
          </p:cNvSpPr>
          <p:nvPr/>
        </p:nvSpPr>
        <p:spPr bwMode="auto">
          <a:xfrm>
            <a:off x="4543133" y="4065287"/>
            <a:ext cx="44165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2) There is one electron/atom in the conduction band.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0258" name="TextBox 29"/>
          <p:cNvSpPr txBox="1">
            <a:spLocks noChangeArrowheads="1"/>
          </p:cNvSpPr>
          <p:nvPr/>
        </p:nvSpPr>
        <p:spPr bwMode="auto">
          <a:xfrm>
            <a:off x="6441080" y="3575855"/>
            <a:ext cx="8356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2"/>
                </a:solidFill>
              </a:rPr>
              <a:t>Notes: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185745-5749-4B8C-B371-A449AFC6E25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0246" name="Object 44"/>
          <p:cNvGraphicFramePr>
            <a:graphicFrameLocks noChangeAspect="1"/>
          </p:cNvGraphicFramePr>
          <p:nvPr/>
        </p:nvGraphicFramePr>
        <p:xfrm>
          <a:off x="2769903" y="5248422"/>
          <a:ext cx="3497262" cy="517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5" name="Equation" r:id="rId10" imgW="2070100" imgH="304800" progId="Equation.DSMT4">
                  <p:embed/>
                </p:oleObj>
              </mc:Choice>
              <mc:Fallback>
                <p:oleObj name="Equation" r:id="rId10" imgW="2070100" imgH="30480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903" y="5248422"/>
                        <a:ext cx="3497262" cy="517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 bwMode="auto">
          <a:xfrm>
            <a:off x="4449170" y="3562066"/>
            <a:ext cx="4520654" cy="846161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979716" y="868515"/>
            <a:ext cx="7057797" cy="1086591"/>
            <a:chOff x="979716" y="868515"/>
            <a:chExt cx="7057797" cy="1086591"/>
          </a:xfrm>
        </p:grpSpPr>
        <p:graphicFrame>
          <p:nvGraphicFramePr>
            <p:cNvPr id="10242" name="Object 38"/>
            <p:cNvGraphicFramePr>
              <a:graphicFrameLocks noChangeAspect="1"/>
            </p:cNvGraphicFramePr>
            <p:nvPr/>
          </p:nvGraphicFramePr>
          <p:xfrm>
            <a:off x="5216525" y="1192213"/>
            <a:ext cx="2820988" cy="550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6" name="Equation" r:id="rId12" imgW="1435100" imgH="279400" progId="Equation.DSMT4">
                    <p:embed/>
                  </p:oleObj>
                </mc:Choice>
                <mc:Fallback>
                  <p:oleObj name="Equation" r:id="rId12" imgW="1435100" imgH="279400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6525" y="1192213"/>
                          <a:ext cx="2820988" cy="550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7" name="Oval 20"/>
            <p:cNvSpPr>
              <a:spLocks noChangeArrowheads="1"/>
            </p:cNvSpPr>
            <p:nvPr/>
          </p:nvSpPr>
          <p:spPr bwMode="auto">
            <a:xfrm>
              <a:off x="1638300" y="1101725"/>
              <a:ext cx="2159000" cy="723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8" name="Group 27"/>
            <p:cNvGrpSpPr>
              <a:grpSpLocks/>
            </p:cNvGrpSpPr>
            <p:nvPr/>
          </p:nvGrpSpPr>
          <p:grpSpPr bwMode="auto">
            <a:xfrm>
              <a:off x="1876425" y="1176338"/>
              <a:ext cx="1631950" cy="379412"/>
              <a:chOff x="1182" y="927"/>
              <a:chExt cx="1028" cy="239"/>
            </a:xfrm>
          </p:grpSpPr>
          <p:sp>
            <p:nvSpPr>
              <p:cNvPr id="10266" name="Text Box 21"/>
              <p:cNvSpPr txBox="1">
                <a:spLocks noChangeArrowheads="1"/>
              </p:cNvSpPr>
              <p:nvPr/>
            </p:nvSpPr>
            <p:spPr bwMode="auto">
              <a:xfrm>
                <a:off x="1350" y="927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67" name="Text Box 22"/>
              <p:cNvSpPr txBox="1">
                <a:spLocks noChangeArrowheads="1"/>
              </p:cNvSpPr>
              <p:nvPr/>
            </p:nvSpPr>
            <p:spPr bwMode="auto">
              <a:xfrm>
                <a:off x="1534" y="927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68" name="Text Box 23"/>
              <p:cNvSpPr txBox="1">
                <a:spLocks noChangeArrowheads="1"/>
              </p:cNvSpPr>
              <p:nvPr/>
            </p:nvSpPr>
            <p:spPr bwMode="auto">
              <a:xfrm>
                <a:off x="1718" y="927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69" name="Text Box 24"/>
              <p:cNvSpPr txBox="1">
                <a:spLocks noChangeArrowheads="1"/>
              </p:cNvSpPr>
              <p:nvPr/>
            </p:nvSpPr>
            <p:spPr bwMode="auto">
              <a:xfrm>
                <a:off x="1878" y="935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70" name="Text Box 25"/>
              <p:cNvSpPr txBox="1">
                <a:spLocks noChangeArrowheads="1"/>
              </p:cNvSpPr>
              <p:nvPr/>
            </p:nvSpPr>
            <p:spPr bwMode="auto">
              <a:xfrm>
                <a:off x="2046" y="935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71" name="Text Box 26"/>
              <p:cNvSpPr txBox="1">
                <a:spLocks noChangeArrowheads="1"/>
              </p:cNvSpPr>
              <p:nvPr/>
            </p:nvSpPr>
            <p:spPr bwMode="auto">
              <a:xfrm>
                <a:off x="1182" y="927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</p:grpSp>
        <p:grpSp>
          <p:nvGrpSpPr>
            <p:cNvPr id="10249" name="Group 28"/>
            <p:cNvGrpSpPr>
              <a:grpSpLocks/>
            </p:cNvGrpSpPr>
            <p:nvPr/>
          </p:nvGrpSpPr>
          <p:grpSpPr bwMode="auto">
            <a:xfrm>
              <a:off x="1876425" y="1366838"/>
              <a:ext cx="1631950" cy="379412"/>
              <a:chOff x="1182" y="927"/>
              <a:chExt cx="1028" cy="239"/>
            </a:xfrm>
          </p:grpSpPr>
          <p:sp>
            <p:nvSpPr>
              <p:cNvPr id="10260" name="Text Box 29"/>
              <p:cNvSpPr txBox="1">
                <a:spLocks noChangeArrowheads="1"/>
              </p:cNvSpPr>
              <p:nvPr/>
            </p:nvSpPr>
            <p:spPr bwMode="auto">
              <a:xfrm>
                <a:off x="1350" y="927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61" name="Text Box 30"/>
              <p:cNvSpPr txBox="1">
                <a:spLocks noChangeArrowheads="1"/>
              </p:cNvSpPr>
              <p:nvPr/>
            </p:nvSpPr>
            <p:spPr bwMode="auto">
              <a:xfrm>
                <a:off x="1534" y="927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62" name="Text Box 31"/>
              <p:cNvSpPr txBox="1">
                <a:spLocks noChangeArrowheads="1"/>
              </p:cNvSpPr>
              <p:nvPr/>
            </p:nvSpPr>
            <p:spPr bwMode="auto">
              <a:xfrm>
                <a:off x="1718" y="927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63" name="Text Box 32"/>
              <p:cNvSpPr txBox="1">
                <a:spLocks noChangeArrowheads="1"/>
              </p:cNvSpPr>
              <p:nvPr/>
            </p:nvSpPr>
            <p:spPr bwMode="auto">
              <a:xfrm>
                <a:off x="1878" y="935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64" name="Text Box 33"/>
              <p:cNvSpPr txBox="1">
                <a:spLocks noChangeArrowheads="1"/>
              </p:cNvSpPr>
              <p:nvPr/>
            </p:nvSpPr>
            <p:spPr bwMode="auto">
              <a:xfrm>
                <a:off x="2046" y="935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  <p:sp>
            <p:nvSpPr>
              <p:cNvPr id="10265" name="Text Box 34"/>
              <p:cNvSpPr txBox="1">
                <a:spLocks noChangeArrowheads="1"/>
              </p:cNvSpPr>
              <p:nvPr/>
            </p:nvSpPr>
            <p:spPr bwMode="auto">
              <a:xfrm>
                <a:off x="1182" y="927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-</a:t>
                </a:r>
              </a:p>
            </p:txBody>
          </p:sp>
        </p:grpSp>
        <p:sp>
          <p:nvSpPr>
            <p:cNvPr id="10252" name="AutoShape 39"/>
            <p:cNvSpPr>
              <a:spLocks noChangeArrowheads="1"/>
            </p:cNvSpPr>
            <p:nvPr/>
          </p:nvSpPr>
          <p:spPr bwMode="auto">
            <a:xfrm>
              <a:off x="4197104" y="1393825"/>
              <a:ext cx="711200" cy="1651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36863499 h 21600"/>
                <a:gd name="T4" fmla="*/ 2147483647 w 21600"/>
                <a:gd name="T5" fmla="*/ 73727060 h 21600"/>
                <a:gd name="T6" fmla="*/ 2147483647 w 21600"/>
                <a:gd name="T7" fmla="*/ 3686349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Can 31"/>
            <p:cNvSpPr/>
            <p:nvPr/>
          </p:nvSpPr>
          <p:spPr bwMode="auto">
            <a:xfrm rot="5400000">
              <a:off x="2348348" y="-500117"/>
              <a:ext cx="1086591" cy="3823855"/>
            </a:xfrm>
            <a:prstGeom prst="can">
              <a:avLst/>
            </a:prstGeom>
            <a:noFill/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2897577" y="1486024"/>
              <a:ext cx="110440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2" name="Object 38"/>
            <p:cNvGraphicFramePr>
              <a:graphicFrameLocks noChangeAspect="1"/>
            </p:cNvGraphicFramePr>
            <p:nvPr/>
          </p:nvGraphicFramePr>
          <p:xfrm>
            <a:off x="3934053" y="1102180"/>
            <a:ext cx="2254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7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4053" y="1102180"/>
                          <a:ext cx="2254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749300" y="1110018"/>
            <a:ext cx="5757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2"/>
                </a:solidFill>
              </a:rPr>
              <a:t>Current is the flow of charge: the unit is the </a:t>
            </a:r>
            <a:r>
              <a:rPr lang="en-US" sz="2000" dirty="0" smtClean="0">
                <a:solidFill>
                  <a:schemeClr val="bg2"/>
                </a:solidFill>
              </a:rPr>
              <a:t>ampere (amp).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289424" y="0"/>
            <a:ext cx="1879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</a:t>
            </a:r>
          </a:p>
        </p:txBody>
      </p:sp>
      <p:sp>
        <p:nvSpPr>
          <p:cNvPr id="17412" name="Text Box 17"/>
          <p:cNvSpPr txBox="1">
            <a:spLocks noChangeArrowheads="1"/>
          </p:cNvSpPr>
          <p:nvPr/>
        </p:nvSpPr>
        <p:spPr bwMode="auto">
          <a:xfrm>
            <a:off x="2569368" y="1996314"/>
            <a:ext cx="211772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bg2"/>
                </a:solidFill>
              </a:rPr>
              <a:t>1 </a:t>
            </a:r>
            <a:r>
              <a:rPr lang="en-US" sz="2000" dirty="0" smtClean="0">
                <a:solidFill>
                  <a:schemeClr val="bg2"/>
                </a:solidFill>
              </a:rPr>
              <a:t>amp </a:t>
            </a:r>
            <a:r>
              <a:rPr lang="en-US" sz="2000" dirty="0" smtClean="0">
                <a:solidFill>
                  <a:schemeClr val="bg2"/>
                </a:solidFill>
                <a:sym typeface="Symbol" panose="05050102010706020507" pitchFamily="18" charset="2"/>
              </a:rPr>
              <a:t>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1 [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C/s</a:t>
            </a:r>
            <a:r>
              <a:rPr lang="en-US" sz="2000" dirty="0">
                <a:solidFill>
                  <a:schemeClr val="bg2"/>
                </a:solidFill>
              </a:rPr>
              <a:t>]</a:t>
            </a:r>
          </a:p>
        </p:txBody>
      </p:sp>
      <p:sp>
        <p:nvSpPr>
          <p:cNvPr id="17413" name="Text Box 18"/>
          <p:cNvSpPr txBox="1">
            <a:spLocks noChangeArrowheads="1"/>
          </p:cNvSpPr>
          <p:nvPr/>
        </p:nvSpPr>
        <p:spPr bwMode="auto">
          <a:xfrm>
            <a:off x="492125" y="3106471"/>
            <a:ext cx="58229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bg2"/>
                </a:solidFill>
              </a:rPr>
              <a:t>Convention (Ben </a:t>
            </a:r>
            <a:r>
              <a:rPr lang="en-US" sz="2400" dirty="0" smtClean="0">
                <a:solidFill>
                  <a:schemeClr val="bg2"/>
                </a:solidFill>
              </a:rPr>
              <a:t>Franklin): </a:t>
            </a:r>
            <a:r>
              <a:rPr lang="en-US" sz="2000" dirty="0" smtClean="0">
                <a:solidFill>
                  <a:schemeClr val="bg2"/>
                </a:solidFill>
              </a:rPr>
              <a:t>Current </a:t>
            </a:r>
            <a:r>
              <a:rPr lang="en-US" sz="2000" dirty="0">
                <a:solidFill>
                  <a:schemeClr val="bg2"/>
                </a:solidFill>
              </a:rPr>
              <a:t>flows in the direction that </a:t>
            </a:r>
            <a:r>
              <a:rPr lang="en-US" sz="2000" u="sng" dirty="0">
                <a:solidFill>
                  <a:schemeClr val="bg2"/>
                </a:solidFill>
              </a:rPr>
              <a:t>positive</a:t>
            </a:r>
            <a:r>
              <a:rPr lang="en-US" sz="2000" dirty="0">
                <a:solidFill>
                  <a:schemeClr val="bg2"/>
                </a:solidFill>
              </a:rPr>
              <a:t> charges move in.</a:t>
            </a:r>
          </a:p>
        </p:txBody>
      </p:sp>
      <p:sp>
        <p:nvSpPr>
          <p:cNvPr id="17414" name="AutoShape 19"/>
          <p:cNvSpPr>
            <a:spLocks noChangeArrowheads="1"/>
          </p:cNvSpPr>
          <p:nvPr/>
        </p:nvSpPr>
        <p:spPr bwMode="auto">
          <a:xfrm rot="-5400000">
            <a:off x="3454400" y="2187308"/>
            <a:ext cx="431800" cy="5664200"/>
          </a:xfrm>
          <a:prstGeom prst="can">
            <a:avLst>
              <a:gd name="adj" fmla="val 41539"/>
            </a:avLst>
          </a:prstGeom>
          <a:solidFill>
            <a:srgbClr val="FF9933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21"/>
          <p:cNvSpPr txBox="1">
            <a:spLocks noChangeArrowheads="1"/>
          </p:cNvSpPr>
          <p:nvPr/>
        </p:nvSpPr>
        <p:spPr bwMode="auto">
          <a:xfrm>
            <a:off x="1863725" y="4795633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7416" name="Text Box 22"/>
          <p:cNvSpPr txBox="1">
            <a:spLocks noChangeArrowheads="1"/>
          </p:cNvSpPr>
          <p:nvPr/>
        </p:nvSpPr>
        <p:spPr bwMode="auto">
          <a:xfrm>
            <a:off x="2447925" y="4795633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7417" name="Text Box 23"/>
          <p:cNvSpPr txBox="1">
            <a:spLocks noChangeArrowheads="1"/>
          </p:cNvSpPr>
          <p:nvPr/>
        </p:nvSpPr>
        <p:spPr bwMode="auto">
          <a:xfrm>
            <a:off x="3044825" y="4795633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7418" name="Text Box 24"/>
          <p:cNvSpPr txBox="1">
            <a:spLocks noChangeArrowheads="1"/>
          </p:cNvSpPr>
          <p:nvPr/>
        </p:nvSpPr>
        <p:spPr bwMode="auto">
          <a:xfrm>
            <a:off x="3641725" y="4795633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7419" name="Line 25"/>
          <p:cNvSpPr>
            <a:spLocks noChangeShapeType="1"/>
          </p:cNvSpPr>
          <p:nvPr/>
        </p:nvSpPr>
        <p:spPr bwMode="auto">
          <a:xfrm>
            <a:off x="4406900" y="4460608"/>
            <a:ext cx="0" cy="1168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20" name="AutoShape 26"/>
          <p:cNvSpPr>
            <a:spLocks noChangeArrowheads="1"/>
          </p:cNvSpPr>
          <p:nvPr/>
        </p:nvSpPr>
        <p:spPr bwMode="auto">
          <a:xfrm>
            <a:off x="2717800" y="4511408"/>
            <a:ext cx="8382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6763836 h 21600"/>
              <a:gd name="T4" fmla="*/ 2147483647 w 21600"/>
              <a:gd name="T5" fmla="*/ 53527701 h 21600"/>
              <a:gd name="T6" fmla="*/ 2147483647 w 21600"/>
              <a:gd name="T7" fmla="*/ 2676383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27"/>
          <p:cNvSpPr txBox="1">
            <a:spLocks noChangeArrowheads="1"/>
          </p:cNvSpPr>
          <p:nvPr/>
        </p:nvSpPr>
        <p:spPr bwMode="auto">
          <a:xfrm>
            <a:off x="2839192" y="5870967"/>
            <a:ext cx="3941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FF0000"/>
                </a:solidFill>
              </a:rPr>
              <a:t>urrent </a:t>
            </a:r>
            <a:r>
              <a:rPr lang="en-US" sz="2000" dirty="0">
                <a:solidFill>
                  <a:srgbClr val="FF0000"/>
                </a:solidFill>
              </a:rPr>
              <a:t>flows from left to right.</a:t>
            </a:r>
          </a:p>
        </p:txBody>
      </p:sp>
      <p:sp>
        <p:nvSpPr>
          <p:cNvPr id="17422" name="Text Box 41"/>
          <p:cNvSpPr txBox="1">
            <a:spLocks noChangeArrowheads="1"/>
          </p:cNvSpPr>
          <p:nvPr/>
        </p:nvSpPr>
        <p:spPr bwMode="auto">
          <a:xfrm>
            <a:off x="1609725" y="4408221"/>
            <a:ext cx="97982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V</a:t>
            </a:r>
            <a:r>
              <a:rPr lang="en-US" dirty="0" smtClean="0">
                <a:solidFill>
                  <a:schemeClr val="bg2"/>
                </a:solidFill>
              </a:rPr>
              <a:t>elocity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7423" name="Picture 43" descr="amp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417" y="604610"/>
            <a:ext cx="1990725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4" name="Text Box 44"/>
          <p:cNvSpPr txBox="1">
            <a:spLocks noChangeArrowheads="1"/>
          </p:cNvSpPr>
          <p:nvPr/>
        </p:nvSpPr>
        <p:spPr bwMode="auto">
          <a:xfrm>
            <a:off x="7165892" y="3217635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Ampere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26853-6888-4344-A633-5D232A6CF8F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2662997" y="0"/>
            <a:ext cx="37433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2297" name="Text Box 23"/>
          <p:cNvSpPr txBox="1">
            <a:spLocks noChangeArrowheads="1"/>
          </p:cNvSpPr>
          <p:nvPr/>
        </p:nvSpPr>
        <p:spPr bwMode="auto">
          <a:xfrm>
            <a:off x="408895" y="858654"/>
            <a:ext cx="70727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FF"/>
                </a:solidFill>
              </a:rPr>
              <a:t>(b) Find: current </a:t>
            </a:r>
            <a:r>
              <a:rPr lang="en-US" sz="2000" i="1" dirty="0" smtClean="0">
                <a:solidFill>
                  <a:srgbClr val="FF00FF"/>
                </a:solidFill>
                <a:latin typeface="+mn-lt"/>
              </a:rPr>
              <a:t>I</a:t>
            </a:r>
            <a:r>
              <a:rPr lang="en-US" sz="2000" dirty="0" smtClean="0">
                <a:solidFill>
                  <a:srgbClr val="FF00FF"/>
                </a:solidFill>
              </a:rPr>
              <a:t> in the wire </a:t>
            </a:r>
            <a:r>
              <a:rPr lang="en-US" sz="2000" dirty="0">
                <a:solidFill>
                  <a:srgbClr val="FF00FF"/>
                </a:solidFill>
              </a:rPr>
              <a:t>for the given reference direction</a:t>
            </a:r>
          </a:p>
        </p:txBody>
      </p:sp>
      <p:graphicFrame>
        <p:nvGraphicFramePr>
          <p:cNvPr id="12290" name="Object 50"/>
          <p:cNvGraphicFramePr>
            <a:graphicFrameLocks noChangeAspect="1"/>
          </p:cNvGraphicFramePr>
          <p:nvPr/>
        </p:nvGraphicFramePr>
        <p:xfrm>
          <a:off x="173038" y="3962400"/>
          <a:ext cx="2814637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0" name="Equation" r:id="rId4" imgW="1663700" imgH="1473200" progId="Equation.DSMT4">
                  <p:embed/>
                </p:oleObj>
              </mc:Choice>
              <mc:Fallback>
                <p:oleObj name="Equation" r:id="rId4" imgW="1663700" imgH="1473200" progId="Equation.DSMT4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3962400"/>
                        <a:ext cx="2814637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1"/>
          <p:cNvGraphicFramePr>
            <a:graphicFrameLocks noChangeAspect="1"/>
          </p:cNvGraphicFramePr>
          <p:nvPr/>
        </p:nvGraphicFramePr>
        <p:xfrm>
          <a:off x="4346575" y="4705350"/>
          <a:ext cx="302101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1" name="Equation" r:id="rId6" imgW="1714500" imgH="635000" progId="Equation.DSMT4">
                  <p:embed/>
                </p:oleObj>
              </mc:Choice>
              <mc:Fallback>
                <p:oleObj name="Equation" r:id="rId6" imgW="1714500" imgH="635000" progId="Equation.DSMT4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4705350"/>
                        <a:ext cx="3021013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3"/>
          <p:cNvGraphicFramePr>
            <a:graphicFrameLocks noChangeAspect="1"/>
          </p:cNvGraphicFramePr>
          <p:nvPr/>
        </p:nvGraphicFramePr>
        <p:xfrm>
          <a:off x="5372100" y="6057900"/>
          <a:ext cx="1714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2" name="Equation" r:id="rId8" imgW="876300" imgH="203200" progId="Equation.DSMT4">
                  <p:embed/>
                </p:oleObj>
              </mc:Choice>
              <mc:Fallback>
                <p:oleObj name="Equation" r:id="rId8" imgW="876300" imgH="203200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6057900"/>
                        <a:ext cx="1714500" cy="393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52"/>
          <p:cNvSpPr txBox="1">
            <a:spLocks noChangeArrowheads="1"/>
          </p:cNvSpPr>
          <p:nvPr/>
        </p:nvSpPr>
        <p:spPr bwMode="auto">
          <a:xfrm>
            <a:off x="1914525" y="2605088"/>
            <a:ext cx="2012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</a:rPr>
              <a:t>Radius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= 1</a:t>
            </a:r>
            <a:r>
              <a:rPr lang="en-US" dirty="0">
                <a:solidFill>
                  <a:schemeClr val="bg2"/>
                </a:solidFill>
              </a:rPr>
              <a:t> [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mm</a:t>
            </a:r>
            <a:r>
              <a:rPr lang="en-US" dirty="0">
                <a:solidFill>
                  <a:schemeClr val="bg2"/>
                </a:solidFill>
              </a:rPr>
              <a:t>]</a:t>
            </a:r>
          </a:p>
        </p:txBody>
      </p:sp>
      <p:sp>
        <p:nvSpPr>
          <p:cNvPr id="12300" name="TextBox 29"/>
          <p:cNvSpPr txBox="1">
            <a:spLocks noChangeArrowheads="1"/>
          </p:cNvSpPr>
          <p:nvPr/>
        </p:nvSpPr>
        <p:spPr bwMode="auto">
          <a:xfrm>
            <a:off x="3945188" y="2683575"/>
            <a:ext cx="50256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Note: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sz="1400" dirty="0" smtClean="0">
                <a:solidFill>
                  <a:schemeClr val="bg2"/>
                </a:solidFill>
              </a:rPr>
              <a:t>The </a:t>
            </a:r>
            <a:r>
              <a:rPr lang="en-US" sz="1400" dirty="0">
                <a:solidFill>
                  <a:schemeClr val="bg2"/>
                </a:solidFill>
              </a:rPr>
              <a:t>wire is neutral, but the positive nuclei do not move.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11E52D-4478-4200-905E-8D173335B2C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320800" y="1605975"/>
            <a:ext cx="6886575" cy="946725"/>
            <a:chOff x="1320800" y="1605975"/>
            <a:chExt cx="6886575" cy="946725"/>
          </a:xfrm>
        </p:grpSpPr>
        <p:sp>
          <p:nvSpPr>
            <p:cNvPr id="12302" name="AutoShape 28"/>
            <p:cNvSpPr>
              <a:spLocks noChangeArrowheads="1"/>
            </p:cNvSpPr>
            <p:nvPr/>
          </p:nvSpPr>
          <p:spPr bwMode="auto">
            <a:xfrm rot="16200000">
              <a:off x="3937000" y="-495300"/>
              <a:ext cx="431800" cy="5664200"/>
            </a:xfrm>
            <a:prstGeom prst="can">
              <a:avLst>
                <a:gd name="adj" fmla="val 41539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2303" name="AutoShape 33"/>
            <p:cNvSpPr>
              <a:spLocks noChangeArrowheads="1"/>
            </p:cNvSpPr>
            <p:nvPr/>
          </p:nvSpPr>
          <p:spPr bwMode="auto">
            <a:xfrm>
              <a:off x="5308600" y="2276929"/>
              <a:ext cx="838200" cy="1143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38"/>
            <p:cNvSpPr>
              <a:spLocks noChangeShapeType="1"/>
            </p:cNvSpPr>
            <p:nvPr/>
          </p:nvSpPr>
          <p:spPr bwMode="auto">
            <a:xfrm>
              <a:off x="7086275" y="2347851"/>
              <a:ext cx="7239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4" name="Object 39"/>
            <p:cNvGraphicFramePr>
              <a:graphicFrameLocks noChangeAspect="1"/>
            </p:cNvGraphicFramePr>
            <p:nvPr/>
          </p:nvGraphicFramePr>
          <p:xfrm>
            <a:off x="7967663" y="2210933"/>
            <a:ext cx="239712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3" name="Equation" r:id="rId10" imgW="114102" imgH="126780" progId="Equation.DSMT4">
                    <p:embed/>
                  </p:oleObj>
                </mc:Choice>
                <mc:Fallback>
                  <p:oleObj name="Equation" r:id="rId10" imgW="114102" imgH="126780" progId="Equation.DSMT4">
                    <p:embed/>
                    <p:pic>
                      <p:nvPicPr>
                        <p:cNvPr id="0" name="Picture 2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7663" y="2210933"/>
                          <a:ext cx="239712" cy="268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9" name="Text Box 57"/>
            <p:cNvSpPr txBox="1">
              <a:spLocks noChangeArrowheads="1"/>
            </p:cNvSpPr>
            <p:nvPr/>
          </p:nvSpPr>
          <p:spPr bwMode="auto">
            <a:xfrm>
              <a:off x="2003425" y="2151063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2310" name="Text Box 58"/>
            <p:cNvSpPr txBox="1">
              <a:spLocks noChangeArrowheads="1"/>
            </p:cNvSpPr>
            <p:nvPr/>
          </p:nvSpPr>
          <p:spPr bwMode="auto">
            <a:xfrm>
              <a:off x="2295525" y="2151063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2311" name="Text Box 59"/>
            <p:cNvSpPr txBox="1">
              <a:spLocks noChangeArrowheads="1"/>
            </p:cNvSpPr>
            <p:nvPr/>
          </p:nvSpPr>
          <p:spPr bwMode="auto">
            <a:xfrm>
              <a:off x="2587625" y="2151063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2312" name="Text Box 60"/>
            <p:cNvSpPr txBox="1">
              <a:spLocks noChangeArrowheads="1"/>
            </p:cNvSpPr>
            <p:nvPr/>
          </p:nvSpPr>
          <p:spPr bwMode="auto">
            <a:xfrm>
              <a:off x="2841625" y="2151063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2313" name="Text Box 61"/>
            <p:cNvSpPr txBox="1">
              <a:spLocks noChangeArrowheads="1"/>
            </p:cNvSpPr>
            <p:nvPr/>
          </p:nvSpPr>
          <p:spPr bwMode="auto">
            <a:xfrm>
              <a:off x="3108325" y="2151063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2314" name="Text Box 62"/>
            <p:cNvSpPr txBox="1">
              <a:spLocks noChangeArrowheads="1"/>
            </p:cNvSpPr>
            <p:nvPr/>
          </p:nvSpPr>
          <p:spPr bwMode="auto">
            <a:xfrm>
              <a:off x="1736725" y="2151063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2308" name="AutoShape 63"/>
            <p:cNvSpPr>
              <a:spLocks noChangeArrowheads="1"/>
            </p:cNvSpPr>
            <p:nvPr/>
          </p:nvSpPr>
          <p:spPr bwMode="auto">
            <a:xfrm>
              <a:off x="3514725" y="2273301"/>
              <a:ext cx="711200" cy="1651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3" name="Object 67"/>
            <p:cNvGraphicFramePr>
              <a:graphicFrameLocks noChangeAspect="1"/>
            </p:cNvGraphicFramePr>
            <p:nvPr/>
          </p:nvGraphicFramePr>
          <p:xfrm>
            <a:off x="1954213" y="1605975"/>
            <a:ext cx="2592387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4" name="Equation" r:id="rId12" imgW="1651000" imgH="279400" progId="Equation.DSMT4">
                    <p:embed/>
                  </p:oleObj>
                </mc:Choice>
                <mc:Fallback>
                  <p:oleObj name="Equation" r:id="rId12" imgW="1651000" imgH="279400" progId="Equation.DSMT4">
                    <p:embed/>
                    <p:pic>
                      <p:nvPicPr>
                        <p:cNvPr id="0" name="Picture 2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4213" y="1605975"/>
                          <a:ext cx="2592387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5"/>
            <p:cNvGraphicFramePr>
              <a:graphicFrameLocks noChangeAspect="1"/>
            </p:cNvGraphicFramePr>
            <p:nvPr/>
          </p:nvGraphicFramePr>
          <p:xfrm>
            <a:off x="6317343" y="2168525"/>
            <a:ext cx="268288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5" name="Equation" r:id="rId14" imgW="126835" imgH="152202" progId="Equation.DSMT4">
                    <p:embed/>
                  </p:oleObj>
                </mc:Choice>
                <mc:Fallback>
                  <p:oleObj name="Equation" r:id="rId14" imgW="126835" imgH="152202" progId="Equation.DSMT4">
                    <p:embed/>
                    <p:pic>
                      <p:nvPicPr>
                        <p:cNvPr id="0" name="Picture 2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7343" y="2168525"/>
                          <a:ext cx="268288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4"/>
          <p:cNvGrpSpPr/>
          <p:nvPr/>
        </p:nvGrpSpPr>
        <p:grpSpPr>
          <a:xfrm>
            <a:off x="2743200" y="3314700"/>
            <a:ext cx="5664200" cy="1041400"/>
            <a:chOff x="2743200" y="3314700"/>
            <a:chExt cx="5664200" cy="1041400"/>
          </a:xfrm>
        </p:grpSpPr>
        <p:sp>
          <p:nvSpPr>
            <p:cNvPr id="12315" name="AutoShape 42"/>
            <p:cNvSpPr>
              <a:spLocks noChangeArrowheads="1"/>
            </p:cNvSpPr>
            <p:nvPr/>
          </p:nvSpPr>
          <p:spPr bwMode="auto">
            <a:xfrm rot="16200000">
              <a:off x="5359400" y="965200"/>
              <a:ext cx="431800" cy="5664200"/>
            </a:xfrm>
            <a:prstGeom prst="can">
              <a:avLst>
                <a:gd name="adj" fmla="val 41539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AutoShape 43"/>
            <p:cNvSpPr>
              <a:spLocks noChangeArrowheads="1"/>
            </p:cNvSpPr>
            <p:nvPr/>
          </p:nvSpPr>
          <p:spPr bwMode="auto">
            <a:xfrm>
              <a:off x="5981700" y="3771900"/>
              <a:ext cx="838200" cy="1143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47"/>
            <p:cNvSpPr>
              <a:spLocks noChangeShapeType="1"/>
            </p:cNvSpPr>
            <p:nvPr/>
          </p:nvSpPr>
          <p:spPr bwMode="auto">
            <a:xfrm>
              <a:off x="4533900" y="3314700"/>
              <a:ext cx="0" cy="10414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9" name="Line 48"/>
            <p:cNvSpPr>
              <a:spLocks noChangeShapeType="1"/>
            </p:cNvSpPr>
            <p:nvPr/>
          </p:nvSpPr>
          <p:spPr bwMode="auto">
            <a:xfrm>
              <a:off x="4622800" y="3810000"/>
              <a:ext cx="330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5" name="Object 49"/>
            <p:cNvGraphicFramePr>
              <a:graphicFrameLocks noChangeAspect="1"/>
            </p:cNvGraphicFramePr>
            <p:nvPr/>
          </p:nvGraphicFramePr>
          <p:xfrm>
            <a:off x="5095875" y="3600450"/>
            <a:ext cx="249238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6" name="Equation" r:id="rId16" imgW="126835" imgH="202936" progId="Equation.DSMT4">
                    <p:embed/>
                  </p:oleObj>
                </mc:Choice>
                <mc:Fallback>
                  <p:oleObj name="Equation" r:id="rId16" imgW="126835" imgH="202936" progId="Equation.DSMT4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5875" y="3600450"/>
                          <a:ext cx="249238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5"/>
            <p:cNvGraphicFramePr>
              <a:graphicFrameLocks noChangeAspect="1"/>
            </p:cNvGraphicFramePr>
            <p:nvPr/>
          </p:nvGraphicFramePr>
          <p:xfrm>
            <a:off x="7002463" y="3648982"/>
            <a:ext cx="268287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7" name="Equation" r:id="rId18" imgW="126835" imgH="152202" progId="Equation.DSMT4">
                    <p:embed/>
                  </p:oleObj>
                </mc:Choice>
                <mc:Fallback>
                  <p:oleObj name="Equation" r:id="rId18" imgW="126835" imgH="152202" progId="Equation.DSMT4">
                    <p:embed/>
                    <p:pic>
                      <p:nvPicPr>
                        <p:cNvPr id="0" name="Picture 2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2463" y="3648982"/>
                          <a:ext cx="268287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2352160" y="0"/>
            <a:ext cx="3994150" cy="64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1268" name="Text Box 45"/>
          <p:cNvSpPr txBox="1">
            <a:spLocks noChangeArrowheads="1"/>
          </p:cNvSpPr>
          <p:nvPr/>
        </p:nvSpPr>
        <p:spPr bwMode="auto">
          <a:xfrm>
            <a:off x="619125" y="1812925"/>
            <a:ext cx="3941763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Density of Cu: 8.94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[g/cm</a:t>
            </a:r>
            <a:r>
              <a:rPr lang="en-US" baseline="30000" dirty="0" smtClean="0">
                <a:solidFill>
                  <a:schemeClr val="bg2"/>
                </a:solidFill>
                <a:latin typeface="+mn-lt"/>
              </a:rPr>
              <a:t>3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]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1269" name="Text Box 45"/>
          <p:cNvSpPr txBox="1">
            <a:spLocks noChangeArrowheads="1"/>
          </p:cNvSpPr>
          <p:nvPr/>
        </p:nvSpPr>
        <p:spPr bwMode="auto">
          <a:xfrm>
            <a:off x="622300" y="2660740"/>
            <a:ext cx="6629400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Avogadro’s constant:  6.0221417930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10</a:t>
            </a:r>
            <a:r>
              <a:rPr lang="en-US" baseline="30000" dirty="0">
                <a:solidFill>
                  <a:schemeClr val="bg2"/>
                </a:solidFill>
                <a:sym typeface="Symbol" pitchFamily="18" charset="2"/>
              </a:rPr>
              <a:t>23</a:t>
            </a:r>
            <a:r>
              <a:rPr lang="en-US" dirty="0">
                <a:solidFill>
                  <a:schemeClr val="bg2"/>
                </a:solidFill>
              </a:rPr>
              <a:t>  atoms/mol</a:t>
            </a:r>
          </a:p>
        </p:txBody>
      </p:sp>
      <p:sp>
        <p:nvSpPr>
          <p:cNvPr id="11270" name="Text Box 45"/>
          <p:cNvSpPr txBox="1">
            <a:spLocks noChangeArrowheads="1"/>
          </p:cNvSpPr>
          <p:nvPr/>
        </p:nvSpPr>
        <p:spPr bwMode="auto">
          <a:xfrm>
            <a:off x="604838" y="3111304"/>
            <a:ext cx="8134350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 mol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=</a:t>
            </a:r>
            <a:r>
              <a:rPr lang="en-US" dirty="0">
                <a:solidFill>
                  <a:schemeClr val="bg2"/>
                </a:solidFill>
              </a:rPr>
              <a:t> amount of material in grams equal to the atomic weight of atom</a:t>
            </a:r>
          </a:p>
        </p:txBody>
      </p:sp>
      <p:sp>
        <p:nvSpPr>
          <p:cNvPr id="11271" name="Text Box 45"/>
          <p:cNvSpPr txBox="1">
            <a:spLocks noChangeArrowheads="1"/>
          </p:cNvSpPr>
          <p:nvPr/>
        </p:nvSpPr>
        <p:spPr bwMode="auto">
          <a:xfrm>
            <a:off x="612775" y="2220010"/>
            <a:ext cx="82740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Atomic weight of Cu: 63.546  (atomic number is </a:t>
            </a:r>
            <a:r>
              <a:rPr lang="en-US" dirty="0" smtClean="0">
                <a:solidFill>
                  <a:schemeClr val="bg2"/>
                </a:solidFill>
              </a:rPr>
              <a:t>29, but this is not needed)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272" name="Text Box 45"/>
          <p:cNvSpPr txBox="1">
            <a:spLocks noChangeArrowheads="1"/>
          </p:cNvSpPr>
          <p:nvPr/>
        </p:nvSpPr>
        <p:spPr bwMode="auto">
          <a:xfrm>
            <a:off x="630239" y="3561291"/>
            <a:ext cx="66713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 electron per atom in the conduction </a:t>
            </a:r>
            <a:r>
              <a:rPr lang="en-US" dirty="0" smtClean="0">
                <a:solidFill>
                  <a:schemeClr val="bg2"/>
                </a:solidFill>
              </a:rPr>
              <a:t>band (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=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atoms</a:t>
            </a:r>
            <a:r>
              <a:rPr lang="en-US" dirty="0" smtClean="0">
                <a:solidFill>
                  <a:schemeClr val="bg2"/>
                </a:solidFill>
              </a:rPr>
              <a:t>/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baseline="30000" dirty="0" smtClean="0">
                <a:solidFill>
                  <a:schemeClr val="bg2"/>
                </a:solidFill>
              </a:rPr>
              <a:t>3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273" name="TextBox 36"/>
          <p:cNvSpPr txBox="1">
            <a:spLocks noChangeArrowheads="1"/>
          </p:cNvSpPr>
          <p:nvPr/>
        </p:nvSpPr>
        <p:spPr bwMode="auto">
          <a:xfrm>
            <a:off x="424770" y="1148670"/>
            <a:ext cx="3060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Properties of copper (Cu)</a:t>
            </a:r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633413" y="5043488"/>
          <a:ext cx="7635875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Equation" r:id="rId4" imgW="5257800" imgH="939800" progId="Equation.DSMT4">
                  <p:embed/>
                </p:oleObj>
              </mc:Choice>
              <mc:Fallback>
                <p:oleObj name="Equation" r:id="rId4" imgW="5257800" imgH="9398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5043488"/>
                        <a:ext cx="7635875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3C3AA6-6EE8-4873-9BE2-9ABC0A497F9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4173764" y="5983803"/>
          <a:ext cx="3686863" cy="4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Equation" r:id="rId6" imgW="1854200" imgH="241300" progId="Equation.DSMT4">
                  <p:embed/>
                </p:oleObj>
              </mc:Choice>
              <mc:Fallback>
                <p:oleObj name="Equation" r:id="rId6" imgW="1854200" imgH="2413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764" y="5983803"/>
                        <a:ext cx="3686863" cy="4823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59159" y="1101391"/>
            <a:ext cx="4989053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Using knowledge of chemistry, calculate the value of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sz="1600" dirty="0" smtClean="0">
                <a:solidFill>
                  <a:schemeClr val="bg2"/>
                </a:solidFill>
              </a:rPr>
              <a:t> (that is used in the previous example).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1485900" y="4295775"/>
          <a:ext cx="56927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tion" r:id="rId8" imgW="3924300" imgH="228600" progId="Equation.DSMT4">
                  <p:embed/>
                </p:oleObj>
              </mc:Choice>
              <mc:Fallback>
                <p:oleObj name="Equation" r:id="rId8" imgW="3924300" imgH="2286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4295775"/>
                        <a:ext cx="5692775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209925" y="3550"/>
            <a:ext cx="2160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13314" name="Object 17"/>
          <p:cNvGraphicFramePr>
            <a:graphicFrameLocks noChangeAspect="1"/>
          </p:cNvGraphicFramePr>
          <p:nvPr/>
        </p:nvGraphicFramePr>
        <p:xfrm>
          <a:off x="1866237" y="5340492"/>
          <a:ext cx="47434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44" name="Equation" r:id="rId4" imgW="2413000" imgH="393700" progId="Equation.DSMT4">
                  <p:embed/>
                </p:oleObj>
              </mc:Choice>
              <mc:Fallback>
                <p:oleObj name="Equation" r:id="rId4" imgW="2413000" imgH="393700" progId="Equation.DSMT4">
                  <p:embed/>
                  <p:pic>
                    <p:nvPicPr>
                      <p:cNvPr id="0" name="Picture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237" y="5340492"/>
                        <a:ext cx="47434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21"/>
          <p:cNvGraphicFramePr>
            <a:graphicFrameLocks noChangeAspect="1"/>
          </p:cNvGraphicFramePr>
          <p:nvPr/>
        </p:nvGraphicFramePr>
        <p:xfrm>
          <a:off x="1711325" y="892550"/>
          <a:ext cx="50927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45" name="Equation" r:id="rId6" imgW="2590800" imgH="279400" progId="Equation.DSMT4">
                  <p:embed/>
                </p:oleObj>
              </mc:Choice>
              <mc:Fallback>
                <p:oleObj name="Equation" r:id="rId6" imgW="2590800" imgH="279400" progId="Equation.DSMT4">
                  <p:embed/>
                  <p:pic>
                    <p:nvPicPr>
                      <p:cNvPr id="0" name="Picture 3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892550"/>
                        <a:ext cx="50927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37"/>
          <p:cNvSpPr>
            <a:spLocks noChangeShapeType="1"/>
          </p:cNvSpPr>
          <p:nvPr/>
        </p:nvSpPr>
        <p:spPr bwMode="auto">
          <a:xfrm>
            <a:off x="4267200" y="45974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19" name="Text Box 48"/>
          <p:cNvSpPr txBox="1">
            <a:spLocks noChangeArrowheads="1"/>
          </p:cNvSpPr>
          <p:nvPr/>
        </p:nvSpPr>
        <p:spPr bwMode="auto">
          <a:xfrm>
            <a:off x="854570" y="4074434"/>
            <a:ext cx="741581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FF"/>
                </a:solidFill>
              </a:rPr>
              <a:t>Find the current </a:t>
            </a:r>
            <a:r>
              <a:rPr lang="en-US" sz="2000" i="1" dirty="0">
                <a:solidFill>
                  <a:srgbClr val="FF00FF"/>
                </a:solidFill>
                <a:latin typeface="Times New Roman" pitchFamily="18" charset="0"/>
              </a:rPr>
              <a:t>I</a:t>
            </a:r>
            <a:r>
              <a:rPr lang="en-US" sz="2000" dirty="0">
                <a:solidFill>
                  <a:srgbClr val="FF00FF"/>
                </a:solidFill>
              </a:rPr>
              <a:t> crossing the surface </a:t>
            </a:r>
            <a:r>
              <a:rPr lang="en-US" sz="2000" i="1" dirty="0">
                <a:solidFill>
                  <a:srgbClr val="FF00FF"/>
                </a:solidFill>
                <a:latin typeface="Times New Roman" pitchFamily="18" charset="0"/>
              </a:rPr>
              <a:t>S</a:t>
            </a:r>
            <a:r>
              <a:rPr lang="en-US" sz="2000" dirty="0">
                <a:solidFill>
                  <a:srgbClr val="FF00FF"/>
                </a:solidFill>
              </a:rPr>
              <a:t> in the </a:t>
            </a:r>
            <a:r>
              <a:rPr lang="en-US" sz="2000" i="1" dirty="0">
                <a:solidFill>
                  <a:srgbClr val="FF00FF"/>
                </a:solidFill>
              </a:rPr>
              <a:t>upward</a:t>
            </a:r>
            <a:r>
              <a:rPr lang="en-US" sz="2000" dirty="0">
                <a:solidFill>
                  <a:srgbClr val="FF00FF"/>
                </a:solidFill>
              </a:rPr>
              <a:t> direction.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51EAE0-B9BC-47BA-A0FE-97ABD867119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84996" name="Object 17"/>
          <p:cNvGraphicFramePr>
            <a:graphicFrameLocks noChangeAspect="1"/>
          </p:cNvGraphicFramePr>
          <p:nvPr/>
        </p:nvGraphicFramePr>
        <p:xfrm>
          <a:off x="7761574" y="4942219"/>
          <a:ext cx="8985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46" name="Equation" r:id="rId8" imgW="457002" imgH="203112" progId="Equation.DSMT4">
                  <p:embed/>
                </p:oleObj>
              </mc:Choice>
              <mc:Fallback>
                <p:oleObj name="Equation" r:id="rId8" imgW="457002" imgH="203112" progId="Equation.DSMT4">
                  <p:embed/>
                  <p:pic>
                    <p:nvPicPr>
                      <p:cNvPr id="0" name="Picture 3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574" y="4942219"/>
                        <a:ext cx="8985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 flipH="1" flipV="1">
            <a:off x="6708038" y="4514647"/>
            <a:ext cx="977276" cy="5145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2080078" y="1587274"/>
            <a:ext cx="4595360" cy="2292576"/>
            <a:chOff x="2080078" y="1587274"/>
            <a:chExt cx="4595360" cy="2292576"/>
          </a:xfrm>
        </p:grpSpPr>
        <p:sp>
          <p:nvSpPr>
            <p:cNvPr id="13323" name="Line 24"/>
            <p:cNvSpPr>
              <a:spLocks noChangeShapeType="1"/>
            </p:cNvSpPr>
            <p:nvPr/>
          </p:nvSpPr>
          <p:spPr bwMode="auto">
            <a:xfrm flipH="1" flipV="1">
              <a:off x="4127500" y="1968494"/>
              <a:ext cx="0" cy="105409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Parallelogram 18"/>
            <p:cNvSpPr/>
            <p:nvPr/>
          </p:nvSpPr>
          <p:spPr bwMode="auto">
            <a:xfrm>
              <a:off x="2770499" y="3029804"/>
              <a:ext cx="2975208" cy="409431"/>
            </a:xfrm>
            <a:prstGeom prst="parallelogram">
              <a:avLst>
                <a:gd name="adj" fmla="val 33108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84997" name="Object 35"/>
            <p:cNvGraphicFramePr>
              <a:graphicFrameLocks noChangeAspect="1"/>
            </p:cNvGraphicFramePr>
            <p:nvPr/>
          </p:nvGraphicFramePr>
          <p:xfrm>
            <a:off x="5377771" y="2579914"/>
            <a:ext cx="698432" cy="3748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347" name="Equation" r:id="rId10" imgW="469696" imgH="253890" progId="Equation.DSMT4">
                    <p:embed/>
                  </p:oleObj>
                </mc:Choice>
                <mc:Fallback>
                  <p:oleObj name="Equation" r:id="rId10" imgW="469696" imgH="253890" progId="Equation.DSMT4">
                    <p:embed/>
                    <p:pic>
                      <p:nvPicPr>
                        <p:cNvPr id="0" name="Picture 3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7771" y="2579914"/>
                          <a:ext cx="698432" cy="3748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998" name="Object 35"/>
            <p:cNvGraphicFramePr>
              <a:graphicFrameLocks noChangeAspect="1"/>
            </p:cNvGraphicFramePr>
            <p:nvPr/>
          </p:nvGraphicFramePr>
          <p:xfrm>
            <a:off x="4024992" y="3505200"/>
            <a:ext cx="661988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348" name="Equation" r:id="rId12" imgW="444114" imgH="253780" progId="Equation.DSMT4">
                    <p:embed/>
                  </p:oleObj>
                </mc:Choice>
                <mc:Fallback>
                  <p:oleObj name="Equation" r:id="rId12" imgW="444114" imgH="253780" progId="Equation.DSMT4">
                    <p:embed/>
                    <p:pic>
                      <p:nvPicPr>
                        <p:cNvPr id="0" name="Picture 3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4992" y="3505200"/>
                          <a:ext cx="661988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999" name="Object 35"/>
            <p:cNvGraphicFramePr>
              <a:graphicFrameLocks noChangeAspect="1"/>
            </p:cNvGraphicFramePr>
            <p:nvPr/>
          </p:nvGraphicFramePr>
          <p:xfrm>
            <a:off x="2080078" y="2971574"/>
            <a:ext cx="698500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349" name="Equation" r:id="rId14" imgW="469696" imgH="253890" progId="Equation.DSMT4">
                    <p:embed/>
                  </p:oleObj>
                </mc:Choice>
                <mc:Fallback>
                  <p:oleObj name="Equation" r:id="rId14" imgW="469696" imgH="253890" progId="Equation.DSMT4">
                    <p:embed/>
                    <p:pic>
                      <p:nvPicPr>
                        <p:cNvPr id="0" name="Picture 3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0078" y="2971574"/>
                          <a:ext cx="698500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000" name="Object 35"/>
            <p:cNvGraphicFramePr>
              <a:graphicFrameLocks noChangeAspect="1"/>
            </p:cNvGraphicFramePr>
            <p:nvPr/>
          </p:nvGraphicFramePr>
          <p:xfrm>
            <a:off x="2203902" y="3426505"/>
            <a:ext cx="245383" cy="268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350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0" name="Picture 3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3902" y="3426505"/>
                          <a:ext cx="245383" cy="2680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001" name="Object 35"/>
            <p:cNvGraphicFramePr>
              <a:graphicFrameLocks noChangeAspect="1"/>
            </p:cNvGraphicFramePr>
            <p:nvPr/>
          </p:nvGraphicFramePr>
          <p:xfrm>
            <a:off x="6403975" y="2900818"/>
            <a:ext cx="271463" cy="315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351" name="Equation" r:id="rId18" imgW="139579" imgH="164957" progId="Equation.DSMT4">
                    <p:embed/>
                  </p:oleObj>
                </mc:Choice>
                <mc:Fallback>
                  <p:oleObj name="Equation" r:id="rId18" imgW="139579" imgH="164957" progId="Equation.DSMT4">
                    <p:embed/>
                    <p:pic>
                      <p:nvPicPr>
                        <p:cNvPr id="0" name="Picture 3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3975" y="2900818"/>
                          <a:ext cx="271463" cy="315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002" name="Object 35"/>
            <p:cNvGraphicFramePr>
              <a:graphicFrameLocks noChangeAspect="1"/>
            </p:cNvGraphicFramePr>
            <p:nvPr/>
          </p:nvGraphicFramePr>
          <p:xfrm>
            <a:off x="4033611" y="1587274"/>
            <a:ext cx="222250" cy="2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352" name="Equation" r:id="rId20" imgW="114102" imgH="126780" progId="Equation.DSMT4">
                    <p:embed/>
                  </p:oleObj>
                </mc:Choice>
                <mc:Fallback>
                  <p:oleObj name="Equation" r:id="rId20" imgW="114102" imgH="126780" progId="Equation.DSMT4">
                    <p:embed/>
                    <p:pic>
                      <p:nvPicPr>
                        <p:cNvPr id="0" name="Picture 3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3611" y="1587274"/>
                          <a:ext cx="222250" cy="242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003" name="Object 35"/>
            <p:cNvGraphicFramePr>
              <a:graphicFrameLocks noChangeAspect="1"/>
            </p:cNvGraphicFramePr>
            <p:nvPr/>
          </p:nvGraphicFramePr>
          <p:xfrm>
            <a:off x="4226833" y="3063421"/>
            <a:ext cx="27146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353" name="Equation" r:id="rId22" imgW="139579" imgH="177646" progId="Equation.DSMT4">
                    <p:embed/>
                  </p:oleObj>
                </mc:Choice>
                <mc:Fallback>
                  <p:oleObj name="Equation" r:id="rId22" imgW="139579" imgH="177646" progId="Equation.DSMT4">
                    <p:embed/>
                    <p:pic>
                      <p:nvPicPr>
                        <p:cNvPr id="0" name="Picture 3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6833" y="3063421"/>
                          <a:ext cx="27146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2" name="Line 23"/>
            <p:cNvSpPr>
              <a:spLocks noChangeShapeType="1"/>
            </p:cNvSpPr>
            <p:nvPr/>
          </p:nvSpPr>
          <p:spPr bwMode="auto">
            <a:xfrm flipV="1">
              <a:off x="4127500" y="3033476"/>
              <a:ext cx="20447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1" name="Line 22"/>
            <p:cNvSpPr>
              <a:spLocks noChangeShapeType="1"/>
            </p:cNvSpPr>
            <p:nvPr/>
          </p:nvSpPr>
          <p:spPr bwMode="auto">
            <a:xfrm flipH="1">
              <a:off x="2552131" y="3034623"/>
              <a:ext cx="1575369" cy="4712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2811439" y="3550"/>
            <a:ext cx="353476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314" name="Object 17"/>
          <p:cNvGraphicFramePr>
            <a:graphicFrameLocks noChangeAspect="1"/>
          </p:cNvGraphicFramePr>
          <p:nvPr/>
        </p:nvGraphicFramePr>
        <p:xfrm>
          <a:off x="689237" y="1670784"/>
          <a:ext cx="2046287" cy="4346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0" name="Equation" r:id="rId4" imgW="1041400" imgH="2209800" progId="Equation.DSMT4">
                  <p:embed/>
                </p:oleObj>
              </mc:Choice>
              <mc:Fallback>
                <p:oleObj name="Equation" r:id="rId4" imgW="1041400" imgH="220980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37" y="1670784"/>
                        <a:ext cx="2046287" cy="4346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37"/>
          <p:cNvSpPr>
            <a:spLocks noChangeShapeType="1"/>
          </p:cNvSpPr>
          <p:nvPr/>
        </p:nvSpPr>
        <p:spPr bwMode="auto">
          <a:xfrm>
            <a:off x="4267200" y="45974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51EAE0-B9BC-47BA-A0FE-97ABD867119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86020" name="Object 22"/>
          <p:cNvGraphicFramePr>
            <a:graphicFrameLocks noChangeAspect="1"/>
          </p:cNvGraphicFramePr>
          <p:nvPr/>
        </p:nvGraphicFramePr>
        <p:xfrm>
          <a:off x="5205672" y="5960256"/>
          <a:ext cx="1737147" cy="454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1" name="Equation" r:id="rId6" imgW="774364" imgH="203112" progId="Equation.DSMT4">
                  <p:embed/>
                </p:oleObj>
              </mc:Choice>
              <mc:Fallback>
                <p:oleObj name="Equation" r:id="rId6" imgW="774364" imgH="203112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672" y="5960256"/>
                        <a:ext cx="1737147" cy="45419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103690" y="3963416"/>
            <a:ext cx="4125747" cy="1323439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integrand is </a:t>
            </a:r>
            <a:r>
              <a:rPr lang="en-US" sz="1600" u="sng" dirty="0" smtClean="0">
                <a:solidFill>
                  <a:schemeClr val="bg2"/>
                </a:solidFill>
              </a:rPr>
              <a:t>separable</a:t>
            </a:r>
            <a:r>
              <a:rPr lang="en-US" sz="1600" dirty="0" smtClean="0">
                <a:solidFill>
                  <a:schemeClr val="bg2"/>
                </a:solidFill>
              </a:rPr>
              <a:t>, and the limits of integration are </a:t>
            </a:r>
            <a:r>
              <a:rPr lang="en-US" sz="1600" u="sng" dirty="0" smtClean="0">
                <a:solidFill>
                  <a:schemeClr val="bg2"/>
                </a:solidFill>
              </a:rPr>
              <a:t>fixed</a:t>
            </a:r>
            <a:r>
              <a:rPr lang="en-US" sz="1600" dirty="0" smtClean="0">
                <a:solidFill>
                  <a:schemeClr val="bg2"/>
                </a:solidFill>
              </a:rPr>
              <a:t> numbers. Hence, we can split this into a product of two one-dimensional integrals.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95882" y="1138238"/>
            <a:ext cx="3209175" cy="2367576"/>
            <a:chOff x="4595882" y="1138238"/>
            <a:chExt cx="3209175" cy="2367576"/>
          </a:xfrm>
        </p:grpSpPr>
        <p:sp>
          <p:nvSpPr>
            <p:cNvPr id="27" name="Line 31"/>
            <p:cNvSpPr>
              <a:spLocks noChangeShapeType="1"/>
            </p:cNvSpPr>
            <p:nvPr/>
          </p:nvSpPr>
          <p:spPr bwMode="auto">
            <a:xfrm>
              <a:off x="5322957" y="1546841"/>
              <a:ext cx="0" cy="195897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4595882" y="2947014"/>
              <a:ext cx="28098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349922" y="2142699"/>
              <a:ext cx="1050877" cy="79157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16" name="Object 35"/>
            <p:cNvGraphicFramePr>
              <a:graphicFrameLocks noChangeAspect="1"/>
            </p:cNvGraphicFramePr>
            <p:nvPr/>
          </p:nvGraphicFramePr>
          <p:xfrm>
            <a:off x="7559674" y="2827791"/>
            <a:ext cx="245383" cy="268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32"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9674" y="2827791"/>
                          <a:ext cx="245383" cy="2680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022" name="Object 35"/>
            <p:cNvGraphicFramePr>
              <a:graphicFrameLocks noChangeAspect="1"/>
            </p:cNvGraphicFramePr>
            <p:nvPr/>
          </p:nvGraphicFramePr>
          <p:xfrm>
            <a:off x="5208588" y="1138238"/>
            <a:ext cx="2698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33" name="Equation" r:id="rId10" imgW="139579" imgH="164957" progId="Equation.DSMT4">
                    <p:embed/>
                  </p:oleObj>
                </mc:Choice>
                <mc:Fallback>
                  <p:oleObj name="Equation" r:id="rId10" imgW="139579" imgH="164957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8588" y="1138238"/>
                          <a:ext cx="269875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023" name="Object 35"/>
            <p:cNvGraphicFramePr>
              <a:graphicFrameLocks noChangeAspect="1"/>
            </p:cNvGraphicFramePr>
            <p:nvPr/>
          </p:nvGraphicFramePr>
          <p:xfrm>
            <a:off x="5809117" y="3101815"/>
            <a:ext cx="167140" cy="2695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34" name="Equation" r:id="rId12" imgW="101468" imgH="164885" progId="Equation.DSMT4">
                    <p:embed/>
                  </p:oleObj>
                </mc:Choice>
                <mc:Fallback>
                  <p:oleObj name="Equation" r:id="rId12" imgW="101468" imgH="164885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9117" y="3101815"/>
                          <a:ext cx="167140" cy="2695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025" name="Object 35"/>
            <p:cNvGraphicFramePr>
              <a:graphicFrameLocks noChangeAspect="1"/>
            </p:cNvGraphicFramePr>
            <p:nvPr/>
          </p:nvGraphicFramePr>
          <p:xfrm>
            <a:off x="4981350" y="2405289"/>
            <a:ext cx="16827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35" name="Equation" r:id="rId14" imgW="101468" imgH="164885" progId="Equation.DSMT4">
                    <p:embed/>
                  </p:oleObj>
                </mc:Choice>
                <mc:Fallback>
                  <p:oleObj name="Equation" r:id="rId14" imgW="101468" imgH="164885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1350" y="2405289"/>
                          <a:ext cx="168275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6332561" y="1446662"/>
              <a:ext cx="1082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Top view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209925" y="3550"/>
            <a:ext cx="2160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13314" name="Object 17"/>
          <p:cNvGraphicFramePr>
            <a:graphicFrameLocks noChangeAspect="1"/>
          </p:cNvGraphicFramePr>
          <p:nvPr/>
        </p:nvGraphicFramePr>
        <p:xfrm>
          <a:off x="1907180" y="5190366"/>
          <a:ext cx="47434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9" name="Equation" r:id="rId4" imgW="2413000" imgH="393700" progId="Equation.DSMT4">
                  <p:embed/>
                </p:oleObj>
              </mc:Choice>
              <mc:Fallback>
                <p:oleObj name="Equation" r:id="rId4" imgW="2413000" imgH="393700" progId="Equation.DSMT4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180" y="5190366"/>
                        <a:ext cx="47434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21"/>
          <p:cNvGraphicFramePr>
            <a:graphicFrameLocks noChangeAspect="1"/>
          </p:cNvGraphicFramePr>
          <p:nvPr/>
        </p:nvGraphicFramePr>
        <p:xfrm>
          <a:off x="1711325" y="892550"/>
          <a:ext cx="50927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0" name="Equation" r:id="rId6" imgW="2590800" imgH="279400" progId="Equation.DSMT4">
                  <p:embed/>
                </p:oleObj>
              </mc:Choice>
              <mc:Fallback>
                <p:oleObj name="Equation" r:id="rId6" imgW="2590800" imgH="279400" progId="Equation.DSMT4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892550"/>
                        <a:ext cx="50927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37"/>
          <p:cNvSpPr>
            <a:spLocks noChangeShapeType="1"/>
          </p:cNvSpPr>
          <p:nvPr/>
        </p:nvSpPr>
        <p:spPr bwMode="auto">
          <a:xfrm>
            <a:off x="4267200" y="45974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19" name="Text Box 48"/>
          <p:cNvSpPr txBox="1">
            <a:spLocks noChangeArrowheads="1"/>
          </p:cNvSpPr>
          <p:nvPr/>
        </p:nvSpPr>
        <p:spPr bwMode="auto">
          <a:xfrm>
            <a:off x="865438" y="3998232"/>
            <a:ext cx="741581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FF"/>
                </a:solidFill>
              </a:rPr>
              <a:t>Find the current </a:t>
            </a:r>
            <a:r>
              <a:rPr lang="en-US" sz="2000" i="1" dirty="0">
                <a:solidFill>
                  <a:srgbClr val="FF00FF"/>
                </a:solidFill>
                <a:latin typeface="Times New Roman" pitchFamily="18" charset="0"/>
              </a:rPr>
              <a:t>I</a:t>
            </a:r>
            <a:r>
              <a:rPr lang="en-US" sz="2000" dirty="0">
                <a:solidFill>
                  <a:srgbClr val="FF00FF"/>
                </a:solidFill>
              </a:rPr>
              <a:t> crossing the surface </a:t>
            </a:r>
            <a:r>
              <a:rPr lang="en-US" sz="2000" i="1" dirty="0">
                <a:solidFill>
                  <a:srgbClr val="FF00FF"/>
                </a:solidFill>
                <a:latin typeface="Times New Roman" pitchFamily="18" charset="0"/>
              </a:rPr>
              <a:t>S</a:t>
            </a:r>
            <a:r>
              <a:rPr lang="en-US" sz="2000" dirty="0">
                <a:solidFill>
                  <a:srgbClr val="FF00FF"/>
                </a:solidFill>
              </a:rPr>
              <a:t> in the </a:t>
            </a:r>
            <a:r>
              <a:rPr lang="en-US" sz="2000" i="1" dirty="0">
                <a:solidFill>
                  <a:srgbClr val="FF00FF"/>
                </a:solidFill>
              </a:rPr>
              <a:t>upward</a:t>
            </a:r>
            <a:r>
              <a:rPr lang="en-US" sz="2000" dirty="0">
                <a:solidFill>
                  <a:srgbClr val="FF00FF"/>
                </a:solidFill>
              </a:rPr>
              <a:t> direction.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51EAE0-B9BC-47BA-A0FE-97ABD867119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19" name="Object 17"/>
          <p:cNvGraphicFramePr>
            <a:graphicFrameLocks noChangeAspect="1"/>
          </p:cNvGraphicFramePr>
          <p:nvPr/>
        </p:nvGraphicFramePr>
        <p:xfrm>
          <a:off x="7788870" y="4928571"/>
          <a:ext cx="8985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1" name="Equation" r:id="rId8" imgW="457002" imgH="203112" progId="Equation.DSMT4">
                  <p:embed/>
                </p:oleObj>
              </mc:Choice>
              <mc:Fallback>
                <p:oleObj name="Equation" r:id="rId8" imgW="457002" imgH="203112" progId="Equation.DSMT4">
                  <p:embed/>
                  <p:pic>
                    <p:nvPicPr>
                      <p:cNvPr id="0" name="Picture 2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8870" y="4928571"/>
                        <a:ext cx="8985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 bwMode="auto">
          <a:xfrm flipH="1" flipV="1">
            <a:off x="6642725" y="4405789"/>
            <a:ext cx="1118789" cy="579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2497816" y="1631499"/>
            <a:ext cx="3643314" cy="1943328"/>
            <a:chOff x="2497816" y="1631499"/>
            <a:chExt cx="3643314" cy="1943328"/>
          </a:xfrm>
        </p:grpSpPr>
        <p:sp>
          <p:nvSpPr>
            <p:cNvPr id="13321" name="Line 22"/>
            <p:cNvSpPr>
              <a:spLocks noChangeShapeType="1"/>
            </p:cNvSpPr>
            <p:nvPr/>
          </p:nvSpPr>
          <p:spPr bwMode="auto">
            <a:xfrm flipH="1">
              <a:off x="2882900" y="3022591"/>
              <a:ext cx="1244600" cy="3555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2" name="Line 23"/>
            <p:cNvSpPr>
              <a:spLocks noChangeShapeType="1"/>
            </p:cNvSpPr>
            <p:nvPr/>
          </p:nvSpPr>
          <p:spPr bwMode="auto">
            <a:xfrm>
              <a:off x="4127500" y="3022591"/>
              <a:ext cx="1600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3" name="Line 24"/>
            <p:cNvSpPr>
              <a:spLocks noChangeShapeType="1"/>
            </p:cNvSpPr>
            <p:nvPr/>
          </p:nvSpPr>
          <p:spPr bwMode="auto">
            <a:xfrm flipH="1" flipV="1">
              <a:off x="4127500" y="1968494"/>
              <a:ext cx="0" cy="105409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Freeform 42"/>
            <p:cNvSpPr>
              <a:spLocks/>
            </p:cNvSpPr>
            <p:nvPr/>
          </p:nvSpPr>
          <p:spPr bwMode="auto">
            <a:xfrm>
              <a:off x="3228975" y="3025766"/>
              <a:ext cx="1924050" cy="266699"/>
            </a:xfrm>
            <a:custGeom>
              <a:avLst/>
              <a:gdLst>
                <a:gd name="T0" fmla="*/ 560 w 1212"/>
                <a:gd name="T1" fmla="*/ 0 h 168"/>
                <a:gd name="T2" fmla="*/ 0 w 1212"/>
                <a:gd name="T3" fmla="*/ 168 h 168"/>
                <a:gd name="T4" fmla="*/ 1212 w 1212"/>
                <a:gd name="T5" fmla="*/ 2 h 168"/>
                <a:gd name="T6" fmla="*/ 560 w 1212"/>
                <a:gd name="T7" fmla="*/ 0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2"/>
                <a:gd name="T13" fmla="*/ 0 h 168"/>
                <a:gd name="T14" fmla="*/ 1212 w 1212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2" h="168">
                  <a:moveTo>
                    <a:pt x="560" y="0"/>
                  </a:moveTo>
                  <a:lnTo>
                    <a:pt x="0" y="168"/>
                  </a:lnTo>
                  <a:lnTo>
                    <a:pt x="1212" y="2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" name="Object 35"/>
            <p:cNvGraphicFramePr>
              <a:graphicFrameLocks noChangeAspect="1"/>
            </p:cNvGraphicFramePr>
            <p:nvPr/>
          </p:nvGraphicFramePr>
          <p:xfrm>
            <a:off x="2497816" y="3306762"/>
            <a:ext cx="245383" cy="268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2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2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7816" y="3306762"/>
                          <a:ext cx="245383" cy="2680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5"/>
            <p:cNvGraphicFramePr>
              <a:graphicFrameLocks noChangeAspect="1"/>
            </p:cNvGraphicFramePr>
            <p:nvPr/>
          </p:nvGraphicFramePr>
          <p:xfrm>
            <a:off x="5871255" y="2890385"/>
            <a:ext cx="2698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3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2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1255" y="2890385"/>
                          <a:ext cx="269875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5"/>
            <p:cNvGraphicFramePr>
              <a:graphicFrameLocks noChangeAspect="1"/>
            </p:cNvGraphicFramePr>
            <p:nvPr/>
          </p:nvGraphicFramePr>
          <p:xfrm>
            <a:off x="4022725" y="1631499"/>
            <a:ext cx="220663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4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2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2725" y="1631499"/>
                          <a:ext cx="220663" cy="244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35"/>
            <p:cNvGraphicFramePr>
              <a:graphicFrameLocks noChangeAspect="1"/>
            </p:cNvGraphicFramePr>
            <p:nvPr/>
          </p:nvGraphicFramePr>
          <p:xfrm>
            <a:off x="4150633" y="3161392"/>
            <a:ext cx="27146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5" name="Equation" r:id="rId16" imgW="139579" imgH="177646" progId="Equation.DSMT4">
                    <p:embed/>
                  </p:oleObj>
                </mc:Choice>
                <mc:Fallback>
                  <p:oleObj name="Equation" r:id="rId16" imgW="139579" imgH="177646" progId="Equation.DSMT4">
                    <p:embed/>
                    <p:pic>
                      <p:nvPicPr>
                        <p:cNvPr id="0" name="Picture 2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633" y="3161392"/>
                          <a:ext cx="27146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35"/>
            <p:cNvGraphicFramePr>
              <a:graphicFrameLocks noChangeAspect="1"/>
            </p:cNvGraphicFramePr>
            <p:nvPr/>
          </p:nvGraphicFramePr>
          <p:xfrm>
            <a:off x="4898800" y="2623458"/>
            <a:ext cx="698432" cy="3748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6" name="Equation" r:id="rId18" imgW="469696" imgH="253890" progId="Equation.DSMT4">
                    <p:embed/>
                  </p:oleObj>
                </mc:Choice>
                <mc:Fallback>
                  <p:oleObj name="Equation" r:id="rId18" imgW="469696" imgH="253890" progId="Equation.DSMT4">
                    <p:embed/>
                    <p:pic>
                      <p:nvPicPr>
                        <p:cNvPr id="0" name="Picture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8800" y="2623458"/>
                          <a:ext cx="698432" cy="3748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5"/>
            <p:cNvGraphicFramePr>
              <a:graphicFrameLocks noChangeAspect="1"/>
            </p:cNvGraphicFramePr>
            <p:nvPr/>
          </p:nvGraphicFramePr>
          <p:xfrm>
            <a:off x="2591253" y="2863625"/>
            <a:ext cx="698500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7" name="Equation" r:id="rId20" imgW="469696" imgH="253890" progId="Equation.DSMT4">
                    <p:embed/>
                  </p:oleObj>
                </mc:Choice>
                <mc:Fallback>
                  <p:oleObj name="Equation" r:id="rId20" imgW="469696" imgH="253890" progId="Equation.DSMT4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1253" y="2863625"/>
                          <a:ext cx="698500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524836" y="-8325"/>
            <a:ext cx="376678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075888"/>
              </p:ext>
            </p:extLst>
          </p:nvPr>
        </p:nvGraphicFramePr>
        <p:xfrm>
          <a:off x="330200" y="1427163"/>
          <a:ext cx="2868613" cy="506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3" name="Equation" r:id="rId4" imgW="1638000" imgH="2895480" progId="Equation.DSMT4">
                  <p:embed/>
                </p:oleObj>
              </mc:Choice>
              <mc:Fallback>
                <p:oleObj name="Equation" r:id="rId4" imgW="1638000" imgH="2895480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427163"/>
                        <a:ext cx="2868613" cy="506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22"/>
          <p:cNvGraphicFramePr>
            <a:graphicFrameLocks noChangeAspect="1"/>
          </p:cNvGraphicFramePr>
          <p:nvPr/>
        </p:nvGraphicFramePr>
        <p:xfrm>
          <a:off x="4967288" y="5937036"/>
          <a:ext cx="1891924" cy="450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4" name="Equation" r:id="rId6" imgW="850531" imgH="203112" progId="Equation.DSMT4">
                  <p:embed/>
                </p:oleObj>
              </mc:Choice>
              <mc:Fallback>
                <p:oleObj name="Equation" r:id="rId6" imgW="850531" imgH="203112" progId="Equation.DSMT4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5937036"/>
                        <a:ext cx="1891924" cy="45011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E8283E-EF8C-496D-A885-55EA3351E8F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49977" y="1031421"/>
            <a:ext cx="5236800" cy="107721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integrand is separable, but the limits of integration are </a:t>
            </a:r>
            <a:r>
              <a:rPr lang="en-US" sz="1600" u="sng" dirty="0" smtClean="0">
                <a:solidFill>
                  <a:schemeClr val="bg2"/>
                </a:solidFill>
              </a:rPr>
              <a:t>not</a:t>
            </a:r>
            <a:r>
              <a:rPr lang="en-US" sz="1600" dirty="0" smtClean="0">
                <a:solidFill>
                  <a:schemeClr val="bg2"/>
                </a:solidFill>
              </a:rPr>
              <a:t> fixed numbers. Hence, we cannot split this into a product of two one-dimensional integrals.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963885" y="2858406"/>
            <a:ext cx="3200400" cy="2399857"/>
            <a:chOff x="4963885" y="2858406"/>
            <a:chExt cx="3200400" cy="2399857"/>
          </a:xfrm>
        </p:grpSpPr>
        <p:sp>
          <p:nvSpPr>
            <p:cNvPr id="14349" name="Line 31"/>
            <p:cNvSpPr>
              <a:spLocks noChangeShapeType="1"/>
            </p:cNvSpPr>
            <p:nvPr/>
          </p:nvSpPr>
          <p:spPr bwMode="auto">
            <a:xfrm>
              <a:off x="5690960" y="3299290"/>
              <a:ext cx="0" cy="195897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Line 32"/>
            <p:cNvSpPr>
              <a:spLocks noChangeShapeType="1"/>
            </p:cNvSpPr>
            <p:nvPr/>
          </p:nvSpPr>
          <p:spPr bwMode="auto">
            <a:xfrm>
              <a:off x="4963885" y="4699463"/>
              <a:ext cx="28098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AutoShape 33"/>
            <p:cNvSpPr>
              <a:spLocks noChangeArrowheads="1"/>
            </p:cNvSpPr>
            <p:nvPr/>
          </p:nvSpPr>
          <p:spPr bwMode="auto">
            <a:xfrm>
              <a:off x="5690960" y="3848564"/>
              <a:ext cx="939800" cy="850899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Line 39"/>
            <p:cNvSpPr>
              <a:spLocks noChangeShapeType="1"/>
            </p:cNvSpPr>
            <p:nvPr/>
          </p:nvSpPr>
          <p:spPr bwMode="auto">
            <a:xfrm>
              <a:off x="5957660" y="4089864"/>
              <a:ext cx="0" cy="6096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6" name="Line 40"/>
            <p:cNvSpPr>
              <a:spLocks noChangeShapeType="1"/>
            </p:cNvSpPr>
            <p:nvPr/>
          </p:nvSpPr>
          <p:spPr bwMode="auto">
            <a:xfrm>
              <a:off x="5868760" y="4010489"/>
              <a:ext cx="0" cy="692149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7" name="Line 41"/>
            <p:cNvSpPr>
              <a:spLocks noChangeShapeType="1"/>
            </p:cNvSpPr>
            <p:nvPr/>
          </p:nvSpPr>
          <p:spPr bwMode="auto">
            <a:xfrm>
              <a:off x="5868760" y="4524839"/>
              <a:ext cx="85725" cy="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8" name="Line 42"/>
            <p:cNvSpPr>
              <a:spLocks noChangeShapeType="1"/>
            </p:cNvSpPr>
            <p:nvPr/>
          </p:nvSpPr>
          <p:spPr bwMode="auto">
            <a:xfrm>
              <a:off x="5868760" y="4451814"/>
              <a:ext cx="85725" cy="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3" name="Object 35"/>
            <p:cNvGraphicFramePr>
              <a:graphicFrameLocks noChangeAspect="1"/>
            </p:cNvGraphicFramePr>
            <p:nvPr/>
          </p:nvGraphicFramePr>
          <p:xfrm>
            <a:off x="7918902" y="4591278"/>
            <a:ext cx="245383" cy="268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5"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8902" y="4591278"/>
                          <a:ext cx="245383" cy="2680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5"/>
            <p:cNvGraphicFramePr>
              <a:graphicFrameLocks noChangeAspect="1"/>
            </p:cNvGraphicFramePr>
            <p:nvPr/>
          </p:nvGraphicFramePr>
          <p:xfrm>
            <a:off x="5577114" y="2858406"/>
            <a:ext cx="2698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6" name="Equation" r:id="rId10" imgW="139579" imgH="164957" progId="Equation.DSMT4">
                    <p:embed/>
                  </p:oleObj>
                </mc:Choice>
                <mc:Fallback>
                  <p:oleObj name="Equation" r:id="rId10" imgW="139579" imgH="164957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7114" y="2858406"/>
                          <a:ext cx="269875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5"/>
            <p:cNvGraphicFramePr>
              <a:graphicFrameLocks noChangeAspect="1"/>
            </p:cNvGraphicFramePr>
            <p:nvPr/>
          </p:nvGraphicFramePr>
          <p:xfrm>
            <a:off x="6323694" y="3885690"/>
            <a:ext cx="1111250" cy="356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7" name="Equation" r:id="rId12" imgW="787058" imgH="253890" progId="Equation.DSMT4">
                    <p:embed/>
                  </p:oleObj>
                </mc:Choice>
                <mc:Fallback>
                  <p:oleObj name="Equation" r:id="rId12" imgW="787058" imgH="253890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3694" y="3885690"/>
                          <a:ext cx="1111250" cy="3561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35"/>
            <p:cNvGraphicFramePr>
              <a:graphicFrameLocks noChangeAspect="1"/>
            </p:cNvGraphicFramePr>
            <p:nvPr/>
          </p:nvGraphicFramePr>
          <p:xfrm>
            <a:off x="6005060" y="4876186"/>
            <a:ext cx="167140" cy="2695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8" name="Equation" r:id="rId14" imgW="101468" imgH="164885" progId="Equation.DSMT4">
                    <p:embed/>
                  </p:oleObj>
                </mc:Choice>
                <mc:Fallback>
                  <p:oleObj name="Equation" r:id="rId14" imgW="101468" imgH="164885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5060" y="4876186"/>
                          <a:ext cx="167140" cy="2695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5"/>
            <p:cNvGraphicFramePr>
              <a:graphicFrameLocks noChangeAspect="1"/>
            </p:cNvGraphicFramePr>
            <p:nvPr/>
          </p:nvGraphicFramePr>
          <p:xfrm>
            <a:off x="5341484" y="4147457"/>
            <a:ext cx="166687" cy="268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9" name="Equation" r:id="rId16" imgW="101468" imgH="164885" progId="Equation.DSMT4">
                    <p:embed/>
                  </p:oleObj>
                </mc:Choice>
                <mc:Fallback>
                  <p:oleObj name="Equation" r:id="rId16" imgW="101468" imgH="164885" progId="Equation.DSMT4">
                    <p:embed/>
                    <p:pic>
                      <p:nvPicPr>
                        <p:cNvPr id="0" name="Picture 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484" y="4147457"/>
                          <a:ext cx="166687" cy="268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6550925" y="3043450"/>
              <a:ext cx="1082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Top view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524836" y="-8325"/>
            <a:ext cx="376678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Current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E8283E-EF8C-496D-A885-55EA3351E8F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609105"/>
              </p:ext>
            </p:extLst>
          </p:nvPr>
        </p:nvGraphicFramePr>
        <p:xfrm>
          <a:off x="1028247" y="4338638"/>
          <a:ext cx="1849438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75" name="Equation" r:id="rId4" imgW="1167893" imgH="431613" progId="Equation.DSMT4">
                  <p:embed/>
                </p:oleObj>
              </mc:Choice>
              <mc:Fallback>
                <p:oleObj name="Equation" r:id="rId4" imgW="1167893" imgH="431613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247" y="4338638"/>
                        <a:ext cx="1849438" cy="6842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871493"/>
              </p:ext>
            </p:extLst>
          </p:nvPr>
        </p:nvGraphicFramePr>
        <p:xfrm>
          <a:off x="1481361" y="5890155"/>
          <a:ext cx="1985012" cy="668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76" name="Equation" r:id="rId6" imgW="1282700" imgH="431800" progId="Equation.DSMT4">
                  <p:embed/>
                </p:oleObj>
              </mc:Choice>
              <mc:Fallback>
                <p:oleObj name="Equation" r:id="rId6" imgW="1282700" imgH="43180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361" y="5890155"/>
                        <a:ext cx="1985012" cy="668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554473" y="5390715"/>
            <a:ext cx="3316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Inside the actual conductor: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4587535" y="4552276"/>
            <a:ext cx="3729391" cy="1852039"/>
            <a:chOff x="4866667" y="4071018"/>
            <a:chExt cx="3729391" cy="1852039"/>
          </a:xfrm>
        </p:grpSpPr>
        <p:sp>
          <p:nvSpPr>
            <p:cNvPr id="36" name="Rectangle 35"/>
            <p:cNvSpPr/>
            <p:nvPr/>
          </p:nvSpPr>
          <p:spPr bwMode="auto">
            <a:xfrm>
              <a:off x="4866667" y="5541484"/>
              <a:ext cx="2073979" cy="79530"/>
            </a:xfrm>
            <a:prstGeom prst="rect">
              <a:avLst/>
            </a:prstGeom>
            <a:solidFill>
              <a:srgbClr val="FF66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4436291"/>
                </p:ext>
              </p:extLst>
            </p:nvPr>
          </p:nvGraphicFramePr>
          <p:xfrm>
            <a:off x="5772360" y="5192025"/>
            <a:ext cx="300900" cy="275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77" name="Equation" r:id="rId8" imgW="152334" imgH="139639" progId="Equation.DSMT4">
                    <p:embed/>
                  </p:oleObj>
                </mc:Choice>
                <mc:Fallback>
                  <p:oleObj name="Equation" r:id="rId8" imgW="152334" imgH="139639" progId="Equation.DSMT4">
                    <p:embed/>
                    <p:pic>
                      <p:nvPicPr>
                        <p:cNvPr id="0" name="Picture 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2360" y="5192025"/>
                          <a:ext cx="300900" cy="275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" name="Straight Connector 38"/>
            <p:cNvCxnSpPr/>
            <p:nvPr/>
          </p:nvCxnSpPr>
          <p:spPr bwMode="auto">
            <a:xfrm>
              <a:off x="7122404" y="5541484"/>
              <a:ext cx="7742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7120566" y="5627782"/>
              <a:ext cx="7742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7480453" y="5246209"/>
              <a:ext cx="0" cy="2952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7491470" y="5627782"/>
              <a:ext cx="0" cy="2952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0742131"/>
                </p:ext>
              </p:extLst>
            </p:nvPr>
          </p:nvGraphicFramePr>
          <p:xfrm>
            <a:off x="7619475" y="5246209"/>
            <a:ext cx="138112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78" name="Equation" r:id="rId10" imgW="88746" imgH="152136" progId="Equation.DSMT4">
                    <p:embed/>
                  </p:oleObj>
                </mc:Choice>
                <mc:Fallback>
                  <p:oleObj name="Equation" r:id="rId10" imgW="88746" imgH="152136" progId="Equation.DSMT4">
                    <p:embed/>
                    <p:pic>
                      <p:nvPicPr>
                        <p:cNvPr id="0" name="Picture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9475" y="5246209"/>
                          <a:ext cx="138112" cy="238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6" name="Straight Arrow Connector 45"/>
            <p:cNvCxnSpPr/>
            <p:nvPr/>
          </p:nvCxnSpPr>
          <p:spPr bwMode="auto">
            <a:xfrm>
              <a:off x="8095250" y="5590874"/>
              <a:ext cx="50080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9403691"/>
                </p:ext>
              </p:extLst>
            </p:nvPr>
          </p:nvGraphicFramePr>
          <p:xfrm>
            <a:off x="8241232" y="5263845"/>
            <a:ext cx="236365" cy="2600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79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1232" y="5263845"/>
                          <a:ext cx="236365" cy="2600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1" name="Straight Arrow Connector 60"/>
            <p:cNvCxnSpPr/>
            <p:nvPr/>
          </p:nvCxnSpPr>
          <p:spPr bwMode="auto">
            <a:xfrm rot="16200000">
              <a:off x="5653251" y="4745095"/>
              <a:ext cx="50080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6935131"/>
                </p:ext>
              </p:extLst>
            </p:nvPr>
          </p:nvGraphicFramePr>
          <p:xfrm>
            <a:off x="5808663" y="4071018"/>
            <a:ext cx="223580" cy="264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80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1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8663" y="4071018"/>
                          <a:ext cx="223580" cy="2642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TextBox 44"/>
          <p:cNvSpPr txBox="1"/>
          <p:nvPr/>
        </p:nvSpPr>
        <p:spPr>
          <a:xfrm>
            <a:off x="1701606" y="731519"/>
            <a:ext cx="5222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This is a useful concept for thin currents!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9527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347808"/>
              </p:ext>
            </p:extLst>
          </p:nvPr>
        </p:nvGraphicFramePr>
        <p:xfrm>
          <a:off x="6755960" y="3733800"/>
          <a:ext cx="1817342" cy="1366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1" name="Equation" r:id="rId16" imgW="1079032" imgH="812447" progId="Equation.DSMT4">
                  <p:embed/>
                </p:oleObj>
              </mc:Choice>
              <mc:Fallback>
                <p:oleObj name="Equation" r:id="rId16" imgW="1079032" imgH="812447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5960" y="3733800"/>
                        <a:ext cx="1817342" cy="136690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734264" y="1278274"/>
            <a:ext cx="6272301" cy="2783671"/>
            <a:chOff x="1734264" y="1278274"/>
            <a:chExt cx="6272301" cy="2783671"/>
          </a:xfrm>
        </p:grpSpPr>
        <p:sp>
          <p:nvSpPr>
            <p:cNvPr id="5" name="Cube 4"/>
            <p:cNvSpPr/>
            <p:nvPr/>
          </p:nvSpPr>
          <p:spPr bwMode="auto">
            <a:xfrm>
              <a:off x="2319954" y="2075926"/>
              <a:ext cx="4330547" cy="771181"/>
            </a:xfrm>
            <a:prstGeom prst="cube">
              <a:avLst>
                <a:gd name="adj" fmla="val 94828"/>
              </a:avLst>
            </a:prstGeom>
            <a:solidFill>
              <a:srgbClr val="FF66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2424613"/>
                </p:ext>
              </p:extLst>
            </p:nvPr>
          </p:nvGraphicFramePr>
          <p:xfrm>
            <a:off x="5468938" y="2343149"/>
            <a:ext cx="270850" cy="2840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82" name="Equation" r:id="rId18" imgW="152334" imgH="139639" progId="Equation.DSMT4">
                    <p:embed/>
                  </p:oleObj>
                </mc:Choice>
                <mc:Fallback>
                  <p:oleObj name="Equation" r:id="rId18" imgW="152334" imgH="139639" progId="Equation.DSMT4">
                    <p:embed/>
                    <p:pic>
                      <p:nvPicPr>
                        <p:cNvPr id="0" name="Picture 1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8938" y="2343149"/>
                          <a:ext cx="270850" cy="2840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 bwMode="auto">
            <a:xfrm>
              <a:off x="4010024" y="3503943"/>
              <a:ext cx="0" cy="4076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4118356" y="360268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" name="Freeform 11"/>
            <p:cNvSpPr/>
            <p:nvPr/>
          </p:nvSpPr>
          <p:spPr bwMode="auto">
            <a:xfrm>
              <a:off x="1734264" y="2384657"/>
              <a:ext cx="2275760" cy="1304168"/>
            </a:xfrm>
            <a:custGeom>
              <a:avLst/>
              <a:gdLst>
                <a:gd name="connsiteX0" fmla="*/ 2275760 w 2275760"/>
                <a:gd name="connsiteY0" fmla="*/ 1277698 h 1304168"/>
                <a:gd name="connsiteX1" fmla="*/ 1757967 w 2275760"/>
                <a:gd name="connsiteY1" fmla="*/ 1299731 h 1304168"/>
                <a:gd name="connsiteX2" fmla="*/ 1030854 w 2275760"/>
                <a:gd name="connsiteY2" fmla="*/ 1200580 h 1304168"/>
                <a:gd name="connsiteX3" fmla="*/ 182555 w 2275760"/>
                <a:gd name="connsiteY3" fmla="*/ 748888 h 1304168"/>
                <a:gd name="connsiteX4" fmla="*/ 17302 w 2275760"/>
                <a:gd name="connsiteY4" fmla="*/ 220078 h 1304168"/>
                <a:gd name="connsiteX5" fmla="*/ 457977 w 2275760"/>
                <a:gd name="connsiteY5" fmla="*/ 10758 h 1304168"/>
                <a:gd name="connsiteX6" fmla="*/ 931702 w 2275760"/>
                <a:gd name="connsiteY6" fmla="*/ 32792 h 1304168"/>
                <a:gd name="connsiteX7" fmla="*/ 975769 w 2275760"/>
                <a:gd name="connsiteY7" fmla="*/ 54825 h 130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760" h="1304168">
                  <a:moveTo>
                    <a:pt x="2275760" y="1277698"/>
                  </a:moveTo>
                  <a:cubicBezTo>
                    <a:pt x="2120605" y="1295141"/>
                    <a:pt x="1965451" y="1312584"/>
                    <a:pt x="1757967" y="1299731"/>
                  </a:cubicBezTo>
                  <a:cubicBezTo>
                    <a:pt x="1550483" y="1286878"/>
                    <a:pt x="1293423" y="1292387"/>
                    <a:pt x="1030854" y="1200580"/>
                  </a:cubicBezTo>
                  <a:cubicBezTo>
                    <a:pt x="768285" y="1108773"/>
                    <a:pt x="351480" y="912305"/>
                    <a:pt x="182555" y="748888"/>
                  </a:cubicBezTo>
                  <a:cubicBezTo>
                    <a:pt x="13630" y="585471"/>
                    <a:pt x="-28602" y="343099"/>
                    <a:pt x="17302" y="220078"/>
                  </a:cubicBezTo>
                  <a:cubicBezTo>
                    <a:pt x="63206" y="97057"/>
                    <a:pt x="305577" y="41972"/>
                    <a:pt x="457977" y="10758"/>
                  </a:cubicBezTo>
                  <a:cubicBezTo>
                    <a:pt x="610377" y="-20456"/>
                    <a:pt x="845403" y="25448"/>
                    <a:pt x="931702" y="32792"/>
                  </a:cubicBezTo>
                  <a:cubicBezTo>
                    <a:pt x="1018001" y="40136"/>
                    <a:pt x="996885" y="47480"/>
                    <a:pt x="975769" y="54825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4109175" y="2439482"/>
              <a:ext cx="2908473" cy="1244906"/>
            </a:xfrm>
            <a:custGeom>
              <a:avLst/>
              <a:gdLst>
                <a:gd name="connsiteX0" fmla="*/ 0 w 2908473"/>
                <a:gd name="connsiteY0" fmla="*/ 1244906 h 1244906"/>
                <a:gd name="connsiteX1" fmla="*/ 451692 w 2908473"/>
                <a:gd name="connsiteY1" fmla="*/ 1222873 h 1244906"/>
                <a:gd name="connsiteX2" fmla="*/ 1167788 w 2908473"/>
                <a:gd name="connsiteY2" fmla="*/ 1200839 h 1244906"/>
                <a:gd name="connsiteX3" fmla="*/ 1861851 w 2908473"/>
                <a:gd name="connsiteY3" fmla="*/ 1233890 h 1244906"/>
                <a:gd name="connsiteX4" fmla="*/ 2610998 w 2908473"/>
                <a:gd name="connsiteY4" fmla="*/ 1013552 h 1244906"/>
                <a:gd name="connsiteX5" fmla="*/ 2908454 w 2908473"/>
                <a:gd name="connsiteY5" fmla="*/ 539827 h 1244906"/>
                <a:gd name="connsiteX6" fmla="*/ 2599981 w 2908473"/>
                <a:gd name="connsiteY6" fmla="*/ 110169 h 1244906"/>
                <a:gd name="connsiteX7" fmla="*/ 2269475 w 2908473"/>
                <a:gd name="connsiteY7" fmla="*/ 33051 h 1244906"/>
                <a:gd name="connsiteX8" fmla="*/ 2181340 w 2908473"/>
                <a:gd name="connsiteY8" fmla="*/ 0 h 124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8473" h="1244906">
                  <a:moveTo>
                    <a:pt x="0" y="1244906"/>
                  </a:moveTo>
                  <a:lnTo>
                    <a:pt x="451692" y="1222873"/>
                  </a:lnTo>
                  <a:cubicBezTo>
                    <a:pt x="646323" y="1215528"/>
                    <a:pt x="932762" y="1199003"/>
                    <a:pt x="1167788" y="1200839"/>
                  </a:cubicBezTo>
                  <a:cubicBezTo>
                    <a:pt x="1402814" y="1202675"/>
                    <a:pt x="1621316" y="1265105"/>
                    <a:pt x="1861851" y="1233890"/>
                  </a:cubicBezTo>
                  <a:cubicBezTo>
                    <a:pt x="2102386" y="1202675"/>
                    <a:pt x="2436564" y="1129229"/>
                    <a:pt x="2610998" y="1013552"/>
                  </a:cubicBezTo>
                  <a:cubicBezTo>
                    <a:pt x="2785432" y="897875"/>
                    <a:pt x="2910290" y="690391"/>
                    <a:pt x="2908454" y="539827"/>
                  </a:cubicBezTo>
                  <a:cubicBezTo>
                    <a:pt x="2906618" y="389263"/>
                    <a:pt x="2706478" y="194632"/>
                    <a:pt x="2599981" y="110169"/>
                  </a:cubicBezTo>
                  <a:cubicBezTo>
                    <a:pt x="2493485" y="25706"/>
                    <a:pt x="2339249" y="51412"/>
                    <a:pt x="2269475" y="33051"/>
                  </a:cubicBezTo>
                  <a:cubicBezTo>
                    <a:pt x="2199702" y="14689"/>
                    <a:pt x="2190521" y="7344"/>
                    <a:pt x="2181340" y="0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>
              <a:off x="4943669" y="2086560"/>
              <a:ext cx="619742" cy="69425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2697847" y="3683400"/>
              <a:ext cx="270307" cy="76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4779688"/>
                </p:ext>
              </p:extLst>
            </p:nvPr>
          </p:nvGraphicFramePr>
          <p:xfrm>
            <a:off x="2724729" y="3798832"/>
            <a:ext cx="202395" cy="263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83" name="Equation" r:id="rId20" imgW="126780" imgH="164814" progId="Equation.DSMT4">
                    <p:embed/>
                  </p:oleObj>
                </mc:Choice>
                <mc:Fallback>
                  <p:oleObj name="Equation" r:id="rId20" imgW="126780" imgH="164814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4729" y="3798832"/>
                          <a:ext cx="202395" cy="263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Straight Arrow Connector 28"/>
            <p:cNvCxnSpPr/>
            <p:nvPr/>
          </p:nvCxnSpPr>
          <p:spPr bwMode="auto">
            <a:xfrm>
              <a:off x="3514264" y="2208128"/>
              <a:ext cx="83449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3263664" y="2411653"/>
              <a:ext cx="83449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3001205" y="2615752"/>
              <a:ext cx="83449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6458984"/>
                </p:ext>
              </p:extLst>
            </p:nvPr>
          </p:nvGraphicFramePr>
          <p:xfrm>
            <a:off x="4384055" y="2251954"/>
            <a:ext cx="287204" cy="36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84" name="Equation" r:id="rId22" imgW="177646" imgH="228402" progId="Equation.DSMT4">
                    <p:embed/>
                  </p:oleObj>
                </mc:Choice>
                <mc:Fallback>
                  <p:oleObj name="Equation" r:id="rId22" imgW="177646" imgH="228402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4055" y="2251954"/>
                          <a:ext cx="287204" cy="36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 bwMode="auto">
            <a:xfrm>
              <a:off x="6907460" y="2475587"/>
              <a:ext cx="64999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2850046"/>
                </p:ext>
              </p:extLst>
            </p:nvPr>
          </p:nvGraphicFramePr>
          <p:xfrm>
            <a:off x="7747802" y="2337243"/>
            <a:ext cx="258763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85" name="Equation" r:id="rId24" imgW="126725" imgH="126725" progId="Equation.DSMT4">
                    <p:embed/>
                  </p:oleObj>
                </mc:Choice>
                <mc:Fallback>
                  <p:oleObj name="Equation" r:id="rId24" imgW="126725" imgH="126725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7802" y="2337243"/>
                          <a:ext cx="258763" cy="258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3" name="Straight Arrow Connector 62"/>
            <p:cNvCxnSpPr/>
            <p:nvPr/>
          </p:nvCxnSpPr>
          <p:spPr bwMode="auto">
            <a:xfrm flipV="1">
              <a:off x="2509337" y="1767454"/>
              <a:ext cx="376966" cy="4093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1167618"/>
                </p:ext>
              </p:extLst>
            </p:nvPr>
          </p:nvGraphicFramePr>
          <p:xfrm>
            <a:off x="2897543" y="1480407"/>
            <a:ext cx="22860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86" name="Equation" r:id="rId26" imgW="228488" imgH="247799" progId="Equation.DSMT4">
                    <p:embed/>
                  </p:oleObj>
                </mc:Choice>
                <mc:Fallback>
                  <p:oleObj name="Equation" r:id="rId26" imgW="228488" imgH="247799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7543" y="1480407"/>
                          <a:ext cx="22860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6" name="Straight Arrow Connector 65"/>
            <p:cNvCxnSpPr/>
            <p:nvPr/>
          </p:nvCxnSpPr>
          <p:spPr bwMode="auto">
            <a:xfrm rot="16200000">
              <a:off x="2213166" y="1904332"/>
              <a:ext cx="50080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0490094"/>
                </p:ext>
              </p:extLst>
            </p:nvPr>
          </p:nvGraphicFramePr>
          <p:xfrm>
            <a:off x="2331194" y="1278274"/>
            <a:ext cx="20955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87" name="Equation" r:id="rId28" imgW="209420" imgH="257175" progId="Equation.DSMT4">
                    <p:embed/>
                  </p:oleObj>
                </mc:Choice>
                <mc:Fallback>
                  <p:oleObj name="Equation" r:id="rId28" imgW="209420" imgH="257175" progId="Equation.DSMT4">
                    <p:embed/>
                    <p:pic>
                      <p:nvPicPr>
                        <p:cNvPr id="0" name="Picture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1194" y="1278274"/>
                          <a:ext cx="209550" cy="257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4543125" y="1597795"/>
              <a:ext cx="1188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Metal plate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580286" y="2951034"/>
              <a:ext cx="16001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</a:rPr>
                <a:t>Uniform current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22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293685" y="36280"/>
            <a:ext cx="514596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Current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E8283E-EF8C-496D-A885-55EA3351E8F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377812" y="2044700"/>
            <a:ext cx="6272301" cy="2719281"/>
            <a:chOff x="1377812" y="2044700"/>
            <a:chExt cx="6272301" cy="2719281"/>
          </a:xfrm>
        </p:grpSpPr>
        <p:sp>
          <p:nvSpPr>
            <p:cNvPr id="5" name="Cube 4"/>
            <p:cNvSpPr/>
            <p:nvPr/>
          </p:nvSpPr>
          <p:spPr bwMode="auto">
            <a:xfrm>
              <a:off x="1963502" y="2842352"/>
              <a:ext cx="4330547" cy="771181"/>
            </a:xfrm>
            <a:prstGeom prst="cube">
              <a:avLst>
                <a:gd name="adj" fmla="val 94828"/>
              </a:avLst>
            </a:prstGeom>
            <a:solidFill>
              <a:srgbClr val="FF66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3653572" y="4241494"/>
              <a:ext cx="0" cy="4076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3761904" y="4369106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" name="Freeform 11"/>
            <p:cNvSpPr/>
            <p:nvPr/>
          </p:nvSpPr>
          <p:spPr bwMode="auto">
            <a:xfrm>
              <a:off x="1377812" y="3151083"/>
              <a:ext cx="2275760" cy="1304168"/>
            </a:xfrm>
            <a:custGeom>
              <a:avLst/>
              <a:gdLst>
                <a:gd name="connsiteX0" fmla="*/ 2275760 w 2275760"/>
                <a:gd name="connsiteY0" fmla="*/ 1277698 h 1304168"/>
                <a:gd name="connsiteX1" fmla="*/ 1757967 w 2275760"/>
                <a:gd name="connsiteY1" fmla="*/ 1299731 h 1304168"/>
                <a:gd name="connsiteX2" fmla="*/ 1030854 w 2275760"/>
                <a:gd name="connsiteY2" fmla="*/ 1200580 h 1304168"/>
                <a:gd name="connsiteX3" fmla="*/ 182555 w 2275760"/>
                <a:gd name="connsiteY3" fmla="*/ 748888 h 1304168"/>
                <a:gd name="connsiteX4" fmla="*/ 17302 w 2275760"/>
                <a:gd name="connsiteY4" fmla="*/ 220078 h 1304168"/>
                <a:gd name="connsiteX5" fmla="*/ 457977 w 2275760"/>
                <a:gd name="connsiteY5" fmla="*/ 10758 h 1304168"/>
                <a:gd name="connsiteX6" fmla="*/ 931702 w 2275760"/>
                <a:gd name="connsiteY6" fmla="*/ 32792 h 1304168"/>
                <a:gd name="connsiteX7" fmla="*/ 975769 w 2275760"/>
                <a:gd name="connsiteY7" fmla="*/ 54825 h 130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760" h="1304168">
                  <a:moveTo>
                    <a:pt x="2275760" y="1277698"/>
                  </a:moveTo>
                  <a:cubicBezTo>
                    <a:pt x="2120605" y="1295141"/>
                    <a:pt x="1965451" y="1312584"/>
                    <a:pt x="1757967" y="1299731"/>
                  </a:cubicBezTo>
                  <a:cubicBezTo>
                    <a:pt x="1550483" y="1286878"/>
                    <a:pt x="1293423" y="1292387"/>
                    <a:pt x="1030854" y="1200580"/>
                  </a:cubicBezTo>
                  <a:cubicBezTo>
                    <a:pt x="768285" y="1108773"/>
                    <a:pt x="351480" y="912305"/>
                    <a:pt x="182555" y="748888"/>
                  </a:cubicBezTo>
                  <a:cubicBezTo>
                    <a:pt x="13630" y="585471"/>
                    <a:pt x="-28602" y="343099"/>
                    <a:pt x="17302" y="220078"/>
                  </a:cubicBezTo>
                  <a:cubicBezTo>
                    <a:pt x="63206" y="97057"/>
                    <a:pt x="305577" y="41972"/>
                    <a:pt x="457977" y="10758"/>
                  </a:cubicBezTo>
                  <a:cubicBezTo>
                    <a:pt x="610377" y="-20456"/>
                    <a:pt x="845403" y="25448"/>
                    <a:pt x="931702" y="32792"/>
                  </a:cubicBezTo>
                  <a:cubicBezTo>
                    <a:pt x="1018001" y="40136"/>
                    <a:pt x="996885" y="47480"/>
                    <a:pt x="975769" y="54825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3752723" y="3205908"/>
              <a:ext cx="2908473" cy="1244906"/>
            </a:xfrm>
            <a:custGeom>
              <a:avLst/>
              <a:gdLst>
                <a:gd name="connsiteX0" fmla="*/ 0 w 2908473"/>
                <a:gd name="connsiteY0" fmla="*/ 1244906 h 1244906"/>
                <a:gd name="connsiteX1" fmla="*/ 451692 w 2908473"/>
                <a:gd name="connsiteY1" fmla="*/ 1222873 h 1244906"/>
                <a:gd name="connsiteX2" fmla="*/ 1167788 w 2908473"/>
                <a:gd name="connsiteY2" fmla="*/ 1200839 h 1244906"/>
                <a:gd name="connsiteX3" fmla="*/ 1861851 w 2908473"/>
                <a:gd name="connsiteY3" fmla="*/ 1233890 h 1244906"/>
                <a:gd name="connsiteX4" fmla="*/ 2610998 w 2908473"/>
                <a:gd name="connsiteY4" fmla="*/ 1013552 h 1244906"/>
                <a:gd name="connsiteX5" fmla="*/ 2908454 w 2908473"/>
                <a:gd name="connsiteY5" fmla="*/ 539827 h 1244906"/>
                <a:gd name="connsiteX6" fmla="*/ 2599981 w 2908473"/>
                <a:gd name="connsiteY6" fmla="*/ 110169 h 1244906"/>
                <a:gd name="connsiteX7" fmla="*/ 2269475 w 2908473"/>
                <a:gd name="connsiteY7" fmla="*/ 33051 h 1244906"/>
                <a:gd name="connsiteX8" fmla="*/ 2181340 w 2908473"/>
                <a:gd name="connsiteY8" fmla="*/ 0 h 124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8473" h="1244906">
                  <a:moveTo>
                    <a:pt x="0" y="1244906"/>
                  </a:moveTo>
                  <a:lnTo>
                    <a:pt x="451692" y="1222873"/>
                  </a:lnTo>
                  <a:cubicBezTo>
                    <a:pt x="646323" y="1215528"/>
                    <a:pt x="932762" y="1199003"/>
                    <a:pt x="1167788" y="1200839"/>
                  </a:cubicBezTo>
                  <a:cubicBezTo>
                    <a:pt x="1402814" y="1202675"/>
                    <a:pt x="1621316" y="1265105"/>
                    <a:pt x="1861851" y="1233890"/>
                  </a:cubicBezTo>
                  <a:cubicBezTo>
                    <a:pt x="2102386" y="1202675"/>
                    <a:pt x="2436564" y="1129229"/>
                    <a:pt x="2610998" y="1013552"/>
                  </a:cubicBezTo>
                  <a:cubicBezTo>
                    <a:pt x="2785432" y="897875"/>
                    <a:pt x="2910290" y="690391"/>
                    <a:pt x="2908454" y="539827"/>
                  </a:cubicBezTo>
                  <a:cubicBezTo>
                    <a:pt x="2906618" y="389263"/>
                    <a:pt x="2706478" y="194632"/>
                    <a:pt x="2599981" y="110169"/>
                  </a:cubicBezTo>
                  <a:cubicBezTo>
                    <a:pt x="2493485" y="25706"/>
                    <a:pt x="2339249" y="51412"/>
                    <a:pt x="2269475" y="33051"/>
                  </a:cubicBezTo>
                  <a:cubicBezTo>
                    <a:pt x="2199702" y="14689"/>
                    <a:pt x="2190521" y="7344"/>
                    <a:pt x="2181340" y="0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2341395" y="4331006"/>
              <a:ext cx="270307" cy="76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9253358"/>
                </p:ext>
              </p:extLst>
            </p:nvPr>
          </p:nvGraphicFramePr>
          <p:xfrm>
            <a:off x="2204987" y="4500868"/>
            <a:ext cx="202395" cy="263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94" name="Equation" r:id="rId4" imgW="126780" imgH="164814" progId="Equation.DSMT4">
                    <p:embed/>
                  </p:oleObj>
                </mc:Choice>
                <mc:Fallback>
                  <p:oleObj name="Equation" r:id="rId4" imgW="126780" imgH="164814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4987" y="4500868"/>
                          <a:ext cx="202395" cy="263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Straight Arrow Connector 28"/>
            <p:cNvCxnSpPr/>
            <p:nvPr/>
          </p:nvCxnSpPr>
          <p:spPr bwMode="auto">
            <a:xfrm>
              <a:off x="3157812" y="2974554"/>
              <a:ext cx="83449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2907212" y="3178079"/>
              <a:ext cx="83449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2644753" y="3382178"/>
              <a:ext cx="83449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2929900"/>
                </p:ext>
              </p:extLst>
            </p:nvPr>
          </p:nvGraphicFramePr>
          <p:xfrm>
            <a:off x="4027603" y="3018380"/>
            <a:ext cx="287204" cy="36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95" name="Equation" r:id="rId6" imgW="177646" imgH="228402" progId="Equation.DSMT4">
                    <p:embed/>
                  </p:oleObj>
                </mc:Choice>
                <mc:Fallback>
                  <p:oleObj name="Equation" r:id="rId6" imgW="177646" imgH="228402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7603" y="3018380"/>
                          <a:ext cx="287204" cy="36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 bwMode="auto">
            <a:xfrm>
              <a:off x="6551008" y="3242013"/>
              <a:ext cx="64999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5437770"/>
                </p:ext>
              </p:extLst>
            </p:nvPr>
          </p:nvGraphicFramePr>
          <p:xfrm>
            <a:off x="7391350" y="3122919"/>
            <a:ext cx="258763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96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350" y="3122919"/>
                          <a:ext cx="258763" cy="258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3" name="Straight Arrow Connector 62"/>
            <p:cNvCxnSpPr/>
            <p:nvPr/>
          </p:nvCxnSpPr>
          <p:spPr bwMode="auto">
            <a:xfrm flipV="1">
              <a:off x="2152885" y="2533880"/>
              <a:ext cx="376966" cy="4093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0477917"/>
                </p:ext>
              </p:extLst>
            </p:nvPr>
          </p:nvGraphicFramePr>
          <p:xfrm>
            <a:off x="2541091" y="2246833"/>
            <a:ext cx="22860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97" name="Equation" r:id="rId10" imgW="228488" imgH="247799" progId="Equation.DSMT4">
                    <p:embed/>
                  </p:oleObj>
                </mc:Choice>
                <mc:Fallback>
                  <p:oleObj name="Equation" r:id="rId10" imgW="228488" imgH="247799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1091" y="2246833"/>
                          <a:ext cx="22860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6" name="Straight Arrow Connector 65"/>
            <p:cNvCxnSpPr/>
            <p:nvPr/>
          </p:nvCxnSpPr>
          <p:spPr bwMode="auto">
            <a:xfrm rot="16200000">
              <a:off x="1856714" y="2670758"/>
              <a:ext cx="50080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959775"/>
                </p:ext>
              </p:extLst>
            </p:nvPr>
          </p:nvGraphicFramePr>
          <p:xfrm>
            <a:off x="1974742" y="2044700"/>
            <a:ext cx="20955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98" name="Equation" r:id="rId12" imgW="209420" imgH="257175" progId="Equation.DSMT4">
                    <p:embed/>
                  </p:oleObj>
                </mc:Choice>
                <mc:Fallback>
                  <p:oleObj name="Equation" r:id="rId12" imgW="209420" imgH="257175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4742" y="2044700"/>
                          <a:ext cx="209550" cy="257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Freeform 2"/>
            <p:cNvSpPr/>
            <p:nvPr/>
          </p:nvSpPr>
          <p:spPr bwMode="auto">
            <a:xfrm>
              <a:off x="4418907" y="3109836"/>
              <a:ext cx="1145755" cy="316410"/>
            </a:xfrm>
            <a:custGeom>
              <a:avLst/>
              <a:gdLst>
                <a:gd name="connsiteX0" fmla="*/ 0 w 1145755"/>
                <a:gd name="connsiteY0" fmla="*/ 316410 h 316410"/>
                <a:gd name="connsiteX1" fmla="*/ 253388 w 1145755"/>
                <a:gd name="connsiteY1" fmla="*/ 173191 h 316410"/>
                <a:gd name="connsiteX2" fmla="*/ 694063 w 1145755"/>
                <a:gd name="connsiteY2" fmla="*/ 18955 h 316410"/>
                <a:gd name="connsiteX3" fmla="*/ 1145755 w 1145755"/>
                <a:gd name="connsiteY3" fmla="*/ 7938 h 31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755" h="316410">
                  <a:moveTo>
                    <a:pt x="0" y="316410"/>
                  </a:moveTo>
                  <a:cubicBezTo>
                    <a:pt x="68855" y="269588"/>
                    <a:pt x="137711" y="222767"/>
                    <a:pt x="253388" y="173191"/>
                  </a:cubicBezTo>
                  <a:cubicBezTo>
                    <a:pt x="369065" y="123615"/>
                    <a:pt x="545335" y="46497"/>
                    <a:pt x="694063" y="18955"/>
                  </a:cubicBezTo>
                  <a:cubicBezTo>
                    <a:pt x="842791" y="-8587"/>
                    <a:pt x="994273" y="-325"/>
                    <a:pt x="1145755" y="7938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6090751"/>
                </p:ext>
              </p:extLst>
            </p:nvPr>
          </p:nvGraphicFramePr>
          <p:xfrm>
            <a:off x="4736427" y="2892754"/>
            <a:ext cx="244564" cy="285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99" name="Equation" r:id="rId14" imgW="152202" imgH="177569" progId="Equation.DSMT4">
                    <p:embed/>
                  </p:oleObj>
                </mc:Choice>
                <mc:Fallback>
                  <p:oleObj name="Equation" r:id="rId14" imgW="152202" imgH="177569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6427" y="2892754"/>
                          <a:ext cx="244564" cy="285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/>
            <p:cNvCxnSpPr>
              <a:stCxn id="3" idx="1"/>
            </p:cNvCxnSpPr>
            <p:nvPr/>
          </p:nvCxnSpPr>
          <p:spPr bwMode="auto">
            <a:xfrm>
              <a:off x="4672295" y="3283027"/>
              <a:ext cx="220282" cy="20397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9308224"/>
                </p:ext>
              </p:extLst>
            </p:nvPr>
          </p:nvGraphicFramePr>
          <p:xfrm>
            <a:off x="4958154" y="3219578"/>
            <a:ext cx="173613" cy="277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400" name="Equation" r:id="rId16" imgW="126835" imgH="202936" progId="Equation.DSMT4">
                    <p:embed/>
                  </p:oleObj>
                </mc:Choice>
                <mc:Fallback>
                  <p:oleObj name="Equation" r:id="rId16" imgW="126835" imgH="202936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8154" y="3219578"/>
                          <a:ext cx="173613" cy="2777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772286"/>
              </p:ext>
            </p:extLst>
          </p:nvPr>
        </p:nvGraphicFramePr>
        <p:xfrm>
          <a:off x="1615958" y="5370212"/>
          <a:ext cx="16224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01" name="Equation" r:id="rId18" imgW="888614" imgH="393529" progId="Equation.DSMT4">
                  <p:embed/>
                </p:oleObj>
              </mc:Choice>
              <mc:Fallback>
                <p:oleObj name="Equation" r:id="rId18" imgW="888614" imgH="393529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958" y="5370212"/>
                        <a:ext cx="1622425" cy="720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43288" y="1112916"/>
            <a:ext cx="4227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Current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 flowing across a path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: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61740" y="5388138"/>
            <a:ext cx="4281233" cy="73866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For the unit normal pictured above, this will give us the current crossing the curve from left to right.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860549" y="36280"/>
            <a:ext cx="514596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E8283E-EF8C-496D-A885-55EA3351E8FA}" type="slidenum">
              <a:rPr lang="en-US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389449"/>
              </p:ext>
            </p:extLst>
          </p:nvPr>
        </p:nvGraphicFramePr>
        <p:xfrm>
          <a:off x="866775" y="5006975"/>
          <a:ext cx="76120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05" name="Equation" r:id="rId4" imgW="5067000" imgH="393480" progId="Equation.DSMT4">
                  <p:embed/>
                </p:oleObj>
              </mc:Choice>
              <mc:Fallback>
                <p:oleObj name="Equation" r:id="rId4" imgW="5067000" imgH="39348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5006975"/>
                        <a:ext cx="761206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01773" y="927859"/>
            <a:ext cx="7332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Find the current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 flowing across the path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C </a:t>
            </a:r>
            <a:r>
              <a:rPr lang="en-US" sz="2000" dirty="0">
                <a:solidFill>
                  <a:schemeClr val="bg1"/>
                </a:solidFill>
              </a:rPr>
              <a:t>(from left to right).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1" y="1513114"/>
            <a:ext cx="8564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2"/>
                </a:solidFill>
              </a:rPr>
              <a:t> straight-line path of length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3</a:t>
            </a:r>
            <a:r>
              <a:rPr lang="en-US" dirty="0" smtClean="0">
                <a:solidFill>
                  <a:schemeClr val="bg2"/>
                </a:solidFill>
              </a:rPr>
              <a:t> meters, making an angle of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30</a:t>
            </a:r>
            <a:r>
              <a:rPr lang="en-US" baseline="30000" dirty="0" smtClean="0">
                <a:solidFill>
                  <a:schemeClr val="bg2"/>
                </a:solidFill>
                <a:latin typeface="+mn-lt"/>
              </a:rPr>
              <a:t>o</a:t>
            </a:r>
            <a:r>
              <a:rPr lang="en-US" dirty="0" smtClean="0">
                <a:solidFill>
                  <a:schemeClr val="bg2"/>
                </a:solidFill>
              </a:rPr>
              <a:t> from the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axis.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135179" name="Object 11"/>
          <p:cNvGraphicFramePr>
            <a:graphicFrameLocks noChangeAspect="1"/>
          </p:cNvGraphicFramePr>
          <p:nvPr/>
        </p:nvGraphicFramePr>
        <p:xfrm>
          <a:off x="3602038" y="6054725"/>
          <a:ext cx="14351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06" name="Equation" r:id="rId6" imgW="812447" imgH="253890" progId="Equation.DSMT4">
                  <p:embed/>
                </p:oleObj>
              </mc:Choice>
              <mc:Fallback>
                <p:oleObj name="Equation" r:id="rId6" imgW="812447" imgH="25389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038" y="6054725"/>
                        <a:ext cx="1435100" cy="4492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367831" y="6055031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475784" y="2099129"/>
            <a:ext cx="6272301" cy="2719281"/>
            <a:chOff x="1475784" y="2099129"/>
            <a:chExt cx="6272301" cy="2719281"/>
          </a:xfrm>
        </p:grpSpPr>
        <p:sp>
          <p:nvSpPr>
            <p:cNvPr id="5" name="Cube 4"/>
            <p:cNvSpPr/>
            <p:nvPr/>
          </p:nvSpPr>
          <p:spPr bwMode="auto">
            <a:xfrm>
              <a:off x="2061474" y="2896781"/>
              <a:ext cx="4330547" cy="771181"/>
            </a:xfrm>
            <a:prstGeom prst="cube">
              <a:avLst>
                <a:gd name="adj" fmla="val 94828"/>
              </a:avLst>
            </a:prstGeom>
            <a:solidFill>
              <a:srgbClr val="FF66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3751544" y="4295923"/>
              <a:ext cx="0" cy="4076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3859876" y="4423535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" name="Freeform 11"/>
            <p:cNvSpPr/>
            <p:nvPr/>
          </p:nvSpPr>
          <p:spPr bwMode="auto">
            <a:xfrm>
              <a:off x="1475784" y="3205512"/>
              <a:ext cx="2275760" cy="1304168"/>
            </a:xfrm>
            <a:custGeom>
              <a:avLst/>
              <a:gdLst>
                <a:gd name="connsiteX0" fmla="*/ 2275760 w 2275760"/>
                <a:gd name="connsiteY0" fmla="*/ 1277698 h 1304168"/>
                <a:gd name="connsiteX1" fmla="*/ 1757967 w 2275760"/>
                <a:gd name="connsiteY1" fmla="*/ 1299731 h 1304168"/>
                <a:gd name="connsiteX2" fmla="*/ 1030854 w 2275760"/>
                <a:gd name="connsiteY2" fmla="*/ 1200580 h 1304168"/>
                <a:gd name="connsiteX3" fmla="*/ 182555 w 2275760"/>
                <a:gd name="connsiteY3" fmla="*/ 748888 h 1304168"/>
                <a:gd name="connsiteX4" fmla="*/ 17302 w 2275760"/>
                <a:gd name="connsiteY4" fmla="*/ 220078 h 1304168"/>
                <a:gd name="connsiteX5" fmla="*/ 457977 w 2275760"/>
                <a:gd name="connsiteY5" fmla="*/ 10758 h 1304168"/>
                <a:gd name="connsiteX6" fmla="*/ 931702 w 2275760"/>
                <a:gd name="connsiteY6" fmla="*/ 32792 h 1304168"/>
                <a:gd name="connsiteX7" fmla="*/ 975769 w 2275760"/>
                <a:gd name="connsiteY7" fmla="*/ 54825 h 130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5760" h="1304168">
                  <a:moveTo>
                    <a:pt x="2275760" y="1277698"/>
                  </a:moveTo>
                  <a:cubicBezTo>
                    <a:pt x="2120605" y="1295141"/>
                    <a:pt x="1965451" y="1312584"/>
                    <a:pt x="1757967" y="1299731"/>
                  </a:cubicBezTo>
                  <a:cubicBezTo>
                    <a:pt x="1550483" y="1286878"/>
                    <a:pt x="1293423" y="1292387"/>
                    <a:pt x="1030854" y="1200580"/>
                  </a:cubicBezTo>
                  <a:cubicBezTo>
                    <a:pt x="768285" y="1108773"/>
                    <a:pt x="351480" y="912305"/>
                    <a:pt x="182555" y="748888"/>
                  </a:cubicBezTo>
                  <a:cubicBezTo>
                    <a:pt x="13630" y="585471"/>
                    <a:pt x="-28602" y="343099"/>
                    <a:pt x="17302" y="220078"/>
                  </a:cubicBezTo>
                  <a:cubicBezTo>
                    <a:pt x="63206" y="97057"/>
                    <a:pt x="305577" y="41972"/>
                    <a:pt x="457977" y="10758"/>
                  </a:cubicBezTo>
                  <a:cubicBezTo>
                    <a:pt x="610377" y="-20456"/>
                    <a:pt x="845403" y="25448"/>
                    <a:pt x="931702" y="32792"/>
                  </a:cubicBezTo>
                  <a:cubicBezTo>
                    <a:pt x="1018001" y="40136"/>
                    <a:pt x="996885" y="47480"/>
                    <a:pt x="975769" y="54825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3850695" y="3260337"/>
              <a:ext cx="2908473" cy="1244906"/>
            </a:xfrm>
            <a:custGeom>
              <a:avLst/>
              <a:gdLst>
                <a:gd name="connsiteX0" fmla="*/ 0 w 2908473"/>
                <a:gd name="connsiteY0" fmla="*/ 1244906 h 1244906"/>
                <a:gd name="connsiteX1" fmla="*/ 451692 w 2908473"/>
                <a:gd name="connsiteY1" fmla="*/ 1222873 h 1244906"/>
                <a:gd name="connsiteX2" fmla="*/ 1167788 w 2908473"/>
                <a:gd name="connsiteY2" fmla="*/ 1200839 h 1244906"/>
                <a:gd name="connsiteX3" fmla="*/ 1861851 w 2908473"/>
                <a:gd name="connsiteY3" fmla="*/ 1233890 h 1244906"/>
                <a:gd name="connsiteX4" fmla="*/ 2610998 w 2908473"/>
                <a:gd name="connsiteY4" fmla="*/ 1013552 h 1244906"/>
                <a:gd name="connsiteX5" fmla="*/ 2908454 w 2908473"/>
                <a:gd name="connsiteY5" fmla="*/ 539827 h 1244906"/>
                <a:gd name="connsiteX6" fmla="*/ 2599981 w 2908473"/>
                <a:gd name="connsiteY6" fmla="*/ 110169 h 1244906"/>
                <a:gd name="connsiteX7" fmla="*/ 2269475 w 2908473"/>
                <a:gd name="connsiteY7" fmla="*/ 33051 h 1244906"/>
                <a:gd name="connsiteX8" fmla="*/ 2181340 w 2908473"/>
                <a:gd name="connsiteY8" fmla="*/ 0 h 124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8473" h="1244906">
                  <a:moveTo>
                    <a:pt x="0" y="1244906"/>
                  </a:moveTo>
                  <a:lnTo>
                    <a:pt x="451692" y="1222873"/>
                  </a:lnTo>
                  <a:cubicBezTo>
                    <a:pt x="646323" y="1215528"/>
                    <a:pt x="932762" y="1199003"/>
                    <a:pt x="1167788" y="1200839"/>
                  </a:cubicBezTo>
                  <a:cubicBezTo>
                    <a:pt x="1402814" y="1202675"/>
                    <a:pt x="1621316" y="1265105"/>
                    <a:pt x="1861851" y="1233890"/>
                  </a:cubicBezTo>
                  <a:cubicBezTo>
                    <a:pt x="2102386" y="1202675"/>
                    <a:pt x="2436564" y="1129229"/>
                    <a:pt x="2610998" y="1013552"/>
                  </a:cubicBezTo>
                  <a:cubicBezTo>
                    <a:pt x="2785432" y="897875"/>
                    <a:pt x="2910290" y="690391"/>
                    <a:pt x="2908454" y="539827"/>
                  </a:cubicBezTo>
                  <a:cubicBezTo>
                    <a:pt x="2906618" y="389263"/>
                    <a:pt x="2706478" y="194632"/>
                    <a:pt x="2599981" y="110169"/>
                  </a:cubicBezTo>
                  <a:cubicBezTo>
                    <a:pt x="2493485" y="25706"/>
                    <a:pt x="2339249" y="51412"/>
                    <a:pt x="2269475" y="33051"/>
                  </a:cubicBezTo>
                  <a:cubicBezTo>
                    <a:pt x="2199702" y="14689"/>
                    <a:pt x="2190521" y="7344"/>
                    <a:pt x="2181340" y="0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2439367" y="4385435"/>
              <a:ext cx="270307" cy="762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9253358"/>
                </p:ext>
              </p:extLst>
            </p:nvPr>
          </p:nvGraphicFramePr>
          <p:xfrm>
            <a:off x="2302959" y="4555297"/>
            <a:ext cx="202395" cy="263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07" name="Equation" r:id="rId8" imgW="126780" imgH="164814" progId="Equation.DSMT4">
                    <p:embed/>
                  </p:oleObj>
                </mc:Choice>
                <mc:Fallback>
                  <p:oleObj name="Equation" r:id="rId8" imgW="126780" imgH="164814" progId="Equation.DSMT4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2959" y="4555297"/>
                          <a:ext cx="202395" cy="263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Straight Arrow Connector 28"/>
            <p:cNvCxnSpPr/>
            <p:nvPr/>
          </p:nvCxnSpPr>
          <p:spPr bwMode="auto">
            <a:xfrm>
              <a:off x="3255784" y="3028983"/>
              <a:ext cx="83449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3005184" y="3232508"/>
              <a:ext cx="83449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2742725" y="3436607"/>
              <a:ext cx="83449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2929900"/>
                </p:ext>
              </p:extLst>
            </p:nvPr>
          </p:nvGraphicFramePr>
          <p:xfrm>
            <a:off x="4125575" y="3072809"/>
            <a:ext cx="287204" cy="36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08" name="Equation" r:id="rId10" imgW="177646" imgH="228402" progId="Equation.DSMT4">
                    <p:embed/>
                  </p:oleObj>
                </mc:Choice>
                <mc:Fallback>
                  <p:oleObj name="Equation" r:id="rId10" imgW="177646" imgH="228402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5575" y="3072809"/>
                          <a:ext cx="287204" cy="36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 bwMode="auto">
            <a:xfrm>
              <a:off x="6648980" y="3296442"/>
              <a:ext cx="64999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5437770"/>
                </p:ext>
              </p:extLst>
            </p:nvPr>
          </p:nvGraphicFramePr>
          <p:xfrm>
            <a:off x="7489322" y="3177348"/>
            <a:ext cx="258763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09" name="Equation" r:id="rId12" imgW="126725" imgH="126725" progId="Equation.DSMT4">
                    <p:embed/>
                  </p:oleObj>
                </mc:Choice>
                <mc:Fallback>
                  <p:oleObj name="Equation" r:id="rId12" imgW="126725" imgH="126725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9322" y="3177348"/>
                          <a:ext cx="258763" cy="258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3" name="Straight Arrow Connector 62"/>
            <p:cNvCxnSpPr/>
            <p:nvPr/>
          </p:nvCxnSpPr>
          <p:spPr bwMode="auto">
            <a:xfrm flipV="1">
              <a:off x="2250857" y="2588309"/>
              <a:ext cx="376966" cy="4093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0477917"/>
                </p:ext>
              </p:extLst>
            </p:nvPr>
          </p:nvGraphicFramePr>
          <p:xfrm>
            <a:off x="2639063" y="2301262"/>
            <a:ext cx="22860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10" name="Equation" r:id="rId14" imgW="228488" imgH="247799" progId="Equation.DSMT4">
                    <p:embed/>
                  </p:oleObj>
                </mc:Choice>
                <mc:Fallback>
                  <p:oleObj name="Equation" r:id="rId14" imgW="228488" imgH="247799" progId="Equation.DSMT4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9063" y="2301262"/>
                          <a:ext cx="22860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6" name="Straight Arrow Connector 65"/>
            <p:cNvCxnSpPr/>
            <p:nvPr/>
          </p:nvCxnSpPr>
          <p:spPr bwMode="auto">
            <a:xfrm rot="16200000">
              <a:off x="1954686" y="2725187"/>
              <a:ext cx="50080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959775"/>
                </p:ext>
              </p:extLst>
            </p:nvPr>
          </p:nvGraphicFramePr>
          <p:xfrm>
            <a:off x="2072714" y="2099129"/>
            <a:ext cx="20955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11" name="Equation" r:id="rId16" imgW="209420" imgH="257175" progId="Equation.DSMT4">
                    <p:embed/>
                  </p:oleObj>
                </mc:Choice>
                <mc:Fallback>
                  <p:oleObj name="Equation" r:id="rId16" imgW="209420" imgH="257175" progId="Equation.DSMT4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2714" y="2099129"/>
                          <a:ext cx="209550" cy="257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6090751"/>
                </p:ext>
              </p:extLst>
            </p:nvPr>
          </p:nvGraphicFramePr>
          <p:xfrm>
            <a:off x="5313372" y="2895600"/>
            <a:ext cx="218797" cy="255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12" name="Equation" r:id="rId18" imgW="152202" imgH="177569" progId="Equation.DSMT4">
                    <p:embed/>
                  </p:oleObj>
                </mc:Choice>
                <mc:Fallback>
                  <p:oleObj name="Equation" r:id="rId18" imgW="152202" imgH="177569" progId="Equation.DSMT4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3372" y="2895600"/>
                          <a:ext cx="218797" cy="255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/>
            <p:cNvCxnSpPr/>
            <p:nvPr/>
          </p:nvCxnSpPr>
          <p:spPr bwMode="auto">
            <a:xfrm>
              <a:off x="4900899" y="3261254"/>
              <a:ext cx="106530" cy="2221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9308224"/>
                </p:ext>
              </p:extLst>
            </p:nvPr>
          </p:nvGraphicFramePr>
          <p:xfrm>
            <a:off x="4686006" y="3350206"/>
            <a:ext cx="173613" cy="277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13" name="Equation" r:id="rId20" imgW="126835" imgH="202936" progId="Equation.DSMT4">
                    <p:embed/>
                  </p:oleObj>
                </mc:Choice>
                <mc:Fallback>
                  <p:oleObj name="Equation" r:id="rId20" imgW="126835" imgH="202936" progId="Equation.DSMT4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6006" y="3350206"/>
                          <a:ext cx="173613" cy="2777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178" name="Object 10"/>
            <p:cNvGraphicFramePr>
              <a:graphicFrameLocks noChangeAspect="1"/>
            </p:cNvGraphicFramePr>
            <p:nvPr/>
          </p:nvGraphicFramePr>
          <p:xfrm>
            <a:off x="3541828" y="2314123"/>
            <a:ext cx="1777316" cy="418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14" name="Equation" r:id="rId22" imgW="1079032" imgH="253890" progId="Equation.DSMT4">
                    <p:embed/>
                  </p:oleObj>
                </mc:Choice>
                <mc:Fallback>
                  <p:oleObj name="Equation" r:id="rId22" imgW="1079032" imgH="253890" progId="Equation.DSMT4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1828" y="2314123"/>
                          <a:ext cx="1777316" cy="418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180" name="Object 12"/>
            <p:cNvGraphicFramePr>
              <a:graphicFrameLocks noChangeAspect="1"/>
            </p:cNvGraphicFramePr>
            <p:nvPr/>
          </p:nvGraphicFramePr>
          <p:xfrm>
            <a:off x="4660674" y="3009899"/>
            <a:ext cx="198869" cy="216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15" name="Equation" r:id="rId24" imgW="139639" imgH="152334" progId="Equation.DSMT4">
                    <p:embed/>
                  </p:oleObj>
                </mc:Choice>
                <mc:Fallback>
                  <p:oleObj name="Equation" r:id="rId24" imgW="139639" imgH="152334" progId="Equation.DSMT4">
                    <p:embed/>
                    <p:pic>
                      <p:nvPicPr>
                        <p:cNvPr id="0" name="Picture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0674" y="3009899"/>
                          <a:ext cx="198869" cy="2169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Straight Connector 43"/>
            <p:cNvCxnSpPr/>
            <p:nvPr/>
          </p:nvCxnSpPr>
          <p:spPr bwMode="auto">
            <a:xfrm>
              <a:off x="4910739" y="3265074"/>
              <a:ext cx="60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7" name="Freeform 46"/>
            <p:cNvSpPr/>
            <p:nvPr/>
          </p:nvSpPr>
          <p:spPr bwMode="auto">
            <a:xfrm>
              <a:off x="4970931" y="3258673"/>
              <a:ext cx="45719" cy="98612"/>
            </a:xfrm>
            <a:custGeom>
              <a:avLst/>
              <a:gdLst>
                <a:gd name="connsiteX0" fmla="*/ 58270 w 63500"/>
                <a:gd name="connsiteY0" fmla="*/ 0 h 129988"/>
                <a:gd name="connsiteX1" fmla="*/ 53788 w 63500"/>
                <a:gd name="connsiteY1" fmla="*/ 80682 h 129988"/>
                <a:gd name="connsiteX2" fmla="*/ 0 w 63500"/>
                <a:gd name="connsiteY2" fmla="*/ 129988 h 129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500" h="129988">
                  <a:moveTo>
                    <a:pt x="58270" y="0"/>
                  </a:moveTo>
                  <a:cubicBezTo>
                    <a:pt x="60885" y="29508"/>
                    <a:pt x="63500" y="59017"/>
                    <a:pt x="53788" y="80682"/>
                  </a:cubicBezTo>
                  <a:cubicBezTo>
                    <a:pt x="44076" y="102347"/>
                    <a:pt x="22038" y="116167"/>
                    <a:pt x="0" y="129988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135181" name="Object 13"/>
            <p:cNvGraphicFramePr>
              <a:graphicFrameLocks noChangeAspect="1"/>
            </p:cNvGraphicFramePr>
            <p:nvPr/>
          </p:nvGraphicFramePr>
          <p:xfrm>
            <a:off x="5276850" y="3302000"/>
            <a:ext cx="2413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16" name="Equation" r:id="rId26" imgW="241195" imgH="203112" progId="Equation.DSMT4">
                    <p:embed/>
                  </p:oleObj>
                </mc:Choice>
                <mc:Fallback>
                  <p:oleObj name="Equation" r:id="rId26" imgW="241195" imgH="203112" progId="Equation.DSMT4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6850" y="3302000"/>
                          <a:ext cx="2413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Freeform 51"/>
            <p:cNvSpPr/>
            <p:nvPr/>
          </p:nvSpPr>
          <p:spPr bwMode="auto">
            <a:xfrm>
              <a:off x="5105400" y="3143250"/>
              <a:ext cx="37042" cy="114300"/>
            </a:xfrm>
            <a:custGeom>
              <a:avLst/>
              <a:gdLst>
                <a:gd name="connsiteX0" fmla="*/ 0 w 37042"/>
                <a:gd name="connsiteY0" fmla="*/ 0 h 114300"/>
                <a:gd name="connsiteX1" fmla="*/ 31750 w 37042"/>
                <a:gd name="connsiteY1" fmla="*/ 57150 h 114300"/>
                <a:gd name="connsiteX2" fmla="*/ 31750 w 37042"/>
                <a:gd name="connsiteY2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042" h="114300">
                  <a:moveTo>
                    <a:pt x="0" y="0"/>
                  </a:moveTo>
                  <a:cubicBezTo>
                    <a:pt x="13229" y="19050"/>
                    <a:pt x="26458" y="38100"/>
                    <a:pt x="31750" y="57150"/>
                  </a:cubicBezTo>
                  <a:cubicBezTo>
                    <a:pt x="37042" y="76200"/>
                    <a:pt x="34396" y="95250"/>
                    <a:pt x="31750" y="11430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135182" name="Object 14"/>
            <p:cNvGraphicFramePr>
              <a:graphicFrameLocks noChangeAspect="1"/>
            </p:cNvGraphicFramePr>
            <p:nvPr/>
          </p:nvGraphicFramePr>
          <p:xfrm>
            <a:off x="5187950" y="3054350"/>
            <a:ext cx="2413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17" name="Equation" r:id="rId28" imgW="241195" imgH="203112" progId="Equation.DSMT4">
                    <p:embed/>
                  </p:oleObj>
                </mc:Choice>
                <mc:Fallback>
                  <p:oleObj name="Equation" r:id="rId28" imgW="241195" imgH="203112" progId="Equation.DSMT4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7950" y="3054350"/>
                          <a:ext cx="2413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Connector 31"/>
            <p:cNvCxnSpPr/>
            <p:nvPr/>
          </p:nvCxnSpPr>
          <p:spPr bwMode="auto">
            <a:xfrm flipV="1">
              <a:off x="4495800" y="3113314"/>
              <a:ext cx="685802" cy="3374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aphicFrame>
        <p:nvGraphicFramePr>
          <p:cNvPr id="135248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765989"/>
              </p:ext>
            </p:extLst>
          </p:nvPr>
        </p:nvGraphicFramePr>
        <p:xfrm>
          <a:off x="5994400" y="2316163"/>
          <a:ext cx="27273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18" name="Equation" r:id="rId30" imgW="2145960" imgH="330120" progId="Equation.DSMT4">
                  <p:embed/>
                </p:oleObj>
              </mc:Choice>
              <mc:Fallback>
                <p:oleObj name="Equation" r:id="rId30" imgW="2145960" imgH="33012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2316163"/>
                        <a:ext cx="27273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34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3" name="Picture 43" descr="amp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417" y="604610"/>
            <a:ext cx="1990725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4" name="Text Box 44"/>
          <p:cNvSpPr txBox="1">
            <a:spLocks noChangeArrowheads="1"/>
          </p:cNvSpPr>
          <p:nvPr/>
        </p:nvSpPr>
        <p:spPr bwMode="auto">
          <a:xfrm>
            <a:off x="7165892" y="3217635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Ampere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26853-6888-4344-A633-5D232A6CF8F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43214" y="1216373"/>
            <a:ext cx="3144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History of the Ampere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615440" y="0"/>
            <a:ext cx="379909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(cont.)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8335" y="2186525"/>
            <a:ext cx="3062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bg2"/>
                </a:solidFill>
              </a:rPr>
              <a:t> Before May 20, 2019: 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2199" y="2720225"/>
            <a:ext cx="480639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amp was defined first, from the force between two parallel wires.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coulomb was then defined from the amount of charge flowing in one second.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8335" y="4366029"/>
            <a:ext cx="2833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bg2"/>
                </a:solidFill>
              </a:rPr>
              <a:t> After May 20, 2019: 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62199" y="4899729"/>
            <a:ext cx="480639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coulomb was defined first.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amp was then defined from the flow rate of one coulomb per second.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6542457" y="4051927"/>
            <a:ext cx="211772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</a:rPr>
              <a:t>1 </a:t>
            </a:r>
            <a:r>
              <a:rPr lang="en-US" sz="2000" dirty="0" smtClean="0">
                <a:solidFill>
                  <a:schemeClr val="bg1"/>
                </a:solidFill>
              </a:rPr>
              <a:t>amp </a:t>
            </a:r>
            <a:r>
              <a:rPr lang="en-US" sz="2000" dirty="0">
                <a:solidFill>
                  <a:schemeClr val="bg2"/>
                </a:solidFill>
                <a:sym typeface="Symbol" panose="05050102010706020507" pitchFamily="18" charset="2"/>
              </a:rPr>
              <a:t>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1 [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C/s</a:t>
            </a:r>
            <a:r>
              <a:rPr lang="en-US" sz="2000" dirty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65757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791712" y="0"/>
            <a:ext cx="379909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(cont.)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230706" y="5671442"/>
          <a:ext cx="4996790" cy="487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Equation" r:id="rId4" imgW="2603500" imgH="254000" progId="Equation.DSMT4">
                  <p:embed/>
                </p:oleObj>
              </mc:Choice>
              <mc:Fallback>
                <p:oleObj name="Equation" r:id="rId4" imgW="2603500" imgH="254000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706" y="5671442"/>
                        <a:ext cx="4996790" cy="487527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1"/>
          <p:cNvSpPr txBox="1">
            <a:spLocks noChangeArrowheads="1"/>
          </p:cNvSpPr>
          <p:nvPr/>
        </p:nvSpPr>
        <p:spPr bwMode="auto">
          <a:xfrm>
            <a:off x="350838" y="5136064"/>
            <a:ext cx="27289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chemeClr val="bg1"/>
                </a:solidFill>
              </a:rPr>
              <a:t>Definition</a:t>
            </a:r>
            <a:r>
              <a:rPr lang="en-US" sz="2000" dirty="0">
                <a:solidFill>
                  <a:schemeClr val="bg1"/>
                </a:solidFill>
              </a:rPr>
              <a:t> of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=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 Amp: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83213" y="792372"/>
            <a:ext cx="836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chemeClr val="bg1"/>
                </a:solidFill>
              </a:rPr>
              <a:t>Previous definition </a:t>
            </a:r>
            <a:r>
              <a:rPr lang="en-US" sz="2000" b="1" dirty="0">
                <a:solidFill>
                  <a:schemeClr val="bg1"/>
                </a:solidFill>
              </a:rPr>
              <a:t>o</a:t>
            </a:r>
            <a:r>
              <a:rPr lang="en-US" sz="2000" b="1" dirty="0" smtClean="0">
                <a:solidFill>
                  <a:schemeClr val="bg1"/>
                </a:solidFill>
              </a:rPr>
              <a:t>f Amp (before May 20, 2019):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34FE0-A93F-4291-8E0E-AF39E377CFD7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89375" y="3987402"/>
          <a:ext cx="13652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Equation" r:id="rId6" imgW="710891" imgH="418918" progId="Equation.DSMT4">
                  <p:embed/>
                </p:oleObj>
              </mc:Choice>
              <mc:Fallback>
                <p:oleObj name="Equation" r:id="rId6" imgW="710891" imgH="418918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3987402"/>
                        <a:ext cx="1365250" cy="803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061547"/>
              </p:ext>
            </p:extLst>
          </p:nvPr>
        </p:nvGraphicFramePr>
        <p:xfrm>
          <a:off x="5942013" y="4195763"/>
          <a:ext cx="25638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Equation" r:id="rId8" imgW="1333440" imgH="241200" progId="Equation.DSMT4">
                  <p:embed/>
                </p:oleObj>
              </mc:Choice>
              <mc:Fallback>
                <p:oleObj name="Equation" r:id="rId8" imgW="1333440" imgH="24120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013" y="4195763"/>
                        <a:ext cx="2563812" cy="463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ight Arrow 25"/>
          <p:cNvSpPr/>
          <p:nvPr/>
        </p:nvSpPr>
        <p:spPr bwMode="auto">
          <a:xfrm rot="16200000">
            <a:off x="6448303" y="5061976"/>
            <a:ext cx="439387" cy="2731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6250" y="4198539"/>
            <a:ext cx="3243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later in the semester: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695575" y="6359439"/>
            <a:ext cx="4086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/>
              </a:rPr>
              <a:t> </a:t>
            </a:r>
            <a:r>
              <a:rPr lang="en-US" sz="1600" b="1" dirty="0" smtClean="0">
                <a:solidFill>
                  <a:schemeClr val="bg2"/>
                </a:solidFill>
                <a:latin typeface="+mj-lt"/>
                <a:sym typeface="Symbol"/>
              </a:rPr>
              <a:t>Note: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/>
              </a:rPr>
              <a:t> </a:t>
            </a:r>
            <a:r>
              <a:rPr lang="en-US" sz="1600" baseline="-25000" dirty="0" smtClean="0">
                <a:solidFill>
                  <a:schemeClr val="bg2"/>
                </a:solidFill>
                <a:latin typeface="+mn-lt"/>
                <a:sym typeface="Symbol"/>
              </a:rPr>
              <a:t>0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Symbol"/>
              </a:rPr>
              <a:t> = 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permeability of free space.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233487" y="1508241"/>
            <a:ext cx="7010400" cy="2314209"/>
            <a:chOff x="1110925" y="1201329"/>
            <a:chExt cx="7010400" cy="2314209"/>
          </a:xfrm>
        </p:grpSpPr>
        <p:sp>
          <p:nvSpPr>
            <p:cNvPr id="2056" name="Line 14"/>
            <p:cNvSpPr>
              <a:spLocks noChangeShapeType="1"/>
            </p:cNvSpPr>
            <p:nvPr/>
          </p:nvSpPr>
          <p:spPr bwMode="auto">
            <a:xfrm>
              <a:off x="5003805" y="2874187"/>
              <a:ext cx="0" cy="53572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7" name="Line 18"/>
            <p:cNvSpPr>
              <a:spLocks noChangeShapeType="1"/>
            </p:cNvSpPr>
            <p:nvPr/>
          </p:nvSpPr>
          <p:spPr bwMode="auto">
            <a:xfrm>
              <a:off x="1849054" y="1843900"/>
              <a:ext cx="433194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8" name="Line 19"/>
            <p:cNvSpPr>
              <a:spLocks noChangeShapeType="1"/>
            </p:cNvSpPr>
            <p:nvPr/>
          </p:nvSpPr>
          <p:spPr bwMode="auto">
            <a:xfrm>
              <a:off x="3404681" y="1843900"/>
              <a:ext cx="152388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9" name="Text Box 20"/>
            <p:cNvSpPr txBox="1">
              <a:spLocks noChangeArrowheads="1"/>
            </p:cNvSpPr>
            <p:nvPr/>
          </p:nvSpPr>
          <p:spPr bwMode="auto">
            <a:xfrm>
              <a:off x="3434841" y="1947088"/>
              <a:ext cx="50954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2060" name="Line 21"/>
            <p:cNvSpPr>
              <a:spLocks noChangeShapeType="1"/>
            </p:cNvSpPr>
            <p:nvPr/>
          </p:nvSpPr>
          <p:spPr bwMode="auto">
            <a:xfrm>
              <a:off x="1849054" y="2823388"/>
              <a:ext cx="433194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1" name="Line 22"/>
            <p:cNvSpPr>
              <a:spLocks noChangeShapeType="1"/>
            </p:cNvSpPr>
            <p:nvPr/>
          </p:nvSpPr>
          <p:spPr bwMode="auto">
            <a:xfrm flipH="1" flipV="1">
              <a:off x="3323725" y="2821800"/>
              <a:ext cx="163500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2" name="Text Box 23"/>
            <p:cNvSpPr txBox="1">
              <a:spLocks noChangeArrowheads="1"/>
            </p:cNvSpPr>
            <p:nvPr/>
          </p:nvSpPr>
          <p:spPr bwMode="auto">
            <a:xfrm>
              <a:off x="3293565" y="2948800"/>
              <a:ext cx="50954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2063" name="Line 30"/>
            <p:cNvSpPr>
              <a:spLocks noChangeShapeType="1"/>
            </p:cNvSpPr>
            <p:nvPr/>
          </p:nvSpPr>
          <p:spPr bwMode="auto">
            <a:xfrm>
              <a:off x="2195102" y="1851838"/>
              <a:ext cx="0" cy="952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4" name="Text Box 31"/>
            <p:cNvSpPr txBox="1">
              <a:spLocks noChangeArrowheads="1"/>
            </p:cNvSpPr>
            <p:nvPr/>
          </p:nvSpPr>
          <p:spPr bwMode="auto">
            <a:xfrm>
              <a:off x="2172879" y="2121713"/>
              <a:ext cx="50954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d</a:t>
              </a:r>
            </a:p>
          </p:txBody>
        </p:sp>
        <p:sp>
          <p:nvSpPr>
            <p:cNvPr id="2065" name="Text Box 38"/>
            <p:cNvSpPr txBox="1">
              <a:spLocks noChangeArrowheads="1"/>
            </p:cNvSpPr>
            <p:nvPr/>
          </p:nvSpPr>
          <p:spPr bwMode="auto">
            <a:xfrm>
              <a:off x="5252385" y="2863075"/>
              <a:ext cx="50954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F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lang="en-US" sz="2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66" name="Line 44"/>
            <p:cNvSpPr>
              <a:spLocks noChangeShapeType="1"/>
            </p:cNvSpPr>
            <p:nvPr/>
          </p:nvSpPr>
          <p:spPr bwMode="auto">
            <a:xfrm>
              <a:off x="6671497" y="2818625"/>
              <a:ext cx="0" cy="5810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7" name="Text Box 45"/>
            <p:cNvSpPr txBox="1">
              <a:spLocks noChangeArrowheads="1"/>
            </p:cNvSpPr>
            <p:nvPr/>
          </p:nvSpPr>
          <p:spPr bwMode="auto">
            <a:xfrm>
              <a:off x="6800074" y="3118663"/>
              <a:ext cx="50954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x</a:t>
              </a:r>
            </a:p>
          </p:txBody>
        </p:sp>
        <p:sp>
          <p:nvSpPr>
            <p:cNvPr id="2068" name="Line 46"/>
            <p:cNvSpPr>
              <a:spLocks noChangeShapeType="1"/>
            </p:cNvSpPr>
            <p:nvPr/>
          </p:nvSpPr>
          <p:spPr bwMode="auto">
            <a:xfrm>
              <a:off x="6366721" y="2817038"/>
              <a:ext cx="52700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9" name="Text Box 47"/>
            <p:cNvSpPr txBox="1">
              <a:spLocks noChangeArrowheads="1"/>
            </p:cNvSpPr>
            <p:nvPr/>
          </p:nvSpPr>
          <p:spPr bwMode="auto">
            <a:xfrm>
              <a:off x="1110925" y="1660390"/>
              <a:ext cx="50161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# 1</a:t>
              </a:r>
            </a:p>
          </p:txBody>
        </p:sp>
        <p:sp>
          <p:nvSpPr>
            <p:cNvPr id="2070" name="Text Box 48"/>
            <p:cNvSpPr txBox="1">
              <a:spLocks noChangeArrowheads="1"/>
            </p:cNvSpPr>
            <p:nvPr/>
          </p:nvSpPr>
          <p:spPr bwMode="auto">
            <a:xfrm>
              <a:off x="1122037" y="2646844"/>
              <a:ext cx="50161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# 2</a:t>
              </a:r>
            </a:p>
          </p:txBody>
        </p:sp>
        <p:sp>
          <p:nvSpPr>
            <p:cNvPr id="2071" name="Text Box 50"/>
            <p:cNvSpPr txBox="1">
              <a:spLocks noChangeArrowheads="1"/>
            </p:cNvSpPr>
            <p:nvPr/>
          </p:nvSpPr>
          <p:spPr bwMode="auto">
            <a:xfrm>
              <a:off x="3999946" y="2159813"/>
              <a:ext cx="412137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Two infinite wires carrying DC currents</a:t>
              </a:r>
            </a:p>
          </p:txBody>
        </p:sp>
        <p:graphicFrame>
          <p:nvGraphicFramePr>
            <p:cNvPr id="3" name="Object 5"/>
            <p:cNvGraphicFramePr>
              <a:graphicFrameLocks noChangeAspect="1"/>
            </p:cNvGraphicFramePr>
            <p:nvPr/>
          </p:nvGraphicFramePr>
          <p:xfrm>
            <a:off x="5205532" y="1353799"/>
            <a:ext cx="1031496" cy="363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7" name="Equation" r:id="rId10" imgW="647700" imgH="228600" progId="Equation.DSMT4">
                    <p:embed/>
                  </p:oleObj>
                </mc:Choice>
                <mc:Fallback>
                  <p:oleObj name="Equation" r:id="rId10" imgW="647700" imgH="228600" progId="Equation.DSMT4">
                    <p:embed/>
                    <p:pic>
                      <p:nvPicPr>
                        <p:cNvPr id="0" name="Picture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5532" y="1353799"/>
                          <a:ext cx="1031496" cy="3635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Line 14"/>
            <p:cNvSpPr>
              <a:spLocks noChangeShapeType="1"/>
            </p:cNvSpPr>
            <p:nvPr/>
          </p:nvSpPr>
          <p:spPr bwMode="auto">
            <a:xfrm flipV="1">
              <a:off x="4978784" y="1201329"/>
              <a:ext cx="0" cy="56105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223919" y="477981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Exact value!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791712" y="0"/>
            <a:ext cx="379909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(cont.)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302389" y="888766"/>
            <a:ext cx="836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chemeClr val="bg1"/>
                </a:solidFill>
              </a:rPr>
              <a:t>Present definition </a:t>
            </a:r>
            <a:r>
              <a:rPr lang="en-US" sz="2000" b="1" dirty="0">
                <a:solidFill>
                  <a:schemeClr val="bg1"/>
                </a:solidFill>
              </a:rPr>
              <a:t>o</a:t>
            </a:r>
            <a:r>
              <a:rPr lang="en-US" sz="2000" b="1" dirty="0" smtClean="0">
                <a:solidFill>
                  <a:schemeClr val="bg1"/>
                </a:solidFill>
              </a:rPr>
              <a:t>f Amp (after May 20, 2019):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34FE0-A93F-4291-8E0E-AF39E377CFD7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548736"/>
              </p:ext>
            </p:extLst>
          </p:nvPr>
        </p:nvGraphicFramePr>
        <p:xfrm>
          <a:off x="2141538" y="4589463"/>
          <a:ext cx="40274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8" name="Equation" r:id="rId4" imgW="2095500" imgH="241300" progId="Equation.DSMT4">
                  <p:embed/>
                </p:oleObj>
              </mc:Choice>
              <mc:Fallback>
                <p:oleObj name="Equation" r:id="rId4" imgW="2095500" imgH="2413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4589463"/>
                        <a:ext cx="4027487" cy="463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610219"/>
              </p:ext>
            </p:extLst>
          </p:nvPr>
        </p:nvGraphicFramePr>
        <p:xfrm>
          <a:off x="1371196" y="3307993"/>
          <a:ext cx="4467151" cy="446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9" name="Equation" r:id="rId6" imgW="2540000" imgH="254000" progId="Equation.DSMT4">
                  <p:embed/>
                </p:oleObj>
              </mc:Choice>
              <mc:Fallback>
                <p:oleObj name="Equation" r:id="rId6" imgW="2540000" imgH="2540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196" y="3307993"/>
                        <a:ext cx="4467151" cy="446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3199898" y="1541052"/>
            <a:ext cx="211772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bg2"/>
                </a:solidFill>
              </a:rPr>
              <a:t>1 </a:t>
            </a:r>
            <a:r>
              <a:rPr lang="en-US" sz="2000" dirty="0" smtClean="0">
                <a:solidFill>
                  <a:schemeClr val="bg2"/>
                </a:solidFill>
              </a:rPr>
              <a:t>amp </a:t>
            </a:r>
            <a:r>
              <a:rPr lang="en-US" sz="2000" dirty="0" smtClean="0">
                <a:solidFill>
                  <a:schemeClr val="bg2"/>
                </a:solidFill>
                <a:sym typeface="Symbol" panose="05050102010706020507" pitchFamily="18" charset="2"/>
              </a:rPr>
              <a:t>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1 [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C/s</a:t>
            </a:r>
            <a:r>
              <a:rPr lang="en-US" sz="2000" dirty="0">
                <a:solidFill>
                  <a:schemeClr val="bg2"/>
                </a:solidFill>
              </a:rPr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5115" y="2804369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Present </a:t>
            </a:r>
            <a:r>
              <a:rPr lang="en-US" u="sng" dirty="0" smtClean="0">
                <a:solidFill>
                  <a:schemeClr val="bg1"/>
                </a:solidFill>
              </a:rPr>
              <a:t>definition</a:t>
            </a:r>
            <a:r>
              <a:rPr lang="en-US" dirty="0" smtClean="0">
                <a:solidFill>
                  <a:schemeClr val="bg1"/>
                </a:solidFill>
              </a:rPr>
              <a:t> of coulomb: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9629" y="5097587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(no longer an exact value)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119665"/>
              </p:ext>
            </p:extLst>
          </p:nvPr>
        </p:nvGraphicFramePr>
        <p:xfrm>
          <a:off x="2093912" y="5886179"/>
          <a:ext cx="32861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0" name="Equation" r:id="rId8" imgW="1714500" imgH="203200" progId="Equation.DSMT4">
                  <p:embed/>
                </p:oleObj>
              </mc:Choice>
              <mc:Fallback>
                <p:oleObj name="Equation" r:id="rId8" imgW="1714500" imgH="20320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2" y="5886179"/>
                        <a:ext cx="32861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 bwMode="auto">
          <a:xfrm flipH="1">
            <a:off x="5995894" y="3531350"/>
            <a:ext cx="594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6722957" y="3346684"/>
            <a:ext cx="219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Exact </a:t>
            </a:r>
            <a:r>
              <a:rPr lang="en-US" u="sng" dirty="0" smtClean="0">
                <a:solidFill>
                  <a:schemeClr val="bg1"/>
                </a:solidFill>
              </a:rPr>
              <a:t>defined</a:t>
            </a:r>
            <a:r>
              <a:rPr lang="en-US" dirty="0" smtClean="0">
                <a:solidFill>
                  <a:schemeClr val="bg1"/>
                </a:solidFill>
              </a:rPr>
              <a:t> value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89116" y="5224400"/>
            <a:ext cx="2666082" cy="138499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Although the values of both </a:t>
            </a:r>
            <a:r>
              <a:rPr lang="en-US" sz="1400" i="1" dirty="0" smtClean="0">
                <a:solidFill>
                  <a:schemeClr val="bg2"/>
                </a:solidFill>
                <a:sym typeface="Symbol" panose="05050102010706020507" pitchFamily="18" charset="2"/>
              </a:rPr>
              <a:t></a:t>
            </a:r>
            <a:r>
              <a:rPr lang="en-US" sz="1400" baseline="-25000" dirty="0" smtClean="0">
                <a:solidFill>
                  <a:schemeClr val="bg2"/>
                </a:solidFill>
                <a:sym typeface="Symbol" panose="05050102010706020507" pitchFamily="18" charset="2"/>
              </a:rPr>
              <a:t>0</a:t>
            </a:r>
            <a:r>
              <a:rPr lang="en-US" sz="1400" dirty="0" smtClean="0">
                <a:solidFill>
                  <a:schemeClr val="bg2"/>
                </a:solidFill>
                <a:sym typeface="Symbol" panose="05050102010706020507" pitchFamily="18" charset="2"/>
              </a:rPr>
              <a:t> and </a:t>
            </a:r>
            <a:r>
              <a:rPr lang="en-US" sz="1400" i="1" dirty="0" smtClean="0">
                <a:solidFill>
                  <a:schemeClr val="bg2"/>
                </a:solidFill>
                <a:sym typeface="Symbol" panose="05050102010706020507" pitchFamily="18" charset="2"/>
              </a:rPr>
              <a:t></a:t>
            </a:r>
            <a:r>
              <a:rPr lang="en-US" sz="1400" baseline="-25000" dirty="0" smtClean="0">
                <a:solidFill>
                  <a:schemeClr val="bg2"/>
                </a:solidFill>
                <a:sym typeface="Symbol" panose="05050102010706020507" pitchFamily="18" charset="2"/>
              </a:rPr>
              <a:t>0</a:t>
            </a:r>
            <a:r>
              <a:rPr lang="en-US" sz="1400" dirty="0" smtClean="0">
                <a:solidFill>
                  <a:schemeClr val="bg2"/>
                </a:solidFill>
                <a:sym typeface="Symbol" panose="05050102010706020507" pitchFamily="18" charset="2"/>
              </a:rPr>
              <a:t> changed in 2019, the speed of light did not. It is still defined the way it was in 1983:</a:t>
            </a:r>
          </a:p>
          <a:p>
            <a:pPr algn="ctr"/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c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sym typeface="Symbol"/>
              </a:rPr>
              <a:t> 2.9979245810</a:t>
            </a:r>
            <a:r>
              <a:rPr lang="en-US" sz="1400" baseline="30000" dirty="0" smtClean="0">
                <a:solidFill>
                  <a:schemeClr val="bg2"/>
                </a:solidFill>
                <a:latin typeface="+mn-lt"/>
                <a:sym typeface="Symbol"/>
              </a:rPr>
              <a:t>8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sym typeface="Symbol"/>
              </a:rPr>
              <a:t> [m/s</a:t>
            </a:r>
            <a:r>
              <a:rPr lang="en-US" sz="1400" dirty="0" smtClean="0">
                <a:solidFill>
                  <a:schemeClr val="bg2"/>
                </a:solidFill>
                <a:sym typeface="Symbol"/>
              </a:rPr>
              <a:t>]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144813" y="3699623"/>
            <a:ext cx="0" cy="2884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189464" y="3856760"/>
            <a:ext cx="931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Definition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024569" y="4660135"/>
            <a:ext cx="528809" cy="40762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77" y="5144877"/>
            <a:ext cx="1715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(derivation omitted)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3544" y="941491"/>
            <a:ext cx="815831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bg2"/>
                </a:solidFill>
              </a:rPr>
              <a:t>Postulate: </a:t>
            </a:r>
            <a:r>
              <a:rPr lang="en-US" sz="2000" dirty="0">
                <a:solidFill>
                  <a:schemeClr val="bg2"/>
                </a:solidFill>
              </a:rPr>
              <a:t>Positive charges moving one way is equivalent to negative charges moving the other </a:t>
            </a:r>
            <a:r>
              <a:rPr lang="en-US" sz="2000" dirty="0" smtClean="0">
                <a:solidFill>
                  <a:schemeClr val="bg2"/>
                </a:solidFill>
              </a:rPr>
              <a:t>way (in terms of most measurable physical electromagnetic effects). 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750247" y="-4201"/>
            <a:ext cx="346233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(cont.)</a:t>
            </a:r>
          </a:p>
        </p:txBody>
      </p: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5465129" y="5379982"/>
            <a:ext cx="747713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2"/>
                </a:solidFill>
              </a:rPr>
              <a:t>1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 [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-5400000">
            <a:off x="4413160" y="216517"/>
            <a:ext cx="431800" cy="5664200"/>
          </a:xfrm>
          <a:prstGeom prst="can">
            <a:avLst>
              <a:gd name="adj" fmla="val 41539"/>
            </a:avLst>
          </a:prstGeom>
          <a:solidFill>
            <a:srgbClr val="FF9933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822485" y="2797792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406685" y="2797792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003585" y="2797792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600485" y="2797792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5213260" y="2997817"/>
            <a:ext cx="838200" cy="1143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8468259 h 21600"/>
              <a:gd name="T4" fmla="*/ 2147483647 w 21600"/>
              <a:gd name="T5" fmla="*/ 16936486 h 21600"/>
              <a:gd name="T6" fmla="*/ 2147483647 w 21600"/>
              <a:gd name="T7" fmla="*/ 846825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457485" y="2361230"/>
            <a:ext cx="312136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</a:t>
            </a:r>
            <a:r>
              <a:rPr lang="en-US" dirty="0" smtClean="0">
                <a:solidFill>
                  <a:schemeClr val="bg2"/>
                </a:solidFill>
              </a:rPr>
              <a:t>low </a:t>
            </a:r>
            <a:r>
              <a:rPr lang="en-US" dirty="0">
                <a:solidFill>
                  <a:schemeClr val="bg2"/>
                </a:solidFill>
              </a:rPr>
              <a:t>rate is 1 </a:t>
            </a:r>
            <a:r>
              <a:rPr lang="en-US" dirty="0" smtClean="0">
                <a:solidFill>
                  <a:schemeClr val="bg2"/>
                </a:solidFill>
              </a:rPr>
              <a:t>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] </a:t>
            </a:r>
            <a:r>
              <a:rPr lang="en-US" dirty="0">
                <a:solidFill>
                  <a:schemeClr val="bg2"/>
                </a:solidFill>
              </a:rPr>
              <a:t>per second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6282660" y="2858180"/>
            <a:ext cx="97982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Velocity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445" name="AutoShape 15"/>
          <p:cNvSpPr>
            <a:spLocks noChangeArrowheads="1"/>
          </p:cNvSpPr>
          <p:nvPr/>
        </p:nvSpPr>
        <p:spPr bwMode="auto">
          <a:xfrm>
            <a:off x="4415479" y="5530732"/>
            <a:ext cx="800100" cy="127000"/>
          </a:xfrm>
          <a:prstGeom prst="leftArrow">
            <a:avLst>
              <a:gd name="adj1" fmla="val 50000"/>
              <a:gd name="adj2" fmla="val 157500"/>
            </a:avLst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511085" y="3643930"/>
            <a:ext cx="241007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equivalent </a:t>
            </a:r>
            <a:r>
              <a:rPr lang="en-US" dirty="0">
                <a:solidFill>
                  <a:schemeClr val="bg1"/>
                </a:solidFill>
              </a:rPr>
              <a:t>to:</a:t>
            </a:r>
          </a:p>
        </p:txBody>
      </p:sp>
      <p:sp>
        <p:nvSpPr>
          <p:cNvPr id="18447" name="AutoShape 20"/>
          <p:cNvSpPr>
            <a:spLocks noChangeArrowheads="1"/>
          </p:cNvSpPr>
          <p:nvPr/>
        </p:nvSpPr>
        <p:spPr bwMode="auto">
          <a:xfrm rot="-5400000">
            <a:off x="4362360" y="1727817"/>
            <a:ext cx="431800" cy="5664200"/>
          </a:xfrm>
          <a:prstGeom prst="can">
            <a:avLst>
              <a:gd name="adj" fmla="val 41539"/>
            </a:avLst>
          </a:prstGeom>
          <a:solidFill>
            <a:srgbClr val="FF9933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21"/>
          <p:cNvSpPr txBox="1">
            <a:spLocks noChangeArrowheads="1"/>
          </p:cNvSpPr>
          <p:nvPr/>
        </p:nvSpPr>
        <p:spPr bwMode="auto">
          <a:xfrm>
            <a:off x="2771685" y="4324267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8449" name="Text Box 22"/>
          <p:cNvSpPr txBox="1">
            <a:spLocks noChangeArrowheads="1"/>
          </p:cNvSpPr>
          <p:nvPr/>
        </p:nvSpPr>
        <p:spPr bwMode="auto">
          <a:xfrm>
            <a:off x="3355885" y="4324267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8450" name="Text Box 23"/>
          <p:cNvSpPr txBox="1">
            <a:spLocks noChangeArrowheads="1"/>
          </p:cNvSpPr>
          <p:nvPr/>
        </p:nvSpPr>
        <p:spPr bwMode="auto">
          <a:xfrm>
            <a:off x="3952785" y="4324267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8451" name="Text Box 24"/>
          <p:cNvSpPr txBox="1">
            <a:spLocks noChangeArrowheads="1"/>
          </p:cNvSpPr>
          <p:nvPr/>
        </p:nvSpPr>
        <p:spPr bwMode="auto">
          <a:xfrm>
            <a:off x="4549685" y="4324267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8452" name="AutoShape 25"/>
          <p:cNvSpPr>
            <a:spLocks noChangeArrowheads="1"/>
          </p:cNvSpPr>
          <p:nvPr/>
        </p:nvSpPr>
        <p:spPr bwMode="auto">
          <a:xfrm flipH="1">
            <a:off x="5162460" y="4509117"/>
            <a:ext cx="838200" cy="1143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8468259 h 21600"/>
              <a:gd name="T4" fmla="*/ 2147483647 w 21600"/>
              <a:gd name="T5" fmla="*/ 16936486 h 21600"/>
              <a:gd name="T6" fmla="*/ 2147483647 w 21600"/>
              <a:gd name="T7" fmla="*/ 846825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Text Box 26"/>
          <p:cNvSpPr txBox="1">
            <a:spLocks noChangeArrowheads="1"/>
          </p:cNvSpPr>
          <p:nvPr/>
        </p:nvSpPr>
        <p:spPr bwMode="auto">
          <a:xfrm>
            <a:off x="3406685" y="3872530"/>
            <a:ext cx="312136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</a:t>
            </a:r>
            <a:r>
              <a:rPr lang="en-US" dirty="0" smtClean="0">
                <a:solidFill>
                  <a:schemeClr val="bg2"/>
                </a:solidFill>
              </a:rPr>
              <a:t>low </a:t>
            </a:r>
            <a:r>
              <a:rPr lang="en-US" dirty="0">
                <a:solidFill>
                  <a:schemeClr val="bg2"/>
                </a:solidFill>
              </a:rPr>
              <a:t>rate is 1 </a:t>
            </a:r>
            <a:r>
              <a:rPr lang="en-US" dirty="0" smtClean="0">
                <a:solidFill>
                  <a:schemeClr val="bg2"/>
                </a:solidFill>
              </a:rPr>
              <a:t>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] </a:t>
            </a:r>
            <a:r>
              <a:rPr lang="en-US" dirty="0">
                <a:solidFill>
                  <a:schemeClr val="bg2"/>
                </a:solidFill>
              </a:rPr>
              <a:t>per second</a:t>
            </a: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6255610" y="4381355"/>
            <a:ext cx="97982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Velocity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F1EE38-BF72-4BBC-9B6E-AA5B6F069F0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535171" y="5405526"/>
            <a:ext cx="181828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both cases: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10740" y="6108127"/>
            <a:ext cx="3941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FF0000"/>
                </a:solidFill>
              </a:rPr>
              <a:t>urrent </a:t>
            </a:r>
            <a:r>
              <a:rPr lang="en-US" sz="2000" dirty="0">
                <a:solidFill>
                  <a:srgbClr val="FF0000"/>
                </a:solidFill>
              </a:rPr>
              <a:t>flows from </a:t>
            </a:r>
            <a:r>
              <a:rPr lang="en-US" sz="2000" dirty="0" smtClean="0">
                <a:solidFill>
                  <a:srgbClr val="FF0000"/>
                </a:solidFill>
              </a:rPr>
              <a:t>right </a:t>
            </a:r>
            <a:r>
              <a:rPr lang="en-US" sz="2000" dirty="0">
                <a:solidFill>
                  <a:srgbClr val="FF0000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left.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11805" y="996212"/>
            <a:ext cx="7185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bg2"/>
                </a:solidFill>
              </a:rPr>
              <a:t>Sign convention: </a:t>
            </a:r>
            <a:r>
              <a:rPr lang="en-US" sz="2000" dirty="0" smtClean="0">
                <a:solidFill>
                  <a:schemeClr val="bg2"/>
                </a:solidFill>
              </a:rPr>
              <a:t>A </a:t>
            </a:r>
            <a:r>
              <a:rPr lang="en-US" sz="2000" dirty="0">
                <a:solidFill>
                  <a:schemeClr val="bg2"/>
                </a:solidFill>
              </a:rPr>
              <a:t>positive current flowing one way is equivalent to a </a:t>
            </a:r>
            <a:r>
              <a:rPr lang="en-US" sz="2000" u="sng" dirty="0">
                <a:solidFill>
                  <a:schemeClr val="bg2"/>
                </a:solidFill>
              </a:rPr>
              <a:t>negative</a:t>
            </a:r>
            <a:r>
              <a:rPr lang="en-US" sz="2000" dirty="0">
                <a:solidFill>
                  <a:schemeClr val="bg2"/>
                </a:solidFill>
              </a:rPr>
              <a:t> current flowing the other way. 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714625" y="7675"/>
            <a:ext cx="346233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(cont.)</a:t>
            </a:r>
          </a:p>
        </p:txBody>
      </p:sp>
      <p:sp>
        <p:nvSpPr>
          <p:cNvPr id="19460" name="AutoShape 25"/>
          <p:cNvSpPr>
            <a:spLocks noChangeArrowheads="1"/>
          </p:cNvSpPr>
          <p:nvPr/>
        </p:nvSpPr>
        <p:spPr bwMode="auto">
          <a:xfrm rot="-5400000">
            <a:off x="4079875" y="174625"/>
            <a:ext cx="431800" cy="5664200"/>
          </a:xfrm>
          <a:prstGeom prst="can">
            <a:avLst>
              <a:gd name="adj" fmla="val 41539"/>
            </a:avLst>
          </a:prstGeom>
          <a:solidFill>
            <a:srgbClr val="FF9933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26"/>
          <p:cNvSpPr txBox="1">
            <a:spLocks noChangeArrowheads="1"/>
          </p:cNvSpPr>
          <p:nvPr/>
        </p:nvSpPr>
        <p:spPr bwMode="auto">
          <a:xfrm>
            <a:off x="2489200" y="2771075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9462" name="Text Box 27"/>
          <p:cNvSpPr txBox="1">
            <a:spLocks noChangeArrowheads="1"/>
          </p:cNvSpPr>
          <p:nvPr/>
        </p:nvSpPr>
        <p:spPr bwMode="auto">
          <a:xfrm>
            <a:off x="3073400" y="2771075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9463" name="Text Box 28"/>
          <p:cNvSpPr txBox="1">
            <a:spLocks noChangeArrowheads="1"/>
          </p:cNvSpPr>
          <p:nvPr/>
        </p:nvSpPr>
        <p:spPr bwMode="auto">
          <a:xfrm>
            <a:off x="3670300" y="2771075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9464" name="Text Box 29"/>
          <p:cNvSpPr txBox="1">
            <a:spLocks noChangeArrowheads="1"/>
          </p:cNvSpPr>
          <p:nvPr/>
        </p:nvSpPr>
        <p:spPr bwMode="auto">
          <a:xfrm>
            <a:off x="4267200" y="2771075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9465" name="AutoShape 31"/>
          <p:cNvSpPr>
            <a:spLocks noChangeArrowheads="1"/>
          </p:cNvSpPr>
          <p:nvPr/>
        </p:nvSpPr>
        <p:spPr bwMode="auto">
          <a:xfrm>
            <a:off x="4879975" y="2930525"/>
            <a:ext cx="838200" cy="1397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8897050 h 21600"/>
              <a:gd name="T4" fmla="*/ 2147483647 w 21600"/>
              <a:gd name="T5" fmla="*/ 37794127 h 21600"/>
              <a:gd name="T6" fmla="*/ 2147483647 w 21600"/>
              <a:gd name="T7" fmla="*/ 188970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AutoShape 32"/>
          <p:cNvSpPr>
            <a:spLocks noChangeArrowheads="1"/>
          </p:cNvSpPr>
          <p:nvPr/>
        </p:nvSpPr>
        <p:spPr bwMode="auto">
          <a:xfrm flipH="1">
            <a:off x="3254375" y="3565525"/>
            <a:ext cx="800100" cy="127000"/>
          </a:xfrm>
          <a:prstGeom prst="leftArrow">
            <a:avLst>
              <a:gd name="adj1" fmla="val 50000"/>
              <a:gd name="adj2" fmla="val 157500"/>
            </a:avLst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33"/>
          <p:cNvSpPr txBox="1">
            <a:spLocks noChangeArrowheads="1"/>
          </p:cNvSpPr>
          <p:nvPr/>
        </p:nvSpPr>
        <p:spPr bwMode="auto">
          <a:xfrm>
            <a:off x="4330700" y="3438525"/>
            <a:ext cx="7473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1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 [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19468" name="Text Box 35"/>
          <p:cNvSpPr txBox="1">
            <a:spLocks noChangeArrowheads="1"/>
          </p:cNvSpPr>
          <p:nvPr/>
        </p:nvSpPr>
        <p:spPr bwMode="auto">
          <a:xfrm>
            <a:off x="3124200" y="2319338"/>
            <a:ext cx="312136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</a:t>
            </a:r>
            <a:r>
              <a:rPr lang="en-US" dirty="0" smtClean="0">
                <a:solidFill>
                  <a:schemeClr val="bg2"/>
                </a:solidFill>
              </a:rPr>
              <a:t>low </a:t>
            </a:r>
            <a:r>
              <a:rPr lang="en-US" dirty="0">
                <a:solidFill>
                  <a:schemeClr val="bg2"/>
                </a:solidFill>
              </a:rPr>
              <a:t>rate is 1 </a:t>
            </a:r>
            <a:r>
              <a:rPr lang="en-US" dirty="0" smtClean="0">
                <a:solidFill>
                  <a:schemeClr val="bg2"/>
                </a:solidFill>
              </a:rPr>
              <a:t>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] per </a:t>
            </a:r>
            <a:r>
              <a:rPr lang="en-US" dirty="0">
                <a:solidFill>
                  <a:schemeClr val="bg2"/>
                </a:solidFill>
              </a:rPr>
              <a:t>second</a:t>
            </a:r>
          </a:p>
        </p:txBody>
      </p:sp>
      <p:sp>
        <p:nvSpPr>
          <p:cNvPr id="19469" name="Text Box 36"/>
          <p:cNvSpPr txBox="1">
            <a:spLocks noChangeArrowheads="1"/>
          </p:cNvSpPr>
          <p:nvPr/>
        </p:nvSpPr>
        <p:spPr bwMode="auto">
          <a:xfrm>
            <a:off x="5925625" y="2792538"/>
            <a:ext cx="97982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Velocity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9470" name="AutoShape 37"/>
          <p:cNvSpPr>
            <a:spLocks noChangeArrowheads="1"/>
          </p:cNvSpPr>
          <p:nvPr/>
        </p:nvSpPr>
        <p:spPr bwMode="auto">
          <a:xfrm>
            <a:off x="3190875" y="4137025"/>
            <a:ext cx="800100" cy="127000"/>
          </a:xfrm>
          <a:prstGeom prst="leftArrow">
            <a:avLst>
              <a:gd name="adj1" fmla="val 50000"/>
              <a:gd name="adj2" fmla="val 157500"/>
            </a:avLst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38"/>
          <p:cNvSpPr txBox="1">
            <a:spLocks noChangeArrowheads="1"/>
          </p:cNvSpPr>
          <p:nvPr/>
        </p:nvSpPr>
        <p:spPr bwMode="auto">
          <a:xfrm>
            <a:off x="4305300" y="3998975"/>
            <a:ext cx="83227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-</a:t>
            </a:r>
            <a:r>
              <a:rPr lang="en-US" sz="2000" dirty="0">
                <a:solidFill>
                  <a:schemeClr val="bg2"/>
                </a:solidFill>
              </a:rPr>
              <a:t>1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 [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19472" name="Text Box 39"/>
          <p:cNvSpPr txBox="1">
            <a:spLocks noChangeArrowheads="1"/>
          </p:cNvSpPr>
          <p:nvPr/>
        </p:nvSpPr>
        <p:spPr bwMode="auto">
          <a:xfrm>
            <a:off x="2527300" y="3754438"/>
            <a:ext cx="387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or</a:t>
            </a:r>
          </a:p>
        </p:txBody>
      </p:sp>
      <p:sp>
        <p:nvSpPr>
          <p:cNvPr id="19473" name="Text Box 55"/>
          <p:cNvSpPr txBox="1">
            <a:spLocks noChangeArrowheads="1"/>
          </p:cNvSpPr>
          <p:nvPr/>
        </p:nvSpPr>
        <p:spPr bwMode="auto">
          <a:xfrm>
            <a:off x="1209392" y="4745417"/>
            <a:ext cx="6414280" cy="92333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</a:t>
            </a:r>
            <a:endParaRPr lang="en-US" dirty="0" smtClean="0">
              <a:solidFill>
                <a:schemeClr val="bg2"/>
              </a:solidFill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The blue arrow </a:t>
            </a:r>
            <a:r>
              <a:rPr lang="en-US" dirty="0">
                <a:solidFill>
                  <a:schemeClr val="bg2"/>
                </a:solidFill>
              </a:rPr>
              <a:t>is called the </a:t>
            </a:r>
            <a:r>
              <a:rPr lang="en-US" i="1" dirty="0">
                <a:solidFill>
                  <a:schemeClr val="bg2"/>
                </a:solidFill>
              </a:rPr>
              <a:t>reference direction arrow</a:t>
            </a:r>
            <a:r>
              <a:rPr lang="en-US" dirty="0" smtClean="0">
                <a:solidFill>
                  <a:schemeClr val="bg2"/>
                </a:solidFill>
              </a:rPr>
              <a:t>. It tells us the direction we measure the current in.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425CBC-1FB3-4E8A-8AE3-28E99683640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60712" y="5950268"/>
            <a:ext cx="6571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It is very useful in circuit theory to assume </a:t>
            </a:r>
            <a:r>
              <a:rPr lang="en-US" i="1" dirty="0" smtClean="0">
                <a:solidFill>
                  <a:schemeClr val="bg2"/>
                </a:solidFill>
              </a:rPr>
              <a:t>reference directions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and allow for negative current.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" name="Right Brace 1"/>
          <p:cNvSpPr/>
          <p:nvPr/>
        </p:nvSpPr>
        <p:spPr bwMode="auto">
          <a:xfrm>
            <a:off x="5210979" y="3448279"/>
            <a:ext cx="385590" cy="1013552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3828" y="376776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Equivalent!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672857" y="914813"/>
            <a:ext cx="5534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FF"/>
                </a:solidFill>
              </a:rPr>
              <a:t>Mathematical definition of current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714625" y="7675"/>
            <a:ext cx="346233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(cont.)</a:t>
            </a:r>
          </a:p>
        </p:txBody>
      </p:sp>
      <p:sp>
        <p:nvSpPr>
          <p:cNvPr id="3078" name="AutoShape 7"/>
          <p:cNvSpPr>
            <a:spLocks noChangeArrowheads="1"/>
          </p:cNvSpPr>
          <p:nvPr/>
        </p:nvSpPr>
        <p:spPr bwMode="auto">
          <a:xfrm rot="-5400000">
            <a:off x="4140200" y="104775"/>
            <a:ext cx="431800" cy="5664200"/>
          </a:xfrm>
          <a:prstGeom prst="can">
            <a:avLst>
              <a:gd name="adj" fmla="val 41539"/>
            </a:avLst>
          </a:prstGeom>
          <a:solidFill>
            <a:srgbClr val="FF9933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17"/>
          <p:cNvSpPr txBox="1">
            <a:spLocks noChangeArrowheads="1"/>
          </p:cNvSpPr>
          <p:nvPr/>
        </p:nvSpPr>
        <p:spPr bwMode="auto">
          <a:xfrm>
            <a:off x="4320938" y="1829963"/>
            <a:ext cx="28264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eference </a:t>
            </a:r>
            <a:r>
              <a:rPr lang="en-US" dirty="0">
                <a:solidFill>
                  <a:schemeClr val="bg1"/>
                </a:solidFill>
              </a:rPr>
              <a:t>direction arrow</a:t>
            </a:r>
          </a:p>
        </p:txBody>
      </p:sp>
      <p:sp>
        <p:nvSpPr>
          <p:cNvPr id="3080" name="Line 27"/>
          <p:cNvSpPr>
            <a:spLocks noChangeShapeType="1"/>
          </p:cNvSpPr>
          <p:nvPr/>
        </p:nvSpPr>
        <p:spPr bwMode="auto">
          <a:xfrm>
            <a:off x="4140200" y="2466975"/>
            <a:ext cx="12700" cy="1028700"/>
          </a:xfrm>
          <a:prstGeom prst="line">
            <a:avLst/>
          </a:prstGeom>
          <a:noFill/>
          <a:ln w="38100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" name="Text Box 28"/>
          <p:cNvSpPr txBox="1">
            <a:spLocks noChangeArrowheads="1"/>
          </p:cNvSpPr>
          <p:nvPr/>
        </p:nvSpPr>
        <p:spPr bwMode="auto">
          <a:xfrm>
            <a:off x="555625" y="3957638"/>
            <a:ext cx="7785100" cy="731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  <a:sym typeface="Symbol" pitchFamily="18" charset="2"/>
              </a:rPr>
              <a:t></a:t>
            </a:r>
            <a:r>
              <a:rPr lang="en-US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>
                <a:solidFill>
                  <a:schemeClr val="bg2"/>
                </a:solidFill>
                <a:sym typeface="Symbol" pitchFamily="18" charset="2"/>
              </a:rPr>
              <a:t> amount of charge (positive or negative) that crosses the plane in the direction of the reference arrow in time 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solidFill>
                  <a:schemeClr val="bg2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3082" name="AutoShape 29"/>
          <p:cNvSpPr>
            <a:spLocks noChangeArrowheads="1"/>
          </p:cNvSpPr>
          <p:nvPr/>
        </p:nvSpPr>
        <p:spPr bwMode="auto">
          <a:xfrm>
            <a:off x="3695700" y="2860675"/>
            <a:ext cx="838200" cy="177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49583348 h 21600"/>
              <a:gd name="T4" fmla="*/ 2147483647 w 21600"/>
              <a:gd name="T5" fmla="*/ 99166630 h 21600"/>
              <a:gd name="T6" fmla="*/ 2147483647 w 21600"/>
              <a:gd name="T7" fmla="*/ 4958334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30"/>
          <p:cNvSpPr>
            <a:spLocks noChangeArrowheads="1"/>
          </p:cNvSpPr>
          <p:nvPr/>
        </p:nvSpPr>
        <p:spPr bwMode="auto">
          <a:xfrm>
            <a:off x="4622800" y="2398031"/>
            <a:ext cx="914400" cy="139700"/>
          </a:xfrm>
          <a:prstGeom prst="rightArrow">
            <a:avLst>
              <a:gd name="adj1" fmla="val 50000"/>
              <a:gd name="adj2" fmla="val 163636"/>
            </a:avLst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Text Box 31"/>
          <p:cNvSpPr txBox="1">
            <a:spLocks noChangeArrowheads="1"/>
          </p:cNvSpPr>
          <p:nvPr/>
        </p:nvSpPr>
        <p:spPr bwMode="auto">
          <a:xfrm>
            <a:off x="5724525" y="2228850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I</a:t>
            </a:r>
          </a:p>
        </p:txBody>
      </p:sp>
      <p:graphicFrame>
        <p:nvGraphicFramePr>
          <p:cNvPr id="3074" name="Object 32"/>
          <p:cNvGraphicFramePr>
            <a:graphicFrameLocks noChangeAspect="1"/>
          </p:cNvGraphicFramePr>
          <p:nvPr/>
        </p:nvGraphicFramePr>
        <p:xfrm>
          <a:off x="1651000" y="5300663"/>
          <a:ext cx="10668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4" imgW="507780" imgH="393529" progId="Equation.DSMT4">
                  <p:embed/>
                </p:oleObj>
              </mc:Choice>
              <mc:Fallback>
                <p:oleObj name="Equation" r:id="rId4" imgW="507780" imgH="393529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5300663"/>
                        <a:ext cx="1066800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33"/>
          <p:cNvSpPr txBox="1">
            <a:spLocks noChangeArrowheads="1"/>
          </p:cNvSpPr>
          <p:nvPr/>
        </p:nvSpPr>
        <p:spPr bwMode="auto">
          <a:xfrm>
            <a:off x="2854325" y="2754313"/>
            <a:ext cx="488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  <a:sym typeface="Symbol" pitchFamily="18" charset="2"/>
              </a:rPr>
              <a:t></a:t>
            </a:r>
            <a:r>
              <a:rPr lang="en-US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Q</a:t>
            </a:r>
          </a:p>
        </p:txBody>
      </p:sp>
      <p:graphicFrame>
        <p:nvGraphicFramePr>
          <p:cNvPr id="3075" name="Object 34"/>
          <p:cNvGraphicFramePr>
            <a:graphicFrameLocks noChangeAspect="1"/>
          </p:cNvGraphicFramePr>
          <p:nvPr/>
        </p:nvGraphicFramePr>
        <p:xfrm>
          <a:off x="5724525" y="5275263"/>
          <a:ext cx="13350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6" imgW="634725" imgH="393529" progId="Equation.DSMT4">
                  <p:embed/>
                </p:oleObj>
              </mc:Choice>
              <mc:Fallback>
                <p:oleObj name="Equation" r:id="rId6" imgW="634725" imgH="393529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275263"/>
                        <a:ext cx="133508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 Box 35"/>
          <p:cNvSpPr txBox="1">
            <a:spLocks noChangeArrowheads="1"/>
          </p:cNvSpPr>
          <p:nvPr/>
        </p:nvSpPr>
        <p:spPr bwMode="auto">
          <a:xfrm>
            <a:off x="3787775" y="5497513"/>
            <a:ext cx="1758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More generally,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3ED1D-D61E-493D-AB06-D06CCBC610B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71600" y="626745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Uniform current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1150" y="6267450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Non-uniform current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79614" y="2181339"/>
            <a:ext cx="2560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(direction we are measuring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204646" y="0"/>
            <a:ext cx="216058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4102" name="AutoShape 4"/>
          <p:cNvSpPr>
            <a:spLocks noChangeArrowheads="1"/>
          </p:cNvSpPr>
          <p:nvPr/>
        </p:nvSpPr>
        <p:spPr bwMode="auto">
          <a:xfrm rot="-5400000">
            <a:off x="4089400" y="-1333500"/>
            <a:ext cx="431800" cy="5664200"/>
          </a:xfrm>
          <a:prstGeom prst="can">
            <a:avLst>
              <a:gd name="adj" fmla="val 41539"/>
            </a:avLst>
          </a:prstGeom>
          <a:solidFill>
            <a:srgbClr val="FF9933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4089400" y="1028700"/>
            <a:ext cx="12700" cy="1028700"/>
          </a:xfrm>
          <a:prstGeom prst="line">
            <a:avLst/>
          </a:prstGeom>
          <a:noFill/>
          <a:ln w="38100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644900" y="1422400"/>
            <a:ext cx="8382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6763836 h 21600"/>
              <a:gd name="T4" fmla="*/ 2147483647 w 21600"/>
              <a:gd name="T5" fmla="*/ 53527701 h 21600"/>
              <a:gd name="T6" fmla="*/ 2147483647 w 21600"/>
              <a:gd name="T7" fmla="*/ 2676383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864100" y="1435100"/>
            <a:ext cx="914400" cy="139700"/>
          </a:xfrm>
          <a:prstGeom prst="rightArrow">
            <a:avLst>
              <a:gd name="adj1" fmla="val 50000"/>
              <a:gd name="adj2" fmla="val 163636"/>
            </a:avLst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03925" y="1260475"/>
            <a:ext cx="5556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2803525" y="1316038"/>
            <a:ext cx="488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chemeClr val="folHlink"/>
                </a:solidFill>
                <a:latin typeface="Times New Roman" pitchFamily="18" charset="0"/>
                <a:sym typeface="Symbol" pitchFamily="18" charset="2"/>
              </a:rPr>
              <a:t>Q</a:t>
            </a:r>
          </a:p>
        </p:txBody>
      </p:sp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577850" y="3941763"/>
          <a:ext cx="13350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4" imgW="634725" imgH="393529" progId="Equation.DSMT4">
                  <p:embed/>
                </p:oleObj>
              </mc:Choice>
              <mc:Fallback>
                <p:oleObj name="Equation" r:id="rId4" imgW="634725" imgH="393529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3941763"/>
                        <a:ext cx="133508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/>
        </p:nvGraphicFramePr>
        <p:xfrm>
          <a:off x="690563" y="2274888"/>
          <a:ext cx="34401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6" imgW="1764534" imgH="266584" progId="Equation.DSMT4">
                  <p:embed/>
                </p:oleObj>
              </mc:Choice>
              <mc:Fallback>
                <p:oleObj name="Equation" r:id="rId6" imgW="1764534" imgH="266584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274888"/>
                        <a:ext cx="344011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266700" y="2982913"/>
            <a:ext cx="79565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FF"/>
                </a:solidFill>
              </a:rPr>
              <a:t>Find the charge </a:t>
            </a:r>
            <a:r>
              <a:rPr lang="en-US" sz="2000" i="1" dirty="0">
                <a:solidFill>
                  <a:srgbClr val="FF00FF"/>
                </a:solidFill>
                <a:latin typeface="Times New Roman" pitchFamily="18" charset="0"/>
              </a:rPr>
              <a:t>Q</a:t>
            </a:r>
            <a:r>
              <a:rPr lang="en-US" sz="2000" dirty="0">
                <a:solidFill>
                  <a:srgbClr val="FF00FF"/>
                </a:solidFill>
                <a:latin typeface="Times New Roman" pitchFamily="18" charset="0"/>
              </a:rPr>
              <a:t>(</a:t>
            </a:r>
            <a:r>
              <a:rPr lang="en-US" sz="2000" i="1" dirty="0">
                <a:solidFill>
                  <a:srgbClr val="FF00FF"/>
                </a:solidFill>
                <a:latin typeface="Times New Roman" pitchFamily="18" charset="0"/>
              </a:rPr>
              <a:t>t</a:t>
            </a:r>
            <a:r>
              <a:rPr lang="en-US" sz="2000" dirty="0">
                <a:solidFill>
                  <a:srgbClr val="FF00FF"/>
                </a:solidFill>
                <a:latin typeface="Times New Roman" pitchFamily="18" charset="0"/>
              </a:rPr>
              <a:t>)</a:t>
            </a:r>
            <a:r>
              <a:rPr lang="en-US" sz="2000" dirty="0">
                <a:solidFill>
                  <a:srgbClr val="FF00FF"/>
                </a:solidFill>
              </a:rPr>
              <a:t> that crosses the dashed line going from left to right in the time interval (</a:t>
            </a:r>
            <a:r>
              <a:rPr lang="en-US" sz="2000" dirty="0">
                <a:solidFill>
                  <a:srgbClr val="FF00FF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FF00FF"/>
                </a:solidFill>
              </a:rPr>
              <a:t>, </a:t>
            </a:r>
            <a:r>
              <a:rPr lang="en-US" sz="2000" i="1" dirty="0">
                <a:solidFill>
                  <a:srgbClr val="FF00FF"/>
                </a:solidFill>
                <a:latin typeface="Times New Roman" pitchFamily="18" charset="0"/>
              </a:rPr>
              <a:t>t</a:t>
            </a:r>
            <a:r>
              <a:rPr lang="en-US" sz="2000" dirty="0">
                <a:solidFill>
                  <a:srgbClr val="FF00FF"/>
                </a:solidFill>
              </a:rPr>
              <a:t>) </a:t>
            </a:r>
            <a:r>
              <a:rPr lang="en-US" sz="2000" dirty="0" smtClean="0">
                <a:solidFill>
                  <a:srgbClr val="FF00FF"/>
                </a:solidFill>
              </a:rPr>
              <a:t>[</a:t>
            </a:r>
            <a:r>
              <a:rPr lang="en-US" sz="2000" dirty="0" smtClean="0">
                <a:solidFill>
                  <a:srgbClr val="FF00FF"/>
                </a:solidFill>
                <a:latin typeface="+mn-lt"/>
              </a:rPr>
              <a:t>s</a:t>
            </a:r>
            <a:r>
              <a:rPr lang="en-US" sz="2000" dirty="0" smtClean="0">
                <a:solidFill>
                  <a:srgbClr val="FF00FF"/>
                </a:solidFill>
              </a:rPr>
              <a:t>].</a:t>
            </a:r>
            <a:endParaRPr lang="en-US" sz="2000" dirty="0">
              <a:solidFill>
                <a:srgbClr val="FF00FF"/>
              </a:solidFill>
            </a:endParaRPr>
          </a:p>
        </p:txBody>
      </p:sp>
      <p:graphicFrame>
        <p:nvGraphicFramePr>
          <p:cNvPr id="4100" name="Object 18"/>
          <p:cNvGraphicFramePr>
            <a:graphicFrameLocks noChangeAspect="1"/>
          </p:cNvGraphicFramePr>
          <p:nvPr/>
        </p:nvGraphicFramePr>
        <p:xfrm>
          <a:off x="3570288" y="4000500"/>
          <a:ext cx="475297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8" imgW="2260600" imgH="1257300" progId="Equation.DSMT4">
                  <p:embed/>
                </p:oleObj>
              </mc:Choice>
              <mc:Fallback>
                <p:oleObj name="Equation" r:id="rId8" imgW="2260600" imgH="12573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4000500"/>
                        <a:ext cx="475297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Line 21"/>
          <p:cNvSpPr>
            <a:spLocks noChangeShapeType="1"/>
          </p:cNvSpPr>
          <p:nvPr/>
        </p:nvSpPr>
        <p:spPr bwMode="auto">
          <a:xfrm flipV="1">
            <a:off x="5734050" y="4757738"/>
            <a:ext cx="384175" cy="6540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10" name="AutoShape 22"/>
          <p:cNvSpPr>
            <a:spLocks noChangeArrowheads="1"/>
          </p:cNvSpPr>
          <p:nvPr/>
        </p:nvSpPr>
        <p:spPr bwMode="auto">
          <a:xfrm>
            <a:off x="2489200" y="4152900"/>
            <a:ext cx="520700" cy="292100"/>
          </a:xfrm>
          <a:prstGeom prst="rightArrow">
            <a:avLst>
              <a:gd name="adj1" fmla="val 50000"/>
              <a:gd name="adj2" fmla="val 4456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6E507A-EF89-402D-BCF8-7C1942B6984D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6115</TotalTime>
  <Words>1330</Words>
  <Application>Microsoft Office PowerPoint</Application>
  <PresentationFormat>On-screen Show (4:3)</PresentationFormat>
  <Paragraphs>309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Jackson, David R</cp:lastModifiedBy>
  <cp:revision>523</cp:revision>
  <cp:lastPrinted>1999-08-25T18:07:04Z</cp:lastPrinted>
  <dcterms:created xsi:type="dcterms:W3CDTF">1999-08-24T13:57:19Z</dcterms:created>
  <dcterms:modified xsi:type="dcterms:W3CDTF">2023-01-25T02:13:10Z</dcterms:modified>
</cp:coreProperties>
</file>