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8"/>
  </p:notesMasterIdLst>
  <p:handoutMasterIdLst>
    <p:handoutMasterId r:id="rId19"/>
  </p:handoutMasterIdLst>
  <p:sldIdLst>
    <p:sldId id="276" r:id="rId2"/>
    <p:sldId id="340" r:id="rId3"/>
    <p:sldId id="382" r:id="rId4"/>
    <p:sldId id="383" r:id="rId5"/>
    <p:sldId id="375" r:id="rId6"/>
    <p:sldId id="362" r:id="rId7"/>
    <p:sldId id="374" r:id="rId8"/>
    <p:sldId id="361" r:id="rId9"/>
    <p:sldId id="339" r:id="rId10"/>
    <p:sldId id="381" r:id="rId11"/>
    <p:sldId id="384" r:id="rId12"/>
    <p:sldId id="389" r:id="rId13"/>
    <p:sldId id="385" r:id="rId14"/>
    <p:sldId id="387" r:id="rId15"/>
    <p:sldId id="388" r:id="rId16"/>
    <p:sldId id="386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99"/>
    <a:srgbClr val="CCFFFF"/>
    <a:srgbClr val="66FFFF"/>
    <a:srgbClr val="FF9933"/>
    <a:srgbClr val="99FFCC"/>
    <a:srgbClr val="FF3399"/>
    <a:srgbClr val="33CC33"/>
    <a:srgbClr val="B2B2B2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54" autoAdjust="0"/>
    <p:restoredTop sz="99482" autoAdjust="0"/>
  </p:normalViewPr>
  <p:slideViewPr>
    <p:cSldViewPr snapToGrid="0">
      <p:cViewPr>
        <p:scale>
          <a:sx n="100" d="100"/>
          <a:sy n="100" d="100"/>
        </p:scale>
        <p:origin x="261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Relationship Id="rId9" Type="http://schemas.openxmlformats.org/officeDocument/2006/relationships/image" Target="../media/image5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4.wmf"/><Relationship Id="rId1" Type="http://schemas.openxmlformats.org/officeDocument/2006/relationships/image" Target="../media/image4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7" Type="http://schemas.openxmlformats.org/officeDocument/2006/relationships/image" Target="../media/image32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12" Type="http://schemas.openxmlformats.org/officeDocument/2006/relationships/image" Target="../media/image64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1.wmf"/><Relationship Id="rId11" Type="http://schemas.openxmlformats.org/officeDocument/2006/relationships/image" Target="../media/image63.wmf"/><Relationship Id="rId5" Type="http://schemas.openxmlformats.org/officeDocument/2006/relationships/image" Target="../media/image55.wmf"/><Relationship Id="rId10" Type="http://schemas.openxmlformats.org/officeDocument/2006/relationships/image" Target="../media/image62.wmf"/><Relationship Id="rId4" Type="http://schemas.openxmlformats.org/officeDocument/2006/relationships/image" Target="../media/image54.wmf"/><Relationship Id="rId9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67.wmf"/><Relationship Id="rId7" Type="http://schemas.openxmlformats.org/officeDocument/2006/relationships/image" Target="../media/image56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32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5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33.wmf"/><Relationship Id="rId5" Type="http://schemas.openxmlformats.org/officeDocument/2006/relationships/image" Target="../media/image39.wmf"/><Relationship Id="rId10" Type="http://schemas.openxmlformats.org/officeDocument/2006/relationships/image" Target="../media/image31.wmf"/><Relationship Id="rId4" Type="http://schemas.openxmlformats.org/officeDocument/2006/relationships/image" Target="../media/image38.wmf"/><Relationship Id="rId9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FCA4737-441A-4404-ABEC-E2BBA0443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36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31" tIns="48317" rIns="96631" bIns="4831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EA55B061-42B5-490E-A3BC-34B90196E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90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B9357F-33E9-4762-880B-789F23FA68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EB506-51DC-4CC4-8851-A356CF5C660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EB506-51DC-4CC4-8851-A356CF5C660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EB506-51DC-4CC4-8851-A356CF5C660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6B637-B752-4CB5-B3DC-18A45425E7F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24C357-0C88-47CA-850C-727FD73DB8E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2214F-E94A-4BAD-89DF-5DECC1D39F3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9F6EF-129F-4490-87AC-F65A907D56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62570-3260-4E93-9840-EC85B9770A1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0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10.xml"/><Relationship Id="rId21" Type="http://schemas.openxmlformats.org/officeDocument/2006/relationships/image" Target="../media/image30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1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4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31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Relationship Id="rId22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8.wmf"/><Relationship Id="rId3" Type="http://schemas.openxmlformats.org/officeDocument/2006/relationships/notesSlide" Target="../notesSlides/notesSlide11.xml"/><Relationship Id="rId21" Type="http://schemas.openxmlformats.org/officeDocument/2006/relationships/image" Target="../media/image52.emf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7.wmf"/><Relationship Id="rId20" Type="http://schemas.openxmlformats.org/officeDocument/2006/relationships/image" Target="../media/image4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image" Target="../media/image50.emf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56.bin"/><Relationship Id="rId4" Type="http://schemas.openxmlformats.org/officeDocument/2006/relationships/image" Target="../media/image51.e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6.wmf"/><Relationship Id="rId22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2.emf"/><Relationship Id="rId5" Type="http://schemas.openxmlformats.org/officeDocument/2006/relationships/image" Target="../media/image49.wmf"/><Relationship Id="rId10" Type="http://schemas.openxmlformats.org/officeDocument/2006/relationships/image" Target="../media/image43.wmf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5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65.bin"/><Relationship Id="rId1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7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55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" Type="http://schemas.openxmlformats.org/officeDocument/2006/relationships/notesSlide" Target="../notesSlides/notesSlide14.xml"/><Relationship Id="rId21" Type="http://schemas.openxmlformats.org/officeDocument/2006/relationships/image" Target="../media/image32.wmf"/><Relationship Id="rId7" Type="http://schemas.openxmlformats.org/officeDocument/2006/relationships/image" Target="../media/image60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57.wmf"/><Relationship Id="rId25" Type="http://schemas.openxmlformats.org/officeDocument/2006/relationships/image" Target="../media/image6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54.wmf"/><Relationship Id="rId24" Type="http://schemas.openxmlformats.org/officeDocument/2006/relationships/oleObject" Target="../embeddings/oleObject78.bin"/><Relationship Id="rId5" Type="http://schemas.openxmlformats.org/officeDocument/2006/relationships/image" Target="../media/image59.wmf"/><Relationship Id="rId15" Type="http://schemas.openxmlformats.org/officeDocument/2006/relationships/image" Target="../media/image61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58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6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87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58.wmf"/><Relationship Id="rId7" Type="http://schemas.openxmlformats.org/officeDocument/2006/relationships/image" Target="../media/image66.wmf"/><Relationship Id="rId12" Type="http://schemas.openxmlformats.org/officeDocument/2006/relationships/oleObject" Target="../embeddings/oleObject84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6.bin"/><Relationship Id="rId20" Type="http://schemas.openxmlformats.org/officeDocument/2006/relationships/oleObject" Target="../embeddings/oleObject88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53.wmf"/><Relationship Id="rId5" Type="http://schemas.openxmlformats.org/officeDocument/2006/relationships/image" Target="../media/image65.wmf"/><Relationship Id="rId15" Type="http://schemas.openxmlformats.org/officeDocument/2006/relationships/image" Target="../media/image55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83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80.bin"/><Relationship Id="rId9" Type="http://schemas.openxmlformats.org/officeDocument/2006/relationships/image" Target="../media/image67.wmf"/><Relationship Id="rId14" Type="http://schemas.openxmlformats.org/officeDocument/2006/relationships/oleObject" Target="../embeddings/oleObject85.bin"/><Relationship Id="rId22" Type="http://schemas.openxmlformats.org/officeDocument/2006/relationships/oleObject" Target="../embeddings/oleObject8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6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1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90.bin"/><Relationship Id="rId9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11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oleObject" Target="../embeddings/oleObject1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4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7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9.bin"/><Relationship Id="rId22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6.wmf"/><Relationship Id="rId5" Type="http://schemas.openxmlformats.org/officeDocument/2006/relationships/image" Target="../media/image14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5.bin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33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2.bin"/><Relationship Id="rId1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4.bin"/><Relationship Id="rId20" Type="http://schemas.openxmlformats.org/officeDocument/2006/relationships/oleObject" Target="../embeddings/oleObject3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28.w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23" Type="http://schemas.openxmlformats.org/officeDocument/2006/relationships/image" Target="../media/image34.wmf"/><Relationship Id="rId10" Type="http://schemas.openxmlformats.org/officeDocument/2006/relationships/oleObject" Target="../embeddings/oleObject31.bin"/><Relationship Id="rId19" Type="http://schemas.openxmlformats.org/officeDocument/2006/relationships/image" Target="../media/image32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33.bin"/><Relationship Id="rId22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36781" y="1805441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675981" y="4582886"/>
            <a:ext cx="410879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30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Magnetic Materials and Stored Energy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524301" y="3989696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301" y="3989696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900052" y="0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Finite-Length Solenoid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4338" name="Object 26"/>
          <p:cNvGraphicFramePr>
            <a:graphicFrameLocks noChangeAspect="1"/>
          </p:cNvGraphicFramePr>
          <p:nvPr/>
        </p:nvGraphicFramePr>
        <p:xfrm>
          <a:off x="409006" y="3730281"/>
          <a:ext cx="2319337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92" name="Equation" r:id="rId4" imgW="1447800" imgH="508000" progId="Equation.DSMT4">
                  <p:embed/>
                </p:oleObj>
              </mc:Choice>
              <mc:Fallback>
                <p:oleObj name="Equation" r:id="rId4" imgW="1447800" imgH="508000" progId="Equation.DSMT4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06" y="3730281"/>
                        <a:ext cx="2319337" cy="81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5384" y="847296"/>
            <a:ext cx="71038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 a practical </a:t>
            </a:r>
            <a:r>
              <a:rPr lang="en-US" sz="2000" u="sng" dirty="0" smtClean="0">
                <a:solidFill>
                  <a:schemeClr val="bg1"/>
                </a:solidFill>
              </a:rPr>
              <a:t>finite-length</a:t>
            </a:r>
            <a:r>
              <a:rPr lang="en-US" sz="2000" dirty="0" smtClean="0">
                <a:solidFill>
                  <a:schemeClr val="bg1"/>
                </a:solidFill>
              </a:rPr>
              <a:t> solenoid, the magnetic flux density immediately outside the solenoid is usually what is important.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85703" name="Object 18"/>
          <p:cNvGraphicFramePr>
            <a:graphicFrameLocks noChangeAspect="1"/>
          </p:cNvGraphicFramePr>
          <p:nvPr/>
        </p:nvGraphicFramePr>
        <p:xfrm>
          <a:off x="1014881" y="2347415"/>
          <a:ext cx="1118444" cy="436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93" name="Equation" r:id="rId6" imgW="622030" imgH="241195" progId="Equation.DSMT4">
                  <p:embed/>
                </p:oleObj>
              </mc:Choice>
              <mc:Fallback>
                <p:oleObj name="Equation" r:id="rId6" imgW="622030" imgH="241195" progId="Equation.DSMT4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4881" y="2347415"/>
                        <a:ext cx="1118444" cy="436671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955689" y="1876301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BCs: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15622" y="5099443"/>
            <a:ext cx="4830710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Note: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It is the strength of the </a:t>
            </a:r>
            <a:r>
              <a:rPr lang="en-US" sz="1400" i="1" u="sng" dirty="0" smtClean="0">
                <a:solidFill>
                  <a:srgbClr val="000000"/>
                </a:solidFill>
                <a:latin typeface="+mn-lt"/>
              </a:rPr>
              <a:t>B</a:t>
            </a:r>
            <a:r>
              <a:rPr lang="en-US" sz="1400" dirty="0" smtClean="0">
                <a:solidFill>
                  <a:srgbClr val="000000"/>
                </a:solidFill>
              </a:rPr>
              <a:t> field immediately outside the solenoid that determines the lifting strength of the magnet. A larger value of </a:t>
            </a:r>
            <a:r>
              <a:rPr lang="en-US" sz="1400" i="1" dirty="0" smtClean="0">
                <a:solidFill>
                  <a:srgbClr val="000000"/>
                </a:solidFill>
                <a:sym typeface="Symbol"/>
              </a:rPr>
              <a:t></a:t>
            </a:r>
            <a:r>
              <a:rPr lang="en-US" sz="1400" i="1" baseline="-25000" dirty="0" smtClean="0">
                <a:solidFill>
                  <a:srgbClr val="000000"/>
                </a:solidFill>
                <a:latin typeface="+mn-lt"/>
                <a:sym typeface="Symbol"/>
              </a:rPr>
              <a:t>r</a:t>
            </a:r>
            <a:r>
              <a:rPr lang="en-US" sz="1400" dirty="0" smtClean="0">
                <a:solidFill>
                  <a:srgbClr val="000000"/>
                </a:solidFill>
                <a:sym typeface="Symbol"/>
              </a:rPr>
              <a:t> makes better electromagnet!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165808" y="4220245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solenoid is long but finite.</a:t>
            </a:r>
            <a:endParaRPr lang="en-US" sz="1400" dirty="0">
              <a:solidFill>
                <a:schemeClr val="bg2"/>
              </a:solidFill>
            </a:endParaRPr>
          </a:p>
        </p:txBody>
      </p:sp>
      <p:graphicFrame>
        <p:nvGraphicFramePr>
          <p:cNvPr id="285707" name="Object 26"/>
          <p:cNvGraphicFramePr>
            <a:graphicFrameLocks noChangeAspect="1"/>
          </p:cNvGraphicFramePr>
          <p:nvPr/>
        </p:nvGraphicFramePr>
        <p:xfrm>
          <a:off x="292942" y="5388252"/>
          <a:ext cx="2096413" cy="5297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994" name="Equation" r:id="rId8" imgW="1002865" imgH="253890" progId="Equation.DSMT4">
                  <p:embed/>
                </p:oleObj>
              </mc:Choice>
              <mc:Fallback>
                <p:oleObj name="Equation" r:id="rId8" imgW="1002865" imgH="253890" progId="Equation.DSMT4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42" y="5388252"/>
                        <a:ext cx="2096413" cy="529794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Down Arrow 39"/>
          <p:cNvSpPr/>
          <p:nvPr/>
        </p:nvSpPr>
        <p:spPr bwMode="auto">
          <a:xfrm>
            <a:off x="1063364" y="4676100"/>
            <a:ext cx="354841" cy="436728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625542" y="4712227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(from BCs)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2793632" y="1709965"/>
            <a:ext cx="4054498" cy="2292349"/>
            <a:chOff x="2064290" y="1775279"/>
            <a:chExt cx="4054498" cy="2292349"/>
          </a:xfrm>
        </p:grpSpPr>
        <p:sp>
          <p:nvSpPr>
            <p:cNvPr id="408581" name="AutoShape 5"/>
            <p:cNvSpPr>
              <a:spLocks noChangeArrowheads="1"/>
            </p:cNvSpPr>
            <p:nvPr/>
          </p:nvSpPr>
          <p:spPr bwMode="auto">
            <a:xfrm rot="16200000">
              <a:off x="4305861" y="1585364"/>
              <a:ext cx="904875" cy="2720978"/>
            </a:xfrm>
            <a:prstGeom prst="can">
              <a:avLst>
                <a:gd name="adj" fmla="val 5684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9" name="Freeform 6"/>
            <p:cNvSpPr>
              <a:spLocks/>
            </p:cNvSpPr>
            <p:nvPr/>
          </p:nvSpPr>
          <p:spPr bwMode="auto">
            <a:xfrm>
              <a:off x="4072498" y="2412453"/>
              <a:ext cx="411163" cy="1501775"/>
            </a:xfrm>
            <a:custGeom>
              <a:avLst/>
              <a:gdLst>
                <a:gd name="T0" fmla="*/ 4 w 259"/>
                <a:gd name="T1" fmla="*/ 946 h 946"/>
                <a:gd name="T2" fmla="*/ 7 w 259"/>
                <a:gd name="T3" fmla="*/ 745 h 946"/>
                <a:gd name="T4" fmla="*/ 49 w 259"/>
                <a:gd name="T5" fmla="*/ 637 h 946"/>
                <a:gd name="T6" fmla="*/ 112 w 259"/>
                <a:gd name="T7" fmla="*/ 409 h 946"/>
                <a:gd name="T8" fmla="*/ 196 w 259"/>
                <a:gd name="T9" fmla="*/ 109 h 946"/>
                <a:gd name="T10" fmla="*/ 233 w 259"/>
                <a:gd name="T11" fmla="*/ 10 h 946"/>
                <a:gd name="T12" fmla="*/ 259 w 259"/>
                <a:gd name="T13" fmla="*/ 49 h 9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946"/>
                <a:gd name="T23" fmla="*/ 259 w 259"/>
                <a:gd name="T24" fmla="*/ 946 h 9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946">
                  <a:moveTo>
                    <a:pt x="4" y="946"/>
                  </a:moveTo>
                  <a:cubicBezTo>
                    <a:pt x="4" y="913"/>
                    <a:pt x="0" y="796"/>
                    <a:pt x="7" y="745"/>
                  </a:cubicBezTo>
                  <a:cubicBezTo>
                    <a:pt x="14" y="694"/>
                    <a:pt x="32" y="693"/>
                    <a:pt x="49" y="637"/>
                  </a:cubicBezTo>
                  <a:cubicBezTo>
                    <a:pt x="66" y="581"/>
                    <a:pt x="87" y="497"/>
                    <a:pt x="112" y="409"/>
                  </a:cubicBezTo>
                  <a:cubicBezTo>
                    <a:pt x="137" y="321"/>
                    <a:pt x="176" y="176"/>
                    <a:pt x="196" y="109"/>
                  </a:cubicBezTo>
                  <a:cubicBezTo>
                    <a:pt x="216" y="42"/>
                    <a:pt x="223" y="20"/>
                    <a:pt x="233" y="10"/>
                  </a:cubicBezTo>
                  <a:cubicBezTo>
                    <a:pt x="243" y="0"/>
                    <a:pt x="255" y="43"/>
                    <a:pt x="259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Freeform 7"/>
            <p:cNvSpPr>
              <a:spLocks/>
            </p:cNvSpPr>
            <p:nvPr/>
          </p:nvSpPr>
          <p:spPr bwMode="auto">
            <a:xfrm>
              <a:off x="4183623" y="241245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Freeform 8"/>
            <p:cNvSpPr>
              <a:spLocks/>
            </p:cNvSpPr>
            <p:nvPr/>
          </p:nvSpPr>
          <p:spPr bwMode="auto">
            <a:xfrm>
              <a:off x="4336023" y="241245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Freeform 9"/>
            <p:cNvSpPr>
              <a:spLocks/>
            </p:cNvSpPr>
            <p:nvPr/>
          </p:nvSpPr>
          <p:spPr bwMode="auto">
            <a:xfrm>
              <a:off x="4488424" y="2407690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Freeform 10"/>
            <p:cNvSpPr>
              <a:spLocks/>
            </p:cNvSpPr>
            <p:nvPr/>
          </p:nvSpPr>
          <p:spPr bwMode="auto">
            <a:xfrm>
              <a:off x="4640824" y="2407690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Freeform 11"/>
            <p:cNvSpPr>
              <a:spLocks/>
            </p:cNvSpPr>
            <p:nvPr/>
          </p:nvSpPr>
          <p:spPr bwMode="auto">
            <a:xfrm>
              <a:off x="4793224" y="2417215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5" name="Freeform 12"/>
            <p:cNvSpPr>
              <a:spLocks/>
            </p:cNvSpPr>
            <p:nvPr/>
          </p:nvSpPr>
          <p:spPr bwMode="auto">
            <a:xfrm>
              <a:off x="4969437" y="241245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Freeform 13"/>
            <p:cNvSpPr>
              <a:spLocks/>
            </p:cNvSpPr>
            <p:nvPr/>
          </p:nvSpPr>
          <p:spPr bwMode="auto">
            <a:xfrm>
              <a:off x="5121837" y="241245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Freeform 14"/>
            <p:cNvSpPr>
              <a:spLocks/>
            </p:cNvSpPr>
            <p:nvPr/>
          </p:nvSpPr>
          <p:spPr bwMode="auto">
            <a:xfrm>
              <a:off x="5274237" y="2421978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Line 15"/>
            <p:cNvSpPr>
              <a:spLocks noChangeShapeType="1"/>
            </p:cNvSpPr>
            <p:nvPr/>
          </p:nvSpPr>
          <p:spPr bwMode="auto">
            <a:xfrm>
              <a:off x="5660000" y="3399878"/>
              <a:ext cx="0" cy="5286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9" name="Line 16"/>
            <p:cNvSpPr>
              <a:spLocks noChangeShapeType="1"/>
            </p:cNvSpPr>
            <p:nvPr/>
          </p:nvSpPr>
          <p:spPr bwMode="auto">
            <a:xfrm flipH="1" flipV="1">
              <a:off x="2640571" y="2956965"/>
              <a:ext cx="10572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 flipH="1" flipV="1">
              <a:off x="4069323" y="3661815"/>
              <a:ext cx="0" cy="2190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2" name="Line 21"/>
            <p:cNvSpPr>
              <a:spLocks noChangeShapeType="1"/>
            </p:cNvSpPr>
            <p:nvPr/>
          </p:nvSpPr>
          <p:spPr bwMode="auto">
            <a:xfrm>
              <a:off x="3688323" y="2956965"/>
              <a:ext cx="214313" cy="231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3" name="Text Box 22"/>
            <p:cNvSpPr txBox="1">
              <a:spLocks noChangeArrowheads="1"/>
            </p:cNvSpPr>
            <p:nvPr/>
          </p:nvSpPr>
          <p:spPr bwMode="auto">
            <a:xfrm>
              <a:off x="3499410" y="2950615"/>
              <a:ext cx="2984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i="1" dirty="0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4364" name="Line 23"/>
            <p:cNvSpPr>
              <a:spLocks noChangeShapeType="1"/>
            </p:cNvSpPr>
            <p:nvPr/>
          </p:nvSpPr>
          <p:spPr bwMode="auto">
            <a:xfrm>
              <a:off x="3626410" y="2279103"/>
              <a:ext cx="22558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 flipH="1">
              <a:off x="3677263" y="2737891"/>
              <a:ext cx="35625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 flipH="1">
              <a:off x="2986518" y="2747787"/>
              <a:ext cx="35625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14342" name="Object 18"/>
            <p:cNvGraphicFramePr>
              <a:graphicFrameLocks noChangeAspect="1"/>
            </p:cNvGraphicFramePr>
            <p:nvPr/>
          </p:nvGraphicFramePr>
          <p:xfrm>
            <a:off x="5619345" y="2760663"/>
            <a:ext cx="3556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995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2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9345" y="2760663"/>
                          <a:ext cx="3556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704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9239232"/>
                </p:ext>
              </p:extLst>
            </p:nvPr>
          </p:nvGraphicFramePr>
          <p:xfrm>
            <a:off x="2064290" y="3180942"/>
            <a:ext cx="8890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996" name="Equation" r:id="rId12" imgW="444307" imgH="228501" progId="Equation.DSMT4">
                    <p:embed/>
                  </p:oleObj>
                </mc:Choice>
                <mc:Fallback>
                  <p:oleObj name="Equation" r:id="rId12" imgW="444307" imgH="228501" progId="Equation.DSMT4">
                    <p:embed/>
                    <p:pic>
                      <p:nvPicPr>
                        <p:cNvPr id="0" name="Picture 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290" y="3180942"/>
                          <a:ext cx="8890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705" name="Object 9"/>
            <p:cNvGraphicFramePr>
              <a:graphicFrameLocks noChangeAspect="1"/>
            </p:cNvGraphicFramePr>
            <p:nvPr/>
          </p:nvGraphicFramePr>
          <p:xfrm>
            <a:off x="3999023" y="2447357"/>
            <a:ext cx="411163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997" name="Equation" r:id="rId14" imgW="228600" imgH="241300" progId="Equation.DSMT4">
                    <p:embed/>
                  </p:oleObj>
                </mc:Choice>
                <mc:Fallback>
                  <p:oleObj name="Equation" r:id="rId14" imgW="228600" imgH="241300" progId="Equation.DSMT4">
                    <p:embed/>
                    <p:pic>
                      <p:nvPicPr>
                        <p:cNvPr id="0" name="Picture 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9023" y="2447357"/>
                          <a:ext cx="411163" cy="434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706" name="Object 10"/>
            <p:cNvGraphicFramePr>
              <a:graphicFrameLocks noChangeAspect="1"/>
            </p:cNvGraphicFramePr>
            <p:nvPr/>
          </p:nvGraphicFramePr>
          <p:xfrm>
            <a:off x="2945988" y="2259320"/>
            <a:ext cx="503237" cy="4349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998" name="Equation" r:id="rId16" imgW="279279" imgH="241195" progId="Equation.DSMT4">
                    <p:embed/>
                  </p:oleObj>
                </mc:Choice>
                <mc:Fallback>
                  <p:oleObj name="Equation" r:id="rId16" imgW="279279" imgH="241195" progId="Equation.DSMT4">
                    <p:embed/>
                    <p:pic>
                      <p:nvPicPr>
                        <p:cNvPr id="0" name="Picture 29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5988" y="2259320"/>
                          <a:ext cx="503237" cy="4349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2"/>
            <p:cNvGraphicFramePr>
              <a:graphicFrameLocks noChangeAspect="1"/>
            </p:cNvGraphicFramePr>
            <p:nvPr/>
          </p:nvGraphicFramePr>
          <p:xfrm>
            <a:off x="4388531" y="3561443"/>
            <a:ext cx="8175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5999" name="Equation" r:id="rId18" imgW="482391" imgH="190417" progId="Equation.DSMT4">
                    <p:embed/>
                  </p:oleObj>
                </mc:Choice>
                <mc:Fallback>
                  <p:oleObj name="Equation" r:id="rId18" imgW="482391" imgH="190417" progId="Equation.DSMT4">
                    <p:embed/>
                    <p:pic>
                      <p:nvPicPr>
                        <p:cNvPr id="0" name="Picture 2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88531" y="3561443"/>
                          <a:ext cx="8175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2"/>
            <p:cNvGraphicFramePr>
              <a:graphicFrameLocks noChangeAspect="1"/>
            </p:cNvGraphicFramePr>
            <p:nvPr/>
          </p:nvGraphicFramePr>
          <p:xfrm>
            <a:off x="2305502" y="2840265"/>
            <a:ext cx="193675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00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2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5502" y="2840265"/>
                          <a:ext cx="193675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715" name="Object 19"/>
            <p:cNvGraphicFramePr>
              <a:graphicFrameLocks noChangeAspect="1"/>
            </p:cNvGraphicFramePr>
            <p:nvPr/>
          </p:nvGraphicFramePr>
          <p:xfrm>
            <a:off x="4440464" y="1775279"/>
            <a:ext cx="300038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01" name="Equation" r:id="rId22" imgW="177646" imgH="228402" progId="Equation.DSMT4">
                    <p:embed/>
                  </p:oleObj>
                </mc:Choice>
                <mc:Fallback>
                  <p:oleObj name="Equation" r:id="rId22" imgW="177646" imgH="228402" progId="Equation.DSMT4">
                    <p:embed/>
                    <p:pic>
                      <p:nvPicPr>
                        <p:cNvPr id="0" name="Picture 2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0464" y="1775279"/>
                          <a:ext cx="300038" cy="38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5716" name="Object 20"/>
            <p:cNvGraphicFramePr>
              <a:graphicFrameLocks noChangeAspect="1"/>
            </p:cNvGraphicFramePr>
            <p:nvPr/>
          </p:nvGraphicFramePr>
          <p:xfrm>
            <a:off x="4156075" y="3810453"/>
            <a:ext cx="2159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6002" name="Equation" r:id="rId24" imgW="126835" imgH="152202" progId="Equation.DSMT4">
                    <p:embed/>
                  </p:oleObj>
                </mc:Choice>
                <mc:Fallback>
                  <p:oleObj name="Equation" r:id="rId24" imgW="126835" imgH="152202" progId="Equation.DSMT4">
                    <p:embed/>
                    <p:pic>
                      <p:nvPicPr>
                        <p:cNvPr id="0" name="Picture 2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6075" y="3810453"/>
                          <a:ext cx="21590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480952" y="-16014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25896" y="758980"/>
            <a:ext cx="83216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Hysteresis is a </a:t>
            </a:r>
            <a:r>
              <a:rPr lang="en-US" sz="2000" u="sng" dirty="0" smtClean="0">
                <a:solidFill>
                  <a:schemeClr val="bg1"/>
                </a:solidFill>
              </a:rPr>
              <a:t>nonlinear</a:t>
            </a:r>
            <a:r>
              <a:rPr lang="en-US" sz="2000" dirty="0" smtClean="0">
                <a:solidFill>
                  <a:schemeClr val="bg1"/>
                </a:solidFill>
              </a:rPr>
              <a:t> effect that many magnetic materials exhibit.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37670" y="1755097"/>
            <a:ext cx="8346403" cy="4843632"/>
            <a:chOff x="637670" y="1755097"/>
            <a:chExt cx="8346403" cy="484363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2939" y="1922761"/>
              <a:ext cx="5983224" cy="4535424"/>
            </a:xfrm>
            <a:prstGeom prst="rect">
              <a:avLst/>
            </a:prstGeom>
          </p:spPr>
        </p:pic>
        <p:graphicFrame>
          <p:nvGraphicFramePr>
            <p:cNvPr id="304141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2637354"/>
                </p:ext>
              </p:extLst>
            </p:nvPr>
          </p:nvGraphicFramePr>
          <p:xfrm>
            <a:off x="6445567" y="2076258"/>
            <a:ext cx="1017588" cy="631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4" name="Equation" r:id="rId5" imgW="634725" imgH="393529" progId="Equation.DSMT4">
                    <p:embed/>
                  </p:oleObj>
                </mc:Choice>
                <mc:Fallback>
                  <p:oleObj name="Equation" r:id="rId5" imgW="634725" imgH="393529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5567" y="2076258"/>
                          <a:ext cx="1017588" cy="631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4142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3534751"/>
                </p:ext>
              </p:extLst>
            </p:nvPr>
          </p:nvGraphicFramePr>
          <p:xfrm>
            <a:off x="3386269" y="1755097"/>
            <a:ext cx="306387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5" name="Equation" r:id="rId7" imgW="190500" imgH="228600" progId="Equation.DSMT4">
                    <p:embed/>
                  </p:oleObj>
                </mc:Choice>
                <mc:Fallback>
                  <p:oleObj name="Equation" r:id="rId7" imgW="190500" imgH="228600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86269" y="1755097"/>
                          <a:ext cx="306387" cy="36671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4143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97128890"/>
                </p:ext>
              </p:extLst>
            </p:nvPr>
          </p:nvGraphicFramePr>
          <p:xfrm>
            <a:off x="6392021" y="4083109"/>
            <a:ext cx="347663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6" name="Equation" r:id="rId9" imgW="215806" imgH="228501" progId="Equation.DSMT4">
                    <p:embed/>
                  </p:oleObj>
                </mc:Choice>
                <mc:Fallback>
                  <p:oleObj name="Equation" r:id="rId9" imgW="215806" imgH="228501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92021" y="4083109"/>
                          <a:ext cx="347663" cy="36671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4144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47726091"/>
                </p:ext>
              </p:extLst>
            </p:nvPr>
          </p:nvGraphicFramePr>
          <p:xfrm>
            <a:off x="2800576" y="2177254"/>
            <a:ext cx="468313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7" name="Equation" r:id="rId11" imgW="291973" imgH="228501" progId="Equation.DSMT4">
                    <p:embed/>
                  </p:oleObj>
                </mc:Choice>
                <mc:Fallback>
                  <p:oleObj name="Equation" r:id="rId11" imgW="291973" imgH="228501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0576" y="2177254"/>
                          <a:ext cx="468313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" name="Straight Connector 47"/>
            <p:cNvCxnSpPr/>
            <p:nvPr/>
          </p:nvCxnSpPr>
          <p:spPr bwMode="auto">
            <a:xfrm>
              <a:off x="3373876" y="2364840"/>
              <a:ext cx="3138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3376151" y="6120250"/>
              <a:ext cx="313899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30414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5402444"/>
                </p:ext>
              </p:extLst>
            </p:nvPr>
          </p:nvGraphicFramePr>
          <p:xfrm>
            <a:off x="2677485" y="6232017"/>
            <a:ext cx="609600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8" name="Equation" r:id="rId13" imgW="381000" imgH="228600" progId="Equation.DSMT4">
                    <p:embed/>
                  </p:oleObj>
                </mc:Choice>
                <mc:Fallback>
                  <p:oleObj name="Equation" r:id="rId13" imgW="381000" imgH="228600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485" y="6232017"/>
                          <a:ext cx="609600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2" name="Straight Connector 51"/>
            <p:cNvCxnSpPr/>
            <p:nvPr/>
          </p:nvCxnSpPr>
          <p:spPr bwMode="auto">
            <a:xfrm>
              <a:off x="3824250" y="2378487"/>
              <a:ext cx="18015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1560996" y="6120249"/>
              <a:ext cx="180150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5437909" y="3516087"/>
              <a:ext cx="354616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New sample (has never been magnetized)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274960" y="3340566"/>
              <a:ext cx="1045029" cy="3087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7564425" y="2271785"/>
              <a:ext cx="10887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(saturation)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 flipV="1">
              <a:off x="2707105" y="2671012"/>
              <a:ext cx="1792706" cy="300789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637670" y="1937084"/>
              <a:ext cx="136768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2"/>
                  </a:solidFill>
                </a:rPr>
                <a:t>Linear Material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1949115" y="2322100"/>
              <a:ext cx="2286000" cy="61361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5620291"/>
                </p:ext>
              </p:extLst>
            </p:nvPr>
          </p:nvGraphicFramePr>
          <p:xfrm>
            <a:off x="783552" y="2218989"/>
            <a:ext cx="997122" cy="28044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09" name="Equation" r:id="rId15" imgW="812520" imgH="228600" progId="Equation.DSMT4">
                    <p:embed/>
                  </p:oleObj>
                </mc:Choice>
                <mc:Fallback>
                  <p:oleObj name="Equation" r:id="rId15" imgW="812520" imgH="228600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3552" y="2218989"/>
                          <a:ext cx="997122" cy="28044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7740078"/>
                </p:ext>
              </p:extLst>
            </p:nvPr>
          </p:nvGraphicFramePr>
          <p:xfrm>
            <a:off x="2361948" y="3553417"/>
            <a:ext cx="429378" cy="4293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10" name="Equation" r:id="rId17" imgW="228600" imgH="228600" progId="Equation.DSMT4">
                    <p:embed/>
                  </p:oleObj>
                </mc:Choice>
                <mc:Fallback>
                  <p:oleObj name="Equation" r:id="rId17" imgW="228600" imgH="228600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1948" y="3553417"/>
                          <a:ext cx="429378" cy="4293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2" name="TextBox 31"/>
          <p:cNvSpPr txBox="1"/>
          <p:nvPr/>
        </p:nvSpPr>
        <p:spPr>
          <a:xfrm>
            <a:off x="3429780" y="1428743"/>
            <a:ext cx="3187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Hysteresis loop </a:t>
            </a:r>
            <a:r>
              <a:rPr lang="en-US" sz="2000" i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i="1" baseline="-25000" dirty="0" smtClean="0">
                <a:solidFill>
                  <a:srgbClr val="FF0000"/>
                </a:solidFill>
                <a:latin typeface="+mn-lt"/>
              </a:rPr>
              <a:t>H</a:t>
            </a:r>
            <a:endParaRPr lang="en-US" sz="2000" i="1" baseline="-250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30414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676955"/>
              </p:ext>
            </p:extLst>
          </p:nvPr>
        </p:nvGraphicFramePr>
        <p:xfrm>
          <a:off x="6884000" y="5917768"/>
          <a:ext cx="1706760" cy="37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311" name="Equation" r:id="rId19" imgW="1040948" imgH="228501" progId="Equation.DSMT4">
                  <p:embed/>
                </p:oleObj>
              </mc:Choice>
              <mc:Fallback>
                <p:oleObj name="Equation" r:id="rId19" imgW="1040948" imgH="228501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4000" y="5917768"/>
                        <a:ext cx="1706760" cy="374754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4148" name="Picture 2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5895473" y="4642177"/>
            <a:ext cx="2843211" cy="114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7065"/>
              </p:ext>
            </p:extLst>
          </p:nvPr>
        </p:nvGraphicFramePr>
        <p:xfrm>
          <a:off x="773530" y="2456864"/>
          <a:ext cx="1123950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312" name="Equation" r:id="rId22" imgW="1123400" imgH="306439" progId="Equation.DSMT4">
                  <p:embed/>
                </p:oleObj>
              </mc:Choice>
              <mc:Fallback>
                <p:oleObj name="Equation" r:id="rId22" imgW="1123400" imgH="306439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530" y="2456864"/>
                        <a:ext cx="1123950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480952" y="-16014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30414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652724"/>
              </p:ext>
            </p:extLst>
          </p:nvPr>
        </p:nvGraphicFramePr>
        <p:xfrm>
          <a:off x="6262794" y="6092996"/>
          <a:ext cx="1706760" cy="374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85" name="Equation" r:id="rId4" imgW="1040948" imgH="228501" progId="Equation.DSMT4">
                  <p:embed/>
                </p:oleObj>
              </mc:Choice>
              <mc:Fallback>
                <p:oleObj name="Equation" r:id="rId4" imgW="1040948" imgH="228501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2794" y="6092996"/>
                        <a:ext cx="1706760" cy="374754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4148" name="Picture 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85153" y="4795631"/>
            <a:ext cx="2843211" cy="114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extBox 1"/>
          <p:cNvSpPr txBox="1"/>
          <p:nvPr/>
        </p:nvSpPr>
        <p:spPr>
          <a:xfrm>
            <a:off x="304798" y="1067641"/>
            <a:ext cx="8668390" cy="369332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</a:t>
            </a:r>
            <a:r>
              <a:rPr lang="en-US" dirty="0" smtClean="0">
                <a:solidFill>
                  <a:schemeClr val="bg2"/>
                </a:solidFill>
              </a:rPr>
              <a:t> The size of the hysteresis loop depends on the maximum current in the coil.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543432" y="2307770"/>
            <a:ext cx="5138121" cy="3727664"/>
          </a:xfrm>
          <a:custGeom>
            <a:avLst/>
            <a:gdLst>
              <a:gd name="connsiteX0" fmla="*/ 3233069 w 5139760"/>
              <a:gd name="connsiteY0" fmla="*/ 1893808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12783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674926 w 5139760"/>
              <a:gd name="connsiteY18" fmla="*/ 3374265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19954 w 5139760"/>
              <a:gd name="connsiteY24" fmla="*/ 3406922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24211 w 5139760"/>
              <a:gd name="connsiteY28" fmla="*/ 2100636 h 3727664"/>
              <a:gd name="connsiteX29" fmla="*/ 3233069 w 5139760"/>
              <a:gd name="connsiteY29" fmla="*/ 1893808 h 3727664"/>
              <a:gd name="connsiteX0" fmla="*/ 3233069 w 5139760"/>
              <a:gd name="connsiteY0" fmla="*/ 1893808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12783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674926 w 5139760"/>
              <a:gd name="connsiteY18" fmla="*/ 3374265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19954 w 5139760"/>
              <a:gd name="connsiteY24" fmla="*/ 3406922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56868 w 5139760"/>
              <a:gd name="connsiteY28" fmla="*/ 2111522 h 3727664"/>
              <a:gd name="connsiteX29" fmla="*/ 3233069 w 5139760"/>
              <a:gd name="connsiteY29" fmla="*/ 1893808 h 3727664"/>
              <a:gd name="connsiteX0" fmla="*/ 3254840 w 5139760"/>
              <a:gd name="connsiteY0" fmla="*/ 1872037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12783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674926 w 5139760"/>
              <a:gd name="connsiteY18" fmla="*/ 3374265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19954 w 5139760"/>
              <a:gd name="connsiteY24" fmla="*/ 3406922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56868 w 5139760"/>
              <a:gd name="connsiteY28" fmla="*/ 2111522 h 3727664"/>
              <a:gd name="connsiteX29" fmla="*/ 3254840 w 5139760"/>
              <a:gd name="connsiteY29" fmla="*/ 1872037 h 3727664"/>
              <a:gd name="connsiteX0" fmla="*/ 3254840 w 5139760"/>
              <a:gd name="connsiteY0" fmla="*/ 1872037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12783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751126 w 5139760"/>
              <a:gd name="connsiteY18" fmla="*/ 3341608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19954 w 5139760"/>
              <a:gd name="connsiteY24" fmla="*/ 3406922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56868 w 5139760"/>
              <a:gd name="connsiteY28" fmla="*/ 2111522 h 3727664"/>
              <a:gd name="connsiteX29" fmla="*/ 3254840 w 5139760"/>
              <a:gd name="connsiteY29" fmla="*/ 1872037 h 3727664"/>
              <a:gd name="connsiteX0" fmla="*/ 3254840 w 5139760"/>
              <a:gd name="connsiteY0" fmla="*/ 1872037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12783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751126 w 5139760"/>
              <a:gd name="connsiteY18" fmla="*/ 3341608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96154 w 5139760"/>
              <a:gd name="connsiteY24" fmla="*/ 3396036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56868 w 5139760"/>
              <a:gd name="connsiteY28" fmla="*/ 2111522 h 3727664"/>
              <a:gd name="connsiteX29" fmla="*/ 3254840 w 5139760"/>
              <a:gd name="connsiteY29" fmla="*/ 1872037 h 3727664"/>
              <a:gd name="connsiteX0" fmla="*/ 3254840 w 5139760"/>
              <a:gd name="connsiteY0" fmla="*/ 1872037 h 3727664"/>
              <a:gd name="connsiteX1" fmla="*/ 3407240 w 5139760"/>
              <a:gd name="connsiteY1" fmla="*/ 1534579 h 3727664"/>
              <a:gd name="connsiteX2" fmla="*/ 3624954 w 5139760"/>
              <a:gd name="connsiteY2" fmla="*/ 1110036 h 3727664"/>
              <a:gd name="connsiteX3" fmla="*/ 3831783 w 5139760"/>
              <a:gd name="connsiteY3" fmla="*/ 816122 h 3727664"/>
              <a:gd name="connsiteX4" fmla="*/ 4223669 w 5139760"/>
              <a:gd name="connsiteY4" fmla="*/ 424236 h 3727664"/>
              <a:gd name="connsiteX5" fmla="*/ 4691754 w 5139760"/>
              <a:gd name="connsiteY5" fmla="*/ 195636 h 3727664"/>
              <a:gd name="connsiteX6" fmla="*/ 5138069 w 5139760"/>
              <a:gd name="connsiteY6" fmla="*/ 10579 h 3727664"/>
              <a:gd name="connsiteX7" fmla="*/ 4855040 w 5139760"/>
              <a:gd name="connsiteY7" fmla="*/ 21465 h 3727664"/>
              <a:gd name="connsiteX8" fmla="*/ 4332526 w 5139760"/>
              <a:gd name="connsiteY8" fmla="*/ 54122 h 3727664"/>
              <a:gd name="connsiteX9" fmla="*/ 3799126 w 5139760"/>
              <a:gd name="connsiteY9" fmla="*/ 152094 h 3727664"/>
              <a:gd name="connsiteX10" fmla="*/ 3233069 w 5139760"/>
              <a:gd name="connsiteY10" fmla="*/ 337151 h 3727664"/>
              <a:gd name="connsiteX11" fmla="*/ 2830297 w 5139760"/>
              <a:gd name="connsiteY11" fmla="*/ 565751 h 3727664"/>
              <a:gd name="connsiteX12" fmla="*/ 2492840 w 5139760"/>
              <a:gd name="connsiteY12" fmla="*/ 837894 h 3727664"/>
              <a:gd name="connsiteX13" fmla="*/ 2177154 w 5139760"/>
              <a:gd name="connsiteY13" fmla="*/ 1218894 h 3727664"/>
              <a:gd name="connsiteX14" fmla="*/ 1926783 w 5139760"/>
              <a:gd name="connsiteY14" fmla="*/ 1643436 h 3727664"/>
              <a:gd name="connsiteX15" fmla="*/ 1654640 w 5139760"/>
              <a:gd name="connsiteY15" fmla="*/ 2198608 h 3727664"/>
              <a:gd name="connsiteX16" fmla="*/ 1415154 w 5139760"/>
              <a:gd name="connsiteY16" fmla="*/ 2601379 h 3727664"/>
              <a:gd name="connsiteX17" fmla="*/ 1088583 w 5139760"/>
              <a:gd name="connsiteY17" fmla="*/ 3036808 h 3727664"/>
              <a:gd name="connsiteX18" fmla="*/ 751126 w 5139760"/>
              <a:gd name="connsiteY18" fmla="*/ 3341608 h 3727664"/>
              <a:gd name="connsiteX19" fmla="*/ 359240 w 5139760"/>
              <a:gd name="connsiteY19" fmla="*/ 3602865 h 3727664"/>
              <a:gd name="connsiteX20" fmla="*/ 11 w 5139760"/>
              <a:gd name="connsiteY20" fmla="*/ 3711722 h 3727664"/>
              <a:gd name="connsiteX21" fmla="*/ 348354 w 5139760"/>
              <a:gd name="connsiteY21" fmla="*/ 3722608 h 3727664"/>
              <a:gd name="connsiteX22" fmla="*/ 772897 w 5139760"/>
              <a:gd name="connsiteY22" fmla="*/ 3668179 h 3727664"/>
              <a:gd name="connsiteX23" fmla="*/ 1273640 w 5139760"/>
              <a:gd name="connsiteY23" fmla="*/ 3581094 h 3727664"/>
              <a:gd name="connsiteX24" fmla="*/ 1796154 w 5139760"/>
              <a:gd name="connsiteY24" fmla="*/ 3396036 h 3727664"/>
              <a:gd name="connsiteX25" fmla="*/ 2286011 w 5139760"/>
              <a:gd name="connsiteY25" fmla="*/ 3134779 h 3727664"/>
              <a:gd name="connsiteX26" fmla="*/ 2656126 w 5139760"/>
              <a:gd name="connsiteY26" fmla="*/ 2786436 h 3727664"/>
              <a:gd name="connsiteX27" fmla="*/ 2993583 w 5139760"/>
              <a:gd name="connsiteY27" fmla="*/ 2372779 h 3727664"/>
              <a:gd name="connsiteX28" fmla="*/ 3156868 w 5139760"/>
              <a:gd name="connsiteY28" fmla="*/ 2111522 h 3727664"/>
              <a:gd name="connsiteX29" fmla="*/ 3254840 w 5139760"/>
              <a:gd name="connsiteY29" fmla="*/ 1872037 h 3727664"/>
              <a:gd name="connsiteX0" fmla="*/ 3254840 w 5138121"/>
              <a:gd name="connsiteY0" fmla="*/ 1872037 h 3727664"/>
              <a:gd name="connsiteX1" fmla="*/ 3407240 w 5138121"/>
              <a:gd name="connsiteY1" fmla="*/ 1534579 h 3727664"/>
              <a:gd name="connsiteX2" fmla="*/ 3624954 w 5138121"/>
              <a:gd name="connsiteY2" fmla="*/ 1110036 h 3727664"/>
              <a:gd name="connsiteX3" fmla="*/ 3831783 w 5138121"/>
              <a:gd name="connsiteY3" fmla="*/ 816122 h 3727664"/>
              <a:gd name="connsiteX4" fmla="*/ 4223669 w 5138121"/>
              <a:gd name="connsiteY4" fmla="*/ 424236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54840 w 5138121"/>
              <a:gd name="connsiteY29" fmla="*/ 1872037 h 3727664"/>
              <a:gd name="connsiteX0" fmla="*/ 3254840 w 5138121"/>
              <a:gd name="connsiteY0" fmla="*/ 1872037 h 3727664"/>
              <a:gd name="connsiteX1" fmla="*/ 3407240 w 5138121"/>
              <a:gd name="connsiteY1" fmla="*/ 1534579 h 3727664"/>
              <a:gd name="connsiteX2" fmla="*/ 3624954 w 5138121"/>
              <a:gd name="connsiteY2" fmla="*/ 1110036 h 3727664"/>
              <a:gd name="connsiteX3" fmla="*/ 3831783 w 5138121"/>
              <a:gd name="connsiteY3" fmla="*/ 816122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54840 w 5138121"/>
              <a:gd name="connsiteY29" fmla="*/ 1872037 h 3727664"/>
              <a:gd name="connsiteX0" fmla="*/ 3298383 w 5138121"/>
              <a:gd name="connsiteY0" fmla="*/ 1850266 h 3727664"/>
              <a:gd name="connsiteX1" fmla="*/ 3407240 w 5138121"/>
              <a:gd name="connsiteY1" fmla="*/ 1534579 h 3727664"/>
              <a:gd name="connsiteX2" fmla="*/ 3624954 w 5138121"/>
              <a:gd name="connsiteY2" fmla="*/ 1110036 h 3727664"/>
              <a:gd name="connsiteX3" fmla="*/ 3831783 w 5138121"/>
              <a:gd name="connsiteY3" fmla="*/ 816122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98383 w 5138121"/>
              <a:gd name="connsiteY29" fmla="*/ 1850266 h 3727664"/>
              <a:gd name="connsiteX0" fmla="*/ 3298383 w 5138121"/>
              <a:gd name="connsiteY0" fmla="*/ 1850266 h 3727664"/>
              <a:gd name="connsiteX1" fmla="*/ 3461668 w 5138121"/>
              <a:gd name="connsiteY1" fmla="*/ 1512808 h 3727664"/>
              <a:gd name="connsiteX2" fmla="*/ 3624954 w 5138121"/>
              <a:gd name="connsiteY2" fmla="*/ 1110036 h 3727664"/>
              <a:gd name="connsiteX3" fmla="*/ 3831783 w 5138121"/>
              <a:gd name="connsiteY3" fmla="*/ 816122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98383 w 5138121"/>
              <a:gd name="connsiteY29" fmla="*/ 1850266 h 3727664"/>
              <a:gd name="connsiteX0" fmla="*/ 3298383 w 5138121"/>
              <a:gd name="connsiteY0" fmla="*/ 1850266 h 3727664"/>
              <a:gd name="connsiteX1" fmla="*/ 3461668 w 5138121"/>
              <a:gd name="connsiteY1" fmla="*/ 1512808 h 3727664"/>
              <a:gd name="connsiteX2" fmla="*/ 3657611 w 5138121"/>
              <a:gd name="connsiteY2" fmla="*/ 1120922 h 3727664"/>
              <a:gd name="connsiteX3" fmla="*/ 3831783 w 5138121"/>
              <a:gd name="connsiteY3" fmla="*/ 816122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98383 w 5138121"/>
              <a:gd name="connsiteY29" fmla="*/ 1850266 h 3727664"/>
              <a:gd name="connsiteX0" fmla="*/ 3298383 w 5138121"/>
              <a:gd name="connsiteY0" fmla="*/ 1850266 h 3727664"/>
              <a:gd name="connsiteX1" fmla="*/ 3461668 w 5138121"/>
              <a:gd name="connsiteY1" fmla="*/ 1512808 h 3727664"/>
              <a:gd name="connsiteX2" fmla="*/ 3657611 w 5138121"/>
              <a:gd name="connsiteY2" fmla="*/ 1120922 h 3727664"/>
              <a:gd name="connsiteX3" fmla="*/ 3918868 w 5138121"/>
              <a:gd name="connsiteY3" fmla="*/ 783465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98383 w 5138121"/>
              <a:gd name="connsiteY29" fmla="*/ 1850266 h 3727664"/>
              <a:gd name="connsiteX0" fmla="*/ 3298383 w 5138121"/>
              <a:gd name="connsiteY0" fmla="*/ 1850266 h 3727664"/>
              <a:gd name="connsiteX1" fmla="*/ 3461668 w 5138121"/>
              <a:gd name="connsiteY1" fmla="*/ 1512808 h 3727664"/>
              <a:gd name="connsiteX2" fmla="*/ 3657611 w 5138121"/>
              <a:gd name="connsiteY2" fmla="*/ 1120922 h 3727664"/>
              <a:gd name="connsiteX3" fmla="*/ 3886211 w 5138121"/>
              <a:gd name="connsiteY3" fmla="*/ 750807 h 3727664"/>
              <a:gd name="connsiteX4" fmla="*/ 4234555 w 5138121"/>
              <a:gd name="connsiteY4" fmla="*/ 446008 h 3727664"/>
              <a:gd name="connsiteX5" fmla="*/ 4691754 w 5138121"/>
              <a:gd name="connsiteY5" fmla="*/ 195636 h 3727664"/>
              <a:gd name="connsiteX6" fmla="*/ 5138069 w 5138121"/>
              <a:gd name="connsiteY6" fmla="*/ 10579 h 3727664"/>
              <a:gd name="connsiteX7" fmla="*/ 4724411 w 5138121"/>
              <a:gd name="connsiteY7" fmla="*/ 21465 h 3727664"/>
              <a:gd name="connsiteX8" fmla="*/ 4332526 w 5138121"/>
              <a:gd name="connsiteY8" fmla="*/ 54122 h 3727664"/>
              <a:gd name="connsiteX9" fmla="*/ 3799126 w 5138121"/>
              <a:gd name="connsiteY9" fmla="*/ 152094 h 3727664"/>
              <a:gd name="connsiteX10" fmla="*/ 3233069 w 5138121"/>
              <a:gd name="connsiteY10" fmla="*/ 337151 h 3727664"/>
              <a:gd name="connsiteX11" fmla="*/ 2830297 w 5138121"/>
              <a:gd name="connsiteY11" fmla="*/ 565751 h 3727664"/>
              <a:gd name="connsiteX12" fmla="*/ 2492840 w 5138121"/>
              <a:gd name="connsiteY12" fmla="*/ 837894 h 3727664"/>
              <a:gd name="connsiteX13" fmla="*/ 2177154 w 5138121"/>
              <a:gd name="connsiteY13" fmla="*/ 1218894 h 3727664"/>
              <a:gd name="connsiteX14" fmla="*/ 1926783 w 5138121"/>
              <a:gd name="connsiteY14" fmla="*/ 1643436 h 3727664"/>
              <a:gd name="connsiteX15" fmla="*/ 1654640 w 5138121"/>
              <a:gd name="connsiteY15" fmla="*/ 2198608 h 3727664"/>
              <a:gd name="connsiteX16" fmla="*/ 1415154 w 5138121"/>
              <a:gd name="connsiteY16" fmla="*/ 2601379 h 3727664"/>
              <a:gd name="connsiteX17" fmla="*/ 1088583 w 5138121"/>
              <a:gd name="connsiteY17" fmla="*/ 3036808 h 3727664"/>
              <a:gd name="connsiteX18" fmla="*/ 751126 w 5138121"/>
              <a:gd name="connsiteY18" fmla="*/ 3341608 h 3727664"/>
              <a:gd name="connsiteX19" fmla="*/ 359240 w 5138121"/>
              <a:gd name="connsiteY19" fmla="*/ 3602865 h 3727664"/>
              <a:gd name="connsiteX20" fmla="*/ 11 w 5138121"/>
              <a:gd name="connsiteY20" fmla="*/ 3711722 h 3727664"/>
              <a:gd name="connsiteX21" fmla="*/ 348354 w 5138121"/>
              <a:gd name="connsiteY21" fmla="*/ 3722608 h 3727664"/>
              <a:gd name="connsiteX22" fmla="*/ 772897 w 5138121"/>
              <a:gd name="connsiteY22" fmla="*/ 3668179 h 3727664"/>
              <a:gd name="connsiteX23" fmla="*/ 1273640 w 5138121"/>
              <a:gd name="connsiteY23" fmla="*/ 3581094 h 3727664"/>
              <a:gd name="connsiteX24" fmla="*/ 1796154 w 5138121"/>
              <a:gd name="connsiteY24" fmla="*/ 3396036 h 3727664"/>
              <a:gd name="connsiteX25" fmla="*/ 2286011 w 5138121"/>
              <a:gd name="connsiteY25" fmla="*/ 3134779 h 3727664"/>
              <a:gd name="connsiteX26" fmla="*/ 2656126 w 5138121"/>
              <a:gd name="connsiteY26" fmla="*/ 2786436 h 3727664"/>
              <a:gd name="connsiteX27" fmla="*/ 2993583 w 5138121"/>
              <a:gd name="connsiteY27" fmla="*/ 2372779 h 3727664"/>
              <a:gd name="connsiteX28" fmla="*/ 3156868 w 5138121"/>
              <a:gd name="connsiteY28" fmla="*/ 2111522 h 3727664"/>
              <a:gd name="connsiteX29" fmla="*/ 3298383 w 5138121"/>
              <a:gd name="connsiteY29" fmla="*/ 1850266 h 3727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138121" h="3727664">
                <a:moveTo>
                  <a:pt x="3298383" y="1850266"/>
                </a:moveTo>
                <a:cubicBezTo>
                  <a:pt x="3349183" y="1750480"/>
                  <a:pt x="3401797" y="1634365"/>
                  <a:pt x="3461668" y="1512808"/>
                </a:cubicBezTo>
                <a:cubicBezTo>
                  <a:pt x="3521539" y="1391251"/>
                  <a:pt x="3586854" y="1247922"/>
                  <a:pt x="3657611" y="1120922"/>
                </a:cubicBezTo>
                <a:cubicBezTo>
                  <a:pt x="3728368" y="993922"/>
                  <a:pt x="3790054" y="863293"/>
                  <a:pt x="3886211" y="750807"/>
                </a:cubicBezTo>
                <a:cubicBezTo>
                  <a:pt x="3982368" y="638321"/>
                  <a:pt x="4100298" y="538537"/>
                  <a:pt x="4234555" y="446008"/>
                </a:cubicBezTo>
                <a:cubicBezTo>
                  <a:pt x="4368812" y="353480"/>
                  <a:pt x="4541168" y="268208"/>
                  <a:pt x="4691754" y="195636"/>
                </a:cubicBezTo>
                <a:cubicBezTo>
                  <a:pt x="4842340" y="123065"/>
                  <a:pt x="5132626" y="39607"/>
                  <a:pt x="5138069" y="10579"/>
                </a:cubicBezTo>
                <a:cubicBezTo>
                  <a:pt x="5143512" y="-18449"/>
                  <a:pt x="4724411" y="21465"/>
                  <a:pt x="4724411" y="21465"/>
                </a:cubicBezTo>
                <a:cubicBezTo>
                  <a:pt x="4590154" y="28722"/>
                  <a:pt x="4486740" y="32351"/>
                  <a:pt x="4332526" y="54122"/>
                </a:cubicBezTo>
                <a:cubicBezTo>
                  <a:pt x="4178312" y="75893"/>
                  <a:pt x="3982369" y="104923"/>
                  <a:pt x="3799126" y="152094"/>
                </a:cubicBezTo>
                <a:cubicBezTo>
                  <a:pt x="3615883" y="199265"/>
                  <a:pt x="3394541" y="268208"/>
                  <a:pt x="3233069" y="337151"/>
                </a:cubicBezTo>
                <a:cubicBezTo>
                  <a:pt x="3071597" y="406094"/>
                  <a:pt x="2953668" y="482294"/>
                  <a:pt x="2830297" y="565751"/>
                </a:cubicBezTo>
                <a:cubicBezTo>
                  <a:pt x="2706926" y="649208"/>
                  <a:pt x="2601697" y="729037"/>
                  <a:pt x="2492840" y="837894"/>
                </a:cubicBezTo>
                <a:cubicBezTo>
                  <a:pt x="2383983" y="946751"/>
                  <a:pt x="2271497" y="1084637"/>
                  <a:pt x="2177154" y="1218894"/>
                </a:cubicBezTo>
                <a:cubicBezTo>
                  <a:pt x="2082811" y="1353151"/>
                  <a:pt x="2013869" y="1480150"/>
                  <a:pt x="1926783" y="1643436"/>
                </a:cubicBezTo>
                <a:cubicBezTo>
                  <a:pt x="1839697" y="1806722"/>
                  <a:pt x="1739911" y="2038951"/>
                  <a:pt x="1654640" y="2198608"/>
                </a:cubicBezTo>
                <a:cubicBezTo>
                  <a:pt x="1569368" y="2358265"/>
                  <a:pt x="1509497" y="2461679"/>
                  <a:pt x="1415154" y="2601379"/>
                </a:cubicBezTo>
                <a:cubicBezTo>
                  <a:pt x="1320811" y="2741079"/>
                  <a:pt x="1199254" y="2913437"/>
                  <a:pt x="1088583" y="3036808"/>
                </a:cubicBezTo>
                <a:cubicBezTo>
                  <a:pt x="977912" y="3160180"/>
                  <a:pt x="872683" y="3247265"/>
                  <a:pt x="751126" y="3341608"/>
                </a:cubicBezTo>
                <a:cubicBezTo>
                  <a:pt x="629569" y="3435951"/>
                  <a:pt x="484426" y="3541179"/>
                  <a:pt x="359240" y="3602865"/>
                </a:cubicBezTo>
                <a:cubicBezTo>
                  <a:pt x="234054" y="3664551"/>
                  <a:pt x="1825" y="3691765"/>
                  <a:pt x="11" y="3711722"/>
                </a:cubicBezTo>
                <a:cubicBezTo>
                  <a:pt x="-1803" y="3731679"/>
                  <a:pt x="219540" y="3729865"/>
                  <a:pt x="348354" y="3722608"/>
                </a:cubicBezTo>
                <a:cubicBezTo>
                  <a:pt x="477168" y="3715351"/>
                  <a:pt x="618683" y="3691765"/>
                  <a:pt x="772897" y="3668179"/>
                </a:cubicBezTo>
                <a:cubicBezTo>
                  <a:pt x="927111" y="3644593"/>
                  <a:pt x="1103097" y="3626451"/>
                  <a:pt x="1273640" y="3581094"/>
                </a:cubicBezTo>
                <a:cubicBezTo>
                  <a:pt x="1444183" y="3535737"/>
                  <a:pt x="1627426" y="3470422"/>
                  <a:pt x="1796154" y="3396036"/>
                </a:cubicBezTo>
                <a:cubicBezTo>
                  <a:pt x="1964882" y="3321650"/>
                  <a:pt x="2142682" y="3236379"/>
                  <a:pt x="2286011" y="3134779"/>
                </a:cubicBezTo>
                <a:cubicBezTo>
                  <a:pt x="2429340" y="3033179"/>
                  <a:pt x="2538197" y="2913436"/>
                  <a:pt x="2656126" y="2786436"/>
                </a:cubicBezTo>
                <a:cubicBezTo>
                  <a:pt x="2774055" y="2659436"/>
                  <a:pt x="2915569" y="2487079"/>
                  <a:pt x="2993583" y="2372779"/>
                </a:cubicBezTo>
                <a:cubicBezTo>
                  <a:pt x="3071597" y="2258479"/>
                  <a:pt x="3106068" y="2198608"/>
                  <a:pt x="3156868" y="2111522"/>
                </a:cubicBezTo>
                <a:cubicBezTo>
                  <a:pt x="3207668" y="2024437"/>
                  <a:pt x="3247583" y="1950052"/>
                  <a:pt x="3298383" y="1850266"/>
                </a:cubicBezTo>
                <a:close/>
              </a:path>
            </a:pathLst>
          </a:custGeom>
          <a:noFill/>
          <a:ln w="2857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385134" y="1783165"/>
            <a:ext cx="4070919" cy="4497882"/>
            <a:chOff x="1385134" y="1783165"/>
            <a:chExt cx="4070919" cy="4497882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3156857" y="1959418"/>
              <a:ext cx="0" cy="4321629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3156857" y="2316008"/>
              <a:ext cx="0" cy="354344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aphicFrame>
          <p:nvGraphicFramePr>
            <p:cNvPr id="28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0124445"/>
                </p:ext>
              </p:extLst>
            </p:nvPr>
          </p:nvGraphicFramePr>
          <p:xfrm>
            <a:off x="5108390" y="3939681"/>
            <a:ext cx="347663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86" name="Equation" r:id="rId7" imgW="215806" imgH="228501" progId="Equation.DSMT4">
                    <p:embed/>
                  </p:oleObj>
                </mc:Choice>
                <mc:Fallback>
                  <p:oleObj name="Equation" r:id="rId7" imgW="215806" imgH="228501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8390" y="3939681"/>
                          <a:ext cx="347663" cy="366712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6698626"/>
                </p:ext>
              </p:extLst>
            </p:nvPr>
          </p:nvGraphicFramePr>
          <p:xfrm>
            <a:off x="3003663" y="1783165"/>
            <a:ext cx="306387" cy="3667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87" name="Equation" r:id="rId9" imgW="190500" imgH="228600" progId="Equation.DSMT4">
                    <p:embed/>
                  </p:oleObj>
                </mc:Choice>
                <mc:Fallback>
                  <p:oleObj name="Equation" r:id="rId9" imgW="190500" imgH="228600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03663" y="1783165"/>
                          <a:ext cx="306387" cy="366713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Freeform 31"/>
            <p:cNvSpPr/>
            <p:nvPr/>
          </p:nvSpPr>
          <p:spPr bwMode="auto">
            <a:xfrm>
              <a:off x="2256558" y="3344375"/>
              <a:ext cx="1646552" cy="1464626"/>
            </a:xfrm>
            <a:custGeom>
              <a:avLst/>
              <a:gdLst>
                <a:gd name="connsiteX0" fmla="*/ 3233069 w 5139760"/>
                <a:gd name="connsiteY0" fmla="*/ 1893808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12783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674926 w 5139760"/>
                <a:gd name="connsiteY18" fmla="*/ 3374265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19954 w 5139760"/>
                <a:gd name="connsiteY24" fmla="*/ 3406922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24211 w 5139760"/>
                <a:gd name="connsiteY28" fmla="*/ 2100636 h 3727664"/>
                <a:gd name="connsiteX29" fmla="*/ 3233069 w 5139760"/>
                <a:gd name="connsiteY29" fmla="*/ 1893808 h 3727664"/>
                <a:gd name="connsiteX0" fmla="*/ 3233069 w 5139760"/>
                <a:gd name="connsiteY0" fmla="*/ 1893808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12783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674926 w 5139760"/>
                <a:gd name="connsiteY18" fmla="*/ 3374265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19954 w 5139760"/>
                <a:gd name="connsiteY24" fmla="*/ 3406922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56868 w 5139760"/>
                <a:gd name="connsiteY28" fmla="*/ 2111522 h 3727664"/>
                <a:gd name="connsiteX29" fmla="*/ 3233069 w 5139760"/>
                <a:gd name="connsiteY29" fmla="*/ 1893808 h 3727664"/>
                <a:gd name="connsiteX0" fmla="*/ 3254840 w 5139760"/>
                <a:gd name="connsiteY0" fmla="*/ 1872037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12783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674926 w 5139760"/>
                <a:gd name="connsiteY18" fmla="*/ 3374265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19954 w 5139760"/>
                <a:gd name="connsiteY24" fmla="*/ 3406922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56868 w 5139760"/>
                <a:gd name="connsiteY28" fmla="*/ 2111522 h 3727664"/>
                <a:gd name="connsiteX29" fmla="*/ 3254840 w 5139760"/>
                <a:gd name="connsiteY29" fmla="*/ 1872037 h 3727664"/>
                <a:gd name="connsiteX0" fmla="*/ 3254840 w 5139760"/>
                <a:gd name="connsiteY0" fmla="*/ 1872037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12783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751126 w 5139760"/>
                <a:gd name="connsiteY18" fmla="*/ 3341608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19954 w 5139760"/>
                <a:gd name="connsiteY24" fmla="*/ 3406922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56868 w 5139760"/>
                <a:gd name="connsiteY28" fmla="*/ 2111522 h 3727664"/>
                <a:gd name="connsiteX29" fmla="*/ 3254840 w 5139760"/>
                <a:gd name="connsiteY29" fmla="*/ 1872037 h 3727664"/>
                <a:gd name="connsiteX0" fmla="*/ 3254840 w 5139760"/>
                <a:gd name="connsiteY0" fmla="*/ 1872037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12783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751126 w 5139760"/>
                <a:gd name="connsiteY18" fmla="*/ 3341608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96154 w 5139760"/>
                <a:gd name="connsiteY24" fmla="*/ 3396036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56868 w 5139760"/>
                <a:gd name="connsiteY28" fmla="*/ 2111522 h 3727664"/>
                <a:gd name="connsiteX29" fmla="*/ 3254840 w 5139760"/>
                <a:gd name="connsiteY29" fmla="*/ 1872037 h 3727664"/>
                <a:gd name="connsiteX0" fmla="*/ 3254840 w 5139760"/>
                <a:gd name="connsiteY0" fmla="*/ 1872037 h 3727664"/>
                <a:gd name="connsiteX1" fmla="*/ 3407240 w 5139760"/>
                <a:gd name="connsiteY1" fmla="*/ 1534579 h 3727664"/>
                <a:gd name="connsiteX2" fmla="*/ 3624954 w 5139760"/>
                <a:gd name="connsiteY2" fmla="*/ 1110036 h 3727664"/>
                <a:gd name="connsiteX3" fmla="*/ 3831783 w 5139760"/>
                <a:gd name="connsiteY3" fmla="*/ 816122 h 3727664"/>
                <a:gd name="connsiteX4" fmla="*/ 4223669 w 5139760"/>
                <a:gd name="connsiteY4" fmla="*/ 424236 h 3727664"/>
                <a:gd name="connsiteX5" fmla="*/ 4691754 w 5139760"/>
                <a:gd name="connsiteY5" fmla="*/ 195636 h 3727664"/>
                <a:gd name="connsiteX6" fmla="*/ 5138069 w 5139760"/>
                <a:gd name="connsiteY6" fmla="*/ 10579 h 3727664"/>
                <a:gd name="connsiteX7" fmla="*/ 4855040 w 5139760"/>
                <a:gd name="connsiteY7" fmla="*/ 21465 h 3727664"/>
                <a:gd name="connsiteX8" fmla="*/ 4332526 w 5139760"/>
                <a:gd name="connsiteY8" fmla="*/ 54122 h 3727664"/>
                <a:gd name="connsiteX9" fmla="*/ 3799126 w 5139760"/>
                <a:gd name="connsiteY9" fmla="*/ 152094 h 3727664"/>
                <a:gd name="connsiteX10" fmla="*/ 3233069 w 5139760"/>
                <a:gd name="connsiteY10" fmla="*/ 337151 h 3727664"/>
                <a:gd name="connsiteX11" fmla="*/ 2830297 w 5139760"/>
                <a:gd name="connsiteY11" fmla="*/ 565751 h 3727664"/>
                <a:gd name="connsiteX12" fmla="*/ 2492840 w 5139760"/>
                <a:gd name="connsiteY12" fmla="*/ 837894 h 3727664"/>
                <a:gd name="connsiteX13" fmla="*/ 2177154 w 5139760"/>
                <a:gd name="connsiteY13" fmla="*/ 1218894 h 3727664"/>
                <a:gd name="connsiteX14" fmla="*/ 1926783 w 5139760"/>
                <a:gd name="connsiteY14" fmla="*/ 1643436 h 3727664"/>
                <a:gd name="connsiteX15" fmla="*/ 1654640 w 5139760"/>
                <a:gd name="connsiteY15" fmla="*/ 2198608 h 3727664"/>
                <a:gd name="connsiteX16" fmla="*/ 1415154 w 5139760"/>
                <a:gd name="connsiteY16" fmla="*/ 2601379 h 3727664"/>
                <a:gd name="connsiteX17" fmla="*/ 1088583 w 5139760"/>
                <a:gd name="connsiteY17" fmla="*/ 3036808 h 3727664"/>
                <a:gd name="connsiteX18" fmla="*/ 751126 w 5139760"/>
                <a:gd name="connsiteY18" fmla="*/ 3341608 h 3727664"/>
                <a:gd name="connsiteX19" fmla="*/ 359240 w 5139760"/>
                <a:gd name="connsiteY19" fmla="*/ 3602865 h 3727664"/>
                <a:gd name="connsiteX20" fmla="*/ 11 w 5139760"/>
                <a:gd name="connsiteY20" fmla="*/ 3711722 h 3727664"/>
                <a:gd name="connsiteX21" fmla="*/ 348354 w 5139760"/>
                <a:gd name="connsiteY21" fmla="*/ 3722608 h 3727664"/>
                <a:gd name="connsiteX22" fmla="*/ 772897 w 5139760"/>
                <a:gd name="connsiteY22" fmla="*/ 3668179 h 3727664"/>
                <a:gd name="connsiteX23" fmla="*/ 1273640 w 5139760"/>
                <a:gd name="connsiteY23" fmla="*/ 3581094 h 3727664"/>
                <a:gd name="connsiteX24" fmla="*/ 1796154 w 5139760"/>
                <a:gd name="connsiteY24" fmla="*/ 3396036 h 3727664"/>
                <a:gd name="connsiteX25" fmla="*/ 2286011 w 5139760"/>
                <a:gd name="connsiteY25" fmla="*/ 3134779 h 3727664"/>
                <a:gd name="connsiteX26" fmla="*/ 2656126 w 5139760"/>
                <a:gd name="connsiteY26" fmla="*/ 2786436 h 3727664"/>
                <a:gd name="connsiteX27" fmla="*/ 2993583 w 5139760"/>
                <a:gd name="connsiteY27" fmla="*/ 2372779 h 3727664"/>
                <a:gd name="connsiteX28" fmla="*/ 3156868 w 5139760"/>
                <a:gd name="connsiteY28" fmla="*/ 2111522 h 3727664"/>
                <a:gd name="connsiteX29" fmla="*/ 3254840 w 5139760"/>
                <a:gd name="connsiteY29" fmla="*/ 1872037 h 3727664"/>
                <a:gd name="connsiteX0" fmla="*/ 3254840 w 5138121"/>
                <a:gd name="connsiteY0" fmla="*/ 1872037 h 3727664"/>
                <a:gd name="connsiteX1" fmla="*/ 3407240 w 5138121"/>
                <a:gd name="connsiteY1" fmla="*/ 1534579 h 3727664"/>
                <a:gd name="connsiteX2" fmla="*/ 3624954 w 5138121"/>
                <a:gd name="connsiteY2" fmla="*/ 1110036 h 3727664"/>
                <a:gd name="connsiteX3" fmla="*/ 3831783 w 5138121"/>
                <a:gd name="connsiteY3" fmla="*/ 816122 h 3727664"/>
                <a:gd name="connsiteX4" fmla="*/ 4223669 w 5138121"/>
                <a:gd name="connsiteY4" fmla="*/ 424236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54840 w 5138121"/>
                <a:gd name="connsiteY29" fmla="*/ 1872037 h 3727664"/>
                <a:gd name="connsiteX0" fmla="*/ 3254840 w 5138121"/>
                <a:gd name="connsiteY0" fmla="*/ 1872037 h 3727664"/>
                <a:gd name="connsiteX1" fmla="*/ 3407240 w 5138121"/>
                <a:gd name="connsiteY1" fmla="*/ 1534579 h 3727664"/>
                <a:gd name="connsiteX2" fmla="*/ 3624954 w 5138121"/>
                <a:gd name="connsiteY2" fmla="*/ 1110036 h 3727664"/>
                <a:gd name="connsiteX3" fmla="*/ 3831783 w 5138121"/>
                <a:gd name="connsiteY3" fmla="*/ 816122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54840 w 5138121"/>
                <a:gd name="connsiteY29" fmla="*/ 1872037 h 3727664"/>
                <a:gd name="connsiteX0" fmla="*/ 3298383 w 5138121"/>
                <a:gd name="connsiteY0" fmla="*/ 1850266 h 3727664"/>
                <a:gd name="connsiteX1" fmla="*/ 3407240 w 5138121"/>
                <a:gd name="connsiteY1" fmla="*/ 1534579 h 3727664"/>
                <a:gd name="connsiteX2" fmla="*/ 3624954 w 5138121"/>
                <a:gd name="connsiteY2" fmla="*/ 1110036 h 3727664"/>
                <a:gd name="connsiteX3" fmla="*/ 3831783 w 5138121"/>
                <a:gd name="connsiteY3" fmla="*/ 816122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98383 w 5138121"/>
                <a:gd name="connsiteY29" fmla="*/ 1850266 h 3727664"/>
                <a:gd name="connsiteX0" fmla="*/ 3298383 w 5138121"/>
                <a:gd name="connsiteY0" fmla="*/ 1850266 h 3727664"/>
                <a:gd name="connsiteX1" fmla="*/ 3461668 w 5138121"/>
                <a:gd name="connsiteY1" fmla="*/ 1512808 h 3727664"/>
                <a:gd name="connsiteX2" fmla="*/ 3624954 w 5138121"/>
                <a:gd name="connsiteY2" fmla="*/ 1110036 h 3727664"/>
                <a:gd name="connsiteX3" fmla="*/ 3831783 w 5138121"/>
                <a:gd name="connsiteY3" fmla="*/ 816122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98383 w 5138121"/>
                <a:gd name="connsiteY29" fmla="*/ 1850266 h 3727664"/>
                <a:gd name="connsiteX0" fmla="*/ 3298383 w 5138121"/>
                <a:gd name="connsiteY0" fmla="*/ 1850266 h 3727664"/>
                <a:gd name="connsiteX1" fmla="*/ 3461668 w 5138121"/>
                <a:gd name="connsiteY1" fmla="*/ 1512808 h 3727664"/>
                <a:gd name="connsiteX2" fmla="*/ 3657611 w 5138121"/>
                <a:gd name="connsiteY2" fmla="*/ 1120922 h 3727664"/>
                <a:gd name="connsiteX3" fmla="*/ 3831783 w 5138121"/>
                <a:gd name="connsiteY3" fmla="*/ 816122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98383 w 5138121"/>
                <a:gd name="connsiteY29" fmla="*/ 1850266 h 3727664"/>
                <a:gd name="connsiteX0" fmla="*/ 3298383 w 5138121"/>
                <a:gd name="connsiteY0" fmla="*/ 1850266 h 3727664"/>
                <a:gd name="connsiteX1" fmla="*/ 3461668 w 5138121"/>
                <a:gd name="connsiteY1" fmla="*/ 1512808 h 3727664"/>
                <a:gd name="connsiteX2" fmla="*/ 3657611 w 5138121"/>
                <a:gd name="connsiteY2" fmla="*/ 1120922 h 3727664"/>
                <a:gd name="connsiteX3" fmla="*/ 3918868 w 5138121"/>
                <a:gd name="connsiteY3" fmla="*/ 783465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98383 w 5138121"/>
                <a:gd name="connsiteY29" fmla="*/ 1850266 h 3727664"/>
                <a:gd name="connsiteX0" fmla="*/ 3298383 w 5138121"/>
                <a:gd name="connsiteY0" fmla="*/ 1850266 h 3727664"/>
                <a:gd name="connsiteX1" fmla="*/ 3461668 w 5138121"/>
                <a:gd name="connsiteY1" fmla="*/ 1512808 h 3727664"/>
                <a:gd name="connsiteX2" fmla="*/ 3657611 w 5138121"/>
                <a:gd name="connsiteY2" fmla="*/ 1120922 h 3727664"/>
                <a:gd name="connsiteX3" fmla="*/ 3886211 w 5138121"/>
                <a:gd name="connsiteY3" fmla="*/ 750807 h 3727664"/>
                <a:gd name="connsiteX4" fmla="*/ 4234555 w 5138121"/>
                <a:gd name="connsiteY4" fmla="*/ 446008 h 3727664"/>
                <a:gd name="connsiteX5" fmla="*/ 4691754 w 5138121"/>
                <a:gd name="connsiteY5" fmla="*/ 195636 h 3727664"/>
                <a:gd name="connsiteX6" fmla="*/ 5138069 w 5138121"/>
                <a:gd name="connsiteY6" fmla="*/ 10579 h 3727664"/>
                <a:gd name="connsiteX7" fmla="*/ 4724411 w 5138121"/>
                <a:gd name="connsiteY7" fmla="*/ 21465 h 3727664"/>
                <a:gd name="connsiteX8" fmla="*/ 4332526 w 5138121"/>
                <a:gd name="connsiteY8" fmla="*/ 54122 h 3727664"/>
                <a:gd name="connsiteX9" fmla="*/ 3799126 w 5138121"/>
                <a:gd name="connsiteY9" fmla="*/ 152094 h 3727664"/>
                <a:gd name="connsiteX10" fmla="*/ 3233069 w 5138121"/>
                <a:gd name="connsiteY10" fmla="*/ 337151 h 3727664"/>
                <a:gd name="connsiteX11" fmla="*/ 2830297 w 5138121"/>
                <a:gd name="connsiteY11" fmla="*/ 565751 h 3727664"/>
                <a:gd name="connsiteX12" fmla="*/ 2492840 w 5138121"/>
                <a:gd name="connsiteY12" fmla="*/ 837894 h 3727664"/>
                <a:gd name="connsiteX13" fmla="*/ 2177154 w 5138121"/>
                <a:gd name="connsiteY13" fmla="*/ 1218894 h 3727664"/>
                <a:gd name="connsiteX14" fmla="*/ 1926783 w 5138121"/>
                <a:gd name="connsiteY14" fmla="*/ 1643436 h 3727664"/>
                <a:gd name="connsiteX15" fmla="*/ 1654640 w 5138121"/>
                <a:gd name="connsiteY15" fmla="*/ 2198608 h 3727664"/>
                <a:gd name="connsiteX16" fmla="*/ 1415154 w 5138121"/>
                <a:gd name="connsiteY16" fmla="*/ 2601379 h 3727664"/>
                <a:gd name="connsiteX17" fmla="*/ 1088583 w 5138121"/>
                <a:gd name="connsiteY17" fmla="*/ 3036808 h 3727664"/>
                <a:gd name="connsiteX18" fmla="*/ 751126 w 5138121"/>
                <a:gd name="connsiteY18" fmla="*/ 3341608 h 3727664"/>
                <a:gd name="connsiteX19" fmla="*/ 359240 w 5138121"/>
                <a:gd name="connsiteY19" fmla="*/ 3602865 h 3727664"/>
                <a:gd name="connsiteX20" fmla="*/ 11 w 5138121"/>
                <a:gd name="connsiteY20" fmla="*/ 3711722 h 3727664"/>
                <a:gd name="connsiteX21" fmla="*/ 348354 w 5138121"/>
                <a:gd name="connsiteY21" fmla="*/ 3722608 h 3727664"/>
                <a:gd name="connsiteX22" fmla="*/ 772897 w 5138121"/>
                <a:gd name="connsiteY22" fmla="*/ 3668179 h 3727664"/>
                <a:gd name="connsiteX23" fmla="*/ 1273640 w 5138121"/>
                <a:gd name="connsiteY23" fmla="*/ 3581094 h 3727664"/>
                <a:gd name="connsiteX24" fmla="*/ 1796154 w 5138121"/>
                <a:gd name="connsiteY24" fmla="*/ 3396036 h 3727664"/>
                <a:gd name="connsiteX25" fmla="*/ 2286011 w 5138121"/>
                <a:gd name="connsiteY25" fmla="*/ 3134779 h 3727664"/>
                <a:gd name="connsiteX26" fmla="*/ 2656126 w 5138121"/>
                <a:gd name="connsiteY26" fmla="*/ 2786436 h 3727664"/>
                <a:gd name="connsiteX27" fmla="*/ 2993583 w 5138121"/>
                <a:gd name="connsiteY27" fmla="*/ 2372779 h 3727664"/>
                <a:gd name="connsiteX28" fmla="*/ 3156868 w 5138121"/>
                <a:gd name="connsiteY28" fmla="*/ 2111522 h 3727664"/>
                <a:gd name="connsiteX29" fmla="*/ 3298383 w 5138121"/>
                <a:gd name="connsiteY29" fmla="*/ 1850266 h 3727664"/>
                <a:gd name="connsiteX0" fmla="*/ 3298383 w 4762405"/>
                <a:gd name="connsiteY0" fmla="*/ 1836731 h 3714129"/>
                <a:gd name="connsiteX1" fmla="*/ 3461668 w 4762405"/>
                <a:gd name="connsiteY1" fmla="*/ 1499273 h 3714129"/>
                <a:gd name="connsiteX2" fmla="*/ 3657611 w 4762405"/>
                <a:gd name="connsiteY2" fmla="*/ 1107387 h 3714129"/>
                <a:gd name="connsiteX3" fmla="*/ 3886211 w 4762405"/>
                <a:gd name="connsiteY3" fmla="*/ 737272 h 3714129"/>
                <a:gd name="connsiteX4" fmla="*/ 4234555 w 4762405"/>
                <a:gd name="connsiteY4" fmla="*/ 432473 h 3714129"/>
                <a:gd name="connsiteX5" fmla="*/ 4691754 w 4762405"/>
                <a:gd name="connsiteY5" fmla="*/ 182101 h 3714129"/>
                <a:gd name="connsiteX6" fmla="*/ 4724411 w 4762405"/>
                <a:gd name="connsiteY6" fmla="*/ 7930 h 3714129"/>
                <a:gd name="connsiteX7" fmla="*/ 4332526 w 4762405"/>
                <a:gd name="connsiteY7" fmla="*/ 40587 h 3714129"/>
                <a:gd name="connsiteX8" fmla="*/ 3799126 w 4762405"/>
                <a:gd name="connsiteY8" fmla="*/ 138559 h 3714129"/>
                <a:gd name="connsiteX9" fmla="*/ 3233069 w 4762405"/>
                <a:gd name="connsiteY9" fmla="*/ 323616 h 3714129"/>
                <a:gd name="connsiteX10" fmla="*/ 2830297 w 4762405"/>
                <a:gd name="connsiteY10" fmla="*/ 552216 h 3714129"/>
                <a:gd name="connsiteX11" fmla="*/ 2492840 w 4762405"/>
                <a:gd name="connsiteY11" fmla="*/ 824359 h 3714129"/>
                <a:gd name="connsiteX12" fmla="*/ 2177154 w 4762405"/>
                <a:gd name="connsiteY12" fmla="*/ 1205359 h 3714129"/>
                <a:gd name="connsiteX13" fmla="*/ 1926783 w 4762405"/>
                <a:gd name="connsiteY13" fmla="*/ 1629901 h 3714129"/>
                <a:gd name="connsiteX14" fmla="*/ 1654640 w 4762405"/>
                <a:gd name="connsiteY14" fmla="*/ 2185073 h 3714129"/>
                <a:gd name="connsiteX15" fmla="*/ 1415154 w 4762405"/>
                <a:gd name="connsiteY15" fmla="*/ 2587844 h 3714129"/>
                <a:gd name="connsiteX16" fmla="*/ 1088583 w 4762405"/>
                <a:gd name="connsiteY16" fmla="*/ 3023273 h 3714129"/>
                <a:gd name="connsiteX17" fmla="*/ 751126 w 4762405"/>
                <a:gd name="connsiteY17" fmla="*/ 3328073 h 3714129"/>
                <a:gd name="connsiteX18" fmla="*/ 359240 w 4762405"/>
                <a:gd name="connsiteY18" fmla="*/ 3589330 h 3714129"/>
                <a:gd name="connsiteX19" fmla="*/ 11 w 4762405"/>
                <a:gd name="connsiteY19" fmla="*/ 3698187 h 3714129"/>
                <a:gd name="connsiteX20" fmla="*/ 348354 w 4762405"/>
                <a:gd name="connsiteY20" fmla="*/ 3709073 h 3714129"/>
                <a:gd name="connsiteX21" fmla="*/ 772897 w 4762405"/>
                <a:gd name="connsiteY21" fmla="*/ 3654644 h 3714129"/>
                <a:gd name="connsiteX22" fmla="*/ 1273640 w 4762405"/>
                <a:gd name="connsiteY22" fmla="*/ 3567559 h 3714129"/>
                <a:gd name="connsiteX23" fmla="*/ 1796154 w 4762405"/>
                <a:gd name="connsiteY23" fmla="*/ 3382501 h 3714129"/>
                <a:gd name="connsiteX24" fmla="*/ 2286011 w 4762405"/>
                <a:gd name="connsiteY24" fmla="*/ 3121244 h 3714129"/>
                <a:gd name="connsiteX25" fmla="*/ 2656126 w 4762405"/>
                <a:gd name="connsiteY25" fmla="*/ 2772901 h 3714129"/>
                <a:gd name="connsiteX26" fmla="*/ 2993583 w 4762405"/>
                <a:gd name="connsiteY26" fmla="*/ 2359244 h 3714129"/>
                <a:gd name="connsiteX27" fmla="*/ 3156868 w 4762405"/>
                <a:gd name="connsiteY27" fmla="*/ 2097987 h 3714129"/>
                <a:gd name="connsiteX28" fmla="*/ 3298383 w 4762405"/>
                <a:gd name="connsiteY28" fmla="*/ 1836731 h 3714129"/>
                <a:gd name="connsiteX0" fmla="*/ 3298383 w 4725162"/>
                <a:gd name="connsiteY0" fmla="*/ 1854699 h 3732097"/>
                <a:gd name="connsiteX1" fmla="*/ 3461668 w 4725162"/>
                <a:gd name="connsiteY1" fmla="*/ 1517241 h 3732097"/>
                <a:gd name="connsiteX2" fmla="*/ 3657611 w 4725162"/>
                <a:gd name="connsiteY2" fmla="*/ 1125355 h 3732097"/>
                <a:gd name="connsiteX3" fmla="*/ 3886211 w 4725162"/>
                <a:gd name="connsiteY3" fmla="*/ 755240 h 3732097"/>
                <a:gd name="connsiteX4" fmla="*/ 4234555 w 4725162"/>
                <a:gd name="connsiteY4" fmla="*/ 450441 h 3732097"/>
                <a:gd name="connsiteX5" fmla="*/ 4724411 w 4725162"/>
                <a:gd name="connsiteY5" fmla="*/ 25898 h 3732097"/>
                <a:gd name="connsiteX6" fmla="*/ 4332526 w 4725162"/>
                <a:gd name="connsiteY6" fmla="*/ 58555 h 3732097"/>
                <a:gd name="connsiteX7" fmla="*/ 3799126 w 4725162"/>
                <a:gd name="connsiteY7" fmla="*/ 156527 h 3732097"/>
                <a:gd name="connsiteX8" fmla="*/ 3233069 w 4725162"/>
                <a:gd name="connsiteY8" fmla="*/ 341584 h 3732097"/>
                <a:gd name="connsiteX9" fmla="*/ 2830297 w 4725162"/>
                <a:gd name="connsiteY9" fmla="*/ 570184 h 3732097"/>
                <a:gd name="connsiteX10" fmla="*/ 2492840 w 4725162"/>
                <a:gd name="connsiteY10" fmla="*/ 842327 h 3732097"/>
                <a:gd name="connsiteX11" fmla="*/ 2177154 w 4725162"/>
                <a:gd name="connsiteY11" fmla="*/ 1223327 h 3732097"/>
                <a:gd name="connsiteX12" fmla="*/ 1926783 w 4725162"/>
                <a:gd name="connsiteY12" fmla="*/ 1647869 h 3732097"/>
                <a:gd name="connsiteX13" fmla="*/ 1654640 w 4725162"/>
                <a:gd name="connsiteY13" fmla="*/ 2203041 h 3732097"/>
                <a:gd name="connsiteX14" fmla="*/ 1415154 w 4725162"/>
                <a:gd name="connsiteY14" fmla="*/ 2605812 h 3732097"/>
                <a:gd name="connsiteX15" fmla="*/ 1088583 w 4725162"/>
                <a:gd name="connsiteY15" fmla="*/ 3041241 h 3732097"/>
                <a:gd name="connsiteX16" fmla="*/ 751126 w 4725162"/>
                <a:gd name="connsiteY16" fmla="*/ 3346041 h 3732097"/>
                <a:gd name="connsiteX17" fmla="*/ 359240 w 4725162"/>
                <a:gd name="connsiteY17" fmla="*/ 3607298 h 3732097"/>
                <a:gd name="connsiteX18" fmla="*/ 11 w 4725162"/>
                <a:gd name="connsiteY18" fmla="*/ 3716155 h 3732097"/>
                <a:gd name="connsiteX19" fmla="*/ 348354 w 4725162"/>
                <a:gd name="connsiteY19" fmla="*/ 3727041 h 3732097"/>
                <a:gd name="connsiteX20" fmla="*/ 772897 w 4725162"/>
                <a:gd name="connsiteY20" fmla="*/ 3672612 h 3732097"/>
                <a:gd name="connsiteX21" fmla="*/ 1273640 w 4725162"/>
                <a:gd name="connsiteY21" fmla="*/ 3585527 h 3732097"/>
                <a:gd name="connsiteX22" fmla="*/ 1796154 w 4725162"/>
                <a:gd name="connsiteY22" fmla="*/ 3400469 h 3732097"/>
                <a:gd name="connsiteX23" fmla="*/ 2286011 w 4725162"/>
                <a:gd name="connsiteY23" fmla="*/ 3139212 h 3732097"/>
                <a:gd name="connsiteX24" fmla="*/ 2656126 w 4725162"/>
                <a:gd name="connsiteY24" fmla="*/ 2790869 h 3732097"/>
                <a:gd name="connsiteX25" fmla="*/ 2993583 w 4725162"/>
                <a:gd name="connsiteY25" fmla="*/ 2377212 h 3732097"/>
                <a:gd name="connsiteX26" fmla="*/ 3156868 w 4725162"/>
                <a:gd name="connsiteY26" fmla="*/ 2115955 h 3732097"/>
                <a:gd name="connsiteX27" fmla="*/ 3298383 w 4725162"/>
                <a:gd name="connsiteY27" fmla="*/ 1854699 h 3732097"/>
                <a:gd name="connsiteX0" fmla="*/ 3298383 w 4358294"/>
                <a:gd name="connsiteY0" fmla="*/ 1809337 h 3686735"/>
                <a:gd name="connsiteX1" fmla="*/ 3461668 w 4358294"/>
                <a:gd name="connsiteY1" fmla="*/ 1471879 h 3686735"/>
                <a:gd name="connsiteX2" fmla="*/ 3657611 w 4358294"/>
                <a:gd name="connsiteY2" fmla="*/ 1079993 h 3686735"/>
                <a:gd name="connsiteX3" fmla="*/ 3886211 w 4358294"/>
                <a:gd name="connsiteY3" fmla="*/ 709878 h 3686735"/>
                <a:gd name="connsiteX4" fmla="*/ 4234555 w 4358294"/>
                <a:gd name="connsiteY4" fmla="*/ 405079 h 3686735"/>
                <a:gd name="connsiteX5" fmla="*/ 4332526 w 4358294"/>
                <a:gd name="connsiteY5" fmla="*/ 13193 h 3686735"/>
                <a:gd name="connsiteX6" fmla="*/ 3799126 w 4358294"/>
                <a:gd name="connsiteY6" fmla="*/ 111165 h 3686735"/>
                <a:gd name="connsiteX7" fmla="*/ 3233069 w 4358294"/>
                <a:gd name="connsiteY7" fmla="*/ 296222 h 3686735"/>
                <a:gd name="connsiteX8" fmla="*/ 2830297 w 4358294"/>
                <a:gd name="connsiteY8" fmla="*/ 524822 h 3686735"/>
                <a:gd name="connsiteX9" fmla="*/ 2492840 w 4358294"/>
                <a:gd name="connsiteY9" fmla="*/ 796965 h 3686735"/>
                <a:gd name="connsiteX10" fmla="*/ 2177154 w 4358294"/>
                <a:gd name="connsiteY10" fmla="*/ 1177965 h 3686735"/>
                <a:gd name="connsiteX11" fmla="*/ 1926783 w 4358294"/>
                <a:gd name="connsiteY11" fmla="*/ 1602507 h 3686735"/>
                <a:gd name="connsiteX12" fmla="*/ 1654640 w 4358294"/>
                <a:gd name="connsiteY12" fmla="*/ 2157679 h 3686735"/>
                <a:gd name="connsiteX13" fmla="*/ 1415154 w 4358294"/>
                <a:gd name="connsiteY13" fmla="*/ 2560450 h 3686735"/>
                <a:gd name="connsiteX14" fmla="*/ 1088583 w 4358294"/>
                <a:gd name="connsiteY14" fmla="*/ 2995879 h 3686735"/>
                <a:gd name="connsiteX15" fmla="*/ 751126 w 4358294"/>
                <a:gd name="connsiteY15" fmla="*/ 3300679 h 3686735"/>
                <a:gd name="connsiteX16" fmla="*/ 359240 w 4358294"/>
                <a:gd name="connsiteY16" fmla="*/ 3561936 h 3686735"/>
                <a:gd name="connsiteX17" fmla="*/ 11 w 4358294"/>
                <a:gd name="connsiteY17" fmla="*/ 3670793 h 3686735"/>
                <a:gd name="connsiteX18" fmla="*/ 348354 w 4358294"/>
                <a:gd name="connsiteY18" fmla="*/ 3681679 h 3686735"/>
                <a:gd name="connsiteX19" fmla="*/ 772897 w 4358294"/>
                <a:gd name="connsiteY19" fmla="*/ 3627250 h 3686735"/>
                <a:gd name="connsiteX20" fmla="*/ 1273640 w 4358294"/>
                <a:gd name="connsiteY20" fmla="*/ 3540165 h 3686735"/>
                <a:gd name="connsiteX21" fmla="*/ 1796154 w 4358294"/>
                <a:gd name="connsiteY21" fmla="*/ 3355107 h 3686735"/>
                <a:gd name="connsiteX22" fmla="*/ 2286011 w 4358294"/>
                <a:gd name="connsiteY22" fmla="*/ 3093850 h 3686735"/>
                <a:gd name="connsiteX23" fmla="*/ 2656126 w 4358294"/>
                <a:gd name="connsiteY23" fmla="*/ 2745507 h 3686735"/>
                <a:gd name="connsiteX24" fmla="*/ 2993583 w 4358294"/>
                <a:gd name="connsiteY24" fmla="*/ 2331850 h 3686735"/>
                <a:gd name="connsiteX25" fmla="*/ 3156868 w 4358294"/>
                <a:gd name="connsiteY25" fmla="*/ 2070593 h 3686735"/>
                <a:gd name="connsiteX26" fmla="*/ 3298383 w 4358294"/>
                <a:gd name="connsiteY26" fmla="*/ 1809337 h 3686735"/>
                <a:gd name="connsiteX0" fmla="*/ 2995996 w 4055907"/>
                <a:gd name="connsiteY0" fmla="*/ 1809337 h 3683457"/>
                <a:gd name="connsiteX1" fmla="*/ 3159281 w 4055907"/>
                <a:gd name="connsiteY1" fmla="*/ 1471879 h 3683457"/>
                <a:gd name="connsiteX2" fmla="*/ 3355224 w 4055907"/>
                <a:gd name="connsiteY2" fmla="*/ 1079993 h 3683457"/>
                <a:gd name="connsiteX3" fmla="*/ 3583824 w 4055907"/>
                <a:gd name="connsiteY3" fmla="*/ 709878 h 3683457"/>
                <a:gd name="connsiteX4" fmla="*/ 3932168 w 4055907"/>
                <a:gd name="connsiteY4" fmla="*/ 405079 h 3683457"/>
                <a:gd name="connsiteX5" fmla="*/ 4030139 w 4055907"/>
                <a:gd name="connsiteY5" fmla="*/ 13193 h 3683457"/>
                <a:gd name="connsiteX6" fmla="*/ 3496739 w 4055907"/>
                <a:gd name="connsiteY6" fmla="*/ 111165 h 3683457"/>
                <a:gd name="connsiteX7" fmla="*/ 2930682 w 4055907"/>
                <a:gd name="connsiteY7" fmla="*/ 296222 h 3683457"/>
                <a:gd name="connsiteX8" fmla="*/ 2527910 w 4055907"/>
                <a:gd name="connsiteY8" fmla="*/ 524822 h 3683457"/>
                <a:gd name="connsiteX9" fmla="*/ 2190453 w 4055907"/>
                <a:gd name="connsiteY9" fmla="*/ 796965 h 3683457"/>
                <a:gd name="connsiteX10" fmla="*/ 1874767 w 4055907"/>
                <a:gd name="connsiteY10" fmla="*/ 1177965 h 3683457"/>
                <a:gd name="connsiteX11" fmla="*/ 1624396 w 4055907"/>
                <a:gd name="connsiteY11" fmla="*/ 1602507 h 3683457"/>
                <a:gd name="connsiteX12" fmla="*/ 1352253 w 4055907"/>
                <a:gd name="connsiteY12" fmla="*/ 2157679 h 3683457"/>
                <a:gd name="connsiteX13" fmla="*/ 1112767 w 4055907"/>
                <a:gd name="connsiteY13" fmla="*/ 2560450 h 3683457"/>
                <a:gd name="connsiteX14" fmla="*/ 786196 w 4055907"/>
                <a:gd name="connsiteY14" fmla="*/ 2995879 h 3683457"/>
                <a:gd name="connsiteX15" fmla="*/ 448739 w 4055907"/>
                <a:gd name="connsiteY15" fmla="*/ 3300679 h 3683457"/>
                <a:gd name="connsiteX16" fmla="*/ 56853 w 4055907"/>
                <a:gd name="connsiteY16" fmla="*/ 3561936 h 3683457"/>
                <a:gd name="connsiteX17" fmla="*/ 45967 w 4055907"/>
                <a:gd name="connsiteY17" fmla="*/ 3681679 h 3683457"/>
                <a:gd name="connsiteX18" fmla="*/ 470510 w 4055907"/>
                <a:gd name="connsiteY18" fmla="*/ 3627250 h 3683457"/>
                <a:gd name="connsiteX19" fmla="*/ 971253 w 4055907"/>
                <a:gd name="connsiteY19" fmla="*/ 3540165 h 3683457"/>
                <a:gd name="connsiteX20" fmla="*/ 1493767 w 4055907"/>
                <a:gd name="connsiteY20" fmla="*/ 3355107 h 3683457"/>
                <a:gd name="connsiteX21" fmla="*/ 1983624 w 4055907"/>
                <a:gd name="connsiteY21" fmla="*/ 3093850 h 3683457"/>
                <a:gd name="connsiteX22" fmla="*/ 2353739 w 4055907"/>
                <a:gd name="connsiteY22" fmla="*/ 2745507 h 3683457"/>
                <a:gd name="connsiteX23" fmla="*/ 2691196 w 4055907"/>
                <a:gd name="connsiteY23" fmla="*/ 2331850 h 3683457"/>
                <a:gd name="connsiteX24" fmla="*/ 2854481 w 4055907"/>
                <a:gd name="connsiteY24" fmla="*/ 2070593 h 3683457"/>
                <a:gd name="connsiteX25" fmla="*/ 2995996 w 4055907"/>
                <a:gd name="connsiteY25" fmla="*/ 1809337 h 3683457"/>
                <a:gd name="connsiteX0" fmla="*/ 2939180 w 3999091"/>
                <a:gd name="connsiteY0" fmla="*/ 1809337 h 3627773"/>
                <a:gd name="connsiteX1" fmla="*/ 3102465 w 3999091"/>
                <a:gd name="connsiteY1" fmla="*/ 1471879 h 3627773"/>
                <a:gd name="connsiteX2" fmla="*/ 3298408 w 3999091"/>
                <a:gd name="connsiteY2" fmla="*/ 1079993 h 3627773"/>
                <a:gd name="connsiteX3" fmla="*/ 3527008 w 3999091"/>
                <a:gd name="connsiteY3" fmla="*/ 709878 h 3627773"/>
                <a:gd name="connsiteX4" fmla="*/ 3875352 w 3999091"/>
                <a:gd name="connsiteY4" fmla="*/ 405079 h 3627773"/>
                <a:gd name="connsiteX5" fmla="*/ 3973323 w 3999091"/>
                <a:gd name="connsiteY5" fmla="*/ 13193 h 3627773"/>
                <a:gd name="connsiteX6" fmla="*/ 3439923 w 3999091"/>
                <a:gd name="connsiteY6" fmla="*/ 111165 h 3627773"/>
                <a:gd name="connsiteX7" fmla="*/ 2873866 w 3999091"/>
                <a:gd name="connsiteY7" fmla="*/ 296222 h 3627773"/>
                <a:gd name="connsiteX8" fmla="*/ 2471094 w 3999091"/>
                <a:gd name="connsiteY8" fmla="*/ 524822 h 3627773"/>
                <a:gd name="connsiteX9" fmla="*/ 2133637 w 3999091"/>
                <a:gd name="connsiteY9" fmla="*/ 796965 h 3627773"/>
                <a:gd name="connsiteX10" fmla="*/ 1817951 w 3999091"/>
                <a:gd name="connsiteY10" fmla="*/ 1177965 h 3627773"/>
                <a:gd name="connsiteX11" fmla="*/ 1567580 w 3999091"/>
                <a:gd name="connsiteY11" fmla="*/ 1602507 h 3627773"/>
                <a:gd name="connsiteX12" fmla="*/ 1295437 w 3999091"/>
                <a:gd name="connsiteY12" fmla="*/ 2157679 h 3627773"/>
                <a:gd name="connsiteX13" fmla="*/ 1055951 w 3999091"/>
                <a:gd name="connsiteY13" fmla="*/ 2560450 h 3627773"/>
                <a:gd name="connsiteX14" fmla="*/ 729380 w 3999091"/>
                <a:gd name="connsiteY14" fmla="*/ 2995879 h 3627773"/>
                <a:gd name="connsiteX15" fmla="*/ 391923 w 3999091"/>
                <a:gd name="connsiteY15" fmla="*/ 3300679 h 3627773"/>
                <a:gd name="connsiteX16" fmla="*/ 37 w 3999091"/>
                <a:gd name="connsiteY16" fmla="*/ 3561936 h 3627773"/>
                <a:gd name="connsiteX17" fmla="*/ 413694 w 3999091"/>
                <a:gd name="connsiteY17" fmla="*/ 3627250 h 3627773"/>
                <a:gd name="connsiteX18" fmla="*/ 914437 w 3999091"/>
                <a:gd name="connsiteY18" fmla="*/ 3540165 h 3627773"/>
                <a:gd name="connsiteX19" fmla="*/ 1436951 w 3999091"/>
                <a:gd name="connsiteY19" fmla="*/ 3355107 h 3627773"/>
                <a:gd name="connsiteX20" fmla="*/ 1926808 w 3999091"/>
                <a:gd name="connsiteY20" fmla="*/ 3093850 h 3627773"/>
                <a:gd name="connsiteX21" fmla="*/ 2296923 w 3999091"/>
                <a:gd name="connsiteY21" fmla="*/ 2745507 h 3627773"/>
                <a:gd name="connsiteX22" fmla="*/ 2634380 w 3999091"/>
                <a:gd name="connsiteY22" fmla="*/ 2331850 h 3627773"/>
                <a:gd name="connsiteX23" fmla="*/ 2797665 w 3999091"/>
                <a:gd name="connsiteY23" fmla="*/ 2070593 h 3627773"/>
                <a:gd name="connsiteX24" fmla="*/ 2939180 w 3999091"/>
                <a:gd name="connsiteY24" fmla="*/ 1809337 h 3627773"/>
                <a:gd name="connsiteX0" fmla="*/ 2939180 w 3973763"/>
                <a:gd name="connsiteY0" fmla="*/ 1829614 h 3648050"/>
                <a:gd name="connsiteX1" fmla="*/ 3102465 w 3973763"/>
                <a:gd name="connsiteY1" fmla="*/ 1492156 h 3648050"/>
                <a:gd name="connsiteX2" fmla="*/ 3298408 w 3973763"/>
                <a:gd name="connsiteY2" fmla="*/ 1100270 h 3648050"/>
                <a:gd name="connsiteX3" fmla="*/ 3527008 w 3973763"/>
                <a:gd name="connsiteY3" fmla="*/ 730155 h 3648050"/>
                <a:gd name="connsiteX4" fmla="*/ 3973323 w 3973763"/>
                <a:gd name="connsiteY4" fmla="*/ 33470 h 3648050"/>
                <a:gd name="connsiteX5" fmla="*/ 3439923 w 3973763"/>
                <a:gd name="connsiteY5" fmla="*/ 131442 h 3648050"/>
                <a:gd name="connsiteX6" fmla="*/ 2873866 w 3973763"/>
                <a:gd name="connsiteY6" fmla="*/ 316499 h 3648050"/>
                <a:gd name="connsiteX7" fmla="*/ 2471094 w 3973763"/>
                <a:gd name="connsiteY7" fmla="*/ 545099 h 3648050"/>
                <a:gd name="connsiteX8" fmla="*/ 2133637 w 3973763"/>
                <a:gd name="connsiteY8" fmla="*/ 817242 h 3648050"/>
                <a:gd name="connsiteX9" fmla="*/ 1817951 w 3973763"/>
                <a:gd name="connsiteY9" fmla="*/ 1198242 h 3648050"/>
                <a:gd name="connsiteX10" fmla="*/ 1567580 w 3973763"/>
                <a:gd name="connsiteY10" fmla="*/ 1622784 h 3648050"/>
                <a:gd name="connsiteX11" fmla="*/ 1295437 w 3973763"/>
                <a:gd name="connsiteY11" fmla="*/ 2177956 h 3648050"/>
                <a:gd name="connsiteX12" fmla="*/ 1055951 w 3973763"/>
                <a:gd name="connsiteY12" fmla="*/ 2580727 h 3648050"/>
                <a:gd name="connsiteX13" fmla="*/ 729380 w 3973763"/>
                <a:gd name="connsiteY13" fmla="*/ 3016156 h 3648050"/>
                <a:gd name="connsiteX14" fmla="*/ 391923 w 3973763"/>
                <a:gd name="connsiteY14" fmla="*/ 3320956 h 3648050"/>
                <a:gd name="connsiteX15" fmla="*/ 37 w 3973763"/>
                <a:gd name="connsiteY15" fmla="*/ 3582213 h 3648050"/>
                <a:gd name="connsiteX16" fmla="*/ 413694 w 3973763"/>
                <a:gd name="connsiteY16" fmla="*/ 3647527 h 3648050"/>
                <a:gd name="connsiteX17" fmla="*/ 914437 w 3973763"/>
                <a:gd name="connsiteY17" fmla="*/ 3560442 h 3648050"/>
                <a:gd name="connsiteX18" fmla="*/ 1436951 w 3973763"/>
                <a:gd name="connsiteY18" fmla="*/ 3375384 h 3648050"/>
                <a:gd name="connsiteX19" fmla="*/ 1926808 w 3973763"/>
                <a:gd name="connsiteY19" fmla="*/ 3114127 h 3648050"/>
                <a:gd name="connsiteX20" fmla="*/ 2296923 w 3973763"/>
                <a:gd name="connsiteY20" fmla="*/ 2765784 h 3648050"/>
                <a:gd name="connsiteX21" fmla="*/ 2634380 w 3973763"/>
                <a:gd name="connsiteY21" fmla="*/ 2352127 h 3648050"/>
                <a:gd name="connsiteX22" fmla="*/ 2797665 w 3973763"/>
                <a:gd name="connsiteY22" fmla="*/ 2090870 h 3648050"/>
                <a:gd name="connsiteX23" fmla="*/ 2939180 w 3973763"/>
                <a:gd name="connsiteY23" fmla="*/ 1829614 h 3648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73763" h="3648050">
                  <a:moveTo>
                    <a:pt x="2939180" y="1829614"/>
                  </a:moveTo>
                  <a:cubicBezTo>
                    <a:pt x="2989980" y="1729828"/>
                    <a:pt x="3042594" y="1613713"/>
                    <a:pt x="3102465" y="1492156"/>
                  </a:cubicBezTo>
                  <a:cubicBezTo>
                    <a:pt x="3162336" y="1370599"/>
                    <a:pt x="3227651" y="1227270"/>
                    <a:pt x="3298408" y="1100270"/>
                  </a:cubicBezTo>
                  <a:cubicBezTo>
                    <a:pt x="3369165" y="973270"/>
                    <a:pt x="3414522" y="907955"/>
                    <a:pt x="3527008" y="730155"/>
                  </a:cubicBezTo>
                  <a:cubicBezTo>
                    <a:pt x="3639494" y="552355"/>
                    <a:pt x="3987837" y="133255"/>
                    <a:pt x="3973323" y="33470"/>
                  </a:cubicBezTo>
                  <a:cubicBezTo>
                    <a:pt x="3958809" y="-66315"/>
                    <a:pt x="3623166" y="84271"/>
                    <a:pt x="3439923" y="131442"/>
                  </a:cubicBezTo>
                  <a:cubicBezTo>
                    <a:pt x="3256680" y="178613"/>
                    <a:pt x="3035338" y="247556"/>
                    <a:pt x="2873866" y="316499"/>
                  </a:cubicBezTo>
                  <a:cubicBezTo>
                    <a:pt x="2712394" y="385442"/>
                    <a:pt x="2594465" y="461642"/>
                    <a:pt x="2471094" y="545099"/>
                  </a:cubicBezTo>
                  <a:cubicBezTo>
                    <a:pt x="2347723" y="628556"/>
                    <a:pt x="2242494" y="708385"/>
                    <a:pt x="2133637" y="817242"/>
                  </a:cubicBezTo>
                  <a:cubicBezTo>
                    <a:pt x="2024780" y="926099"/>
                    <a:pt x="1912294" y="1063985"/>
                    <a:pt x="1817951" y="1198242"/>
                  </a:cubicBezTo>
                  <a:cubicBezTo>
                    <a:pt x="1723608" y="1332499"/>
                    <a:pt x="1654666" y="1459498"/>
                    <a:pt x="1567580" y="1622784"/>
                  </a:cubicBezTo>
                  <a:cubicBezTo>
                    <a:pt x="1480494" y="1786070"/>
                    <a:pt x="1380708" y="2018299"/>
                    <a:pt x="1295437" y="2177956"/>
                  </a:cubicBezTo>
                  <a:cubicBezTo>
                    <a:pt x="1210165" y="2337613"/>
                    <a:pt x="1150294" y="2441027"/>
                    <a:pt x="1055951" y="2580727"/>
                  </a:cubicBezTo>
                  <a:cubicBezTo>
                    <a:pt x="961608" y="2720427"/>
                    <a:pt x="840051" y="2892785"/>
                    <a:pt x="729380" y="3016156"/>
                  </a:cubicBezTo>
                  <a:cubicBezTo>
                    <a:pt x="618709" y="3139528"/>
                    <a:pt x="513480" y="3226613"/>
                    <a:pt x="391923" y="3320956"/>
                  </a:cubicBezTo>
                  <a:cubicBezTo>
                    <a:pt x="270366" y="3415299"/>
                    <a:pt x="-3591" y="3527785"/>
                    <a:pt x="37" y="3582213"/>
                  </a:cubicBezTo>
                  <a:cubicBezTo>
                    <a:pt x="3665" y="3636641"/>
                    <a:pt x="261294" y="3651155"/>
                    <a:pt x="413694" y="3647527"/>
                  </a:cubicBezTo>
                  <a:cubicBezTo>
                    <a:pt x="566094" y="3643899"/>
                    <a:pt x="743894" y="3605799"/>
                    <a:pt x="914437" y="3560442"/>
                  </a:cubicBezTo>
                  <a:cubicBezTo>
                    <a:pt x="1084980" y="3515085"/>
                    <a:pt x="1268223" y="3449770"/>
                    <a:pt x="1436951" y="3375384"/>
                  </a:cubicBezTo>
                  <a:cubicBezTo>
                    <a:pt x="1605679" y="3300998"/>
                    <a:pt x="1783479" y="3215727"/>
                    <a:pt x="1926808" y="3114127"/>
                  </a:cubicBezTo>
                  <a:cubicBezTo>
                    <a:pt x="2070137" y="3012527"/>
                    <a:pt x="2178994" y="2892784"/>
                    <a:pt x="2296923" y="2765784"/>
                  </a:cubicBezTo>
                  <a:cubicBezTo>
                    <a:pt x="2414852" y="2638784"/>
                    <a:pt x="2556366" y="2466427"/>
                    <a:pt x="2634380" y="2352127"/>
                  </a:cubicBezTo>
                  <a:cubicBezTo>
                    <a:pt x="2712394" y="2237827"/>
                    <a:pt x="2746865" y="2177956"/>
                    <a:pt x="2797665" y="2090870"/>
                  </a:cubicBezTo>
                  <a:cubicBezTo>
                    <a:pt x="2848465" y="2003785"/>
                    <a:pt x="2888380" y="1929400"/>
                    <a:pt x="2939180" y="1829614"/>
                  </a:cubicBezTo>
                  <a:close/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109978" y="2449677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Larger maximum current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4865998" y="2660970"/>
            <a:ext cx="1210533" cy="18466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5994562" y="3451162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Smaller maximum current</a:t>
            </a:r>
            <a:endParaRPr lang="en-US" dirty="0">
              <a:solidFill>
                <a:schemeClr val="bg2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>
            <a:off x="3712029" y="3624160"/>
            <a:ext cx="2178392" cy="1963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6918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900052" y="0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487670" y="935103"/>
            <a:ext cx="8321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Hysteresis causes </a:t>
            </a:r>
            <a:r>
              <a:rPr lang="en-US" sz="2000" u="sng" dirty="0" smtClean="0">
                <a:solidFill>
                  <a:schemeClr val="bg1"/>
                </a:solidFill>
              </a:rPr>
              <a:t>power loss</a:t>
            </a:r>
            <a:r>
              <a:rPr lang="en-US" sz="2000" dirty="0" smtClean="0">
                <a:solidFill>
                  <a:schemeClr val="bg1"/>
                </a:solidFill>
              </a:rPr>
              <a:t> for an AC magnetic field in a nonlinear material (such as in a transformer core).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39505" y="5182316"/>
            <a:ext cx="1975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+mn-lt"/>
              </a:rPr>
              <a:t>f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</a:t>
            </a:r>
            <a:r>
              <a:rPr lang="en-US" dirty="0" smtClean="0">
                <a:solidFill>
                  <a:schemeClr val="bg1"/>
                </a:solidFill>
              </a:rPr>
              <a:t> frequency [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Hz</a:t>
            </a:r>
            <a:r>
              <a:rPr lang="en-US" dirty="0" smtClean="0">
                <a:solidFill>
                  <a:schemeClr val="bg1"/>
                </a:solidFill>
              </a:rPr>
              <a:t>]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260600" y="2135188"/>
            <a:ext cx="4267200" cy="2840037"/>
            <a:chOff x="2260600" y="2135188"/>
            <a:chExt cx="4267200" cy="2840037"/>
          </a:xfrm>
        </p:grpSpPr>
        <p:sp>
          <p:nvSpPr>
            <p:cNvPr id="13" name="AutoShape 5"/>
            <p:cNvSpPr>
              <a:spLocks noChangeArrowheads="1"/>
            </p:cNvSpPr>
            <p:nvPr/>
          </p:nvSpPr>
          <p:spPr bwMode="auto">
            <a:xfrm rot="16200000">
              <a:off x="4258360" y="1894123"/>
              <a:ext cx="904875" cy="2720978"/>
            </a:xfrm>
            <a:prstGeom prst="can">
              <a:avLst>
                <a:gd name="adj" fmla="val 5684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4024997" y="2721212"/>
              <a:ext cx="411163" cy="1501775"/>
            </a:xfrm>
            <a:custGeom>
              <a:avLst/>
              <a:gdLst>
                <a:gd name="T0" fmla="*/ 4 w 259"/>
                <a:gd name="T1" fmla="*/ 946 h 946"/>
                <a:gd name="T2" fmla="*/ 7 w 259"/>
                <a:gd name="T3" fmla="*/ 745 h 946"/>
                <a:gd name="T4" fmla="*/ 49 w 259"/>
                <a:gd name="T5" fmla="*/ 637 h 946"/>
                <a:gd name="T6" fmla="*/ 112 w 259"/>
                <a:gd name="T7" fmla="*/ 409 h 946"/>
                <a:gd name="T8" fmla="*/ 196 w 259"/>
                <a:gd name="T9" fmla="*/ 109 h 946"/>
                <a:gd name="T10" fmla="*/ 233 w 259"/>
                <a:gd name="T11" fmla="*/ 10 h 946"/>
                <a:gd name="T12" fmla="*/ 259 w 259"/>
                <a:gd name="T13" fmla="*/ 49 h 9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946"/>
                <a:gd name="T23" fmla="*/ 259 w 259"/>
                <a:gd name="T24" fmla="*/ 946 h 9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946">
                  <a:moveTo>
                    <a:pt x="4" y="946"/>
                  </a:moveTo>
                  <a:cubicBezTo>
                    <a:pt x="4" y="913"/>
                    <a:pt x="0" y="796"/>
                    <a:pt x="7" y="745"/>
                  </a:cubicBezTo>
                  <a:cubicBezTo>
                    <a:pt x="14" y="694"/>
                    <a:pt x="32" y="693"/>
                    <a:pt x="49" y="637"/>
                  </a:cubicBezTo>
                  <a:cubicBezTo>
                    <a:pt x="66" y="581"/>
                    <a:pt x="87" y="497"/>
                    <a:pt x="112" y="409"/>
                  </a:cubicBezTo>
                  <a:cubicBezTo>
                    <a:pt x="137" y="321"/>
                    <a:pt x="176" y="176"/>
                    <a:pt x="196" y="109"/>
                  </a:cubicBezTo>
                  <a:cubicBezTo>
                    <a:pt x="216" y="42"/>
                    <a:pt x="223" y="20"/>
                    <a:pt x="233" y="10"/>
                  </a:cubicBezTo>
                  <a:cubicBezTo>
                    <a:pt x="243" y="0"/>
                    <a:pt x="255" y="43"/>
                    <a:pt x="259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4136122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4288522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4440923" y="2716449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4593323" y="2716449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4745723" y="272597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4921936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5074336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5226736" y="2730737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5612499" y="3708637"/>
              <a:ext cx="0" cy="5286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Line 16"/>
            <p:cNvSpPr>
              <a:spLocks noChangeShapeType="1"/>
            </p:cNvSpPr>
            <p:nvPr/>
          </p:nvSpPr>
          <p:spPr bwMode="auto">
            <a:xfrm flipH="1" flipV="1">
              <a:off x="2593070" y="3265724"/>
              <a:ext cx="10572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 flipH="1" flipV="1">
              <a:off x="4021822" y="3970574"/>
              <a:ext cx="0" cy="2190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>
              <a:off x="3640822" y="3265724"/>
              <a:ext cx="214313" cy="231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>
              <a:off x="3578909" y="2587862"/>
              <a:ext cx="22558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 bwMode="auto">
            <a:xfrm flipH="1">
              <a:off x="3889017" y="3020921"/>
              <a:ext cx="35625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38" name="Object 10"/>
            <p:cNvGraphicFramePr>
              <a:graphicFrameLocks noChangeAspect="1"/>
            </p:cNvGraphicFramePr>
            <p:nvPr/>
          </p:nvGraphicFramePr>
          <p:xfrm>
            <a:off x="3452275" y="2805381"/>
            <a:ext cx="342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4" name="Equation" r:id="rId4" imgW="190500" imgH="228600" progId="Equation.DSMT4">
                    <p:embed/>
                  </p:oleObj>
                </mc:Choice>
                <mc:Fallback>
                  <p:oleObj name="Equation" r:id="rId4" imgW="190500" imgH="228600" progId="Equation.DSMT4">
                    <p:embed/>
                    <p:pic>
                      <p:nvPicPr>
                        <p:cNvPr id="0" name="Picture 1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2275" y="2805381"/>
                          <a:ext cx="34290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33" name="Object 4"/>
            <p:cNvGraphicFramePr>
              <a:graphicFrameLocks noChangeAspect="1"/>
            </p:cNvGraphicFramePr>
            <p:nvPr/>
          </p:nvGraphicFramePr>
          <p:xfrm>
            <a:off x="3356491" y="3821875"/>
            <a:ext cx="44608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5" name="Equation" r:id="rId6" imgW="279279" imgH="253890" progId="Equation.DSMT4">
                    <p:embed/>
                  </p:oleObj>
                </mc:Choice>
                <mc:Fallback>
                  <p:oleObj name="Equation" r:id="rId6" imgW="279279" imgH="253890" progId="Equation.DSMT4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491" y="3821875"/>
                          <a:ext cx="446087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" name="TextBox 41"/>
            <p:cNvSpPr txBox="1"/>
            <p:nvPr/>
          </p:nvSpPr>
          <p:spPr>
            <a:xfrm>
              <a:off x="3871357" y="439387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496295" y="43800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308234" name="Object 4"/>
            <p:cNvGraphicFramePr>
              <a:graphicFrameLocks noChangeAspect="1"/>
            </p:cNvGraphicFramePr>
            <p:nvPr/>
          </p:nvGraphicFramePr>
          <p:xfrm>
            <a:off x="4580578" y="4567238"/>
            <a:ext cx="487363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6" name="Equation" r:id="rId8" imgW="304536" imgH="253780" progId="Equation.DSMT4">
                    <p:embed/>
                  </p:oleObj>
                </mc:Choice>
                <mc:Fallback>
                  <p:oleObj name="Equation" r:id="rId8" imgW="304536" imgH="253780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0578" y="4567238"/>
                          <a:ext cx="487363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35" name="Object 11"/>
            <p:cNvGraphicFramePr>
              <a:graphicFrameLocks noChangeAspect="1"/>
            </p:cNvGraphicFramePr>
            <p:nvPr/>
          </p:nvGraphicFramePr>
          <p:xfrm>
            <a:off x="6224588" y="3017838"/>
            <a:ext cx="303212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7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4588" y="3017838"/>
                          <a:ext cx="303212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36" name="Object 12"/>
            <p:cNvGraphicFramePr>
              <a:graphicFrameLocks noChangeAspect="1"/>
            </p:cNvGraphicFramePr>
            <p:nvPr/>
          </p:nvGraphicFramePr>
          <p:xfrm>
            <a:off x="4505325" y="2135188"/>
            <a:ext cx="3016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8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5325" y="2135188"/>
                          <a:ext cx="30162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8237" name="Object 13"/>
            <p:cNvGraphicFramePr>
              <a:graphicFrameLocks noChangeAspect="1"/>
            </p:cNvGraphicFramePr>
            <p:nvPr/>
          </p:nvGraphicFramePr>
          <p:xfrm>
            <a:off x="2260600" y="3167518"/>
            <a:ext cx="195263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19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0600" y="3167518"/>
                          <a:ext cx="195263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2"/>
            <p:cNvGraphicFramePr>
              <a:graphicFrameLocks noChangeAspect="1"/>
            </p:cNvGraphicFramePr>
            <p:nvPr/>
          </p:nvGraphicFramePr>
          <p:xfrm>
            <a:off x="4453845" y="3888015"/>
            <a:ext cx="8175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420" name="Equation" r:id="rId16" imgW="482391" imgH="190417" progId="Equation.DSMT4">
                    <p:embed/>
                  </p:oleObj>
                </mc:Choice>
                <mc:Fallback>
                  <p:oleObj name="Equation" r:id="rId16" imgW="482391" imgH="190417" progId="Equation.DSMT4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3845" y="3888015"/>
                          <a:ext cx="8175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900052" y="0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0414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6965099"/>
              </p:ext>
            </p:extLst>
          </p:nvPr>
        </p:nvGraphicFramePr>
        <p:xfrm>
          <a:off x="1135645" y="1542729"/>
          <a:ext cx="2520950" cy="501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52" name="Equation" r:id="rId4" imgW="1574800" imgH="3124200" progId="Equation.DSMT4">
                  <p:embed/>
                </p:oleObj>
              </mc:Choice>
              <mc:Fallback>
                <p:oleObj name="Equation" r:id="rId4" imgW="1574800" imgH="3124200" progId="Equation.DSMT4">
                  <p:embed/>
                  <p:pic>
                    <p:nvPicPr>
                      <p:cNvPr id="0" name="Picture 2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645" y="1542729"/>
                        <a:ext cx="2520950" cy="501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8635" y="976786"/>
            <a:ext cx="26228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Power going into coil: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102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73886"/>
              </p:ext>
            </p:extLst>
          </p:nvPr>
        </p:nvGraphicFramePr>
        <p:xfrm>
          <a:off x="5673266" y="5404323"/>
          <a:ext cx="1940234" cy="397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53" name="Equation" r:id="rId6" imgW="1244600" imgH="254000" progId="Equation.DSMT4">
                  <p:embed/>
                </p:oleObj>
              </mc:Choice>
              <mc:Fallback>
                <p:oleObj name="Equation" r:id="rId6" imgW="1244600" imgH="254000" progId="Equation.DSMT4">
                  <p:embed/>
                  <p:pic>
                    <p:nvPicPr>
                      <p:cNvPr id="0" name="Picture 2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266" y="5404323"/>
                        <a:ext cx="1940234" cy="397782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970344" y="1873662"/>
            <a:ext cx="5173656" cy="3352055"/>
            <a:chOff x="3807653" y="1397412"/>
            <a:chExt cx="5173656" cy="3352055"/>
          </a:xfrm>
        </p:grpSpPr>
        <p:sp>
          <p:nvSpPr>
            <p:cNvPr id="40" name="AutoShape 5"/>
            <p:cNvSpPr>
              <a:spLocks noChangeArrowheads="1"/>
            </p:cNvSpPr>
            <p:nvPr/>
          </p:nvSpPr>
          <p:spPr bwMode="auto">
            <a:xfrm rot="16200000">
              <a:off x="5805413" y="1728525"/>
              <a:ext cx="904875" cy="2720978"/>
            </a:xfrm>
            <a:prstGeom prst="can">
              <a:avLst>
                <a:gd name="adj" fmla="val 5684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5572050" y="2555614"/>
              <a:ext cx="411163" cy="1501775"/>
            </a:xfrm>
            <a:custGeom>
              <a:avLst/>
              <a:gdLst>
                <a:gd name="T0" fmla="*/ 4 w 259"/>
                <a:gd name="T1" fmla="*/ 946 h 946"/>
                <a:gd name="T2" fmla="*/ 7 w 259"/>
                <a:gd name="T3" fmla="*/ 745 h 946"/>
                <a:gd name="T4" fmla="*/ 49 w 259"/>
                <a:gd name="T5" fmla="*/ 637 h 946"/>
                <a:gd name="T6" fmla="*/ 112 w 259"/>
                <a:gd name="T7" fmla="*/ 409 h 946"/>
                <a:gd name="T8" fmla="*/ 196 w 259"/>
                <a:gd name="T9" fmla="*/ 109 h 946"/>
                <a:gd name="T10" fmla="*/ 233 w 259"/>
                <a:gd name="T11" fmla="*/ 10 h 946"/>
                <a:gd name="T12" fmla="*/ 259 w 259"/>
                <a:gd name="T13" fmla="*/ 49 h 9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946"/>
                <a:gd name="T23" fmla="*/ 259 w 259"/>
                <a:gd name="T24" fmla="*/ 946 h 9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946">
                  <a:moveTo>
                    <a:pt x="4" y="946"/>
                  </a:moveTo>
                  <a:cubicBezTo>
                    <a:pt x="4" y="913"/>
                    <a:pt x="0" y="796"/>
                    <a:pt x="7" y="745"/>
                  </a:cubicBezTo>
                  <a:cubicBezTo>
                    <a:pt x="14" y="694"/>
                    <a:pt x="32" y="693"/>
                    <a:pt x="49" y="637"/>
                  </a:cubicBezTo>
                  <a:cubicBezTo>
                    <a:pt x="66" y="581"/>
                    <a:pt x="87" y="497"/>
                    <a:pt x="112" y="409"/>
                  </a:cubicBezTo>
                  <a:cubicBezTo>
                    <a:pt x="137" y="321"/>
                    <a:pt x="176" y="176"/>
                    <a:pt x="196" y="109"/>
                  </a:cubicBezTo>
                  <a:cubicBezTo>
                    <a:pt x="216" y="42"/>
                    <a:pt x="223" y="20"/>
                    <a:pt x="233" y="10"/>
                  </a:cubicBezTo>
                  <a:cubicBezTo>
                    <a:pt x="243" y="0"/>
                    <a:pt x="255" y="43"/>
                    <a:pt x="259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" name="Freeform 7"/>
            <p:cNvSpPr>
              <a:spLocks/>
            </p:cNvSpPr>
            <p:nvPr/>
          </p:nvSpPr>
          <p:spPr bwMode="auto">
            <a:xfrm>
              <a:off x="5683175" y="255561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Freeform 8"/>
            <p:cNvSpPr>
              <a:spLocks/>
            </p:cNvSpPr>
            <p:nvPr/>
          </p:nvSpPr>
          <p:spPr bwMode="auto">
            <a:xfrm>
              <a:off x="5835575" y="255561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" name="Freeform 9"/>
            <p:cNvSpPr>
              <a:spLocks/>
            </p:cNvSpPr>
            <p:nvPr/>
          </p:nvSpPr>
          <p:spPr bwMode="auto">
            <a:xfrm>
              <a:off x="5987976" y="2550851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Freeform 10"/>
            <p:cNvSpPr>
              <a:spLocks/>
            </p:cNvSpPr>
            <p:nvPr/>
          </p:nvSpPr>
          <p:spPr bwMode="auto">
            <a:xfrm>
              <a:off x="6140376" y="2550851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Freeform 11"/>
            <p:cNvSpPr>
              <a:spLocks/>
            </p:cNvSpPr>
            <p:nvPr/>
          </p:nvSpPr>
          <p:spPr bwMode="auto">
            <a:xfrm>
              <a:off x="6292776" y="2560376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Freeform 12"/>
            <p:cNvSpPr>
              <a:spLocks/>
            </p:cNvSpPr>
            <p:nvPr/>
          </p:nvSpPr>
          <p:spPr bwMode="auto">
            <a:xfrm>
              <a:off x="6468989" y="255561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Freeform 13"/>
            <p:cNvSpPr>
              <a:spLocks/>
            </p:cNvSpPr>
            <p:nvPr/>
          </p:nvSpPr>
          <p:spPr bwMode="auto">
            <a:xfrm>
              <a:off x="6621389" y="255561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Freeform 14"/>
            <p:cNvSpPr>
              <a:spLocks/>
            </p:cNvSpPr>
            <p:nvPr/>
          </p:nvSpPr>
          <p:spPr bwMode="auto">
            <a:xfrm>
              <a:off x="6773789" y="2565139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Line 15"/>
            <p:cNvSpPr>
              <a:spLocks noChangeShapeType="1"/>
            </p:cNvSpPr>
            <p:nvPr/>
          </p:nvSpPr>
          <p:spPr bwMode="auto">
            <a:xfrm>
              <a:off x="7159552" y="3543039"/>
              <a:ext cx="0" cy="5286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Line 16"/>
            <p:cNvSpPr>
              <a:spLocks noChangeShapeType="1"/>
            </p:cNvSpPr>
            <p:nvPr/>
          </p:nvSpPr>
          <p:spPr bwMode="auto">
            <a:xfrm flipH="1" flipV="1">
              <a:off x="4140123" y="3100126"/>
              <a:ext cx="10572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20"/>
            <p:cNvSpPr>
              <a:spLocks noChangeShapeType="1"/>
            </p:cNvSpPr>
            <p:nvPr/>
          </p:nvSpPr>
          <p:spPr bwMode="auto">
            <a:xfrm flipH="1" flipV="1">
              <a:off x="5568875" y="3804976"/>
              <a:ext cx="0" cy="2190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5187875" y="3100126"/>
              <a:ext cx="214313" cy="231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5125962" y="2422264"/>
              <a:ext cx="22558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55" name="Straight Arrow Connector 54"/>
            <p:cNvCxnSpPr/>
            <p:nvPr/>
          </p:nvCxnSpPr>
          <p:spPr bwMode="auto">
            <a:xfrm flipH="1">
              <a:off x="5436070" y="2855323"/>
              <a:ext cx="35625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6672577"/>
                </p:ext>
              </p:extLst>
            </p:nvPr>
          </p:nvGraphicFramePr>
          <p:xfrm>
            <a:off x="4999328" y="2639783"/>
            <a:ext cx="342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4" name="Equation" r:id="rId8" imgW="190500" imgH="228600" progId="Equation.DSMT4">
                    <p:embed/>
                  </p:oleObj>
                </mc:Choice>
                <mc:Fallback>
                  <p:oleObj name="Equation" r:id="rId8" imgW="190500" imgH="228600" progId="Equation.DSMT4">
                    <p:embed/>
                    <p:pic>
                      <p:nvPicPr>
                        <p:cNvPr id="0" name="Picture 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99328" y="2639783"/>
                          <a:ext cx="34290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0882955"/>
                </p:ext>
              </p:extLst>
            </p:nvPr>
          </p:nvGraphicFramePr>
          <p:xfrm>
            <a:off x="4903544" y="3656277"/>
            <a:ext cx="44608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5" name="Equation" r:id="rId10" imgW="279279" imgH="253890" progId="Equation.DSMT4">
                    <p:embed/>
                  </p:oleObj>
                </mc:Choice>
                <mc:Fallback>
                  <p:oleObj name="Equation" r:id="rId10" imgW="279279" imgH="253890" progId="Equation.DSMT4">
                    <p:embed/>
                    <p:pic>
                      <p:nvPicPr>
                        <p:cNvPr id="0" name="Picture 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3544" y="3656277"/>
                          <a:ext cx="446087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" name="TextBox 57"/>
            <p:cNvSpPr txBox="1"/>
            <p:nvPr/>
          </p:nvSpPr>
          <p:spPr>
            <a:xfrm>
              <a:off x="5418410" y="4228280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043348" y="4214427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6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7404688"/>
                </p:ext>
              </p:extLst>
            </p:nvPr>
          </p:nvGraphicFramePr>
          <p:xfrm>
            <a:off x="6127631" y="4341480"/>
            <a:ext cx="487363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6" name="Equation" r:id="rId12" imgW="304536" imgH="253780" progId="Equation.DSMT4">
                    <p:embed/>
                  </p:oleObj>
                </mc:Choice>
                <mc:Fallback>
                  <p:oleObj name="Equation" r:id="rId12" imgW="304536" imgH="253780" progId="Equation.DSMT4">
                    <p:embed/>
                    <p:pic>
                      <p:nvPicPr>
                        <p:cNvPr id="0" name="Picture 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7631" y="4341480"/>
                          <a:ext cx="487363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8213738"/>
                </p:ext>
              </p:extLst>
            </p:nvPr>
          </p:nvGraphicFramePr>
          <p:xfrm>
            <a:off x="8189360" y="2699250"/>
            <a:ext cx="303212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7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89360" y="2699250"/>
                          <a:ext cx="303212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6787685"/>
                </p:ext>
              </p:extLst>
            </p:nvPr>
          </p:nvGraphicFramePr>
          <p:xfrm>
            <a:off x="6052378" y="1969590"/>
            <a:ext cx="3016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8" name="Equation" r:id="rId16" imgW="177646" imgH="228402" progId="Equation.DSMT4">
                    <p:embed/>
                  </p:oleObj>
                </mc:Choice>
                <mc:Fallback>
                  <p:oleObj name="Equation" r:id="rId16" imgW="177646" imgH="228402" progId="Equation.DSMT4">
                    <p:embed/>
                    <p:pic>
                      <p:nvPicPr>
                        <p:cNvPr id="0" name="Picture 2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52378" y="1969590"/>
                          <a:ext cx="30162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9519866"/>
                </p:ext>
              </p:extLst>
            </p:nvPr>
          </p:nvGraphicFramePr>
          <p:xfrm>
            <a:off x="3807653" y="3001920"/>
            <a:ext cx="195263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59" name="Equation" r:id="rId18" imgW="114102" imgH="126780" progId="Equation.DSMT4">
                    <p:embed/>
                  </p:oleObj>
                </mc:Choice>
                <mc:Fallback>
                  <p:oleObj name="Equation" r:id="rId18" imgW="114102" imgH="126780" progId="Equation.DSMT4">
                    <p:embed/>
                    <p:pic>
                      <p:nvPicPr>
                        <p:cNvPr id="0" name="Picture 2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07653" y="3001920"/>
                          <a:ext cx="195263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72506489"/>
                </p:ext>
              </p:extLst>
            </p:nvPr>
          </p:nvGraphicFramePr>
          <p:xfrm>
            <a:off x="6000898" y="3722417"/>
            <a:ext cx="8175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60" name="Equation" r:id="rId20" imgW="482391" imgH="190417" progId="Equation.DSMT4">
                    <p:embed/>
                  </p:oleObj>
                </mc:Choice>
                <mc:Fallback>
                  <p:oleObj name="Equation" r:id="rId20" imgW="482391" imgH="190417" progId="Equation.DSMT4">
                    <p:embed/>
                    <p:pic>
                      <p:nvPicPr>
                        <p:cNvPr id="0" name="Picture 2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00898" y="3722417"/>
                          <a:ext cx="8175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6721321"/>
                </p:ext>
              </p:extLst>
            </p:nvPr>
          </p:nvGraphicFramePr>
          <p:xfrm>
            <a:off x="4743457" y="1829618"/>
            <a:ext cx="93345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61" name="Equation" r:id="rId22" imgW="583947" imgH="228501" progId="Equation.DSMT4">
                    <p:embed/>
                  </p:oleObj>
                </mc:Choice>
                <mc:Fallback>
                  <p:oleObj name="Equation" r:id="rId22" imgW="583947" imgH="228501" progId="Equation.DSMT4">
                    <p:embed/>
                    <p:pic>
                      <p:nvPicPr>
                        <p:cNvPr id="0" name="Picture 2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3457" y="1829618"/>
                          <a:ext cx="933450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4241866"/>
                </p:ext>
              </p:extLst>
            </p:nvPr>
          </p:nvGraphicFramePr>
          <p:xfrm>
            <a:off x="7226227" y="1397412"/>
            <a:ext cx="957263" cy="3667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62" name="Equation" r:id="rId24" imgW="596900" imgH="228600" progId="Equation.DSMT4">
                    <p:embed/>
                  </p:oleObj>
                </mc:Choice>
                <mc:Fallback>
                  <p:oleObj name="Equation" r:id="rId24" imgW="596900" imgH="228600" progId="Equation.DSMT4">
                    <p:embed/>
                    <p:pic>
                      <p:nvPicPr>
                        <p:cNvPr id="0" name="Picture 2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6227" y="1397412"/>
                          <a:ext cx="957263" cy="3667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6982502" y="1792805"/>
              <a:ext cx="147668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(volume of core)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24234" y="3039839"/>
              <a:ext cx="12570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2"/>
                  </a:solidFill>
                </a:rPr>
                <a:t>(area of core)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3019795"/>
              </p:ext>
            </p:extLst>
          </p:nvPr>
        </p:nvGraphicFramePr>
        <p:xfrm>
          <a:off x="4972816" y="1350962"/>
          <a:ext cx="6667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63" name="Equation" r:id="rId26" imgW="457200" imgH="228600" progId="Equation.DSMT4">
                  <p:embed/>
                </p:oleObj>
              </mc:Choice>
              <mc:Fallback>
                <p:oleObj name="Equation" r:id="rId26" imgW="4572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972816" y="1350962"/>
                        <a:ext cx="666750" cy="33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20316" y="1685925"/>
            <a:ext cx="2728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(right-hand rule for inductor flux)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1900052" y="0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3082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494177"/>
              </p:ext>
            </p:extLst>
          </p:nvPr>
        </p:nvGraphicFramePr>
        <p:xfrm>
          <a:off x="671513" y="1210357"/>
          <a:ext cx="3513137" cy="365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2" name="Equation" r:id="rId4" imgW="2323800" imgH="2412720" progId="Equation.DSMT4">
                  <p:embed/>
                </p:oleObj>
              </mc:Choice>
              <mc:Fallback>
                <p:oleObj name="Equation" r:id="rId4" imgW="2323800" imgH="2412720" progId="Equation.DSMT4">
                  <p:embed/>
                  <p:pic>
                    <p:nvPicPr>
                      <p:cNvPr id="0" name="Picture 2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1210357"/>
                        <a:ext cx="3513137" cy="365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2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48706"/>
              </p:ext>
            </p:extLst>
          </p:nvPr>
        </p:nvGraphicFramePr>
        <p:xfrm>
          <a:off x="1848104" y="5026825"/>
          <a:ext cx="1114136" cy="429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3" name="Equation" r:id="rId6" imgW="596900" imgH="228600" progId="Equation.DSMT4">
                  <p:embed/>
                </p:oleObj>
              </mc:Choice>
              <mc:Fallback>
                <p:oleObj name="Equation" r:id="rId6" imgW="596900" imgH="228600" progId="Equation.DSMT4">
                  <p:embed/>
                  <p:pic>
                    <p:nvPicPr>
                      <p:cNvPr id="0" name="Picture 2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8104" y="5026825"/>
                        <a:ext cx="1114136" cy="42936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80791" y="755224"/>
            <a:ext cx="76177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Energy going into the coil in </a:t>
            </a:r>
            <a:r>
              <a:rPr lang="en-US" sz="2000" u="sng" dirty="0" smtClean="0">
                <a:solidFill>
                  <a:schemeClr val="bg1"/>
                </a:solidFill>
              </a:rPr>
              <a:t>one cycle</a:t>
            </a:r>
            <a:r>
              <a:rPr lang="en-US" sz="2000" dirty="0" smtClean="0">
                <a:solidFill>
                  <a:schemeClr val="bg1"/>
                </a:solidFill>
              </a:rPr>
              <a:t> of the waveform (period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T</a:t>
            </a:r>
            <a:r>
              <a:rPr lang="en-US" sz="2000" dirty="0" smtClean="0">
                <a:solidFill>
                  <a:schemeClr val="bg1"/>
                </a:solidFill>
              </a:rPr>
              <a:t>):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355" y="5702756"/>
            <a:ext cx="31518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bg1"/>
                </a:solidFill>
                <a:latin typeface="+mn-lt"/>
              </a:rPr>
              <a:t>A</a:t>
            </a:r>
            <a:r>
              <a:rPr lang="en-US" sz="1600" i="1" baseline="-25000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+mn-lt"/>
              </a:rPr>
              <a:t>=</a:t>
            </a:r>
            <a:r>
              <a:rPr lang="en-US" sz="1600" dirty="0" smtClean="0">
                <a:solidFill>
                  <a:schemeClr val="bg1"/>
                </a:solidFill>
              </a:rPr>
              <a:t> area inside hysteresis curve</a:t>
            </a:r>
            <a:endParaRPr lang="en-US" sz="1600" dirty="0">
              <a:solidFill>
                <a:schemeClr val="bg1"/>
              </a:solidFill>
            </a:endParaRPr>
          </a:p>
        </p:txBody>
      </p:sp>
      <p:graphicFrame>
        <p:nvGraphicFramePr>
          <p:cNvPr id="311304" name="Object 4"/>
          <p:cNvGraphicFramePr>
            <a:graphicFrameLocks noChangeAspect="1"/>
          </p:cNvGraphicFramePr>
          <p:nvPr/>
        </p:nvGraphicFramePr>
        <p:xfrm>
          <a:off x="4766892" y="5131728"/>
          <a:ext cx="41084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64" name="Equation" r:id="rId8" imgW="2565400" imgH="469900" progId="Equation.DSMT4">
                  <p:embed/>
                </p:oleObj>
              </mc:Choice>
              <mc:Fallback>
                <p:oleObj name="Equation" r:id="rId8" imgW="2565400" imgH="469900" progId="Equation.DSMT4">
                  <p:embed/>
                  <p:pic>
                    <p:nvPicPr>
                      <p:cNvPr id="0" name="Picture 2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892" y="5131728"/>
                        <a:ext cx="41084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317672" y="484513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Note: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1104314" y="5110800"/>
            <a:ext cx="368135" cy="228840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31347" y="6235810"/>
            <a:ext cx="4275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The energy is not zero (there is loss)!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350657" y="1580017"/>
            <a:ext cx="4267200" cy="2840037"/>
            <a:chOff x="2260600" y="2135188"/>
            <a:chExt cx="4267200" cy="2840037"/>
          </a:xfrm>
        </p:grpSpPr>
        <p:sp>
          <p:nvSpPr>
            <p:cNvPr id="43" name="AutoShape 5"/>
            <p:cNvSpPr>
              <a:spLocks noChangeArrowheads="1"/>
            </p:cNvSpPr>
            <p:nvPr/>
          </p:nvSpPr>
          <p:spPr bwMode="auto">
            <a:xfrm rot="16200000">
              <a:off x="4258360" y="1894123"/>
              <a:ext cx="904875" cy="2720978"/>
            </a:xfrm>
            <a:prstGeom prst="can">
              <a:avLst>
                <a:gd name="adj" fmla="val 5684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4024997" y="2721212"/>
              <a:ext cx="411163" cy="1501775"/>
            </a:xfrm>
            <a:custGeom>
              <a:avLst/>
              <a:gdLst>
                <a:gd name="T0" fmla="*/ 4 w 259"/>
                <a:gd name="T1" fmla="*/ 946 h 946"/>
                <a:gd name="T2" fmla="*/ 7 w 259"/>
                <a:gd name="T3" fmla="*/ 745 h 946"/>
                <a:gd name="T4" fmla="*/ 49 w 259"/>
                <a:gd name="T5" fmla="*/ 637 h 946"/>
                <a:gd name="T6" fmla="*/ 112 w 259"/>
                <a:gd name="T7" fmla="*/ 409 h 946"/>
                <a:gd name="T8" fmla="*/ 196 w 259"/>
                <a:gd name="T9" fmla="*/ 109 h 946"/>
                <a:gd name="T10" fmla="*/ 233 w 259"/>
                <a:gd name="T11" fmla="*/ 10 h 946"/>
                <a:gd name="T12" fmla="*/ 259 w 259"/>
                <a:gd name="T13" fmla="*/ 49 h 9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946"/>
                <a:gd name="T23" fmla="*/ 259 w 259"/>
                <a:gd name="T24" fmla="*/ 946 h 9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946">
                  <a:moveTo>
                    <a:pt x="4" y="946"/>
                  </a:moveTo>
                  <a:cubicBezTo>
                    <a:pt x="4" y="913"/>
                    <a:pt x="0" y="796"/>
                    <a:pt x="7" y="745"/>
                  </a:cubicBezTo>
                  <a:cubicBezTo>
                    <a:pt x="14" y="694"/>
                    <a:pt x="32" y="693"/>
                    <a:pt x="49" y="637"/>
                  </a:cubicBezTo>
                  <a:cubicBezTo>
                    <a:pt x="66" y="581"/>
                    <a:pt x="87" y="497"/>
                    <a:pt x="112" y="409"/>
                  </a:cubicBezTo>
                  <a:cubicBezTo>
                    <a:pt x="137" y="321"/>
                    <a:pt x="176" y="176"/>
                    <a:pt x="196" y="109"/>
                  </a:cubicBezTo>
                  <a:cubicBezTo>
                    <a:pt x="216" y="42"/>
                    <a:pt x="223" y="20"/>
                    <a:pt x="233" y="10"/>
                  </a:cubicBezTo>
                  <a:cubicBezTo>
                    <a:pt x="243" y="0"/>
                    <a:pt x="255" y="43"/>
                    <a:pt x="259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4136122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6" name="Freeform 8"/>
            <p:cNvSpPr>
              <a:spLocks/>
            </p:cNvSpPr>
            <p:nvPr/>
          </p:nvSpPr>
          <p:spPr bwMode="auto">
            <a:xfrm>
              <a:off x="4288522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7" name="Freeform 9"/>
            <p:cNvSpPr>
              <a:spLocks/>
            </p:cNvSpPr>
            <p:nvPr/>
          </p:nvSpPr>
          <p:spPr bwMode="auto">
            <a:xfrm>
              <a:off x="4440923" y="2716449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8" name="Freeform 10"/>
            <p:cNvSpPr>
              <a:spLocks/>
            </p:cNvSpPr>
            <p:nvPr/>
          </p:nvSpPr>
          <p:spPr bwMode="auto">
            <a:xfrm>
              <a:off x="4593323" y="2716449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Freeform 11"/>
            <p:cNvSpPr>
              <a:spLocks/>
            </p:cNvSpPr>
            <p:nvPr/>
          </p:nvSpPr>
          <p:spPr bwMode="auto">
            <a:xfrm>
              <a:off x="4745723" y="2725974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" name="Freeform 12"/>
            <p:cNvSpPr>
              <a:spLocks/>
            </p:cNvSpPr>
            <p:nvPr/>
          </p:nvSpPr>
          <p:spPr bwMode="auto">
            <a:xfrm>
              <a:off x="4921936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Freeform 13"/>
            <p:cNvSpPr>
              <a:spLocks/>
            </p:cNvSpPr>
            <p:nvPr/>
          </p:nvSpPr>
          <p:spPr bwMode="auto">
            <a:xfrm>
              <a:off x="5074336" y="2721212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Freeform 14"/>
            <p:cNvSpPr>
              <a:spLocks/>
            </p:cNvSpPr>
            <p:nvPr/>
          </p:nvSpPr>
          <p:spPr bwMode="auto">
            <a:xfrm>
              <a:off x="5226736" y="2730737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15"/>
            <p:cNvSpPr>
              <a:spLocks noChangeShapeType="1"/>
            </p:cNvSpPr>
            <p:nvPr/>
          </p:nvSpPr>
          <p:spPr bwMode="auto">
            <a:xfrm>
              <a:off x="5612499" y="3708637"/>
              <a:ext cx="0" cy="5286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16"/>
            <p:cNvSpPr>
              <a:spLocks noChangeShapeType="1"/>
            </p:cNvSpPr>
            <p:nvPr/>
          </p:nvSpPr>
          <p:spPr bwMode="auto">
            <a:xfrm flipH="1" flipV="1">
              <a:off x="2593070" y="3265724"/>
              <a:ext cx="10572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20"/>
            <p:cNvSpPr>
              <a:spLocks noChangeShapeType="1"/>
            </p:cNvSpPr>
            <p:nvPr/>
          </p:nvSpPr>
          <p:spPr bwMode="auto">
            <a:xfrm flipH="1" flipV="1">
              <a:off x="4021822" y="3970574"/>
              <a:ext cx="0" cy="2190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21"/>
            <p:cNvSpPr>
              <a:spLocks noChangeShapeType="1"/>
            </p:cNvSpPr>
            <p:nvPr/>
          </p:nvSpPr>
          <p:spPr bwMode="auto">
            <a:xfrm>
              <a:off x="3640822" y="3265724"/>
              <a:ext cx="214313" cy="23177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Line 23"/>
            <p:cNvSpPr>
              <a:spLocks noChangeShapeType="1"/>
            </p:cNvSpPr>
            <p:nvPr/>
          </p:nvSpPr>
          <p:spPr bwMode="auto">
            <a:xfrm>
              <a:off x="3578909" y="2587862"/>
              <a:ext cx="22558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58" name="Straight Arrow Connector 57"/>
            <p:cNvCxnSpPr/>
            <p:nvPr/>
          </p:nvCxnSpPr>
          <p:spPr bwMode="auto">
            <a:xfrm flipH="1">
              <a:off x="3889017" y="3020921"/>
              <a:ext cx="356259" cy="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59" name="Object 10"/>
            <p:cNvGraphicFramePr>
              <a:graphicFrameLocks noChangeAspect="1"/>
            </p:cNvGraphicFramePr>
            <p:nvPr/>
          </p:nvGraphicFramePr>
          <p:xfrm>
            <a:off x="3452275" y="2805381"/>
            <a:ext cx="342900" cy="412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65" name="Equation" r:id="rId10" imgW="190500" imgH="228600" progId="Equation.DSMT4">
                    <p:embed/>
                  </p:oleObj>
                </mc:Choice>
                <mc:Fallback>
                  <p:oleObj name="Equation" r:id="rId10" imgW="190500" imgH="228600" progId="Equation.DSMT4">
                    <p:embed/>
                    <p:pic>
                      <p:nvPicPr>
                        <p:cNvPr id="0" name="Picture 2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2275" y="2805381"/>
                          <a:ext cx="342900" cy="412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00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4"/>
            <p:cNvGraphicFramePr>
              <a:graphicFrameLocks noChangeAspect="1"/>
            </p:cNvGraphicFramePr>
            <p:nvPr/>
          </p:nvGraphicFramePr>
          <p:xfrm>
            <a:off x="3356491" y="3821875"/>
            <a:ext cx="446087" cy="4079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66" name="Equation" r:id="rId12" imgW="279279" imgH="253890" progId="Equation.DSMT4">
                    <p:embed/>
                  </p:oleObj>
                </mc:Choice>
                <mc:Fallback>
                  <p:oleObj name="Equation" r:id="rId12" imgW="279279" imgH="253890" progId="Equation.DSMT4">
                    <p:embed/>
                    <p:pic>
                      <p:nvPicPr>
                        <p:cNvPr id="0" name="Picture 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6491" y="3821875"/>
                          <a:ext cx="446087" cy="4079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" name="TextBox 60"/>
            <p:cNvSpPr txBox="1"/>
            <p:nvPr/>
          </p:nvSpPr>
          <p:spPr>
            <a:xfrm>
              <a:off x="3871357" y="4393878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+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96295" y="4380025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-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63" name="Object 4"/>
            <p:cNvGraphicFramePr>
              <a:graphicFrameLocks noChangeAspect="1"/>
            </p:cNvGraphicFramePr>
            <p:nvPr/>
          </p:nvGraphicFramePr>
          <p:xfrm>
            <a:off x="4580578" y="4567238"/>
            <a:ext cx="487363" cy="407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67" name="Equation" r:id="rId14" imgW="304536" imgH="253780" progId="Equation.DSMT4">
                    <p:embed/>
                  </p:oleObj>
                </mc:Choice>
                <mc:Fallback>
                  <p:oleObj name="Equation" r:id="rId14" imgW="304536" imgH="253780" progId="Equation.DSMT4">
                    <p:embed/>
                    <p:pic>
                      <p:nvPicPr>
                        <p:cNvPr id="0" name="Picture 2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80578" y="4567238"/>
                          <a:ext cx="487363" cy="407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folHlink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1"/>
            <p:cNvGraphicFramePr>
              <a:graphicFrameLocks noChangeAspect="1"/>
            </p:cNvGraphicFramePr>
            <p:nvPr/>
          </p:nvGraphicFramePr>
          <p:xfrm>
            <a:off x="6224588" y="3017838"/>
            <a:ext cx="303212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68" name="Equation" r:id="rId16" imgW="177646" imgH="228402" progId="Equation.DSMT4">
                    <p:embed/>
                  </p:oleObj>
                </mc:Choice>
                <mc:Fallback>
                  <p:oleObj name="Equation" r:id="rId16" imgW="177646" imgH="228402" progId="Equation.DSMT4">
                    <p:embed/>
                    <p:pic>
                      <p:nvPicPr>
                        <p:cNvPr id="0" name="Picture 2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4588" y="3017838"/>
                          <a:ext cx="303212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12"/>
            <p:cNvGraphicFramePr>
              <a:graphicFrameLocks noChangeAspect="1"/>
            </p:cNvGraphicFramePr>
            <p:nvPr/>
          </p:nvGraphicFramePr>
          <p:xfrm>
            <a:off x="4505325" y="2135188"/>
            <a:ext cx="301625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69" name="Equation" r:id="rId18" imgW="177646" imgH="228402" progId="Equation.DSMT4">
                    <p:embed/>
                  </p:oleObj>
                </mc:Choice>
                <mc:Fallback>
                  <p:oleObj name="Equation" r:id="rId18" imgW="177646" imgH="228402" progId="Equation.DSMT4">
                    <p:embed/>
                    <p:pic>
                      <p:nvPicPr>
                        <p:cNvPr id="0" name="Picture 2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5325" y="2135188"/>
                          <a:ext cx="301625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13"/>
            <p:cNvGraphicFramePr>
              <a:graphicFrameLocks noChangeAspect="1"/>
            </p:cNvGraphicFramePr>
            <p:nvPr/>
          </p:nvGraphicFramePr>
          <p:xfrm>
            <a:off x="2260600" y="3167518"/>
            <a:ext cx="195263" cy="214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70" name="Equation" r:id="rId20" imgW="114102" imgH="126780" progId="Equation.DSMT4">
                    <p:embed/>
                  </p:oleObj>
                </mc:Choice>
                <mc:Fallback>
                  <p:oleObj name="Equation" r:id="rId20" imgW="114102" imgH="126780" progId="Equation.DSMT4">
                    <p:embed/>
                    <p:pic>
                      <p:nvPicPr>
                        <p:cNvPr id="0" name="Picture 2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0600" y="3167518"/>
                          <a:ext cx="195263" cy="214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" name="Object 12"/>
            <p:cNvGraphicFramePr>
              <a:graphicFrameLocks noChangeAspect="1"/>
            </p:cNvGraphicFramePr>
            <p:nvPr/>
          </p:nvGraphicFramePr>
          <p:xfrm>
            <a:off x="4453845" y="3888015"/>
            <a:ext cx="8175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71" name="Equation" r:id="rId22" imgW="482391" imgH="190417" progId="Equation.DSMT4">
                    <p:embed/>
                  </p:oleObj>
                </mc:Choice>
                <mc:Fallback>
                  <p:oleObj name="Equation" r:id="rId22" imgW="482391" imgH="190417" progId="Equation.DSMT4">
                    <p:embed/>
                    <p:pic>
                      <p:nvPicPr>
                        <p:cNvPr id="0" name="Picture 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53845" y="3888015"/>
                          <a:ext cx="8175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01318" y="961363"/>
            <a:ext cx="70170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The average power loss (in watts) due to hysteresis is: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04141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658676"/>
              </p:ext>
            </p:extLst>
          </p:nvPr>
        </p:nvGraphicFramePr>
        <p:xfrm>
          <a:off x="957263" y="1562100"/>
          <a:ext cx="27098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0" name="Equation" r:id="rId4" imgW="1638000" imgH="393480" progId="Equation.DSMT4">
                  <p:embed/>
                </p:oleObj>
              </mc:Choice>
              <mc:Fallback>
                <p:oleObj name="Equation" r:id="rId4" imgW="1638000" imgH="393480" progId="Equation.DSMT4">
                  <p:embed/>
                  <p:pic>
                    <p:nvPicPr>
                      <p:cNvPr id="0" name="Picture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263" y="1562100"/>
                        <a:ext cx="270986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3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169687"/>
              </p:ext>
            </p:extLst>
          </p:nvPr>
        </p:nvGraphicFramePr>
        <p:xfrm>
          <a:off x="2178050" y="3466183"/>
          <a:ext cx="26924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1" name="Equation" r:id="rId6" imgW="1167893" imgH="253890" progId="Equation.DSMT4">
                  <p:embed/>
                </p:oleObj>
              </mc:Choice>
              <mc:Fallback>
                <p:oleObj name="Equation" r:id="rId6" imgW="1167893" imgH="25389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8050" y="3466183"/>
                        <a:ext cx="2692400" cy="5873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52937" y="2836310"/>
            <a:ext cx="1958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We thus have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900052" y="0"/>
            <a:ext cx="5866411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Hysteresis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89266" y="4687820"/>
            <a:ext cx="12245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where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3092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652347"/>
              </p:ext>
            </p:extLst>
          </p:nvPr>
        </p:nvGraphicFramePr>
        <p:xfrm>
          <a:off x="2998286" y="4924761"/>
          <a:ext cx="3868737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42" name="Equation" r:id="rId8" imgW="2413000" imgH="800100" progId="Equation.DSMT4">
                  <p:embed/>
                </p:oleObj>
              </mc:Choice>
              <mc:Fallback>
                <p:oleObj name="Equation" r:id="rId8" imgW="2413000" imgH="8001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8286" y="4924761"/>
                        <a:ext cx="3868737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folHlink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64606" y="3100650"/>
            <a:ext cx="3136900" cy="1200329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2"/>
                </a:solidFill>
              </a:rPr>
              <a:t>Note: 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There would be no hysteresis loss if the core material was </a:t>
            </a:r>
            <a:r>
              <a:rPr lang="en-US" u="sng" dirty="0" smtClean="0">
                <a:solidFill>
                  <a:schemeClr val="bg2"/>
                </a:solidFill>
              </a:rPr>
              <a:t>linear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 smtClean="0">
                <a:solidFill>
                  <a:schemeClr val="bg2"/>
                </a:solidFill>
              </a:rPr>
              <a:t>(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i="1" baseline="-25000" dirty="0" smtClean="0">
                <a:solidFill>
                  <a:schemeClr val="bg2"/>
                </a:solidFill>
                <a:latin typeface="+mn-lt"/>
              </a:rPr>
              <a:t>h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= 0</a:t>
            </a:r>
            <a:r>
              <a:rPr lang="en-US" dirty="0" smtClean="0">
                <a:solidFill>
                  <a:schemeClr val="bg2"/>
                </a:solidFill>
              </a:rPr>
              <a:t>).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1190625" y="0"/>
            <a:ext cx="6453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Materials</a:t>
            </a:r>
          </a:p>
        </p:txBody>
      </p:sp>
      <p:sp>
        <p:nvSpPr>
          <p:cNvPr id="9220" name="Text Box 13"/>
          <p:cNvSpPr txBox="1">
            <a:spLocks noChangeArrowheads="1"/>
          </p:cNvSpPr>
          <p:nvPr/>
        </p:nvSpPr>
        <p:spPr bwMode="auto">
          <a:xfrm>
            <a:off x="1177925" y="3605213"/>
            <a:ext cx="67119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Because of </a:t>
            </a:r>
            <a:r>
              <a:rPr lang="en-US" i="1" dirty="0">
                <a:solidFill>
                  <a:schemeClr val="bg1"/>
                </a:solidFill>
              </a:rPr>
              <a:t>electron spin</a:t>
            </a:r>
            <a:r>
              <a:rPr lang="en-US" dirty="0">
                <a:solidFill>
                  <a:schemeClr val="bg1"/>
                </a:solidFill>
              </a:rPr>
              <a:t>, atoms tend to acts as little current loops, and hence as electromagnetics, or bar magnets.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2827338" y="1354138"/>
            <a:ext cx="3430587" cy="1709737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222" name="Group 64"/>
          <p:cNvGrpSpPr>
            <a:grpSpLocks/>
          </p:cNvGrpSpPr>
          <p:nvPr/>
        </p:nvGrpSpPr>
        <p:grpSpPr bwMode="auto">
          <a:xfrm rot="1056233">
            <a:off x="4899025" y="1762125"/>
            <a:ext cx="762000" cy="336550"/>
            <a:chOff x="878" y="1606"/>
            <a:chExt cx="480" cy="212"/>
          </a:xfrm>
        </p:grpSpPr>
        <p:sp>
          <p:nvSpPr>
            <p:cNvPr id="9250" name="Rectangle 61"/>
            <p:cNvSpPr>
              <a:spLocks noChangeArrowheads="1"/>
            </p:cNvSpPr>
            <p:nvPr/>
          </p:nvSpPr>
          <p:spPr bwMode="auto">
            <a:xfrm>
              <a:off x="912" y="1648"/>
              <a:ext cx="408" cy="12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1" name="Text Box 62"/>
            <p:cNvSpPr txBox="1">
              <a:spLocks noChangeArrowheads="1"/>
            </p:cNvSpPr>
            <p:nvPr/>
          </p:nvSpPr>
          <p:spPr bwMode="auto">
            <a:xfrm>
              <a:off x="1150" y="160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9252" name="Text Box 63"/>
            <p:cNvSpPr txBox="1">
              <a:spLocks noChangeArrowheads="1"/>
            </p:cNvSpPr>
            <p:nvPr/>
          </p:nvSpPr>
          <p:spPr bwMode="auto">
            <a:xfrm>
              <a:off x="878" y="160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S</a:t>
              </a:r>
            </a:p>
          </p:txBody>
        </p:sp>
      </p:grpSp>
      <p:grpSp>
        <p:nvGrpSpPr>
          <p:cNvPr id="9223" name="Group 65"/>
          <p:cNvGrpSpPr>
            <a:grpSpLocks/>
          </p:cNvGrpSpPr>
          <p:nvPr/>
        </p:nvGrpSpPr>
        <p:grpSpPr bwMode="auto">
          <a:xfrm rot="1019138">
            <a:off x="4962525" y="2320925"/>
            <a:ext cx="762000" cy="336550"/>
            <a:chOff x="878" y="1606"/>
            <a:chExt cx="480" cy="212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912" y="1648"/>
              <a:ext cx="408" cy="12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1150" y="160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9249" name="Text Box 68"/>
            <p:cNvSpPr txBox="1">
              <a:spLocks noChangeArrowheads="1"/>
            </p:cNvSpPr>
            <p:nvPr/>
          </p:nvSpPr>
          <p:spPr bwMode="auto">
            <a:xfrm>
              <a:off x="878" y="160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S</a:t>
              </a:r>
            </a:p>
          </p:txBody>
        </p:sp>
      </p:grpSp>
      <p:grpSp>
        <p:nvGrpSpPr>
          <p:cNvPr id="9224" name="Group 69"/>
          <p:cNvGrpSpPr>
            <a:grpSpLocks/>
          </p:cNvGrpSpPr>
          <p:nvPr/>
        </p:nvGrpSpPr>
        <p:grpSpPr bwMode="auto">
          <a:xfrm rot="-787659">
            <a:off x="3476625" y="1749425"/>
            <a:ext cx="762000" cy="336550"/>
            <a:chOff x="878" y="1606"/>
            <a:chExt cx="480" cy="212"/>
          </a:xfrm>
        </p:grpSpPr>
        <p:sp>
          <p:nvSpPr>
            <p:cNvPr id="9244" name="Rectangle 70"/>
            <p:cNvSpPr>
              <a:spLocks noChangeArrowheads="1"/>
            </p:cNvSpPr>
            <p:nvPr/>
          </p:nvSpPr>
          <p:spPr bwMode="auto">
            <a:xfrm>
              <a:off x="912" y="1648"/>
              <a:ext cx="408" cy="12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Text Box 71"/>
            <p:cNvSpPr txBox="1">
              <a:spLocks noChangeArrowheads="1"/>
            </p:cNvSpPr>
            <p:nvPr/>
          </p:nvSpPr>
          <p:spPr bwMode="auto">
            <a:xfrm>
              <a:off x="1150" y="160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9246" name="Text Box 72"/>
            <p:cNvSpPr txBox="1">
              <a:spLocks noChangeArrowheads="1"/>
            </p:cNvSpPr>
            <p:nvPr/>
          </p:nvSpPr>
          <p:spPr bwMode="auto">
            <a:xfrm>
              <a:off x="878" y="160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S</a:t>
              </a:r>
            </a:p>
          </p:txBody>
        </p:sp>
      </p:grpSp>
      <p:grpSp>
        <p:nvGrpSpPr>
          <p:cNvPr id="9225" name="Group 73"/>
          <p:cNvGrpSpPr>
            <a:grpSpLocks/>
          </p:cNvGrpSpPr>
          <p:nvPr/>
        </p:nvGrpSpPr>
        <p:grpSpPr bwMode="auto">
          <a:xfrm rot="-936799">
            <a:off x="3527425" y="2282825"/>
            <a:ext cx="762000" cy="336550"/>
            <a:chOff x="878" y="1606"/>
            <a:chExt cx="480" cy="212"/>
          </a:xfrm>
        </p:grpSpPr>
        <p:sp>
          <p:nvSpPr>
            <p:cNvPr id="9241" name="Rectangle 74"/>
            <p:cNvSpPr>
              <a:spLocks noChangeArrowheads="1"/>
            </p:cNvSpPr>
            <p:nvPr/>
          </p:nvSpPr>
          <p:spPr bwMode="auto">
            <a:xfrm>
              <a:off x="912" y="1648"/>
              <a:ext cx="408" cy="120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Text Box 75"/>
            <p:cNvSpPr txBox="1">
              <a:spLocks noChangeArrowheads="1"/>
            </p:cNvSpPr>
            <p:nvPr/>
          </p:nvSpPr>
          <p:spPr bwMode="auto">
            <a:xfrm>
              <a:off x="1150" y="1606"/>
              <a:ext cx="208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N</a:t>
              </a:r>
            </a:p>
          </p:txBody>
        </p:sp>
        <p:sp>
          <p:nvSpPr>
            <p:cNvPr id="9243" name="Text Box 76"/>
            <p:cNvSpPr txBox="1">
              <a:spLocks noChangeArrowheads="1"/>
            </p:cNvSpPr>
            <p:nvPr/>
          </p:nvSpPr>
          <p:spPr bwMode="auto">
            <a:xfrm>
              <a:off x="878" y="1606"/>
              <a:ext cx="201" cy="2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bg2"/>
                  </a:solidFill>
                </a:rPr>
                <a:t>S</a:t>
              </a:r>
            </a:p>
          </p:txBody>
        </p:sp>
      </p:grpSp>
      <p:sp>
        <p:nvSpPr>
          <p:cNvPr id="9226" name="Text Box 77"/>
          <p:cNvSpPr txBox="1">
            <a:spLocks noChangeArrowheads="1"/>
          </p:cNvSpPr>
          <p:nvPr/>
        </p:nvSpPr>
        <p:spPr bwMode="auto">
          <a:xfrm>
            <a:off x="1152525" y="4532313"/>
            <a:ext cx="6711950" cy="915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When a magnetic field is applied, the little atomic magnets tend to line up. This effect is what causes the material to have a </a:t>
            </a:r>
            <a:r>
              <a:rPr lang="en-US" u="sng" dirty="0">
                <a:solidFill>
                  <a:schemeClr val="bg1"/>
                </a:solidFill>
              </a:rPr>
              <a:t>relative </a:t>
            </a:r>
            <a:r>
              <a:rPr lang="en-US" u="sng" dirty="0" smtClean="0">
                <a:solidFill>
                  <a:schemeClr val="bg1"/>
                </a:solidFill>
              </a:rPr>
              <a:t>permeability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+mn-lt"/>
                <a:sym typeface="Symbol"/>
              </a:rPr>
              <a:t>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  <a:sym typeface="Symbol"/>
              </a:rPr>
              <a:t>r</a:t>
            </a:r>
            <a:r>
              <a:rPr lang="en-US" dirty="0" smtClean="0">
                <a:solidFill>
                  <a:schemeClr val="bg1"/>
                </a:solidFill>
                <a:sym typeface="Symbol"/>
              </a:rPr>
              <a:t>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3892101" y="5729335"/>
          <a:ext cx="1432061" cy="5486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" imgW="596900" imgH="228600" progId="Equation.DSMT4">
                  <p:embed/>
                </p:oleObj>
              </mc:Choice>
              <mc:Fallback>
                <p:oleObj name="Equation" r:id="rId4" imgW="5969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101" y="5729335"/>
                        <a:ext cx="1432061" cy="54863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7" name="Line 79"/>
          <p:cNvSpPr>
            <a:spLocks noChangeShapeType="1"/>
          </p:cNvSpPr>
          <p:nvPr/>
        </p:nvSpPr>
        <p:spPr bwMode="auto">
          <a:xfrm>
            <a:off x="977900" y="16256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8" name="Line 80"/>
          <p:cNvSpPr>
            <a:spLocks noChangeShapeType="1"/>
          </p:cNvSpPr>
          <p:nvPr/>
        </p:nvSpPr>
        <p:spPr bwMode="auto">
          <a:xfrm>
            <a:off x="990600" y="21844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29" name="Line 81"/>
          <p:cNvSpPr>
            <a:spLocks noChangeShapeType="1"/>
          </p:cNvSpPr>
          <p:nvPr/>
        </p:nvSpPr>
        <p:spPr bwMode="auto">
          <a:xfrm>
            <a:off x="990600" y="27559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0" name="Line 82"/>
          <p:cNvSpPr>
            <a:spLocks noChangeShapeType="1"/>
          </p:cNvSpPr>
          <p:nvPr/>
        </p:nvSpPr>
        <p:spPr bwMode="auto">
          <a:xfrm>
            <a:off x="6489700" y="16129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1" name="Line 83"/>
          <p:cNvSpPr>
            <a:spLocks noChangeShapeType="1"/>
          </p:cNvSpPr>
          <p:nvPr/>
        </p:nvSpPr>
        <p:spPr bwMode="auto">
          <a:xfrm>
            <a:off x="6502400" y="21844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2" name="Line 84"/>
          <p:cNvSpPr>
            <a:spLocks noChangeShapeType="1"/>
          </p:cNvSpPr>
          <p:nvPr/>
        </p:nvSpPr>
        <p:spPr bwMode="auto">
          <a:xfrm>
            <a:off x="6502400" y="2730500"/>
            <a:ext cx="16129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233" name="AutoShape 85"/>
          <p:cNvSpPr>
            <a:spLocks noChangeArrowheads="1"/>
          </p:cNvSpPr>
          <p:nvPr/>
        </p:nvSpPr>
        <p:spPr bwMode="auto">
          <a:xfrm rot="5400000">
            <a:off x="1752600" y="15240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utoShape 86"/>
          <p:cNvSpPr>
            <a:spLocks noChangeArrowheads="1"/>
          </p:cNvSpPr>
          <p:nvPr/>
        </p:nvSpPr>
        <p:spPr bwMode="auto">
          <a:xfrm rot="5400000">
            <a:off x="1765300" y="20828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87"/>
          <p:cNvSpPr>
            <a:spLocks noChangeArrowheads="1"/>
          </p:cNvSpPr>
          <p:nvPr/>
        </p:nvSpPr>
        <p:spPr bwMode="auto">
          <a:xfrm rot="5400000">
            <a:off x="1765300" y="26543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AutoShape 88"/>
          <p:cNvSpPr>
            <a:spLocks noChangeArrowheads="1"/>
          </p:cNvSpPr>
          <p:nvPr/>
        </p:nvSpPr>
        <p:spPr bwMode="auto">
          <a:xfrm rot="5400000">
            <a:off x="7264400" y="15113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AutoShape 89"/>
          <p:cNvSpPr>
            <a:spLocks noChangeArrowheads="1"/>
          </p:cNvSpPr>
          <p:nvPr/>
        </p:nvSpPr>
        <p:spPr bwMode="auto">
          <a:xfrm rot="5400000">
            <a:off x="7289800" y="20828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90"/>
          <p:cNvSpPr>
            <a:spLocks noChangeArrowheads="1"/>
          </p:cNvSpPr>
          <p:nvPr/>
        </p:nvSpPr>
        <p:spPr bwMode="auto">
          <a:xfrm rot="5400000">
            <a:off x="7289800" y="2628900"/>
            <a:ext cx="127000" cy="1905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91"/>
          <p:cNvSpPr txBox="1">
            <a:spLocks noChangeArrowheads="1"/>
          </p:cNvSpPr>
          <p:nvPr/>
        </p:nvSpPr>
        <p:spPr bwMode="auto">
          <a:xfrm>
            <a:off x="7515225" y="2947988"/>
            <a:ext cx="339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 u="sng">
                <a:solidFill>
                  <a:schemeClr val="bg1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1190625" y="0"/>
            <a:ext cx="6453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Materials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3744087" y="876907"/>
          <a:ext cx="129698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72" name="Equation" r:id="rId4" imgW="596900" imgH="228600" progId="Equation.DSMT4">
                  <p:embed/>
                </p:oleObj>
              </mc:Choice>
              <mc:Fallback>
                <p:oleObj name="Equation" r:id="rId4" imgW="596900" imgH="2286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4087" y="876907"/>
                        <a:ext cx="1296987" cy="496887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401008" y="1794085"/>
          <a:ext cx="6096000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Type of Material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Property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Nonmagnetic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 =  1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Diamagnetic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 &lt;  1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Paramagnetic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 &gt;  1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Ferrimagnetic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 &gt;&gt;  1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Ferromagnetic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 &gt;&gt;  1</a:t>
                      </a:r>
                      <a:endParaRPr lang="en-US" dirty="0" smtClean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59663" y="6137659"/>
            <a:ext cx="4070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http://en.wikipedia.org/wiki/Magnetism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39242" y="5786650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For more information: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 Box 92"/>
          <p:cNvSpPr txBox="1">
            <a:spLocks noChangeArrowheads="1"/>
          </p:cNvSpPr>
          <p:nvPr/>
        </p:nvSpPr>
        <p:spPr bwMode="auto">
          <a:xfrm>
            <a:off x="2892614" y="4544445"/>
            <a:ext cx="3371850" cy="928687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Please see the textbooks to learn more about magnetic materials and permeability.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1190625" y="0"/>
            <a:ext cx="6453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Materials</a:t>
            </a:r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1480459" y="983343"/>
          <a:ext cx="6204856" cy="482092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31024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024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Material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Relative Permeability </a:t>
                      </a:r>
                      <a:r>
                        <a:rPr lang="en-US" i="1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</a:t>
                      </a:r>
                      <a:r>
                        <a:rPr lang="en-US" i="1" baseline="-25000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r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  <a:sym typeface="Symbol"/>
                        </a:rPr>
                        <a:t> 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Vacuum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Air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1.0000004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Water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0.999992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Copper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0.999994</a:t>
                      </a:r>
                      <a:endParaRPr lang="en-US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Aluminum 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1.00002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Silver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0.99998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Nickel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600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Iron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5000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Carbon Steel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j-lt"/>
                        </a:rPr>
                        <a:t>Transformer Steel</a:t>
                      </a:r>
                      <a:endParaRPr lang="en-US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2000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Mumetal</a:t>
                      </a:r>
                      <a:endParaRPr lang="en-US" sz="1800" kern="1200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50,000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bg2"/>
                          </a:solidFill>
                          <a:latin typeface="+mj-lt"/>
                          <a:ea typeface="+mn-ea"/>
                          <a:cs typeface="+mn-cs"/>
                        </a:rPr>
                        <a:t>Supermalloy</a:t>
                      </a:r>
                      <a:endParaRPr lang="en-US" sz="1800" kern="1200" dirty="0" smtClean="0">
                        <a:solidFill>
                          <a:schemeClr val="bg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bg2"/>
                          </a:solidFill>
                          <a:latin typeface="+mn-lt"/>
                        </a:rPr>
                        <a:t>1,000,000</a:t>
                      </a:r>
                    </a:p>
                  </a:txBody>
                  <a:tcPr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2067" y="5970245"/>
            <a:ext cx="678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Values can often vary depending on purity and processing.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83144" y="6398359"/>
            <a:ext cx="63666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http://en.wikipedia.org/wiki/Permeability_(electromagnetism)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1368425" y="0"/>
            <a:ext cx="6453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1855448" y="5100742"/>
          <a:ext cx="3140075" cy="655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8" name="Equation" r:id="rId4" imgW="1218671" imgH="253890" progId="Equation.DSMT4">
                  <p:embed/>
                </p:oleObj>
              </mc:Choice>
              <mc:Fallback>
                <p:oleObj name="Equation" r:id="rId4" imgW="1218671" imgH="253890" progId="Equation.DSMT4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5448" y="5100742"/>
                        <a:ext cx="3140075" cy="655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5479711" y="5141338"/>
          <a:ext cx="150495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9" name="Equation" r:id="rId6" imgW="583947" imgH="228501" progId="Equation.DSMT4">
                  <p:embed/>
                </p:oleObj>
              </mc:Choice>
              <mc:Fallback>
                <p:oleObj name="Equation" r:id="rId6" imgW="583947" imgH="228501" progId="Equation.DSMT4">
                  <p:embed/>
                  <p:pic>
                    <p:nvPicPr>
                      <p:cNvPr id="0" name="Picture 2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9711" y="5141338"/>
                        <a:ext cx="1504950" cy="590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Text Box 8"/>
          <p:cNvSpPr txBox="1">
            <a:spLocks noChangeArrowheads="1"/>
          </p:cNvSpPr>
          <p:nvPr/>
        </p:nvSpPr>
        <p:spPr bwMode="auto">
          <a:xfrm>
            <a:off x="1127125" y="6230485"/>
            <a:ext cx="41665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Note:</a:t>
            </a:r>
            <a:r>
              <a:rPr lang="en-US" sz="2000" dirty="0">
                <a:solidFill>
                  <a:schemeClr val="bg1"/>
                </a:solidFill>
              </a:rPr>
              <a:t> If there is no surface current: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2170455"/>
              </p:ext>
            </p:extLst>
          </p:nvPr>
        </p:nvGraphicFramePr>
        <p:xfrm>
          <a:off x="5419730" y="6191477"/>
          <a:ext cx="13001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0" name="Equation" r:id="rId8" imgW="609600" imgH="228600" progId="Equation.DSMT4">
                  <p:embed/>
                </p:oleObj>
              </mc:Choice>
              <mc:Fallback>
                <p:oleObj name="Equation" r:id="rId8" imgW="609600" imgH="228600" progId="Equation.DSMT4">
                  <p:embed/>
                  <p:pic>
                    <p:nvPicPr>
                      <p:cNvPr id="0" name="Picture 2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30" y="6191477"/>
                        <a:ext cx="13001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251" name="Text Box 5"/>
          <p:cNvSpPr txBox="1">
            <a:spLocks noChangeArrowheads="1"/>
          </p:cNvSpPr>
          <p:nvPr/>
        </p:nvSpPr>
        <p:spPr bwMode="auto">
          <a:xfrm>
            <a:off x="1827361" y="4264303"/>
            <a:ext cx="5594801" cy="400110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unit normal vector points towards region 1.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264229" y="805543"/>
            <a:ext cx="50529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(Please see the textbooks for a derivation.)</a:t>
            </a:r>
            <a:endParaRPr lang="en-US" sz="2000" dirty="0">
              <a:solidFill>
                <a:schemeClr val="bg2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091067" y="1605887"/>
            <a:ext cx="7202487" cy="2410488"/>
            <a:chOff x="1091067" y="1605887"/>
            <a:chExt cx="7202487" cy="2410488"/>
          </a:xfrm>
        </p:grpSpPr>
        <p:sp>
          <p:nvSpPr>
            <p:cNvPr id="10253" name="Rectangle 10"/>
            <p:cNvSpPr>
              <a:spLocks noChangeArrowheads="1"/>
            </p:cNvSpPr>
            <p:nvPr/>
          </p:nvSpPr>
          <p:spPr bwMode="auto">
            <a:xfrm>
              <a:off x="1091067" y="2687638"/>
              <a:ext cx="7202487" cy="1328737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5" name="Object 11"/>
            <p:cNvGraphicFramePr>
              <a:graphicFrameLocks noChangeAspect="1"/>
            </p:cNvGraphicFramePr>
            <p:nvPr/>
          </p:nvGraphicFramePr>
          <p:xfrm>
            <a:off x="6444117" y="2838450"/>
            <a:ext cx="1495425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1" name="Equation" r:id="rId10" imgW="698500" imgH="228600" progId="Equation.DSMT4">
                    <p:embed/>
                  </p:oleObj>
                </mc:Choice>
                <mc:Fallback>
                  <p:oleObj name="Equation" r:id="rId10" imgW="698500" imgH="228600" progId="Equation.DSMT4">
                    <p:embed/>
                    <p:pic>
                      <p:nvPicPr>
                        <p:cNvPr id="0" name="Picture 2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4117" y="2838450"/>
                          <a:ext cx="1495425" cy="488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12"/>
            <p:cNvGraphicFramePr>
              <a:graphicFrameLocks noChangeAspect="1"/>
            </p:cNvGraphicFramePr>
            <p:nvPr/>
          </p:nvGraphicFramePr>
          <p:xfrm>
            <a:off x="6455229" y="2068513"/>
            <a:ext cx="1435100" cy="4968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2" name="Equation" r:id="rId12" imgW="660400" imgH="228600" progId="Equation.DSMT4">
                    <p:embed/>
                  </p:oleObj>
                </mc:Choice>
                <mc:Fallback>
                  <p:oleObj name="Equation" r:id="rId12" imgW="660400" imgH="228600" progId="Equation.DSMT4">
                    <p:embed/>
                    <p:pic>
                      <p:nvPicPr>
                        <p:cNvPr id="0" name="Picture 2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5229" y="2068513"/>
                          <a:ext cx="1435100" cy="4968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4" name="Line 13"/>
            <p:cNvSpPr>
              <a:spLocks noChangeShapeType="1"/>
            </p:cNvSpPr>
            <p:nvPr/>
          </p:nvSpPr>
          <p:spPr bwMode="auto">
            <a:xfrm flipV="1">
              <a:off x="2467429" y="2070100"/>
              <a:ext cx="0" cy="4953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247" name="Object 14"/>
            <p:cNvGraphicFramePr>
              <a:graphicFrameLocks noChangeAspect="1"/>
            </p:cNvGraphicFramePr>
            <p:nvPr/>
          </p:nvGraphicFramePr>
          <p:xfrm>
            <a:off x="2019300" y="1958128"/>
            <a:ext cx="270665" cy="4589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3" name="Equation" r:id="rId14" imgW="126780" imgH="215526" progId="Equation.DSMT4">
                    <p:embed/>
                  </p:oleObj>
                </mc:Choice>
                <mc:Fallback>
                  <p:oleObj name="Equation" r:id="rId14" imgW="126780" imgH="215526" progId="Equation.DSMT4">
                    <p:embed/>
                    <p:pic>
                      <p:nvPicPr>
                        <p:cNvPr id="0" name="Picture 2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9300" y="1958128"/>
                          <a:ext cx="270665" cy="45895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>
              <a:off x="1895929" y="2679700"/>
              <a:ext cx="16256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0259" name="Group 19"/>
            <p:cNvGrpSpPr>
              <a:grpSpLocks/>
            </p:cNvGrpSpPr>
            <p:nvPr/>
          </p:nvGrpSpPr>
          <p:grpSpPr bwMode="auto">
            <a:xfrm>
              <a:off x="3023054" y="2755900"/>
              <a:ext cx="195263" cy="195263"/>
              <a:chOff x="2406" y="1352"/>
              <a:chExt cx="123" cy="123"/>
            </a:xfrm>
          </p:grpSpPr>
          <p:sp>
            <p:nvSpPr>
              <p:cNvPr id="10267" name="Oval 20"/>
              <p:cNvSpPr>
                <a:spLocks noChangeArrowheads="1"/>
              </p:cNvSpPr>
              <p:nvPr/>
            </p:nvSpPr>
            <p:spPr bwMode="auto">
              <a:xfrm>
                <a:off x="2406" y="1352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8" name="Oval 21"/>
              <p:cNvSpPr>
                <a:spLocks noChangeArrowheads="1"/>
              </p:cNvSpPr>
              <p:nvPr/>
            </p:nvSpPr>
            <p:spPr bwMode="auto">
              <a:xfrm>
                <a:off x="2440" y="1382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60" name="Group 22"/>
            <p:cNvGrpSpPr>
              <a:grpSpLocks/>
            </p:cNvGrpSpPr>
            <p:nvPr/>
          </p:nvGrpSpPr>
          <p:grpSpPr bwMode="auto">
            <a:xfrm>
              <a:off x="3023054" y="2400300"/>
              <a:ext cx="195263" cy="195263"/>
              <a:chOff x="2406" y="1352"/>
              <a:chExt cx="123" cy="123"/>
            </a:xfrm>
          </p:grpSpPr>
          <p:sp>
            <p:nvSpPr>
              <p:cNvPr id="10265" name="Oval 23"/>
              <p:cNvSpPr>
                <a:spLocks noChangeArrowheads="1"/>
              </p:cNvSpPr>
              <p:nvPr/>
            </p:nvSpPr>
            <p:spPr bwMode="auto">
              <a:xfrm>
                <a:off x="2406" y="1352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6" name="Oval 24"/>
              <p:cNvSpPr>
                <a:spLocks noChangeArrowheads="1"/>
              </p:cNvSpPr>
              <p:nvPr/>
            </p:nvSpPr>
            <p:spPr bwMode="auto">
              <a:xfrm>
                <a:off x="2440" y="1385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61" name="Line 25"/>
            <p:cNvSpPr>
              <a:spLocks noChangeShapeType="1"/>
            </p:cNvSpPr>
            <p:nvPr/>
          </p:nvSpPr>
          <p:spPr bwMode="auto">
            <a:xfrm flipV="1">
              <a:off x="4918529" y="2209800"/>
              <a:ext cx="0" cy="4064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62" name="Line 26"/>
            <p:cNvSpPr>
              <a:spLocks noChangeShapeType="1"/>
            </p:cNvSpPr>
            <p:nvPr/>
          </p:nvSpPr>
          <p:spPr bwMode="auto">
            <a:xfrm flipV="1">
              <a:off x="4918529" y="2768600"/>
              <a:ext cx="0" cy="406400"/>
            </a:xfrm>
            <a:prstGeom prst="line">
              <a:avLst/>
            </a:prstGeom>
            <a:noFill/>
            <a:ln w="5715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28369" y="1605887"/>
              <a:ext cx="110799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Region 1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245691" y="3565315"/>
              <a:ext cx="110799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2"/>
                  </a:solidFill>
                </a:rPr>
                <a:t>Region 2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10248" name="Object 12"/>
            <p:cNvGraphicFramePr>
              <a:graphicFrameLocks noChangeAspect="1"/>
            </p:cNvGraphicFramePr>
            <p:nvPr/>
          </p:nvGraphicFramePr>
          <p:xfrm>
            <a:off x="5093835" y="2133599"/>
            <a:ext cx="387804" cy="3878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4" name="Equation" r:id="rId16" imgW="228600" imgH="228600" progId="Equation.DSMT4">
                    <p:embed/>
                  </p:oleObj>
                </mc:Choice>
                <mc:Fallback>
                  <p:oleObj name="Equation" r:id="rId16" imgW="228600" imgH="228600" progId="Equation.DSMT4">
                    <p:embed/>
                    <p:pic>
                      <p:nvPicPr>
                        <p:cNvPr id="0" name="Picture 2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93835" y="2133599"/>
                          <a:ext cx="387804" cy="3878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12"/>
            <p:cNvGraphicFramePr>
              <a:graphicFrameLocks noChangeAspect="1"/>
            </p:cNvGraphicFramePr>
            <p:nvPr/>
          </p:nvGraphicFramePr>
          <p:xfrm>
            <a:off x="5105400" y="2917825"/>
            <a:ext cx="40957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5" name="Equation" r:id="rId18" imgW="241300" imgH="228600" progId="Equation.DSMT4">
                    <p:embed/>
                  </p:oleObj>
                </mc:Choice>
                <mc:Fallback>
                  <p:oleObj name="Equation" r:id="rId18" imgW="241300" imgH="228600" progId="Equation.DSMT4">
                    <p:embed/>
                    <p:pic>
                      <p:nvPicPr>
                        <p:cNvPr id="0" name="Picture 2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5400" y="2917825"/>
                          <a:ext cx="40957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0" name="Object 12"/>
            <p:cNvGraphicFramePr>
              <a:graphicFrameLocks noChangeAspect="1"/>
            </p:cNvGraphicFramePr>
            <p:nvPr/>
          </p:nvGraphicFramePr>
          <p:xfrm>
            <a:off x="2665864" y="1851025"/>
            <a:ext cx="40957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6" name="Equation" r:id="rId20" imgW="241300" imgH="228600" progId="Equation.DSMT4">
                    <p:embed/>
                  </p:oleObj>
                </mc:Choice>
                <mc:Fallback>
                  <p:oleObj name="Equation" r:id="rId20" imgW="241300" imgH="228600" progId="Equation.DSMT4">
                    <p:embed/>
                    <p:pic>
                      <p:nvPicPr>
                        <p:cNvPr id="0" name="Picture 2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5864" y="1851025"/>
                          <a:ext cx="40957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2"/>
            <p:cNvGraphicFramePr>
              <a:graphicFrameLocks noChangeAspect="1"/>
            </p:cNvGraphicFramePr>
            <p:nvPr/>
          </p:nvGraphicFramePr>
          <p:xfrm>
            <a:off x="2644096" y="2885620"/>
            <a:ext cx="431800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7" name="Equation" r:id="rId22" imgW="253890" imgH="228501" progId="Equation.DSMT4">
                    <p:embed/>
                  </p:oleObj>
                </mc:Choice>
                <mc:Fallback>
                  <p:oleObj name="Equation" r:id="rId22" imgW="253890" imgH="228501" progId="Equation.DSMT4">
                    <p:embed/>
                    <p:pic>
                      <p:nvPicPr>
                        <p:cNvPr id="0" name="Picture 2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4096" y="2885620"/>
                          <a:ext cx="431800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2"/>
            <p:cNvGraphicFramePr>
              <a:graphicFrameLocks noChangeAspect="1"/>
            </p:cNvGraphicFramePr>
            <p:nvPr/>
          </p:nvGraphicFramePr>
          <p:xfrm>
            <a:off x="3546475" y="2166938"/>
            <a:ext cx="3016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38" name="Equation" r:id="rId24" imgW="177646" imgH="228402" progId="Equation.DSMT4">
                    <p:embed/>
                  </p:oleObj>
                </mc:Choice>
                <mc:Fallback>
                  <p:oleObj name="Equation" r:id="rId24" imgW="177646" imgH="228402" progId="Equation.DSMT4">
                    <p:embed/>
                    <p:pic>
                      <p:nvPicPr>
                        <p:cNvPr id="0" name="Picture 2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6475" y="2166938"/>
                          <a:ext cx="30162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7" name="Text Box 1029"/>
          <p:cNvSpPr txBox="1">
            <a:spLocks noChangeArrowheads="1"/>
          </p:cNvSpPr>
          <p:nvPr/>
        </p:nvSpPr>
        <p:spPr bwMode="auto">
          <a:xfrm>
            <a:off x="1430115" y="0"/>
            <a:ext cx="6491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graphicFrame>
        <p:nvGraphicFramePr>
          <p:cNvPr id="11267" name="Object 1025"/>
          <p:cNvGraphicFramePr>
            <a:graphicFrameLocks noChangeAspect="1"/>
          </p:cNvGraphicFramePr>
          <p:nvPr/>
        </p:nvGraphicFramePr>
        <p:xfrm>
          <a:off x="3055484" y="4275139"/>
          <a:ext cx="1831975" cy="58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7" name="Equation" r:id="rId4" imgW="711000" imgH="228600" progId="Equation.DSMT4">
                  <p:embed/>
                </p:oleObj>
              </mc:Choice>
              <mc:Fallback>
                <p:oleObj name="Equation" r:id="rId4" imgW="711000" imgH="228600" progId="Equation.DSMT4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5484" y="4275139"/>
                        <a:ext cx="1831975" cy="5889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026"/>
          <p:cNvGraphicFramePr>
            <a:graphicFrameLocks noChangeAspect="1"/>
          </p:cNvGraphicFramePr>
          <p:nvPr/>
        </p:nvGraphicFramePr>
        <p:xfrm>
          <a:off x="5408159" y="4300992"/>
          <a:ext cx="10239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8" name="Equation" r:id="rId6" imgW="431613" imgH="228501" progId="Equation.DSMT4">
                  <p:embed/>
                </p:oleObj>
              </mc:Choice>
              <mc:Fallback>
                <p:oleObj name="Equation" r:id="rId6" imgW="431613" imgH="228501" progId="Equation.DSMT4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8159" y="4300992"/>
                        <a:ext cx="1023937" cy="542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Text Box 1042"/>
          <p:cNvSpPr txBox="1">
            <a:spLocks noChangeArrowheads="1"/>
          </p:cNvSpPr>
          <p:nvPr/>
        </p:nvSpPr>
        <p:spPr bwMode="auto">
          <a:xfrm>
            <a:off x="2139516" y="3403827"/>
            <a:ext cx="46089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2"/>
                </a:solidFill>
              </a:rPr>
              <a:t>Assume zero magnetic field inside the </a:t>
            </a:r>
            <a:r>
              <a:rPr lang="en-US" dirty="0" smtClean="0">
                <a:solidFill>
                  <a:schemeClr val="bg2"/>
                </a:solidFill>
              </a:rPr>
              <a:t>PEC</a:t>
            </a:r>
          </a:p>
        </p:txBody>
      </p:sp>
      <p:sp>
        <p:nvSpPr>
          <p:cNvPr id="11278" name="Text Box 1051"/>
          <p:cNvSpPr txBox="1">
            <a:spLocks noChangeArrowheads="1"/>
          </p:cNvSpPr>
          <p:nvPr/>
        </p:nvSpPr>
        <p:spPr bwMode="auto">
          <a:xfrm>
            <a:off x="1535350" y="5631976"/>
            <a:ext cx="6672479" cy="738664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Note: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For a practical conductor, these </a:t>
            </a:r>
            <a:r>
              <a:rPr lang="en-US" sz="1400" dirty="0" err="1" smtClean="0">
                <a:solidFill>
                  <a:schemeClr val="bg2"/>
                </a:solidFill>
              </a:rPr>
              <a:t>BCs</a:t>
            </a:r>
            <a:r>
              <a:rPr lang="en-US" sz="1400" dirty="0" smtClean="0">
                <a:solidFill>
                  <a:schemeClr val="bg2"/>
                </a:solidFill>
              </a:rPr>
              <a:t> will be accurate as long as the conductivity is high enough so that the skin depth is small. 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265238" y="882650"/>
            <a:ext cx="7202487" cy="2164896"/>
            <a:chOff x="1265238" y="882650"/>
            <a:chExt cx="7202487" cy="2164896"/>
          </a:xfrm>
        </p:grpSpPr>
        <p:sp>
          <p:nvSpPr>
            <p:cNvPr id="11269" name="Rectangle 1028"/>
            <p:cNvSpPr>
              <a:spLocks noChangeArrowheads="1"/>
            </p:cNvSpPr>
            <p:nvPr/>
          </p:nvSpPr>
          <p:spPr bwMode="auto">
            <a:xfrm>
              <a:off x="1265238" y="1718809"/>
              <a:ext cx="7202487" cy="1328737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1032"/>
            <p:cNvSpPr>
              <a:spLocks noChangeShapeType="1"/>
            </p:cNvSpPr>
            <p:nvPr/>
          </p:nvSpPr>
          <p:spPr bwMode="auto">
            <a:xfrm flipV="1">
              <a:off x="3556000" y="1075871"/>
              <a:ext cx="0" cy="4953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1266" name="Object 1024"/>
            <p:cNvGraphicFramePr>
              <a:graphicFrameLocks noChangeAspect="1"/>
            </p:cNvGraphicFramePr>
            <p:nvPr/>
          </p:nvGraphicFramePr>
          <p:xfrm>
            <a:off x="3087914" y="990598"/>
            <a:ext cx="282739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19" name="Equation" r:id="rId8" imgW="126780" imgH="215526" progId="Equation.DSMT4">
                    <p:embed/>
                  </p:oleObj>
                </mc:Choice>
                <mc:Fallback>
                  <p:oleObj name="Equation" r:id="rId8" imgW="126780" imgH="215526" progId="Equation.DSMT4">
                    <p:embed/>
                    <p:pic>
                      <p:nvPicPr>
                        <p:cNvPr id="0" name="Picture 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87914" y="990598"/>
                          <a:ext cx="282739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2" name="Line 1039"/>
            <p:cNvSpPr>
              <a:spLocks noChangeShapeType="1"/>
            </p:cNvSpPr>
            <p:nvPr/>
          </p:nvSpPr>
          <p:spPr bwMode="auto">
            <a:xfrm>
              <a:off x="2768600" y="1699985"/>
              <a:ext cx="1625600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74" name="Text Box 1041"/>
            <p:cNvSpPr txBox="1">
              <a:spLocks noChangeArrowheads="1"/>
            </p:cNvSpPr>
            <p:nvPr/>
          </p:nvSpPr>
          <p:spPr bwMode="auto">
            <a:xfrm>
              <a:off x="6842125" y="2179184"/>
              <a:ext cx="713657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chemeClr val="bg2"/>
                  </a:solidFill>
                </a:rPr>
                <a:t>PEC</a:t>
              </a:r>
            </a:p>
          </p:txBody>
        </p:sp>
        <p:grpSp>
          <p:nvGrpSpPr>
            <p:cNvPr id="11277" name="Group 1050"/>
            <p:cNvGrpSpPr>
              <a:grpSpLocks/>
            </p:cNvGrpSpPr>
            <p:nvPr/>
          </p:nvGrpSpPr>
          <p:grpSpPr bwMode="auto">
            <a:xfrm>
              <a:off x="3895725" y="1422399"/>
              <a:ext cx="195263" cy="195263"/>
              <a:chOff x="2406" y="1136"/>
              <a:chExt cx="123" cy="123"/>
            </a:xfrm>
          </p:grpSpPr>
          <p:sp>
            <p:nvSpPr>
              <p:cNvPr id="11280" name="Oval 1048"/>
              <p:cNvSpPr>
                <a:spLocks noChangeArrowheads="1"/>
              </p:cNvSpPr>
              <p:nvPr/>
            </p:nvSpPr>
            <p:spPr bwMode="auto">
              <a:xfrm>
                <a:off x="2406" y="1136"/>
                <a:ext cx="123" cy="123"/>
              </a:xfrm>
              <a:prstGeom prst="ellipse">
                <a:avLst/>
              </a:prstGeom>
              <a:noFill/>
              <a:ln w="28575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1" name="Oval 1049"/>
              <p:cNvSpPr>
                <a:spLocks noChangeArrowheads="1"/>
              </p:cNvSpPr>
              <p:nvPr/>
            </p:nvSpPr>
            <p:spPr bwMode="auto">
              <a:xfrm>
                <a:off x="2440" y="1168"/>
                <a:ext cx="56" cy="5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19" name="Object 12"/>
            <p:cNvGraphicFramePr>
              <a:graphicFrameLocks noChangeAspect="1"/>
            </p:cNvGraphicFramePr>
            <p:nvPr/>
          </p:nvGraphicFramePr>
          <p:xfrm>
            <a:off x="4493533" y="1241652"/>
            <a:ext cx="301625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0" name="Equation" r:id="rId10" imgW="177646" imgH="228402" progId="Equation.DSMT4">
                    <p:embed/>
                  </p:oleObj>
                </mc:Choice>
                <mc:Fallback>
                  <p:oleObj name="Equation" r:id="rId10" imgW="177646" imgH="228402" progId="Equation.DSMT4">
                    <p:embed/>
                    <p:pic>
                      <p:nvPicPr>
                        <p:cNvPr id="0" name="Picture 1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3533" y="1241652"/>
                          <a:ext cx="301625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2"/>
            <p:cNvGraphicFramePr>
              <a:graphicFrameLocks noChangeAspect="1"/>
            </p:cNvGraphicFramePr>
            <p:nvPr/>
          </p:nvGraphicFramePr>
          <p:xfrm>
            <a:off x="3971925" y="882650"/>
            <a:ext cx="344488" cy="387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21" name="Equation" r:id="rId12" imgW="203112" imgH="228501" progId="Equation.DSMT4">
                    <p:embed/>
                  </p:oleObj>
                </mc:Choice>
                <mc:Fallback>
                  <p:oleObj name="Equation" r:id="rId12" imgW="203112" imgH="228501" progId="Equation.DSMT4">
                    <p:embed/>
                    <p:pic>
                      <p:nvPicPr>
                        <p:cNvPr id="0" name="Picture 1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1925" y="882650"/>
                          <a:ext cx="344488" cy="387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634727"/>
              </p:ext>
            </p:extLst>
          </p:nvPr>
        </p:nvGraphicFramePr>
        <p:xfrm>
          <a:off x="4921723" y="2225390"/>
          <a:ext cx="1144941" cy="34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2" name="Equation" r:id="rId14" imgW="469800" imgH="139680" progId="Equation.DSMT4">
                  <p:embed/>
                </p:oleObj>
              </mc:Choice>
              <mc:Fallback>
                <p:oleObj name="Equation" r:id="rId14" imgW="469800" imgH="139680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723" y="2225390"/>
                        <a:ext cx="1144941" cy="340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3" name="Text Box 2053"/>
          <p:cNvSpPr txBox="1">
            <a:spLocks noChangeArrowheads="1"/>
          </p:cNvSpPr>
          <p:nvPr/>
        </p:nvSpPr>
        <p:spPr bwMode="auto">
          <a:xfrm>
            <a:off x="1317625" y="0"/>
            <a:ext cx="6491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sp>
        <p:nvSpPr>
          <p:cNvPr id="12299" name="Text Box 2075"/>
          <p:cNvSpPr txBox="1">
            <a:spLocks noChangeArrowheads="1"/>
          </p:cNvSpPr>
          <p:nvPr/>
        </p:nvSpPr>
        <p:spPr bwMode="auto">
          <a:xfrm>
            <a:off x="644525" y="3122613"/>
            <a:ext cx="7588250" cy="7635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Magnetic field lines must bend around a perfect electric conductor (PEC).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This is the opposite behavior of electric field lines.</a:t>
            </a:r>
          </a:p>
        </p:txBody>
      </p:sp>
      <p:graphicFrame>
        <p:nvGraphicFramePr>
          <p:cNvPr id="12290" name="Object 2092"/>
          <p:cNvGraphicFramePr>
            <a:graphicFrameLocks noChangeAspect="1"/>
          </p:cNvGraphicFramePr>
          <p:nvPr/>
        </p:nvGraphicFramePr>
        <p:xfrm>
          <a:off x="7456488" y="2278063"/>
          <a:ext cx="102393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0" name="Equation" r:id="rId4" imgW="431613" imgH="228501" progId="Equation.DSMT4">
                  <p:embed/>
                </p:oleObj>
              </mc:Choice>
              <mc:Fallback>
                <p:oleObj name="Equation" r:id="rId4" imgW="431613" imgH="228501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6488" y="2278063"/>
                        <a:ext cx="1023937" cy="542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093"/>
          <p:cNvGraphicFramePr>
            <a:graphicFrameLocks noChangeAspect="1"/>
          </p:cNvGraphicFramePr>
          <p:nvPr/>
        </p:nvGraphicFramePr>
        <p:xfrm>
          <a:off x="7470775" y="5859463"/>
          <a:ext cx="993775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1" name="Equation" r:id="rId6" imgW="419100" imgH="228600" progId="Equation.DSMT4">
                  <p:embed/>
                </p:oleObj>
              </mc:Choice>
              <mc:Fallback>
                <p:oleObj name="Equation" r:id="rId6" imgW="419100" imgH="228600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0775" y="5859463"/>
                        <a:ext cx="993775" cy="542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562100" y="1190852"/>
            <a:ext cx="5465763" cy="1743611"/>
            <a:chOff x="1562100" y="1190852"/>
            <a:chExt cx="5465763" cy="1743611"/>
          </a:xfrm>
        </p:grpSpPr>
        <p:sp>
          <p:nvSpPr>
            <p:cNvPr id="12293" name="Oval 2066"/>
            <p:cNvSpPr>
              <a:spLocks noChangeArrowheads="1"/>
            </p:cNvSpPr>
            <p:nvPr/>
          </p:nvSpPr>
          <p:spPr bwMode="auto">
            <a:xfrm>
              <a:off x="3403600" y="1346200"/>
              <a:ext cx="1282700" cy="1282700"/>
            </a:xfrm>
            <a:prstGeom prst="ellipse">
              <a:avLst/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Freeform 2071"/>
            <p:cNvSpPr>
              <a:spLocks/>
            </p:cNvSpPr>
            <p:nvPr/>
          </p:nvSpPr>
          <p:spPr bwMode="auto">
            <a:xfrm>
              <a:off x="1562100" y="1190852"/>
              <a:ext cx="5440363" cy="755650"/>
            </a:xfrm>
            <a:custGeom>
              <a:avLst/>
              <a:gdLst>
                <a:gd name="T0" fmla="*/ 0 w 3427"/>
                <a:gd name="T1" fmla="*/ 2147483647 h 476"/>
                <a:gd name="T2" fmla="*/ 2147483647 w 3427"/>
                <a:gd name="T3" fmla="*/ 2147483647 h 476"/>
                <a:gd name="T4" fmla="*/ 2147483647 w 3427"/>
                <a:gd name="T5" fmla="*/ 2147483647 h 476"/>
                <a:gd name="T6" fmla="*/ 2147483647 w 3427"/>
                <a:gd name="T7" fmla="*/ 2147483647 h 476"/>
                <a:gd name="T8" fmla="*/ 2147483647 w 3427"/>
                <a:gd name="T9" fmla="*/ 2147483647 h 476"/>
                <a:gd name="T10" fmla="*/ 2147483647 w 3427"/>
                <a:gd name="T11" fmla="*/ 2147483647 h 476"/>
                <a:gd name="T12" fmla="*/ 2147483647 w 3427"/>
                <a:gd name="T13" fmla="*/ 2147483647 h 476"/>
                <a:gd name="T14" fmla="*/ 2147483647 w 3427"/>
                <a:gd name="T15" fmla="*/ 2147483647 h 476"/>
                <a:gd name="T16" fmla="*/ 2147483647 w 3427"/>
                <a:gd name="T17" fmla="*/ 2147483647 h 476"/>
                <a:gd name="T18" fmla="*/ 2147483647 w 3427"/>
                <a:gd name="T19" fmla="*/ 2147483647 h 476"/>
                <a:gd name="T20" fmla="*/ 2147483647 w 3427"/>
                <a:gd name="T21" fmla="*/ 2147483647 h 476"/>
                <a:gd name="T22" fmla="*/ 2147483647 w 3427"/>
                <a:gd name="T23" fmla="*/ 2147483647 h 476"/>
                <a:gd name="T24" fmla="*/ 2147483647 w 3427"/>
                <a:gd name="T25" fmla="*/ 2147483647 h 476"/>
                <a:gd name="T26" fmla="*/ 2147483647 w 3427"/>
                <a:gd name="T27" fmla="*/ 2147483647 h 476"/>
                <a:gd name="T28" fmla="*/ 2147483647 w 3427"/>
                <a:gd name="T29" fmla="*/ 2147483647 h 476"/>
                <a:gd name="T30" fmla="*/ 2147483647 w 3427"/>
                <a:gd name="T31" fmla="*/ 2147483647 h 4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27"/>
                <a:gd name="T49" fmla="*/ 0 h 476"/>
                <a:gd name="T50" fmla="*/ 3427 w 3427"/>
                <a:gd name="T51" fmla="*/ 476 h 4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27" h="476">
                  <a:moveTo>
                    <a:pt x="0" y="467"/>
                  </a:moveTo>
                  <a:cubicBezTo>
                    <a:pt x="130" y="467"/>
                    <a:pt x="261" y="467"/>
                    <a:pt x="376" y="467"/>
                  </a:cubicBezTo>
                  <a:cubicBezTo>
                    <a:pt x="491" y="467"/>
                    <a:pt x="611" y="470"/>
                    <a:pt x="688" y="467"/>
                  </a:cubicBezTo>
                  <a:cubicBezTo>
                    <a:pt x="765" y="464"/>
                    <a:pt x="792" y="476"/>
                    <a:pt x="840" y="451"/>
                  </a:cubicBezTo>
                  <a:cubicBezTo>
                    <a:pt x="888" y="426"/>
                    <a:pt x="917" y="368"/>
                    <a:pt x="976" y="315"/>
                  </a:cubicBezTo>
                  <a:cubicBezTo>
                    <a:pt x="1035" y="262"/>
                    <a:pt x="1131" y="176"/>
                    <a:pt x="1192" y="131"/>
                  </a:cubicBezTo>
                  <a:cubicBezTo>
                    <a:pt x="1253" y="86"/>
                    <a:pt x="1280" y="64"/>
                    <a:pt x="1344" y="43"/>
                  </a:cubicBezTo>
                  <a:cubicBezTo>
                    <a:pt x="1408" y="22"/>
                    <a:pt x="1505" y="6"/>
                    <a:pt x="1576" y="3"/>
                  </a:cubicBezTo>
                  <a:cubicBezTo>
                    <a:pt x="1647" y="0"/>
                    <a:pt x="1716" y="14"/>
                    <a:pt x="1768" y="27"/>
                  </a:cubicBezTo>
                  <a:cubicBezTo>
                    <a:pt x="1820" y="40"/>
                    <a:pt x="1848" y="56"/>
                    <a:pt x="1888" y="83"/>
                  </a:cubicBezTo>
                  <a:cubicBezTo>
                    <a:pt x="1928" y="110"/>
                    <a:pt x="1969" y="144"/>
                    <a:pt x="2008" y="187"/>
                  </a:cubicBezTo>
                  <a:cubicBezTo>
                    <a:pt x="2047" y="230"/>
                    <a:pt x="2085" y="295"/>
                    <a:pt x="2120" y="339"/>
                  </a:cubicBezTo>
                  <a:cubicBezTo>
                    <a:pt x="2155" y="383"/>
                    <a:pt x="2171" y="431"/>
                    <a:pt x="2216" y="451"/>
                  </a:cubicBezTo>
                  <a:cubicBezTo>
                    <a:pt x="2261" y="471"/>
                    <a:pt x="2219" y="458"/>
                    <a:pt x="2392" y="459"/>
                  </a:cubicBezTo>
                  <a:cubicBezTo>
                    <a:pt x="2565" y="460"/>
                    <a:pt x="3085" y="459"/>
                    <a:pt x="3256" y="459"/>
                  </a:cubicBezTo>
                  <a:cubicBezTo>
                    <a:pt x="3427" y="459"/>
                    <a:pt x="3421" y="459"/>
                    <a:pt x="3416" y="459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6" name="AutoShape 2072"/>
            <p:cNvSpPr>
              <a:spLocks noChangeArrowheads="1"/>
            </p:cNvSpPr>
            <p:nvPr/>
          </p:nvSpPr>
          <p:spPr bwMode="auto">
            <a:xfrm rot="5400000">
              <a:off x="6007100" y="1817914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Freeform 2073"/>
            <p:cNvSpPr>
              <a:spLocks/>
            </p:cNvSpPr>
            <p:nvPr/>
          </p:nvSpPr>
          <p:spPr bwMode="auto">
            <a:xfrm flipV="1">
              <a:off x="1587500" y="2178813"/>
              <a:ext cx="5440363" cy="755650"/>
            </a:xfrm>
            <a:custGeom>
              <a:avLst/>
              <a:gdLst>
                <a:gd name="T0" fmla="*/ 0 w 3427"/>
                <a:gd name="T1" fmla="*/ 2147483647 h 476"/>
                <a:gd name="T2" fmla="*/ 2147483647 w 3427"/>
                <a:gd name="T3" fmla="*/ 2147483647 h 476"/>
                <a:gd name="T4" fmla="*/ 2147483647 w 3427"/>
                <a:gd name="T5" fmla="*/ 2147483647 h 476"/>
                <a:gd name="T6" fmla="*/ 2147483647 w 3427"/>
                <a:gd name="T7" fmla="*/ 2147483647 h 476"/>
                <a:gd name="T8" fmla="*/ 2147483647 w 3427"/>
                <a:gd name="T9" fmla="*/ 2147483647 h 476"/>
                <a:gd name="T10" fmla="*/ 2147483647 w 3427"/>
                <a:gd name="T11" fmla="*/ 2147483647 h 476"/>
                <a:gd name="T12" fmla="*/ 2147483647 w 3427"/>
                <a:gd name="T13" fmla="*/ 2147483647 h 476"/>
                <a:gd name="T14" fmla="*/ 2147483647 w 3427"/>
                <a:gd name="T15" fmla="*/ 2147483647 h 476"/>
                <a:gd name="T16" fmla="*/ 2147483647 w 3427"/>
                <a:gd name="T17" fmla="*/ 2147483647 h 476"/>
                <a:gd name="T18" fmla="*/ 2147483647 w 3427"/>
                <a:gd name="T19" fmla="*/ 2147483647 h 476"/>
                <a:gd name="T20" fmla="*/ 2147483647 w 3427"/>
                <a:gd name="T21" fmla="*/ 2147483647 h 476"/>
                <a:gd name="T22" fmla="*/ 2147483647 w 3427"/>
                <a:gd name="T23" fmla="*/ 2147483647 h 476"/>
                <a:gd name="T24" fmla="*/ 2147483647 w 3427"/>
                <a:gd name="T25" fmla="*/ 2147483647 h 476"/>
                <a:gd name="T26" fmla="*/ 2147483647 w 3427"/>
                <a:gd name="T27" fmla="*/ 2147483647 h 476"/>
                <a:gd name="T28" fmla="*/ 2147483647 w 3427"/>
                <a:gd name="T29" fmla="*/ 2147483647 h 476"/>
                <a:gd name="T30" fmla="*/ 2147483647 w 3427"/>
                <a:gd name="T31" fmla="*/ 2147483647 h 47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427"/>
                <a:gd name="T49" fmla="*/ 0 h 476"/>
                <a:gd name="T50" fmla="*/ 3427 w 3427"/>
                <a:gd name="T51" fmla="*/ 476 h 47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427" h="476">
                  <a:moveTo>
                    <a:pt x="0" y="467"/>
                  </a:moveTo>
                  <a:cubicBezTo>
                    <a:pt x="130" y="467"/>
                    <a:pt x="261" y="467"/>
                    <a:pt x="376" y="467"/>
                  </a:cubicBezTo>
                  <a:cubicBezTo>
                    <a:pt x="491" y="467"/>
                    <a:pt x="611" y="470"/>
                    <a:pt x="688" y="467"/>
                  </a:cubicBezTo>
                  <a:cubicBezTo>
                    <a:pt x="765" y="464"/>
                    <a:pt x="792" y="476"/>
                    <a:pt x="840" y="451"/>
                  </a:cubicBezTo>
                  <a:cubicBezTo>
                    <a:pt x="888" y="426"/>
                    <a:pt x="917" y="368"/>
                    <a:pt x="976" y="315"/>
                  </a:cubicBezTo>
                  <a:cubicBezTo>
                    <a:pt x="1035" y="262"/>
                    <a:pt x="1131" y="176"/>
                    <a:pt x="1192" y="131"/>
                  </a:cubicBezTo>
                  <a:cubicBezTo>
                    <a:pt x="1253" y="86"/>
                    <a:pt x="1280" y="64"/>
                    <a:pt x="1344" y="43"/>
                  </a:cubicBezTo>
                  <a:cubicBezTo>
                    <a:pt x="1408" y="22"/>
                    <a:pt x="1505" y="6"/>
                    <a:pt x="1576" y="3"/>
                  </a:cubicBezTo>
                  <a:cubicBezTo>
                    <a:pt x="1647" y="0"/>
                    <a:pt x="1716" y="14"/>
                    <a:pt x="1768" y="27"/>
                  </a:cubicBezTo>
                  <a:cubicBezTo>
                    <a:pt x="1820" y="40"/>
                    <a:pt x="1848" y="56"/>
                    <a:pt x="1888" y="83"/>
                  </a:cubicBezTo>
                  <a:cubicBezTo>
                    <a:pt x="1928" y="110"/>
                    <a:pt x="1969" y="144"/>
                    <a:pt x="2008" y="187"/>
                  </a:cubicBezTo>
                  <a:cubicBezTo>
                    <a:pt x="2047" y="230"/>
                    <a:pt x="2085" y="295"/>
                    <a:pt x="2120" y="339"/>
                  </a:cubicBezTo>
                  <a:cubicBezTo>
                    <a:pt x="2155" y="383"/>
                    <a:pt x="2171" y="431"/>
                    <a:pt x="2216" y="451"/>
                  </a:cubicBezTo>
                  <a:cubicBezTo>
                    <a:pt x="2261" y="471"/>
                    <a:pt x="2219" y="458"/>
                    <a:pt x="2392" y="459"/>
                  </a:cubicBezTo>
                  <a:cubicBezTo>
                    <a:pt x="2565" y="460"/>
                    <a:pt x="3085" y="459"/>
                    <a:pt x="3256" y="459"/>
                  </a:cubicBezTo>
                  <a:cubicBezTo>
                    <a:pt x="3427" y="459"/>
                    <a:pt x="3421" y="459"/>
                    <a:pt x="3416" y="459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AutoShape 2074"/>
            <p:cNvSpPr>
              <a:spLocks noChangeArrowheads="1"/>
            </p:cNvSpPr>
            <p:nvPr/>
          </p:nvSpPr>
          <p:spPr bwMode="auto">
            <a:xfrm rot="5400000">
              <a:off x="5995348" y="2109148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Text Box 2078"/>
            <p:cNvSpPr txBox="1">
              <a:spLocks noChangeArrowheads="1"/>
            </p:cNvSpPr>
            <p:nvPr/>
          </p:nvSpPr>
          <p:spPr bwMode="auto">
            <a:xfrm>
              <a:off x="3743325" y="180181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  <p:graphicFrame>
          <p:nvGraphicFramePr>
            <p:cNvPr id="30" name="Object 12"/>
            <p:cNvGraphicFramePr>
              <a:graphicFrameLocks noChangeAspect="1"/>
            </p:cNvGraphicFramePr>
            <p:nvPr/>
          </p:nvGraphicFramePr>
          <p:xfrm>
            <a:off x="5081588" y="1262063"/>
            <a:ext cx="258762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2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81588" y="1262063"/>
                          <a:ext cx="258762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1562100" y="4233863"/>
            <a:ext cx="4965700" cy="1925637"/>
            <a:chOff x="1562100" y="4233863"/>
            <a:chExt cx="4965700" cy="1925637"/>
          </a:xfrm>
        </p:grpSpPr>
        <p:sp>
          <p:nvSpPr>
            <p:cNvPr id="12301" name="Oval 2077"/>
            <p:cNvSpPr>
              <a:spLocks noChangeArrowheads="1"/>
            </p:cNvSpPr>
            <p:nvPr/>
          </p:nvSpPr>
          <p:spPr bwMode="auto">
            <a:xfrm>
              <a:off x="3403600" y="4787900"/>
              <a:ext cx="1282700" cy="1282700"/>
            </a:xfrm>
            <a:prstGeom prst="ellipse">
              <a:avLst/>
            </a:prstGeom>
            <a:solidFill>
              <a:srgbClr val="FF9933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2067"/>
            <p:cNvSpPr txBox="1">
              <a:spLocks noChangeArrowheads="1"/>
            </p:cNvSpPr>
            <p:nvPr/>
          </p:nvSpPr>
          <p:spPr bwMode="auto">
            <a:xfrm>
              <a:off x="3743325" y="525621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  <p:sp>
          <p:nvSpPr>
            <p:cNvPr id="12304" name="Freeform 2079"/>
            <p:cNvSpPr>
              <a:spLocks/>
            </p:cNvSpPr>
            <p:nvPr/>
          </p:nvSpPr>
          <p:spPr bwMode="auto">
            <a:xfrm>
              <a:off x="1562100" y="5448300"/>
              <a:ext cx="1841500" cy="1588"/>
            </a:xfrm>
            <a:custGeom>
              <a:avLst/>
              <a:gdLst>
                <a:gd name="T0" fmla="*/ 0 w 1160"/>
                <a:gd name="T1" fmla="*/ 0 h 1"/>
                <a:gd name="T2" fmla="*/ 2147483647 w 1160"/>
                <a:gd name="T3" fmla="*/ 0 h 1"/>
                <a:gd name="T4" fmla="*/ 0 60000 65536"/>
                <a:gd name="T5" fmla="*/ 0 60000 65536"/>
                <a:gd name="T6" fmla="*/ 0 w 1160"/>
                <a:gd name="T7" fmla="*/ 0 h 1"/>
                <a:gd name="T8" fmla="*/ 1160 w 1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0" h="1">
                  <a:moveTo>
                    <a:pt x="0" y="0"/>
                  </a:moveTo>
                  <a:cubicBezTo>
                    <a:pt x="483" y="0"/>
                    <a:pt x="967" y="0"/>
                    <a:pt x="1160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Freeform 2080"/>
            <p:cNvSpPr>
              <a:spLocks/>
            </p:cNvSpPr>
            <p:nvPr/>
          </p:nvSpPr>
          <p:spPr bwMode="auto">
            <a:xfrm>
              <a:off x="4673600" y="5448300"/>
              <a:ext cx="1841500" cy="1588"/>
            </a:xfrm>
            <a:custGeom>
              <a:avLst/>
              <a:gdLst>
                <a:gd name="T0" fmla="*/ 0 w 1160"/>
                <a:gd name="T1" fmla="*/ 0 h 1"/>
                <a:gd name="T2" fmla="*/ 2147483647 w 1160"/>
                <a:gd name="T3" fmla="*/ 0 h 1"/>
                <a:gd name="T4" fmla="*/ 0 60000 65536"/>
                <a:gd name="T5" fmla="*/ 0 60000 65536"/>
                <a:gd name="T6" fmla="*/ 0 w 1160"/>
                <a:gd name="T7" fmla="*/ 0 h 1"/>
                <a:gd name="T8" fmla="*/ 1160 w 116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0" h="1">
                  <a:moveTo>
                    <a:pt x="0" y="0"/>
                  </a:moveTo>
                  <a:cubicBezTo>
                    <a:pt x="483" y="0"/>
                    <a:pt x="967" y="0"/>
                    <a:pt x="1160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6" name="Freeform 2081"/>
            <p:cNvSpPr>
              <a:spLocks/>
            </p:cNvSpPr>
            <p:nvPr/>
          </p:nvSpPr>
          <p:spPr bwMode="auto">
            <a:xfrm>
              <a:off x="1612900" y="4748213"/>
              <a:ext cx="1993900" cy="217487"/>
            </a:xfrm>
            <a:custGeom>
              <a:avLst/>
              <a:gdLst>
                <a:gd name="T0" fmla="*/ 0 w 1256"/>
                <a:gd name="T1" fmla="*/ 2147483647 h 137"/>
                <a:gd name="T2" fmla="*/ 2147483647 w 1256"/>
                <a:gd name="T3" fmla="*/ 2147483647 h 137"/>
                <a:gd name="T4" fmla="*/ 2147483647 w 1256"/>
                <a:gd name="T5" fmla="*/ 2147483647 h 137"/>
                <a:gd name="T6" fmla="*/ 2147483647 w 1256"/>
                <a:gd name="T7" fmla="*/ 2147483647 h 137"/>
                <a:gd name="T8" fmla="*/ 2147483647 w 1256"/>
                <a:gd name="T9" fmla="*/ 2147483647 h 137"/>
                <a:gd name="T10" fmla="*/ 2147483647 w 1256"/>
                <a:gd name="T11" fmla="*/ 2147483647 h 137"/>
                <a:gd name="T12" fmla="*/ 2147483647 w 1256"/>
                <a:gd name="T13" fmla="*/ 214748364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6"/>
                <a:gd name="T22" fmla="*/ 0 h 137"/>
                <a:gd name="T23" fmla="*/ 1256 w 1256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6" h="137">
                  <a:moveTo>
                    <a:pt x="0" y="1"/>
                  </a:moveTo>
                  <a:cubicBezTo>
                    <a:pt x="71" y="1"/>
                    <a:pt x="143" y="1"/>
                    <a:pt x="264" y="1"/>
                  </a:cubicBezTo>
                  <a:cubicBezTo>
                    <a:pt x="385" y="1"/>
                    <a:pt x="633" y="0"/>
                    <a:pt x="728" y="1"/>
                  </a:cubicBezTo>
                  <a:cubicBezTo>
                    <a:pt x="823" y="2"/>
                    <a:pt x="779" y="2"/>
                    <a:pt x="832" y="9"/>
                  </a:cubicBezTo>
                  <a:cubicBezTo>
                    <a:pt x="885" y="16"/>
                    <a:pt x="987" y="25"/>
                    <a:pt x="1048" y="41"/>
                  </a:cubicBezTo>
                  <a:cubicBezTo>
                    <a:pt x="1109" y="57"/>
                    <a:pt x="1165" y="89"/>
                    <a:pt x="1200" y="105"/>
                  </a:cubicBezTo>
                  <a:cubicBezTo>
                    <a:pt x="1235" y="121"/>
                    <a:pt x="1245" y="129"/>
                    <a:pt x="1256" y="137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Freeform 2082"/>
            <p:cNvSpPr>
              <a:spLocks/>
            </p:cNvSpPr>
            <p:nvPr/>
          </p:nvSpPr>
          <p:spPr bwMode="auto">
            <a:xfrm flipV="1">
              <a:off x="1612900" y="5878513"/>
              <a:ext cx="1993900" cy="217487"/>
            </a:xfrm>
            <a:custGeom>
              <a:avLst/>
              <a:gdLst>
                <a:gd name="T0" fmla="*/ 0 w 1256"/>
                <a:gd name="T1" fmla="*/ 2147483647 h 137"/>
                <a:gd name="T2" fmla="*/ 2147483647 w 1256"/>
                <a:gd name="T3" fmla="*/ 2147483647 h 137"/>
                <a:gd name="T4" fmla="*/ 2147483647 w 1256"/>
                <a:gd name="T5" fmla="*/ 2147483647 h 137"/>
                <a:gd name="T6" fmla="*/ 2147483647 w 1256"/>
                <a:gd name="T7" fmla="*/ 2147483647 h 137"/>
                <a:gd name="T8" fmla="*/ 2147483647 w 1256"/>
                <a:gd name="T9" fmla="*/ 2147483647 h 137"/>
                <a:gd name="T10" fmla="*/ 2147483647 w 1256"/>
                <a:gd name="T11" fmla="*/ 2147483647 h 137"/>
                <a:gd name="T12" fmla="*/ 2147483647 w 1256"/>
                <a:gd name="T13" fmla="*/ 214748364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6"/>
                <a:gd name="T22" fmla="*/ 0 h 137"/>
                <a:gd name="T23" fmla="*/ 1256 w 1256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6" h="137">
                  <a:moveTo>
                    <a:pt x="0" y="1"/>
                  </a:moveTo>
                  <a:cubicBezTo>
                    <a:pt x="71" y="1"/>
                    <a:pt x="143" y="1"/>
                    <a:pt x="264" y="1"/>
                  </a:cubicBezTo>
                  <a:cubicBezTo>
                    <a:pt x="385" y="1"/>
                    <a:pt x="633" y="0"/>
                    <a:pt x="728" y="1"/>
                  </a:cubicBezTo>
                  <a:cubicBezTo>
                    <a:pt x="823" y="2"/>
                    <a:pt x="779" y="2"/>
                    <a:pt x="832" y="9"/>
                  </a:cubicBezTo>
                  <a:cubicBezTo>
                    <a:pt x="885" y="16"/>
                    <a:pt x="987" y="25"/>
                    <a:pt x="1048" y="41"/>
                  </a:cubicBezTo>
                  <a:cubicBezTo>
                    <a:pt x="1109" y="57"/>
                    <a:pt x="1165" y="89"/>
                    <a:pt x="1200" y="105"/>
                  </a:cubicBezTo>
                  <a:cubicBezTo>
                    <a:pt x="1235" y="121"/>
                    <a:pt x="1245" y="129"/>
                    <a:pt x="1256" y="137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Freeform 2083"/>
            <p:cNvSpPr>
              <a:spLocks/>
            </p:cNvSpPr>
            <p:nvPr/>
          </p:nvSpPr>
          <p:spPr bwMode="auto">
            <a:xfrm flipH="1">
              <a:off x="4483100" y="4735513"/>
              <a:ext cx="1993900" cy="217487"/>
            </a:xfrm>
            <a:custGeom>
              <a:avLst/>
              <a:gdLst>
                <a:gd name="T0" fmla="*/ 0 w 1256"/>
                <a:gd name="T1" fmla="*/ 2147483647 h 137"/>
                <a:gd name="T2" fmla="*/ 2147483647 w 1256"/>
                <a:gd name="T3" fmla="*/ 2147483647 h 137"/>
                <a:gd name="T4" fmla="*/ 2147483647 w 1256"/>
                <a:gd name="T5" fmla="*/ 2147483647 h 137"/>
                <a:gd name="T6" fmla="*/ 2147483647 w 1256"/>
                <a:gd name="T7" fmla="*/ 2147483647 h 137"/>
                <a:gd name="T8" fmla="*/ 2147483647 w 1256"/>
                <a:gd name="T9" fmla="*/ 2147483647 h 137"/>
                <a:gd name="T10" fmla="*/ 2147483647 w 1256"/>
                <a:gd name="T11" fmla="*/ 2147483647 h 137"/>
                <a:gd name="T12" fmla="*/ 2147483647 w 1256"/>
                <a:gd name="T13" fmla="*/ 214748364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6"/>
                <a:gd name="T22" fmla="*/ 0 h 137"/>
                <a:gd name="T23" fmla="*/ 1256 w 1256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6" h="137">
                  <a:moveTo>
                    <a:pt x="0" y="1"/>
                  </a:moveTo>
                  <a:cubicBezTo>
                    <a:pt x="71" y="1"/>
                    <a:pt x="143" y="1"/>
                    <a:pt x="264" y="1"/>
                  </a:cubicBezTo>
                  <a:cubicBezTo>
                    <a:pt x="385" y="1"/>
                    <a:pt x="633" y="0"/>
                    <a:pt x="728" y="1"/>
                  </a:cubicBezTo>
                  <a:cubicBezTo>
                    <a:pt x="823" y="2"/>
                    <a:pt x="779" y="2"/>
                    <a:pt x="832" y="9"/>
                  </a:cubicBezTo>
                  <a:cubicBezTo>
                    <a:pt x="885" y="16"/>
                    <a:pt x="987" y="25"/>
                    <a:pt x="1048" y="41"/>
                  </a:cubicBezTo>
                  <a:cubicBezTo>
                    <a:pt x="1109" y="57"/>
                    <a:pt x="1165" y="89"/>
                    <a:pt x="1200" y="105"/>
                  </a:cubicBezTo>
                  <a:cubicBezTo>
                    <a:pt x="1235" y="121"/>
                    <a:pt x="1245" y="129"/>
                    <a:pt x="1256" y="137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9" name="Freeform 2084"/>
            <p:cNvSpPr>
              <a:spLocks/>
            </p:cNvSpPr>
            <p:nvPr/>
          </p:nvSpPr>
          <p:spPr bwMode="auto">
            <a:xfrm flipH="1" flipV="1">
              <a:off x="4533900" y="5853113"/>
              <a:ext cx="1993900" cy="217487"/>
            </a:xfrm>
            <a:custGeom>
              <a:avLst/>
              <a:gdLst>
                <a:gd name="T0" fmla="*/ 0 w 1256"/>
                <a:gd name="T1" fmla="*/ 2147483647 h 137"/>
                <a:gd name="T2" fmla="*/ 2147483647 w 1256"/>
                <a:gd name="T3" fmla="*/ 2147483647 h 137"/>
                <a:gd name="T4" fmla="*/ 2147483647 w 1256"/>
                <a:gd name="T5" fmla="*/ 2147483647 h 137"/>
                <a:gd name="T6" fmla="*/ 2147483647 w 1256"/>
                <a:gd name="T7" fmla="*/ 2147483647 h 137"/>
                <a:gd name="T8" fmla="*/ 2147483647 w 1256"/>
                <a:gd name="T9" fmla="*/ 2147483647 h 137"/>
                <a:gd name="T10" fmla="*/ 2147483647 w 1256"/>
                <a:gd name="T11" fmla="*/ 2147483647 h 137"/>
                <a:gd name="T12" fmla="*/ 2147483647 w 1256"/>
                <a:gd name="T13" fmla="*/ 2147483647 h 13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56"/>
                <a:gd name="T22" fmla="*/ 0 h 137"/>
                <a:gd name="T23" fmla="*/ 1256 w 1256"/>
                <a:gd name="T24" fmla="*/ 137 h 13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56" h="137">
                  <a:moveTo>
                    <a:pt x="0" y="1"/>
                  </a:moveTo>
                  <a:cubicBezTo>
                    <a:pt x="71" y="1"/>
                    <a:pt x="143" y="1"/>
                    <a:pt x="264" y="1"/>
                  </a:cubicBezTo>
                  <a:cubicBezTo>
                    <a:pt x="385" y="1"/>
                    <a:pt x="633" y="0"/>
                    <a:pt x="728" y="1"/>
                  </a:cubicBezTo>
                  <a:cubicBezTo>
                    <a:pt x="823" y="2"/>
                    <a:pt x="779" y="2"/>
                    <a:pt x="832" y="9"/>
                  </a:cubicBezTo>
                  <a:cubicBezTo>
                    <a:pt x="885" y="16"/>
                    <a:pt x="987" y="25"/>
                    <a:pt x="1048" y="41"/>
                  </a:cubicBezTo>
                  <a:cubicBezTo>
                    <a:pt x="1109" y="57"/>
                    <a:pt x="1165" y="89"/>
                    <a:pt x="1200" y="105"/>
                  </a:cubicBezTo>
                  <a:cubicBezTo>
                    <a:pt x="1235" y="121"/>
                    <a:pt x="1245" y="129"/>
                    <a:pt x="1256" y="137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AutoShape 2085"/>
            <p:cNvSpPr>
              <a:spLocks noChangeArrowheads="1"/>
            </p:cNvSpPr>
            <p:nvPr/>
          </p:nvSpPr>
          <p:spPr bwMode="auto">
            <a:xfrm rot="5400000">
              <a:off x="2324100" y="46482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1" name="AutoShape 2086"/>
            <p:cNvSpPr>
              <a:spLocks noChangeArrowheads="1"/>
            </p:cNvSpPr>
            <p:nvPr/>
          </p:nvSpPr>
          <p:spPr bwMode="auto">
            <a:xfrm rot="5400000">
              <a:off x="2311400" y="53340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2" name="AutoShape 2087"/>
            <p:cNvSpPr>
              <a:spLocks noChangeArrowheads="1"/>
            </p:cNvSpPr>
            <p:nvPr/>
          </p:nvSpPr>
          <p:spPr bwMode="auto">
            <a:xfrm rot="5400000">
              <a:off x="2286000" y="60071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AutoShape 2088"/>
            <p:cNvSpPr>
              <a:spLocks noChangeArrowheads="1"/>
            </p:cNvSpPr>
            <p:nvPr/>
          </p:nvSpPr>
          <p:spPr bwMode="auto">
            <a:xfrm rot="5400000">
              <a:off x="5892800" y="46355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4" name="AutoShape 2089"/>
            <p:cNvSpPr>
              <a:spLocks noChangeArrowheads="1"/>
            </p:cNvSpPr>
            <p:nvPr/>
          </p:nvSpPr>
          <p:spPr bwMode="auto">
            <a:xfrm rot="5400000">
              <a:off x="5956300" y="53467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AutoShape 2090"/>
            <p:cNvSpPr>
              <a:spLocks noChangeArrowheads="1"/>
            </p:cNvSpPr>
            <p:nvPr/>
          </p:nvSpPr>
          <p:spPr bwMode="auto">
            <a:xfrm rot="5400000">
              <a:off x="5981700" y="5956300"/>
              <a:ext cx="101600" cy="203200"/>
            </a:xfrm>
            <a:prstGeom prst="triangle">
              <a:avLst>
                <a:gd name="adj" fmla="val 50000"/>
              </a:avLst>
            </a:prstGeom>
            <a:solidFill>
              <a:schemeClr val="hlink"/>
            </a:solidFill>
            <a:ln w="12700">
              <a:solidFill>
                <a:schemeClr val="hlink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32" name="Object 12"/>
            <p:cNvGraphicFramePr>
              <a:graphicFrameLocks noChangeAspect="1"/>
            </p:cNvGraphicFramePr>
            <p:nvPr/>
          </p:nvGraphicFramePr>
          <p:xfrm>
            <a:off x="6061302" y="4233863"/>
            <a:ext cx="258762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23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1302" y="4233863"/>
                          <a:ext cx="258762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Rectangle 1027"/>
          <p:cNvSpPr>
            <a:spLocks noChangeArrowheads="1"/>
          </p:cNvSpPr>
          <p:nvPr/>
        </p:nvSpPr>
        <p:spPr bwMode="auto">
          <a:xfrm>
            <a:off x="2417969" y="1254682"/>
            <a:ext cx="3913187" cy="1328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2132" name="Text Box 1028"/>
          <p:cNvSpPr txBox="1">
            <a:spLocks noChangeArrowheads="1"/>
          </p:cNvSpPr>
          <p:nvPr/>
        </p:nvSpPr>
        <p:spPr bwMode="auto">
          <a:xfrm>
            <a:off x="860425" y="0"/>
            <a:ext cx="7088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Magnetic Stored Energy</a:t>
            </a: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/>
        </p:nvGraphicFramePr>
        <p:xfrm>
          <a:off x="2992644" y="1382321"/>
          <a:ext cx="3014662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2" name="Equation" r:id="rId4" imgW="1167893" imgH="444307" progId="Equation.DSMT4">
                  <p:embed/>
                </p:oleObj>
              </mc:Choice>
              <mc:Fallback>
                <p:oleObj name="Equation" r:id="rId4" imgW="1167893" imgH="444307" progId="Equation.DSMT4">
                  <p:embed/>
                  <p:pic>
                    <p:nvPicPr>
                      <p:cNvPr id="0" name="Picture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644" y="1382321"/>
                        <a:ext cx="3014662" cy="1144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/>
        </p:nvGraphicFramePr>
        <p:xfrm>
          <a:off x="2707598" y="3260272"/>
          <a:ext cx="262096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3" name="Equation" r:id="rId6" imgW="1130300" imgH="228600" progId="Equation.DSMT4">
                  <p:embed/>
                </p:oleObj>
              </mc:Choice>
              <mc:Fallback>
                <p:oleObj name="Equation" r:id="rId6" imgW="1130300" imgH="228600" progId="Equation.DSMT4">
                  <p:embed/>
                  <p:pic>
                    <p:nvPicPr>
                      <p:cNvPr id="0" name="Picture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598" y="3260272"/>
                        <a:ext cx="262096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1026"/>
          <p:cNvGraphicFramePr>
            <a:graphicFrameLocks noChangeAspect="1"/>
          </p:cNvGraphicFramePr>
          <p:nvPr/>
        </p:nvGraphicFramePr>
        <p:xfrm>
          <a:off x="2844326" y="5005742"/>
          <a:ext cx="3668713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4" name="Equation" r:id="rId8" imgW="1422400" imgH="444500" progId="Equation.DSMT4">
                  <p:embed/>
                </p:oleObj>
              </mc:Choice>
              <mc:Fallback>
                <p:oleObj name="Equation" r:id="rId8" imgW="1422400" imgH="444500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326" y="5005742"/>
                        <a:ext cx="3668713" cy="11445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1032"/>
          <p:cNvSpPr txBox="1">
            <a:spLocks noChangeArrowheads="1"/>
          </p:cNvSpPr>
          <p:nvPr/>
        </p:nvSpPr>
        <p:spPr bwMode="auto">
          <a:xfrm>
            <a:off x="847725" y="4350885"/>
            <a:ext cx="24224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 we can write</a:t>
            </a:r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822325" y="3313113"/>
            <a:ext cx="173336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also have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Text Box 2"/>
          <p:cNvSpPr txBox="1">
            <a:spLocks noChangeArrowheads="1"/>
          </p:cNvSpPr>
          <p:nvPr/>
        </p:nvSpPr>
        <p:spPr bwMode="auto">
          <a:xfrm>
            <a:off x="2803525" y="0"/>
            <a:ext cx="35702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graphicFrame>
        <p:nvGraphicFramePr>
          <p:cNvPr id="14338" name="Object 26"/>
          <p:cNvGraphicFramePr>
            <a:graphicFrameLocks noChangeAspect="1"/>
          </p:cNvGraphicFramePr>
          <p:nvPr/>
        </p:nvGraphicFramePr>
        <p:xfrm>
          <a:off x="573769" y="4268787"/>
          <a:ext cx="2713038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8" name="Equation" r:id="rId4" imgW="1231366" imgH="482391" progId="Equation.DSMT4">
                  <p:embed/>
                </p:oleObj>
              </mc:Choice>
              <mc:Fallback>
                <p:oleObj name="Equation" r:id="rId4" imgW="1231366" imgH="482391" progId="Equation.DSMT4">
                  <p:embed/>
                  <p:pic>
                    <p:nvPicPr>
                      <p:cNvPr id="0" name="Picture 2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69" y="4268787"/>
                        <a:ext cx="2713038" cy="10636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27"/>
          <p:cNvGraphicFramePr>
            <a:graphicFrameLocks noChangeAspect="1"/>
          </p:cNvGraphicFramePr>
          <p:nvPr/>
        </p:nvGraphicFramePr>
        <p:xfrm>
          <a:off x="5329506" y="2315688"/>
          <a:ext cx="3023426" cy="3151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9" name="Equation" r:id="rId6" imgW="1803400" imgH="1879600" progId="Equation.DSMT4">
                  <p:embed/>
                </p:oleObj>
              </mc:Choice>
              <mc:Fallback>
                <p:oleObj name="Equation" r:id="rId6" imgW="1803400" imgH="1879600" progId="Equation.DSMT4">
                  <p:embed/>
                  <p:pic>
                    <p:nvPicPr>
                      <p:cNvPr id="0" name="Picture 2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9506" y="2315688"/>
                        <a:ext cx="3023426" cy="31516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28"/>
          <p:cNvGraphicFramePr>
            <a:graphicFrameLocks noChangeAspect="1"/>
          </p:cNvGraphicFramePr>
          <p:nvPr/>
        </p:nvGraphicFramePr>
        <p:xfrm>
          <a:off x="894897" y="3053896"/>
          <a:ext cx="889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0" name="Equation" r:id="rId8" imgW="444307" imgH="431613" progId="Equation.DSMT4">
                  <p:embed/>
                </p:oleObj>
              </mc:Choice>
              <mc:Fallback>
                <p:oleObj name="Equation" r:id="rId8" imgW="444307" imgH="431613" progId="Equation.DSMT4">
                  <p:embed/>
                  <p:pic>
                    <p:nvPicPr>
                      <p:cNvPr id="0" name="Picture 2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897" y="3053896"/>
                        <a:ext cx="8890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234056"/>
              </p:ext>
            </p:extLst>
          </p:nvPr>
        </p:nvGraphicFramePr>
        <p:xfrm>
          <a:off x="4445000" y="5578475"/>
          <a:ext cx="3527425" cy="931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1" name="Equation" r:id="rId10" imgW="1828800" imgH="482600" progId="Equation.DSMT4">
                  <p:embed/>
                </p:oleObj>
              </mc:Choice>
              <mc:Fallback>
                <p:oleObj name="Equation" r:id="rId10" imgW="1828800" imgH="482600" progId="Equation.DSMT4">
                  <p:embed/>
                  <p:pic>
                    <p:nvPicPr>
                      <p:cNvPr id="0" name="Picture 2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5578475"/>
                        <a:ext cx="3527425" cy="931863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5" name="Text Box 33"/>
          <p:cNvSpPr txBox="1">
            <a:spLocks noChangeArrowheads="1"/>
          </p:cNvSpPr>
          <p:nvPr/>
        </p:nvSpPr>
        <p:spPr bwMode="auto">
          <a:xfrm>
            <a:off x="5418076" y="933244"/>
            <a:ext cx="3351213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Find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U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</a:rPr>
              <a:t>H  </a:t>
            </a:r>
            <a:r>
              <a:rPr lang="en-US" sz="2400" dirty="0">
                <a:solidFill>
                  <a:schemeClr val="bg2"/>
                </a:solidFill>
              </a:rPr>
              <a:t>inside solenoid</a:t>
            </a: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FBC8A-B9CE-45EF-B738-537E2F83F4F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5468591" y="1460667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Assume infinite solenoid approximation.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33159" y="882423"/>
            <a:ext cx="5096104" cy="2292577"/>
            <a:chOff x="433159" y="882423"/>
            <a:chExt cx="5096104" cy="2292577"/>
          </a:xfrm>
        </p:grpSpPr>
        <p:graphicFrame>
          <p:nvGraphicFramePr>
            <p:cNvPr id="14342" name="Object 18"/>
            <p:cNvGraphicFramePr>
              <a:graphicFrameLocks noChangeAspect="1"/>
            </p:cNvGraphicFramePr>
            <p:nvPr/>
          </p:nvGraphicFramePr>
          <p:xfrm>
            <a:off x="4360863" y="1816100"/>
            <a:ext cx="11684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2" name="Equation" r:id="rId12" imgW="583947" imgH="228501" progId="Equation.DSMT4">
                    <p:embed/>
                  </p:oleObj>
                </mc:Choice>
                <mc:Fallback>
                  <p:oleObj name="Equation" r:id="rId12" imgW="583947" imgH="228501" progId="Equation.DSMT4">
                    <p:embed/>
                    <p:pic>
                      <p:nvPicPr>
                        <p:cNvPr id="0" name="Picture 2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60863" y="1816100"/>
                          <a:ext cx="11684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8581" name="AutoShape 5"/>
            <p:cNvSpPr>
              <a:spLocks noChangeArrowheads="1"/>
            </p:cNvSpPr>
            <p:nvPr/>
          </p:nvSpPr>
          <p:spPr bwMode="auto">
            <a:xfrm rot="16200000">
              <a:off x="2433644" y="676274"/>
              <a:ext cx="904875" cy="2720978"/>
            </a:xfrm>
            <a:prstGeom prst="can">
              <a:avLst>
                <a:gd name="adj" fmla="val 56841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9" name="Freeform 6"/>
            <p:cNvSpPr>
              <a:spLocks/>
            </p:cNvSpPr>
            <p:nvPr/>
          </p:nvSpPr>
          <p:spPr bwMode="auto">
            <a:xfrm>
              <a:off x="2200281" y="1503363"/>
              <a:ext cx="411163" cy="1501775"/>
            </a:xfrm>
            <a:custGeom>
              <a:avLst/>
              <a:gdLst>
                <a:gd name="T0" fmla="*/ 4 w 259"/>
                <a:gd name="T1" fmla="*/ 946 h 946"/>
                <a:gd name="T2" fmla="*/ 7 w 259"/>
                <a:gd name="T3" fmla="*/ 745 h 946"/>
                <a:gd name="T4" fmla="*/ 49 w 259"/>
                <a:gd name="T5" fmla="*/ 637 h 946"/>
                <a:gd name="T6" fmla="*/ 112 w 259"/>
                <a:gd name="T7" fmla="*/ 409 h 946"/>
                <a:gd name="T8" fmla="*/ 196 w 259"/>
                <a:gd name="T9" fmla="*/ 109 h 946"/>
                <a:gd name="T10" fmla="*/ 233 w 259"/>
                <a:gd name="T11" fmla="*/ 10 h 946"/>
                <a:gd name="T12" fmla="*/ 259 w 259"/>
                <a:gd name="T13" fmla="*/ 49 h 9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59"/>
                <a:gd name="T22" fmla="*/ 0 h 946"/>
                <a:gd name="T23" fmla="*/ 259 w 259"/>
                <a:gd name="T24" fmla="*/ 946 h 9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59" h="946">
                  <a:moveTo>
                    <a:pt x="4" y="946"/>
                  </a:moveTo>
                  <a:cubicBezTo>
                    <a:pt x="4" y="913"/>
                    <a:pt x="0" y="796"/>
                    <a:pt x="7" y="745"/>
                  </a:cubicBezTo>
                  <a:cubicBezTo>
                    <a:pt x="14" y="694"/>
                    <a:pt x="32" y="693"/>
                    <a:pt x="49" y="637"/>
                  </a:cubicBezTo>
                  <a:cubicBezTo>
                    <a:pt x="66" y="581"/>
                    <a:pt x="87" y="497"/>
                    <a:pt x="112" y="409"/>
                  </a:cubicBezTo>
                  <a:cubicBezTo>
                    <a:pt x="137" y="321"/>
                    <a:pt x="176" y="176"/>
                    <a:pt x="196" y="109"/>
                  </a:cubicBezTo>
                  <a:cubicBezTo>
                    <a:pt x="216" y="42"/>
                    <a:pt x="223" y="20"/>
                    <a:pt x="233" y="10"/>
                  </a:cubicBezTo>
                  <a:cubicBezTo>
                    <a:pt x="243" y="0"/>
                    <a:pt x="255" y="43"/>
                    <a:pt x="259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0" name="Freeform 7"/>
            <p:cNvSpPr>
              <a:spLocks/>
            </p:cNvSpPr>
            <p:nvPr/>
          </p:nvSpPr>
          <p:spPr bwMode="auto">
            <a:xfrm>
              <a:off x="2311406" y="150336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1" name="Freeform 8"/>
            <p:cNvSpPr>
              <a:spLocks/>
            </p:cNvSpPr>
            <p:nvPr/>
          </p:nvSpPr>
          <p:spPr bwMode="auto">
            <a:xfrm>
              <a:off x="2463806" y="150336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2" name="Freeform 9"/>
            <p:cNvSpPr>
              <a:spLocks/>
            </p:cNvSpPr>
            <p:nvPr/>
          </p:nvSpPr>
          <p:spPr bwMode="auto">
            <a:xfrm>
              <a:off x="2616207" y="1498600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3" name="Freeform 10"/>
            <p:cNvSpPr>
              <a:spLocks/>
            </p:cNvSpPr>
            <p:nvPr/>
          </p:nvSpPr>
          <p:spPr bwMode="auto">
            <a:xfrm>
              <a:off x="2768607" y="1498600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4" name="Freeform 11"/>
            <p:cNvSpPr>
              <a:spLocks/>
            </p:cNvSpPr>
            <p:nvPr/>
          </p:nvSpPr>
          <p:spPr bwMode="auto">
            <a:xfrm>
              <a:off x="2921007" y="1508125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5" name="Freeform 12"/>
            <p:cNvSpPr>
              <a:spLocks/>
            </p:cNvSpPr>
            <p:nvPr/>
          </p:nvSpPr>
          <p:spPr bwMode="auto">
            <a:xfrm>
              <a:off x="3097220" y="150336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Freeform 13"/>
            <p:cNvSpPr>
              <a:spLocks/>
            </p:cNvSpPr>
            <p:nvPr/>
          </p:nvSpPr>
          <p:spPr bwMode="auto">
            <a:xfrm>
              <a:off x="3249620" y="1503363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7" name="Freeform 14"/>
            <p:cNvSpPr>
              <a:spLocks/>
            </p:cNvSpPr>
            <p:nvPr/>
          </p:nvSpPr>
          <p:spPr bwMode="auto">
            <a:xfrm>
              <a:off x="3402020" y="1512888"/>
              <a:ext cx="452438" cy="1077913"/>
            </a:xfrm>
            <a:custGeom>
              <a:avLst/>
              <a:gdLst>
                <a:gd name="T0" fmla="*/ 0 w 366"/>
                <a:gd name="T1" fmla="*/ 625 h 679"/>
                <a:gd name="T2" fmla="*/ 8 w 366"/>
                <a:gd name="T3" fmla="*/ 661 h 679"/>
                <a:gd name="T4" fmla="*/ 21 w 366"/>
                <a:gd name="T5" fmla="*/ 637 h 679"/>
                <a:gd name="T6" fmla="*/ 40 w 366"/>
                <a:gd name="T7" fmla="*/ 409 h 679"/>
                <a:gd name="T8" fmla="*/ 64 w 366"/>
                <a:gd name="T9" fmla="*/ 109 h 679"/>
                <a:gd name="T10" fmla="*/ 74 w 366"/>
                <a:gd name="T11" fmla="*/ 10 h 679"/>
                <a:gd name="T12" fmla="*/ 82 w 366"/>
                <a:gd name="T13" fmla="*/ 49 h 6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66"/>
                <a:gd name="T22" fmla="*/ 0 h 679"/>
                <a:gd name="T23" fmla="*/ 366 w 366"/>
                <a:gd name="T24" fmla="*/ 679 h 67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66" h="679">
                  <a:moveTo>
                    <a:pt x="0" y="625"/>
                  </a:moveTo>
                  <a:cubicBezTo>
                    <a:pt x="6" y="631"/>
                    <a:pt x="20" y="659"/>
                    <a:pt x="36" y="661"/>
                  </a:cubicBezTo>
                  <a:cubicBezTo>
                    <a:pt x="52" y="663"/>
                    <a:pt x="73" y="679"/>
                    <a:pt x="96" y="637"/>
                  </a:cubicBezTo>
                  <a:cubicBezTo>
                    <a:pt x="119" y="595"/>
                    <a:pt x="145" y="497"/>
                    <a:pt x="177" y="409"/>
                  </a:cubicBezTo>
                  <a:cubicBezTo>
                    <a:pt x="209" y="321"/>
                    <a:pt x="259" y="176"/>
                    <a:pt x="285" y="109"/>
                  </a:cubicBezTo>
                  <a:cubicBezTo>
                    <a:pt x="311" y="42"/>
                    <a:pt x="320" y="20"/>
                    <a:pt x="333" y="10"/>
                  </a:cubicBezTo>
                  <a:cubicBezTo>
                    <a:pt x="346" y="0"/>
                    <a:pt x="361" y="43"/>
                    <a:pt x="366" y="49"/>
                  </a:cubicBezTo>
                </a:path>
              </a:pathLst>
            </a:custGeom>
            <a:noFill/>
            <a:ln w="19050" cap="flat" cmpd="sng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8" name="Line 15"/>
            <p:cNvSpPr>
              <a:spLocks noChangeShapeType="1"/>
            </p:cNvSpPr>
            <p:nvPr/>
          </p:nvSpPr>
          <p:spPr bwMode="auto">
            <a:xfrm>
              <a:off x="3787783" y="2490788"/>
              <a:ext cx="0" cy="528638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9" name="Line 16"/>
            <p:cNvSpPr>
              <a:spLocks noChangeShapeType="1"/>
            </p:cNvSpPr>
            <p:nvPr/>
          </p:nvSpPr>
          <p:spPr bwMode="auto">
            <a:xfrm flipH="1" flipV="1">
              <a:off x="768354" y="2047875"/>
              <a:ext cx="1057276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1" name="Line 20"/>
            <p:cNvSpPr>
              <a:spLocks noChangeShapeType="1"/>
            </p:cNvSpPr>
            <p:nvPr/>
          </p:nvSpPr>
          <p:spPr bwMode="auto">
            <a:xfrm flipH="1" flipV="1">
              <a:off x="2197106" y="2752725"/>
              <a:ext cx="0" cy="2190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2" name="Line 21"/>
            <p:cNvSpPr>
              <a:spLocks noChangeShapeType="1"/>
            </p:cNvSpPr>
            <p:nvPr/>
          </p:nvSpPr>
          <p:spPr bwMode="auto">
            <a:xfrm flipV="1">
              <a:off x="1816106" y="1681163"/>
              <a:ext cx="100013" cy="3667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4" name="Line 23"/>
            <p:cNvSpPr>
              <a:spLocks noChangeShapeType="1"/>
            </p:cNvSpPr>
            <p:nvPr/>
          </p:nvSpPr>
          <p:spPr bwMode="auto">
            <a:xfrm>
              <a:off x="1754193" y="1370013"/>
              <a:ext cx="22558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3" name="Object 12"/>
            <p:cNvGraphicFramePr>
              <a:graphicFrameLocks noChangeAspect="1"/>
            </p:cNvGraphicFramePr>
            <p:nvPr/>
          </p:nvGraphicFramePr>
          <p:xfrm>
            <a:off x="433159" y="1947636"/>
            <a:ext cx="193675" cy="2143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3" name="Equation" r:id="rId14" imgW="114102" imgH="126780" progId="Equation.DSMT4">
                    <p:embed/>
                  </p:oleObj>
                </mc:Choice>
                <mc:Fallback>
                  <p:oleObj name="Equation" r:id="rId14" imgW="114102" imgH="126780" progId="Equation.DSMT4">
                    <p:embed/>
                    <p:pic>
                      <p:nvPicPr>
                        <p:cNvPr id="0" name="Picture 2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159" y="1947636"/>
                          <a:ext cx="193675" cy="2143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12"/>
            <p:cNvGraphicFramePr>
              <a:graphicFrameLocks noChangeAspect="1"/>
            </p:cNvGraphicFramePr>
            <p:nvPr/>
          </p:nvGraphicFramePr>
          <p:xfrm>
            <a:off x="2666546" y="882423"/>
            <a:ext cx="300038" cy="385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4" name="Equation" r:id="rId16" imgW="177646" imgH="228402" progId="Equation.DSMT4">
                    <p:embed/>
                  </p:oleObj>
                </mc:Choice>
                <mc:Fallback>
                  <p:oleObj name="Equation" r:id="rId16" imgW="177646" imgH="228402" progId="Equation.DSMT4">
                    <p:embed/>
                    <p:pic>
                      <p:nvPicPr>
                        <p:cNvPr id="0" name="Picture 2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6546" y="882423"/>
                          <a:ext cx="300038" cy="3857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" name="Object 12"/>
            <p:cNvGraphicFramePr>
              <a:graphicFrameLocks noChangeAspect="1"/>
            </p:cNvGraphicFramePr>
            <p:nvPr/>
          </p:nvGraphicFramePr>
          <p:xfrm>
            <a:off x="2744788" y="2755900"/>
            <a:ext cx="817562" cy="320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5" name="Equation" r:id="rId18" imgW="482391" imgH="190417" progId="Equation.DSMT4">
                    <p:embed/>
                  </p:oleObj>
                </mc:Choice>
                <mc:Fallback>
                  <p:oleObj name="Equation" r:id="rId18" imgW="482391" imgH="190417" progId="Equation.DSMT4">
                    <p:embed/>
                    <p:pic>
                      <p:nvPicPr>
                        <p:cNvPr id="0" name="Picture 2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788" y="2755900"/>
                          <a:ext cx="817562" cy="320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2"/>
            <p:cNvGraphicFramePr>
              <a:graphicFrameLocks noChangeAspect="1"/>
            </p:cNvGraphicFramePr>
            <p:nvPr/>
          </p:nvGraphicFramePr>
          <p:xfrm>
            <a:off x="2293938" y="2917825"/>
            <a:ext cx="215900" cy="257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6" name="Equation" r:id="rId20" imgW="126835" imgH="152202" progId="Equation.DSMT4">
                    <p:embed/>
                  </p:oleObj>
                </mc:Choice>
                <mc:Fallback>
                  <p:oleObj name="Equation" r:id="rId20" imgW="126835" imgH="152202" progId="Equation.DSMT4">
                    <p:embed/>
                    <p:pic>
                      <p:nvPicPr>
                        <p:cNvPr id="0" name="Picture 2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3938" y="2917825"/>
                          <a:ext cx="215900" cy="257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2"/>
            <p:cNvGraphicFramePr>
              <a:graphicFrameLocks noChangeAspect="1"/>
            </p:cNvGraphicFramePr>
            <p:nvPr/>
          </p:nvGraphicFramePr>
          <p:xfrm>
            <a:off x="1640796" y="1708150"/>
            <a:ext cx="215900" cy="236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07" name="Equation" r:id="rId22" imgW="126835" imgH="139518" progId="Equation.DSMT4">
                    <p:embed/>
                  </p:oleObj>
                </mc:Choice>
                <mc:Fallback>
                  <p:oleObj name="Equation" r:id="rId22" imgW="126835" imgH="139518" progId="Equation.DSMT4">
                    <p:embed/>
                    <p:pic>
                      <p:nvPicPr>
                        <p:cNvPr id="0" name="Picture 2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0796" y="1708150"/>
                          <a:ext cx="215900" cy="2365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14603</TotalTime>
  <Words>616</Words>
  <Application>Microsoft Office PowerPoint</Application>
  <PresentationFormat>On-screen Show (4:3)</PresentationFormat>
  <Paragraphs>162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1201</cp:revision>
  <cp:lastPrinted>1999-08-25T18:07:04Z</cp:lastPrinted>
  <dcterms:created xsi:type="dcterms:W3CDTF">1999-08-24T13:57:19Z</dcterms:created>
  <dcterms:modified xsi:type="dcterms:W3CDTF">2023-04-19T00:41:47Z</dcterms:modified>
</cp:coreProperties>
</file>